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slides/slide254.xml" ContentType="application/vnd.openxmlformats-officedocument.presentationml.slide+xml"/>
  <Override PartName="/ppt/slides/slide255.xml" ContentType="application/vnd.openxmlformats-officedocument.presentationml.slide+xml"/>
  <Override PartName="/ppt/slides/slide256.xml" ContentType="application/vnd.openxmlformats-officedocument.presentationml.slide+xml"/>
  <Override PartName="/ppt/slides/slide257.xml" ContentType="application/vnd.openxmlformats-officedocument.presentationml.slide+xml"/>
  <Override PartName="/ppt/slides/slide258.xml" ContentType="application/vnd.openxmlformats-officedocument.presentationml.slide+xml"/>
  <Override PartName="/ppt/slides/slide259.xml" ContentType="application/vnd.openxmlformats-officedocument.presentationml.slide+xml"/>
  <Override PartName="/ppt/slides/slide260.xml" ContentType="application/vnd.openxmlformats-officedocument.presentationml.slide+xml"/>
  <Override PartName="/ppt/slides/slide261.xml" ContentType="application/vnd.openxmlformats-officedocument.presentationml.slide+xml"/>
  <Override PartName="/ppt/slides/slide262.xml" ContentType="application/vnd.openxmlformats-officedocument.presentationml.slide+xml"/>
  <Override PartName="/ppt/slides/slide263.xml" ContentType="application/vnd.openxmlformats-officedocument.presentationml.slide+xml"/>
  <Override PartName="/ppt/slides/slide264.xml" ContentType="application/vnd.openxmlformats-officedocument.presentationml.slide+xml"/>
  <Override PartName="/ppt/slides/slide265.xml" ContentType="application/vnd.openxmlformats-officedocument.presentationml.slide+xml"/>
  <Override PartName="/ppt/slides/slide266.xml" ContentType="application/vnd.openxmlformats-officedocument.presentationml.slide+xml"/>
  <Override PartName="/ppt/slides/slide267.xml" ContentType="application/vnd.openxmlformats-officedocument.presentationml.slide+xml"/>
  <Override PartName="/ppt/slides/slide268.xml" ContentType="application/vnd.openxmlformats-officedocument.presentationml.slide+xml"/>
  <Override PartName="/ppt/slides/slide269.xml" ContentType="application/vnd.openxmlformats-officedocument.presentationml.slide+xml"/>
  <Override PartName="/ppt/slides/slide270.xml" ContentType="application/vnd.openxmlformats-officedocument.presentationml.slide+xml"/>
  <Override PartName="/ppt/slides/slide271.xml" ContentType="application/vnd.openxmlformats-officedocument.presentationml.slide+xml"/>
  <Override PartName="/ppt/slides/slide272.xml" ContentType="application/vnd.openxmlformats-officedocument.presentationml.slide+xml"/>
  <Override PartName="/ppt/slides/slide273.xml" ContentType="application/vnd.openxmlformats-officedocument.presentationml.slide+xml"/>
  <Override PartName="/ppt/slides/slide274.xml" ContentType="application/vnd.openxmlformats-officedocument.presentationml.slide+xml"/>
  <Override PartName="/ppt/slides/slide275.xml" ContentType="application/vnd.openxmlformats-officedocument.presentationml.slide+xml"/>
  <Override PartName="/ppt/slides/slide276.xml" ContentType="application/vnd.openxmlformats-officedocument.presentationml.slide+xml"/>
  <Override PartName="/ppt/slides/slide277.xml" ContentType="application/vnd.openxmlformats-officedocument.presentationml.slide+xml"/>
  <Override PartName="/ppt/slides/slide278.xml" ContentType="application/vnd.openxmlformats-officedocument.presentationml.slide+xml"/>
  <Override PartName="/ppt/slides/slide279.xml" ContentType="application/vnd.openxmlformats-officedocument.presentationml.slide+xml"/>
  <Override PartName="/ppt/slides/slide280.xml" ContentType="application/vnd.openxmlformats-officedocument.presentationml.slide+xml"/>
  <Override PartName="/ppt/slides/slide281.xml" ContentType="application/vnd.openxmlformats-officedocument.presentationml.slide+xml"/>
  <Override PartName="/ppt/slides/slide282.xml" ContentType="application/vnd.openxmlformats-officedocument.presentationml.slide+xml"/>
  <Override PartName="/ppt/slides/slide283.xml" ContentType="application/vnd.openxmlformats-officedocument.presentationml.slide+xml"/>
  <Override PartName="/ppt/slides/slide284.xml" ContentType="application/vnd.openxmlformats-officedocument.presentationml.slide+xml"/>
  <Override PartName="/ppt/slides/slide285.xml" ContentType="application/vnd.openxmlformats-officedocument.presentationml.slide+xml"/>
  <Override PartName="/ppt/slides/slide286.xml" ContentType="application/vnd.openxmlformats-officedocument.presentationml.slide+xml"/>
  <Override PartName="/ppt/slides/slide287.xml" ContentType="application/vnd.openxmlformats-officedocument.presentationml.slide+xml"/>
  <Override PartName="/ppt/slides/slide28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133.xml" ContentType="application/vnd.openxmlformats-officedocument.presentationml.notesSlide+xml"/>
  <Override PartName="/ppt/notesSlides/notesSlide134.xml" ContentType="application/vnd.openxmlformats-officedocument.presentationml.notesSlide+xml"/>
  <Override PartName="/ppt/notesSlides/notesSlide135.xml" ContentType="application/vnd.openxmlformats-officedocument.presentationml.notesSlide+xml"/>
  <Override PartName="/ppt/notesSlides/notesSlide136.xml" ContentType="application/vnd.openxmlformats-officedocument.presentationml.notesSlide+xml"/>
  <Override PartName="/ppt/notesSlides/notesSlide137.xml" ContentType="application/vnd.openxmlformats-officedocument.presentationml.notesSlide+xml"/>
  <Override PartName="/ppt/notesSlides/notesSlide138.xml" ContentType="application/vnd.openxmlformats-officedocument.presentationml.notesSlide+xml"/>
  <Override PartName="/ppt/notesSlides/notesSlide139.xml" ContentType="application/vnd.openxmlformats-officedocument.presentationml.notesSlide+xml"/>
  <Override PartName="/ppt/notesSlides/notesSlide140.xml" ContentType="application/vnd.openxmlformats-officedocument.presentationml.notesSlide+xml"/>
  <Override PartName="/ppt/notesSlides/notesSlide141.xml" ContentType="application/vnd.openxmlformats-officedocument.presentationml.notesSlide+xml"/>
  <Override PartName="/ppt/notesSlides/notesSlide142.xml" ContentType="application/vnd.openxmlformats-officedocument.presentationml.notesSlide+xml"/>
  <Override PartName="/ppt/notesSlides/notesSlide143.xml" ContentType="application/vnd.openxmlformats-officedocument.presentationml.notesSlide+xml"/>
  <Override PartName="/ppt/notesSlides/notesSlide144.xml" ContentType="application/vnd.openxmlformats-officedocument.presentationml.notesSlide+xml"/>
  <Override PartName="/ppt/notesSlides/notesSlide145.xml" ContentType="application/vnd.openxmlformats-officedocument.presentationml.notesSlide+xml"/>
  <Override PartName="/ppt/notesSlides/notesSlide146.xml" ContentType="application/vnd.openxmlformats-officedocument.presentationml.notesSlide+xml"/>
  <Override PartName="/ppt/notesSlides/notesSlide147.xml" ContentType="application/vnd.openxmlformats-officedocument.presentationml.notesSlide+xml"/>
  <Override PartName="/ppt/notesSlides/notesSlide148.xml" ContentType="application/vnd.openxmlformats-officedocument.presentationml.notesSlide+xml"/>
  <Override PartName="/ppt/notesSlides/notesSlide149.xml" ContentType="application/vnd.openxmlformats-officedocument.presentationml.notesSlide+xml"/>
  <Override PartName="/ppt/notesSlides/notesSlide150.xml" ContentType="application/vnd.openxmlformats-officedocument.presentationml.notesSlide+xml"/>
  <Override PartName="/ppt/notesSlides/notesSlide151.xml" ContentType="application/vnd.openxmlformats-officedocument.presentationml.notesSlide+xml"/>
  <Override PartName="/ppt/notesSlides/notesSlide152.xml" ContentType="application/vnd.openxmlformats-officedocument.presentationml.notesSlide+xml"/>
  <Override PartName="/ppt/notesSlides/notesSlide153.xml" ContentType="application/vnd.openxmlformats-officedocument.presentationml.notesSlide+xml"/>
  <Override PartName="/ppt/notesSlides/notesSlide154.xml" ContentType="application/vnd.openxmlformats-officedocument.presentationml.notesSlide+xml"/>
  <Override PartName="/ppt/notesSlides/notesSlide155.xml" ContentType="application/vnd.openxmlformats-officedocument.presentationml.notesSlide+xml"/>
  <Override PartName="/ppt/notesSlides/notesSlide156.xml" ContentType="application/vnd.openxmlformats-officedocument.presentationml.notesSlide+xml"/>
  <Override PartName="/ppt/notesSlides/notesSlide157.xml" ContentType="application/vnd.openxmlformats-officedocument.presentationml.notesSlide+xml"/>
  <Override PartName="/ppt/notesSlides/notesSlide158.xml" ContentType="application/vnd.openxmlformats-officedocument.presentationml.notesSlide+xml"/>
  <Override PartName="/ppt/notesSlides/notesSlide159.xml" ContentType="application/vnd.openxmlformats-officedocument.presentationml.notesSlide+xml"/>
  <Override PartName="/ppt/notesSlides/notesSlide160.xml" ContentType="application/vnd.openxmlformats-officedocument.presentationml.notesSlide+xml"/>
  <Override PartName="/ppt/notesSlides/notesSlide161.xml" ContentType="application/vnd.openxmlformats-officedocument.presentationml.notesSlide+xml"/>
  <Override PartName="/ppt/notesSlides/notesSlide162.xml" ContentType="application/vnd.openxmlformats-officedocument.presentationml.notesSlide+xml"/>
  <Override PartName="/ppt/notesSlides/notesSlide163.xml" ContentType="application/vnd.openxmlformats-officedocument.presentationml.notesSlide+xml"/>
  <Override PartName="/ppt/notesSlides/notesSlide164.xml" ContentType="application/vnd.openxmlformats-officedocument.presentationml.notesSlide+xml"/>
  <Override PartName="/ppt/notesSlides/notesSlide165.xml" ContentType="application/vnd.openxmlformats-officedocument.presentationml.notesSlide+xml"/>
  <Override PartName="/ppt/notesSlides/notesSlide166.xml" ContentType="application/vnd.openxmlformats-officedocument.presentationml.notesSlide+xml"/>
  <Override PartName="/ppt/notesSlides/notesSlide167.xml" ContentType="application/vnd.openxmlformats-officedocument.presentationml.notesSlide+xml"/>
  <Override PartName="/ppt/notesSlides/notesSlide168.xml" ContentType="application/vnd.openxmlformats-officedocument.presentationml.notesSlide+xml"/>
  <Override PartName="/ppt/notesSlides/notesSlide169.xml" ContentType="application/vnd.openxmlformats-officedocument.presentationml.notesSlide+xml"/>
  <Override PartName="/ppt/notesSlides/notesSlide170.xml" ContentType="application/vnd.openxmlformats-officedocument.presentationml.notesSlide+xml"/>
  <Override PartName="/ppt/notesSlides/notesSlide171.xml" ContentType="application/vnd.openxmlformats-officedocument.presentationml.notesSlide+xml"/>
  <Override PartName="/ppt/notesSlides/notesSlide172.xml" ContentType="application/vnd.openxmlformats-officedocument.presentationml.notesSlide+xml"/>
  <Override PartName="/ppt/notesSlides/notesSlide173.xml" ContentType="application/vnd.openxmlformats-officedocument.presentationml.notesSlide+xml"/>
  <Override PartName="/ppt/notesSlides/notesSlide174.xml" ContentType="application/vnd.openxmlformats-officedocument.presentationml.notesSlide+xml"/>
  <Override PartName="/ppt/notesSlides/notesSlide175.xml" ContentType="application/vnd.openxmlformats-officedocument.presentationml.notesSlide+xml"/>
  <Override PartName="/ppt/notesSlides/notesSlide176.xml" ContentType="application/vnd.openxmlformats-officedocument.presentationml.notesSlide+xml"/>
  <Override PartName="/ppt/notesSlides/notesSlide177.xml" ContentType="application/vnd.openxmlformats-officedocument.presentationml.notesSlide+xml"/>
  <Override PartName="/ppt/notesSlides/notesSlide178.xml" ContentType="application/vnd.openxmlformats-officedocument.presentationml.notesSlide+xml"/>
  <Override PartName="/ppt/notesSlides/notesSlide179.xml" ContentType="application/vnd.openxmlformats-officedocument.presentationml.notesSlide+xml"/>
  <Override PartName="/ppt/notesSlides/notesSlide180.xml" ContentType="application/vnd.openxmlformats-officedocument.presentationml.notesSlide+xml"/>
  <Override PartName="/ppt/notesSlides/notesSlide181.xml" ContentType="application/vnd.openxmlformats-officedocument.presentationml.notesSlide+xml"/>
  <Override PartName="/ppt/notesSlides/notesSlide182.xml" ContentType="application/vnd.openxmlformats-officedocument.presentationml.notesSlide+xml"/>
  <Override PartName="/ppt/notesSlides/notesSlide183.xml" ContentType="application/vnd.openxmlformats-officedocument.presentationml.notesSlide+xml"/>
  <Override PartName="/ppt/notesSlides/notesSlide184.xml" ContentType="application/vnd.openxmlformats-officedocument.presentationml.notesSlide+xml"/>
  <Override PartName="/ppt/notesSlides/notesSlide185.xml" ContentType="application/vnd.openxmlformats-officedocument.presentationml.notesSlide+xml"/>
  <Override PartName="/ppt/notesSlides/notesSlide186.xml" ContentType="application/vnd.openxmlformats-officedocument.presentationml.notesSlide+xml"/>
  <Override PartName="/ppt/notesSlides/notesSlide187.xml" ContentType="application/vnd.openxmlformats-officedocument.presentationml.notesSlide+xml"/>
  <Override PartName="/ppt/notesSlides/notesSlide188.xml" ContentType="application/vnd.openxmlformats-officedocument.presentationml.notesSlide+xml"/>
  <Override PartName="/ppt/notesSlides/notesSlide189.xml" ContentType="application/vnd.openxmlformats-officedocument.presentationml.notesSlide+xml"/>
  <Override PartName="/ppt/notesSlides/notesSlide190.xml" ContentType="application/vnd.openxmlformats-officedocument.presentationml.notesSlide+xml"/>
  <Override PartName="/ppt/notesSlides/notesSlide191.xml" ContentType="application/vnd.openxmlformats-officedocument.presentationml.notesSlide+xml"/>
  <Override PartName="/ppt/notesSlides/notesSlide192.xml" ContentType="application/vnd.openxmlformats-officedocument.presentationml.notesSlide+xml"/>
  <Override PartName="/ppt/notesSlides/notesSlide193.xml" ContentType="application/vnd.openxmlformats-officedocument.presentationml.notesSlide+xml"/>
  <Override PartName="/ppt/notesSlides/notesSlide194.xml" ContentType="application/vnd.openxmlformats-officedocument.presentationml.notesSlide+xml"/>
  <Override PartName="/ppt/notesSlides/notesSlide195.xml" ContentType="application/vnd.openxmlformats-officedocument.presentationml.notesSlide+xml"/>
  <Override PartName="/ppt/notesSlides/notesSlide196.xml" ContentType="application/vnd.openxmlformats-officedocument.presentationml.notesSlide+xml"/>
  <Override PartName="/ppt/notesSlides/notesSlide197.xml" ContentType="application/vnd.openxmlformats-officedocument.presentationml.notesSlide+xml"/>
  <Override PartName="/ppt/notesSlides/notesSlide198.xml" ContentType="application/vnd.openxmlformats-officedocument.presentationml.notesSlide+xml"/>
  <Override PartName="/ppt/notesSlides/notesSlide199.xml" ContentType="application/vnd.openxmlformats-officedocument.presentationml.notesSlide+xml"/>
  <Override PartName="/ppt/notesSlides/notesSlide200.xml" ContentType="application/vnd.openxmlformats-officedocument.presentationml.notesSlide+xml"/>
  <Override PartName="/ppt/notesSlides/notesSlide201.xml" ContentType="application/vnd.openxmlformats-officedocument.presentationml.notesSlide+xml"/>
  <Override PartName="/ppt/notesSlides/notesSlide202.xml" ContentType="application/vnd.openxmlformats-officedocument.presentationml.notesSlide+xml"/>
  <Override PartName="/ppt/notesSlides/notesSlide203.xml" ContentType="application/vnd.openxmlformats-officedocument.presentationml.notesSlide+xml"/>
  <Override PartName="/ppt/notesSlides/notesSlide204.xml" ContentType="application/vnd.openxmlformats-officedocument.presentationml.notesSlide+xml"/>
  <Override PartName="/ppt/notesSlides/notesSlide205.xml" ContentType="application/vnd.openxmlformats-officedocument.presentationml.notesSlide+xml"/>
  <Override PartName="/ppt/notesSlides/notesSlide206.xml" ContentType="application/vnd.openxmlformats-officedocument.presentationml.notesSlide+xml"/>
  <Override PartName="/ppt/notesSlides/notesSlide207.xml" ContentType="application/vnd.openxmlformats-officedocument.presentationml.notesSlide+xml"/>
  <Override PartName="/ppt/notesSlides/notesSlide208.xml" ContentType="application/vnd.openxmlformats-officedocument.presentationml.notesSlide+xml"/>
  <Override PartName="/ppt/notesSlides/notesSlide209.xml" ContentType="application/vnd.openxmlformats-officedocument.presentationml.notesSlide+xml"/>
  <Override PartName="/ppt/notesSlides/notesSlide210.xml" ContentType="application/vnd.openxmlformats-officedocument.presentationml.notesSlide+xml"/>
  <Override PartName="/ppt/notesSlides/notesSlide211.xml" ContentType="application/vnd.openxmlformats-officedocument.presentationml.notesSlide+xml"/>
  <Override PartName="/ppt/notesSlides/notesSlide212.xml" ContentType="application/vnd.openxmlformats-officedocument.presentationml.notesSlide+xml"/>
  <Override PartName="/ppt/notesSlides/notesSlide213.xml" ContentType="application/vnd.openxmlformats-officedocument.presentationml.notesSlide+xml"/>
  <Override PartName="/ppt/notesSlides/notesSlide214.xml" ContentType="application/vnd.openxmlformats-officedocument.presentationml.notesSlide+xml"/>
  <Override PartName="/ppt/notesSlides/notesSlide215.xml" ContentType="application/vnd.openxmlformats-officedocument.presentationml.notesSlide+xml"/>
  <Override PartName="/ppt/notesSlides/notesSlide216.xml" ContentType="application/vnd.openxmlformats-officedocument.presentationml.notesSlide+xml"/>
  <Override PartName="/ppt/notesSlides/notesSlide217.xml" ContentType="application/vnd.openxmlformats-officedocument.presentationml.notesSlide+xml"/>
  <Override PartName="/ppt/notesSlides/notesSlide218.xml" ContentType="application/vnd.openxmlformats-officedocument.presentationml.notesSlide+xml"/>
  <Override PartName="/ppt/notesSlides/notesSlide219.xml" ContentType="application/vnd.openxmlformats-officedocument.presentationml.notesSlide+xml"/>
  <Override PartName="/ppt/notesSlides/notesSlide220.xml" ContentType="application/vnd.openxmlformats-officedocument.presentationml.notesSlide+xml"/>
  <Override PartName="/ppt/notesSlides/notesSlide221.xml" ContentType="application/vnd.openxmlformats-officedocument.presentationml.notesSlide+xml"/>
  <Override PartName="/ppt/notesSlides/notesSlide222.xml" ContentType="application/vnd.openxmlformats-officedocument.presentationml.notesSlide+xml"/>
  <Override PartName="/ppt/notesSlides/notesSlide223.xml" ContentType="application/vnd.openxmlformats-officedocument.presentationml.notesSlide+xml"/>
  <Override PartName="/ppt/notesSlides/notesSlide224.xml" ContentType="application/vnd.openxmlformats-officedocument.presentationml.notesSlide+xml"/>
  <Override PartName="/ppt/notesSlides/notesSlide225.xml" ContentType="application/vnd.openxmlformats-officedocument.presentationml.notesSlide+xml"/>
  <Override PartName="/ppt/notesSlides/notesSlide226.xml" ContentType="application/vnd.openxmlformats-officedocument.presentationml.notesSlide+xml"/>
  <Override PartName="/ppt/notesSlides/notesSlide227.xml" ContentType="application/vnd.openxmlformats-officedocument.presentationml.notesSlide+xml"/>
  <Override PartName="/ppt/notesSlides/notesSlide228.xml" ContentType="application/vnd.openxmlformats-officedocument.presentationml.notesSlide+xml"/>
  <Override PartName="/ppt/notesSlides/notesSlide229.xml" ContentType="application/vnd.openxmlformats-officedocument.presentationml.notesSlide+xml"/>
  <Override PartName="/ppt/notesSlides/notesSlide230.xml" ContentType="application/vnd.openxmlformats-officedocument.presentationml.notesSlide+xml"/>
  <Override PartName="/ppt/notesSlides/notesSlide231.xml" ContentType="application/vnd.openxmlformats-officedocument.presentationml.notesSlide+xml"/>
  <Override PartName="/ppt/notesSlides/notesSlide232.xml" ContentType="application/vnd.openxmlformats-officedocument.presentationml.notesSlide+xml"/>
  <Override PartName="/ppt/notesSlides/notesSlide233.xml" ContentType="application/vnd.openxmlformats-officedocument.presentationml.notesSlide+xml"/>
  <Override PartName="/ppt/notesSlides/notesSlide234.xml" ContentType="application/vnd.openxmlformats-officedocument.presentationml.notesSlide+xml"/>
  <Override PartName="/ppt/notesSlides/notesSlide235.xml" ContentType="application/vnd.openxmlformats-officedocument.presentationml.notesSlide+xml"/>
  <Override PartName="/ppt/notesSlides/notesSlide236.xml" ContentType="application/vnd.openxmlformats-officedocument.presentationml.notesSlide+xml"/>
  <Override PartName="/ppt/notesSlides/notesSlide237.xml" ContentType="application/vnd.openxmlformats-officedocument.presentationml.notesSlide+xml"/>
  <Override PartName="/ppt/notesSlides/notesSlide238.xml" ContentType="application/vnd.openxmlformats-officedocument.presentationml.notesSlide+xml"/>
  <Override PartName="/ppt/notesSlides/notesSlide239.xml" ContentType="application/vnd.openxmlformats-officedocument.presentationml.notesSlide+xml"/>
  <Override PartName="/ppt/notesSlides/notesSlide240.xml" ContentType="application/vnd.openxmlformats-officedocument.presentationml.notesSlide+xml"/>
  <Override PartName="/ppt/notesSlides/notesSlide241.xml" ContentType="application/vnd.openxmlformats-officedocument.presentationml.notesSlide+xml"/>
  <Override PartName="/ppt/notesSlides/notesSlide242.xml" ContentType="application/vnd.openxmlformats-officedocument.presentationml.notesSlide+xml"/>
  <Override PartName="/ppt/notesSlides/notesSlide2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0"/>
  </p:notesMasterIdLst>
  <p:sldIdLst>
    <p:sldId id="256" r:id="rId2"/>
    <p:sldId id="453" r:id="rId3"/>
    <p:sldId id="394" r:id="rId4"/>
    <p:sldId id="396" r:id="rId5"/>
    <p:sldId id="397" r:id="rId6"/>
    <p:sldId id="356" r:id="rId7"/>
    <p:sldId id="454" r:id="rId8"/>
    <p:sldId id="455" r:id="rId9"/>
    <p:sldId id="457" r:id="rId10"/>
    <p:sldId id="458" r:id="rId11"/>
    <p:sldId id="459" r:id="rId12"/>
    <p:sldId id="460" r:id="rId13"/>
    <p:sldId id="461" r:id="rId14"/>
    <p:sldId id="462" r:id="rId15"/>
    <p:sldId id="463" r:id="rId16"/>
    <p:sldId id="464" r:id="rId17"/>
    <p:sldId id="465" r:id="rId18"/>
    <p:sldId id="466" r:id="rId19"/>
    <p:sldId id="467" r:id="rId20"/>
    <p:sldId id="468" r:id="rId21"/>
    <p:sldId id="469" r:id="rId22"/>
    <p:sldId id="470" r:id="rId23"/>
    <p:sldId id="471" r:id="rId24"/>
    <p:sldId id="472" r:id="rId25"/>
    <p:sldId id="473" r:id="rId26"/>
    <p:sldId id="474" r:id="rId27"/>
    <p:sldId id="475" r:id="rId28"/>
    <p:sldId id="476" r:id="rId29"/>
    <p:sldId id="477" r:id="rId30"/>
    <p:sldId id="478" r:id="rId31"/>
    <p:sldId id="479" r:id="rId32"/>
    <p:sldId id="480" r:id="rId33"/>
    <p:sldId id="481" r:id="rId34"/>
    <p:sldId id="482" r:id="rId35"/>
    <p:sldId id="483" r:id="rId36"/>
    <p:sldId id="442" r:id="rId37"/>
    <p:sldId id="484" r:id="rId38"/>
    <p:sldId id="486" r:id="rId39"/>
    <p:sldId id="485" r:id="rId40"/>
    <p:sldId id="487" r:id="rId41"/>
    <p:sldId id="488" r:id="rId42"/>
    <p:sldId id="489" r:id="rId43"/>
    <p:sldId id="491" r:id="rId44"/>
    <p:sldId id="492" r:id="rId45"/>
    <p:sldId id="493" r:id="rId46"/>
    <p:sldId id="495" r:id="rId47"/>
    <p:sldId id="494" r:id="rId48"/>
    <p:sldId id="496" r:id="rId49"/>
    <p:sldId id="500" r:id="rId50"/>
    <p:sldId id="501" r:id="rId51"/>
    <p:sldId id="502" r:id="rId52"/>
    <p:sldId id="503" r:id="rId53"/>
    <p:sldId id="504" r:id="rId54"/>
    <p:sldId id="505" r:id="rId55"/>
    <p:sldId id="522" r:id="rId56"/>
    <p:sldId id="519" r:id="rId57"/>
    <p:sldId id="520" r:id="rId58"/>
    <p:sldId id="523" r:id="rId59"/>
    <p:sldId id="521" r:id="rId60"/>
    <p:sldId id="506" r:id="rId61"/>
    <p:sldId id="509" r:id="rId62"/>
    <p:sldId id="508" r:id="rId63"/>
    <p:sldId id="510" r:id="rId64"/>
    <p:sldId id="512" r:id="rId65"/>
    <p:sldId id="518" r:id="rId66"/>
    <p:sldId id="525" r:id="rId67"/>
    <p:sldId id="526" r:id="rId68"/>
    <p:sldId id="527" r:id="rId69"/>
    <p:sldId id="529" r:id="rId70"/>
    <p:sldId id="531" r:id="rId71"/>
    <p:sldId id="532" r:id="rId72"/>
    <p:sldId id="533" r:id="rId73"/>
    <p:sldId id="534" r:id="rId74"/>
    <p:sldId id="535" r:id="rId75"/>
    <p:sldId id="536" r:id="rId76"/>
    <p:sldId id="537" r:id="rId77"/>
    <p:sldId id="538" r:id="rId78"/>
    <p:sldId id="539" r:id="rId79"/>
    <p:sldId id="540" r:id="rId80"/>
    <p:sldId id="541" r:id="rId81"/>
    <p:sldId id="542" r:id="rId82"/>
    <p:sldId id="543" r:id="rId83"/>
    <p:sldId id="544" r:id="rId84"/>
    <p:sldId id="545" r:id="rId85"/>
    <p:sldId id="546" r:id="rId86"/>
    <p:sldId id="550" r:id="rId87"/>
    <p:sldId id="548" r:id="rId88"/>
    <p:sldId id="549" r:id="rId89"/>
    <p:sldId id="551" r:id="rId90"/>
    <p:sldId id="552" r:id="rId91"/>
    <p:sldId id="517" r:id="rId92"/>
    <p:sldId id="553" r:id="rId93"/>
    <p:sldId id="554" r:id="rId94"/>
    <p:sldId id="555" r:id="rId95"/>
    <p:sldId id="556" r:id="rId96"/>
    <p:sldId id="557" r:id="rId97"/>
    <p:sldId id="558" r:id="rId98"/>
    <p:sldId id="559" r:id="rId99"/>
    <p:sldId id="560" r:id="rId100"/>
    <p:sldId id="562" r:id="rId101"/>
    <p:sldId id="563" r:id="rId102"/>
    <p:sldId id="569" r:id="rId103"/>
    <p:sldId id="570" r:id="rId104"/>
    <p:sldId id="571" r:id="rId105"/>
    <p:sldId id="572" r:id="rId106"/>
    <p:sldId id="573" r:id="rId107"/>
    <p:sldId id="561" r:id="rId108"/>
    <p:sldId id="574" r:id="rId109"/>
    <p:sldId id="564" r:id="rId110"/>
    <p:sldId id="566" r:id="rId111"/>
    <p:sldId id="567" r:id="rId112"/>
    <p:sldId id="568" r:id="rId113"/>
    <p:sldId id="575" r:id="rId114"/>
    <p:sldId id="576" r:id="rId115"/>
    <p:sldId id="577" r:id="rId116"/>
    <p:sldId id="578" r:id="rId117"/>
    <p:sldId id="579" r:id="rId118"/>
    <p:sldId id="580" r:id="rId119"/>
    <p:sldId id="581" r:id="rId120"/>
    <p:sldId id="582" r:id="rId121"/>
    <p:sldId id="583" r:id="rId122"/>
    <p:sldId id="584" r:id="rId123"/>
    <p:sldId id="585" r:id="rId124"/>
    <p:sldId id="586" r:id="rId125"/>
    <p:sldId id="587" r:id="rId126"/>
    <p:sldId id="588" r:id="rId127"/>
    <p:sldId id="589" r:id="rId128"/>
    <p:sldId id="590" r:id="rId129"/>
    <p:sldId id="591" r:id="rId130"/>
    <p:sldId id="597" r:id="rId131"/>
    <p:sldId id="598" r:id="rId132"/>
    <p:sldId id="599" r:id="rId133"/>
    <p:sldId id="600" r:id="rId134"/>
    <p:sldId id="601" r:id="rId135"/>
    <p:sldId id="602" r:id="rId136"/>
    <p:sldId id="592" r:id="rId137"/>
    <p:sldId id="603" r:id="rId138"/>
    <p:sldId id="593" r:id="rId139"/>
    <p:sldId id="594" r:id="rId140"/>
    <p:sldId id="595" r:id="rId141"/>
    <p:sldId id="604" r:id="rId142"/>
    <p:sldId id="605" r:id="rId143"/>
    <p:sldId id="606" r:id="rId144"/>
    <p:sldId id="607" r:id="rId145"/>
    <p:sldId id="608" r:id="rId146"/>
    <p:sldId id="609" r:id="rId147"/>
    <p:sldId id="610" r:id="rId148"/>
    <p:sldId id="611" r:id="rId149"/>
    <p:sldId id="612" r:id="rId150"/>
    <p:sldId id="613" r:id="rId151"/>
    <p:sldId id="614" r:id="rId152"/>
    <p:sldId id="615" r:id="rId153"/>
    <p:sldId id="616" r:id="rId154"/>
    <p:sldId id="617" r:id="rId155"/>
    <p:sldId id="618" r:id="rId156"/>
    <p:sldId id="619" r:id="rId157"/>
    <p:sldId id="620" r:id="rId158"/>
    <p:sldId id="621" r:id="rId159"/>
    <p:sldId id="622" r:id="rId160"/>
    <p:sldId id="623" r:id="rId161"/>
    <p:sldId id="624" r:id="rId162"/>
    <p:sldId id="626" r:id="rId163"/>
    <p:sldId id="627" r:id="rId164"/>
    <p:sldId id="628" r:id="rId165"/>
    <p:sldId id="629" r:id="rId166"/>
    <p:sldId id="630" r:id="rId167"/>
    <p:sldId id="631" r:id="rId168"/>
    <p:sldId id="632" r:id="rId169"/>
    <p:sldId id="633" r:id="rId170"/>
    <p:sldId id="634" r:id="rId171"/>
    <p:sldId id="635" r:id="rId172"/>
    <p:sldId id="636" r:id="rId173"/>
    <p:sldId id="643" r:id="rId174"/>
    <p:sldId id="637" r:id="rId175"/>
    <p:sldId id="639" r:id="rId176"/>
    <p:sldId id="642" r:id="rId177"/>
    <p:sldId id="640" r:id="rId178"/>
    <p:sldId id="644" r:id="rId179"/>
    <p:sldId id="645" r:id="rId180"/>
    <p:sldId id="646" r:id="rId181"/>
    <p:sldId id="647" r:id="rId182"/>
    <p:sldId id="648" r:id="rId183"/>
    <p:sldId id="649" r:id="rId184"/>
    <p:sldId id="650" r:id="rId185"/>
    <p:sldId id="651" r:id="rId186"/>
    <p:sldId id="652" r:id="rId187"/>
    <p:sldId id="653" r:id="rId188"/>
    <p:sldId id="654" r:id="rId189"/>
    <p:sldId id="655" r:id="rId190"/>
    <p:sldId id="656" r:id="rId191"/>
    <p:sldId id="658" r:id="rId192"/>
    <p:sldId id="659" r:id="rId193"/>
    <p:sldId id="660" r:id="rId194"/>
    <p:sldId id="661" r:id="rId195"/>
    <p:sldId id="662" r:id="rId196"/>
    <p:sldId id="663" r:id="rId197"/>
    <p:sldId id="664" r:id="rId198"/>
    <p:sldId id="704" r:id="rId199"/>
    <p:sldId id="705" r:id="rId200"/>
    <p:sldId id="669" r:id="rId201"/>
    <p:sldId id="670" r:id="rId202"/>
    <p:sldId id="671" r:id="rId203"/>
    <p:sldId id="672" r:id="rId204"/>
    <p:sldId id="706" r:id="rId205"/>
    <p:sldId id="673" r:id="rId206"/>
    <p:sldId id="674" r:id="rId207"/>
    <p:sldId id="675" r:id="rId208"/>
    <p:sldId id="676" r:id="rId209"/>
    <p:sldId id="677" r:id="rId210"/>
    <p:sldId id="678" r:id="rId211"/>
    <p:sldId id="679" r:id="rId212"/>
    <p:sldId id="680" r:id="rId213"/>
    <p:sldId id="681" r:id="rId214"/>
    <p:sldId id="682" r:id="rId215"/>
    <p:sldId id="683" r:id="rId216"/>
    <p:sldId id="684" r:id="rId217"/>
    <p:sldId id="685" r:id="rId218"/>
    <p:sldId id="686" r:id="rId219"/>
    <p:sldId id="687" r:id="rId220"/>
    <p:sldId id="688" r:id="rId221"/>
    <p:sldId id="689" r:id="rId222"/>
    <p:sldId id="690" r:id="rId223"/>
    <p:sldId id="707" r:id="rId224"/>
    <p:sldId id="708" r:id="rId225"/>
    <p:sldId id="709" r:id="rId226"/>
    <p:sldId id="710" r:id="rId227"/>
    <p:sldId id="711" r:id="rId228"/>
    <p:sldId id="712" r:id="rId229"/>
    <p:sldId id="713" r:id="rId230"/>
    <p:sldId id="714" r:id="rId231"/>
    <p:sldId id="715" r:id="rId232"/>
    <p:sldId id="716" r:id="rId233"/>
    <p:sldId id="717" r:id="rId234"/>
    <p:sldId id="718" r:id="rId235"/>
    <p:sldId id="719" r:id="rId236"/>
    <p:sldId id="720" r:id="rId237"/>
    <p:sldId id="721" r:id="rId238"/>
    <p:sldId id="722" r:id="rId239"/>
    <p:sldId id="723" r:id="rId240"/>
    <p:sldId id="724" r:id="rId241"/>
    <p:sldId id="725" r:id="rId242"/>
    <p:sldId id="726" r:id="rId243"/>
    <p:sldId id="727" r:id="rId244"/>
    <p:sldId id="728" r:id="rId245"/>
    <p:sldId id="729" r:id="rId246"/>
    <p:sldId id="730" r:id="rId247"/>
    <p:sldId id="731" r:id="rId248"/>
    <p:sldId id="732" r:id="rId249"/>
    <p:sldId id="767" r:id="rId250"/>
    <p:sldId id="768" r:id="rId251"/>
    <p:sldId id="769" r:id="rId252"/>
    <p:sldId id="770" r:id="rId253"/>
    <p:sldId id="771" r:id="rId254"/>
    <p:sldId id="772" r:id="rId255"/>
    <p:sldId id="773" r:id="rId256"/>
    <p:sldId id="774" r:id="rId257"/>
    <p:sldId id="775" r:id="rId258"/>
    <p:sldId id="733" r:id="rId259"/>
    <p:sldId id="776" r:id="rId260"/>
    <p:sldId id="777" r:id="rId261"/>
    <p:sldId id="778" r:id="rId262"/>
    <p:sldId id="779" r:id="rId263"/>
    <p:sldId id="781" r:id="rId264"/>
    <p:sldId id="784" r:id="rId265"/>
    <p:sldId id="785" r:id="rId266"/>
    <p:sldId id="783" r:id="rId267"/>
    <p:sldId id="786" r:id="rId268"/>
    <p:sldId id="787" r:id="rId269"/>
    <p:sldId id="734" r:id="rId270"/>
    <p:sldId id="736" r:id="rId271"/>
    <p:sldId id="738" r:id="rId272"/>
    <p:sldId id="739" r:id="rId273"/>
    <p:sldId id="741" r:id="rId274"/>
    <p:sldId id="753" r:id="rId275"/>
    <p:sldId id="757" r:id="rId276"/>
    <p:sldId id="754" r:id="rId277"/>
    <p:sldId id="755" r:id="rId278"/>
    <p:sldId id="744" r:id="rId279"/>
    <p:sldId id="747" r:id="rId280"/>
    <p:sldId id="749" r:id="rId281"/>
    <p:sldId id="750" r:id="rId282"/>
    <p:sldId id="748" r:id="rId283"/>
    <p:sldId id="765" r:id="rId284"/>
    <p:sldId id="751" r:id="rId285"/>
    <p:sldId id="761" r:id="rId286"/>
    <p:sldId id="762" r:id="rId287"/>
    <p:sldId id="763" r:id="rId288"/>
    <p:sldId id="764" r:id="rId289"/>
  </p:sldIdLst>
  <p:sldSz cx="9144000" cy="6858000" type="screen4x3"/>
  <p:notesSz cx="6858000" cy="9144000"/>
  <p:defaultTextStyle>
    <a:defPPr>
      <a:defRPr lang="zh-CN"/>
    </a:defPPr>
    <a:lvl1pPr algn="l" rtl="0" fontAlgn="base">
      <a:lnSpc>
        <a:spcPct val="125000"/>
      </a:lnSpc>
      <a:spcBef>
        <a:spcPct val="30000"/>
      </a:spcBef>
      <a:spcAft>
        <a:spcPct val="0"/>
      </a:spcAft>
      <a:buChar char="•"/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1pPr>
    <a:lvl2pPr marL="457200" algn="l" rtl="0" fontAlgn="base">
      <a:lnSpc>
        <a:spcPct val="125000"/>
      </a:lnSpc>
      <a:spcBef>
        <a:spcPct val="30000"/>
      </a:spcBef>
      <a:spcAft>
        <a:spcPct val="0"/>
      </a:spcAft>
      <a:buChar char="•"/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2pPr>
    <a:lvl3pPr marL="914400" algn="l" rtl="0" fontAlgn="base">
      <a:lnSpc>
        <a:spcPct val="125000"/>
      </a:lnSpc>
      <a:spcBef>
        <a:spcPct val="30000"/>
      </a:spcBef>
      <a:spcAft>
        <a:spcPct val="0"/>
      </a:spcAft>
      <a:buChar char="•"/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3pPr>
    <a:lvl4pPr marL="1371600" algn="l" rtl="0" fontAlgn="base">
      <a:lnSpc>
        <a:spcPct val="125000"/>
      </a:lnSpc>
      <a:spcBef>
        <a:spcPct val="30000"/>
      </a:spcBef>
      <a:spcAft>
        <a:spcPct val="0"/>
      </a:spcAft>
      <a:buChar char="•"/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4pPr>
    <a:lvl5pPr marL="1828800" algn="l" rtl="0" fontAlgn="base">
      <a:lnSpc>
        <a:spcPct val="125000"/>
      </a:lnSpc>
      <a:spcBef>
        <a:spcPct val="30000"/>
      </a:spcBef>
      <a:spcAft>
        <a:spcPct val="0"/>
      </a:spcAft>
      <a:buChar char="•"/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5700"/>
    <a:srgbClr val="FF3300"/>
    <a:srgbClr val="FF6600"/>
    <a:srgbClr val="FFFFB7"/>
    <a:srgbClr val="003399"/>
    <a:srgbClr val="002368"/>
    <a:srgbClr val="007400"/>
    <a:srgbClr val="FEF5BE"/>
    <a:srgbClr val="FFFFA7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792" autoAdjust="0"/>
    <p:restoredTop sz="92069" autoAdjust="0"/>
  </p:normalViewPr>
  <p:slideViewPr>
    <p:cSldViewPr>
      <p:cViewPr varScale="1">
        <p:scale>
          <a:sx n="77" d="100"/>
          <a:sy n="77" d="100"/>
        </p:scale>
        <p:origin x="121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63" Type="http://schemas.openxmlformats.org/officeDocument/2006/relationships/slide" Target="slides/slide62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226" Type="http://schemas.openxmlformats.org/officeDocument/2006/relationships/slide" Target="slides/slide225.xml"/><Relationship Id="rId268" Type="http://schemas.openxmlformats.org/officeDocument/2006/relationships/slide" Target="slides/slide267.xml"/><Relationship Id="rId32" Type="http://schemas.openxmlformats.org/officeDocument/2006/relationships/slide" Target="slides/slide31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181" Type="http://schemas.openxmlformats.org/officeDocument/2006/relationships/slide" Target="slides/slide180.xml"/><Relationship Id="rId237" Type="http://schemas.openxmlformats.org/officeDocument/2006/relationships/slide" Target="slides/slide236.xml"/><Relationship Id="rId279" Type="http://schemas.openxmlformats.org/officeDocument/2006/relationships/slide" Target="slides/slide278.xml"/><Relationship Id="rId43" Type="http://schemas.openxmlformats.org/officeDocument/2006/relationships/slide" Target="slides/slide42.xml"/><Relationship Id="rId139" Type="http://schemas.openxmlformats.org/officeDocument/2006/relationships/slide" Target="slides/slide138.xml"/><Relationship Id="rId290" Type="http://schemas.openxmlformats.org/officeDocument/2006/relationships/notesMaster" Target="notesMasters/notesMaster1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48" Type="http://schemas.openxmlformats.org/officeDocument/2006/relationships/slide" Target="slides/slide247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280" Type="http://schemas.openxmlformats.org/officeDocument/2006/relationships/slide" Target="slides/slide279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217" Type="http://schemas.openxmlformats.org/officeDocument/2006/relationships/slide" Target="slides/slide216.xml"/><Relationship Id="rId6" Type="http://schemas.openxmlformats.org/officeDocument/2006/relationships/slide" Target="slides/slide5.xml"/><Relationship Id="rId238" Type="http://schemas.openxmlformats.org/officeDocument/2006/relationships/slide" Target="slides/slide237.xml"/><Relationship Id="rId259" Type="http://schemas.openxmlformats.org/officeDocument/2006/relationships/slide" Target="slides/slide258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270" Type="http://schemas.openxmlformats.org/officeDocument/2006/relationships/slide" Target="slides/slide269.xml"/><Relationship Id="rId291" Type="http://schemas.openxmlformats.org/officeDocument/2006/relationships/presProps" Target="presProps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228" Type="http://schemas.openxmlformats.org/officeDocument/2006/relationships/slide" Target="slides/slide227.xml"/><Relationship Id="rId249" Type="http://schemas.openxmlformats.org/officeDocument/2006/relationships/slide" Target="slides/slide248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260" Type="http://schemas.openxmlformats.org/officeDocument/2006/relationships/slide" Target="slides/slide259.xml"/><Relationship Id="rId281" Type="http://schemas.openxmlformats.org/officeDocument/2006/relationships/slide" Target="slides/slide280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8" Type="http://schemas.openxmlformats.org/officeDocument/2006/relationships/slide" Target="slides/slide217.xml"/><Relationship Id="rId239" Type="http://schemas.openxmlformats.org/officeDocument/2006/relationships/slide" Target="slides/slide238.xml"/><Relationship Id="rId250" Type="http://schemas.openxmlformats.org/officeDocument/2006/relationships/slide" Target="slides/slide249.xml"/><Relationship Id="rId271" Type="http://schemas.openxmlformats.org/officeDocument/2006/relationships/slide" Target="slides/slide270.xml"/><Relationship Id="rId292" Type="http://schemas.openxmlformats.org/officeDocument/2006/relationships/viewProps" Target="viewProps.xml"/><Relationship Id="rId24" Type="http://schemas.openxmlformats.org/officeDocument/2006/relationships/slide" Target="slides/slide23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31" Type="http://schemas.openxmlformats.org/officeDocument/2006/relationships/slide" Target="slides/slide130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229" Type="http://schemas.openxmlformats.org/officeDocument/2006/relationships/slide" Target="slides/slide228.xml"/><Relationship Id="rId240" Type="http://schemas.openxmlformats.org/officeDocument/2006/relationships/slide" Target="slides/slide239.xml"/><Relationship Id="rId261" Type="http://schemas.openxmlformats.org/officeDocument/2006/relationships/slide" Target="slides/slide260.xml"/><Relationship Id="rId14" Type="http://schemas.openxmlformats.org/officeDocument/2006/relationships/slide" Target="slides/slide13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282" Type="http://schemas.openxmlformats.org/officeDocument/2006/relationships/slide" Target="slides/slide281.xml"/><Relationship Id="rId8" Type="http://schemas.openxmlformats.org/officeDocument/2006/relationships/slide" Target="slides/slide7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219" Type="http://schemas.openxmlformats.org/officeDocument/2006/relationships/slide" Target="slides/slide218.xml"/><Relationship Id="rId230" Type="http://schemas.openxmlformats.org/officeDocument/2006/relationships/slide" Target="slides/slide229.xml"/><Relationship Id="rId251" Type="http://schemas.openxmlformats.org/officeDocument/2006/relationships/slide" Target="slides/slide250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72" Type="http://schemas.openxmlformats.org/officeDocument/2006/relationships/slide" Target="slides/slide271.xml"/><Relationship Id="rId293" Type="http://schemas.openxmlformats.org/officeDocument/2006/relationships/theme" Target="theme/theme1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220" Type="http://schemas.openxmlformats.org/officeDocument/2006/relationships/slide" Target="slides/slide219.xml"/><Relationship Id="rId241" Type="http://schemas.openxmlformats.org/officeDocument/2006/relationships/slide" Target="slides/slide24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262" Type="http://schemas.openxmlformats.org/officeDocument/2006/relationships/slide" Target="slides/slide261.xml"/><Relationship Id="rId283" Type="http://schemas.openxmlformats.org/officeDocument/2006/relationships/slide" Target="slides/slide282.xml"/><Relationship Id="rId78" Type="http://schemas.openxmlformats.org/officeDocument/2006/relationships/slide" Target="slides/slide77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64" Type="http://schemas.openxmlformats.org/officeDocument/2006/relationships/slide" Target="slides/slide163.xml"/><Relationship Id="rId185" Type="http://schemas.openxmlformats.org/officeDocument/2006/relationships/slide" Target="slides/slide184.xml"/><Relationship Id="rId9" Type="http://schemas.openxmlformats.org/officeDocument/2006/relationships/slide" Target="slides/slide8.xml"/><Relationship Id="rId210" Type="http://schemas.openxmlformats.org/officeDocument/2006/relationships/slide" Target="slides/slide209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252" Type="http://schemas.openxmlformats.org/officeDocument/2006/relationships/slide" Target="slides/slide251.xml"/><Relationship Id="rId273" Type="http://schemas.openxmlformats.org/officeDocument/2006/relationships/slide" Target="slides/slide272.xml"/><Relationship Id="rId294" Type="http://schemas.openxmlformats.org/officeDocument/2006/relationships/tableStyles" Target="tableStyles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242" Type="http://schemas.openxmlformats.org/officeDocument/2006/relationships/slide" Target="slides/slide241.xml"/><Relationship Id="rId263" Type="http://schemas.openxmlformats.org/officeDocument/2006/relationships/slide" Target="slides/slide262.xml"/><Relationship Id="rId284" Type="http://schemas.openxmlformats.org/officeDocument/2006/relationships/slide" Target="slides/slide283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11" Type="http://schemas.openxmlformats.org/officeDocument/2006/relationships/slide" Target="slides/slide210.xml"/><Relationship Id="rId232" Type="http://schemas.openxmlformats.org/officeDocument/2006/relationships/slide" Target="slides/slide231.xml"/><Relationship Id="rId253" Type="http://schemas.openxmlformats.org/officeDocument/2006/relationships/slide" Target="slides/slide252.xml"/><Relationship Id="rId274" Type="http://schemas.openxmlformats.org/officeDocument/2006/relationships/slide" Target="slides/slide273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243" Type="http://schemas.openxmlformats.org/officeDocument/2006/relationships/slide" Target="slides/slide242.xml"/><Relationship Id="rId264" Type="http://schemas.openxmlformats.org/officeDocument/2006/relationships/slide" Target="slides/slide263.xml"/><Relationship Id="rId285" Type="http://schemas.openxmlformats.org/officeDocument/2006/relationships/slide" Target="slides/slide284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33" Type="http://schemas.openxmlformats.org/officeDocument/2006/relationships/slide" Target="slides/slide232.xml"/><Relationship Id="rId254" Type="http://schemas.openxmlformats.org/officeDocument/2006/relationships/slide" Target="slides/slide253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275" Type="http://schemas.openxmlformats.org/officeDocument/2006/relationships/slide" Target="slides/slide274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202" Type="http://schemas.openxmlformats.org/officeDocument/2006/relationships/slide" Target="slides/slide201.xml"/><Relationship Id="rId223" Type="http://schemas.openxmlformats.org/officeDocument/2006/relationships/slide" Target="slides/slide222.xml"/><Relationship Id="rId244" Type="http://schemas.openxmlformats.org/officeDocument/2006/relationships/slide" Target="slides/slide243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265" Type="http://schemas.openxmlformats.org/officeDocument/2006/relationships/slide" Target="slides/slide264.xml"/><Relationship Id="rId286" Type="http://schemas.openxmlformats.org/officeDocument/2006/relationships/slide" Target="slides/slide285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34" Type="http://schemas.openxmlformats.org/officeDocument/2006/relationships/slide" Target="slides/slide233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55" Type="http://schemas.openxmlformats.org/officeDocument/2006/relationships/slide" Target="slides/slide254.xml"/><Relationship Id="rId276" Type="http://schemas.openxmlformats.org/officeDocument/2006/relationships/slide" Target="slides/slide275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245" Type="http://schemas.openxmlformats.org/officeDocument/2006/relationships/slide" Target="slides/slide244.xml"/><Relationship Id="rId266" Type="http://schemas.openxmlformats.org/officeDocument/2006/relationships/slide" Target="slides/slide265.xml"/><Relationship Id="rId287" Type="http://schemas.openxmlformats.org/officeDocument/2006/relationships/slide" Target="slides/slide286.xml"/><Relationship Id="rId30" Type="http://schemas.openxmlformats.org/officeDocument/2006/relationships/slide" Target="slides/slide2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35" Type="http://schemas.openxmlformats.org/officeDocument/2006/relationships/slide" Target="slides/slide234.xml"/><Relationship Id="rId256" Type="http://schemas.openxmlformats.org/officeDocument/2006/relationships/slide" Target="slides/slide255.xml"/><Relationship Id="rId277" Type="http://schemas.openxmlformats.org/officeDocument/2006/relationships/slide" Target="slides/slide27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179" Type="http://schemas.openxmlformats.org/officeDocument/2006/relationships/slide" Target="slides/slide17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5" Type="http://schemas.openxmlformats.org/officeDocument/2006/relationships/slide" Target="slides/slide224.xml"/><Relationship Id="rId246" Type="http://schemas.openxmlformats.org/officeDocument/2006/relationships/slide" Target="slides/slide245.xml"/><Relationship Id="rId267" Type="http://schemas.openxmlformats.org/officeDocument/2006/relationships/slide" Target="slides/slide266.xml"/><Relationship Id="rId288" Type="http://schemas.openxmlformats.org/officeDocument/2006/relationships/slide" Target="slides/slide287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94" Type="http://schemas.openxmlformats.org/officeDocument/2006/relationships/slide" Target="slides/slide93.xml"/><Relationship Id="rId148" Type="http://schemas.openxmlformats.org/officeDocument/2006/relationships/slide" Target="slides/slide147.xml"/><Relationship Id="rId169" Type="http://schemas.openxmlformats.org/officeDocument/2006/relationships/slide" Target="slides/slide168.xml"/><Relationship Id="rId4" Type="http://schemas.openxmlformats.org/officeDocument/2006/relationships/slide" Target="slides/slide3.xml"/><Relationship Id="rId180" Type="http://schemas.openxmlformats.org/officeDocument/2006/relationships/slide" Target="slides/slide179.xml"/><Relationship Id="rId215" Type="http://schemas.openxmlformats.org/officeDocument/2006/relationships/slide" Target="slides/slide214.xml"/><Relationship Id="rId236" Type="http://schemas.openxmlformats.org/officeDocument/2006/relationships/slide" Target="slides/slide235.xml"/><Relationship Id="rId257" Type="http://schemas.openxmlformats.org/officeDocument/2006/relationships/slide" Target="slides/slide256.xml"/><Relationship Id="rId278" Type="http://schemas.openxmlformats.org/officeDocument/2006/relationships/slide" Target="slides/slide277.xml"/><Relationship Id="rId42" Type="http://schemas.openxmlformats.org/officeDocument/2006/relationships/slide" Target="slides/slide41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47" Type="http://schemas.openxmlformats.org/officeDocument/2006/relationships/slide" Target="slides/slide246.xml"/><Relationship Id="rId107" Type="http://schemas.openxmlformats.org/officeDocument/2006/relationships/slide" Target="slides/slide106.xml"/><Relationship Id="rId289" Type="http://schemas.openxmlformats.org/officeDocument/2006/relationships/slide" Target="slides/slide288.xml"/><Relationship Id="rId11" Type="http://schemas.openxmlformats.org/officeDocument/2006/relationships/slide" Target="slides/slide10.xml"/><Relationship Id="rId53" Type="http://schemas.openxmlformats.org/officeDocument/2006/relationships/slide" Target="slides/slide52.xml"/><Relationship Id="rId149" Type="http://schemas.openxmlformats.org/officeDocument/2006/relationships/slide" Target="slides/slide148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216" Type="http://schemas.openxmlformats.org/officeDocument/2006/relationships/slide" Target="slides/slide215.xml"/><Relationship Id="rId258" Type="http://schemas.openxmlformats.org/officeDocument/2006/relationships/slide" Target="slides/slide257.xml"/><Relationship Id="rId22" Type="http://schemas.openxmlformats.org/officeDocument/2006/relationships/slide" Target="slides/slide21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71" Type="http://schemas.openxmlformats.org/officeDocument/2006/relationships/slide" Target="slides/slide170.xml"/><Relationship Id="rId227" Type="http://schemas.openxmlformats.org/officeDocument/2006/relationships/slide" Target="slides/slide226.xml"/><Relationship Id="rId269" Type="http://schemas.openxmlformats.org/officeDocument/2006/relationships/slide" Target="slides/slide26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28AAD8-DDEE-4F0B-9A74-BC9B6070D68B}" type="datetimeFigureOut">
              <a:rPr lang="zh-CN" altLang="en-US" smtClean="0"/>
              <a:pPr/>
              <a:t>2021/4/28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41B8F9-9993-4153-9BD2-DBAE39F0853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5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8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9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0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1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2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4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5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6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7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8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9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0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1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2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4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5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6.xml"/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7.xml"/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8.xml"/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9.xml"/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0.xml"/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1.xml"/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2.xml"/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4.xml"/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5.xml"/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6.xml"/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7.xml"/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8.xml"/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9.xml"/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0.xml"/><Relationship Id="rId1" Type="http://schemas.openxmlformats.org/officeDocument/2006/relationships/notesMaster" Target="../notesMasters/notesMaster1.xml"/></Relationships>
</file>

<file path=ppt/notesSlides/_rels/notesSlide1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1.xml"/><Relationship Id="rId1" Type="http://schemas.openxmlformats.org/officeDocument/2006/relationships/notesMaster" Target="../notesMasters/notesMaster1.xml"/></Relationships>
</file>

<file path=ppt/notesSlides/_rels/notesSlide1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2.xml"/><Relationship Id="rId1" Type="http://schemas.openxmlformats.org/officeDocument/2006/relationships/notesMaster" Target="../notesMasters/notesMaster1.xml"/></Relationships>
</file>

<file path=ppt/notesSlides/_rels/notesSlide1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4.xml"/><Relationship Id="rId1" Type="http://schemas.openxmlformats.org/officeDocument/2006/relationships/notesMaster" Target="../notesMasters/notesMaster1.xml"/></Relationships>
</file>

<file path=ppt/notesSlides/_rels/notesSlide1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5.xml"/><Relationship Id="rId1" Type="http://schemas.openxmlformats.org/officeDocument/2006/relationships/notesMaster" Target="../notesMasters/notesMaster1.xml"/></Relationships>
</file>

<file path=ppt/notesSlides/_rels/notesSlide1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6.xml"/><Relationship Id="rId1" Type="http://schemas.openxmlformats.org/officeDocument/2006/relationships/notesMaster" Target="../notesMasters/notesMaster1.xml"/></Relationships>
</file>

<file path=ppt/notesSlides/_rels/notesSlide1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7.xml"/><Relationship Id="rId1" Type="http://schemas.openxmlformats.org/officeDocument/2006/relationships/notesMaster" Target="../notesMasters/notesMaster1.xml"/></Relationships>
</file>

<file path=ppt/notesSlides/_rels/notesSlide1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8.xml"/><Relationship Id="rId1" Type="http://schemas.openxmlformats.org/officeDocument/2006/relationships/notesMaster" Target="../notesMasters/notesMaster1.xml"/></Relationships>
</file>

<file path=ppt/notesSlides/_rels/notesSlide1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9.xml"/><Relationship Id="rId1" Type="http://schemas.openxmlformats.org/officeDocument/2006/relationships/notesMaster" Target="../notesMasters/notesMaster1.xml"/></Relationships>
</file>

<file path=ppt/notesSlides/_rels/notesSlide1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0.xml"/><Relationship Id="rId1" Type="http://schemas.openxmlformats.org/officeDocument/2006/relationships/notesMaster" Target="../notesMasters/notesMaster1.xml"/></Relationships>
</file>

<file path=ppt/notesSlides/_rels/notesSlide1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1.xml"/><Relationship Id="rId1" Type="http://schemas.openxmlformats.org/officeDocument/2006/relationships/notesMaster" Target="../notesMasters/notesMaster1.xml"/></Relationships>
</file>

<file path=ppt/notesSlides/_rels/notesSlide1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2.xml"/><Relationship Id="rId1" Type="http://schemas.openxmlformats.org/officeDocument/2006/relationships/notesMaster" Target="../notesMasters/notesMaster1.xml"/></Relationships>
</file>

<file path=ppt/notesSlides/_rels/notesSlide1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5.xml"/><Relationship Id="rId1" Type="http://schemas.openxmlformats.org/officeDocument/2006/relationships/notesMaster" Target="../notesMasters/notesMaster1.xml"/></Relationships>
</file>

<file path=ppt/notesSlides/_rels/notesSlide1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6.xml"/><Relationship Id="rId1" Type="http://schemas.openxmlformats.org/officeDocument/2006/relationships/notesMaster" Target="../notesMasters/notesMaster1.xml"/></Relationships>
</file>

<file path=ppt/notesSlides/_rels/notesSlide1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7.xml"/><Relationship Id="rId1" Type="http://schemas.openxmlformats.org/officeDocument/2006/relationships/notesMaster" Target="../notesMasters/notesMaster1.xml"/></Relationships>
</file>

<file path=ppt/notesSlides/_rels/notesSlide1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8.xml"/><Relationship Id="rId1" Type="http://schemas.openxmlformats.org/officeDocument/2006/relationships/notesMaster" Target="../notesMasters/notesMaster1.xml"/></Relationships>
</file>

<file path=ppt/notesSlides/_rels/notesSlide1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9.xml"/><Relationship Id="rId1" Type="http://schemas.openxmlformats.org/officeDocument/2006/relationships/notesMaster" Target="../notesMasters/notesMaster1.xml"/></Relationships>
</file>

<file path=ppt/notesSlides/_rels/notesSlide1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0.xml"/><Relationship Id="rId1" Type="http://schemas.openxmlformats.org/officeDocument/2006/relationships/notesMaster" Target="../notesMasters/notesMaster1.xml"/></Relationships>
</file>

<file path=ppt/notesSlides/_rels/notesSlide1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1.xml"/><Relationship Id="rId1" Type="http://schemas.openxmlformats.org/officeDocument/2006/relationships/notesMaster" Target="../notesMasters/notesMaster1.xml"/></Relationships>
</file>

<file path=ppt/notesSlides/_rels/notesSlide1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2.xml"/><Relationship Id="rId1" Type="http://schemas.openxmlformats.org/officeDocument/2006/relationships/notesMaster" Target="../notesMasters/notesMaster1.xml"/></Relationships>
</file>

<file path=ppt/notesSlides/_rels/notesSlide1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3.xml"/><Relationship Id="rId1" Type="http://schemas.openxmlformats.org/officeDocument/2006/relationships/notesMaster" Target="../notesMasters/notesMaster1.xml"/></Relationships>
</file>

<file path=ppt/notesSlides/_rels/notesSlide1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5.xml"/><Relationship Id="rId1" Type="http://schemas.openxmlformats.org/officeDocument/2006/relationships/notesMaster" Target="../notesMasters/notesMaster1.xml"/></Relationships>
</file>

<file path=ppt/notesSlides/_rels/notesSlide1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6.xml"/><Relationship Id="rId1" Type="http://schemas.openxmlformats.org/officeDocument/2006/relationships/notesMaster" Target="../notesMasters/notesMaster1.xml"/></Relationships>
</file>

<file path=ppt/notesSlides/_rels/notesSlide1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7.xml"/><Relationship Id="rId1" Type="http://schemas.openxmlformats.org/officeDocument/2006/relationships/notesMaster" Target="../notesMasters/notesMaster1.xml"/></Relationships>
</file>

<file path=ppt/notesSlides/_rels/notesSlide1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8.xml"/><Relationship Id="rId1" Type="http://schemas.openxmlformats.org/officeDocument/2006/relationships/notesMaster" Target="../notesMasters/notesMaster1.xml"/></Relationships>
</file>

<file path=ppt/notesSlides/_rels/notesSlide1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9.xml"/><Relationship Id="rId1" Type="http://schemas.openxmlformats.org/officeDocument/2006/relationships/notesMaster" Target="../notesMasters/notesMaster1.xml"/></Relationships>
</file>

<file path=ppt/notesSlides/_rels/notesSlide1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0.xml"/><Relationship Id="rId1" Type="http://schemas.openxmlformats.org/officeDocument/2006/relationships/notesMaster" Target="../notesMasters/notesMaster1.xml"/></Relationships>
</file>

<file path=ppt/notesSlides/_rels/notesSlide1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1.xml"/><Relationship Id="rId1" Type="http://schemas.openxmlformats.org/officeDocument/2006/relationships/notesMaster" Target="../notesMasters/notesMaster1.xml"/></Relationships>
</file>

<file path=ppt/notesSlides/_rels/notesSlide1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2.xml"/><Relationship Id="rId1" Type="http://schemas.openxmlformats.org/officeDocument/2006/relationships/notesMaster" Target="../notesMasters/notesMaster1.xml"/></Relationships>
</file>

<file path=ppt/notesSlides/_rels/notesSlide1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3.xml"/><Relationship Id="rId1" Type="http://schemas.openxmlformats.org/officeDocument/2006/relationships/notesMaster" Target="../notesMasters/notesMaster1.xml"/></Relationships>
</file>

<file path=ppt/notesSlides/_rels/notesSlide1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5.xml"/><Relationship Id="rId1" Type="http://schemas.openxmlformats.org/officeDocument/2006/relationships/notesMaster" Target="../notesMasters/notesMaster1.xml"/></Relationships>
</file>

<file path=ppt/notesSlides/_rels/notesSlide1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6.xml"/><Relationship Id="rId1" Type="http://schemas.openxmlformats.org/officeDocument/2006/relationships/notesMaster" Target="../notesMasters/notesMaster1.xml"/></Relationships>
</file>

<file path=ppt/notesSlides/_rels/notesSlide1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7.xml"/><Relationship Id="rId1" Type="http://schemas.openxmlformats.org/officeDocument/2006/relationships/notesMaster" Target="../notesMasters/notesMaster1.xml"/></Relationships>
</file>

<file path=ppt/notesSlides/_rels/notesSlide1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8.xml"/><Relationship Id="rId1" Type="http://schemas.openxmlformats.org/officeDocument/2006/relationships/notesMaster" Target="../notesMasters/notesMaster1.xml"/></Relationships>
</file>

<file path=ppt/notesSlides/_rels/notesSlide1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9.xml"/><Relationship Id="rId1" Type="http://schemas.openxmlformats.org/officeDocument/2006/relationships/notesMaster" Target="../notesMasters/notesMaster1.xml"/></Relationships>
</file>

<file path=ppt/notesSlides/_rels/notesSlide1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0.xml"/><Relationship Id="rId1" Type="http://schemas.openxmlformats.org/officeDocument/2006/relationships/notesMaster" Target="../notesMasters/notesMaster1.xml"/></Relationships>
</file>

<file path=ppt/notesSlides/_rels/notesSlide1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1.xml"/><Relationship Id="rId1" Type="http://schemas.openxmlformats.org/officeDocument/2006/relationships/notesMaster" Target="../notesMasters/notesMaster1.xml"/></Relationships>
</file>

<file path=ppt/notesSlides/_rels/notesSlide1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2.xml"/><Relationship Id="rId1" Type="http://schemas.openxmlformats.org/officeDocument/2006/relationships/notesMaster" Target="../notesMasters/notesMaster1.xml"/></Relationships>
</file>

<file path=ppt/notesSlides/_rels/notesSlide1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3.xml"/><Relationship Id="rId1" Type="http://schemas.openxmlformats.org/officeDocument/2006/relationships/notesMaster" Target="../notesMasters/notesMaster1.xml"/></Relationships>
</file>

<file path=ppt/notesSlides/_rels/notesSlide1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5.xml"/><Relationship Id="rId1" Type="http://schemas.openxmlformats.org/officeDocument/2006/relationships/notesMaster" Target="../notesMasters/notesMaster1.xml"/></Relationships>
</file>

<file path=ppt/notesSlides/_rels/notesSlide1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6.xml"/><Relationship Id="rId1" Type="http://schemas.openxmlformats.org/officeDocument/2006/relationships/notesMaster" Target="../notesMasters/notesMaster1.xml"/></Relationships>
</file>

<file path=ppt/notesSlides/_rels/notesSlide1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7.xml"/><Relationship Id="rId1" Type="http://schemas.openxmlformats.org/officeDocument/2006/relationships/notesMaster" Target="../notesMasters/notesMaster1.xml"/></Relationships>
</file>

<file path=ppt/notesSlides/_rels/notesSlide1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8.xml"/><Relationship Id="rId1" Type="http://schemas.openxmlformats.org/officeDocument/2006/relationships/notesMaster" Target="../notesMasters/notesMaster1.xml"/></Relationships>
</file>

<file path=ppt/notesSlides/_rels/notesSlide1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9.xml"/><Relationship Id="rId1" Type="http://schemas.openxmlformats.org/officeDocument/2006/relationships/notesMaster" Target="../notesMasters/notesMaster1.xml"/></Relationships>
</file>

<file path=ppt/notesSlides/_rels/notesSlide1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0.xml"/><Relationship Id="rId1" Type="http://schemas.openxmlformats.org/officeDocument/2006/relationships/notesMaster" Target="../notesMasters/notesMaster1.xml"/></Relationships>
</file>

<file path=ppt/notesSlides/_rels/notesSlide1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1.xml"/><Relationship Id="rId1" Type="http://schemas.openxmlformats.org/officeDocument/2006/relationships/notesMaster" Target="../notesMasters/notesMaster1.xml"/></Relationships>
</file>

<file path=ppt/notesSlides/_rels/notesSlide1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2.xml"/><Relationship Id="rId1" Type="http://schemas.openxmlformats.org/officeDocument/2006/relationships/notesMaster" Target="../notesMasters/notesMaster1.xml"/></Relationships>
</file>

<file path=ppt/notesSlides/_rels/notesSlide1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3.xml"/><Relationship Id="rId1" Type="http://schemas.openxmlformats.org/officeDocument/2006/relationships/notesMaster" Target="../notesMasters/notesMaster1.xml"/></Relationships>
</file>

<file path=ppt/notesSlides/_rels/notesSlide1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5.xml"/><Relationship Id="rId1" Type="http://schemas.openxmlformats.org/officeDocument/2006/relationships/notesMaster" Target="../notesMasters/notesMaster1.xml"/></Relationships>
</file>

<file path=ppt/notesSlides/_rels/notesSlide2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6.xml"/><Relationship Id="rId1" Type="http://schemas.openxmlformats.org/officeDocument/2006/relationships/notesMaster" Target="../notesMasters/notesMaster1.xml"/></Relationships>
</file>

<file path=ppt/notesSlides/_rels/notesSlide2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7.xml"/><Relationship Id="rId1" Type="http://schemas.openxmlformats.org/officeDocument/2006/relationships/notesMaster" Target="../notesMasters/notesMaster1.xml"/></Relationships>
</file>

<file path=ppt/notesSlides/_rels/notesSlide2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8.xml"/><Relationship Id="rId1" Type="http://schemas.openxmlformats.org/officeDocument/2006/relationships/notesMaster" Target="../notesMasters/notesMaster1.xml"/></Relationships>
</file>

<file path=ppt/notesSlides/_rels/notesSlide2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9.xml"/><Relationship Id="rId1" Type="http://schemas.openxmlformats.org/officeDocument/2006/relationships/notesMaster" Target="../notesMasters/notesMaster1.xml"/></Relationships>
</file>

<file path=ppt/notesSlides/_rels/notesSlide2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0.xml"/><Relationship Id="rId1" Type="http://schemas.openxmlformats.org/officeDocument/2006/relationships/notesMaster" Target="../notesMasters/notesMaster1.xml"/></Relationships>
</file>

<file path=ppt/notesSlides/_rels/notesSlide2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2.xml"/><Relationship Id="rId1" Type="http://schemas.openxmlformats.org/officeDocument/2006/relationships/notesMaster" Target="../notesMasters/notesMaster1.xml"/></Relationships>
</file>

<file path=ppt/notesSlides/_rels/notesSlide2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3.xml"/><Relationship Id="rId1" Type="http://schemas.openxmlformats.org/officeDocument/2006/relationships/notesMaster" Target="../notesMasters/notesMaster1.xml"/></Relationships>
</file>

<file path=ppt/notesSlides/_rels/notesSlide2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4.xml"/><Relationship Id="rId1" Type="http://schemas.openxmlformats.org/officeDocument/2006/relationships/notesMaster" Target="../notesMasters/notesMaster1.xml"/></Relationships>
</file>

<file path=ppt/notesSlides/_rels/notesSlide2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6.xml"/><Relationship Id="rId1" Type="http://schemas.openxmlformats.org/officeDocument/2006/relationships/notesMaster" Target="../notesMasters/notesMaster1.xml"/></Relationships>
</file>

<file path=ppt/notesSlides/_rels/notesSlide2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7.xml"/><Relationship Id="rId1" Type="http://schemas.openxmlformats.org/officeDocument/2006/relationships/notesMaster" Target="../notesMasters/notesMaster1.xml"/></Relationships>
</file>

<file path=ppt/notesSlides/_rels/notesSlide2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8.xml"/><Relationship Id="rId1" Type="http://schemas.openxmlformats.org/officeDocument/2006/relationships/notesMaster" Target="../notesMasters/notesMaster1.xml"/></Relationships>
</file>

<file path=ppt/notesSlides/_rels/notesSlide2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9.xml"/><Relationship Id="rId1" Type="http://schemas.openxmlformats.org/officeDocument/2006/relationships/notesMaster" Target="../notesMasters/notesMaster1.xml"/></Relationships>
</file>

<file path=ppt/notesSlides/_rels/notesSlide2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0.xml"/><Relationship Id="rId1" Type="http://schemas.openxmlformats.org/officeDocument/2006/relationships/notesMaster" Target="../notesMasters/notesMaster1.xml"/></Relationships>
</file>

<file path=ppt/notesSlides/_rels/notesSlide2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3.xml"/><Relationship Id="rId1" Type="http://schemas.openxmlformats.org/officeDocument/2006/relationships/notesMaster" Target="../notesMasters/notesMaster1.xml"/></Relationships>
</file>

<file path=ppt/notesSlides/_rels/notesSlide2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4.xml"/><Relationship Id="rId1" Type="http://schemas.openxmlformats.org/officeDocument/2006/relationships/notesMaster" Target="../notesMasters/notesMaster1.xml"/></Relationships>
</file>

<file path=ppt/notesSlides/_rels/notesSlide2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5.xml"/><Relationship Id="rId1" Type="http://schemas.openxmlformats.org/officeDocument/2006/relationships/notesMaster" Target="../notesMasters/notesMaster1.xml"/></Relationships>
</file>

<file path=ppt/notesSlides/_rels/notesSlide2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6.xml"/><Relationship Id="rId1" Type="http://schemas.openxmlformats.org/officeDocument/2006/relationships/notesMaster" Target="../notesMasters/notesMaster1.xml"/></Relationships>
</file>

<file path=ppt/notesSlides/_rels/notesSlide2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8.xml"/><Relationship Id="rId1" Type="http://schemas.openxmlformats.org/officeDocument/2006/relationships/notesMaster" Target="../notesMasters/notesMaster1.xml"/></Relationships>
</file>

<file path=ppt/notesSlides/_rels/notesSlide2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4.xml"/><Relationship Id="rId1" Type="http://schemas.openxmlformats.org/officeDocument/2006/relationships/notesMaster" Target="../notesMasters/notesMaster1.xml"/></Relationships>
</file>

<file path=ppt/notesSlides/_rels/notesSlide2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5.xml"/><Relationship Id="rId1" Type="http://schemas.openxmlformats.org/officeDocument/2006/relationships/notesMaster" Target="../notesMasters/notesMaster1.xml"/></Relationships>
</file>

<file path=ppt/notesSlides/_rels/notesSlide2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7.xml"/><Relationship Id="rId1" Type="http://schemas.openxmlformats.org/officeDocument/2006/relationships/notesMaster" Target="../notesMasters/notesMaster1.xml"/></Relationships>
</file>

<file path=ppt/notesSlides/_rels/notesSlide2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8.xml"/><Relationship Id="rId1" Type="http://schemas.openxmlformats.org/officeDocument/2006/relationships/notesMaster" Target="../notesMasters/notesMaster1.xml"/></Relationships>
</file>

<file path=ppt/notesSlides/_rels/notesSlide2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9.xml"/><Relationship Id="rId1" Type="http://schemas.openxmlformats.org/officeDocument/2006/relationships/notesMaster" Target="../notesMasters/notesMaster1.xml"/></Relationships>
</file>

<file path=ppt/notesSlides/_rels/notesSlide2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1.xml"/><Relationship Id="rId1" Type="http://schemas.openxmlformats.org/officeDocument/2006/relationships/notesMaster" Target="../notesMasters/notesMaster1.xml"/></Relationships>
</file>

<file path=ppt/notesSlides/_rels/notesSlide2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2.xml"/><Relationship Id="rId1" Type="http://schemas.openxmlformats.org/officeDocument/2006/relationships/notesMaster" Target="../notesMasters/notesMaster1.xml"/></Relationships>
</file>

<file path=ppt/notesSlides/_rels/notesSlide2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3.xml"/><Relationship Id="rId1" Type="http://schemas.openxmlformats.org/officeDocument/2006/relationships/notesMaster" Target="../notesMasters/notesMaster1.xml"/></Relationships>
</file>

<file path=ppt/notesSlides/_rels/notesSlide2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5.xml"/><Relationship Id="rId1" Type="http://schemas.openxmlformats.org/officeDocument/2006/relationships/notesMaster" Target="../notesMasters/notesMaster1.xml"/></Relationships>
</file>

<file path=ppt/notesSlides/_rels/notesSlide2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6.xml"/><Relationship Id="rId1" Type="http://schemas.openxmlformats.org/officeDocument/2006/relationships/notesMaster" Target="../notesMasters/notesMaster1.xml"/></Relationships>
</file>

<file path=ppt/notesSlides/_rels/notesSlide2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7.xml"/><Relationship Id="rId1" Type="http://schemas.openxmlformats.org/officeDocument/2006/relationships/notesMaster" Target="../notesMasters/notesMaster1.xml"/></Relationships>
</file>

<file path=ppt/notesSlides/_rels/notesSlide2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8.xml"/><Relationship Id="rId1" Type="http://schemas.openxmlformats.org/officeDocument/2006/relationships/notesMaster" Target="../notesMasters/notesMaster1.xml"/></Relationships>
</file>

<file path=ppt/notesSlides/_rels/notesSlide2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9.xml"/><Relationship Id="rId1" Type="http://schemas.openxmlformats.org/officeDocument/2006/relationships/notesMaster" Target="../notesMasters/notesMaster1.xml"/></Relationships>
</file>

<file path=ppt/notesSlides/_rels/notesSlide2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0.xml"/><Relationship Id="rId1" Type="http://schemas.openxmlformats.org/officeDocument/2006/relationships/notesMaster" Target="../notesMasters/notesMaster1.xml"/></Relationships>
</file>

<file path=ppt/notesSlides/_rels/notesSlide2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1.xml"/><Relationship Id="rId1" Type="http://schemas.openxmlformats.org/officeDocument/2006/relationships/notesMaster" Target="../notesMasters/notesMaster1.xml"/></Relationships>
</file>

<file path=ppt/notesSlides/_rels/notesSlide2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2.xml"/><Relationship Id="rId1" Type="http://schemas.openxmlformats.org/officeDocument/2006/relationships/notesMaster" Target="../notesMasters/notesMaster1.xml"/></Relationships>
</file>

<file path=ppt/notesSlides/_rels/notesSlide2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3.xml"/><Relationship Id="rId1" Type="http://schemas.openxmlformats.org/officeDocument/2006/relationships/notesMaster" Target="../notesMasters/notesMaster1.xml"/></Relationships>
</file>

<file path=ppt/notesSlides/_rels/notesSlide2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5.xml"/><Relationship Id="rId1" Type="http://schemas.openxmlformats.org/officeDocument/2006/relationships/notesMaster" Target="../notesMasters/notesMaster1.xml"/></Relationships>
</file>

<file path=ppt/notesSlides/_rels/notesSlide2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6.xml"/><Relationship Id="rId1" Type="http://schemas.openxmlformats.org/officeDocument/2006/relationships/notesMaster" Target="../notesMasters/notesMaster1.xml"/></Relationships>
</file>

<file path=ppt/notesSlides/_rels/notesSlide2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7.xml"/><Relationship Id="rId1" Type="http://schemas.openxmlformats.org/officeDocument/2006/relationships/notesMaster" Target="../notesMasters/notesMaster1.xml"/></Relationships>
</file>

<file path=ppt/notesSlides/_rels/notesSlide2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41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133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134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135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136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137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138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139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140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142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143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42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144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145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146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147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148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149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150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151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152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153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43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154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155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156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157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158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159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160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161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162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163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44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164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165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166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167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168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169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170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171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172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173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45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174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175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176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177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178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179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180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181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182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183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46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184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185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186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187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188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189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190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191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192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193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47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195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196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197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198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199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200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201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202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203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204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49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205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206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207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208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209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50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51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229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230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231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232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233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234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52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235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236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237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238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239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240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242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243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244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245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53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246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247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248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249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250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253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254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255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256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257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54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258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264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265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267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268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269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271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272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273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274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55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275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276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277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278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279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280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281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282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283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284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56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285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286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287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288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57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58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59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60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61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62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63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64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65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66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67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68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69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70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71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72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73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74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75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76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77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78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79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80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81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82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83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84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85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86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87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88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89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90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91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37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92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94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95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96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97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98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99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100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101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102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38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103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104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105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106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107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108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109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39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40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129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130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131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132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267173-9DFF-4363-9414-E23F3C1DE0A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7239E4-836D-42DF-81E0-369F76BF2B4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AC51C4-049B-49FB-A9ED-851380A73CA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392D37AC-993D-443A-9B6E-6B92C0C8D1D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99E93B-5FE9-466A-9BB4-B198D825D22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AA4902-AE78-4E75-8910-DD28268C6BA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A664DB-3A2A-4DD2-8B1B-312A0C79486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60C833-44D7-466D-88E5-96595B6F38C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202898-662A-47C2-A4E2-3F59F89E659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C50BC2-2633-4727-9B09-66220697EDC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8CDE49-AD8C-4D8D-9785-B4F907EE044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AF7F6D-2FB3-476B-9799-9279062EDDE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400"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ct val="0"/>
              </a:spcBef>
              <a:buFontTx/>
              <a:buNone/>
              <a:defRPr sz="1400"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400">
                <a:ea typeface="+mn-ea"/>
              </a:defRPr>
            </a:lvl1pPr>
          </a:lstStyle>
          <a:p>
            <a:fld id="{9AA87E6B-8D33-410A-9805-2559EC62D06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2.xml"/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3.xml"/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4.xml"/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6.xml"/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7.xml"/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8.xml"/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9.xml"/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0.xml"/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1.xml"/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2.xml"/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3.xml"/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4.xml"/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6.xml"/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7.xml"/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8.xml"/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9.xml"/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0.xml"/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1.xml"/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2.xml"/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3.xml"/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4.xml"/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6.xml"/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7.xml"/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8.xml"/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9.xml"/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0.xml"/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1.xml"/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2.xml"/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3.xml"/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5.xml"/><Relationship Id="rId1" Type="http://schemas.openxmlformats.org/officeDocument/2006/relationships/slideLayout" Target="../slideLayouts/slideLayout2.xml"/></Relationships>
</file>

<file path=ppt/slides/_rels/slide2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6.xml"/><Relationship Id="rId1" Type="http://schemas.openxmlformats.org/officeDocument/2006/relationships/slideLayout" Target="../slideLayouts/slideLayout2.xml"/></Relationships>
</file>

<file path=ppt/slides/_rels/slide2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7.xml"/><Relationship Id="rId1" Type="http://schemas.openxmlformats.org/officeDocument/2006/relationships/slideLayout" Target="../slideLayouts/slideLayout2.xml"/></Relationships>
</file>

<file path=ppt/slides/_rels/slide2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8.xml"/><Relationship Id="rId1" Type="http://schemas.openxmlformats.org/officeDocument/2006/relationships/slideLayout" Target="../slideLayouts/slideLayout2.xml"/></Relationships>
</file>

<file path=ppt/slides/_rels/slide2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9.xml"/><Relationship Id="rId1" Type="http://schemas.openxmlformats.org/officeDocument/2006/relationships/slideLayout" Target="../slideLayouts/slideLayout2.xml"/></Relationships>
</file>

<file path=ppt/slides/_rels/slide2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0.xml"/><Relationship Id="rId1" Type="http://schemas.openxmlformats.org/officeDocument/2006/relationships/slideLayout" Target="../slideLayouts/slideLayout2.xml"/></Relationships>
</file>

<file path=ppt/slides/_rels/slide2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1.xml"/><Relationship Id="rId1" Type="http://schemas.openxmlformats.org/officeDocument/2006/relationships/slideLayout" Target="../slideLayouts/slideLayout2.xml"/></Relationships>
</file>

<file path=ppt/slides/_rels/slide2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2.xml"/><Relationship Id="rId1" Type="http://schemas.openxmlformats.org/officeDocument/2006/relationships/slideLayout" Target="../slideLayouts/slideLayout2.xml"/></Relationships>
</file>

<file path=ppt/slides/_rels/slide2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3.xml"/><Relationship Id="rId1" Type="http://schemas.openxmlformats.org/officeDocument/2006/relationships/slideLayout" Target="../slideLayouts/slideLayout2.xml"/></Relationships>
</file>

<file path=ppt/slides/_rels/slide2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5.xml"/><Relationship Id="rId1" Type="http://schemas.openxmlformats.org/officeDocument/2006/relationships/slideLayout" Target="../slideLayouts/slideLayout2.xml"/></Relationships>
</file>

<file path=ppt/slides/_rels/slide2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6.xml"/><Relationship Id="rId1" Type="http://schemas.openxmlformats.org/officeDocument/2006/relationships/slideLayout" Target="../slideLayouts/slideLayout2.xml"/></Relationships>
</file>

<file path=ppt/slides/_rels/slide2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7.xml"/><Relationship Id="rId1" Type="http://schemas.openxmlformats.org/officeDocument/2006/relationships/slideLayout" Target="../slideLayouts/slideLayout2.xml"/></Relationships>
</file>

<file path=ppt/slides/_rels/slide2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8.xml"/><Relationship Id="rId1" Type="http://schemas.openxmlformats.org/officeDocument/2006/relationships/slideLayout" Target="../slideLayouts/slideLayout2.xml"/></Relationships>
</file>

<file path=ppt/slides/_rels/slide2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9.xml"/><Relationship Id="rId1" Type="http://schemas.openxmlformats.org/officeDocument/2006/relationships/slideLayout" Target="../slideLayouts/slideLayout2.xml"/></Relationships>
</file>

<file path=ppt/slides/_rels/slide2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0.xml"/><Relationship Id="rId1" Type="http://schemas.openxmlformats.org/officeDocument/2006/relationships/slideLayout" Target="../slideLayouts/slideLayout2.xml"/></Relationships>
</file>

<file path=ppt/slides/_rels/slide2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1.xml"/><Relationship Id="rId1" Type="http://schemas.openxmlformats.org/officeDocument/2006/relationships/slideLayout" Target="../slideLayouts/slideLayout2.xml"/></Relationships>
</file>

<file path=ppt/slides/_rels/slide2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2.xml"/><Relationship Id="rId1" Type="http://schemas.openxmlformats.org/officeDocument/2006/relationships/slideLayout" Target="../slideLayouts/slideLayout2.xml"/></Relationships>
</file>

<file path=ppt/slides/_rels/slide2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3.xml"/><Relationship Id="rId1" Type="http://schemas.openxmlformats.org/officeDocument/2006/relationships/slideLayout" Target="../slideLayouts/slideLayout2.xml"/></Relationships>
</file>

<file path=ppt/slides/_rels/slide2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5.xml"/><Relationship Id="rId1" Type="http://schemas.openxmlformats.org/officeDocument/2006/relationships/slideLayout" Target="../slideLayouts/slideLayout2.xml"/></Relationships>
</file>

<file path=ppt/slides/_rels/slide2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6.xml"/><Relationship Id="rId1" Type="http://schemas.openxmlformats.org/officeDocument/2006/relationships/slideLayout" Target="../slideLayouts/slideLayout2.xml"/></Relationships>
</file>

<file path=ppt/slides/_rels/slide2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7.xml"/><Relationship Id="rId1" Type="http://schemas.openxmlformats.org/officeDocument/2006/relationships/slideLayout" Target="../slideLayouts/slideLayout2.xml"/></Relationships>
</file>

<file path=ppt/slides/_rels/slide2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8.xml"/><Relationship Id="rId1" Type="http://schemas.openxmlformats.org/officeDocument/2006/relationships/slideLayout" Target="../slideLayouts/slideLayout2.xml"/></Relationships>
</file>

<file path=ppt/slides/_rels/slide2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9.xml"/><Relationship Id="rId1" Type="http://schemas.openxmlformats.org/officeDocument/2006/relationships/slideLayout" Target="../slideLayouts/slideLayout2.xml"/></Relationships>
</file>

<file path=ppt/slides/_rels/slide2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0.xml"/><Relationship Id="rId1" Type="http://schemas.openxmlformats.org/officeDocument/2006/relationships/slideLayout" Target="../slideLayouts/slideLayout2.xml"/></Relationships>
</file>

<file path=ppt/slides/_rels/slide2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1.xml"/><Relationship Id="rId1" Type="http://schemas.openxmlformats.org/officeDocument/2006/relationships/slideLayout" Target="../slideLayouts/slideLayout2.xml"/></Relationships>
</file>

<file path=ppt/slides/_rels/slide2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2.xml"/><Relationship Id="rId1" Type="http://schemas.openxmlformats.org/officeDocument/2006/relationships/slideLayout" Target="../slideLayouts/slideLayout2.xml"/></Relationships>
</file>

<file path=ppt/slides/_rels/slide2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3.xml"/><Relationship Id="rId1" Type="http://schemas.openxmlformats.org/officeDocument/2006/relationships/slideLayout" Target="../slideLayouts/slideLayout2.xml"/></Relationships>
</file>

<file path=ppt/slides/_rels/slide2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5.xml"/><Relationship Id="rId1" Type="http://schemas.openxmlformats.org/officeDocument/2006/relationships/slideLayout" Target="../slideLayouts/slideLayout2.xml"/></Relationships>
</file>

<file path=ppt/slides/_rels/slide2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6.xml"/><Relationship Id="rId1" Type="http://schemas.openxmlformats.org/officeDocument/2006/relationships/slideLayout" Target="../slideLayouts/slideLayout2.xml"/></Relationships>
</file>

<file path=ppt/slides/_rels/slide2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7.xml"/><Relationship Id="rId1" Type="http://schemas.openxmlformats.org/officeDocument/2006/relationships/slideLayout" Target="../slideLayouts/slideLayout2.xml"/></Relationships>
</file>

<file path=ppt/slides/_rels/slide2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8.xml"/><Relationship Id="rId1" Type="http://schemas.openxmlformats.org/officeDocument/2006/relationships/slideLayout" Target="../slideLayouts/slideLayout2.xml"/></Relationships>
</file>

<file path=ppt/slides/_rels/slide2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9.xml"/><Relationship Id="rId1" Type="http://schemas.openxmlformats.org/officeDocument/2006/relationships/slideLayout" Target="../slideLayouts/slideLayout2.xml"/></Relationships>
</file>

<file path=ppt/slides/_rels/slide2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0.xml"/><Relationship Id="rId1" Type="http://schemas.openxmlformats.org/officeDocument/2006/relationships/slideLayout" Target="../slideLayouts/slideLayout2.xml"/></Relationships>
</file>

<file path=ppt/slides/_rels/slide2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1.xml"/><Relationship Id="rId1" Type="http://schemas.openxmlformats.org/officeDocument/2006/relationships/slideLayout" Target="../slideLayouts/slideLayout2.xml"/></Relationships>
</file>

<file path=ppt/slides/_rels/slide2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2.xml"/><Relationship Id="rId1" Type="http://schemas.openxmlformats.org/officeDocument/2006/relationships/slideLayout" Target="../slideLayouts/slideLayout2.xml"/></Relationships>
</file>

<file path=ppt/slides/_rels/slide2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3.xml"/><Relationship Id="rId1" Type="http://schemas.openxmlformats.org/officeDocument/2006/relationships/slideLayout" Target="../slideLayouts/slideLayout2.xml"/></Relationships>
</file>

<file path=ppt/slides/_rels/slide2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5.xml"/><Relationship Id="rId1" Type="http://schemas.openxmlformats.org/officeDocument/2006/relationships/slideLayout" Target="../slideLayouts/slideLayout2.xml"/></Relationships>
</file>

<file path=ppt/slides/_rels/slide2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6.xml"/><Relationship Id="rId1" Type="http://schemas.openxmlformats.org/officeDocument/2006/relationships/slideLayout" Target="../slideLayouts/slideLayout2.xml"/></Relationships>
</file>

<file path=ppt/slides/_rels/slide2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7.xml"/><Relationship Id="rId1" Type="http://schemas.openxmlformats.org/officeDocument/2006/relationships/slideLayout" Target="../slideLayouts/slideLayout2.xml"/></Relationships>
</file>

<file path=ppt/slides/_rels/slide2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8.xml"/><Relationship Id="rId1" Type="http://schemas.openxmlformats.org/officeDocument/2006/relationships/slideLayout" Target="../slideLayouts/slideLayout2.xml"/></Relationships>
</file>

<file path=ppt/slides/_rels/slide2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9.xml"/><Relationship Id="rId1" Type="http://schemas.openxmlformats.org/officeDocument/2006/relationships/slideLayout" Target="../slideLayouts/slideLayout2.xml"/></Relationships>
</file>

<file path=ppt/slides/_rels/slide2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0.xml"/><Relationship Id="rId1" Type="http://schemas.openxmlformats.org/officeDocument/2006/relationships/slideLayout" Target="../slideLayouts/slideLayout2.xml"/></Relationships>
</file>

<file path=ppt/slides/_rels/slide2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1.xml"/><Relationship Id="rId1" Type="http://schemas.openxmlformats.org/officeDocument/2006/relationships/slideLayout" Target="../slideLayouts/slideLayout2.xml"/></Relationships>
</file>

<file path=ppt/slides/_rels/slide2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2.xml"/><Relationship Id="rId1" Type="http://schemas.openxmlformats.org/officeDocument/2006/relationships/slideLayout" Target="../slideLayouts/slideLayout2.xml"/></Relationships>
</file>

<file path=ppt/slides/_rels/slide2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4.xml"/><Relationship Id="rId1" Type="http://schemas.openxmlformats.org/officeDocument/2006/relationships/slideLayout" Target="../slideLayouts/slideLayout2.xml"/></Relationships>
</file>

<file path=ppt/slides/_rels/slide2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5.xml"/><Relationship Id="rId1" Type="http://schemas.openxmlformats.org/officeDocument/2006/relationships/slideLayout" Target="../slideLayouts/slideLayout2.xml"/></Relationships>
</file>

<file path=ppt/slides/_rels/slide2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6.xml"/><Relationship Id="rId1" Type="http://schemas.openxmlformats.org/officeDocument/2006/relationships/slideLayout" Target="../slideLayouts/slideLayout2.xml"/></Relationships>
</file>

<file path=ppt/slides/_rels/slide2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7.xml"/><Relationship Id="rId1" Type="http://schemas.openxmlformats.org/officeDocument/2006/relationships/slideLayout" Target="../slideLayouts/slideLayout2.xml"/></Relationships>
</file>

<file path=ppt/slides/_rels/slide2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8.xml"/><Relationship Id="rId1" Type="http://schemas.openxmlformats.org/officeDocument/2006/relationships/slideLayout" Target="../slideLayouts/slideLayout2.xml"/></Relationships>
</file>

<file path=ppt/slides/_rels/slide2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9.xml"/><Relationship Id="rId1" Type="http://schemas.openxmlformats.org/officeDocument/2006/relationships/slideLayout" Target="../slideLayouts/slideLayout2.xml"/></Relationships>
</file>

<file path=ppt/slides/_rels/slide2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0.xml"/><Relationship Id="rId1" Type="http://schemas.openxmlformats.org/officeDocument/2006/relationships/slideLayout" Target="../slideLayouts/slideLayout2.xml"/></Relationships>
</file>

<file path=ppt/slides/_rels/slide2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1.xml"/><Relationship Id="rId1" Type="http://schemas.openxmlformats.org/officeDocument/2006/relationships/slideLayout" Target="../slideLayouts/slideLayout2.xml"/></Relationships>
</file>

<file path=ppt/slides/_rels/slide2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2.xml"/><Relationship Id="rId1" Type="http://schemas.openxmlformats.org/officeDocument/2006/relationships/slideLayout" Target="../slideLayouts/slideLayout2.xml"/></Relationships>
</file>

<file path=ppt/slides/_rels/slide2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3.xml"/><Relationship Id="rId1" Type="http://schemas.openxmlformats.org/officeDocument/2006/relationships/slideLayout" Target="../slideLayouts/slideLayout2.xml"/></Relationships>
</file>

<file path=ppt/slides/_rels/slide2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4.xml"/><Relationship Id="rId1" Type="http://schemas.openxmlformats.org/officeDocument/2006/relationships/slideLayout" Target="../slideLayouts/slideLayout2.xml"/></Relationships>
</file>

<file path=ppt/slides/_rels/slide2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6.xml"/><Relationship Id="rId1" Type="http://schemas.openxmlformats.org/officeDocument/2006/relationships/slideLayout" Target="../slideLayouts/slideLayout2.xml"/></Relationships>
</file>

<file path=ppt/slides/_rels/slide2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7.xml"/><Relationship Id="rId1" Type="http://schemas.openxmlformats.org/officeDocument/2006/relationships/slideLayout" Target="../slideLayouts/slideLayout2.xml"/></Relationships>
</file>

<file path=ppt/slides/_rels/slide2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8.xml"/><Relationship Id="rId1" Type="http://schemas.openxmlformats.org/officeDocument/2006/relationships/slideLayout" Target="../slideLayouts/slideLayout2.xml"/></Relationships>
</file>

<file path=ppt/slides/_rels/slide2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9.xml"/><Relationship Id="rId1" Type="http://schemas.openxmlformats.org/officeDocument/2006/relationships/slideLayout" Target="../slideLayouts/slideLayout2.xml"/></Relationships>
</file>

<file path=ppt/slides/_rels/slide2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0.xml"/><Relationship Id="rId1" Type="http://schemas.openxmlformats.org/officeDocument/2006/relationships/slideLayout" Target="../slideLayouts/slideLayout2.xml"/></Relationships>
</file>

<file path=ppt/slides/_rels/slide2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1.xml"/><Relationship Id="rId1" Type="http://schemas.openxmlformats.org/officeDocument/2006/relationships/slideLayout" Target="../slideLayouts/slideLayout2.xml"/></Relationships>
</file>

<file path=ppt/slides/_rels/slide2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2.xml"/><Relationship Id="rId1" Type="http://schemas.openxmlformats.org/officeDocument/2006/relationships/slideLayout" Target="../slideLayouts/slideLayout2.xml"/></Relationships>
</file>

<file path=ppt/slides/_rels/slide2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3.xml"/><Relationship Id="rId1" Type="http://schemas.openxmlformats.org/officeDocument/2006/relationships/slideLayout" Target="../slideLayouts/slideLayout2.xml"/></Relationships>
</file>

<file path=ppt/slides/_rels/slide2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5.xml"/><Relationship Id="rId1" Type="http://schemas.openxmlformats.org/officeDocument/2006/relationships/slideLayout" Target="../slideLayouts/slideLayout2.xml"/></Relationships>
</file>

<file path=ppt/slides/_rels/slide2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6.xml"/><Relationship Id="rId1" Type="http://schemas.openxmlformats.org/officeDocument/2006/relationships/slideLayout" Target="../slideLayouts/slideLayout2.xml"/></Relationships>
</file>

<file path=ppt/slides/_rels/slide2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7.xml"/><Relationship Id="rId1" Type="http://schemas.openxmlformats.org/officeDocument/2006/relationships/slideLayout" Target="../slideLayouts/slideLayout2.xml"/></Relationships>
</file>

<file path=ppt/slides/_rels/slide2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8.xml"/><Relationship Id="rId1" Type="http://schemas.openxmlformats.org/officeDocument/2006/relationships/slideLayout" Target="../slideLayouts/slideLayout2.xml"/></Relationships>
</file>

<file path=ppt/slides/_rels/slide2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9.xml"/><Relationship Id="rId1" Type="http://schemas.openxmlformats.org/officeDocument/2006/relationships/slideLayout" Target="../slideLayouts/slideLayout2.xml"/></Relationships>
</file>

<file path=ppt/slides/_rels/slide2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0.xml"/><Relationship Id="rId1" Type="http://schemas.openxmlformats.org/officeDocument/2006/relationships/slideLayout" Target="../slideLayouts/slideLayout2.xml"/></Relationships>
</file>

<file path=ppt/slides/_rels/slide2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1.xml"/><Relationship Id="rId1" Type="http://schemas.openxmlformats.org/officeDocument/2006/relationships/slideLayout" Target="../slideLayouts/slideLayout2.xml"/></Relationships>
</file>

<file path=ppt/slides/_rels/slide2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2.xml"/><Relationship Id="rId1" Type="http://schemas.openxmlformats.org/officeDocument/2006/relationships/slideLayout" Target="../slideLayouts/slideLayout2.xml"/></Relationships>
</file>

<file path=ppt/slides/_rels/slide2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Text Box 2"/>
          <p:cNvSpPr txBox="1">
            <a:spLocks noChangeArrowheads="1"/>
          </p:cNvSpPr>
          <p:nvPr/>
        </p:nvSpPr>
        <p:spPr bwMode="auto">
          <a:xfrm>
            <a:off x="0" y="1773238"/>
            <a:ext cx="9144000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6000" b="1" dirty="0">
                <a:solidFill>
                  <a:srgbClr val="5959D5"/>
                </a:solidFill>
                <a:ea typeface="楷体_GB2312" pitchFamily="49" charset="-122"/>
              </a:rPr>
              <a:t>第</a:t>
            </a:r>
            <a:r>
              <a:rPr kumimoji="1" lang="en-US" altLang="zh-CN" sz="6000" b="1" dirty="0">
                <a:solidFill>
                  <a:srgbClr val="5959D5"/>
                </a:solidFill>
                <a:ea typeface="楷体_GB2312" pitchFamily="49" charset="-122"/>
              </a:rPr>
              <a:t>5</a:t>
            </a:r>
            <a:r>
              <a:rPr kumimoji="1" lang="zh-CN" altLang="en-US" sz="6000" b="1" dirty="0">
                <a:solidFill>
                  <a:srgbClr val="5959D5"/>
                </a:solidFill>
                <a:ea typeface="楷体_GB2312" pitchFamily="49" charset="-122"/>
              </a:rPr>
              <a:t>章 二叉树与树</a:t>
            </a:r>
          </a:p>
          <a:p>
            <a:pPr algn="ctr" eaLnBrk="0" hangingPunct="0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zh-CN" altLang="en-US" sz="4400" dirty="0">
                <a:solidFill>
                  <a:srgbClr val="292929"/>
                </a:solidFill>
                <a:latin typeface="黑体" pitchFamily="2" charset="-122"/>
              </a:rPr>
              <a:t>第</a:t>
            </a:r>
            <a:r>
              <a:rPr kumimoji="1" lang="en-US" altLang="zh-CN" sz="4400" dirty="0">
                <a:solidFill>
                  <a:srgbClr val="292929"/>
                </a:solidFill>
                <a:latin typeface="黑体" pitchFamily="2" charset="-122"/>
              </a:rPr>
              <a:t>13</a:t>
            </a:r>
            <a:r>
              <a:rPr kumimoji="1" lang="zh-CN" altLang="en-US" sz="4400" dirty="0">
                <a:solidFill>
                  <a:srgbClr val="292929"/>
                </a:solidFill>
                <a:latin typeface="黑体" pitchFamily="2" charset="-122"/>
              </a:rPr>
              <a:t>讲：二叉树</a:t>
            </a:r>
          </a:p>
        </p:txBody>
      </p:sp>
      <p:sp>
        <p:nvSpPr>
          <p:cNvPr id="4101" name="Rectangle 8"/>
          <p:cNvSpPr>
            <a:spLocks noChangeArrowheads="1"/>
          </p:cNvSpPr>
          <p:nvPr/>
        </p:nvSpPr>
        <p:spPr bwMode="auto">
          <a:xfrm>
            <a:off x="990600" y="609600"/>
            <a:ext cx="7924800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102" name="Text Box 9"/>
          <p:cNvSpPr txBox="1">
            <a:spLocks noChangeArrowheads="1"/>
          </p:cNvSpPr>
          <p:nvPr/>
        </p:nvSpPr>
        <p:spPr bwMode="auto">
          <a:xfrm>
            <a:off x="928688" y="188913"/>
            <a:ext cx="4651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0067B4"/>
                </a:solidFill>
                <a:latin typeface="Times New Roman" pitchFamily="18" charset="0"/>
                <a:ea typeface="宋体" pitchFamily="2" charset="-122"/>
              </a:rPr>
              <a:t>河海大学计算机与信息学院</a:t>
            </a:r>
          </a:p>
        </p:txBody>
      </p:sp>
      <p:pic>
        <p:nvPicPr>
          <p:cNvPr id="4103" name="Picture 7" descr="河海校徽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65200" cy="103028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57200" y="-75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400" kern="0" dirty="0">
                <a:solidFill>
                  <a:schemeClr val="tx2"/>
                </a:solidFill>
                <a:latin typeface="黑体" pitchFamily="2" charset="-122"/>
                <a:cs typeface="+mj-cs"/>
              </a:rPr>
              <a:t>二叉树的特点</a:t>
            </a:r>
            <a:endParaRPr kumimoji="0" lang="zh-CN" altLang="en-US" sz="4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8" name="Text Box 6"/>
          <p:cNvSpPr txBox="1">
            <a:spLocks noChangeArrowheads="1"/>
          </p:cNvSpPr>
          <p:nvPr/>
        </p:nvSpPr>
        <p:spPr bwMode="auto">
          <a:xfrm>
            <a:off x="457200" y="1143000"/>
            <a:ext cx="8686800" cy="187128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buSzPct val="75000"/>
              <a:buFont typeface="Wingdings" pitchFamily="2" charset="2"/>
              <a:buChar char="p"/>
            </a:pPr>
            <a:r>
              <a:rPr lang="zh-CN" altLang="en-US" sz="3200" dirty="0">
                <a:solidFill>
                  <a:srgbClr val="00518E"/>
                </a:solidFill>
              </a:rPr>
              <a:t> 前驱：</a:t>
            </a:r>
            <a:r>
              <a:rPr lang="zh-CN" altLang="en-US" sz="3200" dirty="0"/>
              <a:t>每个结点，</a:t>
            </a:r>
            <a:endParaRPr lang="en-US" altLang="zh-CN" sz="3200" dirty="0"/>
          </a:p>
          <a:p>
            <a:pPr>
              <a:lnSpc>
                <a:spcPct val="110000"/>
              </a:lnSpc>
              <a:spcBef>
                <a:spcPts val="0"/>
              </a:spcBef>
              <a:buSzPct val="75000"/>
              <a:buNone/>
            </a:pPr>
            <a:r>
              <a:rPr lang="en-US" altLang="zh-CN" sz="3200" dirty="0"/>
              <a:t>              </a:t>
            </a:r>
            <a:r>
              <a:rPr lang="zh-CN" altLang="en-US" sz="3200" dirty="0"/>
              <a:t>是其左、右</a:t>
            </a:r>
            <a:r>
              <a:rPr lang="zh-CN" altLang="en-US" sz="3200" dirty="0">
                <a:solidFill>
                  <a:srgbClr val="007E00"/>
                </a:solidFill>
              </a:rPr>
              <a:t>子树中根结点</a:t>
            </a:r>
            <a:r>
              <a:rPr lang="zh-CN" altLang="en-US" sz="3200" dirty="0"/>
              <a:t>的前驱</a:t>
            </a:r>
            <a:r>
              <a:rPr lang="zh-CN" altLang="en-US" sz="3200" dirty="0">
                <a:sym typeface="Wingdings" pitchFamily="2" charset="2"/>
              </a:rPr>
              <a:t>；</a:t>
            </a:r>
            <a:endParaRPr lang="en-US" altLang="zh-CN" sz="3200" dirty="0">
              <a:sym typeface="Wingdings" pitchFamily="2" charset="2"/>
            </a:endParaRPr>
          </a:p>
          <a:p>
            <a:pPr>
              <a:lnSpc>
                <a:spcPct val="110000"/>
              </a:lnSpc>
              <a:spcBef>
                <a:spcPts val="1200"/>
              </a:spcBef>
              <a:buSzPct val="75000"/>
              <a:buFont typeface="Wingdings" pitchFamily="2" charset="2"/>
              <a:buChar char="p"/>
            </a:pPr>
            <a:r>
              <a:rPr lang="zh-CN" altLang="en-US" sz="3200" dirty="0">
                <a:solidFill>
                  <a:srgbClr val="00518E"/>
                </a:solidFill>
              </a:rPr>
              <a:t> 后继：</a:t>
            </a:r>
            <a:r>
              <a:rPr lang="zh-CN" altLang="en-US" sz="3200" dirty="0"/>
              <a:t>结点的左、右孩子</a:t>
            </a:r>
            <a:r>
              <a:rPr lang="zh-CN" altLang="en-US" sz="3200" dirty="0">
                <a:sym typeface="Wingdings" pitchFamily="2" charset="2"/>
              </a:rPr>
              <a:t>；</a:t>
            </a:r>
            <a:endParaRPr lang="en-US" altLang="zh-CN" sz="3200" dirty="0">
              <a:sym typeface="Wingdings" pitchFamily="2" charset="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57200" y="3048000"/>
            <a:ext cx="8686800" cy="129112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900"/>
              </a:spcBef>
              <a:buSzPct val="75000"/>
              <a:buNone/>
            </a:pPr>
            <a:r>
              <a:rPr lang="en-US" altLang="zh-CN" sz="3200" dirty="0"/>
              <a:t>-- </a:t>
            </a:r>
            <a:r>
              <a:rPr lang="zh-CN" altLang="en-US" sz="3200" dirty="0"/>
              <a:t>除树根结点外，所有结点只有</a:t>
            </a:r>
            <a:r>
              <a:rPr lang="en-US" altLang="zh-CN" sz="3200" dirty="0">
                <a:solidFill>
                  <a:srgbClr val="00518E"/>
                </a:solidFill>
              </a:rPr>
              <a:t>1</a:t>
            </a:r>
            <a:r>
              <a:rPr lang="zh-CN" altLang="en-US" sz="3200" dirty="0">
                <a:solidFill>
                  <a:srgbClr val="00518E"/>
                </a:solidFill>
              </a:rPr>
              <a:t>个前驱；</a:t>
            </a:r>
            <a:endParaRPr lang="en-US" altLang="zh-CN" sz="3200" dirty="0">
              <a:solidFill>
                <a:srgbClr val="00518E"/>
              </a:solidFill>
            </a:endParaRPr>
          </a:p>
          <a:p>
            <a:pPr>
              <a:lnSpc>
                <a:spcPct val="110000"/>
              </a:lnSpc>
              <a:spcBef>
                <a:spcPts val="900"/>
              </a:spcBef>
              <a:buSzPct val="75000"/>
              <a:buNone/>
            </a:pPr>
            <a:r>
              <a:rPr lang="en-US" altLang="zh-CN" sz="3200" dirty="0">
                <a:sym typeface="Wingdings" pitchFamily="2" charset="2"/>
              </a:rPr>
              <a:t>-- </a:t>
            </a:r>
            <a:r>
              <a:rPr lang="zh-CN" altLang="en-US" sz="3200" dirty="0">
                <a:sym typeface="Wingdings" pitchFamily="2" charset="2"/>
              </a:rPr>
              <a:t>任何</a:t>
            </a:r>
            <a:r>
              <a:rPr lang="zh-CN" altLang="en-US" sz="3200" dirty="0"/>
              <a:t>结点的</a:t>
            </a:r>
            <a:r>
              <a:rPr lang="zh-CN" altLang="en-US" sz="3200" dirty="0">
                <a:solidFill>
                  <a:srgbClr val="00518E"/>
                </a:solidFill>
              </a:rPr>
              <a:t>后继≤ </a:t>
            </a:r>
            <a:r>
              <a:rPr lang="en-US" altLang="zh-CN" sz="3200" dirty="0">
                <a:solidFill>
                  <a:srgbClr val="00518E"/>
                </a:solidFill>
              </a:rPr>
              <a:t>2</a:t>
            </a:r>
            <a:r>
              <a:rPr lang="zh-CN" altLang="en-US" sz="3200" dirty="0">
                <a:solidFill>
                  <a:srgbClr val="00518E"/>
                </a:solidFill>
              </a:rPr>
              <a:t>个；</a:t>
            </a:r>
            <a:endParaRPr lang="en-US" altLang="zh-CN" sz="3200" dirty="0">
              <a:solidFill>
                <a:srgbClr val="00518E"/>
              </a:solidFill>
              <a:sym typeface="Wingdings" pitchFamily="2" charset="2"/>
            </a:endParaRPr>
          </a:p>
        </p:txBody>
      </p:sp>
      <p:sp>
        <p:nvSpPr>
          <p:cNvPr id="37" name="Oval 29"/>
          <p:cNvSpPr>
            <a:spLocks noChangeArrowheads="1"/>
          </p:cNvSpPr>
          <p:nvPr/>
        </p:nvSpPr>
        <p:spPr bwMode="auto">
          <a:xfrm>
            <a:off x="7197000" y="4461600"/>
            <a:ext cx="575400" cy="567600"/>
          </a:xfrm>
          <a:prstGeom prst="ellipse">
            <a:avLst/>
          </a:prstGeom>
          <a:solidFill>
            <a:srgbClr val="FF9933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None/>
            </a:pPr>
            <a:endParaRPr lang="zh-CN" altLang="en-US" sz="2400" dirty="0">
              <a:solidFill>
                <a:schemeClr val="bg1"/>
              </a:solidFill>
            </a:endParaRPr>
          </a:p>
        </p:txBody>
      </p:sp>
      <p:cxnSp>
        <p:nvCxnSpPr>
          <p:cNvPr id="39" name="直接连接符 38"/>
          <p:cNvCxnSpPr>
            <a:stCxn id="37" idx="3"/>
            <a:endCxn id="49" idx="0"/>
          </p:cNvCxnSpPr>
          <p:nvPr/>
        </p:nvCxnSpPr>
        <p:spPr bwMode="auto">
          <a:xfrm rot="5400000">
            <a:off x="6894722" y="4871256"/>
            <a:ext cx="311723" cy="4613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直接连接符 40"/>
          <p:cNvCxnSpPr>
            <a:stCxn id="50" idx="0"/>
            <a:endCxn id="37" idx="5"/>
          </p:cNvCxnSpPr>
          <p:nvPr/>
        </p:nvCxnSpPr>
        <p:spPr bwMode="auto">
          <a:xfrm rot="16200000" flipV="1">
            <a:off x="7822057" y="4812156"/>
            <a:ext cx="311723" cy="5795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2" name="Oval 26"/>
          <p:cNvSpPr>
            <a:spLocks noChangeArrowheads="1"/>
          </p:cNvSpPr>
          <p:nvPr/>
        </p:nvSpPr>
        <p:spPr bwMode="auto">
          <a:xfrm>
            <a:off x="2015400" y="4461600"/>
            <a:ext cx="575400" cy="567600"/>
          </a:xfrm>
          <a:prstGeom prst="ellipse">
            <a:avLst/>
          </a:prstGeom>
          <a:solidFill>
            <a:srgbClr val="FF9933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None/>
            </a:pPr>
            <a:endParaRPr lang="en-US" altLang="zh-CN" sz="2400" dirty="0">
              <a:solidFill>
                <a:schemeClr val="bg1"/>
              </a:solidFill>
            </a:endParaRPr>
          </a:p>
        </p:txBody>
      </p:sp>
      <p:sp>
        <p:nvSpPr>
          <p:cNvPr id="43" name="Oval 29"/>
          <p:cNvSpPr>
            <a:spLocks noChangeArrowheads="1"/>
          </p:cNvSpPr>
          <p:nvPr/>
        </p:nvSpPr>
        <p:spPr bwMode="auto">
          <a:xfrm>
            <a:off x="3589200" y="4461600"/>
            <a:ext cx="575400" cy="567600"/>
          </a:xfrm>
          <a:prstGeom prst="ellipse">
            <a:avLst/>
          </a:prstGeom>
          <a:solidFill>
            <a:srgbClr val="FF9933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None/>
            </a:pP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4" name="Oval 29"/>
          <p:cNvSpPr>
            <a:spLocks noChangeArrowheads="1"/>
          </p:cNvSpPr>
          <p:nvPr/>
        </p:nvSpPr>
        <p:spPr bwMode="auto">
          <a:xfrm>
            <a:off x="2743200" y="5257800"/>
            <a:ext cx="1295400" cy="567600"/>
          </a:xfrm>
          <a:prstGeom prst="ellipse">
            <a:avLst/>
          </a:prstGeom>
          <a:solidFill>
            <a:srgbClr val="007E00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zh-CN" altLang="en-US" sz="2400" dirty="0">
                <a:solidFill>
                  <a:schemeClr val="bg1"/>
                </a:solidFill>
              </a:rPr>
              <a:t>左子树</a:t>
            </a:r>
          </a:p>
        </p:txBody>
      </p:sp>
      <p:cxnSp>
        <p:nvCxnSpPr>
          <p:cNvPr id="45" name="直接连接符 44"/>
          <p:cNvCxnSpPr>
            <a:stCxn id="43" idx="3"/>
            <a:endCxn id="44" idx="0"/>
          </p:cNvCxnSpPr>
          <p:nvPr/>
        </p:nvCxnSpPr>
        <p:spPr bwMode="auto">
          <a:xfrm rot="5400000">
            <a:off x="3376322" y="4960656"/>
            <a:ext cx="311723" cy="2825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6" name="Oval 29"/>
          <p:cNvSpPr>
            <a:spLocks noChangeArrowheads="1"/>
          </p:cNvSpPr>
          <p:nvPr/>
        </p:nvSpPr>
        <p:spPr bwMode="auto">
          <a:xfrm>
            <a:off x="4648200" y="4461600"/>
            <a:ext cx="575400" cy="567600"/>
          </a:xfrm>
          <a:prstGeom prst="ellipse">
            <a:avLst/>
          </a:prstGeom>
          <a:solidFill>
            <a:srgbClr val="FF9933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None/>
            </a:pPr>
            <a:endParaRPr lang="zh-CN" altLang="en-US" sz="2400" dirty="0">
              <a:solidFill>
                <a:schemeClr val="bg1"/>
              </a:solidFill>
            </a:endParaRPr>
          </a:p>
        </p:txBody>
      </p:sp>
      <p:cxnSp>
        <p:nvCxnSpPr>
          <p:cNvPr id="47" name="直接连接符 46"/>
          <p:cNvCxnSpPr>
            <a:stCxn id="48" idx="0"/>
            <a:endCxn id="46" idx="5"/>
          </p:cNvCxnSpPr>
          <p:nvPr/>
        </p:nvCxnSpPr>
        <p:spPr bwMode="auto">
          <a:xfrm rot="16200000" flipV="1">
            <a:off x="5078857" y="5006556"/>
            <a:ext cx="353723" cy="2327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8" name="Oval 29"/>
          <p:cNvSpPr>
            <a:spLocks noChangeArrowheads="1"/>
          </p:cNvSpPr>
          <p:nvPr/>
        </p:nvSpPr>
        <p:spPr bwMode="auto">
          <a:xfrm>
            <a:off x="4724400" y="5299800"/>
            <a:ext cx="1295400" cy="567600"/>
          </a:xfrm>
          <a:prstGeom prst="ellipse">
            <a:avLst/>
          </a:prstGeom>
          <a:solidFill>
            <a:srgbClr val="007E00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zh-CN" altLang="en-US" sz="2400" dirty="0">
                <a:solidFill>
                  <a:schemeClr val="bg1"/>
                </a:solidFill>
              </a:rPr>
              <a:t>右子树</a:t>
            </a:r>
          </a:p>
        </p:txBody>
      </p:sp>
      <p:sp>
        <p:nvSpPr>
          <p:cNvPr id="49" name="Oval 29"/>
          <p:cNvSpPr>
            <a:spLocks noChangeArrowheads="1"/>
          </p:cNvSpPr>
          <p:nvPr/>
        </p:nvSpPr>
        <p:spPr bwMode="auto">
          <a:xfrm>
            <a:off x="6172200" y="5257800"/>
            <a:ext cx="1295400" cy="567600"/>
          </a:xfrm>
          <a:prstGeom prst="ellipse">
            <a:avLst/>
          </a:prstGeom>
          <a:solidFill>
            <a:srgbClr val="007E00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zh-CN" altLang="en-US" sz="2400" dirty="0">
                <a:solidFill>
                  <a:schemeClr val="bg1"/>
                </a:solidFill>
              </a:rPr>
              <a:t>左子树</a:t>
            </a:r>
          </a:p>
        </p:txBody>
      </p:sp>
      <p:sp>
        <p:nvSpPr>
          <p:cNvPr id="50" name="Oval 29"/>
          <p:cNvSpPr>
            <a:spLocks noChangeArrowheads="1"/>
          </p:cNvSpPr>
          <p:nvPr/>
        </p:nvSpPr>
        <p:spPr bwMode="auto">
          <a:xfrm>
            <a:off x="7620000" y="5257800"/>
            <a:ext cx="1295400" cy="567600"/>
          </a:xfrm>
          <a:prstGeom prst="ellipse">
            <a:avLst/>
          </a:prstGeom>
          <a:solidFill>
            <a:srgbClr val="007E00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zh-CN" altLang="en-US" sz="2400" dirty="0">
                <a:solidFill>
                  <a:schemeClr val="bg1"/>
                </a:solidFill>
              </a:rPr>
              <a:t>右子树</a:t>
            </a:r>
          </a:p>
        </p:txBody>
      </p:sp>
      <p:pic>
        <p:nvPicPr>
          <p:cNvPr id="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4495800"/>
            <a:ext cx="838200" cy="905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 Box 6"/>
          <p:cNvSpPr txBox="1">
            <a:spLocks noChangeArrowheads="1"/>
          </p:cNvSpPr>
          <p:nvPr/>
        </p:nvSpPr>
        <p:spPr bwMode="auto">
          <a:xfrm>
            <a:off x="457200" y="990600"/>
            <a:ext cx="8458200" cy="544764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zh-CN" altLang="en-US" sz="3000" dirty="0"/>
              <a:t> 为了方便访问“父亲结点”：</a:t>
            </a:r>
            <a:endParaRPr lang="en-US" altLang="zh-CN" sz="3000" dirty="0"/>
          </a:p>
          <a:p>
            <a:pPr>
              <a:lnSpc>
                <a:spcPct val="100000"/>
              </a:lnSpc>
              <a:spcBef>
                <a:spcPts val="0"/>
              </a:spcBef>
              <a:buFont typeface="Arial" pitchFamily="34" charset="0"/>
              <a:buChar char="•"/>
            </a:pPr>
            <a:endParaRPr lang="en-US" altLang="zh-CN" sz="3000" dirty="0"/>
          </a:p>
          <a:p>
            <a:pPr>
              <a:lnSpc>
                <a:spcPct val="100000"/>
              </a:lnSpc>
              <a:spcBef>
                <a:spcPts val="0"/>
              </a:spcBef>
              <a:buFont typeface="Arial" pitchFamily="34" charset="0"/>
              <a:buChar char="•"/>
            </a:pPr>
            <a:endParaRPr lang="en-US" altLang="zh-CN" sz="3000" dirty="0"/>
          </a:p>
          <a:p>
            <a:pPr>
              <a:lnSpc>
                <a:spcPct val="100000"/>
              </a:lnSpc>
              <a:spcBef>
                <a:spcPts val="0"/>
              </a:spcBef>
              <a:buFont typeface="Arial" pitchFamily="34" charset="0"/>
              <a:buChar char="•"/>
            </a:pPr>
            <a:endParaRPr lang="en-US" altLang="zh-CN" sz="3000" dirty="0"/>
          </a:p>
          <a:p>
            <a:pPr>
              <a:lnSpc>
                <a:spcPct val="100000"/>
              </a:lnSpc>
              <a:spcBef>
                <a:spcPts val="0"/>
              </a:spcBef>
              <a:buFont typeface="Arial" pitchFamily="34" charset="0"/>
              <a:buChar char="•"/>
            </a:pPr>
            <a:endParaRPr lang="en-US" altLang="zh-CN" sz="3000" dirty="0"/>
          </a:p>
          <a:p>
            <a:pPr>
              <a:lnSpc>
                <a:spcPct val="100000"/>
              </a:lnSpc>
              <a:spcBef>
                <a:spcPts val="0"/>
              </a:spcBef>
              <a:buFont typeface="Arial" pitchFamily="34" charset="0"/>
              <a:buChar char="•"/>
            </a:pPr>
            <a:endParaRPr lang="en-US" altLang="zh-CN" sz="3000" dirty="0"/>
          </a:p>
          <a:p>
            <a:pPr>
              <a:lnSpc>
                <a:spcPct val="100000"/>
              </a:lnSpc>
              <a:spcBef>
                <a:spcPts val="0"/>
              </a:spcBef>
              <a:buFont typeface="Arial" pitchFamily="34" charset="0"/>
              <a:buChar char="•"/>
            </a:pPr>
            <a:endParaRPr lang="en-US" altLang="zh-CN" sz="3000" dirty="0"/>
          </a:p>
          <a:p>
            <a:pPr>
              <a:lnSpc>
                <a:spcPct val="100000"/>
              </a:lnSpc>
              <a:spcBef>
                <a:spcPts val="0"/>
              </a:spcBef>
              <a:buFont typeface="Arial" pitchFamily="34" charset="0"/>
              <a:buChar char="•"/>
            </a:pPr>
            <a:endParaRPr lang="en-US" altLang="zh-CN" sz="3000" dirty="0"/>
          </a:p>
          <a:p>
            <a:pPr>
              <a:lnSpc>
                <a:spcPct val="100000"/>
              </a:lnSpc>
              <a:spcBef>
                <a:spcPts val="0"/>
              </a:spcBef>
              <a:buFont typeface="Arial" pitchFamily="34" charset="0"/>
              <a:buChar char="•"/>
            </a:pPr>
            <a:endParaRPr lang="en-US" altLang="zh-CN" sz="3000" dirty="0"/>
          </a:p>
          <a:p>
            <a:pPr>
              <a:lnSpc>
                <a:spcPct val="100000"/>
              </a:lnSpc>
              <a:spcBef>
                <a:spcPts val="0"/>
              </a:spcBef>
              <a:buFont typeface="Arial" pitchFamily="34" charset="0"/>
              <a:buChar char="•"/>
            </a:pPr>
            <a:endParaRPr lang="en-US" altLang="zh-CN" sz="3000" dirty="0"/>
          </a:p>
          <a:p>
            <a:pPr>
              <a:lnSpc>
                <a:spcPct val="100000"/>
              </a:lnSpc>
              <a:spcBef>
                <a:spcPts val="0"/>
              </a:spcBef>
              <a:buFont typeface="Arial" pitchFamily="34" charset="0"/>
              <a:buChar char="•"/>
            </a:pPr>
            <a:endParaRPr lang="en-US" altLang="zh-CN" sz="3000" dirty="0"/>
          </a:p>
        </p:txBody>
      </p:sp>
      <p:sp>
        <p:nvSpPr>
          <p:cNvPr id="10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en-US" altLang="zh-CN" dirty="0">
                <a:ea typeface="黑体" pitchFamily="2" charset="-122"/>
              </a:rPr>
              <a:t>5.3.2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二叉树的三叉链表表示</a:t>
            </a:r>
          </a:p>
        </p:txBody>
      </p:sp>
      <p:sp>
        <p:nvSpPr>
          <p:cNvPr id="10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22" name="Rectangle 68"/>
          <p:cNvSpPr>
            <a:spLocks noChangeArrowheads="1"/>
          </p:cNvSpPr>
          <p:nvPr/>
        </p:nvSpPr>
        <p:spPr bwMode="auto">
          <a:xfrm>
            <a:off x="6241200" y="4658264"/>
            <a:ext cx="432000" cy="540000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zh-CN" sz="3200" b="1" dirty="0"/>
          </a:p>
        </p:txBody>
      </p:sp>
      <p:sp>
        <p:nvSpPr>
          <p:cNvPr id="123" name="Rectangle 69"/>
          <p:cNvSpPr>
            <a:spLocks noChangeArrowheads="1"/>
          </p:cNvSpPr>
          <p:nvPr/>
        </p:nvSpPr>
        <p:spPr bwMode="auto">
          <a:xfrm>
            <a:off x="5791750" y="4658264"/>
            <a:ext cx="432000" cy="540000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>
                <a:solidFill>
                  <a:schemeClr val="bg1"/>
                </a:solidFill>
                <a:ea typeface="宋体" pitchFamily="2" charset="-122"/>
              </a:rPr>
              <a:t>B</a:t>
            </a:r>
          </a:p>
        </p:txBody>
      </p:sp>
      <p:sp>
        <p:nvSpPr>
          <p:cNvPr id="124" name="Rectangle 68"/>
          <p:cNvSpPr>
            <a:spLocks noChangeArrowheads="1"/>
          </p:cNvSpPr>
          <p:nvPr/>
        </p:nvSpPr>
        <p:spPr bwMode="auto">
          <a:xfrm>
            <a:off x="5791200" y="5196600"/>
            <a:ext cx="432000" cy="540000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/>
              <a:t>∧</a:t>
            </a:r>
          </a:p>
        </p:txBody>
      </p:sp>
      <p:sp>
        <p:nvSpPr>
          <p:cNvPr id="125" name="Rectangle 68"/>
          <p:cNvSpPr>
            <a:spLocks noChangeArrowheads="1"/>
          </p:cNvSpPr>
          <p:nvPr/>
        </p:nvSpPr>
        <p:spPr bwMode="auto">
          <a:xfrm>
            <a:off x="7482650" y="2571929"/>
            <a:ext cx="360000" cy="540000"/>
          </a:xfrm>
          <a:prstGeom prst="rect">
            <a:avLst/>
          </a:prstGeom>
          <a:noFill/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/>
              <a:t>T</a:t>
            </a:r>
          </a:p>
        </p:txBody>
      </p:sp>
      <p:cxnSp>
        <p:nvCxnSpPr>
          <p:cNvPr id="126" name="直接箭头连接符 125"/>
          <p:cNvCxnSpPr>
            <a:endCxn id="36" idx="0"/>
          </p:cNvCxnSpPr>
          <p:nvPr/>
        </p:nvCxnSpPr>
        <p:spPr bwMode="auto">
          <a:xfrm rot="16200000" flipH="1">
            <a:off x="7211075" y="4130454"/>
            <a:ext cx="609600" cy="40135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7" name="直接箭头连接符 126"/>
          <p:cNvCxnSpPr>
            <a:endCxn id="123" idx="0"/>
          </p:cNvCxnSpPr>
          <p:nvPr/>
        </p:nvCxnSpPr>
        <p:spPr bwMode="auto">
          <a:xfrm rot="10800000" flipV="1">
            <a:off x="6007750" y="4026330"/>
            <a:ext cx="850250" cy="631933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8" name="直接箭头连接符 127"/>
          <p:cNvCxnSpPr>
            <a:stCxn id="125" idx="1"/>
          </p:cNvCxnSpPr>
          <p:nvPr/>
        </p:nvCxnSpPr>
        <p:spPr bwMode="auto">
          <a:xfrm rot="10800000" flipV="1">
            <a:off x="6858000" y="2841929"/>
            <a:ext cx="624650" cy="42240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0" name="Rectangle 68"/>
          <p:cNvSpPr>
            <a:spLocks noChangeArrowheads="1"/>
          </p:cNvSpPr>
          <p:nvPr/>
        </p:nvSpPr>
        <p:spPr bwMode="auto">
          <a:xfrm>
            <a:off x="6241200" y="5196600"/>
            <a:ext cx="432000" cy="540000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/>
              <a:t>∧</a:t>
            </a:r>
          </a:p>
        </p:txBody>
      </p:sp>
      <p:sp>
        <p:nvSpPr>
          <p:cNvPr id="35" name="Rectangle 68"/>
          <p:cNvSpPr>
            <a:spLocks noChangeArrowheads="1"/>
          </p:cNvSpPr>
          <p:nvPr/>
        </p:nvSpPr>
        <p:spPr bwMode="auto">
          <a:xfrm>
            <a:off x="7950000" y="4635929"/>
            <a:ext cx="432000" cy="540000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zh-CN" sz="3200" b="1" dirty="0"/>
          </a:p>
        </p:txBody>
      </p:sp>
      <p:sp>
        <p:nvSpPr>
          <p:cNvPr id="36" name="Rectangle 69"/>
          <p:cNvSpPr>
            <a:spLocks noChangeArrowheads="1"/>
          </p:cNvSpPr>
          <p:nvPr/>
        </p:nvSpPr>
        <p:spPr bwMode="auto">
          <a:xfrm>
            <a:off x="7500550" y="4635929"/>
            <a:ext cx="432000" cy="540000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>
                <a:solidFill>
                  <a:schemeClr val="bg1"/>
                </a:solidFill>
                <a:ea typeface="宋体" pitchFamily="2" charset="-122"/>
              </a:rPr>
              <a:t>C</a:t>
            </a:r>
          </a:p>
        </p:txBody>
      </p:sp>
      <p:sp>
        <p:nvSpPr>
          <p:cNvPr id="37" name="Rectangle 68"/>
          <p:cNvSpPr>
            <a:spLocks noChangeArrowheads="1"/>
          </p:cNvSpPr>
          <p:nvPr/>
        </p:nvSpPr>
        <p:spPr bwMode="auto">
          <a:xfrm>
            <a:off x="7500000" y="5169329"/>
            <a:ext cx="432000" cy="540000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/>
              <a:t>∧</a:t>
            </a:r>
          </a:p>
        </p:txBody>
      </p:sp>
      <p:sp>
        <p:nvSpPr>
          <p:cNvPr id="38" name="Rectangle 68"/>
          <p:cNvSpPr>
            <a:spLocks noChangeArrowheads="1"/>
          </p:cNvSpPr>
          <p:nvPr/>
        </p:nvSpPr>
        <p:spPr bwMode="auto">
          <a:xfrm>
            <a:off x="7950000" y="5169329"/>
            <a:ext cx="432000" cy="540000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/>
              <a:t>∧</a:t>
            </a:r>
          </a:p>
        </p:txBody>
      </p:sp>
      <p:sp>
        <p:nvSpPr>
          <p:cNvPr id="39" name="Rectangle 68"/>
          <p:cNvSpPr>
            <a:spLocks noChangeArrowheads="1"/>
          </p:cNvSpPr>
          <p:nvPr/>
        </p:nvSpPr>
        <p:spPr bwMode="auto">
          <a:xfrm>
            <a:off x="7111800" y="3264329"/>
            <a:ext cx="432000" cy="540000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zh-CN" sz="3200" b="1" dirty="0"/>
          </a:p>
        </p:txBody>
      </p:sp>
      <p:sp>
        <p:nvSpPr>
          <p:cNvPr id="40" name="Rectangle 69"/>
          <p:cNvSpPr>
            <a:spLocks noChangeArrowheads="1"/>
          </p:cNvSpPr>
          <p:nvPr/>
        </p:nvSpPr>
        <p:spPr bwMode="auto">
          <a:xfrm>
            <a:off x="6662350" y="3264329"/>
            <a:ext cx="432000" cy="540000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>
                <a:solidFill>
                  <a:schemeClr val="bg1"/>
                </a:solidFill>
                <a:ea typeface="宋体" pitchFamily="2" charset="-122"/>
              </a:rPr>
              <a:t>A</a:t>
            </a:r>
          </a:p>
        </p:txBody>
      </p:sp>
      <p:sp>
        <p:nvSpPr>
          <p:cNvPr id="41" name="Rectangle 68"/>
          <p:cNvSpPr>
            <a:spLocks noChangeArrowheads="1"/>
          </p:cNvSpPr>
          <p:nvPr/>
        </p:nvSpPr>
        <p:spPr bwMode="auto">
          <a:xfrm>
            <a:off x="6661800" y="3797729"/>
            <a:ext cx="432000" cy="540000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zh-CN" sz="3200" b="1" dirty="0"/>
          </a:p>
        </p:txBody>
      </p:sp>
      <p:sp>
        <p:nvSpPr>
          <p:cNvPr id="42" name="Rectangle 68"/>
          <p:cNvSpPr>
            <a:spLocks noChangeArrowheads="1"/>
          </p:cNvSpPr>
          <p:nvPr/>
        </p:nvSpPr>
        <p:spPr bwMode="auto">
          <a:xfrm>
            <a:off x="7111800" y="3797729"/>
            <a:ext cx="432000" cy="540000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zh-CN" sz="3200" b="1" dirty="0"/>
          </a:p>
        </p:txBody>
      </p:sp>
      <p:cxnSp>
        <p:nvCxnSpPr>
          <p:cNvPr id="48" name="直接箭头连接符 47"/>
          <p:cNvCxnSpPr>
            <a:endCxn id="41" idx="2"/>
          </p:cNvCxnSpPr>
          <p:nvPr/>
        </p:nvCxnSpPr>
        <p:spPr bwMode="auto">
          <a:xfrm rot="5400000" flipH="1" flipV="1">
            <a:off x="6402833" y="4411897"/>
            <a:ext cx="549135" cy="40080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1" name="直接箭头连接符 50"/>
          <p:cNvCxnSpPr/>
          <p:nvPr/>
        </p:nvCxnSpPr>
        <p:spPr bwMode="auto">
          <a:xfrm rot="16200000" flipV="1">
            <a:off x="7391400" y="4026329"/>
            <a:ext cx="990600" cy="68580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2" name="Oval 27"/>
          <p:cNvSpPr>
            <a:spLocks noChangeArrowheads="1"/>
          </p:cNvSpPr>
          <p:nvPr/>
        </p:nvSpPr>
        <p:spPr bwMode="auto">
          <a:xfrm>
            <a:off x="3200400" y="4423800"/>
            <a:ext cx="504000" cy="504000"/>
          </a:xfrm>
          <a:prstGeom prst="ellipse">
            <a:avLst/>
          </a:prstGeom>
          <a:solidFill>
            <a:srgbClr val="FFFE98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/>
              <a:t>A</a:t>
            </a:r>
          </a:p>
        </p:txBody>
      </p:sp>
      <p:sp>
        <p:nvSpPr>
          <p:cNvPr id="63" name="Oval 28"/>
          <p:cNvSpPr>
            <a:spLocks noChangeArrowheads="1"/>
          </p:cNvSpPr>
          <p:nvPr/>
        </p:nvSpPr>
        <p:spPr bwMode="auto">
          <a:xfrm>
            <a:off x="3763200" y="5363400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C</a:t>
            </a:r>
            <a:endParaRPr lang="zh-CN" altLang="en-US" sz="3200" dirty="0"/>
          </a:p>
        </p:txBody>
      </p:sp>
      <p:cxnSp>
        <p:nvCxnSpPr>
          <p:cNvPr id="64" name="直接连接符 63"/>
          <p:cNvCxnSpPr>
            <a:stCxn id="62" idx="3"/>
            <a:endCxn id="66" idx="0"/>
          </p:cNvCxnSpPr>
          <p:nvPr/>
        </p:nvCxnSpPr>
        <p:spPr bwMode="auto">
          <a:xfrm rot="5400000">
            <a:off x="2803801" y="4892991"/>
            <a:ext cx="509409" cy="4314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5" name="直接连接符 64"/>
          <p:cNvCxnSpPr>
            <a:stCxn id="62" idx="5"/>
            <a:endCxn id="63" idx="0"/>
          </p:cNvCxnSpPr>
          <p:nvPr/>
        </p:nvCxnSpPr>
        <p:spPr bwMode="auto">
          <a:xfrm rot="16200000" flipH="1">
            <a:off x="3568191" y="4916390"/>
            <a:ext cx="509409" cy="3846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6" name="Oval 28"/>
          <p:cNvSpPr>
            <a:spLocks noChangeArrowheads="1"/>
          </p:cNvSpPr>
          <p:nvPr/>
        </p:nvSpPr>
        <p:spPr bwMode="auto">
          <a:xfrm>
            <a:off x="2590800" y="5363400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B</a:t>
            </a:r>
            <a:endParaRPr lang="zh-CN" altLang="en-US" sz="3200" dirty="0"/>
          </a:p>
        </p:txBody>
      </p:sp>
      <p:sp>
        <p:nvSpPr>
          <p:cNvPr id="69" name="下箭头 68"/>
          <p:cNvSpPr/>
          <p:nvPr/>
        </p:nvSpPr>
        <p:spPr bwMode="auto">
          <a:xfrm rot="5400000" flipH="1" flipV="1">
            <a:off x="4677378" y="4425600"/>
            <a:ext cx="432000" cy="1080000"/>
          </a:xfrm>
          <a:prstGeom prst="downArrow">
            <a:avLst/>
          </a:prstGeom>
          <a:solidFill>
            <a:schemeClr val="bg1"/>
          </a:solidFill>
          <a:ln w="2857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29" name="矩形 28"/>
          <p:cNvSpPr/>
          <p:nvPr/>
        </p:nvSpPr>
        <p:spPr bwMode="auto">
          <a:xfrm>
            <a:off x="3347400" y="1940933"/>
            <a:ext cx="2520000" cy="1107996"/>
          </a:xfrm>
          <a:prstGeom prst="rect">
            <a:avLst/>
          </a:prstGeom>
          <a:solidFill>
            <a:srgbClr val="B4E9A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kumimoji="0" lang="zh-CN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指针</a:t>
            </a:r>
            <a:r>
              <a:rPr kumimoji="0" lang="en-US" altLang="zh-CN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: </a:t>
            </a:r>
            <a:r>
              <a:rPr kumimoji="0" lang="en-US" altLang="zh-CN" sz="3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Flink</a:t>
            </a:r>
            <a:endParaRPr kumimoji="0" lang="en-US" altLang="zh-CN" sz="3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3000" dirty="0"/>
              <a:t>指向父亲</a:t>
            </a:r>
            <a:endParaRPr kumimoji="0" lang="zh-CN" altLang="en-US" sz="3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31" name="矩形 30"/>
          <p:cNvSpPr/>
          <p:nvPr/>
        </p:nvSpPr>
        <p:spPr bwMode="auto">
          <a:xfrm>
            <a:off x="838200" y="1940933"/>
            <a:ext cx="2520000" cy="1107996"/>
          </a:xfrm>
          <a:prstGeom prst="rect">
            <a:avLst/>
          </a:prstGeom>
          <a:solidFill>
            <a:srgbClr val="FFFF9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000" dirty="0"/>
              <a:t>info</a:t>
            </a:r>
          </a:p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3000" dirty="0"/>
              <a:t>数据信息</a:t>
            </a:r>
          </a:p>
        </p:txBody>
      </p:sp>
      <p:sp>
        <p:nvSpPr>
          <p:cNvPr id="32" name="矩形 31"/>
          <p:cNvSpPr/>
          <p:nvPr/>
        </p:nvSpPr>
        <p:spPr bwMode="auto">
          <a:xfrm>
            <a:off x="838200" y="3006804"/>
            <a:ext cx="2520000" cy="1107996"/>
          </a:xfrm>
          <a:prstGeom prst="rect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3000" dirty="0"/>
              <a:t>指针</a:t>
            </a:r>
            <a:r>
              <a:rPr lang="en-US" altLang="zh-CN" sz="3000" dirty="0"/>
              <a:t>: </a:t>
            </a:r>
            <a:r>
              <a:rPr lang="en-US" altLang="zh-CN" sz="3000" dirty="0" err="1"/>
              <a:t>llink</a:t>
            </a:r>
            <a:endParaRPr lang="en-US" altLang="zh-CN" sz="3000" dirty="0"/>
          </a:p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3000" dirty="0"/>
              <a:t>指向左孩子</a:t>
            </a:r>
          </a:p>
        </p:txBody>
      </p:sp>
      <p:sp>
        <p:nvSpPr>
          <p:cNvPr id="33" name="矩形 32"/>
          <p:cNvSpPr/>
          <p:nvPr/>
        </p:nvSpPr>
        <p:spPr bwMode="auto">
          <a:xfrm>
            <a:off x="3347400" y="3006804"/>
            <a:ext cx="2520000" cy="1107996"/>
          </a:xfrm>
          <a:prstGeom prst="rect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3000" dirty="0"/>
              <a:t>指针</a:t>
            </a:r>
            <a:r>
              <a:rPr lang="en-US" altLang="zh-CN" sz="3000" dirty="0"/>
              <a:t>: </a:t>
            </a:r>
            <a:r>
              <a:rPr lang="en-US" altLang="zh-CN" sz="3000" dirty="0" err="1"/>
              <a:t>rlink</a:t>
            </a:r>
            <a:endParaRPr lang="en-US" altLang="zh-CN" sz="3000" dirty="0"/>
          </a:p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3000" dirty="0"/>
              <a:t>指向右孩子</a:t>
            </a:r>
          </a:p>
        </p:txBody>
      </p:sp>
      <p:sp>
        <p:nvSpPr>
          <p:cNvPr id="34" name="Rectangle 68"/>
          <p:cNvSpPr>
            <a:spLocks noChangeArrowheads="1"/>
          </p:cNvSpPr>
          <p:nvPr/>
        </p:nvSpPr>
        <p:spPr bwMode="auto">
          <a:xfrm>
            <a:off x="7111800" y="3276600"/>
            <a:ext cx="432000" cy="540000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/>
              <a:t>∧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" grpId="0" animBg="1"/>
      <p:bldP spid="35" grpId="0" animBg="1"/>
      <p:bldP spid="39" grpId="0" animBg="1"/>
      <p:bldP spid="29" grpId="0" animBg="1"/>
      <p:bldP spid="34" grpId="0" animBg="1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 Box 6"/>
          <p:cNvSpPr txBox="1">
            <a:spLocks noChangeArrowheads="1"/>
          </p:cNvSpPr>
          <p:nvPr/>
        </p:nvSpPr>
        <p:spPr bwMode="auto">
          <a:xfrm>
            <a:off x="457200" y="2278083"/>
            <a:ext cx="8458200" cy="387798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000" dirty="0">
                <a:solidFill>
                  <a:srgbClr val="003399"/>
                </a:solidFill>
              </a:rPr>
              <a:t>-- </a:t>
            </a:r>
            <a:r>
              <a:rPr lang="zh-CN" altLang="en-US" sz="3000" dirty="0">
                <a:solidFill>
                  <a:srgbClr val="003399"/>
                </a:solidFill>
              </a:rPr>
              <a:t>递归：</a:t>
            </a:r>
            <a:endParaRPr lang="en-US" altLang="zh-CN" sz="3000" dirty="0">
              <a:solidFill>
                <a:srgbClr val="003399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000" dirty="0"/>
              <a:t>   </a:t>
            </a:r>
            <a:r>
              <a:rPr lang="en-US" altLang="zh-CN" sz="3000" dirty="0" err="1"/>
              <a:t>create_Btree</a:t>
            </a:r>
            <a:r>
              <a:rPr lang="en-US" altLang="zh-CN" sz="3000" dirty="0"/>
              <a:t>()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3000" dirty="0"/>
              <a:t>     输入根，若根为空，返回</a:t>
            </a:r>
            <a:r>
              <a:rPr lang="en-US" altLang="zh-CN" sz="3000" dirty="0"/>
              <a:t>Null</a:t>
            </a:r>
            <a:r>
              <a:rPr lang="zh-CN" altLang="en-US" sz="3000" dirty="0"/>
              <a:t>；</a:t>
            </a:r>
            <a:endParaRPr lang="en-US" altLang="zh-CN" sz="3000" dirty="0"/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000" dirty="0"/>
              <a:t>     </a:t>
            </a:r>
            <a:r>
              <a:rPr lang="zh-CN" altLang="en-US" sz="3000" dirty="0"/>
              <a:t>创建根结点；</a:t>
            </a:r>
            <a:endParaRPr lang="en-US" altLang="zh-CN" sz="3000" dirty="0"/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3000" dirty="0">
                <a:solidFill>
                  <a:srgbClr val="003399"/>
                </a:solidFill>
              </a:rPr>
              <a:t>     创建左子树</a:t>
            </a:r>
            <a:r>
              <a:rPr lang="en-US" altLang="zh-CN" sz="3000" dirty="0">
                <a:solidFill>
                  <a:srgbClr val="003399"/>
                </a:solidFill>
              </a:rPr>
              <a:t>----</a:t>
            </a:r>
            <a:r>
              <a:rPr lang="en-US" altLang="zh-CN" sz="3000" dirty="0" err="1">
                <a:solidFill>
                  <a:srgbClr val="003399"/>
                </a:solidFill>
              </a:rPr>
              <a:t>create_Btree</a:t>
            </a:r>
            <a:r>
              <a:rPr lang="en-US" altLang="zh-CN" sz="3000" dirty="0">
                <a:solidFill>
                  <a:srgbClr val="003399"/>
                </a:solidFill>
              </a:rPr>
              <a:t>()</a:t>
            </a:r>
            <a:r>
              <a:rPr lang="zh-CN" altLang="en-US" sz="3000" dirty="0">
                <a:solidFill>
                  <a:srgbClr val="003399"/>
                </a:solidFill>
              </a:rPr>
              <a:t>；</a:t>
            </a:r>
            <a:endParaRPr lang="en-US" altLang="zh-CN" sz="3000" dirty="0"/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3000" dirty="0">
                <a:solidFill>
                  <a:srgbClr val="003399"/>
                </a:solidFill>
              </a:rPr>
              <a:t>     创建右子树</a:t>
            </a:r>
            <a:r>
              <a:rPr lang="en-US" altLang="zh-CN" sz="3000" dirty="0">
                <a:solidFill>
                  <a:srgbClr val="003399"/>
                </a:solidFill>
              </a:rPr>
              <a:t>----</a:t>
            </a:r>
            <a:r>
              <a:rPr lang="en-US" altLang="zh-CN" sz="3000" dirty="0" err="1">
                <a:solidFill>
                  <a:srgbClr val="003399"/>
                </a:solidFill>
              </a:rPr>
              <a:t>create_Btree</a:t>
            </a:r>
            <a:r>
              <a:rPr lang="en-US" altLang="zh-CN" sz="3000" dirty="0">
                <a:solidFill>
                  <a:srgbClr val="003399"/>
                </a:solidFill>
              </a:rPr>
              <a:t>()</a:t>
            </a:r>
            <a:r>
              <a:rPr lang="zh-CN" altLang="en-US" sz="3000" dirty="0">
                <a:solidFill>
                  <a:srgbClr val="003399"/>
                </a:solidFill>
              </a:rPr>
              <a:t>；</a:t>
            </a:r>
            <a:endParaRPr lang="en-US" altLang="zh-CN" sz="3000" dirty="0">
              <a:solidFill>
                <a:srgbClr val="003399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000" dirty="0"/>
              <a:t>     </a:t>
            </a:r>
            <a:r>
              <a:rPr lang="zh-CN" altLang="en-US" sz="3000" dirty="0"/>
              <a:t>返回根；</a:t>
            </a:r>
            <a:endParaRPr lang="en-US" altLang="zh-CN" sz="3000" dirty="0"/>
          </a:p>
        </p:txBody>
      </p:sp>
      <p:sp>
        <p:nvSpPr>
          <p:cNvPr id="44" name="Text Box 6"/>
          <p:cNvSpPr txBox="1">
            <a:spLocks noChangeArrowheads="1"/>
          </p:cNvSpPr>
          <p:nvPr/>
        </p:nvSpPr>
        <p:spPr bwMode="auto">
          <a:xfrm>
            <a:off x="457200" y="990600"/>
            <a:ext cx="8458200" cy="1246495"/>
          </a:xfrm>
          <a:prstGeom prst="rect">
            <a:avLst/>
          </a:prstGeom>
          <a:solidFill>
            <a:schemeClr val="accent5"/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buFont typeface="Arial" pitchFamily="34" charset="0"/>
              <a:buChar char="•"/>
            </a:pPr>
            <a:r>
              <a:rPr lang="zh-CN" altLang="en-US" sz="3000" dirty="0"/>
              <a:t> 基于左</a:t>
            </a:r>
            <a:r>
              <a:rPr lang="en-US" altLang="zh-CN" sz="3000" dirty="0"/>
              <a:t>-</a:t>
            </a:r>
            <a:r>
              <a:rPr lang="zh-CN" altLang="en-US" sz="3000" dirty="0"/>
              <a:t>右孩子表示法，</a:t>
            </a:r>
            <a:endParaRPr lang="en-US" altLang="zh-CN" sz="3000" dirty="0"/>
          </a:p>
          <a:p>
            <a:pPr>
              <a:spcBef>
                <a:spcPts val="0"/>
              </a:spcBef>
              <a:buNone/>
            </a:pPr>
            <a:r>
              <a:rPr lang="en-US" altLang="zh-CN" sz="3000" dirty="0"/>
              <a:t>  </a:t>
            </a:r>
            <a:r>
              <a:rPr lang="zh-CN" altLang="en-US" sz="3000" dirty="0"/>
              <a:t>建立</a:t>
            </a:r>
            <a:r>
              <a:rPr lang="en-US" altLang="zh-CN" sz="3000" dirty="0"/>
              <a:t>1</a:t>
            </a:r>
            <a:r>
              <a:rPr lang="zh-CN" altLang="en-US" sz="3000" dirty="0"/>
              <a:t>棵二叉树的链接存储，即创建二叉树。</a:t>
            </a:r>
            <a:endParaRPr lang="en-US" altLang="zh-CN" sz="3000" dirty="0"/>
          </a:p>
        </p:txBody>
      </p:sp>
      <p:sp>
        <p:nvSpPr>
          <p:cNvPr id="63" name="Oval 27"/>
          <p:cNvSpPr>
            <a:spLocks noChangeArrowheads="1"/>
          </p:cNvSpPr>
          <p:nvPr/>
        </p:nvSpPr>
        <p:spPr bwMode="auto">
          <a:xfrm>
            <a:off x="6985200" y="2375133"/>
            <a:ext cx="432000" cy="432000"/>
          </a:xfrm>
          <a:prstGeom prst="ellipse">
            <a:avLst/>
          </a:prstGeom>
          <a:solidFill>
            <a:srgbClr val="FFFE98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/>
              <a:t>A</a:t>
            </a:r>
          </a:p>
        </p:txBody>
      </p:sp>
      <p:sp>
        <p:nvSpPr>
          <p:cNvPr id="64" name="Oval 28"/>
          <p:cNvSpPr>
            <a:spLocks noChangeArrowheads="1"/>
          </p:cNvSpPr>
          <p:nvPr/>
        </p:nvSpPr>
        <p:spPr bwMode="auto">
          <a:xfrm>
            <a:off x="7441800" y="3111933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C</a:t>
            </a:r>
            <a:endParaRPr lang="zh-CN" altLang="en-US" sz="3200" dirty="0"/>
          </a:p>
        </p:txBody>
      </p:sp>
      <p:sp>
        <p:nvSpPr>
          <p:cNvPr id="65" name="Oval 29"/>
          <p:cNvSpPr>
            <a:spLocks noChangeArrowheads="1"/>
          </p:cNvSpPr>
          <p:nvPr/>
        </p:nvSpPr>
        <p:spPr bwMode="auto">
          <a:xfrm>
            <a:off x="6858000" y="3924333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E</a:t>
            </a:r>
            <a:endParaRPr lang="zh-CN" altLang="en-US" sz="3200" dirty="0"/>
          </a:p>
        </p:txBody>
      </p:sp>
      <p:cxnSp>
        <p:nvCxnSpPr>
          <p:cNvPr id="66" name="直接连接符 65"/>
          <p:cNvCxnSpPr>
            <a:stCxn id="63" idx="3"/>
            <a:endCxn id="73" idx="0"/>
          </p:cNvCxnSpPr>
          <p:nvPr/>
        </p:nvCxnSpPr>
        <p:spPr bwMode="auto">
          <a:xfrm rot="5400000">
            <a:off x="6712201" y="2775668"/>
            <a:ext cx="368065" cy="3044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7" name="直接连接符 66"/>
          <p:cNvCxnSpPr>
            <a:stCxn id="63" idx="5"/>
            <a:endCxn id="64" idx="0"/>
          </p:cNvCxnSpPr>
          <p:nvPr/>
        </p:nvCxnSpPr>
        <p:spPr bwMode="auto">
          <a:xfrm rot="16200000" flipH="1">
            <a:off x="7321835" y="2775967"/>
            <a:ext cx="368065" cy="3038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直接连接符 67"/>
          <p:cNvCxnSpPr>
            <a:stCxn id="64" idx="3"/>
            <a:endCxn id="65" idx="0"/>
          </p:cNvCxnSpPr>
          <p:nvPr/>
        </p:nvCxnSpPr>
        <p:spPr bwMode="auto">
          <a:xfrm rot="5400000">
            <a:off x="7067701" y="3486968"/>
            <a:ext cx="443665" cy="4310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9" name="Oval 29"/>
          <p:cNvSpPr>
            <a:spLocks noChangeArrowheads="1"/>
          </p:cNvSpPr>
          <p:nvPr/>
        </p:nvSpPr>
        <p:spPr bwMode="auto">
          <a:xfrm>
            <a:off x="8001000" y="3891985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F</a:t>
            </a:r>
            <a:endParaRPr lang="zh-CN" altLang="en-US" sz="3200" dirty="0"/>
          </a:p>
        </p:txBody>
      </p:sp>
      <p:cxnSp>
        <p:nvCxnSpPr>
          <p:cNvPr id="70" name="直接连接符 69"/>
          <p:cNvCxnSpPr>
            <a:stCxn id="64" idx="5"/>
            <a:endCxn id="69" idx="0"/>
          </p:cNvCxnSpPr>
          <p:nvPr/>
        </p:nvCxnSpPr>
        <p:spPr bwMode="auto">
          <a:xfrm rot="16200000" flipH="1">
            <a:off x="7808109" y="3483093"/>
            <a:ext cx="411317" cy="4064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1" name="Oval 29"/>
          <p:cNvSpPr>
            <a:spLocks noChangeArrowheads="1"/>
          </p:cNvSpPr>
          <p:nvPr/>
        </p:nvSpPr>
        <p:spPr bwMode="auto">
          <a:xfrm>
            <a:off x="8331000" y="4635933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I</a:t>
            </a:r>
            <a:endParaRPr lang="zh-CN" altLang="en-US" sz="3200" dirty="0"/>
          </a:p>
        </p:txBody>
      </p:sp>
      <p:cxnSp>
        <p:nvCxnSpPr>
          <p:cNvPr id="72" name="直接连接符 71"/>
          <p:cNvCxnSpPr>
            <a:stCxn id="69" idx="5"/>
            <a:endCxn id="71" idx="0"/>
          </p:cNvCxnSpPr>
          <p:nvPr/>
        </p:nvCxnSpPr>
        <p:spPr bwMode="auto">
          <a:xfrm rot="16200000" flipH="1">
            <a:off x="8270761" y="4359693"/>
            <a:ext cx="375213" cy="1772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3" name="Oval 28"/>
          <p:cNvSpPr>
            <a:spLocks noChangeArrowheads="1"/>
          </p:cNvSpPr>
          <p:nvPr/>
        </p:nvSpPr>
        <p:spPr bwMode="auto">
          <a:xfrm>
            <a:off x="6528000" y="3111933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B</a:t>
            </a:r>
            <a:endParaRPr lang="zh-CN" altLang="en-US" sz="3200" dirty="0"/>
          </a:p>
        </p:txBody>
      </p:sp>
      <p:sp>
        <p:nvSpPr>
          <p:cNvPr id="74" name="Oval 29"/>
          <p:cNvSpPr>
            <a:spLocks noChangeArrowheads="1"/>
          </p:cNvSpPr>
          <p:nvPr/>
        </p:nvSpPr>
        <p:spPr bwMode="auto">
          <a:xfrm>
            <a:off x="6096000" y="3873933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D</a:t>
            </a:r>
            <a:endParaRPr lang="zh-CN" altLang="en-US" sz="3200" dirty="0"/>
          </a:p>
        </p:txBody>
      </p:sp>
      <p:cxnSp>
        <p:nvCxnSpPr>
          <p:cNvPr id="75" name="直接连接符 74"/>
          <p:cNvCxnSpPr>
            <a:stCxn id="73" idx="3"/>
            <a:endCxn id="74" idx="0"/>
          </p:cNvCxnSpPr>
          <p:nvPr/>
        </p:nvCxnSpPr>
        <p:spPr bwMode="auto">
          <a:xfrm rot="5400000">
            <a:off x="6255001" y="3537668"/>
            <a:ext cx="393265" cy="2792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6" name="Oval 29"/>
          <p:cNvSpPr>
            <a:spLocks noChangeArrowheads="1"/>
          </p:cNvSpPr>
          <p:nvPr/>
        </p:nvSpPr>
        <p:spPr bwMode="auto">
          <a:xfrm>
            <a:off x="7696200" y="4635933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H</a:t>
            </a:r>
            <a:endParaRPr lang="zh-CN" altLang="en-US" sz="3200" dirty="0"/>
          </a:p>
        </p:txBody>
      </p:sp>
      <p:cxnSp>
        <p:nvCxnSpPr>
          <p:cNvPr id="77" name="直接连接符 76"/>
          <p:cNvCxnSpPr>
            <a:stCxn id="69" idx="3"/>
            <a:endCxn id="76" idx="0"/>
          </p:cNvCxnSpPr>
          <p:nvPr/>
        </p:nvCxnSpPr>
        <p:spPr bwMode="auto">
          <a:xfrm rot="5400000">
            <a:off x="7800627" y="4372294"/>
            <a:ext cx="375213" cy="1520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0" name="Oval 29"/>
          <p:cNvSpPr>
            <a:spLocks noChangeArrowheads="1"/>
          </p:cNvSpPr>
          <p:nvPr/>
        </p:nvSpPr>
        <p:spPr bwMode="auto">
          <a:xfrm>
            <a:off x="7111800" y="467340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G</a:t>
            </a:r>
            <a:endParaRPr lang="zh-CN" altLang="en-US" sz="3200" dirty="0"/>
          </a:p>
        </p:txBody>
      </p:sp>
      <p:cxnSp>
        <p:nvCxnSpPr>
          <p:cNvPr id="81" name="直接连接符 80"/>
          <p:cNvCxnSpPr>
            <a:stCxn id="65" idx="5"/>
            <a:endCxn id="80" idx="0"/>
          </p:cNvCxnSpPr>
          <p:nvPr/>
        </p:nvCxnSpPr>
        <p:spPr bwMode="auto">
          <a:xfrm rot="16200000" flipH="1">
            <a:off x="7087101" y="4432701"/>
            <a:ext cx="380332" cy="1010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zh-CN" altLang="en-US" dirty="0"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：创建二叉树</a:t>
            </a:r>
          </a:p>
        </p:txBody>
      </p:sp>
      <p:sp>
        <p:nvSpPr>
          <p:cNvPr id="87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4627443" y="2362200"/>
            <a:ext cx="1620957" cy="5232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>
                <a:solidFill>
                  <a:schemeClr val="bg1"/>
                </a:solidFill>
              </a:rPr>
              <a:t>递归出口</a:t>
            </a:r>
          </a:p>
        </p:txBody>
      </p:sp>
      <p:cxnSp>
        <p:nvCxnSpPr>
          <p:cNvPr id="30" name="直接箭头连接符 29"/>
          <p:cNvCxnSpPr>
            <a:endCxn id="29" idx="2"/>
          </p:cNvCxnSpPr>
          <p:nvPr/>
        </p:nvCxnSpPr>
        <p:spPr bwMode="auto">
          <a:xfrm rot="5400000" flipH="1" flipV="1">
            <a:off x="4961771" y="2952849"/>
            <a:ext cx="543580" cy="408722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4" name="矩形 33"/>
          <p:cNvSpPr/>
          <p:nvPr/>
        </p:nvSpPr>
        <p:spPr>
          <a:xfrm>
            <a:off x="685800" y="3276600"/>
            <a:ext cx="50366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/>
              <a:t> { 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2362200" y="5517957"/>
            <a:ext cx="404278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/>
              <a:t>} </a:t>
            </a:r>
            <a:endParaRPr lang="zh-CN" altLang="en-US" dirty="0"/>
          </a:p>
        </p:txBody>
      </p:sp>
      <p:sp>
        <p:nvSpPr>
          <p:cNvPr id="33" name="Text Box 6"/>
          <p:cNvSpPr txBox="1">
            <a:spLocks noChangeArrowheads="1"/>
          </p:cNvSpPr>
          <p:nvPr/>
        </p:nvSpPr>
        <p:spPr bwMode="auto">
          <a:xfrm>
            <a:off x="3429000" y="5617458"/>
            <a:ext cx="5715000" cy="630942"/>
          </a:xfrm>
          <a:prstGeom prst="rect">
            <a:avLst/>
          </a:prstGeom>
          <a:solidFill>
            <a:srgbClr val="29527B"/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zh-CN" altLang="en-US" dirty="0">
                <a:solidFill>
                  <a:schemeClr val="bg1"/>
                </a:solidFill>
              </a:rPr>
              <a:t>结点的输入次序，符合哪种遍历？</a:t>
            </a:r>
            <a:endParaRPr lang="en-US" altLang="zh-CN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 Box 6"/>
          <p:cNvSpPr txBox="1">
            <a:spLocks noChangeArrowheads="1"/>
          </p:cNvSpPr>
          <p:nvPr/>
        </p:nvSpPr>
        <p:spPr bwMode="auto">
          <a:xfrm>
            <a:off x="4343400" y="2435143"/>
            <a:ext cx="4800600" cy="124649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zh-CN" altLang="en-US" sz="3000" dirty="0">
                <a:solidFill>
                  <a:srgbClr val="003399"/>
                </a:solidFill>
              </a:rPr>
              <a:t>扩充二叉树的先序序列</a:t>
            </a:r>
            <a:r>
              <a:rPr lang="en-US" altLang="zh-CN" sz="3000" dirty="0">
                <a:solidFill>
                  <a:srgbClr val="003399"/>
                </a:solidFill>
              </a:rPr>
              <a:t>: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3000" dirty="0">
                <a:solidFill>
                  <a:srgbClr val="003399"/>
                </a:solidFill>
              </a:rPr>
              <a:t>ABD$$$CE$G$$FH$$I$$</a:t>
            </a:r>
          </a:p>
        </p:txBody>
      </p:sp>
      <p:sp>
        <p:nvSpPr>
          <p:cNvPr id="63" name="Oval 27"/>
          <p:cNvSpPr>
            <a:spLocks noChangeArrowheads="1"/>
          </p:cNvSpPr>
          <p:nvPr/>
        </p:nvSpPr>
        <p:spPr bwMode="auto">
          <a:xfrm>
            <a:off x="2438400" y="2286000"/>
            <a:ext cx="432000" cy="432000"/>
          </a:xfrm>
          <a:prstGeom prst="ellipse">
            <a:avLst/>
          </a:prstGeom>
          <a:solidFill>
            <a:srgbClr val="FFFE98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/>
              <a:t>A</a:t>
            </a:r>
          </a:p>
        </p:txBody>
      </p:sp>
      <p:sp>
        <p:nvSpPr>
          <p:cNvPr id="64" name="Oval 28"/>
          <p:cNvSpPr>
            <a:spLocks noChangeArrowheads="1"/>
          </p:cNvSpPr>
          <p:nvPr/>
        </p:nvSpPr>
        <p:spPr bwMode="auto">
          <a:xfrm>
            <a:off x="3454200" y="302280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C</a:t>
            </a:r>
            <a:endParaRPr lang="zh-CN" altLang="en-US" sz="3200" dirty="0"/>
          </a:p>
        </p:txBody>
      </p:sp>
      <p:sp>
        <p:nvSpPr>
          <p:cNvPr id="65" name="Oval 29"/>
          <p:cNvSpPr>
            <a:spLocks noChangeArrowheads="1"/>
          </p:cNvSpPr>
          <p:nvPr/>
        </p:nvSpPr>
        <p:spPr bwMode="auto">
          <a:xfrm>
            <a:off x="2514600" y="375900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E</a:t>
            </a:r>
            <a:endParaRPr lang="zh-CN" altLang="en-US" sz="3200" dirty="0"/>
          </a:p>
        </p:txBody>
      </p:sp>
      <p:cxnSp>
        <p:nvCxnSpPr>
          <p:cNvPr id="66" name="直接连接符 65"/>
          <p:cNvCxnSpPr>
            <a:stCxn id="63" idx="3"/>
            <a:endCxn id="73" idx="0"/>
          </p:cNvCxnSpPr>
          <p:nvPr/>
        </p:nvCxnSpPr>
        <p:spPr bwMode="auto">
          <a:xfrm rot="5400000">
            <a:off x="1809901" y="2331035"/>
            <a:ext cx="368065" cy="10154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7" name="直接连接符 66"/>
          <p:cNvCxnSpPr>
            <a:stCxn id="63" idx="5"/>
            <a:endCxn id="64" idx="0"/>
          </p:cNvCxnSpPr>
          <p:nvPr/>
        </p:nvCxnSpPr>
        <p:spPr bwMode="auto">
          <a:xfrm rot="16200000" flipH="1">
            <a:off x="3054635" y="2407234"/>
            <a:ext cx="368065" cy="8630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直接连接符 67"/>
          <p:cNvCxnSpPr>
            <a:stCxn id="64" idx="3"/>
            <a:endCxn id="65" idx="0"/>
          </p:cNvCxnSpPr>
          <p:nvPr/>
        </p:nvCxnSpPr>
        <p:spPr bwMode="auto">
          <a:xfrm rot="5400000">
            <a:off x="2940301" y="3181835"/>
            <a:ext cx="367465" cy="7868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9" name="Oval 29"/>
          <p:cNvSpPr>
            <a:spLocks noChangeArrowheads="1"/>
          </p:cNvSpPr>
          <p:nvPr/>
        </p:nvSpPr>
        <p:spPr bwMode="auto">
          <a:xfrm>
            <a:off x="4825800" y="3726652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F</a:t>
            </a:r>
            <a:endParaRPr lang="zh-CN" altLang="en-US" sz="3200" dirty="0"/>
          </a:p>
        </p:txBody>
      </p:sp>
      <p:cxnSp>
        <p:nvCxnSpPr>
          <p:cNvPr id="70" name="直接连接符 69"/>
          <p:cNvCxnSpPr>
            <a:stCxn id="64" idx="5"/>
            <a:endCxn id="69" idx="0"/>
          </p:cNvCxnSpPr>
          <p:nvPr/>
        </p:nvCxnSpPr>
        <p:spPr bwMode="auto">
          <a:xfrm rot="16200000" flipH="1">
            <a:off x="4264809" y="2949660"/>
            <a:ext cx="335117" cy="12188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1" name="Oval 29"/>
          <p:cNvSpPr>
            <a:spLocks noChangeArrowheads="1"/>
          </p:cNvSpPr>
          <p:nvPr/>
        </p:nvSpPr>
        <p:spPr bwMode="auto">
          <a:xfrm>
            <a:off x="5486400" y="4355667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I</a:t>
            </a:r>
            <a:endParaRPr lang="zh-CN" altLang="en-US" sz="3200" dirty="0"/>
          </a:p>
        </p:txBody>
      </p:sp>
      <p:cxnSp>
        <p:nvCxnSpPr>
          <p:cNvPr id="72" name="直接连接符 71"/>
          <p:cNvCxnSpPr>
            <a:stCxn id="69" idx="5"/>
            <a:endCxn id="71" idx="0"/>
          </p:cNvCxnSpPr>
          <p:nvPr/>
        </p:nvCxnSpPr>
        <p:spPr bwMode="auto">
          <a:xfrm rot="16200000" flipH="1">
            <a:off x="5318327" y="3971594"/>
            <a:ext cx="260280" cy="5078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3" name="Oval 28"/>
          <p:cNvSpPr>
            <a:spLocks noChangeArrowheads="1"/>
          </p:cNvSpPr>
          <p:nvPr/>
        </p:nvSpPr>
        <p:spPr bwMode="auto">
          <a:xfrm>
            <a:off x="1270200" y="302280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B</a:t>
            </a:r>
            <a:endParaRPr lang="zh-CN" altLang="en-US" sz="3200" dirty="0"/>
          </a:p>
        </p:txBody>
      </p:sp>
      <p:sp>
        <p:nvSpPr>
          <p:cNvPr id="74" name="Oval 29"/>
          <p:cNvSpPr>
            <a:spLocks noChangeArrowheads="1"/>
          </p:cNvSpPr>
          <p:nvPr/>
        </p:nvSpPr>
        <p:spPr bwMode="auto">
          <a:xfrm>
            <a:off x="914400" y="370860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D</a:t>
            </a:r>
            <a:endParaRPr lang="zh-CN" altLang="en-US" sz="3200" dirty="0"/>
          </a:p>
        </p:txBody>
      </p:sp>
      <p:cxnSp>
        <p:nvCxnSpPr>
          <p:cNvPr id="75" name="直接连接符 74"/>
          <p:cNvCxnSpPr>
            <a:stCxn id="73" idx="3"/>
            <a:endCxn id="74" idx="0"/>
          </p:cNvCxnSpPr>
          <p:nvPr/>
        </p:nvCxnSpPr>
        <p:spPr bwMode="auto">
          <a:xfrm rot="5400000">
            <a:off x="1073401" y="3448535"/>
            <a:ext cx="317065" cy="2030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6" name="Oval 29"/>
          <p:cNvSpPr>
            <a:spLocks noChangeArrowheads="1"/>
          </p:cNvSpPr>
          <p:nvPr/>
        </p:nvSpPr>
        <p:spPr bwMode="auto">
          <a:xfrm>
            <a:off x="4242000" y="4355667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H</a:t>
            </a:r>
            <a:endParaRPr lang="zh-CN" altLang="en-US" sz="3200" dirty="0"/>
          </a:p>
        </p:txBody>
      </p:sp>
      <p:cxnSp>
        <p:nvCxnSpPr>
          <p:cNvPr id="77" name="直接连接符 76"/>
          <p:cNvCxnSpPr>
            <a:stCxn id="69" idx="3"/>
            <a:endCxn id="76" idx="0"/>
          </p:cNvCxnSpPr>
          <p:nvPr/>
        </p:nvCxnSpPr>
        <p:spPr bwMode="auto">
          <a:xfrm rot="5400000">
            <a:off x="4543393" y="4009995"/>
            <a:ext cx="260280" cy="4310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0" name="Oval 29"/>
          <p:cNvSpPr>
            <a:spLocks noChangeArrowheads="1"/>
          </p:cNvSpPr>
          <p:nvPr/>
        </p:nvSpPr>
        <p:spPr bwMode="auto">
          <a:xfrm>
            <a:off x="2895600" y="4406667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G</a:t>
            </a:r>
            <a:endParaRPr lang="zh-CN" altLang="en-US" sz="3200" dirty="0"/>
          </a:p>
        </p:txBody>
      </p:sp>
      <p:cxnSp>
        <p:nvCxnSpPr>
          <p:cNvPr id="81" name="直接连接符 80"/>
          <p:cNvCxnSpPr>
            <a:stCxn id="65" idx="5"/>
            <a:endCxn id="80" idx="0"/>
          </p:cNvCxnSpPr>
          <p:nvPr/>
        </p:nvCxnSpPr>
        <p:spPr bwMode="auto">
          <a:xfrm rot="16200000" flipH="1">
            <a:off x="2858001" y="4153068"/>
            <a:ext cx="278932" cy="2282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zh-CN" altLang="en-US" dirty="0"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：创建二叉树</a:t>
            </a:r>
          </a:p>
        </p:txBody>
      </p:sp>
      <p:sp>
        <p:nvSpPr>
          <p:cNvPr id="87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4" name="矩形 23"/>
          <p:cNvSpPr/>
          <p:nvPr/>
        </p:nvSpPr>
        <p:spPr bwMode="auto">
          <a:xfrm>
            <a:off x="1625400" y="3688583"/>
            <a:ext cx="432000" cy="430887"/>
          </a:xfrm>
          <a:prstGeom prst="rect">
            <a:avLst/>
          </a:prstGeom>
          <a:solidFill>
            <a:srgbClr val="B9FFB9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$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25" name="直接连接符 24"/>
          <p:cNvCxnSpPr>
            <a:stCxn id="73" idx="5"/>
            <a:endCxn id="24" idx="0"/>
          </p:cNvCxnSpPr>
          <p:nvPr/>
        </p:nvCxnSpPr>
        <p:spPr bwMode="auto">
          <a:xfrm rot="16200000" flipH="1">
            <a:off x="1591643" y="3438826"/>
            <a:ext cx="297048" cy="2024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7" name="矩形 26"/>
          <p:cNvSpPr/>
          <p:nvPr/>
        </p:nvSpPr>
        <p:spPr bwMode="auto">
          <a:xfrm>
            <a:off x="533400" y="4406667"/>
            <a:ext cx="432000" cy="430887"/>
          </a:xfrm>
          <a:prstGeom prst="rect">
            <a:avLst/>
          </a:prstGeom>
          <a:solidFill>
            <a:srgbClr val="B9FFB9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$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28" name="直接连接符 27"/>
          <p:cNvCxnSpPr>
            <a:stCxn id="74" idx="3"/>
            <a:endCxn id="27" idx="0"/>
          </p:cNvCxnSpPr>
          <p:nvPr/>
        </p:nvCxnSpPr>
        <p:spPr bwMode="auto">
          <a:xfrm rot="5400000">
            <a:off x="698867" y="4127869"/>
            <a:ext cx="329332" cy="2282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9" name="矩形 28"/>
          <p:cNvSpPr/>
          <p:nvPr/>
        </p:nvSpPr>
        <p:spPr bwMode="auto">
          <a:xfrm>
            <a:off x="1295400" y="4406667"/>
            <a:ext cx="432000" cy="430887"/>
          </a:xfrm>
          <a:prstGeom prst="rect">
            <a:avLst/>
          </a:prstGeom>
          <a:solidFill>
            <a:srgbClr val="B9FFB9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$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30" name="直接连接符 29"/>
          <p:cNvCxnSpPr>
            <a:stCxn id="74" idx="5"/>
            <a:endCxn id="29" idx="0"/>
          </p:cNvCxnSpPr>
          <p:nvPr/>
        </p:nvCxnSpPr>
        <p:spPr bwMode="auto">
          <a:xfrm rot="16200000" flipH="1">
            <a:off x="1232601" y="4127868"/>
            <a:ext cx="329332" cy="2282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3" name="矩形 32"/>
          <p:cNvSpPr/>
          <p:nvPr/>
        </p:nvSpPr>
        <p:spPr bwMode="auto">
          <a:xfrm>
            <a:off x="2146534" y="4407780"/>
            <a:ext cx="432000" cy="430887"/>
          </a:xfrm>
          <a:prstGeom prst="rect">
            <a:avLst/>
          </a:prstGeom>
          <a:solidFill>
            <a:srgbClr val="B9FFB9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$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34" name="直接连接符 33"/>
          <p:cNvCxnSpPr>
            <a:stCxn id="65" idx="3"/>
            <a:endCxn id="33" idx="0"/>
          </p:cNvCxnSpPr>
          <p:nvPr/>
        </p:nvCxnSpPr>
        <p:spPr bwMode="auto">
          <a:xfrm rot="5400000">
            <a:off x="2330178" y="4160092"/>
            <a:ext cx="280045" cy="21533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6" name="矩形 35"/>
          <p:cNvSpPr/>
          <p:nvPr/>
        </p:nvSpPr>
        <p:spPr bwMode="auto">
          <a:xfrm>
            <a:off x="2539800" y="5105400"/>
            <a:ext cx="432000" cy="430887"/>
          </a:xfrm>
          <a:prstGeom prst="rect">
            <a:avLst/>
          </a:prstGeom>
          <a:solidFill>
            <a:srgbClr val="B9FFB9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$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37" name="直接连接符 36"/>
          <p:cNvCxnSpPr>
            <a:stCxn id="80" idx="3"/>
            <a:endCxn id="36" idx="0"/>
          </p:cNvCxnSpPr>
          <p:nvPr/>
        </p:nvCxnSpPr>
        <p:spPr bwMode="auto">
          <a:xfrm rot="5400000">
            <a:off x="2692334" y="4838869"/>
            <a:ext cx="329998" cy="2030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8" name="矩形 37"/>
          <p:cNvSpPr/>
          <p:nvPr/>
        </p:nvSpPr>
        <p:spPr bwMode="auto">
          <a:xfrm>
            <a:off x="3225600" y="5105400"/>
            <a:ext cx="432000" cy="430887"/>
          </a:xfrm>
          <a:prstGeom prst="rect">
            <a:avLst/>
          </a:prstGeom>
          <a:solidFill>
            <a:srgbClr val="B9FFB9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$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39" name="直接连接符 38"/>
          <p:cNvCxnSpPr>
            <a:stCxn id="80" idx="5"/>
            <a:endCxn id="38" idx="0"/>
          </p:cNvCxnSpPr>
          <p:nvPr/>
        </p:nvCxnSpPr>
        <p:spPr bwMode="auto">
          <a:xfrm rot="16200000" flipH="1">
            <a:off x="3187968" y="4851768"/>
            <a:ext cx="329998" cy="1772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2" name="矩形 41"/>
          <p:cNvSpPr/>
          <p:nvPr/>
        </p:nvSpPr>
        <p:spPr bwMode="auto">
          <a:xfrm>
            <a:off x="3962400" y="5105400"/>
            <a:ext cx="432000" cy="430887"/>
          </a:xfrm>
          <a:prstGeom prst="rect">
            <a:avLst/>
          </a:prstGeom>
          <a:solidFill>
            <a:srgbClr val="B9FFB9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$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43" name="直接连接符 42"/>
          <p:cNvCxnSpPr>
            <a:stCxn id="76" idx="3"/>
            <a:endCxn id="42" idx="0"/>
          </p:cNvCxnSpPr>
          <p:nvPr/>
        </p:nvCxnSpPr>
        <p:spPr bwMode="auto">
          <a:xfrm rot="5400000">
            <a:off x="4051334" y="4851469"/>
            <a:ext cx="380998" cy="1268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矩形 44"/>
          <p:cNvSpPr/>
          <p:nvPr/>
        </p:nvSpPr>
        <p:spPr bwMode="auto">
          <a:xfrm>
            <a:off x="4572000" y="5105400"/>
            <a:ext cx="432000" cy="430887"/>
          </a:xfrm>
          <a:prstGeom prst="rect">
            <a:avLst/>
          </a:prstGeom>
          <a:solidFill>
            <a:srgbClr val="B9FFB9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$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46" name="直接连接符 45"/>
          <p:cNvCxnSpPr>
            <a:stCxn id="76" idx="5"/>
            <a:endCxn id="45" idx="0"/>
          </p:cNvCxnSpPr>
          <p:nvPr/>
        </p:nvCxnSpPr>
        <p:spPr bwMode="auto">
          <a:xfrm rot="16200000" flipH="1">
            <a:off x="4508868" y="4826268"/>
            <a:ext cx="380998" cy="1772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9" name="矩形 48"/>
          <p:cNvSpPr/>
          <p:nvPr/>
        </p:nvSpPr>
        <p:spPr bwMode="auto">
          <a:xfrm>
            <a:off x="5206800" y="5105400"/>
            <a:ext cx="432000" cy="430887"/>
          </a:xfrm>
          <a:prstGeom prst="rect">
            <a:avLst/>
          </a:prstGeom>
          <a:solidFill>
            <a:srgbClr val="B9FFB9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$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50" name="直接连接符 49"/>
          <p:cNvCxnSpPr>
            <a:stCxn id="71" idx="3"/>
            <a:endCxn id="49" idx="0"/>
          </p:cNvCxnSpPr>
          <p:nvPr/>
        </p:nvCxnSpPr>
        <p:spPr bwMode="auto">
          <a:xfrm rot="5400000">
            <a:off x="5295734" y="4851469"/>
            <a:ext cx="380998" cy="1268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1" name="矩形 50"/>
          <p:cNvSpPr/>
          <p:nvPr/>
        </p:nvSpPr>
        <p:spPr bwMode="auto">
          <a:xfrm>
            <a:off x="5816400" y="5105400"/>
            <a:ext cx="432000" cy="430887"/>
          </a:xfrm>
          <a:prstGeom prst="rect">
            <a:avLst/>
          </a:prstGeom>
          <a:solidFill>
            <a:srgbClr val="B9FFB9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$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52" name="直接连接符 51"/>
          <p:cNvCxnSpPr>
            <a:stCxn id="71" idx="5"/>
            <a:endCxn id="51" idx="0"/>
          </p:cNvCxnSpPr>
          <p:nvPr/>
        </p:nvCxnSpPr>
        <p:spPr bwMode="auto">
          <a:xfrm rot="16200000" flipH="1">
            <a:off x="5753268" y="4826268"/>
            <a:ext cx="380998" cy="1772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6" name="下箭头 55"/>
          <p:cNvSpPr/>
          <p:nvPr/>
        </p:nvSpPr>
        <p:spPr bwMode="auto">
          <a:xfrm rot="10800000">
            <a:off x="7372200" y="3642637"/>
            <a:ext cx="324000" cy="1944000"/>
          </a:xfrm>
          <a:prstGeom prst="downArrow">
            <a:avLst/>
          </a:prstGeom>
          <a:solidFill>
            <a:schemeClr val="bg2">
              <a:lumMod val="20000"/>
              <a:lumOff val="80000"/>
            </a:schemeClr>
          </a:solidFill>
          <a:ln w="2857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47" name="Text Box 6"/>
          <p:cNvSpPr txBox="1">
            <a:spLocks noChangeArrowheads="1"/>
          </p:cNvSpPr>
          <p:nvPr/>
        </p:nvSpPr>
        <p:spPr bwMode="auto">
          <a:xfrm>
            <a:off x="457200" y="990600"/>
            <a:ext cx="8458200" cy="1246495"/>
          </a:xfrm>
          <a:prstGeom prst="rect">
            <a:avLst/>
          </a:prstGeom>
          <a:solidFill>
            <a:schemeClr val="accent5"/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buFont typeface="Arial" pitchFamily="34" charset="0"/>
              <a:buChar char="•"/>
            </a:pPr>
            <a:r>
              <a:rPr lang="zh-CN" altLang="en-US" sz="3000" dirty="0"/>
              <a:t> 基于左</a:t>
            </a:r>
            <a:r>
              <a:rPr lang="en-US" altLang="zh-CN" sz="3000" dirty="0"/>
              <a:t>-</a:t>
            </a:r>
            <a:r>
              <a:rPr lang="zh-CN" altLang="en-US" sz="3000" dirty="0"/>
              <a:t>右孩子表示法，</a:t>
            </a:r>
            <a:endParaRPr lang="en-US" altLang="zh-CN" sz="3000" dirty="0"/>
          </a:p>
          <a:p>
            <a:pPr>
              <a:spcBef>
                <a:spcPts val="0"/>
              </a:spcBef>
              <a:buNone/>
            </a:pPr>
            <a:r>
              <a:rPr lang="en-US" altLang="zh-CN" sz="3000" dirty="0"/>
              <a:t>  </a:t>
            </a:r>
            <a:r>
              <a:rPr lang="zh-CN" altLang="en-US" sz="3000" dirty="0"/>
              <a:t>建立</a:t>
            </a:r>
            <a:r>
              <a:rPr lang="en-US" altLang="zh-CN" sz="3000" dirty="0"/>
              <a:t>1</a:t>
            </a:r>
            <a:r>
              <a:rPr lang="zh-CN" altLang="en-US" sz="3000" dirty="0"/>
              <a:t>棵二叉树的链接存储，即创建二叉树。</a:t>
            </a:r>
            <a:endParaRPr lang="en-US" altLang="zh-CN" sz="3000" dirty="0"/>
          </a:p>
        </p:txBody>
      </p:sp>
      <p:sp>
        <p:nvSpPr>
          <p:cNvPr id="48" name="Text Box 6"/>
          <p:cNvSpPr txBox="1">
            <a:spLocks noChangeArrowheads="1"/>
          </p:cNvSpPr>
          <p:nvPr/>
        </p:nvSpPr>
        <p:spPr bwMode="auto">
          <a:xfrm>
            <a:off x="3429000" y="5617458"/>
            <a:ext cx="5715000" cy="630942"/>
          </a:xfrm>
          <a:prstGeom prst="rect">
            <a:avLst/>
          </a:prstGeom>
          <a:solidFill>
            <a:srgbClr val="29527B"/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zh-CN" altLang="en-US" dirty="0">
                <a:solidFill>
                  <a:schemeClr val="bg1"/>
                </a:solidFill>
              </a:rPr>
              <a:t>结点的输入次序，符合哪种遍历？</a:t>
            </a:r>
            <a:endParaRPr lang="en-US" altLang="zh-CN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6" grpId="0" animBg="1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57200" y="943820"/>
            <a:ext cx="8686800" cy="515218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0">
            <a:spAutoFit/>
          </a:bodyPr>
          <a:lstStyle/>
          <a:p>
            <a:pPr marL="180000" algn="just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sz="3000" dirty="0" err="1"/>
              <a:t>PBinTreeNode</a:t>
            </a:r>
            <a:r>
              <a:rPr lang="en-US" altLang="zh-CN" sz="3000" dirty="0"/>
              <a:t>  </a:t>
            </a:r>
            <a:r>
              <a:rPr lang="en-US" altLang="zh-CN" sz="3000" dirty="0" err="1"/>
              <a:t>create_BTree</a:t>
            </a:r>
            <a:r>
              <a:rPr lang="en-US" altLang="zh-CN" sz="3000" dirty="0"/>
              <a:t>()</a:t>
            </a:r>
          </a:p>
          <a:p>
            <a:pPr marL="180000" algn="just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sz="3000" dirty="0"/>
              <a:t>{</a:t>
            </a:r>
            <a:r>
              <a:rPr lang="en-US" altLang="zh-CN" sz="3000" dirty="0" err="1"/>
              <a:t>PBinTreeNode</a:t>
            </a:r>
            <a:r>
              <a:rPr lang="en-US" altLang="zh-CN" sz="3000" dirty="0"/>
              <a:t>  p; </a:t>
            </a:r>
          </a:p>
          <a:p>
            <a:pPr marL="180000" algn="just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sz="3000" dirty="0"/>
              <a:t> char </a:t>
            </a:r>
            <a:r>
              <a:rPr lang="en-US" altLang="zh-CN" sz="3000" dirty="0" err="1"/>
              <a:t>ch</a:t>
            </a:r>
            <a:r>
              <a:rPr lang="en-US" altLang="zh-CN" sz="3000" dirty="0"/>
              <a:t>;   </a:t>
            </a:r>
            <a:r>
              <a:rPr lang="en-US" altLang="zh-CN" sz="3000" dirty="0" err="1"/>
              <a:t>scanf</a:t>
            </a:r>
            <a:r>
              <a:rPr lang="en-US" altLang="zh-CN" sz="3000" dirty="0"/>
              <a:t>(“%c”, &amp;</a:t>
            </a:r>
            <a:r>
              <a:rPr lang="en-US" altLang="zh-CN" sz="3000" dirty="0" err="1"/>
              <a:t>ch</a:t>
            </a:r>
            <a:r>
              <a:rPr lang="en-US" altLang="zh-CN" sz="3000" dirty="0"/>
              <a:t>); </a:t>
            </a:r>
          </a:p>
          <a:p>
            <a:pPr marL="180000" algn="just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sz="3000" dirty="0"/>
              <a:t> if(</a:t>
            </a:r>
            <a:r>
              <a:rPr lang="en-US" altLang="zh-CN" sz="3000" dirty="0" err="1"/>
              <a:t>ch</a:t>
            </a:r>
            <a:r>
              <a:rPr lang="en-US" altLang="zh-CN" sz="3000" dirty="0"/>
              <a:t>== ‘$’ )   return  Null; </a:t>
            </a:r>
          </a:p>
          <a:p>
            <a:pPr marL="180000" algn="just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sz="3000" dirty="0"/>
              <a:t>          p=(</a:t>
            </a:r>
            <a:r>
              <a:rPr lang="en-US" altLang="zh-CN" dirty="0" err="1"/>
              <a:t>PBinTreeNode</a:t>
            </a:r>
            <a:r>
              <a:rPr lang="en-US" altLang="zh-CN" sz="3000" dirty="0"/>
              <a:t>)</a:t>
            </a:r>
            <a:r>
              <a:rPr lang="en-US" altLang="zh-CN" sz="3000" dirty="0" err="1"/>
              <a:t>malloc</a:t>
            </a:r>
            <a:r>
              <a:rPr lang="en-US" altLang="zh-CN" sz="3000" dirty="0"/>
              <a:t>(</a:t>
            </a:r>
            <a:r>
              <a:rPr lang="en-US" altLang="zh-CN" sz="3000" dirty="0" err="1"/>
              <a:t>sizeof</a:t>
            </a:r>
            <a:r>
              <a:rPr lang="en-US" altLang="zh-CN" sz="3000" dirty="0"/>
              <a:t>(</a:t>
            </a:r>
            <a:r>
              <a:rPr lang="en-US" altLang="zh-CN" sz="3000" dirty="0" err="1"/>
              <a:t>struct</a:t>
            </a:r>
            <a:r>
              <a:rPr lang="en-US" altLang="zh-CN" sz="3000" dirty="0"/>
              <a:t> …));</a:t>
            </a:r>
          </a:p>
          <a:p>
            <a:pPr marL="180000" algn="just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sz="3000" dirty="0"/>
              <a:t>          p-&gt;info =</a:t>
            </a:r>
            <a:r>
              <a:rPr lang="en-US" altLang="zh-CN" sz="3000" dirty="0" err="1"/>
              <a:t>ch</a:t>
            </a:r>
            <a:r>
              <a:rPr lang="en-US" altLang="zh-CN" sz="3000" dirty="0"/>
              <a:t>; </a:t>
            </a:r>
          </a:p>
          <a:p>
            <a:pPr marL="180000" algn="just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sz="3000" dirty="0"/>
              <a:t>          p-&gt;</a:t>
            </a:r>
            <a:r>
              <a:rPr lang="en-US" altLang="zh-CN" sz="3000" dirty="0" err="1"/>
              <a:t>llink</a:t>
            </a:r>
            <a:r>
              <a:rPr lang="en-US" altLang="zh-CN" sz="3000" dirty="0"/>
              <a:t> = </a:t>
            </a:r>
            <a:r>
              <a:rPr lang="en-US" altLang="zh-CN" sz="3000" dirty="0" err="1"/>
              <a:t>create_BTree</a:t>
            </a:r>
            <a:r>
              <a:rPr lang="en-US" altLang="zh-CN" sz="3000" dirty="0"/>
              <a:t>(); </a:t>
            </a:r>
          </a:p>
          <a:p>
            <a:pPr marL="180000" algn="just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sz="3000" dirty="0"/>
              <a:t>          p-&gt;</a:t>
            </a:r>
            <a:r>
              <a:rPr lang="en-US" altLang="zh-CN" sz="3000" dirty="0" err="1"/>
              <a:t>rlink</a:t>
            </a:r>
            <a:r>
              <a:rPr lang="en-US" altLang="zh-CN" sz="3000" dirty="0"/>
              <a:t> = </a:t>
            </a:r>
            <a:r>
              <a:rPr lang="en-US" altLang="zh-CN" sz="3000" dirty="0" err="1"/>
              <a:t>create_BTree</a:t>
            </a:r>
            <a:r>
              <a:rPr lang="en-US" altLang="zh-CN" sz="3000" dirty="0"/>
              <a:t>(); </a:t>
            </a:r>
          </a:p>
          <a:p>
            <a:pPr marL="180000" algn="just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sz="3000" dirty="0"/>
              <a:t> return p; </a:t>
            </a:r>
          </a:p>
          <a:p>
            <a:pPr marL="180000" algn="just">
              <a:lnSpc>
                <a:spcPct val="70000"/>
              </a:lnSpc>
              <a:spcBef>
                <a:spcPts val="0"/>
              </a:spcBef>
              <a:buNone/>
            </a:pPr>
            <a:r>
              <a:rPr lang="en-US" altLang="zh-CN" sz="3000" dirty="0"/>
              <a:t>}     </a:t>
            </a:r>
            <a:endParaRPr lang="zh-CN" altLang="en-US" sz="3000" dirty="0"/>
          </a:p>
        </p:txBody>
      </p:sp>
      <p:sp>
        <p:nvSpPr>
          <p:cNvPr id="13" name="矩形 12"/>
          <p:cNvSpPr/>
          <p:nvPr/>
        </p:nvSpPr>
        <p:spPr>
          <a:xfrm>
            <a:off x="5410200" y="2001696"/>
            <a:ext cx="3655168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8A00"/>
                </a:solidFill>
              </a:rPr>
              <a:t>//</a:t>
            </a:r>
            <a:r>
              <a:rPr lang="zh-CN" altLang="en-US" dirty="0">
                <a:solidFill>
                  <a:srgbClr val="008A00"/>
                </a:solidFill>
              </a:rPr>
              <a:t>输入结点</a:t>
            </a:r>
            <a:r>
              <a:rPr lang="en-US" altLang="zh-CN" dirty="0">
                <a:solidFill>
                  <a:srgbClr val="008A00"/>
                </a:solidFill>
              </a:rPr>
              <a:t>, </a:t>
            </a:r>
            <a:r>
              <a:rPr lang="zh-CN" altLang="en-US" dirty="0">
                <a:solidFill>
                  <a:srgbClr val="008A00"/>
                </a:solidFill>
              </a:rPr>
              <a:t>空则输入</a:t>
            </a:r>
            <a:r>
              <a:rPr lang="en-US" altLang="zh-CN" dirty="0">
                <a:solidFill>
                  <a:srgbClr val="008A00"/>
                </a:solidFill>
              </a:rPr>
              <a:t>$</a:t>
            </a:r>
            <a:endParaRPr lang="zh-CN" altLang="en-US" dirty="0">
              <a:solidFill>
                <a:srgbClr val="008A0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962400" y="3561100"/>
            <a:ext cx="1819729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8A00"/>
                </a:solidFill>
              </a:rPr>
              <a:t>//</a:t>
            </a:r>
            <a:r>
              <a:rPr lang="zh-CN" altLang="en-US" dirty="0">
                <a:solidFill>
                  <a:srgbClr val="008A00"/>
                </a:solidFill>
              </a:rPr>
              <a:t>装入数据</a:t>
            </a:r>
          </a:p>
        </p:txBody>
      </p:sp>
      <p:sp>
        <p:nvSpPr>
          <p:cNvPr id="16" name="矩形 15"/>
          <p:cNvSpPr/>
          <p:nvPr/>
        </p:nvSpPr>
        <p:spPr>
          <a:xfrm>
            <a:off x="3886200" y="1468296"/>
            <a:ext cx="3815468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8A00"/>
                </a:solidFill>
              </a:rPr>
              <a:t>//</a:t>
            </a:r>
            <a:r>
              <a:rPr lang="zh-CN" altLang="en-US" dirty="0">
                <a:solidFill>
                  <a:srgbClr val="008A00"/>
                </a:solidFill>
              </a:rPr>
              <a:t>声明指向树根的指针</a:t>
            </a:r>
            <a:r>
              <a:rPr lang="en-US" altLang="zh-CN" dirty="0">
                <a:solidFill>
                  <a:srgbClr val="008A00"/>
                </a:solidFill>
              </a:rPr>
              <a:t>p</a:t>
            </a:r>
            <a:endParaRPr lang="zh-CN" altLang="en-US" dirty="0">
              <a:solidFill>
                <a:srgbClr val="008A0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28574" y="2968732"/>
            <a:ext cx="1124026" cy="6126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000" dirty="0"/>
              <a:t>else {</a:t>
            </a:r>
            <a:endParaRPr lang="zh-CN" altLang="en-US" sz="3000" dirty="0"/>
          </a:p>
        </p:txBody>
      </p:sp>
      <p:sp>
        <p:nvSpPr>
          <p:cNvPr id="18" name="矩形 17"/>
          <p:cNvSpPr/>
          <p:nvPr/>
        </p:nvSpPr>
        <p:spPr>
          <a:xfrm>
            <a:off x="6056692" y="4592496"/>
            <a:ext cx="420308" cy="6126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000" dirty="0"/>
              <a:t>} </a:t>
            </a:r>
            <a:endParaRPr lang="zh-CN" altLang="en-US" sz="3000" dirty="0"/>
          </a:p>
        </p:txBody>
      </p:sp>
      <p:sp>
        <p:nvSpPr>
          <p:cNvPr id="19" name="矩形 18"/>
          <p:cNvSpPr/>
          <p:nvPr/>
        </p:nvSpPr>
        <p:spPr>
          <a:xfrm>
            <a:off x="6257471" y="4037754"/>
            <a:ext cx="2178802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8A00"/>
                </a:solidFill>
              </a:rPr>
              <a:t>//</a:t>
            </a:r>
            <a:r>
              <a:rPr lang="zh-CN" altLang="en-US" dirty="0">
                <a:solidFill>
                  <a:srgbClr val="008A00"/>
                </a:solidFill>
              </a:rPr>
              <a:t>创建左子树</a:t>
            </a:r>
          </a:p>
        </p:txBody>
      </p:sp>
      <p:sp>
        <p:nvSpPr>
          <p:cNvPr id="20" name="矩形 19"/>
          <p:cNvSpPr/>
          <p:nvPr/>
        </p:nvSpPr>
        <p:spPr>
          <a:xfrm>
            <a:off x="6248400" y="4647354"/>
            <a:ext cx="2178802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8A00"/>
                </a:solidFill>
              </a:rPr>
              <a:t>//</a:t>
            </a:r>
            <a:r>
              <a:rPr lang="zh-CN" altLang="en-US" dirty="0">
                <a:solidFill>
                  <a:srgbClr val="008A00"/>
                </a:solidFill>
              </a:rPr>
              <a:t>创建右子树</a:t>
            </a:r>
          </a:p>
        </p:txBody>
      </p:sp>
      <p:sp>
        <p:nvSpPr>
          <p:cNvPr id="11" name="矩形 10"/>
          <p:cNvSpPr/>
          <p:nvPr/>
        </p:nvSpPr>
        <p:spPr>
          <a:xfrm>
            <a:off x="5201836" y="2514600"/>
            <a:ext cx="2799164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8A00"/>
                </a:solidFill>
              </a:rPr>
              <a:t>//</a:t>
            </a:r>
            <a:r>
              <a:rPr lang="zh-CN" altLang="en-US" dirty="0">
                <a:solidFill>
                  <a:srgbClr val="008A00"/>
                </a:solidFill>
              </a:rPr>
              <a:t>空，则返回</a:t>
            </a:r>
            <a:r>
              <a:rPr lang="en-US" altLang="zh-CN" dirty="0">
                <a:solidFill>
                  <a:srgbClr val="008A00"/>
                </a:solidFill>
              </a:rPr>
              <a:t>Null</a:t>
            </a:r>
            <a:endParaRPr lang="zh-CN" altLang="en-US" dirty="0">
              <a:solidFill>
                <a:srgbClr val="008A00"/>
              </a:solidFill>
            </a:endParaRP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zh-CN" altLang="en-US" dirty="0"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：创建二叉树</a:t>
            </a:r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9" grpId="0"/>
      <p:bldP spid="20" grpId="0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 Box 6"/>
          <p:cNvSpPr txBox="1">
            <a:spLocks noChangeArrowheads="1"/>
          </p:cNvSpPr>
          <p:nvPr/>
        </p:nvSpPr>
        <p:spPr bwMode="auto">
          <a:xfrm>
            <a:off x="381000" y="1692000"/>
            <a:ext cx="8458200" cy="445506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buSzPct val="60000"/>
              <a:buNone/>
            </a:pPr>
            <a:r>
              <a:rPr lang="en-US" altLang="zh-CN" sz="3000" dirty="0">
                <a:solidFill>
                  <a:srgbClr val="003399"/>
                </a:solidFill>
              </a:rPr>
              <a:t>-- </a:t>
            </a:r>
            <a:r>
              <a:rPr lang="zh-CN" altLang="en-US" sz="3000" dirty="0">
                <a:solidFill>
                  <a:srgbClr val="003399"/>
                </a:solidFill>
              </a:rPr>
              <a:t>递归：</a:t>
            </a:r>
            <a:endParaRPr lang="en-US" altLang="zh-CN" sz="3000" dirty="0">
              <a:solidFill>
                <a:srgbClr val="003399"/>
              </a:solidFill>
            </a:endParaRPr>
          </a:p>
          <a:p>
            <a:pPr>
              <a:spcBef>
                <a:spcPts val="0"/>
              </a:spcBef>
              <a:buSzPct val="60000"/>
              <a:buNone/>
            </a:pPr>
            <a:r>
              <a:rPr lang="en-US" altLang="zh-CN" sz="3000" dirty="0">
                <a:solidFill>
                  <a:srgbClr val="003399"/>
                </a:solidFill>
              </a:rPr>
              <a:t>   </a:t>
            </a:r>
            <a:r>
              <a:rPr lang="zh-CN" altLang="en-US" sz="3000" dirty="0"/>
              <a:t>叶结点数 </a:t>
            </a:r>
            <a:r>
              <a:rPr lang="en-US" altLang="zh-CN" sz="3000" dirty="0"/>
              <a:t>= </a:t>
            </a:r>
            <a:r>
              <a:rPr lang="zh-CN" altLang="en-US" sz="3000" dirty="0"/>
              <a:t>左子树叶子数 </a:t>
            </a:r>
            <a:r>
              <a:rPr lang="en-US" altLang="zh-CN" sz="3000" dirty="0"/>
              <a:t>+ </a:t>
            </a:r>
            <a:r>
              <a:rPr lang="zh-CN" altLang="en-US" sz="3000" dirty="0"/>
              <a:t>右子树叶子数</a:t>
            </a:r>
            <a:endParaRPr lang="en-US" altLang="zh-CN" sz="3000" dirty="0"/>
          </a:p>
          <a:p>
            <a:pPr algn="just">
              <a:spcBef>
                <a:spcPts val="0"/>
              </a:spcBef>
              <a:buNone/>
            </a:pPr>
            <a:r>
              <a:rPr lang="en-US" altLang="zh-CN" sz="3000" dirty="0"/>
              <a:t>   </a:t>
            </a:r>
            <a:r>
              <a:rPr lang="en-US" altLang="zh-CN" sz="3000" dirty="0" err="1"/>
              <a:t>int</a:t>
            </a:r>
            <a:r>
              <a:rPr lang="en-US" altLang="zh-CN" sz="3000" dirty="0"/>
              <a:t> leaf(</a:t>
            </a:r>
            <a:r>
              <a:rPr lang="en-US" altLang="zh-CN" sz="3000" dirty="0" err="1"/>
              <a:t>BinTree</a:t>
            </a:r>
            <a:r>
              <a:rPr lang="en-US" altLang="zh-CN" sz="3000" dirty="0"/>
              <a:t> t)</a:t>
            </a:r>
          </a:p>
          <a:p>
            <a:pPr algn="just">
              <a:spcBef>
                <a:spcPts val="0"/>
              </a:spcBef>
              <a:buNone/>
            </a:pPr>
            <a:r>
              <a:rPr lang="zh-CN" altLang="en-US" sz="3000" dirty="0"/>
              <a:t>     若</a:t>
            </a:r>
            <a:r>
              <a:rPr lang="en-US" altLang="zh-CN" sz="3000" dirty="0"/>
              <a:t>t</a:t>
            </a:r>
            <a:r>
              <a:rPr lang="zh-CN" altLang="en-US" sz="3000" dirty="0"/>
              <a:t>空，          </a:t>
            </a:r>
            <a:r>
              <a:rPr lang="en-US" altLang="zh-CN" sz="3000" dirty="0"/>
              <a:t>return 0;</a:t>
            </a:r>
          </a:p>
          <a:p>
            <a:pPr algn="just">
              <a:spcBef>
                <a:spcPts val="0"/>
              </a:spcBef>
              <a:buNone/>
            </a:pPr>
            <a:r>
              <a:rPr lang="en-US" altLang="zh-CN" sz="3000" dirty="0"/>
              <a:t>     </a:t>
            </a:r>
            <a:r>
              <a:rPr lang="zh-CN" altLang="en-US" sz="3000" dirty="0"/>
              <a:t>若</a:t>
            </a:r>
            <a:r>
              <a:rPr lang="en-US" altLang="zh-CN" sz="3000" dirty="0"/>
              <a:t>t</a:t>
            </a:r>
            <a:r>
              <a:rPr lang="zh-CN" altLang="en-US" sz="3000" dirty="0"/>
              <a:t>是叶子，</a:t>
            </a:r>
            <a:r>
              <a:rPr lang="en-US" altLang="zh-CN" sz="3000" dirty="0"/>
              <a:t>   return 1;</a:t>
            </a:r>
          </a:p>
          <a:p>
            <a:pPr algn="just">
              <a:spcBef>
                <a:spcPts val="0"/>
              </a:spcBef>
              <a:buNone/>
            </a:pPr>
            <a:r>
              <a:rPr lang="en-US" altLang="zh-CN" sz="3000" dirty="0"/>
              <a:t>     </a:t>
            </a:r>
            <a:r>
              <a:rPr lang="en-US" altLang="zh-CN" dirty="0">
                <a:solidFill>
                  <a:srgbClr val="008A00"/>
                </a:solidFill>
              </a:rPr>
              <a:t>//</a:t>
            </a:r>
            <a:r>
              <a:rPr lang="zh-CN" altLang="en-US" dirty="0">
                <a:solidFill>
                  <a:srgbClr val="008A00"/>
                </a:solidFill>
              </a:rPr>
              <a:t>否则，说明</a:t>
            </a:r>
            <a:r>
              <a:rPr lang="en-US" altLang="zh-CN" dirty="0">
                <a:solidFill>
                  <a:srgbClr val="008A00"/>
                </a:solidFill>
              </a:rPr>
              <a:t>t</a:t>
            </a:r>
            <a:r>
              <a:rPr lang="zh-CN" altLang="en-US" dirty="0">
                <a:solidFill>
                  <a:srgbClr val="008A00"/>
                </a:solidFill>
              </a:rPr>
              <a:t>至少有一颗子树</a:t>
            </a:r>
            <a:endParaRPr lang="en-US" altLang="zh-CN" dirty="0">
              <a:solidFill>
                <a:srgbClr val="008A00"/>
              </a:solidFill>
            </a:endParaRPr>
          </a:p>
          <a:p>
            <a:pPr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000" dirty="0"/>
              <a:t>     return(                                           );</a:t>
            </a:r>
          </a:p>
          <a:p>
            <a:pPr algn="just">
              <a:lnSpc>
                <a:spcPct val="70000"/>
              </a:lnSpc>
              <a:spcBef>
                <a:spcPts val="0"/>
              </a:spcBef>
              <a:buNone/>
            </a:pPr>
            <a:r>
              <a:rPr lang="en-US" altLang="zh-CN" sz="3000" dirty="0"/>
              <a:t>   }</a:t>
            </a:r>
          </a:p>
        </p:txBody>
      </p:sp>
      <p:sp>
        <p:nvSpPr>
          <p:cNvPr id="44" name="Text Box 6"/>
          <p:cNvSpPr txBox="1">
            <a:spLocks noChangeArrowheads="1"/>
          </p:cNvSpPr>
          <p:nvPr/>
        </p:nvSpPr>
        <p:spPr bwMode="auto">
          <a:xfrm>
            <a:off x="381000" y="1066800"/>
            <a:ext cx="8458200" cy="584775"/>
          </a:xfrm>
          <a:prstGeom prst="rect">
            <a:avLst/>
          </a:prstGeom>
          <a:solidFill>
            <a:schemeClr val="accent5"/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zh-CN" altLang="en-US" sz="3200" kern="0" dirty="0">
                <a:solidFill>
                  <a:schemeClr val="tx2"/>
                </a:solidFill>
              </a:rPr>
              <a:t> 求二叉树的叶结点数</a:t>
            </a:r>
            <a:r>
              <a:rPr lang="en-US" altLang="zh-CN" sz="3200" kern="0" dirty="0">
                <a:solidFill>
                  <a:schemeClr val="tx2"/>
                </a:solidFill>
              </a:rPr>
              <a:t>?</a:t>
            </a:r>
          </a:p>
        </p:txBody>
      </p:sp>
      <p:sp>
        <p:nvSpPr>
          <p:cNvPr id="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zh-CN" altLang="en-US" dirty="0"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2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7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09600" y="3349732"/>
            <a:ext cx="527709" cy="6126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000" dirty="0"/>
              <a:t> { </a:t>
            </a:r>
            <a:endParaRPr lang="zh-CN" altLang="en-US" sz="3000" dirty="0"/>
          </a:p>
        </p:txBody>
      </p:sp>
      <p:sp>
        <p:nvSpPr>
          <p:cNvPr id="20" name="Oval 27"/>
          <p:cNvSpPr>
            <a:spLocks noChangeArrowheads="1"/>
          </p:cNvSpPr>
          <p:nvPr/>
        </p:nvSpPr>
        <p:spPr bwMode="auto">
          <a:xfrm>
            <a:off x="7391400" y="3023962"/>
            <a:ext cx="432000" cy="432000"/>
          </a:xfrm>
          <a:prstGeom prst="ellipse">
            <a:avLst/>
          </a:prstGeom>
          <a:solidFill>
            <a:srgbClr val="FFFE98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/>
              <a:t>A</a:t>
            </a:r>
          </a:p>
        </p:txBody>
      </p:sp>
      <p:sp>
        <p:nvSpPr>
          <p:cNvPr id="21" name="Oval 28"/>
          <p:cNvSpPr>
            <a:spLocks noChangeArrowheads="1"/>
          </p:cNvSpPr>
          <p:nvPr/>
        </p:nvSpPr>
        <p:spPr bwMode="auto">
          <a:xfrm>
            <a:off x="7771800" y="3760762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C</a:t>
            </a:r>
            <a:endParaRPr lang="zh-CN" altLang="en-US" sz="3200" dirty="0"/>
          </a:p>
        </p:txBody>
      </p:sp>
      <p:sp>
        <p:nvSpPr>
          <p:cNvPr id="22" name="Oval 29"/>
          <p:cNvSpPr>
            <a:spLocks noChangeArrowheads="1"/>
          </p:cNvSpPr>
          <p:nvPr/>
        </p:nvSpPr>
        <p:spPr bwMode="auto">
          <a:xfrm>
            <a:off x="7391400" y="4496962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E</a:t>
            </a:r>
            <a:endParaRPr lang="zh-CN" altLang="en-US" sz="3200" dirty="0"/>
          </a:p>
        </p:txBody>
      </p:sp>
      <p:cxnSp>
        <p:nvCxnSpPr>
          <p:cNvPr id="23" name="直接连接符 22"/>
          <p:cNvCxnSpPr>
            <a:stCxn id="20" idx="3"/>
            <a:endCxn id="28" idx="0"/>
          </p:cNvCxnSpPr>
          <p:nvPr/>
        </p:nvCxnSpPr>
        <p:spPr bwMode="auto">
          <a:xfrm rot="5400000">
            <a:off x="7169101" y="3475197"/>
            <a:ext cx="368065" cy="2030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直接连接符 23"/>
          <p:cNvCxnSpPr>
            <a:stCxn id="20" idx="5"/>
            <a:endCxn id="21" idx="0"/>
          </p:cNvCxnSpPr>
          <p:nvPr/>
        </p:nvCxnSpPr>
        <p:spPr bwMode="auto">
          <a:xfrm rot="16200000" flipH="1">
            <a:off x="7689935" y="3462896"/>
            <a:ext cx="368065" cy="2276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直接连接符 24"/>
          <p:cNvCxnSpPr>
            <a:stCxn id="21" idx="3"/>
            <a:endCxn id="22" idx="0"/>
          </p:cNvCxnSpPr>
          <p:nvPr/>
        </p:nvCxnSpPr>
        <p:spPr bwMode="auto">
          <a:xfrm rot="5400000">
            <a:off x="7537501" y="4199397"/>
            <a:ext cx="367465" cy="2276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Oval 29"/>
          <p:cNvSpPr>
            <a:spLocks noChangeArrowheads="1"/>
          </p:cNvSpPr>
          <p:nvPr/>
        </p:nvSpPr>
        <p:spPr bwMode="auto">
          <a:xfrm>
            <a:off x="8178600" y="4464614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F</a:t>
            </a:r>
            <a:endParaRPr lang="zh-CN" altLang="en-US" sz="3200" dirty="0"/>
          </a:p>
        </p:txBody>
      </p:sp>
      <p:cxnSp>
        <p:nvCxnSpPr>
          <p:cNvPr id="27" name="直接连接符 26"/>
          <p:cNvCxnSpPr>
            <a:stCxn id="21" idx="5"/>
            <a:endCxn id="26" idx="0"/>
          </p:cNvCxnSpPr>
          <p:nvPr/>
        </p:nvCxnSpPr>
        <p:spPr bwMode="auto">
          <a:xfrm rot="16200000" flipH="1">
            <a:off x="8100009" y="4170022"/>
            <a:ext cx="335117" cy="2540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8" name="Oval 28"/>
          <p:cNvSpPr>
            <a:spLocks noChangeArrowheads="1"/>
          </p:cNvSpPr>
          <p:nvPr/>
        </p:nvSpPr>
        <p:spPr bwMode="auto">
          <a:xfrm>
            <a:off x="7035600" y="3760762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B</a:t>
            </a:r>
            <a:endParaRPr lang="zh-CN" altLang="en-US" sz="3200" dirty="0"/>
          </a:p>
        </p:txBody>
      </p:sp>
      <p:sp>
        <p:nvSpPr>
          <p:cNvPr id="29" name="Oval 29"/>
          <p:cNvSpPr>
            <a:spLocks noChangeArrowheads="1"/>
          </p:cNvSpPr>
          <p:nvPr/>
        </p:nvSpPr>
        <p:spPr bwMode="auto">
          <a:xfrm>
            <a:off x="6679800" y="4446562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D</a:t>
            </a:r>
            <a:endParaRPr lang="zh-CN" altLang="en-US" sz="3200" dirty="0"/>
          </a:p>
        </p:txBody>
      </p:sp>
      <p:cxnSp>
        <p:nvCxnSpPr>
          <p:cNvPr id="30" name="直接连接符 29"/>
          <p:cNvCxnSpPr>
            <a:stCxn id="28" idx="3"/>
            <a:endCxn id="29" idx="0"/>
          </p:cNvCxnSpPr>
          <p:nvPr/>
        </p:nvCxnSpPr>
        <p:spPr bwMode="auto">
          <a:xfrm rot="5400000">
            <a:off x="6838801" y="4186497"/>
            <a:ext cx="317065" cy="2030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1" name="Oval 29"/>
          <p:cNvSpPr>
            <a:spLocks noChangeArrowheads="1"/>
          </p:cNvSpPr>
          <p:nvPr/>
        </p:nvSpPr>
        <p:spPr bwMode="auto">
          <a:xfrm>
            <a:off x="7721400" y="5246029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G</a:t>
            </a:r>
            <a:endParaRPr lang="zh-CN" altLang="en-US" sz="3200" dirty="0"/>
          </a:p>
        </p:txBody>
      </p:sp>
      <p:cxnSp>
        <p:nvCxnSpPr>
          <p:cNvPr id="32" name="直接连接符 31"/>
          <p:cNvCxnSpPr>
            <a:stCxn id="22" idx="5"/>
            <a:endCxn id="31" idx="0"/>
          </p:cNvCxnSpPr>
          <p:nvPr/>
        </p:nvCxnSpPr>
        <p:spPr bwMode="auto">
          <a:xfrm rot="16200000" flipH="1">
            <a:off x="7658601" y="4967230"/>
            <a:ext cx="380332" cy="1772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3" name="矩形 32"/>
          <p:cNvSpPr/>
          <p:nvPr/>
        </p:nvSpPr>
        <p:spPr>
          <a:xfrm>
            <a:off x="7924800" y="2514600"/>
            <a:ext cx="312906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600" dirty="0">
                <a:solidFill>
                  <a:srgbClr val="003399"/>
                </a:solidFill>
              </a:rPr>
              <a:t>t</a:t>
            </a:r>
            <a:endParaRPr lang="zh-CN" altLang="en-US" sz="3600" dirty="0">
              <a:solidFill>
                <a:srgbClr val="003399"/>
              </a:solidFill>
            </a:endParaRPr>
          </a:p>
        </p:txBody>
      </p:sp>
      <p:cxnSp>
        <p:nvCxnSpPr>
          <p:cNvPr id="34" name="直接箭头连接符 33"/>
          <p:cNvCxnSpPr>
            <a:endCxn id="20" idx="7"/>
          </p:cNvCxnSpPr>
          <p:nvPr/>
        </p:nvCxnSpPr>
        <p:spPr bwMode="auto">
          <a:xfrm rot="10800000" flipV="1">
            <a:off x="7760136" y="2895599"/>
            <a:ext cx="240865" cy="191627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5" name="矩形 34"/>
          <p:cNvSpPr/>
          <p:nvPr/>
        </p:nvSpPr>
        <p:spPr>
          <a:xfrm>
            <a:off x="2091952" y="5076000"/>
            <a:ext cx="4766048" cy="6126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000" dirty="0">
                <a:solidFill>
                  <a:srgbClr val="003399"/>
                </a:solidFill>
              </a:rPr>
              <a:t>leaf</a:t>
            </a:r>
            <a:r>
              <a:rPr lang="en-US" altLang="zh-CN" sz="3000" dirty="0"/>
              <a:t>(t-&gt;</a:t>
            </a:r>
            <a:r>
              <a:rPr lang="en-US" altLang="zh-CN" sz="3000" dirty="0" err="1"/>
              <a:t>llink</a:t>
            </a:r>
            <a:r>
              <a:rPr lang="en-US" altLang="zh-CN" sz="3000" dirty="0"/>
              <a:t>) + </a:t>
            </a:r>
            <a:r>
              <a:rPr lang="en-US" altLang="zh-CN" sz="3000" dirty="0">
                <a:solidFill>
                  <a:srgbClr val="003399"/>
                </a:solidFill>
              </a:rPr>
              <a:t>leaf</a:t>
            </a:r>
            <a:r>
              <a:rPr lang="en-US" altLang="zh-CN" sz="3000" dirty="0"/>
              <a:t>(t-&gt;</a:t>
            </a:r>
            <a:r>
              <a:rPr lang="en-US" altLang="zh-CN" sz="3000" dirty="0" err="1"/>
              <a:t>rlink</a:t>
            </a:r>
            <a:r>
              <a:rPr lang="en-US" altLang="zh-CN" sz="3000" dirty="0"/>
              <a:t>) </a:t>
            </a:r>
            <a:endParaRPr lang="zh-CN" altLang="en-US" sz="3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 Box 6"/>
          <p:cNvSpPr txBox="1">
            <a:spLocks noChangeArrowheads="1"/>
          </p:cNvSpPr>
          <p:nvPr/>
        </p:nvSpPr>
        <p:spPr bwMode="auto">
          <a:xfrm>
            <a:off x="381000" y="1692000"/>
            <a:ext cx="8534400" cy="445506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buSzPct val="60000"/>
              <a:buNone/>
            </a:pPr>
            <a:r>
              <a:rPr lang="en-US" altLang="zh-CN" sz="3000" dirty="0">
                <a:solidFill>
                  <a:srgbClr val="003399"/>
                </a:solidFill>
              </a:rPr>
              <a:t>-- </a:t>
            </a:r>
            <a:r>
              <a:rPr lang="zh-CN" altLang="en-US" sz="3000" dirty="0">
                <a:solidFill>
                  <a:srgbClr val="003399"/>
                </a:solidFill>
              </a:rPr>
              <a:t>递归：</a:t>
            </a:r>
            <a:endParaRPr lang="en-US" altLang="zh-CN" sz="3000" dirty="0">
              <a:solidFill>
                <a:srgbClr val="003399"/>
              </a:solidFill>
            </a:endParaRPr>
          </a:p>
          <a:p>
            <a:pPr>
              <a:spcBef>
                <a:spcPts val="0"/>
              </a:spcBef>
              <a:buSzPct val="60000"/>
              <a:buNone/>
            </a:pPr>
            <a:r>
              <a:rPr lang="zh-CN" altLang="en-US" sz="3000" dirty="0"/>
              <a:t>   叶结点数 </a:t>
            </a:r>
            <a:r>
              <a:rPr lang="en-US" altLang="zh-CN" sz="3000" dirty="0"/>
              <a:t>= </a:t>
            </a:r>
            <a:r>
              <a:rPr lang="zh-CN" altLang="en-US" sz="3000" dirty="0"/>
              <a:t>左子树叶子数 </a:t>
            </a:r>
            <a:r>
              <a:rPr lang="en-US" altLang="zh-CN" sz="3000" dirty="0"/>
              <a:t>+ </a:t>
            </a:r>
            <a:r>
              <a:rPr lang="zh-CN" altLang="en-US" sz="3000" dirty="0"/>
              <a:t>右子树叶子数</a:t>
            </a:r>
            <a:endParaRPr lang="en-US" altLang="zh-CN" sz="3000" dirty="0"/>
          </a:p>
          <a:p>
            <a:pPr algn="just">
              <a:spcBef>
                <a:spcPts val="0"/>
              </a:spcBef>
              <a:buNone/>
            </a:pPr>
            <a:r>
              <a:rPr lang="en-US" altLang="zh-CN" sz="3000" dirty="0"/>
              <a:t>   </a:t>
            </a:r>
            <a:r>
              <a:rPr lang="en-US" altLang="zh-CN" sz="3000" dirty="0" err="1"/>
              <a:t>int</a:t>
            </a:r>
            <a:r>
              <a:rPr lang="en-US" altLang="zh-CN" sz="3000" dirty="0"/>
              <a:t> leaf(</a:t>
            </a:r>
            <a:r>
              <a:rPr lang="en-US" altLang="zh-CN" sz="3000" dirty="0" err="1"/>
              <a:t>BinTree</a:t>
            </a:r>
            <a:r>
              <a:rPr lang="en-US" altLang="zh-CN" sz="3000" dirty="0"/>
              <a:t> t)</a:t>
            </a:r>
          </a:p>
          <a:p>
            <a:pPr algn="just">
              <a:spcBef>
                <a:spcPts val="0"/>
              </a:spcBef>
              <a:buNone/>
            </a:pPr>
            <a:r>
              <a:rPr lang="en-US" altLang="zh-CN" sz="3000" dirty="0"/>
              <a:t>     if(t==Null)     return 0;</a:t>
            </a:r>
          </a:p>
          <a:p>
            <a:pPr algn="just">
              <a:spcBef>
                <a:spcPts val="0"/>
              </a:spcBef>
              <a:buNone/>
            </a:pPr>
            <a:r>
              <a:rPr lang="en-US" altLang="zh-CN" sz="3000" dirty="0"/>
              <a:t>     if(t-&gt;</a:t>
            </a:r>
            <a:r>
              <a:rPr lang="en-US" altLang="zh-CN" sz="3000" dirty="0" err="1"/>
              <a:t>llink</a:t>
            </a:r>
            <a:r>
              <a:rPr lang="en-US" altLang="zh-CN" sz="3000" dirty="0"/>
              <a:t>==Null &amp;&amp; t-&gt;</a:t>
            </a:r>
            <a:r>
              <a:rPr lang="en-US" altLang="zh-CN" sz="3000" dirty="0" err="1"/>
              <a:t>rlink</a:t>
            </a:r>
            <a:r>
              <a:rPr lang="en-US" altLang="zh-CN" sz="3000" dirty="0"/>
              <a:t>==Null) </a:t>
            </a:r>
          </a:p>
          <a:p>
            <a:pPr algn="just">
              <a:spcBef>
                <a:spcPts val="0"/>
              </a:spcBef>
              <a:buNone/>
            </a:pPr>
            <a:r>
              <a:rPr lang="en-US" altLang="zh-CN" sz="3000" dirty="0"/>
              <a:t>        return 1;</a:t>
            </a:r>
          </a:p>
          <a:p>
            <a:pPr algn="just">
              <a:spcBef>
                <a:spcPts val="0"/>
              </a:spcBef>
              <a:buNone/>
            </a:pPr>
            <a:r>
              <a:rPr lang="en-US" altLang="zh-CN" sz="3000" dirty="0"/>
              <a:t>     return( </a:t>
            </a:r>
            <a:r>
              <a:rPr lang="en-US" altLang="zh-CN" sz="3000" dirty="0">
                <a:solidFill>
                  <a:srgbClr val="003399"/>
                </a:solidFill>
              </a:rPr>
              <a:t>leaf</a:t>
            </a:r>
            <a:r>
              <a:rPr lang="en-US" altLang="zh-CN" sz="3000" dirty="0"/>
              <a:t>(t-&gt;</a:t>
            </a:r>
            <a:r>
              <a:rPr lang="en-US" altLang="zh-CN" sz="3000" dirty="0" err="1"/>
              <a:t>llink</a:t>
            </a:r>
            <a:r>
              <a:rPr lang="en-US" altLang="zh-CN" sz="3000" dirty="0"/>
              <a:t>) + </a:t>
            </a:r>
            <a:r>
              <a:rPr lang="en-US" altLang="zh-CN" sz="3000" dirty="0">
                <a:solidFill>
                  <a:srgbClr val="003399"/>
                </a:solidFill>
              </a:rPr>
              <a:t>leaf</a:t>
            </a:r>
            <a:r>
              <a:rPr lang="en-US" altLang="zh-CN" sz="3000" dirty="0"/>
              <a:t>(t-&gt;</a:t>
            </a:r>
            <a:r>
              <a:rPr lang="en-US" altLang="zh-CN" sz="3000" dirty="0" err="1"/>
              <a:t>rlink</a:t>
            </a:r>
            <a:r>
              <a:rPr lang="en-US" altLang="zh-CN" sz="3000" dirty="0"/>
              <a:t>) );</a:t>
            </a:r>
          </a:p>
          <a:p>
            <a:pPr algn="just">
              <a:lnSpc>
                <a:spcPct val="70000"/>
              </a:lnSpc>
              <a:spcBef>
                <a:spcPts val="0"/>
              </a:spcBef>
              <a:buNone/>
            </a:pPr>
            <a:r>
              <a:rPr lang="en-US" altLang="zh-CN" sz="3000" dirty="0"/>
              <a:t>   }</a:t>
            </a:r>
          </a:p>
        </p:txBody>
      </p:sp>
      <p:sp>
        <p:nvSpPr>
          <p:cNvPr id="44" name="Text Box 6"/>
          <p:cNvSpPr txBox="1">
            <a:spLocks noChangeArrowheads="1"/>
          </p:cNvSpPr>
          <p:nvPr/>
        </p:nvSpPr>
        <p:spPr bwMode="auto">
          <a:xfrm>
            <a:off x="381000" y="1066800"/>
            <a:ext cx="8534400" cy="584775"/>
          </a:xfrm>
          <a:prstGeom prst="rect">
            <a:avLst/>
          </a:prstGeom>
          <a:solidFill>
            <a:schemeClr val="accent5"/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zh-CN" altLang="en-US" sz="3200" kern="0" dirty="0">
                <a:solidFill>
                  <a:schemeClr val="tx2"/>
                </a:solidFill>
              </a:rPr>
              <a:t> 求二叉树的叶结点数</a:t>
            </a:r>
            <a:r>
              <a:rPr lang="en-US" altLang="zh-CN" sz="3200" kern="0" dirty="0">
                <a:solidFill>
                  <a:schemeClr val="tx2"/>
                </a:solidFill>
              </a:rPr>
              <a:t>?</a:t>
            </a:r>
          </a:p>
        </p:txBody>
      </p:sp>
      <p:sp>
        <p:nvSpPr>
          <p:cNvPr id="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zh-CN" altLang="en-US" dirty="0"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2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7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2" name="Oval 27"/>
          <p:cNvSpPr>
            <a:spLocks noChangeArrowheads="1"/>
          </p:cNvSpPr>
          <p:nvPr/>
        </p:nvSpPr>
        <p:spPr bwMode="auto">
          <a:xfrm>
            <a:off x="7391400" y="3023962"/>
            <a:ext cx="432000" cy="432000"/>
          </a:xfrm>
          <a:prstGeom prst="ellipse">
            <a:avLst/>
          </a:prstGeom>
          <a:solidFill>
            <a:srgbClr val="FFFE98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/>
              <a:t>A</a:t>
            </a:r>
          </a:p>
        </p:txBody>
      </p:sp>
      <p:sp>
        <p:nvSpPr>
          <p:cNvPr id="93" name="Oval 28"/>
          <p:cNvSpPr>
            <a:spLocks noChangeArrowheads="1"/>
          </p:cNvSpPr>
          <p:nvPr/>
        </p:nvSpPr>
        <p:spPr bwMode="auto">
          <a:xfrm>
            <a:off x="7771800" y="3760762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C</a:t>
            </a:r>
            <a:endParaRPr lang="zh-CN" altLang="en-US" sz="3200" dirty="0"/>
          </a:p>
        </p:txBody>
      </p:sp>
      <p:sp>
        <p:nvSpPr>
          <p:cNvPr id="94" name="Oval 29"/>
          <p:cNvSpPr>
            <a:spLocks noChangeArrowheads="1"/>
          </p:cNvSpPr>
          <p:nvPr/>
        </p:nvSpPr>
        <p:spPr bwMode="auto">
          <a:xfrm>
            <a:off x="7391400" y="4496962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E</a:t>
            </a:r>
            <a:endParaRPr lang="zh-CN" altLang="en-US" sz="3200" dirty="0"/>
          </a:p>
        </p:txBody>
      </p:sp>
      <p:cxnSp>
        <p:nvCxnSpPr>
          <p:cNvPr id="95" name="直接连接符 94"/>
          <p:cNvCxnSpPr>
            <a:stCxn id="92" idx="3"/>
            <a:endCxn id="102" idx="0"/>
          </p:cNvCxnSpPr>
          <p:nvPr/>
        </p:nvCxnSpPr>
        <p:spPr bwMode="auto">
          <a:xfrm rot="5400000">
            <a:off x="7169101" y="3475197"/>
            <a:ext cx="368065" cy="2030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6" name="直接连接符 95"/>
          <p:cNvCxnSpPr>
            <a:stCxn id="92" idx="5"/>
            <a:endCxn id="93" idx="0"/>
          </p:cNvCxnSpPr>
          <p:nvPr/>
        </p:nvCxnSpPr>
        <p:spPr bwMode="auto">
          <a:xfrm rot="16200000" flipH="1">
            <a:off x="7689935" y="3462896"/>
            <a:ext cx="368065" cy="2276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7" name="直接连接符 96"/>
          <p:cNvCxnSpPr>
            <a:stCxn id="93" idx="3"/>
            <a:endCxn id="94" idx="0"/>
          </p:cNvCxnSpPr>
          <p:nvPr/>
        </p:nvCxnSpPr>
        <p:spPr bwMode="auto">
          <a:xfrm rot="5400000">
            <a:off x="7537501" y="4199397"/>
            <a:ext cx="367465" cy="2276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8" name="Oval 29"/>
          <p:cNvSpPr>
            <a:spLocks noChangeArrowheads="1"/>
          </p:cNvSpPr>
          <p:nvPr/>
        </p:nvSpPr>
        <p:spPr bwMode="auto">
          <a:xfrm>
            <a:off x="8178600" y="4464614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F</a:t>
            </a:r>
            <a:endParaRPr lang="zh-CN" altLang="en-US" sz="3200" dirty="0"/>
          </a:p>
        </p:txBody>
      </p:sp>
      <p:cxnSp>
        <p:nvCxnSpPr>
          <p:cNvPr id="99" name="直接连接符 98"/>
          <p:cNvCxnSpPr>
            <a:stCxn id="93" idx="5"/>
            <a:endCxn id="98" idx="0"/>
          </p:cNvCxnSpPr>
          <p:nvPr/>
        </p:nvCxnSpPr>
        <p:spPr bwMode="auto">
          <a:xfrm rot="16200000" flipH="1">
            <a:off x="8100009" y="4170022"/>
            <a:ext cx="335117" cy="2540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2" name="Oval 28"/>
          <p:cNvSpPr>
            <a:spLocks noChangeArrowheads="1"/>
          </p:cNvSpPr>
          <p:nvPr/>
        </p:nvSpPr>
        <p:spPr bwMode="auto">
          <a:xfrm>
            <a:off x="7035600" y="3760762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B</a:t>
            </a:r>
            <a:endParaRPr lang="zh-CN" altLang="en-US" sz="3200" dirty="0"/>
          </a:p>
        </p:txBody>
      </p:sp>
      <p:sp>
        <p:nvSpPr>
          <p:cNvPr id="103" name="Oval 29"/>
          <p:cNvSpPr>
            <a:spLocks noChangeArrowheads="1"/>
          </p:cNvSpPr>
          <p:nvPr/>
        </p:nvSpPr>
        <p:spPr bwMode="auto">
          <a:xfrm>
            <a:off x="6679800" y="4446562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D</a:t>
            </a:r>
            <a:endParaRPr lang="zh-CN" altLang="en-US" sz="3200" dirty="0"/>
          </a:p>
        </p:txBody>
      </p:sp>
      <p:cxnSp>
        <p:nvCxnSpPr>
          <p:cNvPr id="104" name="直接连接符 103"/>
          <p:cNvCxnSpPr>
            <a:stCxn id="102" idx="3"/>
            <a:endCxn id="103" idx="0"/>
          </p:cNvCxnSpPr>
          <p:nvPr/>
        </p:nvCxnSpPr>
        <p:spPr bwMode="auto">
          <a:xfrm rot="5400000">
            <a:off x="6838801" y="4186497"/>
            <a:ext cx="317065" cy="2030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7" name="Oval 29"/>
          <p:cNvSpPr>
            <a:spLocks noChangeArrowheads="1"/>
          </p:cNvSpPr>
          <p:nvPr/>
        </p:nvSpPr>
        <p:spPr bwMode="auto">
          <a:xfrm>
            <a:off x="7721400" y="5246029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G</a:t>
            </a:r>
            <a:endParaRPr lang="zh-CN" altLang="en-US" sz="3200" dirty="0"/>
          </a:p>
        </p:txBody>
      </p:sp>
      <p:cxnSp>
        <p:nvCxnSpPr>
          <p:cNvPr id="108" name="直接连接符 107"/>
          <p:cNvCxnSpPr>
            <a:stCxn id="94" idx="5"/>
            <a:endCxn id="107" idx="0"/>
          </p:cNvCxnSpPr>
          <p:nvPr/>
        </p:nvCxnSpPr>
        <p:spPr bwMode="auto">
          <a:xfrm rot="16200000" flipH="1">
            <a:off x="7658601" y="4967230"/>
            <a:ext cx="380332" cy="1772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" name="矩形 19"/>
          <p:cNvSpPr/>
          <p:nvPr/>
        </p:nvSpPr>
        <p:spPr>
          <a:xfrm>
            <a:off x="609600" y="3349732"/>
            <a:ext cx="527709" cy="6126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000" dirty="0"/>
              <a:t> { </a:t>
            </a:r>
            <a:endParaRPr lang="zh-CN" altLang="en-US" sz="3000" dirty="0"/>
          </a:p>
        </p:txBody>
      </p:sp>
      <p:cxnSp>
        <p:nvCxnSpPr>
          <p:cNvPr id="22" name="直接箭头连接符 21"/>
          <p:cNvCxnSpPr/>
          <p:nvPr/>
        </p:nvCxnSpPr>
        <p:spPr bwMode="auto">
          <a:xfrm rot="10800000" flipV="1">
            <a:off x="7760136" y="2895599"/>
            <a:ext cx="240865" cy="191627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3" name="矩形 22"/>
          <p:cNvSpPr/>
          <p:nvPr/>
        </p:nvSpPr>
        <p:spPr>
          <a:xfrm>
            <a:off x="7924800" y="2514600"/>
            <a:ext cx="312906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600" dirty="0">
                <a:solidFill>
                  <a:srgbClr val="003399"/>
                </a:solidFill>
              </a:rPr>
              <a:t>t</a:t>
            </a:r>
            <a:endParaRPr lang="zh-CN" altLang="en-US" sz="3600" dirty="0">
              <a:solidFill>
                <a:srgbClr val="0033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 Box 6"/>
          <p:cNvSpPr txBox="1">
            <a:spLocks noChangeArrowheads="1"/>
          </p:cNvSpPr>
          <p:nvPr/>
        </p:nvSpPr>
        <p:spPr bwMode="auto">
          <a:xfrm>
            <a:off x="381000" y="1676400"/>
            <a:ext cx="8763000" cy="340708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0"/>
              </a:spcBef>
              <a:buSzPct val="60000"/>
              <a:buNone/>
            </a:pPr>
            <a:r>
              <a:rPr lang="en-US" altLang="zh-CN" sz="3000" dirty="0">
                <a:solidFill>
                  <a:srgbClr val="003399"/>
                </a:solidFill>
              </a:rPr>
              <a:t>-- </a:t>
            </a:r>
            <a:r>
              <a:rPr lang="zh-CN" altLang="en-US" sz="3000" dirty="0">
                <a:solidFill>
                  <a:srgbClr val="003399"/>
                </a:solidFill>
              </a:rPr>
              <a:t>非递归：</a:t>
            </a:r>
            <a:endParaRPr lang="en-US" altLang="zh-CN" sz="3000" dirty="0"/>
          </a:p>
          <a:p>
            <a:pPr marL="180000">
              <a:lnSpc>
                <a:spcPct val="130000"/>
              </a:lnSpc>
              <a:spcBef>
                <a:spcPts val="600"/>
              </a:spcBef>
              <a:buFont typeface="Wingdings" pitchFamily="2" charset="2"/>
              <a:buChar char="ü"/>
            </a:pPr>
            <a:r>
              <a:rPr lang="en-US" altLang="zh-CN" sz="3200" dirty="0"/>
              <a:t> </a:t>
            </a:r>
            <a:r>
              <a:rPr lang="zh-CN" altLang="en-US" sz="3200" dirty="0"/>
              <a:t>选</a:t>
            </a:r>
            <a:r>
              <a:rPr lang="en-US" altLang="zh-CN" sz="3200" dirty="0"/>
              <a:t>1</a:t>
            </a:r>
            <a:r>
              <a:rPr lang="zh-CN" altLang="en-US" sz="3200" dirty="0"/>
              <a:t>个遍历算法 </a:t>
            </a:r>
            <a:r>
              <a:rPr lang="en-US" altLang="zh-CN" sz="3200" dirty="0"/>
              <a:t>(</a:t>
            </a:r>
            <a:r>
              <a:rPr lang="zh-CN" altLang="en-US" sz="3200" dirty="0"/>
              <a:t>先根、中根、后根、广度</a:t>
            </a:r>
            <a:r>
              <a:rPr lang="en-US" altLang="zh-CN" sz="3200" dirty="0"/>
              <a:t>)</a:t>
            </a:r>
            <a:r>
              <a:rPr lang="zh-CN" altLang="en-US" sz="3200" dirty="0"/>
              <a:t>，</a:t>
            </a:r>
            <a:endParaRPr lang="en-US" altLang="zh-CN" sz="3200" dirty="0"/>
          </a:p>
          <a:p>
            <a:pPr marL="180000" algn="just">
              <a:lnSpc>
                <a:spcPct val="130000"/>
              </a:lnSpc>
              <a:spcBef>
                <a:spcPts val="600"/>
              </a:spcBef>
              <a:buFont typeface="Wingdings" pitchFamily="2" charset="2"/>
              <a:buChar char="ü"/>
            </a:pPr>
            <a:r>
              <a:rPr lang="zh-CN" altLang="en-US" sz="3200" dirty="0"/>
              <a:t> 在遍历过程中，判断：</a:t>
            </a:r>
            <a:endParaRPr lang="en-US" altLang="zh-CN" sz="3200" dirty="0"/>
          </a:p>
          <a:p>
            <a:pPr indent="276225" algn="just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200" dirty="0"/>
              <a:t>   -- </a:t>
            </a:r>
            <a:r>
              <a:rPr lang="zh-CN" altLang="en-US" sz="3200" dirty="0"/>
              <a:t>如果是叶子，计数器加1，继续遍历； </a:t>
            </a:r>
            <a:endParaRPr lang="en-US" altLang="zh-CN" sz="3200" dirty="0"/>
          </a:p>
          <a:p>
            <a:pPr indent="276225" algn="just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200" dirty="0"/>
              <a:t>   -- </a:t>
            </a:r>
            <a:r>
              <a:rPr lang="zh-CN" altLang="en-US" sz="3200" dirty="0"/>
              <a:t>否则，继续遍历；</a:t>
            </a:r>
            <a:endParaRPr lang="en-US" altLang="zh-CN" sz="3000" dirty="0"/>
          </a:p>
        </p:txBody>
      </p:sp>
      <p:sp>
        <p:nvSpPr>
          <p:cNvPr id="44" name="Text Box 6"/>
          <p:cNvSpPr txBox="1">
            <a:spLocks noChangeArrowheads="1"/>
          </p:cNvSpPr>
          <p:nvPr/>
        </p:nvSpPr>
        <p:spPr bwMode="auto">
          <a:xfrm>
            <a:off x="381000" y="1066800"/>
            <a:ext cx="8763000" cy="584775"/>
          </a:xfrm>
          <a:prstGeom prst="rect">
            <a:avLst/>
          </a:prstGeom>
          <a:solidFill>
            <a:schemeClr val="accent5"/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zh-CN" altLang="en-US" sz="3200" kern="0" dirty="0">
                <a:solidFill>
                  <a:schemeClr val="tx2"/>
                </a:solidFill>
              </a:rPr>
              <a:t> 求二叉树的叶结点数</a:t>
            </a:r>
            <a:r>
              <a:rPr lang="en-US" altLang="zh-CN" sz="3200" kern="0" dirty="0">
                <a:solidFill>
                  <a:schemeClr val="tx2"/>
                </a:solidFill>
              </a:rPr>
              <a:t>?</a:t>
            </a:r>
          </a:p>
        </p:txBody>
      </p:sp>
      <p:sp>
        <p:nvSpPr>
          <p:cNvPr id="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zh-CN" altLang="en-US" dirty="0"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2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7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334000" y="4419600"/>
            <a:ext cx="2608636" cy="669414"/>
          </a:xfrm>
          <a:prstGeom prst="rect">
            <a:avLst/>
          </a:prstGeom>
          <a:solidFill>
            <a:srgbClr val="226845"/>
          </a:solidFill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3000" dirty="0">
                <a:solidFill>
                  <a:schemeClr val="bg1"/>
                </a:solidFill>
              </a:rPr>
              <a:t>visit(root(p)); </a:t>
            </a:r>
            <a:endParaRPr lang="zh-CN" altLang="en-US" sz="3000" dirty="0">
              <a:solidFill>
                <a:schemeClr val="bg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914400" y="5431542"/>
            <a:ext cx="8017042" cy="669414"/>
          </a:xfrm>
          <a:prstGeom prst="rect">
            <a:avLst/>
          </a:prstGeom>
          <a:solidFill>
            <a:srgbClr val="226845"/>
          </a:solidFill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3000" dirty="0">
                <a:solidFill>
                  <a:schemeClr val="bg1"/>
                </a:solidFill>
              </a:rPr>
              <a:t>if(p-&gt;</a:t>
            </a:r>
            <a:r>
              <a:rPr lang="en-US" altLang="zh-CN" sz="3000" dirty="0" err="1">
                <a:solidFill>
                  <a:schemeClr val="bg1"/>
                </a:solidFill>
              </a:rPr>
              <a:t>llink</a:t>
            </a:r>
            <a:r>
              <a:rPr lang="en-US" altLang="zh-CN" sz="3000" dirty="0">
                <a:solidFill>
                  <a:schemeClr val="bg1"/>
                </a:solidFill>
              </a:rPr>
              <a:t>==Null &amp;&amp; p-&gt;</a:t>
            </a:r>
            <a:r>
              <a:rPr lang="en-US" altLang="zh-CN" sz="3000" dirty="0" err="1">
                <a:solidFill>
                  <a:schemeClr val="bg1"/>
                </a:solidFill>
              </a:rPr>
              <a:t>rlink</a:t>
            </a:r>
            <a:r>
              <a:rPr lang="en-US" altLang="zh-CN" sz="3000" dirty="0">
                <a:solidFill>
                  <a:schemeClr val="bg1"/>
                </a:solidFill>
              </a:rPr>
              <a:t>==Null)  count++;</a:t>
            </a:r>
            <a:endParaRPr lang="zh-CN" altLang="en-US" sz="3000" dirty="0">
              <a:solidFill>
                <a:schemeClr val="bg1"/>
              </a:solidFill>
            </a:endParaRPr>
          </a:p>
        </p:txBody>
      </p:sp>
      <p:sp>
        <p:nvSpPr>
          <p:cNvPr id="26" name="下箭头 25"/>
          <p:cNvSpPr/>
          <p:nvPr/>
        </p:nvSpPr>
        <p:spPr bwMode="auto">
          <a:xfrm rot="10800000" flipV="1">
            <a:off x="6535364" y="5052942"/>
            <a:ext cx="304800" cy="396000"/>
          </a:xfrm>
          <a:prstGeom prst="downArrow">
            <a:avLst/>
          </a:prstGeom>
          <a:solidFill>
            <a:schemeClr val="bg2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 Box 6"/>
          <p:cNvSpPr txBox="1">
            <a:spLocks noChangeArrowheads="1"/>
          </p:cNvSpPr>
          <p:nvPr/>
        </p:nvSpPr>
        <p:spPr bwMode="auto">
          <a:xfrm>
            <a:off x="609600" y="2445960"/>
            <a:ext cx="8001000" cy="124649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0"/>
              </a:spcBef>
              <a:buSzPct val="100000"/>
              <a:buNone/>
            </a:pPr>
            <a:r>
              <a:rPr lang="en-US" altLang="zh-CN" sz="3000" kern="0" dirty="0">
                <a:solidFill>
                  <a:schemeClr val="tx2"/>
                </a:solidFill>
              </a:rPr>
              <a:t>2. </a:t>
            </a:r>
            <a:r>
              <a:rPr lang="zh-CN" altLang="en-US" sz="3000" dirty="0"/>
              <a:t>二叉树操作的基础：</a:t>
            </a:r>
            <a:endParaRPr lang="en-US" altLang="zh-CN" sz="3000" dirty="0">
              <a:solidFill>
                <a:srgbClr val="003399"/>
              </a:solidFill>
            </a:endParaRPr>
          </a:p>
          <a:p>
            <a:pPr>
              <a:lnSpc>
                <a:spcPct val="130000"/>
              </a:lnSpc>
              <a:spcBef>
                <a:spcPts val="0"/>
              </a:spcBef>
              <a:buSzPct val="100000"/>
              <a:buNone/>
            </a:pPr>
            <a:r>
              <a:rPr lang="en-US" altLang="zh-CN" sz="3000" dirty="0"/>
              <a:t>    </a:t>
            </a:r>
            <a:r>
              <a:rPr lang="zh-CN" altLang="en-US" sz="3000" dirty="0"/>
              <a:t>如何提高遍历速度？</a:t>
            </a:r>
            <a:endParaRPr lang="en-US" altLang="zh-CN" sz="3000" dirty="0"/>
          </a:p>
        </p:txBody>
      </p:sp>
      <p:sp>
        <p:nvSpPr>
          <p:cNvPr id="44" name="Text Box 6"/>
          <p:cNvSpPr txBox="1">
            <a:spLocks noChangeArrowheads="1"/>
          </p:cNvSpPr>
          <p:nvPr/>
        </p:nvSpPr>
        <p:spPr bwMode="auto">
          <a:xfrm>
            <a:off x="609600" y="1143001"/>
            <a:ext cx="8001000" cy="124649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514350" indent="-514350">
              <a:lnSpc>
                <a:spcPct val="130000"/>
              </a:lnSpc>
              <a:spcBef>
                <a:spcPts val="0"/>
              </a:spcBef>
              <a:buAutoNum type="arabicPeriod"/>
              <a:defRPr/>
            </a:pPr>
            <a:r>
              <a:rPr lang="en-US" altLang="zh-CN" sz="3000" kern="0" dirty="0">
                <a:solidFill>
                  <a:schemeClr val="tx2"/>
                </a:solidFill>
              </a:rPr>
              <a:t>n</a:t>
            </a:r>
            <a:r>
              <a:rPr lang="zh-CN" altLang="en-US" sz="3000" kern="0" dirty="0">
                <a:solidFill>
                  <a:schemeClr val="tx2"/>
                </a:solidFill>
              </a:rPr>
              <a:t>个结点的二叉树</a:t>
            </a:r>
            <a:r>
              <a:rPr lang="en-US" altLang="zh-CN" sz="3000" kern="0" dirty="0">
                <a:solidFill>
                  <a:schemeClr val="tx2"/>
                </a:solidFill>
              </a:rPr>
              <a:t>(</a:t>
            </a:r>
            <a:r>
              <a:rPr lang="zh-CN" altLang="en-US" sz="3000" kern="0" dirty="0">
                <a:solidFill>
                  <a:schemeClr val="tx2"/>
                </a:solidFill>
              </a:rPr>
              <a:t>二叉链表</a:t>
            </a:r>
            <a:r>
              <a:rPr lang="en-US" altLang="zh-CN" sz="3000" kern="0" dirty="0">
                <a:solidFill>
                  <a:schemeClr val="tx2"/>
                </a:solidFill>
              </a:rPr>
              <a:t>)</a:t>
            </a:r>
            <a:r>
              <a:rPr lang="zh-CN" altLang="en-US" sz="3000" kern="0" dirty="0">
                <a:solidFill>
                  <a:schemeClr val="tx2"/>
                </a:solidFill>
              </a:rPr>
              <a:t>，</a:t>
            </a:r>
            <a:endParaRPr lang="en-US" altLang="zh-CN" sz="3000" kern="0" dirty="0">
              <a:solidFill>
                <a:schemeClr val="tx2"/>
              </a:solidFill>
            </a:endParaRPr>
          </a:p>
          <a:p>
            <a:pPr marL="514350" indent="-51435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>
                <a:solidFill>
                  <a:schemeClr val="tx2"/>
                </a:solidFill>
              </a:rPr>
              <a:t>     </a:t>
            </a:r>
            <a:r>
              <a:rPr lang="zh-CN" altLang="en-US" sz="3000" kern="0" dirty="0">
                <a:solidFill>
                  <a:schemeClr val="tx2"/>
                </a:solidFill>
              </a:rPr>
              <a:t>有几个空指针？</a:t>
            </a:r>
            <a:endParaRPr lang="en-US" altLang="zh-CN" sz="3000" kern="0" dirty="0">
              <a:solidFill>
                <a:schemeClr val="tx2"/>
              </a:solidFill>
            </a:endParaRPr>
          </a:p>
        </p:txBody>
      </p:sp>
      <p:sp>
        <p:nvSpPr>
          <p:cNvPr id="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zh-CN" altLang="en-US" dirty="0">
                <a:latin typeface="黑体" pitchFamily="2" charset="-122"/>
                <a:ea typeface="黑体" pitchFamily="2" charset="-122"/>
              </a:rPr>
              <a:t>思考</a:t>
            </a:r>
          </a:p>
        </p:txBody>
      </p:sp>
      <p:sp>
        <p:nvSpPr>
          <p:cNvPr id="87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09600" y="4162961"/>
            <a:ext cx="8001000" cy="1323439"/>
          </a:xfrm>
          <a:prstGeom prst="rect">
            <a:avLst/>
          </a:prstGeom>
          <a:solidFill>
            <a:srgbClr val="B4E9A1"/>
          </a:solidFill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sz="3200" dirty="0"/>
              <a:t>改造空指针</a:t>
            </a:r>
            <a:endParaRPr lang="en-US" altLang="zh-CN" sz="3200" dirty="0"/>
          </a:p>
          <a:p>
            <a:pPr algn="ctr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200" dirty="0">
                <a:sym typeface="Wingdings" pitchFamily="2" charset="2"/>
              </a:rPr>
              <a:t> </a:t>
            </a:r>
            <a:r>
              <a:rPr lang="zh-CN" altLang="en-US" sz="3200" dirty="0"/>
              <a:t>保存某种遍历过程中的前驱、后继关系</a:t>
            </a:r>
          </a:p>
        </p:txBody>
      </p:sp>
      <p:sp>
        <p:nvSpPr>
          <p:cNvPr id="10" name="下箭头 9"/>
          <p:cNvSpPr/>
          <p:nvPr/>
        </p:nvSpPr>
        <p:spPr bwMode="auto">
          <a:xfrm rot="10800000" flipV="1">
            <a:off x="4343400" y="3705761"/>
            <a:ext cx="304800" cy="432000"/>
          </a:xfrm>
          <a:prstGeom prst="downArrow">
            <a:avLst/>
          </a:prstGeom>
          <a:solidFill>
            <a:schemeClr val="bg2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791200" y="4162961"/>
            <a:ext cx="1676400" cy="634020"/>
          </a:xfrm>
          <a:prstGeom prst="rect">
            <a:avLst/>
          </a:prstGeom>
          <a:solidFill>
            <a:srgbClr val="226845"/>
          </a:solidFill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buNone/>
            </a:pPr>
            <a:r>
              <a:rPr lang="en-US" altLang="zh-CN" sz="3200" dirty="0">
                <a:solidFill>
                  <a:schemeClr val="bg1"/>
                </a:solidFill>
                <a:sym typeface="Wingdings" pitchFamily="2" charset="2"/>
              </a:rPr>
              <a:t></a:t>
            </a:r>
            <a:r>
              <a:rPr lang="zh-CN" altLang="en-US" sz="3200" dirty="0">
                <a:solidFill>
                  <a:schemeClr val="bg1"/>
                </a:solidFill>
              </a:rPr>
              <a:t>线索</a:t>
            </a:r>
          </a:p>
        </p:txBody>
      </p:sp>
      <p:sp>
        <p:nvSpPr>
          <p:cNvPr id="12" name="矩形 11"/>
          <p:cNvSpPr/>
          <p:nvPr/>
        </p:nvSpPr>
        <p:spPr>
          <a:xfrm>
            <a:off x="4191000" y="1676400"/>
            <a:ext cx="880369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>
                <a:solidFill>
                  <a:srgbClr val="003399"/>
                </a:solidFill>
              </a:rPr>
              <a:t>n+1</a:t>
            </a:r>
            <a:endParaRPr lang="zh-CN" altLang="en-US" sz="3200" dirty="0"/>
          </a:p>
        </p:txBody>
      </p:sp>
      <p:sp>
        <p:nvSpPr>
          <p:cNvPr id="13" name="矩形 12"/>
          <p:cNvSpPr/>
          <p:nvPr/>
        </p:nvSpPr>
        <p:spPr>
          <a:xfrm>
            <a:off x="4572000" y="2460161"/>
            <a:ext cx="954107" cy="608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3000" dirty="0">
                <a:solidFill>
                  <a:srgbClr val="003399"/>
                </a:solidFill>
              </a:rPr>
              <a:t>遍历</a:t>
            </a:r>
            <a:endParaRPr lang="zh-CN" altLang="en-US" sz="3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/>
      <p:bldP spid="13" grpId="0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 31"/>
          <p:cNvSpPr/>
          <p:nvPr/>
        </p:nvSpPr>
        <p:spPr>
          <a:xfrm>
            <a:off x="609600" y="5181600"/>
            <a:ext cx="3352800" cy="63094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dirty="0"/>
              <a:t>中根序列：</a:t>
            </a:r>
            <a:r>
              <a:rPr lang="en-US" altLang="zh-CN" dirty="0"/>
              <a:t>B, A, C</a:t>
            </a:r>
            <a:endParaRPr lang="zh-CN" altLang="en-US" dirty="0"/>
          </a:p>
        </p:txBody>
      </p: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457200" y="2057400"/>
            <a:ext cx="8534400" cy="1372683"/>
          </a:xfrm>
          <a:prstGeom prst="rect">
            <a:avLst/>
          </a:prstGeom>
          <a:solidFill>
            <a:srgbClr val="FFFFCC"/>
          </a:solidFill>
          <a:ln w="28575" algn="ctr">
            <a:solidFill>
              <a:schemeClr val="bg2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sz="3200" dirty="0"/>
              <a:t>空的</a:t>
            </a:r>
            <a:r>
              <a:rPr lang="en-US" altLang="zh-CN" sz="3200" dirty="0" err="1">
                <a:solidFill>
                  <a:srgbClr val="006699"/>
                </a:solidFill>
              </a:rPr>
              <a:t>llink</a:t>
            </a:r>
            <a:r>
              <a:rPr lang="zh-CN" altLang="en-US" sz="3200" dirty="0"/>
              <a:t>存储：结点在</a:t>
            </a:r>
            <a:r>
              <a:rPr lang="zh-CN" altLang="en-US" sz="3200" dirty="0">
                <a:solidFill>
                  <a:srgbClr val="009E4F"/>
                </a:solidFill>
              </a:rPr>
              <a:t>某遍历序列</a:t>
            </a:r>
            <a:r>
              <a:rPr lang="zh-CN" altLang="en-US" sz="3200" dirty="0"/>
              <a:t>中的</a:t>
            </a:r>
            <a:r>
              <a:rPr lang="zh-CN" altLang="en-US" sz="3200" dirty="0">
                <a:solidFill>
                  <a:srgbClr val="006699"/>
                </a:solidFill>
              </a:rPr>
              <a:t>前驱</a:t>
            </a:r>
            <a:r>
              <a:rPr lang="zh-CN" altLang="en-US" sz="3200" dirty="0"/>
              <a:t>；</a:t>
            </a:r>
            <a:endParaRPr lang="en-US" altLang="zh-CN" sz="3200" dirty="0"/>
          </a:p>
          <a:p>
            <a:pPr algn="ctr"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sz="3200" dirty="0"/>
              <a:t>空的</a:t>
            </a:r>
            <a:r>
              <a:rPr lang="en-US" altLang="zh-CN" sz="3200" dirty="0" err="1">
                <a:solidFill>
                  <a:srgbClr val="006699"/>
                </a:solidFill>
              </a:rPr>
              <a:t>rlink</a:t>
            </a:r>
            <a:r>
              <a:rPr lang="zh-CN" altLang="en-US" sz="3200" dirty="0"/>
              <a:t>存储：结点在</a:t>
            </a:r>
            <a:r>
              <a:rPr lang="zh-CN" altLang="en-US" sz="3200" dirty="0">
                <a:solidFill>
                  <a:srgbClr val="009E4F"/>
                </a:solidFill>
              </a:rPr>
              <a:t>某遍历序列</a:t>
            </a:r>
            <a:r>
              <a:rPr lang="zh-CN" altLang="en-US" sz="3200" dirty="0"/>
              <a:t>中的</a:t>
            </a:r>
            <a:r>
              <a:rPr lang="zh-CN" altLang="en-US" sz="3200" dirty="0">
                <a:solidFill>
                  <a:srgbClr val="006699"/>
                </a:solidFill>
              </a:rPr>
              <a:t>后继</a:t>
            </a:r>
            <a:r>
              <a:rPr lang="zh-CN" altLang="en-US" sz="3200" dirty="0"/>
              <a:t>；</a:t>
            </a:r>
            <a:endParaRPr lang="en-US" altLang="zh-CN" sz="3200" dirty="0"/>
          </a:p>
        </p:txBody>
      </p:sp>
      <p:sp>
        <p:nvSpPr>
          <p:cNvPr id="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en-US" altLang="zh-CN" dirty="0">
                <a:ea typeface="黑体" pitchFamily="2" charset="-122"/>
              </a:rPr>
              <a:t>5.3.3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线索二叉树</a:t>
            </a:r>
          </a:p>
        </p:txBody>
      </p:sp>
      <p:sp>
        <p:nvSpPr>
          <p:cNvPr id="87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457200" y="1143000"/>
            <a:ext cx="8534400" cy="68326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zh-CN" altLang="en-US" sz="3200" dirty="0"/>
              <a:t> 如何赋予“空指针”信息？</a:t>
            </a:r>
            <a:endParaRPr lang="en-US" altLang="zh-CN" sz="3200" dirty="0"/>
          </a:p>
        </p:txBody>
      </p:sp>
      <p:sp>
        <p:nvSpPr>
          <p:cNvPr id="11" name="下箭头 10"/>
          <p:cNvSpPr/>
          <p:nvPr/>
        </p:nvSpPr>
        <p:spPr bwMode="auto">
          <a:xfrm>
            <a:off x="4572000" y="1752600"/>
            <a:ext cx="304800" cy="360000"/>
          </a:xfrm>
          <a:prstGeom prst="downArrow">
            <a:avLst/>
          </a:prstGeom>
          <a:solidFill>
            <a:schemeClr val="bg1"/>
          </a:solidFill>
          <a:ln w="2857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3" name="Oval 27"/>
          <p:cNvSpPr>
            <a:spLocks noChangeArrowheads="1"/>
          </p:cNvSpPr>
          <p:nvPr/>
        </p:nvSpPr>
        <p:spPr bwMode="auto">
          <a:xfrm>
            <a:off x="1777800" y="3962400"/>
            <a:ext cx="432000" cy="432000"/>
          </a:xfrm>
          <a:prstGeom prst="ellipse">
            <a:avLst/>
          </a:prstGeom>
          <a:solidFill>
            <a:srgbClr val="FFFE98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/>
              <a:t>A</a:t>
            </a:r>
          </a:p>
        </p:txBody>
      </p:sp>
      <p:sp>
        <p:nvSpPr>
          <p:cNvPr id="14" name="Oval 28"/>
          <p:cNvSpPr>
            <a:spLocks noChangeArrowheads="1"/>
          </p:cNvSpPr>
          <p:nvPr/>
        </p:nvSpPr>
        <p:spPr bwMode="auto">
          <a:xfrm>
            <a:off x="2235000" y="4658645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C</a:t>
            </a:r>
            <a:endParaRPr lang="zh-CN" altLang="en-US" sz="3200" dirty="0"/>
          </a:p>
        </p:txBody>
      </p:sp>
      <p:cxnSp>
        <p:nvCxnSpPr>
          <p:cNvPr id="15" name="直接连接符 14"/>
          <p:cNvCxnSpPr>
            <a:stCxn id="13" idx="3"/>
            <a:endCxn id="17" idx="0"/>
          </p:cNvCxnSpPr>
          <p:nvPr/>
        </p:nvCxnSpPr>
        <p:spPr bwMode="auto">
          <a:xfrm rot="5400000">
            <a:off x="1525078" y="4342658"/>
            <a:ext cx="327510" cy="3044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直接连接符 15"/>
          <p:cNvCxnSpPr>
            <a:stCxn id="13" idx="5"/>
            <a:endCxn id="14" idx="0"/>
          </p:cNvCxnSpPr>
          <p:nvPr/>
        </p:nvCxnSpPr>
        <p:spPr bwMode="auto">
          <a:xfrm rot="16200000" flipH="1">
            <a:off x="2135012" y="4342657"/>
            <a:ext cx="327510" cy="3044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Oval 28"/>
          <p:cNvSpPr>
            <a:spLocks noChangeArrowheads="1"/>
          </p:cNvSpPr>
          <p:nvPr/>
        </p:nvSpPr>
        <p:spPr bwMode="auto">
          <a:xfrm>
            <a:off x="1320600" y="4658645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B</a:t>
            </a:r>
            <a:endParaRPr lang="zh-CN" altLang="en-US" sz="3200" dirty="0"/>
          </a:p>
        </p:txBody>
      </p:sp>
      <p:sp>
        <p:nvSpPr>
          <p:cNvPr id="18" name="Rectangle 68"/>
          <p:cNvSpPr>
            <a:spLocks noChangeArrowheads="1"/>
          </p:cNvSpPr>
          <p:nvPr/>
        </p:nvSpPr>
        <p:spPr bwMode="auto">
          <a:xfrm>
            <a:off x="7564801" y="4988404"/>
            <a:ext cx="360000" cy="540000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zh-CN" sz="3200" b="1" dirty="0">
              <a:solidFill>
                <a:srgbClr val="C00000"/>
              </a:solidFill>
            </a:endParaRPr>
          </a:p>
        </p:txBody>
      </p:sp>
      <p:sp>
        <p:nvSpPr>
          <p:cNvPr id="19" name="Rectangle 69"/>
          <p:cNvSpPr>
            <a:spLocks noChangeArrowheads="1"/>
          </p:cNvSpPr>
          <p:nvPr/>
        </p:nvSpPr>
        <p:spPr bwMode="auto">
          <a:xfrm>
            <a:off x="7123476" y="4988404"/>
            <a:ext cx="432000" cy="540000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>
                <a:solidFill>
                  <a:schemeClr val="bg1"/>
                </a:solidFill>
                <a:ea typeface="宋体" pitchFamily="2" charset="-122"/>
              </a:rPr>
              <a:t>C</a:t>
            </a:r>
          </a:p>
        </p:txBody>
      </p:sp>
      <p:sp>
        <p:nvSpPr>
          <p:cNvPr id="20" name="Rectangle 68"/>
          <p:cNvSpPr>
            <a:spLocks noChangeArrowheads="1"/>
          </p:cNvSpPr>
          <p:nvPr/>
        </p:nvSpPr>
        <p:spPr bwMode="auto">
          <a:xfrm>
            <a:off x="6763476" y="4988404"/>
            <a:ext cx="360000" cy="540000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zh-CN" sz="3200" b="1" dirty="0">
              <a:solidFill>
                <a:srgbClr val="C00000"/>
              </a:solidFill>
            </a:endParaRPr>
          </a:p>
        </p:txBody>
      </p:sp>
      <p:sp>
        <p:nvSpPr>
          <p:cNvPr id="21" name="Rectangle 68"/>
          <p:cNvSpPr>
            <a:spLocks noChangeArrowheads="1"/>
          </p:cNvSpPr>
          <p:nvPr/>
        </p:nvSpPr>
        <p:spPr bwMode="auto">
          <a:xfrm>
            <a:off x="6708276" y="4067404"/>
            <a:ext cx="360000" cy="540000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zh-CN" sz="3200" b="1" dirty="0"/>
          </a:p>
        </p:txBody>
      </p:sp>
      <p:sp>
        <p:nvSpPr>
          <p:cNvPr id="22" name="Rectangle 69"/>
          <p:cNvSpPr>
            <a:spLocks noChangeArrowheads="1"/>
          </p:cNvSpPr>
          <p:nvPr/>
        </p:nvSpPr>
        <p:spPr bwMode="auto">
          <a:xfrm>
            <a:off x="6266951" y="4067404"/>
            <a:ext cx="432000" cy="540000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>
                <a:solidFill>
                  <a:schemeClr val="bg1"/>
                </a:solidFill>
                <a:ea typeface="宋体" pitchFamily="2" charset="-122"/>
              </a:rPr>
              <a:t>A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23" name="Rectangle 68"/>
          <p:cNvSpPr>
            <a:spLocks noChangeArrowheads="1"/>
          </p:cNvSpPr>
          <p:nvPr/>
        </p:nvSpPr>
        <p:spPr bwMode="auto">
          <a:xfrm>
            <a:off x="5906951" y="4067404"/>
            <a:ext cx="360000" cy="540000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zh-CN" sz="3200" b="1" dirty="0"/>
          </a:p>
        </p:txBody>
      </p:sp>
      <p:sp>
        <p:nvSpPr>
          <p:cNvPr id="24" name="Rectangle 68"/>
          <p:cNvSpPr>
            <a:spLocks noChangeArrowheads="1"/>
          </p:cNvSpPr>
          <p:nvPr/>
        </p:nvSpPr>
        <p:spPr bwMode="auto">
          <a:xfrm>
            <a:off x="5946276" y="4988404"/>
            <a:ext cx="360000" cy="540000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zh-CN" sz="3200" b="1" dirty="0">
              <a:solidFill>
                <a:srgbClr val="C00000"/>
              </a:solidFill>
            </a:endParaRPr>
          </a:p>
        </p:txBody>
      </p:sp>
      <p:sp>
        <p:nvSpPr>
          <p:cNvPr id="25" name="Rectangle 69"/>
          <p:cNvSpPr>
            <a:spLocks noChangeArrowheads="1"/>
          </p:cNvSpPr>
          <p:nvPr/>
        </p:nvSpPr>
        <p:spPr bwMode="auto">
          <a:xfrm>
            <a:off x="5504951" y="4988404"/>
            <a:ext cx="432000" cy="540000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>
                <a:solidFill>
                  <a:schemeClr val="bg1"/>
                </a:solidFill>
                <a:ea typeface="宋体" pitchFamily="2" charset="-122"/>
              </a:rPr>
              <a:t>B</a:t>
            </a:r>
          </a:p>
        </p:txBody>
      </p:sp>
      <p:sp>
        <p:nvSpPr>
          <p:cNvPr id="26" name="Rectangle 68"/>
          <p:cNvSpPr>
            <a:spLocks noChangeArrowheads="1"/>
          </p:cNvSpPr>
          <p:nvPr/>
        </p:nvSpPr>
        <p:spPr bwMode="auto">
          <a:xfrm>
            <a:off x="5144951" y="4988404"/>
            <a:ext cx="360000" cy="540000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zh-CN" sz="3200" b="1" dirty="0">
              <a:solidFill>
                <a:srgbClr val="C00000"/>
              </a:solidFill>
            </a:endParaRPr>
          </a:p>
        </p:txBody>
      </p:sp>
      <p:cxnSp>
        <p:nvCxnSpPr>
          <p:cNvPr id="28" name="直接箭头连接符 27"/>
          <p:cNvCxnSpPr>
            <a:endCxn id="19" idx="0"/>
          </p:cNvCxnSpPr>
          <p:nvPr/>
        </p:nvCxnSpPr>
        <p:spPr bwMode="auto">
          <a:xfrm rot="16200000" flipH="1">
            <a:off x="6788076" y="4437004"/>
            <a:ext cx="679200" cy="42360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直接箭头连接符 28"/>
          <p:cNvCxnSpPr>
            <a:endCxn id="25" idx="0"/>
          </p:cNvCxnSpPr>
          <p:nvPr/>
        </p:nvCxnSpPr>
        <p:spPr bwMode="auto">
          <a:xfrm rot="5400000">
            <a:off x="5597814" y="4432342"/>
            <a:ext cx="679200" cy="432925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3" name="直接箭头连接符 32"/>
          <p:cNvCxnSpPr/>
          <p:nvPr/>
        </p:nvCxnSpPr>
        <p:spPr bwMode="auto">
          <a:xfrm rot="10800000" flipV="1">
            <a:off x="4724401" y="5264398"/>
            <a:ext cx="609600" cy="1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C00000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36" name="直接箭头连接符 35"/>
          <p:cNvCxnSpPr>
            <a:endCxn id="22" idx="2"/>
          </p:cNvCxnSpPr>
          <p:nvPr/>
        </p:nvCxnSpPr>
        <p:spPr bwMode="auto">
          <a:xfrm rot="5400000" flipH="1" flipV="1">
            <a:off x="5999078" y="4780527"/>
            <a:ext cx="656996" cy="31075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C00000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39" name="直接箭头连接符 38"/>
          <p:cNvCxnSpPr/>
          <p:nvPr/>
        </p:nvCxnSpPr>
        <p:spPr bwMode="auto">
          <a:xfrm rot="16200000" flipV="1">
            <a:off x="6438901" y="4790442"/>
            <a:ext cx="685800" cy="304799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C00000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46" name="直接箭头连接符 45"/>
          <p:cNvCxnSpPr/>
          <p:nvPr/>
        </p:nvCxnSpPr>
        <p:spPr bwMode="auto">
          <a:xfrm flipV="1">
            <a:off x="7772401" y="5166858"/>
            <a:ext cx="876299" cy="97542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C00000"/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50" name="矩形 49"/>
          <p:cNvSpPr/>
          <p:nvPr/>
        </p:nvSpPr>
        <p:spPr>
          <a:xfrm>
            <a:off x="7620000" y="3892800"/>
            <a:ext cx="1143000" cy="72327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zh-CN" altLang="en-US" dirty="0">
                <a:solidFill>
                  <a:srgbClr val="C00000"/>
                </a:solidFill>
              </a:rPr>
              <a:t>线索</a:t>
            </a:r>
            <a:endParaRPr lang="en-US" altLang="zh-CN" dirty="0">
              <a:solidFill>
                <a:srgbClr val="C00000"/>
              </a:solidFill>
            </a:endParaRPr>
          </a:p>
          <a:p>
            <a:pPr>
              <a:lnSpc>
                <a:spcPct val="100000"/>
              </a:lnSpc>
              <a:buNone/>
            </a:pPr>
            <a:endParaRPr lang="en-US" altLang="zh-CN" sz="1000" dirty="0">
              <a:solidFill>
                <a:srgbClr val="C00000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5029200" y="4977825"/>
            <a:ext cx="59663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>
                <a:solidFill>
                  <a:srgbClr val="C00000"/>
                </a:solidFill>
              </a:rPr>
              <a:t>∧</a:t>
            </a:r>
          </a:p>
        </p:txBody>
      </p:sp>
      <p:sp>
        <p:nvSpPr>
          <p:cNvPr id="34" name="矩形 33"/>
          <p:cNvSpPr/>
          <p:nvPr/>
        </p:nvSpPr>
        <p:spPr>
          <a:xfrm>
            <a:off x="5867401" y="4953000"/>
            <a:ext cx="54534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>
                <a:solidFill>
                  <a:srgbClr val="C00000"/>
                </a:solidFill>
              </a:rPr>
              <a:t>∧</a:t>
            </a:r>
          </a:p>
        </p:txBody>
      </p:sp>
      <p:sp>
        <p:nvSpPr>
          <p:cNvPr id="35" name="矩形 34"/>
          <p:cNvSpPr/>
          <p:nvPr/>
        </p:nvSpPr>
        <p:spPr>
          <a:xfrm>
            <a:off x="6629400" y="4977825"/>
            <a:ext cx="59663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>
                <a:solidFill>
                  <a:srgbClr val="C00000"/>
                </a:solidFill>
              </a:rPr>
              <a:t>∧</a:t>
            </a:r>
          </a:p>
        </p:txBody>
      </p:sp>
      <p:sp>
        <p:nvSpPr>
          <p:cNvPr id="37" name="矩形 36"/>
          <p:cNvSpPr/>
          <p:nvPr/>
        </p:nvSpPr>
        <p:spPr>
          <a:xfrm>
            <a:off x="7455660" y="4953000"/>
            <a:ext cx="54534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>
                <a:solidFill>
                  <a:srgbClr val="C00000"/>
                </a:solidFill>
              </a:rPr>
              <a:t>∧</a:t>
            </a:r>
          </a:p>
        </p:txBody>
      </p:sp>
      <p:sp>
        <p:nvSpPr>
          <p:cNvPr id="38" name="下箭头 37"/>
          <p:cNvSpPr/>
          <p:nvPr/>
        </p:nvSpPr>
        <p:spPr bwMode="auto">
          <a:xfrm rot="5400000" flipH="1" flipV="1">
            <a:off x="3823200" y="3622542"/>
            <a:ext cx="252000" cy="2160000"/>
          </a:xfrm>
          <a:prstGeom prst="downArrow">
            <a:avLst/>
          </a:prstGeom>
          <a:solidFill>
            <a:schemeClr val="bg1"/>
          </a:solidFill>
          <a:ln w="2857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2895600" y="4066542"/>
            <a:ext cx="2209800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dirty="0"/>
              <a:t>中序线索化</a:t>
            </a:r>
          </a:p>
        </p:txBody>
      </p:sp>
      <p:cxnSp>
        <p:nvCxnSpPr>
          <p:cNvPr id="42" name="直接箭头连接符 41"/>
          <p:cNvCxnSpPr/>
          <p:nvPr/>
        </p:nvCxnSpPr>
        <p:spPr bwMode="auto">
          <a:xfrm>
            <a:off x="7772400" y="4500812"/>
            <a:ext cx="533400" cy="1588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C00000"/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43" name="矩形 42"/>
          <p:cNvSpPr/>
          <p:nvPr/>
        </p:nvSpPr>
        <p:spPr>
          <a:xfrm>
            <a:off x="4343400" y="5188200"/>
            <a:ext cx="990600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C00000"/>
                </a:solidFill>
              </a:rPr>
              <a:t>Null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7924800" y="5181600"/>
            <a:ext cx="1143000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C00000"/>
                </a:solidFill>
              </a:rPr>
              <a:t>Null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45" name="Rectangle 68"/>
          <p:cNvSpPr>
            <a:spLocks noChangeArrowheads="1"/>
          </p:cNvSpPr>
          <p:nvPr/>
        </p:nvSpPr>
        <p:spPr bwMode="auto">
          <a:xfrm>
            <a:off x="6858000" y="3581400"/>
            <a:ext cx="360000" cy="5400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/>
              <a:t>t</a:t>
            </a:r>
          </a:p>
        </p:txBody>
      </p:sp>
      <p:cxnSp>
        <p:nvCxnSpPr>
          <p:cNvPr id="47" name="直接箭头连接符 46"/>
          <p:cNvCxnSpPr>
            <a:endCxn id="22" idx="0"/>
          </p:cNvCxnSpPr>
          <p:nvPr/>
        </p:nvCxnSpPr>
        <p:spPr bwMode="auto">
          <a:xfrm rot="10800000" flipV="1">
            <a:off x="6482952" y="3816600"/>
            <a:ext cx="451249" cy="250804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1" grpId="0"/>
      <p:bldP spid="34" grpId="0"/>
      <p:bldP spid="35" grpId="0"/>
      <p:bldP spid="37" grpId="0"/>
      <p:bldP spid="40" grpId="0"/>
      <p:bldP spid="43" grpId="0"/>
      <p:bldP spid="44" grpId="0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zh-CN" altLang="en-US" dirty="0">
                <a:latin typeface="黑体" pitchFamily="2" charset="-122"/>
                <a:ea typeface="黑体" pitchFamily="2" charset="-122"/>
              </a:rPr>
              <a:t>线索化</a:t>
            </a:r>
          </a:p>
        </p:txBody>
      </p:sp>
      <p:sp>
        <p:nvSpPr>
          <p:cNvPr id="87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457200" y="1143001"/>
            <a:ext cx="8458200" cy="247760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zh-CN" altLang="en-US" sz="3000" dirty="0"/>
              <a:t>                 在遍历二叉树的过程中，</a:t>
            </a:r>
            <a:endParaRPr lang="en-US" altLang="zh-CN" sz="3000" dirty="0"/>
          </a:p>
          <a:p>
            <a:pPr>
              <a:spcBef>
                <a:spcPts val="0"/>
              </a:spcBef>
              <a:buNone/>
            </a:pPr>
            <a:r>
              <a:rPr lang="en-US" altLang="zh-CN" sz="3000" dirty="0"/>
              <a:t>                 </a:t>
            </a:r>
            <a:r>
              <a:rPr lang="zh-CN" altLang="en-US" sz="3000" dirty="0"/>
              <a:t>重置空指针。</a:t>
            </a:r>
            <a:endParaRPr lang="en-US" altLang="zh-CN" sz="3000" dirty="0"/>
          </a:p>
          <a:p>
            <a:pPr>
              <a:spcBef>
                <a:spcPts val="600"/>
              </a:spcBef>
              <a:buNone/>
            </a:pPr>
            <a:r>
              <a:rPr lang="zh-CN" altLang="en-US" sz="3000" dirty="0"/>
              <a:t>             是指针，指向结点在某个遍历序列中的</a:t>
            </a:r>
            <a:endParaRPr lang="en-US" altLang="zh-CN" sz="3000" dirty="0"/>
          </a:p>
          <a:p>
            <a:pPr>
              <a:spcBef>
                <a:spcPts val="0"/>
              </a:spcBef>
              <a:buNone/>
            </a:pPr>
            <a:r>
              <a:rPr lang="en-US" altLang="zh-CN" sz="3000" dirty="0"/>
              <a:t>             </a:t>
            </a:r>
            <a:r>
              <a:rPr lang="zh-CN" altLang="en-US" sz="3000" dirty="0"/>
              <a:t>前驱、或后继。</a:t>
            </a:r>
            <a:endParaRPr lang="en-US" altLang="zh-CN" sz="3000" dirty="0"/>
          </a:p>
        </p:txBody>
      </p:sp>
      <p:sp>
        <p:nvSpPr>
          <p:cNvPr id="96" name="矩形 95"/>
          <p:cNvSpPr/>
          <p:nvPr/>
        </p:nvSpPr>
        <p:spPr>
          <a:xfrm>
            <a:off x="609600" y="5181600"/>
            <a:ext cx="3352800" cy="63094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dirty="0"/>
              <a:t>中根序列：</a:t>
            </a:r>
            <a:r>
              <a:rPr lang="en-US" altLang="zh-CN" dirty="0"/>
              <a:t>B, A, C</a:t>
            </a:r>
            <a:endParaRPr lang="zh-CN" altLang="en-US" dirty="0"/>
          </a:p>
        </p:txBody>
      </p:sp>
      <p:sp>
        <p:nvSpPr>
          <p:cNvPr id="97" name="Oval 27"/>
          <p:cNvSpPr>
            <a:spLocks noChangeArrowheads="1"/>
          </p:cNvSpPr>
          <p:nvPr/>
        </p:nvSpPr>
        <p:spPr bwMode="auto">
          <a:xfrm>
            <a:off x="1777800" y="3962400"/>
            <a:ext cx="432000" cy="432000"/>
          </a:xfrm>
          <a:prstGeom prst="ellipse">
            <a:avLst/>
          </a:prstGeom>
          <a:solidFill>
            <a:srgbClr val="FFFE98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/>
              <a:t>A</a:t>
            </a:r>
          </a:p>
        </p:txBody>
      </p:sp>
      <p:sp>
        <p:nvSpPr>
          <p:cNvPr id="98" name="Oval 28"/>
          <p:cNvSpPr>
            <a:spLocks noChangeArrowheads="1"/>
          </p:cNvSpPr>
          <p:nvPr/>
        </p:nvSpPr>
        <p:spPr bwMode="auto">
          <a:xfrm>
            <a:off x="2235000" y="4658645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C</a:t>
            </a:r>
            <a:endParaRPr lang="zh-CN" altLang="en-US" sz="3200" dirty="0"/>
          </a:p>
        </p:txBody>
      </p:sp>
      <p:cxnSp>
        <p:nvCxnSpPr>
          <p:cNvPr id="99" name="直接连接符 98"/>
          <p:cNvCxnSpPr>
            <a:stCxn id="97" idx="3"/>
            <a:endCxn id="101" idx="0"/>
          </p:cNvCxnSpPr>
          <p:nvPr/>
        </p:nvCxnSpPr>
        <p:spPr bwMode="auto">
          <a:xfrm rot="5400000">
            <a:off x="1525078" y="4342658"/>
            <a:ext cx="327510" cy="3044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0" name="直接连接符 99"/>
          <p:cNvCxnSpPr>
            <a:stCxn id="97" idx="5"/>
            <a:endCxn id="98" idx="0"/>
          </p:cNvCxnSpPr>
          <p:nvPr/>
        </p:nvCxnSpPr>
        <p:spPr bwMode="auto">
          <a:xfrm rot="16200000" flipH="1">
            <a:off x="2135012" y="4342657"/>
            <a:ext cx="327510" cy="3044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1" name="Oval 28"/>
          <p:cNvSpPr>
            <a:spLocks noChangeArrowheads="1"/>
          </p:cNvSpPr>
          <p:nvPr/>
        </p:nvSpPr>
        <p:spPr bwMode="auto">
          <a:xfrm>
            <a:off x="1320600" y="4658645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B</a:t>
            </a:r>
            <a:endParaRPr lang="zh-CN" altLang="en-US" sz="3200" dirty="0"/>
          </a:p>
        </p:txBody>
      </p:sp>
      <p:sp>
        <p:nvSpPr>
          <p:cNvPr id="102" name="Rectangle 68"/>
          <p:cNvSpPr>
            <a:spLocks noChangeArrowheads="1"/>
          </p:cNvSpPr>
          <p:nvPr/>
        </p:nvSpPr>
        <p:spPr bwMode="auto">
          <a:xfrm>
            <a:off x="7564801" y="4988404"/>
            <a:ext cx="360000" cy="540000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zh-CN" sz="3200" b="1" dirty="0">
              <a:solidFill>
                <a:srgbClr val="C00000"/>
              </a:solidFill>
            </a:endParaRPr>
          </a:p>
        </p:txBody>
      </p:sp>
      <p:sp>
        <p:nvSpPr>
          <p:cNvPr id="103" name="Rectangle 69"/>
          <p:cNvSpPr>
            <a:spLocks noChangeArrowheads="1"/>
          </p:cNvSpPr>
          <p:nvPr/>
        </p:nvSpPr>
        <p:spPr bwMode="auto">
          <a:xfrm>
            <a:off x="7123476" y="4988404"/>
            <a:ext cx="432000" cy="540000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>
                <a:solidFill>
                  <a:schemeClr val="bg1"/>
                </a:solidFill>
                <a:ea typeface="宋体" pitchFamily="2" charset="-122"/>
              </a:rPr>
              <a:t>C</a:t>
            </a:r>
          </a:p>
        </p:txBody>
      </p:sp>
      <p:sp>
        <p:nvSpPr>
          <p:cNvPr id="104" name="Rectangle 68"/>
          <p:cNvSpPr>
            <a:spLocks noChangeArrowheads="1"/>
          </p:cNvSpPr>
          <p:nvPr/>
        </p:nvSpPr>
        <p:spPr bwMode="auto">
          <a:xfrm>
            <a:off x="6763476" y="4988404"/>
            <a:ext cx="360000" cy="540000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zh-CN" sz="3200" b="1" dirty="0">
              <a:solidFill>
                <a:srgbClr val="C00000"/>
              </a:solidFill>
            </a:endParaRPr>
          </a:p>
        </p:txBody>
      </p:sp>
      <p:sp>
        <p:nvSpPr>
          <p:cNvPr id="105" name="Rectangle 68"/>
          <p:cNvSpPr>
            <a:spLocks noChangeArrowheads="1"/>
          </p:cNvSpPr>
          <p:nvPr/>
        </p:nvSpPr>
        <p:spPr bwMode="auto">
          <a:xfrm>
            <a:off x="6708276" y="4067404"/>
            <a:ext cx="360000" cy="540000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zh-CN" sz="3200" b="1" dirty="0"/>
          </a:p>
        </p:txBody>
      </p:sp>
      <p:sp>
        <p:nvSpPr>
          <p:cNvPr id="106" name="Rectangle 69"/>
          <p:cNvSpPr>
            <a:spLocks noChangeArrowheads="1"/>
          </p:cNvSpPr>
          <p:nvPr/>
        </p:nvSpPr>
        <p:spPr bwMode="auto">
          <a:xfrm>
            <a:off x="6266951" y="4067404"/>
            <a:ext cx="432000" cy="540000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>
                <a:solidFill>
                  <a:schemeClr val="bg1"/>
                </a:solidFill>
                <a:ea typeface="宋体" pitchFamily="2" charset="-122"/>
              </a:rPr>
              <a:t>A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07" name="Rectangle 68"/>
          <p:cNvSpPr>
            <a:spLocks noChangeArrowheads="1"/>
          </p:cNvSpPr>
          <p:nvPr/>
        </p:nvSpPr>
        <p:spPr bwMode="auto">
          <a:xfrm>
            <a:off x="5906951" y="4067404"/>
            <a:ext cx="360000" cy="540000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zh-CN" sz="3200" b="1" dirty="0"/>
          </a:p>
        </p:txBody>
      </p:sp>
      <p:sp>
        <p:nvSpPr>
          <p:cNvPr id="108" name="Rectangle 68"/>
          <p:cNvSpPr>
            <a:spLocks noChangeArrowheads="1"/>
          </p:cNvSpPr>
          <p:nvPr/>
        </p:nvSpPr>
        <p:spPr bwMode="auto">
          <a:xfrm>
            <a:off x="5946276" y="4988404"/>
            <a:ext cx="360000" cy="540000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zh-CN" sz="3200" b="1" dirty="0">
              <a:solidFill>
                <a:srgbClr val="C00000"/>
              </a:solidFill>
            </a:endParaRPr>
          </a:p>
        </p:txBody>
      </p:sp>
      <p:sp>
        <p:nvSpPr>
          <p:cNvPr id="109" name="Rectangle 69"/>
          <p:cNvSpPr>
            <a:spLocks noChangeArrowheads="1"/>
          </p:cNvSpPr>
          <p:nvPr/>
        </p:nvSpPr>
        <p:spPr bwMode="auto">
          <a:xfrm>
            <a:off x="5504951" y="4988404"/>
            <a:ext cx="432000" cy="540000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>
                <a:solidFill>
                  <a:schemeClr val="bg1"/>
                </a:solidFill>
                <a:ea typeface="宋体" pitchFamily="2" charset="-122"/>
              </a:rPr>
              <a:t>B</a:t>
            </a:r>
          </a:p>
        </p:txBody>
      </p:sp>
      <p:sp>
        <p:nvSpPr>
          <p:cNvPr id="110" name="Rectangle 68"/>
          <p:cNvSpPr>
            <a:spLocks noChangeArrowheads="1"/>
          </p:cNvSpPr>
          <p:nvPr/>
        </p:nvSpPr>
        <p:spPr bwMode="auto">
          <a:xfrm>
            <a:off x="5144951" y="4988404"/>
            <a:ext cx="360000" cy="540000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zh-CN" sz="3200" b="1" dirty="0">
              <a:solidFill>
                <a:srgbClr val="C00000"/>
              </a:solidFill>
            </a:endParaRPr>
          </a:p>
        </p:txBody>
      </p:sp>
      <p:cxnSp>
        <p:nvCxnSpPr>
          <p:cNvPr id="111" name="直接箭头连接符 110"/>
          <p:cNvCxnSpPr>
            <a:endCxn id="103" idx="0"/>
          </p:cNvCxnSpPr>
          <p:nvPr/>
        </p:nvCxnSpPr>
        <p:spPr bwMode="auto">
          <a:xfrm rot="16200000" flipH="1">
            <a:off x="6788076" y="4437004"/>
            <a:ext cx="679200" cy="42360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2" name="直接箭头连接符 111"/>
          <p:cNvCxnSpPr>
            <a:endCxn id="109" idx="0"/>
          </p:cNvCxnSpPr>
          <p:nvPr/>
        </p:nvCxnSpPr>
        <p:spPr bwMode="auto">
          <a:xfrm rot="5400000">
            <a:off x="5597814" y="4432342"/>
            <a:ext cx="679200" cy="432925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3" name="直接箭头连接符 112"/>
          <p:cNvCxnSpPr/>
          <p:nvPr/>
        </p:nvCxnSpPr>
        <p:spPr bwMode="auto">
          <a:xfrm rot="10800000" flipV="1">
            <a:off x="4724401" y="5264398"/>
            <a:ext cx="609600" cy="1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C00000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114" name="直接箭头连接符 113"/>
          <p:cNvCxnSpPr>
            <a:endCxn id="106" idx="2"/>
          </p:cNvCxnSpPr>
          <p:nvPr/>
        </p:nvCxnSpPr>
        <p:spPr bwMode="auto">
          <a:xfrm rot="5400000" flipH="1" flipV="1">
            <a:off x="5999078" y="4780527"/>
            <a:ext cx="656996" cy="31075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C00000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115" name="直接箭头连接符 114"/>
          <p:cNvCxnSpPr/>
          <p:nvPr/>
        </p:nvCxnSpPr>
        <p:spPr bwMode="auto">
          <a:xfrm rot="16200000" flipV="1">
            <a:off x="6438901" y="4790442"/>
            <a:ext cx="685800" cy="304799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C00000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116" name="直接箭头连接符 115"/>
          <p:cNvCxnSpPr/>
          <p:nvPr/>
        </p:nvCxnSpPr>
        <p:spPr bwMode="auto">
          <a:xfrm flipV="1">
            <a:off x="7772401" y="5166858"/>
            <a:ext cx="876299" cy="97542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C00000"/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117" name="矩形 116"/>
          <p:cNvSpPr/>
          <p:nvPr/>
        </p:nvSpPr>
        <p:spPr>
          <a:xfrm>
            <a:off x="7620000" y="3892800"/>
            <a:ext cx="1143000" cy="72327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zh-CN" altLang="en-US" dirty="0">
                <a:solidFill>
                  <a:srgbClr val="C00000"/>
                </a:solidFill>
              </a:rPr>
              <a:t>线索</a:t>
            </a:r>
            <a:endParaRPr lang="en-US" altLang="zh-CN" dirty="0">
              <a:solidFill>
                <a:srgbClr val="C00000"/>
              </a:solidFill>
            </a:endParaRPr>
          </a:p>
          <a:p>
            <a:pPr>
              <a:lnSpc>
                <a:spcPct val="100000"/>
              </a:lnSpc>
              <a:buNone/>
            </a:pPr>
            <a:endParaRPr lang="en-US" altLang="zh-CN" sz="1000" dirty="0">
              <a:solidFill>
                <a:srgbClr val="C00000"/>
              </a:solidFill>
            </a:endParaRPr>
          </a:p>
        </p:txBody>
      </p:sp>
      <p:sp>
        <p:nvSpPr>
          <p:cNvPr id="122" name="下箭头 121"/>
          <p:cNvSpPr/>
          <p:nvPr/>
        </p:nvSpPr>
        <p:spPr bwMode="auto">
          <a:xfrm rot="5400000" flipH="1" flipV="1">
            <a:off x="3823200" y="3622542"/>
            <a:ext cx="252000" cy="2160000"/>
          </a:xfrm>
          <a:prstGeom prst="downArrow">
            <a:avLst/>
          </a:prstGeom>
          <a:solidFill>
            <a:schemeClr val="bg1"/>
          </a:solidFill>
          <a:ln w="2857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23" name="矩形 122"/>
          <p:cNvSpPr/>
          <p:nvPr/>
        </p:nvSpPr>
        <p:spPr>
          <a:xfrm>
            <a:off x="2895600" y="4066542"/>
            <a:ext cx="2209800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dirty="0"/>
              <a:t>中序线索化</a:t>
            </a:r>
          </a:p>
        </p:txBody>
      </p:sp>
      <p:cxnSp>
        <p:nvCxnSpPr>
          <p:cNvPr id="124" name="直接箭头连接符 123"/>
          <p:cNvCxnSpPr/>
          <p:nvPr/>
        </p:nvCxnSpPr>
        <p:spPr bwMode="auto">
          <a:xfrm>
            <a:off x="7772400" y="4500812"/>
            <a:ext cx="533400" cy="1588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C00000"/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125" name="矩形 124"/>
          <p:cNvSpPr/>
          <p:nvPr/>
        </p:nvSpPr>
        <p:spPr>
          <a:xfrm>
            <a:off x="4343400" y="5188200"/>
            <a:ext cx="990600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C00000"/>
                </a:solidFill>
              </a:rPr>
              <a:t>Null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7924800" y="5181600"/>
            <a:ext cx="1143000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C00000"/>
                </a:solidFill>
              </a:rPr>
              <a:t>Null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27" name="Rectangle 68"/>
          <p:cNvSpPr>
            <a:spLocks noChangeArrowheads="1"/>
          </p:cNvSpPr>
          <p:nvPr/>
        </p:nvSpPr>
        <p:spPr bwMode="auto">
          <a:xfrm>
            <a:off x="6858000" y="3581400"/>
            <a:ext cx="360000" cy="5400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/>
              <a:t>t</a:t>
            </a:r>
          </a:p>
        </p:txBody>
      </p:sp>
      <p:cxnSp>
        <p:nvCxnSpPr>
          <p:cNvPr id="128" name="直接箭头连接符 127"/>
          <p:cNvCxnSpPr>
            <a:endCxn id="106" idx="0"/>
          </p:cNvCxnSpPr>
          <p:nvPr/>
        </p:nvCxnSpPr>
        <p:spPr bwMode="auto">
          <a:xfrm rot="10800000" flipV="1">
            <a:off x="6482952" y="3816600"/>
            <a:ext cx="451249" cy="250804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9" name="矩形 128"/>
          <p:cNvSpPr/>
          <p:nvPr/>
        </p:nvSpPr>
        <p:spPr>
          <a:xfrm>
            <a:off x="457200" y="1143000"/>
            <a:ext cx="1965603" cy="608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000" dirty="0">
                <a:solidFill>
                  <a:srgbClr val="003399"/>
                </a:solidFill>
              </a:rPr>
              <a:t> 线索化：</a:t>
            </a:r>
            <a:endParaRPr lang="zh-CN" altLang="en-US" sz="3000" dirty="0"/>
          </a:p>
        </p:txBody>
      </p:sp>
      <p:sp>
        <p:nvSpPr>
          <p:cNvPr id="130" name="矩形 129"/>
          <p:cNvSpPr/>
          <p:nvPr/>
        </p:nvSpPr>
        <p:spPr>
          <a:xfrm>
            <a:off x="457200" y="2363235"/>
            <a:ext cx="1580882" cy="608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000" dirty="0">
                <a:solidFill>
                  <a:srgbClr val="003399"/>
                </a:solidFill>
              </a:rPr>
              <a:t> 线索：</a:t>
            </a:r>
            <a:endParaRPr lang="zh-CN" altLang="en-US" sz="3000" dirty="0"/>
          </a:p>
        </p:txBody>
      </p:sp>
      <p:sp>
        <p:nvSpPr>
          <p:cNvPr id="36" name="矩形 35"/>
          <p:cNvSpPr/>
          <p:nvPr/>
        </p:nvSpPr>
        <p:spPr>
          <a:xfrm>
            <a:off x="4572000" y="1752600"/>
            <a:ext cx="4572000" cy="609398"/>
          </a:xfrm>
          <a:prstGeom prst="rect">
            <a:avLst/>
          </a:prstGeom>
          <a:solidFill>
            <a:srgbClr val="226845"/>
          </a:solidFill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buNone/>
            </a:pPr>
            <a:r>
              <a:rPr lang="zh-CN" altLang="en-US" dirty="0">
                <a:solidFill>
                  <a:schemeClr val="bg1"/>
                </a:solidFill>
              </a:rPr>
              <a:t>遍历过程中，进行线索化。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26"/>
          <p:cNvSpPr>
            <a:spLocks noChangeArrowheads="1"/>
          </p:cNvSpPr>
          <p:nvPr/>
        </p:nvSpPr>
        <p:spPr bwMode="auto">
          <a:xfrm>
            <a:off x="2819400" y="1946999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A</a:t>
            </a:r>
          </a:p>
        </p:txBody>
      </p:sp>
      <p:sp>
        <p:nvSpPr>
          <p:cNvPr id="14" name="Oval 27"/>
          <p:cNvSpPr>
            <a:spLocks noChangeArrowheads="1"/>
          </p:cNvSpPr>
          <p:nvPr/>
        </p:nvSpPr>
        <p:spPr bwMode="auto">
          <a:xfrm>
            <a:off x="3919800" y="1176600"/>
            <a:ext cx="576000" cy="576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ts val="0"/>
              </a:spcBef>
              <a:buNone/>
            </a:pPr>
            <a:r>
              <a:rPr lang="en-US" altLang="zh-CN" sz="3200" dirty="0">
                <a:solidFill>
                  <a:schemeClr val="bg1"/>
                </a:solidFill>
              </a:rPr>
              <a:t>R</a:t>
            </a:r>
          </a:p>
        </p:txBody>
      </p:sp>
      <p:sp>
        <p:nvSpPr>
          <p:cNvPr id="15" name="Oval 28"/>
          <p:cNvSpPr>
            <a:spLocks noChangeArrowheads="1"/>
          </p:cNvSpPr>
          <p:nvPr/>
        </p:nvSpPr>
        <p:spPr bwMode="auto">
          <a:xfrm>
            <a:off x="5005200" y="1946999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B</a:t>
            </a:r>
            <a:endParaRPr lang="zh-CN" altLang="en-US" sz="3200" dirty="0"/>
          </a:p>
        </p:txBody>
      </p:sp>
      <p:sp>
        <p:nvSpPr>
          <p:cNvPr id="16" name="Oval 29"/>
          <p:cNvSpPr>
            <a:spLocks noChangeArrowheads="1"/>
          </p:cNvSpPr>
          <p:nvPr/>
        </p:nvSpPr>
        <p:spPr bwMode="auto">
          <a:xfrm>
            <a:off x="2243400" y="2971800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C</a:t>
            </a:r>
            <a:endParaRPr lang="zh-CN" altLang="en-US" sz="3200" dirty="0"/>
          </a:p>
        </p:txBody>
      </p:sp>
      <p:sp>
        <p:nvSpPr>
          <p:cNvPr id="17" name="Oval 30"/>
          <p:cNvSpPr>
            <a:spLocks noChangeArrowheads="1"/>
          </p:cNvSpPr>
          <p:nvPr/>
        </p:nvSpPr>
        <p:spPr bwMode="auto">
          <a:xfrm>
            <a:off x="3352800" y="2971800"/>
            <a:ext cx="576000" cy="576000"/>
          </a:xfrm>
          <a:prstGeom prst="ellipse">
            <a:avLst/>
          </a:prstGeom>
          <a:solidFill>
            <a:srgbClr val="007E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18" name="Oval 29"/>
          <p:cNvSpPr>
            <a:spLocks noChangeArrowheads="1"/>
          </p:cNvSpPr>
          <p:nvPr/>
        </p:nvSpPr>
        <p:spPr bwMode="auto">
          <a:xfrm>
            <a:off x="1819800" y="3996001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G</a:t>
            </a:r>
            <a:endParaRPr lang="zh-CN" altLang="en-US" sz="3200" dirty="0"/>
          </a:p>
        </p:txBody>
      </p:sp>
      <p:sp>
        <p:nvSpPr>
          <p:cNvPr id="19" name="Oval 30"/>
          <p:cNvSpPr>
            <a:spLocks noChangeArrowheads="1"/>
          </p:cNvSpPr>
          <p:nvPr/>
        </p:nvSpPr>
        <p:spPr bwMode="auto">
          <a:xfrm>
            <a:off x="2700600" y="3996001"/>
            <a:ext cx="576000" cy="576000"/>
          </a:xfrm>
          <a:prstGeom prst="ellipse">
            <a:avLst/>
          </a:prstGeom>
          <a:solidFill>
            <a:srgbClr val="007E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21" name="Oval 30"/>
          <p:cNvSpPr>
            <a:spLocks noChangeArrowheads="1"/>
          </p:cNvSpPr>
          <p:nvPr/>
        </p:nvSpPr>
        <p:spPr bwMode="auto">
          <a:xfrm>
            <a:off x="2200800" y="4868400"/>
            <a:ext cx="576000" cy="576000"/>
          </a:xfrm>
          <a:prstGeom prst="ellipse">
            <a:avLst/>
          </a:prstGeom>
          <a:solidFill>
            <a:srgbClr val="007E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>
                <a:solidFill>
                  <a:schemeClr val="bg1"/>
                </a:solidFill>
              </a:rPr>
              <a:t>K</a:t>
            </a:r>
          </a:p>
        </p:txBody>
      </p:sp>
      <p:sp>
        <p:nvSpPr>
          <p:cNvPr id="22" name="Oval 29"/>
          <p:cNvSpPr>
            <a:spLocks noChangeArrowheads="1"/>
          </p:cNvSpPr>
          <p:nvPr/>
        </p:nvSpPr>
        <p:spPr bwMode="auto">
          <a:xfrm>
            <a:off x="4496400" y="3013800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E</a:t>
            </a:r>
            <a:endParaRPr lang="zh-CN" altLang="en-US" sz="3200" dirty="0"/>
          </a:p>
        </p:txBody>
      </p:sp>
      <p:sp>
        <p:nvSpPr>
          <p:cNvPr id="24" name="Oval 29"/>
          <p:cNvSpPr>
            <a:spLocks noChangeArrowheads="1"/>
          </p:cNvSpPr>
          <p:nvPr/>
        </p:nvSpPr>
        <p:spPr bwMode="auto">
          <a:xfrm>
            <a:off x="3962400" y="4038600"/>
            <a:ext cx="576000" cy="576000"/>
          </a:xfrm>
          <a:prstGeom prst="ellipse">
            <a:avLst/>
          </a:prstGeom>
          <a:solidFill>
            <a:srgbClr val="007E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>
                <a:solidFill>
                  <a:schemeClr val="bg1"/>
                </a:solidFill>
              </a:rPr>
              <a:t>I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25" name="Oval 30"/>
          <p:cNvSpPr>
            <a:spLocks noChangeArrowheads="1"/>
          </p:cNvSpPr>
          <p:nvPr/>
        </p:nvSpPr>
        <p:spPr bwMode="auto">
          <a:xfrm>
            <a:off x="5029800" y="4038600"/>
            <a:ext cx="576000" cy="576000"/>
          </a:xfrm>
          <a:prstGeom prst="ellipse">
            <a:avLst/>
          </a:prstGeom>
          <a:solidFill>
            <a:srgbClr val="007E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>
                <a:solidFill>
                  <a:schemeClr val="bg1"/>
                </a:solidFill>
              </a:rPr>
              <a:t>J</a:t>
            </a:r>
          </a:p>
        </p:txBody>
      </p:sp>
      <p:cxnSp>
        <p:nvCxnSpPr>
          <p:cNvPr id="29" name="直接连接符 28"/>
          <p:cNvCxnSpPr>
            <a:stCxn id="14" idx="3"/>
            <a:endCxn id="13" idx="7"/>
          </p:cNvCxnSpPr>
          <p:nvPr/>
        </p:nvCxnSpPr>
        <p:spPr bwMode="auto">
          <a:xfrm rot="5400000">
            <a:off x="3476048" y="1503246"/>
            <a:ext cx="363105" cy="693106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直接连接符 30"/>
          <p:cNvCxnSpPr>
            <a:stCxn id="14" idx="5"/>
            <a:endCxn id="15" idx="1"/>
          </p:cNvCxnSpPr>
          <p:nvPr/>
        </p:nvCxnSpPr>
        <p:spPr bwMode="auto">
          <a:xfrm rot="16200000" flipH="1">
            <a:off x="4568948" y="1510746"/>
            <a:ext cx="363105" cy="678106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直接连接符 33"/>
          <p:cNvCxnSpPr>
            <a:stCxn id="13" idx="3"/>
            <a:endCxn id="16" idx="0"/>
          </p:cNvCxnSpPr>
          <p:nvPr/>
        </p:nvCxnSpPr>
        <p:spPr bwMode="auto">
          <a:xfrm rot="5400000">
            <a:off x="2451000" y="2519047"/>
            <a:ext cx="533154" cy="37235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直接连接符 36"/>
          <p:cNvCxnSpPr>
            <a:stCxn id="13" idx="5"/>
            <a:endCxn id="17" idx="0"/>
          </p:cNvCxnSpPr>
          <p:nvPr/>
        </p:nvCxnSpPr>
        <p:spPr bwMode="auto">
          <a:xfrm rot="16200000" flipH="1">
            <a:off x="3209346" y="2540346"/>
            <a:ext cx="533154" cy="32975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直接连接符 40"/>
          <p:cNvCxnSpPr>
            <a:stCxn id="16" idx="3"/>
            <a:endCxn id="18" idx="0"/>
          </p:cNvCxnSpPr>
          <p:nvPr/>
        </p:nvCxnSpPr>
        <p:spPr bwMode="auto">
          <a:xfrm rot="5400000">
            <a:off x="1951500" y="3619748"/>
            <a:ext cx="532554" cy="21995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直接连接符 43"/>
          <p:cNvCxnSpPr>
            <a:stCxn id="19" idx="0"/>
            <a:endCxn id="16" idx="5"/>
          </p:cNvCxnSpPr>
          <p:nvPr/>
        </p:nvCxnSpPr>
        <p:spPr bwMode="auto">
          <a:xfrm rot="16200000" flipV="1">
            <a:off x="2595547" y="3602947"/>
            <a:ext cx="532554" cy="25355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直接连接符 51"/>
          <p:cNvCxnSpPr>
            <a:stCxn id="21" idx="0"/>
            <a:endCxn id="18" idx="5"/>
          </p:cNvCxnSpPr>
          <p:nvPr/>
        </p:nvCxnSpPr>
        <p:spPr bwMode="auto">
          <a:xfrm rot="16200000" flipV="1">
            <a:off x="2209748" y="4589347"/>
            <a:ext cx="380752" cy="17735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直接连接符 54"/>
          <p:cNvCxnSpPr>
            <a:stCxn id="15" idx="3"/>
            <a:endCxn id="22" idx="0"/>
          </p:cNvCxnSpPr>
          <p:nvPr/>
        </p:nvCxnSpPr>
        <p:spPr bwMode="auto">
          <a:xfrm rot="5400000">
            <a:off x="4649400" y="2573647"/>
            <a:ext cx="575154" cy="30515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1" name="直接连接符 60"/>
          <p:cNvCxnSpPr>
            <a:stCxn id="22" idx="3"/>
            <a:endCxn id="24" idx="0"/>
          </p:cNvCxnSpPr>
          <p:nvPr/>
        </p:nvCxnSpPr>
        <p:spPr bwMode="auto">
          <a:xfrm rot="5400000">
            <a:off x="4149001" y="3606847"/>
            <a:ext cx="533153" cy="33035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直接连接符 63"/>
          <p:cNvCxnSpPr>
            <a:stCxn id="22" idx="5"/>
            <a:endCxn id="25" idx="0"/>
          </p:cNvCxnSpPr>
          <p:nvPr/>
        </p:nvCxnSpPr>
        <p:spPr bwMode="auto">
          <a:xfrm rot="16200000" flipH="1">
            <a:off x="4886347" y="3607146"/>
            <a:ext cx="533153" cy="32975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7" name="直接箭头连接符 76"/>
          <p:cNvCxnSpPr>
            <a:endCxn id="15" idx="7"/>
          </p:cNvCxnSpPr>
          <p:nvPr/>
        </p:nvCxnSpPr>
        <p:spPr bwMode="auto">
          <a:xfrm rot="5400000">
            <a:off x="5466548" y="1782900"/>
            <a:ext cx="278752" cy="218153"/>
          </a:xfrm>
          <a:prstGeom prst="straightConnector1">
            <a:avLst/>
          </a:prstGeom>
          <a:solidFill>
            <a:srgbClr val="B9FFB9"/>
          </a:solidFill>
          <a:ln w="25400" cap="flat" cmpd="sng" algn="ctr">
            <a:solidFill>
              <a:srgbClr val="FF66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0" name="Text Box 6"/>
          <p:cNvSpPr txBox="1">
            <a:spLocks noChangeArrowheads="1"/>
          </p:cNvSpPr>
          <p:nvPr/>
        </p:nvSpPr>
        <p:spPr bwMode="auto">
          <a:xfrm>
            <a:off x="5257800" y="1285625"/>
            <a:ext cx="1447800" cy="6955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40000"/>
              </a:lnSpc>
              <a:spcBef>
                <a:spcPts val="0"/>
              </a:spcBef>
              <a:buNone/>
            </a:pPr>
            <a:r>
              <a:rPr lang="zh-CN" altLang="en-US" dirty="0"/>
              <a:t>父结点</a:t>
            </a:r>
            <a:endParaRPr lang="en-US" altLang="zh-CN" dirty="0">
              <a:sym typeface="Wingdings" pitchFamily="2" charset="2"/>
            </a:endParaRPr>
          </a:p>
        </p:txBody>
      </p:sp>
      <p:sp>
        <p:nvSpPr>
          <p:cNvPr id="83" name="Text Box 6"/>
          <p:cNvSpPr txBox="1">
            <a:spLocks noChangeArrowheads="1"/>
          </p:cNvSpPr>
          <p:nvPr/>
        </p:nvSpPr>
        <p:spPr bwMode="auto">
          <a:xfrm>
            <a:off x="5105400" y="3276600"/>
            <a:ext cx="1828800" cy="6955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40000"/>
              </a:lnSpc>
              <a:spcBef>
                <a:spcPts val="0"/>
              </a:spcBef>
              <a:buNone/>
            </a:pPr>
            <a:r>
              <a:rPr lang="zh-CN" altLang="en-US" dirty="0"/>
              <a:t>左子结点</a:t>
            </a:r>
            <a:endParaRPr lang="en-US" altLang="zh-CN" dirty="0">
              <a:sym typeface="Wingdings" pitchFamily="2" charset="2"/>
            </a:endParaRPr>
          </a:p>
        </p:txBody>
      </p:sp>
      <p:cxnSp>
        <p:nvCxnSpPr>
          <p:cNvPr id="85" name="直接箭头连接符 84"/>
          <p:cNvCxnSpPr>
            <a:endCxn id="22" idx="6"/>
          </p:cNvCxnSpPr>
          <p:nvPr/>
        </p:nvCxnSpPr>
        <p:spPr bwMode="auto">
          <a:xfrm rot="10800000">
            <a:off x="5072400" y="3301800"/>
            <a:ext cx="337800" cy="203400"/>
          </a:xfrm>
          <a:prstGeom prst="straightConnector1">
            <a:avLst/>
          </a:prstGeom>
          <a:solidFill>
            <a:srgbClr val="B9FFB9"/>
          </a:solidFill>
          <a:ln w="25400" cap="flat" cmpd="sng" algn="ctr">
            <a:solidFill>
              <a:srgbClr val="FF66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8" name="直接箭头连接符 87"/>
          <p:cNvCxnSpPr/>
          <p:nvPr/>
        </p:nvCxnSpPr>
        <p:spPr bwMode="auto">
          <a:xfrm rot="10800000">
            <a:off x="4876800" y="2809625"/>
            <a:ext cx="609600" cy="1588"/>
          </a:xfrm>
          <a:prstGeom prst="straightConnector1">
            <a:avLst/>
          </a:prstGeom>
          <a:solidFill>
            <a:srgbClr val="B9FFB9"/>
          </a:solidFill>
          <a:ln w="25400" cap="flat" cmpd="sng" algn="ctr">
            <a:solidFill>
              <a:srgbClr val="FF66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9" name="Text Box 6"/>
          <p:cNvSpPr txBox="1">
            <a:spLocks noChangeArrowheads="1"/>
          </p:cNvSpPr>
          <p:nvPr/>
        </p:nvSpPr>
        <p:spPr bwMode="auto">
          <a:xfrm>
            <a:off x="5410200" y="2428625"/>
            <a:ext cx="1447800" cy="622671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40000"/>
              </a:lnSpc>
              <a:spcBef>
                <a:spcPts val="0"/>
              </a:spcBef>
              <a:buNone/>
            </a:pPr>
            <a:r>
              <a:rPr lang="zh-CN" altLang="en-US" dirty="0">
                <a:sym typeface="Wingdings" pitchFamily="2" charset="2"/>
              </a:rPr>
              <a:t>边</a:t>
            </a:r>
            <a:endParaRPr lang="en-US" altLang="zh-CN" dirty="0">
              <a:sym typeface="Wingdings" pitchFamily="2" charset="2"/>
            </a:endParaRPr>
          </a:p>
        </p:txBody>
      </p:sp>
      <p:cxnSp>
        <p:nvCxnSpPr>
          <p:cNvPr id="92" name="直接箭头连接符 91"/>
          <p:cNvCxnSpPr>
            <a:endCxn id="17" idx="2"/>
          </p:cNvCxnSpPr>
          <p:nvPr/>
        </p:nvCxnSpPr>
        <p:spPr bwMode="auto">
          <a:xfrm>
            <a:off x="1905000" y="2590800"/>
            <a:ext cx="1447800" cy="669000"/>
          </a:xfrm>
          <a:prstGeom prst="straightConnector1">
            <a:avLst/>
          </a:prstGeom>
          <a:solidFill>
            <a:srgbClr val="B9FFB9"/>
          </a:solidFill>
          <a:ln w="25400" cap="flat" cmpd="sng" algn="ctr">
            <a:solidFill>
              <a:srgbClr val="7030A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5" name="Text Box 6"/>
          <p:cNvSpPr txBox="1">
            <a:spLocks noChangeArrowheads="1"/>
          </p:cNvSpPr>
          <p:nvPr/>
        </p:nvSpPr>
        <p:spPr bwMode="auto">
          <a:xfrm>
            <a:off x="1066800" y="2044329"/>
            <a:ext cx="1752600" cy="6955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dirty="0">
                <a:sym typeface="Wingdings" pitchFamily="2" charset="2"/>
              </a:rPr>
              <a:t>C</a:t>
            </a:r>
            <a:r>
              <a:rPr lang="zh-CN" altLang="en-US" dirty="0">
                <a:sym typeface="Wingdings" pitchFamily="2" charset="2"/>
              </a:rPr>
              <a:t>的兄弟</a:t>
            </a:r>
            <a:endParaRPr lang="en-US" altLang="zh-CN" dirty="0">
              <a:sym typeface="Wingdings" pitchFamily="2" charset="2"/>
            </a:endParaRPr>
          </a:p>
        </p:txBody>
      </p:sp>
      <p:sp>
        <p:nvSpPr>
          <p:cNvPr id="96" name="椭圆 95"/>
          <p:cNvSpPr/>
          <p:nvPr/>
        </p:nvSpPr>
        <p:spPr bwMode="auto">
          <a:xfrm rot="19393124">
            <a:off x="2554578" y="1207047"/>
            <a:ext cx="2160000" cy="126000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97" name="直接箭头连接符 96"/>
          <p:cNvCxnSpPr/>
          <p:nvPr/>
        </p:nvCxnSpPr>
        <p:spPr bwMode="auto">
          <a:xfrm>
            <a:off x="1828800" y="1384671"/>
            <a:ext cx="1143000" cy="215529"/>
          </a:xfrm>
          <a:prstGeom prst="straightConnector1">
            <a:avLst/>
          </a:prstGeom>
          <a:solidFill>
            <a:srgbClr val="B9FFB9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8" name="Text Box 6"/>
          <p:cNvSpPr txBox="1">
            <a:spLocks noChangeArrowheads="1"/>
          </p:cNvSpPr>
          <p:nvPr/>
        </p:nvSpPr>
        <p:spPr bwMode="auto">
          <a:xfrm>
            <a:off x="914400" y="838200"/>
            <a:ext cx="1752600" cy="6955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dirty="0">
                <a:sym typeface="Wingdings" pitchFamily="2" charset="2"/>
              </a:rPr>
              <a:t>C</a:t>
            </a:r>
            <a:r>
              <a:rPr lang="zh-CN" altLang="en-US" dirty="0">
                <a:sym typeface="Wingdings" pitchFamily="2" charset="2"/>
              </a:rPr>
              <a:t>的祖先</a:t>
            </a:r>
            <a:endParaRPr lang="en-US" altLang="zh-CN" dirty="0">
              <a:sym typeface="Wingdings" pitchFamily="2" charset="2"/>
            </a:endParaRPr>
          </a:p>
        </p:txBody>
      </p:sp>
      <p:sp>
        <p:nvSpPr>
          <p:cNvPr id="100" name="椭圆 99"/>
          <p:cNvSpPr/>
          <p:nvPr/>
        </p:nvSpPr>
        <p:spPr bwMode="auto">
          <a:xfrm rot="18474018">
            <a:off x="1658434" y="3704366"/>
            <a:ext cx="1800000" cy="180000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101" name="直接箭头连接符 100"/>
          <p:cNvCxnSpPr>
            <a:endCxn id="100" idx="0"/>
          </p:cNvCxnSpPr>
          <p:nvPr/>
        </p:nvCxnSpPr>
        <p:spPr bwMode="auto">
          <a:xfrm>
            <a:off x="1295400" y="3733799"/>
            <a:ext cx="552861" cy="317707"/>
          </a:xfrm>
          <a:prstGeom prst="straightConnector1">
            <a:avLst/>
          </a:prstGeom>
          <a:solidFill>
            <a:srgbClr val="B9FFB9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2" name="Text Box 6"/>
          <p:cNvSpPr txBox="1">
            <a:spLocks noChangeArrowheads="1"/>
          </p:cNvSpPr>
          <p:nvPr/>
        </p:nvSpPr>
        <p:spPr bwMode="auto">
          <a:xfrm>
            <a:off x="762000" y="3200400"/>
            <a:ext cx="1752600" cy="6955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dirty="0">
                <a:sym typeface="Wingdings" pitchFamily="2" charset="2"/>
              </a:rPr>
              <a:t>C</a:t>
            </a:r>
            <a:r>
              <a:rPr lang="zh-CN" altLang="en-US" dirty="0">
                <a:sym typeface="Wingdings" pitchFamily="2" charset="2"/>
              </a:rPr>
              <a:t>的子孙</a:t>
            </a:r>
            <a:endParaRPr lang="en-US" altLang="zh-CN" dirty="0">
              <a:sym typeface="Wingdings" pitchFamily="2" charset="2"/>
            </a:endParaRPr>
          </a:p>
        </p:txBody>
      </p:sp>
      <p:sp>
        <p:nvSpPr>
          <p:cNvPr id="108" name="Text Box 6"/>
          <p:cNvSpPr txBox="1">
            <a:spLocks noChangeArrowheads="1"/>
          </p:cNvSpPr>
          <p:nvPr/>
        </p:nvSpPr>
        <p:spPr bwMode="auto">
          <a:xfrm>
            <a:off x="1066800" y="5562600"/>
            <a:ext cx="7696200" cy="566309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solidFill>
              <a:srgbClr val="FF66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10000"/>
              </a:lnSpc>
              <a:spcBef>
                <a:spcPts val="300"/>
              </a:spcBef>
              <a:buNone/>
            </a:pPr>
            <a:r>
              <a:rPr lang="zh-CN" altLang="en-US" dirty="0">
                <a:sym typeface="Wingdings" pitchFamily="2" charset="2"/>
              </a:rPr>
              <a:t>从树根</a:t>
            </a:r>
            <a:r>
              <a:rPr lang="en-US" altLang="zh-CN" dirty="0">
                <a:sym typeface="Wingdings" pitchFamily="2" charset="2"/>
              </a:rPr>
              <a:t>R</a:t>
            </a:r>
            <a:r>
              <a:rPr lang="zh-CN" altLang="en-US" dirty="0">
                <a:sym typeface="Wingdings" pitchFamily="2" charset="2"/>
              </a:rPr>
              <a:t>到</a:t>
            </a:r>
            <a:r>
              <a:rPr lang="en-US" altLang="zh-CN" dirty="0">
                <a:sym typeface="Wingdings" pitchFamily="2" charset="2"/>
              </a:rPr>
              <a:t>K</a:t>
            </a:r>
            <a:r>
              <a:rPr lang="zh-CN" altLang="en-US" dirty="0">
                <a:sym typeface="Wingdings" pitchFamily="2" charset="2"/>
              </a:rPr>
              <a:t>的路径：</a:t>
            </a:r>
            <a:r>
              <a:rPr lang="en-US" altLang="zh-CN" dirty="0">
                <a:sym typeface="Wingdings" pitchFamily="2" charset="2"/>
              </a:rPr>
              <a:t>R, A, C, G, K</a:t>
            </a:r>
            <a:r>
              <a:rPr lang="zh-CN" altLang="en-US" dirty="0">
                <a:sym typeface="Wingdings" pitchFamily="2" charset="2"/>
              </a:rPr>
              <a:t>，长度为</a:t>
            </a:r>
            <a:r>
              <a:rPr lang="en-US" altLang="zh-CN" dirty="0">
                <a:sym typeface="Wingdings" pitchFamily="2" charset="2"/>
              </a:rPr>
              <a:t>4</a:t>
            </a:r>
            <a:r>
              <a:rPr lang="zh-CN" altLang="en-US" dirty="0">
                <a:sym typeface="Wingdings" pitchFamily="2" charset="2"/>
              </a:rPr>
              <a:t>。</a:t>
            </a:r>
            <a:endParaRPr lang="en-US" altLang="zh-CN" dirty="0">
              <a:sym typeface="Wingdings" pitchFamily="2" charset="2"/>
            </a:endParaRPr>
          </a:p>
        </p:txBody>
      </p:sp>
      <p:sp>
        <p:nvSpPr>
          <p:cNvPr id="109" name="Text Box 6"/>
          <p:cNvSpPr txBox="1">
            <a:spLocks noChangeArrowheads="1"/>
          </p:cNvSpPr>
          <p:nvPr/>
        </p:nvSpPr>
        <p:spPr bwMode="auto">
          <a:xfrm>
            <a:off x="5715000" y="523625"/>
            <a:ext cx="2286000" cy="622671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40000"/>
              </a:lnSpc>
              <a:spcBef>
                <a:spcPts val="0"/>
              </a:spcBef>
              <a:buNone/>
            </a:pPr>
            <a:r>
              <a:rPr lang="zh-CN" altLang="en-US" dirty="0">
                <a:solidFill>
                  <a:srgbClr val="00518E"/>
                </a:solidFill>
                <a:sym typeface="Wingdings" pitchFamily="2" charset="2"/>
              </a:rPr>
              <a:t>结点的层数：</a:t>
            </a:r>
            <a:endParaRPr lang="en-US" altLang="zh-CN" dirty="0">
              <a:solidFill>
                <a:srgbClr val="00518E"/>
              </a:solidFill>
              <a:sym typeface="Wingdings" pitchFamily="2" charset="2"/>
            </a:endParaRPr>
          </a:p>
        </p:txBody>
      </p:sp>
      <p:cxnSp>
        <p:nvCxnSpPr>
          <p:cNvPr id="111" name="直接连接符 110"/>
          <p:cNvCxnSpPr>
            <a:endCxn id="112" idx="1"/>
          </p:cNvCxnSpPr>
          <p:nvPr/>
        </p:nvCxnSpPr>
        <p:spPr bwMode="auto">
          <a:xfrm flipV="1">
            <a:off x="4724400" y="1292161"/>
            <a:ext cx="1828800" cy="36452"/>
          </a:xfrm>
          <a:prstGeom prst="line">
            <a:avLst/>
          </a:prstGeom>
          <a:solidFill>
            <a:srgbClr val="B9FFB9"/>
          </a:solidFill>
          <a:ln w="19050" cap="flat" cmpd="sng" algn="ctr">
            <a:solidFill>
              <a:srgbClr val="0070C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12" name="Text Box 6"/>
          <p:cNvSpPr txBox="1">
            <a:spLocks noChangeArrowheads="1"/>
          </p:cNvSpPr>
          <p:nvPr/>
        </p:nvSpPr>
        <p:spPr bwMode="auto">
          <a:xfrm>
            <a:off x="6553200" y="980825"/>
            <a:ext cx="1219200" cy="622671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  <a:spcBef>
                <a:spcPts val="0"/>
              </a:spcBef>
              <a:buNone/>
            </a:pPr>
            <a:r>
              <a:rPr lang="zh-CN" altLang="en-US" dirty="0">
                <a:solidFill>
                  <a:srgbClr val="00518E"/>
                </a:solidFill>
                <a:sym typeface="Wingdings" pitchFamily="2" charset="2"/>
              </a:rPr>
              <a:t>第</a:t>
            </a:r>
            <a:r>
              <a:rPr lang="en-US" altLang="zh-CN" dirty="0">
                <a:solidFill>
                  <a:srgbClr val="00518E"/>
                </a:solidFill>
                <a:sym typeface="Wingdings" pitchFamily="2" charset="2"/>
              </a:rPr>
              <a:t>0</a:t>
            </a:r>
            <a:r>
              <a:rPr lang="zh-CN" altLang="en-US" dirty="0">
                <a:solidFill>
                  <a:srgbClr val="00518E"/>
                </a:solidFill>
                <a:sym typeface="Wingdings" pitchFamily="2" charset="2"/>
              </a:rPr>
              <a:t>层</a:t>
            </a:r>
            <a:endParaRPr lang="en-US" altLang="zh-CN" dirty="0">
              <a:solidFill>
                <a:srgbClr val="00518E"/>
              </a:solidFill>
              <a:sym typeface="Wingdings" pitchFamily="2" charset="2"/>
            </a:endParaRPr>
          </a:p>
        </p:txBody>
      </p:sp>
      <p:sp>
        <p:nvSpPr>
          <p:cNvPr id="115" name="Text Box 6"/>
          <p:cNvSpPr txBox="1">
            <a:spLocks noChangeArrowheads="1"/>
          </p:cNvSpPr>
          <p:nvPr/>
        </p:nvSpPr>
        <p:spPr bwMode="auto">
          <a:xfrm>
            <a:off x="6705600" y="1828800"/>
            <a:ext cx="990600" cy="622671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dirty="0">
                <a:solidFill>
                  <a:srgbClr val="00518E"/>
                </a:solidFill>
                <a:sym typeface="Wingdings" pitchFamily="2" charset="2"/>
              </a:rPr>
              <a:t>1</a:t>
            </a:r>
            <a:r>
              <a:rPr lang="zh-CN" altLang="en-US" dirty="0">
                <a:solidFill>
                  <a:srgbClr val="00518E"/>
                </a:solidFill>
                <a:sym typeface="Wingdings" pitchFamily="2" charset="2"/>
              </a:rPr>
              <a:t>层</a:t>
            </a:r>
            <a:endParaRPr lang="en-US" altLang="zh-CN" dirty="0">
              <a:solidFill>
                <a:srgbClr val="00518E"/>
              </a:solidFill>
              <a:sym typeface="Wingdings" pitchFamily="2" charset="2"/>
            </a:endParaRPr>
          </a:p>
        </p:txBody>
      </p:sp>
      <p:sp>
        <p:nvSpPr>
          <p:cNvPr id="116" name="Text Box 6"/>
          <p:cNvSpPr txBox="1">
            <a:spLocks noChangeArrowheads="1"/>
          </p:cNvSpPr>
          <p:nvPr/>
        </p:nvSpPr>
        <p:spPr bwMode="auto">
          <a:xfrm>
            <a:off x="6705600" y="2895600"/>
            <a:ext cx="990600" cy="622671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dirty="0">
                <a:solidFill>
                  <a:srgbClr val="00518E"/>
                </a:solidFill>
                <a:sym typeface="Wingdings" pitchFamily="2" charset="2"/>
              </a:rPr>
              <a:t>2</a:t>
            </a:r>
            <a:r>
              <a:rPr lang="zh-CN" altLang="en-US" dirty="0">
                <a:solidFill>
                  <a:srgbClr val="00518E"/>
                </a:solidFill>
                <a:sym typeface="Wingdings" pitchFamily="2" charset="2"/>
              </a:rPr>
              <a:t>层</a:t>
            </a:r>
            <a:endParaRPr lang="en-US" altLang="zh-CN" dirty="0">
              <a:solidFill>
                <a:srgbClr val="00518E"/>
              </a:solidFill>
              <a:sym typeface="Wingdings" pitchFamily="2" charset="2"/>
            </a:endParaRPr>
          </a:p>
        </p:txBody>
      </p:sp>
      <p:sp>
        <p:nvSpPr>
          <p:cNvPr id="117" name="Text Box 6"/>
          <p:cNvSpPr txBox="1">
            <a:spLocks noChangeArrowheads="1"/>
          </p:cNvSpPr>
          <p:nvPr/>
        </p:nvSpPr>
        <p:spPr bwMode="auto">
          <a:xfrm>
            <a:off x="6705600" y="3962400"/>
            <a:ext cx="990600" cy="622671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dirty="0">
                <a:solidFill>
                  <a:srgbClr val="00518E"/>
                </a:solidFill>
                <a:sym typeface="Wingdings" pitchFamily="2" charset="2"/>
              </a:rPr>
              <a:t>3</a:t>
            </a:r>
            <a:r>
              <a:rPr lang="zh-CN" altLang="en-US" dirty="0">
                <a:solidFill>
                  <a:srgbClr val="00518E"/>
                </a:solidFill>
                <a:sym typeface="Wingdings" pitchFamily="2" charset="2"/>
              </a:rPr>
              <a:t>层</a:t>
            </a:r>
            <a:endParaRPr lang="en-US" altLang="zh-CN" dirty="0">
              <a:solidFill>
                <a:srgbClr val="00518E"/>
              </a:solidFill>
              <a:sym typeface="Wingdings" pitchFamily="2" charset="2"/>
            </a:endParaRPr>
          </a:p>
        </p:txBody>
      </p:sp>
      <p:sp>
        <p:nvSpPr>
          <p:cNvPr id="118" name="Text Box 6"/>
          <p:cNvSpPr txBox="1">
            <a:spLocks noChangeArrowheads="1"/>
          </p:cNvSpPr>
          <p:nvPr/>
        </p:nvSpPr>
        <p:spPr bwMode="auto">
          <a:xfrm>
            <a:off x="6705600" y="4936082"/>
            <a:ext cx="990600" cy="622671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dirty="0">
                <a:solidFill>
                  <a:srgbClr val="00518E"/>
                </a:solidFill>
                <a:sym typeface="Wingdings" pitchFamily="2" charset="2"/>
              </a:rPr>
              <a:t>4</a:t>
            </a:r>
            <a:r>
              <a:rPr lang="zh-CN" altLang="en-US" dirty="0">
                <a:solidFill>
                  <a:srgbClr val="00518E"/>
                </a:solidFill>
                <a:sym typeface="Wingdings" pitchFamily="2" charset="2"/>
              </a:rPr>
              <a:t>层</a:t>
            </a:r>
            <a:endParaRPr lang="en-US" altLang="zh-CN" dirty="0">
              <a:solidFill>
                <a:srgbClr val="00518E"/>
              </a:solidFill>
              <a:sym typeface="Wingdings" pitchFamily="2" charset="2"/>
            </a:endParaRPr>
          </a:p>
        </p:txBody>
      </p:sp>
      <p:cxnSp>
        <p:nvCxnSpPr>
          <p:cNvPr id="120" name="直接连接符 119"/>
          <p:cNvCxnSpPr/>
          <p:nvPr/>
        </p:nvCxnSpPr>
        <p:spPr bwMode="auto">
          <a:xfrm>
            <a:off x="7620000" y="1295400"/>
            <a:ext cx="1080000" cy="1588"/>
          </a:xfrm>
          <a:prstGeom prst="line">
            <a:avLst/>
          </a:prstGeom>
          <a:solidFill>
            <a:srgbClr val="B9FFB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1" name="直接连接符 120"/>
          <p:cNvCxnSpPr/>
          <p:nvPr/>
        </p:nvCxnSpPr>
        <p:spPr bwMode="auto">
          <a:xfrm>
            <a:off x="7620000" y="5334000"/>
            <a:ext cx="1080000" cy="1588"/>
          </a:xfrm>
          <a:prstGeom prst="line">
            <a:avLst/>
          </a:prstGeom>
          <a:solidFill>
            <a:srgbClr val="B9FFB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4" name="直接箭头连接符 123"/>
          <p:cNvCxnSpPr/>
          <p:nvPr/>
        </p:nvCxnSpPr>
        <p:spPr bwMode="auto">
          <a:xfrm rot="5400000">
            <a:off x="6134894" y="3314700"/>
            <a:ext cx="4037806" cy="794"/>
          </a:xfrm>
          <a:prstGeom prst="straightConnector1">
            <a:avLst/>
          </a:prstGeom>
          <a:solidFill>
            <a:srgbClr val="B9FFB9"/>
          </a:solidFill>
          <a:ln w="25400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127" name="TextBox 126"/>
          <p:cNvSpPr txBox="1"/>
          <p:nvPr/>
        </p:nvSpPr>
        <p:spPr>
          <a:xfrm>
            <a:off x="7481671" y="1676400"/>
            <a:ext cx="1304973" cy="35814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二叉树的</a:t>
            </a:r>
            <a:r>
              <a:rPr lang="zh-CN" altLang="en-US" dirty="0">
                <a:solidFill>
                  <a:srgbClr val="007E00"/>
                </a:solidFill>
              </a:rPr>
              <a:t>深度 或 高度</a:t>
            </a:r>
            <a:endParaRPr lang="en-US" altLang="zh-CN" dirty="0">
              <a:solidFill>
                <a:srgbClr val="007E00"/>
              </a:solidFill>
            </a:endParaRPr>
          </a:p>
          <a:p>
            <a:pPr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结点的最大层数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29" name="直接箭头连接符 128"/>
          <p:cNvCxnSpPr>
            <a:endCxn id="24" idx="4"/>
          </p:cNvCxnSpPr>
          <p:nvPr/>
        </p:nvCxnSpPr>
        <p:spPr bwMode="auto">
          <a:xfrm rot="5400000" flipH="1" flipV="1">
            <a:off x="3899100" y="4677900"/>
            <a:ext cx="414600" cy="288000"/>
          </a:xfrm>
          <a:prstGeom prst="straightConnector1">
            <a:avLst/>
          </a:prstGeom>
          <a:solidFill>
            <a:srgbClr val="B9FFB9"/>
          </a:solidFill>
          <a:ln w="25400" cap="flat" cmpd="sng" algn="ctr">
            <a:solidFill>
              <a:srgbClr val="007E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30" name="Text Box 6"/>
          <p:cNvSpPr txBox="1">
            <a:spLocks noChangeArrowheads="1"/>
          </p:cNvSpPr>
          <p:nvPr/>
        </p:nvSpPr>
        <p:spPr bwMode="auto">
          <a:xfrm>
            <a:off x="3657601" y="4876800"/>
            <a:ext cx="1447799" cy="622671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40000"/>
              </a:lnSpc>
              <a:spcBef>
                <a:spcPts val="0"/>
              </a:spcBef>
              <a:buNone/>
            </a:pPr>
            <a:r>
              <a:rPr lang="zh-CN" altLang="en-US" dirty="0">
                <a:solidFill>
                  <a:srgbClr val="007E00"/>
                </a:solidFill>
                <a:sym typeface="Wingdings" pitchFamily="2" charset="2"/>
              </a:rPr>
              <a:t>叶结点</a:t>
            </a:r>
            <a:endParaRPr lang="en-US" altLang="zh-CN" dirty="0">
              <a:solidFill>
                <a:srgbClr val="007E00"/>
              </a:solidFill>
              <a:sym typeface="Wingdings" pitchFamily="2" charset="2"/>
            </a:endParaRPr>
          </a:p>
        </p:txBody>
      </p:sp>
      <p:cxnSp>
        <p:nvCxnSpPr>
          <p:cNvPr id="132" name="直接箭头连接符 131"/>
          <p:cNvCxnSpPr>
            <a:endCxn id="25" idx="4"/>
          </p:cNvCxnSpPr>
          <p:nvPr/>
        </p:nvCxnSpPr>
        <p:spPr bwMode="auto">
          <a:xfrm flipV="1">
            <a:off x="4114800" y="4614600"/>
            <a:ext cx="1203000" cy="414600"/>
          </a:xfrm>
          <a:prstGeom prst="straightConnector1">
            <a:avLst/>
          </a:prstGeom>
          <a:solidFill>
            <a:srgbClr val="B9FFB9"/>
          </a:solidFill>
          <a:ln w="25400" cap="flat" cmpd="sng" algn="ctr">
            <a:solidFill>
              <a:srgbClr val="007E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4" name="直接箭头连接符 73"/>
          <p:cNvCxnSpPr>
            <a:endCxn id="17" idx="4"/>
          </p:cNvCxnSpPr>
          <p:nvPr/>
        </p:nvCxnSpPr>
        <p:spPr bwMode="auto">
          <a:xfrm rot="16200000" flipV="1">
            <a:off x="2984700" y="4203900"/>
            <a:ext cx="1481400" cy="169200"/>
          </a:xfrm>
          <a:prstGeom prst="straightConnector1">
            <a:avLst/>
          </a:prstGeom>
          <a:solidFill>
            <a:srgbClr val="B9FFB9"/>
          </a:solidFill>
          <a:ln w="25400" cap="flat" cmpd="sng" algn="ctr">
            <a:solidFill>
              <a:srgbClr val="007E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9" name="直接箭头连接符 78"/>
          <p:cNvCxnSpPr>
            <a:endCxn id="19" idx="5"/>
          </p:cNvCxnSpPr>
          <p:nvPr/>
        </p:nvCxnSpPr>
        <p:spPr bwMode="auto">
          <a:xfrm rot="10800000">
            <a:off x="3192248" y="4487648"/>
            <a:ext cx="541553" cy="541552"/>
          </a:xfrm>
          <a:prstGeom prst="straightConnector1">
            <a:avLst/>
          </a:prstGeom>
          <a:solidFill>
            <a:srgbClr val="B9FFB9"/>
          </a:solidFill>
          <a:ln w="25400" cap="flat" cmpd="sng" algn="ctr">
            <a:solidFill>
              <a:srgbClr val="007E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6" name="直接箭头连接符 85"/>
          <p:cNvCxnSpPr>
            <a:stCxn id="130" idx="1"/>
            <a:endCxn id="21" idx="6"/>
          </p:cNvCxnSpPr>
          <p:nvPr/>
        </p:nvCxnSpPr>
        <p:spPr bwMode="auto">
          <a:xfrm rot="10800000">
            <a:off x="2776801" y="5156400"/>
            <a:ext cx="880801" cy="31736"/>
          </a:xfrm>
          <a:prstGeom prst="straightConnector1">
            <a:avLst/>
          </a:prstGeom>
          <a:solidFill>
            <a:srgbClr val="B9FFB9"/>
          </a:solidFill>
          <a:ln w="25400" cap="flat" cmpd="sng" algn="ctr">
            <a:solidFill>
              <a:srgbClr val="007E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1" name="直接连接符 130"/>
          <p:cNvCxnSpPr/>
          <p:nvPr/>
        </p:nvCxnSpPr>
        <p:spPr bwMode="auto">
          <a:xfrm>
            <a:off x="5943600" y="2209800"/>
            <a:ext cx="838200" cy="1588"/>
          </a:xfrm>
          <a:prstGeom prst="line">
            <a:avLst/>
          </a:prstGeom>
          <a:solidFill>
            <a:srgbClr val="B9FFB9"/>
          </a:solidFill>
          <a:ln w="19050" cap="flat" cmpd="sng" algn="ctr">
            <a:solidFill>
              <a:srgbClr val="0070C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35" name="直接连接符 134"/>
          <p:cNvCxnSpPr/>
          <p:nvPr/>
        </p:nvCxnSpPr>
        <p:spPr bwMode="auto">
          <a:xfrm flipV="1">
            <a:off x="5943600" y="3276600"/>
            <a:ext cx="762000" cy="0"/>
          </a:xfrm>
          <a:prstGeom prst="line">
            <a:avLst/>
          </a:prstGeom>
          <a:solidFill>
            <a:srgbClr val="B9FFB9"/>
          </a:solidFill>
          <a:ln w="19050" cap="flat" cmpd="sng" algn="ctr">
            <a:solidFill>
              <a:srgbClr val="0070C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37" name="直接连接符 136"/>
          <p:cNvCxnSpPr/>
          <p:nvPr/>
        </p:nvCxnSpPr>
        <p:spPr bwMode="auto">
          <a:xfrm>
            <a:off x="5791200" y="4343400"/>
            <a:ext cx="914400" cy="1588"/>
          </a:xfrm>
          <a:prstGeom prst="line">
            <a:avLst/>
          </a:prstGeom>
          <a:solidFill>
            <a:srgbClr val="B9FFB9"/>
          </a:solidFill>
          <a:ln w="19050" cap="flat" cmpd="sng" algn="ctr">
            <a:solidFill>
              <a:srgbClr val="0070C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40" name="直接连接符 139"/>
          <p:cNvCxnSpPr>
            <a:endCxn id="118" idx="1"/>
          </p:cNvCxnSpPr>
          <p:nvPr/>
        </p:nvCxnSpPr>
        <p:spPr bwMode="auto">
          <a:xfrm flipV="1">
            <a:off x="4953000" y="5247418"/>
            <a:ext cx="1752600" cy="10382"/>
          </a:xfrm>
          <a:prstGeom prst="line">
            <a:avLst/>
          </a:prstGeom>
          <a:solidFill>
            <a:srgbClr val="B9FFB9"/>
          </a:solidFill>
          <a:ln w="19050" cap="flat" cmpd="sng" algn="ctr">
            <a:solidFill>
              <a:srgbClr val="0070C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/>
      <p:bldP spid="83" grpId="0"/>
      <p:bldP spid="89" grpId="0"/>
      <p:bldP spid="95" grpId="0"/>
      <p:bldP spid="96" grpId="0" animBg="1"/>
      <p:bldP spid="98" grpId="0"/>
      <p:bldP spid="100" grpId="0" animBg="1"/>
      <p:bldP spid="102" grpId="0"/>
      <p:bldP spid="108" grpId="0" animBg="1"/>
      <p:bldP spid="109" grpId="0"/>
      <p:bldP spid="112" grpId="0"/>
      <p:bldP spid="115" grpId="0"/>
      <p:bldP spid="116" grpId="0"/>
      <p:bldP spid="117" grpId="0"/>
      <p:bldP spid="118" grpId="0"/>
      <p:bldP spid="127" grpId="0"/>
      <p:bldP spid="130" grpId="0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矩形 52"/>
          <p:cNvSpPr/>
          <p:nvPr/>
        </p:nvSpPr>
        <p:spPr>
          <a:xfrm>
            <a:off x="609600" y="3771543"/>
            <a:ext cx="8229600" cy="225324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sz="3000" dirty="0">
                <a:solidFill>
                  <a:srgbClr val="003399"/>
                </a:solidFill>
              </a:rPr>
              <a:t> 遍历过程中，线索化：</a:t>
            </a:r>
            <a:endParaRPr lang="en-US" altLang="zh-CN" sz="3000" dirty="0">
              <a:solidFill>
                <a:srgbClr val="003399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3000" dirty="0"/>
              <a:t>  访问结点</a:t>
            </a:r>
            <a:r>
              <a:rPr lang="en-US" altLang="zh-CN" sz="3000" dirty="0"/>
              <a:t>p</a:t>
            </a:r>
            <a:r>
              <a:rPr lang="zh-CN" altLang="en-US" sz="3000" dirty="0"/>
              <a:t>后，</a:t>
            </a:r>
            <a:endParaRPr lang="en-US" altLang="zh-CN" sz="3000" dirty="0"/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3000" dirty="0"/>
              <a:t>  看</a:t>
            </a:r>
            <a:r>
              <a:rPr lang="en-US" altLang="zh-CN" sz="3000" dirty="0"/>
              <a:t>p-&gt;</a:t>
            </a:r>
            <a:r>
              <a:rPr lang="en-US" altLang="zh-CN" sz="3000" dirty="0" err="1"/>
              <a:t>llink</a:t>
            </a:r>
            <a:r>
              <a:rPr lang="zh-CN" altLang="en-US" sz="3000" dirty="0"/>
              <a:t>、</a:t>
            </a:r>
            <a:r>
              <a:rPr lang="en-US" altLang="zh-CN" sz="3000" dirty="0"/>
              <a:t>p</a:t>
            </a:r>
            <a:r>
              <a:rPr lang="zh-CN" altLang="en-US" sz="3000" dirty="0"/>
              <a:t>的前驱的</a:t>
            </a:r>
            <a:r>
              <a:rPr lang="en-US" altLang="zh-CN" sz="3000" dirty="0" err="1"/>
              <a:t>rlink</a:t>
            </a:r>
            <a:r>
              <a:rPr lang="zh-CN" altLang="en-US" sz="3000" dirty="0"/>
              <a:t>是否为空？</a:t>
            </a:r>
            <a:endParaRPr lang="en-US" altLang="zh-CN" sz="3000" dirty="0"/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3000" dirty="0"/>
              <a:t>  若是，则重置空指针。</a:t>
            </a:r>
          </a:p>
        </p:txBody>
      </p:sp>
      <p:sp>
        <p:nvSpPr>
          <p:cNvPr id="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zh-CN" altLang="en-US" dirty="0">
                <a:latin typeface="黑体" pitchFamily="2" charset="-122"/>
                <a:ea typeface="黑体" pitchFamily="2" charset="-122"/>
              </a:rPr>
              <a:t>先序线索化</a:t>
            </a:r>
          </a:p>
        </p:txBody>
      </p:sp>
      <p:sp>
        <p:nvSpPr>
          <p:cNvPr id="87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83" name="曲线连接符 82"/>
          <p:cNvCxnSpPr>
            <a:stCxn id="96" idx="1"/>
            <a:endCxn id="90" idx="2"/>
          </p:cNvCxnSpPr>
          <p:nvPr/>
        </p:nvCxnSpPr>
        <p:spPr bwMode="auto">
          <a:xfrm rot="5400000" flipH="1" flipV="1">
            <a:off x="4711967" y="2588143"/>
            <a:ext cx="926330" cy="622535"/>
          </a:xfrm>
          <a:prstGeom prst="curvedConnector2">
            <a:avLst/>
          </a:prstGeom>
          <a:solidFill>
            <a:srgbClr val="B9FFB9"/>
          </a:solidFill>
          <a:ln w="22225" cap="flat" cmpd="sng" algn="ctr">
            <a:solidFill>
              <a:srgbClr val="003399"/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84" name="Oval 27"/>
          <p:cNvSpPr>
            <a:spLocks noChangeArrowheads="1"/>
          </p:cNvSpPr>
          <p:nvPr/>
        </p:nvSpPr>
        <p:spPr bwMode="auto">
          <a:xfrm>
            <a:off x="6248400" y="1219200"/>
            <a:ext cx="432000" cy="432000"/>
          </a:xfrm>
          <a:prstGeom prst="ellipse">
            <a:avLst/>
          </a:prstGeom>
          <a:solidFill>
            <a:srgbClr val="FFFE98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/>
              <a:t>A</a:t>
            </a:r>
          </a:p>
        </p:txBody>
      </p:sp>
      <p:sp>
        <p:nvSpPr>
          <p:cNvPr id="85" name="Oval 28"/>
          <p:cNvSpPr>
            <a:spLocks noChangeArrowheads="1"/>
          </p:cNvSpPr>
          <p:nvPr/>
        </p:nvSpPr>
        <p:spPr bwMode="auto">
          <a:xfrm>
            <a:off x="6959400" y="2220245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C</a:t>
            </a:r>
            <a:endParaRPr lang="zh-CN" altLang="en-US" sz="3200" dirty="0"/>
          </a:p>
        </p:txBody>
      </p:sp>
      <p:cxnSp>
        <p:nvCxnSpPr>
          <p:cNvPr id="88" name="直接连接符 87"/>
          <p:cNvCxnSpPr>
            <a:stCxn id="84" idx="3"/>
            <a:endCxn id="90" idx="0"/>
          </p:cNvCxnSpPr>
          <p:nvPr/>
        </p:nvCxnSpPr>
        <p:spPr bwMode="auto">
          <a:xfrm rot="5400000">
            <a:off x="5690878" y="1599458"/>
            <a:ext cx="632310" cy="6092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9" name="直接连接符 88"/>
          <p:cNvCxnSpPr>
            <a:stCxn id="84" idx="5"/>
            <a:endCxn id="85" idx="0"/>
          </p:cNvCxnSpPr>
          <p:nvPr/>
        </p:nvCxnSpPr>
        <p:spPr bwMode="auto">
          <a:xfrm rot="16200000" flipH="1">
            <a:off x="6580112" y="1624957"/>
            <a:ext cx="632310" cy="5582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0" name="Oval 28"/>
          <p:cNvSpPr>
            <a:spLocks noChangeArrowheads="1"/>
          </p:cNvSpPr>
          <p:nvPr/>
        </p:nvSpPr>
        <p:spPr bwMode="auto">
          <a:xfrm>
            <a:off x="5486400" y="2220245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B</a:t>
            </a:r>
            <a:endParaRPr lang="zh-CN" altLang="en-US" sz="3200" dirty="0"/>
          </a:p>
        </p:txBody>
      </p:sp>
      <p:sp>
        <p:nvSpPr>
          <p:cNvPr id="91" name="Oval 28"/>
          <p:cNvSpPr>
            <a:spLocks noChangeArrowheads="1"/>
          </p:cNvSpPr>
          <p:nvPr/>
        </p:nvSpPr>
        <p:spPr bwMode="auto">
          <a:xfrm>
            <a:off x="7721400" y="322560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F</a:t>
            </a:r>
            <a:endParaRPr lang="zh-CN" altLang="en-US" sz="3200" dirty="0"/>
          </a:p>
        </p:txBody>
      </p:sp>
      <p:cxnSp>
        <p:nvCxnSpPr>
          <p:cNvPr id="92" name="直接连接符 91"/>
          <p:cNvCxnSpPr>
            <a:stCxn id="85" idx="3"/>
            <a:endCxn id="94" idx="0"/>
          </p:cNvCxnSpPr>
          <p:nvPr/>
        </p:nvCxnSpPr>
        <p:spPr bwMode="auto">
          <a:xfrm rot="5400000">
            <a:off x="6425223" y="2628158"/>
            <a:ext cx="636620" cy="5582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3" name="直接连接符 92"/>
          <p:cNvCxnSpPr>
            <a:stCxn id="85" idx="5"/>
            <a:endCxn id="91" idx="0"/>
          </p:cNvCxnSpPr>
          <p:nvPr/>
        </p:nvCxnSpPr>
        <p:spPr bwMode="auto">
          <a:xfrm rot="16200000" flipH="1">
            <a:off x="7314457" y="2602657"/>
            <a:ext cx="636620" cy="6092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4" name="Oval 28"/>
          <p:cNvSpPr>
            <a:spLocks noChangeArrowheads="1"/>
          </p:cNvSpPr>
          <p:nvPr/>
        </p:nvSpPr>
        <p:spPr bwMode="auto">
          <a:xfrm>
            <a:off x="6248400" y="322560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E</a:t>
            </a:r>
            <a:endParaRPr lang="zh-CN" altLang="en-US" sz="3200" dirty="0"/>
          </a:p>
        </p:txBody>
      </p:sp>
      <p:cxnSp>
        <p:nvCxnSpPr>
          <p:cNvPr id="95" name="直接连接符 94"/>
          <p:cNvCxnSpPr>
            <a:stCxn id="90" idx="3"/>
            <a:endCxn id="96" idx="0"/>
          </p:cNvCxnSpPr>
          <p:nvPr/>
        </p:nvCxnSpPr>
        <p:spPr bwMode="auto">
          <a:xfrm rot="5400000">
            <a:off x="4927968" y="2677613"/>
            <a:ext cx="710330" cy="5330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6" name="Oval 28"/>
          <p:cNvSpPr>
            <a:spLocks noChangeArrowheads="1"/>
          </p:cNvSpPr>
          <p:nvPr/>
        </p:nvSpPr>
        <p:spPr bwMode="auto">
          <a:xfrm>
            <a:off x="4800600" y="329931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D</a:t>
            </a:r>
            <a:endParaRPr lang="zh-CN" altLang="en-US" sz="3200" dirty="0"/>
          </a:p>
        </p:txBody>
      </p:sp>
      <p:sp>
        <p:nvSpPr>
          <p:cNvPr id="97" name="Oval 28"/>
          <p:cNvSpPr>
            <a:spLocks noChangeArrowheads="1"/>
          </p:cNvSpPr>
          <p:nvPr/>
        </p:nvSpPr>
        <p:spPr bwMode="auto">
          <a:xfrm>
            <a:off x="5359200" y="429240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G</a:t>
            </a:r>
            <a:endParaRPr lang="zh-CN" altLang="en-US" sz="3200" dirty="0"/>
          </a:p>
        </p:txBody>
      </p:sp>
      <p:cxnSp>
        <p:nvCxnSpPr>
          <p:cNvPr id="98" name="直接连接符 97"/>
          <p:cNvCxnSpPr>
            <a:stCxn id="96" idx="5"/>
            <a:endCxn id="97" idx="0"/>
          </p:cNvCxnSpPr>
          <p:nvPr/>
        </p:nvCxnSpPr>
        <p:spPr bwMode="auto">
          <a:xfrm rot="16200000" flipH="1">
            <a:off x="5060090" y="3777289"/>
            <a:ext cx="624355" cy="4058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9" name="Oval 28"/>
          <p:cNvSpPr>
            <a:spLocks noChangeArrowheads="1"/>
          </p:cNvSpPr>
          <p:nvPr/>
        </p:nvSpPr>
        <p:spPr bwMode="auto">
          <a:xfrm>
            <a:off x="6959400" y="421620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H</a:t>
            </a:r>
            <a:endParaRPr lang="zh-CN" altLang="en-US" sz="3200" dirty="0"/>
          </a:p>
        </p:txBody>
      </p:sp>
      <p:cxnSp>
        <p:nvCxnSpPr>
          <p:cNvPr id="100" name="直接连接符 99"/>
          <p:cNvCxnSpPr>
            <a:stCxn id="94" idx="5"/>
            <a:endCxn id="99" idx="0"/>
          </p:cNvCxnSpPr>
          <p:nvPr/>
        </p:nvCxnSpPr>
        <p:spPr bwMode="auto">
          <a:xfrm rot="16200000" flipH="1">
            <a:off x="6585335" y="3626134"/>
            <a:ext cx="621865" cy="5582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5" name="曲线连接符 104"/>
          <p:cNvCxnSpPr>
            <a:stCxn id="90" idx="5"/>
            <a:endCxn id="96" idx="6"/>
          </p:cNvCxnSpPr>
          <p:nvPr/>
        </p:nvCxnSpPr>
        <p:spPr bwMode="auto">
          <a:xfrm rot="5400000">
            <a:off x="5080703" y="2740878"/>
            <a:ext cx="926330" cy="622535"/>
          </a:xfrm>
          <a:prstGeom prst="curvedConnector2">
            <a:avLst/>
          </a:prstGeom>
          <a:solidFill>
            <a:srgbClr val="B9FFB9"/>
          </a:solidFill>
          <a:ln w="22225" cap="flat" cmpd="sng" algn="ctr">
            <a:solidFill>
              <a:srgbClr val="C00000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109" name="曲线连接符 108"/>
          <p:cNvCxnSpPr>
            <a:stCxn id="97" idx="3"/>
            <a:endCxn id="96" idx="3"/>
          </p:cNvCxnSpPr>
          <p:nvPr/>
        </p:nvCxnSpPr>
        <p:spPr bwMode="auto">
          <a:xfrm rot="5400000" flipH="1">
            <a:off x="4646620" y="3885290"/>
            <a:ext cx="993090" cy="558600"/>
          </a:xfrm>
          <a:prstGeom prst="curvedConnector3">
            <a:avLst>
              <a:gd name="adj1" fmla="val 2697"/>
            </a:avLst>
          </a:prstGeom>
          <a:solidFill>
            <a:srgbClr val="B9FFB9"/>
          </a:solidFill>
          <a:ln w="22225" cap="flat" cmpd="sng" algn="ctr">
            <a:solidFill>
              <a:srgbClr val="003399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112" name="曲线连接符 104"/>
          <p:cNvCxnSpPr>
            <a:stCxn id="97" idx="6"/>
            <a:endCxn id="85" idx="1"/>
          </p:cNvCxnSpPr>
          <p:nvPr/>
        </p:nvCxnSpPr>
        <p:spPr bwMode="auto">
          <a:xfrm flipV="1">
            <a:off x="5791200" y="2283510"/>
            <a:ext cx="1231465" cy="2224890"/>
          </a:xfrm>
          <a:prstGeom prst="curvedConnector4">
            <a:avLst>
              <a:gd name="adj1" fmla="val 5804"/>
              <a:gd name="adj2" fmla="val 100041"/>
            </a:avLst>
          </a:prstGeom>
          <a:solidFill>
            <a:srgbClr val="B9FFB9"/>
          </a:solidFill>
          <a:ln w="22225" cap="flat" cmpd="sng" algn="ctr">
            <a:solidFill>
              <a:srgbClr val="C00000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118" name="曲线连接符 117"/>
          <p:cNvCxnSpPr>
            <a:stCxn id="94" idx="2"/>
            <a:endCxn id="85" idx="2"/>
          </p:cNvCxnSpPr>
          <p:nvPr/>
        </p:nvCxnSpPr>
        <p:spPr bwMode="auto">
          <a:xfrm rot="10800000" flipH="1">
            <a:off x="6248400" y="2436246"/>
            <a:ext cx="711000" cy="1005355"/>
          </a:xfrm>
          <a:prstGeom prst="curvedConnector3">
            <a:avLst>
              <a:gd name="adj1" fmla="val -6820"/>
            </a:avLst>
          </a:prstGeom>
          <a:solidFill>
            <a:srgbClr val="B9FFB9"/>
          </a:solidFill>
          <a:ln w="22225" cap="flat" cmpd="sng" algn="ctr">
            <a:solidFill>
              <a:srgbClr val="003399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122" name="曲线连接符 121"/>
          <p:cNvCxnSpPr>
            <a:stCxn id="99" idx="2"/>
            <a:endCxn id="94" idx="4"/>
          </p:cNvCxnSpPr>
          <p:nvPr/>
        </p:nvCxnSpPr>
        <p:spPr bwMode="auto">
          <a:xfrm rot="10800000">
            <a:off x="6464400" y="3657600"/>
            <a:ext cx="495000" cy="774600"/>
          </a:xfrm>
          <a:prstGeom prst="curvedConnector2">
            <a:avLst/>
          </a:prstGeom>
          <a:solidFill>
            <a:srgbClr val="B9FFB9"/>
          </a:solidFill>
          <a:ln w="22225" cap="flat" cmpd="sng" algn="ctr">
            <a:solidFill>
              <a:srgbClr val="003399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128" name="曲线连接符 104"/>
          <p:cNvCxnSpPr>
            <a:stCxn id="99" idx="6"/>
            <a:endCxn id="91" idx="3"/>
          </p:cNvCxnSpPr>
          <p:nvPr/>
        </p:nvCxnSpPr>
        <p:spPr bwMode="auto">
          <a:xfrm flipV="1">
            <a:off x="7391400" y="3594335"/>
            <a:ext cx="393265" cy="837865"/>
          </a:xfrm>
          <a:prstGeom prst="curvedConnector2">
            <a:avLst/>
          </a:prstGeom>
          <a:solidFill>
            <a:srgbClr val="B9FFB9"/>
          </a:solidFill>
          <a:ln w="22225" cap="flat" cmpd="sng" algn="ctr">
            <a:solidFill>
              <a:srgbClr val="C00000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133" name="曲线连接符 121"/>
          <p:cNvCxnSpPr>
            <a:stCxn id="91" idx="2"/>
            <a:endCxn id="99" idx="7"/>
          </p:cNvCxnSpPr>
          <p:nvPr/>
        </p:nvCxnSpPr>
        <p:spPr bwMode="auto">
          <a:xfrm rot="10800000" flipV="1">
            <a:off x="7328136" y="3441599"/>
            <a:ext cx="393265" cy="837865"/>
          </a:xfrm>
          <a:prstGeom prst="curvedConnector2">
            <a:avLst/>
          </a:prstGeom>
          <a:solidFill>
            <a:srgbClr val="B9FFB9"/>
          </a:solidFill>
          <a:ln w="22225" cap="flat" cmpd="sng" algn="ctr">
            <a:solidFill>
              <a:srgbClr val="003399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137" name="曲线连接符 104"/>
          <p:cNvCxnSpPr>
            <a:stCxn id="91" idx="5"/>
          </p:cNvCxnSpPr>
          <p:nvPr/>
        </p:nvCxnSpPr>
        <p:spPr bwMode="auto">
          <a:xfrm rot="16200000" flipH="1">
            <a:off x="8547335" y="3137134"/>
            <a:ext cx="63265" cy="977665"/>
          </a:xfrm>
          <a:prstGeom prst="curvedConnector4">
            <a:avLst>
              <a:gd name="adj1" fmla="val 98546"/>
              <a:gd name="adj2" fmla="val 53236"/>
            </a:avLst>
          </a:prstGeom>
          <a:solidFill>
            <a:srgbClr val="B9FFB9"/>
          </a:solidFill>
          <a:ln w="22225" cap="flat" cmpd="sng" algn="ctr">
            <a:solidFill>
              <a:srgbClr val="C00000"/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141" name="矩形 140"/>
          <p:cNvSpPr/>
          <p:nvPr/>
        </p:nvSpPr>
        <p:spPr>
          <a:xfrm>
            <a:off x="8153400" y="3048000"/>
            <a:ext cx="1143000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C00000"/>
                </a:solidFill>
              </a:rPr>
              <a:t>Null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45" name="Text Box 6"/>
          <p:cNvSpPr txBox="1">
            <a:spLocks noChangeArrowheads="1"/>
          </p:cNvSpPr>
          <p:nvPr/>
        </p:nvSpPr>
        <p:spPr bwMode="auto">
          <a:xfrm>
            <a:off x="685800" y="1338894"/>
            <a:ext cx="4114800" cy="117570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solidFill>
              <a:schemeClr val="bg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3200" dirty="0"/>
              <a:t>先序序列：</a:t>
            </a:r>
            <a:endParaRPr lang="en-US" altLang="zh-CN" sz="3200" dirty="0"/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endParaRPr lang="en-US" altLang="zh-CN" sz="3200" dirty="0"/>
          </a:p>
        </p:txBody>
      </p:sp>
      <p:sp>
        <p:nvSpPr>
          <p:cNvPr id="46" name="矩形 45"/>
          <p:cNvSpPr/>
          <p:nvPr/>
        </p:nvSpPr>
        <p:spPr>
          <a:xfrm>
            <a:off x="685800" y="1820514"/>
            <a:ext cx="686406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/>
              <a:t>A, </a:t>
            </a:r>
            <a:endParaRPr lang="zh-CN" altLang="en-US" sz="3200" dirty="0"/>
          </a:p>
        </p:txBody>
      </p:sp>
      <p:sp>
        <p:nvSpPr>
          <p:cNvPr id="47" name="矩形 46"/>
          <p:cNvSpPr/>
          <p:nvPr/>
        </p:nvSpPr>
        <p:spPr>
          <a:xfrm>
            <a:off x="1218594" y="1820514"/>
            <a:ext cx="686406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/>
              <a:t>B, </a:t>
            </a:r>
            <a:endParaRPr lang="zh-CN" altLang="en-US" sz="3200" dirty="0"/>
          </a:p>
        </p:txBody>
      </p:sp>
      <p:sp>
        <p:nvSpPr>
          <p:cNvPr id="48" name="矩形 47"/>
          <p:cNvSpPr/>
          <p:nvPr/>
        </p:nvSpPr>
        <p:spPr>
          <a:xfrm>
            <a:off x="1729552" y="1820514"/>
            <a:ext cx="708848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/>
              <a:t>D, </a:t>
            </a:r>
            <a:endParaRPr lang="zh-CN" altLang="en-US" sz="3200" dirty="0"/>
          </a:p>
        </p:txBody>
      </p:sp>
      <p:sp>
        <p:nvSpPr>
          <p:cNvPr id="49" name="矩形 48"/>
          <p:cNvSpPr/>
          <p:nvPr/>
        </p:nvSpPr>
        <p:spPr>
          <a:xfrm>
            <a:off x="2240510" y="1820514"/>
            <a:ext cx="731290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/>
              <a:t>G, </a:t>
            </a:r>
            <a:endParaRPr lang="zh-CN" altLang="en-US" sz="3200" dirty="0"/>
          </a:p>
        </p:txBody>
      </p:sp>
      <p:sp>
        <p:nvSpPr>
          <p:cNvPr id="50" name="矩形 49"/>
          <p:cNvSpPr/>
          <p:nvPr/>
        </p:nvSpPr>
        <p:spPr>
          <a:xfrm>
            <a:off x="2796352" y="1820514"/>
            <a:ext cx="708848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/>
              <a:t>C, </a:t>
            </a:r>
            <a:endParaRPr lang="zh-CN" altLang="en-US" sz="3200" dirty="0"/>
          </a:p>
        </p:txBody>
      </p:sp>
      <p:sp>
        <p:nvSpPr>
          <p:cNvPr id="51" name="矩形 50"/>
          <p:cNvSpPr/>
          <p:nvPr/>
        </p:nvSpPr>
        <p:spPr>
          <a:xfrm>
            <a:off x="3275994" y="1820514"/>
            <a:ext cx="686406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/>
              <a:t>E, </a:t>
            </a:r>
            <a:endParaRPr lang="zh-CN" altLang="en-US" sz="3200" dirty="0"/>
          </a:p>
        </p:txBody>
      </p:sp>
      <p:sp>
        <p:nvSpPr>
          <p:cNvPr id="52" name="矩形 51"/>
          <p:cNvSpPr/>
          <p:nvPr/>
        </p:nvSpPr>
        <p:spPr>
          <a:xfrm>
            <a:off x="3786952" y="1820514"/>
            <a:ext cx="708848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/>
              <a:t>H, </a:t>
            </a:r>
            <a:endParaRPr lang="zh-CN" altLang="en-US" sz="3200" dirty="0"/>
          </a:p>
        </p:txBody>
      </p:sp>
      <p:sp>
        <p:nvSpPr>
          <p:cNvPr id="54" name="矩形 53"/>
          <p:cNvSpPr/>
          <p:nvPr/>
        </p:nvSpPr>
        <p:spPr>
          <a:xfrm>
            <a:off x="4320352" y="1820514"/>
            <a:ext cx="548548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/>
              <a:t>F 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4" grpId="0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矩形 59"/>
          <p:cNvSpPr/>
          <p:nvPr/>
        </p:nvSpPr>
        <p:spPr>
          <a:xfrm>
            <a:off x="609600" y="3771543"/>
            <a:ext cx="8229600" cy="230832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sz="3000" dirty="0">
                <a:solidFill>
                  <a:srgbClr val="003399"/>
                </a:solidFill>
              </a:rPr>
              <a:t> 遍历过程中，线索化：</a:t>
            </a:r>
            <a:endParaRPr lang="en-US" altLang="zh-CN" sz="3000" dirty="0">
              <a:solidFill>
                <a:srgbClr val="003399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3000" dirty="0"/>
              <a:t>  访问结点</a:t>
            </a:r>
            <a:r>
              <a:rPr lang="en-US" altLang="zh-CN" sz="3000" dirty="0"/>
              <a:t>p</a:t>
            </a:r>
            <a:r>
              <a:rPr lang="zh-CN" altLang="en-US" sz="3000" dirty="0"/>
              <a:t>后，</a:t>
            </a:r>
            <a:endParaRPr lang="en-US" altLang="zh-CN" sz="3000" dirty="0"/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3000" dirty="0"/>
              <a:t>  看</a:t>
            </a:r>
            <a:r>
              <a:rPr lang="en-US" altLang="zh-CN" sz="3000" dirty="0"/>
              <a:t>p-&gt;</a:t>
            </a:r>
            <a:r>
              <a:rPr lang="en-US" altLang="zh-CN" sz="3000" dirty="0" err="1"/>
              <a:t>llink</a:t>
            </a:r>
            <a:r>
              <a:rPr lang="zh-CN" altLang="en-US" sz="3000" dirty="0"/>
              <a:t>、</a:t>
            </a:r>
            <a:r>
              <a:rPr lang="en-US" altLang="zh-CN" sz="3000" dirty="0"/>
              <a:t>p</a:t>
            </a:r>
            <a:r>
              <a:rPr lang="zh-CN" altLang="en-US" sz="3000" dirty="0"/>
              <a:t>的前驱的</a:t>
            </a:r>
            <a:r>
              <a:rPr lang="en-US" altLang="zh-CN" sz="3000" dirty="0" err="1"/>
              <a:t>rlink</a:t>
            </a:r>
            <a:r>
              <a:rPr lang="zh-CN" altLang="en-US" sz="3000" dirty="0"/>
              <a:t>是否为空？</a:t>
            </a:r>
            <a:endParaRPr lang="en-US" altLang="zh-CN" sz="3000" dirty="0"/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3000" dirty="0"/>
              <a:t>  若是，则重置空指针。</a:t>
            </a:r>
          </a:p>
        </p:txBody>
      </p:sp>
      <p:sp>
        <p:nvSpPr>
          <p:cNvPr id="54" name="Text Box 6"/>
          <p:cNvSpPr txBox="1">
            <a:spLocks noChangeArrowheads="1"/>
          </p:cNvSpPr>
          <p:nvPr/>
        </p:nvSpPr>
        <p:spPr bwMode="auto">
          <a:xfrm>
            <a:off x="685800" y="1338894"/>
            <a:ext cx="4267200" cy="117570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solidFill>
              <a:schemeClr val="bg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3200" dirty="0"/>
              <a:t>中序序列：</a:t>
            </a:r>
            <a:endParaRPr lang="en-US" altLang="zh-CN" sz="3200" dirty="0"/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endParaRPr lang="en-US" altLang="zh-CN" sz="3200" dirty="0"/>
          </a:p>
        </p:txBody>
      </p:sp>
      <p:sp>
        <p:nvSpPr>
          <p:cNvPr id="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zh-CN" altLang="en-US" dirty="0">
                <a:latin typeface="黑体" pitchFamily="2" charset="-122"/>
                <a:ea typeface="黑体" pitchFamily="2" charset="-122"/>
              </a:rPr>
              <a:t>中序线索化</a:t>
            </a:r>
          </a:p>
        </p:txBody>
      </p:sp>
      <p:sp>
        <p:nvSpPr>
          <p:cNvPr id="87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83" name="曲线连接符 82"/>
          <p:cNvCxnSpPr>
            <a:stCxn id="96" idx="2"/>
          </p:cNvCxnSpPr>
          <p:nvPr/>
        </p:nvCxnSpPr>
        <p:spPr bwMode="auto">
          <a:xfrm rot="10800000" flipV="1">
            <a:off x="4038600" y="3515310"/>
            <a:ext cx="762000" cy="218490"/>
          </a:xfrm>
          <a:prstGeom prst="curvedConnector3">
            <a:avLst>
              <a:gd name="adj1" fmla="val 50000"/>
            </a:avLst>
          </a:prstGeom>
          <a:solidFill>
            <a:srgbClr val="B9FFB9"/>
          </a:solidFill>
          <a:ln w="22225" cap="flat" cmpd="sng" algn="ctr">
            <a:solidFill>
              <a:srgbClr val="003399"/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84" name="Oval 27"/>
          <p:cNvSpPr>
            <a:spLocks noChangeArrowheads="1"/>
          </p:cNvSpPr>
          <p:nvPr/>
        </p:nvSpPr>
        <p:spPr bwMode="auto">
          <a:xfrm>
            <a:off x="6248400" y="1219200"/>
            <a:ext cx="432000" cy="432000"/>
          </a:xfrm>
          <a:prstGeom prst="ellipse">
            <a:avLst/>
          </a:prstGeom>
          <a:solidFill>
            <a:srgbClr val="FFFE98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/>
              <a:t>A</a:t>
            </a:r>
          </a:p>
        </p:txBody>
      </p:sp>
      <p:sp>
        <p:nvSpPr>
          <p:cNvPr id="85" name="Oval 28"/>
          <p:cNvSpPr>
            <a:spLocks noChangeArrowheads="1"/>
          </p:cNvSpPr>
          <p:nvPr/>
        </p:nvSpPr>
        <p:spPr bwMode="auto">
          <a:xfrm>
            <a:off x="6959400" y="2220245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C</a:t>
            </a:r>
            <a:endParaRPr lang="zh-CN" altLang="en-US" sz="3200" dirty="0"/>
          </a:p>
        </p:txBody>
      </p:sp>
      <p:cxnSp>
        <p:nvCxnSpPr>
          <p:cNvPr id="88" name="直接连接符 87"/>
          <p:cNvCxnSpPr>
            <a:stCxn id="84" idx="3"/>
            <a:endCxn id="90" idx="0"/>
          </p:cNvCxnSpPr>
          <p:nvPr/>
        </p:nvCxnSpPr>
        <p:spPr bwMode="auto">
          <a:xfrm rot="5400000">
            <a:off x="5690878" y="1599458"/>
            <a:ext cx="632310" cy="6092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9" name="直接连接符 88"/>
          <p:cNvCxnSpPr>
            <a:stCxn id="84" idx="5"/>
            <a:endCxn id="85" idx="0"/>
          </p:cNvCxnSpPr>
          <p:nvPr/>
        </p:nvCxnSpPr>
        <p:spPr bwMode="auto">
          <a:xfrm rot="16200000" flipH="1">
            <a:off x="6580112" y="1624957"/>
            <a:ext cx="632310" cy="5582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0" name="Oval 28"/>
          <p:cNvSpPr>
            <a:spLocks noChangeArrowheads="1"/>
          </p:cNvSpPr>
          <p:nvPr/>
        </p:nvSpPr>
        <p:spPr bwMode="auto">
          <a:xfrm>
            <a:off x="5486400" y="2220245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B</a:t>
            </a:r>
            <a:endParaRPr lang="zh-CN" altLang="en-US" sz="3200" dirty="0"/>
          </a:p>
        </p:txBody>
      </p:sp>
      <p:sp>
        <p:nvSpPr>
          <p:cNvPr id="91" name="Oval 28"/>
          <p:cNvSpPr>
            <a:spLocks noChangeArrowheads="1"/>
          </p:cNvSpPr>
          <p:nvPr/>
        </p:nvSpPr>
        <p:spPr bwMode="auto">
          <a:xfrm>
            <a:off x="7721400" y="322560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F</a:t>
            </a:r>
            <a:endParaRPr lang="zh-CN" altLang="en-US" sz="3200" dirty="0"/>
          </a:p>
        </p:txBody>
      </p:sp>
      <p:cxnSp>
        <p:nvCxnSpPr>
          <p:cNvPr id="92" name="直接连接符 91"/>
          <p:cNvCxnSpPr>
            <a:stCxn id="85" idx="3"/>
            <a:endCxn id="94" idx="0"/>
          </p:cNvCxnSpPr>
          <p:nvPr/>
        </p:nvCxnSpPr>
        <p:spPr bwMode="auto">
          <a:xfrm rot="5400000">
            <a:off x="6425223" y="2628158"/>
            <a:ext cx="636620" cy="5582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3" name="直接连接符 92"/>
          <p:cNvCxnSpPr>
            <a:stCxn id="85" idx="5"/>
            <a:endCxn id="91" idx="0"/>
          </p:cNvCxnSpPr>
          <p:nvPr/>
        </p:nvCxnSpPr>
        <p:spPr bwMode="auto">
          <a:xfrm rot="16200000" flipH="1">
            <a:off x="7314457" y="2602657"/>
            <a:ext cx="636620" cy="6092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4" name="Oval 28"/>
          <p:cNvSpPr>
            <a:spLocks noChangeArrowheads="1"/>
          </p:cNvSpPr>
          <p:nvPr/>
        </p:nvSpPr>
        <p:spPr bwMode="auto">
          <a:xfrm>
            <a:off x="6248400" y="322560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E</a:t>
            </a:r>
            <a:endParaRPr lang="zh-CN" altLang="en-US" sz="3200" dirty="0"/>
          </a:p>
        </p:txBody>
      </p:sp>
      <p:cxnSp>
        <p:nvCxnSpPr>
          <p:cNvPr id="95" name="直接连接符 94"/>
          <p:cNvCxnSpPr>
            <a:stCxn id="90" idx="3"/>
            <a:endCxn id="96" idx="0"/>
          </p:cNvCxnSpPr>
          <p:nvPr/>
        </p:nvCxnSpPr>
        <p:spPr bwMode="auto">
          <a:xfrm rot="5400000">
            <a:off x="4927968" y="2677613"/>
            <a:ext cx="710330" cy="5330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6" name="Oval 28"/>
          <p:cNvSpPr>
            <a:spLocks noChangeArrowheads="1"/>
          </p:cNvSpPr>
          <p:nvPr/>
        </p:nvSpPr>
        <p:spPr bwMode="auto">
          <a:xfrm>
            <a:off x="4800600" y="329931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D</a:t>
            </a:r>
            <a:endParaRPr lang="zh-CN" altLang="en-US" sz="3200" dirty="0"/>
          </a:p>
        </p:txBody>
      </p:sp>
      <p:sp>
        <p:nvSpPr>
          <p:cNvPr id="97" name="Oval 28"/>
          <p:cNvSpPr>
            <a:spLocks noChangeArrowheads="1"/>
          </p:cNvSpPr>
          <p:nvPr/>
        </p:nvSpPr>
        <p:spPr bwMode="auto">
          <a:xfrm>
            <a:off x="5359200" y="429240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G</a:t>
            </a:r>
            <a:endParaRPr lang="zh-CN" altLang="en-US" sz="3200" dirty="0"/>
          </a:p>
        </p:txBody>
      </p:sp>
      <p:cxnSp>
        <p:nvCxnSpPr>
          <p:cNvPr id="98" name="直接连接符 97"/>
          <p:cNvCxnSpPr>
            <a:stCxn id="96" idx="5"/>
            <a:endCxn id="97" idx="0"/>
          </p:cNvCxnSpPr>
          <p:nvPr/>
        </p:nvCxnSpPr>
        <p:spPr bwMode="auto">
          <a:xfrm rot="16200000" flipH="1">
            <a:off x="5060090" y="3777289"/>
            <a:ext cx="624355" cy="4058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9" name="Oval 28"/>
          <p:cNvSpPr>
            <a:spLocks noChangeArrowheads="1"/>
          </p:cNvSpPr>
          <p:nvPr/>
        </p:nvSpPr>
        <p:spPr bwMode="auto">
          <a:xfrm>
            <a:off x="6959400" y="421620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H</a:t>
            </a:r>
            <a:endParaRPr lang="zh-CN" altLang="en-US" sz="3200" dirty="0"/>
          </a:p>
        </p:txBody>
      </p:sp>
      <p:cxnSp>
        <p:nvCxnSpPr>
          <p:cNvPr id="100" name="直接连接符 99"/>
          <p:cNvCxnSpPr>
            <a:stCxn id="94" idx="5"/>
            <a:endCxn id="99" idx="0"/>
          </p:cNvCxnSpPr>
          <p:nvPr/>
        </p:nvCxnSpPr>
        <p:spPr bwMode="auto">
          <a:xfrm rot="16200000" flipH="1">
            <a:off x="6585335" y="3626134"/>
            <a:ext cx="621865" cy="5582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9" name="曲线连接符 108"/>
          <p:cNvCxnSpPr>
            <a:stCxn id="97" idx="2"/>
            <a:endCxn id="96" idx="4"/>
          </p:cNvCxnSpPr>
          <p:nvPr/>
        </p:nvCxnSpPr>
        <p:spPr bwMode="auto">
          <a:xfrm rot="10800000">
            <a:off x="5016600" y="3731310"/>
            <a:ext cx="342600" cy="777090"/>
          </a:xfrm>
          <a:prstGeom prst="curvedConnector2">
            <a:avLst/>
          </a:prstGeom>
          <a:solidFill>
            <a:srgbClr val="B9FFB9"/>
          </a:solidFill>
          <a:ln w="22225" cap="flat" cmpd="sng" algn="ctr">
            <a:solidFill>
              <a:srgbClr val="003399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112" name="曲线连接符 104"/>
          <p:cNvCxnSpPr>
            <a:stCxn id="97" idx="7"/>
            <a:endCxn id="90" idx="4"/>
          </p:cNvCxnSpPr>
          <p:nvPr/>
        </p:nvCxnSpPr>
        <p:spPr bwMode="auto">
          <a:xfrm rot="16200000" flipV="1">
            <a:off x="4863458" y="3491187"/>
            <a:ext cx="1703420" cy="25535"/>
          </a:xfrm>
          <a:prstGeom prst="curvedConnector3">
            <a:avLst>
              <a:gd name="adj1" fmla="val 50000"/>
            </a:avLst>
          </a:prstGeom>
          <a:solidFill>
            <a:srgbClr val="B9FFB9"/>
          </a:solidFill>
          <a:ln w="22225" cap="flat" cmpd="sng" algn="ctr">
            <a:solidFill>
              <a:srgbClr val="C00000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118" name="曲线连接符 117"/>
          <p:cNvCxnSpPr>
            <a:stCxn id="94" idx="2"/>
            <a:endCxn id="84" idx="5"/>
          </p:cNvCxnSpPr>
          <p:nvPr/>
        </p:nvCxnSpPr>
        <p:spPr bwMode="auto">
          <a:xfrm rot="10800000" flipH="1">
            <a:off x="6248399" y="1587936"/>
            <a:ext cx="368735" cy="1853665"/>
          </a:xfrm>
          <a:prstGeom prst="curvedConnector4">
            <a:avLst>
              <a:gd name="adj1" fmla="val -61996"/>
              <a:gd name="adj2" fmla="val 54120"/>
            </a:avLst>
          </a:prstGeom>
          <a:solidFill>
            <a:srgbClr val="B9FFB9"/>
          </a:solidFill>
          <a:ln w="22225" cap="flat" cmpd="sng" algn="ctr">
            <a:solidFill>
              <a:srgbClr val="003399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122" name="曲线连接符 121"/>
          <p:cNvCxnSpPr>
            <a:stCxn id="99" idx="2"/>
            <a:endCxn id="94" idx="4"/>
          </p:cNvCxnSpPr>
          <p:nvPr/>
        </p:nvCxnSpPr>
        <p:spPr bwMode="auto">
          <a:xfrm rot="10800000">
            <a:off x="6464400" y="3657600"/>
            <a:ext cx="495000" cy="774600"/>
          </a:xfrm>
          <a:prstGeom prst="curvedConnector2">
            <a:avLst/>
          </a:prstGeom>
          <a:solidFill>
            <a:srgbClr val="B9FFB9"/>
          </a:solidFill>
          <a:ln w="22225" cap="flat" cmpd="sng" algn="ctr">
            <a:solidFill>
              <a:srgbClr val="003399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128" name="曲线连接符 104"/>
          <p:cNvCxnSpPr>
            <a:stCxn id="99" idx="7"/>
            <a:endCxn id="85" idx="4"/>
          </p:cNvCxnSpPr>
          <p:nvPr/>
        </p:nvCxnSpPr>
        <p:spPr bwMode="auto">
          <a:xfrm rot="16200000" flipV="1">
            <a:off x="6438158" y="3389487"/>
            <a:ext cx="1627220" cy="152735"/>
          </a:xfrm>
          <a:prstGeom prst="curvedConnector3">
            <a:avLst>
              <a:gd name="adj1" fmla="val 50000"/>
            </a:avLst>
          </a:prstGeom>
          <a:solidFill>
            <a:srgbClr val="B9FFB9"/>
          </a:solidFill>
          <a:ln w="22225" cap="flat" cmpd="sng" algn="ctr">
            <a:solidFill>
              <a:srgbClr val="C00000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137" name="曲线连接符 104"/>
          <p:cNvCxnSpPr>
            <a:stCxn id="91" idx="5"/>
          </p:cNvCxnSpPr>
          <p:nvPr/>
        </p:nvCxnSpPr>
        <p:spPr bwMode="auto">
          <a:xfrm rot="16200000" flipH="1">
            <a:off x="8547335" y="3137134"/>
            <a:ext cx="63265" cy="977665"/>
          </a:xfrm>
          <a:prstGeom prst="curvedConnector4">
            <a:avLst>
              <a:gd name="adj1" fmla="val 98546"/>
              <a:gd name="adj2" fmla="val 53236"/>
            </a:avLst>
          </a:prstGeom>
          <a:solidFill>
            <a:srgbClr val="B9FFB9"/>
          </a:solidFill>
          <a:ln w="22225" cap="flat" cmpd="sng" algn="ctr">
            <a:solidFill>
              <a:srgbClr val="C00000"/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141" name="矩形 140"/>
          <p:cNvSpPr/>
          <p:nvPr/>
        </p:nvSpPr>
        <p:spPr>
          <a:xfrm>
            <a:off x="8153400" y="3124200"/>
            <a:ext cx="914400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C00000"/>
                </a:solidFill>
              </a:rPr>
              <a:t>Null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53" name="曲线连接符 104"/>
          <p:cNvCxnSpPr>
            <a:stCxn id="90" idx="6"/>
            <a:endCxn id="84" idx="4"/>
          </p:cNvCxnSpPr>
          <p:nvPr/>
        </p:nvCxnSpPr>
        <p:spPr bwMode="auto">
          <a:xfrm flipV="1">
            <a:off x="5918400" y="1651200"/>
            <a:ext cx="546000" cy="785045"/>
          </a:xfrm>
          <a:prstGeom prst="curvedConnector2">
            <a:avLst/>
          </a:prstGeom>
          <a:solidFill>
            <a:srgbClr val="B9FFB9"/>
          </a:solidFill>
          <a:ln w="22225" cap="flat" cmpd="sng" algn="ctr">
            <a:solidFill>
              <a:srgbClr val="C00000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61" name="曲线连接符 121"/>
          <p:cNvCxnSpPr>
            <a:stCxn id="91" idx="3"/>
            <a:endCxn id="85" idx="5"/>
          </p:cNvCxnSpPr>
          <p:nvPr/>
        </p:nvCxnSpPr>
        <p:spPr bwMode="auto">
          <a:xfrm rot="5400000" flipH="1">
            <a:off x="7053722" y="2863393"/>
            <a:ext cx="1005355" cy="456530"/>
          </a:xfrm>
          <a:prstGeom prst="curvedConnector3">
            <a:avLst>
              <a:gd name="adj1" fmla="val -5604"/>
            </a:avLst>
          </a:prstGeom>
          <a:solidFill>
            <a:srgbClr val="B9FFB9"/>
          </a:solidFill>
          <a:ln w="22225" cap="flat" cmpd="sng" algn="ctr">
            <a:solidFill>
              <a:srgbClr val="003399"/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65" name="矩形 64"/>
          <p:cNvSpPr/>
          <p:nvPr/>
        </p:nvSpPr>
        <p:spPr>
          <a:xfrm>
            <a:off x="3733800" y="3102858"/>
            <a:ext cx="990600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3399"/>
                </a:solidFill>
              </a:rPr>
              <a:t>Null</a:t>
            </a:r>
            <a:endParaRPr lang="zh-CN" altLang="en-US" dirty="0">
              <a:solidFill>
                <a:srgbClr val="003399"/>
              </a:solidFill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2286000" y="1867179"/>
            <a:ext cx="686406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/>
              <a:t>A, </a:t>
            </a:r>
            <a:endParaRPr lang="zh-CN" altLang="en-US" sz="3200" dirty="0"/>
          </a:p>
        </p:txBody>
      </p:sp>
      <p:sp>
        <p:nvSpPr>
          <p:cNvPr id="67" name="矩形 66"/>
          <p:cNvSpPr/>
          <p:nvPr/>
        </p:nvSpPr>
        <p:spPr>
          <a:xfrm>
            <a:off x="1751994" y="1867179"/>
            <a:ext cx="686406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/>
              <a:t>B, </a:t>
            </a:r>
            <a:endParaRPr lang="zh-CN" altLang="en-US" sz="3200" dirty="0"/>
          </a:p>
        </p:txBody>
      </p:sp>
      <p:sp>
        <p:nvSpPr>
          <p:cNvPr id="68" name="矩形 67"/>
          <p:cNvSpPr/>
          <p:nvPr/>
        </p:nvSpPr>
        <p:spPr>
          <a:xfrm>
            <a:off x="685800" y="1867179"/>
            <a:ext cx="708848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/>
              <a:t>D, </a:t>
            </a:r>
            <a:endParaRPr lang="zh-CN" altLang="en-US" sz="3200" dirty="0"/>
          </a:p>
        </p:txBody>
      </p:sp>
      <p:sp>
        <p:nvSpPr>
          <p:cNvPr id="69" name="矩形 68"/>
          <p:cNvSpPr/>
          <p:nvPr/>
        </p:nvSpPr>
        <p:spPr>
          <a:xfrm>
            <a:off x="1196758" y="1867179"/>
            <a:ext cx="731290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/>
              <a:t>G, </a:t>
            </a:r>
            <a:endParaRPr lang="zh-CN" altLang="en-US" sz="3200" dirty="0"/>
          </a:p>
        </p:txBody>
      </p:sp>
      <p:sp>
        <p:nvSpPr>
          <p:cNvPr id="70" name="矩形 69"/>
          <p:cNvSpPr/>
          <p:nvPr/>
        </p:nvSpPr>
        <p:spPr>
          <a:xfrm>
            <a:off x="3886200" y="1867179"/>
            <a:ext cx="708848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/>
              <a:t>C, </a:t>
            </a:r>
            <a:endParaRPr lang="zh-CN" altLang="en-US" sz="3200" dirty="0"/>
          </a:p>
        </p:txBody>
      </p:sp>
      <p:sp>
        <p:nvSpPr>
          <p:cNvPr id="71" name="矩形 70"/>
          <p:cNvSpPr/>
          <p:nvPr/>
        </p:nvSpPr>
        <p:spPr>
          <a:xfrm>
            <a:off x="2819400" y="1867179"/>
            <a:ext cx="686406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/>
              <a:t>E, </a:t>
            </a:r>
            <a:endParaRPr lang="zh-CN" altLang="en-US" sz="3200" dirty="0"/>
          </a:p>
        </p:txBody>
      </p:sp>
      <p:sp>
        <p:nvSpPr>
          <p:cNvPr id="72" name="矩形 71"/>
          <p:cNvSpPr/>
          <p:nvPr/>
        </p:nvSpPr>
        <p:spPr>
          <a:xfrm>
            <a:off x="3330358" y="1867179"/>
            <a:ext cx="708848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/>
              <a:t>H, </a:t>
            </a:r>
            <a:endParaRPr lang="zh-CN" altLang="en-US" sz="3200" dirty="0"/>
          </a:p>
        </p:txBody>
      </p:sp>
      <p:sp>
        <p:nvSpPr>
          <p:cNvPr id="73" name="矩形 72"/>
          <p:cNvSpPr/>
          <p:nvPr/>
        </p:nvSpPr>
        <p:spPr>
          <a:xfrm>
            <a:off x="4419600" y="1867179"/>
            <a:ext cx="548548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/>
              <a:t>F </a:t>
            </a:r>
            <a:endParaRPr lang="zh-CN" altLang="en-US" sz="3200" dirty="0"/>
          </a:p>
        </p:txBody>
      </p:sp>
      <p:sp>
        <p:nvSpPr>
          <p:cNvPr id="40" name="矩形 39"/>
          <p:cNvSpPr/>
          <p:nvPr/>
        </p:nvSpPr>
        <p:spPr>
          <a:xfrm>
            <a:off x="685800" y="2514600"/>
            <a:ext cx="4267200" cy="600164"/>
          </a:xfrm>
          <a:prstGeom prst="rect">
            <a:avLst/>
          </a:prstGeom>
          <a:solidFill>
            <a:srgbClr val="2A7E54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3000" dirty="0">
                <a:solidFill>
                  <a:schemeClr val="bg1"/>
                </a:solidFill>
              </a:rPr>
              <a:t>中序线索，总是向上指。</a:t>
            </a:r>
            <a:endParaRPr lang="zh-CN" altLang="en-US" sz="3000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" grpId="0"/>
      <p:bldP spid="65" grpId="0"/>
      <p:bldP spid="66" grpId="0"/>
      <p:bldP spid="67" grpId="0"/>
      <p:bldP spid="68" grpId="0"/>
      <p:bldP spid="69" grpId="0"/>
      <p:bldP spid="70" grpId="0"/>
      <p:bldP spid="71" grpId="0"/>
      <p:bldP spid="72" grpId="0"/>
      <p:bldP spid="73" grpId="0"/>
      <p:bldP spid="40" grpId="0" animBg="1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矩形 63"/>
          <p:cNvSpPr/>
          <p:nvPr/>
        </p:nvSpPr>
        <p:spPr>
          <a:xfrm>
            <a:off x="609600" y="3771543"/>
            <a:ext cx="8229600" cy="225324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sz="3000" dirty="0">
                <a:solidFill>
                  <a:srgbClr val="003399"/>
                </a:solidFill>
              </a:rPr>
              <a:t> 遍历过程中，线索化：</a:t>
            </a:r>
            <a:endParaRPr lang="en-US" altLang="zh-CN" sz="3000" dirty="0">
              <a:solidFill>
                <a:srgbClr val="003399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3000" dirty="0"/>
              <a:t>  访问结点</a:t>
            </a:r>
            <a:r>
              <a:rPr lang="en-US" altLang="zh-CN" sz="3000" dirty="0"/>
              <a:t>p</a:t>
            </a:r>
            <a:r>
              <a:rPr lang="zh-CN" altLang="en-US" sz="3000" dirty="0"/>
              <a:t>后，</a:t>
            </a:r>
            <a:endParaRPr lang="en-US" altLang="zh-CN" sz="3000" dirty="0"/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3000" dirty="0"/>
              <a:t>  看</a:t>
            </a:r>
            <a:r>
              <a:rPr lang="en-US" altLang="zh-CN" sz="3000" dirty="0"/>
              <a:t>p-&gt;</a:t>
            </a:r>
            <a:r>
              <a:rPr lang="en-US" altLang="zh-CN" sz="3000" dirty="0" err="1"/>
              <a:t>llink</a:t>
            </a:r>
            <a:r>
              <a:rPr lang="zh-CN" altLang="en-US" sz="3000" dirty="0"/>
              <a:t>、</a:t>
            </a:r>
            <a:r>
              <a:rPr lang="en-US" altLang="zh-CN" sz="3000" dirty="0"/>
              <a:t>p</a:t>
            </a:r>
            <a:r>
              <a:rPr lang="zh-CN" altLang="en-US" sz="3000" dirty="0"/>
              <a:t>的前驱的</a:t>
            </a:r>
            <a:r>
              <a:rPr lang="en-US" altLang="zh-CN" sz="3000" dirty="0" err="1"/>
              <a:t>rlink</a:t>
            </a:r>
            <a:r>
              <a:rPr lang="zh-CN" altLang="en-US" sz="3000" dirty="0"/>
              <a:t>是否为空？</a:t>
            </a:r>
            <a:endParaRPr lang="en-US" altLang="zh-CN" sz="3000" dirty="0"/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3000" dirty="0"/>
              <a:t>  若是，则重置空指针。</a:t>
            </a:r>
          </a:p>
        </p:txBody>
      </p:sp>
      <p:sp>
        <p:nvSpPr>
          <p:cNvPr id="63" name="Text Box 6"/>
          <p:cNvSpPr txBox="1">
            <a:spLocks noChangeArrowheads="1"/>
          </p:cNvSpPr>
          <p:nvPr/>
        </p:nvSpPr>
        <p:spPr bwMode="auto">
          <a:xfrm>
            <a:off x="685800" y="1338894"/>
            <a:ext cx="4267200" cy="117570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solidFill>
              <a:schemeClr val="bg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3200" dirty="0"/>
              <a:t>后序序列：</a:t>
            </a:r>
            <a:endParaRPr lang="en-US" altLang="zh-CN" sz="3200" dirty="0"/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endParaRPr lang="en-US" altLang="zh-CN" sz="3200" dirty="0"/>
          </a:p>
        </p:txBody>
      </p:sp>
      <p:sp>
        <p:nvSpPr>
          <p:cNvPr id="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zh-CN" altLang="en-US" dirty="0">
                <a:latin typeface="黑体" pitchFamily="2" charset="-122"/>
                <a:ea typeface="黑体" pitchFamily="2" charset="-122"/>
              </a:rPr>
              <a:t>后序线索化</a:t>
            </a:r>
          </a:p>
        </p:txBody>
      </p:sp>
      <p:sp>
        <p:nvSpPr>
          <p:cNvPr id="87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83" name="曲线连接符 82"/>
          <p:cNvCxnSpPr>
            <a:stCxn id="96" idx="3"/>
            <a:endCxn id="97" idx="1"/>
          </p:cNvCxnSpPr>
          <p:nvPr/>
        </p:nvCxnSpPr>
        <p:spPr bwMode="auto">
          <a:xfrm rot="16200000" flipH="1">
            <a:off x="4799355" y="3732555"/>
            <a:ext cx="687620" cy="558600"/>
          </a:xfrm>
          <a:prstGeom prst="curvedConnector3">
            <a:avLst>
              <a:gd name="adj1" fmla="val 50000"/>
            </a:avLst>
          </a:prstGeom>
          <a:solidFill>
            <a:srgbClr val="B9FFB9"/>
          </a:solidFill>
          <a:ln w="22225" cap="flat" cmpd="sng" algn="ctr">
            <a:solidFill>
              <a:srgbClr val="003399"/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84" name="Oval 27"/>
          <p:cNvSpPr>
            <a:spLocks noChangeArrowheads="1"/>
          </p:cNvSpPr>
          <p:nvPr/>
        </p:nvSpPr>
        <p:spPr bwMode="auto">
          <a:xfrm>
            <a:off x="6248400" y="1219200"/>
            <a:ext cx="432000" cy="432000"/>
          </a:xfrm>
          <a:prstGeom prst="ellipse">
            <a:avLst/>
          </a:prstGeom>
          <a:solidFill>
            <a:srgbClr val="FFFE98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/>
              <a:t>A</a:t>
            </a:r>
          </a:p>
        </p:txBody>
      </p:sp>
      <p:sp>
        <p:nvSpPr>
          <p:cNvPr id="85" name="Oval 28"/>
          <p:cNvSpPr>
            <a:spLocks noChangeArrowheads="1"/>
          </p:cNvSpPr>
          <p:nvPr/>
        </p:nvSpPr>
        <p:spPr bwMode="auto">
          <a:xfrm>
            <a:off x="6959400" y="2220245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C</a:t>
            </a:r>
            <a:endParaRPr lang="zh-CN" altLang="en-US" sz="3200" dirty="0"/>
          </a:p>
        </p:txBody>
      </p:sp>
      <p:cxnSp>
        <p:nvCxnSpPr>
          <p:cNvPr id="88" name="直接连接符 87"/>
          <p:cNvCxnSpPr>
            <a:stCxn id="84" idx="3"/>
            <a:endCxn id="90" idx="0"/>
          </p:cNvCxnSpPr>
          <p:nvPr/>
        </p:nvCxnSpPr>
        <p:spPr bwMode="auto">
          <a:xfrm rot="5400000">
            <a:off x="5690878" y="1599458"/>
            <a:ext cx="632310" cy="6092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9" name="直接连接符 88"/>
          <p:cNvCxnSpPr>
            <a:stCxn id="84" idx="5"/>
            <a:endCxn id="85" idx="0"/>
          </p:cNvCxnSpPr>
          <p:nvPr/>
        </p:nvCxnSpPr>
        <p:spPr bwMode="auto">
          <a:xfrm rot="16200000" flipH="1">
            <a:off x="6580112" y="1624957"/>
            <a:ext cx="632310" cy="5582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0" name="Oval 28"/>
          <p:cNvSpPr>
            <a:spLocks noChangeArrowheads="1"/>
          </p:cNvSpPr>
          <p:nvPr/>
        </p:nvSpPr>
        <p:spPr bwMode="auto">
          <a:xfrm>
            <a:off x="5486400" y="2220245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B</a:t>
            </a:r>
            <a:endParaRPr lang="zh-CN" altLang="en-US" sz="3200" dirty="0"/>
          </a:p>
        </p:txBody>
      </p:sp>
      <p:sp>
        <p:nvSpPr>
          <p:cNvPr id="91" name="Oval 28"/>
          <p:cNvSpPr>
            <a:spLocks noChangeArrowheads="1"/>
          </p:cNvSpPr>
          <p:nvPr/>
        </p:nvSpPr>
        <p:spPr bwMode="auto">
          <a:xfrm>
            <a:off x="7721400" y="322560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F</a:t>
            </a:r>
            <a:endParaRPr lang="zh-CN" altLang="en-US" sz="3200" dirty="0"/>
          </a:p>
        </p:txBody>
      </p:sp>
      <p:cxnSp>
        <p:nvCxnSpPr>
          <p:cNvPr id="92" name="直接连接符 91"/>
          <p:cNvCxnSpPr>
            <a:stCxn id="85" idx="3"/>
            <a:endCxn id="94" idx="0"/>
          </p:cNvCxnSpPr>
          <p:nvPr/>
        </p:nvCxnSpPr>
        <p:spPr bwMode="auto">
          <a:xfrm rot="5400000">
            <a:off x="6425223" y="2628158"/>
            <a:ext cx="636620" cy="5582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3" name="直接连接符 92"/>
          <p:cNvCxnSpPr>
            <a:stCxn id="85" idx="5"/>
            <a:endCxn id="91" idx="0"/>
          </p:cNvCxnSpPr>
          <p:nvPr/>
        </p:nvCxnSpPr>
        <p:spPr bwMode="auto">
          <a:xfrm rot="16200000" flipH="1">
            <a:off x="7314457" y="2602657"/>
            <a:ext cx="636620" cy="6092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4" name="Oval 28"/>
          <p:cNvSpPr>
            <a:spLocks noChangeArrowheads="1"/>
          </p:cNvSpPr>
          <p:nvPr/>
        </p:nvSpPr>
        <p:spPr bwMode="auto">
          <a:xfrm>
            <a:off x="6248400" y="322560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E</a:t>
            </a:r>
            <a:endParaRPr lang="zh-CN" altLang="en-US" sz="3200" dirty="0"/>
          </a:p>
        </p:txBody>
      </p:sp>
      <p:cxnSp>
        <p:nvCxnSpPr>
          <p:cNvPr id="95" name="直接连接符 94"/>
          <p:cNvCxnSpPr>
            <a:stCxn id="90" idx="3"/>
            <a:endCxn id="96" idx="0"/>
          </p:cNvCxnSpPr>
          <p:nvPr/>
        </p:nvCxnSpPr>
        <p:spPr bwMode="auto">
          <a:xfrm rot="5400000">
            <a:off x="4927968" y="2677613"/>
            <a:ext cx="710330" cy="5330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6" name="Oval 28"/>
          <p:cNvSpPr>
            <a:spLocks noChangeArrowheads="1"/>
          </p:cNvSpPr>
          <p:nvPr/>
        </p:nvSpPr>
        <p:spPr bwMode="auto">
          <a:xfrm>
            <a:off x="4800600" y="329931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D</a:t>
            </a:r>
            <a:endParaRPr lang="zh-CN" altLang="en-US" sz="3200" dirty="0"/>
          </a:p>
        </p:txBody>
      </p:sp>
      <p:sp>
        <p:nvSpPr>
          <p:cNvPr id="97" name="Oval 28"/>
          <p:cNvSpPr>
            <a:spLocks noChangeArrowheads="1"/>
          </p:cNvSpPr>
          <p:nvPr/>
        </p:nvSpPr>
        <p:spPr bwMode="auto">
          <a:xfrm>
            <a:off x="5359200" y="429240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G</a:t>
            </a:r>
            <a:endParaRPr lang="zh-CN" altLang="en-US" sz="3200" dirty="0"/>
          </a:p>
        </p:txBody>
      </p:sp>
      <p:cxnSp>
        <p:nvCxnSpPr>
          <p:cNvPr id="98" name="直接连接符 97"/>
          <p:cNvCxnSpPr>
            <a:stCxn id="96" idx="5"/>
            <a:endCxn id="97" idx="0"/>
          </p:cNvCxnSpPr>
          <p:nvPr/>
        </p:nvCxnSpPr>
        <p:spPr bwMode="auto">
          <a:xfrm rot="16200000" flipH="1">
            <a:off x="5060090" y="3777289"/>
            <a:ext cx="624355" cy="4058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9" name="Oval 28"/>
          <p:cNvSpPr>
            <a:spLocks noChangeArrowheads="1"/>
          </p:cNvSpPr>
          <p:nvPr/>
        </p:nvSpPr>
        <p:spPr bwMode="auto">
          <a:xfrm>
            <a:off x="6959400" y="421620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H</a:t>
            </a:r>
            <a:endParaRPr lang="zh-CN" altLang="en-US" sz="3200" dirty="0"/>
          </a:p>
        </p:txBody>
      </p:sp>
      <p:cxnSp>
        <p:nvCxnSpPr>
          <p:cNvPr id="100" name="直接连接符 99"/>
          <p:cNvCxnSpPr>
            <a:stCxn id="94" idx="5"/>
            <a:endCxn id="99" idx="0"/>
          </p:cNvCxnSpPr>
          <p:nvPr/>
        </p:nvCxnSpPr>
        <p:spPr bwMode="auto">
          <a:xfrm rot="16200000" flipH="1">
            <a:off x="6585335" y="3626134"/>
            <a:ext cx="621865" cy="5582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9" name="曲线连接符 108"/>
          <p:cNvCxnSpPr>
            <a:stCxn id="97" idx="3"/>
          </p:cNvCxnSpPr>
          <p:nvPr/>
        </p:nvCxnSpPr>
        <p:spPr bwMode="auto">
          <a:xfrm rot="5400000">
            <a:off x="5156101" y="4534235"/>
            <a:ext cx="139465" cy="393265"/>
          </a:xfrm>
          <a:prstGeom prst="curvedConnector2">
            <a:avLst/>
          </a:prstGeom>
          <a:solidFill>
            <a:srgbClr val="B9FFB9"/>
          </a:solidFill>
          <a:ln w="22225" cap="flat" cmpd="sng" algn="ctr">
            <a:solidFill>
              <a:srgbClr val="003399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112" name="曲线连接符 104"/>
          <p:cNvCxnSpPr>
            <a:stCxn id="97" idx="7"/>
            <a:endCxn id="96" idx="6"/>
          </p:cNvCxnSpPr>
          <p:nvPr/>
        </p:nvCxnSpPr>
        <p:spPr bwMode="auto">
          <a:xfrm rot="16200000" flipV="1">
            <a:off x="5060091" y="3687820"/>
            <a:ext cx="840355" cy="495335"/>
          </a:xfrm>
          <a:prstGeom prst="curvedConnector2">
            <a:avLst/>
          </a:prstGeom>
          <a:solidFill>
            <a:srgbClr val="B9FFB9"/>
          </a:solidFill>
          <a:ln w="22225" cap="flat" cmpd="sng" algn="ctr">
            <a:solidFill>
              <a:srgbClr val="C00000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118" name="曲线连接符 117"/>
          <p:cNvCxnSpPr>
            <a:stCxn id="94" idx="4"/>
            <a:endCxn id="99" idx="1"/>
          </p:cNvCxnSpPr>
          <p:nvPr/>
        </p:nvCxnSpPr>
        <p:spPr bwMode="auto">
          <a:xfrm rot="16200000" flipH="1">
            <a:off x="6432600" y="3689399"/>
            <a:ext cx="621865" cy="558265"/>
          </a:xfrm>
          <a:prstGeom prst="curvedConnector3">
            <a:avLst>
              <a:gd name="adj1" fmla="val 45544"/>
            </a:avLst>
          </a:prstGeom>
          <a:solidFill>
            <a:srgbClr val="B9FFB9"/>
          </a:solidFill>
          <a:ln w="22225" cap="flat" cmpd="sng" algn="ctr">
            <a:solidFill>
              <a:srgbClr val="003399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122" name="曲线连接符 121"/>
          <p:cNvCxnSpPr>
            <a:stCxn id="99" idx="2"/>
            <a:endCxn id="90" idx="5"/>
          </p:cNvCxnSpPr>
          <p:nvPr/>
        </p:nvCxnSpPr>
        <p:spPr bwMode="auto">
          <a:xfrm rot="10800000">
            <a:off x="5855136" y="2588980"/>
            <a:ext cx="1104265" cy="1843220"/>
          </a:xfrm>
          <a:prstGeom prst="curvedConnector2">
            <a:avLst/>
          </a:prstGeom>
          <a:solidFill>
            <a:srgbClr val="B9FFB9"/>
          </a:solidFill>
          <a:ln w="22225" cap="flat" cmpd="sng" algn="ctr">
            <a:solidFill>
              <a:srgbClr val="003399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128" name="曲线连接符 104"/>
          <p:cNvCxnSpPr>
            <a:stCxn id="99" idx="7"/>
            <a:endCxn id="94" idx="6"/>
          </p:cNvCxnSpPr>
          <p:nvPr/>
        </p:nvCxnSpPr>
        <p:spPr bwMode="auto">
          <a:xfrm rot="16200000" flipV="1">
            <a:off x="6585336" y="3536665"/>
            <a:ext cx="837865" cy="647735"/>
          </a:xfrm>
          <a:prstGeom prst="curvedConnector2">
            <a:avLst/>
          </a:prstGeom>
          <a:solidFill>
            <a:srgbClr val="B9FFB9"/>
          </a:solidFill>
          <a:ln w="22225" cap="flat" cmpd="sng" algn="ctr">
            <a:solidFill>
              <a:srgbClr val="C00000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137" name="曲线连接符 104"/>
          <p:cNvCxnSpPr>
            <a:stCxn id="91" idx="6"/>
            <a:endCxn id="85" idx="6"/>
          </p:cNvCxnSpPr>
          <p:nvPr/>
        </p:nvCxnSpPr>
        <p:spPr bwMode="auto">
          <a:xfrm flipH="1" flipV="1">
            <a:off x="7391400" y="2436245"/>
            <a:ext cx="762000" cy="1005355"/>
          </a:xfrm>
          <a:prstGeom prst="curvedConnector3">
            <a:avLst>
              <a:gd name="adj1" fmla="val -30000"/>
            </a:avLst>
          </a:prstGeom>
          <a:solidFill>
            <a:srgbClr val="B9FFB9"/>
          </a:solidFill>
          <a:ln w="22225" cap="flat" cmpd="sng" algn="ctr">
            <a:solidFill>
              <a:srgbClr val="C00000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53" name="曲线连接符 104"/>
          <p:cNvCxnSpPr>
            <a:stCxn id="90" idx="4"/>
            <a:endCxn id="99" idx="3"/>
          </p:cNvCxnSpPr>
          <p:nvPr/>
        </p:nvCxnSpPr>
        <p:spPr bwMode="auto">
          <a:xfrm rot="16200000" flipH="1">
            <a:off x="5396187" y="2958457"/>
            <a:ext cx="1932690" cy="1320265"/>
          </a:xfrm>
          <a:prstGeom prst="curvedConnector3">
            <a:avLst>
              <a:gd name="adj1" fmla="val 100047"/>
            </a:avLst>
          </a:prstGeom>
          <a:solidFill>
            <a:srgbClr val="B9FFB9"/>
          </a:solidFill>
          <a:ln w="22225" cap="flat" cmpd="sng" algn="ctr">
            <a:solidFill>
              <a:srgbClr val="C00000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61" name="曲线连接符 121"/>
          <p:cNvCxnSpPr>
            <a:stCxn id="91" idx="2"/>
            <a:endCxn id="94" idx="7"/>
          </p:cNvCxnSpPr>
          <p:nvPr/>
        </p:nvCxnSpPr>
        <p:spPr bwMode="auto">
          <a:xfrm rot="10800000">
            <a:off x="6617136" y="3288866"/>
            <a:ext cx="1104265" cy="152735"/>
          </a:xfrm>
          <a:prstGeom prst="curvedConnector4">
            <a:avLst>
              <a:gd name="adj1" fmla="val 58427"/>
              <a:gd name="adj2" fmla="val 304097"/>
            </a:avLst>
          </a:prstGeom>
          <a:solidFill>
            <a:srgbClr val="B9FFB9"/>
          </a:solidFill>
          <a:ln w="22225" cap="flat" cmpd="sng" algn="ctr">
            <a:solidFill>
              <a:srgbClr val="003399"/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65" name="矩形 64"/>
          <p:cNvSpPr/>
          <p:nvPr/>
        </p:nvSpPr>
        <p:spPr>
          <a:xfrm>
            <a:off x="4572000" y="4267200"/>
            <a:ext cx="990600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3399"/>
                </a:solidFill>
              </a:rPr>
              <a:t>Null</a:t>
            </a:r>
            <a:endParaRPr lang="zh-CN" altLang="en-US" dirty="0">
              <a:solidFill>
                <a:srgbClr val="003399"/>
              </a:solidFill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4358548" y="1905000"/>
            <a:ext cx="549959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/>
              <a:t>A </a:t>
            </a:r>
            <a:endParaRPr lang="zh-CN" altLang="en-US" sz="3200" dirty="0"/>
          </a:p>
        </p:txBody>
      </p:sp>
      <p:sp>
        <p:nvSpPr>
          <p:cNvPr id="101" name="矩形 100"/>
          <p:cNvSpPr/>
          <p:nvPr/>
        </p:nvSpPr>
        <p:spPr>
          <a:xfrm>
            <a:off x="1767748" y="1905000"/>
            <a:ext cx="686406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/>
              <a:t>B, </a:t>
            </a:r>
            <a:endParaRPr lang="zh-CN" altLang="en-US" sz="3200" dirty="0"/>
          </a:p>
        </p:txBody>
      </p:sp>
      <p:sp>
        <p:nvSpPr>
          <p:cNvPr id="102" name="矩形 101"/>
          <p:cNvSpPr/>
          <p:nvPr/>
        </p:nvSpPr>
        <p:spPr>
          <a:xfrm>
            <a:off x="1219200" y="1905000"/>
            <a:ext cx="708848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/>
              <a:t>D, </a:t>
            </a:r>
            <a:endParaRPr lang="zh-CN" altLang="en-US" sz="3200" dirty="0"/>
          </a:p>
        </p:txBody>
      </p:sp>
      <p:sp>
        <p:nvSpPr>
          <p:cNvPr id="104" name="矩形 103"/>
          <p:cNvSpPr/>
          <p:nvPr/>
        </p:nvSpPr>
        <p:spPr>
          <a:xfrm>
            <a:off x="3825148" y="1905000"/>
            <a:ext cx="708848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/>
              <a:t>C, </a:t>
            </a:r>
            <a:endParaRPr lang="zh-CN" altLang="en-US" sz="3200" dirty="0"/>
          </a:p>
        </p:txBody>
      </p:sp>
      <p:sp>
        <p:nvSpPr>
          <p:cNvPr id="105" name="矩形 104"/>
          <p:cNvSpPr/>
          <p:nvPr/>
        </p:nvSpPr>
        <p:spPr>
          <a:xfrm>
            <a:off x="2834548" y="1905000"/>
            <a:ext cx="686406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/>
              <a:t>E, </a:t>
            </a:r>
            <a:endParaRPr lang="zh-CN" altLang="en-US" sz="3200" dirty="0"/>
          </a:p>
        </p:txBody>
      </p:sp>
      <p:sp>
        <p:nvSpPr>
          <p:cNvPr id="106" name="矩形 105"/>
          <p:cNvSpPr/>
          <p:nvPr/>
        </p:nvSpPr>
        <p:spPr>
          <a:xfrm>
            <a:off x="2278100" y="1905000"/>
            <a:ext cx="708848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/>
              <a:t>H, </a:t>
            </a:r>
            <a:endParaRPr lang="zh-CN" altLang="en-US" sz="3200" dirty="0"/>
          </a:p>
        </p:txBody>
      </p:sp>
      <p:sp>
        <p:nvSpPr>
          <p:cNvPr id="107" name="矩形 106"/>
          <p:cNvSpPr/>
          <p:nvPr/>
        </p:nvSpPr>
        <p:spPr>
          <a:xfrm>
            <a:off x="3367948" y="1905000"/>
            <a:ext cx="616900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/>
              <a:t>F, </a:t>
            </a:r>
            <a:endParaRPr lang="zh-CN" altLang="en-US" sz="3200" dirty="0"/>
          </a:p>
        </p:txBody>
      </p:sp>
      <p:sp>
        <p:nvSpPr>
          <p:cNvPr id="72" name="矩形 71"/>
          <p:cNvSpPr/>
          <p:nvPr/>
        </p:nvSpPr>
        <p:spPr>
          <a:xfrm>
            <a:off x="685800" y="1905000"/>
            <a:ext cx="731290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/>
              <a:t>G, 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  <p:bldP spid="82" grpId="0"/>
      <p:bldP spid="101" grpId="0"/>
      <p:bldP spid="102" grpId="0"/>
      <p:bldP spid="104" grpId="0"/>
      <p:bldP spid="105" grpId="0"/>
      <p:bldP spid="106" grpId="0"/>
      <p:bldP spid="107" grpId="0"/>
      <p:bldP spid="72" grpId="0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zh-CN" altLang="en-US" dirty="0">
                <a:latin typeface="黑体" pitchFamily="2" charset="-122"/>
                <a:ea typeface="黑体" pitchFamily="2" charset="-122"/>
              </a:rPr>
              <a:t>思考：孩子指针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or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线索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?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7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609600" y="5181600"/>
            <a:ext cx="3352800" cy="63094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dirty="0"/>
              <a:t>中根序列：</a:t>
            </a:r>
            <a:r>
              <a:rPr lang="en-US" altLang="zh-CN" dirty="0"/>
              <a:t>B, A, C</a:t>
            </a:r>
            <a:endParaRPr lang="zh-CN" altLang="en-US" dirty="0"/>
          </a:p>
        </p:txBody>
      </p:sp>
      <p:sp>
        <p:nvSpPr>
          <p:cNvPr id="57" name="Oval 27"/>
          <p:cNvSpPr>
            <a:spLocks noChangeArrowheads="1"/>
          </p:cNvSpPr>
          <p:nvPr/>
        </p:nvSpPr>
        <p:spPr bwMode="auto">
          <a:xfrm>
            <a:off x="1777800" y="3962400"/>
            <a:ext cx="432000" cy="432000"/>
          </a:xfrm>
          <a:prstGeom prst="ellipse">
            <a:avLst/>
          </a:prstGeom>
          <a:solidFill>
            <a:srgbClr val="FFFE98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/>
              <a:t>A</a:t>
            </a:r>
          </a:p>
        </p:txBody>
      </p:sp>
      <p:sp>
        <p:nvSpPr>
          <p:cNvPr id="58" name="Oval 28"/>
          <p:cNvSpPr>
            <a:spLocks noChangeArrowheads="1"/>
          </p:cNvSpPr>
          <p:nvPr/>
        </p:nvSpPr>
        <p:spPr bwMode="auto">
          <a:xfrm>
            <a:off x="2235000" y="4658645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C</a:t>
            </a:r>
            <a:endParaRPr lang="zh-CN" altLang="en-US" sz="3200" dirty="0"/>
          </a:p>
        </p:txBody>
      </p:sp>
      <p:cxnSp>
        <p:nvCxnSpPr>
          <p:cNvPr id="59" name="直接连接符 58"/>
          <p:cNvCxnSpPr>
            <a:stCxn id="57" idx="3"/>
            <a:endCxn id="62" idx="0"/>
          </p:cNvCxnSpPr>
          <p:nvPr/>
        </p:nvCxnSpPr>
        <p:spPr bwMode="auto">
          <a:xfrm rot="5400000">
            <a:off x="1525078" y="4342658"/>
            <a:ext cx="327510" cy="3044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0" name="直接连接符 59"/>
          <p:cNvCxnSpPr>
            <a:stCxn id="57" idx="5"/>
            <a:endCxn id="58" idx="0"/>
          </p:cNvCxnSpPr>
          <p:nvPr/>
        </p:nvCxnSpPr>
        <p:spPr bwMode="auto">
          <a:xfrm rot="16200000" flipH="1">
            <a:off x="2135012" y="4342657"/>
            <a:ext cx="327510" cy="3044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2" name="Oval 28"/>
          <p:cNvSpPr>
            <a:spLocks noChangeArrowheads="1"/>
          </p:cNvSpPr>
          <p:nvPr/>
        </p:nvSpPr>
        <p:spPr bwMode="auto">
          <a:xfrm>
            <a:off x="1320600" y="4658645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B</a:t>
            </a:r>
            <a:endParaRPr lang="zh-CN" altLang="en-US" sz="3200" dirty="0"/>
          </a:p>
        </p:txBody>
      </p:sp>
      <p:sp>
        <p:nvSpPr>
          <p:cNvPr id="63" name="Rectangle 68"/>
          <p:cNvSpPr>
            <a:spLocks noChangeArrowheads="1"/>
          </p:cNvSpPr>
          <p:nvPr/>
        </p:nvSpPr>
        <p:spPr bwMode="auto">
          <a:xfrm>
            <a:off x="7564801" y="4988404"/>
            <a:ext cx="360000" cy="540000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zh-CN" sz="3200" b="1" dirty="0">
              <a:solidFill>
                <a:srgbClr val="C00000"/>
              </a:solidFill>
            </a:endParaRPr>
          </a:p>
        </p:txBody>
      </p:sp>
      <p:sp>
        <p:nvSpPr>
          <p:cNvPr id="64" name="Rectangle 69"/>
          <p:cNvSpPr>
            <a:spLocks noChangeArrowheads="1"/>
          </p:cNvSpPr>
          <p:nvPr/>
        </p:nvSpPr>
        <p:spPr bwMode="auto">
          <a:xfrm>
            <a:off x="7123476" y="4988404"/>
            <a:ext cx="432000" cy="540000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>
                <a:solidFill>
                  <a:schemeClr val="bg1"/>
                </a:solidFill>
                <a:ea typeface="宋体" pitchFamily="2" charset="-122"/>
              </a:rPr>
              <a:t>C</a:t>
            </a:r>
          </a:p>
        </p:txBody>
      </p:sp>
      <p:sp>
        <p:nvSpPr>
          <p:cNvPr id="66" name="Rectangle 68"/>
          <p:cNvSpPr>
            <a:spLocks noChangeArrowheads="1"/>
          </p:cNvSpPr>
          <p:nvPr/>
        </p:nvSpPr>
        <p:spPr bwMode="auto">
          <a:xfrm>
            <a:off x="6763476" y="4988404"/>
            <a:ext cx="360000" cy="540000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zh-CN" sz="3200" b="1" dirty="0">
              <a:solidFill>
                <a:srgbClr val="C00000"/>
              </a:solidFill>
            </a:endParaRPr>
          </a:p>
        </p:txBody>
      </p:sp>
      <p:sp>
        <p:nvSpPr>
          <p:cNvPr id="67" name="Rectangle 68"/>
          <p:cNvSpPr>
            <a:spLocks noChangeArrowheads="1"/>
          </p:cNvSpPr>
          <p:nvPr/>
        </p:nvSpPr>
        <p:spPr bwMode="auto">
          <a:xfrm>
            <a:off x="6708276" y="4067404"/>
            <a:ext cx="360000" cy="540000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zh-CN" sz="3200" b="1" dirty="0"/>
          </a:p>
        </p:txBody>
      </p:sp>
      <p:sp>
        <p:nvSpPr>
          <p:cNvPr id="68" name="Rectangle 69"/>
          <p:cNvSpPr>
            <a:spLocks noChangeArrowheads="1"/>
          </p:cNvSpPr>
          <p:nvPr/>
        </p:nvSpPr>
        <p:spPr bwMode="auto">
          <a:xfrm>
            <a:off x="6266951" y="4067404"/>
            <a:ext cx="432000" cy="540000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>
                <a:solidFill>
                  <a:schemeClr val="bg1"/>
                </a:solidFill>
                <a:ea typeface="宋体" pitchFamily="2" charset="-122"/>
              </a:rPr>
              <a:t>A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69" name="Rectangle 68"/>
          <p:cNvSpPr>
            <a:spLocks noChangeArrowheads="1"/>
          </p:cNvSpPr>
          <p:nvPr/>
        </p:nvSpPr>
        <p:spPr bwMode="auto">
          <a:xfrm>
            <a:off x="5906951" y="4067404"/>
            <a:ext cx="360000" cy="540000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zh-CN" sz="3200" b="1" dirty="0"/>
          </a:p>
        </p:txBody>
      </p:sp>
      <p:sp>
        <p:nvSpPr>
          <p:cNvPr id="70" name="Rectangle 68"/>
          <p:cNvSpPr>
            <a:spLocks noChangeArrowheads="1"/>
          </p:cNvSpPr>
          <p:nvPr/>
        </p:nvSpPr>
        <p:spPr bwMode="auto">
          <a:xfrm>
            <a:off x="5946276" y="4988404"/>
            <a:ext cx="360000" cy="540000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zh-CN" sz="3200" b="1" dirty="0">
              <a:solidFill>
                <a:srgbClr val="C00000"/>
              </a:solidFill>
            </a:endParaRPr>
          </a:p>
        </p:txBody>
      </p:sp>
      <p:sp>
        <p:nvSpPr>
          <p:cNvPr id="71" name="Rectangle 69"/>
          <p:cNvSpPr>
            <a:spLocks noChangeArrowheads="1"/>
          </p:cNvSpPr>
          <p:nvPr/>
        </p:nvSpPr>
        <p:spPr bwMode="auto">
          <a:xfrm>
            <a:off x="5504951" y="4988404"/>
            <a:ext cx="432000" cy="540000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>
                <a:solidFill>
                  <a:schemeClr val="bg1"/>
                </a:solidFill>
                <a:ea typeface="宋体" pitchFamily="2" charset="-122"/>
              </a:rPr>
              <a:t>B</a:t>
            </a:r>
          </a:p>
        </p:txBody>
      </p:sp>
      <p:sp>
        <p:nvSpPr>
          <p:cNvPr id="72" name="Rectangle 68"/>
          <p:cNvSpPr>
            <a:spLocks noChangeArrowheads="1"/>
          </p:cNvSpPr>
          <p:nvPr/>
        </p:nvSpPr>
        <p:spPr bwMode="auto">
          <a:xfrm>
            <a:off x="5144951" y="4988404"/>
            <a:ext cx="360000" cy="540000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zh-CN" sz="3200" b="1" dirty="0">
              <a:solidFill>
                <a:srgbClr val="C00000"/>
              </a:solidFill>
            </a:endParaRPr>
          </a:p>
        </p:txBody>
      </p:sp>
      <p:cxnSp>
        <p:nvCxnSpPr>
          <p:cNvPr id="73" name="直接箭头连接符 72"/>
          <p:cNvCxnSpPr>
            <a:endCxn id="64" idx="0"/>
          </p:cNvCxnSpPr>
          <p:nvPr/>
        </p:nvCxnSpPr>
        <p:spPr bwMode="auto">
          <a:xfrm rot="16200000" flipH="1">
            <a:off x="6788076" y="4437004"/>
            <a:ext cx="679200" cy="42360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4" name="直接箭头连接符 73"/>
          <p:cNvCxnSpPr>
            <a:endCxn id="71" idx="0"/>
          </p:cNvCxnSpPr>
          <p:nvPr/>
        </p:nvCxnSpPr>
        <p:spPr bwMode="auto">
          <a:xfrm rot="5400000">
            <a:off x="5597814" y="4432342"/>
            <a:ext cx="679200" cy="432925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5" name="直接箭头连接符 74"/>
          <p:cNvCxnSpPr/>
          <p:nvPr/>
        </p:nvCxnSpPr>
        <p:spPr bwMode="auto">
          <a:xfrm rot="10800000" flipV="1">
            <a:off x="4724401" y="5264398"/>
            <a:ext cx="609600" cy="1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C00000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76" name="直接箭头连接符 75"/>
          <p:cNvCxnSpPr>
            <a:endCxn id="68" idx="2"/>
          </p:cNvCxnSpPr>
          <p:nvPr/>
        </p:nvCxnSpPr>
        <p:spPr bwMode="auto">
          <a:xfrm rot="5400000" flipH="1" flipV="1">
            <a:off x="5999078" y="4780527"/>
            <a:ext cx="656996" cy="31075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C00000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77" name="直接箭头连接符 76"/>
          <p:cNvCxnSpPr/>
          <p:nvPr/>
        </p:nvCxnSpPr>
        <p:spPr bwMode="auto">
          <a:xfrm rot="16200000" flipV="1">
            <a:off x="6438901" y="4790442"/>
            <a:ext cx="685800" cy="304799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C00000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78" name="直接箭头连接符 77"/>
          <p:cNvCxnSpPr/>
          <p:nvPr/>
        </p:nvCxnSpPr>
        <p:spPr bwMode="auto">
          <a:xfrm flipV="1">
            <a:off x="7772401" y="5166858"/>
            <a:ext cx="876299" cy="97542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C00000"/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80" name="下箭头 79"/>
          <p:cNvSpPr/>
          <p:nvPr/>
        </p:nvSpPr>
        <p:spPr bwMode="auto">
          <a:xfrm rot="5400000" flipH="1" flipV="1">
            <a:off x="3823200" y="3622542"/>
            <a:ext cx="252000" cy="2160000"/>
          </a:xfrm>
          <a:prstGeom prst="downArrow">
            <a:avLst/>
          </a:prstGeom>
          <a:solidFill>
            <a:schemeClr val="bg1"/>
          </a:solidFill>
          <a:ln w="2857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2895600" y="4066542"/>
            <a:ext cx="2209800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dirty="0"/>
              <a:t>中序线索化</a:t>
            </a:r>
          </a:p>
        </p:txBody>
      </p:sp>
      <p:sp>
        <p:nvSpPr>
          <p:cNvPr id="110" name="矩形 109"/>
          <p:cNvSpPr/>
          <p:nvPr/>
        </p:nvSpPr>
        <p:spPr>
          <a:xfrm>
            <a:off x="4343400" y="5188200"/>
            <a:ext cx="990600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C00000"/>
                </a:solidFill>
              </a:rPr>
              <a:t>Null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11" name="矩形 110"/>
          <p:cNvSpPr/>
          <p:nvPr/>
        </p:nvSpPr>
        <p:spPr>
          <a:xfrm>
            <a:off x="7924800" y="5181600"/>
            <a:ext cx="1143000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C00000"/>
                </a:solidFill>
              </a:rPr>
              <a:t>Null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13" name="Rectangle 68"/>
          <p:cNvSpPr>
            <a:spLocks noChangeArrowheads="1"/>
          </p:cNvSpPr>
          <p:nvPr/>
        </p:nvSpPr>
        <p:spPr bwMode="auto">
          <a:xfrm>
            <a:off x="6879000" y="3505200"/>
            <a:ext cx="360000" cy="5400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/>
              <a:t>t</a:t>
            </a:r>
          </a:p>
        </p:txBody>
      </p:sp>
      <p:cxnSp>
        <p:nvCxnSpPr>
          <p:cNvPr id="114" name="直接箭头连接符 113"/>
          <p:cNvCxnSpPr>
            <a:endCxn id="68" idx="0"/>
          </p:cNvCxnSpPr>
          <p:nvPr/>
        </p:nvCxnSpPr>
        <p:spPr bwMode="auto">
          <a:xfrm rot="10800000" flipV="1">
            <a:off x="6482952" y="3816600"/>
            <a:ext cx="451249" cy="250804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5" name="Rectangle 68"/>
          <p:cNvSpPr>
            <a:spLocks noChangeArrowheads="1"/>
          </p:cNvSpPr>
          <p:nvPr/>
        </p:nvSpPr>
        <p:spPr bwMode="auto">
          <a:xfrm>
            <a:off x="7869600" y="4114800"/>
            <a:ext cx="360000" cy="5400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/>
              <a:t>p</a:t>
            </a:r>
          </a:p>
        </p:txBody>
      </p:sp>
      <p:cxnSp>
        <p:nvCxnSpPr>
          <p:cNvPr id="116" name="直接箭头连接符 115"/>
          <p:cNvCxnSpPr/>
          <p:nvPr/>
        </p:nvCxnSpPr>
        <p:spPr bwMode="auto">
          <a:xfrm rot="5400000">
            <a:off x="7440001" y="4447199"/>
            <a:ext cx="533400" cy="478202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4" name="Text Box 6"/>
          <p:cNvSpPr txBox="1">
            <a:spLocks noChangeArrowheads="1"/>
          </p:cNvSpPr>
          <p:nvPr/>
        </p:nvSpPr>
        <p:spPr bwMode="auto">
          <a:xfrm>
            <a:off x="457200" y="1143001"/>
            <a:ext cx="8305800" cy="231294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514350" indent="-514350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sz="3000" dirty="0"/>
              <a:t>1. t-&gt;</a:t>
            </a:r>
            <a:r>
              <a:rPr lang="en-US" altLang="zh-CN" sz="3000" dirty="0" err="1"/>
              <a:t>rlink</a:t>
            </a:r>
            <a:r>
              <a:rPr lang="en-US" altLang="zh-CN" sz="3000" dirty="0"/>
              <a:t>-&gt;</a:t>
            </a:r>
            <a:r>
              <a:rPr lang="en-US" altLang="zh-CN" sz="3000" dirty="0" err="1"/>
              <a:t>llink</a:t>
            </a:r>
            <a:r>
              <a:rPr lang="zh-CN" altLang="en-US" sz="3000" dirty="0"/>
              <a:t>非空，它指向</a:t>
            </a:r>
            <a:r>
              <a:rPr lang="en-US" altLang="zh-CN" sz="3000" dirty="0"/>
              <a:t>t-&gt;</a:t>
            </a:r>
            <a:r>
              <a:rPr lang="en-US" altLang="zh-CN" sz="3000" dirty="0" err="1"/>
              <a:t>rlink</a:t>
            </a:r>
            <a:r>
              <a:rPr lang="zh-CN" altLang="en-US" sz="3000" dirty="0"/>
              <a:t>的 </a:t>
            </a:r>
            <a:r>
              <a:rPr lang="zh-CN" altLang="en-US" sz="3000" dirty="0">
                <a:solidFill>
                  <a:srgbClr val="003399"/>
                </a:solidFill>
              </a:rPr>
              <a:t>左孩子</a:t>
            </a:r>
            <a:endParaRPr lang="en-US" altLang="zh-CN" sz="3000" dirty="0">
              <a:solidFill>
                <a:srgbClr val="003399"/>
              </a:solidFill>
            </a:endParaRPr>
          </a:p>
          <a:p>
            <a:pPr marL="514350" indent="-514350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sz="3000" dirty="0">
                <a:solidFill>
                  <a:srgbClr val="003399"/>
                </a:solidFill>
              </a:rPr>
              <a:t>                                                     or </a:t>
            </a:r>
            <a:r>
              <a:rPr lang="zh-CN" altLang="en-US" sz="3000" dirty="0">
                <a:solidFill>
                  <a:srgbClr val="003399"/>
                </a:solidFill>
              </a:rPr>
              <a:t>中序前驱？</a:t>
            </a:r>
            <a:endParaRPr lang="en-US" altLang="zh-CN" sz="3000" dirty="0">
              <a:solidFill>
                <a:srgbClr val="003399"/>
              </a:solidFill>
            </a:endParaRPr>
          </a:p>
          <a:p>
            <a:pPr marL="514350" indent="-514350">
              <a:lnSpc>
                <a:spcPct val="114000"/>
              </a:lnSpc>
              <a:spcBef>
                <a:spcPts val="900"/>
              </a:spcBef>
              <a:buNone/>
            </a:pPr>
            <a:r>
              <a:rPr lang="en-US" altLang="zh-CN" sz="3000" dirty="0"/>
              <a:t>2. t-&gt;</a:t>
            </a:r>
            <a:r>
              <a:rPr lang="en-US" altLang="zh-CN" sz="3000" dirty="0" err="1"/>
              <a:t>llink</a:t>
            </a:r>
            <a:r>
              <a:rPr lang="en-US" altLang="zh-CN" sz="3000" dirty="0"/>
              <a:t>-&gt;</a:t>
            </a:r>
            <a:r>
              <a:rPr lang="en-US" altLang="zh-CN" sz="3000" dirty="0" err="1"/>
              <a:t>rlink</a:t>
            </a:r>
            <a:r>
              <a:rPr lang="zh-CN" altLang="en-US" sz="3000" dirty="0"/>
              <a:t>非空，它指向</a:t>
            </a:r>
            <a:r>
              <a:rPr lang="en-US" altLang="zh-CN" sz="3000" dirty="0"/>
              <a:t>t-&gt;</a:t>
            </a:r>
            <a:r>
              <a:rPr lang="en-US" altLang="zh-CN" sz="3000" dirty="0" err="1"/>
              <a:t>llink</a:t>
            </a:r>
            <a:r>
              <a:rPr lang="zh-CN" altLang="en-US" sz="3000" dirty="0"/>
              <a:t>的 </a:t>
            </a:r>
            <a:r>
              <a:rPr lang="zh-CN" altLang="en-US" sz="3000" dirty="0">
                <a:solidFill>
                  <a:srgbClr val="119B28"/>
                </a:solidFill>
              </a:rPr>
              <a:t>右孩子</a:t>
            </a:r>
            <a:endParaRPr lang="en-US" altLang="zh-CN" sz="3000" dirty="0">
              <a:solidFill>
                <a:srgbClr val="119B28"/>
              </a:solidFill>
            </a:endParaRPr>
          </a:p>
          <a:p>
            <a:pPr marL="514350" indent="-514350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sz="3000" dirty="0">
                <a:solidFill>
                  <a:srgbClr val="119B28"/>
                </a:solidFill>
              </a:rPr>
              <a:t>                                                     or </a:t>
            </a:r>
            <a:r>
              <a:rPr lang="zh-CN" altLang="en-US" sz="3000" dirty="0">
                <a:solidFill>
                  <a:srgbClr val="119B28"/>
                </a:solidFill>
              </a:rPr>
              <a:t>中序后继？</a:t>
            </a:r>
            <a:endParaRPr lang="en-US" altLang="zh-CN" sz="3000" dirty="0">
              <a:solidFill>
                <a:srgbClr val="119B28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 Box 6"/>
          <p:cNvSpPr txBox="1">
            <a:spLocks noChangeArrowheads="1"/>
          </p:cNvSpPr>
          <p:nvPr/>
        </p:nvSpPr>
        <p:spPr bwMode="auto">
          <a:xfrm>
            <a:off x="457200" y="1143001"/>
            <a:ext cx="8305800" cy="231294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514350" indent="-514350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sz="3000" dirty="0"/>
              <a:t>1. t-&gt;</a:t>
            </a:r>
            <a:r>
              <a:rPr lang="en-US" altLang="zh-CN" sz="3000" dirty="0" err="1"/>
              <a:t>rlink</a:t>
            </a:r>
            <a:r>
              <a:rPr lang="en-US" altLang="zh-CN" sz="3000" dirty="0"/>
              <a:t>-&gt;</a:t>
            </a:r>
            <a:r>
              <a:rPr lang="en-US" altLang="zh-CN" sz="3000" dirty="0" err="1"/>
              <a:t>llink</a:t>
            </a:r>
            <a:r>
              <a:rPr lang="zh-CN" altLang="en-US" sz="3000" dirty="0"/>
              <a:t>非空，它指向</a:t>
            </a:r>
            <a:r>
              <a:rPr lang="en-US" altLang="zh-CN" sz="3000" dirty="0"/>
              <a:t>t-&gt;</a:t>
            </a:r>
            <a:r>
              <a:rPr lang="en-US" altLang="zh-CN" sz="3000" dirty="0" err="1"/>
              <a:t>rlink</a:t>
            </a:r>
            <a:r>
              <a:rPr lang="zh-CN" altLang="en-US" sz="3000" dirty="0"/>
              <a:t>的 </a:t>
            </a:r>
            <a:r>
              <a:rPr lang="zh-CN" altLang="en-US" sz="3000" dirty="0">
                <a:solidFill>
                  <a:srgbClr val="003399"/>
                </a:solidFill>
              </a:rPr>
              <a:t>左孩子</a:t>
            </a:r>
            <a:endParaRPr lang="en-US" altLang="zh-CN" sz="3000" dirty="0">
              <a:solidFill>
                <a:srgbClr val="003399"/>
              </a:solidFill>
            </a:endParaRPr>
          </a:p>
          <a:p>
            <a:pPr marL="514350" indent="-514350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sz="3000" dirty="0">
                <a:solidFill>
                  <a:srgbClr val="003399"/>
                </a:solidFill>
              </a:rPr>
              <a:t>                                                     or </a:t>
            </a:r>
            <a:r>
              <a:rPr lang="zh-CN" altLang="en-US" sz="3000" dirty="0">
                <a:solidFill>
                  <a:srgbClr val="003399"/>
                </a:solidFill>
              </a:rPr>
              <a:t>中序前驱？</a:t>
            </a:r>
            <a:endParaRPr lang="en-US" altLang="zh-CN" sz="3000" dirty="0">
              <a:solidFill>
                <a:srgbClr val="003399"/>
              </a:solidFill>
            </a:endParaRPr>
          </a:p>
          <a:p>
            <a:pPr marL="514350" indent="-514350">
              <a:lnSpc>
                <a:spcPct val="114000"/>
              </a:lnSpc>
              <a:spcBef>
                <a:spcPts val="900"/>
              </a:spcBef>
              <a:buNone/>
            </a:pPr>
            <a:r>
              <a:rPr lang="en-US" altLang="zh-CN" sz="3000" dirty="0"/>
              <a:t>2. t-&gt;</a:t>
            </a:r>
            <a:r>
              <a:rPr lang="en-US" altLang="zh-CN" sz="3000" dirty="0" err="1"/>
              <a:t>llink</a:t>
            </a:r>
            <a:r>
              <a:rPr lang="en-US" altLang="zh-CN" sz="3000" dirty="0"/>
              <a:t>-&gt;</a:t>
            </a:r>
            <a:r>
              <a:rPr lang="en-US" altLang="zh-CN" sz="3000" dirty="0" err="1"/>
              <a:t>rlink</a:t>
            </a:r>
            <a:r>
              <a:rPr lang="zh-CN" altLang="en-US" sz="3000" dirty="0"/>
              <a:t>非空，它指向</a:t>
            </a:r>
            <a:r>
              <a:rPr lang="en-US" altLang="zh-CN" sz="3000" dirty="0"/>
              <a:t>t-&gt;</a:t>
            </a:r>
            <a:r>
              <a:rPr lang="en-US" altLang="zh-CN" sz="3000" dirty="0" err="1"/>
              <a:t>llink</a:t>
            </a:r>
            <a:r>
              <a:rPr lang="zh-CN" altLang="en-US" sz="3000" dirty="0"/>
              <a:t>的 </a:t>
            </a:r>
            <a:r>
              <a:rPr lang="zh-CN" altLang="en-US" sz="3000" dirty="0">
                <a:solidFill>
                  <a:srgbClr val="119B28"/>
                </a:solidFill>
              </a:rPr>
              <a:t>右孩子</a:t>
            </a:r>
            <a:endParaRPr lang="en-US" altLang="zh-CN" sz="3000" dirty="0">
              <a:solidFill>
                <a:srgbClr val="119B28"/>
              </a:solidFill>
            </a:endParaRPr>
          </a:p>
          <a:p>
            <a:pPr marL="514350" indent="-514350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sz="3000" dirty="0">
                <a:solidFill>
                  <a:srgbClr val="119B28"/>
                </a:solidFill>
              </a:rPr>
              <a:t>                                                     or </a:t>
            </a:r>
            <a:r>
              <a:rPr lang="zh-CN" altLang="en-US" sz="3000" dirty="0">
                <a:solidFill>
                  <a:srgbClr val="119B28"/>
                </a:solidFill>
              </a:rPr>
              <a:t>中序后继？</a:t>
            </a:r>
            <a:endParaRPr lang="en-US" altLang="zh-CN" sz="3000" dirty="0">
              <a:solidFill>
                <a:srgbClr val="119B28"/>
              </a:solidFill>
            </a:endParaRPr>
          </a:p>
        </p:txBody>
      </p:sp>
      <p:sp>
        <p:nvSpPr>
          <p:cNvPr id="41" name="矩形 40"/>
          <p:cNvSpPr/>
          <p:nvPr/>
        </p:nvSpPr>
        <p:spPr bwMode="auto">
          <a:xfrm>
            <a:off x="5410200" y="4267200"/>
            <a:ext cx="1905000" cy="110799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000" dirty="0" err="1"/>
              <a:t>rtag</a:t>
            </a:r>
            <a:endParaRPr lang="en-US" altLang="zh-CN" sz="3000" dirty="0"/>
          </a:p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3000" dirty="0"/>
              <a:t>右标志</a:t>
            </a:r>
          </a:p>
        </p:txBody>
      </p:sp>
      <p:sp>
        <p:nvSpPr>
          <p:cNvPr id="40" name="矩形 39"/>
          <p:cNvSpPr/>
          <p:nvPr/>
        </p:nvSpPr>
        <p:spPr bwMode="auto">
          <a:xfrm>
            <a:off x="2286000" y="4267200"/>
            <a:ext cx="1905000" cy="110799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000" dirty="0" err="1"/>
              <a:t>ltag</a:t>
            </a:r>
            <a:endParaRPr lang="en-US" altLang="zh-CN" sz="3000" dirty="0"/>
          </a:p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3000" dirty="0"/>
              <a:t>左标志</a:t>
            </a:r>
          </a:p>
        </p:txBody>
      </p:sp>
      <p:sp>
        <p:nvSpPr>
          <p:cNvPr id="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zh-CN" altLang="en-US" dirty="0">
                <a:latin typeface="黑体" pitchFamily="2" charset="-122"/>
                <a:ea typeface="黑体" pitchFamily="2" charset="-122"/>
              </a:rPr>
              <a:t>思考：孩子指针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or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线索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?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7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57200" y="3581400"/>
            <a:ext cx="8458200" cy="553998"/>
          </a:xfrm>
          <a:prstGeom prst="rect">
            <a:avLst/>
          </a:prstGeom>
          <a:solidFill>
            <a:srgbClr val="226845"/>
          </a:solidFill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zh-CN" altLang="en-US" sz="3000" dirty="0">
                <a:solidFill>
                  <a:schemeClr val="bg1"/>
                </a:solidFill>
              </a:rPr>
              <a:t>加入标志位：</a:t>
            </a:r>
            <a:r>
              <a:rPr lang="en-US" altLang="zh-CN" sz="3000" dirty="0" err="1">
                <a:solidFill>
                  <a:schemeClr val="bg1"/>
                </a:solidFill>
              </a:rPr>
              <a:t>ltag</a:t>
            </a:r>
            <a:r>
              <a:rPr lang="en-US" altLang="zh-CN" sz="3000" dirty="0">
                <a:solidFill>
                  <a:schemeClr val="bg1"/>
                </a:solidFill>
              </a:rPr>
              <a:t>,   </a:t>
            </a:r>
            <a:r>
              <a:rPr lang="en-US" altLang="zh-CN" sz="3000" dirty="0" err="1">
                <a:solidFill>
                  <a:schemeClr val="bg1"/>
                </a:solidFill>
              </a:rPr>
              <a:t>rtag</a:t>
            </a:r>
            <a:r>
              <a:rPr lang="en-US" altLang="zh-CN" sz="3000" dirty="0">
                <a:solidFill>
                  <a:schemeClr val="bg1"/>
                </a:solidFill>
              </a:rPr>
              <a:t> </a:t>
            </a:r>
            <a:r>
              <a:rPr lang="en-US" altLang="zh-CN" sz="3000" dirty="0">
                <a:solidFill>
                  <a:srgbClr val="FFC000"/>
                </a:solidFill>
                <a:sym typeface="Wingdings" pitchFamily="2" charset="2"/>
              </a:rPr>
              <a:t></a:t>
            </a:r>
            <a:r>
              <a:rPr lang="zh-CN" altLang="en-US" sz="3000" dirty="0">
                <a:solidFill>
                  <a:srgbClr val="FFC000"/>
                </a:solidFill>
                <a:sym typeface="Wingdings" pitchFamily="2" charset="2"/>
              </a:rPr>
              <a:t>新的结点结构</a:t>
            </a:r>
            <a:endParaRPr lang="zh-CN" altLang="en-US" sz="3000" dirty="0">
              <a:solidFill>
                <a:srgbClr val="FFC000"/>
              </a:solidFill>
            </a:endParaRPr>
          </a:p>
        </p:txBody>
      </p:sp>
      <p:sp>
        <p:nvSpPr>
          <p:cNvPr id="35" name="下箭头 34"/>
          <p:cNvSpPr/>
          <p:nvPr/>
        </p:nvSpPr>
        <p:spPr bwMode="auto">
          <a:xfrm rot="10800000" flipV="1">
            <a:off x="4572000" y="3276600"/>
            <a:ext cx="304800" cy="396000"/>
          </a:xfrm>
          <a:prstGeom prst="downArrow">
            <a:avLst/>
          </a:prstGeom>
          <a:solidFill>
            <a:schemeClr val="bg2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37" name="矩形 36"/>
          <p:cNvSpPr/>
          <p:nvPr/>
        </p:nvSpPr>
        <p:spPr bwMode="auto">
          <a:xfrm>
            <a:off x="4191000" y="4267200"/>
            <a:ext cx="1219200" cy="1107996"/>
          </a:xfrm>
          <a:prstGeom prst="rect">
            <a:avLst/>
          </a:prstGeom>
          <a:solidFill>
            <a:srgbClr val="FFFF9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000" dirty="0"/>
              <a:t>info</a:t>
            </a:r>
          </a:p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3000" dirty="0"/>
              <a:t>数据</a:t>
            </a:r>
          </a:p>
        </p:txBody>
      </p:sp>
      <p:sp>
        <p:nvSpPr>
          <p:cNvPr id="38" name="矩形 37"/>
          <p:cNvSpPr/>
          <p:nvPr/>
        </p:nvSpPr>
        <p:spPr bwMode="auto">
          <a:xfrm>
            <a:off x="2286000" y="5375748"/>
            <a:ext cx="2520000" cy="591252"/>
          </a:xfrm>
          <a:prstGeom prst="rect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3000" dirty="0"/>
              <a:t>指针</a:t>
            </a:r>
            <a:r>
              <a:rPr lang="en-US" altLang="zh-CN" sz="3000" dirty="0"/>
              <a:t>: </a:t>
            </a:r>
            <a:r>
              <a:rPr lang="en-US" altLang="zh-CN" sz="3000" dirty="0" err="1"/>
              <a:t>llink</a:t>
            </a:r>
            <a:endParaRPr lang="en-US" altLang="zh-CN" sz="3000" dirty="0"/>
          </a:p>
        </p:txBody>
      </p:sp>
      <p:sp>
        <p:nvSpPr>
          <p:cNvPr id="39" name="矩形 38"/>
          <p:cNvSpPr/>
          <p:nvPr/>
        </p:nvSpPr>
        <p:spPr bwMode="auto">
          <a:xfrm>
            <a:off x="4795200" y="5375748"/>
            <a:ext cx="2520000" cy="591252"/>
          </a:xfrm>
          <a:prstGeom prst="rect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3000" dirty="0"/>
              <a:t>指针</a:t>
            </a:r>
            <a:r>
              <a:rPr lang="en-US" altLang="zh-CN" sz="3000" dirty="0"/>
              <a:t>: </a:t>
            </a:r>
            <a:r>
              <a:rPr lang="en-US" altLang="zh-CN" sz="3000" dirty="0" err="1"/>
              <a:t>rlink</a:t>
            </a:r>
            <a:endParaRPr lang="en-US" altLang="zh-CN" sz="3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0" grpId="0" animBg="1"/>
      <p:bldP spid="37" grpId="0" animBg="1"/>
      <p:bldP spid="38" grpId="0" animBg="1"/>
      <p:bldP spid="39" grpId="0" animBg="1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4" name="Text Box 6"/>
          <p:cNvSpPr txBox="1">
            <a:spLocks noChangeArrowheads="1"/>
          </p:cNvSpPr>
          <p:nvPr/>
        </p:nvSpPr>
        <p:spPr bwMode="auto">
          <a:xfrm>
            <a:off x="457200" y="1143001"/>
            <a:ext cx="8686800" cy="286232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514350" indent="-51435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3000" dirty="0">
              <a:solidFill>
                <a:srgbClr val="119B28"/>
              </a:solidFill>
            </a:endParaRP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3000" dirty="0">
              <a:solidFill>
                <a:srgbClr val="119B28"/>
              </a:solidFill>
            </a:endParaRP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3000" dirty="0">
              <a:solidFill>
                <a:srgbClr val="119B28"/>
              </a:solidFill>
            </a:endParaRP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3000" dirty="0">
              <a:solidFill>
                <a:srgbClr val="119B28"/>
              </a:solidFill>
            </a:endParaRP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3000" dirty="0">
              <a:solidFill>
                <a:srgbClr val="119B28"/>
              </a:solidFill>
            </a:endParaRP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3000" dirty="0">
              <a:solidFill>
                <a:srgbClr val="119B28"/>
              </a:solidFill>
            </a:endParaRP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533400" y="1524000"/>
            <a:ext cx="1371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/>
          <a:lstStyle/>
          <a:p>
            <a:pPr marL="342900" indent="-342900" algn="just" eaLnBrk="1" hangingPunct="1">
              <a:spcBef>
                <a:spcPct val="20000"/>
              </a:spcBef>
              <a:buNone/>
            </a:pPr>
            <a:r>
              <a:rPr lang="zh-CN" altLang="en-US" sz="3000" dirty="0">
                <a:latin typeface="+mj-lt"/>
              </a:rPr>
              <a:t> </a:t>
            </a:r>
            <a:r>
              <a:rPr lang="en-US" altLang="zh-CN" sz="3000" dirty="0" err="1">
                <a:latin typeface="+mj-lt"/>
              </a:rPr>
              <a:t>ltag</a:t>
            </a:r>
            <a:r>
              <a:rPr lang="en-US" altLang="zh-CN" sz="3000" dirty="0">
                <a:latin typeface="+mj-lt"/>
              </a:rPr>
              <a:t>=</a:t>
            </a:r>
          </a:p>
          <a:p>
            <a:pPr marL="342900" indent="-342900" algn="just" eaLnBrk="1" hangingPunct="1">
              <a:spcBef>
                <a:spcPct val="20000"/>
              </a:spcBef>
              <a:buNone/>
            </a:pPr>
            <a:r>
              <a:rPr lang="en-US" altLang="zh-CN" sz="3000" dirty="0">
                <a:latin typeface="+mj-lt"/>
              </a:rPr>
              <a:t>       </a:t>
            </a:r>
            <a:endParaRPr lang="zh-CN" altLang="en-US" sz="3000" dirty="0">
              <a:latin typeface="+mj-lt"/>
            </a:endParaRPr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1828800" y="1219200"/>
            <a:ext cx="6781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42900" indent="-342900" eaLnBrk="1" hangingPunct="1">
              <a:spcBef>
                <a:spcPct val="20000"/>
              </a:spcBef>
              <a:buNone/>
            </a:pPr>
            <a:r>
              <a:rPr lang="zh-CN" altLang="en-US" sz="3000" dirty="0">
                <a:latin typeface="+mj-lt"/>
              </a:rPr>
              <a:t>0：</a:t>
            </a:r>
            <a:r>
              <a:rPr lang="en-US" altLang="zh-CN" sz="3000" dirty="0" err="1">
                <a:latin typeface="+mj-lt"/>
              </a:rPr>
              <a:t>llink</a:t>
            </a:r>
            <a:r>
              <a:rPr lang="zh-CN" altLang="en-US" sz="3000" dirty="0">
                <a:latin typeface="+mj-lt"/>
              </a:rPr>
              <a:t>指向左孩子；</a:t>
            </a:r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1828800" y="1905000"/>
            <a:ext cx="7211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42900" indent="-342900">
              <a:spcBef>
                <a:spcPct val="20000"/>
              </a:spcBef>
              <a:buNone/>
            </a:pPr>
            <a:r>
              <a:rPr lang="en-US" altLang="zh-CN" sz="3000" dirty="0">
                <a:solidFill>
                  <a:srgbClr val="003399"/>
                </a:solidFill>
                <a:latin typeface="+mj-lt"/>
              </a:rPr>
              <a:t>1</a:t>
            </a:r>
            <a:r>
              <a:rPr lang="zh-CN" altLang="en-US" sz="3000" dirty="0">
                <a:solidFill>
                  <a:srgbClr val="003399"/>
                </a:solidFill>
                <a:latin typeface="+mj-lt"/>
              </a:rPr>
              <a:t>：</a:t>
            </a:r>
            <a:r>
              <a:rPr lang="en-US" altLang="zh-CN" sz="3000" dirty="0" err="1">
                <a:solidFill>
                  <a:srgbClr val="003399"/>
                </a:solidFill>
                <a:latin typeface="+mj-lt"/>
              </a:rPr>
              <a:t>llink</a:t>
            </a:r>
            <a:r>
              <a:rPr lang="zh-CN" altLang="en-US" sz="3000" dirty="0">
                <a:solidFill>
                  <a:srgbClr val="003399"/>
                </a:solidFill>
                <a:latin typeface="+mj-lt"/>
              </a:rPr>
              <a:t>指向中序前驱</a:t>
            </a:r>
            <a:r>
              <a:rPr lang="en-US" altLang="zh-CN" sz="3200" dirty="0">
                <a:solidFill>
                  <a:srgbClr val="003399"/>
                </a:solidFill>
              </a:rPr>
              <a:t>(</a:t>
            </a:r>
            <a:r>
              <a:rPr lang="zh-CN" altLang="en-US" sz="3200" dirty="0">
                <a:solidFill>
                  <a:srgbClr val="003399"/>
                </a:solidFill>
              </a:rPr>
              <a:t>首元素前驱为</a:t>
            </a:r>
            <a:r>
              <a:rPr lang="en-US" altLang="zh-CN" sz="3200" dirty="0">
                <a:solidFill>
                  <a:srgbClr val="003399"/>
                </a:solidFill>
              </a:rPr>
              <a:t>Null)</a:t>
            </a:r>
            <a:endParaRPr lang="zh-CN" altLang="en-US" sz="3200" dirty="0">
              <a:solidFill>
                <a:srgbClr val="003399"/>
              </a:solidFill>
            </a:endParaRPr>
          </a:p>
        </p:txBody>
      </p:sp>
      <p:sp>
        <p:nvSpPr>
          <p:cNvPr id="15" name="左大括号 14"/>
          <p:cNvSpPr/>
          <p:nvPr/>
        </p:nvSpPr>
        <p:spPr bwMode="auto">
          <a:xfrm>
            <a:off x="1600200" y="1390200"/>
            <a:ext cx="180000" cy="972000"/>
          </a:xfrm>
          <a:prstGeom prst="leftBrace">
            <a:avLst/>
          </a:prstGeom>
          <a:noFill/>
          <a:ln w="28575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533400" y="3048000"/>
            <a:ext cx="1371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/>
          <a:lstStyle/>
          <a:p>
            <a:pPr marL="342900" indent="-342900" algn="just" eaLnBrk="1" hangingPunct="1">
              <a:spcBef>
                <a:spcPct val="20000"/>
              </a:spcBef>
              <a:buNone/>
            </a:pPr>
            <a:r>
              <a:rPr lang="zh-CN" altLang="en-US" sz="3000" dirty="0">
                <a:latin typeface="+mj-lt"/>
              </a:rPr>
              <a:t> </a:t>
            </a:r>
            <a:r>
              <a:rPr lang="en-US" altLang="zh-CN" sz="3000" dirty="0" err="1">
                <a:latin typeface="+mj-lt"/>
              </a:rPr>
              <a:t>rtag</a:t>
            </a:r>
            <a:r>
              <a:rPr lang="en-US" altLang="zh-CN" sz="3000" dirty="0">
                <a:latin typeface="+mj-lt"/>
              </a:rPr>
              <a:t>=</a:t>
            </a:r>
          </a:p>
          <a:p>
            <a:pPr marL="342900" indent="-342900" algn="just" eaLnBrk="1" hangingPunct="1">
              <a:spcBef>
                <a:spcPct val="20000"/>
              </a:spcBef>
              <a:buNone/>
            </a:pPr>
            <a:r>
              <a:rPr lang="en-US" altLang="zh-CN" sz="3000" dirty="0">
                <a:latin typeface="+mj-lt"/>
              </a:rPr>
              <a:t>       </a:t>
            </a:r>
            <a:endParaRPr lang="zh-CN" altLang="en-US" sz="3000" dirty="0">
              <a:latin typeface="+mj-lt"/>
            </a:endParaRPr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1828800" y="2667000"/>
            <a:ext cx="6781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42900" indent="-342900" eaLnBrk="1" hangingPunct="1">
              <a:spcBef>
                <a:spcPct val="20000"/>
              </a:spcBef>
              <a:buNone/>
            </a:pPr>
            <a:r>
              <a:rPr lang="zh-CN" altLang="en-US" sz="3000" dirty="0">
                <a:latin typeface="+mj-lt"/>
              </a:rPr>
              <a:t>0：</a:t>
            </a:r>
            <a:r>
              <a:rPr lang="en-US" altLang="zh-CN" sz="3000" dirty="0" err="1">
                <a:latin typeface="+mj-lt"/>
              </a:rPr>
              <a:t>rlink</a:t>
            </a:r>
            <a:r>
              <a:rPr lang="en-US" altLang="zh-CN" sz="3000" dirty="0">
                <a:latin typeface="+mj-lt"/>
              </a:rPr>
              <a:t> </a:t>
            </a:r>
            <a:r>
              <a:rPr lang="zh-CN" altLang="en-US" sz="3000" dirty="0">
                <a:latin typeface="+mj-lt"/>
              </a:rPr>
              <a:t>指向右孩子；</a:t>
            </a:r>
          </a:p>
        </p:txBody>
      </p:sp>
      <p:sp>
        <p:nvSpPr>
          <p:cNvPr id="18" name="Rectangle 7"/>
          <p:cNvSpPr>
            <a:spLocks noChangeArrowheads="1"/>
          </p:cNvSpPr>
          <p:nvPr/>
        </p:nvSpPr>
        <p:spPr bwMode="auto">
          <a:xfrm>
            <a:off x="1828800" y="3352800"/>
            <a:ext cx="7211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42900" indent="-342900">
              <a:spcBef>
                <a:spcPct val="20000"/>
              </a:spcBef>
              <a:buNone/>
            </a:pPr>
            <a:r>
              <a:rPr lang="en-US" altLang="zh-CN" sz="3000" dirty="0">
                <a:solidFill>
                  <a:srgbClr val="003399"/>
                </a:solidFill>
                <a:latin typeface="+mj-lt"/>
              </a:rPr>
              <a:t>1</a:t>
            </a:r>
            <a:r>
              <a:rPr lang="zh-CN" altLang="en-US" sz="3000" dirty="0">
                <a:solidFill>
                  <a:srgbClr val="003399"/>
                </a:solidFill>
                <a:latin typeface="+mj-lt"/>
              </a:rPr>
              <a:t>：</a:t>
            </a:r>
            <a:r>
              <a:rPr lang="en-US" altLang="zh-CN" sz="3000" dirty="0" err="1">
                <a:solidFill>
                  <a:srgbClr val="003399"/>
                </a:solidFill>
                <a:latin typeface="+mj-lt"/>
              </a:rPr>
              <a:t>rlink</a:t>
            </a:r>
            <a:r>
              <a:rPr lang="en-US" altLang="zh-CN" sz="3000" dirty="0">
                <a:solidFill>
                  <a:srgbClr val="003399"/>
                </a:solidFill>
                <a:latin typeface="+mj-lt"/>
              </a:rPr>
              <a:t> </a:t>
            </a:r>
            <a:r>
              <a:rPr lang="zh-CN" altLang="en-US" sz="3000" dirty="0">
                <a:solidFill>
                  <a:srgbClr val="003399"/>
                </a:solidFill>
                <a:latin typeface="+mj-lt"/>
              </a:rPr>
              <a:t>指向中序后继</a:t>
            </a:r>
            <a:r>
              <a:rPr lang="en-US" altLang="zh-CN" sz="3200" dirty="0">
                <a:solidFill>
                  <a:srgbClr val="003399"/>
                </a:solidFill>
              </a:rPr>
              <a:t>(</a:t>
            </a:r>
            <a:r>
              <a:rPr lang="zh-CN" altLang="en-US" sz="3200" dirty="0">
                <a:solidFill>
                  <a:srgbClr val="003399"/>
                </a:solidFill>
              </a:rPr>
              <a:t>尾元素后继为</a:t>
            </a:r>
            <a:r>
              <a:rPr lang="en-US" altLang="zh-CN" sz="3200" dirty="0">
                <a:solidFill>
                  <a:srgbClr val="003399"/>
                </a:solidFill>
              </a:rPr>
              <a:t>Null)</a:t>
            </a:r>
            <a:endParaRPr lang="zh-CN" altLang="en-US" sz="3200" dirty="0">
              <a:solidFill>
                <a:srgbClr val="003399"/>
              </a:solidFill>
            </a:endParaRPr>
          </a:p>
        </p:txBody>
      </p:sp>
      <p:sp>
        <p:nvSpPr>
          <p:cNvPr id="19" name="左大括号 18"/>
          <p:cNvSpPr/>
          <p:nvPr/>
        </p:nvSpPr>
        <p:spPr bwMode="auto">
          <a:xfrm>
            <a:off x="1600200" y="2838000"/>
            <a:ext cx="180000" cy="972000"/>
          </a:xfrm>
          <a:prstGeom prst="leftBrace">
            <a:avLst/>
          </a:prstGeom>
          <a:noFill/>
          <a:ln w="28575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zh-CN" altLang="en-US" dirty="0">
                <a:latin typeface="黑体" pitchFamily="2" charset="-122"/>
                <a:ea typeface="黑体" pitchFamily="2" charset="-122"/>
              </a:rPr>
              <a:t>思考：孩子指针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or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线索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?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5410200" y="4267200"/>
            <a:ext cx="1905000" cy="110799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000" dirty="0" err="1"/>
              <a:t>rtag</a:t>
            </a:r>
            <a:endParaRPr lang="en-US" altLang="zh-CN" sz="3000" dirty="0"/>
          </a:p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3000" dirty="0"/>
              <a:t>右标志</a:t>
            </a:r>
          </a:p>
        </p:txBody>
      </p:sp>
      <p:sp>
        <p:nvSpPr>
          <p:cNvPr id="28" name="矩形 27"/>
          <p:cNvSpPr/>
          <p:nvPr/>
        </p:nvSpPr>
        <p:spPr bwMode="auto">
          <a:xfrm>
            <a:off x="2286000" y="4267200"/>
            <a:ext cx="1905000" cy="110799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000" dirty="0" err="1"/>
              <a:t>ltag</a:t>
            </a:r>
            <a:endParaRPr lang="en-US" altLang="zh-CN" sz="3000" dirty="0"/>
          </a:p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3000" dirty="0"/>
              <a:t>左标志</a:t>
            </a:r>
          </a:p>
        </p:txBody>
      </p:sp>
      <p:sp>
        <p:nvSpPr>
          <p:cNvPr id="29" name="矩形 28"/>
          <p:cNvSpPr/>
          <p:nvPr/>
        </p:nvSpPr>
        <p:spPr bwMode="auto">
          <a:xfrm>
            <a:off x="4191000" y="4267200"/>
            <a:ext cx="1219200" cy="1107996"/>
          </a:xfrm>
          <a:prstGeom prst="rect">
            <a:avLst/>
          </a:prstGeom>
          <a:solidFill>
            <a:srgbClr val="FFFF9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000" dirty="0"/>
              <a:t>info</a:t>
            </a:r>
          </a:p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3000" dirty="0"/>
              <a:t>数据</a:t>
            </a:r>
          </a:p>
        </p:txBody>
      </p:sp>
      <p:sp>
        <p:nvSpPr>
          <p:cNvPr id="30" name="矩形 29"/>
          <p:cNvSpPr/>
          <p:nvPr/>
        </p:nvSpPr>
        <p:spPr bwMode="auto">
          <a:xfrm>
            <a:off x="2286000" y="5375748"/>
            <a:ext cx="2520000" cy="591252"/>
          </a:xfrm>
          <a:prstGeom prst="rect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3000" dirty="0"/>
              <a:t>指针</a:t>
            </a:r>
            <a:r>
              <a:rPr lang="en-US" altLang="zh-CN" sz="3000" dirty="0"/>
              <a:t>: </a:t>
            </a:r>
            <a:r>
              <a:rPr lang="en-US" altLang="zh-CN" sz="3000" dirty="0" err="1"/>
              <a:t>llink</a:t>
            </a:r>
            <a:endParaRPr lang="en-US" altLang="zh-CN" sz="3000" dirty="0"/>
          </a:p>
        </p:txBody>
      </p:sp>
      <p:sp>
        <p:nvSpPr>
          <p:cNvPr id="31" name="矩形 30"/>
          <p:cNvSpPr/>
          <p:nvPr/>
        </p:nvSpPr>
        <p:spPr bwMode="auto">
          <a:xfrm>
            <a:off x="4795200" y="5375748"/>
            <a:ext cx="2520000" cy="591252"/>
          </a:xfrm>
          <a:prstGeom prst="rect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3000" dirty="0"/>
              <a:t>指针</a:t>
            </a:r>
            <a:r>
              <a:rPr lang="en-US" altLang="zh-CN" sz="3000" dirty="0"/>
              <a:t>: </a:t>
            </a:r>
            <a:r>
              <a:rPr lang="en-US" altLang="zh-CN" sz="3000" dirty="0" err="1"/>
              <a:t>rlink</a:t>
            </a:r>
            <a:endParaRPr lang="en-US" altLang="zh-CN" sz="3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19" grpId="0" animBg="1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" name="表格 37"/>
          <p:cNvGraphicFramePr>
            <a:graphicFrameLocks noGrp="1"/>
          </p:cNvGraphicFramePr>
          <p:nvPr/>
        </p:nvGraphicFramePr>
        <p:xfrm>
          <a:off x="838200" y="4179824"/>
          <a:ext cx="1066800" cy="8056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0200"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altLang="zh-CN" sz="2800" b="0" dirty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zh-CN" altLang="en-US" sz="2800" b="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altLang="zh-CN" sz="2800" b="0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altLang="zh-CN" sz="28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200">
                <a:tc gridSpan="2"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7" name="曲线连接符 6"/>
          <p:cNvCxnSpPr>
            <a:stCxn id="18" idx="2"/>
          </p:cNvCxnSpPr>
          <p:nvPr/>
        </p:nvCxnSpPr>
        <p:spPr bwMode="auto">
          <a:xfrm rot="10800000">
            <a:off x="4572000" y="2583357"/>
            <a:ext cx="762000" cy="10110"/>
          </a:xfrm>
          <a:prstGeom prst="curvedConnector3">
            <a:avLst>
              <a:gd name="adj1" fmla="val 50000"/>
            </a:avLst>
          </a:prstGeom>
          <a:solidFill>
            <a:srgbClr val="B9FFB9"/>
          </a:solidFill>
          <a:ln w="22225" cap="flat" cmpd="sng" algn="ctr">
            <a:solidFill>
              <a:srgbClr val="003399"/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8" name="Oval 27"/>
          <p:cNvSpPr>
            <a:spLocks noChangeArrowheads="1"/>
          </p:cNvSpPr>
          <p:nvPr/>
        </p:nvSpPr>
        <p:spPr bwMode="auto">
          <a:xfrm>
            <a:off x="6477000" y="565912"/>
            <a:ext cx="432000" cy="432000"/>
          </a:xfrm>
          <a:prstGeom prst="ellipse">
            <a:avLst/>
          </a:prstGeom>
          <a:solidFill>
            <a:srgbClr val="FFFE98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/>
              <a:t>A</a:t>
            </a:r>
          </a:p>
        </p:txBody>
      </p:sp>
      <p:sp>
        <p:nvSpPr>
          <p:cNvPr id="9" name="Oval 28"/>
          <p:cNvSpPr>
            <a:spLocks noChangeArrowheads="1"/>
          </p:cNvSpPr>
          <p:nvPr/>
        </p:nvSpPr>
        <p:spPr bwMode="auto">
          <a:xfrm>
            <a:off x="7162800" y="1389357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C</a:t>
            </a:r>
            <a:endParaRPr lang="zh-CN" altLang="en-US" sz="3200" dirty="0"/>
          </a:p>
        </p:txBody>
      </p:sp>
      <p:cxnSp>
        <p:nvCxnSpPr>
          <p:cNvPr id="10" name="直接连接符 9"/>
          <p:cNvCxnSpPr>
            <a:stCxn id="8" idx="3"/>
            <a:endCxn id="12" idx="0"/>
          </p:cNvCxnSpPr>
          <p:nvPr/>
        </p:nvCxnSpPr>
        <p:spPr bwMode="auto">
          <a:xfrm rot="5400000">
            <a:off x="6046378" y="971670"/>
            <a:ext cx="530910" cy="4568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直接连接符 10"/>
          <p:cNvCxnSpPr>
            <a:stCxn id="8" idx="5"/>
            <a:endCxn id="9" idx="0"/>
          </p:cNvCxnSpPr>
          <p:nvPr/>
        </p:nvCxnSpPr>
        <p:spPr bwMode="auto">
          <a:xfrm rot="16200000" flipH="1">
            <a:off x="6884912" y="895469"/>
            <a:ext cx="454710" cy="5330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" name="Oval 28"/>
          <p:cNvSpPr>
            <a:spLocks noChangeArrowheads="1"/>
          </p:cNvSpPr>
          <p:nvPr/>
        </p:nvSpPr>
        <p:spPr bwMode="auto">
          <a:xfrm>
            <a:off x="5867400" y="1465557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B</a:t>
            </a:r>
            <a:endParaRPr lang="zh-CN" altLang="en-US" sz="3200" dirty="0"/>
          </a:p>
        </p:txBody>
      </p:sp>
      <p:sp>
        <p:nvSpPr>
          <p:cNvPr id="13" name="Oval 28"/>
          <p:cNvSpPr>
            <a:spLocks noChangeArrowheads="1"/>
          </p:cNvSpPr>
          <p:nvPr/>
        </p:nvSpPr>
        <p:spPr bwMode="auto">
          <a:xfrm>
            <a:off x="7924800" y="2303757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F</a:t>
            </a:r>
            <a:endParaRPr lang="zh-CN" altLang="en-US" sz="3200" dirty="0"/>
          </a:p>
        </p:txBody>
      </p:sp>
      <p:cxnSp>
        <p:nvCxnSpPr>
          <p:cNvPr id="14" name="直接连接符 13"/>
          <p:cNvCxnSpPr>
            <a:stCxn id="9" idx="3"/>
            <a:endCxn id="16" idx="0"/>
          </p:cNvCxnSpPr>
          <p:nvPr/>
        </p:nvCxnSpPr>
        <p:spPr bwMode="auto">
          <a:xfrm rot="5400000">
            <a:off x="6724801" y="1878692"/>
            <a:ext cx="621865" cy="3806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直接连接符 14"/>
          <p:cNvCxnSpPr>
            <a:stCxn id="9" idx="5"/>
            <a:endCxn id="13" idx="0"/>
          </p:cNvCxnSpPr>
          <p:nvPr/>
        </p:nvCxnSpPr>
        <p:spPr bwMode="auto">
          <a:xfrm rot="16200000" flipH="1">
            <a:off x="7563335" y="1726291"/>
            <a:ext cx="545665" cy="6092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Oval 28"/>
          <p:cNvSpPr>
            <a:spLocks noChangeArrowheads="1"/>
          </p:cNvSpPr>
          <p:nvPr/>
        </p:nvSpPr>
        <p:spPr bwMode="auto">
          <a:xfrm>
            <a:off x="6629400" y="2379957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E</a:t>
            </a:r>
            <a:endParaRPr lang="zh-CN" altLang="en-US" sz="3200" dirty="0"/>
          </a:p>
        </p:txBody>
      </p:sp>
      <p:cxnSp>
        <p:nvCxnSpPr>
          <p:cNvPr id="17" name="直接连接符 16"/>
          <p:cNvCxnSpPr>
            <a:stCxn id="12" idx="3"/>
            <a:endCxn id="18" idx="0"/>
          </p:cNvCxnSpPr>
          <p:nvPr/>
        </p:nvCxnSpPr>
        <p:spPr bwMode="auto">
          <a:xfrm rot="5400000">
            <a:off x="5468746" y="1915547"/>
            <a:ext cx="543175" cy="3806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Oval 28"/>
          <p:cNvSpPr>
            <a:spLocks noChangeArrowheads="1"/>
          </p:cNvSpPr>
          <p:nvPr/>
        </p:nvSpPr>
        <p:spPr bwMode="auto">
          <a:xfrm>
            <a:off x="5334000" y="2377467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D</a:t>
            </a:r>
            <a:endParaRPr lang="zh-CN" altLang="en-US" sz="3200" dirty="0"/>
          </a:p>
        </p:txBody>
      </p:sp>
      <p:sp>
        <p:nvSpPr>
          <p:cNvPr id="19" name="Oval 28"/>
          <p:cNvSpPr>
            <a:spLocks noChangeArrowheads="1"/>
          </p:cNvSpPr>
          <p:nvPr/>
        </p:nvSpPr>
        <p:spPr bwMode="auto">
          <a:xfrm>
            <a:off x="5892600" y="3192957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G</a:t>
            </a:r>
            <a:endParaRPr lang="zh-CN" altLang="en-US" sz="3200" dirty="0"/>
          </a:p>
        </p:txBody>
      </p:sp>
      <p:cxnSp>
        <p:nvCxnSpPr>
          <p:cNvPr id="20" name="直接连接符 19"/>
          <p:cNvCxnSpPr>
            <a:stCxn id="18" idx="5"/>
            <a:endCxn id="19" idx="0"/>
          </p:cNvCxnSpPr>
          <p:nvPr/>
        </p:nvCxnSpPr>
        <p:spPr bwMode="auto">
          <a:xfrm rot="16200000" flipH="1">
            <a:off x="5682290" y="2766646"/>
            <a:ext cx="446755" cy="4058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1" name="Oval 28"/>
          <p:cNvSpPr>
            <a:spLocks noChangeArrowheads="1"/>
          </p:cNvSpPr>
          <p:nvPr/>
        </p:nvSpPr>
        <p:spPr bwMode="auto">
          <a:xfrm>
            <a:off x="7162800" y="3192957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H</a:t>
            </a:r>
            <a:endParaRPr lang="zh-CN" altLang="en-US" sz="3200" dirty="0"/>
          </a:p>
        </p:txBody>
      </p:sp>
      <p:cxnSp>
        <p:nvCxnSpPr>
          <p:cNvPr id="23" name="直接连接符 22"/>
          <p:cNvCxnSpPr>
            <a:stCxn id="16" idx="5"/>
            <a:endCxn id="21" idx="0"/>
          </p:cNvCxnSpPr>
          <p:nvPr/>
        </p:nvCxnSpPr>
        <p:spPr bwMode="auto">
          <a:xfrm rot="16200000" flipH="1">
            <a:off x="6966335" y="2780491"/>
            <a:ext cx="444265" cy="3806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曲线连接符 108"/>
          <p:cNvCxnSpPr>
            <a:stCxn id="19" idx="2"/>
            <a:endCxn id="18" idx="4"/>
          </p:cNvCxnSpPr>
          <p:nvPr/>
        </p:nvCxnSpPr>
        <p:spPr bwMode="auto">
          <a:xfrm rot="10800000">
            <a:off x="5550000" y="2809467"/>
            <a:ext cx="342600" cy="599490"/>
          </a:xfrm>
          <a:prstGeom prst="curvedConnector2">
            <a:avLst/>
          </a:prstGeom>
          <a:solidFill>
            <a:srgbClr val="B9FFB9"/>
          </a:solidFill>
          <a:ln w="22225" cap="flat" cmpd="sng" algn="ctr">
            <a:solidFill>
              <a:srgbClr val="003399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25" name="曲线连接符 104"/>
          <p:cNvCxnSpPr>
            <a:stCxn id="19" idx="7"/>
            <a:endCxn id="12" idx="4"/>
          </p:cNvCxnSpPr>
          <p:nvPr/>
        </p:nvCxnSpPr>
        <p:spPr bwMode="auto">
          <a:xfrm rot="16200000" flipV="1">
            <a:off x="5493036" y="2487922"/>
            <a:ext cx="1358665" cy="177935"/>
          </a:xfrm>
          <a:prstGeom prst="curvedConnector3">
            <a:avLst>
              <a:gd name="adj1" fmla="val 50000"/>
            </a:avLst>
          </a:prstGeom>
          <a:solidFill>
            <a:srgbClr val="B9FFB9"/>
          </a:solidFill>
          <a:ln w="22225" cap="flat" cmpd="sng" algn="ctr">
            <a:solidFill>
              <a:srgbClr val="C00000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26" name="曲线连接符 117"/>
          <p:cNvCxnSpPr>
            <a:stCxn id="16" idx="2"/>
            <a:endCxn id="8" idx="5"/>
          </p:cNvCxnSpPr>
          <p:nvPr/>
        </p:nvCxnSpPr>
        <p:spPr bwMode="auto">
          <a:xfrm rot="10800000" flipH="1">
            <a:off x="6629399" y="934647"/>
            <a:ext cx="216335" cy="1661310"/>
          </a:xfrm>
          <a:prstGeom prst="curvedConnector4">
            <a:avLst>
              <a:gd name="adj1" fmla="val -105669"/>
              <a:gd name="adj2" fmla="val 54597"/>
            </a:avLst>
          </a:prstGeom>
          <a:solidFill>
            <a:srgbClr val="B9FFB9"/>
          </a:solidFill>
          <a:ln w="22225" cap="flat" cmpd="sng" algn="ctr">
            <a:solidFill>
              <a:srgbClr val="003399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27" name="曲线连接符 121"/>
          <p:cNvCxnSpPr>
            <a:stCxn id="21" idx="2"/>
            <a:endCxn id="16" idx="4"/>
          </p:cNvCxnSpPr>
          <p:nvPr/>
        </p:nvCxnSpPr>
        <p:spPr bwMode="auto">
          <a:xfrm rot="10800000">
            <a:off x="6845400" y="2811957"/>
            <a:ext cx="317400" cy="597000"/>
          </a:xfrm>
          <a:prstGeom prst="curvedConnector2">
            <a:avLst/>
          </a:prstGeom>
          <a:solidFill>
            <a:srgbClr val="B9FFB9"/>
          </a:solidFill>
          <a:ln w="22225" cap="flat" cmpd="sng" algn="ctr">
            <a:solidFill>
              <a:srgbClr val="003399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28" name="曲线连接符 104"/>
          <p:cNvCxnSpPr>
            <a:stCxn id="21" idx="7"/>
            <a:endCxn id="9" idx="4"/>
          </p:cNvCxnSpPr>
          <p:nvPr/>
        </p:nvCxnSpPr>
        <p:spPr bwMode="auto">
          <a:xfrm rot="16200000" flipV="1">
            <a:off x="6737736" y="2462422"/>
            <a:ext cx="1434865" cy="152735"/>
          </a:xfrm>
          <a:prstGeom prst="curvedConnector3">
            <a:avLst>
              <a:gd name="adj1" fmla="val 50000"/>
            </a:avLst>
          </a:prstGeom>
          <a:solidFill>
            <a:srgbClr val="B9FFB9"/>
          </a:solidFill>
          <a:ln w="22225" cap="flat" cmpd="sng" algn="ctr">
            <a:solidFill>
              <a:srgbClr val="C00000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29" name="曲线连接符 104"/>
          <p:cNvCxnSpPr>
            <a:stCxn id="13" idx="5"/>
          </p:cNvCxnSpPr>
          <p:nvPr/>
        </p:nvCxnSpPr>
        <p:spPr bwMode="auto">
          <a:xfrm rot="5400000" flipH="1" flipV="1">
            <a:off x="8521799" y="2355092"/>
            <a:ext cx="89135" cy="545665"/>
          </a:xfrm>
          <a:prstGeom prst="curvedConnector4">
            <a:avLst>
              <a:gd name="adj1" fmla="val 36638"/>
              <a:gd name="adj2" fmla="val 55797"/>
            </a:avLst>
          </a:prstGeom>
          <a:solidFill>
            <a:srgbClr val="B9FFB9"/>
          </a:solidFill>
          <a:ln w="22225" cap="flat" cmpd="sng" algn="ctr">
            <a:solidFill>
              <a:srgbClr val="C00000"/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30" name="矩形 29"/>
          <p:cNvSpPr/>
          <p:nvPr/>
        </p:nvSpPr>
        <p:spPr>
          <a:xfrm>
            <a:off x="8153400" y="2659557"/>
            <a:ext cx="914400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C00000"/>
                </a:solidFill>
              </a:rPr>
              <a:t>Null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31" name="曲线连接符 104"/>
          <p:cNvCxnSpPr>
            <a:stCxn id="12" idx="6"/>
            <a:endCxn id="8" idx="4"/>
          </p:cNvCxnSpPr>
          <p:nvPr/>
        </p:nvCxnSpPr>
        <p:spPr bwMode="auto">
          <a:xfrm flipV="1">
            <a:off x="6299400" y="997912"/>
            <a:ext cx="393600" cy="683645"/>
          </a:xfrm>
          <a:prstGeom prst="curvedConnector2">
            <a:avLst/>
          </a:prstGeom>
          <a:solidFill>
            <a:srgbClr val="B9FFB9"/>
          </a:solidFill>
          <a:ln w="22225" cap="flat" cmpd="sng" algn="ctr">
            <a:solidFill>
              <a:srgbClr val="C00000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32" name="曲线连接符 121"/>
          <p:cNvCxnSpPr>
            <a:stCxn id="13" idx="3"/>
            <a:endCxn id="9" idx="5"/>
          </p:cNvCxnSpPr>
          <p:nvPr/>
        </p:nvCxnSpPr>
        <p:spPr bwMode="auto">
          <a:xfrm rot="5400000" flipH="1">
            <a:off x="7302600" y="1987027"/>
            <a:ext cx="914400" cy="456530"/>
          </a:xfrm>
          <a:prstGeom prst="curvedConnector3">
            <a:avLst>
              <a:gd name="adj1" fmla="val -31919"/>
            </a:avLst>
          </a:prstGeom>
          <a:solidFill>
            <a:srgbClr val="B9FFB9"/>
          </a:solidFill>
          <a:ln w="22225" cap="flat" cmpd="sng" algn="ctr">
            <a:solidFill>
              <a:srgbClr val="003399"/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33" name="矩形 32"/>
          <p:cNvSpPr/>
          <p:nvPr/>
        </p:nvSpPr>
        <p:spPr>
          <a:xfrm>
            <a:off x="4648200" y="2028615"/>
            <a:ext cx="990600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3399"/>
                </a:solidFill>
              </a:rPr>
              <a:t>Null</a:t>
            </a:r>
            <a:endParaRPr lang="zh-CN" altLang="en-US" dirty="0">
              <a:solidFill>
                <a:srgbClr val="003399"/>
              </a:solidFill>
            </a:endParaRPr>
          </a:p>
        </p:txBody>
      </p:sp>
      <p:graphicFrame>
        <p:nvGraphicFramePr>
          <p:cNvPr id="34" name="表格 33"/>
          <p:cNvGraphicFramePr>
            <a:graphicFrameLocks noGrp="1"/>
          </p:cNvGraphicFramePr>
          <p:nvPr/>
        </p:nvGraphicFramePr>
        <p:xfrm>
          <a:off x="2798398" y="1600200"/>
          <a:ext cx="1066800" cy="8056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0200"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altLang="zh-CN" sz="28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altLang="zh-CN" sz="2800" b="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altLang="zh-CN" sz="28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200">
                <a:tc gridSpan="2"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5" name="表格 34"/>
          <p:cNvGraphicFramePr>
            <a:graphicFrameLocks noGrp="1"/>
          </p:cNvGraphicFramePr>
          <p:nvPr/>
        </p:nvGraphicFramePr>
        <p:xfrm>
          <a:off x="1676400" y="2851912"/>
          <a:ext cx="1066800" cy="8056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0200"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altLang="zh-CN" sz="28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altLang="zh-CN" sz="2800" b="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altLang="zh-CN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200">
                <a:tc gridSpan="2"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6" name="表格 35"/>
          <p:cNvGraphicFramePr>
            <a:graphicFrameLocks noGrp="1"/>
          </p:cNvGraphicFramePr>
          <p:nvPr/>
        </p:nvGraphicFramePr>
        <p:xfrm>
          <a:off x="3733800" y="2851912"/>
          <a:ext cx="1066800" cy="8056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altLang="zh-CN" sz="28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altLang="zh-CN" sz="2800" b="0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altLang="zh-CN" sz="28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200">
                <a:tc gridSpan="2"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7" name="曲线连接符 36"/>
          <p:cNvCxnSpPr/>
          <p:nvPr/>
        </p:nvCxnSpPr>
        <p:spPr bwMode="auto">
          <a:xfrm rot="10800000">
            <a:off x="381000" y="4833112"/>
            <a:ext cx="762000" cy="10110"/>
          </a:xfrm>
          <a:prstGeom prst="curvedConnector3">
            <a:avLst>
              <a:gd name="adj1" fmla="val 50000"/>
            </a:avLst>
          </a:prstGeom>
          <a:solidFill>
            <a:srgbClr val="B9FFB9"/>
          </a:solidFill>
          <a:ln w="22225" cap="flat" cmpd="sng" algn="ctr">
            <a:solidFill>
              <a:srgbClr val="003399"/>
            </a:solidFill>
            <a:prstDash val="sysDash"/>
            <a:round/>
            <a:headEnd type="none" w="med" len="med"/>
            <a:tailEnd type="arrow"/>
          </a:ln>
          <a:effectLst/>
        </p:spPr>
      </p:cxnSp>
      <p:graphicFrame>
        <p:nvGraphicFramePr>
          <p:cNvPr id="39" name="表格 38"/>
          <p:cNvGraphicFramePr>
            <a:graphicFrameLocks noGrp="1"/>
          </p:cNvGraphicFramePr>
          <p:nvPr/>
        </p:nvGraphicFramePr>
        <p:xfrm>
          <a:off x="2950798" y="4223512"/>
          <a:ext cx="1066800" cy="8056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0200"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altLang="zh-CN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altLang="zh-CN" sz="2800" b="0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altLang="zh-CN" sz="28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200">
                <a:tc gridSpan="2"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0" name="表格 39"/>
          <p:cNvGraphicFramePr>
            <a:graphicFrameLocks noGrp="1"/>
          </p:cNvGraphicFramePr>
          <p:nvPr/>
        </p:nvGraphicFramePr>
        <p:xfrm>
          <a:off x="4800600" y="4223512"/>
          <a:ext cx="1066800" cy="8056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0200"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altLang="zh-CN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altLang="zh-CN" sz="2800" b="0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altLang="zh-CN" sz="2800" b="0" dirty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zh-CN" altLang="en-US" sz="2800" b="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200">
                <a:tc gridSpan="2"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1" name="表格 40"/>
          <p:cNvGraphicFramePr>
            <a:graphicFrameLocks noGrp="1"/>
          </p:cNvGraphicFramePr>
          <p:nvPr/>
        </p:nvGraphicFramePr>
        <p:xfrm>
          <a:off x="1828800" y="5518912"/>
          <a:ext cx="1066800" cy="8056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0200"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altLang="zh-CN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altLang="zh-CN" sz="2800" b="0" dirty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altLang="zh-CN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200">
                <a:tc gridSpan="2"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2" name="表格 41"/>
          <p:cNvGraphicFramePr>
            <a:graphicFrameLocks noGrp="1"/>
          </p:cNvGraphicFramePr>
          <p:nvPr/>
        </p:nvGraphicFramePr>
        <p:xfrm>
          <a:off x="3810000" y="5518912"/>
          <a:ext cx="1066800" cy="8056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0200"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altLang="zh-CN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altLang="zh-CN" sz="2800" b="0" dirty="0">
                          <a:solidFill>
                            <a:schemeClr val="tx1"/>
                          </a:solidFill>
                        </a:rPr>
                        <a:t>H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altLang="zh-CN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200">
                <a:tc gridSpan="2"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43" name="直接箭头连接符 42"/>
          <p:cNvCxnSpPr/>
          <p:nvPr/>
        </p:nvCxnSpPr>
        <p:spPr bwMode="auto">
          <a:xfrm rot="10800000" flipV="1">
            <a:off x="2188798" y="2166112"/>
            <a:ext cx="859202" cy="68580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5" name="直接箭头连接符 44"/>
          <p:cNvCxnSpPr/>
          <p:nvPr/>
        </p:nvCxnSpPr>
        <p:spPr bwMode="auto">
          <a:xfrm>
            <a:off x="3636598" y="2166112"/>
            <a:ext cx="762000" cy="68580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8" name="直接箭头连接符 47"/>
          <p:cNvCxnSpPr/>
          <p:nvPr/>
        </p:nvCxnSpPr>
        <p:spPr bwMode="auto">
          <a:xfrm rot="5400000">
            <a:off x="1295400" y="3461512"/>
            <a:ext cx="685800" cy="68580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0" name="直接箭头连接符 49"/>
          <p:cNvCxnSpPr/>
          <p:nvPr/>
        </p:nvCxnSpPr>
        <p:spPr bwMode="auto">
          <a:xfrm rot="10800000" flipV="1">
            <a:off x="3255598" y="3537711"/>
            <a:ext cx="783002" cy="685799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1" name="直接箭头连接符 50"/>
          <p:cNvCxnSpPr/>
          <p:nvPr/>
        </p:nvCxnSpPr>
        <p:spPr bwMode="auto">
          <a:xfrm>
            <a:off x="4572002" y="3537714"/>
            <a:ext cx="838199" cy="685797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2" name="直接箭头连接符 51"/>
          <p:cNvCxnSpPr/>
          <p:nvPr/>
        </p:nvCxnSpPr>
        <p:spPr bwMode="auto">
          <a:xfrm rot="16200000" flipH="1">
            <a:off x="3657600" y="4833112"/>
            <a:ext cx="685800" cy="68580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5" name="直接箭头连接符 54"/>
          <p:cNvCxnSpPr/>
          <p:nvPr/>
        </p:nvCxnSpPr>
        <p:spPr bwMode="auto">
          <a:xfrm>
            <a:off x="1676400" y="4833113"/>
            <a:ext cx="706802" cy="685799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8" name="曲线连接符 104"/>
          <p:cNvCxnSpPr/>
          <p:nvPr/>
        </p:nvCxnSpPr>
        <p:spPr bwMode="auto">
          <a:xfrm flipV="1">
            <a:off x="5562600" y="4833112"/>
            <a:ext cx="990600" cy="12936"/>
          </a:xfrm>
          <a:prstGeom prst="curvedConnector3">
            <a:avLst>
              <a:gd name="adj1" fmla="val 50000"/>
            </a:avLst>
          </a:prstGeom>
          <a:solidFill>
            <a:srgbClr val="B9FFB9"/>
          </a:solidFill>
          <a:ln w="22225" cap="flat" cmpd="sng" algn="ctr">
            <a:solidFill>
              <a:srgbClr val="C00000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70" name="曲线连接符 108"/>
          <p:cNvCxnSpPr/>
          <p:nvPr/>
        </p:nvCxnSpPr>
        <p:spPr bwMode="auto">
          <a:xfrm rot="16200000" flipV="1">
            <a:off x="1104900" y="5252212"/>
            <a:ext cx="1219200" cy="685800"/>
          </a:xfrm>
          <a:prstGeom prst="curvedConnector3">
            <a:avLst>
              <a:gd name="adj1" fmla="val 2381"/>
            </a:avLst>
          </a:prstGeom>
          <a:solidFill>
            <a:srgbClr val="B9FFB9"/>
          </a:solidFill>
          <a:ln w="22225" cap="flat" cmpd="sng" algn="ctr">
            <a:solidFill>
              <a:srgbClr val="003399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96" name="曲线连接符 95"/>
          <p:cNvCxnSpPr/>
          <p:nvPr/>
        </p:nvCxnSpPr>
        <p:spPr bwMode="auto">
          <a:xfrm rot="16200000" flipV="1">
            <a:off x="1104900" y="4718812"/>
            <a:ext cx="2590800" cy="381000"/>
          </a:xfrm>
          <a:prstGeom prst="curvedConnector3">
            <a:avLst>
              <a:gd name="adj1" fmla="val 85294"/>
            </a:avLst>
          </a:prstGeom>
          <a:solidFill>
            <a:srgbClr val="B9FFB9"/>
          </a:solidFill>
          <a:ln w="22225" cap="flat" cmpd="sng" algn="ctr">
            <a:solidFill>
              <a:srgbClr val="C00000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101" name="曲线连接符 104"/>
          <p:cNvCxnSpPr/>
          <p:nvPr/>
        </p:nvCxnSpPr>
        <p:spPr bwMode="auto">
          <a:xfrm rot="5400000" flipH="1" flipV="1">
            <a:off x="2286000" y="2623312"/>
            <a:ext cx="1143000" cy="685800"/>
          </a:xfrm>
          <a:prstGeom prst="curvedConnector3">
            <a:avLst>
              <a:gd name="adj1" fmla="val 6825"/>
            </a:avLst>
          </a:prstGeom>
          <a:solidFill>
            <a:srgbClr val="B9FFB9"/>
          </a:solidFill>
          <a:ln w="22225" cap="flat" cmpd="sng" algn="ctr">
            <a:solidFill>
              <a:srgbClr val="C00000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107" name="曲线连接符 117"/>
          <p:cNvCxnSpPr/>
          <p:nvPr/>
        </p:nvCxnSpPr>
        <p:spPr bwMode="auto">
          <a:xfrm rot="5400000" flipH="1" flipV="1">
            <a:off x="2019300" y="3423412"/>
            <a:ext cx="2514600" cy="457200"/>
          </a:xfrm>
          <a:prstGeom prst="curvedConnector3">
            <a:avLst>
              <a:gd name="adj1" fmla="val 50000"/>
            </a:avLst>
          </a:prstGeom>
          <a:solidFill>
            <a:srgbClr val="B9FFB9"/>
          </a:solidFill>
          <a:ln w="22225" cap="flat" cmpd="sng" algn="ctr">
            <a:solidFill>
              <a:srgbClr val="003399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127" name="曲线连接符 121"/>
          <p:cNvCxnSpPr/>
          <p:nvPr/>
        </p:nvCxnSpPr>
        <p:spPr bwMode="auto">
          <a:xfrm rot="16200000" flipV="1">
            <a:off x="3213000" y="5277712"/>
            <a:ext cx="1206600" cy="622200"/>
          </a:xfrm>
          <a:prstGeom prst="curvedConnector3">
            <a:avLst>
              <a:gd name="adj1" fmla="val 6695"/>
            </a:avLst>
          </a:prstGeom>
          <a:solidFill>
            <a:srgbClr val="B9FFB9"/>
          </a:solidFill>
          <a:ln w="22225" cap="flat" cmpd="sng" algn="ctr">
            <a:solidFill>
              <a:srgbClr val="003399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130" name="曲线连接符 121"/>
          <p:cNvCxnSpPr/>
          <p:nvPr/>
        </p:nvCxnSpPr>
        <p:spPr bwMode="auto">
          <a:xfrm rot="16200000" flipV="1">
            <a:off x="4203600" y="4058512"/>
            <a:ext cx="1206600" cy="469800"/>
          </a:xfrm>
          <a:prstGeom prst="curvedConnector3">
            <a:avLst>
              <a:gd name="adj1" fmla="val 10304"/>
            </a:avLst>
          </a:prstGeom>
          <a:solidFill>
            <a:srgbClr val="B9FFB9"/>
          </a:solidFill>
          <a:ln w="22225" cap="flat" cmpd="sng" algn="ctr">
            <a:solidFill>
              <a:srgbClr val="003399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134" name="曲线连接符 104"/>
          <p:cNvCxnSpPr/>
          <p:nvPr/>
        </p:nvCxnSpPr>
        <p:spPr bwMode="auto">
          <a:xfrm rot="16200000" flipV="1">
            <a:off x="3238500" y="4795012"/>
            <a:ext cx="2514600" cy="304800"/>
          </a:xfrm>
          <a:prstGeom prst="curvedConnector3">
            <a:avLst>
              <a:gd name="adj1" fmla="val 50000"/>
            </a:avLst>
          </a:prstGeom>
          <a:solidFill>
            <a:srgbClr val="B9FFB9"/>
          </a:solidFill>
          <a:ln w="22225" cap="flat" cmpd="sng" algn="ctr">
            <a:solidFill>
              <a:srgbClr val="C00000"/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140" name="椭圆 139"/>
          <p:cNvSpPr/>
          <p:nvPr/>
        </p:nvSpPr>
        <p:spPr bwMode="auto">
          <a:xfrm>
            <a:off x="1066800" y="4756912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41" name="椭圆 140"/>
          <p:cNvSpPr/>
          <p:nvPr/>
        </p:nvSpPr>
        <p:spPr bwMode="auto">
          <a:xfrm>
            <a:off x="1981200" y="6128512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42" name="椭圆 141"/>
          <p:cNvSpPr/>
          <p:nvPr/>
        </p:nvSpPr>
        <p:spPr bwMode="auto">
          <a:xfrm>
            <a:off x="2514600" y="6128512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43" name="椭圆 142"/>
          <p:cNvSpPr/>
          <p:nvPr/>
        </p:nvSpPr>
        <p:spPr bwMode="auto">
          <a:xfrm>
            <a:off x="4114800" y="6128512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44" name="椭圆 143"/>
          <p:cNvSpPr/>
          <p:nvPr/>
        </p:nvSpPr>
        <p:spPr bwMode="auto">
          <a:xfrm>
            <a:off x="4572000" y="6128512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45" name="椭圆 144"/>
          <p:cNvSpPr/>
          <p:nvPr/>
        </p:nvSpPr>
        <p:spPr bwMode="auto">
          <a:xfrm>
            <a:off x="4953000" y="4833112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46" name="椭圆 145"/>
          <p:cNvSpPr/>
          <p:nvPr/>
        </p:nvSpPr>
        <p:spPr bwMode="auto">
          <a:xfrm>
            <a:off x="5562600" y="4756912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47" name="椭圆 146"/>
          <p:cNvSpPr/>
          <p:nvPr/>
        </p:nvSpPr>
        <p:spPr bwMode="auto">
          <a:xfrm>
            <a:off x="3048000" y="4833112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48" name="椭圆 147"/>
          <p:cNvSpPr/>
          <p:nvPr/>
        </p:nvSpPr>
        <p:spPr bwMode="auto">
          <a:xfrm>
            <a:off x="2438400" y="3385312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49" name="Text Box 6"/>
          <p:cNvSpPr txBox="1">
            <a:spLocks noChangeArrowheads="1"/>
          </p:cNvSpPr>
          <p:nvPr/>
        </p:nvSpPr>
        <p:spPr bwMode="auto">
          <a:xfrm>
            <a:off x="0" y="594605"/>
            <a:ext cx="4343400" cy="683264"/>
          </a:xfrm>
          <a:prstGeom prst="rect">
            <a:avLst/>
          </a:prstGeom>
          <a:solidFill>
            <a:srgbClr val="C4E59F"/>
          </a:solidFill>
          <a:ln w="28575" algn="ctr">
            <a:solidFill>
              <a:srgbClr val="92D05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514350" indent="-514350">
              <a:lnSpc>
                <a:spcPct val="120000"/>
              </a:lnSpc>
              <a:spcBef>
                <a:spcPts val="0"/>
              </a:spcBef>
            </a:pPr>
            <a:r>
              <a:rPr lang="zh-CN" altLang="en-US" sz="3200" dirty="0">
                <a:solidFill>
                  <a:srgbClr val="008000"/>
                </a:solidFill>
              </a:rPr>
              <a:t> 中序线索二叉树：</a:t>
            </a:r>
            <a:endParaRPr lang="en-US" altLang="zh-CN" sz="3200" dirty="0">
              <a:solidFill>
                <a:srgbClr val="008000"/>
              </a:solidFill>
            </a:endParaRPr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en-US" altLang="zh-CN" dirty="0">
                <a:ea typeface="黑体" pitchFamily="2" charset="-122"/>
              </a:rPr>
              <a:t>5.3.3 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线索二叉树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--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数据类型</a:t>
            </a:r>
          </a:p>
        </p:txBody>
      </p:sp>
      <p:sp>
        <p:nvSpPr>
          <p:cNvPr id="87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0" name="Rectangle 6"/>
          <p:cNvSpPr>
            <a:spLocks noChangeArrowheads="1"/>
          </p:cNvSpPr>
          <p:nvPr/>
        </p:nvSpPr>
        <p:spPr bwMode="auto">
          <a:xfrm>
            <a:off x="381000" y="1158419"/>
            <a:ext cx="8763000" cy="490807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08000" algn="just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000" dirty="0" err="1"/>
              <a:t>struct</a:t>
            </a:r>
            <a:r>
              <a:rPr lang="en-US" altLang="zh-CN" sz="3000" dirty="0"/>
              <a:t>  </a:t>
            </a:r>
            <a:r>
              <a:rPr lang="en-US" altLang="zh-CN" sz="3000" dirty="0" err="1"/>
              <a:t>ThrTreeNode</a:t>
            </a:r>
            <a:r>
              <a:rPr lang="en-US" altLang="zh-CN" sz="3000" dirty="0"/>
              <a:t>; </a:t>
            </a:r>
            <a:endParaRPr lang="en-US" altLang="zh-CN" sz="3000" dirty="0">
              <a:solidFill>
                <a:srgbClr val="00B050"/>
              </a:solidFill>
            </a:endParaRPr>
          </a:p>
          <a:p>
            <a:pPr marL="108000" algn="just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000" dirty="0" err="1"/>
              <a:t>typedef</a:t>
            </a:r>
            <a:r>
              <a:rPr lang="en-US" altLang="zh-CN" sz="3000" dirty="0"/>
              <a:t> </a:t>
            </a:r>
            <a:r>
              <a:rPr lang="en-US" altLang="zh-CN" sz="3000" dirty="0" err="1"/>
              <a:t>struct</a:t>
            </a:r>
            <a:r>
              <a:rPr lang="en-US" altLang="zh-CN" sz="3000" dirty="0"/>
              <a:t> </a:t>
            </a:r>
            <a:r>
              <a:rPr lang="en-US" altLang="zh-CN" sz="3000" dirty="0" err="1"/>
              <a:t>ThrTreeNode</a:t>
            </a:r>
            <a:r>
              <a:rPr lang="en-US" altLang="zh-CN" sz="3000" dirty="0"/>
              <a:t> * </a:t>
            </a:r>
            <a:r>
              <a:rPr lang="en-US" altLang="zh-CN" sz="3000" dirty="0" err="1"/>
              <a:t>PThrTreeNode</a:t>
            </a:r>
            <a:r>
              <a:rPr lang="en-US" altLang="zh-CN" sz="3000" dirty="0"/>
              <a:t>;</a:t>
            </a:r>
          </a:p>
          <a:p>
            <a:pPr marL="108000" algn="just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000" dirty="0" err="1"/>
              <a:t>struct</a:t>
            </a:r>
            <a:r>
              <a:rPr lang="en-US" altLang="zh-CN" sz="3000" dirty="0"/>
              <a:t> </a:t>
            </a:r>
            <a:r>
              <a:rPr lang="en-US" altLang="zh-CN" sz="3000" dirty="0" err="1"/>
              <a:t>ThrTreeNode</a:t>
            </a:r>
            <a:endParaRPr lang="en-US" altLang="zh-CN" sz="3000" dirty="0"/>
          </a:p>
          <a:p>
            <a:pPr marL="108000" algn="just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000" dirty="0"/>
              <a:t>    {</a:t>
            </a:r>
            <a:r>
              <a:rPr lang="zh-CN" altLang="en-US" sz="3000" dirty="0"/>
              <a:t> </a:t>
            </a:r>
            <a:r>
              <a:rPr lang="en-US" altLang="zh-CN" sz="3000" dirty="0" err="1"/>
              <a:t>DataType</a:t>
            </a:r>
            <a:r>
              <a:rPr lang="en-US" altLang="zh-CN" sz="3000" dirty="0"/>
              <a:t> info; </a:t>
            </a:r>
            <a:endParaRPr lang="en-US" altLang="zh-CN" sz="3000" dirty="0">
              <a:solidFill>
                <a:srgbClr val="00B050"/>
              </a:solidFill>
            </a:endParaRPr>
          </a:p>
          <a:p>
            <a:pPr marL="108000" algn="just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000" dirty="0">
                <a:solidFill>
                  <a:srgbClr val="00B050"/>
                </a:solidFill>
              </a:rPr>
              <a:t>       </a:t>
            </a:r>
            <a:r>
              <a:rPr lang="en-US" altLang="zh-CN" sz="3000" dirty="0" err="1"/>
              <a:t>PThrTreeNode</a:t>
            </a:r>
            <a:r>
              <a:rPr lang="en-US" altLang="zh-CN" sz="3000" dirty="0"/>
              <a:t>  </a:t>
            </a:r>
            <a:r>
              <a:rPr lang="en-US" altLang="zh-CN" sz="3000" dirty="0" err="1"/>
              <a:t>llink</a:t>
            </a:r>
            <a:r>
              <a:rPr lang="en-US" altLang="zh-CN" sz="3000" dirty="0"/>
              <a:t>, </a:t>
            </a:r>
            <a:r>
              <a:rPr lang="en-US" altLang="zh-CN" sz="3000" dirty="0" err="1"/>
              <a:t>rlink</a:t>
            </a:r>
            <a:r>
              <a:rPr lang="en-US" altLang="zh-CN" sz="3000" dirty="0"/>
              <a:t>;</a:t>
            </a:r>
            <a:r>
              <a:rPr lang="en-US" altLang="zh-CN" sz="3000" dirty="0">
                <a:solidFill>
                  <a:srgbClr val="00B050"/>
                </a:solidFill>
              </a:rPr>
              <a:t> </a:t>
            </a:r>
          </a:p>
          <a:p>
            <a:pPr marL="108000" algn="just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000" dirty="0">
                <a:solidFill>
                  <a:srgbClr val="FF6600"/>
                </a:solidFill>
              </a:rPr>
              <a:t>       </a:t>
            </a:r>
            <a:r>
              <a:rPr lang="en-US" altLang="zh-CN" sz="3000" dirty="0" err="1"/>
              <a:t>int</a:t>
            </a:r>
            <a:r>
              <a:rPr lang="en-US" altLang="zh-CN" sz="3000" dirty="0"/>
              <a:t> </a:t>
            </a:r>
            <a:r>
              <a:rPr lang="en-US" altLang="zh-CN" sz="3000" dirty="0" err="1">
                <a:solidFill>
                  <a:srgbClr val="FF3300"/>
                </a:solidFill>
              </a:rPr>
              <a:t>ltag</a:t>
            </a:r>
            <a:r>
              <a:rPr lang="en-US" altLang="zh-CN" sz="3000" dirty="0">
                <a:solidFill>
                  <a:srgbClr val="FF3300"/>
                </a:solidFill>
              </a:rPr>
              <a:t>, </a:t>
            </a:r>
            <a:r>
              <a:rPr lang="en-US" altLang="zh-CN" sz="3000" dirty="0" err="1">
                <a:solidFill>
                  <a:srgbClr val="FF3300"/>
                </a:solidFill>
              </a:rPr>
              <a:t>rtag</a:t>
            </a:r>
            <a:r>
              <a:rPr lang="en-US" altLang="zh-CN" sz="3000" dirty="0">
                <a:solidFill>
                  <a:srgbClr val="FF3300"/>
                </a:solidFill>
              </a:rPr>
              <a:t>; </a:t>
            </a:r>
            <a:r>
              <a:rPr lang="en-US" altLang="zh-CN" sz="3000" dirty="0"/>
              <a:t>}</a:t>
            </a:r>
            <a:endParaRPr lang="en-US" altLang="zh-CN" sz="3000" dirty="0">
              <a:solidFill>
                <a:srgbClr val="00B050"/>
              </a:solidFill>
            </a:endParaRPr>
          </a:p>
          <a:p>
            <a:pPr marL="108000" algn="just">
              <a:lnSpc>
                <a:spcPct val="130000"/>
              </a:lnSpc>
              <a:spcBef>
                <a:spcPts val="600"/>
              </a:spcBef>
              <a:buNone/>
            </a:pPr>
            <a:r>
              <a:rPr lang="en-US" altLang="zh-CN" sz="3000" dirty="0" err="1"/>
              <a:t>typedef</a:t>
            </a:r>
            <a:r>
              <a:rPr lang="en-US" altLang="zh-CN" sz="3000" dirty="0"/>
              <a:t> </a:t>
            </a:r>
            <a:r>
              <a:rPr lang="en-US" altLang="zh-CN" sz="3000" dirty="0" err="1"/>
              <a:t>struct</a:t>
            </a:r>
            <a:r>
              <a:rPr lang="en-US" altLang="zh-CN" sz="3000" dirty="0"/>
              <a:t> </a:t>
            </a:r>
            <a:r>
              <a:rPr lang="en-US" altLang="zh-CN" sz="3000" dirty="0" err="1"/>
              <a:t>ThrTreeNode</a:t>
            </a:r>
            <a:r>
              <a:rPr lang="en-US" altLang="zh-CN" sz="3000" dirty="0"/>
              <a:t> * </a:t>
            </a:r>
            <a:r>
              <a:rPr lang="en-US" altLang="zh-CN" sz="3000" dirty="0" err="1"/>
              <a:t>ThrTree</a:t>
            </a:r>
            <a:r>
              <a:rPr lang="en-US" altLang="zh-CN" sz="3000" dirty="0"/>
              <a:t>; </a:t>
            </a:r>
            <a:endParaRPr lang="en-US" altLang="zh-CN" sz="3000" dirty="0">
              <a:solidFill>
                <a:srgbClr val="00B050"/>
              </a:solidFill>
            </a:endParaRPr>
          </a:p>
          <a:p>
            <a:pPr marL="108000" algn="just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000" dirty="0" err="1"/>
              <a:t>typedef</a:t>
            </a:r>
            <a:r>
              <a:rPr lang="en-US" altLang="zh-CN" sz="3000" dirty="0"/>
              <a:t> </a:t>
            </a:r>
            <a:r>
              <a:rPr lang="en-US" altLang="zh-CN" sz="3000" dirty="0" err="1"/>
              <a:t>ThrTree</a:t>
            </a:r>
            <a:r>
              <a:rPr lang="en-US" altLang="zh-CN" sz="3000" dirty="0"/>
              <a:t> *</a:t>
            </a:r>
            <a:r>
              <a:rPr lang="en-US" altLang="zh-CN" sz="3000" dirty="0" err="1"/>
              <a:t>PThrTree</a:t>
            </a:r>
            <a:r>
              <a:rPr lang="en-US" altLang="zh-CN" sz="3000" dirty="0"/>
              <a:t>; </a:t>
            </a:r>
            <a:endParaRPr lang="en-US" altLang="zh-CN" sz="3000" dirty="0">
              <a:solidFill>
                <a:srgbClr val="00B050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715000" y="3616804"/>
            <a:ext cx="1101584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8A00"/>
                </a:solidFill>
              </a:rPr>
              <a:t>//</a:t>
            </a:r>
            <a:r>
              <a:rPr lang="zh-CN" altLang="en-US" dirty="0">
                <a:solidFill>
                  <a:srgbClr val="008A00"/>
                </a:solidFill>
              </a:rPr>
              <a:t>指针</a:t>
            </a:r>
          </a:p>
        </p:txBody>
      </p:sp>
      <p:sp>
        <p:nvSpPr>
          <p:cNvPr id="22" name="矩形 21"/>
          <p:cNvSpPr/>
          <p:nvPr/>
        </p:nvSpPr>
        <p:spPr>
          <a:xfrm>
            <a:off x="3733800" y="2971800"/>
            <a:ext cx="1101584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8A00"/>
                </a:solidFill>
              </a:rPr>
              <a:t>//</a:t>
            </a:r>
            <a:r>
              <a:rPr lang="zh-CN" altLang="en-US" dirty="0">
                <a:solidFill>
                  <a:srgbClr val="008A00"/>
                </a:solidFill>
              </a:rPr>
              <a:t>数据</a:t>
            </a:r>
          </a:p>
        </p:txBody>
      </p:sp>
      <p:sp>
        <p:nvSpPr>
          <p:cNvPr id="23" name="矩形 22"/>
          <p:cNvSpPr/>
          <p:nvPr/>
        </p:nvSpPr>
        <p:spPr>
          <a:xfrm>
            <a:off x="3733800" y="4226404"/>
            <a:ext cx="4153701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8A00"/>
                </a:solidFill>
              </a:rPr>
              <a:t>//</a:t>
            </a:r>
            <a:r>
              <a:rPr lang="zh-CN" altLang="en-US" dirty="0">
                <a:solidFill>
                  <a:srgbClr val="008A00"/>
                </a:solidFill>
              </a:rPr>
              <a:t>标志，</a:t>
            </a:r>
            <a:r>
              <a:rPr lang="en-US" altLang="zh-CN" dirty="0">
                <a:solidFill>
                  <a:srgbClr val="008A00"/>
                </a:solidFill>
              </a:rPr>
              <a:t>0: </a:t>
            </a:r>
            <a:r>
              <a:rPr lang="zh-CN" altLang="en-US" dirty="0">
                <a:solidFill>
                  <a:srgbClr val="008A00"/>
                </a:solidFill>
              </a:rPr>
              <a:t>孩子，</a:t>
            </a:r>
            <a:r>
              <a:rPr lang="en-US" altLang="zh-CN" dirty="0">
                <a:solidFill>
                  <a:srgbClr val="008A00"/>
                </a:solidFill>
              </a:rPr>
              <a:t>1: </a:t>
            </a:r>
            <a:r>
              <a:rPr lang="zh-CN" altLang="en-US" dirty="0">
                <a:solidFill>
                  <a:srgbClr val="008A00"/>
                </a:solidFill>
              </a:rPr>
              <a:t>线索</a:t>
            </a:r>
            <a:r>
              <a:rPr lang="en-US" altLang="zh-CN" dirty="0">
                <a:solidFill>
                  <a:srgbClr val="008A00"/>
                </a:solidFill>
              </a:rPr>
              <a:t> </a:t>
            </a:r>
            <a:endParaRPr lang="zh-CN" altLang="en-US" dirty="0">
              <a:solidFill>
                <a:srgbClr val="008A00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4123871" y="1219200"/>
            <a:ext cx="1819729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8A00"/>
                </a:solidFill>
              </a:rPr>
              <a:t>//</a:t>
            </a:r>
            <a:r>
              <a:rPr lang="zh-CN" altLang="en-US" dirty="0">
                <a:solidFill>
                  <a:srgbClr val="008A00"/>
                </a:solidFill>
              </a:rPr>
              <a:t>结点类型</a:t>
            </a:r>
          </a:p>
        </p:txBody>
      </p:sp>
      <p:sp>
        <p:nvSpPr>
          <p:cNvPr id="26" name="矩形 25"/>
          <p:cNvSpPr/>
          <p:nvPr/>
        </p:nvSpPr>
        <p:spPr>
          <a:xfrm>
            <a:off x="6553200" y="1121658"/>
            <a:ext cx="2537874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8A00"/>
                </a:solidFill>
              </a:rPr>
              <a:t>//</a:t>
            </a:r>
            <a:r>
              <a:rPr lang="zh-CN" altLang="en-US" dirty="0">
                <a:solidFill>
                  <a:srgbClr val="008A00"/>
                </a:solidFill>
              </a:rPr>
              <a:t>结点指针类型</a:t>
            </a:r>
          </a:p>
        </p:txBody>
      </p:sp>
      <p:cxnSp>
        <p:nvCxnSpPr>
          <p:cNvPr id="27" name="直接箭头连接符 26"/>
          <p:cNvCxnSpPr/>
          <p:nvPr/>
        </p:nvCxnSpPr>
        <p:spPr bwMode="auto">
          <a:xfrm rot="5400000" flipH="1" flipV="1">
            <a:off x="6972300" y="1714500"/>
            <a:ext cx="304800" cy="22860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008A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1" name="矩形 30"/>
          <p:cNvSpPr/>
          <p:nvPr/>
        </p:nvSpPr>
        <p:spPr>
          <a:xfrm>
            <a:off x="7086600" y="4912204"/>
            <a:ext cx="1460656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8A00"/>
                </a:solidFill>
              </a:rPr>
              <a:t>//</a:t>
            </a:r>
            <a:r>
              <a:rPr lang="zh-CN" altLang="en-US" dirty="0">
                <a:solidFill>
                  <a:srgbClr val="008A00"/>
                </a:solidFill>
              </a:rPr>
              <a:t>树类型</a:t>
            </a:r>
          </a:p>
        </p:txBody>
      </p:sp>
      <p:sp>
        <p:nvSpPr>
          <p:cNvPr id="32" name="矩形 31"/>
          <p:cNvSpPr/>
          <p:nvPr/>
        </p:nvSpPr>
        <p:spPr>
          <a:xfrm>
            <a:off x="5257800" y="5486400"/>
            <a:ext cx="2537874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8A00"/>
                </a:solidFill>
              </a:rPr>
              <a:t>//</a:t>
            </a:r>
            <a:r>
              <a:rPr lang="zh-CN" altLang="en-US" dirty="0">
                <a:solidFill>
                  <a:srgbClr val="008A00"/>
                </a:solidFill>
              </a:rPr>
              <a:t>二级指针类型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  <p:bldP spid="31" grpId="0"/>
      <p:bldP spid="32" grpId="0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Box 6"/>
          <p:cNvSpPr txBox="1">
            <a:spLocks noChangeArrowheads="1"/>
          </p:cNvSpPr>
          <p:nvPr/>
        </p:nvSpPr>
        <p:spPr bwMode="auto">
          <a:xfrm>
            <a:off x="457200" y="3733800"/>
            <a:ext cx="8610600" cy="216059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solidFill>
              <a:srgbClr val="FF66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sz="3200" dirty="0"/>
              <a:t>(1) p</a:t>
            </a:r>
            <a:r>
              <a:rPr lang="zh-CN" altLang="en-US" sz="3200" dirty="0"/>
              <a:t>的非空</a:t>
            </a:r>
            <a:r>
              <a:rPr lang="en-US" altLang="zh-CN" sz="3200" dirty="0" err="1"/>
              <a:t>llink</a:t>
            </a:r>
            <a:r>
              <a:rPr lang="en-US" altLang="zh-CN" sz="3200" dirty="0"/>
              <a:t> </a:t>
            </a:r>
            <a:r>
              <a:rPr lang="zh-CN" altLang="en-US" sz="3200" dirty="0"/>
              <a:t>保持不变；</a:t>
            </a:r>
            <a:endParaRPr lang="en-US" altLang="zh-CN" sz="3200" dirty="0"/>
          </a:p>
          <a:p>
            <a:pPr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sz="3200" dirty="0"/>
              <a:t>(2) p</a:t>
            </a:r>
            <a:r>
              <a:rPr lang="zh-CN" altLang="en-US" sz="3200" dirty="0"/>
              <a:t>的</a:t>
            </a:r>
            <a:r>
              <a:rPr lang="zh-CN" altLang="en-US" sz="3200" dirty="0">
                <a:solidFill>
                  <a:srgbClr val="003399"/>
                </a:solidFill>
              </a:rPr>
              <a:t>空的</a:t>
            </a:r>
            <a:r>
              <a:rPr lang="en-US" altLang="zh-CN" sz="3200" dirty="0" err="1">
                <a:solidFill>
                  <a:srgbClr val="003399"/>
                </a:solidFill>
              </a:rPr>
              <a:t>llink</a:t>
            </a:r>
            <a:endParaRPr lang="en-US" altLang="zh-CN" sz="3200" dirty="0"/>
          </a:p>
          <a:p>
            <a:pPr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sz="3200" dirty="0">
                <a:solidFill>
                  <a:srgbClr val="008A00"/>
                </a:solidFill>
              </a:rPr>
              <a:t>     </a:t>
            </a:r>
            <a:r>
              <a:rPr lang="en-US" altLang="zh-CN" sz="3200" dirty="0"/>
              <a:t>pr</a:t>
            </a:r>
            <a:r>
              <a:rPr lang="zh-CN" altLang="en-US" sz="3200" dirty="0"/>
              <a:t>的</a:t>
            </a:r>
            <a:r>
              <a:rPr lang="zh-CN" altLang="en-US" sz="3200" dirty="0">
                <a:solidFill>
                  <a:srgbClr val="003399"/>
                </a:solidFill>
              </a:rPr>
              <a:t>空的</a:t>
            </a:r>
            <a:r>
              <a:rPr lang="en-US" altLang="zh-CN" sz="3200" dirty="0" err="1">
                <a:solidFill>
                  <a:srgbClr val="003399"/>
                </a:solidFill>
              </a:rPr>
              <a:t>rlink</a:t>
            </a:r>
            <a:endParaRPr lang="en-US" altLang="zh-CN" sz="3200" dirty="0"/>
          </a:p>
        </p:txBody>
      </p:sp>
      <p:sp>
        <p:nvSpPr>
          <p:cNvPr id="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zh-CN" altLang="en-US" dirty="0">
                <a:latin typeface="黑体" pitchFamily="2" charset="-122"/>
                <a:ea typeface="黑体" pitchFamily="2" charset="-122"/>
              </a:rPr>
              <a:t>例：中序线索化二叉树</a:t>
            </a:r>
          </a:p>
        </p:txBody>
      </p:sp>
      <p:sp>
        <p:nvSpPr>
          <p:cNvPr id="87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457200" y="1192209"/>
            <a:ext cx="8610600" cy="230832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en-US" altLang="zh-CN" sz="3200" dirty="0">
                <a:solidFill>
                  <a:srgbClr val="003399"/>
                </a:solidFill>
              </a:rPr>
              <a:t> </a:t>
            </a:r>
            <a:r>
              <a:rPr lang="zh-CN" altLang="en-US" sz="3200" dirty="0">
                <a:solidFill>
                  <a:srgbClr val="003399"/>
                </a:solidFill>
              </a:rPr>
              <a:t>初始：</a:t>
            </a:r>
            <a:r>
              <a:rPr lang="zh-CN" altLang="en-US" sz="3200" dirty="0"/>
              <a:t>所有结点的</a:t>
            </a:r>
            <a:r>
              <a:rPr lang="en-US" altLang="zh-CN" sz="3200" dirty="0" err="1"/>
              <a:t>ltag</a:t>
            </a:r>
            <a:r>
              <a:rPr lang="en-US" altLang="zh-CN" sz="3200" dirty="0"/>
              <a:t>=0, </a:t>
            </a:r>
            <a:r>
              <a:rPr lang="en-US" altLang="zh-CN" sz="3200" dirty="0" err="1"/>
              <a:t>rtag</a:t>
            </a:r>
            <a:r>
              <a:rPr lang="en-US" altLang="zh-CN" sz="3200" dirty="0"/>
              <a:t>=0; 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en-US" altLang="zh-CN" sz="3200" dirty="0">
                <a:solidFill>
                  <a:srgbClr val="003399"/>
                </a:solidFill>
              </a:rPr>
              <a:t> </a:t>
            </a:r>
            <a:r>
              <a:rPr lang="zh-CN" altLang="en-US" sz="3200" dirty="0">
                <a:solidFill>
                  <a:srgbClr val="003399"/>
                </a:solidFill>
              </a:rPr>
              <a:t>游历指针</a:t>
            </a:r>
            <a:r>
              <a:rPr lang="en-US" altLang="zh-CN" sz="3200" dirty="0">
                <a:solidFill>
                  <a:srgbClr val="003399"/>
                </a:solidFill>
              </a:rPr>
              <a:t>p: </a:t>
            </a:r>
            <a:r>
              <a:rPr lang="zh-CN" altLang="en-US" sz="3200" dirty="0"/>
              <a:t>指向当前结点；</a:t>
            </a:r>
            <a:endParaRPr lang="en-US" altLang="zh-CN" sz="3200" dirty="0"/>
          </a:p>
          <a:p>
            <a:pPr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en-US" altLang="zh-CN" sz="3200" dirty="0">
                <a:solidFill>
                  <a:srgbClr val="003399"/>
                </a:solidFill>
              </a:rPr>
              <a:t> </a:t>
            </a:r>
            <a:r>
              <a:rPr lang="zh-CN" altLang="en-US" sz="3200" dirty="0">
                <a:solidFill>
                  <a:srgbClr val="003399"/>
                </a:solidFill>
              </a:rPr>
              <a:t>游历指针</a:t>
            </a:r>
            <a:r>
              <a:rPr lang="en-US" altLang="zh-CN" sz="3200" dirty="0">
                <a:solidFill>
                  <a:srgbClr val="003399"/>
                </a:solidFill>
              </a:rPr>
              <a:t>pr: </a:t>
            </a:r>
            <a:r>
              <a:rPr lang="zh-CN" altLang="en-US" sz="3200" dirty="0"/>
              <a:t>指向刚访问过的结点</a:t>
            </a:r>
            <a:r>
              <a:rPr lang="en-US" altLang="zh-CN" sz="3200" dirty="0"/>
              <a:t>(p</a:t>
            </a:r>
            <a:r>
              <a:rPr lang="zh-CN" altLang="en-US" sz="3200" dirty="0"/>
              <a:t>的前驱</a:t>
            </a:r>
            <a:r>
              <a:rPr lang="en-US" altLang="zh-CN" sz="3200" dirty="0"/>
              <a:t>)</a:t>
            </a:r>
            <a:r>
              <a:rPr lang="zh-CN" altLang="en-US" sz="3200" dirty="0"/>
              <a:t>；</a:t>
            </a:r>
            <a:endParaRPr lang="en-US" altLang="zh-CN" sz="3200" dirty="0"/>
          </a:p>
        </p:txBody>
      </p:sp>
      <p:sp>
        <p:nvSpPr>
          <p:cNvPr id="14" name="下箭头 13"/>
          <p:cNvSpPr/>
          <p:nvPr/>
        </p:nvSpPr>
        <p:spPr bwMode="auto">
          <a:xfrm>
            <a:off x="5257800" y="3402009"/>
            <a:ext cx="324000" cy="457200"/>
          </a:xfrm>
          <a:prstGeom prst="downArrow">
            <a:avLst/>
          </a:prstGeom>
          <a:noFill/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352800" y="4499525"/>
            <a:ext cx="6629400" cy="6430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sz="3200" dirty="0"/>
              <a:t>指向</a:t>
            </a:r>
            <a:r>
              <a:rPr lang="en-US" altLang="zh-CN" sz="3200" dirty="0"/>
              <a:t>p</a:t>
            </a:r>
            <a:r>
              <a:rPr lang="zh-CN" altLang="en-US" sz="3200" dirty="0"/>
              <a:t>的中序前驱，</a:t>
            </a:r>
            <a:r>
              <a:rPr lang="en-US" altLang="zh-CN" sz="3200" dirty="0"/>
              <a:t>p-&gt;</a:t>
            </a:r>
            <a:r>
              <a:rPr lang="en-US" altLang="zh-CN" sz="3200" dirty="0" err="1"/>
              <a:t>ltag</a:t>
            </a:r>
            <a:r>
              <a:rPr lang="en-US" altLang="zh-CN" sz="3200" dirty="0"/>
              <a:t>=1;</a:t>
            </a:r>
            <a:endParaRPr lang="zh-CN" altLang="en-US" sz="3200" dirty="0"/>
          </a:p>
        </p:txBody>
      </p:sp>
      <p:sp>
        <p:nvSpPr>
          <p:cNvPr id="8" name="矩形 7"/>
          <p:cNvSpPr/>
          <p:nvPr/>
        </p:nvSpPr>
        <p:spPr>
          <a:xfrm>
            <a:off x="3429000" y="5112000"/>
            <a:ext cx="3671198" cy="6984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  <a:spcBef>
                <a:spcPts val="0"/>
              </a:spcBef>
              <a:buNone/>
            </a:pPr>
            <a:r>
              <a:rPr lang="zh-CN" altLang="en-US" sz="3200" dirty="0"/>
              <a:t>指向</a:t>
            </a:r>
            <a:r>
              <a:rPr lang="en-US" altLang="zh-CN" sz="3200" dirty="0"/>
              <a:t>p</a:t>
            </a:r>
            <a:r>
              <a:rPr lang="zh-CN" altLang="en-US" sz="3200" dirty="0"/>
              <a:t>，</a:t>
            </a:r>
            <a:r>
              <a:rPr lang="en-US" altLang="zh-CN" sz="3200" dirty="0"/>
              <a:t>pr-&gt;</a:t>
            </a:r>
            <a:r>
              <a:rPr lang="en-US" altLang="zh-CN" sz="3200" dirty="0" err="1"/>
              <a:t>rtag</a:t>
            </a:r>
            <a:r>
              <a:rPr lang="en-US" altLang="zh-CN" sz="3200" dirty="0"/>
              <a:t>=1;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457200" y="691765"/>
            <a:ext cx="8686800" cy="602735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solidFill>
              <a:srgbClr val="92D05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514350" indent="-51435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000" dirty="0"/>
              <a:t>1) p</a:t>
            </a:r>
            <a:r>
              <a:rPr lang="zh-CN" altLang="en-US" sz="3000" dirty="0"/>
              <a:t>指向树根，</a:t>
            </a:r>
            <a:r>
              <a:rPr lang="en-US" altLang="zh-CN" sz="3000" dirty="0"/>
              <a:t>pr=Null;</a:t>
            </a:r>
          </a:p>
          <a:p>
            <a:pPr marL="514350" indent="-51435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000" dirty="0"/>
              <a:t>2) </a:t>
            </a:r>
            <a:r>
              <a:rPr lang="zh-CN" altLang="en-US" sz="3000" dirty="0"/>
              <a:t>当</a:t>
            </a:r>
            <a:r>
              <a:rPr lang="en-US" altLang="zh-CN" sz="3000" dirty="0" err="1"/>
              <a:t>p≠Null</a:t>
            </a:r>
            <a:r>
              <a:rPr lang="zh-CN" altLang="en-US" sz="3000" dirty="0"/>
              <a:t>，</a:t>
            </a:r>
            <a:r>
              <a:rPr lang="en-US" altLang="zh-CN" sz="3000" dirty="0">
                <a:solidFill>
                  <a:srgbClr val="C00000"/>
                </a:solidFill>
              </a:rPr>
              <a:t>p</a:t>
            </a:r>
            <a:r>
              <a:rPr lang="zh-CN" altLang="en-US" sz="3000" dirty="0">
                <a:solidFill>
                  <a:srgbClr val="C00000"/>
                </a:solidFill>
              </a:rPr>
              <a:t>进栈，</a:t>
            </a:r>
            <a:r>
              <a:rPr lang="en-US" altLang="zh-CN" sz="3000" dirty="0">
                <a:solidFill>
                  <a:srgbClr val="C00000"/>
                </a:solidFill>
              </a:rPr>
              <a:t>p=p</a:t>
            </a:r>
            <a:r>
              <a:rPr lang="zh-CN" altLang="en-US" sz="3000" dirty="0">
                <a:solidFill>
                  <a:srgbClr val="C00000"/>
                </a:solidFill>
              </a:rPr>
              <a:t>的左孩子；</a:t>
            </a:r>
            <a:endParaRPr lang="en-US" altLang="zh-CN" sz="3000" dirty="0">
              <a:solidFill>
                <a:srgbClr val="C00000"/>
              </a:solidFill>
            </a:endParaRPr>
          </a:p>
          <a:p>
            <a:pPr marL="514350" indent="-51435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000" dirty="0">
                <a:solidFill>
                  <a:srgbClr val="C00000"/>
                </a:solidFill>
              </a:rPr>
              <a:t>    </a:t>
            </a:r>
            <a:r>
              <a:rPr lang="zh-CN" altLang="en-US" sz="3000" dirty="0"/>
              <a:t>重复，直到 </a:t>
            </a:r>
            <a:r>
              <a:rPr lang="en-US" altLang="zh-CN" sz="3000" dirty="0"/>
              <a:t>p==Null</a:t>
            </a:r>
            <a:r>
              <a:rPr lang="zh-CN" altLang="en-US" sz="3000" dirty="0"/>
              <a:t>；</a:t>
            </a:r>
            <a:endParaRPr lang="en-US" altLang="zh-CN" sz="3000" dirty="0"/>
          </a:p>
          <a:p>
            <a:pPr marL="514350" indent="-51435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000" dirty="0"/>
              <a:t>3)</a:t>
            </a:r>
            <a:r>
              <a:rPr lang="zh-CN" altLang="en-US" sz="3000" dirty="0"/>
              <a:t> 当栈不空，</a:t>
            </a:r>
            <a:r>
              <a:rPr lang="en-US" altLang="zh-CN" sz="3000" dirty="0"/>
              <a:t>p=</a:t>
            </a:r>
            <a:r>
              <a:rPr lang="zh-CN" altLang="en-US" sz="3000" dirty="0"/>
              <a:t>栈顶，</a:t>
            </a:r>
            <a:r>
              <a:rPr lang="en-US" altLang="zh-CN" sz="3000" dirty="0"/>
              <a:t>(</a:t>
            </a:r>
            <a:r>
              <a:rPr lang="zh-CN" altLang="en-US" sz="3000" dirty="0"/>
              <a:t>访问栈顶</a:t>
            </a:r>
            <a:r>
              <a:rPr lang="en-US" altLang="zh-CN" sz="3000" dirty="0"/>
              <a:t>)</a:t>
            </a:r>
          </a:p>
          <a:p>
            <a:pPr marL="514350" indent="-51435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000" dirty="0"/>
              <a:t>     { </a:t>
            </a:r>
            <a:r>
              <a:rPr lang="zh-CN" altLang="en-US" sz="3000" dirty="0"/>
              <a:t>若</a:t>
            </a:r>
            <a:r>
              <a:rPr lang="en-US" altLang="zh-CN" sz="3000" dirty="0"/>
              <a:t>p-&gt;</a:t>
            </a:r>
            <a:r>
              <a:rPr lang="en-US" altLang="zh-CN" sz="3000" dirty="0" err="1"/>
              <a:t>llink</a:t>
            </a:r>
            <a:r>
              <a:rPr lang="zh-CN" altLang="en-US" sz="3000" dirty="0"/>
              <a:t>为</a:t>
            </a:r>
            <a:r>
              <a:rPr lang="en-US" altLang="zh-CN" sz="3000" dirty="0"/>
              <a:t>Null</a:t>
            </a:r>
            <a:r>
              <a:rPr lang="zh-CN" altLang="en-US" sz="3000" dirty="0"/>
              <a:t>，置</a:t>
            </a:r>
            <a:r>
              <a:rPr lang="en-US" altLang="zh-CN" sz="3000" dirty="0"/>
              <a:t>p-&gt;</a:t>
            </a:r>
            <a:r>
              <a:rPr lang="en-US" altLang="zh-CN" sz="3000" dirty="0" err="1"/>
              <a:t>llink</a:t>
            </a:r>
            <a:r>
              <a:rPr lang="en-US" altLang="zh-CN" sz="3000" dirty="0"/>
              <a:t>=pr</a:t>
            </a:r>
            <a:r>
              <a:rPr lang="zh-CN" altLang="en-US" sz="3000" dirty="0"/>
              <a:t>，</a:t>
            </a:r>
            <a:r>
              <a:rPr lang="en-US" altLang="zh-CN" sz="3000" dirty="0"/>
              <a:t>p-&gt;</a:t>
            </a:r>
            <a:r>
              <a:rPr lang="en-US" altLang="zh-CN" sz="3000" dirty="0" err="1"/>
              <a:t>ltag</a:t>
            </a:r>
            <a:r>
              <a:rPr lang="en-US" altLang="zh-CN" sz="3000" dirty="0"/>
              <a:t>=1;</a:t>
            </a:r>
          </a:p>
          <a:p>
            <a:pPr marL="514350" indent="-514350"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sz="3000" dirty="0"/>
              <a:t>       若</a:t>
            </a:r>
            <a:r>
              <a:rPr lang="en-US" altLang="zh-CN" sz="3000" dirty="0"/>
              <a:t>pr!=Null </a:t>
            </a:r>
            <a:r>
              <a:rPr lang="zh-CN" altLang="en-US" sz="3000" dirty="0"/>
              <a:t>且 </a:t>
            </a:r>
            <a:r>
              <a:rPr lang="en-US" altLang="zh-CN" sz="3000" dirty="0"/>
              <a:t>pr-&gt;</a:t>
            </a:r>
            <a:r>
              <a:rPr lang="en-US" altLang="zh-CN" sz="3000" dirty="0" err="1"/>
              <a:t>rlink</a:t>
            </a:r>
            <a:r>
              <a:rPr lang="zh-CN" altLang="en-US" sz="3000" dirty="0"/>
              <a:t>为</a:t>
            </a:r>
            <a:r>
              <a:rPr lang="en-US" altLang="zh-CN" sz="3000" dirty="0"/>
              <a:t>Null, </a:t>
            </a:r>
          </a:p>
          <a:p>
            <a:pPr marL="514350" indent="-514350"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sz="3000" dirty="0"/>
              <a:t>           置</a:t>
            </a:r>
            <a:r>
              <a:rPr lang="en-US" altLang="zh-CN" sz="3000" dirty="0"/>
              <a:t>pr-&gt;</a:t>
            </a:r>
            <a:r>
              <a:rPr lang="en-US" altLang="zh-CN" sz="3000" dirty="0" err="1"/>
              <a:t>rlink</a:t>
            </a:r>
            <a:r>
              <a:rPr lang="en-US" altLang="zh-CN" sz="3000" dirty="0"/>
              <a:t>=p</a:t>
            </a:r>
            <a:r>
              <a:rPr lang="zh-CN" altLang="en-US" sz="3000" dirty="0"/>
              <a:t>，</a:t>
            </a:r>
            <a:r>
              <a:rPr lang="en-US" altLang="zh-CN" sz="3000" dirty="0"/>
              <a:t>pr-&gt;</a:t>
            </a:r>
            <a:r>
              <a:rPr lang="en-US" altLang="zh-CN" sz="3000" dirty="0" err="1"/>
              <a:t>rtag</a:t>
            </a:r>
            <a:r>
              <a:rPr lang="en-US" altLang="zh-CN" sz="3000" dirty="0"/>
              <a:t>=1; }</a:t>
            </a:r>
          </a:p>
          <a:p>
            <a:pPr marL="514350" indent="-51435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000" dirty="0"/>
              <a:t>    </a:t>
            </a:r>
            <a:r>
              <a:rPr lang="en-US" altLang="zh-CN" sz="3000" dirty="0">
                <a:solidFill>
                  <a:srgbClr val="008A00"/>
                </a:solidFill>
              </a:rPr>
              <a:t>pr=p</a:t>
            </a:r>
            <a:r>
              <a:rPr lang="zh-CN" altLang="en-US" sz="3000" dirty="0">
                <a:solidFill>
                  <a:srgbClr val="008A00"/>
                </a:solidFill>
              </a:rPr>
              <a:t>，</a:t>
            </a:r>
            <a:r>
              <a:rPr lang="en-US" altLang="zh-CN" sz="3000" dirty="0"/>
              <a:t>p=</a:t>
            </a:r>
            <a:r>
              <a:rPr lang="zh-CN" altLang="en-US" sz="3000" dirty="0"/>
              <a:t>栈顶的右孩子，栈顶退栈，</a:t>
            </a:r>
            <a:r>
              <a:rPr lang="en-US" altLang="zh-CN" sz="3000" dirty="0"/>
              <a:t> </a:t>
            </a:r>
            <a:r>
              <a:rPr lang="zh-CN" altLang="en-US" sz="3000" dirty="0"/>
              <a:t>返回</a:t>
            </a:r>
            <a:r>
              <a:rPr lang="en-US" altLang="zh-CN" sz="3000" dirty="0"/>
              <a:t>2)</a:t>
            </a:r>
            <a:r>
              <a:rPr lang="zh-CN" altLang="en-US" sz="3000" dirty="0"/>
              <a:t>；</a:t>
            </a:r>
            <a:endParaRPr lang="en-US" altLang="zh-CN" sz="3000" dirty="0"/>
          </a:p>
          <a:p>
            <a:pPr marL="514350" indent="-51435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000" dirty="0"/>
              <a:t>4) </a:t>
            </a:r>
            <a:r>
              <a:rPr lang="zh-CN" altLang="en-US" sz="3000" dirty="0"/>
              <a:t>若栈空且</a:t>
            </a:r>
            <a:r>
              <a:rPr lang="en-US" altLang="zh-CN" sz="3000" dirty="0"/>
              <a:t>p</a:t>
            </a:r>
            <a:r>
              <a:rPr lang="zh-CN" altLang="en-US" sz="3000" dirty="0"/>
              <a:t>为</a:t>
            </a:r>
            <a:r>
              <a:rPr lang="en-US" altLang="zh-CN" sz="3000" dirty="0"/>
              <a:t>Null</a:t>
            </a:r>
            <a:r>
              <a:rPr lang="zh-CN" altLang="en-US" sz="3000" dirty="0"/>
              <a:t>，即遍历结束，</a:t>
            </a:r>
            <a:endParaRPr lang="en-US" altLang="zh-CN" sz="3000" dirty="0"/>
          </a:p>
          <a:p>
            <a:pPr marL="514350" indent="-51435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000" dirty="0">
                <a:solidFill>
                  <a:srgbClr val="008A00"/>
                </a:solidFill>
              </a:rPr>
              <a:t>                                                            </a:t>
            </a:r>
            <a:r>
              <a:rPr lang="zh-CN" altLang="en-US" sz="3000" dirty="0"/>
              <a:t>结束。</a:t>
            </a:r>
            <a:endParaRPr lang="en-US" altLang="zh-CN" sz="3000" dirty="0"/>
          </a:p>
        </p:txBody>
      </p: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5334000" y="685800"/>
            <a:ext cx="3810000" cy="523220"/>
          </a:xfrm>
          <a:prstGeom prst="rect">
            <a:avLst/>
          </a:prstGeom>
          <a:solidFill>
            <a:srgbClr val="C4E59F"/>
          </a:solidFill>
          <a:ln w="28575" algn="ctr">
            <a:solidFill>
              <a:srgbClr val="92D05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514350" indent="-51435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>
                <a:solidFill>
                  <a:srgbClr val="008000"/>
                </a:solidFill>
              </a:rPr>
              <a:t>中序线索化二叉树：</a:t>
            </a:r>
            <a:endParaRPr lang="en-US" altLang="zh-CN" dirty="0">
              <a:solidFill>
                <a:srgbClr val="00800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349931" y="2304000"/>
            <a:ext cx="2108269" cy="608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3000" dirty="0">
                <a:solidFill>
                  <a:srgbClr val="003399"/>
                </a:solidFill>
              </a:rPr>
              <a:t>处理栈顶：</a:t>
            </a:r>
            <a:endParaRPr lang="zh-CN" altLang="en-US" sz="3000" dirty="0"/>
          </a:p>
        </p:txBody>
      </p:sp>
      <p:sp>
        <p:nvSpPr>
          <p:cNvPr id="18" name="矩形 17"/>
          <p:cNvSpPr/>
          <p:nvPr/>
        </p:nvSpPr>
        <p:spPr bwMode="auto">
          <a:xfrm>
            <a:off x="990600" y="3148800"/>
            <a:ext cx="7696200" cy="1728000"/>
          </a:xfrm>
          <a:prstGeom prst="rect">
            <a:avLst/>
          </a:prstGeom>
          <a:noFill/>
          <a:ln w="22225" cap="flat" cmpd="sng" algn="ctr">
            <a:solidFill>
              <a:srgbClr val="0033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914400" y="6036186"/>
            <a:ext cx="6101350" cy="6694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000" dirty="0">
                <a:solidFill>
                  <a:srgbClr val="003399"/>
                </a:solidFill>
              </a:rPr>
              <a:t>(</a:t>
            </a:r>
            <a:r>
              <a:rPr lang="zh-CN" altLang="en-US" sz="3000" dirty="0">
                <a:solidFill>
                  <a:srgbClr val="003399"/>
                </a:solidFill>
              </a:rPr>
              <a:t>若</a:t>
            </a:r>
            <a:r>
              <a:rPr lang="en-US" altLang="zh-CN" sz="3000" dirty="0">
                <a:solidFill>
                  <a:srgbClr val="003399"/>
                </a:solidFill>
              </a:rPr>
              <a:t>…) </a:t>
            </a:r>
            <a:r>
              <a:rPr lang="zh-CN" altLang="en-US" sz="3000" dirty="0">
                <a:solidFill>
                  <a:srgbClr val="003399"/>
                </a:solidFill>
              </a:rPr>
              <a:t>置</a:t>
            </a:r>
            <a:r>
              <a:rPr lang="en-US" altLang="zh-CN" sz="3000" dirty="0">
                <a:solidFill>
                  <a:srgbClr val="003399"/>
                </a:solidFill>
              </a:rPr>
              <a:t>pr-&gt;</a:t>
            </a:r>
            <a:r>
              <a:rPr lang="en-US" altLang="zh-CN" sz="3000" dirty="0" err="1">
                <a:solidFill>
                  <a:srgbClr val="003399"/>
                </a:solidFill>
              </a:rPr>
              <a:t>rlink</a:t>
            </a:r>
            <a:r>
              <a:rPr lang="en-US" altLang="zh-CN" sz="3000" dirty="0">
                <a:solidFill>
                  <a:srgbClr val="003399"/>
                </a:solidFill>
              </a:rPr>
              <a:t>=p</a:t>
            </a:r>
            <a:r>
              <a:rPr lang="zh-CN" altLang="en-US" sz="3000" dirty="0">
                <a:solidFill>
                  <a:srgbClr val="003399"/>
                </a:solidFill>
              </a:rPr>
              <a:t>，</a:t>
            </a:r>
            <a:r>
              <a:rPr lang="en-US" altLang="zh-CN" sz="3000" dirty="0">
                <a:solidFill>
                  <a:srgbClr val="003399"/>
                </a:solidFill>
              </a:rPr>
              <a:t>pr-&gt;</a:t>
            </a:r>
            <a:r>
              <a:rPr lang="en-US" altLang="zh-CN" sz="3000" dirty="0" err="1">
                <a:solidFill>
                  <a:srgbClr val="003399"/>
                </a:solidFill>
              </a:rPr>
              <a:t>rtag</a:t>
            </a:r>
            <a:r>
              <a:rPr lang="en-US" altLang="zh-CN" sz="3000" dirty="0">
                <a:solidFill>
                  <a:srgbClr val="003399"/>
                </a:solidFill>
              </a:rPr>
              <a:t>=1</a:t>
            </a:r>
            <a:r>
              <a:rPr lang="zh-CN" altLang="en-US" sz="3000" dirty="0">
                <a:solidFill>
                  <a:srgbClr val="003399"/>
                </a:solidFill>
              </a:rPr>
              <a:t>；</a:t>
            </a:r>
            <a:endParaRPr lang="zh-CN" altLang="en-US" sz="3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 animBg="1"/>
      <p:bldP spid="1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57200" y="-75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4400" kern="0" dirty="0">
                <a:solidFill>
                  <a:schemeClr val="tx2"/>
                </a:solidFill>
                <a:latin typeface="+mj-lt"/>
                <a:cs typeface="+mj-cs"/>
              </a:rPr>
              <a:t>5.1.1 </a:t>
            </a:r>
            <a:r>
              <a:rPr lang="zh-CN" altLang="en-US" sz="4400" kern="0" dirty="0">
                <a:solidFill>
                  <a:schemeClr val="tx2"/>
                </a:solidFill>
                <a:latin typeface="+mj-lt"/>
                <a:cs typeface="+mj-cs"/>
              </a:rPr>
              <a:t>特殊的</a:t>
            </a:r>
            <a:r>
              <a:rPr lang="zh-CN" altLang="en-US" sz="4400" kern="0" dirty="0">
                <a:solidFill>
                  <a:schemeClr val="tx2"/>
                </a:solidFill>
                <a:latin typeface="黑体" pitchFamily="2" charset="-122"/>
                <a:cs typeface="+mj-cs"/>
              </a:rPr>
              <a:t>二叉树</a:t>
            </a:r>
            <a:endParaRPr kumimoji="0" lang="zh-CN" altLang="en-US" sz="4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8" name="Text Box 6"/>
          <p:cNvSpPr txBox="1">
            <a:spLocks noChangeArrowheads="1"/>
          </p:cNvSpPr>
          <p:nvPr/>
        </p:nvSpPr>
        <p:spPr bwMode="auto">
          <a:xfrm>
            <a:off x="1219200" y="1143000"/>
            <a:ext cx="6934200" cy="324396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60000"/>
              </a:lnSpc>
              <a:spcBef>
                <a:spcPts val="0"/>
              </a:spcBef>
              <a:buSzPct val="75000"/>
              <a:buFont typeface="Wingdings" pitchFamily="2" charset="2"/>
              <a:buChar char="p"/>
            </a:pPr>
            <a:r>
              <a:rPr lang="zh-CN" altLang="en-US" sz="3200" dirty="0">
                <a:solidFill>
                  <a:srgbClr val="00518E"/>
                </a:solidFill>
                <a:sym typeface="Wingdings" pitchFamily="2" charset="2"/>
              </a:rPr>
              <a:t> 满二叉树</a:t>
            </a:r>
            <a:endParaRPr lang="en-US" altLang="zh-CN" sz="3200" dirty="0">
              <a:solidFill>
                <a:srgbClr val="00518E"/>
              </a:solidFill>
              <a:sym typeface="Wingdings" pitchFamily="2" charset="2"/>
            </a:endParaRPr>
          </a:p>
          <a:p>
            <a:pPr>
              <a:lnSpc>
                <a:spcPct val="160000"/>
              </a:lnSpc>
              <a:spcBef>
                <a:spcPts val="0"/>
              </a:spcBef>
              <a:buSzPct val="75000"/>
              <a:buFont typeface="Wingdings" pitchFamily="2" charset="2"/>
              <a:buChar char="p"/>
            </a:pPr>
            <a:r>
              <a:rPr lang="en-US" altLang="zh-CN" sz="3200" dirty="0">
                <a:solidFill>
                  <a:srgbClr val="00518E"/>
                </a:solidFill>
                <a:sym typeface="Wingdings" pitchFamily="2" charset="2"/>
              </a:rPr>
              <a:t> </a:t>
            </a:r>
            <a:r>
              <a:rPr lang="zh-CN" altLang="en-US" sz="3200" dirty="0">
                <a:solidFill>
                  <a:srgbClr val="00518E"/>
                </a:solidFill>
                <a:sym typeface="Wingdings" pitchFamily="2" charset="2"/>
              </a:rPr>
              <a:t>完全二叉树</a:t>
            </a:r>
            <a:endParaRPr lang="en-US" altLang="zh-CN" sz="3200" dirty="0">
              <a:solidFill>
                <a:srgbClr val="00518E"/>
              </a:solidFill>
              <a:sym typeface="Wingdings" pitchFamily="2" charset="2"/>
            </a:endParaRPr>
          </a:p>
          <a:p>
            <a:pPr>
              <a:lnSpc>
                <a:spcPct val="160000"/>
              </a:lnSpc>
              <a:spcBef>
                <a:spcPts val="0"/>
              </a:spcBef>
              <a:buSzPct val="75000"/>
              <a:buFont typeface="Wingdings" pitchFamily="2" charset="2"/>
              <a:buChar char="p"/>
            </a:pPr>
            <a:r>
              <a:rPr lang="en-US" altLang="zh-CN" sz="3200" dirty="0">
                <a:sym typeface="Wingdings" pitchFamily="2" charset="2"/>
              </a:rPr>
              <a:t> </a:t>
            </a:r>
            <a:r>
              <a:rPr lang="zh-CN" altLang="en-US" sz="3200" dirty="0">
                <a:sym typeface="Wingdings" pitchFamily="2" charset="2"/>
              </a:rPr>
              <a:t>扩充二叉树</a:t>
            </a:r>
            <a:endParaRPr lang="en-US" altLang="zh-CN" sz="3200" dirty="0">
              <a:sym typeface="Wingdings" pitchFamily="2" charset="2"/>
            </a:endParaRPr>
          </a:p>
          <a:p>
            <a:pPr>
              <a:lnSpc>
                <a:spcPct val="160000"/>
              </a:lnSpc>
              <a:spcBef>
                <a:spcPts val="0"/>
              </a:spcBef>
              <a:buSzPct val="75000"/>
              <a:buFont typeface="Wingdings" pitchFamily="2" charset="2"/>
              <a:buChar char="p"/>
            </a:pPr>
            <a:r>
              <a:rPr lang="zh-CN" altLang="en-US" sz="3200" dirty="0">
                <a:sym typeface="Wingdings" pitchFamily="2" charset="2"/>
              </a:rPr>
              <a:t> 平衡二叉树</a:t>
            </a:r>
            <a:endParaRPr lang="en-US" altLang="zh-CN" sz="3200" dirty="0">
              <a:sym typeface="Wingdings" pitchFamily="2" charset="2"/>
            </a:endParaRPr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304800" y="533400"/>
            <a:ext cx="8839200" cy="5943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/>
              <a:t> void thread(</a:t>
            </a:r>
            <a:r>
              <a:rPr lang="en-US" altLang="zh-CN" sz="3000" dirty="0" err="1"/>
              <a:t>ThrTree</a:t>
            </a:r>
            <a:r>
              <a:rPr lang="en-US" altLang="zh-CN" sz="3000" dirty="0"/>
              <a:t> t)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3000" dirty="0"/>
              <a:t> {</a:t>
            </a:r>
            <a:r>
              <a:rPr lang="en-US" altLang="zh-CN" sz="3000" dirty="0" err="1"/>
              <a:t>PSeqStack</a:t>
            </a:r>
            <a:r>
              <a:rPr lang="en-US" altLang="zh-CN" sz="3000" dirty="0"/>
              <a:t> s = </a:t>
            </a:r>
            <a:r>
              <a:rPr lang="en-US" altLang="zh-CN" sz="3000" dirty="0" err="1"/>
              <a:t>createEmptyStack</a:t>
            </a:r>
            <a:r>
              <a:rPr lang="en-US" altLang="zh-CN" sz="3000" dirty="0"/>
              <a:t>(M); 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/>
              <a:t>  </a:t>
            </a:r>
            <a:r>
              <a:rPr lang="en-US" altLang="zh-CN" sz="3000" dirty="0" err="1"/>
              <a:t>PThrTreeNode</a:t>
            </a:r>
            <a:r>
              <a:rPr lang="en-US" altLang="zh-CN" sz="3000" dirty="0"/>
              <a:t> p = t,  pr=Null; 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/>
              <a:t>        while(p!=Null) </a:t>
            </a:r>
          </a:p>
          <a:p>
            <a:pPr indent="276225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/>
              <a:t>               {</a:t>
            </a:r>
            <a:r>
              <a:rPr lang="en-US" altLang="zh-CN" sz="3000" dirty="0" err="1"/>
              <a:t>push_seq</a:t>
            </a:r>
            <a:r>
              <a:rPr lang="en-US" altLang="zh-CN" sz="3000" dirty="0"/>
              <a:t>(s, p);   p=p-&gt;link;}</a:t>
            </a:r>
          </a:p>
          <a:p>
            <a:pPr indent="276225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000" dirty="0"/>
              <a:t>      p=</a:t>
            </a:r>
            <a:r>
              <a:rPr lang="en-US" altLang="zh-CN" sz="3000" dirty="0" err="1"/>
              <a:t>top_seq</a:t>
            </a:r>
            <a:r>
              <a:rPr lang="en-US" altLang="zh-CN" sz="3000" dirty="0"/>
              <a:t>(s);  </a:t>
            </a:r>
            <a:r>
              <a:rPr lang="en-US" altLang="zh-CN" sz="3000" dirty="0" err="1"/>
              <a:t>pop_seq</a:t>
            </a:r>
            <a:r>
              <a:rPr lang="en-US" altLang="zh-CN" sz="3000" dirty="0"/>
              <a:t>(s); </a:t>
            </a:r>
          </a:p>
          <a:p>
            <a:pPr indent="276225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000" dirty="0">
                <a:solidFill>
                  <a:srgbClr val="003399"/>
                </a:solidFill>
              </a:rPr>
              <a:t>      if(p-&gt;</a:t>
            </a:r>
            <a:r>
              <a:rPr lang="en-US" altLang="zh-CN" sz="3000" dirty="0" err="1">
                <a:solidFill>
                  <a:srgbClr val="003399"/>
                </a:solidFill>
              </a:rPr>
              <a:t>llink</a:t>
            </a:r>
            <a:r>
              <a:rPr lang="en-US" altLang="zh-CN" sz="3000" dirty="0">
                <a:solidFill>
                  <a:srgbClr val="003399"/>
                </a:solidFill>
              </a:rPr>
              <a:t>==Null)</a:t>
            </a:r>
          </a:p>
          <a:p>
            <a:pPr indent="276225">
              <a:lnSpc>
                <a:spcPct val="107000"/>
              </a:lnSpc>
              <a:spcBef>
                <a:spcPts val="0"/>
              </a:spcBef>
              <a:buNone/>
            </a:pPr>
            <a:r>
              <a:rPr lang="en-US" altLang="zh-CN" sz="3000" dirty="0"/>
              <a:t>      </a:t>
            </a:r>
            <a:r>
              <a:rPr lang="en-US" altLang="zh-CN" sz="3000" dirty="0">
                <a:solidFill>
                  <a:srgbClr val="003399"/>
                </a:solidFill>
              </a:rPr>
              <a:t>if(pr!=Null &amp;&amp; pr-&gt;</a:t>
            </a:r>
            <a:r>
              <a:rPr lang="en-US" altLang="zh-CN" sz="3000" dirty="0" err="1">
                <a:solidFill>
                  <a:srgbClr val="003399"/>
                </a:solidFill>
              </a:rPr>
              <a:t>rlink</a:t>
            </a:r>
            <a:r>
              <a:rPr lang="en-US" altLang="zh-CN" sz="3000" dirty="0">
                <a:solidFill>
                  <a:srgbClr val="003399"/>
                </a:solidFill>
              </a:rPr>
              <a:t>==Null)</a:t>
            </a:r>
          </a:p>
          <a:p>
            <a:pPr indent="276225">
              <a:lnSpc>
                <a:spcPct val="107000"/>
              </a:lnSpc>
              <a:spcBef>
                <a:spcPts val="0"/>
              </a:spcBef>
              <a:buNone/>
            </a:pPr>
            <a:r>
              <a:rPr lang="en-US" altLang="zh-CN" sz="3000" dirty="0"/>
              <a:t>         {pr-&gt;</a:t>
            </a:r>
            <a:r>
              <a:rPr lang="en-US" altLang="zh-CN" sz="3000" dirty="0" err="1"/>
              <a:t>rlink</a:t>
            </a:r>
            <a:r>
              <a:rPr lang="en-US" altLang="zh-CN" sz="3000" dirty="0"/>
              <a:t>=p;  pr-&gt;</a:t>
            </a:r>
            <a:r>
              <a:rPr lang="en-US" altLang="zh-CN" sz="3000" dirty="0" err="1"/>
              <a:t>rtag</a:t>
            </a:r>
            <a:r>
              <a:rPr lang="en-US" altLang="zh-CN" sz="3000" dirty="0"/>
              <a:t>=1;}</a:t>
            </a:r>
            <a:endParaRPr lang="en-US" altLang="zh-CN" sz="3000" b="1" dirty="0">
              <a:solidFill>
                <a:srgbClr val="00B050"/>
              </a:solidFill>
            </a:endParaRPr>
          </a:p>
          <a:p>
            <a:pPr indent="276225">
              <a:lnSpc>
                <a:spcPct val="107000"/>
              </a:lnSpc>
              <a:spcBef>
                <a:spcPts val="0"/>
              </a:spcBef>
              <a:buNone/>
            </a:pPr>
            <a:r>
              <a:rPr lang="en-US" altLang="zh-CN" sz="3000" dirty="0"/>
              <a:t>     pr=p;  p=p-&gt;</a:t>
            </a:r>
            <a:r>
              <a:rPr lang="en-US" altLang="zh-CN" sz="3000" dirty="0" err="1"/>
              <a:t>rlink</a:t>
            </a:r>
            <a:r>
              <a:rPr lang="en-US" altLang="zh-CN" sz="3000" dirty="0"/>
              <a:t>; </a:t>
            </a:r>
            <a:endParaRPr lang="en-US" altLang="zh-CN" sz="3000" dirty="0">
              <a:solidFill>
                <a:srgbClr val="00B050"/>
              </a:solidFill>
            </a:endParaRPr>
          </a:p>
          <a:p>
            <a:pPr indent="276225">
              <a:lnSpc>
                <a:spcPct val="107000"/>
              </a:lnSpc>
              <a:spcBef>
                <a:spcPts val="0"/>
              </a:spcBef>
              <a:buNone/>
            </a:pPr>
            <a:r>
              <a:rPr lang="en-US" altLang="zh-CN" sz="3000" b="1" dirty="0"/>
              <a:t>    </a:t>
            </a:r>
            <a:r>
              <a:rPr lang="en-US" altLang="zh-CN" sz="3000" dirty="0"/>
              <a:t>}while(!</a:t>
            </a:r>
            <a:r>
              <a:rPr lang="en-US" altLang="zh-CN" sz="3000" dirty="0" err="1"/>
              <a:t>isEmptyStack</a:t>
            </a:r>
            <a:r>
              <a:rPr lang="en-US" altLang="zh-CN" sz="3000" dirty="0"/>
              <a:t>(s) ||p!=Null)</a:t>
            </a:r>
          </a:p>
          <a:p>
            <a:pPr>
              <a:lnSpc>
                <a:spcPct val="107000"/>
              </a:lnSpc>
              <a:spcBef>
                <a:spcPts val="0"/>
              </a:spcBef>
              <a:buNone/>
            </a:pPr>
            <a:r>
              <a:rPr lang="en-US" altLang="zh-CN" sz="3000" dirty="0"/>
              <a:t>  </a:t>
            </a:r>
            <a:r>
              <a:rPr lang="en-US" altLang="zh-CN" sz="3000" dirty="0">
                <a:solidFill>
                  <a:srgbClr val="003399"/>
                </a:solidFill>
              </a:rPr>
              <a:t>pr-&gt;</a:t>
            </a:r>
            <a:r>
              <a:rPr lang="en-US" altLang="zh-CN" sz="3000" dirty="0" err="1">
                <a:solidFill>
                  <a:srgbClr val="003399"/>
                </a:solidFill>
              </a:rPr>
              <a:t>rlink</a:t>
            </a:r>
            <a:r>
              <a:rPr lang="en-US" altLang="zh-CN" sz="3000" dirty="0">
                <a:solidFill>
                  <a:srgbClr val="003399"/>
                </a:solidFill>
              </a:rPr>
              <a:t>=p;  pr-&gt;</a:t>
            </a:r>
            <a:r>
              <a:rPr lang="en-US" altLang="zh-CN" sz="3000" dirty="0" err="1">
                <a:solidFill>
                  <a:srgbClr val="003399"/>
                </a:solidFill>
              </a:rPr>
              <a:t>rtag</a:t>
            </a:r>
            <a:r>
              <a:rPr lang="en-US" altLang="zh-CN" sz="3000" dirty="0">
                <a:solidFill>
                  <a:srgbClr val="003399"/>
                </a:solidFill>
              </a:rPr>
              <a:t>=1; </a:t>
            </a:r>
            <a:endParaRPr lang="en-US" altLang="zh-CN" sz="3000" dirty="0"/>
          </a:p>
        </p:txBody>
      </p:sp>
      <p:sp>
        <p:nvSpPr>
          <p:cNvPr id="7" name="矩形 6"/>
          <p:cNvSpPr/>
          <p:nvPr/>
        </p:nvSpPr>
        <p:spPr>
          <a:xfrm>
            <a:off x="5867400" y="2819400"/>
            <a:ext cx="3299415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8A00"/>
                </a:solidFill>
              </a:rPr>
              <a:t>//p=</a:t>
            </a:r>
            <a:r>
              <a:rPr lang="zh-CN" altLang="en-US" dirty="0">
                <a:solidFill>
                  <a:srgbClr val="008A00"/>
                </a:solidFill>
              </a:rPr>
              <a:t>栈顶</a:t>
            </a:r>
            <a:r>
              <a:rPr lang="en-US" altLang="zh-CN" dirty="0">
                <a:solidFill>
                  <a:srgbClr val="008A00"/>
                </a:solidFill>
              </a:rPr>
              <a:t>, </a:t>
            </a:r>
            <a:r>
              <a:rPr lang="zh-CN" altLang="en-US" dirty="0">
                <a:solidFill>
                  <a:srgbClr val="008A00"/>
                </a:solidFill>
              </a:rPr>
              <a:t>准备处理</a:t>
            </a:r>
          </a:p>
        </p:txBody>
      </p:sp>
      <p:sp>
        <p:nvSpPr>
          <p:cNvPr id="8" name="矩形 7"/>
          <p:cNvSpPr/>
          <p:nvPr/>
        </p:nvSpPr>
        <p:spPr>
          <a:xfrm>
            <a:off x="4038600" y="4800600"/>
            <a:ext cx="46482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8A00"/>
                </a:solidFill>
              </a:rPr>
              <a:t>//</a:t>
            </a:r>
            <a:r>
              <a:rPr lang="zh-CN" altLang="en-US" dirty="0">
                <a:solidFill>
                  <a:srgbClr val="008A00"/>
                </a:solidFill>
              </a:rPr>
              <a:t>处理后，去右孩子处</a:t>
            </a:r>
          </a:p>
        </p:txBody>
      </p:sp>
      <p:sp>
        <p:nvSpPr>
          <p:cNvPr id="9" name="矩形 8"/>
          <p:cNvSpPr/>
          <p:nvPr/>
        </p:nvSpPr>
        <p:spPr>
          <a:xfrm>
            <a:off x="3619787" y="1905000"/>
            <a:ext cx="4838413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8A00"/>
                </a:solidFill>
              </a:rPr>
              <a:t>//p</a:t>
            </a:r>
            <a:r>
              <a:rPr lang="zh-CN" altLang="en-US" dirty="0">
                <a:solidFill>
                  <a:srgbClr val="008A00"/>
                </a:solidFill>
              </a:rPr>
              <a:t>走向左下方，边走边进栈</a:t>
            </a: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5334000" y="533400"/>
            <a:ext cx="3810000" cy="523220"/>
          </a:xfrm>
          <a:prstGeom prst="rect">
            <a:avLst/>
          </a:prstGeom>
          <a:solidFill>
            <a:srgbClr val="C4E59F"/>
          </a:solidFill>
          <a:ln w="28575" algn="ctr">
            <a:solidFill>
              <a:srgbClr val="92D05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514350" indent="-51435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>
                <a:solidFill>
                  <a:srgbClr val="008000"/>
                </a:solidFill>
              </a:rPr>
              <a:t>中序线索化二叉树：</a:t>
            </a:r>
            <a:endParaRPr lang="en-US" altLang="zh-CN" dirty="0">
              <a:solidFill>
                <a:srgbClr val="00800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24893" y="1828800"/>
            <a:ext cx="846707" cy="6126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000" dirty="0"/>
              <a:t>do{</a:t>
            </a:r>
            <a:r>
              <a:rPr lang="en-US" altLang="zh-CN" sz="3000" b="1" dirty="0"/>
              <a:t> </a:t>
            </a:r>
            <a:endParaRPr lang="zh-CN" altLang="en-US" sz="3000" dirty="0"/>
          </a:p>
        </p:txBody>
      </p:sp>
      <p:sp>
        <p:nvSpPr>
          <p:cNvPr id="17" name="矩形 16"/>
          <p:cNvSpPr/>
          <p:nvPr/>
        </p:nvSpPr>
        <p:spPr>
          <a:xfrm>
            <a:off x="4218051" y="3312000"/>
            <a:ext cx="4392549" cy="6694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000" dirty="0"/>
              <a:t>{p-&gt;</a:t>
            </a:r>
            <a:r>
              <a:rPr lang="en-US" altLang="zh-CN" sz="3000" dirty="0" err="1"/>
              <a:t>llink</a:t>
            </a:r>
            <a:r>
              <a:rPr lang="en-US" altLang="zh-CN" sz="3000" dirty="0"/>
              <a:t>=pr;  p-&gt;</a:t>
            </a:r>
            <a:r>
              <a:rPr lang="en-US" altLang="zh-CN" sz="3000" dirty="0" err="1"/>
              <a:t>ltag</a:t>
            </a:r>
            <a:r>
              <a:rPr lang="en-US" altLang="zh-CN" sz="3000" dirty="0"/>
              <a:t>=1;}</a:t>
            </a:r>
            <a:r>
              <a:rPr lang="en-US" altLang="zh-CN" sz="3000" dirty="0">
                <a:solidFill>
                  <a:srgbClr val="00B050"/>
                </a:solidFill>
              </a:rPr>
              <a:t> </a:t>
            </a:r>
            <a:endParaRPr lang="zh-CN" altLang="en-US" sz="3000" dirty="0"/>
          </a:p>
        </p:txBody>
      </p:sp>
      <p:sp>
        <p:nvSpPr>
          <p:cNvPr id="18" name="矩形 17"/>
          <p:cNvSpPr/>
          <p:nvPr/>
        </p:nvSpPr>
        <p:spPr>
          <a:xfrm>
            <a:off x="4648200" y="5715000"/>
            <a:ext cx="312906" cy="6126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000" dirty="0"/>
              <a:t>}</a:t>
            </a:r>
            <a:endParaRPr lang="zh-CN" altLang="en-US" sz="3000" dirty="0"/>
          </a:p>
        </p:txBody>
      </p:sp>
      <p:sp>
        <p:nvSpPr>
          <p:cNvPr id="20" name="矩形 19"/>
          <p:cNvSpPr/>
          <p:nvPr/>
        </p:nvSpPr>
        <p:spPr>
          <a:xfrm>
            <a:off x="5105400" y="5953780"/>
            <a:ext cx="4038600" cy="523220"/>
          </a:xfrm>
          <a:prstGeom prst="rect">
            <a:avLst/>
          </a:prstGeom>
          <a:solidFill>
            <a:srgbClr val="226845"/>
          </a:solidFill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zh-CN" altLang="en-US" dirty="0">
                <a:solidFill>
                  <a:schemeClr val="bg1"/>
                </a:solidFill>
              </a:rPr>
              <a:t>与教材算法</a:t>
            </a:r>
            <a:r>
              <a:rPr lang="en-US" altLang="zh-CN" dirty="0">
                <a:solidFill>
                  <a:schemeClr val="bg1"/>
                </a:solidFill>
              </a:rPr>
              <a:t>5.14</a:t>
            </a:r>
            <a:r>
              <a:rPr lang="zh-CN" altLang="en-US" dirty="0">
                <a:solidFill>
                  <a:schemeClr val="bg1"/>
                </a:solidFill>
              </a:rPr>
              <a:t>略不同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606585" y="5274600"/>
            <a:ext cx="3299415" cy="578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8A00"/>
                </a:solidFill>
              </a:rPr>
              <a:t>//</a:t>
            </a:r>
            <a:r>
              <a:rPr lang="zh-CN" altLang="en-US" dirty="0">
                <a:solidFill>
                  <a:srgbClr val="008A00"/>
                </a:solidFill>
              </a:rPr>
              <a:t>遍历结束条件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6" grpId="0"/>
      <p:bldP spid="17" grpId="0"/>
      <p:bldP spid="12" grpId="0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609600" y="1268410"/>
            <a:ext cx="8153400" cy="1323439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zh-CN" altLang="en-US" sz="3200" dirty="0"/>
              <a:t>例，中序遍历</a:t>
            </a:r>
            <a:r>
              <a:rPr lang="en-US" altLang="zh-CN" sz="3200" dirty="0"/>
              <a:t>1</a:t>
            </a:r>
            <a:r>
              <a:rPr lang="zh-CN" altLang="en-US" sz="3200" dirty="0"/>
              <a:t>次二叉树，改造所有空指针，</a:t>
            </a:r>
            <a:endParaRPr lang="en-US" altLang="zh-CN" sz="3200" dirty="0"/>
          </a:p>
          <a:p>
            <a:pPr>
              <a:spcBef>
                <a:spcPts val="0"/>
              </a:spcBef>
              <a:buNone/>
            </a:pPr>
            <a:r>
              <a:rPr lang="en-US" altLang="zh-CN" sz="3200" dirty="0"/>
              <a:t>       </a:t>
            </a:r>
            <a:r>
              <a:rPr lang="zh-CN" altLang="en-US" sz="3200" dirty="0"/>
              <a:t>建立中序线索，</a:t>
            </a:r>
            <a:endParaRPr lang="en-US" altLang="zh-CN" sz="3200" dirty="0"/>
          </a:p>
        </p:txBody>
      </p:sp>
      <p:sp>
        <p:nvSpPr>
          <p:cNvPr id="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zh-CN" altLang="en-US" dirty="0">
                <a:latin typeface="黑体" pitchFamily="2" charset="-122"/>
                <a:ea typeface="黑体" pitchFamily="2" charset="-122"/>
              </a:rPr>
              <a:t>线索化二叉树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--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意义</a:t>
            </a:r>
          </a:p>
        </p:txBody>
      </p:sp>
      <p:sp>
        <p:nvSpPr>
          <p:cNvPr id="87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4" name="下箭头 13"/>
          <p:cNvSpPr/>
          <p:nvPr/>
        </p:nvSpPr>
        <p:spPr bwMode="auto">
          <a:xfrm>
            <a:off x="4495800" y="2563809"/>
            <a:ext cx="324000" cy="457200"/>
          </a:xfrm>
          <a:prstGeom prst="downArrow">
            <a:avLst/>
          </a:prstGeom>
          <a:noFill/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5" name="Text Box 6"/>
          <p:cNvSpPr txBox="1">
            <a:spLocks noChangeArrowheads="1"/>
          </p:cNvSpPr>
          <p:nvPr/>
        </p:nvSpPr>
        <p:spPr bwMode="auto">
          <a:xfrm>
            <a:off x="609600" y="3021009"/>
            <a:ext cx="8153400" cy="216059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solidFill>
              <a:srgbClr val="FF66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sz="3200" dirty="0">
                <a:sym typeface="Wingdings" pitchFamily="2" charset="2"/>
              </a:rPr>
              <a:t>-- </a:t>
            </a:r>
            <a:r>
              <a:rPr lang="zh-CN" altLang="en-US" sz="3200" dirty="0">
                <a:sym typeface="Wingdings" pitchFamily="2" charset="2"/>
              </a:rPr>
              <a:t>方便</a:t>
            </a:r>
            <a:r>
              <a:rPr lang="zh-CN" altLang="en-US" sz="3200" dirty="0"/>
              <a:t>寻找“中序序列”中的前驱与后继，</a:t>
            </a:r>
            <a:endParaRPr lang="en-US" altLang="zh-CN" sz="3200" dirty="0"/>
          </a:p>
          <a:p>
            <a:pPr>
              <a:lnSpc>
                <a:spcPct val="140000"/>
              </a:lnSpc>
              <a:spcBef>
                <a:spcPts val="0"/>
              </a:spcBef>
              <a:buNone/>
            </a:pPr>
            <a:r>
              <a:rPr lang="zh-CN" altLang="en-US" sz="3200" dirty="0"/>
              <a:t>   提高遍历速度；</a:t>
            </a:r>
            <a:endParaRPr lang="en-US" altLang="zh-CN" sz="3200" dirty="0"/>
          </a:p>
          <a:p>
            <a:pPr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sz="3200" dirty="0"/>
              <a:t>-- </a:t>
            </a:r>
            <a:r>
              <a:rPr lang="zh-CN" altLang="en-US" sz="3200" dirty="0"/>
              <a:t>非递中序归遍历，不需要栈；</a:t>
            </a:r>
            <a:endParaRPr lang="en-US" altLang="zh-CN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457200" y="838200"/>
            <a:ext cx="8686800" cy="127419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514350" indent="-51435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3200" dirty="0"/>
              <a:t>例</a:t>
            </a:r>
            <a:r>
              <a:rPr lang="en-US" altLang="zh-CN" sz="3200" dirty="0"/>
              <a:t>1.  </a:t>
            </a:r>
            <a:r>
              <a:rPr lang="zh-CN" altLang="en-US" sz="3200" dirty="0"/>
              <a:t>在中序线索二叉树中</a:t>
            </a:r>
            <a:r>
              <a:rPr lang="en-US" altLang="zh-CN" sz="3200" dirty="0"/>
              <a:t>, </a:t>
            </a:r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/>
              <a:t>         </a:t>
            </a:r>
            <a:r>
              <a:rPr lang="zh-CN" altLang="en-US" sz="3200" dirty="0"/>
              <a:t>找任意结点</a:t>
            </a:r>
            <a:r>
              <a:rPr lang="en-US" altLang="zh-CN" sz="3200" dirty="0"/>
              <a:t>p</a:t>
            </a:r>
            <a:r>
              <a:rPr lang="zh-CN" altLang="en-US" sz="3200" dirty="0"/>
              <a:t>的</a:t>
            </a:r>
            <a:r>
              <a:rPr lang="zh-CN" altLang="en-US" sz="3200" dirty="0">
                <a:solidFill>
                  <a:srgbClr val="003399"/>
                </a:solidFill>
              </a:rPr>
              <a:t>中序前驱：</a:t>
            </a:r>
            <a:endParaRPr lang="en-US" altLang="zh-CN" sz="3200" dirty="0">
              <a:solidFill>
                <a:srgbClr val="003399"/>
              </a:solidFill>
            </a:endParaRP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457200" y="2133600"/>
            <a:ext cx="8686800" cy="394370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514350" indent="-514350">
              <a:lnSpc>
                <a:spcPct val="130000"/>
              </a:lnSpc>
              <a:spcBef>
                <a:spcPts val="1200"/>
              </a:spcBef>
              <a:buNone/>
            </a:pPr>
            <a:r>
              <a:rPr lang="en-US" altLang="zh-CN" sz="3200" dirty="0"/>
              <a:t>a) </a:t>
            </a:r>
            <a:r>
              <a:rPr lang="zh-CN" altLang="en-US" sz="3200" dirty="0"/>
              <a:t>若</a:t>
            </a:r>
            <a:r>
              <a:rPr lang="en-US" altLang="zh-CN" sz="3200" dirty="0"/>
              <a:t>p-&gt;</a:t>
            </a:r>
            <a:r>
              <a:rPr lang="en-US" altLang="zh-CN" sz="3200" dirty="0" err="1"/>
              <a:t>ltag</a:t>
            </a:r>
            <a:r>
              <a:rPr lang="en-US" altLang="zh-CN" sz="3200" dirty="0"/>
              <a:t>==1, </a:t>
            </a:r>
            <a:endParaRPr lang="en-US" altLang="zh-CN" sz="3200" dirty="0">
              <a:solidFill>
                <a:srgbClr val="008A00"/>
              </a:solidFill>
            </a:endParaRPr>
          </a:p>
          <a:p>
            <a:pPr marL="514350" indent="-51435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200" dirty="0">
                <a:solidFill>
                  <a:srgbClr val="008A00"/>
                </a:solidFill>
              </a:rPr>
              <a:t>    </a:t>
            </a:r>
            <a:r>
              <a:rPr lang="zh-CN" altLang="en-US" sz="3200" dirty="0">
                <a:solidFill>
                  <a:srgbClr val="008A00"/>
                </a:solidFill>
              </a:rPr>
              <a:t>前驱为：</a:t>
            </a:r>
            <a:endParaRPr lang="en-US" altLang="zh-CN" sz="3200" dirty="0"/>
          </a:p>
          <a:p>
            <a:pPr marL="514350" indent="-514350">
              <a:lnSpc>
                <a:spcPct val="130000"/>
              </a:lnSpc>
              <a:spcBef>
                <a:spcPts val="600"/>
              </a:spcBef>
              <a:buNone/>
            </a:pPr>
            <a:r>
              <a:rPr lang="en-US" altLang="zh-CN" sz="3200" dirty="0"/>
              <a:t>b) </a:t>
            </a:r>
            <a:r>
              <a:rPr lang="zh-CN" altLang="en-US" sz="3200" dirty="0"/>
              <a:t>若</a:t>
            </a:r>
            <a:r>
              <a:rPr lang="en-US" altLang="zh-CN" sz="3200" dirty="0"/>
              <a:t>p-&gt;</a:t>
            </a:r>
            <a:r>
              <a:rPr lang="en-US" altLang="zh-CN" sz="3200" dirty="0" err="1"/>
              <a:t>ltag</a:t>
            </a:r>
            <a:r>
              <a:rPr lang="en-US" altLang="zh-CN" sz="3200" dirty="0"/>
              <a:t>==0 (</a:t>
            </a:r>
            <a:r>
              <a:rPr lang="zh-CN" altLang="en-US" sz="3200" dirty="0"/>
              <a:t>则</a:t>
            </a:r>
            <a:r>
              <a:rPr lang="en-US" altLang="zh-CN" sz="3200" dirty="0"/>
              <a:t>p</a:t>
            </a:r>
            <a:r>
              <a:rPr lang="zh-CN" altLang="en-US" sz="3200" dirty="0"/>
              <a:t>有左孩子</a:t>
            </a:r>
            <a:r>
              <a:rPr lang="en-US" altLang="zh-CN" sz="3200" dirty="0"/>
              <a:t>), </a:t>
            </a:r>
          </a:p>
          <a:p>
            <a:pPr marL="514350" indent="-51435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200" dirty="0"/>
              <a:t>    </a:t>
            </a:r>
            <a:r>
              <a:rPr lang="zh-CN" altLang="en-US" sz="3200" dirty="0">
                <a:solidFill>
                  <a:srgbClr val="008A00"/>
                </a:solidFill>
              </a:rPr>
              <a:t>前驱为：</a:t>
            </a:r>
            <a:endParaRPr lang="en-US" altLang="zh-CN" sz="3200" dirty="0"/>
          </a:p>
          <a:p>
            <a:pPr marL="514350" indent="-514350"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sz="3200" dirty="0"/>
              <a:t>    </a:t>
            </a:r>
            <a:r>
              <a:rPr lang="zh-CN" altLang="en-US" sz="3200" dirty="0">
                <a:solidFill>
                  <a:srgbClr val="008A00"/>
                </a:solidFill>
              </a:rPr>
              <a:t>做法：</a:t>
            </a:r>
            <a:endParaRPr lang="en-US" altLang="zh-CN" sz="3200" dirty="0">
              <a:solidFill>
                <a:srgbClr val="008A00"/>
              </a:solidFill>
            </a:endParaRPr>
          </a:p>
          <a:p>
            <a:pPr marL="514350" indent="-514350">
              <a:lnSpc>
                <a:spcPct val="130000"/>
              </a:lnSpc>
              <a:spcBef>
                <a:spcPts val="0"/>
              </a:spcBef>
              <a:buNone/>
            </a:pPr>
            <a:endParaRPr lang="en-US" altLang="zh-CN" sz="3200" dirty="0"/>
          </a:p>
        </p:txBody>
      </p:sp>
      <p:cxnSp>
        <p:nvCxnSpPr>
          <p:cNvPr id="7" name="曲线连接符 6"/>
          <p:cNvCxnSpPr>
            <a:stCxn id="20" idx="2"/>
          </p:cNvCxnSpPr>
          <p:nvPr/>
        </p:nvCxnSpPr>
        <p:spPr bwMode="auto">
          <a:xfrm rot="10800000" flipV="1">
            <a:off x="5867400" y="2944339"/>
            <a:ext cx="228600" cy="410845"/>
          </a:xfrm>
          <a:prstGeom prst="curvedConnector2">
            <a:avLst/>
          </a:prstGeom>
          <a:solidFill>
            <a:srgbClr val="B9FFB9"/>
          </a:solidFill>
          <a:ln w="22225" cap="flat" cmpd="sng" algn="ctr">
            <a:solidFill>
              <a:srgbClr val="003399"/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10" name="Oval 27"/>
          <p:cNvSpPr>
            <a:spLocks noChangeArrowheads="1"/>
          </p:cNvSpPr>
          <p:nvPr/>
        </p:nvSpPr>
        <p:spPr bwMode="auto">
          <a:xfrm>
            <a:off x="7137600" y="916785"/>
            <a:ext cx="432000" cy="432000"/>
          </a:xfrm>
          <a:prstGeom prst="ellipse">
            <a:avLst/>
          </a:prstGeom>
          <a:solidFill>
            <a:srgbClr val="FFFE98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/>
              <a:t>A</a:t>
            </a:r>
          </a:p>
        </p:txBody>
      </p:sp>
      <p:sp>
        <p:nvSpPr>
          <p:cNvPr id="11" name="Oval 28"/>
          <p:cNvSpPr>
            <a:spLocks noChangeArrowheads="1"/>
          </p:cNvSpPr>
          <p:nvPr/>
        </p:nvSpPr>
        <p:spPr bwMode="auto">
          <a:xfrm>
            <a:off x="7671000" y="174023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C</a:t>
            </a:r>
            <a:endParaRPr lang="zh-CN" altLang="en-US" sz="3200" dirty="0"/>
          </a:p>
        </p:txBody>
      </p:sp>
      <p:cxnSp>
        <p:nvCxnSpPr>
          <p:cNvPr id="12" name="直接连接符 11"/>
          <p:cNvCxnSpPr>
            <a:stCxn id="10" idx="3"/>
            <a:endCxn id="14" idx="0"/>
          </p:cNvCxnSpPr>
          <p:nvPr/>
        </p:nvCxnSpPr>
        <p:spPr bwMode="auto">
          <a:xfrm rot="5400000">
            <a:off x="6757678" y="1373243"/>
            <a:ext cx="530910" cy="3554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直接连接符 12"/>
          <p:cNvCxnSpPr>
            <a:stCxn id="10" idx="5"/>
            <a:endCxn id="11" idx="0"/>
          </p:cNvCxnSpPr>
          <p:nvPr/>
        </p:nvCxnSpPr>
        <p:spPr bwMode="auto">
          <a:xfrm rot="16200000" flipH="1">
            <a:off x="7469312" y="1322542"/>
            <a:ext cx="454710" cy="3806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Oval 28"/>
          <p:cNvSpPr>
            <a:spLocks noChangeArrowheads="1"/>
          </p:cNvSpPr>
          <p:nvPr/>
        </p:nvSpPr>
        <p:spPr bwMode="auto">
          <a:xfrm>
            <a:off x="6629400" y="181643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B</a:t>
            </a:r>
            <a:endParaRPr lang="zh-CN" altLang="en-US" sz="3200" dirty="0"/>
          </a:p>
        </p:txBody>
      </p:sp>
      <p:sp>
        <p:nvSpPr>
          <p:cNvPr id="15" name="Oval 28"/>
          <p:cNvSpPr>
            <a:spLocks noChangeArrowheads="1"/>
          </p:cNvSpPr>
          <p:nvPr/>
        </p:nvSpPr>
        <p:spPr bwMode="auto">
          <a:xfrm>
            <a:off x="8280600" y="265463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F</a:t>
            </a:r>
            <a:endParaRPr lang="zh-CN" altLang="en-US" sz="3200" dirty="0"/>
          </a:p>
        </p:txBody>
      </p:sp>
      <p:cxnSp>
        <p:nvCxnSpPr>
          <p:cNvPr id="16" name="直接连接符 15"/>
          <p:cNvCxnSpPr>
            <a:stCxn id="11" idx="3"/>
            <a:endCxn id="18" idx="0"/>
          </p:cNvCxnSpPr>
          <p:nvPr/>
        </p:nvCxnSpPr>
        <p:spPr bwMode="auto">
          <a:xfrm rot="5400000">
            <a:off x="7309201" y="2305765"/>
            <a:ext cx="621865" cy="2282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直接连接符 16"/>
          <p:cNvCxnSpPr>
            <a:stCxn id="11" idx="5"/>
            <a:endCxn id="15" idx="0"/>
          </p:cNvCxnSpPr>
          <p:nvPr/>
        </p:nvCxnSpPr>
        <p:spPr bwMode="auto">
          <a:xfrm rot="16200000" flipH="1">
            <a:off x="7995335" y="2153364"/>
            <a:ext cx="545665" cy="4568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Oval 28"/>
          <p:cNvSpPr>
            <a:spLocks noChangeArrowheads="1"/>
          </p:cNvSpPr>
          <p:nvPr/>
        </p:nvSpPr>
        <p:spPr bwMode="auto">
          <a:xfrm>
            <a:off x="7290000" y="273083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E</a:t>
            </a:r>
            <a:endParaRPr lang="zh-CN" altLang="en-US" sz="3200" dirty="0"/>
          </a:p>
        </p:txBody>
      </p:sp>
      <p:cxnSp>
        <p:nvCxnSpPr>
          <p:cNvPr id="19" name="直接连接符 18"/>
          <p:cNvCxnSpPr>
            <a:stCxn id="14" idx="3"/>
            <a:endCxn id="20" idx="0"/>
          </p:cNvCxnSpPr>
          <p:nvPr/>
        </p:nvCxnSpPr>
        <p:spPr bwMode="auto">
          <a:xfrm rot="5400000">
            <a:off x="6230746" y="2266420"/>
            <a:ext cx="543175" cy="3806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" name="Oval 28"/>
          <p:cNvSpPr>
            <a:spLocks noChangeArrowheads="1"/>
          </p:cNvSpPr>
          <p:nvPr/>
        </p:nvSpPr>
        <p:spPr bwMode="auto">
          <a:xfrm>
            <a:off x="6096000" y="272834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D</a:t>
            </a:r>
            <a:endParaRPr lang="zh-CN" altLang="en-US" sz="3200" dirty="0"/>
          </a:p>
        </p:txBody>
      </p:sp>
      <p:sp>
        <p:nvSpPr>
          <p:cNvPr id="21" name="Oval 28"/>
          <p:cNvSpPr>
            <a:spLocks noChangeArrowheads="1"/>
          </p:cNvSpPr>
          <p:nvPr/>
        </p:nvSpPr>
        <p:spPr bwMode="auto">
          <a:xfrm>
            <a:off x="6553200" y="354383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G</a:t>
            </a:r>
            <a:endParaRPr lang="zh-CN" altLang="en-US" sz="3200" dirty="0"/>
          </a:p>
        </p:txBody>
      </p:sp>
      <p:cxnSp>
        <p:nvCxnSpPr>
          <p:cNvPr id="22" name="直接连接符 21"/>
          <p:cNvCxnSpPr>
            <a:stCxn id="20" idx="5"/>
            <a:endCxn id="21" idx="0"/>
          </p:cNvCxnSpPr>
          <p:nvPr/>
        </p:nvCxnSpPr>
        <p:spPr bwMode="auto">
          <a:xfrm rot="16200000" flipH="1">
            <a:off x="6393590" y="3168219"/>
            <a:ext cx="446755" cy="3044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" name="Oval 28"/>
          <p:cNvSpPr>
            <a:spLocks noChangeArrowheads="1"/>
          </p:cNvSpPr>
          <p:nvPr/>
        </p:nvSpPr>
        <p:spPr bwMode="auto">
          <a:xfrm>
            <a:off x="7823400" y="354383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H</a:t>
            </a:r>
            <a:endParaRPr lang="zh-CN" altLang="en-US" sz="3200" dirty="0"/>
          </a:p>
        </p:txBody>
      </p:sp>
      <p:cxnSp>
        <p:nvCxnSpPr>
          <p:cNvPr id="24" name="直接连接符 23"/>
          <p:cNvCxnSpPr>
            <a:stCxn id="18" idx="5"/>
            <a:endCxn id="23" idx="0"/>
          </p:cNvCxnSpPr>
          <p:nvPr/>
        </p:nvCxnSpPr>
        <p:spPr bwMode="auto">
          <a:xfrm rot="16200000" flipH="1">
            <a:off x="7626935" y="3131364"/>
            <a:ext cx="444265" cy="3806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曲线连接符 108"/>
          <p:cNvCxnSpPr>
            <a:stCxn id="21" idx="2"/>
            <a:endCxn id="20" idx="4"/>
          </p:cNvCxnSpPr>
          <p:nvPr/>
        </p:nvCxnSpPr>
        <p:spPr bwMode="auto">
          <a:xfrm rot="10800000">
            <a:off x="6312000" y="3160340"/>
            <a:ext cx="241200" cy="599490"/>
          </a:xfrm>
          <a:prstGeom prst="curvedConnector2">
            <a:avLst/>
          </a:prstGeom>
          <a:solidFill>
            <a:srgbClr val="B9FFB9"/>
          </a:solidFill>
          <a:ln w="22225" cap="flat" cmpd="sng" algn="ctr">
            <a:solidFill>
              <a:srgbClr val="003399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26" name="曲线连接符 104"/>
          <p:cNvCxnSpPr>
            <a:stCxn id="21" idx="7"/>
            <a:endCxn id="14" idx="4"/>
          </p:cNvCxnSpPr>
          <p:nvPr/>
        </p:nvCxnSpPr>
        <p:spPr bwMode="auto">
          <a:xfrm rot="16200000" flipV="1">
            <a:off x="6204336" y="2889495"/>
            <a:ext cx="1358665" cy="76535"/>
          </a:xfrm>
          <a:prstGeom prst="curvedConnector3">
            <a:avLst>
              <a:gd name="adj1" fmla="val 50000"/>
            </a:avLst>
          </a:prstGeom>
          <a:solidFill>
            <a:srgbClr val="B9FFB9"/>
          </a:solidFill>
          <a:ln w="22225" cap="flat" cmpd="sng" algn="ctr">
            <a:solidFill>
              <a:srgbClr val="C00000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27" name="曲线连接符 117"/>
          <p:cNvCxnSpPr>
            <a:stCxn id="18" idx="2"/>
            <a:endCxn id="10" idx="5"/>
          </p:cNvCxnSpPr>
          <p:nvPr/>
        </p:nvCxnSpPr>
        <p:spPr bwMode="auto">
          <a:xfrm rot="10800000" flipH="1">
            <a:off x="7289999" y="1285520"/>
            <a:ext cx="216335" cy="1661310"/>
          </a:xfrm>
          <a:prstGeom prst="curvedConnector4">
            <a:avLst>
              <a:gd name="adj1" fmla="val -31868"/>
              <a:gd name="adj2" fmla="val 54597"/>
            </a:avLst>
          </a:prstGeom>
          <a:solidFill>
            <a:srgbClr val="B9FFB9"/>
          </a:solidFill>
          <a:ln w="22225" cap="flat" cmpd="sng" algn="ctr">
            <a:solidFill>
              <a:srgbClr val="003399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28" name="曲线连接符 121"/>
          <p:cNvCxnSpPr>
            <a:stCxn id="23" idx="2"/>
            <a:endCxn id="18" idx="4"/>
          </p:cNvCxnSpPr>
          <p:nvPr/>
        </p:nvCxnSpPr>
        <p:spPr bwMode="auto">
          <a:xfrm rot="10800000">
            <a:off x="7506000" y="3162830"/>
            <a:ext cx="317400" cy="597000"/>
          </a:xfrm>
          <a:prstGeom prst="curvedConnector2">
            <a:avLst/>
          </a:prstGeom>
          <a:solidFill>
            <a:srgbClr val="B9FFB9"/>
          </a:solidFill>
          <a:ln w="22225" cap="flat" cmpd="sng" algn="ctr">
            <a:solidFill>
              <a:srgbClr val="003399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29" name="曲线连接符 104"/>
          <p:cNvCxnSpPr>
            <a:stCxn id="23" idx="7"/>
            <a:endCxn id="11" idx="4"/>
          </p:cNvCxnSpPr>
          <p:nvPr/>
        </p:nvCxnSpPr>
        <p:spPr bwMode="auto">
          <a:xfrm rot="16200000" flipV="1">
            <a:off x="7322136" y="2737095"/>
            <a:ext cx="1434865" cy="305135"/>
          </a:xfrm>
          <a:prstGeom prst="curvedConnector3">
            <a:avLst>
              <a:gd name="adj1" fmla="val 50000"/>
            </a:avLst>
          </a:prstGeom>
          <a:solidFill>
            <a:srgbClr val="B9FFB9"/>
          </a:solidFill>
          <a:ln w="22225" cap="flat" cmpd="sng" algn="ctr">
            <a:solidFill>
              <a:srgbClr val="C00000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30" name="曲线连接符 104"/>
          <p:cNvCxnSpPr>
            <a:stCxn id="15" idx="6"/>
          </p:cNvCxnSpPr>
          <p:nvPr/>
        </p:nvCxnSpPr>
        <p:spPr bwMode="auto">
          <a:xfrm>
            <a:off x="8712600" y="2870630"/>
            <a:ext cx="177600" cy="408355"/>
          </a:xfrm>
          <a:prstGeom prst="curvedConnector2">
            <a:avLst/>
          </a:prstGeom>
          <a:solidFill>
            <a:srgbClr val="B9FFB9"/>
          </a:solidFill>
          <a:ln w="22225" cap="flat" cmpd="sng" algn="ctr">
            <a:solidFill>
              <a:srgbClr val="C00000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32" name="曲线连接符 104"/>
          <p:cNvCxnSpPr>
            <a:stCxn id="14" idx="6"/>
            <a:endCxn id="10" idx="4"/>
          </p:cNvCxnSpPr>
          <p:nvPr/>
        </p:nvCxnSpPr>
        <p:spPr bwMode="auto">
          <a:xfrm flipV="1">
            <a:off x="7061400" y="1348785"/>
            <a:ext cx="292200" cy="683645"/>
          </a:xfrm>
          <a:prstGeom prst="curvedConnector2">
            <a:avLst/>
          </a:prstGeom>
          <a:solidFill>
            <a:srgbClr val="B9FFB9"/>
          </a:solidFill>
          <a:ln w="22225" cap="flat" cmpd="sng" algn="ctr">
            <a:solidFill>
              <a:srgbClr val="C00000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33" name="曲线连接符 121"/>
          <p:cNvCxnSpPr>
            <a:stCxn id="15" idx="2"/>
            <a:endCxn id="11" idx="5"/>
          </p:cNvCxnSpPr>
          <p:nvPr/>
        </p:nvCxnSpPr>
        <p:spPr bwMode="auto">
          <a:xfrm rot="10800000">
            <a:off x="8039736" y="2108966"/>
            <a:ext cx="240865" cy="761665"/>
          </a:xfrm>
          <a:prstGeom prst="curvedConnector2">
            <a:avLst/>
          </a:prstGeom>
          <a:solidFill>
            <a:srgbClr val="B9FFB9"/>
          </a:solidFill>
          <a:ln w="22225" cap="flat" cmpd="sng" algn="ctr">
            <a:solidFill>
              <a:srgbClr val="003399"/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31" name="矩形 30"/>
          <p:cNvSpPr/>
          <p:nvPr/>
        </p:nvSpPr>
        <p:spPr>
          <a:xfrm>
            <a:off x="2581264" y="2781579"/>
            <a:ext cx="1609736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/>
              <a:t>p-&gt;</a:t>
            </a:r>
            <a:r>
              <a:rPr lang="en-US" altLang="zh-CN" sz="3200" dirty="0" err="1"/>
              <a:t>llink</a:t>
            </a:r>
            <a:r>
              <a:rPr lang="en-US" altLang="zh-CN" sz="3200" dirty="0"/>
              <a:t>;</a:t>
            </a:r>
            <a:endParaRPr lang="zh-CN" altLang="en-US" sz="3200" dirty="0"/>
          </a:p>
        </p:txBody>
      </p:sp>
      <p:sp>
        <p:nvSpPr>
          <p:cNvPr id="34" name="矩形 33"/>
          <p:cNvSpPr/>
          <p:nvPr/>
        </p:nvSpPr>
        <p:spPr>
          <a:xfrm>
            <a:off x="2438400" y="4168914"/>
            <a:ext cx="67056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3200" dirty="0"/>
              <a:t>p</a:t>
            </a:r>
            <a:r>
              <a:rPr lang="zh-CN" altLang="en-US" sz="3200" dirty="0"/>
              <a:t>的左子树的“最右下”结点；</a:t>
            </a:r>
          </a:p>
        </p:txBody>
      </p:sp>
      <p:sp>
        <p:nvSpPr>
          <p:cNvPr id="35" name="矩形 34"/>
          <p:cNvSpPr/>
          <p:nvPr/>
        </p:nvSpPr>
        <p:spPr>
          <a:xfrm>
            <a:off x="2133600" y="4821253"/>
            <a:ext cx="2965877" cy="6430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/>
              <a:t>1) </a:t>
            </a:r>
            <a:r>
              <a:rPr lang="zh-CN" altLang="en-US" sz="3200" dirty="0"/>
              <a:t>置</a:t>
            </a:r>
            <a:r>
              <a:rPr lang="en-US" altLang="zh-CN" sz="3200" dirty="0"/>
              <a:t>p=p-&gt;</a:t>
            </a:r>
            <a:r>
              <a:rPr lang="en-US" altLang="zh-CN" sz="3200" dirty="0" err="1"/>
              <a:t>llink</a:t>
            </a:r>
            <a:r>
              <a:rPr lang="en-US" altLang="zh-CN" sz="3200" dirty="0"/>
              <a:t>,</a:t>
            </a:r>
            <a:endParaRPr lang="zh-CN" altLang="en-US" sz="3200" dirty="0"/>
          </a:p>
        </p:txBody>
      </p:sp>
      <p:sp>
        <p:nvSpPr>
          <p:cNvPr id="36" name="矩形 35"/>
          <p:cNvSpPr/>
          <p:nvPr/>
        </p:nvSpPr>
        <p:spPr>
          <a:xfrm>
            <a:off x="2133600" y="5430853"/>
            <a:ext cx="4538422" cy="6430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/>
              <a:t>2) </a:t>
            </a:r>
            <a:r>
              <a:rPr lang="zh-CN" altLang="en-US" sz="3200" dirty="0"/>
              <a:t>重复</a:t>
            </a:r>
            <a:r>
              <a:rPr lang="en-US" altLang="zh-CN" sz="3200" dirty="0"/>
              <a:t>p=p-&gt;</a:t>
            </a:r>
            <a:r>
              <a:rPr lang="en-US" altLang="zh-CN" sz="3200" dirty="0" err="1"/>
              <a:t>rlink</a:t>
            </a:r>
            <a:r>
              <a:rPr lang="zh-CN" altLang="en-US" sz="3200" dirty="0"/>
              <a:t>，直到</a:t>
            </a:r>
          </a:p>
        </p:txBody>
      </p:sp>
      <p:sp>
        <p:nvSpPr>
          <p:cNvPr id="37" name="矩形 36"/>
          <p:cNvSpPr/>
          <p:nvPr/>
        </p:nvSpPr>
        <p:spPr>
          <a:xfrm>
            <a:off x="6400800" y="5388114"/>
            <a:ext cx="243047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14350" indent="-514350">
              <a:spcBef>
                <a:spcPts val="0"/>
              </a:spcBef>
              <a:buNone/>
            </a:pPr>
            <a:r>
              <a:rPr lang="en-US" altLang="zh-CN" sz="3200" dirty="0">
                <a:solidFill>
                  <a:srgbClr val="003399"/>
                </a:solidFill>
              </a:rPr>
              <a:t> p-&gt;</a:t>
            </a:r>
            <a:r>
              <a:rPr lang="en-US" altLang="zh-CN" sz="3200" dirty="0" err="1">
                <a:solidFill>
                  <a:srgbClr val="003399"/>
                </a:solidFill>
              </a:rPr>
              <a:t>rtag</a:t>
            </a:r>
            <a:r>
              <a:rPr lang="en-US" altLang="zh-CN" sz="3200" dirty="0">
                <a:solidFill>
                  <a:srgbClr val="003399"/>
                </a:solidFill>
              </a:rPr>
              <a:t>==1;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4" grpId="0"/>
      <p:bldP spid="35" grpId="0"/>
      <p:bldP spid="36" grpId="0"/>
      <p:bldP spid="37" grpId="0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457200" y="838200"/>
            <a:ext cx="8686800" cy="127419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514350" indent="-51435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3200" dirty="0"/>
              <a:t>例</a:t>
            </a:r>
            <a:r>
              <a:rPr lang="en-US" altLang="zh-CN" sz="3200" dirty="0"/>
              <a:t>1.  </a:t>
            </a:r>
            <a:r>
              <a:rPr lang="zh-CN" altLang="en-US" sz="3200" dirty="0"/>
              <a:t>在中序线索二叉树中</a:t>
            </a:r>
            <a:r>
              <a:rPr lang="en-US" altLang="zh-CN" sz="3200" dirty="0"/>
              <a:t>, </a:t>
            </a:r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/>
              <a:t>         </a:t>
            </a:r>
            <a:r>
              <a:rPr lang="zh-CN" altLang="en-US" sz="3200" dirty="0"/>
              <a:t>找任意结点</a:t>
            </a:r>
            <a:r>
              <a:rPr lang="en-US" altLang="zh-CN" sz="3200" dirty="0"/>
              <a:t>p</a:t>
            </a:r>
            <a:r>
              <a:rPr lang="zh-CN" altLang="en-US" sz="3200" dirty="0"/>
              <a:t>的</a:t>
            </a:r>
            <a:r>
              <a:rPr lang="zh-CN" altLang="en-US" sz="3200" dirty="0">
                <a:solidFill>
                  <a:srgbClr val="003399"/>
                </a:solidFill>
              </a:rPr>
              <a:t>中序前驱：</a:t>
            </a:r>
            <a:endParaRPr lang="en-US" altLang="zh-CN" sz="3200" dirty="0">
              <a:solidFill>
                <a:srgbClr val="003399"/>
              </a:solidFill>
            </a:endParaRP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457200" y="2133600"/>
            <a:ext cx="8686800" cy="417454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800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/>
              <a:t>if(p-&gt;</a:t>
            </a:r>
            <a:r>
              <a:rPr lang="en-US" altLang="zh-CN" sz="3200" dirty="0" err="1"/>
              <a:t>ltag</a:t>
            </a:r>
            <a:r>
              <a:rPr lang="en-US" altLang="zh-CN" sz="3200" dirty="0"/>
              <a:t>==1) </a:t>
            </a:r>
          </a:p>
          <a:p>
            <a:pPr marL="1800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/>
              <a:t>   return (p-&gt;</a:t>
            </a:r>
            <a:r>
              <a:rPr lang="en-US" altLang="zh-CN" sz="3200" dirty="0" err="1"/>
              <a:t>llink</a:t>
            </a:r>
            <a:r>
              <a:rPr lang="en-US" altLang="zh-CN" sz="3200" dirty="0"/>
              <a:t>); </a:t>
            </a:r>
            <a:endParaRPr lang="en-US" altLang="zh-CN" sz="3200" dirty="0">
              <a:solidFill>
                <a:srgbClr val="008A00"/>
              </a:solidFill>
            </a:endParaRPr>
          </a:p>
          <a:p>
            <a:pPr marL="1800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/>
              <a:t>if(p-&gt;</a:t>
            </a:r>
            <a:r>
              <a:rPr lang="en-US" altLang="zh-CN" sz="3200" dirty="0" err="1"/>
              <a:t>ltag</a:t>
            </a:r>
            <a:r>
              <a:rPr lang="en-US" altLang="zh-CN" sz="3200" dirty="0"/>
              <a:t>==0)</a:t>
            </a:r>
          </a:p>
          <a:p>
            <a:pPr marL="1800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/>
              <a:t>      p=p-&gt;</a:t>
            </a:r>
            <a:r>
              <a:rPr lang="en-US" altLang="zh-CN" sz="3200" dirty="0" err="1"/>
              <a:t>llink</a:t>
            </a:r>
            <a:r>
              <a:rPr lang="en-US" altLang="zh-CN" sz="3200" dirty="0"/>
              <a:t>; </a:t>
            </a:r>
            <a:endParaRPr lang="en-US" altLang="zh-CN" sz="3200" dirty="0">
              <a:solidFill>
                <a:srgbClr val="008A00"/>
              </a:solidFill>
            </a:endParaRPr>
          </a:p>
          <a:p>
            <a:pPr marL="1800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/>
              <a:t>      while(p-&gt;</a:t>
            </a:r>
            <a:r>
              <a:rPr lang="en-US" altLang="zh-CN" sz="3200" dirty="0" err="1"/>
              <a:t>rtag</a:t>
            </a:r>
            <a:r>
              <a:rPr lang="en-US" altLang="zh-CN" sz="3200" dirty="0"/>
              <a:t>==0)</a:t>
            </a:r>
          </a:p>
          <a:p>
            <a:pPr marL="1800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/>
              <a:t>           p=p-&gt;</a:t>
            </a:r>
            <a:r>
              <a:rPr lang="en-US" altLang="zh-CN" sz="3200" dirty="0" err="1"/>
              <a:t>rlink</a:t>
            </a:r>
            <a:r>
              <a:rPr lang="en-US" altLang="zh-CN" sz="3200" dirty="0"/>
              <a:t>; </a:t>
            </a:r>
          </a:p>
          <a:p>
            <a:pPr marL="1800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/>
              <a:t>      return p; }</a:t>
            </a:r>
          </a:p>
        </p:txBody>
      </p:sp>
      <p:cxnSp>
        <p:nvCxnSpPr>
          <p:cNvPr id="7" name="曲线连接符 6"/>
          <p:cNvCxnSpPr>
            <a:stCxn id="20" idx="2"/>
          </p:cNvCxnSpPr>
          <p:nvPr/>
        </p:nvCxnSpPr>
        <p:spPr bwMode="auto">
          <a:xfrm rot="10800000" flipV="1">
            <a:off x="5867400" y="2944339"/>
            <a:ext cx="228600" cy="410845"/>
          </a:xfrm>
          <a:prstGeom prst="curvedConnector2">
            <a:avLst/>
          </a:prstGeom>
          <a:solidFill>
            <a:srgbClr val="B9FFB9"/>
          </a:solidFill>
          <a:ln w="22225" cap="flat" cmpd="sng" algn="ctr">
            <a:solidFill>
              <a:srgbClr val="003399"/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10" name="Oval 27"/>
          <p:cNvSpPr>
            <a:spLocks noChangeArrowheads="1"/>
          </p:cNvSpPr>
          <p:nvPr/>
        </p:nvSpPr>
        <p:spPr bwMode="auto">
          <a:xfrm>
            <a:off x="7137600" y="916785"/>
            <a:ext cx="432000" cy="432000"/>
          </a:xfrm>
          <a:prstGeom prst="ellipse">
            <a:avLst/>
          </a:prstGeom>
          <a:solidFill>
            <a:srgbClr val="FFFE98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/>
              <a:t>A</a:t>
            </a:r>
          </a:p>
        </p:txBody>
      </p:sp>
      <p:sp>
        <p:nvSpPr>
          <p:cNvPr id="11" name="Oval 28"/>
          <p:cNvSpPr>
            <a:spLocks noChangeArrowheads="1"/>
          </p:cNvSpPr>
          <p:nvPr/>
        </p:nvSpPr>
        <p:spPr bwMode="auto">
          <a:xfrm>
            <a:off x="7671000" y="174023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C</a:t>
            </a:r>
            <a:endParaRPr lang="zh-CN" altLang="en-US" sz="3200" dirty="0"/>
          </a:p>
        </p:txBody>
      </p:sp>
      <p:cxnSp>
        <p:nvCxnSpPr>
          <p:cNvPr id="12" name="直接连接符 11"/>
          <p:cNvCxnSpPr>
            <a:stCxn id="10" idx="3"/>
            <a:endCxn id="14" idx="0"/>
          </p:cNvCxnSpPr>
          <p:nvPr/>
        </p:nvCxnSpPr>
        <p:spPr bwMode="auto">
          <a:xfrm rot="5400000">
            <a:off x="6757678" y="1373243"/>
            <a:ext cx="530910" cy="3554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直接连接符 12"/>
          <p:cNvCxnSpPr>
            <a:stCxn id="10" idx="5"/>
            <a:endCxn id="11" idx="0"/>
          </p:cNvCxnSpPr>
          <p:nvPr/>
        </p:nvCxnSpPr>
        <p:spPr bwMode="auto">
          <a:xfrm rot="16200000" flipH="1">
            <a:off x="7469312" y="1322542"/>
            <a:ext cx="454710" cy="3806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Oval 28"/>
          <p:cNvSpPr>
            <a:spLocks noChangeArrowheads="1"/>
          </p:cNvSpPr>
          <p:nvPr/>
        </p:nvSpPr>
        <p:spPr bwMode="auto">
          <a:xfrm>
            <a:off x="6629400" y="181643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B</a:t>
            </a:r>
            <a:endParaRPr lang="zh-CN" altLang="en-US" sz="3200" dirty="0"/>
          </a:p>
        </p:txBody>
      </p:sp>
      <p:sp>
        <p:nvSpPr>
          <p:cNvPr id="15" name="Oval 28"/>
          <p:cNvSpPr>
            <a:spLocks noChangeArrowheads="1"/>
          </p:cNvSpPr>
          <p:nvPr/>
        </p:nvSpPr>
        <p:spPr bwMode="auto">
          <a:xfrm>
            <a:off x="8280600" y="265463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F</a:t>
            </a:r>
            <a:endParaRPr lang="zh-CN" altLang="en-US" sz="3200" dirty="0"/>
          </a:p>
        </p:txBody>
      </p:sp>
      <p:cxnSp>
        <p:nvCxnSpPr>
          <p:cNvPr id="16" name="直接连接符 15"/>
          <p:cNvCxnSpPr>
            <a:stCxn id="11" idx="3"/>
            <a:endCxn id="18" idx="0"/>
          </p:cNvCxnSpPr>
          <p:nvPr/>
        </p:nvCxnSpPr>
        <p:spPr bwMode="auto">
          <a:xfrm rot="5400000">
            <a:off x="7309201" y="2305765"/>
            <a:ext cx="621865" cy="2282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直接连接符 16"/>
          <p:cNvCxnSpPr>
            <a:stCxn id="11" idx="5"/>
            <a:endCxn id="15" idx="0"/>
          </p:cNvCxnSpPr>
          <p:nvPr/>
        </p:nvCxnSpPr>
        <p:spPr bwMode="auto">
          <a:xfrm rot="16200000" flipH="1">
            <a:off x="7995335" y="2153364"/>
            <a:ext cx="545665" cy="4568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Oval 28"/>
          <p:cNvSpPr>
            <a:spLocks noChangeArrowheads="1"/>
          </p:cNvSpPr>
          <p:nvPr/>
        </p:nvSpPr>
        <p:spPr bwMode="auto">
          <a:xfrm>
            <a:off x="7290000" y="273083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E</a:t>
            </a:r>
            <a:endParaRPr lang="zh-CN" altLang="en-US" sz="3200" dirty="0"/>
          </a:p>
        </p:txBody>
      </p:sp>
      <p:cxnSp>
        <p:nvCxnSpPr>
          <p:cNvPr id="19" name="直接连接符 18"/>
          <p:cNvCxnSpPr>
            <a:stCxn id="14" idx="3"/>
            <a:endCxn id="20" idx="0"/>
          </p:cNvCxnSpPr>
          <p:nvPr/>
        </p:nvCxnSpPr>
        <p:spPr bwMode="auto">
          <a:xfrm rot="5400000">
            <a:off x="6230746" y="2266420"/>
            <a:ext cx="543175" cy="3806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" name="Oval 28"/>
          <p:cNvSpPr>
            <a:spLocks noChangeArrowheads="1"/>
          </p:cNvSpPr>
          <p:nvPr/>
        </p:nvSpPr>
        <p:spPr bwMode="auto">
          <a:xfrm>
            <a:off x="6096000" y="272834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D</a:t>
            </a:r>
            <a:endParaRPr lang="zh-CN" altLang="en-US" sz="3200" dirty="0"/>
          </a:p>
        </p:txBody>
      </p:sp>
      <p:sp>
        <p:nvSpPr>
          <p:cNvPr id="21" name="Oval 28"/>
          <p:cNvSpPr>
            <a:spLocks noChangeArrowheads="1"/>
          </p:cNvSpPr>
          <p:nvPr/>
        </p:nvSpPr>
        <p:spPr bwMode="auto">
          <a:xfrm>
            <a:off x="6553200" y="354383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G</a:t>
            </a:r>
            <a:endParaRPr lang="zh-CN" altLang="en-US" sz="3200" dirty="0"/>
          </a:p>
        </p:txBody>
      </p:sp>
      <p:cxnSp>
        <p:nvCxnSpPr>
          <p:cNvPr id="22" name="直接连接符 21"/>
          <p:cNvCxnSpPr>
            <a:stCxn id="20" idx="5"/>
            <a:endCxn id="21" idx="0"/>
          </p:cNvCxnSpPr>
          <p:nvPr/>
        </p:nvCxnSpPr>
        <p:spPr bwMode="auto">
          <a:xfrm rot="16200000" flipH="1">
            <a:off x="6393590" y="3168219"/>
            <a:ext cx="446755" cy="3044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" name="Oval 28"/>
          <p:cNvSpPr>
            <a:spLocks noChangeArrowheads="1"/>
          </p:cNvSpPr>
          <p:nvPr/>
        </p:nvSpPr>
        <p:spPr bwMode="auto">
          <a:xfrm>
            <a:off x="7823400" y="354383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H</a:t>
            </a:r>
            <a:endParaRPr lang="zh-CN" altLang="en-US" sz="3200" dirty="0"/>
          </a:p>
        </p:txBody>
      </p:sp>
      <p:cxnSp>
        <p:nvCxnSpPr>
          <p:cNvPr id="24" name="直接连接符 23"/>
          <p:cNvCxnSpPr>
            <a:stCxn id="18" idx="5"/>
            <a:endCxn id="23" idx="0"/>
          </p:cNvCxnSpPr>
          <p:nvPr/>
        </p:nvCxnSpPr>
        <p:spPr bwMode="auto">
          <a:xfrm rot="16200000" flipH="1">
            <a:off x="7626935" y="3131364"/>
            <a:ext cx="444265" cy="3806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曲线连接符 108"/>
          <p:cNvCxnSpPr>
            <a:stCxn id="21" idx="2"/>
            <a:endCxn id="20" idx="4"/>
          </p:cNvCxnSpPr>
          <p:nvPr/>
        </p:nvCxnSpPr>
        <p:spPr bwMode="auto">
          <a:xfrm rot="10800000">
            <a:off x="6312000" y="3160340"/>
            <a:ext cx="241200" cy="599490"/>
          </a:xfrm>
          <a:prstGeom prst="curvedConnector2">
            <a:avLst/>
          </a:prstGeom>
          <a:solidFill>
            <a:srgbClr val="B9FFB9"/>
          </a:solidFill>
          <a:ln w="22225" cap="flat" cmpd="sng" algn="ctr">
            <a:solidFill>
              <a:srgbClr val="003399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26" name="曲线连接符 104"/>
          <p:cNvCxnSpPr>
            <a:stCxn id="21" idx="7"/>
            <a:endCxn id="14" idx="4"/>
          </p:cNvCxnSpPr>
          <p:nvPr/>
        </p:nvCxnSpPr>
        <p:spPr bwMode="auto">
          <a:xfrm rot="16200000" flipV="1">
            <a:off x="6204336" y="2889495"/>
            <a:ext cx="1358665" cy="76535"/>
          </a:xfrm>
          <a:prstGeom prst="curvedConnector3">
            <a:avLst>
              <a:gd name="adj1" fmla="val 50000"/>
            </a:avLst>
          </a:prstGeom>
          <a:solidFill>
            <a:srgbClr val="B9FFB9"/>
          </a:solidFill>
          <a:ln w="22225" cap="flat" cmpd="sng" algn="ctr">
            <a:solidFill>
              <a:srgbClr val="C00000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27" name="曲线连接符 117"/>
          <p:cNvCxnSpPr>
            <a:stCxn id="18" idx="2"/>
            <a:endCxn id="10" idx="5"/>
          </p:cNvCxnSpPr>
          <p:nvPr/>
        </p:nvCxnSpPr>
        <p:spPr bwMode="auto">
          <a:xfrm rot="10800000" flipH="1">
            <a:off x="7289999" y="1285520"/>
            <a:ext cx="216335" cy="1661310"/>
          </a:xfrm>
          <a:prstGeom prst="curvedConnector4">
            <a:avLst>
              <a:gd name="adj1" fmla="val -31868"/>
              <a:gd name="adj2" fmla="val 54597"/>
            </a:avLst>
          </a:prstGeom>
          <a:solidFill>
            <a:srgbClr val="B9FFB9"/>
          </a:solidFill>
          <a:ln w="22225" cap="flat" cmpd="sng" algn="ctr">
            <a:solidFill>
              <a:srgbClr val="003399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28" name="曲线连接符 121"/>
          <p:cNvCxnSpPr>
            <a:stCxn id="23" idx="2"/>
            <a:endCxn id="18" idx="4"/>
          </p:cNvCxnSpPr>
          <p:nvPr/>
        </p:nvCxnSpPr>
        <p:spPr bwMode="auto">
          <a:xfrm rot="10800000">
            <a:off x="7506000" y="3162830"/>
            <a:ext cx="317400" cy="597000"/>
          </a:xfrm>
          <a:prstGeom prst="curvedConnector2">
            <a:avLst/>
          </a:prstGeom>
          <a:solidFill>
            <a:srgbClr val="B9FFB9"/>
          </a:solidFill>
          <a:ln w="22225" cap="flat" cmpd="sng" algn="ctr">
            <a:solidFill>
              <a:srgbClr val="003399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29" name="曲线连接符 104"/>
          <p:cNvCxnSpPr>
            <a:stCxn id="23" idx="7"/>
            <a:endCxn id="11" idx="4"/>
          </p:cNvCxnSpPr>
          <p:nvPr/>
        </p:nvCxnSpPr>
        <p:spPr bwMode="auto">
          <a:xfrm rot="16200000" flipV="1">
            <a:off x="7322136" y="2737095"/>
            <a:ext cx="1434865" cy="305135"/>
          </a:xfrm>
          <a:prstGeom prst="curvedConnector3">
            <a:avLst>
              <a:gd name="adj1" fmla="val 50000"/>
            </a:avLst>
          </a:prstGeom>
          <a:solidFill>
            <a:srgbClr val="B9FFB9"/>
          </a:solidFill>
          <a:ln w="22225" cap="flat" cmpd="sng" algn="ctr">
            <a:solidFill>
              <a:srgbClr val="C00000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30" name="曲线连接符 104"/>
          <p:cNvCxnSpPr>
            <a:stCxn id="15" idx="6"/>
          </p:cNvCxnSpPr>
          <p:nvPr/>
        </p:nvCxnSpPr>
        <p:spPr bwMode="auto">
          <a:xfrm>
            <a:off x="8712600" y="2870630"/>
            <a:ext cx="177600" cy="408355"/>
          </a:xfrm>
          <a:prstGeom prst="curvedConnector2">
            <a:avLst/>
          </a:prstGeom>
          <a:solidFill>
            <a:srgbClr val="B9FFB9"/>
          </a:solidFill>
          <a:ln w="22225" cap="flat" cmpd="sng" algn="ctr">
            <a:solidFill>
              <a:srgbClr val="C00000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32" name="曲线连接符 104"/>
          <p:cNvCxnSpPr>
            <a:stCxn id="14" idx="6"/>
            <a:endCxn id="10" idx="4"/>
          </p:cNvCxnSpPr>
          <p:nvPr/>
        </p:nvCxnSpPr>
        <p:spPr bwMode="auto">
          <a:xfrm flipV="1">
            <a:off x="7061400" y="1348785"/>
            <a:ext cx="292200" cy="683645"/>
          </a:xfrm>
          <a:prstGeom prst="curvedConnector2">
            <a:avLst/>
          </a:prstGeom>
          <a:solidFill>
            <a:srgbClr val="B9FFB9"/>
          </a:solidFill>
          <a:ln w="22225" cap="flat" cmpd="sng" algn="ctr">
            <a:solidFill>
              <a:srgbClr val="C00000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33" name="曲线连接符 121"/>
          <p:cNvCxnSpPr>
            <a:stCxn id="15" idx="2"/>
            <a:endCxn id="11" idx="5"/>
          </p:cNvCxnSpPr>
          <p:nvPr/>
        </p:nvCxnSpPr>
        <p:spPr bwMode="auto">
          <a:xfrm rot="10800000">
            <a:off x="8039736" y="2108966"/>
            <a:ext cx="240865" cy="761665"/>
          </a:xfrm>
          <a:prstGeom prst="curvedConnector2">
            <a:avLst/>
          </a:prstGeom>
          <a:solidFill>
            <a:srgbClr val="B9FFB9"/>
          </a:solidFill>
          <a:ln w="22225" cap="flat" cmpd="sng" algn="ctr">
            <a:solidFill>
              <a:srgbClr val="003399"/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38" name="矩形 37"/>
          <p:cNvSpPr/>
          <p:nvPr/>
        </p:nvSpPr>
        <p:spPr>
          <a:xfrm>
            <a:off x="3810000" y="5160258"/>
            <a:ext cx="4692310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8A00"/>
                </a:solidFill>
              </a:rPr>
              <a:t>//</a:t>
            </a:r>
            <a:r>
              <a:rPr lang="zh-CN" altLang="en-US" dirty="0">
                <a:solidFill>
                  <a:srgbClr val="008A00"/>
                </a:solidFill>
              </a:rPr>
              <a:t>找左子树的“最右下”结点</a:t>
            </a:r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3286762" y="3962400"/>
            <a:ext cx="2178802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8A00"/>
                </a:solidFill>
              </a:rPr>
              <a:t>//</a:t>
            </a:r>
            <a:r>
              <a:rPr lang="zh-CN" altLang="en-US" dirty="0">
                <a:solidFill>
                  <a:srgbClr val="008A00"/>
                </a:solidFill>
              </a:rPr>
              <a:t>去左子树处</a:t>
            </a:r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1049076" y="3733800"/>
            <a:ext cx="322524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/>
              <a:t>{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457200" y="838200"/>
            <a:ext cx="8686800" cy="127419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514350" indent="-51435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3200" dirty="0"/>
              <a:t>例</a:t>
            </a:r>
            <a:r>
              <a:rPr lang="en-US" altLang="zh-CN" sz="3200" dirty="0"/>
              <a:t>2.  </a:t>
            </a:r>
            <a:r>
              <a:rPr lang="zh-CN" altLang="en-US" sz="3200" dirty="0"/>
              <a:t>在中序线索二叉树中</a:t>
            </a:r>
            <a:r>
              <a:rPr lang="en-US" altLang="zh-CN" sz="3200" dirty="0"/>
              <a:t>, </a:t>
            </a:r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/>
              <a:t>         </a:t>
            </a:r>
            <a:r>
              <a:rPr lang="zh-CN" altLang="en-US" sz="3200" dirty="0"/>
              <a:t>找任意结点</a:t>
            </a:r>
            <a:r>
              <a:rPr lang="en-US" altLang="zh-CN" sz="3200" dirty="0"/>
              <a:t>p</a:t>
            </a:r>
            <a:r>
              <a:rPr lang="zh-CN" altLang="en-US" sz="3200" dirty="0"/>
              <a:t>的</a:t>
            </a:r>
            <a:r>
              <a:rPr lang="zh-CN" altLang="en-US" sz="3200" dirty="0">
                <a:solidFill>
                  <a:srgbClr val="003399"/>
                </a:solidFill>
              </a:rPr>
              <a:t>中序后继：</a:t>
            </a:r>
            <a:endParaRPr lang="en-US" altLang="zh-CN" sz="3200" dirty="0">
              <a:solidFill>
                <a:srgbClr val="003399"/>
              </a:solidFill>
            </a:endParaRP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457200" y="2133600"/>
            <a:ext cx="8686800" cy="411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514350" indent="-514350">
              <a:lnSpc>
                <a:spcPct val="130000"/>
              </a:lnSpc>
              <a:spcBef>
                <a:spcPts val="0"/>
              </a:spcBef>
              <a:buAutoNum type="alphaLcParenR"/>
            </a:pPr>
            <a:r>
              <a:rPr lang="zh-CN" altLang="en-US" sz="3200" dirty="0"/>
              <a:t>若</a:t>
            </a:r>
            <a:r>
              <a:rPr lang="en-US" altLang="zh-CN" sz="3200" dirty="0"/>
              <a:t>p-&gt;</a:t>
            </a:r>
            <a:r>
              <a:rPr lang="en-US" altLang="zh-CN" sz="3200" dirty="0" err="1"/>
              <a:t>rtag</a:t>
            </a:r>
            <a:r>
              <a:rPr lang="en-US" altLang="zh-CN" sz="3200" dirty="0"/>
              <a:t>==1, </a:t>
            </a:r>
          </a:p>
          <a:p>
            <a:pPr marL="514350" indent="-514350"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sz="3200" dirty="0">
                <a:solidFill>
                  <a:srgbClr val="008A00"/>
                </a:solidFill>
              </a:rPr>
              <a:t>    后继为：</a:t>
            </a:r>
            <a:endParaRPr lang="en-US" altLang="zh-CN" sz="3200" dirty="0"/>
          </a:p>
          <a:p>
            <a:pPr marL="514350" indent="-514350">
              <a:lnSpc>
                <a:spcPct val="130000"/>
              </a:lnSpc>
              <a:spcBef>
                <a:spcPts val="600"/>
              </a:spcBef>
              <a:buNone/>
            </a:pPr>
            <a:r>
              <a:rPr lang="en-US" altLang="zh-CN" sz="3200" dirty="0"/>
              <a:t>b) </a:t>
            </a:r>
            <a:r>
              <a:rPr lang="zh-CN" altLang="en-US" sz="3200" dirty="0"/>
              <a:t>若</a:t>
            </a:r>
            <a:r>
              <a:rPr lang="en-US" altLang="zh-CN" sz="3200" dirty="0"/>
              <a:t>p-&gt;</a:t>
            </a:r>
            <a:r>
              <a:rPr lang="en-US" altLang="zh-CN" sz="3200" dirty="0" err="1"/>
              <a:t>rtag</a:t>
            </a:r>
            <a:r>
              <a:rPr lang="en-US" altLang="zh-CN" sz="3200" dirty="0"/>
              <a:t>==0 (</a:t>
            </a:r>
            <a:r>
              <a:rPr lang="zh-CN" altLang="en-US" sz="3200" dirty="0"/>
              <a:t>则</a:t>
            </a:r>
            <a:r>
              <a:rPr lang="en-US" altLang="zh-CN" sz="3200" dirty="0"/>
              <a:t>p</a:t>
            </a:r>
            <a:r>
              <a:rPr lang="zh-CN" altLang="en-US" sz="3200" dirty="0"/>
              <a:t>有右孩子</a:t>
            </a:r>
            <a:r>
              <a:rPr lang="en-US" altLang="zh-CN" sz="3200" dirty="0"/>
              <a:t>), </a:t>
            </a:r>
          </a:p>
          <a:p>
            <a:pPr marL="514350" indent="-51435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200" dirty="0"/>
              <a:t>    </a:t>
            </a:r>
            <a:r>
              <a:rPr lang="zh-CN" altLang="en-US" sz="3200" dirty="0">
                <a:solidFill>
                  <a:srgbClr val="008A00"/>
                </a:solidFill>
              </a:rPr>
              <a:t>后继为：</a:t>
            </a:r>
            <a:endParaRPr lang="en-US" altLang="zh-CN" sz="3200" dirty="0"/>
          </a:p>
          <a:p>
            <a:pPr marL="514350" indent="-51435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200" dirty="0"/>
              <a:t>    </a:t>
            </a:r>
            <a:r>
              <a:rPr lang="zh-CN" altLang="en-US" sz="3200" dirty="0">
                <a:solidFill>
                  <a:srgbClr val="008A00"/>
                </a:solidFill>
              </a:rPr>
              <a:t>做法：</a:t>
            </a:r>
            <a:endParaRPr lang="en-US" altLang="zh-CN" sz="3200" dirty="0"/>
          </a:p>
          <a:p>
            <a:pPr marL="514350" indent="-514350"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sz="3200" dirty="0"/>
              <a:t>               </a:t>
            </a:r>
            <a:endParaRPr lang="en-US" altLang="zh-CN" sz="3200" dirty="0"/>
          </a:p>
        </p:txBody>
      </p:sp>
      <p:cxnSp>
        <p:nvCxnSpPr>
          <p:cNvPr id="7" name="曲线连接符 6"/>
          <p:cNvCxnSpPr>
            <a:stCxn id="20" idx="2"/>
          </p:cNvCxnSpPr>
          <p:nvPr/>
        </p:nvCxnSpPr>
        <p:spPr bwMode="auto">
          <a:xfrm rot="10800000" flipV="1">
            <a:off x="5867400" y="2944339"/>
            <a:ext cx="228600" cy="410845"/>
          </a:xfrm>
          <a:prstGeom prst="curvedConnector2">
            <a:avLst/>
          </a:prstGeom>
          <a:solidFill>
            <a:srgbClr val="B9FFB9"/>
          </a:solidFill>
          <a:ln w="22225" cap="flat" cmpd="sng" algn="ctr">
            <a:solidFill>
              <a:srgbClr val="003399"/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10" name="Oval 27"/>
          <p:cNvSpPr>
            <a:spLocks noChangeArrowheads="1"/>
          </p:cNvSpPr>
          <p:nvPr/>
        </p:nvSpPr>
        <p:spPr bwMode="auto">
          <a:xfrm>
            <a:off x="7137600" y="916785"/>
            <a:ext cx="432000" cy="432000"/>
          </a:xfrm>
          <a:prstGeom prst="ellipse">
            <a:avLst/>
          </a:prstGeom>
          <a:solidFill>
            <a:srgbClr val="FFFE98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/>
              <a:t>A</a:t>
            </a:r>
          </a:p>
        </p:txBody>
      </p:sp>
      <p:sp>
        <p:nvSpPr>
          <p:cNvPr id="11" name="Oval 28"/>
          <p:cNvSpPr>
            <a:spLocks noChangeArrowheads="1"/>
          </p:cNvSpPr>
          <p:nvPr/>
        </p:nvSpPr>
        <p:spPr bwMode="auto">
          <a:xfrm>
            <a:off x="7671000" y="174023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C</a:t>
            </a:r>
            <a:endParaRPr lang="zh-CN" altLang="en-US" sz="3200" dirty="0"/>
          </a:p>
        </p:txBody>
      </p:sp>
      <p:cxnSp>
        <p:nvCxnSpPr>
          <p:cNvPr id="12" name="直接连接符 11"/>
          <p:cNvCxnSpPr>
            <a:stCxn id="10" idx="3"/>
            <a:endCxn id="14" idx="0"/>
          </p:cNvCxnSpPr>
          <p:nvPr/>
        </p:nvCxnSpPr>
        <p:spPr bwMode="auto">
          <a:xfrm rot="5400000">
            <a:off x="6757678" y="1373243"/>
            <a:ext cx="530910" cy="3554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直接连接符 12"/>
          <p:cNvCxnSpPr>
            <a:stCxn id="10" idx="5"/>
            <a:endCxn id="11" idx="0"/>
          </p:cNvCxnSpPr>
          <p:nvPr/>
        </p:nvCxnSpPr>
        <p:spPr bwMode="auto">
          <a:xfrm rot="16200000" flipH="1">
            <a:off x="7469312" y="1322542"/>
            <a:ext cx="454710" cy="3806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Oval 28"/>
          <p:cNvSpPr>
            <a:spLocks noChangeArrowheads="1"/>
          </p:cNvSpPr>
          <p:nvPr/>
        </p:nvSpPr>
        <p:spPr bwMode="auto">
          <a:xfrm>
            <a:off x="6629400" y="181643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B</a:t>
            </a:r>
            <a:endParaRPr lang="zh-CN" altLang="en-US" sz="3200" dirty="0"/>
          </a:p>
        </p:txBody>
      </p:sp>
      <p:sp>
        <p:nvSpPr>
          <p:cNvPr id="15" name="Oval 28"/>
          <p:cNvSpPr>
            <a:spLocks noChangeArrowheads="1"/>
          </p:cNvSpPr>
          <p:nvPr/>
        </p:nvSpPr>
        <p:spPr bwMode="auto">
          <a:xfrm>
            <a:off x="8280600" y="265463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F</a:t>
            </a:r>
            <a:endParaRPr lang="zh-CN" altLang="en-US" sz="3200" dirty="0"/>
          </a:p>
        </p:txBody>
      </p:sp>
      <p:cxnSp>
        <p:nvCxnSpPr>
          <p:cNvPr id="16" name="直接连接符 15"/>
          <p:cNvCxnSpPr>
            <a:stCxn id="11" idx="3"/>
            <a:endCxn id="18" idx="0"/>
          </p:cNvCxnSpPr>
          <p:nvPr/>
        </p:nvCxnSpPr>
        <p:spPr bwMode="auto">
          <a:xfrm rot="5400000">
            <a:off x="7309201" y="2305765"/>
            <a:ext cx="621865" cy="2282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直接连接符 16"/>
          <p:cNvCxnSpPr>
            <a:stCxn id="11" idx="5"/>
            <a:endCxn id="15" idx="0"/>
          </p:cNvCxnSpPr>
          <p:nvPr/>
        </p:nvCxnSpPr>
        <p:spPr bwMode="auto">
          <a:xfrm rot="16200000" flipH="1">
            <a:off x="7995335" y="2153364"/>
            <a:ext cx="545665" cy="4568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Oval 28"/>
          <p:cNvSpPr>
            <a:spLocks noChangeArrowheads="1"/>
          </p:cNvSpPr>
          <p:nvPr/>
        </p:nvSpPr>
        <p:spPr bwMode="auto">
          <a:xfrm>
            <a:off x="7290000" y="273083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E</a:t>
            </a:r>
            <a:endParaRPr lang="zh-CN" altLang="en-US" sz="3200" dirty="0"/>
          </a:p>
        </p:txBody>
      </p:sp>
      <p:cxnSp>
        <p:nvCxnSpPr>
          <p:cNvPr id="19" name="直接连接符 18"/>
          <p:cNvCxnSpPr>
            <a:stCxn id="14" idx="3"/>
            <a:endCxn id="20" idx="0"/>
          </p:cNvCxnSpPr>
          <p:nvPr/>
        </p:nvCxnSpPr>
        <p:spPr bwMode="auto">
          <a:xfrm rot="5400000">
            <a:off x="6230746" y="2266420"/>
            <a:ext cx="543175" cy="3806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" name="Oval 28"/>
          <p:cNvSpPr>
            <a:spLocks noChangeArrowheads="1"/>
          </p:cNvSpPr>
          <p:nvPr/>
        </p:nvSpPr>
        <p:spPr bwMode="auto">
          <a:xfrm>
            <a:off x="6096000" y="272834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D</a:t>
            </a:r>
            <a:endParaRPr lang="zh-CN" altLang="en-US" sz="3200" dirty="0"/>
          </a:p>
        </p:txBody>
      </p:sp>
      <p:sp>
        <p:nvSpPr>
          <p:cNvPr id="21" name="Oval 28"/>
          <p:cNvSpPr>
            <a:spLocks noChangeArrowheads="1"/>
          </p:cNvSpPr>
          <p:nvPr/>
        </p:nvSpPr>
        <p:spPr bwMode="auto">
          <a:xfrm>
            <a:off x="6553200" y="354383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G</a:t>
            </a:r>
            <a:endParaRPr lang="zh-CN" altLang="en-US" sz="3200" dirty="0"/>
          </a:p>
        </p:txBody>
      </p:sp>
      <p:cxnSp>
        <p:nvCxnSpPr>
          <p:cNvPr id="22" name="直接连接符 21"/>
          <p:cNvCxnSpPr>
            <a:stCxn id="20" idx="5"/>
            <a:endCxn id="21" idx="0"/>
          </p:cNvCxnSpPr>
          <p:nvPr/>
        </p:nvCxnSpPr>
        <p:spPr bwMode="auto">
          <a:xfrm rot="16200000" flipH="1">
            <a:off x="6393590" y="3168219"/>
            <a:ext cx="446755" cy="3044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" name="Oval 28"/>
          <p:cNvSpPr>
            <a:spLocks noChangeArrowheads="1"/>
          </p:cNvSpPr>
          <p:nvPr/>
        </p:nvSpPr>
        <p:spPr bwMode="auto">
          <a:xfrm>
            <a:off x="7823400" y="354383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H</a:t>
            </a:r>
            <a:endParaRPr lang="zh-CN" altLang="en-US" sz="3200" dirty="0"/>
          </a:p>
        </p:txBody>
      </p:sp>
      <p:cxnSp>
        <p:nvCxnSpPr>
          <p:cNvPr id="24" name="直接连接符 23"/>
          <p:cNvCxnSpPr>
            <a:stCxn id="18" idx="5"/>
            <a:endCxn id="23" idx="0"/>
          </p:cNvCxnSpPr>
          <p:nvPr/>
        </p:nvCxnSpPr>
        <p:spPr bwMode="auto">
          <a:xfrm rot="16200000" flipH="1">
            <a:off x="7626935" y="3131364"/>
            <a:ext cx="444265" cy="3806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曲线连接符 108"/>
          <p:cNvCxnSpPr>
            <a:stCxn id="21" idx="2"/>
            <a:endCxn id="20" idx="4"/>
          </p:cNvCxnSpPr>
          <p:nvPr/>
        </p:nvCxnSpPr>
        <p:spPr bwMode="auto">
          <a:xfrm rot="10800000">
            <a:off x="6312000" y="3160340"/>
            <a:ext cx="241200" cy="599490"/>
          </a:xfrm>
          <a:prstGeom prst="curvedConnector2">
            <a:avLst/>
          </a:prstGeom>
          <a:solidFill>
            <a:srgbClr val="B9FFB9"/>
          </a:solidFill>
          <a:ln w="22225" cap="flat" cmpd="sng" algn="ctr">
            <a:solidFill>
              <a:srgbClr val="003399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26" name="曲线连接符 104"/>
          <p:cNvCxnSpPr>
            <a:stCxn id="21" idx="7"/>
            <a:endCxn id="14" idx="4"/>
          </p:cNvCxnSpPr>
          <p:nvPr/>
        </p:nvCxnSpPr>
        <p:spPr bwMode="auto">
          <a:xfrm rot="16200000" flipV="1">
            <a:off x="6204336" y="2889495"/>
            <a:ext cx="1358665" cy="76535"/>
          </a:xfrm>
          <a:prstGeom prst="curvedConnector3">
            <a:avLst>
              <a:gd name="adj1" fmla="val 50000"/>
            </a:avLst>
          </a:prstGeom>
          <a:solidFill>
            <a:srgbClr val="B9FFB9"/>
          </a:solidFill>
          <a:ln w="22225" cap="flat" cmpd="sng" algn="ctr">
            <a:solidFill>
              <a:srgbClr val="C00000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27" name="曲线连接符 117"/>
          <p:cNvCxnSpPr>
            <a:stCxn id="18" idx="2"/>
            <a:endCxn id="10" idx="5"/>
          </p:cNvCxnSpPr>
          <p:nvPr/>
        </p:nvCxnSpPr>
        <p:spPr bwMode="auto">
          <a:xfrm rot="10800000" flipH="1">
            <a:off x="7289999" y="1285520"/>
            <a:ext cx="216335" cy="1661310"/>
          </a:xfrm>
          <a:prstGeom prst="curvedConnector4">
            <a:avLst>
              <a:gd name="adj1" fmla="val -31868"/>
              <a:gd name="adj2" fmla="val 54597"/>
            </a:avLst>
          </a:prstGeom>
          <a:solidFill>
            <a:srgbClr val="B9FFB9"/>
          </a:solidFill>
          <a:ln w="22225" cap="flat" cmpd="sng" algn="ctr">
            <a:solidFill>
              <a:srgbClr val="003399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28" name="曲线连接符 121"/>
          <p:cNvCxnSpPr>
            <a:stCxn id="23" idx="2"/>
            <a:endCxn id="18" idx="4"/>
          </p:cNvCxnSpPr>
          <p:nvPr/>
        </p:nvCxnSpPr>
        <p:spPr bwMode="auto">
          <a:xfrm rot="10800000">
            <a:off x="7506000" y="3162830"/>
            <a:ext cx="317400" cy="597000"/>
          </a:xfrm>
          <a:prstGeom prst="curvedConnector2">
            <a:avLst/>
          </a:prstGeom>
          <a:solidFill>
            <a:srgbClr val="B9FFB9"/>
          </a:solidFill>
          <a:ln w="22225" cap="flat" cmpd="sng" algn="ctr">
            <a:solidFill>
              <a:srgbClr val="003399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29" name="曲线连接符 104"/>
          <p:cNvCxnSpPr>
            <a:stCxn id="23" idx="7"/>
            <a:endCxn id="11" idx="4"/>
          </p:cNvCxnSpPr>
          <p:nvPr/>
        </p:nvCxnSpPr>
        <p:spPr bwMode="auto">
          <a:xfrm rot="16200000" flipV="1">
            <a:off x="7322136" y="2737095"/>
            <a:ext cx="1434865" cy="305135"/>
          </a:xfrm>
          <a:prstGeom prst="curvedConnector3">
            <a:avLst>
              <a:gd name="adj1" fmla="val 50000"/>
            </a:avLst>
          </a:prstGeom>
          <a:solidFill>
            <a:srgbClr val="B9FFB9"/>
          </a:solidFill>
          <a:ln w="22225" cap="flat" cmpd="sng" algn="ctr">
            <a:solidFill>
              <a:srgbClr val="C00000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30" name="曲线连接符 104"/>
          <p:cNvCxnSpPr>
            <a:stCxn id="15" idx="6"/>
          </p:cNvCxnSpPr>
          <p:nvPr/>
        </p:nvCxnSpPr>
        <p:spPr bwMode="auto">
          <a:xfrm>
            <a:off x="8712600" y="2870630"/>
            <a:ext cx="177600" cy="408355"/>
          </a:xfrm>
          <a:prstGeom prst="curvedConnector2">
            <a:avLst/>
          </a:prstGeom>
          <a:solidFill>
            <a:srgbClr val="B9FFB9"/>
          </a:solidFill>
          <a:ln w="22225" cap="flat" cmpd="sng" algn="ctr">
            <a:solidFill>
              <a:srgbClr val="C00000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32" name="曲线连接符 104"/>
          <p:cNvCxnSpPr>
            <a:stCxn id="14" idx="6"/>
            <a:endCxn id="10" idx="4"/>
          </p:cNvCxnSpPr>
          <p:nvPr/>
        </p:nvCxnSpPr>
        <p:spPr bwMode="auto">
          <a:xfrm flipV="1">
            <a:off x="7061400" y="1348785"/>
            <a:ext cx="292200" cy="683645"/>
          </a:xfrm>
          <a:prstGeom prst="curvedConnector2">
            <a:avLst/>
          </a:prstGeom>
          <a:solidFill>
            <a:srgbClr val="B9FFB9"/>
          </a:solidFill>
          <a:ln w="22225" cap="flat" cmpd="sng" algn="ctr">
            <a:solidFill>
              <a:srgbClr val="C00000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33" name="曲线连接符 121"/>
          <p:cNvCxnSpPr>
            <a:stCxn id="15" idx="2"/>
            <a:endCxn id="11" idx="5"/>
          </p:cNvCxnSpPr>
          <p:nvPr/>
        </p:nvCxnSpPr>
        <p:spPr bwMode="auto">
          <a:xfrm rot="10800000">
            <a:off x="8039736" y="2108966"/>
            <a:ext cx="240865" cy="761665"/>
          </a:xfrm>
          <a:prstGeom prst="curvedConnector2">
            <a:avLst/>
          </a:prstGeom>
          <a:solidFill>
            <a:srgbClr val="B9FFB9"/>
          </a:solidFill>
          <a:ln w="22225" cap="flat" cmpd="sng" algn="ctr">
            <a:solidFill>
              <a:srgbClr val="003399"/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31" name="矩形 30"/>
          <p:cNvSpPr/>
          <p:nvPr/>
        </p:nvSpPr>
        <p:spPr>
          <a:xfrm>
            <a:off x="2514600" y="2781579"/>
            <a:ext cx="1654620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/>
              <a:t>p-&gt;</a:t>
            </a:r>
            <a:r>
              <a:rPr lang="en-US" altLang="zh-CN" sz="3200" dirty="0" err="1"/>
              <a:t>rlink</a:t>
            </a:r>
            <a:r>
              <a:rPr lang="en-US" altLang="zh-CN" sz="3200" dirty="0"/>
              <a:t>;</a:t>
            </a:r>
            <a:endParaRPr lang="zh-CN" altLang="en-US" sz="3200" dirty="0"/>
          </a:p>
        </p:txBody>
      </p:sp>
      <p:sp>
        <p:nvSpPr>
          <p:cNvPr id="34" name="矩形 33"/>
          <p:cNvSpPr/>
          <p:nvPr/>
        </p:nvSpPr>
        <p:spPr>
          <a:xfrm>
            <a:off x="2438400" y="4168914"/>
            <a:ext cx="6019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3200" dirty="0"/>
              <a:t>p</a:t>
            </a:r>
            <a:r>
              <a:rPr lang="zh-CN" altLang="en-US" sz="3200" dirty="0"/>
              <a:t>的右子树的“最左下”结点</a:t>
            </a:r>
            <a:r>
              <a:rPr lang="en-US" altLang="zh-CN" sz="3200" dirty="0"/>
              <a:t>, </a:t>
            </a:r>
            <a:endParaRPr lang="zh-CN" altLang="en-US" sz="3200" dirty="0"/>
          </a:p>
        </p:txBody>
      </p:sp>
      <p:sp>
        <p:nvSpPr>
          <p:cNvPr id="35" name="矩形 34"/>
          <p:cNvSpPr/>
          <p:nvPr/>
        </p:nvSpPr>
        <p:spPr>
          <a:xfrm>
            <a:off x="2133600" y="4810913"/>
            <a:ext cx="3010761" cy="6430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/>
              <a:t>1) </a:t>
            </a:r>
            <a:r>
              <a:rPr lang="zh-CN" altLang="en-US" sz="3200" dirty="0"/>
              <a:t>置</a:t>
            </a:r>
            <a:r>
              <a:rPr lang="en-US" altLang="zh-CN" sz="3200" dirty="0"/>
              <a:t>p=p-&gt;</a:t>
            </a:r>
            <a:r>
              <a:rPr lang="en-US" altLang="zh-CN" sz="3200" dirty="0" err="1"/>
              <a:t>rlink</a:t>
            </a:r>
            <a:r>
              <a:rPr lang="en-US" altLang="zh-CN" sz="3200" dirty="0"/>
              <a:t>,</a:t>
            </a:r>
            <a:endParaRPr lang="zh-CN" altLang="en-US" sz="3200" dirty="0"/>
          </a:p>
        </p:txBody>
      </p:sp>
      <p:sp>
        <p:nvSpPr>
          <p:cNvPr id="36" name="矩形 35"/>
          <p:cNvSpPr/>
          <p:nvPr/>
        </p:nvSpPr>
        <p:spPr>
          <a:xfrm>
            <a:off x="2133600" y="5452939"/>
            <a:ext cx="7010400" cy="6430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spcBef>
                <a:spcPts val="0"/>
              </a:spcBef>
              <a:buNone/>
            </a:pPr>
            <a:r>
              <a:rPr lang="en-US" altLang="zh-CN" sz="3200" dirty="0"/>
              <a:t>2) </a:t>
            </a:r>
            <a:r>
              <a:rPr lang="zh-CN" altLang="en-US" sz="3200" dirty="0"/>
              <a:t>重复</a:t>
            </a:r>
            <a:r>
              <a:rPr lang="en-US" altLang="zh-CN" sz="3200" dirty="0"/>
              <a:t>p=p-&gt;</a:t>
            </a:r>
            <a:r>
              <a:rPr lang="en-US" altLang="zh-CN" sz="3200" dirty="0" err="1"/>
              <a:t>llink</a:t>
            </a:r>
            <a:r>
              <a:rPr lang="en-US" altLang="zh-CN" sz="3200" dirty="0"/>
              <a:t>, </a:t>
            </a:r>
            <a:r>
              <a:rPr lang="zh-CN" altLang="en-US" sz="3200" dirty="0"/>
              <a:t>直到</a:t>
            </a:r>
            <a:r>
              <a:rPr lang="en-US" altLang="zh-CN" sz="3200" dirty="0">
                <a:solidFill>
                  <a:srgbClr val="003399"/>
                </a:solidFill>
              </a:rPr>
              <a:t>p-&gt;</a:t>
            </a:r>
            <a:r>
              <a:rPr lang="en-US" altLang="zh-CN" sz="3200" dirty="0" err="1">
                <a:solidFill>
                  <a:srgbClr val="003399"/>
                </a:solidFill>
              </a:rPr>
              <a:t>ltag</a:t>
            </a:r>
            <a:r>
              <a:rPr lang="en-US" altLang="zh-CN" sz="3200" dirty="0">
                <a:solidFill>
                  <a:srgbClr val="003399"/>
                </a:solidFill>
              </a:rPr>
              <a:t>==1;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4" grpId="0"/>
      <p:bldP spid="35" grpId="0"/>
      <p:bldP spid="36" grpId="0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457200" y="838200"/>
            <a:ext cx="8686800" cy="127419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514350" indent="-51435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3200" dirty="0"/>
              <a:t>例</a:t>
            </a:r>
            <a:r>
              <a:rPr lang="en-US" altLang="zh-CN" sz="3200" dirty="0"/>
              <a:t>2.  </a:t>
            </a:r>
            <a:r>
              <a:rPr lang="zh-CN" altLang="en-US" sz="3200" dirty="0"/>
              <a:t>在中序线索二叉树中</a:t>
            </a:r>
            <a:r>
              <a:rPr lang="en-US" altLang="zh-CN" sz="3200" dirty="0"/>
              <a:t>, </a:t>
            </a:r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/>
              <a:t>         </a:t>
            </a:r>
            <a:r>
              <a:rPr lang="zh-CN" altLang="en-US" sz="3200" dirty="0"/>
              <a:t>找任意结点</a:t>
            </a:r>
            <a:r>
              <a:rPr lang="en-US" altLang="zh-CN" sz="3200" dirty="0"/>
              <a:t>p</a:t>
            </a:r>
            <a:r>
              <a:rPr lang="zh-CN" altLang="en-US" sz="3200" dirty="0"/>
              <a:t>的</a:t>
            </a:r>
            <a:r>
              <a:rPr lang="zh-CN" altLang="en-US" sz="3200" dirty="0">
                <a:solidFill>
                  <a:srgbClr val="003399"/>
                </a:solidFill>
              </a:rPr>
              <a:t>中序后继：</a:t>
            </a:r>
            <a:endParaRPr lang="en-US" altLang="zh-CN" sz="3200" dirty="0">
              <a:solidFill>
                <a:srgbClr val="003399"/>
              </a:solidFill>
            </a:endParaRP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457200" y="2133600"/>
            <a:ext cx="8686800" cy="402193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80000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sz="3200" dirty="0"/>
              <a:t>if(p-&gt;</a:t>
            </a:r>
            <a:r>
              <a:rPr lang="en-US" altLang="zh-CN" sz="3200" dirty="0" err="1"/>
              <a:t>rtag</a:t>
            </a:r>
            <a:r>
              <a:rPr lang="en-US" altLang="zh-CN" sz="3200" dirty="0"/>
              <a:t>==1)  </a:t>
            </a:r>
          </a:p>
          <a:p>
            <a:pPr marL="180000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sz="3200" dirty="0"/>
              <a:t>    return (p-&gt;</a:t>
            </a:r>
            <a:r>
              <a:rPr lang="en-US" altLang="zh-CN" sz="3200" dirty="0" err="1"/>
              <a:t>rlink</a:t>
            </a:r>
            <a:r>
              <a:rPr lang="en-US" altLang="zh-CN" sz="3200" dirty="0"/>
              <a:t>); </a:t>
            </a:r>
            <a:endParaRPr lang="en-US" altLang="zh-CN" sz="3200" dirty="0">
              <a:solidFill>
                <a:srgbClr val="008A00"/>
              </a:solidFill>
            </a:endParaRPr>
          </a:p>
          <a:p>
            <a:pPr marL="180000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sz="3200" dirty="0"/>
              <a:t>if(p-&gt;</a:t>
            </a:r>
            <a:r>
              <a:rPr lang="en-US" altLang="zh-CN" sz="3200" dirty="0" err="1"/>
              <a:t>rtag</a:t>
            </a:r>
            <a:r>
              <a:rPr lang="en-US" altLang="zh-CN" sz="3200" dirty="0"/>
              <a:t>==0)</a:t>
            </a:r>
          </a:p>
          <a:p>
            <a:pPr marL="180000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sz="3200" dirty="0"/>
              <a:t>      p= p-&gt;</a:t>
            </a:r>
            <a:r>
              <a:rPr lang="en-US" altLang="zh-CN" sz="3200" dirty="0" err="1"/>
              <a:t>rlink</a:t>
            </a:r>
            <a:r>
              <a:rPr lang="en-US" altLang="zh-CN" sz="3200" dirty="0"/>
              <a:t>; </a:t>
            </a:r>
            <a:endParaRPr lang="en-US" altLang="zh-CN" sz="3200" dirty="0">
              <a:solidFill>
                <a:srgbClr val="008A00"/>
              </a:solidFill>
            </a:endParaRPr>
          </a:p>
          <a:p>
            <a:pPr marL="180000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sz="3200" dirty="0"/>
              <a:t>      while(p-&gt;</a:t>
            </a:r>
            <a:r>
              <a:rPr lang="en-US" altLang="zh-CN" sz="3200" dirty="0" err="1"/>
              <a:t>ltag</a:t>
            </a:r>
            <a:r>
              <a:rPr lang="en-US" altLang="zh-CN" sz="3200" dirty="0"/>
              <a:t>==0)</a:t>
            </a:r>
          </a:p>
          <a:p>
            <a:pPr marL="180000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sz="3200" dirty="0"/>
              <a:t>           p= p-&gt;</a:t>
            </a:r>
            <a:r>
              <a:rPr lang="en-US" altLang="zh-CN" sz="3200" dirty="0" err="1"/>
              <a:t>llink</a:t>
            </a:r>
            <a:r>
              <a:rPr lang="en-US" altLang="zh-CN" sz="3200" dirty="0"/>
              <a:t>; </a:t>
            </a:r>
            <a:endParaRPr lang="en-US" altLang="zh-CN" sz="3200" dirty="0">
              <a:solidFill>
                <a:srgbClr val="008A00"/>
              </a:solidFill>
            </a:endParaRPr>
          </a:p>
          <a:p>
            <a:pPr marL="180000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sz="3200" dirty="0"/>
              <a:t>      return p; }</a:t>
            </a:r>
            <a:r>
              <a:rPr lang="zh-CN" altLang="en-US" sz="3200" dirty="0"/>
              <a:t>               </a:t>
            </a:r>
            <a:endParaRPr lang="en-US" altLang="zh-CN" sz="3200" dirty="0"/>
          </a:p>
        </p:txBody>
      </p:sp>
      <p:cxnSp>
        <p:nvCxnSpPr>
          <p:cNvPr id="7" name="曲线连接符 6"/>
          <p:cNvCxnSpPr>
            <a:stCxn id="20" idx="2"/>
          </p:cNvCxnSpPr>
          <p:nvPr/>
        </p:nvCxnSpPr>
        <p:spPr bwMode="auto">
          <a:xfrm rot="10800000" flipV="1">
            <a:off x="5867400" y="2944339"/>
            <a:ext cx="228600" cy="410845"/>
          </a:xfrm>
          <a:prstGeom prst="curvedConnector2">
            <a:avLst/>
          </a:prstGeom>
          <a:solidFill>
            <a:srgbClr val="B9FFB9"/>
          </a:solidFill>
          <a:ln w="22225" cap="flat" cmpd="sng" algn="ctr">
            <a:solidFill>
              <a:srgbClr val="003399"/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10" name="Oval 27"/>
          <p:cNvSpPr>
            <a:spLocks noChangeArrowheads="1"/>
          </p:cNvSpPr>
          <p:nvPr/>
        </p:nvSpPr>
        <p:spPr bwMode="auto">
          <a:xfrm>
            <a:off x="7137600" y="916785"/>
            <a:ext cx="432000" cy="432000"/>
          </a:xfrm>
          <a:prstGeom prst="ellipse">
            <a:avLst/>
          </a:prstGeom>
          <a:solidFill>
            <a:srgbClr val="FFFE98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/>
              <a:t>A</a:t>
            </a:r>
          </a:p>
        </p:txBody>
      </p:sp>
      <p:sp>
        <p:nvSpPr>
          <p:cNvPr id="11" name="Oval 28"/>
          <p:cNvSpPr>
            <a:spLocks noChangeArrowheads="1"/>
          </p:cNvSpPr>
          <p:nvPr/>
        </p:nvSpPr>
        <p:spPr bwMode="auto">
          <a:xfrm>
            <a:off x="7671000" y="174023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C</a:t>
            </a:r>
            <a:endParaRPr lang="zh-CN" altLang="en-US" sz="3200" dirty="0"/>
          </a:p>
        </p:txBody>
      </p:sp>
      <p:cxnSp>
        <p:nvCxnSpPr>
          <p:cNvPr id="12" name="直接连接符 11"/>
          <p:cNvCxnSpPr>
            <a:stCxn id="10" idx="3"/>
            <a:endCxn id="14" idx="0"/>
          </p:cNvCxnSpPr>
          <p:nvPr/>
        </p:nvCxnSpPr>
        <p:spPr bwMode="auto">
          <a:xfrm rot="5400000">
            <a:off x="6757678" y="1373243"/>
            <a:ext cx="530910" cy="3554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直接连接符 12"/>
          <p:cNvCxnSpPr>
            <a:stCxn id="10" idx="5"/>
            <a:endCxn id="11" idx="0"/>
          </p:cNvCxnSpPr>
          <p:nvPr/>
        </p:nvCxnSpPr>
        <p:spPr bwMode="auto">
          <a:xfrm rot="16200000" flipH="1">
            <a:off x="7469312" y="1322542"/>
            <a:ext cx="454710" cy="3806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Oval 28"/>
          <p:cNvSpPr>
            <a:spLocks noChangeArrowheads="1"/>
          </p:cNvSpPr>
          <p:nvPr/>
        </p:nvSpPr>
        <p:spPr bwMode="auto">
          <a:xfrm>
            <a:off x="6629400" y="181643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B</a:t>
            </a:r>
            <a:endParaRPr lang="zh-CN" altLang="en-US" sz="3200" dirty="0"/>
          </a:p>
        </p:txBody>
      </p:sp>
      <p:sp>
        <p:nvSpPr>
          <p:cNvPr id="15" name="Oval 28"/>
          <p:cNvSpPr>
            <a:spLocks noChangeArrowheads="1"/>
          </p:cNvSpPr>
          <p:nvPr/>
        </p:nvSpPr>
        <p:spPr bwMode="auto">
          <a:xfrm>
            <a:off x="8280600" y="265463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F</a:t>
            </a:r>
            <a:endParaRPr lang="zh-CN" altLang="en-US" sz="3200" dirty="0"/>
          </a:p>
        </p:txBody>
      </p:sp>
      <p:cxnSp>
        <p:nvCxnSpPr>
          <p:cNvPr id="16" name="直接连接符 15"/>
          <p:cNvCxnSpPr>
            <a:stCxn id="11" idx="3"/>
            <a:endCxn id="18" idx="0"/>
          </p:cNvCxnSpPr>
          <p:nvPr/>
        </p:nvCxnSpPr>
        <p:spPr bwMode="auto">
          <a:xfrm rot="5400000">
            <a:off x="7309201" y="2305765"/>
            <a:ext cx="621865" cy="2282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直接连接符 16"/>
          <p:cNvCxnSpPr>
            <a:stCxn id="11" idx="5"/>
            <a:endCxn id="15" idx="0"/>
          </p:cNvCxnSpPr>
          <p:nvPr/>
        </p:nvCxnSpPr>
        <p:spPr bwMode="auto">
          <a:xfrm rot="16200000" flipH="1">
            <a:off x="7995335" y="2153364"/>
            <a:ext cx="545665" cy="4568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Oval 28"/>
          <p:cNvSpPr>
            <a:spLocks noChangeArrowheads="1"/>
          </p:cNvSpPr>
          <p:nvPr/>
        </p:nvSpPr>
        <p:spPr bwMode="auto">
          <a:xfrm>
            <a:off x="7290000" y="273083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E</a:t>
            </a:r>
            <a:endParaRPr lang="zh-CN" altLang="en-US" sz="3200" dirty="0"/>
          </a:p>
        </p:txBody>
      </p:sp>
      <p:cxnSp>
        <p:nvCxnSpPr>
          <p:cNvPr id="19" name="直接连接符 18"/>
          <p:cNvCxnSpPr>
            <a:stCxn id="14" idx="3"/>
            <a:endCxn id="20" idx="0"/>
          </p:cNvCxnSpPr>
          <p:nvPr/>
        </p:nvCxnSpPr>
        <p:spPr bwMode="auto">
          <a:xfrm rot="5400000">
            <a:off x="6230746" y="2266420"/>
            <a:ext cx="543175" cy="3806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" name="Oval 28"/>
          <p:cNvSpPr>
            <a:spLocks noChangeArrowheads="1"/>
          </p:cNvSpPr>
          <p:nvPr/>
        </p:nvSpPr>
        <p:spPr bwMode="auto">
          <a:xfrm>
            <a:off x="6096000" y="272834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D</a:t>
            </a:r>
            <a:endParaRPr lang="zh-CN" altLang="en-US" sz="3200" dirty="0"/>
          </a:p>
        </p:txBody>
      </p:sp>
      <p:sp>
        <p:nvSpPr>
          <p:cNvPr id="21" name="Oval 28"/>
          <p:cNvSpPr>
            <a:spLocks noChangeArrowheads="1"/>
          </p:cNvSpPr>
          <p:nvPr/>
        </p:nvSpPr>
        <p:spPr bwMode="auto">
          <a:xfrm>
            <a:off x="6553200" y="354383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G</a:t>
            </a:r>
            <a:endParaRPr lang="zh-CN" altLang="en-US" sz="3200" dirty="0"/>
          </a:p>
        </p:txBody>
      </p:sp>
      <p:cxnSp>
        <p:nvCxnSpPr>
          <p:cNvPr id="22" name="直接连接符 21"/>
          <p:cNvCxnSpPr>
            <a:stCxn id="20" idx="5"/>
            <a:endCxn id="21" idx="0"/>
          </p:cNvCxnSpPr>
          <p:nvPr/>
        </p:nvCxnSpPr>
        <p:spPr bwMode="auto">
          <a:xfrm rot="16200000" flipH="1">
            <a:off x="6393590" y="3168219"/>
            <a:ext cx="446755" cy="3044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" name="Oval 28"/>
          <p:cNvSpPr>
            <a:spLocks noChangeArrowheads="1"/>
          </p:cNvSpPr>
          <p:nvPr/>
        </p:nvSpPr>
        <p:spPr bwMode="auto">
          <a:xfrm>
            <a:off x="7823400" y="354383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H</a:t>
            </a:r>
            <a:endParaRPr lang="zh-CN" altLang="en-US" sz="3200" dirty="0"/>
          </a:p>
        </p:txBody>
      </p:sp>
      <p:cxnSp>
        <p:nvCxnSpPr>
          <p:cNvPr id="24" name="直接连接符 23"/>
          <p:cNvCxnSpPr>
            <a:stCxn id="18" idx="5"/>
            <a:endCxn id="23" idx="0"/>
          </p:cNvCxnSpPr>
          <p:nvPr/>
        </p:nvCxnSpPr>
        <p:spPr bwMode="auto">
          <a:xfrm rot="16200000" flipH="1">
            <a:off x="7626935" y="3131364"/>
            <a:ext cx="444265" cy="3806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曲线连接符 108"/>
          <p:cNvCxnSpPr>
            <a:stCxn id="21" idx="2"/>
            <a:endCxn id="20" idx="4"/>
          </p:cNvCxnSpPr>
          <p:nvPr/>
        </p:nvCxnSpPr>
        <p:spPr bwMode="auto">
          <a:xfrm rot="10800000">
            <a:off x="6312000" y="3160340"/>
            <a:ext cx="241200" cy="599490"/>
          </a:xfrm>
          <a:prstGeom prst="curvedConnector2">
            <a:avLst/>
          </a:prstGeom>
          <a:solidFill>
            <a:srgbClr val="B9FFB9"/>
          </a:solidFill>
          <a:ln w="22225" cap="flat" cmpd="sng" algn="ctr">
            <a:solidFill>
              <a:srgbClr val="003399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26" name="曲线连接符 104"/>
          <p:cNvCxnSpPr>
            <a:stCxn id="21" idx="7"/>
            <a:endCxn id="14" idx="4"/>
          </p:cNvCxnSpPr>
          <p:nvPr/>
        </p:nvCxnSpPr>
        <p:spPr bwMode="auto">
          <a:xfrm rot="16200000" flipV="1">
            <a:off x="6204336" y="2889495"/>
            <a:ext cx="1358665" cy="76535"/>
          </a:xfrm>
          <a:prstGeom prst="curvedConnector3">
            <a:avLst>
              <a:gd name="adj1" fmla="val 50000"/>
            </a:avLst>
          </a:prstGeom>
          <a:solidFill>
            <a:srgbClr val="B9FFB9"/>
          </a:solidFill>
          <a:ln w="22225" cap="flat" cmpd="sng" algn="ctr">
            <a:solidFill>
              <a:srgbClr val="C00000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27" name="曲线连接符 117"/>
          <p:cNvCxnSpPr>
            <a:stCxn id="18" idx="2"/>
            <a:endCxn id="10" idx="5"/>
          </p:cNvCxnSpPr>
          <p:nvPr/>
        </p:nvCxnSpPr>
        <p:spPr bwMode="auto">
          <a:xfrm rot="10800000" flipH="1">
            <a:off x="7289999" y="1285520"/>
            <a:ext cx="216335" cy="1661310"/>
          </a:xfrm>
          <a:prstGeom prst="curvedConnector4">
            <a:avLst>
              <a:gd name="adj1" fmla="val -31868"/>
              <a:gd name="adj2" fmla="val 54597"/>
            </a:avLst>
          </a:prstGeom>
          <a:solidFill>
            <a:srgbClr val="B9FFB9"/>
          </a:solidFill>
          <a:ln w="22225" cap="flat" cmpd="sng" algn="ctr">
            <a:solidFill>
              <a:srgbClr val="003399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28" name="曲线连接符 121"/>
          <p:cNvCxnSpPr>
            <a:stCxn id="23" idx="2"/>
            <a:endCxn id="18" idx="4"/>
          </p:cNvCxnSpPr>
          <p:nvPr/>
        </p:nvCxnSpPr>
        <p:spPr bwMode="auto">
          <a:xfrm rot="10800000">
            <a:off x="7506000" y="3162830"/>
            <a:ext cx="317400" cy="597000"/>
          </a:xfrm>
          <a:prstGeom prst="curvedConnector2">
            <a:avLst/>
          </a:prstGeom>
          <a:solidFill>
            <a:srgbClr val="B9FFB9"/>
          </a:solidFill>
          <a:ln w="22225" cap="flat" cmpd="sng" algn="ctr">
            <a:solidFill>
              <a:srgbClr val="003399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29" name="曲线连接符 104"/>
          <p:cNvCxnSpPr>
            <a:stCxn id="23" idx="7"/>
            <a:endCxn id="11" idx="4"/>
          </p:cNvCxnSpPr>
          <p:nvPr/>
        </p:nvCxnSpPr>
        <p:spPr bwMode="auto">
          <a:xfrm rot="16200000" flipV="1">
            <a:off x="7322136" y="2737095"/>
            <a:ext cx="1434865" cy="305135"/>
          </a:xfrm>
          <a:prstGeom prst="curvedConnector3">
            <a:avLst>
              <a:gd name="adj1" fmla="val 50000"/>
            </a:avLst>
          </a:prstGeom>
          <a:solidFill>
            <a:srgbClr val="B9FFB9"/>
          </a:solidFill>
          <a:ln w="22225" cap="flat" cmpd="sng" algn="ctr">
            <a:solidFill>
              <a:srgbClr val="C00000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30" name="曲线连接符 104"/>
          <p:cNvCxnSpPr>
            <a:stCxn id="15" idx="6"/>
          </p:cNvCxnSpPr>
          <p:nvPr/>
        </p:nvCxnSpPr>
        <p:spPr bwMode="auto">
          <a:xfrm>
            <a:off x="8712600" y="2870630"/>
            <a:ext cx="177600" cy="408355"/>
          </a:xfrm>
          <a:prstGeom prst="curvedConnector2">
            <a:avLst/>
          </a:prstGeom>
          <a:solidFill>
            <a:srgbClr val="B9FFB9"/>
          </a:solidFill>
          <a:ln w="22225" cap="flat" cmpd="sng" algn="ctr">
            <a:solidFill>
              <a:srgbClr val="C00000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32" name="曲线连接符 104"/>
          <p:cNvCxnSpPr>
            <a:stCxn id="14" idx="6"/>
            <a:endCxn id="10" idx="4"/>
          </p:cNvCxnSpPr>
          <p:nvPr/>
        </p:nvCxnSpPr>
        <p:spPr bwMode="auto">
          <a:xfrm flipV="1">
            <a:off x="7061400" y="1348785"/>
            <a:ext cx="292200" cy="683645"/>
          </a:xfrm>
          <a:prstGeom prst="curvedConnector2">
            <a:avLst/>
          </a:prstGeom>
          <a:solidFill>
            <a:srgbClr val="B9FFB9"/>
          </a:solidFill>
          <a:ln w="22225" cap="flat" cmpd="sng" algn="ctr">
            <a:solidFill>
              <a:srgbClr val="C00000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33" name="曲线连接符 121"/>
          <p:cNvCxnSpPr>
            <a:stCxn id="15" idx="2"/>
            <a:endCxn id="11" idx="5"/>
          </p:cNvCxnSpPr>
          <p:nvPr/>
        </p:nvCxnSpPr>
        <p:spPr bwMode="auto">
          <a:xfrm rot="10800000">
            <a:off x="8039736" y="2108966"/>
            <a:ext cx="240865" cy="761665"/>
          </a:xfrm>
          <a:prstGeom prst="curvedConnector2">
            <a:avLst/>
          </a:prstGeom>
          <a:solidFill>
            <a:srgbClr val="B9FFB9"/>
          </a:solidFill>
          <a:ln w="22225" cap="flat" cmpd="sng" algn="ctr">
            <a:solidFill>
              <a:srgbClr val="003399"/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37" name="矩形 36"/>
          <p:cNvSpPr/>
          <p:nvPr/>
        </p:nvSpPr>
        <p:spPr>
          <a:xfrm>
            <a:off x="3459998" y="3845404"/>
            <a:ext cx="2178802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8A00"/>
                </a:solidFill>
              </a:rPr>
              <a:t>//</a:t>
            </a:r>
            <a:r>
              <a:rPr lang="zh-CN" altLang="en-US" dirty="0">
                <a:solidFill>
                  <a:srgbClr val="008A00"/>
                </a:solidFill>
              </a:rPr>
              <a:t>去右子树处</a:t>
            </a:r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3886200" y="4953000"/>
            <a:ext cx="4692310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8A00"/>
                </a:solidFill>
              </a:rPr>
              <a:t>//</a:t>
            </a:r>
            <a:r>
              <a:rPr lang="zh-CN" altLang="en-US" dirty="0">
                <a:solidFill>
                  <a:srgbClr val="008A00"/>
                </a:solidFill>
              </a:rPr>
              <a:t>找右子树的“最左下”结点</a:t>
            </a:r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1049076" y="3733800"/>
            <a:ext cx="322524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/>
              <a:t>{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381000" y="1119253"/>
            <a:ext cx="8763000" cy="497674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0800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3000" dirty="0"/>
              <a:t>例：中序遍历“中序线索二叉树”</a:t>
            </a:r>
            <a:endParaRPr lang="en-US" altLang="zh-CN" sz="3000" dirty="0"/>
          </a:p>
          <a:p>
            <a:pPr marL="108000">
              <a:lnSpc>
                <a:spcPct val="120000"/>
              </a:lnSpc>
              <a:spcBef>
                <a:spcPts val="600"/>
              </a:spcBef>
              <a:buAutoNum type="arabicParenR"/>
            </a:pPr>
            <a:r>
              <a:rPr lang="zh-CN" altLang="en-US" sz="3000" dirty="0">
                <a:solidFill>
                  <a:srgbClr val="008A00"/>
                </a:solidFill>
              </a:rPr>
              <a:t> 找中序的第</a:t>
            </a:r>
            <a:r>
              <a:rPr lang="en-US" altLang="zh-CN" sz="3000" dirty="0">
                <a:solidFill>
                  <a:srgbClr val="008A00"/>
                </a:solidFill>
              </a:rPr>
              <a:t>1</a:t>
            </a:r>
            <a:r>
              <a:rPr lang="zh-CN" altLang="en-US" sz="3000" dirty="0">
                <a:solidFill>
                  <a:srgbClr val="008A00"/>
                </a:solidFill>
              </a:rPr>
              <a:t>个结点</a:t>
            </a:r>
            <a:r>
              <a:rPr lang="en-US" altLang="zh-CN" sz="3000" dirty="0">
                <a:solidFill>
                  <a:srgbClr val="008A00"/>
                </a:solidFill>
              </a:rPr>
              <a:t>p(</a:t>
            </a:r>
            <a:r>
              <a:rPr lang="zh-CN" altLang="en-US" sz="3000" dirty="0">
                <a:solidFill>
                  <a:srgbClr val="008A00"/>
                </a:solidFill>
              </a:rPr>
              <a:t>即二叉树最左下结点</a:t>
            </a:r>
            <a:r>
              <a:rPr lang="en-US" altLang="zh-CN" sz="3000" dirty="0">
                <a:solidFill>
                  <a:srgbClr val="008A00"/>
                </a:solidFill>
              </a:rPr>
              <a:t>)</a:t>
            </a:r>
            <a:r>
              <a:rPr lang="zh-CN" altLang="en-US" sz="3000" dirty="0">
                <a:solidFill>
                  <a:srgbClr val="008A00"/>
                </a:solidFill>
              </a:rPr>
              <a:t>，</a:t>
            </a:r>
            <a:endParaRPr lang="en-US" altLang="zh-CN" sz="3000" dirty="0">
              <a:solidFill>
                <a:srgbClr val="008A00"/>
              </a:solidFill>
            </a:endParaRPr>
          </a:p>
          <a:p>
            <a:pPr marL="1080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000" dirty="0"/>
              <a:t>    </a:t>
            </a:r>
            <a:r>
              <a:rPr lang="zh-CN" altLang="en-US" sz="3000" dirty="0"/>
              <a:t>即，</a:t>
            </a:r>
            <a:r>
              <a:rPr lang="zh-CN" altLang="en-US" sz="3200" dirty="0"/>
              <a:t>重复</a:t>
            </a:r>
            <a:r>
              <a:rPr lang="en-US" altLang="zh-CN" sz="3200" dirty="0"/>
              <a:t>p=p-&gt;</a:t>
            </a:r>
            <a:r>
              <a:rPr lang="en-US" altLang="zh-CN" sz="3200" dirty="0" err="1"/>
              <a:t>llink</a:t>
            </a:r>
            <a:r>
              <a:rPr lang="en-US" altLang="zh-CN" sz="3200" dirty="0"/>
              <a:t>, </a:t>
            </a:r>
          </a:p>
          <a:p>
            <a:pPr marL="1080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/>
              <a:t>           </a:t>
            </a:r>
            <a:r>
              <a:rPr lang="zh-CN" altLang="en-US" sz="3200" dirty="0"/>
              <a:t>直到</a:t>
            </a:r>
            <a:r>
              <a:rPr lang="en-US" altLang="zh-CN" sz="3200" dirty="0"/>
              <a:t>p-&gt;</a:t>
            </a:r>
            <a:r>
              <a:rPr lang="en-US" altLang="zh-CN" sz="3200" dirty="0" err="1"/>
              <a:t>ltag</a:t>
            </a:r>
            <a:r>
              <a:rPr lang="en-US" altLang="zh-CN" sz="3200" dirty="0"/>
              <a:t>==1;</a:t>
            </a:r>
          </a:p>
          <a:p>
            <a:pPr marL="10800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altLang="zh-CN" sz="3200" dirty="0">
                <a:solidFill>
                  <a:srgbClr val="008A00"/>
                </a:solidFill>
              </a:rPr>
              <a:t>2) </a:t>
            </a:r>
            <a:r>
              <a:rPr lang="zh-CN" altLang="en-US" sz="3200" dirty="0">
                <a:solidFill>
                  <a:srgbClr val="008A00"/>
                </a:solidFill>
              </a:rPr>
              <a:t>访问</a:t>
            </a:r>
            <a:r>
              <a:rPr lang="en-US" altLang="zh-CN" sz="3200" dirty="0">
                <a:solidFill>
                  <a:srgbClr val="008A00"/>
                </a:solidFill>
              </a:rPr>
              <a:t>p</a:t>
            </a:r>
            <a:r>
              <a:rPr lang="zh-CN" altLang="en-US" sz="3200" dirty="0">
                <a:solidFill>
                  <a:srgbClr val="008A00"/>
                </a:solidFill>
              </a:rPr>
              <a:t>，找</a:t>
            </a:r>
            <a:r>
              <a:rPr lang="en-US" altLang="zh-CN" sz="3200" dirty="0">
                <a:solidFill>
                  <a:srgbClr val="008A00"/>
                </a:solidFill>
              </a:rPr>
              <a:t>p</a:t>
            </a:r>
            <a:r>
              <a:rPr lang="zh-CN" altLang="en-US" sz="3200" dirty="0">
                <a:solidFill>
                  <a:srgbClr val="008A00"/>
                </a:solidFill>
              </a:rPr>
              <a:t>的后继：</a:t>
            </a:r>
            <a:endParaRPr lang="en-US" altLang="zh-CN" sz="3200" dirty="0">
              <a:solidFill>
                <a:srgbClr val="008A00"/>
              </a:solidFill>
            </a:endParaRPr>
          </a:p>
          <a:p>
            <a:pPr marL="1080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/>
              <a:t>    if(p-&gt;</a:t>
            </a:r>
            <a:r>
              <a:rPr lang="en-US" altLang="zh-CN" sz="3200" dirty="0" err="1"/>
              <a:t>rtag</a:t>
            </a:r>
            <a:r>
              <a:rPr lang="en-US" altLang="zh-CN" sz="3200" dirty="0"/>
              <a:t>==0) ……</a:t>
            </a:r>
          </a:p>
          <a:p>
            <a:pPr marL="1080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/>
              <a:t>    if(p-&gt;</a:t>
            </a:r>
            <a:r>
              <a:rPr lang="en-US" altLang="zh-CN" sz="3200" dirty="0" err="1"/>
              <a:t>rtag</a:t>
            </a:r>
            <a:r>
              <a:rPr lang="en-US" altLang="zh-CN" sz="3200" dirty="0"/>
              <a:t>==1) ……</a:t>
            </a:r>
          </a:p>
          <a:p>
            <a:pPr marL="10800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altLang="zh-CN" sz="3200" dirty="0">
                <a:solidFill>
                  <a:srgbClr val="008A00"/>
                </a:solidFill>
              </a:rPr>
              <a:t>3) </a:t>
            </a:r>
            <a:r>
              <a:rPr lang="zh-CN" altLang="en-US" sz="3200" dirty="0">
                <a:solidFill>
                  <a:srgbClr val="008A00"/>
                </a:solidFill>
              </a:rPr>
              <a:t>重复</a:t>
            </a:r>
            <a:r>
              <a:rPr lang="en-US" altLang="zh-CN" sz="3200" dirty="0">
                <a:solidFill>
                  <a:srgbClr val="008A00"/>
                </a:solidFill>
              </a:rPr>
              <a:t>2)</a:t>
            </a:r>
            <a:r>
              <a:rPr lang="zh-CN" altLang="en-US" sz="3200" dirty="0">
                <a:solidFill>
                  <a:srgbClr val="008A00"/>
                </a:solidFill>
              </a:rPr>
              <a:t>，直到</a:t>
            </a:r>
            <a:r>
              <a:rPr lang="en-US" altLang="zh-CN" sz="3200" dirty="0">
                <a:solidFill>
                  <a:srgbClr val="008A00"/>
                </a:solidFill>
              </a:rPr>
              <a:t>p==Null</a:t>
            </a:r>
            <a:r>
              <a:rPr lang="zh-CN" altLang="en-US" sz="3200" dirty="0">
                <a:solidFill>
                  <a:srgbClr val="008A00"/>
                </a:solidFill>
              </a:rPr>
              <a:t>，结束。</a:t>
            </a:r>
            <a:endParaRPr lang="en-US" altLang="zh-CN" sz="3200" dirty="0">
              <a:solidFill>
                <a:srgbClr val="008A00"/>
              </a:solidFill>
            </a:endParaRPr>
          </a:p>
        </p:txBody>
      </p:sp>
      <p:sp>
        <p:nvSpPr>
          <p:cNvPr id="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zh-CN" altLang="en-US" dirty="0">
                <a:latin typeface="黑体" pitchFamily="2" charset="-122"/>
                <a:ea typeface="黑体" pitchFamily="2" charset="-122"/>
              </a:rPr>
              <a:t>线索化二叉树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--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遍历</a:t>
            </a:r>
          </a:p>
        </p:txBody>
      </p:sp>
      <p:sp>
        <p:nvSpPr>
          <p:cNvPr id="87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7" name="曲线连接符 6"/>
          <p:cNvCxnSpPr>
            <a:stCxn id="21" idx="2"/>
          </p:cNvCxnSpPr>
          <p:nvPr/>
        </p:nvCxnSpPr>
        <p:spPr bwMode="auto">
          <a:xfrm rot="10800000" flipV="1">
            <a:off x="5968800" y="4531109"/>
            <a:ext cx="228600" cy="410845"/>
          </a:xfrm>
          <a:prstGeom prst="curvedConnector2">
            <a:avLst/>
          </a:prstGeom>
          <a:solidFill>
            <a:srgbClr val="B9FFB9"/>
          </a:solidFill>
          <a:ln w="22225" cap="flat" cmpd="sng" algn="ctr">
            <a:solidFill>
              <a:srgbClr val="003399"/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9" name="Oval 27"/>
          <p:cNvSpPr>
            <a:spLocks noChangeArrowheads="1"/>
          </p:cNvSpPr>
          <p:nvPr/>
        </p:nvSpPr>
        <p:spPr bwMode="auto">
          <a:xfrm>
            <a:off x="7239000" y="2503555"/>
            <a:ext cx="432000" cy="432000"/>
          </a:xfrm>
          <a:prstGeom prst="ellipse">
            <a:avLst/>
          </a:prstGeom>
          <a:solidFill>
            <a:srgbClr val="FFFE98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/>
              <a:t>A</a:t>
            </a:r>
          </a:p>
        </p:txBody>
      </p:sp>
      <p:sp>
        <p:nvSpPr>
          <p:cNvPr id="10" name="Oval 28"/>
          <p:cNvSpPr>
            <a:spLocks noChangeArrowheads="1"/>
          </p:cNvSpPr>
          <p:nvPr/>
        </p:nvSpPr>
        <p:spPr bwMode="auto">
          <a:xfrm>
            <a:off x="7772400" y="332700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C</a:t>
            </a:r>
            <a:endParaRPr lang="zh-CN" altLang="en-US" sz="3200" dirty="0"/>
          </a:p>
        </p:txBody>
      </p:sp>
      <p:cxnSp>
        <p:nvCxnSpPr>
          <p:cNvPr id="11" name="直接连接符 10"/>
          <p:cNvCxnSpPr>
            <a:stCxn id="9" idx="3"/>
            <a:endCxn id="13" idx="0"/>
          </p:cNvCxnSpPr>
          <p:nvPr/>
        </p:nvCxnSpPr>
        <p:spPr bwMode="auto">
          <a:xfrm rot="5400000">
            <a:off x="6859078" y="2960013"/>
            <a:ext cx="530910" cy="3554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直接连接符 11"/>
          <p:cNvCxnSpPr>
            <a:stCxn id="9" idx="5"/>
            <a:endCxn id="10" idx="0"/>
          </p:cNvCxnSpPr>
          <p:nvPr/>
        </p:nvCxnSpPr>
        <p:spPr bwMode="auto">
          <a:xfrm rot="16200000" flipH="1">
            <a:off x="7570712" y="2909312"/>
            <a:ext cx="454710" cy="3806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" name="Oval 28"/>
          <p:cNvSpPr>
            <a:spLocks noChangeArrowheads="1"/>
          </p:cNvSpPr>
          <p:nvPr/>
        </p:nvSpPr>
        <p:spPr bwMode="auto">
          <a:xfrm>
            <a:off x="6730800" y="340320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B</a:t>
            </a:r>
            <a:endParaRPr lang="zh-CN" altLang="en-US" sz="3200" dirty="0"/>
          </a:p>
        </p:txBody>
      </p:sp>
      <p:sp>
        <p:nvSpPr>
          <p:cNvPr id="16" name="Oval 28"/>
          <p:cNvSpPr>
            <a:spLocks noChangeArrowheads="1"/>
          </p:cNvSpPr>
          <p:nvPr/>
        </p:nvSpPr>
        <p:spPr bwMode="auto">
          <a:xfrm>
            <a:off x="8382000" y="424140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F</a:t>
            </a:r>
            <a:endParaRPr lang="zh-CN" altLang="en-US" sz="3200" dirty="0"/>
          </a:p>
        </p:txBody>
      </p:sp>
      <p:cxnSp>
        <p:nvCxnSpPr>
          <p:cNvPr id="17" name="直接连接符 16"/>
          <p:cNvCxnSpPr>
            <a:stCxn id="10" idx="3"/>
            <a:endCxn id="19" idx="0"/>
          </p:cNvCxnSpPr>
          <p:nvPr/>
        </p:nvCxnSpPr>
        <p:spPr bwMode="auto">
          <a:xfrm rot="5400000">
            <a:off x="7410601" y="3892535"/>
            <a:ext cx="621865" cy="2282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直接连接符 17"/>
          <p:cNvCxnSpPr>
            <a:stCxn id="10" idx="5"/>
            <a:endCxn id="16" idx="0"/>
          </p:cNvCxnSpPr>
          <p:nvPr/>
        </p:nvCxnSpPr>
        <p:spPr bwMode="auto">
          <a:xfrm rot="16200000" flipH="1">
            <a:off x="8096735" y="3740134"/>
            <a:ext cx="545665" cy="4568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" name="Oval 28"/>
          <p:cNvSpPr>
            <a:spLocks noChangeArrowheads="1"/>
          </p:cNvSpPr>
          <p:nvPr/>
        </p:nvSpPr>
        <p:spPr bwMode="auto">
          <a:xfrm>
            <a:off x="7391400" y="431760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E</a:t>
            </a:r>
            <a:endParaRPr lang="zh-CN" altLang="en-US" sz="3200" dirty="0"/>
          </a:p>
        </p:txBody>
      </p:sp>
      <p:cxnSp>
        <p:nvCxnSpPr>
          <p:cNvPr id="20" name="直接连接符 19"/>
          <p:cNvCxnSpPr>
            <a:stCxn id="13" idx="3"/>
            <a:endCxn id="21" idx="0"/>
          </p:cNvCxnSpPr>
          <p:nvPr/>
        </p:nvCxnSpPr>
        <p:spPr bwMode="auto">
          <a:xfrm rot="5400000">
            <a:off x="6332146" y="3853190"/>
            <a:ext cx="543175" cy="3806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1" name="Oval 28"/>
          <p:cNvSpPr>
            <a:spLocks noChangeArrowheads="1"/>
          </p:cNvSpPr>
          <p:nvPr/>
        </p:nvSpPr>
        <p:spPr bwMode="auto">
          <a:xfrm>
            <a:off x="6197400" y="431511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D</a:t>
            </a:r>
            <a:endParaRPr lang="zh-CN" altLang="en-US" sz="3200" dirty="0"/>
          </a:p>
        </p:txBody>
      </p:sp>
      <p:sp>
        <p:nvSpPr>
          <p:cNvPr id="22" name="Oval 28"/>
          <p:cNvSpPr>
            <a:spLocks noChangeArrowheads="1"/>
          </p:cNvSpPr>
          <p:nvPr/>
        </p:nvSpPr>
        <p:spPr bwMode="auto">
          <a:xfrm>
            <a:off x="6654600" y="513060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G</a:t>
            </a:r>
            <a:endParaRPr lang="zh-CN" altLang="en-US" sz="3200" dirty="0"/>
          </a:p>
        </p:txBody>
      </p:sp>
      <p:cxnSp>
        <p:nvCxnSpPr>
          <p:cNvPr id="23" name="直接连接符 22"/>
          <p:cNvCxnSpPr>
            <a:stCxn id="21" idx="5"/>
            <a:endCxn id="22" idx="0"/>
          </p:cNvCxnSpPr>
          <p:nvPr/>
        </p:nvCxnSpPr>
        <p:spPr bwMode="auto">
          <a:xfrm rot="16200000" flipH="1">
            <a:off x="6494990" y="4754989"/>
            <a:ext cx="446755" cy="3044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4" name="Oval 28"/>
          <p:cNvSpPr>
            <a:spLocks noChangeArrowheads="1"/>
          </p:cNvSpPr>
          <p:nvPr/>
        </p:nvSpPr>
        <p:spPr bwMode="auto">
          <a:xfrm>
            <a:off x="7924800" y="513060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H</a:t>
            </a:r>
            <a:endParaRPr lang="zh-CN" altLang="en-US" sz="3200" dirty="0"/>
          </a:p>
        </p:txBody>
      </p:sp>
      <p:cxnSp>
        <p:nvCxnSpPr>
          <p:cNvPr id="25" name="直接连接符 24"/>
          <p:cNvCxnSpPr>
            <a:stCxn id="19" idx="5"/>
            <a:endCxn id="24" idx="0"/>
          </p:cNvCxnSpPr>
          <p:nvPr/>
        </p:nvCxnSpPr>
        <p:spPr bwMode="auto">
          <a:xfrm rot="16200000" flipH="1">
            <a:off x="7728335" y="4718134"/>
            <a:ext cx="444265" cy="3806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曲线连接符 108"/>
          <p:cNvCxnSpPr>
            <a:stCxn id="22" idx="2"/>
            <a:endCxn id="21" idx="4"/>
          </p:cNvCxnSpPr>
          <p:nvPr/>
        </p:nvCxnSpPr>
        <p:spPr bwMode="auto">
          <a:xfrm rot="10800000">
            <a:off x="6413400" y="4747110"/>
            <a:ext cx="241200" cy="599490"/>
          </a:xfrm>
          <a:prstGeom prst="curvedConnector2">
            <a:avLst/>
          </a:prstGeom>
          <a:solidFill>
            <a:srgbClr val="B9FFB9"/>
          </a:solidFill>
          <a:ln w="22225" cap="flat" cmpd="sng" algn="ctr">
            <a:solidFill>
              <a:srgbClr val="003399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27" name="曲线连接符 104"/>
          <p:cNvCxnSpPr>
            <a:stCxn id="22" idx="7"/>
            <a:endCxn id="13" idx="4"/>
          </p:cNvCxnSpPr>
          <p:nvPr/>
        </p:nvCxnSpPr>
        <p:spPr bwMode="auto">
          <a:xfrm rot="16200000" flipV="1">
            <a:off x="6305736" y="4476265"/>
            <a:ext cx="1358665" cy="76535"/>
          </a:xfrm>
          <a:prstGeom prst="curvedConnector3">
            <a:avLst>
              <a:gd name="adj1" fmla="val 50000"/>
            </a:avLst>
          </a:prstGeom>
          <a:solidFill>
            <a:srgbClr val="B9FFB9"/>
          </a:solidFill>
          <a:ln w="22225" cap="flat" cmpd="sng" algn="ctr">
            <a:solidFill>
              <a:srgbClr val="C00000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28" name="曲线连接符 117"/>
          <p:cNvCxnSpPr>
            <a:stCxn id="19" idx="2"/>
            <a:endCxn id="9" idx="5"/>
          </p:cNvCxnSpPr>
          <p:nvPr/>
        </p:nvCxnSpPr>
        <p:spPr bwMode="auto">
          <a:xfrm rot="10800000" flipH="1">
            <a:off x="7391399" y="2872290"/>
            <a:ext cx="216335" cy="1661310"/>
          </a:xfrm>
          <a:prstGeom prst="curvedConnector4">
            <a:avLst>
              <a:gd name="adj1" fmla="val -31868"/>
              <a:gd name="adj2" fmla="val 54597"/>
            </a:avLst>
          </a:prstGeom>
          <a:solidFill>
            <a:srgbClr val="B9FFB9"/>
          </a:solidFill>
          <a:ln w="22225" cap="flat" cmpd="sng" algn="ctr">
            <a:solidFill>
              <a:srgbClr val="003399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29" name="曲线连接符 121"/>
          <p:cNvCxnSpPr>
            <a:stCxn id="24" idx="2"/>
            <a:endCxn id="19" idx="4"/>
          </p:cNvCxnSpPr>
          <p:nvPr/>
        </p:nvCxnSpPr>
        <p:spPr bwMode="auto">
          <a:xfrm rot="10800000">
            <a:off x="7607400" y="4749600"/>
            <a:ext cx="317400" cy="597000"/>
          </a:xfrm>
          <a:prstGeom prst="curvedConnector2">
            <a:avLst/>
          </a:prstGeom>
          <a:solidFill>
            <a:srgbClr val="B9FFB9"/>
          </a:solidFill>
          <a:ln w="22225" cap="flat" cmpd="sng" algn="ctr">
            <a:solidFill>
              <a:srgbClr val="003399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30" name="曲线连接符 104"/>
          <p:cNvCxnSpPr>
            <a:stCxn id="24" idx="7"/>
            <a:endCxn id="10" idx="4"/>
          </p:cNvCxnSpPr>
          <p:nvPr/>
        </p:nvCxnSpPr>
        <p:spPr bwMode="auto">
          <a:xfrm rot="16200000" flipV="1">
            <a:off x="7423536" y="4323865"/>
            <a:ext cx="1434865" cy="305135"/>
          </a:xfrm>
          <a:prstGeom prst="curvedConnector3">
            <a:avLst>
              <a:gd name="adj1" fmla="val 50000"/>
            </a:avLst>
          </a:prstGeom>
          <a:solidFill>
            <a:srgbClr val="B9FFB9"/>
          </a:solidFill>
          <a:ln w="22225" cap="flat" cmpd="sng" algn="ctr">
            <a:solidFill>
              <a:srgbClr val="C00000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31" name="曲线连接符 104"/>
          <p:cNvCxnSpPr>
            <a:stCxn id="16" idx="6"/>
          </p:cNvCxnSpPr>
          <p:nvPr/>
        </p:nvCxnSpPr>
        <p:spPr bwMode="auto">
          <a:xfrm>
            <a:off x="8814000" y="4457400"/>
            <a:ext cx="177600" cy="408355"/>
          </a:xfrm>
          <a:prstGeom prst="curvedConnector2">
            <a:avLst/>
          </a:prstGeom>
          <a:solidFill>
            <a:srgbClr val="B9FFB9"/>
          </a:solidFill>
          <a:ln w="22225" cap="flat" cmpd="sng" algn="ctr">
            <a:solidFill>
              <a:srgbClr val="C00000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32" name="曲线连接符 104"/>
          <p:cNvCxnSpPr>
            <a:stCxn id="13" idx="6"/>
            <a:endCxn id="9" idx="4"/>
          </p:cNvCxnSpPr>
          <p:nvPr/>
        </p:nvCxnSpPr>
        <p:spPr bwMode="auto">
          <a:xfrm flipV="1">
            <a:off x="7162800" y="2935555"/>
            <a:ext cx="292200" cy="683645"/>
          </a:xfrm>
          <a:prstGeom prst="curvedConnector2">
            <a:avLst/>
          </a:prstGeom>
          <a:solidFill>
            <a:srgbClr val="B9FFB9"/>
          </a:solidFill>
          <a:ln w="22225" cap="flat" cmpd="sng" algn="ctr">
            <a:solidFill>
              <a:srgbClr val="C00000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33" name="曲线连接符 121"/>
          <p:cNvCxnSpPr>
            <a:stCxn id="16" idx="2"/>
            <a:endCxn id="10" idx="5"/>
          </p:cNvCxnSpPr>
          <p:nvPr/>
        </p:nvCxnSpPr>
        <p:spPr bwMode="auto">
          <a:xfrm rot="10800000">
            <a:off x="8141136" y="3695736"/>
            <a:ext cx="240865" cy="761665"/>
          </a:xfrm>
          <a:prstGeom prst="curvedConnector2">
            <a:avLst/>
          </a:prstGeom>
          <a:solidFill>
            <a:srgbClr val="B9FFB9"/>
          </a:solidFill>
          <a:ln w="22225" cap="flat" cmpd="sng" algn="ctr">
            <a:solidFill>
              <a:srgbClr val="003399"/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34" name="矩形 33"/>
          <p:cNvSpPr/>
          <p:nvPr/>
        </p:nvSpPr>
        <p:spPr>
          <a:xfrm>
            <a:off x="6858000" y="1091625"/>
            <a:ext cx="2286000" cy="584775"/>
          </a:xfrm>
          <a:prstGeom prst="rect">
            <a:avLst/>
          </a:prstGeom>
          <a:solidFill>
            <a:srgbClr val="226845"/>
          </a:solidFill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3200" dirty="0">
                <a:solidFill>
                  <a:schemeClr val="bg1"/>
                </a:solidFill>
              </a:rPr>
              <a:t>不需要栈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381000" y="627706"/>
            <a:ext cx="8763000" cy="584929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ct val="103000"/>
              </a:lnSpc>
              <a:spcBef>
                <a:spcPts val="0"/>
              </a:spcBef>
              <a:buNone/>
            </a:pPr>
            <a:r>
              <a:rPr lang="en-US" altLang="zh-CN" sz="3000" dirty="0"/>
              <a:t> void </a:t>
            </a:r>
            <a:r>
              <a:rPr lang="en-US" altLang="zh-CN" sz="3000" dirty="0" err="1"/>
              <a:t>InOrder</a:t>
            </a:r>
            <a:r>
              <a:rPr lang="en-US" altLang="zh-CN" sz="3000" dirty="0"/>
              <a:t>(</a:t>
            </a:r>
            <a:r>
              <a:rPr lang="en-US" altLang="zh-CN" sz="3000" dirty="0" err="1"/>
              <a:t>ThrTree</a:t>
            </a:r>
            <a:r>
              <a:rPr lang="en-US" altLang="zh-CN" sz="3000" dirty="0"/>
              <a:t> t)</a:t>
            </a:r>
          </a:p>
          <a:p>
            <a:pPr algn="just">
              <a:lnSpc>
                <a:spcPct val="103000"/>
              </a:lnSpc>
              <a:spcBef>
                <a:spcPts val="0"/>
              </a:spcBef>
              <a:buNone/>
            </a:pPr>
            <a:r>
              <a:rPr lang="zh-CN" altLang="en-US" sz="3000" dirty="0"/>
              <a:t> { </a:t>
            </a:r>
            <a:r>
              <a:rPr lang="en-US" altLang="zh-CN" sz="3000" dirty="0" err="1"/>
              <a:t>ThrTree</a:t>
            </a:r>
            <a:r>
              <a:rPr lang="en-US" altLang="zh-CN" sz="3000" dirty="0"/>
              <a:t> p = t;</a:t>
            </a:r>
          </a:p>
          <a:p>
            <a:pPr algn="just">
              <a:lnSpc>
                <a:spcPct val="103000"/>
              </a:lnSpc>
              <a:spcBef>
                <a:spcPts val="0"/>
              </a:spcBef>
              <a:buNone/>
            </a:pPr>
            <a:r>
              <a:rPr lang="en-US" altLang="zh-CN" sz="3000" dirty="0"/>
              <a:t>   if(t==Null) return;</a:t>
            </a:r>
          </a:p>
          <a:p>
            <a:pPr algn="just">
              <a:lnSpc>
                <a:spcPct val="107000"/>
              </a:lnSpc>
              <a:spcBef>
                <a:spcPts val="0"/>
              </a:spcBef>
              <a:buNone/>
            </a:pPr>
            <a:r>
              <a:rPr lang="en-US" altLang="zh-CN" sz="3000" dirty="0"/>
              <a:t>   while(p-&gt;</a:t>
            </a:r>
            <a:r>
              <a:rPr lang="en-US" altLang="zh-CN" sz="3000" dirty="0" err="1"/>
              <a:t>ltag</a:t>
            </a:r>
            <a:r>
              <a:rPr lang="en-US" altLang="zh-CN" sz="3000" dirty="0"/>
              <a:t>==0 &amp;&amp; p-&gt;</a:t>
            </a:r>
            <a:r>
              <a:rPr lang="en-US" altLang="zh-CN" sz="3000" dirty="0" err="1"/>
              <a:t>llink</a:t>
            </a:r>
            <a:r>
              <a:rPr lang="en-US" altLang="zh-CN" sz="3000" dirty="0"/>
              <a:t>!=Null) </a:t>
            </a:r>
          </a:p>
          <a:p>
            <a:pPr algn="just">
              <a:lnSpc>
                <a:spcPct val="107000"/>
              </a:lnSpc>
              <a:spcBef>
                <a:spcPts val="0"/>
              </a:spcBef>
              <a:buNone/>
            </a:pPr>
            <a:r>
              <a:rPr lang="en-US" altLang="zh-CN" sz="3000" dirty="0"/>
              <a:t>            p=p-&gt;</a:t>
            </a:r>
            <a:r>
              <a:rPr lang="en-US" altLang="zh-CN" sz="3000" dirty="0" err="1"/>
              <a:t>llink</a:t>
            </a:r>
            <a:r>
              <a:rPr lang="en-US" altLang="zh-CN" sz="3000" dirty="0"/>
              <a:t>; </a:t>
            </a:r>
          </a:p>
          <a:p>
            <a:pPr algn="just">
              <a:lnSpc>
                <a:spcPct val="107000"/>
              </a:lnSpc>
              <a:spcBef>
                <a:spcPts val="0"/>
              </a:spcBef>
              <a:buNone/>
            </a:pPr>
            <a:r>
              <a:rPr lang="en-US" altLang="zh-CN" sz="3000" dirty="0"/>
              <a:t>   while(p!=Null)</a:t>
            </a:r>
          </a:p>
          <a:p>
            <a:pPr algn="just">
              <a:lnSpc>
                <a:spcPct val="107000"/>
              </a:lnSpc>
              <a:spcBef>
                <a:spcPts val="0"/>
              </a:spcBef>
              <a:buNone/>
            </a:pPr>
            <a:r>
              <a:rPr lang="en-US" altLang="zh-CN" sz="3000" dirty="0"/>
              <a:t>             visit(*p); </a:t>
            </a:r>
          </a:p>
          <a:p>
            <a:pPr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000" dirty="0"/>
              <a:t>             if (p-&gt;</a:t>
            </a:r>
            <a:r>
              <a:rPr lang="en-US" altLang="zh-CN" sz="3000" dirty="0" err="1"/>
              <a:t>rtag</a:t>
            </a:r>
            <a:r>
              <a:rPr lang="en-US" altLang="zh-CN" sz="3000" dirty="0"/>
              <a:t>==0)</a:t>
            </a:r>
          </a:p>
          <a:p>
            <a:pPr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000" dirty="0"/>
              <a:t>                  { p=p-&gt;</a:t>
            </a:r>
            <a:r>
              <a:rPr lang="en-US" altLang="zh-CN" sz="3000" dirty="0" err="1"/>
              <a:t>rlink</a:t>
            </a:r>
            <a:r>
              <a:rPr lang="en-US" altLang="zh-CN" sz="3000" dirty="0"/>
              <a:t>; </a:t>
            </a:r>
          </a:p>
          <a:p>
            <a:pPr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000" dirty="0"/>
              <a:t>                    while(p-&gt;</a:t>
            </a:r>
            <a:r>
              <a:rPr lang="en-US" altLang="zh-CN" sz="3000" dirty="0" err="1"/>
              <a:t>ltag</a:t>
            </a:r>
            <a:r>
              <a:rPr lang="en-US" altLang="zh-CN" sz="3000" dirty="0"/>
              <a:t>==0)  p=p-&gt;</a:t>
            </a:r>
            <a:r>
              <a:rPr lang="en-US" altLang="zh-CN" sz="3000" dirty="0" err="1"/>
              <a:t>llink</a:t>
            </a:r>
            <a:r>
              <a:rPr lang="en-US" altLang="zh-CN" sz="3000" dirty="0"/>
              <a:t>; }</a:t>
            </a:r>
          </a:p>
          <a:p>
            <a:pPr algn="just">
              <a:lnSpc>
                <a:spcPct val="107000"/>
              </a:lnSpc>
              <a:spcBef>
                <a:spcPts val="0"/>
              </a:spcBef>
              <a:buNone/>
            </a:pPr>
            <a:r>
              <a:rPr lang="en-US" altLang="zh-CN" sz="3000" dirty="0"/>
              <a:t>             else  p=p-&gt;</a:t>
            </a:r>
            <a:r>
              <a:rPr lang="en-US" altLang="zh-CN" sz="3000" dirty="0" err="1"/>
              <a:t>rlink</a:t>
            </a:r>
            <a:r>
              <a:rPr lang="en-US" altLang="zh-CN" sz="3000" dirty="0"/>
              <a:t>; </a:t>
            </a:r>
          </a:p>
          <a:p>
            <a:pPr algn="just">
              <a:lnSpc>
                <a:spcPct val="60000"/>
              </a:lnSpc>
              <a:spcBef>
                <a:spcPts val="0"/>
              </a:spcBef>
              <a:buNone/>
            </a:pPr>
            <a:r>
              <a:rPr lang="en-US" altLang="zh-CN" sz="3000" dirty="0"/>
              <a:t> }</a:t>
            </a:r>
          </a:p>
        </p:txBody>
      </p:sp>
      <p:sp>
        <p:nvSpPr>
          <p:cNvPr id="2" name="Text Box 6"/>
          <p:cNvSpPr txBox="1">
            <a:spLocks noChangeArrowheads="1"/>
          </p:cNvSpPr>
          <p:nvPr/>
        </p:nvSpPr>
        <p:spPr bwMode="auto">
          <a:xfrm>
            <a:off x="4572000" y="609600"/>
            <a:ext cx="4572000" cy="523220"/>
          </a:xfrm>
          <a:prstGeom prst="rect">
            <a:avLst/>
          </a:prstGeom>
          <a:solidFill>
            <a:srgbClr val="C4E59F"/>
          </a:solidFill>
          <a:ln w="28575" algn="ctr">
            <a:solidFill>
              <a:srgbClr val="92D05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514350" indent="-514350" algn="r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>
                <a:solidFill>
                  <a:srgbClr val="2D872D"/>
                </a:solidFill>
              </a:rPr>
              <a:t>中序遍历</a:t>
            </a:r>
            <a:r>
              <a:rPr lang="en-US" altLang="zh-CN" dirty="0">
                <a:solidFill>
                  <a:srgbClr val="2D872D"/>
                </a:solidFill>
              </a:rPr>
              <a:t>”</a:t>
            </a:r>
            <a:r>
              <a:rPr lang="zh-CN" altLang="en-US" dirty="0">
                <a:solidFill>
                  <a:srgbClr val="2D872D"/>
                </a:solidFill>
              </a:rPr>
              <a:t>中序线索二叉树</a:t>
            </a:r>
            <a:r>
              <a:rPr lang="en-US" altLang="zh-CN" dirty="0">
                <a:solidFill>
                  <a:srgbClr val="2D872D"/>
                </a:solidFill>
              </a:rPr>
              <a:t>”</a:t>
            </a:r>
          </a:p>
        </p:txBody>
      </p:sp>
      <p:sp>
        <p:nvSpPr>
          <p:cNvPr id="10" name="矩形 9"/>
          <p:cNvSpPr/>
          <p:nvPr/>
        </p:nvSpPr>
        <p:spPr>
          <a:xfrm>
            <a:off x="3575932" y="2514600"/>
            <a:ext cx="4425068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8A00"/>
                </a:solidFill>
              </a:rPr>
              <a:t>//</a:t>
            </a:r>
            <a:r>
              <a:rPr lang="zh-CN" altLang="en-US" dirty="0">
                <a:solidFill>
                  <a:srgbClr val="008A00"/>
                </a:solidFill>
              </a:rPr>
              <a:t>找到中序的第</a:t>
            </a:r>
            <a:r>
              <a:rPr lang="en-US" altLang="zh-CN" dirty="0">
                <a:solidFill>
                  <a:srgbClr val="008A00"/>
                </a:solidFill>
              </a:rPr>
              <a:t>1</a:t>
            </a:r>
            <a:r>
              <a:rPr lang="zh-CN" altLang="en-US" dirty="0">
                <a:solidFill>
                  <a:srgbClr val="008A00"/>
                </a:solidFill>
              </a:rPr>
              <a:t>个结点</a:t>
            </a:r>
            <a:r>
              <a:rPr lang="en-US" altLang="zh-CN" dirty="0">
                <a:solidFill>
                  <a:srgbClr val="008A00"/>
                </a:solidFill>
              </a:rPr>
              <a:t>p</a:t>
            </a:r>
            <a:endParaRPr lang="zh-CN" altLang="en-US" dirty="0">
              <a:solidFill>
                <a:srgbClr val="008A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124200" y="3040746"/>
            <a:ext cx="60198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3399"/>
                </a:solidFill>
              </a:rPr>
              <a:t>//</a:t>
            </a:r>
            <a:r>
              <a:rPr lang="zh-CN" altLang="en-US" dirty="0">
                <a:solidFill>
                  <a:srgbClr val="003399"/>
                </a:solidFill>
              </a:rPr>
              <a:t>访问</a:t>
            </a:r>
            <a:r>
              <a:rPr lang="en-US" altLang="zh-CN" dirty="0">
                <a:solidFill>
                  <a:srgbClr val="003399"/>
                </a:solidFill>
              </a:rPr>
              <a:t>p</a:t>
            </a:r>
            <a:r>
              <a:rPr lang="zh-CN" altLang="en-US" dirty="0">
                <a:solidFill>
                  <a:srgbClr val="003399"/>
                </a:solidFill>
              </a:rPr>
              <a:t>，并依次访问</a:t>
            </a:r>
            <a:r>
              <a:rPr lang="en-US" altLang="zh-CN" dirty="0">
                <a:solidFill>
                  <a:srgbClr val="003399"/>
                </a:solidFill>
              </a:rPr>
              <a:t>p</a:t>
            </a:r>
            <a:r>
              <a:rPr lang="zh-CN" altLang="en-US" dirty="0">
                <a:solidFill>
                  <a:srgbClr val="003399"/>
                </a:solidFill>
              </a:rPr>
              <a:t>的后继</a:t>
            </a:r>
          </a:p>
        </p:txBody>
      </p:sp>
      <p:sp>
        <p:nvSpPr>
          <p:cNvPr id="12" name="矩形 11"/>
          <p:cNvSpPr/>
          <p:nvPr/>
        </p:nvSpPr>
        <p:spPr>
          <a:xfrm>
            <a:off x="4284004" y="3955146"/>
            <a:ext cx="4990469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8A00"/>
                </a:solidFill>
              </a:rPr>
              <a:t>//</a:t>
            </a:r>
            <a:r>
              <a:rPr lang="zh-CN" altLang="en-US" dirty="0">
                <a:solidFill>
                  <a:srgbClr val="008A00"/>
                </a:solidFill>
              </a:rPr>
              <a:t>若有右孩子</a:t>
            </a:r>
            <a:r>
              <a:rPr lang="en-US" altLang="zh-CN" dirty="0">
                <a:solidFill>
                  <a:srgbClr val="008A00"/>
                </a:solidFill>
              </a:rPr>
              <a:t>, </a:t>
            </a:r>
            <a:r>
              <a:rPr lang="zh-CN" altLang="en-US" dirty="0">
                <a:solidFill>
                  <a:srgbClr val="008A00"/>
                </a:solidFill>
              </a:rPr>
              <a:t>找右子树最左下</a:t>
            </a:r>
          </a:p>
        </p:txBody>
      </p:sp>
      <p:sp>
        <p:nvSpPr>
          <p:cNvPr id="13" name="矩形 12"/>
          <p:cNvSpPr/>
          <p:nvPr/>
        </p:nvSpPr>
        <p:spPr>
          <a:xfrm>
            <a:off x="4776985" y="5479146"/>
            <a:ext cx="4214615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8A00"/>
                </a:solidFill>
              </a:rPr>
              <a:t>//</a:t>
            </a:r>
            <a:r>
              <a:rPr lang="zh-CN" altLang="en-US" dirty="0">
                <a:solidFill>
                  <a:srgbClr val="008A00"/>
                </a:solidFill>
              </a:rPr>
              <a:t>无右孩子</a:t>
            </a:r>
            <a:r>
              <a:rPr lang="en-US" altLang="zh-CN" dirty="0">
                <a:solidFill>
                  <a:srgbClr val="008A00"/>
                </a:solidFill>
              </a:rPr>
              <a:t>,  </a:t>
            </a:r>
            <a:r>
              <a:rPr lang="en-US" altLang="zh-CN" dirty="0" err="1">
                <a:solidFill>
                  <a:srgbClr val="008A00"/>
                </a:solidFill>
              </a:rPr>
              <a:t>rlink</a:t>
            </a:r>
            <a:r>
              <a:rPr lang="zh-CN" altLang="en-US" dirty="0">
                <a:solidFill>
                  <a:srgbClr val="008A00"/>
                </a:solidFill>
              </a:rPr>
              <a:t>指向后继</a:t>
            </a:r>
          </a:p>
        </p:txBody>
      </p:sp>
      <p:sp>
        <p:nvSpPr>
          <p:cNvPr id="14" name="矩形 13"/>
          <p:cNvSpPr/>
          <p:nvPr/>
        </p:nvSpPr>
        <p:spPr>
          <a:xfrm>
            <a:off x="1453491" y="3425932"/>
            <a:ext cx="527709" cy="6126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000" dirty="0"/>
              <a:t> { </a:t>
            </a:r>
            <a:endParaRPr lang="zh-CN" altLang="en-US" sz="3000" dirty="0"/>
          </a:p>
        </p:txBody>
      </p:sp>
      <p:sp>
        <p:nvSpPr>
          <p:cNvPr id="15" name="矩形 14"/>
          <p:cNvSpPr/>
          <p:nvPr/>
        </p:nvSpPr>
        <p:spPr>
          <a:xfrm>
            <a:off x="4563894" y="5483332"/>
            <a:ext cx="312906" cy="6126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000" dirty="0"/>
              <a:t>}</a:t>
            </a:r>
            <a:endParaRPr lang="zh-CN" altLang="en-US" sz="3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685800" y="1329559"/>
            <a:ext cx="7848600" cy="880241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08000">
              <a:lnSpc>
                <a:spcPct val="160000"/>
              </a:lnSpc>
              <a:spcBef>
                <a:spcPts val="0"/>
              </a:spcBef>
              <a:buNone/>
            </a:pPr>
            <a:r>
              <a:rPr lang="zh-CN" altLang="en-US" sz="3200" dirty="0">
                <a:solidFill>
                  <a:srgbClr val="008A00"/>
                </a:solidFill>
              </a:rPr>
              <a:t>在中序线索二叉树中，找中序前驱、后继</a:t>
            </a:r>
            <a:endParaRPr lang="en-US" altLang="zh-CN" sz="3200" dirty="0">
              <a:solidFill>
                <a:srgbClr val="008A00"/>
              </a:solidFill>
            </a:endParaRP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685800" y="2209801"/>
            <a:ext cx="7848600" cy="324396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08000">
              <a:lnSpc>
                <a:spcPct val="160000"/>
              </a:lnSpc>
              <a:spcBef>
                <a:spcPts val="0"/>
              </a:spcBef>
              <a:buNone/>
            </a:pPr>
            <a:r>
              <a:rPr lang="zh-CN" altLang="en-US" sz="3200" dirty="0">
                <a:solidFill>
                  <a:srgbClr val="FF6600"/>
                </a:solidFill>
              </a:rPr>
              <a:t>在先序线索二叉树中，找先序前驱、后继</a:t>
            </a:r>
            <a:endParaRPr lang="en-US" altLang="zh-CN" sz="3200" dirty="0">
              <a:solidFill>
                <a:srgbClr val="FF6600"/>
              </a:solidFill>
            </a:endParaRPr>
          </a:p>
          <a:p>
            <a:pPr marL="108000">
              <a:lnSpc>
                <a:spcPct val="160000"/>
              </a:lnSpc>
              <a:spcBef>
                <a:spcPts val="0"/>
              </a:spcBef>
              <a:buNone/>
            </a:pPr>
            <a:r>
              <a:rPr lang="zh-CN" altLang="en-US" sz="3200" dirty="0">
                <a:solidFill>
                  <a:srgbClr val="FF6600"/>
                </a:solidFill>
              </a:rPr>
              <a:t>在后序线索二叉树中，找后序前驱、后继</a:t>
            </a:r>
            <a:endParaRPr lang="en-US" altLang="zh-CN" sz="3200" dirty="0">
              <a:solidFill>
                <a:srgbClr val="FF6600"/>
              </a:solidFill>
            </a:endParaRPr>
          </a:p>
          <a:p>
            <a:pPr marL="108000">
              <a:lnSpc>
                <a:spcPct val="160000"/>
              </a:lnSpc>
              <a:spcBef>
                <a:spcPts val="0"/>
              </a:spcBef>
              <a:buNone/>
            </a:pPr>
            <a:r>
              <a:rPr lang="zh-CN" altLang="en-US" sz="3200" dirty="0">
                <a:solidFill>
                  <a:srgbClr val="FF6600"/>
                </a:solidFill>
              </a:rPr>
              <a:t>在中序线索二叉树中，找先序后继、</a:t>
            </a:r>
            <a:endParaRPr lang="en-US" altLang="zh-CN" sz="3200" dirty="0">
              <a:solidFill>
                <a:srgbClr val="FF6600"/>
              </a:solidFill>
            </a:endParaRPr>
          </a:p>
          <a:p>
            <a:pPr marL="10800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altLang="zh-CN" sz="3200" dirty="0">
                <a:solidFill>
                  <a:srgbClr val="FF6600"/>
                </a:solidFill>
              </a:rPr>
              <a:t>                                        </a:t>
            </a:r>
            <a:r>
              <a:rPr lang="zh-CN" altLang="en-US" sz="3200" dirty="0">
                <a:solidFill>
                  <a:srgbClr val="FF6600"/>
                </a:solidFill>
              </a:rPr>
              <a:t>后序前驱</a:t>
            </a:r>
            <a:endParaRPr lang="en-US" altLang="zh-CN" sz="3200" dirty="0">
              <a:solidFill>
                <a:srgbClr val="FF6600"/>
              </a:solidFill>
            </a:endParaRP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zh-CN" altLang="en-US" dirty="0">
                <a:latin typeface="黑体" pitchFamily="2" charset="-122"/>
                <a:ea typeface="黑体" pitchFamily="2" charset="-122"/>
              </a:rPr>
              <a:t>补充内容</a:t>
            </a: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 Box 6"/>
          <p:cNvSpPr txBox="1">
            <a:spLocks noChangeArrowheads="1"/>
          </p:cNvSpPr>
          <p:nvPr/>
        </p:nvSpPr>
        <p:spPr bwMode="auto">
          <a:xfrm>
            <a:off x="457200" y="1963356"/>
            <a:ext cx="8686800" cy="420884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514350" indent="-514350">
              <a:spcBef>
                <a:spcPts val="0"/>
              </a:spcBef>
              <a:buNone/>
            </a:pPr>
            <a:r>
              <a:rPr lang="en-US" altLang="zh-CN" sz="3000" dirty="0"/>
              <a:t>a) </a:t>
            </a:r>
            <a:r>
              <a:rPr lang="zh-CN" altLang="en-US" sz="3000" dirty="0"/>
              <a:t>若</a:t>
            </a:r>
            <a:r>
              <a:rPr lang="en-US" altLang="zh-CN" sz="3000" dirty="0"/>
              <a:t>p-&gt;</a:t>
            </a:r>
            <a:r>
              <a:rPr lang="en-US" altLang="zh-CN" sz="3000" dirty="0" err="1"/>
              <a:t>ltag</a:t>
            </a:r>
            <a:r>
              <a:rPr lang="en-US" altLang="zh-CN" sz="3000" dirty="0"/>
              <a:t>==1, </a:t>
            </a:r>
            <a:r>
              <a:rPr lang="zh-CN" altLang="en-US" sz="3000" dirty="0">
                <a:solidFill>
                  <a:srgbClr val="008A00"/>
                </a:solidFill>
              </a:rPr>
              <a:t>前驱为</a:t>
            </a:r>
            <a:endParaRPr lang="en-US" altLang="zh-CN" sz="3000" dirty="0"/>
          </a:p>
          <a:p>
            <a:pPr marL="514350" indent="-514350">
              <a:spcBef>
                <a:spcPts val="0"/>
              </a:spcBef>
              <a:buNone/>
            </a:pPr>
            <a:r>
              <a:rPr lang="en-US" altLang="zh-CN" sz="3000" dirty="0"/>
              <a:t>b) </a:t>
            </a:r>
            <a:r>
              <a:rPr lang="zh-CN" altLang="en-US" sz="3000" dirty="0"/>
              <a:t>若</a:t>
            </a:r>
            <a:r>
              <a:rPr lang="en-US" altLang="zh-CN" sz="3000" dirty="0"/>
              <a:t>p-&gt;</a:t>
            </a:r>
            <a:r>
              <a:rPr lang="en-US" altLang="zh-CN" sz="3000" dirty="0" err="1"/>
              <a:t>ltag</a:t>
            </a:r>
            <a:r>
              <a:rPr lang="en-US" altLang="zh-CN" sz="3000" dirty="0"/>
              <a:t>==0</a:t>
            </a:r>
            <a:r>
              <a:rPr lang="zh-CN" altLang="en-US" sz="3000" dirty="0"/>
              <a:t>，又分为：</a:t>
            </a:r>
            <a:endParaRPr lang="en-US" altLang="zh-CN" sz="3000" dirty="0"/>
          </a:p>
          <a:p>
            <a:pPr marL="514350" indent="-514350">
              <a:spcBef>
                <a:spcPts val="0"/>
              </a:spcBef>
              <a:buNone/>
            </a:pPr>
            <a:r>
              <a:rPr lang="en-US" altLang="zh-CN" sz="3000" dirty="0"/>
              <a:t>    </a:t>
            </a:r>
            <a:r>
              <a:rPr lang="zh-CN" altLang="en-US" sz="3000" dirty="0"/>
              <a:t>若</a:t>
            </a:r>
            <a:r>
              <a:rPr lang="en-US" altLang="zh-CN" sz="3000" dirty="0"/>
              <a:t>p</a:t>
            </a:r>
            <a:r>
              <a:rPr lang="zh-CN" altLang="en-US" sz="3000" dirty="0"/>
              <a:t>是</a:t>
            </a:r>
            <a:r>
              <a:rPr lang="en-US" altLang="zh-CN" sz="3000" dirty="0"/>
              <a:t>q</a:t>
            </a:r>
            <a:r>
              <a:rPr lang="zh-CN" altLang="en-US" sz="3000" dirty="0"/>
              <a:t>的左孩子</a:t>
            </a:r>
            <a:r>
              <a:rPr lang="en-US" altLang="zh-CN" sz="3000" dirty="0"/>
              <a:t>, </a:t>
            </a:r>
            <a:r>
              <a:rPr lang="zh-CN" altLang="en-US" sz="3000" dirty="0">
                <a:solidFill>
                  <a:srgbClr val="008A00"/>
                </a:solidFill>
              </a:rPr>
              <a:t>前驱为</a:t>
            </a:r>
            <a:endParaRPr lang="en-US" altLang="zh-CN" sz="3000" dirty="0"/>
          </a:p>
          <a:p>
            <a:pPr marL="514350" indent="-514350">
              <a:spcBef>
                <a:spcPts val="0"/>
              </a:spcBef>
              <a:buNone/>
            </a:pPr>
            <a:r>
              <a:rPr lang="en-US" altLang="zh-CN" sz="3000" dirty="0"/>
              <a:t>    </a:t>
            </a:r>
            <a:r>
              <a:rPr lang="zh-CN" altLang="en-US" sz="3000" dirty="0"/>
              <a:t>若</a:t>
            </a:r>
            <a:r>
              <a:rPr lang="en-US" altLang="zh-CN" sz="3000" dirty="0"/>
              <a:t>p</a:t>
            </a:r>
            <a:r>
              <a:rPr lang="zh-CN" altLang="en-US" sz="3000" dirty="0"/>
              <a:t>是</a:t>
            </a:r>
            <a:r>
              <a:rPr lang="en-US" altLang="zh-CN" sz="3000" dirty="0"/>
              <a:t>q</a:t>
            </a:r>
            <a:r>
              <a:rPr lang="zh-CN" altLang="en-US" sz="3000" dirty="0"/>
              <a:t>的右孩子</a:t>
            </a:r>
            <a:r>
              <a:rPr lang="en-US" altLang="zh-CN" sz="3000" dirty="0"/>
              <a:t> </a:t>
            </a:r>
            <a:r>
              <a:rPr lang="zh-CN" altLang="en-US" sz="3000" dirty="0"/>
              <a:t>且 </a:t>
            </a:r>
            <a:r>
              <a:rPr lang="en-US" altLang="zh-CN" sz="3000" dirty="0"/>
              <a:t>p</a:t>
            </a:r>
            <a:r>
              <a:rPr lang="zh-CN" altLang="en-US" sz="3000" dirty="0"/>
              <a:t>无左兄弟，</a:t>
            </a:r>
            <a:endParaRPr lang="en-US" altLang="zh-CN" sz="3000" dirty="0"/>
          </a:p>
          <a:p>
            <a:pPr marL="514350" indent="-514350">
              <a:spcBef>
                <a:spcPts val="0"/>
              </a:spcBef>
              <a:buNone/>
            </a:pPr>
            <a:r>
              <a:rPr lang="zh-CN" altLang="en-US" sz="3000" dirty="0">
                <a:solidFill>
                  <a:srgbClr val="008A00"/>
                </a:solidFill>
              </a:rPr>
              <a:t>    前驱为</a:t>
            </a:r>
            <a:endParaRPr lang="en-US" altLang="zh-CN" sz="3000" dirty="0"/>
          </a:p>
          <a:p>
            <a:pPr marL="514350" indent="-514350">
              <a:spcBef>
                <a:spcPts val="0"/>
              </a:spcBef>
              <a:buNone/>
            </a:pPr>
            <a:r>
              <a:rPr lang="en-US" altLang="zh-CN" sz="3000" dirty="0"/>
              <a:t>    </a:t>
            </a:r>
            <a:r>
              <a:rPr lang="zh-CN" altLang="en-US" sz="3000" dirty="0"/>
              <a:t>若</a:t>
            </a:r>
            <a:r>
              <a:rPr lang="en-US" altLang="zh-CN" sz="3000" dirty="0"/>
              <a:t>p</a:t>
            </a:r>
            <a:r>
              <a:rPr lang="zh-CN" altLang="en-US" sz="3000" dirty="0"/>
              <a:t>是结点</a:t>
            </a:r>
            <a:r>
              <a:rPr lang="en-US" altLang="zh-CN" sz="3000" dirty="0"/>
              <a:t>q</a:t>
            </a:r>
            <a:r>
              <a:rPr lang="zh-CN" altLang="en-US" sz="3000" dirty="0"/>
              <a:t>的右孩子 且 </a:t>
            </a:r>
            <a:r>
              <a:rPr lang="en-US" altLang="zh-CN" sz="3000" dirty="0"/>
              <a:t>p</a:t>
            </a:r>
            <a:r>
              <a:rPr lang="zh-CN" altLang="en-US" sz="3000" dirty="0"/>
              <a:t>有左兄弟</a:t>
            </a:r>
            <a:r>
              <a:rPr lang="en-US" altLang="zh-CN" sz="3000" dirty="0">
                <a:solidFill>
                  <a:srgbClr val="003399"/>
                </a:solidFill>
              </a:rPr>
              <a:t>L</a:t>
            </a:r>
            <a:r>
              <a:rPr lang="zh-CN" altLang="en-US" sz="3000" dirty="0"/>
              <a:t>，</a:t>
            </a:r>
            <a:endParaRPr lang="en-US" altLang="zh-CN" sz="3000" dirty="0"/>
          </a:p>
          <a:p>
            <a:pPr marL="514350" indent="-514350">
              <a:spcBef>
                <a:spcPts val="0"/>
              </a:spcBef>
              <a:buNone/>
            </a:pPr>
            <a:r>
              <a:rPr lang="en-US" altLang="zh-CN" sz="3000" dirty="0">
                <a:solidFill>
                  <a:srgbClr val="008A00"/>
                </a:solidFill>
              </a:rPr>
              <a:t>    </a:t>
            </a:r>
            <a:r>
              <a:rPr lang="zh-CN" altLang="en-US" sz="3000" dirty="0">
                <a:solidFill>
                  <a:srgbClr val="008A00"/>
                </a:solidFill>
              </a:rPr>
              <a:t>前驱为</a:t>
            </a:r>
            <a:endParaRPr lang="en-US" altLang="zh-CN" sz="3000" dirty="0"/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457200" y="667956"/>
            <a:ext cx="8686800" cy="127419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514350" indent="-51435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3200" dirty="0"/>
              <a:t>例</a:t>
            </a:r>
            <a:r>
              <a:rPr lang="en-US" altLang="zh-CN" sz="3200" dirty="0"/>
              <a:t>3.  </a:t>
            </a:r>
            <a:r>
              <a:rPr lang="zh-CN" altLang="en-US" sz="3200" dirty="0"/>
              <a:t>在先序线索二叉树中</a:t>
            </a:r>
            <a:r>
              <a:rPr lang="en-US" altLang="zh-CN" sz="3200" dirty="0"/>
              <a:t>, </a:t>
            </a:r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/>
              <a:t>         </a:t>
            </a:r>
            <a:r>
              <a:rPr lang="zh-CN" altLang="en-US" sz="3200" dirty="0"/>
              <a:t>找任意结点</a:t>
            </a:r>
            <a:r>
              <a:rPr lang="en-US" altLang="zh-CN" sz="3200" dirty="0"/>
              <a:t>p</a:t>
            </a:r>
            <a:r>
              <a:rPr lang="zh-CN" altLang="en-US" sz="3200" dirty="0"/>
              <a:t>的</a:t>
            </a:r>
            <a:r>
              <a:rPr lang="zh-CN" altLang="en-US" sz="3200" dirty="0">
                <a:solidFill>
                  <a:srgbClr val="003399"/>
                </a:solidFill>
              </a:rPr>
              <a:t>先序前驱：</a:t>
            </a:r>
            <a:endParaRPr lang="en-US" altLang="zh-CN" sz="3200" dirty="0">
              <a:solidFill>
                <a:srgbClr val="003399"/>
              </a:solidFill>
            </a:endParaRPr>
          </a:p>
        </p:txBody>
      </p:sp>
      <p:cxnSp>
        <p:nvCxnSpPr>
          <p:cNvPr id="31" name="曲线连接符 82"/>
          <p:cNvCxnSpPr>
            <a:stCxn id="47" idx="1"/>
            <a:endCxn id="41" idx="2"/>
          </p:cNvCxnSpPr>
          <p:nvPr/>
        </p:nvCxnSpPr>
        <p:spPr bwMode="auto">
          <a:xfrm rot="5400000" flipH="1" flipV="1">
            <a:off x="6146867" y="2049799"/>
            <a:ext cx="926330" cy="546335"/>
          </a:xfrm>
          <a:prstGeom prst="curvedConnector2">
            <a:avLst/>
          </a:prstGeom>
          <a:solidFill>
            <a:srgbClr val="B9FFB9"/>
          </a:solidFill>
          <a:ln w="22225" cap="flat" cmpd="sng" algn="ctr">
            <a:solidFill>
              <a:srgbClr val="003399"/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34" name="Oval 27"/>
          <p:cNvSpPr>
            <a:spLocks noChangeArrowheads="1"/>
          </p:cNvSpPr>
          <p:nvPr/>
        </p:nvSpPr>
        <p:spPr bwMode="auto">
          <a:xfrm>
            <a:off x="7416600" y="744156"/>
            <a:ext cx="432000" cy="432000"/>
          </a:xfrm>
          <a:prstGeom prst="ellipse">
            <a:avLst/>
          </a:prstGeom>
          <a:solidFill>
            <a:srgbClr val="FFFE98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/>
              <a:t>A</a:t>
            </a:r>
          </a:p>
        </p:txBody>
      </p:sp>
      <p:sp>
        <p:nvSpPr>
          <p:cNvPr id="35" name="Oval 28"/>
          <p:cNvSpPr>
            <a:spLocks noChangeArrowheads="1"/>
          </p:cNvSpPr>
          <p:nvPr/>
        </p:nvSpPr>
        <p:spPr bwMode="auto">
          <a:xfrm>
            <a:off x="7950000" y="1643801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C</a:t>
            </a:r>
            <a:endParaRPr lang="zh-CN" altLang="en-US" sz="3200" dirty="0"/>
          </a:p>
        </p:txBody>
      </p:sp>
      <p:cxnSp>
        <p:nvCxnSpPr>
          <p:cNvPr id="36" name="直接连接符 35"/>
          <p:cNvCxnSpPr>
            <a:stCxn id="34" idx="3"/>
            <a:endCxn id="41" idx="0"/>
          </p:cNvCxnSpPr>
          <p:nvPr/>
        </p:nvCxnSpPr>
        <p:spPr bwMode="auto">
          <a:xfrm rot="5400000">
            <a:off x="7024078" y="1188014"/>
            <a:ext cx="530910" cy="3806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直接连接符 39"/>
          <p:cNvCxnSpPr>
            <a:stCxn id="34" idx="5"/>
            <a:endCxn id="35" idx="0"/>
          </p:cNvCxnSpPr>
          <p:nvPr/>
        </p:nvCxnSpPr>
        <p:spPr bwMode="auto">
          <a:xfrm rot="16200000" flipH="1">
            <a:off x="7710212" y="1188013"/>
            <a:ext cx="530910" cy="3806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1" name="Oval 28"/>
          <p:cNvSpPr>
            <a:spLocks noChangeArrowheads="1"/>
          </p:cNvSpPr>
          <p:nvPr/>
        </p:nvSpPr>
        <p:spPr bwMode="auto">
          <a:xfrm>
            <a:off x="6883200" y="1643801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B</a:t>
            </a:r>
            <a:endParaRPr lang="zh-CN" altLang="en-US" sz="3200" dirty="0"/>
          </a:p>
        </p:txBody>
      </p:sp>
      <p:sp>
        <p:nvSpPr>
          <p:cNvPr id="42" name="Oval 28"/>
          <p:cNvSpPr>
            <a:spLocks noChangeArrowheads="1"/>
          </p:cNvSpPr>
          <p:nvPr/>
        </p:nvSpPr>
        <p:spPr bwMode="auto">
          <a:xfrm>
            <a:off x="8483400" y="2649156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F</a:t>
            </a:r>
            <a:endParaRPr lang="zh-CN" altLang="en-US" sz="3200" dirty="0"/>
          </a:p>
        </p:txBody>
      </p:sp>
      <p:cxnSp>
        <p:nvCxnSpPr>
          <p:cNvPr id="43" name="直接连接符 42"/>
          <p:cNvCxnSpPr>
            <a:stCxn id="35" idx="3"/>
            <a:endCxn id="45" idx="0"/>
          </p:cNvCxnSpPr>
          <p:nvPr/>
        </p:nvCxnSpPr>
        <p:spPr bwMode="auto">
          <a:xfrm rot="5400000">
            <a:off x="7504623" y="2140514"/>
            <a:ext cx="636620" cy="3806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直接连接符 43"/>
          <p:cNvCxnSpPr>
            <a:stCxn id="35" idx="5"/>
            <a:endCxn id="42" idx="0"/>
          </p:cNvCxnSpPr>
          <p:nvPr/>
        </p:nvCxnSpPr>
        <p:spPr bwMode="auto">
          <a:xfrm rot="16200000" flipH="1">
            <a:off x="8190757" y="2140513"/>
            <a:ext cx="636620" cy="3806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Oval 28"/>
          <p:cNvSpPr>
            <a:spLocks noChangeArrowheads="1"/>
          </p:cNvSpPr>
          <p:nvPr/>
        </p:nvSpPr>
        <p:spPr bwMode="auto">
          <a:xfrm>
            <a:off x="7416600" y="2649156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E</a:t>
            </a:r>
            <a:endParaRPr lang="zh-CN" altLang="en-US" sz="3200" dirty="0"/>
          </a:p>
        </p:txBody>
      </p:sp>
      <p:cxnSp>
        <p:nvCxnSpPr>
          <p:cNvPr id="46" name="直接连接符 45"/>
          <p:cNvCxnSpPr>
            <a:stCxn id="41" idx="3"/>
            <a:endCxn id="47" idx="0"/>
          </p:cNvCxnSpPr>
          <p:nvPr/>
        </p:nvCxnSpPr>
        <p:spPr bwMode="auto">
          <a:xfrm rot="5400000">
            <a:off x="6362868" y="2139269"/>
            <a:ext cx="710330" cy="4568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7" name="Oval 28"/>
          <p:cNvSpPr>
            <a:spLocks noChangeArrowheads="1"/>
          </p:cNvSpPr>
          <p:nvPr/>
        </p:nvSpPr>
        <p:spPr bwMode="auto">
          <a:xfrm>
            <a:off x="6273600" y="2722866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D</a:t>
            </a:r>
            <a:endParaRPr lang="zh-CN" altLang="en-US" sz="3200" dirty="0"/>
          </a:p>
        </p:txBody>
      </p:sp>
      <p:sp>
        <p:nvSpPr>
          <p:cNvPr id="48" name="Oval 28"/>
          <p:cNvSpPr>
            <a:spLocks noChangeArrowheads="1"/>
          </p:cNvSpPr>
          <p:nvPr/>
        </p:nvSpPr>
        <p:spPr bwMode="auto">
          <a:xfrm>
            <a:off x="6807000" y="3715956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G</a:t>
            </a:r>
            <a:endParaRPr lang="zh-CN" altLang="en-US" sz="3200" dirty="0"/>
          </a:p>
        </p:txBody>
      </p:sp>
      <p:cxnSp>
        <p:nvCxnSpPr>
          <p:cNvPr id="49" name="直接连接符 48"/>
          <p:cNvCxnSpPr>
            <a:stCxn id="47" idx="5"/>
            <a:endCxn id="48" idx="0"/>
          </p:cNvCxnSpPr>
          <p:nvPr/>
        </p:nvCxnSpPr>
        <p:spPr bwMode="auto">
          <a:xfrm rot="16200000" flipH="1">
            <a:off x="6520490" y="3213445"/>
            <a:ext cx="624355" cy="3806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0" name="Oval 28"/>
          <p:cNvSpPr>
            <a:spLocks noChangeArrowheads="1"/>
          </p:cNvSpPr>
          <p:nvPr/>
        </p:nvSpPr>
        <p:spPr bwMode="auto">
          <a:xfrm>
            <a:off x="7950000" y="3639756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H</a:t>
            </a:r>
            <a:endParaRPr lang="zh-CN" altLang="en-US" sz="3200" dirty="0"/>
          </a:p>
        </p:txBody>
      </p:sp>
      <p:cxnSp>
        <p:nvCxnSpPr>
          <p:cNvPr id="51" name="直接连接符 50"/>
          <p:cNvCxnSpPr>
            <a:stCxn id="45" idx="5"/>
            <a:endCxn id="50" idx="0"/>
          </p:cNvCxnSpPr>
          <p:nvPr/>
        </p:nvCxnSpPr>
        <p:spPr bwMode="auto">
          <a:xfrm rot="16200000" flipH="1">
            <a:off x="7664735" y="3138490"/>
            <a:ext cx="621865" cy="3806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曲线连接符 104"/>
          <p:cNvCxnSpPr>
            <a:stCxn id="41" idx="5"/>
            <a:endCxn id="47" idx="7"/>
          </p:cNvCxnSpPr>
          <p:nvPr/>
        </p:nvCxnSpPr>
        <p:spPr bwMode="auto">
          <a:xfrm rot="5400000">
            <a:off x="6560338" y="2094533"/>
            <a:ext cx="773595" cy="609600"/>
          </a:xfrm>
          <a:prstGeom prst="curvedConnector3">
            <a:avLst>
              <a:gd name="adj1" fmla="val 62537"/>
            </a:avLst>
          </a:prstGeom>
          <a:solidFill>
            <a:srgbClr val="B9FFB9"/>
          </a:solidFill>
          <a:ln w="22225" cap="flat" cmpd="sng" algn="ctr">
            <a:solidFill>
              <a:srgbClr val="C00000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53" name="曲线连接符 52"/>
          <p:cNvCxnSpPr>
            <a:stCxn id="48" idx="2"/>
            <a:endCxn id="47" idx="3"/>
          </p:cNvCxnSpPr>
          <p:nvPr/>
        </p:nvCxnSpPr>
        <p:spPr bwMode="auto">
          <a:xfrm rot="10800000">
            <a:off x="6336866" y="3091602"/>
            <a:ext cx="470135" cy="840355"/>
          </a:xfrm>
          <a:prstGeom prst="curvedConnector2">
            <a:avLst/>
          </a:prstGeom>
          <a:solidFill>
            <a:srgbClr val="B9FFB9"/>
          </a:solidFill>
          <a:ln w="22225" cap="flat" cmpd="sng" algn="ctr">
            <a:solidFill>
              <a:srgbClr val="003399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54" name="曲线连接符 104"/>
          <p:cNvCxnSpPr>
            <a:stCxn id="48" idx="7"/>
            <a:endCxn id="35" idx="1"/>
          </p:cNvCxnSpPr>
          <p:nvPr/>
        </p:nvCxnSpPr>
        <p:spPr bwMode="auto">
          <a:xfrm rot="5400000" flipH="1" flipV="1">
            <a:off x="6558423" y="2324379"/>
            <a:ext cx="2072155" cy="837530"/>
          </a:xfrm>
          <a:prstGeom prst="curvedConnector3">
            <a:avLst>
              <a:gd name="adj1" fmla="val 100712"/>
            </a:avLst>
          </a:prstGeom>
          <a:solidFill>
            <a:srgbClr val="B9FFB9"/>
          </a:solidFill>
          <a:ln w="22225" cap="flat" cmpd="sng" algn="ctr">
            <a:solidFill>
              <a:srgbClr val="C00000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55" name="曲线连接符 54"/>
          <p:cNvCxnSpPr>
            <a:stCxn id="45" idx="1"/>
            <a:endCxn id="35" idx="2"/>
          </p:cNvCxnSpPr>
          <p:nvPr/>
        </p:nvCxnSpPr>
        <p:spPr bwMode="auto">
          <a:xfrm rot="5400000" flipH="1" flipV="1">
            <a:off x="7288622" y="2051044"/>
            <a:ext cx="852620" cy="470135"/>
          </a:xfrm>
          <a:prstGeom prst="curvedConnector2">
            <a:avLst/>
          </a:prstGeom>
          <a:solidFill>
            <a:srgbClr val="B9FFB9"/>
          </a:solidFill>
          <a:ln w="22225" cap="flat" cmpd="sng" algn="ctr">
            <a:solidFill>
              <a:srgbClr val="003399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56" name="曲线连接符 121"/>
          <p:cNvCxnSpPr>
            <a:stCxn id="50" idx="2"/>
            <a:endCxn id="45" idx="4"/>
          </p:cNvCxnSpPr>
          <p:nvPr/>
        </p:nvCxnSpPr>
        <p:spPr bwMode="auto">
          <a:xfrm rot="10800000">
            <a:off x="7632600" y="3081156"/>
            <a:ext cx="317400" cy="774600"/>
          </a:xfrm>
          <a:prstGeom prst="curvedConnector2">
            <a:avLst/>
          </a:prstGeom>
          <a:solidFill>
            <a:srgbClr val="B9FFB9"/>
          </a:solidFill>
          <a:ln w="22225" cap="flat" cmpd="sng" algn="ctr">
            <a:solidFill>
              <a:srgbClr val="003399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57" name="曲线连接符 104"/>
          <p:cNvCxnSpPr>
            <a:stCxn id="50" idx="6"/>
            <a:endCxn id="42" idx="3"/>
          </p:cNvCxnSpPr>
          <p:nvPr/>
        </p:nvCxnSpPr>
        <p:spPr bwMode="auto">
          <a:xfrm flipV="1">
            <a:off x="8382000" y="3017891"/>
            <a:ext cx="164665" cy="837865"/>
          </a:xfrm>
          <a:prstGeom prst="curvedConnector2">
            <a:avLst/>
          </a:prstGeom>
          <a:solidFill>
            <a:srgbClr val="B9FFB9"/>
          </a:solidFill>
          <a:ln w="22225" cap="flat" cmpd="sng" algn="ctr">
            <a:solidFill>
              <a:srgbClr val="C00000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58" name="曲线连接符 121"/>
          <p:cNvCxnSpPr>
            <a:stCxn id="42" idx="2"/>
            <a:endCxn id="50" idx="7"/>
          </p:cNvCxnSpPr>
          <p:nvPr/>
        </p:nvCxnSpPr>
        <p:spPr bwMode="auto">
          <a:xfrm rot="10800000" flipV="1">
            <a:off x="8318736" y="2865155"/>
            <a:ext cx="164665" cy="837865"/>
          </a:xfrm>
          <a:prstGeom prst="curvedConnector2">
            <a:avLst/>
          </a:prstGeom>
          <a:solidFill>
            <a:srgbClr val="B9FFB9"/>
          </a:solidFill>
          <a:ln w="22225" cap="flat" cmpd="sng" algn="ctr">
            <a:solidFill>
              <a:srgbClr val="003399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59" name="曲线连接符 104"/>
          <p:cNvCxnSpPr>
            <a:stCxn id="42" idx="5"/>
          </p:cNvCxnSpPr>
          <p:nvPr/>
        </p:nvCxnSpPr>
        <p:spPr bwMode="auto">
          <a:xfrm rot="16200000" flipH="1">
            <a:off x="8661635" y="3208390"/>
            <a:ext cx="520465" cy="139465"/>
          </a:xfrm>
          <a:prstGeom prst="curvedConnector3">
            <a:avLst>
              <a:gd name="adj1" fmla="val 50000"/>
            </a:avLst>
          </a:prstGeom>
          <a:solidFill>
            <a:srgbClr val="B9FFB9"/>
          </a:solidFill>
          <a:ln w="22225" cap="flat" cmpd="sng" algn="ctr">
            <a:solidFill>
              <a:srgbClr val="C00000"/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86" name="矩形 85"/>
          <p:cNvSpPr/>
          <p:nvPr/>
        </p:nvSpPr>
        <p:spPr>
          <a:xfrm>
            <a:off x="4501436" y="1960288"/>
            <a:ext cx="1518364" cy="6126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000" dirty="0"/>
              <a:t>p-&gt;</a:t>
            </a:r>
            <a:r>
              <a:rPr lang="en-US" altLang="zh-CN" sz="3000" dirty="0" err="1"/>
              <a:t>llink</a:t>
            </a:r>
            <a:r>
              <a:rPr lang="en-US" altLang="zh-CN" sz="3000" dirty="0"/>
              <a:t>;</a:t>
            </a:r>
            <a:endParaRPr lang="zh-CN" altLang="en-US" sz="3000" dirty="0"/>
          </a:p>
        </p:txBody>
      </p:sp>
      <p:sp>
        <p:nvSpPr>
          <p:cNvPr id="87" name="矩形 86"/>
          <p:cNvSpPr/>
          <p:nvPr/>
        </p:nvSpPr>
        <p:spPr>
          <a:xfrm>
            <a:off x="5001172" y="3124200"/>
            <a:ext cx="1552028" cy="608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3000" dirty="0"/>
              <a:t>父亲</a:t>
            </a:r>
            <a:r>
              <a:rPr lang="en-US" altLang="zh-CN" sz="3000" dirty="0"/>
              <a:t>q</a:t>
            </a:r>
            <a:r>
              <a:rPr lang="zh-CN" altLang="en-US" sz="3000" dirty="0"/>
              <a:t>；</a:t>
            </a:r>
          </a:p>
        </p:txBody>
      </p:sp>
      <p:sp>
        <p:nvSpPr>
          <p:cNvPr id="88" name="矩形 87"/>
          <p:cNvSpPr/>
          <p:nvPr/>
        </p:nvSpPr>
        <p:spPr>
          <a:xfrm>
            <a:off x="2098131" y="4267200"/>
            <a:ext cx="1552028" cy="6694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3000" dirty="0"/>
              <a:t>父亲</a:t>
            </a:r>
            <a:r>
              <a:rPr lang="en-US" altLang="zh-CN" sz="3000" dirty="0"/>
              <a:t>q</a:t>
            </a:r>
            <a:r>
              <a:rPr lang="zh-CN" altLang="en-US" sz="3000" dirty="0"/>
              <a:t>；</a:t>
            </a:r>
          </a:p>
        </p:txBody>
      </p:sp>
      <p:sp>
        <p:nvSpPr>
          <p:cNvPr id="91" name="矩形 90"/>
          <p:cNvSpPr/>
          <p:nvPr/>
        </p:nvSpPr>
        <p:spPr>
          <a:xfrm>
            <a:off x="2133600" y="5410200"/>
            <a:ext cx="67056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sz="3000" dirty="0">
                <a:solidFill>
                  <a:srgbClr val="003399"/>
                </a:solidFill>
              </a:rPr>
              <a:t>从</a:t>
            </a:r>
            <a:r>
              <a:rPr lang="en-US" altLang="zh-CN" sz="3000" dirty="0">
                <a:solidFill>
                  <a:srgbClr val="003399"/>
                </a:solidFill>
              </a:rPr>
              <a:t>L</a:t>
            </a:r>
            <a:r>
              <a:rPr lang="zh-CN" altLang="en-US" sz="3000" dirty="0">
                <a:solidFill>
                  <a:srgbClr val="003399"/>
                </a:solidFill>
              </a:rPr>
              <a:t>开始，沿右优先找到的第</a:t>
            </a:r>
            <a:r>
              <a:rPr lang="en-US" altLang="zh-CN" sz="3000" dirty="0">
                <a:solidFill>
                  <a:srgbClr val="003399"/>
                </a:solidFill>
              </a:rPr>
              <a:t>1</a:t>
            </a:r>
            <a:r>
              <a:rPr lang="zh-CN" altLang="en-US" sz="3000" dirty="0">
                <a:solidFill>
                  <a:srgbClr val="003399"/>
                </a:solidFill>
              </a:rPr>
              <a:t>个叶子；</a:t>
            </a:r>
          </a:p>
        </p:txBody>
      </p:sp>
      <p:sp>
        <p:nvSpPr>
          <p:cNvPr id="33" name="矩形 32"/>
          <p:cNvSpPr/>
          <p:nvPr/>
        </p:nvSpPr>
        <p:spPr>
          <a:xfrm>
            <a:off x="2209800" y="6019800"/>
            <a:ext cx="6324600" cy="523220"/>
          </a:xfrm>
          <a:prstGeom prst="rect">
            <a:avLst/>
          </a:prstGeom>
          <a:solidFill>
            <a:srgbClr val="226845"/>
          </a:solidFill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>
                <a:solidFill>
                  <a:schemeClr val="bg1"/>
                </a:solidFill>
              </a:rPr>
              <a:t>即，</a:t>
            </a:r>
            <a:r>
              <a:rPr lang="en-US" altLang="zh-CN" dirty="0">
                <a:solidFill>
                  <a:schemeClr val="bg1"/>
                </a:solidFill>
              </a:rPr>
              <a:t>q</a:t>
            </a:r>
            <a:r>
              <a:rPr lang="zh-CN" altLang="en-US" dirty="0">
                <a:solidFill>
                  <a:schemeClr val="bg1"/>
                </a:solidFill>
              </a:rPr>
              <a:t>左子树中最后被访问的结点</a:t>
            </a:r>
          </a:p>
        </p:txBody>
      </p:sp>
      <p:sp>
        <p:nvSpPr>
          <p:cNvPr id="37" name="Rectangle 68"/>
          <p:cNvSpPr>
            <a:spLocks noChangeArrowheads="1"/>
          </p:cNvSpPr>
          <p:nvPr/>
        </p:nvSpPr>
        <p:spPr bwMode="auto">
          <a:xfrm>
            <a:off x="8403000" y="932244"/>
            <a:ext cx="360000" cy="5400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/>
              <a:t>p</a:t>
            </a:r>
          </a:p>
        </p:txBody>
      </p:sp>
      <p:cxnSp>
        <p:nvCxnSpPr>
          <p:cNvPr id="38" name="直接箭头连接符 37"/>
          <p:cNvCxnSpPr/>
          <p:nvPr/>
        </p:nvCxnSpPr>
        <p:spPr bwMode="auto">
          <a:xfrm rot="5400000">
            <a:off x="8212500" y="1457654"/>
            <a:ext cx="381000" cy="15240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9" name="Rectangle 68"/>
          <p:cNvSpPr>
            <a:spLocks noChangeArrowheads="1"/>
          </p:cNvSpPr>
          <p:nvPr/>
        </p:nvSpPr>
        <p:spPr bwMode="auto">
          <a:xfrm>
            <a:off x="6485735" y="1114754"/>
            <a:ext cx="360000" cy="5400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/>
              <a:t>L</a:t>
            </a:r>
          </a:p>
        </p:txBody>
      </p:sp>
      <p:cxnSp>
        <p:nvCxnSpPr>
          <p:cNvPr id="60" name="直接箭头连接符 59"/>
          <p:cNvCxnSpPr/>
          <p:nvPr/>
        </p:nvCxnSpPr>
        <p:spPr bwMode="auto">
          <a:xfrm rot="16200000" flipH="1">
            <a:off x="6697757" y="1442731"/>
            <a:ext cx="350221" cy="164665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5" name="Rectangle 68"/>
          <p:cNvSpPr>
            <a:spLocks noChangeArrowheads="1"/>
          </p:cNvSpPr>
          <p:nvPr/>
        </p:nvSpPr>
        <p:spPr bwMode="auto">
          <a:xfrm>
            <a:off x="6845735" y="533400"/>
            <a:ext cx="360000" cy="5400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/>
              <a:t>q</a:t>
            </a:r>
          </a:p>
        </p:txBody>
      </p:sp>
      <p:cxnSp>
        <p:nvCxnSpPr>
          <p:cNvPr id="66" name="直接箭头连接符 65"/>
          <p:cNvCxnSpPr>
            <a:endCxn id="34" idx="2"/>
          </p:cNvCxnSpPr>
          <p:nvPr/>
        </p:nvCxnSpPr>
        <p:spPr bwMode="auto">
          <a:xfrm>
            <a:off x="7150535" y="768599"/>
            <a:ext cx="266065" cy="191557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/>
      <p:bldP spid="87" grpId="0"/>
      <p:bldP spid="88" grpId="0"/>
      <p:bldP spid="91" grpId="0"/>
      <p:bldP spid="33" grpId="0" animBg="1"/>
      <p:bldP spid="37" grpId="0"/>
      <p:bldP spid="39" grpId="0"/>
      <p:bldP spid="6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57200" y="-75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4400" kern="0" dirty="0">
                <a:solidFill>
                  <a:schemeClr val="tx2"/>
                </a:solidFill>
                <a:latin typeface="+mj-lt"/>
                <a:cs typeface="+mj-cs"/>
              </a:rPr>
              <a:t>5.1.1 </a:t>
            </a:r>
            <a:r>
              <a:rPr lang="zh-CN" altLang="en-US" sz="4400" kern="0" dirty="0">
                <a:solidFill>
                  <a:schemeClr val="tx2"/>
                </a:solidFill>
                <a:latin typeface="+mj-lt"/>
                <a:cs typeface="+mj-cs"/>
              </a:rPr>
              <a:t>满</a:t>
            </a:r>
            <a:r>
              <a:rPr lang="zh-CN" altLang="en-US" sz="4400" kern="0" dirty="0">
                <a:solidFill>
                  <a:schemeClr val="tx2"/>
                </a:solidFill>
                <a:latin typeface="黑体" pitchFamily="2" charset="-122"/>
                <a:cs typeface="+mj-cs"/>
              </a:rPr>
              <a:t>二叉树</a:t>
            </a:r>
            <a:endParaRPr kumimoji="0" lang="zh-CN" altLang="en-US" sz="4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457200" y="1111341"/>
            <a:ext cx="8610600" cy="1936659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ts val="0"/>
              </a:spcBef>
              <a:buSzPct val="75000"/>
              <a:buFont typeface="Wingdings" pitchFamily="2" charset="2"/>
              <a:buChar char="p"/>
            </a:pPr>
            <a:r>
              <a:rPr lang="zh-CN" altLang="en-US" sz="3200" dirty="0"/>
              <a:t> 定义</a:t>
            </a:r>
            <a:r>
              <a:rPr lang="en-US" altLang="zh-CN" sz="3200" dirty="0">
                <a:solidFill>
                  <a:srgbClr val="FF6600"/>
                </a:solidFill>
              </a:rPr>
              <a:t>(</a:t>
            </a:r>
            <a:r>
              <a:rPr lang="zh-CN" altLang="en-US" sz="3200" dirty="0">
                <a:solidFill>
                  <a:srgbClr val="FF6600"/>
                </a:solidFill>
              </a:rPr>
              <a:t>美国、国际，与本教材相同</a:t>
            </a:r>
            <a:r>
              <a:rPr lang="en-US" altLang="zh-CN" sz="3200" dirty="0">
                <a:solidFill>
                  <a:srgbClr val="FF6600"/>
                </a:solidFill>
              </a:rPr>
              <a:t>) </a:t>
            </a:r>
            <a:r>
              <a:rPr lang="zh-CN" altLang="en-US" sz="3200" dirty="0"/>
              <a:t>：</a:t>
            </a:r>
            <a:endParaRPr lang="en-US" altLang="zh-CN" sz="3200" dirty="0"/>
          </a:p>
          <a:p>
            <a:pPr>
              <a:spcBef>
                <a:spcPts val="0"/>
              </a:spcBef>
              <a:buSzPct val="75000"/>
              <a:buNone/>
            </a:pPr>
            <a:r>
              <a:rPr lang="en-US" altLang="zh-CN" sz="3200" dirty="0">
                <a:sym typeface="Wingdings" pitchFamily="2" charset="2"/>
              </a:rPr>
              <a:t>   </a:t>
            </a:r>
            <a:r>
              <a:rPr lang="zh-CN" altLang="en-US" sz="3200" dirty="0">
                <a:sym typeface="Wingdings" pitchFamily="2" charset="2"/>
              </a:rPr>
              <a:t>任意结点，</a:t>
            </a:r>
            <a:r>
              <a:rPr lang="zh-CN" altLang="en-US" sz="3200" dirty="0">
                <a:solidFill>
                  <a:srgbClr val="00518E"/>
                </a:solidFill>
                <a:sym typeface="Wingdings" pitchFamily="2" charset="2"/>
              </a:rPr>
              <a:t>要么度为</a:t>
            </a:r>
            <a:r>
              <a:rPr lang="en-US" altLang="zh-CN" sz="3200" dirty="0">
                <a:solidFill>
                  <a:srgbClr val="00518E"/>
                </a:solidFill>
                <a:sym typeface="Wingdings" pitchFamily="2" charset="2"/>
              </a:rPr>
              <a:t>0</a:t>
            </a:r>
            <a:r>
              <a:rPr lang="zh-CN" altLang="en-US" sz="3200" dirty="0">
                <a:solidFill>
                  <a:srgbClr val="00518E"/>
                </a:solidFill>
                <a:sym typeface="Wingdings" pitchFamily="2" charset="2"/>
              </a:rPr>
              <a:t>，要么度为</a:t>
            </a:r>
            <a:r>
              <a:rPr lang="en-US" altLang="zh-CN" sz="3200" dirty="0">
                <a:solidFill>
                  <a:srgbClr val="00518E"/>
                </a:solidFill>
                <a:sym typeface="Wingdings" pitchFamily="2" charset="2"/>
              </a:rPr>
              <a:t>2</a:t>
            </a:r>
            <a:r>
              <a:rPr lang="zh-CN" altLang="en-US" sz="3200" dirty="0">
                <a:solidFill>
                  <a:srgbClr val="00518E"/>
                </a:solidFill>
                <a:sym typeface="Wingdings" pitchFamily="2" charset="2"/>
              </a:rPr>
              <a:t>；</a:t>
            </a:r>
            <a:endParaRPr lang="en-US" altLang="zh-CN" sz="3200" dirty="0">
              <a:solidFill>
                <a:srgbClr val="00518E"/>
              </a:solidFill>
              <a:sym typeface="Wingdings" pitchFamily="2" charset="2"/>
            </a:endParaRPr>
          </a:p>
          <a:p>
            <a:pPr>
              <a:spcBef>
                <a:spcPts val="0"/>
              </a:spcBef>
              <a:buSzPct val="75000"/>
              <a:buNone/>
            </a:pPr>
            <a:r>
              <a:rPr lang="en-US" altLang="zh-CN" sz="3200" dirty="0">
                <a:solidFill>
                  <a:srgbClr val="00518E"/>
                </a:solidFill>
                <a:sym typeface="Wingdings" pitchFamily="2" charset="2"/>
              </a:rPr>
              <a:t>   </a:t>
            </a:r>
            <a:r>
              <a:rPr lang="zh-CN" altLang="en-US" sz="3200" dirty="0">
                <a:sym typeface="Wingdings" pitchFamily="2" charset="2"/>
              </a:rPr>
              <a:t>即：结点或者是叶子，或者有两棵非空子树；</a:t>
            </a:r>
            <a:endParaRPr lang="en-US" altLang="zh-CN" sz="3200" dirty="0">
              <a:sym typeface="Wingdings" pitchFamily="2" charset="2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7239000" y="1143000"/>
            <a:ext cx="1905000" cy="609600"/>
          </a:xfrm>
          <a:prstGeom prst="rect">
            <a:avLst/>
          </a:prstGeom>
          <a:solidFill>
            <a:srgbClr val="006600"/>
          </a:solidFill>
          <a:ln w="9525" algn="ctr">
            <a:solidFill>
              <a:srgbClr val="007E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200" dirty="0">
                <a:solidFill>
                  <a:schemeClr val="bg1"/>
                </a:solidFill>
                <a:latin typeface="黑体" pitchFamily="2" charset="-122"/>
              </a:rPr>
              <a:t>又称</a:t>
            </a:r>
            <a:r>
              <a:rPr lang="en-US" altLang="zh-CN" sz="3200" dirty="0">
                <a:solidFill>
                  <a:schemeClr val="bg1"/>
                </a:solidFill>
                <a:latin typeface="黑体" pitchFamily="2" charset="-122"/>
              </a:rPr>
              <a:t>2</a:t>
            </a:r>
            <a:r>
              <a:rPr lang="zh-CN" altLang="en-US" sz="3200" dirty="0">
                <a:solidFill>
                  <a:schemeClr val="bg1"/>
                </a:solidFill>
                <a:latin typeface="黑体" pitchFamily="2" charset="-122"/>
              </a:rPr>
              <a:t>树</a:t>
            </a:r>
            <a:endParaRPr lang="en-US" altLang="zh-CN" sz="3200" dirty="0">
              <a:solidFill>
                <a:schemeClr val="bg1"/>
              </a:solidFill>
              <a:latin typeface="黑体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57200" y="3048000"/>
            <a:ext cx="5105400" cy="315887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  <a:spcBef>
                <a:spcPts val="0"/>
              </a:spcBef>
              <a:buNone/>
            </a:pPr>
            <a:r>
              <a:rPr lang="en-US" sz="3200" dirty="0">
                <a:solidFill>
                  <a:srgbClr val="00518E"/>
                </a:solidFill>
              </a:rPr>
              <a:t>A binary tree in which each node has exactly zero or two children. </a:t>
            </a:r>
          </a:p>
          <a:p>
            <a:pPr>
              <a:lnSpc>
                <a:spcPct val="105000"/>
              </a:lnSpc>
              <a:spcBef>
                <a:spcPts val="0"/>
              </a:spcBef>
              <a:buNone/>
            </a:pPr>
            <a:r>
              <a:rPr lang="en-US" sz="3200" dirty="0"/>
              <a:t>In other words, every node is either a leaf or has two children. </a:t>
            </a:r>
          </a:p>
        </p:txBody>
      </p:sp>
      <p:sp>
        <p:nvSpPr>
          <p:cNvPr id="10" name="Oval 26"/>
          <p:cNvSpPr>
            <a:spLocks noChangeArrowheads="1"/>
          </p:cNvSpPr>
          <p:nvPr/>
        </p:nvSpPr>
        <p:spPr bwMode="auto">
          <a:xfrm>
            <a:off x="5638800" y="3894599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B</a:t>
            </a:r>
          </a:p>
        </p:txBody>
      </p:sp>
      <p:sp>
        <p:nvSpPr>
          <p:cNvPr id="11" name="Oval 27"/>
          <p:cNvSpPr>
            <a:spLocks noChangeArrowheads="1"/>
          </p:cNvSpPr>
          <p:nvPr/>
        </p:nvSpPr>
        <p:spPr bwMode="auto">
          <a:xfrm>
            <a:off x="6481200" y="3124200"/>
            <a:ext cx="504000" cy="504000"/>
          </a:xfrm>
          <a:prstGeom prst="ellipse">
            <a:avLst/>
          </a:prstGeom>
          <a:solidFill>
            <a:srgbClr val="FFFE98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/>
              <a:t>A</a:t>
            </a:r>
          </a:p>
        </p:txBody>
      </p:sp>
      <p:sp>
        <p:nvSpPr>
          <p:cNvPr id="12" name="Oval 28"/>
          <p:cNvSpPr>
            <a:spLocks noChangeArrowheads="1"/>
          </p:cNvSpPr>
          <p:nvPr/>
        </p:nvSpPr>
        <p:spPr bwMode="auto">
          <a:xfrm>
            <a:off x="7308600" y="3894599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C</a:t>
            </a:r>
            <a:endParaRPr lang="zh-CN" altLang="en-US" sz="3200" dirty="0"/>
          </a:p>
        </p:txBody>
      </p:sp>
      <p:sp>
        <p:nvSpPr>
          <p:cNvPr id="17" name="Oval 29"/>
          <p:cNvSpPr>
            <a:spLocks noChangeArrowheads="1"/>
          </p:cNvSpPr>
          <p:nvPr/>
        </p:nvSpPr>
        <p:spPr bwMode="auto">
          <a:xfrm>
            <a:off x="6676200" y="4809000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D</a:t>
            </a:r>
            <a:endParaRPr lang="zh-CN" altLang="en-US" sz="3200" dirty="0"/>
          </a:p>
        </p:txBody>
      </p:sp>
      <p:cxnSp>
        <p:nvCxnSpPr>
          <p:cNvPr id="19" name="直接连接符 18"/>
          <p:cNvCxnSpPr>
            <a:stCxn id="11" idx="3"/>
            <a:endCxn id="10" idx="7"/>
          </p:cNvCxnSpPr>
          <p:nvPr/>
        </p:nvCxnSpPr>
        <p:spPr bwMode="auto">
          <a:xfrm rot="5400000">
            <a:off x="6104992" y="3518390"/>
            <a:ext cx="414017" cy="486018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直接连接符 19"/>
          <p:cNvCxnSpPr>
            <a:stCxn id="11" idx="5"/>
            <a:endCxn id="12" idx="1"/>
          </p:cNvCxnSpPr>
          <p:nvPr/>
        </p:nvCxnSpPr>
        <p:spPr bwMode="auto">
          <a:xfrm rot="16200000" flipH="1">
            <a:off x="6939892" y="3525890"/>
            <a:ext cx="414017" cy="471018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直接连接符 24"/>
          <p:cNvCxnSpPr>
            <a:stCxn id="12" idx="3"/>
            <a:endCxn id="17" idx="0"/>
          </p:cNvCxnSpPr>
          <p:nvPr/>
        </p:nvCxnSpPr>
        <p:spPr bwMode="auto">
          <a:xfrm rot="5400000">
            <a:off x="6913200" y="4339791"/>
            <a:ext cx="484210" cy="4542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7" name="Oval 29"/>
          <p:cNvSpPr>
            <a:spLocks noChangeArrowheads="1"/>
          </p:cNvSpPr>
          <p:nvPr/>
        </p:nvSpPr>
        <p:spPr bwMode="auto">
          <a:xfrm>
            <a:off x="7971600" y="4767000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E</a:t>
            </a:r>
            <a:endParaRPr lang="zh-CN" altLang="en-US" sz="3200" dirty="0"/>
          </a:p>
        </p:txBody>
      </p:sp>
      <p:sp>
        <p:nvSpPr>
          <p:cNvPr id="28" name="Oval 29"/>
          <p:cNvSpPr>
            <a:spLocks noChangeArrowheads="1"/>
          </p:cNvSpPr>
          <p:nvPr/>
        </p:nvSpPr>
        <p:spPr bwMode="auto">
          <a:xfrm>
            <a:off x="7666800" y="5592000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H</a:t>
            </a:r>
            <a:endParaRPr lang="zh-CN" altLang="en-US" sz="3200" dirty="0"/>
          </a:p>
        </p:txBody>
      </p:sp>
      <p:sp>
        <p:nvSpPr>
          <p:cNvPr id="29" name="Oval 30"/>
          <p:cNvSpPr>
            <a:spLocks noChangeArrowheads="1"/>
          </p:cNvSpPr>
          <p:nvPr/>
        </p:nvSpPr>
        <p:spPr bwMode="auto">
          <a:xfrm>
            <a:off x="8276400" y="5591999"/>
            <a:ext cx="504000" cy="504000"/>
          </a:xfrm>
          <a:prstGeom prst="ellipse">
            <a:avLst/>
          </a:prstGeom>
          <a:solidFill>
            <a:srgbClr val="FFFE98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I</a:t>
            </a:r>
          </a:p>
        </p:txBody>
      </p:sp>
      <p:cxnSp>
        <p:nvCxnSpPr>
          <p:cNvPr id="30" name="直接连接符 29"/>
          <p:cNvCxnSpPr>
            <a:stCxn id="27" idx="3"/>
            <a:endCxn id="28" idx="0"/>
          </p:cNvCxnSpPr>
          <p:nvPr/>
        </p:nvCxnSpPr>
        <p:spPr bwMode="auto">
          <a:xfrm rot="5400000">
            <a:off x="7784701" y="5331291"/>
            <a:ext cx="394809" cy="1266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直接连接符 30"/>
          <p:cNvCxnSpPr>
            <a:stCxn id="29" idx="0"/>
            <a:endCxn id="27" idx="5"/>
          </p:cNvCxnSpPr>
          <p:nvPr/>
        </p:nvCxnSpPr>
        <p:spPr bwMode="auto">
          <a:xfrm rot="16200000" flipV="1">
            <a:off x="8267692" y="5331290"/>
            <a:ext cx="394808" cy="1266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直接连接符 31"/>
          <p:cNvCxnSpPr>
            <a:stCxn id="12" idx="5"/>
            <a:endCxn id="27" idx="0"/>
          </p:cNvCxnSpPr>
          <p:nvPr/>
        </p:nvCxnSpPr>
        <p:spPr bwMode="auto">
          <a:xfrm rot="16200000" flipH="1">
            <a:off x="7760090" y="4303490"/>
            <a:ext cx="442210" cy="4848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5" name="Oval 29"/>
          <p:cNvSpPr>
            <a:spLocks noChangeArrowheads="1"/>
          </p:cNvSpPr>
          <p:nvPr/>
        </p:nvSpPr>
        <p:spPr bwMode="auto">
          <a:xfrm>
            <a:off x="6371400" y="5592000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F</a:t>
            </a:r>
            <a:endParaRPr lang="zh-CN" altLang="en-US" sz="3200" dirty="0"/>
          </a:p>
        </p:txBody>
      </p:sp>
      <p:sp>
        <p:nvSpPr>
          <p:cNvPr id="36" name="Oval 30"/>
          <p:cNvSpPr>
            <a:spLocks noChangeArrowheads="1"/>
          </p:cNvSpPr>
          <p:nvPr/>
        </p:nvSpPr>
        <p:spPr bwMode="auto">
          <a:xfrm>
            <a:off x="6981000" y="5591999"/>
            <a:ext cx="504000" cy="504000"/>
          </a:xfrm>
          <a:prstGeom prst="ellipse">
            <a:avLst/>
          </a:prstGeom>
          <a:solidFill>
            <a:srgbClr val="FFFE98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G</a:t>
            </a:r>
          </a:p>
        </p:txBody>
      </p:sp>
      <p:cxnSp>
        <p:nvCxnSpPr>
          <p:cNvPr id="37" name="直接连接符 36"/>
          <p:cNvCxnSpPr>
            <a:stCxn id="17" idx="3"/>
            <a:endCxn id="35" idx="0"/>
          </p:cNvCxnSpPr>
          <p:nvPr/>
        </p:nvCxnSpPr>
        <p:spPr bwMode="auto">
          <a:xfrm rot="5400000">
            <a:off x="6510301" y="5352291"/>
            <a:ext cx="352809" cy="1266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直接连接符 37"/>
          <p:cNvCxnSpPr>
            <a:stCxn id="36" idx="0"/>
            <a:endCxn id="17" idx="5"/>
          </p:cNvCxnSpPr>
          <p:nvPr/>
        </p:nvCxnSpPr>
        <p:spPr bwMode="auto">
          <a:xfrm rot="16200000" flipV="1">
            <a:off x="6993292" y="5352290"/>
            <a:ext cx="352808" cy="1266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  <p:bldP spid="12" grpId="0" animBg="1"/>
      <p:bldP spid="17" grpId="0" animBg="1"/>
      <p:bldP spid="27" grpId="0" animBg="1"/>
      <p:bldP spid="28" grpId="0" animBg="1"/>
      <p:bldP spid="29" grpId="0" animBg="1"/>
      <p:bldP spid="35" grpId="0" animBg="1"/>
      <p:bldP spid="36" grpId="0" animBg="1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 Box 6"/>
          <p:cNvSpPr txBox="1">
            <a:spLocks noChangeArrowheads="1"/>
          </p:cNvSpPr>
          <p:nvPr/>
        </p:nvSpPr>
        <p:spPr bwMode="auto">
          <a:xfrm>
            <a:off x="457200" y="809938"/>
            <a:ext cx="8686800" cy="528606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514350" indent="-514350">
              <a:spcBef>
                <a:spcPts val="0"/>
              </a:spcBef>
              <a:buNone/>
            </a:pPr>
            <a:endParaRPr lang="en-US" altLang="zh-CN" sz="3000" dirty="0"/>
          </a:p>
          <a:p>
            <a:pPr marL="514350" indent="-514350">
              <a:spcBef>
                <a:spcPts val="0"/>
              </a:spcBef>
              <a:buNone/>
            </a:pPr>
            <a:endParaRPr lang="en-US" altLang="zh-CN" sz="3000" dirty="0"/>
          </a:p>
          <a:p>
            <a:pPr marL="514350" indent="-514350">
              <a:spcBef>
                <a:spcPts val="0"/>
              </a:spcBef>
              <a:buNone/>
            </a:pPr>
            <a:endParaRPr lang="en-US" altLang="zh-CN" sz="3000" dirty="0"/>
          </a:p>
          <a:p>
            <a:pPr marL="514350" indent="-514350">
              <a:spcBef>
                <a:spcPts val="0"/>
              </a:spcBef>
              <a:buNone/>
            </a:pPr>
            <a:endParaRPr lang="en-US" altLang="zh-CN" sz="3000" dirty="0"/>
          </a:p>
          <a:p>
            <a:pPr marL="514350" indent="-514350">
              <a:spcBef>
                <a:spcPts val="0"/>
              </a:spcBef>
              <a:buNone/>
            </a:pPr>
            <a:endParaRPr lang="en-US" altLang="zh-CN" sz="3000" dirty="0"/>
          </a:p>
          <a:p>
            <a:pPr marL="514350" indent="-514350">
              <a:spcBef>
                <a:spcPts val="0"/>
              </a:spcBef>
              <a:buNone/>
            </a:pPr>
            <a:endParaRPr lang="en-US" altLang="zh-CN" sz="3000" dirty="0"/>
          </a:p>
          <a:p>
            <a:pPr marL="514350" indent="-514350">
              <a:spcBef>
                <a:spcPts val="0"/>
              </a:spcBef>
              <a:buNone/>
            </a:pPr>
            <a:endParaRPr lang="en-US" altLang="zh-CN" sz="3000" dirty="0"/>
          </a:p>
          <a:p>
            <a:pPr marL="514350" indent="-514350">
              <a:spcBef>
                <a:spcPts val="0"/>
              </a:spcBef>
              <a:buNone/>
            </a:pPr>
            <a:r>
              <a:rPr lang="en-US" altLang="zh-CN" sz="3000" dirty="0"/>
              <a:t>    </a:t>
            </a:r>
            <a:r>
              <a:rPr lang="zh-CN" altLang="en-US" sz="3000" dirty="0"/>
              <a:t>若</a:t>
            </a:r>
            <a:r>
              <a:rPr lang="en-US" altLang="zh-CN" sz="3000" dirty="0"/>
              <a:t>p</a:t>
            </a:r>
            <a:r>
              <a:rPr lang="zh-CN" altLang="en-US" sz="3000" dirty="0"/>
              <a:t>是结点</a:t>
            </a:r>
            <a:r>
              <a:rPr lang="en-US" altLang="zh-CN" sz="3000" dirty="0"/>
              <a:t>q</a:t>
            </a:r>
            <a:r>
              <a:rPr lang="zh-CN" altLang="en-US" sz="3000" dirty="0"/>
              <a:t>的右孩子 且 </a:t>
            </a:r>
            <a:r>
              <a:rPr lang="en-US" altLang="zh-CN" sz="3000" dirty="0"/>
              <a:t>p</a:t>
            </a:r>
            <a:r>
              <a:rPr lang="zh-CN" altLang="en-US" sz="3000" dirty="0"/>
              <a:t>有左兄弟</a:t>
            </a:r>
            <a:r>
              <a:rPr lang="en-US" altLang="zh-CN" sz="3000" dirty="0">
                <a:solidFill>
                  <a:srgbClr val="003399"/>
                </a:solidFill>
              </a:rPr>
              <a:t>L</a:t>
            </a:r>
            <a:r>
              <a:rPr lang="zh-CN" altLang="en-US" sz="3000" dirty="0"/>
              <a:t>，</a:t>
            </a:r>
            <a:endParaRPr lang="en-US" altLang="zh-CN" sz="3000" dirty="0"/>
          </a:p>
          <a:p>
            <a:pPr marL="514350" indent="-514350">
              <a:spcBef>
                <a:spcPts val="0"/>
              </a:spcBef>
              <a:buNone/>
            </a:pPr>
            <a:r>
              <a:rPr lang="en-US" altLang="zh-CN" sz="3000" dirty="0">
                <a:solidFill>
                  <a:srgbClr val="008A00"/>
                </a:solidFill>
              </a:rPr>
              <a:t>    </a:t>
            </a:r>
            <a:r>
              <a:rPr lang="zh-CN" altLang="en-US" sz="3000" dirty="0">
                <a:solidFill>
                  <a:srgbClr val="008A00"/>
                </a:solidFill>
              </a:rPr>
              <a:t>前驱为</a:t>
            </a:r>
            <a:endParaRPr lang="en-US" altLang="zh-CN" sz="3000" dirty="0"/>
          </a:p>
        </p:txBody>
      </p:sp>
      <p:sp>
        <p:nvSpPr>
          <p:cNvPr id="54" name="矩形 53"/>
          <p:cNvSpPr/>
          <p:nvPr/>
        </p:nvSpPr>
        <p:spPr>
          <a:xfrm>
            <a:off x="1447800" y="4277380"/>
            <a:ext cx="6553200" cy="523220"/>
          </a:xfrm>
          <a:prstGeom prst="rect">
            <a:avLst/>
          </a:prstGeom>
          <a:solidFill>
            <a:srgbClr val="FFFF99"/>
          </a:solidFill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altLang="zh-CN" dirty="0">
                <a:solidFill>
                  <a:srgbClr val="008A00"/>
                </a:solidFill>
              </a:rPr>
              <a:t>//</a:t>
            </a:r>
            <a:r>
              <a:rPr lang="zh-CN" altLang="en-US" dirty="0">
                <a:solidFill>
                  <a:srgbClr val="008A00"/>
                </a:solidFill>
              </a:rPr>
              <a:t>向右走不动</a:t>
            </a:r>
            <a:r>
              <a:rPr lang="en-US" altLang="zh-CN" dirty="0">
                <a:solidFill>
                  <a:srgbClr val="008A00"/>
                </a:solidFill>
              </a:rPr>
              <a:t>, </a:t>
            </a:r>
            <a:r>
              <a:rPr lang="zh-CN" altLang="en-US" dirty="0">
                <a:solidFill>
                  <a:srgbClr val="008A00"/>
                </a:solidFill>
              </a:rPr>
              <a:t>且不是叶子</a:t>
            </a:r>
            <a:r>
              <a:rPr lang="en-US" altLang="zh-CN" dirty="0">
                <a:solidFill>
                  <a:srgbClr val="008A00"/>
                </a:solidFill>
              </a:rPr>
              <a:t>, </a:t>
            </a:r>
            <a:r>
              <a:rPr lang="zh-CN" altLang="en-US" dirty="0">
                <a:solidFill>
                  <a:srgbClr val="008A00"/>
                </a:solidFill>
              </a:rPr>
              <a:t>则向左走</a:t>
            </a:r>
            <a:r>
              <a:rPr lang="en-US" altLang="zh-CN" dirty="0">
                <a:solidFill>
                  <a:srgbClr val="008A00"/>
                </a:solidFill>
              </a:rPr>
              <a:t>1</a:t>
            </a:r>
            <a:r>
              <a:rPr lang="zh-CN" altLang="en-US" dirty="0">
                <a:solidFill>
                  <a:srgbClr val="008A00"/>
                </a:solidFill>
              </a:rPr>
              <a:t>步</a:t>
            </a:r>
          </a:p>
        </p:txBody>
      </p:sp>
      <p:sp>
        <p:nvSpPr>
          <p:cNvPr id="59" name="矩形 58"/>
          <p:cNvSpPr/>
          <p:nvPr/>
        </p:nvSpPr>
        <p:spPr>
          <a:xfrm>
            <a:off x="457200" y="391180"/>
            <a:ext cx="6172200" cy="523220"/>
          </a:xfrm>
          <a:prstGeom prst="rect">
            <a:avLst/>
          </a:prstGeom>
          <a:solidFill>
            <a:srgbClr val="A5E088"/>
          </a:solidFill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>
                <a:solidFill>
                  <a:srgbClr val="008A00"/>
                </a:solidFill>
              </a:rPr>
              <a:t>//</a:t>
            </a:r>
            <a:r>
              <a:rPr lang="zh-CN" altLang="en-US" dirty="0">
                <a:solidFill>
                  <a:srgbClr val="008A00"/>
                </a:solidFill>
              </a:rPr>
              <a:t>从</a:t>
            </a:r>
            <a:r>
              <a:rPr lang="en-US" altLang="zh-CN" dirty="0">
                <a:solidFill>
                  <a:srgbClr val="008A00"/>
                </a:solidFill>
              </a:rPr>
              <a:t>L</a:t>
            </a:r>
            <a:r>
              <a:rPr lang="zh-CN" altLang="en-US" dirty="0">
                <a:solidFill>
                  <a:srgbClr val="008A00"/>
                </a:solidFill>
              </a:rPr>
              <a:t>开始，右优先找第</a:t>
            </a:r>
            <a:r>
              <a:rPr lang="en-US" altLang="zh-CN" dirty="0">
                <a:solidFill>
                  <a:srgbClr val="008A00"/>
                </a:solidFill>
              </a:rPr>
              <a:t>1</a:t>
            </a:r>
            <a:r>
              <a:rPr lang="zh-CN" altLang="en-US" dirty="0">
                <a:solidFill>
                  <a:srgbClr val="008A00"/>
                </a:solidFill>
              </a:rPr>
              <a:t>个叶子</a:t>
            </a:r>
          </a:p>
        </p:txBody>
      </p:sp>
      <p:sp>
        <p:nvSpPr>
          <p:cNvPr id="34" name="Oval 27"/>
          <p:cNvSpPr>
            <a:spLocks noChangeArrowheads="1"/>
          </p:cNvSpPr>
          <p:nvPr/>
        </p:nvSpPr>
        <p:spPr bwMode="auto">
          <a:xfrm>
            <a:off x="7111800" y="939600"/>
            <a:ext cx="432000" cy="432000"/>
          </a:xfrm>
          <a:prstGeom prst="ellipse">
            <a:avLst/>
          </a:prstGeom>
          <a:solidFill>
            <a:srgbClr val="FFFE98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/>
              <a:t>A</a:t>
            </a:r>
          </a:p>
        </p:txBody>
      </p:sp>
      <p:sp>
        <p:nvSpPr>
          <p:cNvPr id="35" name="Oval 28"/>
          <p:cNvSpPr>
            <a:spLocks noChangeArrowheads="1"/>
          </p:cNvSpPr>
          <p:nvPr/>
        </p:nvSpPr>
        <p:spPr bwMode="auto">
          <a:xfrm>
            <a:off x="7645200" y="1737845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C</a:t>
            </a:r>
            <a:endParaRPr lang="zh-CN" altLang="en-US" sz="3200" dirty="0"/>
          </a:p>
        </p:txBody>
      </p:sp>
      <p:cxnSp>
        <p:nvCxnSpPr>
          <p:cNvPr id="36" name="直接连接符 35"/>
          <p:cNvCxnSpPr>
            <a:stCxn id="34" idx="3"/>
            <a:endCxn id="41" idx="0"/>
          </p:cNvCxnSpPr>
          <p:nvPr/>
        </p:nvCxnSpPr>
        <p:spPr bwMode="auto">
          <a:xfrm rot="5400000">
            <a:off x="6769978" y="1332758"/>
            <a:ext cx="429510" cy="3806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直接连接符 39"/>
          <p:cNvCxnSpPr>
            <a:stCxn id="34" idx="5"/>
            <a:endCxn id="35" idx="0"/>
          </p:cNvCxnSpPr>
          <p:nvPr/>
        </p:nvCxnSpPr>
        <p:spPr bwMode="auto">
          <a:xfrm rot="16200000" flipH="1">
            <a:off x="7456112" y="1332757"/>
            <a:ext cx="429510" cy="3806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1" name="Oval 28"/>
          <p:cNvSpPr>
            <a:spLocks noChangeArrowheads="1"/>
          </p:cNvSpPr>
          <p:nvPr/>
        </p:nvSpPr>
        <p:spPr bwMode="auto">
          <a:xfrm>
            <a:off x="6578400" y="1737845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B</a:t>
            </a:r>
            <a:endParaRPr lang="zh-CN" altLang="en-US" sz="3200" dirty="0"/>
          </a:p>
        </p:txBody>
      </p:sp>
      <p:sp>
        <p:nvSpPr>
          <p:cNvPr id="42" name="Oval 28"/>
          <p:cNvSpPr>
            <a:spLocks noChangeArrowheads="1"/>
          </p:cNvSpPr>
          <p:nvPr/>
        </p:nvSpPr>
        <p:spPr bwMode="auto">
          <a:xfrm>
            <a:off x="8178600" y="2649156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F</a:t>
            </a:r>
            <a:endParaRPr lang="zh-CN" altLang="en-US" sz="3200" dirty="0"/>
          </a:p>
        </p:txBody>
      </p:sp>
      <p:cxnSp>
        <p:nvCxnSpPr>
          <p:cNvPr id="43" name="直接连接符 42"/>
          <p:cNvCxnSpPr>
            <a:stCxn id="35" idx="3"/>
            <a:endCxn id="45" idx="0"/>
          </p:cNvCxnSpPr>
          <p:nvPr/>
        </p:nvCxnSpPr>
        <p:spPr bwMode="auto">
          <a:xfrm rot="5400000">
            <a:off x="7246845" y="2187536"/>
            <a:ext cx="542576" cy="3806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直接连接符 43"/>
          <p:cNvCxnSpPr>
            <a:stCxn id="35" idx="5"/>
            <a:endCxn id="42" idx="0"/>
          </p:cNvCxnSpPr>
          <p:nvPr/>
        </p:nvCxnSpPr>
        <p:spPr bwMode="auto">
          <a:xfrm rot="16200000" flipH="1">
            <a:off x="7932979" y="2187535"/>
            <a:ext cx="542576" cy="3806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Oval 28"/>
          <p:cNvSpPr>
            <a:spLocks noChangeArrowheads="1"/>
          </p:cNvSpPr>
          <p:nvPr/>
        </p:nvSpPr>
        <p:spPr bwMode="auto">
          <a:xfrm>
            <a:off x="7111800" y="2649156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E</a:t>
            </a:r>
            <a:endParaRPr lang="zh-CN" altLang="en-US" sz="3200" dirty="0"/>
          </a:p>
        </p:txBody>
      </p:sp>
      <p:cxnSp>
        <p:nvCxnSpPr>
          <p:cNvPr id="46" name="直接连接符 45"/>
          <p:cNvCxnSpPr>
            <a:stCxn id="41" idx="3"/>
            <a:endCxn id="47" idx="0"/>
          </p:cNvCxnSpPr>
          <p:nvPr/>
        </p:nvCxnSpPr>
        <p:spPr bwMode="auto">
          <a:xfrm rot="5400000">
            <a:off x="6133023" y="2158358"/>
            <a:ext cx="560420" cy="4568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7" name="Oval 28"/>
          <p:cNvSpPr>
            <a:spLocks noChangeArrowheads="1"/>
          </p:cNvSpPr>
          <p:nvPr/>
        </p:nvSpPr>
        <p:spPr bwMode="auto">
          <a:xfrm>
            <a:off x="5968800" y="266700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D</a:t>
            </a:r>
            <a:endParaRPr lang="zh-CN" altLang="en-US" sz="3200" dirty="0"/>
          </a:p>
        </p:txBody>
      </p:sp>
      <p:sp>
        <p:nvSpPr>
          <p:cNvPr id="48" name="Oval 28"/>
          <p:cNvSpPr>
            <a:spLocks noChangeArrowheads="1"/>
          </p:cNvSpPr>
          <p:nvPr/>
        </p:nvSpPr>
        <p:spPr bwMode="auto">
          <a:xfrm>
            <a:off x="6400800" y="350520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G</a:t>
            </a:r>
            <a:endParaRPr lang="zh-CN" altLang="en-US" sz="3200" dirty="0"/>
          </a:p>
        </p:txBody>
      </p:sp>
      <p:cxnSp>
        <p:nvCxnSpPr>
          <p:cNvPr id="49" name="直接连接符 48"/>
          <p:cNvCxnSpPr>
            <a:stCxn id="47" idx="5"/>
            <a:endCxn id="48" idx="0"/>
          </p:cNvCxnSpPr>
          <p:nvPr/>
        </p:nvCxnSpPr>
        <p:spPr bwMode="auto">
          <a:xfrm rot="16200000" flipH="1">
            <a:off x="6242435" y="3130834"/>
            <a:ext cx="469465" cy="2792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0" name="Oval 28"/>
          <p:cNvSpPr>
            <a:spLocks noChangeArrowheads="1"/>
          </p:cNvSpPr>
          <p:nvPr/>
        </p:nvSpPr>
        <p:spPr bwMode="auto">
          <a:xfrm>
            <a:off x="7543800" y="342900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H</a:t>
            </a:r>
            <a:endParaRPr lang="zh-CN" altLang="en-US" sz="3200" dirty="0"/>
          </a:p>
        </p:txBody>
      </p:sp>
      <p:cxnSp>
        <p:nvCxnSpPr>
          <p:cNvPr id="51" name="直接连接符 50"/>
          <p:cNvCxnSpPr>
            <a:stCxn id="45" idx="5"/>
            <a:endCxn id="50" idx="0"/>
          </p:cNvCxnSpPr>
          <p:nvPr/>
        </p:nvCxnSpPr>
        <p:spPr bwMode="auto">
          <a:xfrm rot="16200000" flipH="1">
            <a:off x="7414613" y="3083812"/>
            <a:ext cx="411109" cy="2792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1" name="矩形 90"/>
          <p:cNvSpPr/>
          <p:nvPr/>
        </p:nvSpPr>
        <p:spPr>
          <a:xfrm>
            <a:off x="2133600" y="5410200"/>
            <a:ext cx="67056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sz="3000" dirty="0">
                <a:solidFill>
                  <a:srgbClr val="003399"/>
                </a:solidFill>
              </a:rPr>
              <a:t>从</a:t>
            </a:r>
            <a:r>
              <a:rPr lang="en-US" altLang="zh-CN" sz="3000" dirty="0">
                <a:solidFill>
                  <a:srgbClr val="003399"/>
                </a:solidFill>
              </a:rPr>
              <a:t>L</a:t>
            </a:r>
            <a:r>
              <a:rPr lang="zh-CN" altLang="en-US" sz="3000" dirty="0">
                <a:solidFill>
                  <a:srgbClr val="003399"/>
                </a:solidFill>
              </a:rPr>
              <a:t>开始，沿右优先找到的第</a:t>
            </a:r>
            <a:r>
              <a:rPr lang="en-US" altLang="zh-CN" sz="3000" dirty="0">
                <a:solidFill>
                  <a:srgbClr val="003399"/>
                </a:solidFill>
              </a:rPr>
              <a:t>1</a:t>
            </a:r>
            <a:r>
              <a:rPr lang="zh-CN" altLang="en-US" sz="3000" dirty="0">
                <a:solidFill>
                  <a:srgbClr val="003399"/>
                </a:solidFill>
              </a:rPr>
              <a:t>个叶子；</a:t>
            </a:r>
          </a:p>
        </p:txBody>
      </p:sp>
      <p:sp>
        <p:nvSpPr>
          <p:cNvPr id="37" name="Oval 28"/>
          <p:cNvSpPr>
            <a:spLocks noChangeArrowheads="1"/>
          </p:cNvSpPr>
          <p:nvPr/>
        </p:nvSpPr>
        <p:spPr bwMode="auto">
          <a:xfrm>
            <a:off x="7950000" y="411480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I</a:t>
            </a:r>
            <a:endParaRPr lang="zh-CN" altLang="en-US" sz="3200" dirty="0"/>
          </a:p>
        </p:txBody>
      </p:sp>
      <p:cxnSp>
        <p:nvCxnSpPr>
          <p:cNvPr id="38" name="直接连接符 37"/>
          <p:cNvCxnSpPr>
            <a:stCxn id="50" idx="5"/>
            <a:endCxn id="37" idx="0"/>
          </p:cNvCxnSpPr>
          <p:nvPr/>
        </p:nvCxnSpPr>
        <p:spPr bwMode="auto">
          <a:xfrm rot="16200000" flipH="1">
            <a:off x="7880735" y="3829534"/>
            <a:ext cx="317065" cy="2534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2" name="Rectangle 68"/>
          <p:cNvSpPr>
            <a:spLocks noChangeArrowheads="1"/>
          </p:cNvSpPr>
          <p:nvPr/>
        </p:nvSpPr>
        <p:spPr bwMode="auto">
          <a:xfrm>
            <a:off x="8534400" y="1828800"/>
            <a:ext cx="360000" cy="5400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>
                <a:solidFill>
                  <a:srgbClr val="003399"/>
                </a:solidFill>
              </a:rPr>
              <a:t>p</a:t>
            </a:r>
          </a:p>
        </p:txBody>
      </p:sp>
      <p:cxnSp>
        <p:nvCxnSpPr>
          <p:cNvPr id="63" name="直接箭头连接符 62"/>
          <p:cNvCxnSpPr/>
          <p:nvPr/>
        </p:nvCxnSpPr>
        <p:spPr bwMode="auto">
          <a:xfrm rot="5400000">
            <a:off x="8343900" y="2400300"/>
            <a:ext cx="381000" cy="15240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6" name="Rectangle 68"/>
          <p:cNvSpPr>
            <a:spLocks noChangeArrowheads="1"/>
          </p:cNvSpPr>
          <p:nvPr/>
        </p:nvSpPr>
        <p:spPr bwMode="auto">
          <a:xfrm>
            <a:off x="6705600" y="2203200"/>
            <a:ext cx="360000" cy="5400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>
                <a:solidFill>
                  <a:srgbClr val="003399"/>
                </a:solidFill>
              </a:rPr>
              <a:t>L</a:t>
            </a:r>
          </a:p>
        </p:txBody>
      </p:sp>
      <p:cxnSp>
        <p:nvCxnSpPr>
          <p:cNvPr id="67" name="直接箭头连接符 66"/>
          <p:cNvCxnSpPr>
            <a:endCxn id="45" idx="1"/>
          </p:cNvCxnSpPr>
          <p:nvPr/>
        </p:nvCxnSpPr>
        <p:spPr bwMode="auto">
          <a:xfrm rot="16200000" flipH="1">
            <a:off x="6917622" y="2454977"/>
            <a:ext cx="350221" cy="164665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0" name="Rectangle 68"/>
          <p:cNvSpPr>
            <a:spLocks noChangeArrowheads="1"/>
          </p:cNvSpPr>
          <p:nvPr/>
        </p:nvSpPr>
        <p:spPr bwMode="auto">
          <a:xfrm>
            <a:off x="8001000" y="932244"/>
            <a:ext cx="360000" cy="5400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>
                <a:solidFill>
                  <a:srgbClr val="C00000"/>
                </a:solidFill>
              </a:rPr>
              <a:t>p</a:t>
            </a:r>
          </a:p>
        </p:txBody>
      </p:sp>
      <p:cxnSp>
        <p:nvCxnSpPr>
          <p:cNvPr id="71" name="直接箭头连接符 70"/>
          <p:cNvCxnSpPr/>
          <p:nvPr/>
        </p:nvCxnSpPr>
        <p:spPr bwMode="auto">
          <a:xfrm rot="5400000">
            <a:off x="7810500" y="1503744"/>
            <a:ext cx="381000" cy="15240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2" name="Rectangle 68"/>
          <p:cNvSpPr>
            <a:spLocks noChangeArrowheads="1"/>
          </p:cNvSpPr>
          <p:nvPr/>
        </p:nvSpPr>
        <p:spPr bwMode="auto">
          <a:xfrm>
            <a:off x="6236135" y="1160844"/>
            <a:ext cx="360000" cy="5400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>
                <a:solidFill>
                  <a:srgbClr val="C00000"/>
                </a:solidFill>
              </a:rPr>
              <a:t>L</a:t>
            </a:r>
          </a:p>
        </p:txBody>
      </p:sp>
      <p:cxnSp>
        <p:nvCxnSpPr>
          <p:cNvPr id="73" name="直接箭头连接符 72"/>
          <p:cNvCxnSpPr/>
          <p:nvPr/>
        </p:nvCxnSpPr>
        <p:spPr bwMode="auto">
          <a:xfrm rot="16200000" flipH="1">
            <a:off x="6448157" y="1488821"/>
            <a:ext cx="350221" cy="164665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4" name="Oval 28"/>
          <p:cNvSpPr>
            <a:spLocks noChangeArrowheads="1"/>
          </p:cNvSpPr>
          <p:nvPr/>
        </p:nvSpPr>
        <p:spPr bwMode="auto">
          <a:xfrm>
            <a:off x="7620000" y="480060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J</a:t>
            </a:r>
            <a:endParaRPr lang="zh-CN" altLang="en-US" sz="3200" dirty="0"/>
          </a:p>
        </p:txBody>
      </p:sp>
      <p:cxnSp>
        <p:nvCxnSpPr>
          <p:cNvPr id="75" name="直接连接符 74"/>
          <p:cNvCxnSpPr>
            <a:stCxn id="37" idx="3"/>
            <a:endCxn id="74" idx="0"/>
          </p:cNvCxnSpPr>
          <p:nvPr/>
        </p:nvCxnSpPr>
        <p:spPr bwMode="auto">
          <a:xfrm rot="5400000">
            <a:off x="7766101" y="4553435"/>
            <a:ext cx="317065" cy="1772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2" name="矩形 31"/>
          <p:cNvSpPr/>
          <p:nvPr/>
        </p:nvSpPr>
        <p:spPr>
          <a:xfrm>
            <a:off x="2209800" y="6019800"/>
            <a:ext cx="6324600" cy="523220"/>
          </a:xfrm>
          <a:prstGeom prst="rect">
            <a:avLst/>
          </a:prstGeom>
          <a:solidFill>
            <a:srgbClr val="226845"/>
          </a:solidFill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>
                <a:solidFill>
                  <a:schemeClr val="bg1"/>
                </a:solidFill>
              </a:rPr>
              <a:t>即，</a:t>
            </a:r>
            <a:r>
              <a:rPr lang="en-US" altLang="zh-CN" dirty="0">
                <a:solidFill>
                  <a:schemeClr val="bg1"/>
                </a:solidFill>
              </a:rPr>
              <a:t>q</a:t>
            </a:r>
            <a:r>
              <a:rPr lang="zh-CN" altLang="en-US" dirty="0">
                <a:solidFill>
                  <a:schemeClr val="bg1"/>
                </a:solidFill>
              </a:rPr>
              <a:t>左子树中最后被访问的结点</a:t>
            </a:r>
          </a:p>
        </p:txBody>
      </p:sp>
      <p:sp>
        <p:nvSpPr>
          <p:cNvPr id="39" name="矩形 38"/>
          <p:cNvSpPr/>
          <p:nvPr/>
        </p:nvSpPr>
        <p:spPr>
          <a:xfrm>
            <a:off x="1295400" y="2209800"/>
            <a:ext cx="322524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/>
              <a:t>{</a:t>
            </a:r>
            <a:endParaRPr lang="zh-CN" altLang="en-US" sz="3200" dirty="0"/>
          </a:p>
        </p:txBody>
      </p:sp>
      <p:sp>
        <p:nvSpPr>
          <p:cNvPr id="52" name="矩形 51"/>
          <p:cNvSpPr/>
          <p:nvPr/>
        </p:nvSpPr>
        <p:spPr>
          <a:xfrm>
            <a:off x="4478076" y="3695979"/>
            <a:ext cx="322524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/>
              <a:t>}</a:t>
            </a:r>
            <a:endParaRPr lang="zh-CN" altLang="en-US" sz="3200" dirty="0"/>
          </a:p>
        </p:txBody>
      </p:sp>
      <p:sp>
        <p:nvSpPr>
          <p:cNvPr id="53" name="矩形 52"/>
          <p:cNvSpPr/>
          <p:nvPr/>
        </p:nvSpPr>
        <p:spPr>
          <a:xfrm>
            <a:off x="3962400" y="2798058"/>
            <a:ext cx="22098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8A00"/>
                </a:solidFill>
              </a:rPr>
              <a:t>//</a:t>
            </a:r>
            <a:r>
              <a:rPr lang="zh-CN" altLang="en-US" dirty="0">
                <a:solidFill>
                  <a:srgbClr val="008A00"/>
                </a:solidFill>
              </a:rPr>
              <a:t>右优先</a:t>
            </a:r>
          </a:p>
        </p:txBody>
      </p:sp>
      <p:sp>
        <p:nvSpPr>
          <p:cNvPr id="33" name="矩形 32"/>
          <p:cNvSpPr/>
          <p:nvPr/>
        </p:nvSpPr>
        <p:spPr>
          <a:xfrm>
            <a:off x="685800" y="909353"/>
            <a:ext cx="6553200" cy="38348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err="1"/>
              <a:t>PNode</a:t>
            </a:r>
            <a:r>
              <a:rPr lang="en-US" altLang="zh-CN" sz="3200" dirty="0"/>
              <a:t> </a:t>
            </a:r>
            <a:r>
              <a:rPr lang="en-US" altLang="zh-CN" sz="3200" dirty="0" err="1">
                <a:solidFill>
                  <a:srgbClr val="003399"/>
                </a:solidFill>
              </a:rPr>
              <a:t>RightLeaf</a:t>
            </a:r>
            <a:r>
              <a:rPr lang="en-US" altLang="zh-CN" sz="3200" dirty="0"/>
              <a:t>(</a:t>
            </a:r>
            <a:r>
              <a:rPr lang="en-US" altLang="zh-CN" sz="3200" dirty="0" err="1"/>
              <a:t>PNode</a:t>
            </a:r>
            <a:r>
              <a:rPr lang="en-US" altLang="zh-CN" sz="3200" dirty="0"/>
              <a:t>  L)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/>
              <a:t>{ </a:t>
            </a:r>
            <a:r>
              <a:rPr lang="en-US" altLang="zh-CN" sz="3200" dirty="0" err="1"/>
              <a:t>PNode</a:t>
            </a:r>
            <a:r>
              <a:rPr lang="en-US" altLang="zh-CN" sz="3200" dirty="0"/>
              <a:t>  s=L;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/>
              <a:t>  while(1)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/>
              <a:t>       while(s-&gt;</a:t>
            </a:r>
            <a:r>
              <a:rPr lang="en-US" altLang="zh-CN" sz="3200" dirty="0" err="1"/>
              <a:t>rtag</a:t>
            </a:r>
            <a:r>
              <a:rPr lang="en-US" altLang="zh-CN" sz="3200" dirty="0"/>
              <a:t>==0)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/>
              <a:t>            s=s-&gt;</a:t>
            </a:r>
            <a:r>
              <a:rPr lang="en-US" altLang="zh-CN" sz="3200" dirty="0" err="1"/>
              <a:t>rlink</a:t>
            </a:r>
            <a:r>
              <a:rPr lang="en-US" altLang="zh-CN" sz="3200" dirty="0"/>
              <a:t>;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/>
              <a:t>       if(s-&gt;</a:t>
            </a:r>
            <a:r>
              <a:rPr lang="en-US" altLang="zh-CN" sz="3200" dirty="0" err="1"/>
              <a:t>ltag</a:t>
            </a:r>
            <a:r>
              <a:rPr lang="en-US" altLang="zh-CN" sz="3200" dirty="0"/>
              <a:t>==1)  return s;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/>
              <a:t>       else  s= s-&gt;</a:t>
            </a:r>
            <a:r>
              <a:rPr lang="en-US" altLang="zh-CN" sz="3200" dirty="0" err="1"/>
              <a:t>llink</a:t>
            </a:r>
            <a:r>
              <a:rPr lang="en-US" altLang="zh-CN" sz="3200" dirty="0"/>
              <a:t>; </a:t>
            </a:r>
          </a:p>
          <a:p>
            <a:pPr marL="514350" indent="-514350">
              <a:lnSpc>
                <a:spcPct val="60000"/>
              </a:lnSpc>
              <a:spcBef>
                <a:spcPts val="0"/>
              </a:spcBef>
              <a:buNone/>
            </a:pPr>
            <a:r>
              <a:rPr lang="en-US" altLang="zh-CN" sz="3200" dirty="0"/>
              <a:t>}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39" grpId="0"/>
      <p:bldP spid="52" grpId="0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 Box 6"/>
          <p:cNvSpPr txBox="1">
            <a:spLocks noChangeArrowheads="1"/>
          </p:cNvSpPr>
          <p:nvPr/>
        </p:nvSpPr>
        <p:spPr bwMode="auto">
          <a:xfrm>
            <a:off x="457200" y="1963356"/>
            <a:ext cx="8686800" cy="393954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514350" indent="-514350">
              <a:spcBef>
                <a:spcPts val="0"/>
              </a:spcBef>
              <a:buNone/>
            </a:pPr>
            <a:r>
              <a:rPr lang="en-US" altLang="zh-CN" sz="3200" dirty="0"/>
              <a:t>a) </a:t>
            </a:r>
            <a:r>
              <a:rPr lang="zh-CN" altLang="en-US" sz="3200" dirty="0"/>
              <a:t>若</a:t>
            </a:r>
            <a:r>
              <a:rPr lang="en-US" altLang="zh-CN" sz="3200" dirty="0"/>
              <a:t>p-&gt;</a:t>
            </a:r>
            <a:r>
              <a:rPr lang="en-US" altLang="zh-CN" sz="3200" dirty="0" err="1"/>
              <a:t>rtag</a:t>
            </a:r>
            <a:r>
              <a:rPr lang="en-US" altLang="zh-CN" sz="3200" dirty="0"/>
              <a:t>==1, </a:t>
            </a:r>
            <a:endParaRPr lang="en-US" altLang="zh-CN" sz="3200" dirty="0">
              <a:solidFill>
                <a:srgbClr val="008A00"/>
              </a:solidFill>
            </a:endParaRPr>
          </a:p>
          <a:p>
            <a:pPr marL="514350" indent="-514350">
              <a:spcBef>
                <a:spcPts val="0"/>
              </a:spcBef>
              <a:buNone/>
            </a:pPr>
            <a:r>
              <a:rPr lang="en-US" altLang="zh-CN" sz="3200" dirty="0">
                <a:solidFill>
                  <a:srgbClr val="008A00"/>
                </a:solidFill>
              </a:rPr>
              <a:t>    </a:t>
            </a:r>
            <a:r>
              <a:rPr lang="zh-CN" altLang="en-US" sz="3200" dirty="0">
                <a:solidFill>
                  <a:srgbClr val="008A00"/>
                </a:solidFill>
              </a:rPr>
              <a:t>后继为</a:t>
            </a:r>
            <a:endParaRPr lang="en-US" altLang="zh-CN" sz="3200" dirty="0"/>
          </a:p>
          <a:p>
            <a:pPr marL="514350" indent="-514350">
              <a:spcBef>
                <a:spcPts val="600"/>
              </a:spcBef>
              <a:buNone/>
            </a:pPr>
            <a:r>
              <a:rPr lang="en-US" altLang="zh-CN" sz="3200" dirty="0"/>
              <a:t>b) </a:t>
            </a:r>
            <a:r>
              <a:rPr lang="zh-CN" altLang="en-US" sz="3200" dirty="0"/>
              <a:t>若</a:t>
            </a:r>
            <a:r>
              <a:rPr lang="en-US" altLang="zh-CN" sz="3200" dirty="0"/>
              <a:t>p-&gt;</a:t>
            </a:r>
            <a:r>
              <a:rPr lang="en-US" altLang="zh-CN" sz="3200" dirty="0" err="1"/>
              <a:t>rtag</a:t>
            </a:r>
            <a:r>
              <a:rPr lang="en-US" altLang="zh-CN" sz="3200" dirty="0"/>
              <a:t>==0, </a:t>
            </a:r>
            <a:r>
              <a:rPr lang="zh-CN" altLang="en-US" sz="3200" dirty="0"/>
              <a:t>即</a:t>
            </a:r>
            <a:r>
              <a:rPr lang="en-US" altLang="zh-CN" sz="3200" dirty="0"/>
              <a:t>p</a:t>
            </a:r>
            <a:r>
              <a:rPr lang="zh-CN" altLang="en-US" sz="3200" dirty="0"/>
              <a:t>有右孩子：</a:t>
            </a:r>
            <a:r>
              <a:rPr lang="en-US" altLang="zh-CN" sz="3200" dirty="0"/>
              <a:t> </a:t>
            </a:r>
          </a:p>
          <a:p>
            <a:pPr marL="514350" indent="-514350">
              <a:lnSpc>
                <a:spcPct val="120000"/>
              </a:lnSpc>
              <a:spcBef>
                <a:spcPts val="300"/>
              </a:spcBef>
              <a:buNone/>
            </a:pPr>
            <a:r>
              <a:rPr lang="en-US" altLang="zh-CN" sz="3200" dirty="0"/>
              <a:t>    </a:t>
            </a:r>
            <a:r>
              <a:rPr lang="zh-CN" altLang="en-US" sz="3200" dirty="0"/>
              <a:t>若</a:t>
            </a:r>
            <a:r>
              <a:rPr lang="en-US" altLang="zh-CN" sz="3200" dirty="0"/>
              <a:t>p</a:t>
            </a:r>
            <a:r>
              <a:rPr lang="zh-CN" altLang="en-US" sz="3200" dirty="0"/>
              <a:t>有左孩子，即</a:t>
            </a:r>
            <a:r>
              <a:rPr lang="en-US" altLang="zh-CN" sz="3200" dirty="0"/>
              <a:t>if(p-&gt;</a:t>
            </a:r>
            <a:r>
              <a:rPr lang="en-US" altLang="zh-CN" sz="3200" dirty="0" err="1"/>
              <a:t>ltag</a:t>
            </a:r>
            <a:r>
              <a:rPr lang="en-US" altLang="zh-CN" sz="3200" dirty="0"/>
              <a:t>==0)</a:t>
            </a:r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>
                <a:solidFill>
                  <a:srgbClr val="008A00"/>
                </a:solidFill>
              </a:rPr>
              <a:t>    </a:t>
            </a:r>
            <a:r>
              <a:rPr lang="zh-CN" altLang="en-US" sz="3200" dirty="0">
                <a:solidFill>
                  <a:srgbClr val="008A00"/>
                </a:solidFill>
              </a:rPr>
              <a:t>后继为</a:t>
            </a:r>
            <a:endParaRPr lang="en-US" altLang="zh-CN" sz="3200" dirty="0"/>
          </a:p>
          <a:p>
            <a:pPr marL="514350" indent="-514350">
              <a:lnSpc>
                <a:spcPct val="120000"/>
              </a:lnSpc>
              <a:spcBef>
                <a:spcPts val="600"/>
              </a:spcBef>
              <a:buNone/>
            </a:pPr>
            <a:r>
              <a:rPr lang="zh-CN" altLang="en-US" sz="3200" dirty="0"/>
              <a:t>    否则，</a:t>
            </a:r>
            <a:r>
              <a:rPr lang="zh-CN" altLang="en-US" sz="3200" dirty="0">
                <a:solidFill>
                  <a:srgbClr val="008A00"/>
                </a:solidFill>
              </a:rPr>
              <a:t>后继为</a:t>
            </a:r>
            <a:endParaRPr lang="en-US" altLang="zh-CN" sz="3200" dirty="0"/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457200" y="667956"/>
            <a:ext cx="8686800" cy="127419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514350" indent="-51435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3200" dirty="0"/>
              <a:t>例</a:t>
            </a:r>
            <a:r>
              <a:rPr lang="en-US" altLang="zh-CN" sz="3200" dirty="0"/>
              <a:t>4.  </a:t>
            </a:r>
            <a:r>
              <a:rPr lang="zh-CN" altLang="en-US" sz="3200" dirty="0"/>
              <a:t>在先序线索二叉树中</a:t>
            </a:r>
            <a:r>
              <a:rPr lang="en-US" altLang="zh-CN" sz="3200" dirty="0"/>
              <a:t>, </a:t>
            </a:r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/>
              <a:t>         </a:t>
            </a:r>
            <a:r>
              <a:rPr lang="zh-CN" altLang="en-US" sz="3200" dirty="0"/>
              <a:t>找任意结点</a:t>
            </a:r>
            <a:r>
              <a:rPr lang="en-US" altLang="zh-CN" sz="3200" dirty="0"/>
              <a:t>p</a:t>
            </a:r>
            <a:r>
              <a:rPr lang="zh-CN" altLang="en-US" sz="3200" dirty="0"/>
              <a:t>的</a:t>
            </a:r>
            <a:r>
              <a:rPr lang="zh-CN" altLang="en-US" sz="3200" dirty="0">
                <a:solidFill>
                  <a:srgbClr val="003399"/>
                </a:solidFill>
              </a:rPr>
              <a:t>先序后继：</a:t>
            </a:r>
            <a:endParaRPr lang="en-US" altLang="zh-CN" sz="3200" dirty="0">
              <a:solidFill>
                <a:srgbClr val="003399"/>
              </a:solidFill>
            </a:endParaRPr>
          </a:p>
        </p:txBody>
      </p:sp>
      <p:cxnSp>
        <p:nvCxnSpPr>
          <p:cNvPr id="31" name="曲线连接符 82"/>
          <p:cNvCxnSpPr>
            <a:stCxn id="47" idx="1"/>
            <a:endCxn id="41" idx="2"/>
          </p:cNvCxnSpPr>
          <p:nvPr/>
        </p:nvCxnSpPr>
        <p:spPr bwMode="auto">
          <a:xfrm rot="5400000" flipH="1" flipV="1">
            <a:off x="6146867" y="2049799"/>
            <a:ext cx="926330" cy="546335"/>
          </a:xfrm>
          <a:prstGeom prst="curvedConnector2">
            <a:avLst/>
          </a:prstGeom>
          <a:solidFill>
            <a:srgbClr val="B9FFB9"/>
          </a:solidFill>
          <a:ln w="22225" cap="flat" cmpd="sng" algn="ctr">
            <a:solidFill>
              <a:srgbClr val="003399"/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34" name="Oval 27"/>
          <p:cNvSpPr>
            <a:spLocks noChangeArrowheads="1"/>
          </p:cNvSpPr>
          <p:nvPr/>
        </p:nvSpPr>
        <p:spPr bwMode="auto">
          <a:xfrm>
            <a:off x="7416600" y="744156"/>
            <a:ext cx="432000" cy="432000"/>
          </a:xfrm>
          <a:prstGeom prst="ellipse">
            <a:avLst/>
          </a:prstGeom>
          <a:solidFill>
            <a:srgbClr val="FFFE98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/>
              <a:t>A</a:t>
            </a:r>
          </a:p>
        </p:txBody>
      </p:sp>
      <p:sp>
        <p:nvSpPr>
          <p:cNvPr id="35" name="Oval 28"/>
          <p:cNvSpPr>
            <a:spLocks noChangeArrowheads="1"/>
          </p:cNvSpPr>
          <p:nvPr/>
        </p:nvSpPr>
        <p:spPr bwMode="auto">
          <a:xfrm>
            <a:off x="7950000" y="1643801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C</a:t>
            </a:r>
            <a:endParaRPr lang="zh-CN" altLang="en-US" sz="3200" dirty="0"/>
          </a:p>
        </p:txBody>
      </p:sp>
      <p:cxnSp>
        <p:nvCxnSpPr>
          <p:cNvPr id="36" name="直接连接符 35"/>
          <p:cNvCxnSpPr>
            <a:stCxn id="34" idx="3"/>
            <a:endCxn id="41" idx="0"/>
          </p:cNvCxnSpPr>
          <p:nvPr/>
        </p:nvCxnSpPr>
        <p:spPr bwMode="auto">
          <a:xfrm rot="5400000">
            <a:off x="7024078" y="1188014"/>
            <a:ext cx="530910" cy="3806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直接连接符 39"/>
          <p:cNvCxnSpPr>
            <a:stCxn id="34" idx="5"/>
            <a:endCxn id="35" idx="0"/>
          </p:cNvCxnSpPr>
          <p:nvPr/>
        </p:nvCxnSpPr>
        <p:spPr bwMode="auto">
          <a:xfrm rot="16200000" flipH="1">
            <a:off x="7710212" y="1188013"/>
            <a:ext cx="530910" cy="3806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1" name="Oval 28"/>
          <p:cNvSpPr>
            <a:spLocks noChangeArrowheads="1"/>
          </p:cNvSpPr>
          <p:nvPr/>
        </p:nvSpPr>
        <p:spPr bwMode="auto">
          <a:xfrm>
            <a:off x="6883200" y="1643801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B</a:t>
            </a:r>
            <a:endParaRPr lang="zh-CN" altLang="en-US" sz="3200" dirty="0"/>
          </a:p>
        </p:txBody>
      </p:sp>
      <p:sp>
        <p:nvSpPr>
          <p:cNvPr id="42" name="Oval 28"/>
          <p:cNvSpPr>
            <a:spLocks noChangeArrowheads="1"/>
          </p:cNvSpPr>
          <p:nvPr/>
        </p:nvSpPr>
        <p:spPr bwMode="auto">
          <a:xfrm>
            <a:off x="8483400" y="2649156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F</a:t>
            </a:r>
            <a:endParaRPr lang="zh-CN" altLang="en-US" sz="3200" dirty="0"/>
          </a:p>
        </p:txBody>
      </p:sp>
      <p:cxnSp>
        <p:nvCxnSpPr>
          <p:cNvPr id="43" name="直接连接符 42"/>
          <p:cNvCxnSpPr>
            <a:stCxn id="35" idx="3"/>
            <a:endCxn id="45" idx="0"/>
          </p:cNvCxnSpPr>
          <p:nvPr/>
        </p:nvCxnSpPr>
        <p:spPr bwMode="auto">
          <a:xfrm rot="5400000">
            <a:off x="7504623" y="2140514"/>
            <a:ext cx="636620" cy="3806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直接连接符 43"/>
          <p:cNvCxnSpPr>
            <a:stCxn id="35" idx="5"/>
            <a:endCxn id="42" idx="0"/>
          </p:cNvCxnSpPr>
          <p:nvPr/>
        </p:nvCxnSpPr>
        <p:spPr bwMode="auto">
          <a:xfrm rot="16200000" flipH="1">
            <a:off x="8190757" y="2140513"/>
            <a:ext cx="636620" cy="3806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Oval 28"/>
          <p:cNvSpPr>
            <a:spLocks noChangeArrowheads="1"/>
          </p:cNvSpPr>
          <p:nvPr/>
        </p:nvSpPr>
        <p:spPr bwMode="auto">
          <a:xfrm>
            <a:off x="7416600" y="2649156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E</a:t>
            </a:r>
            <a:endParaRPr lang="zh-CN" altLang="en-US" sz="3200" dirty="0"/>
          </a:p>
        </p:txBody>
      </p:sp>
      <p:cxnSp>
        <p:nvCxnSpPr>
          <p:cNvPr id="46" name="直接连接符 45"/>
          <p:cNvCxnSpPr>
            <a:stCxn id="41" idx="3"/>
            <a:endCxn id="47" idx="0"/>
          </p:cNvCxnSpPr>
          <p:nvPr/>
        </p:nvCxnSpPr>
        <p:spPr bwMode="auto">
          <a:xfrm rot="5400000">
            <a:off x="6362868" y="2139269"/>
            <a:ext cx="710330" cy="4568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7" name="Oval 28"/>
          <p:cNvSpPr>
            <a:spLocks noChangeArrowheads="1"/>
          </p:cNvSpPr>
          <p:nvPr/>
        </p:nvSpPr>
        <p:spPr bwMode="auto">
          <a:xfrm>
            <a:off x="6273600" y="2722866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D</a:t>
            </a:r>
            <a:endParaRPr lang="zh-CN" altLang="en-US" sz="3200" dirty="0"/>
          </a:p>
        </p:txBody>
      </p:sp>
      <p:sp>
        <p:nvSpPr>
          <p:cNvPr id="48" name="Oval 28"/>
          <p:cNvSpPr>
            <a:spLocks noChangeArrowheads="1"/>
          </p:cNvSpPr>
          <p:nvPr/>
        </p:nvSpPr>
        <p:spPr bwMode="auto">
          <a:xfrm>
            <a:off x="6807000" y="3715956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G</a:t>
            </a:r>
            <a:endParaRPr lang="zh-CN" altLang="en-US" sz="3200" dirty="0"/>
          </a:p>
        </p:txBody>
      </p:sp>
      <p:cxnSp>
        <p:nvCxnSpPr>
          <p:cNvPr id="49" name="直接连接符 48"/>
          <p:cNvCxnSpPr>
            <a:stCxn id="47" idx="5"/>
            <a:endCxn id="48" idx="0"/>
          </p:cNvCxnSpPr>
          <p:nvPr/>
        </p:nvCxnSpPr>
        <p:spPr bwMode="auto">
          <a:xfrm rot="16200000" flipH="1">
            <a:off x="6520490" y="3213445"/>
            <a:ext cx="624355" cy="3806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0" name="Oval 28"/>
          <p:cNvSpPr>
            <a:spLocks noChangeArrowheads="1"/>
          </p:cNvSpPr>
          <p:nvPr/>
        </p:nvSpPr>
        <p:spPr bwMode="auto">
          <a:xfrm>
            <a:off x="7950000" y="3639756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H</a:t>
            </a:r>
            <a:endParaRPr lang="zh-CN" altLang="en-US" sz="3200" dirty="0"/>
          </a:p>
        </p:txBody>
      </p:sp>
      <p:cxnSp>
        <p:nvCxnSpPr>
          <p:cNvPr id="51" name="直接连接符 50"/>
          <p:cNvCxnSpPr>
            <a:stCxn id="45" idx="5"/>
            <a:endCxn id="50" idx="0"/>
          </p:cNvCxnSpPr>
          <p:nvPr/>
        </p:nvCxnSpPr>
        <p:spPr bwMode="auto">
          <a:xfrm rot="16200000" flipH="1">
            <a:off x="7664735" y="3138490"/>
            <a:ext cx="621865" cy="3806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曲线连接符 104"/>
          <p:cNvCxnSpPr>
            <a:stCxn id="41" idx="5"/>
            <a:endCxn id="47" idx="7"/>
          </p:cNvCxnSpPr>
          <p:nvPr/>
        </p:nvCxnSpPr>
        <p:spPr bwMode="auto">
          <a:xfrm rot="5400000">
            <a:off x="6560338" y="2094533"/>
            <a:ext cx="773595" cy="609600"/>
          </a:xfrm>
          <a:prstGeom prst="curvedConnector3">
            <a:avLst>
              <a:gd name="adj1" fmla="val 62537"/>
            </a:avLst>
          </a:prstGeom>
          <a:solidFill>
            <a:srgbClr val="B9FFB9"/>
          </a:solidFill>
          <a:ln w="22225" cap="flat" cmpd="sng" algn="ctr">
            <a:solidFill>
              <a:srgbClr val="C00000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53" name="曲线连接符 52"/>
          <p:cNvCxnSpPr>
            <a:stCxn id="48" idx="2"/>
            <a:endCxn id="47" idx="3"/>
          </p:cNvCxnSpPr>
          <p:nvPr/>
        </p:nvCxnSpPr>
        <p:spPr bwMode="auto">
          <a:xfrm rot="10800000">
            <a:off x="6336866" y="3091602"/>
            <a:ext cx="470135" cy="840355"/>
          </a:xfrm>
          <a:prstGeom prst="curvedConnector2">
            <a:avLst/>
          </a:prstGeom>
          <a:solidFill>
            <a:srgbClr val="B9FFB9"/>
          </a:solidFill>
          <a:ln w="22225" cap="flat" cmpd="sng" algn="ctr">
            <a:solidFill>
              <a:srgbClr val="003399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54" name="曲线连接符 104"/>
          <p:cNvCxnSpPr>
            <a:stCxn id="48" idx="7"/>
            <a:endCxn id="35" idx="1"/>
          </p:cNvCxnSpPr>
          <p:nvPr/>
        </p:nvCxnSpPr>
        <p:spPr bwMode="auto">
          <a:xfrm rot="5400000" flipH="1" flipV="1">
            <a:off x="6558423" y="2324379"/>
            <a:ext cx="2072155" cy="837530"/>
          </a:xfrm>
          <a:prstGeom prst="curvedConnector3">
            <a:avLst>
              <a:gd name="adj1" fmla="val 100712"/>
            </a:avLst>
          </a:prstGeom>
          <a:solidFill>
            <a:srgbClr val="B9FFB9"/>
          </a:solidFill>
          <a:ln w="22225" cap="flat" cmpd="sng" algn="ctr">
            <a:solidFill>
              <a:srgbClr val="C00000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55" name="曲线连接符 54"/>
          <p:cNvCxnSpPr>
            <a:stCxn id="45" idx="1"/>
            <a:endCxn id="35" idx="2"/>
          </p:cNvCxnSpPr>
          <p:nvPr/>
        </p:nvCxnSpPr>
        <p:spPr bwMode="auto">
          <a:xfrm rot="5400000" flipH="1" flipV="1">
            <a:off x="7288622" y="2051044"/>
            <a:ext cx="852620" cy="470135"/>
          </a:xfrm>
          <a:prstGeom prst="curvedConnector2">
            <a:avLst/>
          </a:prstGeom>
          <a:solidFill>
            <a:srgbClr val="B9FFB9"/>
          </a:solidFill>
          <a:ln w="22225" cap="flat" cmpd="sng" algn="ctr">
            <a:solidFill>
              <a:srgbClr val="003399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56" name="曲线连接符 121"/>
          <p:cNvCxnSpPr>
            <a:stCxn id="50" idx="2"/>
            <a:endCxn id="45" idx="4"/>
          </p:cNvCxnSpPr>
          <p:nvPr/>
        </p:nvCxnSpPr>
        <p:spPr bwMode="auto">
          <a:xfrm rot="10800000">
            <a:off x="7632600" y="3081156"/>
            <a:ext cx="317400" cy="774600"/>
          </a:xfrm>
          <a:prstGeom prst="curvedConnector2">
            <a:avLst/>
          </a:prstGeom>
          <a:solidFill>
            <a:srgbClr val="B9FFB9"/>
          </a:solidFill>
          <a:ln w="22225" cap="flat" cmpd="sng" algn="ctr">
            <a:solidFill>
              <a:srgbClr val="003399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57" name="曲线连接符 104"/>
          <p:cNvCxnSpPr>
            <a:stCxn id="50" idx="6"/>
            <a:endCxn id="42" idx="3"/>
          </p:cNvCxnSpPr>
          <p:nvPr/>
        </p:nvCxnSpPr>
        <p:spPr bwMode="auto">
          <a:xfrm flipV="1">
            <a:off x="8382000" y="3017891"/>
            <a:ext cx="164665" cy="837865"/>
          </a:xfrm>
          <a:prstGeom prst="curvedConnector2">
            <a:avLst/>
          </a:prstGeom>
          <a:solidFill>
            <a:srgbClr val="B9FFB9"/>
          </a:solidFill>
          <a:ln w="22225" cap="flat" cmpd="sng" algn="ctr">
            <a:solidFill>
              <a:srgbClr val="C00000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58" name="曲线连接符 121"/>
          <p:cNvCxnSpPr>
            <a:stCxn id="42" idx="2"/>
            <a:endCxn id="50" idx="7"/>
          </p:cNvCxnSpPr>
          <p:nvPr/>
        </p:nvCxnSpPr>
        <p:spPr bwMode="auto">
          <a:xfrm rot="10800000" flipV="1">
            <a:off x="8318736" y="2865155"/>
            <a:ext cx="164665" cy="837865"/>
          </a:xfrm>
          <a:prstGeom prst="curvedConnector2">
            <a:avLst/>
          </a:prstGeom>
          <a:solidFill>
            <a:srgbClr val="B9FFB9"/>
          </a:solidFill>
          <a:ln w="22225" cap="flat" cmpd="sng" algn="ctr">
            <a:solidFill>
              <a:srgbClr val="003399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59" name="曲线连接符 104"/>
          <p:cNvCxnSpPr>
            <a:stCxn id="42" idx="5"/>
          </p:cNvCxnSpPr>
          <p:nvPr/>
        </p:nvCxnSpPr>
        <p:spPr bwMode="auto">
          <a:xfrm rot="16200000" flipH="1">
            <a:off x="8661635" y="3208390"/>
            <a:ext cx="520465" cy="139465"/>
          </a:xfrm>
          <a:prstGeom prst="curvedConnector3">
            <a:avLst>
              <a:gd name="adj1" fmla="val 50000"/>
            </a:avLst>
          </a:prstGeom>
          <a:solidFill>
            <a:srgbClr val="B9FFB9"/>
          </a:solidFill>
          <a:ln w="22225" cap="flat" cmpd="sng" algn="ctr">
            <a:solidFill>
              <a:srgbClr val="C00000"/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37" name="矩形 36"/>
          <p:cNvSpPr/>
          <p:nvPr/>
        </p:nvSpPr>
        <p:spPr>
          <a:xfrm>
            <a:off x="2307780" y="2590800"/>
            <a:ext cx="165462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/>
              <a:t>p-&gt;</a:t>
            </a:r>
            <a:r>
              <a:rPr lang="en-US" altLang="zh-CN" sz="3200" dirty="0" err="1"/>
              <a:t>rlink</a:t>
            </a:r>
            <a:r>
              <a:rPr lang="en-US" altLang="zh-CN" sz="3200" dirty="0"/>
              <a:t>;</a:t>
            </a:r>
            <a:endParaRPr lang="zh-CN" altLang="en-US" sz="3200" dirty="0"/>
          </a:p>
        </p:txBody>
      </p:sp>
      <p:sp>
        <p:nvSpPr>
          <p:cNvPr id="38" name="矩形 37"/>
          <p:cNvSpPr/>
          <p:nvPr/>
        </p:nvSpPr>
        <p:spPr>
          <a:xfrm>
            <a:off x="2286000" y="4495800"/>
            <a:ext cx="3958135" cy="6430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3200" dirty="0"/>
              <a:t>其左孩子：</a:t>
            </a:r>
            <a:r>
              <a:rPr lang="en-US" altLang="zh-CN" sz="3200" dirty="0"/>
              <a:t>p-&gt;</a:t>
            </a:r>
            <a:r>
              <a:rPr lang="en-US" altLang="zh-CN" sz="3200" dirty="0" err="1"/>
              <a:t>llink</a:t>
            </a:r>
            <a:r>
              <a:rPr lang="zh-CN" altLang="en-US" sz="3200" dirty="0"/>
              <a:t>；</a:t>
            </a:r>
          </a:p>
        </p:txBody>
      </p:sp>
      <p:sp>
        <p:nvSpPr>
          <p:cNvPr id="39" name="矩形 38"/>
          <p:cNvSpPr/>
          <p:nvPr/>
        </p:nvSpPr>
        <p:spPr>
          <a:xfrm>
            <a:off x="3505200" y="5148139"/>
            <a:ext cx="4116833" cy="6430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3200" dirty="0"/>
              <a:t>其右孩子：</a:t>
            </a:r>
            <a:r>
              <a:rPr lang="en-US" altLang="zh-CN" sz="3200" dirty="0"/>
              <a:t>p-&gt;</a:t>
            </a:r>
            <a:r>
              <a:rPr lang="en-US" altLang="zh-CN" sz="3200" dirty="0" err="1"/>
              <a:t>rlink</a:t>
            </a:r>
            <a:r>
              <a:rPr lang="zh-CN" altLang="en-US" sz="3200" dirty="0"/>
              <a:t>；</a:t>
            </a:r>
            <a:r>
              <a:rPr lang="en-US" altLang="zh-CN" sz="3200" dirty="0"/>
              <a:t> 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8" grpId="0"/>
      <p:bldP spid="39" grpId="0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 Box 6"/>
          <p:cNvSpPr txBox="1">
            <a:spLocks noChangeArrowheads="1"/>
          </p:cNvSpPr>
          <p:nvPr/>
        </p:nvSpPr>
        <p:spPr bwMode="auto">
          <a:xfrm>
            <a:off x="457200" y="1963356"/>
            <a:ext cx="8686800" cy="386259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514350" indent="-514350">
              <a:spcBef>
                <a:spcPts val="0"/>
              </a:spcBef>
              <a:buNone/>
            </a:pPr>
            <a:r>
              <a:rPr lang="en-US" altLang="zh-CN" sz="3200" dirty="0"/>
              <a:t>a) </a:t>
            </a:r>
            <a:r>
              <a:rPr lang="zh-CN" altLang="en-US" sz="3200" dirty="0"/>
              <a:t>若</a:t>
            </a:r>
            <a:r>
              <a:rPr lang="en-US" altLang="zh-CN" sz="3200" dirty="0"/>
              <a:t>p-&gt;</a:t>
            </a:r>
            <a:r>
              <a:rPr lang="en-US" altLang="zh-CN" sz="3200" dirty="0" err="1"/>
              <a:t>ltag</a:t>
            </a:r>
            <a:r>
              <a:rPr lang="en-US" altLang="zh-CN" sz="3200" dirty="0"/>
              <a:t>==1, </a:t>
            </a:r>
          </a:p>
          <a:p>
            <a:pPr marL="514350" indent="-514350">
              <a:spcBef>
                <a:spcPts val="0"/>
              </a:spcBef>
              <a:buNone/>
            </a:pPr>
            <a:r>
              <a:rPr lang="en-US" altLang="zh-CN" sz="3200" dirty="0">
                <a:solidFill>
                  <a:srgbClr val="008A00"/>
                </a:solidFill>
              </a:rPr>
              <a:t>    </a:t>
            </a:r>
            <a:r>
              <a:rPr lang="zh-CN" altLang="en-US" sz="3200" dirty="0">
                <a:solidFill>
                  <a:srgbClr val="008A00"/>
                </a:solidFill>
              </a:rPr>
              <a:t>前驱为</a:t>
            </a:r>
            <a:endParaRPr lang="en-US" altLang="zh-CN" sz="3200" dirty="0"/>
          </a:p>
          <a:p>
            <a:pPr marL="514350" indent="-514350">
              <a:spcBef>
                <a:spcPts val="0"/>
              </a:spcBef>
              <a:buNone/>
            </a:pPr>
            <a:r>
              <a:rPr lang="en-US" altLang="zh-CN" sz="3200" dirty="0"/>
              <a:t>b) </a:t>
            </a:r>
            <a:r>
              <a:rPr lang="zh-CN" altLang="en-US" sz="3200" dirty="0"/>
              <a:t>若</a:t>
            </a:r>
            <a:r>
              <a:rPr lang="en-US" altLang="zh-CN" sz="3200" dirty="0"/>
              <a:t>p-&gt;</a:t>
            </a:r>
            <a:r>
              <a:rPr lang="en-US" altLang="zh-CN" sz="3200" dirty="0" err="1"/>
              <a:t>ltag</a:t>
            </a:r>
            <a:r>
              <a:rPr lang="en-US" altLang="zh-CN" sz="3200" dirty="0"/>
              <a:t>==0</a:t>
            </a:r>
            <a:r>
              <a:rPr lang="zh-CN" altLang="en-US" sz="3200" dirty="0"/>
              <a:t>，即</a:t>
            </a:r>
            <a:r>
              <a:rPr lang="en-US" altLang="zh-CN" sz="3200" dirty="0"/>
              <a:t>p</a:t>
            </a:r>
            <a:r>
              <a:rPr lang="zh-CN" altLang="en-US" sz="3200" dirty="0"/>
              <a:t>有左孩子，</a:t>
            </a:r>
            <a:r>
              <a:rPr lang="en-US" altLang="zh-CN" sz="3200" dirty="0"/>
              <a:t> </a:t>
            </a:r>
          </a:p>
          <a:p>
            <a:pPr marL="514350" indent="-514350">
              <a:lnSpc>
                <a:spcPct val="120000"/>
              </a:lnSpc>
              <a:spcBef>
                <a:spcPts val="300"/>
              </a:spcBef>
              <a:buNone/>
            </a:pPr>
            <a:r>
              <a:rPr lang="zh-CN" altLang="en-US" sz="3200" dirty="0"/>
              <a:t>    若</a:t>
            </a:r>
            <a:r>
              <a:rPr lang="en-US" altLang="zh-CN" sz="3200" dirty="0"/>
              <a:t>p</a:t>
            </a:r>
            <a:r>
              <a:rPr lang="zh-CN" altLang="en-US" sz="3200" dirty="0"/>
              <a:t>有右孩子，即</a:t>
            </a:r>
            <a:r>
              <a:rPr lang="en-US" altLang="zh-CN" sz="3200" dirty="0"/>
              <a:t>if(p-&gt;</a:t>
            </a:r>
            <a:r>
              <a:rPr lang="en-US" altLang="zh-CN" sz="3200" dirty="0" err="1"/>
              <a:t>rtag</a:t>
            </a:r>
            <a:r>
              <a:rPr lang="en-US" altLang="zh-CN" sz="3200" dirty="0"/>
              <a:t>==0)</a:t>
            </a:r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>
                <a:solidFill>
                  <a:srgbClr val="008A00"/>
                </a:solidFill>
              </a:rPr>
              <a:t>    </a:t>
            </a:r>
            <a:r>
              <a:rPr lang="zh-CN" altLang="en-US" sz="3200" dirty="0">
                <a:solidFill>
                  <a:srgbClr val="008A00"/>
                </a:solidFill>
              </a:rPr>
              <a:t>前驱为</a:t>
            </a:r>
            <a:endParaRPr lang="en-US" altLang="zh-CN" sz="3200" dirty="0"/>
          </a:p>
          <a:p>
            <a:pPr marL="514350" indent="-514350">
              <a:spcBef>
                <a:spcPts val="300"/>
              </a:spcBef>
              <a:buNone/>
            </a:pPr>
            <a:r>
              <a:rPr lang="zh-CN" altLang="en-US" sz="3200" dirty="0"/>
              <a:t>    否则，</a:t>
            </a:r>
            <a:r>
              <a:rPr lang="zh-CN" altLang="en-US" sz="3200" dirty="0">
                <a:solidFill>
                  <a:srgbClr val="008A00"/>
                </a:solidFill>
              </a:rPr>
              <a:t>前驱为</a:t>
            </a:r>
            <a:endParaRPr lang="en-US" altLang="zh-CN" sz="3200" dirty="0"/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457200" y="667956"/>
            <a:ext cx="8686800" cy="127419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514350" indent="-51435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3200" dirty="0"/>
              <a:t>例</a:t>
            </a:r>
            <a:r>
              <a:rPr lang="en-US" altLang="zh-CN" sz="3200" dirty="0"/>
              <a:t>5.  </a:t>
            </a:r>
            <a:r>
              <a:rPr lang="zh-CN" altLang="en-US" sz="3200" dirty="0"/>
              <a:t>在后序线索二叉树中</a:t>
            </a:r>
            <a:r>
              <a:rPr lang="en-US" altLang="zh-CN" sz="3200" dirty="0"/>
              <a:t>, </a:t>
            </a:r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/>
              <a:t>         </a:t>
            </a:r>
            <a:r>
              <a:rPr lang="zh-CN" altLang="en-US" sz="3200" dirty="0"/>
              <a:t>找任意结点</a:t>
            </a:r>
            <a:r>
              <a:rPr lang="en-US" altLang="zh-CN" sz="3200" dirty="0"/>
              <a:t>p</a:t>
            </a:r>
            <a:r>
              <a:rPr lang="zh-CN" altLang="en-US" sz="3200" dirty="0"/>
              <a:t>的</a:t>
            </a:r>
            <a:r>
              <a:rPr lang="zh-CN" altLang="en-US" sz="3200" dirty="0">
                <a:solidFill>
                  <a:srgbClr val="003399"/>
                </a:solidFill>
              </a:rPr>
              <a:t>后序前驱：</a:t>
            </a:r>
            <a:endParaRPr lang="en-US" altLang="zh-CN" sz="3200" dirty="0">
              <a:solidFill>
                <a:srgbClr val="003399"/>
              </a:solidFill>
            </a:endParaRPr>
          </a:p>
        </p:txBody>
      </p:sp>
      <p:sp>
        <p:nvSpPr>
          <p:cNvPr id="123" name="矩形 122"/>
          <p:cNvSpPr/>
          <p:nvPr/>
        </p:nvSpPr>
        <p:spPr>
          <a:xfrm>
            <a:off x="2276464" y="2568714"/>
            <a:ext cx="160973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/>
              <a:t>p-&gt;</a:t>
            </a:r>
            <a:r>
              <a:rPr lang="en-US" altLang="zh-CN" sz="3200" dirty="0" err="1"/>
              <a:t>llink</a:t>
            </a:r>
            <a:r>
              <a:rPr lang="en-US" altLang="zh-CN" sz="3200" dirty="0"/>
              <a:t>;</a:t>
            </a:r>
            <a:endParaRPr lang="zh-CN" altLang="en-US" sz="3200" dirty="0"/>
          </a:p>
        </p:txBody>
      </p:sp>
      <p:sp>
        <p:nvSpPr>
          <p:cNvPr id="124" name="矩形 123"/>
          <p:cNvSpPr/>
          <p:nvPr/>
        </p:nvSpPr>
        <p:spPr>
          <a:xfrm>
            <a:off x="2209800" y="4419600"/>
            <a:ext cx="4003019" cy="6430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3200" dirty="0"/>
              <a:t>其右孩子：</a:t>
            </a:r>
            <a:r>
              <a:rPr lang="en-US" altLang="zh-CN" sz="3200" dirty="0"/>
              <a:t>p-&gt;</a:t>
            </a:r>
            <a:r>
              <a:rPr lang="en-US" altLang="zh-CN" sz="3200" dirty="0" err="1"/>
              <a:t>rlink</a:t>
            </a:r>
            <a:r>
              <a:rPr lang="zh-CN" altLang="en-US" sz="3200" dirty="0"/>
              <a:t>；</a:t>
            </a:r>
          </a:p>
        </p:txBody>
      </p:sp>
      <p:sp>
        <p:nvSpPr>
          <p:cNvPr id="125" name="矩形 124"/>
          <p:cNvSpPr/>
          <p:nvPr/>
        </p:nvSpPr>
        <p:spPr>
          <a:xfrm>
            <a:off x="3505200" y="5062661"/>
            <a:ext cx="4527201" cy="6430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14350" indent="-514350">
              <a:spcBef>
                <a:spcPts val="0"/>
              </a:spcBef>
              <a:buNone/>
            </a:pPr>
            <a:r>
              <a:rPr lang="zh-CN" altLang="en-US" sz="3200" dirty="0"/>
              <a:t>其左孩子：</a:t>
            </a:r>
            <a:r>
              <a:rPr lang="en-US" altLang="zh-CN" sz="3200" dirty="0"/>
              <a:t>p-&gt;</a:t>
            </a:r>
            <a:r>
              <a:rPr lang="en-US" altLang="zh-CN" sz="3200" dirty="0" err="1"/>
              <a:t>llink</a:t>
            </a:r>
            <a:r>
              <a:rPr lang="zh-CN" altLang="en-US" sz="3200" dirty="0"/>
              <a:t>；</a:t>
            </a:r>
            <a:r>
              <a:rPr lang="en-US" altLang="zh-CN" sz="3200" dirty="0"/>
              <a:t>     </a:t>
            </a:r>
          </a:p>
        </p:txBody>
      </p:sp>
      <p:cxnSp>
        <p:nvCxnSpPr>
          <p:cNvPr id="126" name="曲线连接符 125"/>
          <p:cNvCxnSpPr>
            <a:stCxn id="137" idx="3"/>
            <a:endCxn id="138" idx="1"/>
          </p:cNvCxnSpPr>
          <p:nvPr/>
        </p:nvCxnSpPr>
        <p:spPr bwMode="auto">
          <a:xfrm rot="16200000" flipH="1">
            <a:off x="6170955" y="3122955"/>
            <a:ext cx="687620" cy="558600"/>
          </a:xfrm>
          <a:prstGeom prst="curvedConnector3">
            <a:avLst>
              <a:gd name="adj1" fmla="val 50000"/>
            </a:avLst>
          </a:prstGeom>
          <a:solidFill>
            <a:srgbClr val="B9FFB9"/>
          </a:solidFill>
          <a:ln w="22225" cap="flat" cmpd="sng" algn="ctr">
            <a:solidFill>
              <a:srgbClr val="003399"/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127" name="Oval 27"/>
          <p:cNvSpPr>
            <a:spLocks noChangeArrowheads="1"/>
          </p:cNvSpPr>
          <p:nvPr/>
        </p:nvSpPr>
        <p:spPr bwMode="auto">
          <a:xfrm>
            <a:off x="7264200" y="838200"/>
            <a:ext cx="432000" cy="432000"/>
          </a:xfrm>
          <a:prstGeom prst="ellipse">
            <a:avLst/>
          </a:prstGeom>
          <a:solidFill>
            <a:srgbClr val="FFFE98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/>
              <a:t>A</a:t>
            </a:r>
          </a:p>
        </p:txBody>
      </p:sp>
      <p:sp>
        <p:nvSpPr>
          <p:cNvPr id="128" name="Oval 28"/>
          <p:cNvSpPr>
            <a:spLocks noChangeArrowheads="1"/>
          </p:cNvSpPr>
          <p:nvPr/>
        </p:nvSpPr>
        <p:spPr bwMode="auto">
          <a:xfrm>
            <a:off x="7873800" y="1661645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C</a:t>
            </a:r>
            <a:endParaRPr lang="zh-CN" altLang="en-US" sz="3200" dirty="0"/>
          </a:p>
        </p:txBody>
      </p:sp>
      <p:cxnSp>
        <p:nvCxnSpPr>
          <p:cNvPr id="129" name="直接连接符 128"/>
          <p:cNvCxnSpPr>
            <a:stCxn id="127" idx="3"/>
            <a:endCxn id="131" idx="0"/>
          </p:cNvCxnSpPr>
          <p:nvPr/>
        </p:nvCxnSpPr>
        <p:spPr bwMode="auto">
          <a:xfrm rot="5400000">
            <a:off x="6909778" y="1243958"/>
            <a:ext cx="454710" cy="3806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0" name="直接连接符 129"/>
          <p:cNvCxnSpPr>
            <a:stCxn id="127" idx="5"/>
            <a:endCxn id="128" idx="0"/>
          </p:cNvCxnSpPr>
          <p:nvPr/>
        </p:nvCxnSpPr>
        <p:spPr bwMode="auto">
          <a:xfrm rot="16200000" flipH="1">
            <a:off x="7634012" y="1205857"/>
            <a:ext cx="454710" cy="4568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1" name="Oval 28"/>
          <p:cNvSpPr>
            <a:spLocks noChangeArrowheads="1"/>
          </p:cNvSpPr>
          <p:nvPr/>
        </p:nvSpPr>
        <p:spPr bwMode="auto">
          <a:xfrm>
            <a:off x="6730800" y="1661645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B</a:t>
            </a:r>
            <a:endParaRPr lang="zh-CN" altLang="en-US" sz="3200" dirty="0"/>
          </a:p>
        </p:txBody>
      </p:sp>
      <p:sp>
        <p:nvSpPr>
          <p:cNvPr id="132" name="Oval 28"/>
          <p:cNvSpPr>
            <a:spLocks noChangeArrowheads="1"/>
          </p:cNvSpPr>
          <p:nvPr/>
        </p:nvSpPr>
        <p:spPr bwMode="auto">
          <a:xfrm>
            <a:off x="8305800" y="259080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F</a:t>
            </a:r>
            <a:endParaRPr lang="zh-CN" altLang="en-US" sz="3200" dirty="0"/>
          </a:p>
        </p:txBody>
      </p:sp>
      <p:cxnSp>
        <p:nvCxnSpPr>
          <p:cNvPr id="133" name="直接连接符 132"/>
          <p:cNvCxnSpPr>
            <a:stCxn id="128" idx="3"/>
            <a:endCxn id="135" idx="0"/>
          </p:cNvCxnSpPr>
          <p:nvPr/>
        </p:nvCxnSpPr>
        <p:spPr bwMode="auto">
          <a:xfrm rot="5400000">
            <a:off x="7530123" y="2209058"/>
            <a:ext cx="585620" cy="2282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4" name="直接连接符 133"/>
          <p:cNvCxnSpPr>
            <a:stCxn id="128" idx="5"/>
            <a:endCxn id="132" idx="0"/>
          </p:cNvCxnSpPr>
          <p:nvPr/>
        </p:nvCxnSpPr>
        <p:spPr bwMode="auto">
          <a:xfrm rot="16200000" flipH="1">
            <a:off x="8101957" y="2170957"/>
            <a:ext cx="560420" cy="2792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5" name="Oval 28"/>
          <p:cNvSpPr>
            <a:spLocks noChangeArrowheads="1"/>
          </p:cNvSpPr>
          <p:nvPr/>
        </p:nvSpPr>
        <p:spPr bwMode="auto">
          <a:xfrm>
            <a:off x="7492800" y="261600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E</a:t>
            </a:r>
            <a:endParaRPr lang="zh-CN" altLang="en-US" sz="3200" dirty="0"/>
          </a:p>
        </p:txBody>
      </p:sp>
      <p:cxnSp>
        <p:nvCxnSpPr>
          <p:cNvPr id="136" name="直接连接符 135"/>
          <p:cNvCxnSpPr>
            <a:stCxn id="131" idx="3"/>
            <a:endCxn id="137" idx="0"/>
          </p:cNvCxnSpPr>
          <p:nvPr/>
        </p:nvCxnSpPr>
        <p:spPr bwMode="auto">
          <a:xfrm rot="5400000">
            <a:off x="6261468" y="2157113"/>
            <a:ext cx="659330" cy="4058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7" name="Oval 28"/>
          <p:cNvSpPr>
            <a:spLocks noChangeArrowheads="1"/>
          </p:cNvSpPr>
          <p:nvPr/>
        </p:nvSpPr>
        <p:spPr bwMode="auto">
          <a:xfrm>
            <a:off x="6172200" y="268971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D</a:t>
            </a:r>
            <a:endParaRPr lang="zh-CN" altLang="en-US" sz="3200" dirty="0"/>
          </a:p>
        </p:txBody>
      </p:sp>
      <p:sp>
        <p:nvSpPr>
          <p:cNvPr id="138" name="Oval 28"/>
          <p:cNvSpPr>
            <a:spLocks noChangeArrowheads="1"/>
          </p:cNvSpPr>
          <p:nvPr/>
        </p:nvSpPr>
        <p:spPr bwMode="auto">
          <a:xfrm>
            <a:off x="6730800" y="368280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G</a:t>
            </a:r>
            <a:endParaRPr lang="zh-CN" altLang="en-US" sz="3200" dirty="0"/>
          </a:p>
        </p:txBody>
      </p:sp>
      <p:cxnSp>
        <p:nvCxnSpPr>
          <p:cNvPr id="139" name="直接连接符 138"/>
          <p:cNvCxnSpPr>
            <a:stCxn id="137" idx="5"/>
            <a:endCxn id="138" idx="0"/>
          </p:cNvCxnSpPr>
          <p:nvPr/>
        </p:nvCxnSpPr>
        <p:spPr bwMode="auto">
          <a:xfrm rot="16200000" flipH="1">
            <a:off x="6431690" y="3167689"/>
            <a:ext cx="624355" cy="4058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0" name="Oval 28"/>
          <p:cNvSpPr>
            <a:spLocks noChangeArrowheads="1"/>
          </p:cNvSpPr>
          <p:nvPr/>
        </p:nvSpPr>
        <p:spPr bwMode="auto">
          <a:xfrm>
            <a:off x="7950000" y="360660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H</a:t>
            </a:r>
            <a:endParaRPr lang="zh-CN" altLang="en-US" sz="3200" dirty="0"/>
          </a:p>
        </p:txBody>
      </p:sp>
      <p:cxnSp>
        <p:nvCxnSpPr>
          <p:cNvPr id="141" name="直接连接符 140"/>
          <p:cNvCxnSpPr>
            <a:stCxn id="135" idx="5"/>
            <a:endCxn id="140" idx="0"/>
          </p:cNvCxnSpPr>
          <p:nvPr/>
        </p:nvCxnSpPr>
        <p:spPr bwMode="auto">
          <a:xfrm rot="16200000" flipH="1">
            <a:off x="7702835" y="3143434"/>
            <a:ext cx="621865" cy="3044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2" name="曲线连接符 108"/>
          <p:cNvCxnSpPr>
            <a:stCxn id="138" idx="3"/>
          </p:cNvCxnSpPr>
          <p:nvPr/>
        </p:nvCxnSpPr>
        <p:spPr bwMode="auto">
          <a:xfrm rot="5400000">
            <a:off x="6565801" y="4191335"/>
            <a:ext cx="368065" cy="88465"/>
          </a:xfrm>
          <a:prstGeom prst="curvedConnector3">
            <a:avLst>
              <a:gd name="adj1" fmla="val 50000"/>
            </a:avLst>
          </a:prstGeom>
          <a:solidFill>
            <a:srgbClr val="B9FFB9"/>
          </a:solidFill>
          <a:ln w="22225" cap="flat" cmpd="sng" algn="ctr">
            <a:solidFill>
              <a:srgbClr val="003399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143" name="曲线连接符 104"/>
          <p:cNvCxnSpPr>
            <a:stCxn id="138" idx="7"/>
            <a:endCxn id="137" idx="6"/>
          </p:cNvCxnSpPr>
          <p:nvPr/>
        </p:nvCxnSpPr>
        <p:spPr bwMode="auto">
          <a:xfrm rot="16200000" flipV="1">
            <a:off x="6431691" y="3078220"/>
            <a:ext cx="840355" cy="495335"/>
          </a:xfrm>
          <a:prstGeom prst="curvedConnector2">
            <a:avLst/>
          </a:prstGeom>
          <a:solidFill>
            <a:srgbClr val="B9FFB9"/>
          </a:solidFill>
          <a:ln w="22225" cap="flat" cmpd="sng" algn="ctr">
            <a:solidFill>
              <a:srgbClr val="C00000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144" name="曲线连接符 143"/>
          <p:cNvCxnSpPr>
            <a:stCxn id="135" idx="4"/>
            <a:endCxn id="140" idx="1"/>
          </p:cNvCxnSpPr>
          <p:nvPr/>
        </p:nvCxnSpPr>
        <p:spPr bwMode="auto">
          <a:xfrm rot="16200000" flipH="1">
            <a:off x="7550100" y="3206699"/>
            <a:ext cx="621865" cy="304465"/>
          </a:xfrm>
          <a:prstGeom prst="curvedConnector3">
            <a:avLst>
              <a:gd name="adj1" fmla="val 50000"/>
            </a:avLst>
          </a:prstGeom>
          <a:solidFill>
            <a:srgbClr val="B9FFB9"/>
          </a:solidFill>
          <a:ln w="22225" cap="flat" cmpd="sng" algn="ctr">
            <a:solidFill>
              <a:srgbClr val="003399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145" name="曲线连接符 121"/>
          <p:cNvCxnSpPr>
            <a:stCxn id="140" idx="3"/>
            <a:endCxn id="131" idx="4"/>
          </p:cNvCxnSpPr>
          <p:nvPr/>
        </p:nvCxnSpPr>
        <p:spPr bwMode="auto">
          <a:xfrm rot="5400000" flipH="1">
            <a:off x="6539188" y="2501258"/>
            <a:ext cx="1881690" cy="1066465"/>
          </a:xfrm>
          <a:prstGeom prst="curvedConnector3">
            <a:avLst>
              <a:gd name="adj1" fmla="val 7314"/>
            </a:avLst>
          </a:prstGeom>
          <a:solidFill>
            <a:srgbClr val="B9FFB9"/>
          </a:solidFill>
          <a:ln w="22225" cap="flat" cmpd="sng" algn="ctr">
            <a:solidFill>
              <a:srgbClr val="003399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146" name="曲线连接符 104"/>
          <p:cNvCxnSpPr>
            <a:stCxn id="140" idx="6"/>
            <a:endCxn id="135" idx="6"/>
          </p:cNvCxnSpPr>
          <p:nvPr/>
        </p:nvCxnSpPr>
        <p:spPr bwMode="auto">
          <a:xfrm flipH="1" flipV="1">
            <a:off x="7924800" y="2832000"/>
            <a:ext cx="457200" cy="990600"/>
          </a:xfrm>
          <a:prstGeom prst="curvedConnector3">
            <a:avLst>
              <a:gd name="adj1" fmla="val -16667"/>
            </a:avLst>
          </a:prstGeom>
          <a:solidFill>
            <a:srgbClr val="B9FFB9"/>
          </a:solidFill>
          <a:ln w="22225" cap="flat" cmpd="sng" algn="ctr">
            <a:solidFill>
              <a:srgbClr val="C00000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147" name="曲线连接符 104"/>
          <p:cNvCxnSpPr>
            <a:stCxn id="132" idx="6"/>
            <a:endCxn id="128" idx="6"/>
          </p:cNvCxnSpPr>
          <p:nvPr/>
        </p:nvCxnSpPr>
        <p:spPr bwMode="auto">
          <a:xfrm flipH="1" flipV="1">
            <a:off x="8305800" y="1877645"/>
            <a:ext cx="432000" cy="929155"/>
          </a:xfrm>
          <a:prstGeom prst="curvedConnector3">
            <a:avLst>
              <a:gd name="adj1" fmla="val -4811"/>
            </a:avLst>
          </a:prstGeom>
          <a:solidFill>
            <a:srgbClr val="B9FFB9"/>
          </a:solidFill>
          <a:ln w="22225" cap="flat" cmpd="sng" algn="ctr">
            <a:solidFill>
              <a:srgbClr val="C00000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148" name="曲线连接符 104"/>
          <p:cNvCxnSpPr>
            <a:stCxn id="131" idx="5"/>
            <a:endCxn id="140" idx="2"/>
          </p:cNvCxnSpPr>
          <p:nvPr/>
        </p:nvCxnSpPr>
        <p:spPr bwMode="auto">
          <a:xfrm rot="16200000" flipH="1">
            <a:off x="6628657" y="2501257"/>
            <a:ext cx="1792220" cy="850465"/>
          </a:xfrm>
          <a:prstGeom prst="curvedConnector2">
            <a:avLst/>
          </a:prstGeom>
          <a:solidFill>
            <a:srgbClr val="B9FFB9"/>
          </a:solidFill>
          <a:ln w="22225" cap="flat" cmpd="sng" algn="ctr">
            <a:solidFill>
              <a:srgbClr val="C00000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149" name="曲线连接符 121"/>
          <p:cNvCxnSpPr>
            <a:stCxn id="132" idx="1"/>
            <a:endCxn id="135" idx="7"/>
          </p:cNvCxnSpPr>
          <p:nvPr/>
        </p:nvCxnSpPr>
        <p:spPr bwMode="auto">
          <a:xfrm rot="16200000" flipH="1" flipV="1">
            <a:off x="8102700" y="2412900"/>
            <a:ext cx="25200" cy="507530"/>
          </a:xfrm>
          <a:prstGeom prst="curvedConnector3">
            <a:avLst>
              <a:gd name="adj1" fmla="val -1330985"/>
            </a:avLst>
          </a:prstGeom>
          <a:solidFill>
            <a:srgbClr val="B9FFB9"/>
          </a:solidFill>
          <a:ln w="22225" cap="flat" cmpd="sng" algn="ctr">
            <a:solidFill>
              <a:srgbClr val="003399"/>
            </a:solidFill>
            <a:prstDash val="sysDash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" grpId="0"/>
      <p:bldP spid="124" grpId="0"/>
      <p:bldP spid="125" grpId="0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 Box 6"/>
          <p:cNvSpPr txBox="1">
            <a:spLocks noChangeArrowheads="1"/>
          </p:cNvSpPr>
          <p:nvPr/>
        </p:nvSpPr>
        <p:spPr bwMode="auto">
          <a:xfrm>
            <a:off x="457200" y="1963356"/>
            <a:ext cx="8686800" cy="4224939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514350" indent="-514350">
              <a:spcBef>
                <a:spcPts val="0"/>
              </a:spcBef>
              <a:buNone/>
            </a:pPr>
            <a:r>
              <a:rPr lang="en-US" altLang="zh-CN" sz="3000" dirty="0"/>
              <a:t>a) </a:t>
            </a:r>
            <a:r>
              <a:rPr lang="zh-CN" altLang="en-US" sz="3000" dirty="0"/>
              <a:t>若</a:t>
            </a:r>
            <a:r>
              <a:rPr lang="en-US" altLang="zh-CN" sz="3000" dirty="0"/>
              <a:t>p-&gt;</a:t>
            </a:r>
            <a:r>
              <a:rPr lang="en-US" altLang="zh-CN" sz="3000" dirty="0" err="1"/>
              <a:t>rtag</a:t>
            </a:r>
            <a:r>
              <a:rPr lang="en-US" altLang="zh-CN" sz="3000" dirty="0"/>
              <a:t>==1, </a:t>
            </a:r>
            <a:r>
              <a:rPr lang="zh-CN" altLang="en-US" sz="3000" dirty="0">
                <a:solidFill>
                  <a:srgbClr val="008A00"/>
                </a:solidFill>
              </a:rPr>
              <a:t>后继为</a:t>
            </a:r>
            <a:endParaRPr lang="en-US" altLang="zh-CN" sz="3000" dirty="0"/>
          </a:p>
          <a:p>
            <a:pPr marL="514350" indent="-514350">
              <a:spcBef>
                <a:spcPts val="0"/>
              </a:spcBef>
              <a:buNone/>
            </a:pPr>
            <a:r>
              <a:rPr lang="en-US" altLang="zh-CN" sz="3000" dirty="0"/>
              <a:t>b) </a:t>
            </a:r>
            <a:r>
              <a:rPr lang="zh-CN" altLang="en-US" sz="3000" dirty="0"/>
              <a:t>若</a:t>
            </a:r>
            <a:r>
              <a:rPr lang="en-US" altLang="zh-CN" sz="3000" dirty="0"/>
              <a:t>p-&gt;</a:t>
            </a:r>
            <a:r>
              <a:rPr lang="en-US" altLang="zh-CN" sz="3000" dirty="0" err="1"/>
              <a:t>rtag</a:t>
            </a:r>
            <a:r>
              <a:rPr lang="en-US" altLang="zh-CN" sz="3000" dirty="0"/>
              <a:t>==0</a:t>
            </a:r>
            <a:r>
              <a:rPr lang="zh-CN" altLang="en-US" sz="3000" dirty="0"/>
              <a:t>，又分为：</a:t>
            </a:r>
            <a:endParaRPr lang="en-US" altLang="zh-CN" sz="3000" dirty="0"/>
          </a:p>
          <a:p>
            <a:pPr marL="514350" indent="-514350">
              <a:spcBef>
                <a:spcPts val="0"/>
              </a:spcBef>
              <a:buNone/>
            </a:pPr>
            <a:r>
              <a:rPr lang="zh-CN" altLang="en-US" sz="3000" dirty="0"/>
              <a:t>    若</a:t>
            </a:r>
            <a:r>
              <a:rPr lang="en-US" altLang="zh-CN" sz="3000" dirty="0"/>
              <a:t>p</a:t>
            </a:r>
            <a:r>
              <a:rPr lang="zh-CN" altLang="en-US" sz="3000" dirty="0"/>
              <a:t>为</a:t>
            </a:r>
            <a:r>
              <a:rPr lang="en-US" altLang="zh-CN" sz="3000" dirty="0"/>
              <a:t>q</a:t>
            </a:r>
            <a:r>
              <a:rPr lang="zh-CN" altLang="en-US" sz="3000" dirty="0"/>
              <a:t>的右孩子，</a:t>
            </a:r>
            <a:r>
              <a:rPr lang="zh-CN" altLang="en-US" sz="3000" dirty="0">
                <a:solidFill>
                  <a:srgbClr val="008A00"/>
                </a:solidFill>
              </a:rPr>
              <a:t>后继为</a:t>
            </a:r>
            <a:endParaRPr lang="en-US" altLang="zh-CN" sz="3000" dirty="0"/>
          </a:p>
          <a:p>
            <a:pPr marL="514350" indent="-514350">
              <a:spcBef>
                <a:spcPts val="0"/>
              </a:spcBef>
              <a:buNone/>
            </a:pPr>
            <a:r>
              <a:rPr lang="zh-CN" altLang="en-US" sz="3000" dirty="0"/>
              <a:t>    若</a:t>
            </a:r>
            <a:r>
              <a:rPr lang="en-US" altLang="zh-CN" sz="3000" dirty="0"/>
              <a:t>p</a:t>
            </a:r>
            <a:r>
              <a:rPr lang="zh-CN" altLang="en-US" sz="3000" dirty="0"/>
              <a:t>为</a:t>
            </a:r>
            <a:r>
              <a:rPr lang="en-US" altLang="zh-CN" sz="3000" dirty="0"/>
              <a:t>q</a:t>
            </a:r>
            <a:r>
              <a:rPr lang="zh-CN" altLang="en-US" sz="3000" dirty="0"/>
              <a:t>的左孩子 且</a:t>
            </a:r>
            <a:r>
              <a:rPr lang="en-US" altLang="zh-CN" sz="3000" dirty="0"/>
              <a:t>p</a:t>
            </a:r>
            <a:r>
              <a:rPr lang="zh-CN" altLang="en-US" sz="3000" dirty="0"/>
              <a:t>无右兄弟，</a:t>
            </a:r>
            <a:endParaRPr lang="en-US" altLang="zh-CN" sz="3000" dirty="0"/>
          </a:p>
          <a:p>
            <a:pPr marL="514350" indent="-514350">
              <a:spcBef>
                <a:spcPts val="0"/>
              </a:spcBef>
              <a:buNone/>
            </a:pPr>
            <a:r>
              <a:rPr lang="en-US" altLang="zh-CN" sz="3000" dirty="0"/>
              <a:t>    </a:t>
            </a:r>
            <a:r>
              <a:rPr lang="zh-CN" altLang="en-US" sz="3000" dirty="0">
                <a:solidFill>
                  <a:srgbClr val="008A00"/>
                </a:solidFill>
              </a:rPr>
              <a:t>后继为</a:t>
            </a:r>
            <a:endParaRPr lang="en-US" altLang="zh-CN" sz="3000" dirty="0"/>
          </a:p>
          <a:p>
            <a:pPr marL="514350" indent="-514350">
              <a:spcBef>
                <a:spcPts val="0"/>
              </a:spcBef>
              <a:buNone/>
            </a:pPr>
            <a:r>
              <a:rPr lang="en-US" altLang="zh-CN" sz="3000" dirty="0"/>
              <a:t>    </a:t>
            </a:r>
            <a:r>
              <a:rPr lang="zh-CN" altLang="en-US" sz="3000" dirty="0"/>
              <a:t>若</a:t>
            </a:r>
            <a:r>
              <a:rPr lang="en-US" altLang="zh-CN" sz="3000" dirty="0"/>
              <a:t>p</a:t>
            </a:r>
            <a:r>
              <a:rPr lang="zh-CN" altLang="en-US" sz="3000" dirty="0"/>
              <a:t>为</a:t>
            </a:r>
            <a:r>
              <a:rPr lang="en-US" altLang="zh-CN" sz="3000" dirty="0"/>
              <a:t>q</a:t>
            </a:r>
            <a:r>
              <a:rPr lang="zh-CN" altLang="en-US" sz="3000" dirty="0"/>
              <a:t>的左孩子</a:t>
            </a:r>
            <a:r>
              <a:rPr lang="en-US" altLang="zh-CN" sz="3000" dirty="0"/>
              <a:t> </a:t>
            </a:r>
            <a:r>
              <a:rPr lang="zh-CN" altLang="en-US" sz="3000" dirty="0"/>
              <a:t>且</a:t>
            </a:r>
            <a:r>
              <a:rPr lang="en-US" altLang="zh-CN" sz="3000" dirty="0"/>
              <a:t>p</a:t>
            </a:r>
            <a:r>
              <a:rPr lang="zh-CN" altLang="en-US" sz="3000" dirty="0"/>
              <a:t>有右兄弟</a:t>
            </a:r>
            <a:r>
              <a:rPr lang="en-US" altLang="zh-CN" sz="3000" dirty="0"/>
              <a:t>R</a:t>
            </a:r>
            <a:r>
              <a:rPr lang="zh-CN" altLang="en-US" sz="3000" dirty="0"/>
              <a:t>，</a:t>
            </a:r>
            <a:endParaRPr lang="en-US" altLang="zh-CN" sz="3000" dirty="0"/>
          </a:p>
          <a:p>
            <a:pPr marL="514350" indent="-514350">
              <a:spcBef>
                <a:spcPts val="0"/>
              </a:spcBef>
              <a:buNone/>
            </a:pPr>
            <a:r>
              <a:rPr lang="en-US" altLang="zh-CN" sz="3000" dirty="0"/>
              <a:t>    </a:t>
            </a:r>
            <a:r>
              <a:rPr lang="zh-CN" altLang="en-US" sz="3000" dirty="0">
                <a:solidFill>
                  <a:srgbClr val="008A00"/>
                </a:solidFill>
              </a:rPr>
              <a:t>后继为</a:t>
            </a:r>
            <a:endParaRPr lang="en-US" altLang="zh-CN" sz="3000" dirty="0"/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457200" y="667956"/>
            <a:ext cx="8686800" cy="127419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514350" indent="-51435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3200" dirty="0"/>
              <a:t>例</a:t>
            </a:r>
            <a:r>
              <a:rPr lang="en-US" altLang="zh-CN" sz="3200" dirty="0"/>
              <a:t>6.  </a:t>
            </a:r>
            <a:r>
              <a:rPr lang="zh-CN" altLang="en-US" sz="3200" dirty="0"/>
              <a:t>在后序线索二叉树中</a:t>
            </a:r>
            <a:r>
              <a:rPr lang="en-US" altLang="zh-CN" sz="3200" dirty="0"/>
              <a:t>, </a:t>
            </a:r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/>
              <a:t>         </a:t>
            </a:r>
            <a:r>
              <a:rPr lang="zh-CN" altLang="en-US" sz="3200" dirty="0"/>
              <a:t>找任意结点</a:t>
            </a:r>
            <a:r>
              <a:rPr lang="en-US" altLang="zh-CN" sz="3200" dirty="0"/>
              <a:t>p</a:t>
            </a:r>
            <a:r>
              <a:rPr lang="zh-CN" altLang="en-US" sz="3200" dirty="0"/>
              <a:t>的</a:t>
            </a:r>
            <a:r>
              <a:rPr lang="zh-CN" altLang="en-US" sz="3200" dirty="0">
                <a:solidFill>
                  <a:srgbClr val="003399"/>
                </a:solidFill>
              </a:rPr>
              <a:t>后序后继：</a:t>
            </a:r>
            <a:endParaRPr lang="en-US" altLang="zh-CN" sz="3200" dirty="0">
              <a:solidFill>
                <a:srgbClr val="003399"/>
              </a:solidFill>
            </a:endParaRPr>
          </a:p>
        </p:txBody>
      </p:sp>
      <p:cxnSp>
        <p:nvCxnSpPr>
          <p:cNvPr id="33" name="曲线连接符 32"/>
          <p:cNvCxnSpPr>
            <a:stCxn id="67" idx="3"/>
            <a:endCxn id="68" idx="1"/>
          </p:cNvCxnSpPr>
          <p:nvPr/>
        </p:nvCxnSpPr>
        <p:spPr bwMode="auto">
          <a:xfrm rot="16200000" flipH="1">
            <a:off x="6170955" y="3122955"/>
            <a:ext cx="687620" cy="558600"/>
          </a:xfrm>
          <a:prstGeom prst="curvedConnector3">
            <a:avLst>
              <a:gd name="adj1" fmla="val 50000"/>
            </a:avLst>
          </a:prstGeom>
          <a:solidFill>
            <a:srgbClr val="B9FFB9"/>
          </a:solidFill>
          <a:ln w="22225" cap="flat" cmpd="sng" algn="ctr">
            <a:solidFill>
              <a:srgbClr val="003399"/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37" name="Oval 27"/>
          <p:cNvSpPr>
            <a:spLocks noChangeArrowheads="1"/>
          </p:cNvSpPr>
          <p:nvPr/>
        </p:nvSpPr>
        <p:spPr bwMode="auto">
          <a:xfrm>
            <a:off x="7264200" y="838200"/>
            <a:ext cx="432000" cy="432000"/>
          </a:xfrm>
          <a:prstGeom prst="ellipse">
            <a:avLst/>
          </a:prstGeom>
          <a:solidFill>
            <a:srgbClr val="FFFE98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/>
              <a:t>A</a:t>
            </a:r>
          </a:p>
        </p:txBody>
      </p:sp>
      <p:sp>
        <p:nvSpPr>
          <p:cNvPr id="38" name="Oval 28"/>
          <p:cNvSpPr>
            <a:spLocks noChangeArrowheads="1"/>
          </p:cNvSpPr>
          <p:nvPr/>
        </p:nvSpPr>
        <p:spPr bwMode="auto">
          <a:xfrm>
            <a:off x="7873800" y="1661645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C</a:t>
            </a:r>
            <a:endParaRPr lang="zh-CN" altLang="en-US" sz="3200" dirty="0"/>
          </a:p>
        </p:txBody>
      </p:sp>
      <p:cxnSp>
        <p:nvCxnSpPr>
          <p:cNvPr id="39" name="直接连接符 38"/>
          <p:cNvCxnSpPr>
            <a:stCxn id="37" idx="3"/>
            <a:endCxn id="61" idx="0"/>
          </p:cNvCxnSpPr>
          <p:nvPr/>
        </p:nvCxnSpPr>
        <p:spPr bwMode="auto">
          <a:xfrm rot="5400000">
            <a:off x="6909778" y="1243958"/>
            <a:ext cx="454710" cy="3806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0" name="直接连接符 59"/>
          <p:cNvCxnSpPr>
            <a:stCxn id="37" idx="5"/>
            <a:endCxn id="38" idx="0"/>
          </p:cNvCxnSpPr>
          <p:nvPr/>
        </p:nvCxnSpPr>
        <p:spPr bwMode="auto">
          <a:xfrm rot="16200000" flipH="1">
            <a:off x="7634012" y="1205857"/>
            <a:ext cx="454710" cy="4568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1" name="Oval 28"/>
          <p:cNvSpPr>
            <a:spLocks noChangeArrowheads="1"/>
          </p:cNvSpPr>
          <p:nvPr/>
        </p:nvSpPr>
        <p:spPr bwMode="auto">
          <a:xfrm>
            <a:off x="6730800" y="1661645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B</a:t>
            </a:r>
            <a:endParaRPr lang="zh-CN" altLang="en-US" sz="3200" dirty="0"/>
          </a:p>
        </p:txBody>
      </p:sp>
      <p:sp>
        <p:nvSpPr>
          <p:cNvPr id="62" name="Oval 28"/>
          <p:cNvSpPr>
            <a:spLocks noChangeArrowheads="1"/>
          </p:cNvSpPr>
          <p:nvPr/>
        </p:nvSpPr>
        <p:spPr bwMode="auto">
          <a:xfrm>
            <a:off x="8305800" y="259080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F</a:t>
            </a:r>
            <a:endParaRPr lang="zh-CN" altLang="en-US" sz="3200" dirty="0"/>
          </a:p>
        </p:txBody>
      </p:sp>
      <p:cxnSp>
        <p:nvCxnSpPr>
          <p:cNvPr id="63" name="直接连接符 62"/>
          <p:cNvCxnSpPr>
            <a:stCxn id="38" idx="3"/>
            <a:endCxn id="65" idx="0"/>
          </p:cNvCxnSpPr>
          <p:nvPr/>
        </p:nvCxnSpPr>
        <p:spPr bwMode="auto">
          <a:xfrm rot="5400000">
            <a:off x="7530123" y="2209058"/>
            <a:ext cx="585620" cy="2282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直接连接符 63"/>
          <p:cNvCxnSpPr>
            <a:stCxn id="38" idx="5"/>
            <a:endCxn id="62" idx="0"/>
          </p:cNvCxnSpPr>
          <p:nvPr/>
        </p:nvCxnSpPr>
        <p:spPr bwMode="auto">
          <a:xfrm rot="16200000" flipH="1">
            <a:off x="8101957" y="2170957"/>
            <a:ext cx="560420" cy="2792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5" name="Oval 28"/>
          <p:cNvSpPr>
            <a:spLocks noChangeArrowheads="1"/>
          </p:cNvSpPr>
          <p:nvPr/>
        </p:nvSpPr>
        <p:spPr bwMode="auto">
          <a:xfrm>
            <a:off x="7492800" y="261600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E</a:t>
            </a:r>
            <a:endParaRPr lang="zh-CN" altLang="en-US" sz="3200" dirty="0"/>
          </a:p>
        </p:txBody>
      </p:sp>
      <p:cxnSp>
        <p:nvCxnSpPr>
          <p:cNvPr id="66" name="直接连接符 65"/>
          <p:cNvCxnSpPr>
            <a:stCxn id="61" idx="3"/>
            <a:endCxn id="67" idx="0"/>
          </p:cNvCxnSpPr>
          <p:nvPr/>
        </p:nvCxnSpPr>
        <p:spPr bwMode="auto">
          <a:xfrm rot="5400000">
            <a:off x="6261468" y="2157113"/>
            <a:ext cx="659330" cy="4058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7" name="Oval 28"/>
          <p:cNvSpPr>
            <a:spLocks noChangeArrowheads="1"/>
          </p:cNvSpPr>
          <p:nvPr/>
        </p:nvSpPr>
        <p:spPr bwMode="auto">
          <a:xfrm>
            <a:off x="6172200" y="268971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D</a:t>
            </a:r>
            <a:endParaRPr lang="zh-CN" altLang="en-US" sz="3200" dirty="0"/>
          </a:p>
        </p:txBody>
      </p:sp>
      <p:sp>
        <p:nvSpPr>
          <p:cNvPr id="68" name="Oval 28"/>
          <p:cNvSpPr>
            <a:spLocks noChangeArrowheads="1"/>
          </p:cNvSpPr>
          <p:nvPr/>
        </p:nvSpPr>
        <p:spPr bwMode="auto">
          <a:xfrm>
            <a:off x="6730800" y="368280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G</a:t>
            </a:r>
            <a:endParaRPr lang="zh-CN" altLang="en-US" sz="3200" dirty="0"/>
          </a:p>
        </p:txBody>
      </p:sp>
      <p:cxnSp>
        <p:nvCxnSpPr>
          <p:cNvPr id="69" name="直接连接符 68"/>
          <p:cNvCxnSpPr>
            <a:stCxn id="67" idx="5"/>
            <a:endCxn id="68" idx="0"/>
          </p:cNvCxnSpPr>
          <p:nvPr/>
        </p:nvCxnSpPr>
        <p:spPr bwMode="auto">
          <a:xfrm rot="16200000" flipH="1">
            <a:off x="6431690" y="3167689"/>
            <a:ext cx="624355" cy="4058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0" name="Oval 28"/>
          <p:cNvSpPr>
            <a:spLocks noChangeArrowheads="1"/>
          </p:cNvSpPr>
          <p:nvPr/>
        </p:nvSpPr>
        <p:spPr bwMode="auto">
          <a:xfrm>
            <a:off x="7950000" y="360660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H</a:t>
            </a:r>
            <a:endParaRPr lang="zh-CN" altLang="en-US" sz="3200" dirty="0"/>
          </a:p>
        </p:txBody>
      </p:sp>
      <p:cxnSp>
        <p:nvCxnSpPr>
          <p:cNvPr id="71" name="直接连接符 70"/>
          <p:cNvCxnSpPr>
            <a:stCxn id="65" idx="5"/>
            <a:endCxn id="70" idx="0"/>
          </p:cNvCxnSpPr>
          <p:nvPr/>
        </p:nvCxnSpPr>
        <p:spPr bwMode="auto">
          <a:xfrm rot="16200000" flipH="1">
            <a:off x="7702835" y="3143434"/>
            <a:ext cx="621865" cy="3044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2" name="曲线连接符 108"/>
          <p:cNvCxnSpPr>
            <a:stCxn id="68" idx="3"/>
          </p:cNvCxnSpPr>
          <p:nvPr/>
        </p:nvCxnSpPr>
        <p:spPr bwMode="auto">
          <a:xfrm rot="5400000">
            <a:off x="6565801" y="4191335"/>
            <a:ext cx="368065" cy="88465"/>
          </a:xfrm>
          <a:prstGeom prst="curvedConnector3">
            <a:avLst>
              <a:gd name="adj1" fmla="val 50000"/>
            </a:avLst>
          </a:prstGeom>
          <a:solidFill>
            <a:srgbClr val="B9FFB9"/>
          </a:solidFill>
          <a:ln w="22225" cap="flat" cmpd="sng" algn="ctr">
            <a:solidFill>
              <a:srgbClr val="003399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73" name="曲线连接符 104"/>
          <p:cNvCxnSpPr>
            <a:stCxn id="68" idx="7"/>
            <a:endCxn id="67" idx="6"/>
          </p:cNvCxnSpPr>
          <p:nvPr/>
        </p:nvCxnSpPr>
        <p:spPr bwMode="auto">
          <a:xfrm rot="16200000" flipV="1">
            <a:off x="6431691" y="3078220"/>
            <a:ext cx="840355" cy="495335"/>
          </a:xfrm>
          <a:prstGeom prst="curvedConnector2">
            <a:avLst/>
          </a:prstGeom>
          <a:solidFill>
            <a:srgbClr val="B9FFB9"/>
          </a:solidFill>
          <a:ln w="22225" cap="flat" cmpd="sng" algn="ctr">
            <a:solidFill>
              <a:srgbClr val="C00000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74" name="曲线连接符 73"/>
          <p:cNvCxnSpPr>
            <a:stCxn id="65" idx="4"/>
            <a:endCxn id="70" idx="1"/>
          </p:cNvCxnSpPr>
          <p:nvPr/>
        </p:nvCxnSpPr>
        <p:spPr bwMode="auto">
          <a:xfrm rot="16200000" flipH="1">
            <a:off x="7550100" y="3206699"/>
            <a:ext cx="621865" cy="304465"/>
          </a:xfrm>
          <a:prstGeom prst="curvedConnector3">
            <a:avLst>
              <a:gd name="adj1" fmla="val 50000"/>
            </a:avLst>
          </a:prstGeom>
          <a:solidFill>
            <a:srgbClr val="B9FFB9"/>
          </a:solidFill>
          <a:ln w="22225" cap="flat" cmpd="sng" algn="ctr">
            <a:solidFill>
              <a:srgbClr val="003399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75" name="曲线连接符 121"/>
          <p:cNvCxnSpPr>
            <a:stCxn id="70" idx="3"/>
            <a:endCxn id="61" idx="4"/>
          </p:cNvCxnSpPr>
          <p:nvPr/>
        </p:nvCxnSpPr>
        <p:spPr bwMode="auto">
          <a:xfrm rot="5400000" flipH="1">
            <a:off x="6539188" y="2501258"/>
            <a:ext cx="1881690" cy="1066465"/>
          </a:xfrm>
          <a:prstGeom prst="curvedConnector3">
            <a:avLst>
              <a:gd name="adj1" fmla="val 7314"/>
            </a:avLst>
          </a:prstGeom>
          <a:solidFill>
            <a:srgbClr val="B9FFB9"/>
          </a:solidFill>
          <a:ln w="22225" cap="flat" cmpd="sng" algn="ctr">
            <a:solidFill>
              <a:srgbClr val="003399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76" name="曲线连接符 104"/>
          <p:cNvCxnSpPr>
            <a:stCxn id="70" idx="6"/>
            <a:endCxn id="65" idx="6"/>
          </p:cNvCxnSpPr>
          <p:nvPr/>
        </p:nvCxnSpPr>
        <p:spPr bwMode="auto">
          <a:xfrm flipH="1" flipV="1">
            <a:off x="7924800" y="2832000"/>
            <a:ext cx="457200" cy="990600"/>
          </a:xfrm>
          <a:prstGeom prst="curvedConnector3">
            <a:avLst>
              <a:gd name="adj1" fmla="val -16667"/>
            </a:avLst>
          </a:prstGeom>
          <a:solidFill>
            <a:srgbClr val="B9FFB9"/>
          </a:solidFill>
          <a:ln w="22225" cap="flat" cmpd="sng" algn="ctr">
            <a:solidFill>
              <a:srgbClr val="C00000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77" name="曲线连接符 104"/>
          <p:cNvCxnSpPr>
            <a:stCxn id="62" idx="6"/>
            <a:endCxn id="38" idx="6"/>
          </p:cNvCxnSpPr>
          <p:nvPr/>
        </p:nvCxnSpPr>
        <p:spPr bwMode="auto">
          <a:xfrm flipH="1" flipV="1">
            <a:off x="8305800" y="1877645"/>
            <a:ext cx="432000" cy="929155"/>
          </a:xfrm>
          <a:prstGeom prst="curvedConnector3">
            <a:avLst>
              <a:gd name="adj1" fmla="val -4811"/>
            </a:avLst>
          </a:prstGeom>
          <a:solidFill>
            <a:srgbClr val="B9FFB9"/>
          </a:solidFill>
          <a:ln w="22225" cap="flat" cmpd="sng" algn="ctr">
            <a:solidFill>
              <a:srgbClr val="C00000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78" name="曲线连接符 104"/>
          <p:cNvCxnSpPr>
            <a:stCxn id="61" idx="5"/>
            <a:endCxn id="70" idx="2"/>
          </p:cNvCxnSpPr>
          <p:nvPr/>
        </p:nvCxnSpPr>
        <p:spPr bwMode="auto">
          <a:xfrm rot="16200000" flipH="1">
            <a:off x="6628657" y="2501257"/>
            <a:ext cx="1792220" cy="850465"/>
          </a:xfrm>
          <a:prstGeom prst="curvedConnector2">
            <a:avLst/>
          </a:prstGeom>
          <a:solidFill>
            <a:srgbClr val="B9FFB9"/>
          </a:solidFill>
          <a:ln w="22225" cap="flat" cmpd="sng" algn="ctr">
            <a:solidFill>
              <a:srgbClr val="C00000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79" name="曲线连接符 121"/>
          <p:cNvCxnSpPr>
            <a:stCxn id="62" idx="1"/>
            <a:endCxn id="65" idx="7"/>
          </p:cNvCxnSpPr>
          <p:nvPr/>
        </p:nvCxnSpPr>
        <p:spPr bwMode="auto">
          <a:xfrm rot="16200000" flipH="1" flipV="1">
            <a:off x="8102700" y="2412900"/>
            <a:ext cx="25200" cy="507530"/>
          </a:xfrm>
          <a:prstGeom prst="curvedConnector3">
            <a:avLst>
              <a:gd name="adj1" fmla="val -1330985"/>
            </a:avLst>
          </a:prstGeom>
          <a:solidFill>
            <a:srgbClr val="B9FFB9"/>
          </a:solidFill>
          <a:ln w="22225" cap="flat" cmpd="sng" algn="ctr">
            <a:solidFill>
              <a:srgbClr val="003399"/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31" name="矩形 30"/>
          <p:cNvSpPr/>
          <p:nvPr/>
        </p:nvSpPr>
        <p:spPr>
          <a:xfrm>
            <a:off x="4572000" y="1978132"/>
            <a:ext cx="1561646" cy="6126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000" dirty="0"/>
              <a:t>p-&gt;</a:t>
            </a:r>
            <a:r>
              <a:rPr lang="en-US" altLang="zh-CN" sz="3000" dirty="0" err="1"/>
              <a:t>rlink</a:t>
            </a:r>
            <a:r>
              <a:rPr lang="en-US" altLang="zh-CN" sz="3000" dirty="0"/>
              <a:t>;</a:t>
            </a:r>
            <a:endParaRPr lang="zh-CN" altLang="en-US" sz="3000" dirty="0"/>
          </a:p>
        </p:txBody>
      </p:sp>
      <p:sp>
        <p:nvSpPr>
          <p:cNvPr id="32" name="矩形 31"/>
          <p:cNvSpPr/>
          <p:nvPr/>
        </p:nvSpPr>
        <p:spPr>
          <a:xfrm>
            <a:off x="5153572" y="3124200"/>
            <a:ext cx="1552028" cy="608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3000" dirty="0"/>
              <a:t>父亲</a:t>
            </a:r>
            <a:r>
              <a:rPr lang="en-US" altLang="zh-CN" sz="3000" dirty="0"/>
              <a:t>q</a:t>
            </a:r>
            <a:r>
              <a:rPr lang="zh-CN" altLang="en-US" sz="3000" dirty="0"/>
              <a:t>；</a:t>
            </a:r>
          </a:p>
        </p:txBody>
      </p:sp>
      <p:sp>
        <p:nvSpPr>
          <p:cNvPr id="34" name="矩形 33"/>
          <p:cNvSpPr/>
          <p:nvPr/>
        </p:nvSpPr>
        <p:spPr>
          <a:xfrm>
            <a:off x="2133600" y="4266165"/>
            <a:ext cx="1552028" cy="608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3000" dirty="0"/>
              <a:t>父亲</a:t>
            </a:r>
            <a:r>
              <a:rPr lang="en-US" altLang="zh-CN" sz="3000" dirty="0"/>
              <a:t>q</a:t>
            </a:r>
            <a:r>
              <a:rPr lang="zh-CN" altLang="en-US" sz="3000" dirty="0"/>
              <a:t>；</a:t>
            </a:r>
          </a:p>
        </p:txBody>
      </p:sp>
      <p:sp>
        <p:nvSpPr>
          <p:cNvPr id="35" name="矩形 34"/>
          <p:cNvSpPr/>
          <p:nvPr/>
        </p:nvSpPr>
        <p:spPr>
          <a:xfrm>
            <a:off x="2209800" y="5409165"/>
            <a:ext cx="6781800" cy="608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sz="3000" dirty="0">
                <a:solidFill>
                  <a:srgbClr val="003399"/>
                </a:solidFill>
              </a:rPr>
              <a:t>从</a:t>
            </a:r>
            <a:r>
              <a:rPr lang="en-US" altLang="zh-CN" sz="3000" dirty="0">
                <a:solidFill>
                  <a:srgbClr val="003399"/>
                </a:solidFill>
              </a:rPr>
              <a:t>R</a:t>
            </a:r>
            <a:r>
              <a:rPr lang="zh-CN" altLang="en-US" sz="3000" dirty="0">
                <a:solidFill>
                  <a:srgbClr val="003399"/>
                </a:solidFill>
              </a:rPr>
              <a:t>开始，沿左优先查找的第</a:t>
            </a:r>
            <a:r>
              <a:rPr lang="en-US" altLang="zh-CN" sz="3000" dirty="0">
                <a:solidFill>
                  <a:srgbClr val="003399"/>
                </a:solidFill>
              </a:rPr>
              <a:t>1</a:t>
            </a:r>
            <a:r>
              <a:rPr lang="zh-CN" altLang="en-US" sz="3000" dirty="0">
                <a:solidFill>
                  <a:srgbClr val="003399"/>
                </a:solidFill>
              </a:rPr>
              <a:t>个叶子；</a:t>
            </a:r>
          </a:p>
        </p:txBody>
      </p:sp>
      <p:sp>
        <p:nvSpPr>
          <p:cNvPr id="40" name="矩形 39"/>
          <p:cNvSpPr/>
          <p:nvPr/>
        </p:nvSpPr>
        <p:spPr>
          <a:xfrm>
            <a:off x="2209800" y="6019800"/>
            <a:ext cx="6324600" cy="523220"/>
          </a:xfrm>
          <a:prstGeom prst="rect">
            <a:avLst/>
          </a:prstGeom>
          <a:solidFill>
            <a:srgbClr val="226845"/>
          </a:solidFill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>
                <a:solidFill>
                  <a:schemeClr val="bg1"/>
                </a:solidFill>
              </a:rPr>
              <a:t>即，</a:t>
            </a:r>
            <a:r>
              <a:rPr lang="en-US" altLang="zh-CN" dirty="0">
                <a:solidFill>
                  <a:schemeClr val="bg1"/>
                </a:solidFill>
              </a:rPr>
              <a:t>q</a:t>
            </a:r>
            <a:r>
              <a:rPr lang="zh-CN" altLang="en-US" dirty="0">
                <a:solidFill>
                  <a:schemeClr val="bg1"/>
                </a:solidFill>
              </a:rPr>
              <a:t>右子树中最先被访问的结点</a:t>
            </a:r>
          </a:p>
        </p:txBody>
      </p:sp>
      <p:sp>
        <p:nvSpPr>
          <p:cNvPr id="41" name="Rectangle 68"/>
          <p:cNvSpPr>
            <a:spLocks noChangeArrowheads="1"/>
          </p:cNvSpPr>
          <p:nvPr/>
        </p:nvSpPr>
        <p:spPr bwMode="auto">
          <a:xfrm>
            <a:off x="8403000" y="984000"/>
            <a:ext cx="360000" cy="5400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/>
              <a:t>R</a:t>
            </a:r>
          </a:p>
        </p:txBody>
      </p:sp>
      <p:cxnSp>
        <p:nvCxnSpPr>
          <p:cNvPr id="42" name="直接箭头连接符 41"/>
          <p:cNvCxnSpPr/>
          <p:nvPr/>
        </p:nvCxnSpPr>
        <p:spPr bwMode="auto">
          <a:xfrm rot="5400000">
            <a:off x="8127565" y="1457654"/>
            <a:ext cx="381000" cy="15240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3" name="Rectangle 68"/>
          <p:cNvSpPr>
            <a:spLocks noChangeArrowheads="1"/>
          </p:cNvSpPr>
          <p:nvPr/>
        </p:nvSpPr>
        <p:spPr bwMode="auto">
          <a:xfrm>
            <a:off x="6400800" y="1114754"/>
            <a:ext cx="360000" cy="5400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/>
              <a:t>p</a:t>
            </a:r>
          </a:p>
        </p:txBody>
      </p:sp>
      <p:cxnSp>
        <p:nvCxnSpPr>
          <p:cNvPr id="44" name="直接箭头连接符 43"/>
          <p:cNvCxnSpPr/>
          <p:nvPr/>
        </p:nvCxnSpPr>
        <p:spPr bwMode="auto">
          <a:xfrm rot="16200000" flipH="1">
            <a:off x="6612822" y="1442731"/>
            <a:ext cx="350221" cy="164665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5" name="Rectangle 68"/>
          <p:cNvSpPr>
            <a:spLocks noChangeArrowheads="1"/>
          </p:cNvSpPr>
          <p:nvPr/>
        </p:nvSpPr>
        <p:spPr bwMode="auto">
          <a:xfrm>
            <a:off x="6760800" y="533400"/>
            <a:ext cx="360000" cy="5400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/>
              <a:t>q</a:t>
            </a:r>
          </a:p>
        </p:txBody>
      </p:sp>
      <p:cxnSp>
        <p:nvCxnSpPr>
          <p:cNvPr id="46" name="直接箭头连接符 45"/>
          <p:cNvCxnSpPr/>
          <p:nvPr/>
        </p:nvCxnSpPr>
        <p:spPr bwMode="auto">
          <a:xfrm>
            <a:off x="7065600" y="768599"/>
            <a:ext cx="266065" cy="191557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  <p:bldP spid="34" grpId="0"/>
      <p:bldP spid="35" grpId="0"/>
      <p:bldP spid="40" grpId="0" animBg="1"/>
      <p:bldP spid="41" grpId="0"/>
      <p:bldP spid="43" grpId="0"/>
      <p:bldP spid="45" grpId="0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 Box 6"/>
          <p:cNvSpPr txBox="1">
            <a:spLocks noChangeArrowheads="1"/>
          </p:cNvSpPr>
          <p:nvPr/>
        </p:nvSpPr>
        <p:spPr bwMode="auto">
          <a:xfrm>
            <a:off x="457200" y="809938"/>
            <a:ext cx="8686800" cy="528606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514350" indent="-514350">
              <a:spcBef>
                <a:spcPts val="0"/>
              </a:spcBef>
              <a:buNone/>
            </a:pPr>
            <a:endParaRPr lang="en-US" altLang="zh-CN" sz="3000" dirty="0"/>
          </a:p>
          <a:p>
            <a:pPr marL="514350" indent="-514350">
              <a:spcBef>
                <a:spcPts val="0"/>
              </a:spcBef>
              <a:buNone/>
            </a:pPr>
            <a:endParaRPr lang="en-US" altLang="zh-CN" sz="3000" dirty="0"/>
          </a:p>
          <a:p>
            <a:pPr marL="514350" indent="-514350">
              <a:spcBef>
                <a:spcPts val="0"/>
              </a:spcBef>
              <a:buNone/>
            </a:pPr>
            <a:endParaRPr lang="en-US" altLang="zh-CN" sz="3000" dirty="0"/>
          </a:p>
          <a:p>
            <a:pPr marL="514350" indent="-514350">
              <a:spcBef>
                <a:spcPts val="0"/>
              </a:spcBef>
              <a:buNone/>
            </a:pPr>
            <a:endParaRPr lang="en-US" altLang="zh-CN" sz="3000" dirty="0"/>
          </a:p>
          <a:p>
            <a:pPr marL="514350" indent="-514350">
              <a:spcBef>
                <a:spcPts val="0"/>
              </a:spcBef>
              <a:buNone/>
            </a:pPr>
            <a:endParaRPr lang="en-US" altLang="zh-CN" sz="3000" dirty="0"/>
          </a:p>
          <a:p>
            <a:pPr marL="514350" indent="-514350">
              <a:spcBef>
                <a:spcPts val="0"/>
              </a:spcBef>
              <a:buNone/>
            </a:pPr>
            <a:endParaRPr lang="en-US" altLang="zh-CN" sz="3000" dirty="0"/>
          </a:p>
          <a:p>
            <a:pPr marL="514350" indent="-514350">
              <a:spcBef>
                <a:spcPts val="0"/>
              </a:spcBef>
              <a:buNone/>
            </a:pPr>
            <a:endParaRPr lang="en-US" altLang="zh-CN" sz="3000" dirty="0"/>
          </a:p>
          <a:p>
            <a:pPr marL="514350" indent="-514350">
              <a:spcBef>
                <a:spcPts val="0"/>
              </a:spcBef>
              <a:buNone/>
            </a:pPr>
            <a:r>
              <a:rPr lang="zh-CN" altLang="en-US" sz="3000" dirty="0"/>
              <a:t>    若</a:t>
            </a:r>
            <a:r>
              <a:rPr lang="en-US" altLang="zh-CN" sz="3000" dirty="0"/>
              <a:t>p</a:t>
            </a:r>
            <a:r>
              <a:rPr lang="zh-CN" altLang="en-US" sz="3000" dirty="0"/>
              <a:t>为</a:t>
            </a:r>
            <a:r>
              <a:rPr lang="en-US" altLang="zh-CN" sz="3000" dirty="0"/>
              <a:t>q</a:t>
            </a:r>
            <a:r>
              <a:rPr lang="zh-CN" altLang="en-US" sz="3000" dirty="0"/>
              <a:t>的左孩子</a:t>
            </a:r>
            <a:r>
              <a:rPr lang="en-US" altLang="zh-CN" sz="3000" dirty="0"/>
              <a:t> </a:t>
            </a:r>
            <a:r>
              <a:rPr lang="zh-CN" altLang="en-US" sz="3000" dirty="0"/>
              <a:t>且</a:t>
            </a:r>
            <a:r>
              <a:rPr lang="en-US" altLang="zh-CN" sz="3000" dirty="0"/>
              <a:t>p</a:t>
            </a:r>
            <a:r>
              <a:rPr lang="zh-CN" altLang="en-US" sz="3000" dirty="0"/>
              <a:t>有右兄弟</a:t>
            </a:r>
            <a:r>
              <a:rPr lang="en-US" altLang="zh-CN" sz="3000" dirty="0"/>
              <a:t>R</a:t>
            </a:r>
            <a:r>
              <a:rPr lang="zh-CN" altLang="en-US" sz="3000" dirty="0"/>
              <a:t>，</a:t>
            </a:r>
            <a:endParaRPr lang="en-US" altLang="zh-CN" sz="3000" dirty="0"/>
          </a:p>
          <a:p>
            <a:pPr marL="514350" indent="-514350">
              <a:spcBef>
                <a:spcPts val="0"/>
              </a:spcBef>
              <a:buNone/>
            </a:pPr>
            <a:r>
              <a:rPr lang="en-US" altLang="zh-CN" sz="3000" dirty="0">
                <a:solidFill>
                  <a:srgbClr val="008A00"/>
                </a:solidFill>
              </a:rPr>
              <a:t>    </a:t>
            </a:r>
            <a:r>
              <a:rPr lang="zh-CN" altLang="en-US" sz="3000" dirty="0">
                <a:solidFill>
                  <a:srgbClr val="008A00"/>
                </a:solidFill>
              </a:rPr>
              <a:t>后继为</a:t>
            </a:r>
            <a:endParaRPr lang="en-US" altLang="zh-CN" sz="3000" dirty="0"/>
          </a:p>
        </p:txBody>
      </p:sp>
      <p:sp>
        <p:nvSpPr>
          <p:cNvPr id="54" name="矩形 53"/>
          <p:cNvSpPr/>
          <p:nvPr/>
        </p:nvSpPr>
        <p:spPr>
          <a:xfrm>
            <a:off x="1447800" y="4277380"/>
            <a:ext cx="6553200" cy="523220"/>
          </a:xfrm>
          <a:prstGeom prst="rect">
            <a:avLst/>
          </a:prstGeom>
          <a:solidFill>
            <a:srgbClr val="FFFF99"/>
          </a:solidFill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altLang="zh-CN" dirty="0">
                <a:solidFill>
                  <a:srgbClr val="008A00"/>
                </a:solidFill>
              </a:rPr>
              <a:t>//</a:t>
            </a:r>
            <a:r>
              <a:rPr lang="zh-CN" altLang="en-US" dirty="0">
                <a:solidFill>
                  <a:srgbClr val="008A00"/>
                </a:solidFill>
              </a:rPr>
              <a:t>向左走不动</a:t>
            </a:r>
            <a:r>
              <a:rPr lang="en-US" altLang="zh-CN" dirty="0">
                <a:solidFill>
                  <a:srgbClr val="008A00"/>
                </a:solidFill>
              </a:rPr>
              <a:t>, </a:t>
            </a:r>
            <a:r>
              <a:rPr lang="zh-CN" altLang="en-US" dirty="0">
                <a:solidFill>
                  <a:srgbClr val="008A00"/>
                </a:solidFill>
              </a:rPr>
              <a:t>且不是叶子</a:t>
            </a:r>
            <a:r>
              <a:rPr lang="en-US" altLang="zh-CN" dirty="0">
                <a:solidFill>
                  <a:srgbClr val="008A00"/>
                </a:solidFill>
              </a:rPr>
              <a:t>, </a:t>
            </a:r>
            <a:r>
              <a:rPr lang="zh-CN" altLang="en-US" dirty="0">
                <a:solidFill>
                  <a:srgbClr val="008A00"/>
                </a:solidFill>
              </a:rPr>
              <a:t>则向右走</a:t>
            </a:r>
            <a:r>
              <a:rPr lang="en-US" altLang="zh-CN" dirty="0">
                <a:solidFill>
                  <a:srgbClr val="008A00"/>
                </a:solidFill>
              </a:rPr>
              <a:t>1</a:t>
            </a:r>
            <a:r>
              <a:rPr lang="zh-CN" altLang="en-US" dirty="0">
                <a:solidFill>
                  <a:srgbClr val="008A00"/>
                </a:solidFill>
              </a:rPr>
              <a:t>步</a:t>
            </a:r>
          </a:p>
        </p:txBody>
      </p:sp>
      <p:sp>
        <p:nvSpPr>
          <p:cNvPr id="59" name="矩形 58"/>
          <p:cNvSpPr/>
          <p:nvPr/>
        </p:nvSpPr>
        <p:spPr>
          <a:xfrm>
            <a:off x="457200" y="391180"/>
            <a:ext cx="6172200" cy="523220"/>
          </a:xfrm>
          <a:prstGeom prst="rect">
            <a:avLst/>
          </a:prstGeom>
          <a:solidFill>
            <a:srgbClr val="A5E088"/>
          </a:solidFill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>
                <a:solidFill>
                  <a:srgbClr val="008A00"/>
                </a:solidFill>
              </a:rPr>
              <a:t>//</a:t>
            </a:r>
            <a:r>
              <a:rPr lang="zh-CN" altLang="en-US" dirty="0">
                <a:solidFill>
                  <a:srgbClr val="008A00"/>
                </a:solidFill>
              </a:rPr>
              <a:t>从</a:t>
            </a:r>
            <a:r>
              <a:rPr lang="en-US" altLang="zh-CN" dirty="0">
                <a:solidFill>
                  <a:srgbClr val="008A00"/>
                </a:solidFill>
              </a:rPr>
              <a:t>R</a:t>
            </a:r>
            <a:r>
              <a:rPr lang="zh-CN" altLang="en-US" dirty="0">
                <a:solidFill>
                  <a:srgbClr val="008A00"/>
                </a:solidFill>
              </a:rPr>
              <a:t>开始，左优先找第</a:t>
            </a:r>
            <a:r>
              <a:rPr lang="en-US" altLang="zh-CN" dirty="0">
                <a:solidFill>
                  <a:srgbClr val="008A00"/>
                </a:solidFill>
              </a:rPr>
              <a:t>1</a:t>
            </a:r>
            <a:r>
              <a:rPr lang="zh-CN" altLang="en-US" dirty="0">
                <a:solidFill>
                  <a:srgbClr val="008A00"/>
                </a:solidFill>
              </a:rPr>
              <a:t>个叶子</a:t>
            </a:r>
          </a:p>
        </p:txBody>
      </p:sp>
      <p:sp>
        <p:nvSpPr>
          <p:cNvPr id="34" name="Oval 27"/>
          <p:cNvSpPr>
            <a:spLocks noChangeArrowheads="1"/>
          </p:cNvSpPr>
          <p:nvPr/>
        </p:nvSpPr>
        <p:spPr bwMode="auto">
          <a:xfrm>
            <a:off x="7111800" y="939600"/>
            <a:ext cx="432000" cy="432000"/>
          </a:xfrm>
          <a:prstGeom prst="ellipse">
            <a:avLst/>
          </a:prstGeom>
          <a:solidFill>
            <a:srgbClr val="FFFE98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/>
              <a:t>A</a:t>
            </a:r>
          </a:p>
        </p:txBody>
      </p:sp>
      <p:sp>
        <p:nvSpPr>
          <p:cNvPr id="35" name="Oval 28"/>
          <p:cNvSpPr>
            <a:spLocks noChangeArrowheads="1"/>
          </p:cNvSpPr>
          <p:nvPr/>
        </p:nvSpPr>
        <p:spPr bwMode="auto">
          <a:xfrm>
            <a:off x="7645200" y="1737845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C</a:t>
            </a:r>
            <a:endParaRPr lang="zh-CN" altLang="en-US" sz="3200" dirty="0"/>
          </a:p>
        </p:txBody>
      </p:sp>
      <p:cxnSp>
        <p:nvCxnSpPr>
          <p:cNvPr id="36" name="直接连接符 35"/>
          <p:cNvCxnSpPr>
            <a:stCxn id="34" idx="3"/>
            <a:endCxn id="41" idx="0"/>
          </p:cNvCxnSpPr>
          <p:nvPr/>
        </p:nvCxnSpPr>
        <p:spPr bwMode="auto">
          <a:xfrm rot="5400000">
            <a:off x="6769978" y="1332758"/>
            <a:ext cx="429510" cy="3806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直接连接符 39"/>
          <p:cNvCxnSpPr>
            <a:stCxn id="34" idx="5"/>
            <a:endCxn id="35" idx="0"/>
          </p:cNvCxnSpPr>
          <p:nvPr/>
        </p:nvCxnSpPr>
        <p:spPr bwMode="auto">
          <a:xfrm rot="16200000" flipH="1">
            <a:off x="7456112" y="1332757"/>
            <a:ext cx="429510" cy="3806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1" name="Oval 28"/>
          <p:cNvSpPr>
            <a:spLocks noChangeArrowheads="1"/>
          </p:cNvSpPr>
          <p:nvPr/>
        </p:nvSpPr>
        <p:spPr bwMode="auto">
          <a:xfrm>
            <a:off x="6578400" y="1737845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B</a:t>
            </a:r>
            <a:endParaRPr lang="zh-CN" altLang="en-US" sz="3200" dirty="0"/>
          </a:p>
        </p:txBody>
      </p:sp>
      <p:sp>
        <p:nvSpPr>
          <p:cNvPr id="42" name="Oval 28"/>
          <p:cNvSpPr>
            <a:spLocks noChangeArrowheads="1"/>
          </p:cNvSpPr>
          <p:nvPr/>
        </p:nvSpPr>
        <p:spPr bwMode="auto">
          <a:xfrm>
            <a:off x="8178600" y="2649156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F</a:t>
            </a:r>
            <a:endParaRPr lang="zh-CN" altLang="en-US" sz="3200" dirty="0"/>
          </a:p>
        </p:txBody>
      </p:sp>
      <p:cxnSp>
        <p:nvCxnSpPr>
          <p:cNvPr id="43" name="直接连接符 42"/>
          <p:cNvCxnSpPr>
            <a:stCxn id="35" idx="3"/>
            <a:endCxn id="45" idx="0"/>
          </p:cNvCxnSpPr>
          <p:nvPr/>
        </p:nvCxnSpPr>
        <p:spPr bwMode="auto">
          <a:xfrm rot="5400000">
            <a:off x="7246845" y="2187536"/>
            <a:ext cx="542576" cy="3806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直接连接符 43"/>
          <p:cNvCxnSpPr>
            <a:stCxn id="35" idx="5"/>
            <a:endCxn id="42" idx="0"/>
          </p:cNvCxnSpPr>
          <p:nvPr/>
        </p:nvCxnSpPr>
        <p:spPr bwMode="auto">
          <a:xfrm rot="16200000" flipH="1">
            <a:off x="7932979" y="2187535"/>
            <a:ext cx="542576" cy="3806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Oval 28"/>
          <p:cNvSpPr>
            <a:spLocks noChangeArrowheads="1"/>
          </p:cNvSpPr>
          <p:nvPr/>
        </p:nvSpPr>
        <p:spPr bwMode="auto">
          <a:xfrm>
            <a:off x="7111800" y="2649156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E</a:t>
            </a:r>
            <a:endParaRPr lang="zh-CN" altLang="en-US" sz="3200" dirty="0"/>
          </a:p>
        </p:txBody>
      </p:sp>
      <p:cxnSp>
        <p:nvCxnSpPr>
          <p:cNvPr id="46" name="直接连接符 45"/>
          <p:cNvCxnSpPr>
            <a:stCxn id="41" idx="3"/>
            <a:endCxn id="47" idx="0"/>
          </p:cNvCxnSpPr>
          <p:nvPr/>
        </p:nvCxnSpPr>
        <p:spPr bwMode="auto">
          <a:xfrm rot="5400000">
            <a:off x="6133023" y="2158358"/>
            <a:ext cx="560420" cy="4568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7" name="Oval 28"/>
          <p:cNvSpPr>
            <a:spLocks noChangeArrowheads="1"/>
          </p:cNvSpPr>
          <p:nvPr/>
        </p:nvSpPr>
        <p:spPr bwMode="auto">
          <a:xfrm>
            <a:off x="5968800" y="266700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D</a:t>
            </a:r>
            <a:endParaRPr lang="zh-CN" altLang="en-US" sz="3200" dirty="0"/>
          </a:p>
        </p:txBody>
      </p:sp>
      <p:sp>
        <p:nvSpPr>
          <p:cNvPr id="48" name="Oval 28"/>
          <p:cNvSpPr>
            <a:spLocks noChangeArrowheads="1"/>
          </p:cNvSpPr>
          <p:nvPr/>
        </p:nvSpPr>
        <p:spPr bwMode="auto">
          <a:xfrm>
            <a:off x="6400800" y="350520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G</a:t>
            </a:r>
            <a:endParaRPr lang="zh-CN" altLang="en-US" sz="3200" dirty="0"/>
          </a:p>
        </p:txBody>
      </p:sp>
      <p:cxnSp>
        <p:nvCxnSpPr>
          <p:cNvPr id="49" name="直接连接符 48"/>
          <p:cNvCxnSpPr>
            <a:stCxn id="47" idx="5"/>
            <a:endCxn id="48" idx="0"/>
          </p:cNvCxnSpPr>
          <p:nvPr/>
        </p:nvCxnSpPr>
        <p:spPr bwMode="auto">
          <a:xfrm rot="16200000" flipH="1">
            <a:off x="6242435" y="3130834"/>
            <a:ext cx="469465" cy="2792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0" name="Oval 28"/>
          <p:cNvSpPr>
            <a:spLocks noChangeArrowheads="1"/>
          </p:cNvSpPr>
          <p:nvPr/>
        </p:nvSpPr>
        <p:spPr bwMode="auto">
          <a:xfrm>
            <a:off x="7543800" y="342900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H</a:t>
            </a:r>
            <a:endParaRPr lang="zh-CN" altLang="en-US" sz="3200" dirty="0"/>
          </a:p>
        </p:txBody>
      </p:sp>
      <p:cxnSp>
        <p:nvCxnSpPr>
          <p:cNvPr id="51" name="直接连接符 50"/>
          <p:cNvCxnSpPr>
            <a:stCxn id="45" idx="5"/>
            <a:endCxn id="50" idx="0"/>
          </p:cNvCxnSpPr>
          <p:nvPr/>
        </p:nvCxnSpPr>
        <p:spPr bwMode="auto">
          <a:xfrm rot="16200000" flipH="1">
            <a:off x="7414613" y="3083812"/>
            <a:ext cx="411109" cy="2792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9" name="矩形 38"/>
          <p:cNvSpPr/>
          <p:nvPr/>
        </p:nvSpPr>
        <p:spPr>
          <a:xfrm>
            <a:off x="1295400" y="2209800"/>
            <a:ext cx="322524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/>
              <a:t>{</a:t>
            </a:r>
            <a:endParaRPr lang="zh-CN" altLang="en-US" sz="3200" dirty="0"/>
          </a:p>
        </p:txBody>
      </p:sp>
      <p:sp>
        <p:nvSpPr>
          <p:cNvPr id="52" name="矩形 51"/>
          <p:cNvSpPr/>
          <p:nvPr/>
        </p:nvSpPr>
        <p:spPr>
          <a:xfrm>
            <a:off x="4478076" y="3695979"/>
            <a:ext cx="322524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/>
              <a:t>}</a:t>
            </a:r>
            <a:endParaRPr lang="zh-CN" altLang="en-US" sz="3200" dirty="0"/>
          </a:p>
        </p:txBody>
      </p:sp>
      <p:sp>
        <p:nvSpPr>
          <p:cNvPr id="53" name="矩形 52"/>
          <p:cNvSpPr/>
          <p:nvPr/>
        </p:nvSpPr>
        <p:spPr>
          <a:xfrm>
            <a:off x="3962400" y="2798058"/>
            <a:ext cx="2209800" cy="574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8A00"/>
                </a:solidFill>
              </a:rPr>
              <a:t>//</a:t>
            </a:r>
            <a:r>
              <a:rPr lang="zh-CN" altLang="en-US" dirty="0">
                <a:solidFill>
                  <a:srgbClr val="008A00"/>
                </a:solidFill>
              </a:rPr>
              <a:t>左优先</a:t>
            </a:r>
          </a:p>
        </p:txBody>
      </p:sp>
      <p:sp>
        <p:nvSpPr>
          <p:cNvPr id="55" name="Rectangle 68"/>
          <p:cNvSpPr>
            <a:spLocks noChangeArrowheads="1"/>
          </p:cNvSpPr>
          <p:nvPr/>
        </p:nvSpPr>
        <p:spPr bwMode="auto">
          <a:xfrm>
            <a:off x="8089465" y="1036690"/>
            <a:ext cx="360000" cy="5400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zh-CN" sz="3200" dirty="0"/>
          </a:p>
        </p:txBody>
      </p:sp>
      <p:cxnSp>
        <p:nvCxnSpPr>
          <p:cNvPr id="56" name="直接箭头连接符 55"/>
          <p:cNvCxnSpPr/>
          <p:nvPr/>
        </p:nvCxnSpPr>
        <p:spPr bwMode="auto">
          <a:xfrm rot="5400000">
            <a:off x="7898965" y="1562100"/>
            <a:ext cx="381000" cy="15240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7" name="Rectangle 68"/>
          <p:cNvSpPr>
            <a:spLocks noChangeArrowheads="1"/>
          </p:cNvSpPr>
          <p:nvPr/>
        </p:nvSpPr>
        <p:spPr bwMode="auto">
          <a:xfrm>
            <a:off x="6172200" y="1219200"/>
            <a:ext cx="360000" cy="5400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/>
              <a:t>p</a:t>
            </a:r>
          </a:p>
        </p:txBody>
      </p:sp>
      <p:cxnSp>
        <p:nvCxnSpPr>
          <p:cNvPr id="58" name="直接箭头连接符 57"/>
          <p:cNvCxnSpPr/>
          <p:nvPr/>
        </p:nvCxnSpPr>
        <p:spPr bwMode="auto">
          <a:xfrm rot="16200000" flipH="1">
            <a:off x="6384222" y="1547177"/>
            <a:ext cx="350221" cy="164665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0" name="Rectangle 68"/>
          <p:cNvSpPr>
            <a:spLocks noChangeArrowheads="1"/>
          </p:cNvSpPr>
          <p:nvPr/>
        </p:nvSpPr>
        <p:spPr bwMode="auto">
          <a:xfrm>
            <a:off x="6668135" y="526800"/>
            <a:ext cx="360000" cy="5400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/>
              <a:t>q</a:t>
            </a:r>
          </a:p>
        </p:txBody>
      </p:sp>
      <p:cxnSp>
        <p:nvCxnSpPr>
          <p:cNvPr id="61" name="直接箭头连接符 60"/>
          <p:cNvCxnSpPr/>
          <p:nvPr/>
        </p:nvCxnSpPr>
        <p:spPr bwMode="auto">
          <a:xfrm>
            <a:off x="6972935" y="761999"/>
            <a:ext cx="266065" cy="191557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4" name="Rectangle 68"/>
          <p:cNvSpPr>
            <a:spLocks noChangeArrowheads="1"/>
          </p:cNvSpPr>
          <p:nvPr/>
        </p:nvSpPr>
        <p:spPr bwMode="auto">
          <a:xfrm>
            <a:off x="8174400" y="1219200"/>
            <a:ext cx="360000" cy="5400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/>
              <a:t>R</a:t>
            </a:r>
          </a:p>
        </p:txBody>
      </p:sp>
      <p:sp>
        <p:nvSpPr>
          <p:cNvPr id="65" name="Oval 28"/>
          <p:cNvSpPr>
            <a:spLocks noChangeArrowheads="1"/>
          </p:cNvSpPr>
          <p:nvPr/>
        </p:nvSpPr>
        <p:spPr bwMode="auto">
          <a:xfrm>
            <a:off x="7950000" y="419100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I</a:t>
            </a:r>
            <a:endParaRPr lang="zh-CN" altLang="en-US" sz="3200" dirty="0"/>
          </a:p>
        </p:txBody>
      </p:sp>
      <p:cxnSp>
        <p:nvCxnSpPr>
          <p:cNvPr id="68" name="直接连接符 67"/>
          <p:cNvCxnSpPr>
            <a:stCxn id="50" idx="5"/>
            <a:endCxn id="65" idx="0"/>
          </p:cNvCxnSpPr>
          <p:nvPr/>
        </p:nvCxnSpPr>
        <p:spPr bwMode="auto">
          <a:xfrm rot="16200000" flipH="1">
            <a:off x="7842635" y="3867634"/>
            <a:ext cx="393265" cy="2534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6" name="矩形 75"/>
          <p:cNvSpPr/>
          <p:nvPr/>
        </p:nvSpPr>
        <p:spPr>
          <a:xfrm>
            <a:off x="2209800" y="5409165"/>
            <a:ext cx="6781800" cy="608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sz="3000" dirty="0">
                <a:solidFill>
                  <a:srgbClr val="003399"/>
                </a:solidFill>
              </a:rPr>
              <a:t>从</a:t>
            </a:r>
            <a:r>
              <a:rPr lang="en-US" altLang="zh-CN" sz="3000" dirty="0">
                <a:solidFill>
                  <a:srgbClr val="003399"/>
                </a:solidFill>
              </a:rPr>
              <a:t>R</a:t>
            </a:r>
            <a:r>
              <a:rPr lang="zh-CN" altLang="en-US" sz="3000" dirty="0">
                <a:solidFill>
                  <a:srgbClr val="003399"/>
                </a:solidFill>
              </a:rPr>
              <a:t>开始，沿左优先查找的第</a:t>
            </a:r>
            <a:r>
              <a:rPr lang="en-US" altLang="zh-CN" sz="3000" dirty="0">
                <a:solidFill>
                  <a:srgbClr val="003399"/>
                </a:solidFill>
              </a:rPr>
              <a:t>1</a:t>
            </a:r>
            <a:r>
              <a:rPr lang="zh-CN" altLang="en-US" sz="3000" dirty="0">
                <a:solidFill>
                  <a:srgbClr val="003399"/>
                </a:solidFill>
              </a:rPr>
              <a:t>个叶子；</a:t>
            </a:r>
          </a:p>
        </p:txBody>
      </p:sp>
      <p:sp>
        <p:nvSpPr>
          <p:cNvPr id="77" name="矩形 76"/>
          <p:cNvSpPr/>
          <p:nvPr/>
        </p:nvSpPr>
        <p:spPr>
          <a:xfrm>
            <a:off x="2209800" y="6019800"/>
            <a:ext cx="6324600" cy="523220"/>
          </a:xfrm>
          <a:prstGeom prst="rect">
            <a:avLst/>
          </a:prstGeom>
          <a:solidFill>
            <a:srgbClr val="226845"/>
          </a:solidFill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>
                <a:solidFill>
                  <a:schemeClr val="bg1"/>
                </a:solidFill>
              </a:rPr>
              <a:t>即，</a:t>
            </a:r>
            <a:r>
              <a:rPr lang="en-US" altLang="zh-CN" dirty="0">
                <a:solidFill>
                  <a:schemeClr val="bg1"/>
                </a:solidFill>
              </a:rPr>
              <a:t>q</a:t>
            </a:r>
            <a:r>
              <a:rPr lang="zh-CN" altLang="en-US" dirty="0">
                <a:solidFill>
                  <a:schemeClr val="bg1"/>
                </a:solidFill>
              </a:rPr>
              <a:t>右子树中最先被访问的结点</a:t>
            </a:r>
          </a:p>
        </p:txBody>
      </p:sp>
      <p:sp>
        <p:nvSpPr>
          <p:cNvPr id="33" name="矩形 32"/>
          <p:cNvSpPr/>
          <p:nvPr/>
        </p:nvSpPr>
        <p:spPr>
          <a:xfrm>
            <a:off x="685800" y="909353"/>
            <a:ext cx="6553200" cy="38348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err="1"/>
              <a:t>PNode</a:t>
            </a:r>
            <a:r>
              <a:rPr lang="en-US" altLang="zh-CN" sz="3200" dirty="0"/>
              <a:t> </a:t>
            </a:r>
            <a:r>
              <a:rPr lang="en-US" altLang="zh-CN" sz="3200" dirty="0" err="1">
                <a:solidFill>
                  <a:srgbClr val="003399"/>
                </a:solidFill>
              </a:rPr>
              <a:t>RightLeaf</a:t>
            </a:r>
            <a:r>
              <a:rPr lang="en-US" altLang="zh-CN" sz="3200" dirty="0"/>
              <a:t>(</a:t>
            </a:r>
            <a:r>
              <a:rPr lang="en-US" altLang="zh-CN" sz="3200" dirty="0" err="1"/>
              <a:t>PNode</a:t>
            </a:r>
            <a:r>
              <a:rPr lang="en-US" altLang="zh-CN" sz="3200" dirty="0"/>
              <a:t> R)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/>
              <a:t>{ </a:t>
            </a:r>
            <a:r>
              <a:rPr lang="en-US" altLang="zh-CN" sz="3200" dirty="0" err="1"/>
              <a:t>PNode</a:t>
            </a:r>
            <a:r>
              <a:rPr lang="en-US" altLang="zh-CN" sz="3200" dirty="0"/>
              <a:t>  s=R;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/>
              <a:t>  while(1)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/>
              <a:t>       while(s-&gt;</a:t>
            </a:r>
            <a:r>
              <a:rPr lang="en-US" altLang="zh-CN" sz="3200" dirty="0" err="1"/>
              <a:t>ltag</a:t>
            </a:r>
            <a:r>
              <a:rPr lang="en-US" altLang="zh-CN" sz="3200" dirty="0"/>
              <a:t>==0)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/>
              <a:t>            s=s-&gt;</a:t>
            </a:r>
            <a:r>
              <a:rPr lang="en-US" altLang="zh-CN" sz="3200" dirty="0" err="1"/>
              <a:t>llink</a:t>
            </a:r>
            <a:r>
              <a:rPr lang="en-US" altLang="zh-CN" sz="3200" dirty="0"/>
              <a:t>;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/>
              <a:t>       if(s-&gt;</a:t>
            </a:r>
            <a:r>
              <a:rPr lang="en-US" altLang="zh-CN" sz="3200" dirty="0" err="1"/>
              <a:t>rtag</a:t>
            </a:r>
            <a:r>
              <a:rPr lang="en-US" altLang="zh-CN" sz="3200" dirty="0"/>
              <a:t>==1)  return s;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/>
              <a:t>       else  s= s-&gt;</a:t>
            </a:r>
            <a:r>
              <a:rPr lang="en-US" altLang="zh-CN" sz="3200" dirty="0" err="1"/>
              <a:t>rlink</a:t>
            </a:r>
            <a:r>
              <a:rPr lang="en-US" altLang="zh-CN" sz="3200" dirty="0"/>
              <a:t>; </a:t>
            </a:r>
          </a:p>
          <a:p>
            <a:pPr marL="514350" indent="-514350">
              <a:lnSpc>
                <a:spcPct val="60000"/>
              </a:lnSpc>
              <a:spcBef>
                <a:spcPts val="0"/>
              </a:spcBef>
              <a:buNone/>
            </a:pPr>
            <a:r>
              <a:rPr lang="en-US" altLang="zh-CN" sz="3200" dirty="0"/>
              <a:t>}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39" grpId="0"/>
      <p:bldP spid="52" grpId="0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685800" y="1329559"/>
            <a:ext cx="7848600" cy="880241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08000">
              <a:lnSpc>
                <a:spcPct val="160000"/>
              </a:lnSpc>
              <a:spcBef>
                <a:spcPts val="0"/>
              </a:spcBef>
              <a:buNone/>
            </a:pPr>
            <a:r>
              <a:rPr lang="zh-CN" altLang="en-US" sz="3200" dirty="0">
                <a:solidFill>
                  <a:srgbClr val="008A00"/>
                </a:solidFill>
              </a:rPr>
              <a:t>在中序线索二叉树中，找中序前驱、后继</a:t>
            </a:r>
            <a:endParaRPr lang="en-US" altLang="zh-CN" sz="3200" dirty="0">
              <a:solidFill>
                <a:srgbClr val="008A00"/>
              </a:solidFill>
            </a:endParaRP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685800" y="2209801"/>
            <a:ext cx="7848600" cy="324396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08000">
              <a:lnSpc>
                <a:spcPct val="160000"/>
              </a:lnSpc>
              <a:spcBef>
                <a:spcPts val="0"/>
              </a:spcBef>
              <a:buNone/>
            </a:pPr>
            <a:r>
              <a:rPr lang="zh-CN" altLang="en-US" sz="3200" dirty="0">
                <a:solidFill>
                  <a:srgbClr val="FF6600"/>
                </a:solidFill>
              </a:rPr>
              <a:t>在先序线索二叉树中，找先序前驱、后继</a:t>
            </a:r>
            <a:endParaRPr lang="en-US" altLang="zh-CN" sz="3200" dirty="0">
              <a:solidFill>
                <a:srgbClr val="FF6600"/>
              </a:solidFill>
            </a:endParaRPr>
          </a:p>
          <a:p>
            <a:pPr marL="108000">
              <a:lnSpc>
                <a:spcPct val="160000"/>
              </a:lnSpc>
              <a:spcBef>
                <a:spcPts val="0"/>
              </a:spcBef>
              <a:buNone/>
            </a:pPr>
            <a:r>
              <a:rPr lang="zh-CN" altLang="en-US" sz="3200" dirty="0">
                <a:solidFill>
                  <a:srgbClr val="FF6600"/>
                </a:solidFill>
              </a:rPr>
              <a:t>在后序线索二叉树中，找后续前驱、后继</a:t>
            </a:r>
            <a:endParaRPr lang="en-US" altLang="zh-CN" sz="3200" dirty="0">
              <a:solidFill>
                <a:srgbClr val="FF6600"/>
              </a:solidFill>
            </a:endParaRPr>
          </a:p>
          <a:p>
            <a:pPr marL="108000">
              <a:lnSpc>
                <a:spcPct val="160000"/>
              </a:lnSpc>
              <a:spcBef>
                <a:spcPts val="0"/>
              </a:spcBef>
              <a:buNone/>
            </a:pPr>
            <a:r>
              <a:rPr lang="zh-CN" altLang="en-US" sz="3200" dirty="0">
                <a:solidFill>
                  <a:srgbClr val="FF6600"/>
                </a:solidFill>
              </a:rPr>
              <a:t>在中序线索二叉树中，找先序后继、</a:t>
            </a:r>
            <a:endParaRPr lang="en-US" altLang="zh-CN" sz="3200" dirty="0">
              <a:solidFill>
                <a:srgbClr val="FF6600"/>
              </a:solidFill>
            </a:endParaRPr>
          </a:p>
          <a:p>
            <a:pPr marL="10800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altLang="zh-CN" sz="3200" dirty="0">
                <a:solidFill>
                  <a:srgbClr val="FF6600"/>
                </a:solidFill>
              </a:rPr>
              <a:t>                                        </a:t>
            </a:r>
            <a:r>
              <a:rPr lang="zh-CN" altLang="en-US" sz="3200" dirty="0">
                <a:solidFill>
                  <a:srgbClr val="FF6600"/>
                </a:solidFill>
              </a:rPr>
              <a:t>后续前驱</a:t>
            </a:r>
            <a:endParaRPr lang="en-US" altLang="zh-CN" sz="3200" dirty="0">
              <a:solidFill>
                <a:srgbClr val="FF6600"/>
              </a:solidFill>
            </a:endParaRP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zh-CN" altLang="en-US" dirty="0">
                <a:latin typeface="黑体" pitchFamily="2" charset="-122"/>
                <a:ea typeface="黑体" pitchFamily="2" charset="-122"/>
              </a:rPr>
              <a:t>补充内容</a:t>
            </a: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 Box 6"/>
          <p:cNvSpPr txBox="1">
            <a:spLocks noChangeArrowheads="1"/>
          </p:cNvSpPr>
          <p:nvPr/>
        </p:nvSpPr>
        <p:spPr bwMode="auto">
          <a:xfrm>
            <a:off x="457200" y="1757940"/>
            <a:ext cx="8686800" cy="449046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514350" indent="-514350">
              <a:lnSpc>
                <a:spcPct val="114000"/>
              </a:lnSpc>
              <a:spcBef>
                <a:spcPts val="0"/>
              </a:spcBef>
              <a:buAutoNum type="alphaLcParenR"/>
            </a:pPr>
            <a:r>
              <a:rPr lang="zh-CN" altLang="en-US" sz="3000" dirty="0"/>
              <a:t>若</a:t>
            </a:r>
            <a:r>
              <a:rPr lang="en-US" altLang="zh-CN" sz="3000" dirty="0"/>
              <a:t>p-&gt;</a:t>
            </a:r>
            <a:r>
              <a:rPr lang="en-US" altLang="zh-CN" sz="3000" dirty="0" err="1"/>
              <a:t>ltag</a:t>
            </a:r>
            <a:r>
              <a:rPr lang="en-US" altLang="zh-CN" sz="3000" dirty="0"/>
              <a:t>==0</a:t>
            </a:r>
            <a:r>
              <a:rPr lang="zh-CN" altLang="en-US" sz="3000" dirty="0"/>
              <a:t>，即</a:t>
            </a:r>
            <a:r>
              <a:rPr lang="en-US" altLang="zh-CN" sz="3000" dirty="0"/>
              <a:t>p</a:t>
            </a:r>
            <a:r>
              <a:rPr lang="zh-CN" altLang="en-US" sz="3000" dirty="0"/>
              <a:t>有左孩子，</a:t>
            </a:r>
            <a:endParaRPr lang="en-US" altLang="zh-CN" sz="3000" dirty="0"/>
          </a:p>
          <a:p>
            <a:pPr marL="514350" indent="-514350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sz="3000" dirty="0"/>
              <a:t>     </a:t>
            </a:r>
            <a:r>
              <a:rPr lang="zh-CN" altLang="en-US" sz="3000" dirty="0">
                <a:solidFill>
                  <a:srgbClr val="008A00"/>
                </a:solidFill>
              </a:rPr>
              <a:t>先序后继为：</a:t>
            </a:r>
            <a:endParaRPr lang="en-US" altLang="zh-CN" sz="3000" dirty="0">
              <a:solidFill>
                <a:srgbClr val="008A00"/>
              </a:solidFill>
            </a:endParaRPr>
          </a:p>
          <a:p>
            <a:pPr marL="514350" indent="-514350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sz="3000" dirty="0"/>
              <a:t>b) </a:t>
            </a:r>
            <a:r>
              <a:rPr lang="zh-CN" altLang="en-US" sz="3000" dirty="0"/>
              <a:t>若</a:t>
            </a:r>
            <a:r>
              <a:rPr lang="en-US" altLang="zh-CN" sz="3000" dirty="0"/>
              <a:t>p-&gt;</a:t>
            </a:r>
            <a:r>
              <a:rPr lang="en-US" altLang="zh-CN" sz="3000" dirty="0" err="1"/>
              <a:t>rtag</a:t>
            </a:r>
            <a:r>
              <a:rPr lang="en-US" altLang="zh-CN" sz="3000" dirty="0"/>
              <a:t>==0</a:t>
            </a:r>
            <a:r>
              <a:rPr lang="zh-CN" altLang="en-US" sz="3000" dirty="0"/>
              <a:t>，</a:t>
            </a:r>
            <a:r>
              <a:rPr lang="en-US" altLang="zh-CN" sz="3000" dirty="0"/>
              <a:t>p</a:t>
            </a:r>
            <a:r>
              <a:rPr lang="zh-CN" altLang="en-US" sz="3000" dirty="0"/>
              <a:t>无左有右孩子，</a:t>
            </a:r>
            <a:endParaRPr lang="en-US" altLang="zh-CN" sz="3000" dirty="0"/>
          </a:p>
          <a:p>
            <a:pPr marL="514350" indent="-514350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sz="3000" dirty="0"/>
              <a:t>     </a:t>
            </a:r>
            <a:r>
              <a:rPr lang="zh-CN" altLang="en-US" sz="3000" dirty="0">
                <a:solidFill>
                  <a:srgbClr val="008A00"/>
                </a:solidFill>
              </a:rPr>
              <a:t>先序后继为：</a:t>
            </a:r>
            <a:endParaRPr lang="en-US" altLang="zh-CN" sz="3000" dirty="0"/>
          </a:p>
          <a:p>
            <a:pPr marL="514350" indent="-514350">
              <a:lnSpc>
                <a:spcPct val="120000"/>
              </a:lnSpc>
              <a:spcBef>
                <a:spcPts val="300"/>
              </a:spcBef>
              <a:buNone/>
            </a:pPr>
            <a:r>
              <a:rPr lang="en-US" altLang="zh-CN" sz="3000" dirty="0"/>
              <a:t>c) </a:t>
            </a:r>
            <a:r>
              <a:rPr lang="zh-CN" altLang="en-US" sz="3000" dirty="0"/>
              <a:t>此时，</a:t>
            </a:r>
            <a:r>
              <a:rPr lang="en-US" altLang="zh-CN" sz="3000" dirty="0"/>
              <a:t>p</a:t>
            </a:r>
            <a:r>
              <a:rPr lang="zh-CN" altLang="en-US" sz="3000" dirty="0"/>
              <a:t>是叶子结点：</a:t>
            </a:r>
            <a:endParaRPr lang="en-US" altLang="zh-CN" sz="3000" dirty="0"/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000" dirty="0"/>
              <a:t>    --</a:t>
            </a:r>
            <a:r>
              <a:rPr lang="zh-CN" altLang="en-US" sz="3000" dirty="0"/>
              <a:t>通过</a:t>
            </a:r>
            <a:r>
              <a:rPr lang="en-US" altLang="zh-CN" sz="3000" dirty="0"/>
              <a:t>p-&gt;</a:t>
            </a:r>
            <a:r>
              <a:rPr lang="en-US" altLang="zh-CN" sz="3000" dirty="0" err="1"/>
              <a:t>rlink</a:t>
            </a:r>
            <a:r>
              <a:rPr lang="en-US" altLang="zh-CN" sz="3000" dirty="0"/>
              <a:t>(</a:t>
            </a:r>
            <a:r>
              <a:rPr lang="zh-CN" altLang="en-US" sz="3000" dirty="0"/>
              <a:t>中序后继</a:t>
            </a:r>
            <a:r>
              <a:rPr lang="en-US" altLang="zh-CN" sz="3000" dirty="0"/>
              <a:t>)</a:t>
            </a:r>
            <a:r>
              <a:rPr lang="zh-CN" altLang="en-US" sz="3000" dirty="0"/>
              <a:t>，找</a:t>
            </a:r>
            <a:r>
              <a:rPr lang="en-US" altLang="zh-CN" sz="3000" dirty="0"/>
              <a:t>p</a:t>
            </a:r>
            <a:r>
              <a:rPr lang="zh-CN" altLang="en-US" sz="3000" dirty="0"/>
              <a:t>的祖先中，</a:t>
            </a:r>
            <a:endParaRPr lang="en-US" altLang="zh-CN" sz="3000" dirty="0"/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000" dirty="0"/>
              <a:t>      </a:t>
            </a:r>
            <a:r>
              <a:rPr lang="zh-CN" altLang="en-US" sz="3000" dirty="0"/>
              <a:t>最先有右孩子的结点</a:t>
            </a:r>
            <a:r>
              <a:rPr lang="en-US" altLang="zh-CN" sz="3000" dirty="0"/>
              <a:t>S</a:t>
            </a:r>
            <a:r>
              <a:rPr lang="zh-CN" altLang="en-US" sz="3000" dirty="0"/>
              <a:t>，且</a:t>
            </a:r>
            <a:r>
              <a:rPr lang="zh-CN" altLang="en-US" sz="3000" dirty="0">
                <a:solidFill>
                  <a:srgbClr val="008A00"/>
                </a:solidFill>
              </a:rPr>
              <a:t>后继为：</a:t>
            </a:r>
            <a:r>
              <a:rPr lang="en-US" altLang="zh-CN" sz="3000" dirty="0">
                <a:solidFill>
                  <a:srgbClr val="008A00"/>
                </a:solidFill>
              </a:rPr>
              <a:t>S-&gt;</a:t>
            </a:r>
            <a:r>
              <a:rPr lang="en-US" altLang="zh-CN" sz="3000" dirty="0" err="1">
                <a:solidFill>
                  <a:srgbClr val="008A00"/>
                </a:solidFill>
              </a:rPr>
              <a:t>rlink</a:t>
            </a:r>
            <a:r>
              <a:rPr lang="zh-CN" altLang="en-US" sz="3000" dirty="0">
                <a:solidFill>
                  <a:srgbClr val="008A00"/>
                </a:solidFill>
              </a:rPr>
              <a:t>；</a:t>
            </a:r>
            <a:endParaRPr lang="en-US" altLang="zh-CN" sz="3000" dirty="0">
              <a:solidFill>
                <a:srgbClr val="008A00"/>
              </a:solidFill>
            </a:endParaRPr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000" dirty="0"/>
              <a:t>    --</a:t>
            </a:r>
            <a:r>
              <a:rPr lang="zh-CN" altLang="en-US" sz="3000" dirty="0"/>
              <a:t>若找不到，则</a:t>
            </a:r>
            <a:r>
              <a:rPr lang="zh-CN" altLang="en-US" sz="3000" dirty="0">
                <a:solidFill>
                  <a:srgbClr val="008A00"/>
                </a:solidFill>
              </a:rPr>
              <a:t>先序后继为</a:t>
            </a:r>
            <a:r>
              <a:rPr lang="en-US" altLang="zh-CN" sz="3000" dirty="0">
                <a:solidFill>
                  <a:srgbClr val="008A00"/>
                </a:solidFill>
              </a:rPr>
              <a:t>Null </a:t>
            </a:r>
            <a:r>
              <a:rPr lang="zh-CN" altLang="en-US" sz="3000" dirty="0">
                <a:solidFill>
                  <a:srgbClr val="008A00"/>
                </a:solidFill>
              </a:rPr>
              <a:t>；</a:t>
            </a:r>
            <a:r>
              <a:rPr lang="en-US" altLang="zh-CN" sz="3000" dirty="0">
                <a:solidFill>
                  <a:srgbClr val="008A00"/>
                </a:solidFill>
              </a:rPr>
              <a:t> </a:t>
            </a:r>
          </a:p>
        </p:txBody>
      </p:sp>
      <p:sp>
        <p:nvSpPr>
          <p:cNvPr id="86" name="矩形 85"/>
          <p:cNvSpPr/>
          <p:nvPr/>
        </p:nvSpPr>
        <p:spPr>
          <a:xfrm>
            <a:off x="4876800" y="4014494"/>
            <a:ext cx="4267200" cy="52322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>
                <a:solidFill>
                  <a:schemeClr val="bg1"/>
                </a:solidFill>
              </a:rPr>
              <a:t>试：左叶子？右叶子？</a:t>
            </a: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457200" y="642235"/>
            <a:ext cx="8686800" cy="1086259"/>
          </a:xfrm>
          <a:prstGeom prst="rect">
            <a:avLst/>
          </a:prstGeom>
          <a:solidFill>
            <a:schemeClr val="accent5"/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514350" indent="-514350">
              <a:lnSpc>
                <a:spcPct val="105000"/>
              </a:lnSpc>
              <a:spcBef>
                <a:spcPts val="0"/>
              </a:spcBef>
              <a:buNone/>
            </a:pPr>
            <a:r>
              <a:rPr lang="zh-CN" altLang="en-US" sz="3200" dirty="0"/>
              <a:t>例</a:t>
            </a:r>
            <a:r>
              <a:rPr lang="en-US" altLang="zh-CN" sz="3200" dirty="0"/>
              <a:t>7.  </a:t>
            </a:r>
            <a:r>
              <a:rPr lang="zh-CN" altLang="en-US" sz="3200" dirty="0"/>
              <a:t>在</a:t>
            </a:r>
            <a:r>
              <a:rPr lang="zh-CN" altLang="en-US" sz="3200" dirty="0">
                <a:solidFill>
                  <a:srgbClr val="003399"/>
                </a:solidFill>
              </a:rPr>
              <a:t>中序线索</a:t>
            </a:r>
            <a:r>
              <a:rPr lang="zh-CN" altLang="en-US" sz="3200" dirty="0"/>
              <a:t>二叉树中</a:t>
            </a:r>
            <a:r>
              <a:rPr lang="en-US" altLang="zh-CN" sz="3200" dirty="0"/>
              <a:t>, </a:t>
            </a:r>
          </a:p>
          <a:p>
            <a:pPr marL="514350" indent="-514350">
              <a:lnSpc>
                <a:spcPct val="105000"/>
              </a:lnSpc>
              <a:spcBef>
                <a:spcPts val="0"/>
              </a:spcBef>
              <a:buNone/>
            </a:pPr>
            <a:r>
              <a:rPr lang="en-US" altLang="zh-CN" sz="3200" dirty="0"/>
              <a:t>         </a:t>
            </a:r>
            <a:r>
              <a:rPr lang="zh-CN" altLang="en-US" sz="3200" dirty="0"/>
              <a:t>找任意结点</a:t>
            </a:r>
            <a:r>
              <a:rPr lang="en-US" altLang="zh-CN" sz="3200" dirty="0"/>
              <a:t>p</a:t>
            </a:r>
            <a:r>
              <a:rPr lang="zh-CN" altLang="en-US" sz="3200" dirty="0"/>
              <a:t>的</a:t>
            </a:r>
            <a:r>
              <a:rPr lang="zh-CN" altLang="en-US" sz="3200" dirty="0">
                <a:solidFill>
                  <a:srgbClr val="003399"/>
                </a:solidFill>
              </a:rPr>
              <a:t>先序后继：</a:t>
            </a:r>
            <a:endParaRPr lang="en-US" altLang="zh-CN" sz="3200" dirty="0">
              <a:solidFill>
                <a:srgbClr val="003399"/>
              </a:solidFill>
            </a:endParaRPr>
          </a:p>
        </p:txBody>
      </p:sp>
      <p:cxnSp>
        <p:nvCxnSpPr>
          <p:cNvPr id="32" name="曲线连接符 6"/>
          <p:cNvCxnSpPr>
            <a:stCxn id="87" idx="2"/>
          </p:cNvCxnSpPr>
          <p:nvPr/>
        </p:nvCxnSpPr>
        <p:spPr bwMode="auto">
          <a:xfrm rot="10800000" flipV="1">
            <a:off x="5715000" y="3744384"/>
            <a:ext cx="381000" cy="6400"/>
          </a:xfrm>
          <a:prstGeom prst="curvedConnector3">
            <a:avLst>
              <a:gd name="adj1" fmla="val 50000"/>
            </a:avLst>
          </a:prstGeom>
          <a:solidFill>
            <a:srgbClr val="B9FFB9"/>
          </a:solidFill>
          <a:ln w="22225" cap="flat" cmpd="sng" algn="ctr">
            <a:solidFill>
              <a:srgbClr val="003399"/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60" name="Oval 28"/>
          <p:cNvSpPr>
            <a:spLocks noChangeArrowheads="1"/>
          </p:cNvSpPr>
          <p:nvPr/>
        </p:nvSpPr>
        <p:spPr bwMode="auto">
          <a:xfrm>
            <a:off x="7848600" y="1942339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C</a:t>
            </a:r>
            <a:endParaRPr lang="zh-CN" altLang="en-US" sz="3200" dirty="0"/>
          </a:p>
        </p:txBody>
      </p:sp>
      <p:cxnSp>
        <p:nvCxnSpPr>
          <p:cNvPr id="61" name="直接连接符 60"/>
          <p:cNvCxnSpPr>
            <a:stCxn id="33" idx="3"/>
            <a:endCxn id="63" idx="0"/>
          </p:cNvCxnSpPr>
          <p:nvPr/>
        </p:nvCxnSpPr>
        <p:spPr bwMode="auto">
          <a:xfrm rot="5400000">
            <a:off x="6935278" y="1575352"/>
            <a:ext cx="530910" cy="3554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2" name="直接连接符 61"/>
          <p:cNvCxnSpPr>
            <a:stCxn id="33" idx="5"/>
            <a:endCxn id="60" idx="0"/>
          </p:cNvCxnSpPr>
          <p:nvPr/>
        </p:nvCxnSpPr>
        <p:spPr bwMode="auto">
          <a:xfrm rot="16200000" flipH="1">
            <a:off x="7646912" y="1524651"/>
            <a:ext cx="454710" cy="3806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3" name="Oval 28"/>
          <p:cNvSpPr>
            <a:spLocks noChangeArrowheads="1"/>
          </p:cNvSpPr>
          <p:nvPr/>
        </p:nvSpPr>
        <p:spPr bwMode="auto">
          <a:xfrm>
            <a:off x="6807000" y="2018539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B</a:t>
            </a:r>
            <a:endParaRPr lang="zh-CN" altLang="en-US" sz="3200" dirty="0"/>
          </a:p>
        </p:txBody>
      </p:sp>
      <p:sp>
        <p:nvSpPr>
          <p:cNvPr id="64" name="Oval 28"/>
          <p:cNvSpPr>
            <a:spLocks noChangeArrowheads="1"/>
          </p:cNvSpPr>
          <p:nvPr/>
        </p:nvSpPr>
        <p:spPr bwMode="auto">
          <a:xfrm>
            <a:off x="8458200" y="2816784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F</a:t>
            </a:r>
            <a:endParaRPr lang="zh-CN" altLang="en-US" sz="3200" dirty="0"/>
          </a:p>
        </p:txBody>
      </p:sp>
      <p:cxnSp>
        <p:nvCxnSpPr>
          <p:cNvPr id="65" name="直接连接符 64"/>
          <p:cNvCxnSpPr>
            <a:stCxn id="60" idx="3"/>
            <a:endCxn id="67" idx="0"/>
          </p:cNvCxnSpPr>
          <p:nvPr/>
        </p:nvCxnSpPr>
        <p:spPr bwMode="auto">
          <a:xfrm rot="5400000">
            <a:off x="7531978" y="2462697"/>
            <a:ext cx="531510" cy="2282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6" name="直接连接符 65"/>
          <p:cNvCxnSpPr>
            <a:stCxn id="60" idx="5"/>
            <a:endCxn id="64" idx="0"/>
          </p:cNvCxnSpPr>
          <p:nvPr/>
        </p:nvCxnSpPr>
        <p:spPr bwMode="auto">
          <a:xfrm rot="16200000" flipH="1">
            <a:off x="8192912" y="2335496"/>
            <a:ext cx="505710" cy="4568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7" name="Oval 28"/>
          <p:cNvSpPr>
            <a:spLocks noChangeArrowheads="1"/>
          </p:cNvSpPr>
          <p:nvPr/>
        </p:nvSpPr>
        <p:spPr bwMode="auto">
          <a:xfrm>
            <a:off x="7467600" y="2842584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E</a:t>
            </a:r>
            <a:endParaRPr lang="zh-CN" altLang="en-US" sz="3200" dirty="0"/>
          </a:p>
        </p:txBody>
      </p:sp>
      <p:cxnSp>
        <p:nvCxnSpPr>
          <p:cNvPr id="68" name="直接连接符 67"/>
          <p:cNvCxnSpPr>
            <a:stCxn id="63" idx="3"/>
            <a:endCxn id="69" idx="0"/>
          </p:cNvCxnSpPr>
          <p:nvPr/>
        </p:nvCxnSpPr>
        <p:spPr bwMode="auto">
          <a:xfrm rot="5400000">
            <a:off x="6566578" y="2462697"/>
            <a:ext cx="379110" cy="2282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9" name="Oval 28"/>
          <p:cNvSpPr>
            <a:spLocks noChangeArrowheads="1"/>
          </p:cNvSpPr>
          <p:nvPr/>
        </p:nvSpPr>
        <p:spPr bwMode="auto">
          <a:xfrm>
            <a:off x="6426000" y="2766384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D</a:t>
            </a:r>
            <a:endParaRPr lang="zh-CN" altLang="en-US" sz="3200" dirty="0"/>
          </a:p>
        </p:txBody>
      </p:sp>
      <p:sp>
        <p:nvSpPr>
          <p:cNvPr id="70" name="Oval 28"/>
          <p:cNvSpPr>
            <a:spLocks noChangeArrowheads="1"/>
          </p:cNvSpPr>
          <p:nvPr/>
        </p:nvSpPr>
        <p:spPr bwMode="auto">
          <a:xfrm>
            <a:off x="6883200" y="3528384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G</a:t>
            </a:r>
            <a:endParaRPr lang="zh-CN" altLang="en-US" sz="3200" dirty="0"/>
          </a:p>
        </p:txBody>
      </p:sp>
      <p:cxnSp>
        <p:nvCxnSpPr>
          <p:cNvPr id="71" name="直接连接符 70"/>
          <p:cNvCxnSpPr>
            <a:stCxn id="69" idx="5"/>
            <a:endCxn id="70" idx="0"/>
          </p:cNvCxnSpPr>
          <p:nvPr/>
        </p:nvCxnSpPr>
        <p:spPr bwMode="auto">
          <a:xfrm rot="16200000" flipH="1">
            <a:off x="6750335" y="3179518"/>
            <a:ext cx="393265" cy="3044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2" name="Oval 28"/>
          <p:cNvSpPr>
            <a:spLocks noChangeArrowheads="1"/>
          </p:cNvSpPr>
          <p:nvPr/>
        </p:nvSpPr>
        <p:spPr bwMode="auto">
          <a:xfrm>
            <a:off x="8001000" y="3528384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H</a:t>
            </a:r>
            <a:endParaRPr lang="zh-CN" altLang="en-US" sz="3200" dirty="0"/>
          </a:p>
        </p:txBody>
      </p:sp>
      <p:cxnSp>
        <p:nvCxnSpPr>
          <p:cNvPr id="73" name="直接连接符 72"/>
          <p:cNvCxnSpPr>
            <a:stCxn id="67" idx="5"/>
            <a:endCxn id="72" idx="0"/>
          </p:cNvCxnSpPr>
          <p:nvPr/>
        </p:nvCxnSpPr>
        <p:spPr bwMode="auto">
          <a:xfrm rot="16200000" flipH="1">
            <a:off x="7868135" y="3179518"/>
            <a:ext cx="317065" cy="3806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曲线连接符 108"/>
          <p:cNvCxnSpPr>
            <a:stCxn id="70" idx="2"/>
            <a:endCxn id="69" idx="5"/>
          </p:cNvCxnSpPr>
          <p:nvPr/>
        </p:nvCxnSpPr>
        <p:spPr bwMode="auto">
          <a:xfrm rot="10800000">
            <a:off x="6794736" y="3135120"/>
            <a:ext cx="88465" cy="609265"/>
          </a:xfrm>
          <a:prstGeom prst="curvedConnector2">
            <a:avLst/>
          </a:prstGeom>
          <a:solidFill>
            <a:srgbClr val="B9FFB9"/>
          </a:solidFill>
          <a:ln w="22225" cap="flat" cmpd="sng" algn="ctr">
            <a:solidFill>
              <a:srgbClr val="003399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75" name="曲线连接符 104"/>
          <p:cNvCxnSpPr>
            <a:stCxn id="70" idx="7"/>
            <a:endCxn id="63" idx="4"/>
          </p:cNvCxnSpPr>
          <p:nvPr/>
        </p:nvCxnSpPr>
        <p:spPr bwMode="auto">
          <a:xfrm rot="16200000" flipV="1">
            <a:off x="6566913" y="2906626"/>
            <a:ext cx="1141110" cy="228935"/>
          </a:xfrm>
          <a:prstGeom prst="curvedConnector3">
            <a:avLst>
              <a:gd name="adj1" fmla="val 50000"/>
            </a:avLst>
          </a:prstGeom>
          <a:solidFill>
            <a:srgbClr val="B9FFB9"/>
          </a:solidFill>
          <a:ln w="22225" cap="flat" cmpd="sng" algn="ctr">
            <a:solidFill>
              <a:srgbClr val="C00000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76" name="曲线连接符 117"/>
          <p:cNvCxnSpPr>
            <a:stCxn id="67" idx="2"/>
            <a:endCxn id="33" idx="5"/>
          </p:cNvCxnSpPr>
          <p:nvPr/>
        </p:nvCxnSpPr>
        <p:spPr bwMode="auto">
          <a:xfrm rot="10800000" flipH="1">
            <a:off x="7467599" y="1487630"/>
            <a:ext cx="216335" cy="1570955"/>
          </a:xfrm>
          <a:prstGeom prst="curvedConnector4">
            <a:avLst>
              <a:gd name="adj1" fmla="val -22414"/>
              <a:gd name="adj2" fmla="val 54861"/>
            </a:avLst>
          </a:prstGeom>
          <a:solidFill>
            <a:srgbClr val="B9FFB9"/>
          </a:solidFill>
          <a:ln w="22225" cap="flat" cmpd="sng" algn="ctr">
            <a:solidFill>
              <a:srgbClr val="003399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77" name="曲线连接符 121"/>
          <p:cNvCxnSpPr>
            <a:stCxn id="72" idx="2"/>
            <a:endCxn id="67" idx="4"/>
          </p:cNvCxnSpPr>
          <p:nvPr/>
        </p:nvCxnSpPr>
        <p:spPr bwMode="auto">
          <a:xfrm rot="10800000">
            <a:off x="7683600" y="3274584"/>
            <a:ext cx="317400" cy="469800"/>
          </a:xfrm>
          <a:prstGeom prst="curvedConnector2">
            <a:avLst/>
          </a:prstGeom>
          <a:solidFill>
            <a:srgbClr val="B9FFB9"/>
          </a:solidFill>
          <a:ln w="22225" cap="flat" cmpd="sng" algn="ctr">
            <a:solidFill>
              <a:srgbClr val="003399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78" name="曲线连接符 104"/>
          <p:cNvCxnSpPr>
            <a:stCxn id="72" idx="7"/>
            <a:endCxn id="60" idx="4"/>
          </p:cNvCxnSpPr>
          <p:nvPr/>
        </p:nvCxnSpPr>
        <p:spPr bwMode="auto">
          <a:xfrm rot="16200000" flipV="1">
            <a:off x="7608513" y="2830426"/>
            <a:ext cx="1217310" cy="305135"/>
          </a:xfrm>
          <a:prstGeom prst="curvedConnector3">
            <a:avLst>
              <a:gd name="adj1" fmla="val 50000"/>
            </a:avLst>
          </a:prstGeom>
          <a:solidFill>
            <a:srgbClr val="B9FFB9"/>
          </a:solidFill>
          <a:ln w="22225" cap="flat" cmpd="sng" algn="ctr">
            <a:solidFill>
              <a:srgbClr val="C00000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79" name="曲线连接符 104"/>
          <p:cNvCxnSpPr>
            <a:stCxn id="64" idx="5"/>
          </p:cNvCxnSpPr>
          <p:nvPr/>
        </p:nvCxnSpPr>
        <p:spPr bwMode="auto">
          <a:xfrm rot="16200000" flipH="1">
            <a:off x="8585435" y="3427018"/>
            <a:ext cx="571465" cy="88465"/>
          </a:xfrm>
          <a:prstGeom prst="curvedConnector3">
            <a:avLst>
              <a:gd name="adj1" fmla="val 50000"/>
            </a:avLst>
          </a:prstGeom>
          <a:solidFill>
            <a:srgbClr val="B9FFB9"/>
          </a:solidFill>
          <a:ln w="22225" cap="flat" cmpd="sng" algn="ctr">
            <a:solidFill>
              <a:srgbClr val="C00000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81" name="曲线连接符 104"/>
          <p:cNvCxnSpPr>
            <a:stCxn id="63" idx="6"/>
            <a:endCxn id="33" idx="4"/>
          </p:cNvCxnSpPr>
          <p:nvPr/>
        </p:nvCxnSpPr>
        <p:spPr bwMode="auto">
          <a:xfrm flipV="1">
            <a:off x="7239000" y="1550894"/>
            <a:ext cx="292200" cy="683645"/>
          </a:xfrm>
          <a:prstGeom prst="curvedConnector2">
            <a:avLst/>
          </a:prstGeom>
          <a:solidFill>
            <a:srgbClr val="B9FFB9"/>
          </a:solidFill>
          <a:ln w="22225" cap="flat" cmpd="sng" algn="ctr">
            <a:solidFill>
              <a:srgbClr val="C00000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82" name="曲线连接符 121"/>
          <p:cNvCxnSpPr>
            <a:stCxn id="64" idx="2"/>
            <a:endCxn id="60" idx="5"/>
          </p:cNvCxnSpPr>
          <p:nvPr/>
        </p:nvCxnSpPr>
        <p:spPr bwMode="auto">
          <a:xfrm rot="10800000">
            <a:off x="8217336" y="2311074"/>
            <a:ext cx="240865" cy="721710"/>
          </a:xfrm>
          <a:prstGeom prst="curvedConnector2">
            <a:avLst/>
          </a:prstGeom>
          <a:solidFill>
            <a:srgbClr val="B9FFB9"/>
          </a:solidFill>
          <a:ln w="22225" cap="flat" cmpd="sng" algn="ctr">
            <a:solidFill>
              <a:srgbClr val="003399"/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83" name="矩形 82"/>
          <p:cNvSpPr/>
          <p:nvPr/>
        </p:nvSpPr>
        <p:spPr>
          <a:xfrm>
            <a:off x="5410200" y="661694"/>
            <a:ext cx="3733800" cy="523220"/>
          </a:xfrm>
          <a:prstGeom prst="rect">
            <a:avLst/>
          </a:prstGeom>
          <a:solidFill>
            <a:srgbClr val="2A7E54"/>
          </a:solidFill>
          <a:ln w="2857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>
                <a:solidFill>
                  <a:schemeClr val="bg1"/>
                </a:solidFill>
              </a:rPr>
              <a:t>中序线索：指向祖先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3200400" y="2185694"/>
            <a:ext cx="1518364" cy="6126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000" dirty="0"/>
              <a:t>p-&gt;</a:t>
            </a:r>
            <a:r>
              <a:rPr lang="en-US" altLang="zh-CN" sz="3000" dirty="0" err="1"/>
              <a:t>llink</a:t>
            </a:r>
            <a:r>
              <a:rPr lang="en-US" altLang="zh-CN" sz="3000" dirty="0"/>
              <a:t>;</a:t>
            </a:r>
            <a:endParaRPr lang="zh-CN" altLang="en-US" sz="3000" dirty="0"/>
          </a:p>
        </p:txBody>
      </p:sp>
      <p:sp>
        <p:nvSpPr>
          <p:cNvPr id="85" name="矩形 84"/>
          <p:cNvSpPr/>
          <p:nvPr/>
        </p:nvSpPr>
        <p:spPr>
          <a:xfrm>
            <a:off x="3238954" y="3252494"/>
            <a:ext cx="1561646" cy="6126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000" dirty="0"/>
              <a:t>p-&gt;</a:t>
            </a:r>
            <a:r>
              <a:rPr lang="en-US" altLang="zh-CN" sz="3000" dirty="0" err="1"/>
              <a:t>rlink</a:t>
            </a:r>
            <a:r>
              <a:rPr lang="en-US" altLang="zh-CN" sz="3000" dirty="0"/>
              <a:t>;</a:t>
            </a:r>
            <a:endParaRPr lang="zh-CN" altLang="en-US" sz="3000" dirty="0"/>
          </a:p>
        </p:txBody>
      </p:sp>
      <p:sp>
        <p:nvSpPr>
          <p:cNvPr id="87" name="Oval 28"/>
          <p:cNvSpPr>
            <a:spLocks noChangeArrowheads="1"/>
          </p:cNvSpPr>
          <p:nvPr/>
        </p:nvSpPr>
        <p:spPr bwMode="auto">
          <a:xfrm>
            <a:off x="6096000" y="3528384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Z</a:t>
            </a:r>
            <a:endParaRPr lang="zh-CN" altLang="en-US" sz="3200" dirty="0"/>
          </a:p>
        </p:txBody>
      </p:sp>
      <p:cxnSp>
        <p:nvCxnSpPr>
          <p:cNvPr id="88" name="直接连接符 87"/>
          <p:cNvCxnSpPr>
            <a:stCxn id="69" idx="3"/>
            <a:endCxn id="87" idx="0"/>
          </p:cNvCxnSpPr>
          <p:nvPr/>
        </p:nvCxnSpPr>
        <p:spPr bwMode="auto">
          <a:xfrm rot="5400000">
            <a:off x="6204001" y="3243119"/>
            <a:ext cx="393265" cy="1772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3" name="曲线连接符 104"/>
          <p:cNvCxnSpPr>
            <a:stCxn id="87" idx="6"/>
            <a:endCxn id="69" idx="4"/>
          </p:cNvCxnSpPr>
          <p:nvPr/>
        </p:nvCxnSpPr>
        <p:spPr bwMode="auto">
          <a:xfrm flipV="1">
            <a:off x="6528000" y="3198384"/>
            <a:ext cx="114000" cy="546000"/>
          </a:xfrm>
          <a:prstGeom prst="curvedConnector2">
            <a:avLst/>
          </a:prstGeom>
          <a:solidFill>
            <a:srgbClr val="B9FFB9"/>
          </a:solidFill>
          <a:ln w="22225" cap="flat" cmpd="sng" algn="ctr">
            <a:solidFill>
              <a:srgbClr val="C00000"/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33" name="Oval 27"/>
          <p:cNvSpPr>
            <a:spLocks noChangeArrowheads="1"/>
          </p:cNvSpPr>
          <p:nvPr/>
        </p:nvSpPr>
        <p:spPr bwMode="auto">
          <a:xfrm>
            <a:off x="7315200" y="1118894"/>
            <a:ext cx="432000" cy="432000"/>
          </a:xfrm>
          <a:prstGeom prst="ellipse">
            <a:avLst/>
          </a:prstGeom>
          <a:solidFill>
            <a:srgbClr val="FFFE98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/>
              <a:t>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animBg="1"/>
      <p:bldP spid="84" grpId="0"/>
      <p:bldP spid="85" grpId="0"/>
    </p:bld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04800" y="1285554"/>
            <a:ext cx="8839200" cy="511524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0800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000" dirty="0" err="1"/>
              <a:t>PThrTreeNode</a:t>
            </a:r>
            <a:r>
              <a:rPr lang="en-US" altLang="zh-CN" sz="3000" dirty="0"/>
              <a:t> </a:t>
            </a:r>
            <a:r>
              <a:rPr lang="en-US" altLang="zh-CN" sz="3000" dirty="0" err="1"/>
              <a:t>FirstLinkTree</a:t>
            </a:r>
            <a:r>
              <a:rPr lang="en-US" altLang="zh-CN" sz="3000" dirty="0"/>
              <a:t>(</a:t>
            </a:r>
            <a:r>
              <a:rPr lang="en-US" altLang="zh-CN" sz="3000" dirty="0" err="1"/>
              <a:t>PThrTreeNode</a:t>
            </a:r>
            <a:r>
              <a:rPr lang="en-US" altLang="zh-CN" sz="3000" dirty="0"/>
              <a:t> p)</a:t>
            </a:r>
          </a:p>
          <a:p>
            <a:pPr marL="10800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/>
              <a:t>  if(p-&gt;</a:t>
            </a:r>
            <a:r>
              <a:rPr lang="en-US" altLang="zh-CN" sz="3200" dirty="0" err="1"/>
              <a:t>ltag</a:t>
            </a:r>
            <a:r>
              <a:rPr lang="en-US" altLang="zh-CN" sz="3200" dirty="0"/>
              <a:t>==0)   return p-&gt;</a:t>
            </a:r>
            <a:r>
              <a:rPr lang="en-US" altLang="zh-CN" sz="3200" dirty="0" err="1"/>
              <a:t>llink</a:t>
            </a:r>
            <a:r>
              <a:rPr lang="en-US" altLang="zh-CN" sz="3200" dirty="0"/>
              <a:t>; </a:t>
            </a:r>
            <a:endParaRPr lang="en-US" altLang="zh-CN" sz="3200" dirty="0">
              <a:solidFill>
                <a:srgbClr val="008A00"/>
              </a:solidFill>
            </a:endParaRPr>
          </a:p>
          <a:p>
            <a:pPr marL="10800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/>
              <a:t>  if(p-&gt;</a:t>
            </a:r>
            <a:r>
              <a:rPr lang="en-US" altLang="zh-CN" sz="3200" dirty="0" err="1"/>
              <a:t>rtag</a:t>
            </a:r>
            <a:r>
              <a:rPr lang="en-US" altLang="zh-CN" sz="3200" dirty="0"/>
              <a:t>==0)   return p-&gt;</a:t>
            </a:r>
            <a:r>
              <a:rPr lang="en-US" altLang="zh-CN" sz="3200" dirty="0" err="1"/>
              <a:t>rlink</a:t>
            </a:r>
            <a:r>
              <a:rPr lang="en-US" altLang="zh-CN" sz="3200" dirty="0"/>
              <a:t>; </a:t>
            </a:r>
            <a:endParaRPr lang="en-US" altLang="zh-CN" sz="3200" dirty="0">
              <a:solidFill>
                <a:srgbClr val="008A00"/>
              </a:solidFill>
            </a:endParaRPr>
          </a:p>
          <a:p>
            <a:pPr marL="10800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/>
              <a:t>  while(p-&gt;</a:t>
            </a:r>
            <a:r>
              <a:rPr lang="en-US" altLang="zh-CN" sz="3200" dirty="0" err="1"/>
              <a:t>rlink</a:t>
            </a:r>
            <a:r>
              <a:rPr lang="en-US" altLang="zh-CN" sz="3200" dirty="0"/>
              <a:t> !=Null)</a:t>
            </a:r>
            <a:endParaRPr lang="en-US" altLang="zh-CN" sz="3200" dirty="0">
              <a:solidFill>
                <a:srgbClr val="008A00"/>
              </a:solidFill>
            </a:endParaRPr>
          </a:p>
          <a:p>
            <a:pPr marL="10800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/>
              <a:t>            p=p-&gt;</a:t>
            </a:r>
            <a:r>
              <a:rPr lang="en-US" altLang="zh-CN" sz="3200" dirty="0" err="1"/>
              <a:t>rlink</a:t>
            </a:r>
            <a:r>
              <a:rPr lang="en-US" altLang="zh-CN" sz="3200" dirty="0"/>
              <a:t>; </a:t>
            </a:r>
            <a:endParaRPr lang="en-US" altLang="zh-CN" sz="3200" dirty="0">
              <a:solidFill>
                <a:srgbClr val="008A00"/>
              </a:solidFill>
            </a:endParaRPr>
          </a:p>
          <a:p>
            <a:pPr marL="10800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/>
              <a:t>            if( p-&gt;</a:t>
            </a:r>
            <a:r>
              <a:rPr lang="en-US" altLang="zh-CN" sz="3200" dirty="0" err="1"/>
              <a:t>rtag</a:t>
            </a:r>
            <a:r>
              <a:rPr lang="en-US" altLang="zh-CN" sz="3200" dirty="0"/>
              <a:t>==0)</a:t>
            </a:r>
            <a:endParaRPr lang="en-US" altLang="zh-CN" sz="3200" dirty="0">
              <a:solidFill>
                <a:srgbClr val="008A00"/>
              </a:solidFill>
            </a:endParaRPr>
          </a:p>
          <a:p>
            <a:pPr marL="10800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/>
              <a:t>                return p-&gt;</a:t>
            </a:r>
            <a:r>
              <a:rPr lang="en-US" altLang="zh-CN" sz="3200" dirty="0" err="1"/>
              <a:t>rlink</a:t>
            </a:r>
            <a:r>
              <a:rPr lang="en-US" altLang="zh-CN" sz="3200" dirty="0"/>
              <a:t>; </a:t>
            </a:r>
          </a:p>
          <a:p>
            <a:pPr marL="10800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/>
              <a:t>  return Null;</a:t>
            </a:r>
          </a:p>
          <a:p>
            <a:pPr marL="108000" algn="just">
              <a:lnSpc>
                <a:spcPct val="60000"/>
              </a:lnSpc>
              <a:spcBef>
                <a:spcPts val="0"/>
              </a:spcBef>
              <a:buNone/>
            </a:pPr>
            <a:r>
              <a:rPr lang="en-US" altLang="zh-CN" sz="3200" dirty="0"/>
              <a:t> }</a:t>
            </a:r>
            <a:endParaRPr lang="zh-CN" altLang="en-US" sz="3200" dirty="0"/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304800" y="741402"/>
            <a:ext cx="8839200" cy="553998"/>
          </a:xfrm>
          <a:prstGeom prst="rect">
            <a:avLst/>
          </a:prstGeom>
          <a:solidFill>
            <a:schemeClr val="accent1"/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514350" indent="-51435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3000" dirty="0"/>
              <a:t>例</a:t>
            </a:r>
            <a:r>
              <a:rPr lang="en-US" altLang="zh-CN" sz="3000" dirty="0"/>
              <a:t>7.  </a:t>
            </a:r>
            <a:r>
              <a:rPr lang="zh-CN" altLang="en-US" sz="3000" dirty="0"/>
              <a:t>在</a:t>
            </a:r>
            <a:r>
              <a:rPr lang="zh-CN" altLang="en-US" sz="3000" dirty="0">
                <a:solidFill>
                  <a:srgbClr val="003399"/>
                </a:solidFill>
              </a:rPr>
              <a:t>中序线索</a:t>
            </a:r>
            <a:r>
              <a:rPr lang="zh-CN" altLang="en-US" sz="3000" dirty="0"/>
              <a:t>二叉树中</a:t>
            </a:r>
            <a:r>
              <a:rPr lang="en-US" altLang="zh-CN" sz="3000" dirty="0"/>
              <a:t>, </a:t>
            </a:r>
            <a:r>
              <a:rPr lang="zh-CN" altLang="en-US" sz="3000" dirty="0"/>
              <a:t>找</a:t>
            </a:r>
            <a:r>
              <a:rPr lang="zh-CN" altLang="en-US" sz="3000" dirty="0">
                <a:solidFill>
                  <a:srgbClr val="003399"/>
                </a:solidFill>
              </a:rPr>
              <a:t>先序后继</a:t>
            </a:r>
            <a:r>
              <a:rPr lang="en-US" altLang="zh-CN" sz="3000" dirty="0"/>
              <a:t>:</a:t>
            </a:r>
          </a:p>
        </p:txBody>
      </p:sp>
      <p:sp>
        <p:nvSpPr>
          <p:cNvPr id="6" name="矩形 5"/>
          <p:cNvSpPr/>
          <p:nvPr/>
        </p:nvSpPr>
        <p:spPr>
          <a:xfrm>
            <a:off x="6248400" y="1864204"/>
            <a:ext cx="2379177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8A00"/>
                </a:solidFill>
              </a:rPr>
              <a:t>//</a:t>
            </a:r>
            <a:r>
              <a:rPr lang="zh-CN" altLang="en-US" dirty="0">
                <a:solidFill>
                  <a:srgbClr val="008A00"/>
                </a:solidFill>
              </a:rPr>
              <a:t>若</a:t>
            </a:r>
            <a:r>
              <a:rPr lang="en-US" altLang="zh-CN" dirty="0">
                <a:solidFill>
                  <a:srgbClr val="008A00"/>
                </a:solidFill>
              </a:rPr>
              <a:t>p</a:t>
            </a:r>
            <a:r>
              <a:rPr lang="zh-CN" altLang="en-US" dirty="0">
                <a:solidFill>
                  <a:srgbClr val="008A00"/>
                </a:solidFill>
              </a:rPr>
              <a:t>有左孩子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6248400" y="2473804"/>
            <a:ext cx="2379177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8A00"/>
                </a:solidFill>
              </a:rPr>
              <a:t>//</a:t>
            </a:r>
            <a:r>
              <a:rPr lang="zh-CN" altLang="en-US" dirty="0">
                <a:solidFill>
                  <a:srgbClr val="008A00"/>
                </a:solidFill>
              </a:rPr>
              <a:t>若</a:t>
            </a:r>
            <a:r>
              <a:rPr lang="en-US" altLang="zh-CN" dirty="0">
                <a:solidFill>
                  <a:srgbClr val="008A00"/>
                </a:solidFill>
              </a:rPr>
              <a:t>p</a:t>
            </a:r>
            <a:r>
              <a:rPr lang="zh-CN" altLang="en-US" dirty="0">
                <a:solidFill>
                  <a:srgbClr val="008A00"/>
                </a:solidFill>
              </a:rPr>
              <a:t>有右孩子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4343400" y="3102858"/>
            <a:ext cx="4733988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3399"/>
                </a:solidFill>
              </a:rPr>
              <a:t>//</a:t>
            </a:r>
            <a:r>
              <a:rPr lang="zh-CN" altLang="en-US" dirty="0">
                <a:solidFill>
                  <a:srgbClr val="003399"/>
                </a:solidFill>
              </a:rPr>
              <a:t>找</a:t>
            </a:r>
            <a:r>
              <a:rPr lang="en-US" altLang="zh-CN" dirty="0">
                <a:solidFill>
                  <a:srgbClr val="003399"/>
                </a:solidFill>
              </a:rPr>
              <a:t>p</a:t>
            </a:r>
            <a:r>
              <a:rPr lang="zh-CN" altLang="en-US" dirty="0">
                <a:solidFill>
                  <a:srgbClr val="003399"/>
                </a:solidFill>
              </a:rPr>
              <a:t>的第</a:t>
            </a:r>
            <a:r>
              <a:rPr lang="en-US" altLang="zh-CN" dirty="0">
                <a:solidFill>
                  <a:srgbClr val="003399"/>
                </a:solidFill>
              </a:rPr>
              <a:t>1</a:t>
            </a:r>
            <a:r>
              <a:rPr lang="zh-CN" altLang="en-US" dirty="0">
                <a:solidFill>
                  <a:srgbClr val="003399"/>
                </a:solidFill>
              </a:rPr>
              <a:t>个有右孩子的祖先</a:t>
            </a:r>
          </a:p>
        </p:txBody>
      </p:sp>
      <p:sp>
        <p:nvSpPr>
          <p:cNvPr id="10" name="矩形 9"/>
          <p:cNvSpPr/>
          <p:nvPr/>
        </p:nvSpPr>
        <p:spPr>
          <a:xfrm>
            <a:off x="4419600" y="4191000"/>
            <a:ext cx="4692310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8A00"/>
                </a:solidFill>
              </a:rPr>
              <a:t>//</a:t>
            </a:r>
            <a:r>
              <a:rPr lang="zh-CN" altLang="en-US" dirty="0">
                <a:solidFill>
                  <a:srgbClr val="008A00"/>
                </a:solidFill>
              </a:rPr>
              <a:t>若有右孩子，则返回该右子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3810000" y="3657600"/>
            <a:ext cx="4732386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8A00"/>
                </a:solidFill>
              </a:rPr>
              <a:t>//</a:t>
            </a:r>
            <a:r>
              <a:rPr lang="zh-CN" altLang="en-US" dirty="0">
                <a:solidFill>
                  <a:srgbClr val="008A00"/>
                </a:solidFill>
              </a:rPr>
              <a:t>去中序后继处</a:t>
            </a:r>
            <a:r>
              <a:rPr lang="en-US" altLang="zh-CN" dirty="0">
                <a:solidFill>
                  <a:srgbClr val="008A00"/>
                </a:solidFill>
              </a:rPr>
              <a:t>, </a:t>
            </a:r>
            <a:r>
              <a:rPr lang="zh-CN" altLang="en-US" dirty="0">
                <a:solidFill>
                  <a:srgbClr val="008A00"/>
                </a:solidFill>
              </a:rPr>
              <a:t>即</a:t>
            </a:r>
            <a:r>
              <a:rPr lang="en-US" altLang="zh-CN" dirty="0">
                <a:solidFill>
                  <a:srgbClr val="008A00"/>
                </a:solidFill>
              </a:rPr>
              <a:t>p</a:t>
            </a:r>
            <a:r>
              <a:rPr lang="zh-CN" altLang="en-US" dirty="0">
                <a:solidFill>
                  <a:srgbClr val="008A00"/>
                </a:solidFill>
              </a:rPr>
              <a:t>的祖先处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2819400" y="5410200"/>
            <a:ext cx="3876382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8A00"/>
                </a:solidFill>
              </a:rPr>
              <a:t>//</a:t>
            </a:r>
            <a:r>
              <a:rPr lang="zh-CN" altLang="en-US" dirty="0">
                <a:solidFill>
                  <a:srgbClr val="008A00"/>
                </a:solidFill>
              </a:rPr>
              <a:t>没找到，则后继是</a:t>
            </a:r>
            <a:r>
              <a:rPr lang="en-US" altLang="zh-CN" dirty="0">
                <a:solidFill>
                  <a:srgbClr val="008A00"/>
                </a:solidFill>
              </a:rPr>
              <a:t>Null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408274" y="1752600"/>
            <a:ext cx="429926" cy="6474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3200" dirty="0"/>
              <a:t>{</a:t>
            </a:r>
            <a:endParaRPr lang="zh-CN" altLang="en-US" sz="3200" dirty="0"/>
          </a:p>
        </p:txBody>
      </p:sp>
      <p:sp>
        <p:nvSpPr>
          <p:cNvPr id="15" name="矩形 14"/>
          <p:cNvSpPr/>
          <p:nvPr/>
        </p:nvSpPr>
        <p:spPr>
          <a:xfrm>
            <a:off x="1544862" y="3581400"/>
            <a:ext cx="436338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/>
              <a:t>{ </a:t>
            </a:r>
            <a:endParaRPr lang="zh-CN" altLang="en-US" sz="3200" dirty="0"/>
          </a:p>
        </p:txBody>
      </p:sp>
      <p:sp>
        <p:nvSpPr>
          <p:cNvPr id="16" name="矩形 15"/>
          <p:cNvSpPr/>
          <p:nvPr/>
        </p:nvSpPr>
        <p:spPr>
          <a:xfrm>
            <a:off x="4973862" y="4724400"/>
            <a:ext cx="436338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/>
              <a:t>} 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5" grpId="0"/>
      <p:bldP spid="16" grpId="0"/>
    </p:bld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 Box 6"/>
          <p:cNvSpPr txBox="1">
            <a:spLocks noChangeArrowheads="1"/>
          </p:cNvSpPr>
          <p:nvPr/>
        </p:nvSpPr>
        <p:spPr bwMode="auto">
          <a:xfrm>
            <a:off x="457200" y="1757940"/>
            <a:ext cx="8686800" cy="449046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514350" indent="-514350">
              <a:lnSpc>
                <a:spcPct val="114000"/>
              </a:lnSpc>
              <a:spcBef>
                <a:spcPts val="0"/>
              </a:spcBef>
              <a:buAutoNum type="alphaLcParenR"/>
            </a:pPr>
            <a:r>
              <a:rPr lang="zh-CN" altLang="en-US" sz="3000" dirty="0"/>
              <a:t>若</a:t>
            </a:r>
            <a:r>
              <a:rPr lang="en-US" altLang="zh-CN" sz="3000" dirty="0"/>
              <a:t>p-&gt;</a:t>
            </a:r>
            <a:r>
              <a:rPr lang="en-US" altLang="zh-CN" sz="3000" dirty="0" err="1"/>
              <a:t>rtag</a:t>
            </a:r>
            <a:r>
              <a:rPr lang="en-US" altLang="zh-CN" sz="3000" dirty="0"/>
              <a:t>==0</a:t>
            </a:r>
            <a:r>
              <a:rPr lang="zh-CN" altLang="en-US" sz="3000" dirty="0"/>
              <a:t>，即</a:t>
            </a:r>
            <a:r>
              <a:rPr lang="en-US" altLang="zh-CN" sz="3000" dirty="0"/>
              <a:t>p</a:t>
            </a:r>
            <a:r>
              <a:rPr lang="zh-CN" altLang="en-US" sz="3000" dirty="0"/>
              <a:t>有右孩子，</a:t>
            </a:r>
            <a:endParaRPr lang="en-US" altLang="zh-CN" sz="3000" dirty="0"/>
          </a:p>
          <a:p>
            <a:pPr marL="514350" indent="-514350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sz="3000" dirty="0"/>
              <a:t>     </a:t>
            </a:r>
            <a:r>
              <a:rPr lang="zh-CN" altLang="en-US" sz="3000" dirty="0">
                <a:solidFill>
                  <a:srgbClr val="008A00"/>
                </a:solidFill>
              </a:rPr>
              <a:t>后序前驱为：</a:t>
            </a:r>
            <a:endParaRPr lang="en-US" altLang="zh-CN" sz="3000" dirty="0">
              <a:solidFill>
                <a:srgbClr val="008A00"/>
              </a:solidFill>
            </a:endParaRPr>
          </a:p>
          <a:p>
            <a:pPr marL="514350" indent="-514350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sz="3000" dirty="0"/>
              <a:t>b) </a:t>
            </a:r>
            <a:r>
              <a:rPr lang="zh-CN" altLang="en-US" sz="3000" dirty="0"/>
              <a:t>若</a:t>
            </a:r>
            <a:r>
              <a:rPr lang="en-US" altLang="zh-CN" sz="3000" dirty="0"/>
              <a:t>p-&gt;</a:t>
            </a:r>
            <a:r>
              <a:rPr lang="en-US" altLang="zh-CN" sz="3000" dirty="0" err="1"/>
              <a:t>ltag</a:t>
            </a:r>
            <a:r>
              <a:rPr lang="en-US" altLang="zh-CN" sz="3000" dirty="0"/>
              <a:t>==0</a:t>
            </a:r>
            <a:r>
              <a:rPr lang="zh-CN" altLang="en-US" sz="3000" dirty="0"/>
              <a:t>，</a:t>
            </a:r>
            <a:r>
              <a:rPr lang="en-US" altLang="zh-CN" sz="3000" dirty="0"/>
              <a:t>p</a:t>
            </a:r>
            <a:r>
              <a:rPr lang="zh-CN" altLang="en-US" sz="3000" dirty="0"/>
              <a:t>无右有左孩子，</a:t>
            </a:r>
            <a:endParaRPr lang="en-US" altLang="zh-CN" sz="3000" dirty="0"/>
          </a:p>
          <a:p>
            <a:pPr marL="514350" indent="-514350">
              <a:lnSpc>
                <a:spcPct val="114000"/>
              </a:lnSpc>
              <a:spcBef>
                <a:spcPts val="0"/>
              </a:spcBef>
              <a:buNone/>
            </a:pPr>
            <a:r>
              <a:rPr lang="zh-CN" altLang="en-US" sz="3000" dirty="0">
                <a:solidFill>
                  <a:srgbClr val="008A00"/>
                </a:solidFill>
              </a:rPr>
              <a:t>    后序前驱为：</a:t>
            </a:r>
            <a:endParaRPr lang="en-US" altLang="zh-CN" sz="3000" dirty="0"/>
          </a:p>
          <a:p>
            <a:pPr marL="514350" indent="-514350">
              <a:lnSpc>
                <a:spcPct val="120000"/>
              </a:lnSpc>
              <a:spcBef>
                <a:spcPts val="300"/>
              </a:spcBef>
              <a:buNone/>
            </a:pPr>
            <a:r>
              <a:rPr lang="en-US" altLang="zh-CN" sz="3000" dirty="0"/>
              <a:t>c) </a:t>
            </a:r>
            <a:r>
              <a:rPr lang="zh-CN" altLang="en-US" sz="3000" dirty="0"/>
              <a:t>此时，</a:t>
            </a:r>
            <a:r>
              <a:rPr lang="en-US" altLang="zh-CN" sz="3000" dirty="0"/>
              <a:t>p</a:t>
            </a:r>
            <a:r>
              <a:rPr lang="zh-CN" altLang="en-US" sz="3000" dirty="0"/>
              <a:t>是叶子结点：</a:t>
            </a:r>
            <a:endParaRPr lang="en-US" altLang="zh-CN" sz="3000" dirty="0"/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000" dirty="0"/>
              <a:t>    --</a:t>
            </a:r>
            <a:r>
              <a:rPr lang="zh-CN" altLang="en-US" sz="3000" dirty="0"/>
              <a:t>通过</a:t>
            </a:r>
            <a:r>
              <a:rPr lang="en-US" altLang="zh-CN" sz="3000" dirty="0"/>
              <a:t>p-&gt;</a:t>
            </a:r>
            <a:r>
              <a:rPr lang="en-US" altLang="zh-CN" sz="3000" dirty="0" err="1"/>
              <a:t>llink</a:t>
            </a:r>
            <a:r>
              <a:rPr lang="en-US" altLang="zh-CN" sz="3000" dirty="0"/>
              <a:t>(</a:t>
            </a:r>
            <a:r>
              <a:rPr lang="zh-CN" altLang="en-US" sz="3000" dirty="0"/>
              <a:t>中序前驱</a:t>
            </a:r>
            <a:r>
              <a:rPr lang="en-US" altLang="zh-CN" sz="3000" dirty="0"/>
              <a:t>)</a:t>
            </a:r>
            <a:r>
              <a:rPr lang="zh-CN" altLang="en-US" sz="3000" dirty="0"/>
              <a:t>，找</a:t>
            </a:r>
            <a:r>
              <a:rPr lang="en-US" altLang="zh-CN" sz="3000" dirty="0"/>
              <a:t>p</a:t>
            </a:r>
            <a:r>
              <a:rPr lang="zh-CN" altLang="en-US" sz="3000" dirty="0"/>
              <a:t>的祖先中，</a:t>
            </a:r>
            <a:endParaRPr lang="en-US" altLang="zh-CN" sz="3000" dirty="0"/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000" dirty="0"/>
              <a:t>      </a:t>
            </a:r>
            <a:r>
              <a:rPr lang="zh-CN" altLang="en-US" sz="3000" dirty="0"/>
              <a:t>最先有左孩子的结点</a:t>
            </a:r>
            <a:r>
              <a:rPr lang="en-US" altLang="zh-CN" sz="3000" dirty="0"/>
              <a:t>S</a:t>
            </a:r>
            <a:r>
              <a:rPr lang="zh-CN" altLang="en-US" sz="3000" dirty="0"/>
              <a:t>，且</a:t>
            </a:r>
            <a:r>
              <a:rPr lang="zh-CN" altLang="en-US" sz="3000" dirty="0">
                <a:solidFill>
                  <a:srgbClr val="008A00"/>
                </a:solidFill>
              </a:rPr>
              <a:t>前驱为：</a:t>
            </a:r>
            <a:r>
              <a:rPr lang="en-US" altLang="zh-CN" sz="3000" dirty="0">
                <a:solidFill>
                  <a:srgbClr val="008A00"/>
                </a:solidFill>
              </a:rPr>
              <a:t>S-&gt;</a:t>
            </a:r>
            <a:r>
              <a:rPr lang="en-US" altLang="zh-CN" sz="3000" dirty="0" err="1">
                <a:solidFill>
                  <a:srgbClr val="008A00"/>
                </a:solidFill>
              </a:rPr>
              <a:t>llink</a:t>
            </a:r>
            <a:r>
              <a:rPr lang="zh-CN" altLang="en-US" sz="3000" dirty="0">
                <a:solidFill>
                  <a:srgbClr val="008A00"/>
                </a:solidFill>
              </a:rPr>
              <a:t>；</a:t>
            </a:r>
            <a:endParaRPr lang="en-US" altLang="zh-CN" sz="3000" dirty="0">
              <a:solidFill>
                <a:srgbClr val="008A00"/>
              </a:solidFill>
            </a:endParaRPr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000" dirty="0"/>
              <a:t>    --</a:t>
            </a:r>
            <a:r>
              <a:rPr lang="zh-CN" altLang="en-US" sz="3000" dirty="0"/>
              <a:t>若找不到，则</a:t>
            </a:r>
            <a:r>
              <a:rPr lang="zh-CN" altLang="en-US" sz="3000" dirty="0">
                <a:solidFill>
                  <a:srgbClr val="008A00"/>
                </a:solidFill>
              </a:rPr>
              <a:t>后序前驱为</a:t>
            </a:r>
            <a:r>
              <a:rPr lang="en-US" altLang="zh-CN" sz="3000" dirty="0">
                <a:solidFill>
                  <a:srgbClr val="008A00"/>
                </a:solidFill>
              </a:rPr>
              <a:t>Null </a:t>
            </a:r>
            <a:r>
              <a:rPr lang="zh-CN" altLang="en-US" sz="3000" dirty="0">
                <a:solidFill>
                  <a:srgbClr val="008A00"/>
                </a:solidFill>
              </a:rPr>
              <a:t>；</a:t>
            </a:r>
            <a:r>
              <a:rPr lang="en-US" altLang="zh-CN" sz="3000" dirty="0">
                <a:solidFill>
                  <a:srgbClr val="008A00"/>
                </a:solidFill>
              </a:rPr>
              <a:t> </a:t>
            </a: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457200" y="642235"/>
            <a:ext cx="8686800" cy="1126462"/>
          </a:xfrm>
          <a:prstGeom prst="rect">
            <a:avLst/>
          </a:prstGeom>
          <a:solidFill>
            <a:schemeClr val="accent5"/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514350" indent="-514350">
              <a:lnSpc>
                <a:spcPct val="105000"/>
              </a:lnSpc>
              <a:spcBef>
                <a:spcPts val="0"/>
              </a:spcBef>
              <a:buNone/>
            </a:pPr>
            <a:r>
              <a:rPr lang="zh-CN" altLang="en-US" sz="3200" dirty="0"/>
              <a:t>例</a:t>
            </a:r>
            <a:r>
              <a:rPr lang="en-US" altLang="zh-CN" sz="3200" dirty="0"/>
              <a:t>8.  </a:t>
            </a:r>
            <a:r>
              <a:rPr lang="zh-CN" altLang="en-US" sz="3200" dirty="0"/>
              <a:t>在</a:t>
            </a:r>
            <a:r>
              <a:rPr lang="zh-CN" altLang="en-US" sz="3200" dirty="0">
                <a:solidFill>
                  <a:srgbClr val="003399"/>
                </a:solidFill>
              </a:rPr>
              <a:t>中序线索</a:t>
            </a:r>
            <a:r>
              <a:rPr lang="zh-CN" altLang="en-US" sz="3200" dirty="0"/>
              <a:t>二叉树中</a:t>
            </a:r>
            <a:r>
              <a:rPr lang="en-US" altLang="zh-CN" sz="3200" dirty="0"/>
              <a:t>, </a:t>
            </a:r>
          </a:p>
          <a:p>
            <a:pPr marL="514350" indent="-514350">
              <a:lnSpc>
                <a:spcPct val="105000"/>
              </a:lnSpc>
              <a:spcBef>
                <a:spcPts val="0"/>
              </a:spcBef>
              <a:buNone/>
            </a:pPr>
            <a:r>
              <a:rPr lang="en-US" altLang="zh-CN" sz="3200" dirty="0"/>
              <a:t>         </a:t>
            </a:r>
            <a:r>
              <a:rPr lang="zh-CN" altLang="en-US" sz="3200" dirty="0"/>
              <a:t>找任意结点</a:t>
            </a:r>
            <a:r>
              <a:rPr lang="en-US" altLang="zh-CN" sz="3200" dirty="0"/>
              <a:t>p</a:t>
            </a:r>
            <a:r>
              <a:rPr lang="zh-CN" altLang="en-US" sz="3200" dirty="0"/>
              <a:t>的</a:t>
            </a:r>
            <a:r>
              <a:rPr lang="zh-CN" altLang="en-US" sz="3200" dirty="0">
                <a:solidFill>
                  <a:srgbClr val="003399"/>
                </a:solidFill>
              </a:rPr>
              <a:t>后序前驱：</a:t>
            </a:r>
            <a:endParaRPr lang="en-US" altLang="zh-CN" sz="3200" dirty="0">
              <a:solidFill>
                <a:srgbClr val="003399"/>
              </a:solidFill>
            </a:endParaRPr>
          </a:p>
        </p:txBody>
      </p:sp>
      <p:cxnSp>
        <p:nvCxnSpPr>
          <p:cNvPr id="32" name="曲线连接符 6"/>
          <p:cNvCxnSpPr>
            <a:stCxn id="87" idx="2"/>
          </p:cNvCxnSpPr>
          <p:nvPr/>
        </p:nvCxnSpPr>
        <p:spPr bwMode="auto">
          <a:xfrm rot="10800000" flipV="1">
            <a:off x="5715000" y="3744384"/>
            <a:ext cx="381000" cy="6400"/>
          </a:xfrm>
          <a:prstGeom prst="curvedConnector3">
            <a:avLst>
              <a:gd name="adj1" fmla="val 50000"/>
            </a:avLst>
          </a:prstGeom>
          <a:solidFill>
            <a:srgbClr val="B9FFB9"/>
          </a:solidFill>
          <a:ln w="22225" cap="flat" cmpd="sng" algn="ctr">
            <a:solidFill>
              <a:srgbClr val="003399"/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60" name="Oval 28"/>
          <p:cNvSpPr>
            <a:spLocks noChangeArrowheads="1"/>
          </p:cNvSpPr>
          <p:nvPr/>
        </p:nvSpPr>
        <p:spPr bwMode="auto">
          <a:xfrm>
            <a:off x="7848600" y="1942339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C</a:t>
            </a:r>
            <a:endParaRPr lang="zh-CN" altLang="en-US" sz="3200" dirty="0"/>
          </a:p>
        </p:txBody>
      </p:sp>
      <p:cxnSp>
        <p:nvCxnSpPr>
          <p:cNvPr id="61" name="直接连接符 60"/>
          <p:cNvCxnSpPr>
            <a:stCxn id="33" idx="3"/>
            <a:endCxn id="63" idx="0"/>
          </p:cNvCxnSpPr>
          <p:nvPr/>
        </p:nvCxnSpPr>
        <p:spPr bwMode="auto">
          <a:xfrm rot="5400000">
            <a:off x="6935278" y="1575352"/>
            <a:ext cx="530910" cy="3554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2" name="直接连接符 61"/>
          <p:cNvCxnSpPr>
            <a:stCxn id="33" idx="5"/>
            <a:endCxn id="60" idx="0"/>
          </p:cNvCxnSpPr>
          <p:nvPr/>
        </p:nvCxnSpPr>
        <p:spPr bwMode="auto">
          <a:xfrm rot="16200000" flipH="1">
            <a:off x="7646912" y="1524651"/>
            <a:ext cx="454710" cy="3806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3" name="Oval 28"/>
          <p:cNvSpPr>
            <a:spLocks noChangeArrowheads="1"/>
          </p:cNvSpPr>
          <p:nvPr/>
        </p:nvSpPr>
        <p:spPr bwMode="auto">
          <a:xfrm>
            <a:off x="6807000" y="2018539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B</a:t>
            </a:r>
            <a:endParaRPr lang="zh-CN" altLang="en-US" sz="3200" dirty="0"/>
          </a:p>
        </p:txBody>
      </p:sp>
      <p:sp>
        <p:nvSpPr>
          <p:cNvPr id="64" name="Oval 28"/>
          <p:cNvSpPr>
            <a:spLocks noChangeArrowheads="1"/>
          </p:cNvSpPr>
          <p:nvPr/>
        </p:nvSpPr>
        <p:spPr bwMode="auto">
          <a:xfrm>
            <a:off x="8458200" y="2816784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F</a:t>
            </a:r>
            <a:endParaRPr lang="zh-CN" altLang="en-US" sz="3200" dirty="0"/>
          </a:p>
        </p:txBody>
      </p:sp>
      <p:cxnSp>
        <p:nvCxnSpPr>
          <p:cNvPr id="65" name="直接连接符 64"/>
          <p:cNvCxnSpPr>
            <a:stCxn id="60" idx="3"/>
            <a:endCxn id="67" idx="0"/>
          </p:cNvCxnSpPr>
          <p:nvPr/>
        </p:nvCxnSpPr>
        <p:spPr bwMode="auto">
          <a:xfrm rot="5400000">
            <a:off x="7531978" y="2462697"/>
            <a:ext cx="531510" cy="2282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6" name="直接连接符 65"/>
          <p:cNvCxnSpPr>
            <a:stCxn id="60" idx="5"/>
            <a:endCxn id="64" idx="0"/>
          </p:cNvCxnSpPr>
          <p:nvPr/>
        </p:nvCxnSpPr>
        <p:spPr bwMode="auto">
          <a:xfrm rot="16200000" flipH="1">
            <a:off x="8192912" y="2335496"/>
            <a:ext cx="505710" cy="4568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7" name="Oval 28"/>
          <p:cNvSpPr>
            <a:spLocks noChangeArrowheads="1"/>
          </p:cNvSpPr>
          <p:nvPr/>
        </p:nvSpPr>
        <p:spPr bwMode="auto">
          <a:xfrm>
            <a:off x="7467600" y="2842584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E</a:t>
            </a:r>
            <a:endParaRPr lang="zh-CN" altLang="en-US" sz="3200" dirty="0"/>
          </a:p>
        </p:txBody>
      </p:sp>
      <p:cxnSp>
        <p:nvCxnSpPr>
          <p:cNvPr id="68" name="直接连接符 67"/>
          <p:cNvCxnSpPr>
            <a:stCxn id="63" idx="3"/>
            <a:endCxn id="69" idx="0"/>
          </p:cNvCxnSpPr>
          <p:nvPr/>
        </p:nvCxnSpPr>
        <p:spPr bwMode="auto">
          <a:xfrm rot="5400000">
            <a:off x="6566578" y="2462697"/>
            <a:ext cx="379110" cy="2282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9" name="Oval 28"/>
          <p:cNvSpPr>
            <a:spLocks noChangeArrowheads="1"/>
          </p:cNvSpPr>
          <p:nvPr/>
        </p:nvSpPr>
        <p:spPr bwMode="auto">
          <a:xfrm>
            <a:off x="6426000" y="2766384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D</a:t>
            </a:r>
            <a:endParaRPr lang="zh-CN" altLang="en-US" sz="3200" dirty="0"/>
          </a:p>
        </p:txBody>
      </p:sp>
      <p:sp>
        <p:nvSpPr>
          <p:cNvPr id="70" name="Oval 28"/>
          <p:cNvSpPr>
            <a:spLocks noChangeArrowheads="1"/>
          </p:cNvSpPr>
          <p:nvPr/>
        </p:nvSpPr>
        <p:spPr bwMode="auto">
          <a:xfrm>
            <a:off x="6883200" y="3528384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G</a:t>
            </a:r>
            <a:endParaRPr lang="zh-CN" altLang="en-US" sz="3200" dirty="0"/>
          </a:p>
        </p:txBody>
      </p:sp>
      <p:cxnSp>
        <p:nvCxnSpPr>
          <p:cNvPr id="71" name="直接连接符 70"/>
          <p:cNvCxnSpPr>
            <a:stCxn id="69" idx="5"/>
            <a:endCxn id="70" idx="0"/>
          </p:cNvCxnSpPr>
          <p:nvPr/>
        </p:nvCxnSpPr>
        <p:spPr bwMode="auto">
          <a:xfrm rot="16200000" flipH="1">
            <a:off x="6750335" y="3179518"/>
            <a:ext cx="393265" cy="3044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2" name="Oval 28"/>
          <p:cNvSpPr>
            <a:spLocks noChangeArrowheads="1"/>
          </p:cNvSpPr>
          <p:nvPr/>
        </p:nvSpPr>
        <p:spPr bwMode="auto">
          <a:xfrm>
            <a:off x="8001000" y="3528384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H</a:t>
            </a:r>
            <a:endParaRPr lang="zh-CN" altLang="en-US" sz="3200" dirty="0"/>
          </a:p>
        </p:txBody>
      </p:sp>
      <p:cxnSp>
        <p:nvCxnSpPr>
          <p:cNvPr id="73" name="直接连接符 72"/>
          <p:cNvCxnSpPr>
            <a:stCxn id="67" idx="5"/>
            <a:endCxn id="72" idx="0"/>
          </p:cNvCxnSpPr>
          <p:nvPr/>
        </p:nvCxnSpPr>
        <p:spPr bwMode="auto">
          <a:xfrm rot="16200000" flipH="1">
            <a:off x="7868135" y="3179518"/>
            <a:ext cx="317065" cy="3806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曲线连接符 108"/>
          <p:cNvCxnSpPr>
            <a:stCxn id="70" idx="2"/>
            <a:endCxn id="69" idx="5"/>
          </p:cNvCxnSpPr>
          <p:nvPr/>
        </p:nvCxnSpPr>
        <p:spPr bwMode="auto">
          <a:xfrm rot="10800000">
            <a:off x="6794736" y="3135120"/>
            <a:ext cx="88465" cy="609265"/>
          </a:xfrm>
          <a:prstGeom prst="curvedConnector2">
            <a:avLst/>
          </a:prstGeom>
          <a:solidFill>
            <a:srgbClr val="B9FFB9"/>
          </a:solidFill>
          <a:ln w="22225" cap="flat" cmpd="sng" algn="ctr">
            <a:solidFill>
              <a:srgbClr val="003399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75" name="曲线连接符 104"/>
          <p:cNvCxnSpPr>
            <a:stCxn id="70" idx="7"/>
            <a:endCxn id="63" idx="4"/>
          </p:cNvCxnSpPr>
          <p:nvPr/>
        </p:nvCxnSpPr>
        <p:spPr bwMode="auto">
          <a:xfrm rot="16200000" flipV="1">
            <a:off x="6566913" y="2906626"/>
            <a:ext cx="1141110" cy="228935"/>
          </a:xfrm>
          <a:prstGeom prst="curvedConnector3">
            <a:avLst>
              <a:gd name="adj1" fmla="val 50000"/>
            </a:avLst>
          </a:prstGeom>
          <a:solidFill>
            <a:srgbClr val="B9FFB9"/>
          </a:solidFill>
          <a:ln w="22225" cap="flat" cmpd="sng" algn="ctr">
            <a:solidFill>
              <a:srgbClr val="C00000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76" name="曲线连接符 117"/>
          <p:cNvCxnSpPr>
            <a:stCxn id="67" idx="2"/>
            <a:endCxn id="33" idx="5"/>
          </p:cNvCxnSpPr>
          <p:nvPr/>
        </p:nvCxnSpPr>
        <p:spPr bwMode="auto">
          <a:xfrm rot="10800000" flipH="1">
            <a:off x="7467599" y="1487630"/>
            <a:ext cx="216335" cy="1570955"/>
          </a:xfrm>
          <a:prstGeom prst="curvedConnector4">
            <a:avLst>
              <a:gd name="adj1" fmla="val -22414"/>
              <a:gd name="adj2" fmla="val 54861"/>
            </a:avLst>
          </a:prstGeom>
          <a:solidFill>
            <a:srgbClr val="B9FFB9"/>
          </a:solidFill>
          <a:ln w="22225" cap="flat" cmpd="sng" algn="ctr">
            <a:solidFill>
              <a:srgbClr val="003399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77" name="曲线连接符 121"/>
          <p:cNvCxnSpPr>
            <a:stCxn id="72" idx="2"/>
            <a:endCxn id="67" idx="4"/>
          </p:cNvCxnSpPr>
          <p:nvPr/>
        </p:nvCxnSpPr>
        <p:spPr bwMode="auto">
          <a:xfrm rot="10800000">
            <a:off x="7683600" y="3274584"/>
            <a:ext cx="317400" cy="469800"/>
          </a:xfrm>
          <a:prstGeom prst="curvedConnector2">
            <a:avLst/>
          </a:prstGeom>
          <a:solidFill>
            <a:srgbClr val="B9FFB9"/>
          </a:solidFill>
          <a:ln w="22225" cap="flat" cmpd="sng" algn="ctr">
            <a:solidFill>
              <a:srgbClr val="003399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78" name="曲线连接符 104"/>
          <p:cNvCxnSpPr>
            <a:stCxn id="72" idx="7"/>
            <a:endCxn id="60" idx="4"/>
          </p:cNvCxnSpPr>
          <p:nvPr/>
        </p:nvCxnSpPr>
        <p:spPr bwMode="auto">
          <a:xfrm rot="16200000" flipV="1">
            <a:off x="7608513" y="2830426"/>
            <a:ext cx="1217310" cy="305135"/>
          </a:xfrm>
          <a:prstGeom prst="curvedConnector3">
            <a:avLst>
              <a:gd name="adj1" fmla="val 50000"/>
            </a:avLst>
          </a:prstGeom>
          <a:solidFill>
            <a:srgbClr val="B9FFB9"/>
          </a:solidFill>
          <a:ln w="22225" cap="flat" cmpd="sng" algn="ctr">
            <a:solidFill>
              <a:srgbClr val="C00000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79" name="曲线连接符 104"/>
          <p:cNvCxnSpPr>
            <a:stCxn id="64" idx="5"/>
          </p:cNvCxnSpPr>
          <p:nvPr/>
        </p:nvCxnSpPr>
        <p:spPr bwMode="auto">
          <a:xfrm rot="16200000" flipH="1">
            <a:off x="8585435" y="3427018"/>
            <a:ext cx="571465" cy="88465"/>
          </a:xfrm>
          <a:prstGeom prst="curvedConnector3">
            <a:avLst>
              <a:gd name="adj1" fmla="val 50000"/>
            </a:avLst>
          </a:prstGeom>
          <a:solidFill>
            <a:srgbClr val="B9FFB9"/>
          </a:solidFill>
          <a:ln w="22225" cap="flat" cmpd="sng" algn="ctr">
            <a:solidFill>
              <a:srgbClr val="C00000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81" name="曲线连接符 104"/>
          <p:cNvCxnSpPr>
            <a:stCxn id="63" idx="6"/>
            <a:endCxn id="33" idx="4"/>
          </p:cNvCxnSpPr>
          <p:nvPr/>
        </p:nvCxnSpPr>
        <p:spPr bwMode="auto">
          <a:xfrm flipV="1">
            <a:off x="7239000" y="1550894"/>
            <a:ext cx="292200" cy="683645"/>
          </a:xfrm>
          <a:prstGeom prst="curvedConnector2">
            <a:avLst/>
          </a:prstGeom>
          <a:solidFill>
            <a:srgbClr val="B9FFB9"/>
          </a:solidFill>
          <a:ln w="22225" cap="flat" cmpd="sng" algn="ctr">
            <a:solidFill>
              <a:srgbClr val="C00000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82" name="曲线连接符 121"/>
          <p:cNvCxnSpPr>
            <a:stCxn id="64" idx="2"/>
            <a:endCxn id="60" idx="5"/>
          </p:cNvCxnSpPr>
          <p:nvPr/>
        </p:nvCxnSpPr>
        <p:spPr bwMode="auto">
          <a:xfrm rot="10800000">
            <a:off x="8217336" y="2311074"/>
            <a:ext cx="240865" cy="721710"/>
          </a:xfrm>
          <a:prstGeom prst="curvedConnector2">
            <a:avLst/>
          </a:prstGeom>
          <a:solidFill>
            <a:srgbClr val="B9FFB9"/>
          </a:solidFill>
          <a:ln w="22225" cap="flat" cmpd="sng" algn="ctr">
            <a:solidFill>
              <a:srgbClr val="003399"/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83" name="矩形 82"/>
          <p:cNvSpPr/>
          <p:nvPr/>
        </p:nvSpPr>
        <p:spPr>
          <a:xfrm>
            <a:off x="5410200" y="661694"/>
            <a:ext cx="3733800" cy="523220"/>
          </a:xfrm>
          <a:prstGeom prst="rect">
            <a:avLst/>
          </a:prstGeom>
          <a:solidFill>
            <a:srgbClr val="2A7E54"/>
          </a:solidFill>
          <a:ln w="2857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>
                <a:solidFill>
                  <a:schemeClr val="bg1"/>
                </a:solidFill>
              </a:rPr>
              <a:t>中序线索：指向祖先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3238954" y="2185694"/>
            <a:ext cx="1561646" cy="6694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000" dirty="0"/>
              <a:t>p-&gt;</a:t>
            </a:r>
            <a:r>
              <a:rPr lang="en-US" altLang="zh-CN" sz="3000" dirty="0" err="1"/>
              <a:t>rlink</a:t>
            </a:r>
            <a:r>
              <a:rPr lang="en-US" altLang="zh-CN" sz="3000" dirty="0"/>
              <a:t>;</a:t>
            </a:r>
            <a:endParaRPr lang="zh-CN" altLang="en-US" sz="3000" dirty="0"/>
          </a:p>
        </p:txBody>
      </p:sp>
      <p:sp>
        <p:nvSpPr>
          <p:cNvPr id="85" name="矩形 84"/>
          <p:cNvSpPr/>
          <p:nvPr/>
        </p:nvSpPr>
        <p:spPr>
          <a:xfrm>
            <a:off x="3238954" y="3252494"/>
            <a:ext cx="1518364" cy="6694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000" dirty="0"/>
              <a:t>p-&gt;</a:t>
            </a:r>
            <a:r>
              <a:rPr lang="en-US" altLang="zh-CN" sz="3000" dirty="0" err="1"/>
              <a:t>llink</a:t>
            </a:r>
            <a:r>
              <a:rPr lang="en-US" altLang="zh-CN" sz="3000" dirty="0"/>
              <a:t>;</a:t>
            </a:r>
            <a:endParaRPr lang="zh-CN" altLang="en-US" sz="3000" dirty="0"/>
          </a:p>
        </p:txBody>
      </p:sp>
      <p:sp>
        <p:nvSpPr>
          <p:cNvPr id="87" name="Oval 28"/>
          <p:cNvSpPr>
            <a:spLocks noChangeArrowheads="1"/>
          </p:cNvSpPr>
          <p:nvPr/>
        </p:nvSpPr>
        <p:spPr bwMode="auto">
          <a:xfrm>
            <a:off x="6096000" y="3528384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Z</a:t>
            </a:r>
            <a:endParaRPr lang="zh-CN" altLang="en-US" sz="3200" dirty="0"/>
          </a:p>
        </p:txBody>
      </p:sp>
      <p:cxnSp>
        <p:nvCxnSpPr>
          <p:cNvPr id="88" name="直接连接符 87"/>
          <p:cNvCxnSpPr>
            <a:stCxn id="69" idx="3"/>
            <a:endCxn id="87" idx="0"/>
          </p:cNvCxnSpPr>
          <p:nvPr/>
        </p:nvCxnSpPr>
        <p:spPr bwMode="auto">
          <a:xfrm rot="5400000">
            <a:off x="6204001" y="3243119"/>
            <a:ext cx="393265" cy="1772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3" name="曲线连接符 104"/>
          <p:cNvCxnSpPr>
            <a:stCxn id="87" idx="6"/>
            <a:endCxn id="69" idx="4"/>
          </p:cNvCxnSpPr>
          <p:nvPr/>
        </p:nvCxnSpPr>
        <p:spPr bwMode="auto">
          <a:xfrm flipV="1">
            <a:off x="6528000" y="3198384"/>
            <a:ext cx="114000" cy="546000"/>
          </a:xfrm>
          <a:prstGeom prst="curvedConnector2">
            <a:avLst/>
          </a:prstGeom>
          <a:solidFill>
            <a:srgbClr val="B9FFB9"/>
          </a:solidFill>
          <a:ln w="22225" cap="flat" cmpd="sng" algn="ctr">
            <a:solidFill>
              <a:srgbClr val="C00000"/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33" name="Oval 27"/>
          <p:cNvSpPr>
            <a:spLocks noChangeArrowheads="1"/>
          </p:cNvSpPr>
          <p:nvPr/>
        </p:nvSpPr>
        <p:spPr bwMode="auto">
          <a:xfrm>
            <a:off x="7315200" y="1118894"/>
            <a:ext cx="432000" cy="432000"/>
          </a:xfrm>
          <a:prstGeom prst="ellipse">
            <a:avLst/>
          </a:prstGeom>
          <a:solidFill>
            <a:srgbClr val="FFFE98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/>
              <a:t>A</a:t>
            </a:r>
          </a:p>
        </p:txBody>
      </p:sp>
      <p:sp>
        <p:nvSpPr>
          <p:cNvPr id="35" name="矩形 34"/>
          <p:cNvSpPr/>
          <p:nvPr/>
        </p:nvSpPr>
        <p:spPr>
          <a:xfrm>
            <a:off x="4876800" y="4014494"/>
            <a:ext cx="4267200" cy="52322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>
                <a:solidFill>
                  <a:schemeClr val="bg1"/>
                </a:solidFill>
              </a:rPr>
              <a:t>试：左叶子？右叶子？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/>
      <p:bldP spid="85" grpId="0"/>
      <p:bldP spid="35" grpId="0" animBg="1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04800" y="1285554"/>
            <a:ext cx="8839200" cy="507831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0800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000" dirty="0" err="1"/>
              <a:t>PThrTreeNode</a:t>
            </a:r>
            <a:r>
              <a:rPr lang="en-US" altLang="zh-CN" sz="3000" dirty="0"/>
              <a:t> </a:t>
            </a:r>
            <a:r>
              <a:rPr lang="en-US" altLang="zh-CN" sz="3000" dirty="0" err="1"/>
              <a:t>LastLinkTree</a:t>
            </a:r>
            <a:r>
              <a:rPr lang="en-US" altLang="zh-CN" sz="3000" dirty="0"/>
              <a:t>(</a:t>
            </a:r>
            <a:r>
              <a:rPr lang="en-US" altLang="zh-CN" sz="3000" dirty="0" err="1"/>
              <a:t>PThrTreeNode</a:t>
            </a:r>
            <a:r>
              <a:rPr lang="en-US" altLang="zh-CN" sz="3000" dirty="0"/>
              <a:t> p)</a:t>
            </a:r>
          </a:p>
          <a:p>
            <a:pPr marL="10800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/>
              <a:t>  if(p-&gt;</a:t>
            </a:r>
            <a:r>
              <a:rPr lang="en-US" altLang="zh-CN" sz="3200" dirty="0" err="1"/>
              <a:t>rtag</a:t>
            </a:r>
            <a:r>
              <a:rPr lang="en-US" altLang="zh-CN" sz="3200" dirty="0"/>
              <a:t>==0)   return p-&gt;</a:t>
            </a:r>
            <a:r>
              <a:rPr lang="en-US" altLang="zh-CN" sz="3200" dirty="0" err="1"/>
              <a:t>rlink</a:t>
            </a:r>
            <a:r>
              <a:rPr lang="en-US" altLang="zh-CN" sz="3200" dirty="0"/>
              <a:t>; </a:t>
            </a:r>
            <a:endParaRPr lang="en-US" altLang="zh-CN" sz="3200" dirty="0">
              <a:solidFill>
                <a:srgbClr val="008A00"/>
              </a:solidFill>
            </a:endParaRPr>
          </a:p>
          <a:p>
            <a:pPr marL="10800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/>
              <a:t>  if(p-&gt;</a:t>
            </a:r>
            <a:r>
              <a:rPr lang="en-US" altLang="zh-CN" sz="3200" dirty="0" err="1"/>
              <a:t>ltag</a:t>
            </a:r>
            <a:r>
              <a:rPr lang="en-US" altLang="zh-CN" sz="3200" dirty="0"/>
              <a:t>==0)   return p-&gt;</a:t>
            </a:r>
            <a:r>
              <a:rPr lang="en-US" altLang="zh-CN" sz="3200" dirty="0" err="1"/>
              <a:t>llink</a:t>
            </a:r>
            <a:r>
              <a:rPr lang="en-US" altLang="zh-CN" sz="3200" dirty="0"/>
              <a:t>; </a:t>
            </a:r>
            <a:endParaRPr lang="en-US" altLang="zh-CN" sz="3200" dirty="0">
              <a:solidFill>
                <a:srgbClr val="008A00"/>
              </a:solidFill>
            </a:endParaRPr>
          </a:p>
          <a:p>
            <a:pPr marL="10800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/>
              <a:t>  while(p-&gt;</a:t>
            </a:r>
            <a:r>
              <a:rPr lang="en-US" altLang="zh-CN" sz="3200" dirty="0" err="1"/>
              <a:t>llink</a:t>
            </a:r>
            <a:r>
              <a:rPr lang="en-US" altLang="zh-CN" sz="3200" dirty="0"/>
              <a:t> !=Null)</a:t>
            </a:r>
            <a:endParaRPr lang="en-US" altLang="zh-CN" sz="3200" dirty="0">
              <a:solidFill>
                <a:srgbClr val="008A00"/>
              </a:solidFill>
            </a:endParaRPr>
          </a:p>
          <a:p>
            <a:pPr marL="10800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/>
              <a:t>            p=p-&gt;</a:t>
            </a:r>
            <a:r>
              <a:rPr lang="en-US" altLang="zh-CN" sz="3200" dirty="0" err="1"/>
              <a:t>llink</a:t>
            </a:r>
            <a:r>
              <a:rPr lang="en-US" altLang="zh-CN" sz="3200" dirty="0"/>
              <a:t>; </a:t>
            </a:r>
            <a:endParaRPr lang="en-US" altLang="zh-CN" sz="3200" dirty="0">
              <a:solidFill>
                <a:srgbClr val="008A00"/>
              </a:solidFill>
            </a:endParaRPr>
          </a:p>
          <a:p>
            <a:pPr marL="10800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/>
              <a:t>            if (p-&gt;</a:t>
            </a:r>
            <a:r>
              <a:rPr lang="en-US" altLang="zh-CN" sz="3200" dirty="0" err="1"/>
              <a:t>ltag</a:t>
            </a:r>
            <a:r>
              <a:rPr lang="en-US" altLang="zh-CN" sz="3200" dirty="0"/>
              <a:t>==0)</a:t>
            </a:r>
            <a:endParaRPr lang="en-US" altLang="zh-CN" sz="3200" dirty="0">
              <a:solidFill>
                <a:srgbClr val="008A00"/>
              </a:solidFill>
            </a:endParaRPr>
          </a:p>
          <a:p>
            <a:pPr marL="10800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/>
              <a:t>                  return p-&gt;</a:t>
            </a:r>
            <a:r>
              <a:rPr lang="en-US" altLang="zh-CN" sz="3200" dirty="0" err="1"/>
              <a:t>llink</a:t>
            </a:r>
            <a:r>
              <a:rPr lang="en-US" altLang="zh-CN" sz="3200" dirty="0"/>
              <a:t>;</a:t>
            </a:r>
          </a:p>
          <a:p>
            <a:pPr marL="10800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/>
              <a:t>  return Null;</a:t>
            </a:r>
          </a:p>
          <a:p>
            <a:pPr marL="108000" algn="just">
              <a:lnSpc>
                <a:spcPct val="60000"/>
              </a:lnSpc>
              <a:spcBef>
                <a:spcPts val="0"/>
              </a:spcBef>
              <a:buNone/>
            </a:pPr>
            <a:r>
              <a:rPr lang="en-US" altLang="zh-CN" sz="3200" dirty="0"/>
              <a:t> }</a:t>
            </a:r>
            <a:endParaRPr lang="zh-CN" altLang="en-US" sz="3200" dirty="0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304800" y="741402"/>
            <a:ext cx="8839200" cy="553998"/>
          </a:xfrm>
          <a:prstGeom prst="rect">
            <a:avLst/>
          </a:prstGeom>
          <a:solidFill>
            <a:schemeClr val="accent1"/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514350" indent="-51435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3000" dirty="0"/>
              <a:t>例</a:t>
            </a:r>
            <a:r>
              <a:rPr lang="en-US" altLang="zh-CN" sz="3000" dirty="0"/>
              <a:t>8.  </a:t>
            </a:r>
            <a:r>
              <a:rPr lang="zh-CN" altLang="en-US" sz="3000" dirty="0"/>
              <a:t>在</a:t>
            </a:r>
            <a:r>
              <a:rPr lang="zh-CN" altLang="en-US" sz="3000" dirty="0">
                <a:solidFill>
                  <a:srgbClr val="003399"/>
                </a:solidFill>
              </a:rPr>
              <a:t>中序线索</a:t>
            </a:r>
            <a:r>
              <a:rPr lang="zh-CN" altLang="en-US" sz="3000" dirty="0"/>
              <a:t>二叉树中</a:t>
            </a:r>
            <a:r>
              <a:rPr lang="en-US" altLang="zh-CN" sz="3000" dirty="0"/>
              <a:t>, </a:t>
            </a:r>
            <a:r>
              <a:rPr lang="zh-CN" altLang="en-US" sz="3000" dirty="0"/>
              <a:t>找</a:t>
            </a:r>
            <a:r>
              <a:rPr lang="zh-CN" altLang="en-US" sz="3000" dirty="0">
                <a:solidFill>
                  <a:srgbClr val="003399"/>
                </a:solidFill>
              </a:rPr>
              <a:t>后序前驱：</a:t>
            </a:r>
            <a:endParaRPr lang="en-US" altLang="zh-CN" sz="3000" dirty="0">
              <a:solidFill>
                <a:srgbClr val="003399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08274" y="1752600"/>
            <a:ext cx="429926" cy="6474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3200" dirty="0"/>
              <a:t>{</a:t>
            </a:r>
            <a:endParaRPr lang="zh-CN" altLang="en-US" sz="3200" dirty="0"/>
          </a:p>
        </p:txBody>
      </p:sp>
      <p:sp>
        <p:nvSpPr>
          <p:cNvPr id="10" name="矩形 9"/>
          <p:cNvSpPr/>
          <p:nvPr/>
        </p:nvSpPr>
        <p:spPr>
          <a:xfrm>
            <a:off x="1544862" y="3581400"/>
            <a:ext cx="436338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/>
              <a:t>{ </a:t>
            </a:r>
            <a:endParaRPr lang="zh-CN" altLang="en-US" sz="3200" dirty="0"/>
          </a:p>
        </p:txBody>
      </p:sp>
      <p:sp>
        <p:nvSpPr>
          <p:cNvPr id="11" name="矩形 10"/>
          <p:cNvSpPr/>
          <p:nvPr/>
        </p:nvSpPr>
        <p:spPr>
          <a:xfrm>
            <a:off x="5105400" y="4724400"/>
            <a:ext cx="436338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/>
              <a:t>} </a:t>
            </a:r>
            <a:endParaRPr lang="zh-CN" altLang="en-US" sz="3200" dirty="0"/>
          </a:p>
        </p:txBody>
      </p:sp>
      <p:sp>
        <p:nvSpPr>
          <p:cNvPr id="12" name="矩形 11"/>
          <p:cNvSpPr/>
          <p:nvPr/>
        </p:nvSpPr>
        <p:spPr>
          <a:xfrm>
            <a:off x="6248400" y="1864204"/>
            <a:ext cx="2379177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8A00"/>
                </a:solidFill>
              </a:rPr>
              <a:t>//</a:t>
            </a:r>
            <a:r>
              <a:rPr lang="zh-CN" altLang="en-US" dirty="0">
                <a:solidFill>
                  <a:srgbClr val="008A00"/>
                </a:solidFill>
              </a:rPr>
              <a:t>若</a:t>
            </a:r>
            <a:r>
              <a:rPr lang="en-US" altLang="zh-CN" dirty="0">
                <a:solidFill>
                  <a:srgbClr val="008A00"/>
                </a:solidFill>
              </a:rPr>
              <a:t>p</a:t>
            </a:r>
            <a:r>
              <a:rPr lang="zh-CN" altLang="en-US" dirty="0">
                <a:solidFill>
                  <a:srgbClr val="008A00"/>
                </a:solidFill>
              </a:rPr>
              <a:t>有右孩子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6248400" y="2473804"/>
            <a:ext cx="2379177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8A00"/>
                </a:solidFill>
              </a:rPr>
              <a:t>//</a:t>
            </a:r>
            <a:r>
              <a:rPr lang="zh-CN" altLang="en-US" dirty="0">
                <a:solidFill>
                  <a:srgbClr val="008A00"/>
                </a:solidFill>
              </a:rPr>
              <a:t>若</a:t>
            </a:r>
            <a:r>
              <a:rPr lang="en-US" altLang="zh-CN" dirty="0">
                <a:solidFill>
                  <a:srgbClr val="008A00"/>
                </a:solidFill>
              </a:rPr>
              <a:t>p</a:t>
            </a:r>
            <a:r>
              <a:rPr lang="zh-CN" altLang="en-US" dirty="0">
                <a:solidFill>
                  <a:srgbClr val="008A00"/>
                </a:solidFill>
              </a:rPr>
              <a:t>有左孩子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4343400" y="3102858"/>
            <a:ext cx="4733988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3399"/>
                </a:solidFill>
              </a:rPr>
              <a:t>//</a:t>
            </a:r>
            <a:r>
              <a:rPr lang="zh-CN" altLang="en-US" dirty="0">
                <a:solidFill>
                  <a:srgbClr val="003399"/>
                </a:solidFill>
              </a:rPr>
              <a:t>找</a:t>
            </a:r>
            <a:r>
              <a:rPr lang="en-US" altLang="zh-CN" dirty="0">
                <a:solidFill>
                  <a:srgbClr val="003399"/>
                </a:solidFill>
              </a:rPr>
              <a:t>p</a:t>
            </a:r>
            <a:r>
              <a:rPr lang="zh-CN" altLang="en-US" dirty="0">
                <a:solidFill>
                  <a:srgbClr val="003399"/>
                </a:solidFill>
              </a:rPr>
              <a:t>的第</a:t>
            </a:r>
            <a:r>
              <a:rPr lang="en-US" altLang="zh-CN" dirty="0">
                <a:solidFill>
                  <a:srgbClr val="003399"/>
                </a:solidFill>
              </a:rPr>
              <a:t>1</a:t>
            </a:r>
            <a:r>
              <a:rPr lang="zh-CN" altLang="en-US" dirty="0">
                <a:solidFill>
                  <a:srgbClr val="003399"/>
                </a:solidFill>
              </a:rPr>
              <a:t>个有左孩子的祖先</a:t>
            </a:r>
          </a:p>
        </p:txBody>
      </p:sp>
      <p:sp>
        <p:nvSpPr>
          <p:cNvPr id="15" name="矩形 14"/>
          <p:cNvSpPr/>
          <p:nvPr/>
        </p:nvSpPr>
        <p:spPr>
          <a:xfrm>
            <a:off x="4375490" y="4245858"/>
            <a:ext cx="4692310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8A00"/>
                </a:solidFill>
              </a:rPr>
              <a:t>//</a:t>
            </a:r>
            <a:r>
              <a:rPr lang="zh-CN" altLang="en-US" dirty="0">
                <a:solidFill>
                  <a:srgbClr val="008A00"/>
                </a:solidFill>
              </a:rPr>
              <a:t>若有左孩子，则返回该左子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3939126" y="3657600"/>
            <a:ext cx="4732386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8A00"/>
                </a:solidFill>
              </a:rPr>
              <a:t>//</a:t>
            </a:r>
            <a:r>
              <a:rPr lang="zh-CN" altLang="en-US" dirty="0">
                <a:solidFill>
                  <a:srgbClr val="008A00"/>
                </a:solidFill>
              </a:rPr>
              <a:t>去中序前驱处</a:t>
            </a:r>
            <a:r>
              <a:rPr lang="en-US" altLang="zh-CN" dirty="0">
                <a:solidFill>
                  <a:srgbClr val="008A00"/>
                </a:solidFill>
              </a:rPr>
              <a:t>, </a:t>
            </a:r>
            <a:r>
              <a:rPr lang="zh-CN" altLang="en-US" dirty="0">
                <a:solidFill>
                  <a:srgbClr val="008A00"/>
                </a:solidFill>
              </a:rPr>
              <a:t>即</a:t>
            </a:r>
            <a:r>
              <a:rPr lang="en-US" altLang="zh-CN" dirty="0">
                <a:solidFill>
                  <a:srgbClr val="008A00"/>
                </a:solidFill>
              </a:rPr>
              <a:t>p</a:t>
            </a:r>
            <a:r>
              <a:rPr lang="zh-CN" altLang="en-US" dirty="0">
                <a:solidFill>
                  <a:srgbClr val="008A00"/>
                </a:solidFill>
              </a:rPr>
              <a:t>的祖先处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2819400" y="5410200"/>
            <a:ext cx="3876382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8A00"/>
                </a:solidFill>
              </a:rPr>
              <a:t>//</a:t>
            </a:r>
            <a:r>
              <a:rPr lang="zh-CN" altLang="en-US" dirty="0">
                <a:solidFill>
                  <a:srgbClr val="008A00"/>
                </a:solidFill>
              </a:rPr>
              <a:t>没找到，则前驱是</a:t>
            </a:r>
            <a:r>
              <a:rPr lang="en-US" altLang="zh-CN" dirty="0">
                <a:solidFill>
                  <a:srgbClr val="008A00"/>
                </a:solidFill>
              </a:rPr>
              <a:t>Null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5" grpId="0"/>
      <p:bldP spid="1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57200" y="-75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4400" kern="0" dirty="0">
                <a:solidFill>
                  <a:schemeClr val="tx2"/>
                </a:solidFill>
                <a:latin typeface="+mj-lt"/>
                <a:cs typeface="+mj-cs"/>
              </a:rPr>
              <a:t>5.1.1 </a:t>
            </a:r>
            <a:r>
              <a:rPr lang="zh-CN" altLang="en-US" sz="4400" kern="0" dirty="0">
                <a:solidFill>
                  <a:schemeClr val="tx2"/>
                </a:solidFill>
                <a:latin typeface="+mj-lt"/>
                <a:cs typeface="+mj-cs"/>
              </a:rPr>
              <a:t>满</a:t>
            </a:r>
            <a:r>
              <a:rPr lang="zh-CN" altLang="en-US" sz="4400" kern="0" dirty="0">
                <a:solidFill>
                  <a:schemeClr val="tx2"/>
                </a:solidFill>
                <a:latin typeface="黑体" pitchFamily="2" charset="-122"/>
                <a:cs typeface="+mj-cs"/>
              </a:rPr>
              <a:t>二叉树</a:t>
            </a:r>
            <a:endParaRPr kumimoji="0" lang="zh-CN" altLang="en-US" sz="4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457200" y="1111341"/>
            <a:ext cx="8610600" cy="4478149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ts val="0"/>
              </a:spcBef>
              <a:buSzPct val="75000"/>
              <a:buFont typeface="Wingdings" pitchFamily="2" charset="2"/>
              <a:buChar char="p"/>
            </a:pPr>
            <a:r>
              <a:rPr lang="zh-CN" altLang="en-US" sz="3200" dirty="0"/>
              <a:t> 定义</a:t>
            </a:r>
            <a:r>
              <a:rPr lang="en-US" altLang="zh-CN" sz="3200" dirty="0">
                <a:solidFill>
                  <a:srgbClr val="FF6600"/>
                </a:solidFill>
              </a:rPr>
              <a:t>(</a:t>
            </a:r>
            <a:r>
              <a:rPr lang="zh-CN" altLang="en-US" sz="3200" dirty="0">
                <a:solidFill>
                  <a:srgbClr val="FF6600"/>
                </a:solidFill>
              </a:rPr>
              <a:t>国内常用</a:t>
            </a:r>
            <a:r>
              <a:rPr lang="en-US" altLang="zh-CN" sz="3200" dirty="0">
                <a:solidFill>
                  <a:srgbClr val="FF6600"/>
                </a:solidFill>
              </a:rPr>
              <a:t>) </a:t>
            </a:r>
            <a:r>
              <a:rPr lang="zh-CN" altLang="en-US" sz="3200" dirty="0"/>
              <a:t>：除最后一层无子结点外，</a:t>
            </a:r>
            <a:endParaRPr lang="en-US" altLang="zh-CN" sz="3200" dirty="0"/>
          </a:p>
          <a:p>
            <a:pPr algn="l">
              <a:spcBef>
                <a:spcPts val="0"/>
              </a:spcBef>
              <a:buSzPct val="75000"/>
              <a:buNone/>
            </a:pPr>
            <a:r>
              <a:rPr lang="en-US" altLang="zh-CN" sz="3200" dirty="0"/>
              <a:t>   </a:t>
            </a:r>
            <a:r>
              <a:rPr lang="zh-CN" altLang="en-US" sz="3200" dirty="0"/>
              <a:t>每层上的任意结点都有两个子结点；</a:t>
            </a:r>
            <a:endParaRPr lang="en-US" altLang="zh-CN" sz="3200" dirty="0"/>
          </a:p>
          <a:p>
            <a:pPr>
              <a:spcBef>
                <a:spcPts val="600"/>
              </a:spcBef>
              <a:buSzPct val="75000"/>
              <a:buNone/>
            </a:pPr>
            <a:r>
              <a:rPr lang="zh-CN" altLang="en-US" sz="3200" dirty="0">
                <a:solidFill>
                  <a:srgbClr val="003399"/>
                </a:solidFill>
              </a:rPr>
              <a:t>  </a:t>
            </a:r>
            <a:r>
              <a:rPr lang="zh-CN" altLang="en-US" sz="3200" dirty="0">
                <a:solidFill>
                  <a:srgbClr val="00518E"/>
                </a:solidFill>
                <a:sym typeface="Wingdings" pitchFamily="2" charset="2"/>
              </a:rPr>
              <a:t> 即：</a:t>
            </a:r>
            <a:r>
              <a:rPr lang="zh-CN" altLang="en-US" sz="3200" dirty="0"/>
              <a:t>除叶子外</a:t>
            </a:r>
            <a:r>
              <a:rPr lang="en-US" altLang="zh-CN" sz="3200" dirty="0"/>
              <a:t>, </a:t>
            </a:r>
            <a:r>
              <a:rPr lang="zh-CN" altLang="en-US" sz="3200" dirty="0"/>
              <a:t>其他结点都有</a:t>
            </a:r>
            <a:r>
              <a:rPr lang="en-US" altLang="zh-CN" sz="3200" dirty="0"/>
              <a:t>2</a:t>
            </a:r>
            <a:r>
              <a:rPr lang="zh-CN" altLang="en-US" sz="3200" dirty="0"/>
              <a:t>个孩子，</a:t>
            </a:r>
            <a:endParaRPr lang="en-US" altLang="zh-CN" sz="3200" dirty="0">
              <a:solidFill>
                <a:srgbClr val="C00000"/>
              </a:solidFill>
            </a:endParaRPr>
          </a:p>
          <a:p>
            <a:pPr>
              <a:spcBef>
                <a:spcPts val="0"/>
              </a:spcBef>
              <a:buSzPct val="75000"/>
              <a:buNone/>
            </a:pPr>
            <a:r>
              <a:rPr lang="en-US" altLang="zh-CN" sz="3200" dirty="0">
                <a:solidFill>
                  <a:srgbClr val="C00000"/>
                </a:solidFill>
              </a:rPr>
              <a:t>          </a:t>
            </a:r>
            <a:r>
              <a:rPr lang="zh-CN" altLang="en-US" sz="3200" u="sng" dirty="0">
                <a:solidFill>
                  <a:srgbClr val="00518E"/>
                </a:solidFill>
                <a:sym typeface="Wingdings" pitchFamily="2" charset="2"/>
              </a:rPr>
              <a:t>且叶子结点都在最后一层；</a:t>
            </a:r>
            <a:endParaRPr lang="en-US" altLang="zh-CN" sz="3200" u="sng" dirty="0">
              <a:solidFill>
                <a:srgbClr val="00518E"/>
              </a:solidFill>
              <a:sym typeface="Wingdings" pitchFamily="2" charset="2"/>
            </a:endParaRPr>
          </a:p>
          <a:p>
            <a:pPr>
              <a:spcBef>
                <a:spcPts val="0"/>
              </a:spcBef>
              <a:buSzPct val="75000"/>
              <a:buNone/>
            </a:pPr>
            <a:endParaRPr lang="en-US" altLang="zh-CN" sz="3200" dirty="0">
              <a:solidFill>
                <a:srgbClr val="00518E"/>
              </a:solidFill>
              <a:sym typeface="Wingdings" pitchFamily="2" charset="2"/>
            </a:endParaRPr>
          </a:p>
          <a:p>
            <a:pPr>
              <a:spcBef>
                <a:spcPts val="0"/>
              </a:spcBef>
              <a:buSzPct val="75000"/>
              <a:buNone/>
            </a:pPr>
            <a:endParaRPr lang="en-US" altLang="zh-CN" sz="3200" dirty="0">
              <a:solidFill>
                <a:srgbClr val="00518E"/>
              </a:solidFill>
              <a:sym typeface="Wingdings" pitchFamily="2" charset="2"/>
            </a:endParaRPr>
          </a:p>
          <a:p>
            <a:pPr>
              <a:spcBef>
                <a:spcPts val="0"/>
              </a:spcBef>
              <a:buSzPct val="75000"/>
              <a:buNone/>
            </a:pPr>
            <a:endParaRPr lang="en-US" altLang="zh-CN" sz="3200" dirty="0">
              <a:solidFill>
                <a:srgbClr val="00518E"/>
              </a:solidFill>
              <a:sym typeface="Wingdings" pitchFamily="2" charset="2"/>
            </a:endParaRPr>
          </a:p>
        </p:txBody>
      </p:sp>
      <p:sp>
        <p:nvSpPr>
          <p:cNvPr id="24" name="Oval 26"/>
          <p:cNvSpPr>
            <a:spLocks noChangeArrowheads="1"/>
          </p:cNvSpPr>
          <p:nvPr/>
        </p:nvSpPr>
        <p:spPr bwMode="auto">
          <a:xfrm>
            <a:off x="6894000" y="4167588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B</a:t>
            </a:r>
          </a:p>
        </p:txBody>
      </p:sp>
      <p:sp>
        <p:nvSpPr>
          <p:cNvPr id="26" name="Oval 27"/>
          <p:cNvSpPr>
            <a:spLocks noChangeArrowheads="1"/>
          </p:cNvSpPr>
          <p:nvPr/>
        </p:nvSpPr>
        <p:spPr bwMode="auto">
          <a:xfrm>
            <a:off x="7491600" y="3397189"/>
            <a:ext cx="504000" cy="504000"/>
          </a:xfrm>
          <a:prstGeom prst="ellipse">
            <a:avLst/>
          </a:prstGeom>
          <a:solidFill>
            <a:srgbClr val="FFFE98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/>
              <a:t>A</a:t>
            </a:r>
          </a:p>
        </p:txBody>
      </p:sp>
      <p:sp>
        <p:nvSpPr>
          <p:cNvPr id="33" name="Oval 28"/>
          <p:cNvSpPr>
            <a:spLocks noChangeArrowheads="1"/>
          </p:cNvSpPr>
          <p:nvPr/>
        </p:nvSpPr>
        <p:spPr bwMode="auto">
          <a:xfrm>
            <a:off x="8082600" y="4167588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C</a:t>
            </a:r>
            <a:endParaRPr lang="zh-CN" altLang="en-US" sz="3200" dirty="0"/>
          </a:p>
        </p:txBody>
      </p:sp>
      <p:sp>
        <p:nvSpPr>
          <p:cNvPr id="34" name="Oval 29"/>
          <p:cNvSpPr>
            <a:spLocks noChangeArrowheads="1"/>
          </p:cNvSpPr>
          <p:nvPr/>
        </p:nvSpPr>
        <p:spPr bwMode="auto">
          <a:xfrm>
            <a:off x="7784400" y="5026789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F</a:t>
            </a:r>
            <a:endParaRPr lang="zh-CN" altLang="en-US" sz="3200" dirty="0"/>
          </a:p>
        </p:txBody>
      </p:sp>
      <p:cxnSp>
        <p:nvCxnSpPr>
          <p:cNvPr id="39" name="直接连接符 38"/>
          <p:cNvCxnSpPr>
            <a:stCxn id="26" idx="3"/>
            <a:endCxn id="24" idx="0"/>
          </p:cNvCxnSpPr>
          <p:nvPr/>
        </p:nvCxnSpPr>
        <p:spPr bwMode="auto">
          <a:xfrm rot="5400000">
            <a:off x="7185601" y="3787780"/>
            <a:ext cx="340208" cy="4194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直接连接符 39"/>
          <p:cNvCxnSpPr>
            <a:stCxn id="26" idx="5"/>
            <a:endCxn id="33" idx="0"/>
          </p:cNvCxnSpPr>
          <p:nvPr/>
        </p:nvCxnSpPr>
        <p:spPr bwMode="auto">
          <a:xfrm rot="16200000" flipH="1">
            <a:off x="7958091" y="3791079"/>
            <a:ext cx="340208" cy="4128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直接连接符 40"/>
          <p:cNvCxnSpPr>
            <a:stCxn id="33" idx="3"/>
            <a:endCxn id="34" idx="0"/>
          </p:cNvCxnSpPr>
          <p:nvPr/>
        </p:nvCxnSpPr>
        <p:spPr bwMode="auto">
          <a:xfrm rot="5400000">
            <a:off x="7881900" y="4752280"/>
            <a:ext cx="429010" cy="1200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2" name="Oval 29"/>
          <p:cNvSpPr>
            <a:spLocks noChangeArrowheads="1"/>
          </p:cNvSpPr>
          <p:nvPr/>
        </p:nvSpPr>
        <p:spPr bwMode="auto">
          <a:xfrm>
            <a:off x="8487600" y="5039989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G</a:t>
            </a:r>
            <a:endParaRPr lang="zh-CN" altLang="en-US" sz="3200" dirty="0"/>
          </a:p>
        </p:txBody>
      </p:sp>
      <p:cxnSp>
        <p:nvCxnSpPr>
          <p:cNvPr id="47" name="直接连接符 46"/>
          <p:cNvCxnSpPr>
            <a:stCxn id="33" idx="5"/>
            <a:endCxn id="42" idx="0"/>
          </p:cNvCxnSpPr>
          <p:nvPr/>
        </p:nvCxnSpPr>
        <p:spPr bwMode="auto">
          <a:xfrm rot="16200000" flipH="1">
            <a:off x="8405090" y="4705479"/>
            <a:ext cx="442210" cy="2268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4" name="Oval 29"/>
          <p:cNvSpPr>
            <a:spLocks noChangeArrowheads="1"/>
          </p:cNvSpPr>
          <p:nvPr/>
        </p:nvSpPr>
        <p:spPr bwMode="auto">
          <a:xfrm>
            <a:off x="6530400" y="5045400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D</a:t>
            </a:r>
            <a:endParaRPr lang="zh-CN" altLang="en-US" sz="3200" dirty="0"/>
          </a:p>
        </p:txBody>
      </p:sp>
      <p:cxnSp>
        <p:nvCxnSpPr>
          <p:cNvPr id="55" name="直接连接符 54"/>
          <p:cNvCxnSpPr>
            <a:stCxn id="24" idx="3"/>
            <a:endCxn id="54" idx="0"/>
          </p:cNvCxnSpPr>
          <p:nvPr/>
        </p:nvCxnSpPr>
        <p:spPr bwMode="auto">
          <a:xfrm rot="5400000">
            <a:off x="6651295" y="4728885"/>
            <a:ext cx="447621" cy="1854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6" name="Oval 29"/>
          <p:cNvSpPr>
            <a:spLocks noChangeArrowheads="1"/>
          </p:cNvSpPr>
          <p:nvPr/>
        </p:nvSpPr>
        <p:spPr bwMode="auto">
          <a:xfrm>
            <a:off x="7174800" y="5058600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E</a:t>
            </a:r>
            <a:endParaRPr lang="zh-CN" altLang="en-US" sz="3200" dirty="0"/>
          </a:p>
        </p:txBody>
      </p:sp>
      <p:cxnSp>
        <p:nvCxnSpPr>
          <p:cNvPr id="57" name="直接连接符 56"/>
          <p:cNvCxnSpPr>
            <a:stCxn id="24" idx="5"/>
            <a:endCxn id="56" idx="0"/>
          </p:cNvCxnSpPr>
          <p:nvPr/>
        </p:nvCxnSpPr>
        <p:spPr bwMode="auto">
          <a:xfrm rot="16200000" flipH="1">
            <a:off x="7145085" y="4776884"/>
            <a:ext cx="460821" cy="1026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0" name="Rectangle 6"/>
          <p:cNvSpPr>
            <a:spLocks noChangeArrowheads="1"/>
          </p:cNvSpPr>
          <p:nvPr/>
        </p:nvSpPr>
        <p:spPr bwMode="auto">
          <a:xfrm>
            <a:off x="457200" y="3810000"/>
            <a:ext cx="6019800" cy="1905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3200" dirty="0">
                <a:solidFill>
                  <a:schemeClr val="bg1"/>
                </a:solidFill>
                <a:latin typeface="黑体" pitchFamily="2" charset="-122"/>
              </a:rPr>
              <a:t> 若二叉树高度</a:t>
            </a:r>
            <a:r>
              <a:rPr lang="en-US" altLang="zh-CN" sz="3200" dirty="0">
                <a:solidFill>
                  <a:schemeClr val="bg1"/>
                </a:solidFill>
                <a:latin typeface="黑体" pitchFamily="2" charset="-122"/>
              </a:rPr>
              <a:t>(</a:t>
            </a:r>
            <a:r>
              <a:rPr lang="zh-CN" altLang="en-US" sz="3200" dirty="0">
                <a:solidFill>
                  <a:schemeClr val="bg1"/>
                </a:solidFill>
                <a:latin typeface="黑体" pitchFamily="2" charset="-122"/>
              </a:rPr>
              <a:t>深度</a:t>
            </a:r>
            <a:r>
              <a:rPr lang="en-US" altLang="zh-CN" sz="3200" dirty="0">
                <a:solidFill>
                  <a:schemeClr val="bg1"/>
                </a:solidFill>
                <a:latin typeface="黑体" pitchFamily="2" charset="-122"/>
              </a:rPr>
              <a:t>)k</a:t>
            </a:r>
            <a:r>
              <a:rPr lang="zh-CN" altLang="en-US" sz="3200" dirty="0">
                <a:solidFill>
                  <a:schemeClr val="bg1"/>
                </a:solidFill>
                <a:latin typeface="黑体" pitchFamily="2" charset="-122"/>
              </a:rPr>
              <a:t>一定，</a:t>
            </a:r>
            <a:endParaRPr lang="en-US" altLang="zh-CN" sz="3200" dirty="0">
              <a:solidFill>
                <a:schemeClr val="bg1"/>
              </a:solidFill>
              <a:latin typeface="黑体" pitchFamily="2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3200" dirty="0">
                <a:solidFill>
                  <a:srgbClr val="FFFF00"/>
                </a:solidFill>
                <a:latin typeface="黑体" pitchFamily="2" charset="-122"/>
              </a:rPr>
              <a:t> 结点最多的二叉树是满二叉树，</a:t>
            </a:r>
            <a:endParaRPr lang="en-US" altLang="zh-CN" sz="3200" dirty="0">
              <a:solidFill>
                <a:srgbClr val="FFFF00"/>
              </a:solidFill>
              <a:latin typeface="黑体" pitchFamily="2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en-US" altLang="zh-CN" sz="3200" dirty="0">
              <a:solidFill>
                <a:srgbClr val="FFFF00"/>
              </a:solidFill>
              <a:latin typeface="黑体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57200" y="5029200"/>
            <a:ext cx="3466013" cy="6832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3200" dirty="0">
                <a:solidFill>
                  <a:schemeClr val="bg1"/>
                </a:solidFill>
                <a:latin typeface="黑体" pitchFamily="2" charset="-122"/>
              </a:rPr>
              <a:t> 结点数目：</a:t>
            </a:r>
            <a:r>
              <a:rPr lang="en-US" altLang="zh-CN" sz="3200" dirty="0">
                <a:solidFill>
                  <a:schemeClr val="bg1"/>
                </a:solidFill>
                <a:latin typeface="黑体" pitchFamily="2" charset="-122"/>
              </a:rPr>
              <a:t>2</a:t>
            </a:r>
            <a:r>
              <a:rPr lang="en-US" altLang="zh-CN" sz="3200" baseline="30000" dirty="0">
                <a:solidFill>
                  <a:schemeClr val="bg1"/>
                </a:solidFill>
                <a:latin typeface="黑体" pitchFamily="2" charset="-122"/>
              </a:rPr>
              <a:t>k+1</a:t>
            </a:r>
            <a:r>
              <a:rPr lang="en-US" altLang="zh-CN" sz="3200" dirty="0">
                <a:solidFill>
                  <a:schemeClr val="bg1"/>
                </a:solidFill>
                <a:latin typeface="黑体" pitchFamily="2" charset="-122"/>
              </a:rPr>
              <a:t>-1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6" grpId="0" animBg="1"/>
      <p:bldP spid="33" grpId="0" animBg="1"/>
      <p:bldP spid="34" grpId="0" animBg="1"/>
      <p:bldP spid="42" grpId="0" animBg="1"/>
      <p:bldP spid="54" grpId="0" animBg="1"/>
      <p:bldP spid="56" grpId="0" animBg="1"/>
      <p:bldP spid="60" grpId="0" animBg="1"/>
      <p:bldP spid="19" grpId="0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2"/>
          <p:cNvSpPr txBox="1">
            <a:spLocks noChangeArrowheads="1"/>
          </p:cNvSpPr>
          <p:nvPr/>
        </p:nvSpPr>
        <p:spPr bwMode="auto">
          <a:xfrm>
            <a:off x="457200" y="-75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zh-CN" altLang="en-US" sz="4400" kern="0" dirty="0">
                <a:solidFill>
                  <a:schemeClr val="tx2"/>
                </a:solidFill>
                <a:latin typeface="黑体" pitchFamily="2" charset="-122"/>
              </a:rPr>
              <a:t>课后</a:t>
            </a:r>
          </a:p>
        </p:txBody>
      </p:sp>
      <p:sp>
        <p:nvSpPr>
          <p:cNvPr id="32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4" name="Text Box 6"/>
          <p:cNvSpPr txBox="1">
            <a:spLocks noChangeArrowheads="1"/>
          </p:cNvSpPr>
          <p:nvPr/>
        </p:nvSpPr>
        <p:spPr bwMode="auto">
          <a:xfrm>
            <a:off x="533400" y="1219200"/>
            <a:ext cx="8229600" cy="363176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08000">
              <a:spcBef>
                <a:spcPts val="0"/>
              </a:spcBef>
              <a:buFont typeface="Arial" pitchFamily="34" charset="0"/>
              <a:buChar char="•"/>
            </a:pPr>
            <a:r>
              <a:rPr lang="zh-CN" altLang="en-US" sz="3200" dirty="0"/>
              <a:t>  掌握二叉树的链接表示、用法；</a:t>
            </a:r>
            <a:endParaRPr lang="en-US" altLang="zh-CN" sz="3200" dirty="0"/>
          </a:p>
          <a:p>
            <a:pPr marL="108000">
              <a:spcBef>
                <a:spcPts val="1200"/>
              </a:spcBef>
              <a:buFont typeface="Arial" pitchFamily="34" charset="0"/>
              <a:buChar char="•"/>
            </a:pPr>
            <a:r>
              <a:rPr lang="zh-CN" altLang="en-US" sz="3200" dirty="0"/>
              <a:t>  掌握线索二叉树的 由来、线索化、意义；</a:t>
            </a:r>
            <a:endParaRPr lang="en-US" altLang="zh-CN" sz="3200" dirty="0"/>
          </a:p>
          <a:p>
            <a:pPr marL="108000">
              <a:spcBef>
                <a:spcPts val="1200"/>
              </a:spcBef>
              <a:buFont typeface="Arial" pitchFamily="34" charset="0"/>
              <a:buChar char="•"/>
            </a:pPr>
            <a:r>
              <a:rPr lang="en-US" altLang="zh-CN" sz="3200" dirty="0"/>
              <a:t>  </a:t>
            </a:r>
            <a:r>
              <a:rPr lang="zh-CN" altLang="en-US" sz="3200" dirty="0"/>
              <a:t>掌握中序线索二叉树的遍历；</a:t>
            </a:r>
            <a:endParaRPr lang="en-US" altLang="zh-CN" sz="3200" dirty="0"/>
          </a:p>
          <a:p>
            <a:pPr marL="108000">
              <a:spcBef>
                <a:spcPts val="1200"/>
              </a:spcBef>
              <a:buFont typeface="Arial" pitchFamily="34" charset="0"/>
              <a:buChar char="•"/>
            </a:pPr>
            <a:r>
              <a:rPr lang="zh-CN" altLang="en-US" sz="3200" dirty="0">
                <a:sym typeface="Symbol"/>
              </a:rPr>
              <a:t>  了解：在线索二叉树中，</a:t>
            </a:r>
            <a:endParaRPr lang="en-US" altLang="zh-CN" sz="3200" dirty="0">
              <a:sym typeface="Symbol"/>
            </a:endParaRPr>
          </a:p>
          <a:p>
            <a:pPr marL="108000">
              <a:spcBef>
                <a:spcPts val="0"/>
              </a:spcBef>
              <a:buNone/>
            </a:pPr>
            <a:r>
              <a:rPr lang="en-US" altLang="zh-CN" sz="3200" dirty="0">
                <a:sym typeface="Symbol"/>
              </a:rPr>
              <a:t>             </a:t>
            </a:r>
            <a:r>
              <a:rPr lang="zh-CN" altLang="en-US" sz="3200" dirty="0">
                <a:sym typeface="Symbol"/>
              </a:rPr>
              <a:t>找某个序列中的前驱、后继；</a:t>
            </a:r>
            <a:endParaRPr lang="en-US" altLang="zh-CN" sz="3200" dirty="0"/>
          </a:p>
        </p:txBody>
      </p:sp>
    </p:spTree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Text Box 2"/>
          <p:cNvSpPr txBox="1">
            <a:spLocks noChangeArrowheads="1"/>
          </p:cNvSpPr>
          <p:nvPr/>
        </p:nvSpPr>
        <p:spPr bwMode="auto">
          <a:xfrm>
            <a:off x="0" y="1773238"/>
            <a:ext cx="9144000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6000" b="1" dirty="0">
                <a:solidFill>
                  <a:srgbClr val="5959D5"/>
                </a:solidFill>
                <a:ea typeface="楷体_GB2312" pitchFamily="49" charset="-122"/>
              </a:rPr>
              <a:t>第</a:t>
            </a:r>
            <a:r>
              <a:rPr kumimoji="1" lang="en-US" altLang="zh-CN" sz="6000" b="1" dirty="0">
                <a:solidFill>
                  <a:srgbClr val="5959D5"/>
                </a:solidFill>
                <a:ea typeface="楷体_GB2312" pitchFamily="49" charset="-122"/>
              </a:rPr>
              <a:t>5</a:t>
            </a:r>
            <a:r>
              <a:rPr kumimoji="1" lang="zh-CN" altLang="en-US" sz="6000" b="1" dirty="0">
                <a:solidFill>
                  <a:srgbClr val="5959D5"/>
                </a:solidFill>
                <a:ea typeface="楷体_GB2312" pitchFamily="49" charset="-122"/>
              </a:rPr>
              <a:t>章 二叉树与树</a:t>
            </a:r>
          </a:p>
          <a:p>
            <a:pPr algn="ctr" eaLnBrk="0" hangingPunct="0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zh-CN" altLang="en-US" sz="4400" dirty="0">
                <a:solidFill>
                  <a:srgbClr val="292929"/>
                </a:solidFill>
                <a:latin typeface="黑体" pitchFamily="2" charset="-122"/>
              </a:rPr>
              <a:t>第</a:t>
            </a:r>
            <a:r>
              <a:rPr kumimoji="1" lang="en-US" altLang="zh-CN" sz="4400" dirty="0">
                <a:solidFill>
                  <a:srgbClr val="292929"/>
                </a:solidFill>
                <a:latin typeface="黑体" pitchFamily="2" charset="-122"/>
              </a:rPr>
              <a:t>16</a:t>
            </a:r>
            <a:r>
              <a:rPr kumimoji="1" lang="zh-CN" altLang="en-US" sz="4400" dirty="0">
                <a:solidFill>
                  <a:srgbClr val="292929"/>
                </a:solidFill>
                <a:latin typeface="黑体" pitchFamily="2" charset="-122"/>
              </a:rPr>
              <a:t>讲：二叉树的应用</a:t>
            </a:r>
            <a:endParaRPr kumimoji="1" lang="en-US" altLang="zh-CN" sz="4400" dirty="0">
              <a:solidFill>
                <a:srgbClr val="292929"/>
              </a:solidFill>
              <a:latin typeface="黑体" pitchFamily="2" charset="-122"/>
            </a:endParaRPr>
          </a:p>
          <a:p>
            <a:pPr eaLnBrk="0" hangingPunct="0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4400" dirty="0">
                <a:solidFill>
                  <a:srgbClr val="292929"/>
                </a:solidFill>
                <a:latin typeface="黑体" pitchFamily="2" charset="-122"/>
              </a:rPr>
              <a:t>           -- </a:t>
            </a:r>
            <a:r>
              <a:rPr kumimoji="1" lang="zh-CN" altLang="en-US" sz="3600" dirty="0">
                <a:solidFill>
                  <a:srgbClr val="292929"/>
                </a:solidFill>
                <a:latin typeface="黑体" pitchFamily="2" charset="-122"/>
              </a:rPr>
              <a:t>哈夫曼树、优先队列</a:t>
            </a:r>
            <a:endParaRPr kumimoji="1" lang="en-US" altLang="zh-CN" sz="3600" dirty="0">
              <a:solidFill>
                <a:srgbClr val="292929"/>
              </a:solidFill>
              <a:latin typeface="黑体" pitchFamily="2" charset="-122"/>
            </a:endParaRPr>
          </a:p>
        </p:txBody>
      </p:sp>
      <p:sp>
        <p:nvSpPr>
          <p:cNvPr id="4101" name="Rectangle 8"/>
          <p:cNvSpPr>
            <a:spLocks noChangeArrowheads="1"/>
          </p:cNvSpPr>
          <p:nvPr/>
        </p:nvSpPr>
        <p:spPr bwMode="auto">
          <a:xfrm>
            <a:off x="990600" y="609600"/>
            <a:ext cx="7924800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102" name="Text Box 9"/>
          <p:cNvSpPr txBox="1">
            <a:spLocks noChangeArrowheads="1"/>
          </p:cNvSpPr>
          <p:nvPr/>
        </p:nvSpPr>
        <p:spPr bwMode="auto">
          <a:xfrm>
            <a:off x="928688" y="188913"/>
            <a:ext cx="4651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0067B4"/>
                </a:solidFill>
                <a:latin typeface="Times New Roman" pitchFamily="18" charset="0"/>
                <a:ea typeface="宋体" pitchFamily="2" charset="-122"/>
              </a:rPr>
              <a:t>河海大学计算机与信息学院</a:t>
            </a:r>
          </a:p>
        </p:txBody>
      </p:sp>
      <p:pic>
        <p:nvPicPr>
          <p:cNvPr id="4103" name="Picture 7" descr="河海校徽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65200" cy="103028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zh-CN" altLang="en-US" dirty="0">
                <a:latin typeface="黑体" pitchFamily="2" charset="-122"/>
                <a:ea typeface="黑体" pitchFamily="2" charset="-122"/>
              </a:rPr>
              <a:t>回顾：二叉树的遍历、表示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533400" y="1219200"/>
            <a:ext cx="8305800" cy="424731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buFont typeface="Arial" pitchFamily="34" charset="0"/>
              <a:buChar char="•"/>
            </a:pPr>
            <a:r>
              <a:rPr lang="zh-CN" altLang="en-US" sz="3200" dirty="0"/>
              <a:t> 二叉树的概念和主要性质；</a:t>
            </a:r>
            <a:endParaRPr lang="en-US" altLang="zh-CN" sz="3200" dirty="0"/>
          </a:p>
          <a:p>
            <a:pPr>
              <a:spcBef>
                <a:spcPts val="1200"/>
              </a:spcBef>
              <a:buFont typeface="Arial" pitchFamily="34" charset="0"/>
              <a:buChar char="•"/>
            </a:pPr>
            <a:r>
              <a:rPr lang="en-US" altLang="zh-CN" sz="3200" dirty="0"/>
              <a:t> </a:t>
            </a:r>
            <a:r>
              <a:rPr lang="zh-CN" altLang="en-US" sz="3200" dirty="0"/>
              <a:t>完全二叉树、满二叉树；</a:t>
            </a:r>
            <a:endParaRPr lang="en-US" altLang="zh-CN" sz="3200" dirty="0"/>
          </a:p>
          <a:p>
            <a:pPr>
              <a:spcBef>
                <a:spcPts val="1200"/>
              </a:spcBef>
              <a:buFont typeface="Arial" pitchFamily="34" charset="0"/>
              <a:buChar char="•"/>
            </a:pPr>
            <a:r>
              <a:rPr lang="en-US" altLang="zh-CN" sz="3200" dirty="0"/>
              <a:t> </a:t>
            </a:r>
            <a:r>
              <a:rPr lang="zh-CN" altLang="en-US" sz="3200" dirty="0"/>
              <a:t>二叉树的</a:t>
            </a:r>
            <a:r>
              <a:rPr lang="en-US" altLang="zh-CN" sz="3200" dirty="0"/>
              <a:t>(</a:t>
            </a:r>
            <a:r>
              <a:rPr lang="zh-CN" altLang="en-US" sz="3200" dirty="0"/>
              <a:t>递归、非递归</a:t>
            </a:r>
            <a:r>
              <a:rPr lang="en-US" altLang="zh-CN" sz="3200" dirty="0"/>
              <a:t>)</a:t>
            </a:r>
            <a:r>
              <a:rPr lang="zh-CN" altLang="en-US" sz="3200" dirty="0"/>
              <a:t>遍历；</a:t>
            </a:r>
            <a:endParaRPr lang="en-US" altLang="zh-CN" sz="3200" dirty="0"/>
          </a:p>
          <a:p>
            <a:pPr>
              <a:spcBef>
                <a:spcPts val="1200"/>
              </a:spcBef>
              <a:buFont typeface="Arial" pitchFamily="34" charset="0"/>
              <a:buChar char="•"/>
            </a:pPr>
            <a:r>
              <a:rPr lang="en-US" altLang="zh-CN" sz="3200" dirty="0"/>
              <a:t> </a:t>
            </a:r>
            <a:r>
              <a:rPr lang="zh-CN" altLang="en-US" sz="3200" dirty="0"/>
              <a:t>二叉树的顺序表示、</a:t>
            </a:r>
            <a:endParaRPr lang="en-US" altLang="zh-CN" sz="3200" dirty="0"/>
          </a:p>
          <a:p>
            <a:pPr>
              <a:spcBef>
                <a:spcPts val="0"/>
              </a:spcBef>
              <a:buNone/>
            </a:pPr>
            <a:r>
              <a:rPr lang="en-US" altLang="zh-CN" sz="3200" dirty="0"/>
              <a:t>                 </a:t>
            </a:r>
            <a:r>
              <a:rPr lang="zh-CN" altLang="en-US" sz="3200" dirty="0"/>
              <a:t>结点</a:t>
            </a:r>
            <a:r>
              <a:rPr lang="en-US" altLang="zh-CN" sz="3200" dirty="0"/>
              <a:t>--</a:t>
            </a:r>
            <a:r>
              <a:rPr lang="zh-CN" altLang="en-US" sz="3200" dirty="0"/>
              <a:t>度表示、</a:t>
            </a:r>
            <a:endParaRPr lang="en-US" altLang="zh-CN" sz="3200" dirty="0"/>
          </a:p>
          <a:p>
            <a:pPr>
              <a:spcBef>
                <a:spcPts val="0"/>
              </a:spcBef>
              <a:buNone/>
            </a:pPr>
            <a:r>
              <a:rPr lang="en-US" altLang="zh-CN" sz="3200" dirty="0"/>
              <a:t>                 </a:t>
            </a:r>
            <a:r>
              <a:rPr lang="zh-CN" altLang="en-US" sz="3200" dirty="0"/>
              <a:t>链接表示</a:t>
            </a:r>
            <a:r>
              <a:rPr lang="en-US" altLang="zh-CN" sz="3200" dirty="0"/>
              <a:t>(</a:t>
            </a:r>
            <a:r>
              <a:rPr lang="zh-CN" altLang="en-US" sz="3200" dirty="0"/>
              <a:t>二叉链表</a:t>
            </a:r>
            <a:r>
              <a:rPr lang="en-US" altLang="zh-CN" sz="3200" dirty="0"/>
              <a:t>)</a:t>
            </a:r>
            <a:r>
              <a:rPr lang="zh-CN" altLang="en-US" sz="3200" dirty="0"/>
              <a:t>；</a:t>
            </a:r>
            <a:endParaRPr lang="en-US" altLang="zh-CN" sz="3200" dirty="0"/>
          </a:p>
        </p:txBody>
      </p:sp>
      <p:sp>
        <p:nvSpPr>
          <p:cNvPr id="19" name="Oval 27"/>
          <p:cNvSpPr>
            <a:spLocks noChangeArrowheads="1"/>
          </p:cNvSpPr>
          <p:nvPr/>
        </p:nvSpPr>
        <p:spPr bwMode="auto">
          <a:xfrm>
            <a:off x="7492800" y="1879200"/>
            <a:ext cx="432000" cy="432000"/>
          </a:xfrm>
          <a:prstGeom prst="ellipse">
            <a:avLst/>
          </a:prstGeom>
          <a:solidFill>
            <a:srgbClr val="FFFE98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/>
              <a:t>A</a:t>
            </a:r>
          </a:p>
        </p:txBody>
      </p:sp>
      <p:sp>
        <p:nvSpPr>
          <p:cNvPr id="20" name="Oval 28"/>
          <p:cNvSpPr>
            <a:spLocks noChangeArrowheads="1"/>
          </p:cNvSpPr>
          <p:nvPr/>
        </p:nvSpPr>
        <p:spPr bwMode="auto">
          <a:xfrm>
            <a:off x="8055600" y="261600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C</a:t>
            </a:r>
            <a:endParaRPr lang="zh-CN" altLang="en-US" sz="3200" dirty="0"/>
          </a:p>
        </p:txBody>
      </p:sp>
      <p:sp>
        <p:nvSpPr>
          <p:cNvPr id="21" name="Oval 29"/>
          <p:cNvSpPr>
            <a:spLocks noChangeArrowheads="1"/>
          </p:cNvSpPr>
          <p:nvPr/>
        </p:nvSpPr>
        <p:spPr bwMode="auto">
          <a:xfrm>
            <a:off x="7822800" y="3319852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F</a:t>
            </a:r>
            <a:endParaRPr lang="zh-CN" altLang="en-US" sz="3200" dirty="0"/>
          </a:p>
        </p:txBody>
      </p:sp>
      <p:cxnSp>
        <p:nvCxnSpPr>
          <p:cNvPr id="22" name="直接连接符 21"/>
          <p:cNvCxnSpPr>
            <a:stCxn id="19" idx="3"/>
            <a:endCxn id="29" idx="0"/>
          </p:cNvCxnSpPr>
          <p:nvPr/>
        </p:nvCxnSpPr>
        <p:spPr bwMode="auto">
          <a:xfrm rot="5400000">
            <a:off x="7181701" y="2241635"/>
            <a:ext cx="368065" cy="3806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直接连接符 22"/>
          <p:cNvCxnSpPr>
            <a:stCxn id="19" idx="5"/>
            <a:endCxn id="20" idx="0"/>
          </p:cNvCxnSpPr>
          <p:nvPr/>
        </p:nvCxnSpPr>
        <p:spPr bwMode="auto">
          <a:xfrm rot="16200000" flipH="1">
            <a:off x="7882535" y="2226934"/>
            <a:ext cx="368065" cy="4100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直接连接符 23"/>
          <p:cNvCxnSpPr>
            <a:stCxn id="20" idx="3"/>
            <a:endCxn id="21" idx="0"/>
          </p:cNvCxnSpPr>
          <p:nvPr/>
        </p:nvCxnSpPr>
        <p:spPr bwMode="auto">
          <a:xfrm rot="5400000">
            <a:off x="7911275" y="3112261"/>
            <a:ext cx="335117" cy="800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Oval 29"/>
          <p:cNvSpPr>
            <a:spLocks noChangeArrowheads="1"/>
          </p:cNvSpPr>
          <p:nvPr/>
        </p:nvSpPr>
        <p:spPr bwMode="auto">
          <a:xfrm>
            <a:off x="8331000" y="3319852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G</a:t>
            </a:r>
            <a:endParaRPr lang="zh-CN" altLang="en-US" sz="3200" dirty="0"/>
          </a:p>
        </p:txBody>
      </p:sp>
      <p:cxnSp>
        <p:nvCxnSpPr>
          <p:cNvPr id="26" name="直接连接符 25"/>
          <p:cNvCxnSpPr>
            <a:stCxn id="20" idx="5"/>
            <a:endCxn id="25" idx="0"/>
          </p:cNvCxnSpPr>
          <p:nvPr/>
        </p:nvCxnSpPr>
        <p:spPr bwMode="auto">
          <a:xfrm rot="16200000" flipH="1">
            <a:off x="8318109" y="3090960"/>
            <a:ext cx="335117" cy="1226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7" name="Oval 29"/>
          <p:cNvSpPr>
            <a:spLocks noChangeArrowheads="1"/>
          </p:cNvSpPr>
          <p:nvPr/>
        </p:nvSpPr>
        <p:spPr bwMode="auto">
          <a:xfrm>
            <a:off x="6959400" y="398760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H</a:t>
            </a:r>
            <a:endParaRPr lang="zh-CN" altLang="en-US" sz="3200" dirty="0"/>
          </a:p>
        </p:txBody>
      </p:sp>
      <p:cxnSp>
        <p:nvCxnSpPr>
          <p:cNvPr id="28" name="直接连接符 27"/>
          <p:cNvCxnSpPr>
            <a:stCxn id="34" idx="3"/>
            <a:endCxn id="27" idx="0"/>
          </p:cNvCxnSpPr>
          <p:nvPr/>
        </p:nvCxnSpPr>
        <p:spPr bwMode="auto">
          <a:xfrm rot="5400000">
            <a:off x="7092902" y="3753036"/>
            <a:ext cx="317063" cy="1520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9" name="Oval 28"/>
          <p:cNvSpPr>
            <a:spLocks noChangeArrowheads="1"/>
          </p:cNvSpPr>
          <p:nvPr/>
        </p:nvSpPr>
        <p:spPr bwMode="auto">
          <a:xfrm>
            <a:off x="6959400" y="261600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B</a:t>
            </a:r>
            <a:endParaRPr lang="zh-CN" altLang="en-US" sz="3200" dirty="0"/>
          </a:p>
        </p:txBody>
      </p:sp>
      <p:sp>
        <p:nvSpPr>
          <p:cNvPr id="30" name="Oval 29"/>
          <p:cNvSpPr>
            <a:spLocks noChangeArrowheads="1"/>
          </p:cNvSpPr>
          <p:nvPr/>
        </p:nvSpPr>
        <p:spPr bwMode="auto">
          <a:xfrm>
            <a:off x="6578400" y="330180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D</a:t>
            </a:r>
            <a:endParaRPr lang="zh-CN" altLang="en-US" sz="3200" dirty="0"/>
          </a:p>
        </p:txBody>
      </p:sp>
      <p:cxnSp>
        <p:nvCxnSpPr>
          <p:cNvPr id="31" name="直接连接符 30"/>
          <p:cNvCxnSpPr>
            <a:stCxn id="29" idx="3"/>
            <a:endCxn id="30" idx="0"/>
          </p:cNvCxnSpPr>
          <p:nvPr/>
        </p:nvCxnSpPr>
        <p:spPr bwMode="auto">
          <a:xfrm rot="5400000">
            <a:off x="6750001" y="3029135"/>
            <a:ext cx="317065" cy="2282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2" name="Oval 29"/>
          <p:cNvSpPr>
            <a:spLocks noChangeArrowheads="1"/>
          </p:cNvSpPr>
          <p:nvPr/>
        </p:nvSpPr>
        <p:spPr bwMode="auto">
          <a:xfrm>
            <a:off x="6273600" y="398760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G</a:t>
            </a:r>
            <a:endParaRPr lang="zh-CN" altLang="en-US" sz="3200" dirty="0"/>
          </a:p>
        </p:txBody>
      </p:sp>
      <p:cxnSp>
        <p:nvCxnSpPr>
          <p:cNvPr id="33" name="直接连接符 32"/>
          <p:cNvCxnSpPr>
            <a:stCxn id="30" idx="3"/>
            <a:endCxn id="32" idx="0"/>
          </p:cNvCxnSpPr>
          <p:nvPr/>
        </p:nvCxnSpPr>
        <p:spPr bwMode="auto">
          <a:xfrm rot="5400000">
            <a:off x="6407101" y="3753035"/>
            <a:ext cx="317065" cy="1520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4" name="Oval 29"/>
          <p:cNvSpPr>
            <a:spLocks noChangeArrowheads="1"/>
          </p:cNvSpPr>
          <p:nvPr/>
        </p:nvSpPr>
        <p:spPr bwMode="auto">
          <a:xfrm>
            <a:off x="7264200" y="3301802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E</a:t>
            </a:r>
            <a:endParaRPr lang="zh-CN" altLang="en-US" sz="3200" dirty="0"/>
          </a:p>
        </p:txBody>
      </p:sp>
      <p:cxnSp>
        <p:nvCxnSpPr>
          <p:cNvPr id="35" name="直接连接符 34"/>
          <p:cNvCxnSpPr>
            <a:stCxn id="29" idx="5"/>
            <a:endCxn id="34" idx="0"/>
          </p:cNvCxnSpPr>
          <p:nvPr/>
        </p:nvCxnSpPr>
        <p:spPr bwMode="auto">
          <a:xfrm rot="16200000" flipH="1">
            <a:off x="7245634" y="3067235"/>
            <a:ext cx="317067" cy="1520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zh-CN" altLang="en-US" dirty="0">
                <a:latin typeface="黑体" pitchFamily="2" charset="-122"/>
                <a:ea typeface="黑体" pitchFamily="2" charset="-122"/>
              </a:rPr>
              <a:t>回顾：线索二叉树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533400" y="1066800"/>
            <a:ext cx="8229600" cy="2246769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buFont typeface="Arial" pitchFamily="34" charset="0"/>
              <a:buChar char="•"/>
            </a:pPr>
            <a:r>
              <a:rPr lang="zh-CN" altLang="en-US" sz="3200" dirty="0"/>
              <a:t> 产生背景、线索化过程；</a:t>
            </a:r>
            <a:endParaRPr lang="en-US" altLang="zh-CN" sz="3200" dirty="0"/>
          </a:p>
          <a:p>
            <a:pPr>
              <a:spcBef>
                <a:spcPts val="1200"/>
              </a:spcBef>
              <a:buFont typeface="Arial" pitchFamily="34" charset="0"/>
              <a:buChar char="•"/>
            </a:pPr>
            <a:r>
              <a:rPr lang="en-US" altLang="zh-CN" sz="3200" dirty="0"/>
              <a:t> </a:t>
            </a:r>
            <a:r>
              <a:rPr lang="zh-CN" altLang="en-US" sz="3200" dirty="0"/>
              <a:t>在线索二叉树中，找前驱、后继；</a:t>
            </a:r>
            <a:endParaRPr lang="en-US" altLang="zh-CN" sz="3200" dirty="0"/>
          </a:p>
          <a:p>
            <a:pPr>
              <a:spcBef>
                <a:spcPts val="1200"/>
              </a:spcBef>
              <a:buFont typeface="Arial" pitchFamily="34" charset="0"/>
              <a:buChar char="•"/>
            </a:pPr>
            <a:r>
              <a:rPr lang="zh-CN" altLang="en-US" sz="3200" dirty="0"/>
              <a:t> 中序线索二叉树的遍历；</a:t>
            </a:r>
            <a:endParaRPr lang="en-US" altLang="zh-CN" sz="3200" dirty="0"/>
          </a:p>
        </p:txBody>
      </p:sp>
      <p:cxnSp>
        <p:nvCxnSpPr>
          <p:cNvPr id="36" name="曲线连接符 6"/>
          <p:cNvCxnSpPr>
            <a:stCxn id="47" idx="2"/>
          </p:cNvCxnSpPr>
          <p:nvPr/>
        </p:nvCxnSpPr>
        <p:spPr bwMode="auto">
          <a:xfrm rot="10800000" flipV="1">
            <a:off x="3429001" y="5242709"/>
            <a:ext cx="228600" cy="410845"/>
          </a:xfrm>
          <a:prstGeom prst="curvedConnector2">
            <a:avLst/>
          </a:prstGeom>
          <a:solidFill>
            <a:srgbClr val="B9FFB9"/>
          </a:solidFill>
          <a:ln w="22225" cap="flat" cmpd="sng" algn="ctr">
            <a:solidFill>
              <a:srgbClr val="003399"/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37" name="Oval 27"/>
          <p:cNvSpPr>
            <a:spLocks noChangeArrowheads="1"/>
          </p:cNvSpPr>
          <p:nvPr/>
        </p:nvSpPr>
        <p:spPr bwMode="auto">
          <a:xfrm>
            <a:off x="4623001" y="3265555"/>
            <a:ext cx="432000" cy="432000"/>
          </a:xfrm>
          <a:prstGeom prst="ellipse">
            <a:avLst/>
          </a:prstGeom>
          <a:solidFill>
            <a:srgbClr val="FFFE98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/>
              <a:t>A</a:t>
            </a:r>
          </a:p>
        </p:txBody>
      </p:sp>
      <p:sp>
        <p:nvSpPr>
          <p:cNvPr id="38" name="Oval 28"/>
          <p:cNvSpPr>
            <a:spLocks noChangeArrowheads="1"/>
          </p:cNvSpPr>
          <p:nvPr/>
        </p:nvSpPr>
        <p:spPr bwMode="auto">
          <a:xfrm>
            <a:off x="5080201" y="408900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C</a:t>
            </a:r>
            <a:endParaRPr lang="zh-CN" altLang="en-US" sz="3200" dirty="0"/>
          </a:p>
        </p:txBody>
      </p:sp>
      <p:cxnSp>
        <p:nvCxnSpPr>
          <p:cNvPr id="39" name="直接连接符 38"/>
          <p:cNvCxnSpPr>
            <a:stCxn id="37" idx="3"/>
            <a:endCxn id="41" idx="0"/>
          </p:cNvCxnSpPr>
          <p:nvPr/>
        </p:nvCxnSpPr>
        <p:spPr bwMode="auto">
          <a:xfrm rot="5400000">
            <a:off x="4243079" y="3722013"/>
            <a:ext cx="530910" cy="3554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直接连接符 39"/>
          <p:cNvCxnSpPr>
            <a:stCxn id="37" idx="5"/>
            <a:endCxn id="38" idx="0"/>
          </p:cNvCxnSpPr>
          <p:nvPr/>
        </p:nvCxnSpPr>
        <p:spPr bwMode="auto">
          <a:xfrm rot="16200000" flipH="1">
            <a:off x="4916613" y="3709412"/>
            <a:ext cx="454710" cy="3044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1" name="Oval 28"/>
          <p:cNvSpPr>
            <a:spLocks noChangeArrowheads="1"/>
          </p:cNvSpPr>
          <p:nvPr/>
        </p:nvSpPr>
        <p:spPr bwMode="auto">
          <a:xfrm>
            <a:off x="4114801" y="416520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B</a:t>
            </a:r>
            <a:endParaRPr lang="zh-CN" altLang="en-US" sz="3200" dirty="0"/>
          </a:p>
        </p:txBody>
      </p:sp>
      <p:sp>
        <p:nvSpPr>
          <p:cNvPr id="42" name="Oval 28"/>
          <p:cNvSpPr>
            <a:spLocks noChangeArrowheads="1"/>
          </p:cNvSpPr>
          <p:nvPr/>
        </p:nvSpPr>
        <p:spPr bwMode="auto">
          <a:xfrm>
            <a:off x="5689801" y="495300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F</a:t>
            </a:r>
            <a:endParaRPr lang="zh-CN" altLang="en-US" sz="3200" dirty="0"/>
          </a:p>
        </p:txBody>
      </p:sp>
      <p:cxnSp>
        <p:nvCxnSpPr>
          <p:cNvPr id="43" name="直接连接符 42"/>
          <p:cNvCxnSpPr>
            <a:stCxn id="38" idx="3"/>
            <a:endCxn id="45" idx="0"/>
          </p:cNvCxnSpPr>
          <p:nvPr/>
        </p:nvCxnSpPr>
        <p:spPr bwMode="auto">
          <a:xfrm rot="5400000">
            <a:off x="4743602" y="4629335"/>
            <a:ext cx="571465" cy="2282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直接连接符 43"/>
          <p:cNvCxnSpPr>
            <a:stCxn id="38" idx="5"/>
            <a:endCxn id="42" idx="0"/>
          </p:cNvCxnSpPr>
          <p:nvPr/>
        </p:nvCxnSpPr>
        <p:spPr bwMode="auto">
          <a:xfrm rot="16200000" flipH="1">
            <a:off x="5429736" y="4476934"/>
            <a:ext cx="495265" cy="4568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Oval 28"/>
          <p:cNvSpPr>
            <a:spLocks noChangeArrowheads="1"/>
          </p:cNvSpPr>
          <p:nvPr/>
        </p:nvSpPr>
        <p:spPr bwMode="auto">
          <a:xfrm>
            <a:off x="4699201" y="502920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E</a:t>
            </a:r>
            <a:endParaRPr lang="zh-CN" altLang="en-US" sz="3200" dirty="0"/>
          </a:p>
        </p:txBody>
      </p:sp>
      <p:cxnSp>
        <p:nvCxnSpPr>
          <p:cNvPr id="46" name="直接连接符 45"/>
          <p:cNvCxnSpPr>
            <a:stCxn id="41" idx="3"/>
            <a:endCxn id="47" idx="0"/>
          </p:cNvCxnSpPr>
          <p:nvPr/>
        </p:nvCxnSpPr>
        <p:spPr bwMode="auto">
          <a:xfrm rot="5400000">
            <a:off x="3779447" y="4628090"/>
            <a:ext cx="492775" cy="3044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7" name="Oval 28"/>
          <p:cNvSpPr>
            <a:spLocks noChangeArrowheads="1"/>
          </p:cNvSpPr>
          <p:nvPr/>
        </p:nvSpPr>
        <p:spPr bwMode="auto">
          <a:xfrm>
            <a:off x="3657601" y="502671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D</a:t>
            </a:r>
            <a:endParaRPr lang="zh-CN" altLang="en-US" sz="3200" dirty="0"/>
          </a:p>
        </p:txBody>
      </p:sp>
      <p:sp>
        <p:nvSpPr>
          <p:cNvPr id="48" name="Oval 28"/>
          <p:cNvSpPr>
            <a:spLocks noChangeArrowheads="1"/>
          </p:cNvSpPr>
          <p:nvPr/>
        </p:nvSpPr>
        <p:spPr bwMode="auto">
          <a:xfrm>
            <a:off x="4114801" y="584220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G</a:t>
            </a:r>
            <a:endParaRPr lang="zh-CN" altLang="en-US" sz="3200" dirty="0"/>
          </a:p>
        </p:txBody>
      </p:sp>
      <p:cxnSp>
        <p:nvCxnSpPr>
          <p:cNvPr id="49" name="直接连接符 48"/>
          <p:cNvCxnSpPr>
            <a:stCxn id="47" idx="5"/>
            <a:endCxn id="48" idx="0"/>
          </p:cNvCxnSpPr>
          <p:nvPr/>
        </p:nvCxnSpPr>
        <p:spPr bwMode="auto">
          <a:xfrm rot="16200000" flipH="1">
            <a:off x="3955191" y="5466589"/>
            <a:ext cx="446755" cy="3044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0" name="Oval 28"/>
          <p:cNvSpPr>
            <a:spLocks noChangeArrowheads="1"/>
          </p:cNvSpPr>
          <p:nvPr/>
        </p:nvSpPr>
        <p:spPr bwMode="auto">
          <a:xfrm>
            <a:off x="5232601" y="584220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H</a:t>
            </a:r>
            <a:endParaRPr lang="zh-CN" altLang="en-US" sz="3200" dirty="0"/>
          </a:p>
        </p:txBody>
      </p:sp>
      <p:cxnSp>
        <p:nvCxnSpPr>
          <p:cNvPr id="51" name="直接连接符 50"/>
          <p:cNvCxnSpPr>
            <a:stCxn id="45" idx="5"/>
            <a:endCxn id="50" idx="0"/>
          </p:cNvCxnSpPr>
          <p:nvPr/>
        </p:nvCxnSpPr>
        <p:spPr bwMode="auto">
          <a:xfrm rot="16200000" flipH="1">
            <a:off x="5036136" y="5429734"/>
            <a:ext cx="444265" cy="3806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曲线连接符 108"/>
          <p:cNvCxnSpPr>
            <a:stCxn id="48" idx="2"/>
            <a:endCxn id="47" idx="4"/>
          </p:cNvCxnSpPr>
          <p:nvPr/>
        </p:nvCxnSpPr>
        <p:spPr bwMode="auto">
          <a:xfrm rot="10800000">
            <a:off x="3873601" y="5458710"/>
            <a:ext cx="241200" cy="599490"/>
          </a:xfrm>
          <a:prstGeom prst="curvedConnector2">
            <a:avLst/>
          </a:prstGeom>
          <a:solidFill>
            <a:srgbClr val="B9FFB9"/>
          </a:solidFill>
          <a:ln w="22225" cap="flat" cmpd="sng" algn="ctr">
            <a:solidFill>
              <a:srgbClr val="003399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53" name="曲线连接符 104"/>
          <p:cNvCxnSpPr>
            <a:stCxn id="48" idx="7"/>
            <a:endCxn id="41" idx="4"/>
          </p:cNvCxnSpPr>
          <p:nvPr/>
        </p:nvCxnSpPr>
        <p:spPr bwMode="auto">
          <a:xfrm rot="16200000" flipV="1">
            <a:off x="3753037" y="5174965"/>
            <a:ext cx="1308265" cy="152735"/>
          </a:xfrm>
          <a:prstGeom prst="curvedConnector3">
            <a:avLst>
              <a:gd name="adj1" fmla="val 50000"/>
            </a:avLst>
          </a:prstGeom>
          <a:solidFill>
            <a:srgbClr val="B9FFB9"/>
          </a:solidFill>
          <a:ln w="22225" cap="flat" cmpd="sng" algn="ctr">
            <a:solidFill>
              <a:srgbClr val="C00000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54" name="曲线连接符 117"/>
          <p:cNvCxnSpPr>
            <a:stCxn id="45" idx="2"/>
            <a:endCxn id="37" idx="5"/>
          </p:cNvCxnSpPr>
          <p:nvPr/>
        </p:nvCxnSpPr>
        <p:spPr bwMode="auto">
          <a:xfrm rot="10800000" flipH="1">
            <a:off x="4699200" y="3634290"/>
            <a:ext cx="292535" cy="1610910"/>
          </a:xfrm>
          <a:prstGeom prst="curvedConnector4">
            <a:avLst>
              <a:gd name="adj1" fmla="val -7104"/>
              <a:gd name="adj2" fmla="val 54741"/>
            </a:avLst>
          </a:prstGeom>
          <a:solidFill>
            <a:srgbClr val="B9FFB9"/>
          </a:solidFill>
          <a:ln w="22225" cap="flat" cmpd="sng" algn="ctr">
            <a:solidFill>
              <a:srgbClr val="003399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55" name="曲线连接符 121"/>
          <p:cNvCxnSpPr>
            <a:stCxn id="50" idx="2"/>
            <a:endCxn id="45" idx="4"/>
          </p:cNvCxnSpPr>
          <p:nvPr/>
        </p:nvCxnSpPr>
        <p:spPr bwMode="auto">
          <a:xfrm rot="10800000">
            <a:off x="4915201" y="5461200"/>
            <a:ext cx="317400" cy="597000"/>
          </a:xfrm>
          <a:prstGeom prst="curvedConnector2">
            <a:avLst/>
          </a:prstGeom>
          <a:solidFill>
            <a:srgbClr val="B9FFB9"/>
          </a:solidFill>
          <a:ln w="22225" cap="flat" cmpd="sng" algn="ctr">
            <a:solidFill>
              <a:srgbClr val="003399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56" name="曲线连接符 104"/>
          <p:cNvCxnSpPr>
            <a:stCxn id="50" idx="7"/>
            <a:endCxn id="38" idx="4"/>
          </p:cNvCxnSpPr>
          <p:nvPr/>
        </p:nvCxnSpPr>
        <p:spPr bwMode="auto">
          <a:xfrm rot="16200000" flipV="1">
            <a:off x="4756537" y="5060665"/>
            <a:ext cx="1384465" cy="305135"/>
          </a:xfrm>
          <a:prstGeom prst="curvedConnector3">
            <a:avLst>
              <a:gd name="adj1" fmla="val 50000"/>
            </a:avLst>
          </a:prstGeom>
          <a:solidFill>
            <a:srgbClr val="B9FFB9"/>
          </a:solidFill>
          <a:ln w="22225" cap="flat" cmpd="sng" algn="ctr">
            <a:solidFill>
              <a:srgbClr val="C00000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57" name="曲线连接符 104"/>
          <p:cNvCxnSpPr>
            <a:stCxn id="42" idx="6"/>
          </p:cNvCxnSpPr>
          <p:nvPr/>
        </p:nvCxnSpPr>
        <p:spPr bwMode="auto">
          <a:xfrm>
            <a:off x="6121801" y="5169000"/>
            <a:ext cx="177600" cy="408355"/>
          </a:xfrm>
          <a:prstGeom prst="curvedConnector2">
            <a:avLst/>
          </a:prstGeom>
          <a:solidFill>
            <a:srgbClr val="B9FFB9"/>
          </a:solidFill>
          <a:ln w="22225" cap="flat" cmpd="sng" algn="ctr">
            <a:solidFill>
              <a:srgbClr val="C00000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58" name="曲线连接符 104"/>
          <p:cNvCxnSpPr>
            <a:stCxn id="41" idx="6"/>
            <a:endCxn id="37" idx="4"/>
          </p:cNvCxnSpPr>
          <p:nvPr/>
        </p:nvCxnSpPr>
        <p:spPr bwMode="auto">
          <a:xfrm flipV="1">
            <a:off x="4546801" y="3697555"/>
            <a:ext cx="292200" cy="683645"/>
          </a:xfrm>
          <a:prstGeom prst="curvedConnector2">
            <a:avLst/>
          </a:prstGeom>
          <a:solidFill>
            <a:srgbClr val="B9FFB9"/>
          </a:solidFill>
          <a:ln w="22225" cap="flat" cmpd="sng" algn="ctr">
            <a:solidFill>
              <a:srgbClr val="C00000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59" name="曲线连接符 121"/>
          <p:cNvCxnSpPr>
            <a:stCxn id="42" idx="2"/>
            <a:endCxn id="38" idx="5"/>
          </p:cNvCxnSpPr>
          <p:nvPr/>
        </p:nvCxnSpPr>
        <p:spPr bwMode="auto">
          <a:xfrm rot="10800000">
            <a:off x="5448937" y="4457736"/>
            <a:ext cx="240865" cy="711265"/>
          </a:xfrm>
          <a:prstGeom prst="curvedConnector2">
            <a:avLst/>
          </a:prstGeom>
          <a:solidFill>
            <a:srgbClr val="B9FFB9"/>
          </a:solidFill>
          <a:ln w="22225" cap="flat" cmpd="sng" algn="ctr">
            <a:solidFill>
              <a:srgbClr val="003399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62" name="曲线连接符 82"/>
          <p:cNvCxnSpPr>
            <a:stCxn id="73" idx="1"/>
            <a:endCxn id="67" idx="2"/>
          </p:cNvCxnSpPr>
          <p:nvPr/>
        </p:nvCxnSpPr>
        <p:spPr bwMode="auto">
          <a:xfrm rot="5400000" flipH="1" flipV="1">
            <a:off x="337845" y="4422466"/>
            <a:ext cx="911575" cy="546335"/>
          </a:xfrm>
          <a:prstGeom prst="curvedConnector2">
            <a:avLst/>
          </a:prstGeom>
          <a:solidFill>
            <a:srgbClr val="B9FFB9"/>
          </a:solidFill>
          <a:ln w="22225" cap="flat" cmpd="sng" algn="ctr">
            <a:solidFill>
              <a:srgbClr val="003399"/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63" name="Oval 27"/>
          <p:cNvSpPr>
            <a:spLocks noChangeArrowheads="1"/>
          </p:cNvSpPr>
          <p:nvPr/>
        </p:nvSpPr>
        <p:spPr bwMode="auto">
          <a:xfrm>
            <a:off x="1625400" y="3276600"/>
            <a:ext cx="432000" cy="432000"/>
          </a:xfrm>
          <a:prstGeom prst="ellipse">
            <a:avLst/>
          </a:prstGeom>
          <a:solidFill>
            <a:srgbClr val="FFFE98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/>
              <a:t>A</a:t>
            </a:r>
          </a:p>
        </p:txBody>
      </p:sp>
      <p:sp>
        <p:nvSpPr>
          <p:cNvPr id="64" name="Oval 28"/>
          <p:cNvSpPr>
            <a:spLocks noChangeArrowheads="1"/>
          </p:cNvSpPr>
          <p:nvPr/>
        </p:nvSpPr>
        <p:spPr bwMode="auto">
          <a:xfrm>
            <a:off x="2133600" y="4023845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C</a:t>
            </a:r>
            <a:endParaRPr lang="zh-CN" altLang="en-US" sz="3200" dirty="0"/>
          </a:p>
        </p:txBody>
      </p:sp>
      <p:cxnSp>
        <p:nvCxnSpPr>
          <p:cNvPr id="65" name="直接连接符 64"/>
          <p:cNvCxnSpPr>
            <a:stCxn id="63" idx="3"/>
            <a:endCxn id="67" idx="0"/>
          </p:cNvCxnSpPr>
          <p:nvPr/>
        </p:nvCxnSpPr>
        <p:spPr bwMode="auto">
          <a:xfrm rot="5400000">
            <a:off x="1296478" y="3631658"/>
            <a:ext cx="378510" cy="4058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6" name="直接连接符 65"/>
          <p:cNvCxnSpPr>
            <a:stCxn id="63" idx="5"/>
            <a:endCxn id="64" idx="0"/>
          </p:cNvCxnSpPr>
          <p:nvPr/>
        </p:nvCxnSpPr>
        <p:spPr bwMode="auto">
          <a:xfrm rot="16200000" flipH="1">
            <a:off x="1982612" y="3656857"/>
            <a:ext cx="378510" cy="3554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7" name="Oval 28"/>
          <p:cNvSpPr>
            <a:spLocks noChangeArrowheads="1"/>
          </p:cNvSpPr>
          <p:nvPr/>
        </p:nvSpPr>
        <p:spPr bwMode="auto">
          <a:xfrm>
            <a:off x="1066800" y="4023845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B</a:t>
            </a:r>
            <a:endParaRPr lang="zh-CN" altLang="en-US" sz="3200" dirty="0"/>
          </a:p>
        </p:txBody>
      </p:sp>
      <p:sp>
        <p:nvSpPr>
          <p:cNvPr id="68" name="Oval 28"/>
          <p:cNvSpPr>
            <a:spLocks noChangeArrowheads="1"/>
          </p:cNvSpPr>
          <p:nvPr/>
        </p:nvSpPr>
        <p:spPr bwMode="auto">
          <a:xfrm>
            <a:off x="2667000" y="5014445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F</a:t>
            </a:r>
            <a:endParaRPr lang="zh-CN" altLang="en-US" sz="3200" dirty="0"/>
          </a:p>
        </p:txBody>
      </p:sp>
      <p:cxnSp>
        <p:nvCxnSpPr>
          <p:cNvPr id="69" name="直接连接符 68"/>
          <p:cNvCxnSpPr>
            <a:stCxn id="64" idx="3"/>
            <a:endCxn id="71" idx="0"/>
          </p:cNvCxnSpPr>
          <p:nvPr/>
        </p:nvCxnSpPr>
        <p:spPr bwMode="auto">
          <a:xfrm rot="5400000">
            <a:off x="1695601" y="4513180"/>
            <a:ext cx="621865" cy="3806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0" name="直接连接符 69"/>
          <p:cNvCxnSpPr>
            <a:stCxn id="64" idx="5"/>
            <a:endCxn id="68" idx="0"/>
          </p:cNvCxnSpPr>
          <p:nvPr/>
        </p:nvCxnSpPr>
        <p:spPr bwMode="auto">
          <a:xfrm rot="16200000" flipH="1">
            <a:off x="2381735" y="4513179"/>
            <a:ext cx="621865" cy="3806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1" name="Oval 28"/>
          <p:cNvSpPr>
            <a:spLocks noChangeArrowheads="1"/>
          </p:cNvSpPr>
          <p:nvPr/>
        </p:nvSpPr>
        <p:spPr bwMode="auto">
          <a:xfrm>
            <a:off x="1600200" y="5014445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E</a:t>
            </a:r>
            <a:endParaRPr lang="zh-CN" altLang="en-US" sz="3200" dirty="0"/>
          </a:p>
        </p:txBody>
      </p:sp>
      <p:cxnSp>
        <p:nvCxnSpPr>
          <p:cNvPr id="72" name="直接连接符 71"/>
          <p:cNvCxnSpPr>
            <a:stCxn id="67" idx="3"/>
            <a:endCxn id="73" idx="0"/>
          </p:cNvCxnSpPr>
          <p:nvPr/>
        </p:nvCxnSpPr>
        <p:spPr bwMode="auto">
          <a:xfrm rot="5400000">
            <a:off x="553846" y="4511935"/>
            <a:ext cx="695575" cy="4568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3" name="Oval 28"/>
          <p:cNvSpPr>
            <a:spLocks noChangeArrowheads="1"/>
          </p:cNvSpPr>
          <p:nvPr/>
        </p:nvSpPr>
        <p:spPr bwMode="auto">
          <a:xfrm>
            <a:off x="457200" y="5088155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D</a:t>
            </a:r>
            <a:endParaRPr lang="zh-CN" altLang="en-US" sz="3200" dirty="0"/>
          </a:p>
        </p:txBody>
      </p:sp>
      <p:sp>
        <p:nvSpPr>
          <p:cNvPr id="74" name="Oval 28"/>
          <p:cNvSpPr>
            <a:spLocks noChangeArrowheads="1"/>
          </p:cNvSpPr>
          <p:nvPr/>
        </p:nvSpPr>
        <p:spPr bwMode="auto">
          <a:xfrm>
            <a:off x="990600" y="5903645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G</a:t>
            </a:r>
            <a:endParaRPr lang="zh-CN" altLang="en-US" sz="3200" dirty="0"/>
          </a:p>
        </p:txBody>
      </p:sp>
      <p:cxnSp>
        <p:nvCxnSpPr>
          <p:cNvPr id="75" name="直接连接符 74"/>
          <p:cNvCxnSpPr>
            <a:stCxn id="73" idx="5"/>
            <a:endCxn id="74" idx="0"/>
          </p:cNvCxnSpPr>
          <p:nvPr/>
        </p:nvCxnSpPr>
        <p:spPr bwMode="auto">
          <a:xfrm rot="16200000" flipH="1">
            <a:off x="792890" y="5489934"/>
            <a:ext cx="446755" cy="3806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6" name="Oval 28"/>
          <p:cNvSpPr>
            <a:spLocks noChangeArrowheads="1"/>
          </p:cNvSpPr>
          <p:nvPr/>
        </p:nvSpPr>
        <p:spPr bwMode="auto">
          <a:xfrm>
            <a:off x="2133600" y="5827445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H</a:t>
            </a:r>
            <a:endParaRPr lang="zh-CN" altLang="en-US" sz="3200" dirty="0"/>
          </a:p>
        </p:txBody>
      </p:sp>
      <p:cxnSp>
        <p:nvCxnSpPr>
          <p:cNvPr id="77" name="直接连接符 76"/>
          <p:cNvCxnSpPr>
            <a:stCxn id="71" idx="5"/>
            <a:endCxn id="76" idx="0"/>
          </p:cNvCxnSpPr>
          <p:nvPr/>
        </p:nvCxnSpPr>
        <p:spPr bwMode="auto">
          <a:xfrm rot="16200000" flipH="1">
            <a:off x="1937135" y="5414979"/>
            <a:ext cx="444265" cy="3806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8" name="曲线连接符 104"/>
          <p:cNvCxnSpPr>
            <a:stCxn id="67" idx="5"/>
            <a:endCxn id="73" idx="7"/>
          </p:cNvCxnSpPr>
          <p:nvPr/>
        </p:nvCxnSpPr>
        <p:spPr bwMode="auto">
          <a:xfrm rot="5400000">
            <a:off x="751315" y="4467200"/>
            <a:ext cx="758840" cy="609600"/>
          </a:xfrm>
          <a:prstGeom prst="curvedConnector3">
            <a:avLst>
              <a:gd name="adj1" fmla="val 50000"/>
            </a:avLst>
          </a:prstGeom>
          <a:solidFill>
            <a:srgbClr val="B9FFB9"/>
          </a:solidFill>
          <a:ln w="22225" cap="flat" cmpd="sng" algn="ctr">
            <a:solidFill>
              <a:srgbClr val="C00000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79" name="曲线连接符 52"/>
          <p:cNvCxnSpPr>
            <a:stCxn id="74" idx="2"/>
            <a:endCxn id="73" idx="3"/>
          </p:cNvCxnSpPr>
          <p:nvPr/>
        </p:nvCxnSpPr>
        <p:spPr bwMode="auto">
          <a:xfrm rot="10800000">
            <a:off x="520466" y="5456891"/>
            <a:ext cx="470135" cy="662755"/>
          </a:xfrm>
          <a:prstGeom prst="curvedConnector2">
            <a:avLst/>
          </a:prstGeom>
          <a:solidFill>
            <a:srgbClr val="B9FFB9"/>
          </a:solidFill>
          <a:ln w="22225" cap="flat" cmpd="sng" algn="ctr">
            <a:solidFill>
              <a:srgbClr val="003399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80" name="曲线连接符 104"/>
          <p:cNvCxnSpPr>
            <a:stCxn id="74" idx="7"/>
            <a:endCxn id="64" idx="1"/>
          </p:cNvCxnSpPr>
          <p:nvPr/>
        </p:nvCxnSpPr>
        <p:spPr bwMode="auto">
          <a:xfrm rot="5400000" flipH="1" flipV="1">
            <a:off x="838200" y="4608245"/>
            <a:ext cx="1879800" cy="837530"/>
          </a:xfrm>
          <a:prstGeom prst="curvedConnector3">
            <a:avLst>
              <a:gd name="adj1" fmla="val 114052"/>
            </a:avLst>
          </a:prstGeom>
          <a:solidFill>
            <a:srgbClr val="B9FFB9"/>
          </a:solidFill>
          <a:ln w="22225" cap="flat" cmpd="sng" algn="ctr">
            <a:solidFill>
              <a:srgbClr val="C00000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81" name="曲线连接符 54"/>
          <p:cNvCxnSpPr>
            <a:stCxn id="71" idx="1"/>
            <a:endCxn id="64" idx="2"/>
          </p:cNvCxnSpPr>
          <p:nvPr/>
        </p:nvCxnSpPr>
        <p:spPr bwMode="auto">
          <a:xfrm rot="5400000" flipH="1" flipV="1">
            <a:off x="1479600" y="4423711"/>
            <a:ext cx="837865" cy="470135"/>
          </a:xfrm>
          <a:prstGeom prst="curvedConnector2">
            <a:avLst/>
          </a:prstGeom>
          <a:solidFill>
            <a:srgbClr val="B9FFB9"/>
          </a:solidFill>
          <a:ln w="22225" cap="flat" cmpd="sng" algn="ctr">
            <a:solidFill>
              <a:srgbClr val="003399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82" name="曲线连接符 121"/>
          <p:cNvCxnSpPr>
            <a:stCxn id="76" idx="2"/>
            <a:endCxn id="71" idx="4"/>
          </p:cNvCxnSpPr>
          <p:nvPr/>
        </p:nvCxnSpPr>
        <p:spPr bwMode="auto">
          <a:xfrm rot="10800000">
            <a:off x="1816200" y="5446445"/>
            <a:ext cx="317400" cy="597000"/>
          </a:xfrm>
          <a:prstGeom prst="curvedConnector2">
            <a:avLst/>
          </a:prstGeom>
          <a:solidFill>
            <a:srgbClr val="B9FFB9"/>
          </a:solidFill>
          <a:ln w="22225" cap="flat" cmpd="sng" algn="ctr">
            <a:solidFill>
              <a:srgbClr val="003399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83" name="曲线连接符 104"/>
          <p:cNvCxnSpPr>
            <a:stCxn id="76" idx="6"/>
            <a:endCxn id="68" idx="3"/>
          </p:cNvCxnSpPr>
          <p:nvPr/>
        </p:nvCxnSpPr>
        <p:spPr bwMode="auto">
          <a:xfrm flipV="1">
            <a:off x="2565600" y="5383180"/>
            <a:ext cx="164665" cy="660265"/>
          </a:xfrm>
          <a:prstGeom prst="curvedConnector2">
            <a:avLst/>
          </a:prstGeom>
          <a:solidFill>
            <a:srgbClr val="B9FFB9"/>
          </a:solidFill>
          <a:ln w="22225" cap="flat" cmpd="sng" algn="ctr">
            <a:solidFill>
              <a:srgbClr val="C00000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84" name="曲线连接符 121"/>
          <p:cNvCxnSpPr>
            <a:stCxn id="68" idx="2"/>
            <a:endCxn id="76" idx="7"/>
          </p:cNvCxnSpPr>
          <p:nvPr/>
        </p:nvCxnSpPr>
        <p:spPr bwMode="auto">
          <a:xfrm rot="10800000" flipV="1">
            <a:off x="2502336" y="5230444"/>
            <a:ext cx="164665" cy="660265"/>
          </a:xfrm>
          <a:prstGeom prst="curvedConnector2">
            <a:avLst/>
          </a:prstGeom>
          <a:solidFill>
            <a:srgbClr val="B9FFB9"/>
          </a:solidFill>
          <a:ln w="22225" cap="flat" cmpd="sng" algn="ctr">
            <a:solidFill>
              <a:srgbClr val="003399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85" name="曲线连接符 104"/>
          <p:cNvCxnSpPr>
            <a:stCxn id="68" idx="5"/>
          </p:cNvCxnSpPr>
          <p:nvPr/>
        </p:nvCxnSpPr>
        <p:spPr bwMode="auto">
          <a:xfrm rot="16200000" flipH="1">
            <a:off x="2845235" y="5573679"/>
            <a:ext cx="520465" cy="139465"/>
          </a:xfrm>
          <a:prstGeom prst="curvedConnector3">
            <a:avLst>
              <a:gd name="adj1" fmla="val 50000"/>
            </a:avLst>
          </a:prstGeom>
          <a:solidFill>
            <a:srgbClr val="B9FFB9"/>
          </a:solidFill>
          <a:ln w="22225" cap="flat" cmpd="sng" algn="ctr">
            <a:solidFill>
              <a:srgbClr val="C00000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93" name="曲线连接符 92"/>
          <p:cNvCxnSpPr>
            <a:stCxn id="104" idx="3"/>
            <a:endCxn id="105" idx="1"/>
          </p:cNvCxnSpPr>
          <p:nvPr/>
        </p:nvCxnSpPr>
        <p:spPr bwMode="auto">
          <a:xfrm rot="16200000" flipH="1">
            <a:off x="6540300" y="5423100"/>
            <a:ext cx="608930" cy="406200"/>
          </a:xfrm>
          <a:prstGeom prst="curvedConnector3">
            <a:avLst>
              <a:gd name="adj1" fmla="val 50000"/>
            </a:avLst>
          </a:prstGeom>
          <a:solidFill>
            <a:srgbClr val="B9FFB9"/>
          </a:solidFill>
          <a:ln w="22225" cap="flat" cmpd="sng" algn="ctr">
            <a:solidFill>
              <a:srgbClr val="003399"/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94" name="Oval 27"/>
          <p:cNvSpPr>
            <a:spLocks noChangeArrowheads="1"/>
          </p:cNvSpPr>
          <p:nvPr/>
        </p:nvSpPr>
        <p:spPr bwMode="auto">
          <a:xfrm>
            <a:off x="7569000" y="3240355"/>
            <a:ext cx="432000" cy="432000"/>
          </a:xfrm>
          <a:prstGeom prst="ellipse">
            <a:avLst/>
          </a:prstGeom>
          <a:solidFill>
            <a:srgbClr val="FFFE98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/>
              <a:t>A</a:t>
            </a:r>
          </a:p>
        </p:txBody>
      </p:sp>
      <p:sp>
        <p:nvSpPr>
          <p:cNvPr id="95" name="Oval 28"/>
          <p:cNvSpPr>
            <a:spLocks noChangeArrowheads="1"/>
          </p:cNvSpPr>
          <p:nvPr/>
        </p:nvSpPr>
        <p:spPr bwMode="auto">
          <a:xfrm>
            <a:off x="8127600" y="406380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C</a:t>
            </a:r>
            <a:endParaRPr lang="zh-CN" altLang="en-US" sz="3200" dirty="0"/>
          </a:p>
        </p:txBody>
      </p:sp>
      <p:cxnSp>
        <p:nvCxnSpPr>
          <p:cNvPr id="96" name="直接连接符 95"/>
          <p:cNvCxnSpPr>
            <a:stCxn id="94" idx="3"/>
            <a:endCxn id="98" idx="0"/>
          </p:cNvCxnSpPr>
          <p:nvPr/>
        </p:nvCxnSpPr>
        <p:spPr bwMode="auto">
          <a:xfrm rot="5400000">
            <a:off x="7189078" y="3620613"/>
            <a:ext cx="454710" cy="4316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7" name="直接连接符 96"/>
          <p:cNvCxnSpPr>
            <a:stCxn id="94" idx="5"/>
            <a:endCxn id="95" idx="0"/>
          </p:cNvCxnSpPr>
          <p:nvPr/>
        </p:nvCxnSpPr>
        <p:spPr bwMode="auto">
          <a:xfrm rot="16200000" flipH="1">
            <a:off x="7913312" y="3633512"/>
            <a:ext cx="454710" cy="4058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8" name="Oval 28"/>
          <p:cNvSpPr>
            <a:spLocks noChangeArrowheads="1"/>
          </p:cNvSpPr>
          <p:nvPr/>
        </p:nvSpPr>
        <p:spPr bwMode="auto">
          <a:xfrm>
            <a:off x="6984600" y="406380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B</a:t>
            </a:r>
            <a:endParaRPr lang="zh-CN" altLang="en-US" sz="3200" dirty="0"/>
          </a:p>
        </p:txBody>
      </p:sp>
      <p:sp>
        <p:nvSpPr>
          <p:cNvPr id="99" name="Oval 28"/>
          <p:cNvSpPr>
            <a:spLocks noChangeArrowheads="1"/>
          </p:cNvSpPr>
          <p:nvPr/>
        </p:nvSpPr>
        <p:spPr bwMode="auto">
          <a:xfrm>
            <a:off x="8559600" y="495300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F</a:t>
            </a:r>
            <a:endParaRPr lang="zh-CN" altLang="en-US" sz="3200" dirty="0"/>
          </a:p>
        </p:txBody>
      </p:sp>
      <p:cxnSp>
        <p:nvCxnSpPr>
          <p:cNvPr id="100" name="直接连接符 99"/>
          <p:cNvCxnSpPr>
            <a:stCxn id="95" idx="3"/>
            <a:endCxn id="102" idx="0"/>
          </p:cNvCxnSpPr>
          <p:nvPr/>
        </p:nvCxnSpPr>
        <p:spPr bwMode="auto">
          <a:xfrm rot="5400000">
            <a:off x="7803901" y="4591235"/>
            <a:ext cx="545665" cy="2282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1" name="直接连接符 100"/>
          <p:cNvCxnSpPr>
            <a:stCxn id="95" idx="5"/>
            <a:endCxn id="99" idx="0"/>
          </p:cNvCxnSpPr>
          <p:nvPr/>
        </p:nvCxnSpPr>
        <p:spPr bwMode="auto">
          <a:xfrm rot="16200000" flipH="1">
            <a:off x="8375735" y="4553134"/>
            <a:ext cx="520465" cy="2792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2" name="Oval 28"/>
          <p:cNvSpPr>
            <a:spLocks noChangeArrowheads="1"/>
          </p:cNvSpPr>
          <p:nvPr/>
        </p:nvSpPr>
        <p:spPr bwMode="auto">
          <a:xfrm>
            <a:off x="7746600" y="497820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E</a:t>
            </a:r>
            <a:endParaRPr lang="zh-CN" altLang="en-US" sz="3200" dirty="0"/>
          </a:p>
        </p:txBody>
      </p:sp>
      <p:cxnSp>
        <p:nvCxnSpPr>
          <p:cNvPr id="103" name="直接连接符 102"/>
          <p:cNvCxnSpPr>
            <a:stCxn id="98" idx="3"/>
            <a:endCxn id="104" idx="0"/>
          </p:cNvCxnSpPr>
          <p:nvPr/>
        </p:nvCxnSpPr>
        <p:spPr bwMode="auto">
          <a:xfrm rot="5400000">
            <a:off x="6660901" y="4566035"/>
            <a:ext cx="520465" cy="2534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4" name="Oval 28"/>
          <p:cNvSpPr>
            <a:spLocks noChangeArrowheads="1"/>
          </p:cNvSpPr>
          <p:nvPr/>
        </p:nvSpPr>
        <p:spPr bwMode="auto">
          <a:xfrm>
            <a:off x="6578400" y="495300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D</a:t>
            </a:r>
            <a:endParaRPr lang="zh-CN" altLang="en-US" sz="3200" dirty="0"/>
          </a:p>
        </p:txBody>
      </p:sp>
      <p:sp>
        <p:nvSpPr>
          <p:cNvPr id="105" name="Oval 28"/>
          <p:cNvSpPr>
            <a:spLocks noChangeArrowheads="1"/>
          </p:cNvSpPr>
          <p:nvPr/>
        </p:nvSpPr>
        <p:spPr bwMode="auto">
          <a:xfrm>
            <a:off x="6984600" y="586740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G</a:t>
            </a:r>
            <a:endParaRPr lang="zh-CN" altLang="en-US" sz="3200" dirty="0"/>
          </a:p>
        </p:txBody>
      </p:sp>
      <p:cxnSp>
        <p:nvCxnSpPr>
          <p:cNvPr id="106" name="直接连接符 105"/>
          <p:cNvCxnSpPr>
            <a:stCxn id="104" idx="5"/>
            <a:endCxn id="105" idx="0"/>
          </p:cNvCxnSpPr>
          <p:nvPr/>
        </p:nvCxnSpPr>
        <p:spPr bwMode="auto">
          <a:xfrm rot="16200000" flipH="1">
            <a:off x="6801035" y="5467834"/>
            <a:ext cx="545665" cy="2534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7" name="Oval 28"/>
          <p:cNvSpPr>
            <a:spLocks noChangeArrowheads="1"/>
          </p:cNvSpPr>
          <p:nvPr/>
        </p:nvSpPr>
        <p:spPr bwMode="auto">
          <a:xfrm>
            <a:off x="8203800" y="579120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H</a:t>
            </a:r>
            <a:endParaRPr lang="zh-CN" altLang="en-US" sz="3200" dirty="0"/>
          </a:p>
        </p:txBody>
      </p:sp>
      <p:cxnSp>
        <p:nvCxnSpPr>
          <p:cNvPr id="108" name="直接连接符 107"/>
          <p:cNvCxnSpPr>
            <a:stCxn id="102" idx="5"/>
            <a:endCxn id="107" idx="0"/>
          </p:cNvCxnSpPr>
          <p:nvPr/>
        </p:nvCxnSpPr>
        <p:spPr bwMode="auto">
          <a:xfrm rot="16200000" flipH="1">
            <a:off x="8045435" y="5416834"/>
            <a:ext cx="444265" cy="3044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9" name="曲线连接符 108"/>
          <p:cNvCxnSpPr>
            <a:stCxn id="105" idx="3"/>
          </p:cNvCxnSpPr>
          <p:nvPr/>
        </p:nvCxnSpPr>
        <p:spPr bwMode="auto">
          <a:xfrm rot="5400000">
            <a:off x="6819601" y="6375935"/>
            <a:ext cx="368065" cy="88465"/>
          </a:xfrm>
          <a:prstGeom prst="curvedConnector3">
            <a:avLst>
              <a:gd name="adj1" fmla="val 50000"/>
            </a:avLst>
          </a:prstGeom>
          <a:solidFill>
            <a:srgbClr val="B9FFB9"/>
          </a:solidFill>
          <a:ln w="22225" cap="flat" cmpd="sng" algn="ctr">
            <a:solidFill>
              <a:srgbClr val="003399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110" name="曲线连接符 104"/>
          <p:cNvCxnSpPr>
            <a:stCxn id="105" idx="7"/>
            <a:endCxn id="104" idx="6"/>
          </p:cNvCxnSpPr>
          <p:nvPr/>
        </p:nvCxnSpPr>
        <p:spPr bwMode="auto">
          <a:xfrm rot="16200000" flipV="1">
            <a:off x="6801036" y="5378365"/>
            <a:ext cx="761665" cy="342935"/>
          </a:xfrm>
          <a:prstGeom prst="curvedConnector2">
            <a:avLst/>
          </a:prstGeom>
          <a:solidFill>
            <a:srgbClr val="B9FFB9"/>
          </a:solidFill>
          <a:ln w="22225" cap="flat" cmpd="sng" algn="ctr">
            <a:solidFill>
              <a:srgbClr val="C00000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111" name="曲线连接符 110"/>
          <p:cNvCxnSpPr>
            <a:stCxn id="102" idx="4"/>
            <a:endCxn id="107" idx="1"/>
          </p:cNvCxnSpPr>
          <p:nvPr/>
        </p:nvCxnSpPr>
        <p:spPr bwMode="auto">
          <a:xfrm rot="16200000" flipH="1">
            <a:off x="7892700" y="5480099"/>
            <a:ext cx="444265" cy="304465"/>
          </a:xfrm>
          <a:prstGeom prst="curvedConnector3">
            <a:avLst>
              <a:gd name="adj1" fmla="val 50000"/>
            </a:avLst>
          </a:prstGeom>
          <a:solidFill>
            <a:srgbClr val="B9FFB9"/>
          </a:solidFill>
          <a:ln w="22225" cap="flat" cmpd="sng" algn="ctr">
            <a:solidFill>
              <a:srgbClr val="003399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112" name="曲线连接符 121"/>
          <p:cNvCxnSpPr>
            <a:stCxn id="107" idx="3"/>
            <a:endCxn id="98" idx="4"/>
          </p:cNvCxnSpPr>
          <p:nvPr/>
        </p:nvCxnSpPr>
        <p:spPr bwMode="auto">
          <a:xfrm rot="5400000" flipH="1">
            <a:off x="6901765" y="4794636"/>
            <a:ext cx="1664135" cy="1066465"/>
          </a:xfrm>
          <a:prstGeom prst="curvedConnector3">
            <a:avLst>
              <a:gd name="adj1" fmla="val 3274"/>
            </a:avLst>
          </a:prstGeom>
          <a:solidFill>
            <a:srgbClr val="B9FFB9"/>
          </a:solidFill>
          <a:ln w="22225" cap="flat" cmpd="sng" algn="ctr">
            <a:solidFill>
              <a:srgbClr val="003399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113" name="曲线连接符 104"/>
          <p:cNvCxnSpPr>
            <a:stCxn id="107" idx="6"/>
            <a:endCxn id="102" idx="6"/>
          </p:cNvCxnSpPr>
          <p:nvPr/>
        </p:nvCxnSpPr>
        <p:spPr bwMode="auto">
          <a:xfrm flipH="1" flipV="1">
            <a:off x="8178600" y="5194200"/>
            <a:ext cx="457200" cy="813000"/>
          </a:xfrm>
          <a:prstGeom prst="curvedConnector3">
            <a:avLst>
              <a:gd name="adj1" fmla="val 7576"/>
            </a:avLst>
          </a:prstGeom>
          <a:solidFill>
            <a:srgbClr val="B9FFB9"/>
          </a:solidFill>
          <a:ln w="22225" cap="flat" cmpd="sng" algn="ctr">
            <a:solidFill>
              <a:srgbClr val="C00000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114" name="曲线连接符 104"/>
          <p:cNvCxnSpPr>
            <a:stCxn id="99" idx="7"/>
            <a:endCxn id="95" idx="6"/>
          </p:cNvCxnSpPr>
          <p:nvPr/>
        </p:nvCxnSpPr>
        <p:spPr bwMode="auto">
          <a:xfrm rot="16200000" flipV="1">
            <a:off x="8375736" y="4463665"/>
            <a:ext cx="736465" cy="368735"/>
          </a:xfrm>
          <a:prstGeom prst="curvedConnector2">
            <a:avLst/>
          </a:prstGeom>
          <a:solidFill>
            <a:srgbClr val="B9FFB9"/>
          </a:solidFill>
          <a:ln w="22225" cap="flat" cmpd="sng" algn="ctr">
            <a:solidFill>
              <a:srgbClr val="C00000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115" name="曲线连接符 104"/>
          <p:cNvCxnSpPr>
            <a:stCxn id="98" idx="5"/>
            <a:endCxn id="107" idx="2"/>
          </p:cNvCxnSpPr>
          <p:nvPr/>
        </p:nvCxnSpPr>
        <p:spPr bwMode="auto">
          <a:xfrm rot="16200000" flipH="1">
            <a:off x="6991235" y="4794634"/>
            <a:ext cx="1574665" cy="850465"/>
          </a:xfrm>
          <a:prstGeom prst="curvedConnector2">
            <a:avLst/>
          </a:prstGeom>
          <a:solidFill>
            <a:srgbClr val="B9FFB9"/>
          </a:solidFill>
          <a:ln w="22225" cap="flat" cmpd="sng" algn="ctr">
            <a:solidFill>
              <a:srgbClr val="C00000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116" name="曲线连接符 121"/>
          <p:cNvCxnSpPr>
            <a:stCxn id="99" idx="1"/>
            <a:endCxn id="102" idx="7"/>
          </p:cNvCxnSpPr>
          <p:nvPr/>
        </p:nvCxnSpPr>
        <p:spPr bwMode="auto">
          <a:xfrm rot="16200000" flipH="1" flipV="1">
            <a:off x="8356500" y="4775100"/>
            <a:ext cx="25200" cy="507530"/>
          </a:xfrm>
          <a:prstGeom prst="curvedConnector3">
            <a:avLst>
              <a:gd name="adj1" fmla="val -1330985"/>
            </a:avLst>
          </a:prstGeom>
          <a:solidFill>
            <a:srgbClr val="B9FFB9"/>
          </a:solidFill>
          <a:ln w="22225" cap="flat" cmpd="sng" algn="ctr">
            <a:solidFill>
              <a:srgbClr val="003399"/>
            </a:solidFill>
            <a:prstDash val="sysDash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zh-CN" altLang="en-US" dirty="0">
                <a:latin typeface="黑体" pitchFamily="2" charset="-122"/>
                <a:ea typeface="黑体" pitchFamily="2" charset="-122"/>
              </a:rPr>
              <a:t>二叉树的应用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6" name="Text Box 6"/>
          <p:cNvSpPr txBox="1">
            <a:spLocks noChangeArrowheads="1"/>
          </p:cNvSpPr>
          <p:nvPr/>
        </p:nvSpPr>
        <p:spPr bwMode="auto">
          <a:xfrm>
            <a:off x="1676400" y="1744278"/>
            <a:ext cx="5791200" cy="275152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80000">
              <a:lnSpc>
                <a:spcPct val="180000"/>
              </a:lnSpc>
              <a:spcBef>
                <a:spcPts val="0"/>
              </a:spcBef>
              <a:buFontTx/>
              <a:buAutoNum type="arabicParenBoth"/>
            </a:pPr>
            <a:r>
              <a:rPr lang="zh-CN" altLang="en-US" sz="3200" dirty="0"/>
              <a:t> 堆</a:t>
            </a:r>
            <a:r>
              <a:rPr lang="en-US" altLang="zh-CN" sz="3200" dirty="0"/>
              <a:t>(</a:t>
            </a:r>
            <a:r>
              <a:rPr lang="zh-CN" altLang="en-US" sz="3200" dirty="0"/>
              <a:t>特殊的完全二叉树</a:t>
            </a:r>
            <a:r>
              <a:rPr lang="en-US" altLang="zh-CN" sz="3200" dirty="0"/>
              <a:t>)</a:t>
            </a:r>
            <a:r>
              <a:rPr lang="zh-CN" altLang="en-US" sz="3200" dirty="0"/>
              <a:t>；</a:t>
            </a:r>
            <a:endParaRPr lang="en-US" altLang="zh-CN" sz="3200" dirty="0"/>
          </a:p>
          <a:p>
            <a:pPr marL="180000">
              <a:lnSpc>
                <a:spcPct val="180000"/>
              </a:lnSpc>
              <a:spcBef>
                <a:spcPts val="0"/>
              </a:spcBef>
              <a:buFontTx/>
              <a:buAutoNum type="arabicParenBoth"/>
            </a:pPr>
            <a:r>
              <a:rPr lang="en-US" altLang="zh-CN" sz="3200" dirty="0"/>
              <a:t> </a:t>
            </a:r>
            <a:r>
              <a:rPr lang="zh-CN" altLang="en-US" sz="3200" dirty="0"/>
              <a:t>优先队列；</a:t>
            </a:r>
            <a:endParaRPr lang="en-US" altLang="zh-CN" sz="3200" dirty="0"/>
          </a:p>
          <a:p>
            <a:pPr marL="180000">
              <a:lnSpc>
                <a:spcPct val="180000"/>
              </a:lnSpc>
              <a:spcBef>
                <a:spcPts val="0"/>
              </a:spcBef>
              <a:buFontTx/>
              <a:buAutoNum type="arabicParenBoth"/>
            </a:pPr>
            <a:r>
              <a:rPr lang="en-US" altLang="zh-CN" sz="3200" dirty="0"/>
              <a:t> </a:t>
            </a:r>
            <a:r>
              <a:rPr lang="zh-CN" altLang="en-US" sz="3200" dirty="0"/>
              <a:t>哈夫曼树；</a:t>
            </a:r>
            <a:endParaRPr lang="en-US" altLang="zh-CN" sz="3200" dirty="0"/>
          </a:p>
        </p:txBody>
      </p:sp>
    </p:spTree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矩形 45"/>
          <p:cNvSpPr/>
          <p:nvPr/>
        </p:nvSpPr>
        <p:spPr>
          <a:xfrm>
            <a:off x="7010400" y="3124200"/>
            <a:ext cx="1752600" cy="954107"/>
          </a:xfrm>
          <a:prstGeom prst="rect">
            <a:avLst/>
          </a:prstGeom>
          <a:solidFill>
            <a:srgbClr val="226845"/>
          </a:solidFill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>
                <a:solidFill>
                  <a:schemeClr val="bg1"/>
                </a:solidFill>
              </a:rPr>
              <a:t>根最大</a:t>
            </a:r>
            <a:endParaRPr lang="en-US" altLang="zh-CN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>
                <a:solidFill>
                  <a:srgbClr val="FFC000"/>
                </a:solidFill>
              </a:rPr>
              <a:t>--</a:t>
            </a:r>
            <a:r>
              <a:rPr lang="zh-CN" altLang="en-US" dirty="0">
                <a:solidFill>
                  <a:srgbClr val="FFC000"/>
                </a:solidFill>
              </a:rPr>
              <a:t>大根堆</a:t>
            </a:r>
          </a:p>
        </p:txBody>
      </p:sp>
      <p:sp>
        <p:nvSpPr>
          <p:cNvPr id="45" name="矩形 44"/>
          <p:cNvSpPr/>
          <p:nvPr/>
        </p:nvSpPr>
        <p:spPr>
          <a:xfrm>
            <a:off x="3124200" y="3124200"/>
            <a:ext cx="1752600" cy="954107"/>
          </a:xfrm>
          <a:prstGeom prst="rect">
            <a:avLst/>
          </a:prstGeom>
          <a:solidFill>
            <a:srgbClr val="226845"/>
          </a:solidFill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>
                <a:solidFill>
                  <a:schemeClr val="bg1"/>
                </a:solidFill>
              </a:rPr>
              <a:t>根最小</a:t>
            </a:r>
            <a:endParaRPr lang="en-US" altLang="zh-CN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>
                <a:solidFill>
                  <a:srgbClr val="FFC000"/>
                </a:solidFill>
              </a:rPr>
              <a:t>--</a:t>
            </a:r>
            <a:r>
              <a:rPr lang="zh-CN" altLang="en-US" dirty="0">
                <a:solidFill>
                  <a:srgbClr val="FFC000"/>
                </a:solidFill>
              </a:rPr>
              <a:t>小根堆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zh-CN" altLang="en-US" dirty="0">
                <a:latin typeface="黑体" pitchFamily="2" charset="-122"/>
                <a:ea typeface="黑体" pitchFamily="2" charset="-122"/>
              </a:rPr>
              <a:t>堆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609600" y="1055941"/>
            <a:ext cx="8153400" cy="2068259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SzPct val="75000"/>
              <a:buFont typeface="Wingdings" pitchFamily="2" charset="2"/>
              <a:buChar char="p"/>
            </a:pPr>
            <a:r>
              <a:rPr lang="en-US" altLang="zh-CN" sz="3200" dirty="0">
                <a:solidFill>
                  <a:srgbClr val="003399"/>
                </a:solidFill>
              </a:rPr>
              <a:t> </a:t>
            </a:r>
            <a:r>
              <a:rPr lang="zh-CN" altLang="en-US" sz="3200" dirty="0">
                <a:solidFill>
                  <a:srgbClr val="003399"/>
                </a:solidFill>
              </a:rPr>
              <a:t>堆：</a:t>
            </a:r>
            <a:r>
              <a:rPr lang="zh-CN" altLang="en-US" sz="3200" dirty="0"/>
              <a:t>一棵完全二叉树，且具有</a:t>
            </a:r>
            <a:r>
              <a:rPr lang="zh-CN" altLang="en-US" sz="3200" dirty="0">
                <a:solidFill>
                  <a:srgbClr val="008A00"/>
                </a:solidFill>
              </a:rPr>
              <a:t>堆序性：</a:t>
            </a:r>
            <a:endParaRPr lang="en-US" altLang="zh-CN" sz="3200" dirty="0">
              <a:solidFill>
                <a:srgbClr val="008A00"/>
              </a:solidFill>
            </a:endParaRPr>
          </a:p>
          <a:p>
            <a:pPr marL="342900" indent="-342900" eaLnBrk="1" hangingPunct="1">
              <a:spcBef>
                <a:spcPts val="0"/>
              </a:spcBef>
              <a:buNone/>
            </a:pPr>
            <a:r>
              <a:rPr lang="en-US" altLang="zh-CN" sz="3200" dirty="0"/>
              <a:t>           </a:t>
            </a:r>
            <a:r>
              <a:rPr lang="zh-CN" altLang="en-US" sz="3200" dirty="0"/>
              <a:t>每个非叶子结点均 </a:t>
            </a:r>
            <a:r>
              <a:rPr lang="zh-CN" altLang="en-US" sz="3600" b="1" dirty="0">
                <a:solidFill>
                  <a:srgbClr val="008A00"/>
                </a:solidFill>
                <a:latin typeface="黑体" pitchFamily="2" charset="-122"/>
              </a:rPr>
              <a:t>≤</a:t>
            </a:r>
            <a:r>
              <a:rPr lang="zh-CN" altLang="en-US" sz="3200" dirty="0">
                <a:latin typeface="黑体" pitchFamily="2" charset="-122"/>
              </a:rPr>
              <a:t>其左、右孩子；</a:t>
            </a:r>
            <a:endParaRPr lang="en-US" altLang="zh-CN" sz="3200" dirty="0">
              <a:latin typeface="黑体" pitchFamily="2" charset="-122"/>
            </a:endParaRPr>
          </a:p>
          <a:p>
            <a:pPr marL="342900" indent="-342900" eaLnBrk="1" hangingPunct="1">
              <a:spcBef>
                <a:spcPts val="0"/>
              </a:spcBef>
              <a:buNone/>
            </a:pPr>
            <a:r>
              <a:rPr lang="en-US" altLang="zh-CN" sz="3200" dirty="0">
                <a:latin typeface="黑体" pitchFamily="2" charset="-122"/>
              </a:rPr>
              <a:t>   </a:t>
            </a:r>
            <a:r>
              <a:rPr lang="en-US" altLang="zh-CN" sz="3200" dirty="0">
                <a:latin typeface="+mj-lt"/>
              </a:rPr>
              <a:t>or  </a:t>
            </a:r>
            <a:r>
              <a:rPr lang="zh-CN" altLang="en-US" sz="3200" dirty="0">
                <a:latin typeface="+mj-lt"/>
              </a:rPr>
              <a:t>每</a:t>
            </a:r>
            <a:r>
              <a:rPr lang="zh-CN" altLang="en-US" sz="3200" dirty="0"/>
              <a:t>个非叶子结点均 </a:t>
            </a:r>
            <a:r>
              <a:rPr lang="zh-CN" altLang="en-US" sz="3600" b="1" dirty="0">
                <a:solidFill>
                  <a:srgbClr val="008A00"/>
                </a:solidFill>
                <a:latin typeface="黑体" pitchFamily="2" charset="-122"/>
              </a:rPr>
              <a:t>≥</a:t>
            </a:r>
            <a:r>
              <a:rPr lang="zh-CN" altLang="en-US" sz="3200" dirty="0">
                <a:latin typeface="黑体" pitchFamily="2" charset="-122"/>
              </a:rPr>
              <a:t>其左、右孩子；</a:t>
            </a:r>
            <a:endParaRPr lang="en-US" altLang="zh-CN" sz="3200" dirty="0"/>
          </a:p>
        </p:txBody>
      </p:sp>
      <p:sp>
        <p:nvSpPr>
          <p:cNvPr id="6" name="Oval 27"/>
          <p:cNvSpPr>
            <a:spLocks noChangeArrowheads="1"/>
          </p:cNvSpPr>
          <p:nvPr/>
        </p:nvSpPr>
        <p:spPr bwMode="auto">
          <a:xfrm>
            <a:off x="2133600" y="3252562"/>
            <a:ext cx="540000" cy="540000"/>
          </a:xfrm>
          <a:prstGeom prst="ellipse">
            <a:avLst/>
          </a:prstGeom>
          <a:solidFill>
            <a:srgbClr val="FFFE98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/>
              <a:t>2</a:t>
            </a:r>
          </a:p>
        </p:txBody>
      </p:sp>
      <p:sp>
        <p:nvSpPr>
          <p:cNvPr id="9" name="Oval 28"/>
          <p:cNvSpPr>
            <a:spLocks noChangeArrowheads="1"/>
          </p:cNvSpPr>
          <p:nvPr/>
        </p:nvSpPr>
        <p:spPr bwMode="auto">
          <a:xfrm>
            <a:off x="2863200" y="3989362"/>
            <a:ext cx="540000" cy="540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20</a:t>
            </a:r>
            <a:endParaRPr lang="zh-CN" altLang="en-US" sz="3200" dirty="0"/>
          </a:p>
        </p:txBody>
      </p:sp>
      <p:sp>
        <p:nvSpPr>
          <p:cNvPr id="10" name="Oval 29"/>
          <p:cNvSpPr>
            <a:spLocks noChangeArrowheads="1"/>
          </p:cNvSpPr>
          <p:nvPr/>
        </p:nvSpPr>
        <p:spPr bwMode="auto">
          <a:xfrm>
            <a:off x="2482800" y="4769962"/>
            <a:ext cx="540000" cy="540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25</a:t>
            </a:r>
            <a:endParaRPr lang="zh-CN" altLang="en-US" sz="3200" dirty="0"/>
          </a:p>
        </p:txBody>
      </p:sp>
      <p:cxnSp>
        <p:nvCxnSpPr>
          <p:cNvPr id="11" name="直接连接符 10"/>
          <p:cNvCxnSpPr>
            <a:stCxn id="6" idx="3"/>
            <a:endCxn id="16" idx="0"/>
          </p:cNvCxnSpPr>
          <p:nvPr/>
        </p:nvCxnSpPr>
        <p:spPr bwMode="auto">
          <a:xfrm rot="5400000">
            <a:off x="1839867" y="3642415"/>
            <a:ext cx="301748" cy="4438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直接连接符 11"/>
          <p:cNvCxnSpPr>
            <a:stCxn id="6" idx="5"/>
            <a:endCxn id="9" idx="0"/>
          </p:cNvCxnSpPr>
          <p:nvPr/>
        </p:nvCxnSpPr>
        <p:spPr bwMode="auto">
          <a:xfrm rot="16200000" flipH="1">
            <a:off x="2725919" y="3582080"/>
            <a:ext cx="275881" cy="5386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直接连接符 12"/>
          <p:cNvCxnSpPr>
            <a:stCxn id="9" idx="3"/>
            <a:endCxn id="10" idx="0"/>
          </p:cNvCxnSpPr>
          <p:nvPr/>
        </p:nvCxnSpPr>
        <p:spPr bwMode="auto">
          <a:xfrm rot="5400000">
            <a:off x="2687701" y="4515381"/>
            <a:ext cx="319681" cy="1894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Oval 29"/>
          <p:cNvSpPr>
            <a:spLocks noChangeArrowheads="1"/>
          </p:cNvSpPr>
          <p:nvPr/>
        </p:nvSpPr>
        <p:spPr bwMode="auto">
          <a:xfrm>
            <a:off x="3270000" y="4794000"/>
            <a:ext cx="540000" cy="540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30</a:t>
            </a:r>
            <a:endParaRPr lang="zh-CN" altLang="en-US" sz="3200" dirty="0"/>
          </a:p>
        </p:txBody>
      </p:sp>
      <p:cxnSp>
        <p:nvCxnSpPr>
          <p:cNvPr id="15" name="直接连接符 14"/>
          <p:cNvCxnSpPr>
            <a:stCxn id="9" idx="5"/>
            <a:endCxn id="14" idx="0"/>
          </p:cNvCxnSpPr>
          <p:nvPr/>
        </p:nvCxnSpPr>
        <p:spPr bwMode="auto">
          <a:xfrm rot="16200000" flipH="1">
            <a:off x="3260200" y="4514199"/>
            <a:ext cx="343719" cy="2158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Oval 28"/>
          <p:cNvSpPr>
            <a:spLocks noChangeArrowheads="1"/>
          </p:cNvSpPr>
          <p:nvPr/>
        </p:nvSpPr>
        <p:spPr bwMode="auto">
          <a:xfrm>
            <a:off x="1498800" y="4015229"/>
            <a:ext cx="540000" cy="540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3</a:t>
            </a:r>
            <a:endParaRPr lang="zh-CN" altLang="en-US" sz="3200" dirty="0"/>
          </a:p>
        </p:txBody>
      </p:sp>
      <p:sp>
        <p:nvSpPr>
          <p:cNvPr id="17" name="Oval 29"/>
          <p:cNvSpPr>
            <a:spLocks noChangeArrowheads="1"/>
          </p:cNvSpPr>
          <p:nvPr/>
        </p:nvSpPr>
        <p:spPr bwMode="auto">
          <a:xfrm>
            <a:off x="1143000" y="4794000"/>
            <a:ext cx="540000" cy="540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5</a:t>
            </a:r>
            <a:endParaRPr lang="zh-CN" altLang="en-US" sz="3200" dirty="0"/>
          </a:p>
        </p:txBody>
      </p:sp>
      <p:cxnSp>
        <p:nvCxnSpPr>
          <p:cNvPr id="18" name="直接连接符 17"/>
          <p:cNvCxnSpPr>
            <a:stCxn id="16" idx="3"/>
            <a:endCxn id="17" idx="0"/>
          </p:cNvCxnSpPr>
          <p:nvPr/>
        </p:nvCxnSpPr>
        <p:spPr bwMode="auto">
          <a:xfrm rot="5400000">
            <a:off x="1336515" y="4552634"/>
            <a:ext cx="317852" cy="1648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" name="Oval 29"/>
          <p:cNvSpPr>
            <a:spLocks noChangeArrowheads="1"/>
          </p:cNvSpPr>
          <p:nvPr/>
        </p:nvSpPr>
        <p:spPr bwMode="auto">
          <a:xfrm>
            <a:off x="1815866" y="4794000"/>
            <a:ext cx="540000" cy="540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6</a:t>
            </a:r>
            <a:endParaRPr lang="zh-CN" altLang="en-US" sz="3200" dirty="0"/>
          </a:p>
        </p:txBody>
      </p:sp>
      <p:cxnSp>
        <p:nvCxnSpPr>
          <p:cNvPr id="20" name="直接连接符 19"/>
          <p:cNvCxnSpPr>
            <a:stCxn id="16" idx="5"/>
            <a:endCxn id="19" idx="0"/>
          </p:cNvCxnSpPr>
          <p:nvPr/>
        </p:nvCxnSpPr>
        <p:spPr bwMode="auto">
          <a:xfrm rot="16200000" flipH="1">
            <a:off x="1863866" y="4572000"/>
            <a:ext cx="317852" cy="12614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1" name="Oval 29"/>
          <p:cNvSpPr>
            <a:spLocks noChangeArrowheads="1"/>
          </p:cNvSpPr>
          <p:nvPr/>
        </p:nvSpPr>
        <p:spPr bwMode="auto">
          <a:xfrm>
            <a:off x="762000" y="5632200"/>
            <a:ext cx="540000" cy="540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10</a:t>
            </a:r>
            <a:endParaRPr lang="zh-CN" altLang="en-US" sz="3200" dirty="0"/>
          </a:p>
        </p:txBody>
      </p:sp>
      <p:cxnSp>
        <p:nvCxnSpPr>
          <p:cNvPr id="22" name="直接连接符 21"/>
          <p:cNvCxnSpPr>
            <a:stCxn id="17" idx="3"/>
            <a:endCxn id="21" idx="0"/>
          </p:cNvCxnSpPr>
          <p:nvPr/>
        </p:nvCxnSpPr>
        <p:spPr bwMode="auto">
          <a:xfrm rot="5400000">
            <a:off x="938401" y="5348519"/>
            <a:ext cx="377281" cy="1900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" name="Oval 29"/>
          <p:cNvSpPr>
            <a:spLocks noChangeArrowheads="1"/>
          </p:cNvSpPr>
          <p:nvPr/>
        </p:nvSpPr>
        <p:spPr bwMode="auto">
          <a:xfrm>
            <a:off x="1549200" y="5632200"/>
            <a:ext cx="540000" cy="540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15</a:t>
            </a:r>
            <a:endParaRPr lang="zh-CN" altLang="en-US" sz="3200" dirty="0"/>
          </a:p>
        </p:txBody>
      </p:sp>
      <p:cxnSp>
        <p:nvCxnSpPr>
          <p:cNvPr id="24" name="直接连接符 23"/>
          <p:cNvCxnSpPr>
            <a:stCxn id="17" idx="5"/>
            <a:endCxn id="23" idx="0"/>
          </p:cNvCxnSpPr>
          <p:nvPr/>
        </p:nvCxnSpPr>
        <p:spPr bwMode="auto">
          <a:xfrm rot="16200000" flipH="1">
            <a:off x="1522919" y="5335918"/>
            <a:ext cx="377281" cy="2152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8" name="Oval 27"/>
          <p:cNvSpPr>
            <a:spLocks noChangeArrowheads="1"/>
          </p:cNvSpPr>
          <p:nvPr/>
        </p:nvSpPr>
        <p:spPr bwMode="auto">
          <a:xfrm>
            <a:off x="6019800" y="3200400"/>
            <a:ext cx="540000" cy="540000"/>
          </a:xfrm>
          <a:prstGeom prst="ellipse">
            <a:avLst/>
          </a:prstGeom>
          <a:solidFill>
            <a:srgbClr val="FFFE98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/>
              <a:t>30</a:t>
            </a:r>
          </a:p>
        </p:txBody>
      </p:sp>
      <p:sp>
        <p:nvSpPr>
          <p:cNvPr id="29" name="Oval 28"/>
          <p:cNvSpPr>
            <a:spLocks noChangeArrowheads="1"/>
          </p:cNvSpPr>
          <p:nvPr/>
        </p:nvSpPr>
        <p:spPr bwMode="auto">
          <a:xfrm>
            <a:off x="6749400" y="3937200"/>
            <a:ext cx="540000" cy="540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25</a:t>
            </a:r>
            <a:endParaRPr lang="zh-CN" altLang="en-US" sz="3200" dirty="0"/>
          </a:p>
        </p:txBody>
      </p:sp>
      <p:sp>
        <p:nvSpPr>
          <p:cNvPr id="30" name="Oval 29"/>
          <p:cNvSpPr>
            <a:spLocks noChangeArrowheads="1"/>
          </p:cNvSpPr>
          <p:nvPr/>
        </p:nvSpPr>
        <p:spPr bwMode="auto">
          <a:xfrm>
            <a:off x="6369000" y="4717800"/>
            <a:ext cx="540000" cy="540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2</a:t>
            </a:r>
            <a:endParaRPr lang="zh-CN" altLang="en-US" sz="3200" dirty="0"/>
          </a:p>
        </p:txBody>
      </p:sp>
      <p:cxnSp>
        <p:nvCxnSpPr>
          <p:cNvPr id="31" name="直接连接符 30"/>
          <p:cNvCxnSpPr>
            <a:stCxn id="28" idx="3"/>
            <a:endCxn id="36" idx="0"/>
          </p:cNvCxnSpPr>
          <p:nvPr/>
        </p:nvCxnSpPr>
        <p:spPr bwMode="auto">
          <a:xfrm rot="5400000">
            <a:off x="5726067" y="3590253"/>
            <a:ext cx="301748" cy="4438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直接连接符 31"/>
          <p:cNvCxnSpPr>
            <a:stCxn id="28" idx="5"/>
            <a:endCxn id="29" idx="0"/>
          </p:cNvCxnSpPr>
          <p:nvPr/>
        </p:nvCxnSpPr>
        <p:spPr bwMode="auto">
          <a:xfrm rot="16200000" flipH="1">
            <a:off x="6612119" y="3529918"/>
            <a:ext cx="275881" cy="5386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直接连接符 32"/>
          <p:cNvCxnSpPr>
            <a:stCxn id="29" idx="3"/>
            <a:endCxn id="30" idx="0"/>
          </p:cNvCxnSpPr>
          <p:nvPr/>
        </p:nvCxnSpPr>
        <p:spPr bwMode="auto">
          <a:xfrm rot="5400000">
            <a:off x="6573901" y="4463219"/>
            <a:ext cx="319681" cy="1894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4" name="Oval 29"/>
          <p:cNvSpPr>
            <a:spLocks noChangeArrowheads="1"/>
          </p:cNvSpPr>
          <p:nvPr/>
        </p:nvSpPr>
        <p:spPr bwMode="auto">
          <a:xfrm>
            <a:off x="7156200" y="4741838"/>
            <a:ext cx="540000" cy="540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20</a:t>
            </a:r>
            <a:endParaRPr lang="zh-CN" altLang="en-US" sz="3200" dirty="0"/>
          </a:p>
        </p:txBody>
      </p:sp>
      <p:cxnSp>
        <p:nvCxnSpPr>
          <p:cNvPr id="35" name="直接连接符 34"/>
          <p:cNvCxnSpPr>
            <a:stCxn id="29" idx="5"/>
            <a:endCxn id="34" idx="0"/>
          </p:cNvCxnSpPr>
          <p:nvPr/>
        </p:nvCxnSpPr>
        <p:spPr bwMode="auto">
          <a:xfrm rot="16200000" flipH="1">
            <a:off x="7146400" y="4462037"/>
            <a:ext cx="343719" cy="2158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6" name="Oval 28"/>
          <p:cNvSpPr>
            <a:spLocks noChangeArrowheads="1"/>
          </p:cNvSpPr>
          <p:nvPr/>
        </p:nvSpPr>
        <p:spPr bwMode="auto">
          <a:xfrm>
            <a:off x="5385000" y="3963067"/>
            <a:ext cx="540000" cy="540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15</a:t>
            </a:r>
            <a:endParaRPr lang="zh-CN" altLang="en-US" sz="3200" dirty="0"/>
          </a:p>
        </p:txBody>
      </p:sp>
      <p:sp>
        <p:nvSpPr>
          <p:cNvPr id="37" name="Oval 29"/>
          <p:cNvSpPr>
            <a:spLocks noChangeArrowheads="1"/>
          </p:cNvSpPr>
          <p:nvPr/>
        </p:nvSpPr>
        <p:spPr bwMode="auto">
          <a:xfrm>
            <a:off x="5029200" y="4741838"/>
            <a:ext cx="540000" cy="540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10</a:t>
            </a:r>
            <a:endParaRPr lang="zh-CN" altLang="en-US" sz="3200" dirty="0"/>
          </a:p>
        </p:txBody>
      </p:sp>
      <p:cxnSp>
        <p:nvCxnSpPr>
          <p:cNvPr id="38" name="直接连接符 37"/>
          <p:cNvCxnSpPr>
            <a:stCxn id="36" idx="3"/>
            <a:endCxn id="37" idx="0"/>
          </p:cNvCxnSpPr>
          <p:nvPr/>
        </p:nvCxnSpPr>
        <p:spPr bwMode="auto">
          <a:xfrm rot="5400000">
            <a:off x="5222715" y="4500472"/>
            <a:ext cx="317852" cy="1648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9" name="Oval 29"/>
          <p:cNvSpPr>
            <a:spLocks noChangeArrowheads="1"/>
          </p:cNvSpPr>
          <p:nvPr/>
        </p:nvSpPr>
        <p:spPr bwMode="auto">
          <a:xfrm>
            <a:off x="5702066" y="4741838"/>
            <a:ext cx="540000" cy="540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6</a:t>
            </a:r>
            <a:endParaRPr lang="zh-CN" altLang="en-US" sz="3200" dirty="0"/>
          </a:p>
        </p:txBody>
      </p:sp>
      <p:cxnSp>
        <p:nvCxnSpPr>
          <p:cNvPr id="40" name="直接连接符 39"/>
          <p:cNvCxnSpPr>
            <a:stCxn id="36" idx="5"/>
            <a:endCxn id="39" idx="0"/>
          </p:cNvCxnSpPr>
          <p:nvPr/>
        </p:nvCxnSpPr>
        <p:spPr bwMode="auto">
          <a:xfrm rot="16200000" flipH="1">
            <a:off x="5750066" y="4519838"/>
            <a:ext cx="317852" cy="12614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1" name="Oval 29"/>
          <p:cNvSpPr>
            <a:spLocks noChangeArrowheads="1"/>
          </p:cNvSpPr>
          <p:nvPr/>
        </p:nvSpPr>
        <p:spPr bwMode="auto">
          <a:xfrm>
            <a:off x="4648200" y="5580038"/>
            <a:ext cx="540000" cy="540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5</a:t>
            </a:r>
            <a:endParaRPr lang="zh-CN" altLang="en-US" sz="3200" dirty="0"/>
          </a:p>
        </p:txBody>
      </p:sp>
      <p:cxnSp>
        <p:nvCxnSpPr>
          <p:cNvPr id="42" name="直接连接符 41"/>
          <p:cNvCxnSpPr>
            <a:stCxn id="37" idx="3"/>
            <a:endCxn id="41" idx="0"/>
          </p:cNvCxnSpPr>
          <p:nvPr/>
        </p:nvCxnSpPr>
        <p:spPr bwMode="auto">
          <a:xfrm rot="5400000">
            <a:off x="4824601" y="5296357"/>
            <a:ext cx="377281" cy="1900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3" name="Oval 29"/>
          <p:cNvSpPr>
            <a:spLocks noChangeArrowheads="1"/>
          </p:cNvSpPr>
          <p:nvPr/>
        </p:nvSpPr>
        <p:spPr bwMode="auto">
          <a:xfrm>
            <a:off x="5435400" y="5580038"/>
            <a:ext cx="540000" cy="540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3</a:t>
            </a:r>
            <a:endParaRPr lang="zh-CN" altLang="en-US" sz="3200" dirty="0"/>
          </a:p>
        </p:txBody>
      </p:sp>
      <p:cxnSp>
        <p:nvCxnSpPr>
          <p:cNvPr id="44" name="直接连接符 43"/>
          <p:cNvCxnSpPr>
            <a:stCxn id="37" idx="5"/>
            <a:endCxn id="43" idx="0"/>
          </p:cNvCxnSpPr>
          <p:nvPr/>
        </p:nvCxnSpPr>
        <p:spPr bwMode="auto">
          <a:xfrm rot="16200000" flipH="1">
            <a:off x="5409119" y="5283756"/>
            <a:ext cx="377281" cy="2152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  <p:bldP spid="14" grpId="0" animBg="1"/>
      <p:bldP spid="16" grpId="0" animBg="1"/>
      <p:bldP spid="17" grpId="0" animBg="1"/>
      <p:bldP spid="19" grpId="0" animBg="1"/>
      <p:bldP spid="21" grpId="0" animBg="1"/>
      <p:bldP spid="23" grpId="0" animBg="1"/>
      <p:bldP spid="28" grpId="0" animBg="1"/>
      <p:bldP spid="29" grpId="0" animBg="1"/>
      <p:bldP spid="30" grpId="0" animBg="1"/>
      <p:bldP spid="34" grpId="0" animBg="1"/>
      <p:bldP spid="36" grpId="0" animBg="1"/>
      <p:bldP spid="37" grpId="0" animBg="1"/>
      <p:bldP spid="39" grpId="0" animBg="1"/>
      <p:bldP spid="41" grpId="0" animBg="1"/>
      <p:bldP spid="43" grpId="0" animBg="1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矩形 44"/>
          <p:cNvSpPr/>
          <p:nvPr/>
        </p:nvSpPr>
        <p:spPr>
          <a:xfrm>
            <a:off x="2971800" y="3124200"/>
            <a:ext cx="1752600" cy="954107"/>
          </a:xfrm>
          <a:prstGeom prst="rect">
            <a:avLst/>
          </a:prstGeom>
          <a:solidFill>
            <a:srgbClr val="226845"/>
          </a:solidFill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>
                <a:solidFill>
                  <a:schemeClr val="bg1"/>
                </a:solidFill>
              </a:rPr>
              <a:t>根最小</a:t>
            </a:r>
            <a:endParaRPr lang="en-US" altLang="zh-CN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>
                <a:solidFill>
                  <a:srgbClr val="FFC000"/>
                </a:solidFill>
              </a:rPr>
              <a:t>--</a:t>
            </a:r>
            <a:r>
              <a:rPr lang="zh-CN" altLang="en-US" dirty="0">
                <a:solidFill>
                  <a:srgbClr val="FFC000"/>
                </a:solidFill>
              </a:rPr>
              <a:t>小根堆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zh-CN" altLang="en-US" dirty="0">
                <a:latin typeface="黑体" pitchFamily="2" charset="-122"/>
                <a:ea typeface="黑体" pitchFamily="2" charset="-122"/>
              </a:rPr>
              <a:t>小根堆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609600" y="1151595"/>
            <a:ext cx="8153400" cy="137268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0"/>
              </a:spcBef>
              <a:buSzPct val="75000"/>
              <a:buNone/>
            </a:pPr>
            <a:r>
              <a:rPr lang="en-US" altLang="zh-CN" sz="3200" dirty="0"/>
              <a:t>-- </a:t>
            </a:r>
            <a:r>
              <a:rPr lang="zh-CN" altLang="en-US" sz="3200" dirty="0"/>
              <a:t>将小根堆顺序存储，则满足：</a:t>
            </a:r>
            <a:endParaRPr lang="en-US" altLang="zh-CN" sz="3200" dirty="0"/>
          </a:p>
          <a:p>
            <a:pPr>
              <a:lnSpc>
                <a:spcPct val="130000"/>
              </a:lnSpc>
              <a:spcBef>
                <a:spcPts val="0"/>
              </a:spcBef>
              <a:buSzPct val="75000"/>
              <a:buNone/>
            </a:pPr>
            <a:r>
              <a:rPr lang="en-US" altLang="zh-CN" sz="3200" dirty="0"/>
              <a:t>                                                     </a:t>
            </a:r>
          </a:p>
        </p:txBody>
      </p:sp>
      <p:sp>
        <p:nvSpPr>
          <p:cNvPr id="6" name="Oval 27"/>
          <p:cNvSpPr>
            <a:spLocks noChangeArrowheads="1"/>
          </p:cNvSpPr>
          <p:nvPr/>
        </p:nvSpPr>
        <p:spPr bwMode="auto">
          <a:xfrm>
            <a:off x="1981200" y="3252562"/>
            <a:ext cx="540000" cy="540000"/>
          </a:xfrm>
          <a:prstGeom prst="ellipse">
            <a:avLst/>
          </a:prstGeom>
          <a:solidFill>
            <a:srgbClr val="FFFE98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/>
              <a:t>2</a:t>
            </a:r>
          </a:p>
        </p:txBody>
      </p:sp>
      <p:sp>
        <p:nvSpPr>
          <p:cNvPr id="9" name="Oval 28"/>
          <p:cNvSpPr>
            <a:spLocks noChangeArrowheads="1"/>
          </p:cNvSpPr>
          <p:nvPr/>
        </p:nvSpPr>
        <p:spPr bwMode="auto">
          <a:xfrm>
            <a:off x="2710800" y="3989362"/>
            <a:ext cx="540000" cy="540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20</a:t>
            </a:r>
            <a:endParaRPr lang="zh-CN" altLang="en-US" sz="3200" dirty="0"/>
          </a:p>
        </p:txBody>
      </p:sp>
      <p:sp>
        <p:nvSpPr>
          <p:cNvPr id="10" name="Oval 29"/>
          <p:cNvSpPr>
            <a:spLocks noChangeArrowheads="1"/>
          </p:cNvSpPr>
          <p:nvPr/>
        </p:nvSpPr>
        <p:spPr bwMode="auto">
          <a:xfrm>
            <a:off x="2330400" y="4769962"/>
            <a:ext cx="540000" cy="540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25</a:t>
            </a:r>
            <a:endParaRPr lang="zh-CN" altLang="en-US" sz="3200" dirty="0"/>
          </a:p>
        </p:txBody>
      </p:sp>
      <p:cxnSp>
        <p:nvCxnSpPr>
          <p:cNvPr id="11" name="直接连接符 10"/>
          <p:cNvCxnSpPr>
            <a:stCxn id="6" idx="3"/>
            <a:endCxn id="16" idx="0"/>
          </p:cNvCxnSpPr>
          <p:nvPr/>
        </p:nvCxnSpPr>
        <p:spPr bwMode="auto">
          <a:xfrm rot="5400000">
            <a:off x="1687467" y="3642415"/>
            <a:ext cx="301748" cy="4438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直接连接符 11"/>
          <p:cNvCxnSpPr>
            <a:stCxn id="6" idx="5"/>
            <a:endCxn id="9" idx="0"/>
          </p:cNvCxnSpPr>
          <p:nvPr/>
        </p:nvCxnSpPr>
        <p:spPr bwMode="auto">
          <a:xfrm rot="16200000" flipH="1">
            <a:off x="2573519" y="3582080"/>
            <a:ext cx="275881" cy="5386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直接连接符 12"/>
          <p:cNvCxnSpPr>
            <a:stCxn id="9" idx="3"/>
            <a:endCxn id="10" idx="0"/>
          </p:cNvCxnSpPr>
          <p:nvPr/>
        </p:nvCxnSpPr>
        <p:spPr bwMode="auto">
          <a:xfrm rot="5400000">
            <a:off x="2535301" y="4515381"/>
            <a:ext cx="319681" cy="1894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Oval 29"/>
          <p:cNvSpPr>
            <a:spLocks noChangeArrowheads="1"/>
          </p:cNvSpPr>
          <p:nvPr/>
        </p:nvSpPr>
        <p:spPr bwMode="auto">
          <a:xfrm>
            <a:off x="3117600" y="4794000"/>
            <a:ext cx="540000" cy="540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30</a:t>
            </a:r>
            <a:endParaRPr lang="zh-CN" altLang="en-US" sz="3200" dirty="0"/>
          </a:p>
        </p:txBody>
      </p:sp>
      <p:cxnSp>
        <p:nvCxnSpPr>
          <p:cNvPr id="15" name="直接连接符 14"/>
          <p:cNvCxnSpPr>
            <a:stCxn id="9" idx="5"/>
            <a:endCxn id="14" idx="0"/>
          </p:cNvCxnSpPr>
          <p:nvPr/>
        </p:nvCxnSpPr>
        <p:spPr bwMode="auto">
          <a:xfrm rot="16200000" flipH="1">
            <a:off x="3107800" y="4514199"/>
            <a:ext cx="343719" cy="2158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Oval 28"/>
          <p:cNvSpPr>
            <a:spLocks noChangeArrowheads="1"/>
          </p:cNvSpPr>
          <p:nvPr/>
        </p:nvSpPr>
        <p:spPr bwMode="auto">
          <a:xfrm>
            <a:off x="1346400" y="4015229"/>
            <a:ext cx="540000" cy="540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3</a:t>
            </a:r>
            <a:endParaRPr lang="zh-CN" altLang="en-US" sz="3200" dirty="0"/>
          </a:p>
        </p:txBody>
      </p:sp>
      <p:sp>
        <p:nvSpPr>
          <p:cNvPr id="17" name="Oval 29"/>
          <p:cNvSpPr>
            <a:spLocks noChangeArrowheads="1"/>
          </p:cNvSpPr>
          <p:nvPr/>
        </p:nvSpPr>
        <p:spPr bwMode="auto">
          <a:xfrm>
            <a:off x="990600" y="4794000"/>
            <a:ext cx="540000" cy="540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5</a:t>
            </a:r>
            <a:endParaRPr lang="zh-CN" altLang="en-US" sz="3200" dirty="0"/>
          </a:p>
        </p:txBody>
      </p:sp>
      <p:cxnSp>
        <p:nvCxnSpPr>
          <p:cNvPr id="18" name="直接连接符 17"/>
          <p:cNvCxnSpPr>
            <a:stCxn id="16" idx="3"/>
            <a:endCxn id="17" idx="0"/>
          </p:cNvCxnSpPr>
          <p:nvPr/>
        </p:nvCxnSpPr>
        <p:spPr bwMode="auto">
          <a:xfrm rot="5400000">
            <a:off x="1184115" y="4552634"/>
            <a:ext cx="317852" cy="1648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" name="Oval 29"/>
          <p:cNvSpPr>
            <a:spLocks noChangeArrowheads="1"/>
          </p:cNvSpPr>
          <p:nvPr/>
        </p:nvSpPr>
        <p:spPr bwMode="auto">
          <a:xfrm>
            <a:off x="1663466" y="4794000"/>
            <a:ext cx="540000" cy="540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6</a:t>
            </a:r>
            <a:endParaRPr lang="zh-CN" altLang="en-US" sz="3200" dirty="0"/>
          </a:p>
        </p:txBody>
      </p:sp>
      <p:cxnSp>
        <p:nvCxnSpPr>
          <p:cNvPr id="20" name="直接连接符 19"/>
          <p:cNvCxnSpPr>
            <a:stCxn id="16" idx="5"/>
            <a:endCxn id="19" idx="0"/>
          </p:cNvCxnSpPr>
          <p:nvPr/>
        </p:nvCxnSpPr>
        <p:spPr bwMode="auto">
          <a:xfrm rot="16200000" flipH="1">
            <a:off x="1711466" y="4572000"/>
            <a:ext cx="317852" cy="12614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1" name="Oval 29"/>
          <p:cNvSpPr>
            <a:spLocks noChangeArrowheads="1"/>
          </p:cNvSpPr>
          <p:nvPr/>
        </p:nvSpPr>
        <p:spPr bwMode="auto">
          <a:xfrm>
            <a:off x="609600" y="5632200"/>
            <a:ext cx="540000" cy="540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10</a:t>
            </a:r>
            <a:endParaRPr lang="zh-CN" altLang="en-US" sz="3200" dirty="0"/>
          </a:p>
        </p:txBody>
      </p:sp>
      <p:cxnSp>
        <p:nvCxnSpPr>
          <p:cNvPr id="22" name="直接连接符 21"/>
          <p:cNvCxnSpPr>
            <a:stCxn id="17" idx="3"/>
            <a:endCxn id="21" idx="0"/>
          </p:cNvCxnSpPr>
          <p:nvPr/>
        </p:nvCxnSpPr>
        <p:spPr bwMode="auto">
          <a:xfrm rot="5400000">
            <a:off x="786001" y="5348519"/>
            <a:ext cx="377281" cy="1900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" name="Oval 29"/>
          <p:cNvSpPr>
            <a:spLocks noChangeArrowheads="1"/>
          </p:cNvSpPr>
          <p:nvPr/>
        </p:nvSpPr>
        <p:spPr bwMode="auto">
          <a:xfrm>
            <a:off x="1396800" y="5632200"/>
            <a:ext cx="540000" cy="540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15</a:t>
            </a:r>
            <a:endParaRPr lang="zh-CN" altLang="en-US" sz="3200" dirty="0"/>
          </a:p>
        </p:txBody>
      </p:sp>
      <p:cxnSp>
        <p:nvCxnSpPr>
          <p:cNvPr id="24" name="直接连接符 23"/>
          <p:cNvCxnSpPr>
            <a:stCxn id="17" idx="5"/>
            <a:endCxn id="23" idx="0"/>
          </p:cNvCxnSpPr>
          <p:nvPr/>
        </p:nvCxnSpPr>
        <p:spPr bwMode="auto">
          <a:xfrm rot="16200000" flipH="1">
            <a:off x="1370519" y="5335918"/>
            <a:ext cx="377281" cy="2152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8" name="左大括号 47"/>
          <p:cNvSpPr/>
          <p:nvPr/>
        </p:nvSpPr>
        <p:spPr bwMode="auto">
          <a:xfrm>
            <a:off x="6324600" y="1452670"/>
            <a:ext cx="180000" cy="838200"/>
          </a:xfrm>
          <a:prstGeom prst="leftBrace">
            <a:avLst/>
          </a:prstGeom>
          <a:noFill/>
          <a:ln w="28575" cap="flat" cmpd="sng" algn="ctr">
            <a:solidFill>
              <a:srgbClr val="0033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6553200" y="1757470"/>
            <a:ext cx="1816523" cy="7571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SzPct val="75000"/>
              <a:buNone/>
            </a:pPr>
            <a:r>
              <a:rPr lang="en-US" altLang="zh-CN" sz="3600" dirty="0" err="1">
                <a:solidFill>
                  <a:srgbClr val="003399"/>
                </a:solidFill>
              </a:rPr>
              <a:t>k</a:t>
            </a:r>
            <a:r>
              <a:rPr lang="en-US" altLang="zh-CN" sz="3600" baseline="-25000" dirty="0" err="1">
                <a:solidFill>
                  <a:srgbClr val="003399"/>
                </a:solidFill>
              </a:rPr>
              <a:t>i</a:t>
            </a:r>
            <a:r>
              <a:rPr lang="en-US" altLang="zh-CN" sz="3600" dirty="0">
                <a:solidFill>
                  <a:srgbClr val="003399"/>
                </a:solidFill>
              </a:rPr>
              <a:t> ≤ k</a:t>
            </a:r>
            <a:r>
              <a:rPr lang="en-US" altLang="zh-CN" sz="3600" baseline="-25000" dirty="0">
                <a:solidFill>
                  <a:srgbClr val="003399"/>
                </a:solidFill>
              </a:rPr>
              <a:t>2i+2</a:t>
            </a:r>
          </a:p>
        </p:txBody>
      </p:sp>
      <p:sp>
        <p:nvSpPr>
          <p:cNvPr id="50" name="矩形 49"/>
          <p:cNvSpPr/>
          <p:nvPr/>
        </p:nvSpPr>
        <p:spPr>
          <a:xfrm>
            <a:off x="6553200" y="1071670"/>
            <a:ext cx="1816523" cy="7848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600" dirty="0" err="1">
                <a:solidFill>
                  <a:srgbClr val="003399"/>
                </a:solidFill>
              </a:rPr>
              <a:t>k</a:t>
            </a:r>
            <a:r>
              <a:rPr lang="en-US" altLang="zh-CN" sz="3600" baseline="-25000" dirty="0" err="1">
                <a:solidFill>
                  <a:srgbClr val="003399"/>
                </a:solidFill>
              </a:rPr>
              <a:t>i</a:t>
            </a:r>
            <a:r>
              <a:rPr lang="en-US" altLang="zh-CN" sz="3600" dirty="0">
                <a:solidFill>
                  <a:srgbClr val="003399"/>
                </a:solidFill>
              </a:rPr>
              <a:t> ≤ k</a:t>
            </a:r>
            <a:r>
              <a:rPr lang="en-US" altLang="zh-CN" sz="3600" baseline="-25000" dirty="0">
                <a:solidFill>
                  <a:srgbClr val="003399"/>
                </a:solidFill>
              </a:rPr>
              <a:t>2i+1</a:t>
            </a:r>
            <a:endParaRPr lang="zh-CN" altLang="en-US" sz="3600" baseline="-25000" dirty="0">
              <a:solidFill>
                <a:srgbClr val="003399"/>
              </a:solidFill>
            </a:endParaRPr>
          </a:p>
        </p:txBody>
      </p:sp>
      <p:sp>
        <p:nvSpPr>
          <p:cNvPr id="51" name="Text Box 6"/>
          <p:cNvSpPr txBox="1">
            <a:spLocks noChangeArrowheads="1"/>
          </p:cNvSpPr>
          <p:nvPr/>
        </p:nvSpPr>
        <p:spPr bwMode="auto">
          <a:xfrm>
            <a:off x="4800600" y="2619613"/>
            <a:ext cx="4343400" cy="332398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zh-CN" altLang="en-US" dirty="0"/>
              <a:t>∵完全二叉树的性质：</a:t>
            </a:r>
            <a:endParaRPr lang="en-US" altLang="zh-CN" dirty="0"/>
          </a:p>
          <a:p>
            <a:pPr>
              <a:spcBef>
                <a:spcPts val="0"/>
              </a:spcBef>
              <a:buNone/>
            </a:pPr>
            <a:r>
              <a:rPr lang="zh-CN" altLang="en-US" dirty="0">
                <a:solidFill>
                  <a:srgbClr val="008A00"/>
                </a:solidFill>
              </a:rPr>
              <a:t>按</a:t>
            </a:r>
            <a:r>
              <a:rPr lang="en-US" altLang="zh-CN" dirty="0">
                <a:solidFill>
                  <a:srgbClr val="008A00"/>
                </a:solidFill>
              </a:rPr>
              <a:t>”</a:t>
            </a:r>
            <a:r>
              <a:rPr lang="zh-CN" altLang="en-US" dirty="0">
                <a:solidFill>
                  <a:srgbClr val="008A00"/>
                </a:solidFill>
              </a:rPr>
              <a:t>从上到下，从左到右</a:t>
            </a:r>
            <a:r>
              <a:rPr lang="en-US" altLang="zh-CN" dirty="0">
                <a:solidFill>
                  <a:srgbClr val="008A00"/>
                </a:solidFill>
              </a:rPr>
              <a:t>”</a:t>
            </a:r>
          </a:p>
          <a:p>
            <a:pPr>
              <a:spcBef>
                <a:spcPts val="0"/>
              </a:spcBef>
              <a:buNone/>
            </a:pPr>
            <a:r>
              <a:rPr lang="zh-CN" altLang="en-US" dirty="0">
                <a:solidFill>
                  <a:srgbClr val="008A00"/>
                </a:solidFill>
              </a:rPr>
              <a:t>将结点从</a:t>
            </a:r>
            <a:r>
              <a:rPr lang="en-US" altLang="zh-CN" dirty="0">
                <a:solidFill>
                  <a:srgbClr val="008A00"/>
                </a:solidFill>
              </a:rPr>
              <a:t>0</a:t>
            </a:r>
            <a:r>
              <a:rPr lang="zh-CN" altLang="en-US" dirty="0">
                <a:solidFill>
                  <a:srgbClr val="008A00"/>
                </a:solidFill>
              </a:rPr>
              <a:t>开始编号，</a:t>
            </a:r>
            <a:endParaRPr lang="en-US" altLang="zh-CN" dirty="0">
              <a:solidFill>
                <a:srgbClr val="008A00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dirty="0">
                <a:solidFill>
                  <a:srgbClr val="008A00"/>
                </a:solidFill>
              </a:rPr>
              <a:t>则：</a:t>
            </a:r>
            <a:endParaRPr lang="en-US" altLang="zh-CN" dirty="0">
              <a:solidFill>
                <a:srgbClr val="008A00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dirty="0">
                <a:solidFill>
                  <a:srgbClr val="008A00"/>
                </a:solidFill>
              </a:rPr>
              <a:t>父亲与左、右孩子的编号之间满足一定规律。</a:t>
            </a:r>
            <a:endParaRPr lang="en-US" altLang="zh-CN" dirty="0">
              <a:solidFill>
                <a:srgbClr val="008A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9" grpId="0"/>
      <p:bldP spid="50" grpId="0"/>
    </p:bld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矩形 45"/>
          <p:cNvSpPr/>
          <p:nvPr/>
        </p:nvSpPr>
        <p:spPr>
          <a:xfrm>
            <a:off x="6858000" y="3124200"/>
            <a:ext cx="1752600" cy="954107"/>
          </a:xfrm>
          <a:prstGeom prst="rect">
            <a:avLst/>
          </a:prstGeom>
          <a:solidFill>
            <a:srgbClr val="226845"/>
          </a:solidFill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>
                <a:solidFill>
                  <a:schemeClr val="bg1"/>
                </a:solidFill>
              </a:rPr>
              <a:t>根最大</a:t>
            </a:r>
            <a:endParaRPr lang="en-US" altLang="zh-CN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>
                <a:solidFill>
                  <a:srgbClr val="FFC000"/>
                </a:solidFill>
              </a:rPr>
              <a:t>--</a:t>
            </a:r>
            <a:r>
              <a:rPr lang="zh-CN" altLang="en-US" dirty="0">
                <a:solidFill>
                  <a:srgbClr val="FFC000"/>
                </a:solidFill>
              </a:rPr>
              <a:t>大根堆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zh-CN" altLang="en-US" dirty="0">
                <a:latin typeface="黑体" pitchFamily="2" charset="-122"/>
                <a:ea typeface="黑体" pitchFamily="2" charset="-122"/>
              </a:rPr>
              <a:t>大根堆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8" name="Oval 27"/>
          <p:cNvSpPr>
            <a:spLocks noChangeArrowheads="1"/>
          </p:cNvSpPr>
          <p:nvPr/>
        </p:nvSpPr>
        <p:spPr bwMode="auto">
          <a:xfrm>
            <a:off x="5867400" y="3200400"/>
            <a:ext cx="540000" cy="540000"/>
          </a:xfrm>
          <a:prstGeom prst="ellipse">
            <a:avLst/>
          </a:prstGeom>
          <a:solidFill>
            <a:srgbClr val="FFFE98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/>
              <a:t>30</a:t>
            </a:r>
          </a:p>
        </p:txBody>
      </p:sp>
      <p:sp>
        <p:nvSpPr>
          <p:cNvPr id="29" name="Oval 28"/>
          <p:cNvSpPr>
            <a:spLocks noChangeArrowheads="1"/>
          </p:cNvSpPr>
          <p:nvPr/>
        </p:nvSpPr>
        <p:spPr bwMode="auto">
          <a:xfrm>
            <a:off x="6597000" y="3937200"/>
            <a:ext cx="540000" cy="540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25</a:t>
            </a:r>
            <a:endParaRPr lang="zh-CN" altLang="en-US" sz="3200" dirty="0"/>
          </a:p>
        </p:txBody>
      </p:sp>
      <p:sp>
        <p:nvSpPr>
          <p:cNvPr id="30" name="Oval 29"/>
          <p:cNvSpPr>
            <a:spLocks noChangeArrowheads="1"/>
          </p:cNvSpPr>
          <p:nvPr/>
        </p:nvSpPr>
        <p:spPr bwMode="auto">
          <a:xfrm>
            <a:off x="6216600" y="4717800"/>
            <a:ext cx="540000" cy="540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2</a:t>
            </a:r>
            <a:endParaRPr lang="zh-CN" altLang="en-US" sz="3200" dirty="0"/>
          </a:p>
        </p:txBody>
      </p:sp>
      <p:cxnSp>
        <p:nvCxnSpPr>
          <p:cNvPr id="31" name="直接连接符 30"/>
          <p:cNvCxnSpPr>
            <a:stCxn id="28" idx="3"/>
            <a:endCxn id="36" idx="0"/>
          </p:cNvCxnSpPr>
          <p:nvPr/>
        </p:nvCxnSpPr>
        <p:spPr bwMode="auto">
          <a:xfrm rot="5400000">
            <a:off x="5573667" y="3590253"/>
            <a:ext cx="301748" cy="4438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直接连接符 31"/>
          <p:cNvCxnSpPr>
            <a:stCxn id="28" idx="5"/>
            <a:endCxn id="29" idx="0"/>
          </p:cNvCxnSpPr>
          <p:nvPr/>
        </p:nvCxnSpPr>
        <p:spPr bwMode="auto">
          <a:xfrm rot="16200000" flipH="1">
            <a:off x="6459719" y="3529918"/>
            <a:ext cx="275881" cy="5386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直接连接符 32"/>
          <p:cNvCxnSpPr>
            <a:stCxn id="29" idx="3"/>
            <a:endCxn id="30" idx="0"/>
          </p:cNvCxnSpPr>
          <p:nvPr/>
        </p:nvCxnSpPr>
        <p:spPr bwMode="auto">
          <a:xfrm rot="5400000">
            <a:off x="6421501" y="4463219"/>
            <a:ext cx="319681" cy="1894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4" name="Oval 29"/>
          <p:cNvSpPr>
            <a:spLocks noChangeArrowheads="1"/>
          </p:cNvSpPr>
          <p:nvPr/>
        </p:nvSpPr>
        <p:spPr bwMode="auto">
          <a:xfrm>
            <a:off x="7003800" y="4741838"/>
            <a:ext cx="540000" cy="540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20</a:t>
            </a:r>
            <a:endParaRPr lang="zh-CN" altLang="en-US" sz="3200" dirty="0"/>
          </a:p>
        </p:txBody>
      </p:sp>
      <p:cxnSp>
        <p:nvCxnSpPr>
          <p:cNvPr id="35" name="直接连接符 34"/>
          <p:cNvCxnSpPr>
            <a:stCxn id="29" idx="5"/>
            <a:endCxn id="34" idx="0"/>
          </p:cNvCxnSpPr>
          <p:nvPr/>
        </p:nvCxnSpPr>
        <p:spPr bwMode="auto">
          <a:xfrm rot="16200000" flipH="1">
            <a:off x="6994000" y="4462037"/>
            <a:ext cx="343719" cy="2158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6" name="Oval 28"/>
          <p:cNvSpPr>
            <a:spLocks noChangeArrowheads="1"/>
          </p:cNvSpPr>
          <p:nvPr/>
        </p:nvSpPr>
        <p:spPr bwMode="auto">
          <a:xfrm>
            <a:off x="5232600" y="3963067"/>
            <a:ext cx="540000" cy="540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15</a:t>
            </a:r>
            <a:endParaRPr lang="zh-CN" altLang="en-US" sz="3200" dirty="0"/>
          </a:p>
        </p:txBody>
      </p:sp>
      <p:sp>
        <p:nvSpPr>
          <p:cNvPr id="37" name="Oval 29"/>
          <p:cNvSpPr>
            <a:spLocks noChangeArrowheads="1"/>
          </p:cNvSpPr>
          <p:nvPr/>
        </p:nvSpPr>
        <p:spPr bwMode="auto">
          <a:xfrm>
            <a:off x="4876800" y="4741838"/>
            <a:ext cx="540000" cy="540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10</a:t>
            </a:r>
            <a:endParaRPr lang="zh-CN" altLang="en-US" sz="3200" dirty="0"/>
          </a:p>
        </p:txBody>
      </p:sp>
      <p:cxnSp>
        <p:nvCxnSpPr>
          <p:cNvPr id="38" name="直接连接符 37"/>
          <p:cNvCxnSpPr>
            <a:stCxn id="36" idx="3"/>
            <a:endCxn id="37" idx="0"/>
          </p:cNvCxnSpPr>
          <p:nvPr/>
        </p:nvCxnSpPr>
        <p:spPr bwMode="auto">
          <a:xfrm rot="5400000">
            <a:off x="5070315" y="4500472"/>
            <a:ext cx="317852" cy="1648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9" name="Oval 29"/>
          <p:cNvSpPr>
            <a:spLocks noChangeArrowheads="1"/>
          </p:cNvSpPr>
          <p:nvPr/>
        </p:nvSpPr>
        <p:spPr bwMode="auto">
          <a:xfrm>
            <a:off x="5549666" y="4741838"/>
            <a:ext cx="540000" cy="540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6</a:t>
            </a:r>
            <a:endParaRPr lang="zh-CN" altLang="en-US" sz="3200" dirty="0"/>
          </a:p>
        </p:txBody>
      </p:sp>
      <p:cxnSp>
        <p:nvCxnSpPr>
          <p:cNvPr id="40" name="直接连接符 39"/>
          <p:cNvCxnSpPr>
            <a:stCxn id="36" idx="5"/>
            <a:endCxn id="39" idx="0"/>
          </p:cNvCxnSpPr>
          <p:nvPr/>
        </p:nvCxnSpPr>
        <p:spPr bwMode="auto">
          <a:xfrm rot="16200000" flipH="1">
            <a:off x="5597666" y="4519838"/>
            <a:ext cx="317852" cy="12614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1" name="Oval 29"/>
          <p:cNvSpPr>
            <a:spLocks noChangeArrowheads="1"/>
          </p:cNvSpPr>
          <p:nvPr/>
        </p:nvSpPr>
        <p:spPr bwMode="auto">
          <a:xfrm>
            <a:off x="4495800" y="5580038"/>
            <a:ext cx="540000" cy="540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5</a:t>
            </a:r>
            <a:endParaRPr lang="zh-CN" altLang="en-US" sz="3200" dirty="0"/>
          </a:p>
        </p:txBody>
      </p:sp>
      <p:cxnSp>
        <p:nvCxnSpPr>
          <p:cNvPr id="42" name="直接连接符 41"/>
          <p:cNvCxnSpPr>
            <a:stCxn id="37" idx="3"/>
            <a:endCxn id="41" idx="0"/>
          </p:cNvCxnSpPr>
          <p:nvPr/>
        </p:nvCxnSpPr>
        <p:spPr bwMode="auto">
          <a:xfrm rot="5400000">
            <a:off x="4672201" y="5296357"/>
            <a:ext cx="377281" cy="1900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3" name="Oval 29"/>
          <p:cNvSpPr>
            <a:spLocks noChangeArrowheads="1"/>
          </p:cNvSpPr>
          <p:nvPr/>
        </p:nvSpPr>
        <p:spPr bwMode="auto">
          <a:xfrm>
            <a:off x="5283000" y="5580038"/>
            <a:ext cx="540000" cy="540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3</a:t>
            </a:r>
            <a:endParaRPr lang="zh-CN" altLang="en-US" sz="3200" dirty="0"/>
          </a:p>
        </p:txBody>
      </p:sp>
      <p:cxnSp>
        <p:nvCxnSpPr>
          <p:cNvPr id="44" name="直接连接符 43"/>
          <p:cNvCxnSpPr>
            <a:stCxn id="37" idx="5"/>
            <a:endCxn id="43" idx="0"/>
          </p:cNvCxnSpPr>
          <p:nvPr/>
        </p:nvCxnSpPr>
        <p:spPr bwMode="auto">
          <a:xfrm rot="16200000" flipH="1">
            <a:off x="5256719" y="5283756"/>
            <a:ext cx="377281" cy="2152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7" name="Text Box 6"/>
          <p:cNvSpPr txBox="1">
            <a:spLocks noChangeArrowheads="1"/>
          </p:cNvSpPr>
          <p:nvPr/>
        </p:nvSpPr>
        <p:spPr bwMode="auto">
          <a:xfrm>
            <a:off x="609600" y="1143000"/>
            <a:ext cx="8153400" cy="137268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0"/>
              </a:spcBef>
              <a:buSzPct val="75000"/>
              <a:buNone/>
            </a:pPr>
            <a:r>
              <a:rPr lang="en-US" altLang="zh-CN" sz="3200" dirty="0"/>
              <a:t>-- </a:t>
            </a:r>
            <a:r>
              <a:rPr lang="zh-CN" altLang="en-US" sz="3200" dirty="0"/>
              <a:t>将大根堆顺序存储，则满足：</a:t>
            </a:r>
            <a:endParaRPr lang="en-US" altLang="zh-CN" sz="3200" dirty="0"/>
          </a:p>
          <a:p>
            <a:pPr>
              <a:lnSpc>
                <a:spcPct val="130000"/>
              </a:lnSpc>
              <a:spcBef>
                <a:spcPts val="0"/>
              </a:spcBef>
              <a:buSzPct val="75000"/>
              <a:buNone/>
            </a:pPr>
            <a:r>
              <a:rPr lang="en-US" altLang="zh-CN" sz="3200" dirty="0"/>
              <a:t>                                                     </a:t>
            </a:r>
          </a:p>
        </p:txBody>
      </p:sp>
      <p:sp>
        <p:nvSpPr>
          <p:cNvPr id="48" name="左大括号 47"/>
          <p:cNvSpPr/>
          <p:nvPr/>
        </p:nvSpPr>
        <p:spPr bwMode="auto">
          <a:xfrm>
            <a:off x="6324600" y="1452670"/>
            <a:ext cx="180000" cy="838200"/>
          </a:xfrm>
          <a:prstGeom prst="leftBrace">
            <a:avLst/>
          </a:prstGeom>
          <a:noFill/>
          <a:ln w="28575" cap="flat" cmpd="sng" algn="ctr">
            <a:solidFill>
              <a:srgbClr val="0033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6553200" y="1757470"/>
            <a:ext cx="1816523" cy="7571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SzPct val="75000"/>
              <a:buNone/>
            </a:pPr>
            <a:r>
              <a:rPr lang="en-US" altLang="zh-CN" sz="3600" dirty="0" err="1">
                <a:solidFill>
                  <a:srgbClr val="003399"/>
                </a:solidFill>
              </a:rPr>
              <a:t>k</a:t>
            </a:r>
            <a:r>
              <a:rPr lang="en-US" altLang="zh-CN" sz="3600" baseline="-25000" dirty="0" err="1">
                <a:solidFill>
                  <a:srgbClr val="003399"/>
                </a:solidFill>
              </a:rPr>
              <a:t>i</a:t>
            </a:r>
            <a:r>
              <a:rPr lang="en-US" altLang="zh-CN" sz="3600" dirty="0">
                <a:solidFill>
                  <a:srgbClr val="003399"/>
                </a:solidFill>
              </a:rPr>
              <a:t> ≥ k</a:t>
            </a:r>
            <a:r>
              <a:rPr lang="en-US" altLang="zh-CN" sz="3600" baseline="-25000" dirty="0">
                <a:solidFill>
                  <a:srgbClr val="003399"/>
                </a:solidFill>
              </a:rPr>
              <a:t>2i+2</a:t>
            </a:r>
          </a:p>
        </p:txBody>
      </p:sp>
      <p:sp>
        <p:nvSpPr>
          <p:cNvPr id="50" name="矩形 49"/>
          <p:cNvSpPr/>
          <p:nvPr/>
        </p:nvSpPr>
        <p:spPr>
          <a:xfrm>
            <a:off x="6553200" y="1071670"/>
            <a:ext cx="1816523" cy="7848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600" dirty="0" err="1">
                <a:solidFill>
                  <a:srgbClr val="003399"/>
                </a:solidFill>
              </a:rPr>
              <a:t>k</a:t>
            </a:r>
            <a:r>
              <a:rPr lang="en-US" altLang="zh-CN" sz="3600" baseline="-25000" dirty="0" err="1">
                <a:solidFill>
                  <a:srgbClr val="003399"/>
                </a:solidFill>
              </a:rPr>
              <a:t>i</a:t>
            </a:r>
            <a:r>
              <a:rPr lang="en-US" altLang="zh-CN" sz="3600" dirty="0">
                <a:solidFill>
                  <a:srgbClr val="003399"/>
                </a:solidFill>
              </a:rPr>
              <a:t> ≥ k</a:t>
            </a:r>
            <a:r>
              <a:rPr lang="en-US" altLang="zh-CN" sz="3600" baseline="-25000" dirty="0">
                <a:solidFill>
                  <a:srgbClr val="003399"/>
                </a:solidFill>
              </a:rPr>
              <a:t>2i+1</a:t>
            </a:r>
            <a:endParaRPr lang="zh-CN" altLang="en-US" sz="3600" baseline="-25000" dirty="0">
              <a:solidFill>
                <a:srgbClr val="0033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9" grpId="0"/>
      <p:bldP spid="50" grpId="0"/>
    </p:bld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zh-CN" altLang="en-US" dirty="0">
                <a:latin typeface="黑体" pitchFamily="2" charset="-122"/>
                <a:ea typeface="黑体" pitchFamily="2" charset="-122"/>
              </a:rPr>
              <a:t>优先队列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7" name="Text Box 6"/>
          <p:cNvSpPr txBox="1">
            <a:spLocks noChangeArrowheads="1"/>
          </p:cNvSpPr>
          <p:nvPr/>
        </p:nvSpPr>
        <p:spPr bwMode="auto">
          <a:xfrm>
            <a:off x="609600" y="1143000"/>
            <a:ext cx="8153400" cy="147117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  <a:spcBef>
                <a:spcPts val="0"/>
              </a:spcBef>
              <a:buSzPct val="75000"/>
              <a:buFont typeface="Wingdings" pitchFamily="2" charset="2"/>
              <a:buChar char="p"/>
            </a:pPr>
            <a:r>
              <a:rPr lang="en-US" altLang="zh-CN" sz="3200" dirty="0">
                <a:solidFill>
                  <a:srgbClr val="003399"/>
                </a:solidFill>
              </a:rPr>
              <a:t> </a:t>
            </a:r>
            <a:r>
              <a:rPr lang="zh-CN" altLang="en-US" sz="3200" dirty="0">
                <a:solidFill>
                  <a:srgbClr val="003399"/>
                </a:solidFill>
              </a:rPr>
              <a:t>队列：</a:t>
            </a:r>
            <a:endParaRPr lang="en-US" altLang="zh-CN" sz="3200" dirty="0"/>
          </a:p>
          <a:p>
            <a:pPr>
              <a:lnSpc>
                <a:spcPct val="140000"/>
              </a:lnSpc>
              <a:spcBef>
                <a:spcPts val="0"/>
              </a:spcBef>
              <a:buSzPct val="75000"/>
              <a:buFont typeface="Wingdings" pitchFamily="2" charset="2"/>
              <a:buChar char="p"/>
            </a:pPr>
            <a:r>
              <a:rPr lang="en-US" altLang="zh-CN" sz="3200" dirty="0">
                <a:solidFill>
                  <a:srgbClr val="003399"/>
                </a:solidFill>
              </a:rPr>
              <a:t> </a:t>
            </a:r>
            <a:r>
              <a:rPr lang="zh-CN" altLang="en-US" sz="3200" dirty="0">
                <a:solidFill>
                  <a:srgbClr val="003399"/>
                </a:solidFill>
              </a:rPr>
              <a:t>优先队列：</a:t>
            </a:r>
            <a:endParaRPr lang="en-US" altLang="zh-CN" sz="3200" dirty="0"/>
          </a:p>
        </p:txBody>
      </p:sp>
      <p:sp>
        <p:nvSpPr>
          <p:cNvPr id="26" name="左大括号 25"/>
          <p:cNvSpPr/>
          <p:nvPr/>
        </p:nvSpPr>
        <p:spPr bwMode="auto">
          <a:xfrm flipH="1" flipV="1">
            <a:off x="6248400" y="1447800"/>
            <a:ext cx="216000" cy="972000"/>
          </a:xfrm>
          <a:prstGeom prst="leftBrace">
            <a:avLst/>
          </a:prstGeom>
          <a:noFill/>
          <a:ln w="28575" cap="flat" cmpd="sng" algn="ctr">
            <a:solidFill>
              <a:srgbClr val="1F5F3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553200" y="1676400"/>
            <a:ext cx="2057400" cy="553998"/>
          </a:xfrm>
          <a:prstGeom prst="rect">
            <a:avLst/>
          </a:prstGeom>
          <a:solidFill>
            <a:srgbClr val="226845"/>
          </a:solidFill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3000" dirty="0">
                <a:solidFill>
                  <a:schemeClr val="bg1"/>
                </a:solidFill>
              </a:rPr>
              <a:t>没有关系！</a:t>
            </a:r>
          </a:p>
        </p:txBody>
      </p:sp>
      <p:sp>
        <p:nvSpPr>
          <p:cNvPr id="45" name="Rectangle 4"/>
          <p:cNvSpPr>
            <a:spLocks noChangeArrowheads="1"/>
          </p:cNvSpPr>
          <p:nvPr/>
        </p:nvSpPr>
        <p:spPr bwMode="auto">
          <a:xfrm>
            <a:off x="609600" y="2667000"/>
            <a:ext cx="8153400" cy="2895600"/>
          </a:xfrm>
          <a:prstGeom prst="rect">
            <a:avLst/>
          </a:prstGeom>
          <a:solidFill>
            <a:schemeClr val="accent5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sz="3200" dirty="0">
                <a:latin typeface="+mj-lt"/>
              </a:rPr>
              <a:t>-- </a:t>
            </a:r>
            <a:r>
              <a:rPr lang="zh-CN" altLang="en-US" sz="3200" dirty="0">
                <a:latin typeface="+mj-lt"/>
              </a:rPr>
              <a:t>优先队列的基本操作：</a:t>
            </a:r>
            <a:endParaRPr lang="en-US" altLang="zh-CN" sz="3200" dirty="0">
              <a:latin typeface="+mj-lt"/>
            </a:endParaRPr>
          </a:p>
          <a:p>
            <a:pPr marL="342900" indent="-342900" eaLnBrk="1" hangingPunct="1"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sz="3200" dirty="0">
                <a:latin typeface="+mj-lt"/>
              </a:rPr>
              <a:t>(1) </a:t>
            </a:r>
            <a:r>
              <a:rPr lang="zh-CN" altLang="en-US" sz="3200" dirty="0">
                <a:latin typeface="+mj-lt"/>
              </a:rPr>
              <a:t>插入元素；</a:t>
            </a:r>
            <a:endParaRPr lang="en-US" altLang="zh-CN" sz="3200" dirty="0">
              <a:latin typeface="+mj-lt"/>
            </a:endParaRPr>
          </a:p>
          <a:p>
            <a:pPr marL="342900" indent="-342900" eaLnBrk="1" hangingPunct="1"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sz="3200" dirty="0">
                <a:latin typeface="+mj-lt"/>
              </a:rPr>
              <a:t>(2) </a:t>
            </a:r>
            <a:r>
              <a:rPr lang="zh-CN" altLang="en-US" sz="3200" dirty="0">
                <a:latin typeface="+mj-lt"/>
              </a:rPr>
              <a:t>删除 最小元素；</a:t>
            </a:r>
            <a:endParaRPr lang="en-US" altLang="zh-CN" sz="3200" dirty="0">
              <a:latin typeface="+mj-lt"/>
            </a:endParaRPr>
          </a:p>
          <a:p>
            <a:pPr marL="342900" indent="-342900" eaLnBrk="1" hangingPunct="1"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sz="3200" dirty="0">
                <a:latin typeface="+mj-lt"/>
              </a:rPr>
              <a:t>(3) </a:t>
            </a:r>
            <a:r>
              <a:rPr lang="zh-CN" altLang="en-US" sz="3200" dirty="0">
                <a:latin typeface="+mj-lt"/>
              </a:rPr>
              <a:t>查找 最小元素；</a:t>
            </a:r>
            <a:endParaRPr lang="en-US" altLang="zh-CN" sz="3200" dirty="0">
              <a:latin typeface="+mj-lt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2112447" y="1206000"/>
            <a:ext cx="4288353" cy="6430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3200" dirty="0"/>
              <a:t>先进先出，后进后出；</a:t>
            </a:r>
          </a:p>
        </p:txBody>
      </p:sp>
      <p:sp>
        <p:nvSpPr>
          <p:cNvPr id="52" name="矩形 51"/>
          <p:cNvSpPr/>
          <p:nvPr/>
        </p:nvSpPr>
        <p:spPr>
          <a:xfrm>
            <a:off x="2971800" y="1828800"/>
            <a:ext cx="3057247" cy="6984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  <a:spcBef>
                <a:spcPts val="0"/>
              </a:spcBef>
              <a:buSzPct val="75000"/>
              <a:buNone/>
            </a:pPr>
            <a:r>
              <a:rPr lang="zh-CN" altLang="en-US" sz="3200" dirty="0">
                <a:latin typeface="黑体" pitchFamily="2" charset="-122"/>
              </a:rPr>
              <a:t>最小元素先出；</a:t>
            </a:r>
            <a:endParaRPr lang="en-US" altLang="zh-CN" sz="3200" dirty="0"/>
          </a:p>
        </p:txBody>
      </p:sp>
      <p:sp>
        <p:nvSpPr>
          <p:cNvPr id="53" name="矩形 52"/>
          <p:cNvSpPr/>
          <p:nvPr/>
        </p:nvSpPr>
        <p:spPr>
          <a:xfrm>
            <a:off x="2133600" y="4191000"/>
            <a:ext cx="2057400" cy="1260000"/>
          </a:xfrm>
          <a:prstGeom prst="rect">
            <a:avLst/>
          </a:prstGeom>
          <a:noFill/>
          <a:ln w="28575">
            <a:solidFill>
              <a:srgbClr val="003399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3000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3000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endParaRPr lang="zh-CN" altLang="en-US" sz="3000" dirty="0">
              <a:solidFill>
                <a:schemeClr val="bg1"/>
              </a:solidFill>
            </a:endParaRPr>
          </a:p>
        </p:txBody>
      </p:sp>
      <p:sp>
        <p:nvSpPr>
          <p:cNvPr id="54" name="Rectangle 4"/>
          <p:cNvSpPr>
            <a:spLocks noChangeArrowheads="1"/>
          </p:cNvSpPr>
          <p:nvPr/>
        </p:nvSpPr>
        <p:spPr bwMode="auto">
          <a:xfrm>
            <a:off x="4572000" y="5334000"/>
            <a:ext cx="4191000" cy="609600"/>
          </a:xfrm>
          <a:prstGeom prst="rect">
            <a:avLst/>
          </a:prstGeom>
          <a:solidFill>
            <a:schemeClr val="accent3">
              <a:lumMod val="95000"/>
            </a:schemeClr>
          </a:solidFill>
          <a:ln w="28575">
            <a:solidFill>
              <a:schemeClr val="bg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None/>
            </a:pPr>
            <a:r>
              <a:rPr lang="zh-CN" altLang="en-US" sz="3000" dirty="0">
                <a:solidFill>
                  <a:srgbClr val="008A00"/>
                </a:solidFill>
                <a:latin typeface="黑体" pitchFamily="2" charset="-122"/>
                <a:ea typeface="黑体" pitchFamily="2" charset="-122"/>
              </a:rPr>
              <a:t>小根堆的根：</a:t>
            </a:r>
            <a:r>
              <a:rPr lang="zh-CN" altLang="en-US" sz="3000" dirty="0">
                <a:solidFill>
                  <a:srgbClr val="008A00"/>
                </a:solidFill>
                <a:latin typeface="黑体" pitchFamily="2" charset="-122"/>
                <a:sym typeface="Wingdings" pitchFamily="2" charset="2"/>
              </a:rPr>
              <a:t>堆中</a:t>
            </a:r>
            <a:r>
              <a:rPr lang="zh-CN" altLang="en-US" sz="3000" dirty="0">
                <a:solidFill>
                  <a:srgbClr val="008A00"/>
                </a:solidFill>
                <a:latin typeface="黑体" pitchFamily="2" charset="-122"/>
                <a:ea typeface="黑体" pitchFamily="2" charset="-122"/>
              </a:rPr>
              <a:t>最小</a:t>
            </a:r>
            <a:endParaRPr lang="en-US" altLang="zh-CN" sz="3000" dirty="0">
              <a:solidFill>
                <a:srgbClr val="008A00"/>
              </a:solidFill>
              <a:latin typeface="黑体" pitchFamily="2" charset="-122"/>
              <a:ea typeface="黑体" pitchFamily="2" charset="-122"/>
            </a:endParaRPr>
          </a:p>
        </p:txBody>
      </p:sp>
      <p:cxnSp>
        <p:nvCxnSpPr>
          <p:cNvPr id="55" name="直接连接符 54"/>
          <p:cNvCxnSpPr>
            <a:stCxn id="53" idx="3"/>
            <a:endCxn id="54" idx="0"/>
          </p:cNvCxnSpPr>
          <p:nvPr/>
        </p:nvCxnSpPr>
        <p:spPr bwMode="auto">
          <a:xfrm>
            <a:off x="4191000" y="4821000"/>
            <a:ext cx="2476500" cy="5130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51" grpId="0"/>
      <p:bldP spid="52" grpId="0"/>
      <p:bldP spid="53" grpId="0" animBg="1"/>
      <p:bldP spid="54" grpId="0" animBg="1"/>
    </p:bld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zh-CN" altLang="en-US" dirty="0">
                <a:latin typeface="黑体" pitchFamily="2" charset="-122"/>
                <a:ea typeface="黑体" pitchFamily="2" charset="-122"/>
              </a:rPr>
              <a:t>优先队列的实现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7" name="Text Box 6"/>
          <p:cNvSpPr txBox="1">
            <a:spLocks noChangeArrowheads="1"/>
          </p:cNvSpPr>
          <p:nvPr/>
        </p:nvSpPr>
        <p:spPr bwMode="auto">
          <a:xfrm>
            <a:off x="609600" y="1143000"/>
            <a:ext cx="7924800" cy="137268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0"/>
              </a:spcBef>
              <a:buSzPct val="75000"/>
              <a:buFont typeface="Wingdings" pitchFamily="2" charset="2"/>
              <a:buChar char="p"/>
            </a:pPr>
            <a:r>
              <a:rPr lang="en-US" altLang="zh-CN" sz="3200" dirty="0"/>
              <a:t> </a:t>
            </a:r>
            <a:r>
              <a:rPr lang="zh-CN" altLang="en-US" sz="3200" dirty="0"/>
              <a:t>顺序数组？</a:t>
            </a:r>
            <a:endParaRPr lang="en-US" altLang="zh-CN" sz="3200" dirty="0"/>
          </a:p>
          <a:p>
            <a:pPr>
              <a:lnSpc>
                <a:spcPct val="130000"/>
              </a:lnSpc>
              <a:spcBef>
                <a:spcPts val="0"/>
              </a:spcBef>
              <a:buSzPct val="75000"/>
              <a:buFont typeface="Wingdings" pitchFamily="2" charset="2"/>
              <a:buChar char="p"/>
            </a:pPr>
            <a:r>
              <a:rPr lang="en-US" altLang="zh-CN" sz="3200" dirty="0"/>
              <a:t> </a:t>
            </a:r>
            <a:r>
              <a:rPr lang="zh-CN" altLang="en-US" sz="3200" dirty="0"/>
              <a:t>单链表？</a:t>
            </a:r>
            <a:endParaRPr lang="en-US" altLang="zh-CN" sz="3200" dirty="0"/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1143000" y="2667000"/>
            <a:ext cx="7010400" cy="685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ts val="0"/>
              </a:spcBef>
              <a:buNone/>
            </a:pPr>
            <a:r>
              <a:rPr lang="en-US" altLang="zh-CN" sz="3200" dirty="0">
                <a:latin typeface="+mj-lt"/>
              </a:rPr>
              <a:t>-- </a:t>
            </a:r>
            <a:r>
              <a:rPr lang="zh-CN" altLang="en-US" sz="3200" dirty="0">
                <a:latin typeface="黑体" pitchFamily="2" charset="-122"/>
                <a:ea typeface="黑体" pitchFamily="2" charset="-122"/>
              </a:rPr>
              <a:t>插入</a:t>
            </a:r>
            <a:r>
              <a:rPr lang="zh-CN" altLang="en-US" sz="3200" dirty="0">
                <a:latin typeface="黑体" pitchFamily="2" charset="-122"/>
              </a:rPr>
              <a:t>元素</a:t>
            </a:r>
            <a:r>
              <a:rPr lang="zh-CN" altLang="en-US" sz="3200" dirty="0">
                <a:latin typeface="黑体" pitchFamily="2" charset="-122"/>
                <a:ea typeface="黑体" pitchFamily="2" charset="-122"/>
              </a:rPr>
              <a:t>、删除最小元素的复杂度？</a:t>
            </a:r>
            <a:endParaRPr lang="en-US" altLang="zh-CN" sz="3200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2209800" y="4495800"/>
            <a:ext cx="4876800" cy="1295400"/>
          </a:xfrm>
          <a:prstGeom prst="rect">
            <a:avLst/>
          </a:prstGeom>
          <a:solidFill>
            <a:schemeClr val="accent5"/>
          </a:solidFill>
          <a:ln w="285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ts val="0"/>
              </a:spcBef>
              <a:buNone/>
            </a:pPr>
            <a:r>
              <a:rPr lang="zh-CN" altLang="en-US" sz="3200" dirty="0">
                <a:latin typeface="黑体" pitchFamily="2" charset="-122"/>
                <a:ea typeface="黑体" pitchFamily="2" charset="-122"/>
              </a:rPr>
              <a:t>逻辑结构：</a:t>
            </a:r>
            <a:r>
              <a:rPr lang="zh-CN" altLang="en-US" sz="3200" dirty="0">
                <a:solidFill>
                  <a:srgbClr val="003399"/>
                </a:solidFill>
                <a:latin typeface="黑体" pitchFamily="2" charset="-122"/>
                <a:ea typeface="黑体" pitchFamily="2" charset="-122"/>
              </a:rPr>
              <a:t>小顶堆；</a:t>
            </a:r>
            <a:endParaRPr lang="en-US" altLang="zh-CN" sz="3200" dirty="0">
              <a:solidFill>
                <a:srgbClr val="003399"/>
              </a:solidFill>
              <a:latin typeface="黑体" pitchFamily="2" charset="-122"/>
              <a:ea typeface="黑体" pitchFamily="2" charset="-122"/>
            </a:endParaRPr>
          </a:p>
          <a:p>
            <a:pPr marL="342900" indent="-342900" eaLnBrk="1" hangingPunct="1">
              <a:spcBef>
                <a:spcPts val="0"/>
              </a:spcBef>
              <a:buNone/>
            </a:pPr>
            <a:r>
              <a:rPr lang="zh-CN" altLang="en-US" sz="3200" dirty="0">
                <a:latin typeface="黑体" pitchFamily="2" charset="-122"/>
                <a:ea typeface="黑体" pitchFamily="2" charset="-122"/>
              </a:rPr>
              <a:t>物理结构：</a:t>
            </a:r>
            <a:r>
              <a:rPr lang="zh-CN" altLang="en-US" sz="3200" dirty="0">
                <a:solidFill>
                  <a:srgbClr val="003399"/>
                </a:solidFill>
                <a:latin typeface="黑体" pitchFamily="2" charset="-122"/>
                <a:ea typeface="黑体" pitchFamily="2" charset="-122"/>
              </a:rPr>
              <a:t>顺序存储；</a:t>
            </a:r>
            <a:endParaRPr lang="en-US" altLang="zh-CN" sz="3200" dirty="0">
              <a:solidFill>
                <a:srgbClr val="003399"/>
              </a:solidFill>
              <a:latin typeface="+mj-lt"/>
              <a:ea typeface="黑体" pitchFamily="2" charset="-122"/>
            </a:endParaRPr>
          </a:p>
        </p:txBody>
      </p:sp>
      <p:sp>
        <p:nvSpPr>
          <p:cNvPr id="16" name="下箭头 15"/>
          <p:cNvSpPr/>
          <p:nvPr/>
        </p:nvSpPr>
        <p:spPr bwMode="auto">
          <a:xfrm>
            <a:off x="4419600" y="4038600"/>
            <a:ext cx="432000" cy="504000"/>
          </a:xfrm>
          <a:prstGeom prst="downArrow">
            <a:avLst/>
          </a:prstGeom>
          <a:solidFill>
            <a:schemeClr val="bg2">
              <a:lumMod val="20000"/>
              <a:lumOff val="80000"/>
            </a:schemeClr>
          </a:solidFill>
          <a:ln w="381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9" name="左大括号 18"/>
          <p:cNvSpPr/>
          <p:nvPr/>
        </p:nvSpPr>
        <p:spPr bwMode="auto">
          <a:xfrm flipH="1" flipV="1">
            <a:off x="3124200" y="1390200"/>
            <a:ext cx="216000" cy="972000"/>
          </a:xfrm>
          <a:prstGeom prst="leftBrace">
            <a:avLst/>
          </a:prstGeom>
          <a:noFill/>
          <a:ln w="28575" cap="flat" cmpd="sng" algn="ctr">
            <a:solidFill>
              <a:srgbClr val="1F5F3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429000" y="1618800"/>
            <a:ext cx="3352800" cy="553998"/>
          </a:xfrm>
          <a:prstGeom prst="rect">
            <a:avLst/>
          </a:prstGeom>
          <a:solidFill>
            <a:srgbClr val="226845"/>
          </a:solidFill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3000" dirty="0">
                <a:solidFill>
                  <a:schemeClr val="bg1"/>
                </a:solidFill>
              </a:rPr>
              <a:t>元素有序 </a:t>
            </a:r>
            <a:r>
              <a:rPr lang="en-US" altLang="zh-CN" sz="3000" dirty="0">
                <a:solidFill>
                  <a:schemeClr val="bg1"/>
                </a:solidFill>
              </a:rPr>
              <a:t>or </a:t>
            </a:r>
            <a:r>
              <a:rPr lang="zh-CN" altLang="en-US" sz="3000" dirty="0">
                <a:solidFill>
                  <a:schemeClr val="bg1"/>
                </a:solidFill>
              </a:rPr>
              <a:t>无序</a:t>
            </a:r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1143000" y="3352800"/>
            <a:ext cx="7010400" cy="685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ts val="0"/>
              </a:spcBef>
              <a:buNone/>
            </a:pPr>
            <a:r>
              <a:rPr lang="en-US" altLang="zh-CN" sz="3200" dirty="0">
                <a:latin typeface="+mj-lt"/>
                <a:ea typeface="黑体" pitchFamily="2" charset="-122"/>
              </a:rPr>
              <a:t>-- </a:t>
            </a:r>
            <a:r>
              <a:rPr lang="zh-CN" altLang="en-US" sz="3200" dirty="0">
                <a:latin typeface="黑体" pitchFamily="2" charset="-122"/>
                <a:ea typeface="黑体" pitchFamily="2" charset="-122"/>
              </a:rPr>
              <a:t>总有</a:t>
            </a:r>
            <a:r>
              <a:rPr lang="en-US" altLang="zh-CN" sz="3200" dirty="0"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sz="3200" dirty="0">
                <a:latin typeface="+mj-lt"/>
                <a:ea typeface="黑体" pitchFamily="2" charset="-122"/>
              </a:rPr>
              <a:t>个为</a:t>
            </a:r>
            <a:r>
              <a:rPr lang="en-US" altLang="zh-CN" sz="3200" i="1" dirty="0">
                <a:latin typeface="+mj-lt"/>
              </a:rPr>
              <a:t>O</a:t>
            </a:r>
            <a:r>
              <a:rPr lang="en-US" altLang="zh-CN" sz="3200" dirty="0">
                <a:latin typeface="+mj-lt"/>
              </a:rPr>
              <a:t>(n)</a:t>
            </a:r>
            <a:endParaRPr lang="en-US" altLang="zh-CN" sz="3200" dirty="0">
              <a:latin typeface="+mj-lt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2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57200" y="-75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4400" kern="0" dirty="0">
                <a:solidFill>
                  <a:schemeClr val="tx2"/>
                </a:solidFill>
                <a:latin typeface="+mj-lt"/>
                <a:cs typeface="+mj-cs"/>
              </a:rPr>
              <a:t>5.1.1 </a:t>
            </a:r>
            <a:r>
              <a:rPr lang="zh-CN" altLang="en-US" sz="4400" kern="0" dirty="0">
                <a:solidFill>
                  <a:schemeClr val="tx2"/>
                </a:solidFill>
                <a:latin typeface="+mj-lt"/>
                <a:cs typeface="+mj-cs"/>
              </a:rPr>
              <a:t>满</a:t>
            </a:r>
            <a:r>
              <a:rPr lang="zh-CN" altLang="en-US" sz="4400" kern="0" dirty="0">
                <a:solidFill>
                  <a:schemeClr val="tx2"/>
                </a:solidFill>
                <a:latin typeface="黑体" pitchFamily="2" charset="-122"/>
                <a:cs typeface="+mj-cs"/>
              </a:rPr>
              <a:t>二叉树</a:t>
            </a:r>
            <a:endParaRPr kumimoji="0" lang="zh-CN" altLang="en-US" sz="4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4" name="Oval 26"/>
          <p:cNvSpPr>
            <a:spLocks noChangeArrowheads="1"/>
          </p:cNvSpPr>
          <p:nvPr/>
        </p:nvSpPr>
        <p:spPr bwMode="auto">
          <a:xfrm>
            <a:off x="6196200" y="3481788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B</a:t>
            </a:r>
          </a:p>
        </p:txBody>
      </p:sp>
      <p:sp>
        <p:nvSpPr>
          <p:cNvPr id="26" name="Oval 27"/>
          <p:cNvSpPr>
            <a:spLocks noChangeArrowheads="1"/>
          </p:cNvSpPr>
          <p:nvPr/>
        </p:nvSpPr>
        <p:spPr bwMode="auto">
          <a:xfrm>
            <a:off x="6793800" y="2711389"/>
            <a:ext cx="504000" cy="504000"/>
          </a:xfrm>
          <a:prstGeom prst="ellipse">
            <a:avLst/>
          </a:prstGeom>
          <a:solidFill>
            <a:srgbClr val="FFFE98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/>
              <a:t>A</a:t>
            </a:r>
          </a:p>
        </p:txBody>
      </p:sp>
      <p:sp>
        <p:nvSpPr>
          <p:cNvPr id="33" name="Oval 28"/>
          <p:cNvSpPr>
            <a:spLocks noChangeArrowheads="1"/>
          </p:cNvSpPr>
          <p:nvPr/>
        </p:nvSpPr>
        <p:spPr bwMode="auto">
          <a:xfrm>
            <a:off x="7443600" y="3481788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C</a:t>
            </a:r>
            <a:endParaRPr lang="zh-CN" altLang="en-US" sz="3200" dirty="0"/>
          </a:p>
        </p:txBody>
      </p:sp>
      <p:sp>
        <p:nvSpPr>
          <p:cNvPr id="34" name="Oval 29"/>
          <p:cNvSpPr>
            <a:spLocks noChangeArrowheads="1"/>
          </p:cNvSpPr>
          <p:nvPr/>
        </p:nvSpPr>
        <p:spPr bwMode="auto">
          <a:xfrm>
            <a:off x="7145400" y="4340989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F</a:t>
            </a:r>
            <a:endParaRPr lang="zh-CN" altLang="en-US" sz="3200" dirty="0"/>
          </a:p>
        </p:txBody>
      </p:sp>
      <p:cxnSp>
        <p:nvCxnSpPr>
          <p:cNvPr id="39" name="直接连接符 38"/>
          <p:cNvCxnSpPr>
            <a:stCxn id="26" idx="3"/>
            <a:endCxn id="24" idx="0"/>
          </p:cNvCxnSpPr>
          <p:nvPr/>
        </p:nvCxnSpPr>
        <p:spPr bwMode="auto">
          <a:xfrm rot="5400000">
            <a:off x="6487801" y="3101980"/>
            <a:ext cx="340208" cy="4194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直接连接符 39"/>
          <p:cNvCxnSpPr>
            <a:stCxn id="26" idx="5"/>
            <a:endCxn id="33" idx="0"/>
          </p:cNvCxnSpPr>
          <p:nvPr/>
        </p:nvCxnSpPr>
        <p:spPr bwMode="auto">
          <a:xfrm rot="16200000" flipH="1">
            <a:off x="7289691" y="3075879"/>
            <a:ext cx="340208" cy="4716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直接连接符 40"/>
          <p:cNvCxnSpPr>
            <a:stCxn id="33" idx="3"/>
            <a:endCxn id="34" idx="0"/>
          </p:cNvCxnSpPr>
          <p:nvPr/>
        </p:nvCxnSpPr>
        <p:spPr bwMode="auto">
          <a:xfrm rot="5400000">
            <a:off x="7242900" y="4066480"/>
            <a:ext cx="429010" cy="1200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2" name="Oval 29"/>
          <p:cNvSpPr>
            <a:spLocks noChangeArrowheads="1"/>
          </p:cNvSpPr>
          <p:nvPr/>
        </p:nvSpPr>
        <p:spPr bwMode="auto">
          <a:xfrm>
            <a:off x="7878000" y="4354189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G</a:t>
            </a:r>
            <a:endParaRPr lang="zh-CN" altLang="en-US" sz="3200" dirty="0"/>
          </a:p>
        </p:txBody>
      </p:sp>
      <p:cxnSp>
        <p:nvCxnSpPr>
          <p:cNvPr id="47" name="直接连接符 46"/>
          <p:cNvCxnSpPr>
            <a:stCxn id="33" idx="5"/>
            <a:endCxn id="42" idx="0"/>
          </p:cNvCxnSpPr>
          <p:nvPr/>
        </p:nvCxnSpPr>
        <p:spPr bwMode="auto">
          <a:xfrm rot="16200000" flipH="1">
            <a:off x="7780790" y="4004979"/>
            <a:ext cx="442210" cy="2562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4" name="Oval 29"/>
          <p:cNvSpPr>
            <a:spLocks noChangeArrowheads="1"/>
          </p:cNvSpPr>
          <p:nvPr/>
        </p:nvSpPr>
        <p:spPr bwMode="auto">
          <a:xfrm>
            <a:off x="5832600" y="4359600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D</a:t>
            </a:r>
            <a:endParaRPr lang="zh-CN" altLang="en-US" sz="3200" dirty="0"/>
          </a:p>
        </p:txBody>
      </p:sp>
      <p:cxnSp>
        <p:nvCxnSpPr>
          <p:cNvPr id="55" name="直接连接符 54"/>
          <p:cNvCxnSpPr>
            <a:stCxn id="24" idx="3"/>
            <a:endCxn id="54" idx="0"/>
          </p:cNvCxnSpPr>
          <p:nvPr/>
        </p:nvCxnSpPr>
        <p:spPr bwMode="auto">
          <a:xfrm rot="5400000">
            <a:off x="5953495" y="4043085"/>
            <a:ext cx="447621" cy="1854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6" name="Oval 29"/>
          <p:cNvSpPr>
            <a:spLocks noChangeArrowheads="1"/>
          </p:cNvSpPr>
          <p:nvPr/>
        </p:nvSpPr>
        <p:spPr bwMode="auto">
          <a:xfrm>
            <a:off x="6565200" y="4372800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E</a:t>
            </a:r>
            <a:endParaRPr lang="zh-CN" altLang="en-US" sz="3200" dirty="0"/>
          </a:p>
        </p:txBody>
      </p:sp>
      <p:cxnSp>
        <p:nvCxnSpPr>
          <p:cNvPr id="57" name="直接连接符 56"/>
          <p:cNvCxnSpPr>
            <a:stCxn id="24" idx="5"/>
            <a:endCxn id="56" idx="0"/>
          </p:cNvCxnSpPr>
          <p:nvPr/>
        </p:nvCxnSpPr>
        <p:spPr bwMode="auto">
          <a:xfrm rot="16200000" flipH="1">
            <a:off x="6491385" y="4046984"/>
            <a:ext cx="460821" cy="1908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" name="Text Box 6"/>
          <p:cNvSpPr txBox="1">
            <a:spLocks noChangeArrowheads="1"/>
          </p:cNvSpPr>
          <p:nvPr/>
        </p:nvSpPr>
        <p:spPr bwMode="auto">
          <a:xfrm>
            <a:off x="457200" y="1111341"/>
            <a:ext cx="8686800" cy="70788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ts val="0"/>
              </a:spcBef>
              <a:buSzPct val="75000"/>
              <a:buNone/>
            </a:pPr>
            <a:r>
              <a:rPr lang="zh-CN" altLang="en-US" sz="3200" dirty="0"/>
              <a:t>定义</a:t>
            </a:r>
            <a:r>
              <a:rPr lang="en-US" altLang="zh-CN" sz="3200" dirty="0"/>
              <a:t>1 </a:t>
            </a:r>
            <a:r>
              <a:rPr lang="en-US" altLang="zh-CN" sz="3200" dirty="0">
                <a:solidFill>
                  <a:srgbClr val="FF6600"/>
                </a:solidFill>
              </a:rPr>
              <a:t>(</a:t>
            </a:r>
            <a:r>
              <a:rPr lang="zh-CN" altLang="en-US" sz="3200" dirty="0">
                <a:solidFill>
                  <a:srgbClr val="FF6600"/>
                </a:solidFill>
              </a:rPr>
              <a:t>美国、国际，与本教材相同</a:t>
            </a:r>
            <a:r>
              <a:rPr lang="en-US" altLang="zh-CN" sz="3200" dirty="0">
                <a:solidFill>
                  <a:srgbClr val="FF6600"/>
                </a:solidFill>
              </a:rPr>
              <a:t>)</a:t>
            </a:r>
            <a:r>
              <a:rPr lang="zh-CN" altLang="en-US" sz="3200" dirty="0">
                <a:solidFill>
                  <a:srgbClr val="FF6600"/>
                </a:solidFill>
              </a:rPr>
              <a:t>，</a:t>
            </a:r>
            <a:r>
              <a:rPr lang="zh-CN" altLang="en-US" sz="3200" dirty="0"/>
              <a:t>又称</a:t>
            </a:r>
            <a:r>
              <a:rPr lang="en-US" altLang="zh-CN" sz="3200" dirty="0"/>
              <a:t>2</a:t>
            </a:r>
            <a:r>
              <a:rPr lang="zh-CN" altLang="en-US" sz="3200" dirty="0"/>
              <a:t>树；</a:t>
            </a:r>
            <a:r>
              <a:rPr lang="en-US" altLang="zh-CN" sz="3200" dirty="0">
                <a:solidFill>
                  <a:srgbClr val="FF6600"/>
                </a:solidFill>
              </a:rPr>
              <a:t> </a:t>
            </a:r>
            <a:endParaRPr lang="en-US" altLang="zh-CN" sz="3200" dirty="0"/>
          </a:p>
        </p:txBody>
      </p:sp>
      <p:sp>
        <p:nvSpPr>
          <p:cNvPr id="21" name="Text Box 6"/>
          <p:cNvSpPr txBox="1">
            <a:spLocks noChangeArrowheads="1"/>
          </p:cNvSpPr>
          <p:nvPr/>
        </p:nvSpPr>
        <p:spPr bwMode="auto">
          <a:xfrm>
            <a:off x="457200" y="1752600"/>
            <a:ext cx="8686800" cy="70788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ts val="0"/>
              </a:spcBef>
              <a:buSzPct val="75000"/>
              <a:buNone/>
            </a:pPr>
            <a:r>
              <a:rPr lang="zh-CN" altLang="en-US" sz="3200" dirty="0"/>
              <a:t>定义</a:t>
            </a:r>
            <a:r>
              <a:rPr lang="en-US" altLang="zh-CN" sz="3200" dirty="0"/>
              <a:t>2 </a:t>
            </a:r>
            <a:r>
              <a:rPr lang="en-US" altLang="zh-CN" sz="3200" dirty="0">
                <a:solidFill>
                  <a:srgbClr val="FF6600"/>
                </a:solidFill>
              </a:rPr>
              <a:t>(</a:t>
            </a:r>
            <a:r>
              <a:rPr lang="zh-CN" altLang="en-US" sz="3200" dirty="0">
                <a:solidFill>
                  <a:srgbClr val="FF6600"/>
                </a:solidFill>
              </a:rPr>
              <a:t>国内常用</a:t>
            </a:r>
            <a:r>
              <a:rPr lang="en-US" altLang="zh-CN" sz="3200" dirty="0">
                <a:solidFill>
                  <a:srgbClr val="FF6600"/>
                </a:solidFill>
              </a:rPr>
              <a:t>)</a:t>
            </a:r>
            <a:r>
              <a:rPr lang="zh-CN" altLang="en-US" sz="3200" dirty="0">
                <a:solidFill>
                  <a:srgbClr val="FF6600"/>
                </a:solidFill>
              </a:rPr>
              <a:t>；</a:t>
            </a:r>
            <a:endParaRPr lang="en-US" altLang="zh-CN" sz="3200" dirty="0">
              <a:solidFill>
                <a:srgbClr val="00518E"/>
              </a:solidFill>
              <a:sym typeface="Wingdings" pitchFamily="2" charset="2"/>
            </a:endParaRPr>
          </a:p>
        </p:txBody>
      </p:sp>
      <p:sp>
        <p:nvSpPr>
          <p:cNvPr id="22" name="Oval 26"/>
          <p:cNvSpPr>
            <a:spLocks noChangeArrowheads="1"/>
          </p:cNvSpPr>
          <p:nvPr/>
        </p:nvSpPr>
        <p:spPr bwMode="auto">
          <a:xfrm>
            <a:off x="1415835" y="3284999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B</a:t>
            </a:r>
          </a:p>
        </p:txBody>
      </p:sp>
      <p:sp>
        <p:nvSpPr>
          <p:cNvPr id="23" name="Oval 27"/>
          <p:cNvSpPr>
            <a:spLocks noChangeArrowheads="1"/>
          </p:cNvSpPr>
          <p:nvPr/>
        </p:nvSpPr>
        <p:spPr bwMode="auto">
          <a:xfrm>
            <a:off x="2258235" y="2514600"/>
            <a:ext cx="504000" cy="504000"/>
          </a:xfrm>
          <a:prstGeom prst="ellipse">
            <a:avLst/>
          </a:prstGeom>
          <a:solidFill>
            <a:srgbClr val="FFFE98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/>
              <a:t>A</a:t>
            </a:r>
          </a:p>
        </p:txBody>
      </p:sp>
      <p:sp>
        <p:nvSpPr>
          <p:cNvPr id="25" name="Oval 28"/>
          <p:cNvSpPr>
            <a:spLocks noChangeArrowheads="1"/>
          </p:cNvSpPr>
          <p:nvPr/>
        </p:nvSpPr>
        <p:spPr bwMode="auto">
          <a:xfrm>
            <a:off x="3085635" y="3284999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C</a:t>
            </a:r>
            <a:endParaRPr lang="zh-CN" altLang="en-US" sz="3200" dirty="0"/>
          </a:p>
        </p:txBody>
      </p:sp>
      <p:sp>
        <p:nvSpPr>
          <p:cNvPr id="27" name="Oval 29"/>
          <p:cNvSpPr>
            <a:spLocks noChangeArrowheads="1"/>
          </p:cNvSpPr>
          <p:nvPr/>
        </p:nvSpPr>
        <p:spPr bwMode="auto">
          <a:xfrm>
            <a:off x="2453235" y="4199400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D</a:t>
            </a:r>
            <a:endParaRPr lang="zh-CN" altLang="en-US" sz="3200" dirty="0"/>
          </a:p>
        </p:txBody>
      </p:sp>
      <p:cxnSp>
        <p:nvCxnSpPr>
          <p:cNvPr id="28" name="直接连接符 27"/>
          <p:cNvCxnSpPr>
            <a:stCxn id="23" idx="3"/>
            <a:endCxn id="22" idx="7"/>
          </p:cNvCxnSpPr>
          <p:nvPr/>
        </p:nvCxnSpPr>
        <p:spPr bwMode="auto">
          <a:xfrm rot="5400000">
            <a:off x="1882027" y="2908790"/>
            <a:ext cx="414017" cy="486018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直接连接符 28"/>
          <p:cNvCxnSpPr>
            <a:stCxn id="23" idx="5"/>
            <a:endCxn id="25" idx="1"/>
          </p:cNvCxnSpPr>
          <p:nvPr/>
        </p:nvCxnSpPr>
        <p:spPr bwMode="auto">
          <a:xfrm rot="16200000" flipH="1">
            <a:off x="2716927" y="2916290"/>
            <a:ext cx="414017" cy="471018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直接连接符 29"/>
          <p:cNvCxnSpPr>
            <a:stCxn id="25" idx="3"/>
            <a:endCxn id="27" idx="0"/>
          </p:cNvCxnSpPr>
          <p:nvPr/>
        </p:nvCxnSpPr>
        <p:spPr bwMode="auto">
          <a:xfrm rot="5400000">
            <a:off x="2690235" y="3730191"/>
            <a:ext cx="484210" cy="4542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1" name="Oval 29"/>
          <p:cNvSpPr>
            <a:spLocks noChangeArrowheads="1"/>
          </p:cNvSpPr>
          <p:nvPr/>
        </p:nvSpPr>
        <p:spPr bwMode="auto">
          <a:xfrm>
            <a:off x="3748635" y="4157400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E</a:t>
            </a:r>
            <a:endParaRPr lang="zh-CN" altLang="en-US" sz="3200" dirty="0"/>
          </a:p>
        </p:txBody>
      </p:sp>
      <p:sp>
        <p:nvSpPr>
          <p:cNvPr id="32" name="Oval 29"/>
          <p:cNvSpPr>
            <a:spLocks noChangeArrowheads="1"/>
          </p:cNvSpPr>
          <p:nvPr/>
        </p:nvSpPr>
        <p:spPr bwMode="auto">
          <a:xfrm>
            <a:off x="3443835" y="4982400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H</a:t>
            </a:r>
            <a:endParaRPr lang="zh-CN" altLang="en-US" sz="3200" dirty="0"/>
          </a:p>
        </p:txBody>
      </p:sp>
      <p:sp>
        <p:nvSpPr>
          <p:cNvPr id="35" name="Oval 30"/>
          <p:cNvSpPr>
            <a:spLocks noChangeArrowheads="1"/>
          </p:cNvSpPr>
          <p:nvPr/>
        </p:nvSpPr>
        <p:spPr bwMode="auto">
          <a:xfrm>
            <a:off x="4053435" y="4982399"/>
            <a:ext cx="504000" cy="504000"/>
          </a:xfrm>
          <a:prstGeom prst="ellipse">
            <a:avLst/>
          </a:prstGeom>
          <a:solidFill>
            <a:srgbClr val="FFFE98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I</a:t>
            </a:r>
          </a:p>
        </p:txBody>
      </p:sp>
      <p:cxnSp>
        <p:nvCxnSpPr>
          <p:cNvPr id="36" name="直接连接符 35"/>
          <p:cNvCxnSpPr>
            <a:stCxn id="31" idx="3"/>
            <a:endCxn id="32" idx="0"/>
          </p:cNvCxnSpPr>
          <p:nvPr/>
        </p:nvCxnSpPr>
        <p:spPr bwMode="auto">
          <a:xfrm rot="5400000">
            <a:off x="3561736" y="4721691"/>
            <a:ext cx="394809" cy="1266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直接连接符 36"/>
          <p:cNvCxnSpPr>
            <a:stCxn id="35" idx="0"/>
            <a:endCxn id="31" idx="5"/>
          </p:cNvCxnSpPr>
          <p:nvPr/>
        </p:nvCxnSpPr>
        <p:spPr bwMode="auto">
          <a:xfrm rot="16200000" flipV="1">
            <a:off x="4044727" y="4721690"/>
            <a:ext cx="394808" cy="1266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直接连接符 37"/>
          <p:cNvCxnSpPr>
            <a:stCxn id="25" idx="5"/>
            <a:endCxn id="31" idx="0"/>
          </p:cNvCxnSpPr>
          <p:nvPr/>
        </p:nvCxnSpPr>
        <p:spPr bwMode="auto">
          <a:xfrm rot="16200000" flipH="1">
            <a:off x="3537125" y="3693890"/>
            <a:ext cx="442210" cy="4848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3" name="Oval 29"/>
          <p:cNvSpPr>
            <a:spLocks noChangeArrowheads="1"/>
          </p:cNvSpPr>
          <p:nvPr/>
        </p:nvSpPr>
        <p:spPr bwMode="auto">
          <a:xfrm>
            <a:off x="2148435" y="4982400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F</a:t>
            </a:r>
            <a:endParaRPr lang="zh-CN" altLang="en-US" sz="3200" dirty="0"/>
          </a:p>
        </p:txBody>
      </p:sp>
      <p:sp>
        <p:nvSpPr>
          <p:cNvPr id="44" name="Oval 30"/>
          <p:cNvSpPr>
            <a:spLocks noChangeArrowheads="1"/>
          </p:cNvSpPr>
          <p:nvPr/>
        </p:nvSpPr>
        <p:spPr bwMode="auto">
          <a:xfrm>
            <a:off x="2758035" y="4982399"/>
            <a:ext cx="504000" cy="504000"/>
          </a:xfrm>
          <a:prstGeom prst="ellipse">
            <a:avLst/>
          </a:prstGeom>
          <a:solidFill>
            <a:srgbClr val="FFFE98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G</a:t>
            </a:r>
          </a:p>
        </p:txBody>
      </p:sp>
      <p:cxnSp>
        <p:nvCxnSpPr>
          <p:cNvPr id="45" name="直接连接符 44"/>
          <p:cNvCxnSpPr>
            <a:stCxn id="27" idx="3"/>
            <a:endCxn id="43" idx="0"/>
          </p:cNvCxnSpPr>
          <p:nvPr/>
        </p:nvCxnSpPr>
        <p:spPr bwMode="auto">
          <a:xfrm rot="5400000">
            <a:off x="2287336" y="4742691"/>
            <a:ext cx="352809" cy="1266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直接连接符 45"/>
          <p:cNvCxnSpPr>
            <a:stCxn id="44" idx="0"/>
            <a:endCxn id="27" idx="5"/>
          </p:cNvCxnSpPr>
          <p:nvPr/>
        </p:nvCxnSpPr>
        <p:spPr bwMode="auto">
          <a:xfrm rot="16200000" flipV="1">
            <a:off x="2770327" y="4742690"/>
            <a:ext cx="352808" cy="1266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8" name="矩形 47"/>
          <p:cNvSpPr/>
          <p:nvPr/>
        </p:nvSpPr>
        <p:spPr>
          <a:xfrm>
            <a:off x="1219200" y="2404939"/>
            <a:ext cx="647934" cy="7118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3600" b="1" dirty="0">
                <a:solidFill>
                  <a:srgbClr val="007E00"/>
                </a:solidFill>
              </a:rPr>
              <a:t>①</a:t>
            </a:r>
          </a:p>
        </p:txBody>
      </p:sp>
      <p:sp>
        <p:nvSpPr>
          <p:cNvPr id="49" name="矩形 48"/>
          <p:cNvSpPr/>
          <p:nvPr/>
        </p:nvSpPr>
        <p:spPr>
          <a:xfrm>
            <a:off x="5997962" y="2635189"/>
            <a:ext cx="647934" cy="7118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3600" b="1" dirty="0">
                <a:solidFill>
                  <a:srgbClr val="007E00"/>
                </a:solidFill>
              </a:rPr>
              <a:t>②</a:t>
            </a:r>
          </a:p>
        </p:txBody>
      </p:sp>
      <p:sp>
        <p:nvSpPr>
          <p:cNvPr id="50" name="矩形 49"/>
          <p:cNvSpPr/>
          <p:nvPr/>
        </p:nvSpPr>
        <p:spPr>
          <a:xfrm>
            <a:off x="5540762" y="2635190"/>
            <a:ext cx="647934" cy="7118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3600" b="1" dirty="0">
                <a:solidFill>
                  <a:srgbClr val="007E00"/>
                </a:solidFill>
              </a:rPr>
              <a:t>①</a:t>
            </a:r>
          </a:p>
        </p:txBody>
      </p:sp>
      <p:sp>
        <p:nvSpPr>
          <p:cNvPr id="51" name="Rectangle 6"/>
          <p:cNvSpPr>
            <a:spLocks noChangeArrowheads="1"/>
          </p:cNvSpPr>
          <p:nvPr/>
        </p:nvSpPr>
        <p:spPr bwMode="auto">
          <a:xfrm>
            <a:off x="685800" y="5562600"/>
            <a:ext cx="4114800" cy="609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dirty="0">
                <a:solidFill>
                  <a:schemeClr val="bg1"/>
                </a:solidFill>
                <a:latin typeface="黑体" pitchFamily="2" charset="-122"/>
              </a:rPr>
              <a:t>国际交流、英文论文等</a:t>
            </a:r>
            <a:endParaRPr lang="en-US" altLang="zh-CN" dirty="0">
              <a:solidFill>
                <a:schemeClr val="bg1"/>
              </a:solidFill>
              <a:latin typeface="黑体" pitchFamily="2" charset="-122"/>
            </a:endParaRPr>
          </a:p>
        </p:txBody>
      </p:sp>
      <p:sp>
        <p:nvSpPr>
          <p:cNvPr id="52" name="Rectangle 6"/>
          <p:cNvSpPr>
            <a:spLocks noChangeArrowheads="1"/>
          </p:cNvSpPr>
          <p:nvPr/>
        </p:nvSpPr>
        <p:spPr bwMode="auto">
          <a:xfrm>
            <a:off x="5105400" y="5105400"/>
            <a:ext cx="3886200" cy="10668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dirty="0">
                <a:solidFill>
                  <a:schemeClr val="bg1"/>
                </a:solidFill>
                <a:latin typeface="黑体" pitchFamily="2" charset="-122"/>
              </a:rPr>
              <a:t>国内考试：</a:t>
            </a:r>
            <a:endParaRPr lang="en-US" altLang="zh-CN" dirty="0">
              <a:solidFill>
                <a:schemeClr val="bg1"/>
              </a:solidFill>
              <a:latin typeface="黑体" pitchFamily="2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dirty="0">
                <a:solidFill>
                  <a:schemeClr val="bg1"/>
                </a:solidFill>
                <a:latin typeface="黑体" pitchFamily="2" charset="-122"/>
              </a:rPr>
              <a:t>考研，计算机等级考试</a:t>
            </a:r>
            <a:endParaRPr lang="en-US" altLang="zh-CN" dirty="0">
              <a:solidFill>
                <a:schemeClr val="bg1"/>
              </a:solidFill>
              <a:latin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2" grpId="0" animBg="1"/>
    </p:bld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zh-CN" altLang="en-US" dirty="0">
                <a:latin typeface="黑体" pitchFamily="2" charset="-122"/>
                <a:ea typeface="黑体" pitchFamily="2" charset="-122"/>
              </a:rPr>
              <a:t>优先队列的实现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381000" y="1219200"/>
            <a:ext cx="8763000" cy="4191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108000" eaLnBrk="1" hangingPunct="1"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sz="3200" dirty="0" err="1"/>
              <a:t>struct</a:t>
            </a:r>
            <a:r>
              <a:rPr lang="en-US" altLang="zh-CN" sz="3200" dirty="0"/>
              <a:t> </a:t>
            </a:r>
            <a:r>
              <a:rPr lang="en-US" altLang="zh-CN" sz="3200" dirty="0" err="1"/>
              <a:t>PriorityQueue</a:t>
            </a:r>
            <a:endParaRPr lang="en-US" altLang="zh-CN" sz="3200" dirty="0"/>
          </a:p>
          <a:p>
            <a:pPr marL="108000" eaLnBrk="1" hangingPunct="1"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sz="3200" dirty="0"/>
              <a:t>{ </a:t>
            </a:r>
            <a:r>
              <a:rPr lang="en-US" altLang="zh-CN" sz="3200" dirty="0" err="1"/>
              <a:t>int</a:t>
            </a:r>
            <a:r>
              <a:rPr lang="en-US" altLang="zh-CN" sz="3200" dirty="0"/>
              <a:t> </a:t>
            </a:r>
            <a:r>
              <a:rPr lang="en-US" altLang="zh-CN" sz="3200" dirty="0" err="1"/>
              <a:t>MaxNum</a:t>
            </a:r>
            <a:r>
              <a:rPr lang="en-US" altLang="zh-CN" sz="3200" dirty="0"/>
              <a:t>; </a:t>
            </a:r>
            <a:endParaRPr lang="en-US" altLang="zh-CN" sz="3200" dirty="0">
              <a:solidFill>
                <a:srgbClr val="008A00"/>
              </a:solidFill>
            </a:endParaRPr>
          </a:p>
          <a:p>
            <a:pPr marL="108000" eaLnBrk="1" hangingPunct="1"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sz="3200" dirty="0"/>
              <a:t>  </a:t>
            </a:r>
            <a:r>
              <a:rPr lang="en-US" altLang="zh-CN" sz="3200" dirty="0" err="1"/>
              <a:t>int</a:t>
            </a:r>
            <a:r>
              <a:rPr lang="en-US" altLang="zh-CN" sz="3200" dirty="0"/>
              <a:t> n; </a:t>
            </a:r>
            <a:endParaRPr lang="en-US" altLang="zh-CN" sz="3200" dirty="0">
              <a:solidFill>
                <a:srgbClr val="008A00"/>
              </a:solidFill>
            </a:endParaRPr>
          </a:p>
          <a:p>
            <a:pPr marL="108000" eaLnBrk="1" hangingPunct="1"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sz="3200" dirty="0"/>
              <a:t>  </a:t>
            </a:r>
            <a:r>
              <a:rPr lang="en-US" altLang="zh-CN" sz="3200" dirty="0" err="1"/>
              <a:t>DataType</a:t>
            </a:r>
            <a:r>
              <a:rPr lang="en-US" altLang="zh-CN" sz="3200" dirty="0"/>
              <a:t> *</a:t>
            </a:r>
            <a:r>
              <a:rPr lang="en-US" altLang="zh-CN" sz="3200" dirty="0" err="1"/>
              <a:t>pq</a:t>
            </a:r>
            <a:r>
              <a:rPr lang="en-US" altLang="zh-CN" sz="3200" dirty="0"/>
              <a:t>; }; </a:t>
            </a:r>
            <a:endParaRPr lang="en-US" altLang="zh-CN" sz="3200" dirty="0">
              <a:solidFill>
                <a:srgbClr val="008A00"/>
              </a:solidFill>
            </a:endParaRPr>
          </a:p>
          <a:p>
            <a:pPr marL="108000" eaLnBrk="1" hangingPunct="1">
              <a:lnSpc>
                <a:spcPct val="140000"/>
              </a:lnSpc>
              <a:spcBef>
                <a:spcPts val="600"/>
              </a:spcBef>
              <a:buNone/>
            </a:pPr>
            <a:r>
              <a:rPr lang="en-US" altLang="zh-CN" sz="3200" dirty="0"/>
              <a:t>  </a:t>
            </a:r>
            <a:r>
              <a:rPr lang="en-US" altLang="zh-CN" sz="3200" dirty="0" err="1"/>
              <a:t>typedef</a:t>
            </a:r>
            <a:r>
              <a:rPr lang="en-US" altLang="zh-CN" sz="3200" dirty="0"/>
              <a:t> </a:t>
            </a:r>
            <a:r>
              <a:rPr lang="en-US" altLang="zh-CN" sz="3200" dirty="0" err="1"/>
              <a:t>struct</a:t>
            </a:r>
            <a:r>
              <a:rPr lang="en-US" altLang="zh-CN" sz="3200" dirty="0"/>
              <a:t> </a:t>
            </a:r>
            <a:r>
              <a:rPr lang="en-US" altLang="zh-CN" sz="3200" dirty="0" err="1"/>
              <a:t>PriorityQueue</a:t>
            </a:r>
            <a:r>
              <a:rPr lang="en-US" altLang="zh-CN" sz="3200" dirty="0"/>
              <a:t> *</a:t>
            </a:r>
            <a:r>
              <a:rPr lang="en-US" altLang="zh-CN" sz="3200" dirty="0" err="1"/>
              <a:t>PPriorityQueue</a:t>
            </a:r>
            <a:r>
              <a:rPr lang="en-US" altLang="zh-CN" sz="3200" dirty="0"/>
              <a:t>;</a:t>
            </a:r>
          </a:p>
        </p:txBody>
      </p:sp>
      <p:sp>
        <p:nvSpPr>
          <p:cNvPr id="12" name="矩形 11"/>
          <p:cNvSpPr/>
          <p:nvPr/>
        </p:nvSpPr>
        <p:spPr>
          <a:xfrm>
            <a:off x="3188635" y="2016604"/>
            <a:ext cx="3974165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8A00"/>
                </a:solidFill>
              </a:rPr>
              <a:t>//</a:t>
            </a:r>
            <a:r>
              <a:rPr lang="zh-CN" altLang="en-US" dirty="0">
                <a:solidFill>
                  <a:srgbClr val="008A00"/>
                </a:solidFill>
              </a:rPr>
              <a:t>堆中元素个数的最大值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1752600" y="2743200"/>
            <a:ext cx="2537874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8A00"/>
                </a:solidFill>
              </a:rPr>
              <a:t>//</a:t>
            </a:r>
            <a:r>
              <a:rPr lang="zh-CN" altLang="en-US" dirty="0">
                <a:solidFill>
                  <a:srgbClr val="008A00"/>
                </a:solidFill>
              </a:rPr>
              <a:t>实际元素个数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3962400" y="3407658"/>
            <a:ext cx="2938625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8A00"/>
                </a:solidFill>
              </a:rPr>
              <a:t>//</a:t>
            </a:r>
            <a:r>
              <a:rPr lang="zh-CN" altLang="en-US" dirty="0">
                <a:solidFill>
                  <a:srgbClr val="008A00"/>
                </a:solidFill>
              </a:rPr>
              <a:t>指针</a:t>
            </a:r>
            <a:r>
              <a:rPr lang="en-US" altLang="zh-CN" dirty="0" err="1">
                <a:solidFill>
                  <a:srgbClr val="008A00"/>
                </a:solidFill>
              </a:rPr>
              <a:t>pq</a:t>
            </a:r>
            <a:r>
              <a:rPr lang="zh-CN" altLang="en-US" dirty="0">
                <a:solidFill>
                  <a:srgbClr val="008A00"/>
                </a:solidFill>
              </a:rPr>
              <a:t>指向数组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4353562" y="4724400"/>
            <a:ext cx="4333238" cy="5663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eaLnBrk="1" hangingPunct="1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dirty="0">
                <a:solidFill>
                  <a:srgbClr val="008A00"/>
                </a:solidFill>
              </a:rPr>
              <a:t>//</a:t>
            </a:r>
            <a:r>
              <a:rPr lang="zh-CN" altLang="en-US" dirty="0">
                <a:solidFill>
                  <a:srgbClr val="008A00"/>
                </a:solidFill>
              </a:rPr>
              <a:t>指向优先队列的指针类型</a:t>
            </a:r>
            <a:endParaRPr lang="en-US" altLang="zh-CN" dirty="0">
              <a:solidFill>
                <a:srgbClr val="008A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17" grpId="0"/>
      <p:bldP spid="18" grpId="0"/>
    </p:bld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"/>
          <p:cNvSpPr>
            <a:spLocks noChangeArrowheads="1"/>
          </p:cNvSpPr>
          <p:nvPr/>
        </p:nvSpPr>
        <p:spPr bwMode="auto">
          <a:xfrm>
            <a:off x="4876800" y="2133600"/>
            <a:ext cx="4267200" cy="3505200"/>
          </a:xfrm>
          <a:prstGeom prst="rect">
            <a:avLst/>
          </a:prstGeom>
          <a:solidFill>
            <a:srgbClr val="D0F7C5"/>
          </a:solidFill>
          <a:ln w="285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ts val="0"/>
              </a:spcBef>
              <a:buNone/>
            </a:pPr>
            <a:r>
              <a:rPr lang="en-US" altLang="zh-CN" dirty="0">
                <a:latin typeface="+mj-lt"/>
                <a:ea typeface="黑体" pitchFamily="2" charset="-122"/>
              </a:rPr>
              <a:t>1. </a:t>
            </a:r>
            <a:r>
              <a:rPr lang="zh-CN" altLang="en-US" dirty="0">
                <a:latin typeface="+mj-lt"/>
                <a:ea typeface="黑体" pitchFamily="2" charset="-122"/>
              </a:rPr>
              <a:t>将元素放在最后位置；</a:t>
            </a:r>
            <a:endParaRPr lang="en-US" altLang="zh-CN" dirty="0">
              <a:latin typeface="+mj-lt"/>
              <a:ea typeface="黑体" pitchFamily="2" charset="-122"/>
            </a:endParaRPr>
          </a:p>
          <a:p>
            <a:pPr marL="342900" indent="-342900" eaLnBrk="1" hangingPunct="1">
              <a:spcBef>
                <a:spcPts val="600"/>
              </a:spcBef>
              <a:buNone/>
            </a:pPr>
            <a:r>
              <a:rPr lang="en-US" altLang="zh-CN" dirty="0">
                <a:latin typeface="+mj-lt"/>
              </a:rPr>
              <a:t>2. </a:t>
            </a:r>
            <a:r>
              <a:rPr lang="zh-CN" altLang="en-US" dirty="0">
                <a:latin typeface="+mj-lt"/>
              </a:rPr>
              <a:t>比较其与父亲，</a:t>
            </a:r>
            <a:endParaRPr lang="en-US" altLang="zh-CN" dirty="0">
              <a:latin typeface="+mj-lt"/>
            </a:endParaRPr>
          </a:p>
          <a:p>
            <a:pPr marL="342900" indent="-342900" eaLnBrk="1" hangingPunct="1">
              <a:spcBef>
                <a:spcPts val="0"/>
              </a:spcBef>
              <a:buNone/>
            </a:pPr>
            <a:r>
              <a:rPr lang="en-US" altLang="zh-CN" dirty="0">
                <a:latin typeface="+mj-lt"/>
                <a:ea typeface="黑体" pitchFamily="2" charset="-122"/>
              </a:rPr>
              <a:t>    </a:t>
            </a:r>
            <a:r>
              <a:rPr lang="zh-CN" altLang="en-US" dirty="0">
                <a:latin typeface="+mj-lt"/>
                <a:ea typeface="黑体" pitchFamily="2" charset="-122"/>
              </a:rPr>
              <a:t>若父亲较大，则</a:t>
            </a:r>
            <a:endParaRPr lang="en-US" altLang="zh-CN" dirty="0">
              <a:latin typeface="+mj-lt"/>
              <a:ea typeface="黑体" pitchFamily="2" charset="-122"/>
            </a:endParaRPr>
          </a:p>
          <a:p>
            <a:pPr marL="342900" indent="-342900" eaLnBrk="1" hangingPunct="1">
              <a:spcBef>
                <a:spcPts val="0"/>
              </a:spcBef>
              <a:buNone/>
            </a:pPr>
            <a:r>
              <a:rPr lang="en-US" altLang="zh-CN" dirty="0">
                <a:latin typeface="+mj-lt"/>
              </a:rPr>
              <a:t>    </a:t>
            </a:r>
            <a:r>
              <a:rPr lang="zh-CN" altLang="en-US" dirty="0">
                <a:latin typeface="+mj-lt"/>
              </a:rPr>
              <a:t>父亲下沉、元素上升</a:t>
            </a:r>
            <a:endParaRPr lang="en-US" altLang="zh-CN" dirty="0">
              <a:latin typeface="+mj-lt"/>
            </a:endParaRPr>
          </a:p>
          <a:p>
            <a:pPr marL="342900" indent="-342900" eaLnBrk="1" hangingPunct="1">
              <a:spcBef>
                <a:spcPts val="600"/>
              </a:spcBef>
              <a:buNone/>
            </a:pPr>
            <a:r>
              <a:rPr lang="en-US" altLang="zh-CN" dirty="0">
                <a:latin typeface="+mj-lt"/>
                <a:ea typeface="黑体" pitchFamily="2" charset="-122"/>
              </a:rPr>
              <a:t>3. </a:t>
            </a:r>
            <a:r>
              <a:rPr lang="zh-CN" altLang="en-US" dirty="0">
                <a:latin typeface="+mj-lt"/>
                <a:ea typeface="黑体" pitchFamily="2" charset="-122"/>
              </a:rPr>
              <a:t>重复</a:t>
            </a:r>
            <a:r>
              <a:rPr lang="en-US" altLang="zh-CN" dirty="0">
                <a:latin typeface="+mj-lt"/>
              </a:rPr>
              <a:t>2</a:t>
            </a:r>
            <a:r>
              <a:rPr lang="zh-CN" altLang="en-US" dirty="0">
                <a:latin typeface="+mj-lt"/>
              </a:rPr>
              <a:t>，</a:t>
            </a:r>
            <a:endParaRPr lang="en-US" altLang="zh-CN" dirty="0">
              <a:latin typeface="+mj-lt"/>
            </a:endParaRPr>
          </a:p>
          <a:p>
            <a:pPr marL="342900" indent="-342900" eaLnBrk="1" hangingPunct="1">
              <a:spcBef>
                <a:spcPts val="0"/>
              </a:spcBef>
              <a:buNone/>
            </a:pPr>
            <a:r>
              <a:rPr lang="en-US" altLang="zh-CN" dirty="0">
                <a:latin typeface="+mj-lt"/>
              </a:rPr>
              <a:t>    </a:t>
            </a:r>
            <a:r>
              <a:rPr lang="zh-CN" altLang="en-US" dirty="0">
                <a:latin typeface="+mj-lt"/>
              </a:rPr>
              <a:t>直到满足堆序性。</a:t>
            </a:r>
            <a:endParaRPr lang="en-US" altLang="zh-CN" dirty="0">
              <a:latin typeface="+mj-lt"/>
              <a:ea typeface="黑体" pitchFamily="2" charset="-122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zh-CN" altLang="en-US" dirty="0">
                <a:latin typeface="黑体" pitchFamily="2" charset="-122"/>
                <a:ea typeface="黑体" pitchFamily="2" charset="-122"/>
              </a:rPr>
              <a:t>向优先队列中插入元素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" name="Oval 26"/>
          <p:cNvSpPr>
            <a:spLocks noChangeArrowheads="1"/>
          </p:cNvSpPr>
          <p:nvPr/>
        </p:nvSpPr>
        <p:spPr bwMode="auto">
          <a:xfrm>
            <a:off x="1685400" y="2848458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3</a:t>
            </a:r>
          </a:p>
        </p:txBody>
      </p:sp>
      <p:sp>
        <p:nvSpPr>
          <p:cNvPr id="10" name="Oval 27"/>
          <p:cNvSpPr>
            <a:spLocks noChangeArrowheads="1"/>
          </p:cNvSpPr>
          <p:nvPr/>
        </p:nvSpPr>
        <p:spPr bwMode="auto">
          <a:xfrm>
            <a:off x="3057000" y="1862400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ts val="0"/>
              </a:spcBef>
              <a:buNone/>
            </a:pPr>
            <a:r>
              <a:rPr lang="en-US" altLang="zh-CN" sz="3200" dirty="0"/>
              <a:t>2</a:t>
            </a:r>
          </a:p>
        </p:txBody>
      </p:sp>
      <p:sp>
        <p:nvSpPr>
          <p:cNvPr id="13" name="Oval 28"/>
          <p:cNvSpPr>
            <a:spLocks noChangeArrowheads="1"/>
          </p:cNvSpPr>
          <p:nvPr/>
        </p:nvSpPr>
        <p:spPr bwMode="auto">
          <a:xfrm>
            <a:off x="4179000" y="2916858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5</a:t>
            </a:r>
            <a:endParaRPr lang="zh-CN" altLang="en-US" sz="3200" dirty="0"/>
          </a:p>
        </p:txBody>
      </p:sp>
      <p:sp>
        <p:nvSpPr>
          <p:cNvPr id="15" name="Oval 29"/>
          <p:cNvSpPr>
            <a:spLocks noChangeArrowheads="1"/>
          </p:cNvSpPr>
          <p:nvPr/>
        </p:nvSpPr>
        <p:spPr bwMode="auto">
          <a:xfrm>
            <a:off x="914400" y="3963000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9</a:t>
            </a:r>
            <a:endParaRPr lang="zh-CN" altLang="en-US" sz="3200" dirty="0"/>
          </a:p>
        </p:txBody>
      </p:sp>
      <p:sp>
        <p:nvSpPr>
          <p:cNvPr id="16" name="Oval 30"/>
          <p:cNvSpPr>
            <a:spLocks noChangeArrowheads="1"/>
          </p:cNvSpPr>
          <p:nvPr/>
        </p:nvSpPr>
        <p:spPr bwMode="auto">
          <a:xfrm>
            <a:off x="4572000" y="3928800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8</a:t>
            </a:r>
          </a:p>
        </p:txBody>
      </p:sp>
      <p:sp>
        <p:nvSpPr>
          <p:cNvPr id="19" name="Oval 29"/>
          <p:cNvSpPr>
            <a:spLocks noChangeArrowheads="1"/>
          </p:cNvSpPr>
          <p:nvPr/>
        </p:nvSpPr>
        <p:spPr bwMode="auto">
          <a:xfrm>
            <a:off x="3776400" y="3963001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7</a:t>
            </a:r>
            <a:endParaRPr lang="zh-CN" altLang="en-US" sz="3200" dirty="0"/>
          </a:p>
        </p:txBody>
      </p:sp>
      <p:cxnSp>
        <p:nvCxnSpPr>
          <p:cNvPr id="20" name="直接连接符 19"/>
          <p:cNvCxnSpPr>
            <a:stCxn id="10" idx="3"/>
            <a:endCxn id="9" idx="7"/>
          </p:cNvCxnSpPr>
          <p:nvPr/>
        </p:nvCxnSpPr>
        <p:spPr bwMode="auto">
          <a:xfrm rot="5400000">
            <a:off x="2369818" y="2161276"/>
            <a:ext cx="578764" cy="964306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直接连接符 20"/>
          <p:cNvCxnSpPr>
            <a:stCxn id="10" idx="5"/>
            <a:endCxn id="13" idx="0"/>
          </p:cNvCxnSpPr>
          <p:nvPr/>
        </p:nvCxnSpPr>
        <p:spPr bwMode="auto">
          <a:xfrm rot="16200000" flipH="1">
            <a:off x="3726418" y="2176275"/>
            <a:ext cx="562811" cy="91835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直接连接符 21"/>
          <p:cNvCxnSpPr>
            <a:stCxn id="9" idx="3"/>
            <a:endCxn id="15" idx="0"/>
          </p:cNvCxnSpPr>
          <p:nvPr/>
        </p:nvCxnSpPr>
        <p:spPr bwMode="auto">
          <a:xfrm rot="5400000">
            <a:off x="1174630" y="3367876"/>
            <a:ext cx="622895" cy="56735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直接连接符 22"/>
          <p:cNvCxnSpPr>
            <a:stCxn id="13" idx="3"/>
            <a:endCxn id="19" idx="0"/>
          </p:cNvCxnSpPr>
          <p:nvPr/>
        </p:nvCxnSpPr>
        <p:spPr bwMode="auto">
          <a:xfrm rot="5400000">
            <a:off x="3886629" y="3586277"/>
            <a:ext cx="554496" cy="19895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直接连接符 23"/>
          <p:cNvCxnSpPr>
            <a:stCxn id="13" idx="5"/>
            <a:endCxn id="16" idx="0"/>
          </p:cNvCxnSpPr>
          <p:nvPr/>
        </p:nvCxnSpPr>
        <p:spPr bwMode="auto">
          <a:xfrm rot="16200000" flipH="1">
            <a:off x="4505176" y="3573975"/>
            <a:ext cx="520295" cy="18935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Oval 29"/>
          <p:cNvSpPr>
            <a:spLocks noChangeArrowheads="1"/>
          </p:cNvSpPr>
          <p:nvPr/>
        </p:nvSpPr>
        <p:spPr bwMode="auto">
          <a:xfrm>
            <a:off x="2328600" y="3963000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10</a:t>
            </a:r>
            <a:endParaRPr lang="zh-CN" altLang="en-US" sz="3200" dirty="0"/>
          </a:p>
        </p:txBody>
      </p:sp>
      <p:cxnSp>
        <p:nvCxnSpPr>
          <p:cNvPr id="26" name="直接连接符 25"/>
          <p:cNvCxnSpPr>
            <a:stCxn id="9" idx="5"/>
            <a:endCxn id="25" idx="0"/>
          </p:cNvCxnSpPr>
          <p:nvPr/>
        </p:nvCxnSpPr>
        <p:spPr bwMode="auto">
          <a:xfrm rot="16200000" flipH="1">
            <a:off x="2085376" y="3431775"/>
            <a:ext cx="622895" cy="43955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7" name="Oval 30"/>
          <p:cNvSpPr>
            <a:spLocks noChangeArrowheads="1"/>
          </p:cNvSpPr>
          <p:nvPr/>
        </p:nvSpPr>
        <p:spPr bwMode="auto">
          <a:xfrm>
            <a:off x="533400" y="5009142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14</a:t>
            </a:r>
          </a:p>
        </p:txBody>
      </p:sp>
      <p:cxnSp>
        <p:nvCxnSpPr>
          <p:cNvPr id="28" name="直接连接符 27"/>
          <p:cNvCxnSpPr>
            <a:stCxn id="15" idx="3"/>
            <a:endCxn id="27" idx="0"/>
          </p:cNvCxnSpPr>
          <p:nvPr/>
        </p:nvCxnSpPr>
        <p:spPr bwMode="auto">
          <a:xfrm rot="5400000">
            <a:off x="632830" y="4643218"/>
            <a:ext cx="554495" cy="17735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直接连接符 28"/>
          <p:cNvCxnSpPr>
            <a:stCxn id="30" idx="0"/>
            <a:endCxn id="15" idx="5"/>
          </p:cNvCxnSpPr>
          <p:nvPr/>
        </p:nvCxnSpPr>
        <p:spPr bwMode="auto">
          <a:xfrm rot="16200000" flipV="1">
            <a:off x="1182972" y="4677723"/>
            <a:ext cx="569505" cy="12335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0" name="Oval 30"/>
          <p:cNvSpPr>
            <a:spLocks noChangeArrowheads="1"/>
          </p:cNvSpPr>
          <p:nvPr/>
        </p:nvSpPr>
        <p:spPr bwMode="auto">
          <a:xfrm>
            <a:off x="1241400" y="5024152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12</a:t>
            </a:r>
          </a:p>
        </p:txBody>
      </p:sp>
      <p:sp>
        <p:nvSpPr>
          <p:cNvPr id="31" name="Oval 30"/>
          <p:cNvSpPr>
            <a:spLocks noChangeArrowheads="1"/>
          </p:cNvSpPr>
          <p:nvPr/>
        </p:nvSpPr>
        <p:spPr bwMode="auto">
          <a:xfrm>
            <a:off x="1990200" y="5009142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11</a:t>
            </a:r>
          </a:p>
        </p:txBody>
      </p:sp>
      <p:cxnSp>
        <p:nvCxnSpPr>
          <p:cNvPr id="32" name="直接连接符 31"/>
          <p:cNvCxnSpPr>
            <a:stCxn id="25" idx="3"/>
            <a:endCxn id="31" idx="0"/>
          </p:cNvCxnSpPr>
          <p:nvPr/>
        </p:nvCxnSpPr>
        <p:spPr bwMode="auto">
          <a:xfrm rot="5400000">
            <a:off x="2068330" y="4664518"/>
            <a:ext cx="554495" cy="13475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直接连接符 32"/>
          <p:cNvCxnSpPr>
            <a:stCxn id="34" idx="0"/>
            <a:endCxn id="25" idx="5"/>
          </p:cNvCxnSpPr>
          <p:nvPr/>
        </p:nvCxnSpPr>
        <p:spPr bwMode="auto">
          <a:xfrm rot="16200000" flipV="1">
            <a:off x="2624172" y="4650723"/>
            <a:ext cx="569505" cy="17735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4" name="Oval 30"/>
          <p:cNvSpPr>
            <a:spLocks noChangeArrowheads="1"/>
          </p:cNvSpPr>
          <p:nvPr/>
        </p:nvSpPr>
        <p:spPr bwMode="auto">
          <a:xfrm>
            <a:off x="2709600" y="5024152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16</a:t>
            </a:r>
          </a:p>
        </p:txBody>
      </p:sp>
      <p:sp>
        <p:nvSpPr>
          <p:cNvPr id="35" name="Rectangle 4"/>
          <p:cNvSpPr>
            <a:spLocks noChangeArrowheads="1"/>
          </p:cNvSpPr>
          <p:nvPr/>
        </p:nvSpPr>
        <p:spPr bwMode="auto">
          <a:xfrm>
            <a:off x="533400" y="1143000"/>
            <a:ext cx="5943600" cy="685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ts val="0"/>
              </a:spcBef>
              <a:buNone/>
            </a:pPr>
            <a:r>
              <a:rPr lang="en-US" altLang="zh-CN" sz="3200" dirty="0">
                <a:solidFill>
                  <a:srgbClr val="003399"/>
                </a:solidFill>
                <a:latin typeface="+mj-lt"/>
                <a:ea typeface="黑体" pitchFamily="2" charset="-122"/>
              </a:rPr>
              <a:t>-- </a:t>
            </a:r>
            <a:r>
              <a:rPr lang="zh-CN" altLang="en-US" sz="3200" dirty="0">
                <a:solidFill>
                  <a:srgbClr val="003399"/>
                </a:solidFill>
                <a:latin typeface="+mj-lt"/>
                <a:ea typeface="黑体" pitchFamily="2" charset="-122"/>
              </a:rPr>
              <a:t>保持</a:t>
            </a:r>
            <a:r>
              <a:rPr lang="zh-CN" altLang="en-US" sz="3200" dirty="0">
                <a:solidFill>
                  <a:srgbClr val="003399"/>
                </a:solidFill>
                <a:latin typeface="黑体" pitchFamily="2" charset="-122"/>
                <a:ea typeface="黑体" pitchFamily="2" charset="-122"/>
              </a:rPr>
              <a:t>堆序性：</a:t>
            </a:r>
            <a:r>
              <a:rPr lang="zh-CN" altLang="en-US" sz="3200" dirty="0">
                <a:latin typeface="黑体" pitchFamily="2" charset="-122"/>
                <a:ea typeface="黑体" pitchFamily="2" charset="-122"/>
              </a:rPr>
              <a:t>依然是小顶堆</a:t>
            </a:r>
            <a:endParaRPr lang="en-US" altLang="zh-CN" sz="3200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6" name="矩形 35"/>
          <p:cNvSpPr/>
          <p:nvPr/>
        </p:nvSpPr>
        <p:spPr bwMode="auto">
          <a:xfrm>
            <a:off x="1066800" y="1929825"/>
            <a:ext cx="540000" cy="584775"/>
          </a:xfrm>
          <a:prstGeom prst="rect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4</a:t>
            </a:r>
            <a:endParaRPr kumimoji="0" lang="zh-CN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37" name="直接连接符 36"/>
          <p:cNvCxnSpPr>
            <a:stCxn id="19" idx="3"/>
          </p:cNvCxnSpPr>
          <p:nvPr/>
        </p:nvCxnSpPr>
        <p:spPr bwMode="auto">
          <a:xfrm rot="5400000">
            <a:off x="3513901" y="4682348"/>
            <a:ext cx="574552" cy="11915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0" name="矩形 39"/>
          <p:cNvSpPr/>
          <p:nvPr/>
        </p:nvSpPr>
        <p:spPr bwMode="auto">
          <a:xfrm>
            <a:off x="3429000" y="5029200"/>
            <a:ext cx="540000" cy="540000"/>
          </a:xfrm>
          <a:prstGeom prst="rect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zh-CN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</p:bld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4"/>
          <p:cNvSpPr>
            <a:spLocks noChangeArrowheads="1"/>
          </p:cNvSpPr>
          <p:nvPr/>
        </p:nvSpPr>
        <p:spPr bwMode="auto">
          <a:xfrm>
            <a:off x="5105400" y="1143000"/>
            <a:ext cx="4038600" cy="5181600"/>
          </a:xfrm>
          <a:prstGeom prst="rect">
            <a:avLst/>
          </a:prstGeom>
          <a:solidFill>
            <a:schemeClr val="accent5"/>
          </a:solidFill>
          <a:ln w="2857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ts val="0"/>
              </a:spcBef>
              <a:buNone/>
            </a:pPr>
            <a:r>
              <a:rPr lang="en-US" altLang="zh-CN" dirty="0">
                <a:latin typeface="+mj-lt"/>
                <a:ea typeface="黑体" pitchFamily="2" charset="-122"/>
              </a:rPr>
              <a:t>1. </a:t>
            </a:r>
            <a:r>
              <a:rPr lang="zh-CN" altLang="en-US" dirty="0">
                <a:latin typeface="+mj-lt"/>
                <a:ea typeface="黑体" pitchFamily="2" charset="-122"/>
              </a:rPr>
              <a:t>设元素在最后位置</a:t>
            </a:r>
            <a:endParaRPr lang="en-US" altLang="zh-CN" dirty="0">
              <a:latin typeface="+mj-lt"/>
              <a:ea typeface="黑体" pitchFamily="2" charset="-122"/>
            </a:endParaRPr>
          </a:p>
          <a:p>
            <a:pPr marL="342900" indent="-342900" eaLnBrk="1" hangingPunct="1">
              <a:spcBef>
                <a:spcPts val="300"/>
              </a:spcBef>
              <a:buNone/>
            </a:pPr>
            <a:r>
              <a:rPr lang="en-US" altLang="zh-CN" dirty="0">
                <a:latin typeface="+mj-lt"/>
              </a:rPr>
              <a:t>2. </a:t>
            </a:r>
            <a:r>
              <a:rPr lang="zh-CN" altLang="en-US" dirty="0">
                <a:latin typeface="+mj-lt"/>
              </a:rPr>
              <a:t>堆序性判断：</a:t>
            </a:r>
            <a:r>
              <a:rPr lang="en-US" altLang="zh-CN" dirty="0">
                <a:latin typeface="+mj-lt"/>
              </a:rPr>
              <a:t>7≤4</a:t>
            </a:r>
            <a:r>
              <a:rPr lang="zh-CN" altLang="en-US" dirty="0">
                <a:latin typeface="+mj-lt"/>
              </a:rPr>
              <a:t>吗？</a:t>
            </a:r>
          </a:p>
          <a:p>
            <a:pPr marL="342900" indent="-342900" eaLnBrk="1" hangingPunct="1">
              <a:spcBef>
                <a:spcPts val="0"/>
              </a:spcBef>
              <a:buNone/>
            </a:pPr>
            <a:r>
              <a:rPr lang="en-US" altLang="zh-CN" dirty="0">
                <a:latin typeface="+mj-lt"/>
                <a:ea typeface="黑体" pitchFamily="2" charset="-122"/>
              </a:rPr>
              <a:t>    --</a:t>
            </a:r>
            <a:r>
              <a:rPr lang="zh-CN" altLang="en-US" dirty="0">
                <a:latin typeface="+mj-lt"/>
                <a:ea typeface="黑体" pitchFamily="2" charset="-122"/>
              </a:rPr>
              <a:t>不，则父亲下沉，</a:t>
            </a:r>
            <a:endParaRPr lang="en-US" altLang="zh-CN" dirty="0">
              <a:latin typeface="+mj-lt"/>
              <a:ea typeface="黑体" pitchFamily="2" charset="-122"/>
            </a:endParaRPr>
          </a:p>
          <a:p>
            <a:pPr marL="342900" indent="-342900" eaLnBrk="1" hangingPunct="1">
              <a:spcBef>
                <a:spcPts val="0"/>
              </a:spcBef>
              <a:buNone/>
            </a:pPr>
            <a:r>
              <a:rPr lang="en-US" altLang="zh-CN" dirty="0">
                <a:latin typeface="+mj-lt"/>
              </a:rPr>
              <a:t>                 </a:t>
            </a:r>
            <a:r>
              <a:rPr lang="zh-CN" altLang="en-US" dirty="0">
                <a:latin typeface="+mj-lt"/>
              </a:rPr>
              <a:t>空位置上升</a:t>
            </a:r>
            <a:endParaRPr lang="en-US" altLang="zh-CN" dirty="0">
              <a:latin typeface="+mj-lt"/>
              <a:ea typeface="黑体" pitchFamily="2" charset="-122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zh-CN" altLang="en-US" dirty="0">
                <a:latin typeface="黑体" pitchFamily="2" charset="-122"/>
                <a:ea typeface="黑体" pitchFamily="2" charset="-122"/>
              </a:rPr>
              <a:t>向优先队列中插入元素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6" name="矩形 35"/>
          <p:cNvSpPr/>
          <p:nvPr/>
        </p:nvSpPr>
        <p:spPr bwMode="auto">
          <a:xfrm>
            <a:off x="1066800" y="1929825"/>
            <a:ext cx="540000" cy="584775"/>
          </a:xfrm>
          <a:prstGeom prst="rect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4</a:t>
            </a:r>
            <a:endParaRPr kumimoji="0" lang="zh-CN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39" name="Oval 26"/>
          <p:cNvSpPr>
            <a:spLocks noChangeArrowheads="1"/>
          </p:cNvSpPr>
          <p:nvPr/>
        </p:nvSpPr>
        <p:spPr bwMode="auto">
          <a:xfrm>
            <a:off x="1685400" y="2848458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3</a:t>
            </a:r>
          </a:p>
        </p:txBody>
      </p:sp>
      <p:sp>
        <p:nvSpPr>
          <p:cNvPr id="40" name="Oval 27"/>
          <p:cNvSpPr>
            <a:spLocks noChangeArrowheads="1"/>
          </p:cNvSpPr>
          <p:nvPr/>
        </p:nvSpPr>
        <p:spPr bwMode="auto">
          <a:xfrm>
            <a:off x="3057000" y="1862400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ts val="0"/>
              </a:spcBef>
              <a:buNone/>
            </a:pPr>
            <a:r>
              <a:rPr lang="en-US" altLang="zh-CN" sz="3200" dirty="0"/>
              <a:t>2</a:t>
            </a:r>
          </a:p>
        </p:txBody>
      </p:sp>
      <p:sp>
        <p:nvSpPr>
          <p:cNvPr id="43" name="Oval 28"/>
          <p:cNvSpPr>
            <a:spLocks noChangeArrowheads="1"/>
          </p:cNvSpPr>
          <p:nvPr/>
        </p:nvSpPr>
        <p:spPr bwMode="auto">
          <a:xfrm>
            <a:off x="4179000" y="2916858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5</a:t>
            </a:r>
            <a:endParaRPr lang="zh-CN" altLang="en-US" sz="3200" dirty="0"/>
          </a:p>
        </p:txBody>
      </p:sp>
      <p:sp>
        <p:nvSpPr>
          <p:cNvPr id="44" name="Oval 29"/>
          <p:cNvSpPr>
            <a:spLocks noChangeArrowheads="1"/>
          </p:cNvSpPr>
          <p:nvPr/>
        </p:nvSpPr>
        <p:spPr bwMode="auto">
          <a:xfrm>
            <a:off x="914400" y="3963000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9</a:t>
            </a:r>
            <a:endParaRPr lang="zh-CN" altLang="en-US" sz="3200" dirty="0"/>
          </a:p>
        </p:txBody>
      </p:sp>
      <p:sp>
        <p:nvSpPr>
          <p:cNvPr id="45" name="Oval 30"/>
          <p:cNvSpPr>
            <a:spLocks noChangeArrowheads="1"/>
          </p:cNvSpPr>
          <p:nvPr/>
        </p:nvSpPr>
        <p:spPr bwMode="auto">
          <a:xfrm>
            <a:off x="4572000" y="3928800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8</a:t>
            </a:r>
          </a:p>
        </p:txBody>
      </p:sp>
      <p:sp>
        <p:nvSpPr>
          <p:cNvPr id="46" name="Oval 29"/>
          <p:cNvSpPr>
            <a:spLocks noChangeArrowheads="1"/>
          </p:cNvSpPr>
          <p:nvPr/>
        </p:nvSpPr>
        <p:spPr bwMode="auto">
          <a:xfrm>
            <a:off x="3776400" y="3963001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7</a:t>
            </a:r>
            <a:endParaRPr lang="zh-CN" altLang="en-US" sz="3200" dirty="0"/>
          </a:p>
        </p:txBody>
      </p:sp>
      <p:cxnSp>
        <p:nvCxnSpPr>
          <p:cNvPr id="47" name="直接连接符 46"/>
          <p:cNvCxnSpPr>
            <a:stCxn id="40" idx="3"/>
            <a:endCxn id="39" idx="7"/>
          </p:cNvCxnSpPr>
          <p:nvPr/>
        </p:nvCxnSpPr>
        <p:spPr bwMode="auto">
          <a:xfrm rot="5400000">
            <a:off x="2369818" y="2161276"/>
            <a:ext cx="578764" cy="964306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直接连接符 47"/>
          <p:cNvCxnSpPr>
            <a:stCxn id="40" idx="5"/>
            <a:endCxn id="43" idx="0"/>
          </p:cNvCxnSpPr>
          <p:nvPr/>
        </p:nvCxnSpPr>
        <p:spPr bwMode="auto">
          <a:xfrm rot="16200000" flipH="1">
            <a:off x="3726418" y="2176275"/>
            <a:ext cx="562811" cy="91835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9" name="直接连接符 48"/>
          <p:cNvCxnSpPr>
            <a:stCxn id="39" idx="3"/>
            <a:endCxn id="44" idx="0"/>
          </p:cNvCxnSpPr>
          <p:nvPr/>
        </p:nvCxnSpPr>
        <p:spPr bwMode="auto">
          <a:xfrm rot="5400000">
            <a:off x="1174630" y="3367876"/>
            <a:ext cx="622895" cy="56735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直接连接符 49"/>
          <p:cNvCxnSpPr>
            <a:stCxn id="43" idx="3"/>
            <a:endCxn id="46" idx="0"/>
          </p:cNvCxnSpPr>
          <p:nvPr/>
        </p:nvCxnSpPr>
        <p:spPr bwMode="auto">
          <a:xfrm rot="5400000">
            <a:off x="3886629" y="3586277"/>
            <a:ext cx="554496" cy="19895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直接连接符 50"/>
          <p:cNvCxnSpPr>
            <a:stCxn id="43" idx="5"/>
            <a:endCxn id="45" idx="0"/>
          </p:cNvCxnSpPr>
          <p:nvPr/>
        </p:nvCxnSpPr>
        <p:spPr bwMode="auto">
          <a:xfrm rot="16200000" flipH="1">
            <a:off x="4505176" y="3573975"/>
            <a:ext cx="520295" cy="18935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2" name="Oval 29"/>
          <p:cNvSpPr>
            <a:spLocks noChangeArrowheads="1"/>
          </p:cNvSpPr>
          <p:nvPr/>
        </p:nvSpPr>
        <p:spPr bwMode="auto">
          <a:xfrm>
            <a:off x="2328600" y="3963000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10</a:t>
            </a:r>
            <a:endParaRPr lang="zh-CN" altLang="en-US" sz="3200" dirty="0"/>
          </a:p>
        </p:txBody>
      </p:sp>
      <p:cxnSp>
        <p:nvCxnSpPr>
          <p:cNvPr id="53" name="直接连接符 52"/>
          <p:cNvCxnSpPr>
            <a:stCxn id="39" idx="5"/>
            <a:endCxn id="52" idx="0"/>
          </p:cNvCxnSpPr>
          <p:nvPr/>
        </p:nvCxnSpPr>
        <p:spPr bwMode="auto">
          <a:xfrm rot="16200000" flipH="1">
            <a:off x="2085376" y="3431775"/>
            <a:ext cx="622895" cy="43955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4" name="Oval 30"/>
          <p:cNvSpPr>
            <a:spLocks noChangeArrowheads="1"/>
          </p:cNvSpPr>
          <p:nvPr/>
        </p:nvSpPr>
        <p:spPr bwMode="auto">
          <a:xfrm>
            <a:off x="533400" y="5009142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14</a:t>
            </a:r>
          </a:p>
        </p:txBody>
      </p:sp>
      <p:cxnSp>
        <p:nvCxnSpPr>
          <p:cNvPr id="55" name="直接连接符 54"/>
          <p:cNvCxnSpPr>
            <a:stCxn id="44" idx="3"/>
            <a:endCxn id="54" idx="0"/>
          </p:cNvCxnSpPr>
          <p:nvPr/>
        </p:nvCxnSpPr>
        <p:spPr bwMode="auto">
          <a:xfrm rot="5400000">
            <a:off x="632830" y="4643218"/>
            <a:ext cx="554495" cy="17735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6" name="直接连接符 55"/>
          <p:cNvCxnSpPr>
            <a:stCxn id="57" idx="0"/>
            <a:endCxn id="44" idx="5"/>
          </p:cNvCxnSpPr>
          <p:nvPr/>
        </p:nvCxnSpPr>
        <p:spPr bwMode="auto">
          <a:xfrm rot="16200000" flipV="1">
            <a:off x="1182972" y="4677723"/>
            <a:ext cx="569505" cy="12335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7" name="Oval 30"/>
          <p:cNvSpPr>
            <a:spLocks noChangeArrowheads="1"/>
          </p:cNvSpPr>
          <p:nvPr/>
        </p:nvSpPr>
        <p:spPr bwMode="auto">
          <a:xfrm>
            <a:off x="1241400" y="5024152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12</a:t>
            </a:r>
          </a:p>
        </p:txBody>
      </p:sp>
      <p:sp>
        <p:nvSpPr>
          <p:cNvPr id="58" name="Oval 30"/>
          <p:cNvSpPr>
            <a:spLocks noChangeArrowheads="1"/>
          </p:cNvSpPr>
          <p:nvPr/>
        </p:nvSpPr>
        <p:spPr bwMode="auto">
          <a:xfrm>
            <a:off x="1990200" y="5009142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11</a:t>
            </a:r>
          </a:p>
        </p:txBody>
      </p:sp>
      <p:cxnSp>
        <p:nvCxnSpPr>
          <p:cNvPr id="59" name="直接连接符 58"/>
          <p:cNvCxnSpPr>
            <a:stCxn id="52" idx="3"/>
            <a:endCxn id="58" idx="0"/>
          </p:cNvCxnSpPr>
          <p:nvPr/>
        </p:nvCxnSpPr>
        <p:spPr bwMode="auto">
          <a:xfrm rot="5400000">
            <a:off x="2068330" y="4664518"/>
            <a:ext cx="554495" cy="13475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0" name="直接连接符 59"/>
          <p:cNvCxnSpPr>
            <a:stCxn id="61" idx="0"/>
            <a:endCxn id="52" idx="5"/>
          </p:cNvCxnSpPr>
          <p:nvPr/>
        </p:nvCxnSpPr>
        <p:spPr bwMode="auto">
          <a:xfrm rot="16200000" flipV="1">
            <a:off x="2624172" y="4650723"/>
            <a:ext cx="569505" cy="17735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1" name="Oval 30"/>
          <p:cNvSpPr>
            <a:spLocks noChangeArrowheads="1"/>
          </p:cNvSpPr>
          <p:nvPr/>
        </p:nvSpPr>
        <p:spPr bwMode="auto">
          <a:xfrm>
            <a:off x="2709600" y="5024152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16</a:t>
            </a:r>
          </a:p>
        </p:txBody>
      </p:sp>
      <p:sp>
        <p:nvSpPr>
          <p:cNvPr id="62" name="矩形 61"/>
          <p:cNvSpPr/>
          <p:nvPr/>
        </p:nvSpPr>
        <p:spPr bwMode="auto">
          <a:xfrm>
            <a:off x="3429000" y="5029200"/>
            <a:ext cx="540000" cy="540000"/>
          </a:xfrm>
          <a:prstGeom prst="rect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zh-CN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66" name="直接连接符 65"/>
          <p:cNvCxnSpPr>
            <a:stCxn id="46" idx="3"/>
            <a:endCxn id="62" idx="0"/>
          </p:cNvCxnSpPr>
          <p:nvPr/>
        </p:nvCxnSpPr>
        <p:spPr bwMode="auto">
          <a:xfrm rot="5400000">
            <a:off x="3492601" y="4661048"/>
            <a:ext cx="574552" cy="16175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4"/>
          <p:cNvSpPr>
            <a:spLocks noChangeArrowheads="1"/>
          </p:cNvSpPr>
          <p:nvPr/>
        </p:nvSpPr>
        <p:spPr bwMode="auto">
          <a:xfrm>
            <a:off x="5105400" y="1143000"/>
            <a:ext cx="4038600" cy="5181600"/>
          </a:xfrm>
          <a:prstGeom prst="rect">
            <a:avLst/>
          </a:prstGeom>
          <a:solidFill>
            <a:schemeClr val="accent5"/>
          </a:solidFill>
          <a:ln w="2857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+mj-lt"/>
                <a:ea typeface="黑体" pitchFamily="2" charset="-122"/>
              </a:rPr>
              <a:t>1. </a:t>
            </a:r>
            <a:r>
              <a:rPr lang="zh-CN" altLang="en-US" dirty="0">
                <a:latin typeface="+mj-lt"/>
                <a:ea typeface="黑体" pitchFamily="2" charset="-122"/>
              </a:rPr>
              <a:t>设元素在最后位置</a:t>
            </a:r>
            <a:endParaRPr lang="en-US" altLang="zh-CN" dirty="0">
              <a:latin typeface="+mj-lt"/>
              <a:ea typeface="黑体" pitchFamily="2" charset="-122"/>
            </a:endParaRPr>
          </a:p>
          <a:p>
            <a:pPr marL="342900" indent="-342900" eaLnBrk="1" hangingPunct="1">
              <a:lnSpc>
                <a:spcPct val="120000"/>
              </a:lnSpc>
              <a:spcBef>
                <a:spcPts val="300"/>
              </a:spcBef>
              <a:buNone/>
            </a:pPr>
            <a:r>
              <a:rPr lang="en-US" altLang="zh-CN" dirty="0">
                <a:latin typeface="+mj-lt"/>
              </a:rPr>
              <a:t>2. </a:t>
            </a:r>
            <a:r>
              <a:rPr lang="zh-CN" altLang="en-US" dirty="0">
                <a:latin typeface="+mj-lt"/>
              </a:rPr>
              <a:t>堆序性判断：</a:t>
            </a:r>
            <a:r>
              <a:rPr lang="en-US" altLang="zh-CN" dirty="0">
                <a:latin typeface="+mj-lt"/>
              </a:rPr>
              <a:t>7≤4</a:t>
            </a:r>
            <a:r>
              <a:rPr lang="zh-CN" altLang="en-US" dirty="0">
                <a:latin typeface="+mj-lt"/>
              </a:rPr>
              <a:t>吗？</a:t>
            </a:r>
            <a:endParaRPr lang="en-US" altLang="zh-CN" dirty="0">
              <a:latin typeface="+mj-lt"/>
            </a:endParaRPr>
          </a:p>
          <a:p>
            <a:pPr marL="342900" indent="-342900" eaLnBrk="1" hangingPunct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+mj-lt"/>
                <a:ea typeface="黑体" pitchFamily="2" charset="-122"/>
              </a:rPr>
              <a:t>    --</a:t>
            </a:r>
            <a:r>
              <a:rPr lang="zh-CN" altLang="en-US" dirty="0">
                <a:latin typeface="+mj-lt"/>
                <a:ea typeface="黑体" pitchFamily="2" charset="-122"/>
              </a:rPr>
              <a:t>不，则父亲下沉，</a:t>
            </a:r>
            <a:endParaRPr lang="en-US" altLang="zh-CN" dirty="0">
              <a:latin typeface="+mj-lt"/>
              <a:ea typeface="黑体" pitchFamily="2" charset="-122"/>
            </a:endParaRPr>
          </a:p>
          <a:p>
            <a:pPr marL="342900" indent="-342900" eaLnBrk="1" hangingPunct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+mj-lt"/>
              </a:rPr>
              <a:t>                 </a:t>
            </a:r>
            <a:r>
              <a:rPr lang="zh-CN" altLang="en-US" dirty="0">
                <a:latin typeface="+mj-lt"/>
              </a:rPr>
              <a:t>空位置上升</a:t>
            </a:r>
            <a:endParaRPr lang="en-US" altLang="zh-CN" dirty="0">
              <a:latin typeface="+mj-lt"/>
            </a:endParaRPr>
          </a:p>
          <a:p>
            <a:pPr marL="342900" indent="-342900" eaLnBrk="1" hangingPunct="1">
              <a:lnSpc>
                <a:spcPct val="120000"/>
              </a:lnSpc>
              <a:spcBef>
                <a:spcPts val="300"/>
              </a:spcBef>
              <a:buNone/>
            </a:pPr>
            <a:r>
              <a:rPr lang="en-US" altLang="zh-CN" dirty="0"/>
              <a:t>3. </a:t>
            </a:r>
            <a:r>
              <a:rPr lang="zh-CN" altLang="en-US" dirty="0"/>
              <a:t>堆序性判断：</a:t>
            </a:r>
            <a:r>
              <a:rPr lang="en-US" altLang="zh-CN" dirty="0"/>
              <a:t>5≤4</a:t>
            </a:r>
            <a:r>
              <a:rPr lang="zh-CN" altLang="en-US" dirty="0"/>
              <a:t>吗？</a:t>
            </a:r>
            <a:endParaRPr lang="en-US" altLang="zh-CN" dirty="0"/>
          </a:p>
          <a:p>
            <a:pPr marL="342900" indent="-342900" eaLnBrk="1" hangingPunct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    --</a:t>
            </a:r>
            <a:r>
              <a:rPr lang="zh-CN" altLang="en-US" dirty="0"/>
              <a:t>不，则父亲下沉，</a:t>
            </a:r>
            <a:endParaRPr lang="en-US" altLang="zh-CN" dirty="0"/>
          </a:p>
          <a:p>
            <a:pPr marL="342900" indent="-342900" eaLnBrk="1" hangingPunct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                 </a:t>
            </a:r>
            <a:r>
              <a:rPr lang="zh-CN" altLang="en-US" dirty="0"/>
              <a:t>空位置上升</a:t>
            </a:r>
            <a:endParaRPr lang="en-US" altLang="zh-CN" dirty="0">
              <a:latin typeface="+mj-lt"/>
              <a:ea typeface="黑体" pitchFamily="2" charset="-122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zh-CN" altLang="en-US" dirty="0">
                <a:latin typeface="黑体" pitchFamily="2" charset="-122"/>
                <a:ea typeface="黑体" pitchFamily="2" charset="-122"/>
              </a:rPr>
              <a:t>向优先队列中插入元素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9" name="Oval 26"/>
          <p:cNvSpPr>
            <a:spLocks noChangeArrowheads="1"/>
          </p:cNvSpPr>
          <p:nvPr/>
        </p:nvSpPr>
        <p:spPr bwMode="auto">
          <a:xfrm>
            <a:off x="1685400" y="2848458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3</a:t>
            </a:r>
          </a:p>
        </p:txBody>
      </p:sp>
      <p:sp>
        <p:nvSpPr>
          <p:cNvPr id="40" name="Oval 27"/>
          <p:cNvSpPr>
            <a:spLocks noChangeArrowheads="1"/>
          </p:cNvSpPr>
          <p:nvPr/>
        </p:nvSpPr>
        <p:spPr bwMode="auto">
          <a:xfrm>
            <a:off x="3057000" y="1862400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ts val="0"/>
              </a:spcBef>
              <a:buNone/>
            </a:pPr>
            <a:r>
              <a:rPr lang="en-US" altLang="zh-CN" sz="3200" dirty="0"/>
              <a:t>2</a:t>
            </a:r>
          </a:p>
        </p:txBody>
      </p:sp>
      <p:sp>
        <p:nvSpPr>
          <p:cNvPr id="43" name="Oval 28"/>
          <p:cNvSpPr>
            <a:spLocks noChangeArrowheads="1"/>
          </p:cNvSpPr>
          <p:nvPr/>
        </p:nvSpPr>
        <p:spPr bwMode="auto">
          <a:xfrm>
            <a:off x="4179000" y="2916858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5</a:t>
            </a:r>
            <a:endParaRPr lang="zh-CN" altLang="en-US" sz="3200" dirty="0"/>
          </a:p>
        </p:txBody>
      </p:sp>
      <p:sp>
        <p:nvSpPr>
          <p:cNvPr id="44" name="Oval 29"/>
          <p:cNvSpPr>
            <a:spLocks noChangeArrowheads="1"/>
          </p:cNvSpPr>
          <p:nvPr/>
        </p:nvSpPr>
        <p:spPr bwMode="auto">
          <a:xfrm>
            <a:off x="914400" y="3963000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9</a:t>
            </a:r>
            <a:endParaRPr lang="zh-CN" altLang="en-US" sz="3200" dirty="0"/>
          </a:p>
        </p:txBody>
      </p:sp>
      <p:sp>
        <p:nvSpPr>
          <p:cNvPr id="45" name="Oval 30"/>
          <p:cNvSpPr>
            <a:spLocks noChangeArrowheads="1"/>
          </p:cNvSpPr>
          <p:nvPr/>
        </p:nvSpPr>
        <p:spPr bwMode="auto">
          <a:xfrm>
            <a:off x="4572000" y="3928800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8</a:t>
            </a:r>
          </a:p>
        </p:txBody>
      </p:sp>
      <p:sp>
        <p:nvSpPr>
          <p:cNvPr id="46" name="Oval 29"/>
          <p:cNvSpPr>
            <a:spLocks noChangeArrowheads="1"/>
          </p:cNvSpPr>
          <p:nvPr/>
        </p:nvSpPr>
        <p:spPr bwMode="auto">
          <a:xfrm>
            <a:off x="3429000" y="5029200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7</a:t>
            </a:r>
            <a:endParaRPr lang="zh-CN" altLang="en-US" sz="3200" dirty="0"/>
          </a:p>
        </p:txBody>
      </p:sp>
      <p:cxnSp>
        <p:nvCxnSpPr>
          <p:cNvPr id="47" name="直接连接符 46"/>
          <p:cNvCxnSpPr>
            <a:stCxn id="40" idx="3"/>
            <a:endCxn id="39" idx="7"/>
          </p:cNvCxnSpPr>
          <p:nvPr/>
        </p:nvCxnSpPr>
        <p:spPr bwMode="auto">
          <a:xfrm rot="5400000">
            <a:off x="2369818" y="2161276"/>
            <a:ext cx="578764" cy="964306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直接连接符 47"/>
          <p:cNvCxnSpPr>
            <a:stCxn id="40" idx="5"/>
            <a:endCxn id="43" idx="0"/>
          </p:cNvCxnSpPr>
          <p:nvPr/>
        </p:nvCxnSpPr>
        <p:spPr bwMode="auto">
          <a:xfrm rot="16200000" flipH="1">
            <a:off x="3726418" y="2176275"/>
            <a:ext cx="562811" cy="91835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9" name="直接连接符 48"/>
          <p:cNvCxnSpPr>
            <a:stCxn id="39" idx="3"/>
            <a:endCxn id="44" idx="0"/>
          </p:cNvCxnSpPr>
          <p:nvPr/>
        </p:nvCxnSpPr>
        <p:spPr bwMode="auto">
          <a:xfrm rot="5400000">
            <a:off x="1174630" y="3367876"/>
            <a:ext cx="622895" cy="56735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直接连接符 49"/>
          <p:cNvCxnSpPr>
            <a:stCxn id="43" idx="3"/>
            <a:endCxn id="62" idx="0"/>
          </p:cNvCxnSpPr>
          <p:nvPr/>
        </p:nvCxnSpPr>
        <p:spPr bwMode="auto">
          <a:xfrm rot="5400000">
            <a:off x="3929530" y="3552376"/>
            <a:ext cx="477695" cy="18995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直接连接符 50"/>
          <p:cNvCxnSpPr>
            <a:stCxn id="43" idx="5"/>
            <a:endCxn id="45" idx="0"/>
          </p:cNvCxnSpPr>
          <p:nvPr/>
        </p:nvCxnSpPr>
        <p:spPr bwMode="auto">
          <a:xfrm rot="16200000" flipH="1">
            <a:off x="4505176" y="3573975"/>
            <a:ext cx="520295" cy="18935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2" name="Oval 29"/>
          <p:cNvSpPr>
            <a:spLocks noChangeArrowheads="1"/>
          </p:cNvSpPr>
          <p:nvPr/>
        </p:nvSpPr>
        <p:spPr bwMode="auto">
          <a:xfrm>
            <a:off x="2328600" y="3963000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10</a:t>
            </a:r>
            <a:endParaRPr lang="zh-CN" altLang="en-US" sz="3200" dirty="0"/>
          </a:p>
        </p:txBody>
      </p:sp>
      <p:cxnSp>
        <p:nvCxnSpPr>
          <p:cNvPr id="53" name="直接连接符 52"/>
          <p:cNvCxnSpPr>
            <a:stCxn id="39" idx="5"/>
            <a:endCxn id="52" idx="0"/>
          </p:cNvCxnSpPr>
          <p:nvPr/>
        </p:nvCxnSpPr>
        <p:spPr bwMode="auto">
          <a:xfrm rot="16200000" flipH="1">
            <a:off x="2085376" y="3431775"/>
            <a:ext cx="622895" cy="43955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4" name="Oval 30"/>
          <p:cNvSpPr>
            <a:spLocks noChangeArrowheads="1"/>
          </p:cNvSpPr>
          <p:nvPr/>
        </p:nvSpPr>
        <p:spPr bwMode="auto">
          <a:xfrm>
            <a:off x="533400" y="5009142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14</a:t>
            </a:r>
          </a:p>
        </p:txBody>
      </p:sp>
      <p:cxnSp>
        <p:nvCxnSpPr>
          <p:cNvPr id="55" name="直接连接符 54"/>
          <p:cNvCxnSpPr>
            <a:stCxn id="44" idx="3"/>
            <a:endCxn id="54" idx="0"/>
          </p:cNvCxnSpPr>
          <p:nvPr/>
        </p:nvCxnSpPr>
        <p:spPr bwMode="auto">
          <a:xfrm rot="5400000">
            <a:off x="632830" y="4643218"/>
            <a:ext cx="554495" cy="17735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6" name="直接连接符 55"/>
          <p:cNvCxnSpPr>
            <a:stCxn id="57" idx="0"/>
            <a:endCxn id="44" idx="5"/>
          </p:cNvCxnSpPr>
          <p:nvPr/>
        </p:nvCxnSpPr>
        <p:spPr bwMode="auto">
          <a:xfrm rot="16200000" flipV="1">
            <a:off x="1182972" y="4677723"/>
            <a:ext cx="569505" cy="12335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7" name="Oval 30"/>
          <p:cNvSpPr>
            <a:spLocks noChangeArrowheads="1"/>
          </p:cNvSpPr>
          <p:nvPr/>
        </p:nvSpPr>
        <p:spPr bwMode="auto">
          <a:xfrm>
            <a:off x="1241400" y="5024152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12</a:t>
            </a:r>
          </a:p>
        </p:txBody>
      </p:sp>
      <p:sp>
        <p:nvSpPr>
          <p:cNvPr id="58" name="Oval 30"/>
          <p:cNvSpPr>
            <a:spLocks noChangeArrowheads="1"/>
          </p:cNvSpPr>
          <p:nvPr/>
        </p:nvSpPr>
        <p:spPr bwMode="auto">
          <a:xfrm>
            <a:off x="1990200" y="5009142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11</a:t>
            </a:r>
          </a:p>
        </p:txBody>
      </p:sp>
      <p:cxnSp>
        <p:nvCxnSpPr>
          <p:cNvPr id="59" name="直接连接符 58"/>
          <p:cNvCxnSpPr>
            <a:stCxn id="52" idx="3"/>
            <a:endCxn id="58" idx="0"/>
          </p:cNvCxnSpPr>
          <p:nvPr/>
        </p:nvCxnSpPr>
        <p:spPr bwMode="auto">
          <a:xfrm rot="5400000">
            <a:off x="2068330" y="4664518"/>
            <a:ext cx="554495" cy="13475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0" name="直接连接符 59"/>
          <p:cNvCxnSpPr>
            <a:stCxn id="61" idx="0"/>
            <a:endCxn id="52" idx="5"/>
          </p:cNvCxnSpPr>
          <p:nvPr/>
        </p:nvCxnSpPr>
        <p:spPr bwMode="auto">
          <a:xfrm rot="16200000" flipV="1">
            <a:off x="2624172" y="4650723"/>
            <a:ext cx="569505" cy="17735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1" name="Oval 30"/>
          <p:cNvSpPr>
            <a:spLocks noChangeArrowheads="1"/>
          </p:cNvSpPr>
          <p:nvPr/>
        </p:nvSpPr>
        <p:spPr bwMode="auto">
          <a:xfrm>
            <a:off x="2709600" y="5024152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16</a:t>
            </a:r>
          </a:p>
        </p:txBody>
      </p:sp>
      <p:sp>
        <p:nvSpPr>
          <p:cNvPr id="62" name="矩形 61"/>
          <p:cNvSpPr/>
          <p:nvPr/>
        </p:nvSpPr>
        <p:spPr bwMode="auto">
          <a:xfrm>
            <a:off x="3803400" y="3886200"/>
            <a:ext cx="540000" cy="540000"/>
          </a:xfrm>
          <a:prstGeom prst="rect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zh-CN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66" name="直接连接符 65"/>
          <p:cNvCxnSpPr>
            <a:stCxn id="46" idx="0"/>
            <a:endCxn id="62" idx="2"/>
          </p:cNvCxnSpPr>
          <p:nvPr/>
        </p:nvCxnSpPr>
        <p:spPr bwMode="auto">
          <a:xfrm rot="5400000" flipH="1" flipV="1">
            <a:off x="3593700" y="4549500"/>
            <a:ext cx="603000" cy="3564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9" name="矩形 28"/>
          <p:cNvSpPr/>
          <p:nvPr/>
        </p:nvSpPr>
        <p:spPr bwMode="auto">
          <a:xfrm>
            <a:off x="1066800" y="1929825"/>
            <a:ext cx="540000" cy="584775"/>
          </a:xfrm>
          <a:prstGeom prst="rect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4</a:t>
            </a:r>
            <a:endParaRPr kumimoji="0" lang="zh-CN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4"/>
          <p:cNvSpPr>
            <a:spLocks noChangeArrowheads="1"/>
          </p:cNvSpPr>
          <p:nvPr/>
        </p:nvSpPr>
        <p:spPr bwMode="auto">
          <a:xfrm>
            <a:off x="5105400" y="1143000"/>
            <a:ext cx="4038600" cy="5181600"/>
          </a:xfrm>
          <a:prstGeom prst="rect">
            <a:avLst/>
          </a:prstGeom>
          <a:solidFill>
            <a:schemeClr val="accent5"/>
          </a:solidFill>
          <a:ln w="2857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+mj-lt"/>
                <a:ea typeface="黑体" pitchFamily="2" charset="-122"/>
              </a:rPr>
              <a:t>1. </a:t>
            </a:r>
            <a:r>
              <a:rPr lang="zh-CN" altLang="en-US" dirty="0">
                <a:latin typeface="+mj-lt"/>
                <a:ea typeface="黑体" pitchFamily="2" charset="-122"/>
              </a:rPr>
              <a:t>设元素在最后位置</a:t>
            </a:r>
            <a:endParaRPr lang="en-US" altLang="zh-CN" dirty="0">
              <a:latin typeface="+mj-lt"/>
              <a:ea typeface="黑体" pitchFamily="2" charset="-122"/>
            </a:endParaRPr>
          </a:p>
          <a:p>
            <a:pPr marL="342900" indent="-342900" eaLnBrk="1" hangingPunct="1">
              <a:lnSpc>
                <a:spcPct val="120000"/>
              </a:lnSpc>
              <a:spcBef>
                <a:spcPts val="300"/>
              </a:spcBef>
              <a:buNone/>
            </a:pPr>
            <a:r>
              <a:rPr lang="en-US" altLang="zh-CN" dirty="0">
                <a:latin typeface="+mj-lt"/>
              </a:rPr>
              <a:t>2. </a:t>
            </a:r>
            <a:r>
              <a:rPr lang="zh-CN" altLang="en-US" dirty="0">
                <a:latin typeface="+mj-lt"/>
              </a:rPr>
              <a:t>堆序性判断：</a:t>
            </a:r>
            <a:r>
              <a:rPr lang="en-US" altLang="zh-CN" dirty="0">
                <a:latin typeface="+mj-lt"/>
              </a:rPr>
              <a:t>7≤4</a:t>
            </a:r>
            <a:r>
              <a:rPr lang="zh-CN" altLang="en-US" dirty="0">
                <a:latin typeface="+mj-lt"/>
              </a:rPr>
              <a:t>吗？</a:t>
            </a:r>
            <a:endParaRPr lang="en-US" altLang="zh-CN" dirty="0">
              <a:latin typeface="+mj-lt"/>
            </a:endParaRPr>
          </a:p>
          <a:p>
            <a:pPr marL="342900" indent="-342900" eaLnBrk="1" hangingPunct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+mj-lt"/>
                <a:ea typeface="黑体" pitchFamily="2" charset="-122"/>
              </a:rPr>
              <a:t>    --</a:t>
            </a:r>
            <a:r>
              <a:rPr lang="zh-CN" altLang="en-US" dirty="0">
                <a:latin typeface="+mj-lt"/>
                <a:ea typeface="黑体" pitchFamily="2" charset="-122"/>
              </a:rPr>
              <a:t>不，则父亲下沉，</a:t>
            </a:r>
            <a:endParaRPr lang="en-US" altLang="zh-CN" dirty="0">
              <a:latin typeface="+mj-lt"/>
              <a:ea typeface="黑体" pitchFamily="2" charset="-122"/>
            </a:endParaRPr>
          </a:p>
          <a:p>
            <a:pPr marL="342900" indent="-342900" eaLnBrk="1" hangingPunct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+mj-lt"/>
              </a:rPr>
              <a:t>                 </a:t>
            </a:r>
            <a:r>
              <a:rPr lang="zh-CN" altLang="en-US" dirty="0">
                <a:latin typeface="+mj-lt"/>
              </a:rPr>
              <a:t>空位置上升</a:t>
            </a:r>
            <a:endParaRPr lang="en-US" altLang="zh-CN" dirty="0">
              <a:latin typeface="+mj-lt"/>
            </a:endParaRPr>
          </a:p>
          <a:p>
            <a:pPr marL="342900" indent="-342900" eaLnBrk="1" hangingPunct="1">
              <a:lnSpc>
                <a:spcPct val="120000"/>
              </a:lnSpc>
              <a:spcBef>
                <a:spcPts val="300"/>
              </a:spcBef>
              <a:buNone/>
            </a:pPr>
            <a:r>
              <a:rPr lang="en-US" altLang="zh-CN" dirty="0"/>
              <a:t>3. </a:t>
            </a:r>
            <a:r>
              <a:rPr lang="zh-CN" altLang="en-US" dirty="0"/>
              <a:t>堆序性判断：</a:t>
            </a:r>
            <a:r>
              <a:rPr lang="en-US" altLang="zh-CN" dirty="0"/>
              <a:t>5≤4</a:t>
            </a:r>
            <a:r>
              <a:rPr lang="zh-CN" altLang="en-US" dirty="0"/>
              <a:t>吗？</a:t>
            </a:r>
            <a:endParaRPr lang="en-US" altLang="zh-CN" dirty="0"/>
          </a:p>
          <a:p>
            <a:pPr marL="342900" indent="-342900" eaLnBrk="1" hangingPunct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    --</a:t>
            </a:r>
            <a:r>
              <a:rPr lang="zh-CN" altLang="en-US" dirty="0"/>
              <a:t>不，则父亲下沉，</a:t>
            </a:r>
            <a:endParaRPr lang="en-US" altLang="zh-CN" dirty="0"/>
          </a:p>
          <a:p>
            <a:pPr marL="342900" indent="-342900" eaLnBrk="1" hangingPunct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                 </a:t>
            </a:r>
            <a:r>
              <a:rPr lang="zh-CN" altLang="en-US" dirty="0"/>
              <a:t>空位置上升</a:t>
            </a:r>
            <a:endParaRPr lang="en-US" altLang="zh-CN" dirty="0"/>
          </a:p>
          <a:p>
            <a:pPr marL="342900" indent="-342900" eaLnBrk="1" hangingPunct="1">
              <a:lnSpc>
                <a:spcPct val="120000"/>
              </a:lnSpc>
              <a:spcBef>
                <a:spcPts val="300"/>
              </a:spcBef>
              <a:buNone/>
            </a:pPr>
            <a:r>
              <a:rPr lang="en-US" altLang="zh-CN" dirty="0"/>
              <a:t>4. </a:t>
            </a:r>
            <a:r>
              <a:rPr lang="zh-CN" altLang="en-US" dirty="0"/>
              <a:t>堆序性判断：</a:t>
            </a:r>
            <a:r>
              <a:rPr lang="en-US" altLang="zh-CN" dirty="0"/>
              <a:t>2≤4</a:t>
            </a:r>
            <a:r>
              <a:rPr lang="zh-CN" altLang="en-US" dirty="0"/>
              <a:t>吗？</a:t>
            </a:r>
            <a:endParaRPr lang="en-US" altLang="zh-CN" dirty="0"/>
          </a:p>
          <a:p>
            <a:pPr marL="342900" indent="-342900" eaLnBrk="1" hangingPunct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    --</a:t>
            </a:r>
            <a:r>
              <a:rPr lang="zh-CN" altLang="en-US" dirty="0"/>
              <a:t>是，置元素，结束。</a:t>
            </a:r>
            <a:endParaRPr lang="en-US" altLang="zh-CN" dirty="0">
              <a:latin typeface="+mj-lt"/>
            </a:endParaRPr>
          </a:p>
          <a:p>
            <a:pPr marL="342900" indent="-342900" eaLnBrk="1" hangingPunct="1">
              <a:lnSpc>
                <a:spcPct val="120000"/>
              </a:lnSpc>
              <a:spcBef>
                <a:spcPts val="0"/>
              </a:spcBef>
              <a:buNone/>
            </a:pPr>
            <a:endParaRPr lang="en-US" altLang="zh-CN" dirty="0">
              <a:latin typeface="+mj-lt"/>
              <a:ea typeface="黑体" pitchFamily="2" charset="-122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zh-CN" altLang="en-US" dirty="0">
                <a:latin typeface="黑体" pitchFamily="2" charset="-122"/>
                <a:ea typeface="黑体" pitchFamily="2" charset="-122"/>
              </a:rPr>
              <a:t>向优先队列中插入元素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9" name="Oval 26"/>
          <p:cNvSpPr>
            <a:spLocks noChangeArrowheads="1"/>
          </p:cNvSpPr>
          <p:nvPr/>
        </p:nvSpPr>
        <p:spPr bwMode="auto">
          <a:xfrm>
            <a:off x="1685400" y="2848458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3</a:t>
            </a:r>
          </a:p>
        </p:txBody>
      </p:sp>
      <p:sp>
        <p:nvSpPr>
          <p:cNvPr id="40" name="Oval 27"/>
          <p:cNvSpPr>
            <a:spLocks noChangeArrowheads="1"/>
          </p:cNvSpPr>
          <p:nvPr/>
        </p:nvSpPr>
        <p:spPr bwMode="auto">
          <a:xfrm>
            <a:off x="3057000" y="1862400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ts val="0"/>
              </a:spcBef>
              <a:buNone/>
            </a:pPr>
            <a:r>
              <a:rPr lang="en-US" altLang="zh-CN" sz="3200" dirty="0"/>
              <a:t>2</a:t>
            </a:r>
          </a:p>
        </p:txBody>
      </p:sp>
      <p:sp>
        <p:nvSpPr>
          <p:cNvPr id="43" name="Oval 28"/>
          <p:cNvSpPr>
            <a:spLocks noChangeArrowheads="1"/>
          </p:cNvSpPr>
          <p:nvPr/>
        </p:nvSpPr>
        <p:spPr bwMode="auto">
          <a:xfrm>
            <a:off x="3657600" y="3962400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5</a:t>
            </a:r>
            <a:endParaRPr lang="zh-CN" altLang="en-US" sz="3200" dirty="0"/>
          </a:p>
        </p:txBody>
      </p:sp>
      <p:sp>
        <p:nvSpPr>
          <p:cNvPr id="44" name="Oval 29"/>
          <p:cNvSpPr>
            <a:spLocks noChangeArrowheads="1"/>
          </p:cNvSpPr>
          <p:nvPr/>
        </p:nvSpPr>
        <p:spPr bwMode="auto">
          <a:xfrm>
            <a:off x="914400" y="3963000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9</a:t>
            </a:r>
            <a:endParaRPr lang="zh-CN" altLang="en-US" sz="3200" dirty="0"/>
          </a:p>
        </p:txBody>
      </p:sp>
      <p:sp>
        <p:nvSpPr>
          <p:cNvPr id="45" name="Oval 30"/>
          <p:cNvSpPr>
            <a:spLocks noChangeArrowheads="1"/>
          </p:cNvSpPr>
          <p:nvPr/>
        </p:nvSpPr>
        <p:spPr bwMode="auto">
          <a:xfrm>
            <a:off x="4572000" y="3928800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8</a:t>
            </a:r>
          </a:p>
        </p:txBody>
      </p:sp>
      <p:sp>
        <p:nvSpPr>
          <p:cNvPr id="46" name="Oval 29"/>
          <p:cNvSpPr>
            <a:spLocks noChangeArrowheads="1"/>
          </p:cNvSpPr>
          <p:nvPr/>
        </p:nvSpPr>
        <p:spPr bwMode="auto">
          <a:xfrm>
            <a:off x="3429000" y="5029200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7</a:t>
            </a:r>
            <a:endParaRPr lang="zh-CN" altLang="en-US" sz="3200" dirty="0"/>
          </a:p>
        </p:txBody>
      </p:sp>
      <p:cxnSp>
        <p:nvCxnSpPr>
          <p:cNvPr id="47" name="直接连接符 46"/>
          <p:cNvCxnSpPr>
            <a:stCxn id="40" idx="3"/>
            <a:endCxn id="39" idx="7"/>
          </p:cNvCxnSpPr>
          <p:nvPr/>
        </p:nvCxnSpPr>
        <p:spPr bwMode="auto">
          <a:xfrm rot="5400000">
            <a:off x="2369818" y="2161276"/>
            <a:ext cx="578764" cy="964306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直接连接符 47"/>
          <p:cNvCxnSpPr>
            <a:stCxn id="40" idx="5"/>
            <a:endCxn id="62" idx="0"/>
          </p:cNvCxnSpPr>
          <p:nvPr/>
        </p:nvCxnSpPr>
        <p:spPr bwMode="auto">
          <a:xfrm rot="16200000" flipH="1">
            <a:off x="3699247" y="2203446"/>
            <a:ext cx="534953" cy="83615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9" name="直接连接符 48"/>
          <p:cNvCxnSpPr>
            <a:stCxn id="39" idx="3"/>
            <a:endCxn id="44" idx="0"/>
          </p:cNvCxnSpPr>
          <p:nvPr/>
        </p:nvCxnSpPr>
        <p:spPr bwMode="auto">
          <a:xfrm rot="5400000">
            <a:off x="1174630" y="3367876"/>
            <a:ext cx="622895" cy="56735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直接连接符 49"/>
          <p:cNvCxnSpPr>
            <a:stCxn id="62" idx="2"/>
            <a:endCxn id="43" idx="0"/>
          </p:cNvCxnSpPr>
          <p:nvPr/>
        </p:nvCxnSpPr>
        <p:spPr bwMode="auto">
          <a:xfrm rot="5400000">
            <a:off x="3898500" y="3476100"/>
            <a:ext cx="533400" cy="4392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直接连接符 50"/>
          <p:cNvCxnSpPr>
            <a:stCxn id="62" idx="2"/>
            <a:endCxn id="45" idx="0"/>
          </p:cNvCxnSpPr>
          <p:nvPr/>
        </p:nvCxnSpPr>
        <p:spPr bwMode="auto">
          <a:xfrm rot="16200000" flipH="1">
            <a:off x="4372500" y="3441300"/>
            <a:ext cx="499800" cy="4752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2" name="Oval 29"/>
          <p:cNvSpPr>
            <a:spLocks noChangeArrowheads="1"/>
          </p:cNvSpPr>
          <p:nvPr/>
        </p:nvSpPr>
        <p:spPr bwMode="auto">
          <a:xfrm>
            <a:off x="2328600" y="3963000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10</a:t>
            </a:r>
            <a:endParaRPr lang="zh-CN" altLang="en-US" sz="3200" dirty="0"/>
          </a:p>
        </p:txBody>
      </p:sp>
      <p:cxnSp>
        <p:nvCxnSpPr>
          <p:cNvPr id="53" name="直接连接符 52"/>
          <p:cNvCxnSpPr>
            <a:stCxn id="39" idx="5"/>
            <a:endCxn id="52" idx="0"/>
          </p:cNvCxnSpPr>
          <p:nvPr/>
        </p:nvCxnSpPr>
        <p:spPr bwMode="auto">
          <a:xfrm rot="16200000" flipH="1">
            <a:off x="2085376" y="3431775"/>
            <a:ext cx="622895" cy="43955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4" name="Oval 30"/>
          <p:cNvSpPr>
            <a:spLocks noChangeArrowheads="1"/>
          </p:cNvSpPr>
          <p:nvPr/>
        </p:nvSpPr>
        <p:spPr bwMode="auto">
          <a:xfrm>
            <a:off x="533400" y="5009142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14</a:t>
            </a:r>
          </a:p>
        </p:txBody>
      </p:sp>
      <p:cxnSp>
        <p:nvCxnSpPr>
          <p:cNvPr id="55" name="直接连接符 54"/>
          <p:cNvCxnSpPr>
            <a:stCxn id="44" idx="3"/>
            <a:endCxn id="54" idx="0"/>
          </p:cNvCxnSpPr>
          <p:nvPr/>
        </p:nvCxnSpPr>
        <p:spPr bwMode="auto">
          <a:xfrm rot="5400000">
            <a:off x="632830" y="4643218"/>
            <a:ext cx="554495" cy="17735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6" name="直接连接符 55"/>
          <p:cNvCxnSpPr>
            <a:stCxn id="57" idx="0"/>
            <a:endCxn id="44" idx="5"/>
          </p:cNvCxnSpPr>
          <p:nvPr/>
        </p:nvCxnSpPr>
        <p:spPr bwMode="auto">
          <a:xfrm rot="16200000" flipV="1">
            <a:off x="1182972" y="4677723"/>
            <a:ext cx="569505" cy="12335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7" name="Oval 30"/>
          <p:cNvSpPr>
            <a:spLocks noChangeArrowheads="1"/>
          </p:cNvSpPr>
          <p:nvPr/>
        </p:nvSpPr>
        <p:spPr bwMode="auto">
          <a:xfrm>
            <a:off x="1241400" y="5024152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12</a:t>
            </a:r>
          </a:p>
        </p:txBody>
      </p:sp>
      <p:sp>
        <p:nvSpPr>
          <p:cNvPr id="58" name="Oval 30"/>
          <p:cNvSpPr>
            <a:spLocks noChangeArrowheads="1"/>
          </p:cNvSpPr>
          <p:nvPr/>
        </p:nvSpPr>
        <p:spPr bwMode="auto">
          <a:xfrm>
            <a:off x="1990200" y="5009142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11</a:t>
            </a:r>
          </a:p>
        </p:txBody>
      </p:sp>
      <p:cxnSp>
        <p:nvCxnSpPr>
          <p:cNvPr id="59" name="直接连接符 58"/>
          <p:cNvCxnSpPr>
            <a:stCxn id="52" idx="3"/>
            <a:endCxn id="58" idx="0"/>
          </p:cNvCxnSpPr>
          <p:nvPr/>
        </p:nvCxnSpPr>
        <p:spPr bwMode="auto">
          <a:xfrm rot="5400000">
            <a:off x="2068330" y="4664518"/>
            <a:ext cx="554495" cy="13475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0" name="直接连接符 59"/>
          <p:cNvCxnSpPr>
            <a:stCxn id="61" idx="0"/>
            <a:endCxn id="52" idx="5"/>
          </p:cNvCxnSpPr>
          <p:nvPr/>
        </p:nvCxnSpPr>
        <p:spPr bwMode="auto">
          <a:xfrm rot="16200000" flipV="1">
            <a:off x="2624172" y="4650723"/>
            <a:ext cx="569505" cy="17735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1" name="Oval 30"/>
          <p:cNvSpPr>
            <a:spLocks noChangeArrowheads="1"/>
          </p:cNvSpPr>
          <p:nvPr/>
        </p:nvSpPr>
        <p:spPr bwMode="auto">
          <a:xfrm>
            <a:off x="2709600" y="5024152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16</a:t>
            </a:r>
          </a:p>
        </p:txBody>
      </p:sp>
      <p:sp>
        <p:nvSpPr>
          <p:cNvPr id="62" name="矩形 61"/>
          <p:cNvSpPr/>
          <p:nvPr/>
        </p:nvSpPr>
        <p:spPr bwMode="auto">
          <a:xfrm>
            <a:off x="4114800" y="2889000"/>
            <a:ext cx="540000" cy="540000"/>
          </a:xfrm>
          <a:prstGeom prst="rect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zh-CN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66" name="直接连接符 65"/>
          <p:cNvCxnSpPr>
            <a:stCxn id="46" idx="0"/>
            <a:endCxn id="43" idx="4"/>
          </p:cNvCxnSpPr>
          <p:nvPr/>
        </p:nvCxnSpPr>
        <p:spPr bwMode="auto">
          <a:xfrm rot="5400000" flipH="1" flipV="1">
            <a:off x="3585900" y="4669500"/>
            <a:ext cx="490800" cy="2286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2" name="矩形 41"/>
          <p:cNvSpPr/>
          <p:nvPr/>
        </p:nvSpPr>
        <p:spPr bwMode="auto">
          <a:xfrm>
            <a:off x="4114800" y="2895600"/>
            <a:ext cx="540000" cy="58477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4</a:t>
            </a:r>
            <a:endParaRPr kumimoji="0" lang="zh-CN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1752600" y="5715000"/>
            <a:ext cx="3429000" cy="630942"/>
          </a:xfrm>
          <a:prstGeom prst="rect">
            <a:avLst/>
          </a:prstGeom>
          <a:solidFill>
            <a:srgbClr val="226845"/>
          </a:solidFill>
        </p:spPr>
        <p:txBody>
          <a:bodyPr wrap="square">
            <a:spAutoFit/>
          </a:bodyPr>
          <a:lstStyle/>
          <a:p>
            <a:pPr marL="342900" indent="-342900" eaLnBrk="1" hangingPunct="1">
              <a:spcBef>
                <a:spcPct val="20000"/>
              </a:spcBef>
              <a:buNone/>
            </a:pPr>
            <a:r>
              <a:rPr lang="zh-CN" altLang="en-US" sz="3000" dirty="0">
                <a:solidFill>
                  <a:schemeClr val="bg1"/>
                </a:solidFill>
              </a:rPr>
              <a:t>复杂度：</a:t>
            </a:r>
            <a:endParaRPr lang="en-US" altLang="zh-CN" sz="3000" dirty="0">
              <a:solidFill>
                <a:schemeClr val="bg1"/>
              </a:solidFill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3352800" y="5715000"/>
            <a:ext cx="1608133" cy="6126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eaLnBrk="1" hangingPunct="1">
              <a:spcBef>
                <a:spcPct val="20000"/>
              </a:spcBef>
              <a:buNone/>
            </a:pPr>
            <a:r>
              <a:rPr lang="en-US" altLang="zh-CN" sz="3000" dirty="0">
                <a:solidFill>
                  <a:schemeClr val="bg1"/>
                </a:solidFill>
              </a:rPr>
              <a:t>O(log</a:t>
            </a:r>
            <a:r>
              <a:rPr lang="en-US" altLang="zh-CN" sz="3000" baseline="-25000" dirty="0">
                <a:solidFill>
                  <a:schemeClr val="bg1"/>
                </a:solidFill>
              </a:rPr>
              <a:t>2</a:t>
            </a:r>
            <a:r>
              <a:rPr lang="en-US" altLang="zh-CN" sz="3000" dirty="0">
                <a:solidFill>
                  <a:schemeClr val="bg1"/>
                </a:solidFill>
              </a:rPr>
              <a:t>n)</a:t>
            </a:r>
          </a:p>
        </p:txBody>
      </p:sp>
      <p:sp>
        <p:nvSpPr>
          <p:cNvPr id="32" name="矩形 31"/>
          <p:cNvSpPr/>
          <p:nvPr/>
        </p:nvSpPr>
        <p:spPr bwMode="auto">
          <a:xfrm>
            <a:off x="1066800" y="1929825"/>
            <a:ext cx="540000" cy="584775"/>
          </a:xfrm>
          <a:prstGeom prst="rect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4</a:t>
            </a:r>
            <a:endParaRPr kumimoji="0" lang="zh-CN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65" grpId="0"/>
    </p:bld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 Box 6"/>
          <p:cNvSpPr txBox="1">
            <a:spLocks noChangeArrowheads="1"/>
          </p:cNvSpPr>
          <p:nvPr/>
        </p:nvSpPr>
        <p:spPr bwMode="auto">
          <a:xfrm>
            <a:off x="381000" y="533400"/>
            <a:ext cx="5257800" cy="523220"/>
          </a:xfrm>
          <a:prstGeom prst="rect">
            <a:avLst/>
          </a:prstGeom>
          <a:solidFill>
            <a:srgbClr val="C4E59F"/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514350" indent="-51435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>
                <a:solidFill>
                  <a:srgbClr val="008000"/>
                </a:solidFill>
              </a:rPr>
              <a:t>向优先队列中插入元素</a:t>
            </a:r>
            <a:r>
              <a:rPr lang="en-US" altLang="zh-CN" dirty="0">
                <a:solidFill>
                  <a:srgbClr val="008000"/>
                </a:solidFill>
              </a:rPr>
              <a:t>x</a:t>
            </a:r>
            <a:r>
              <a:rPr lang="zh-CN" altLang="en-US" dirty="0">
                <a:solidFill>
                  <a:srgbClr val="008000"/>
                </a:solidFill>
              </a:rPr>
              <a:t>：</a:t>
            </a:r>
            <a:endParaRPr lang="en-US" altLang="zh-CN" dirty="0">
              <a:solidFill>
                <a:srgbClr val="008000"/>
              </a:solidFill>
            </a:endParaRPr>
          </a:p>
        </p:txBody>
      </p:sp>
      <p:sp>
        <p:nvSpPr>
          <p:cNvPr id="30" name="Rectangle 3"/>
          <p:cNvSpPr txBox="1">
            <a:spLocks noChangeArrowheads="1"/>
          </p:cNvSpPr>
          <p:nvPr/>
        </p:nvSpPr>
        <p:spPr bwMode="auto">
          <a:xfrm>
            <a:off x="381000" y="990600"/>
            <a:ext cx="8763000" cy="5334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44000" marR="0" lvl="0" algn="l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</a:rPr>
              <a:t>void </a:t>
            </a:r>
            <a:r>
              <a:rPr kumimoji="0" lang="en-US" altLang="zh-CN" sz="30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j-lt"/>
              </a:rPr>
              <a:t>add_heap</a:t>
            </a:r>
            <a:r>
              <a:rPr kumimoji="0" lang="en-US" altLang="zh-CN" sz="3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</a:rPr>
              <a:t>(</a:t>
            </a:r>
            <a:r>
              <a:rPr kumimoji="0" lang="en-US" altLang="zh-CN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j-lt"/>
              </a:rPr>
              <a:t>PPriorityQueue</a:t>
            </a:r>
            <a:r>
              <a:rPr kumimoji="0" lang="en-US" altLang="zh-CN" sz="3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</a:rPr>
              <a:t> </a:t>
            </a:r>
            <a:r>
              <a:rPr kumimoji="0" lang="en-US" altLang="zh-CN" sz="30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j-lt"/>
              </a:rPr>
              <a:t>papq</a:t>
            </a:r>
            <a:r>
              <a:rPr kumimoji="0" lang="en-US" altLang="zh-CN" sz="3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</a:rPr>
              <a:t>, </a:t>
            </a:r>
            <a:r>
              <a:rPr kumimoji="0" lang="en-US" altLang="zh-CN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j-lt"/>
              </a:rPr>
              <a:t>DatyType</a:t>
            </a:r>
            <a:r>
              <a:rPr kumimoji="0" lang="en-US" altLang="zh-CN" sz="3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</a:rPr>
              <a:t> x)</a:t>
            </a:r>
          </a:p>
          <a:p>
            <a:pPr marL="144000" marR="0" lvl="0" algn="l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</a:rPr>
              <a:t>{ </a:t>
            </a:r>
            <a:r>
              <a:rPr kumimoji="0" lang="en-US" altLang="zh-CN" sz="30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j-lt"/>
              </a:rPr>
              <a:t>int</a:t>
            </a:r>
            <a:r>
              <a:rPr kumimoji="0" lang="en-US" altLang="zh-CN" sz="3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</a:rPr>
              <a:t> </a:t>
            </a:r>
            <a:r>
              <a:rPr kumimoji="0" lang="en-US" altLang="zh-CN" sz="30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j-lt"/>
              </a:rPr>
              <a:t>i</a:t>
            </a:r>
            <a:r>
              <a:rPr kumimoji="0" lang="en-US" altLang="zh-CN" sz="3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</a:rPr>
              <a:t>;</a:t>
            </a:r>
          </a:p>
          <a:p>
            <a:pPr marL="144000" marR="0" lvl="0" algn="l" defTabSz="914400" rtl="0" eaLnBrk="1" fontAlgn="base" latinLnBrk="0" hangingPunct="1">
              <a:lnSpc>
                <a:spcPct val="118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</a:rPr>
              <a:t>  if(</a:t>
            </a:r>
            <a:r>
              <a:rPr kumimoji="0" lang="en-US" altLang="zh-CN" sz="30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j-lt"/>
              </a:rPr>
              <a:t>papq</a:t>
            </a:r>
            <a:r>
              <a:rPr kumimoji="0" lang="en-US" altLang="zh-CN" sz="3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</a:rPr>
              <a:t>-&gt;n &gt;=</a:t>
            </a:r>
            <a:r>
              <a:rPr kumimoji="0" lang="en-US" altLang="zh-CN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</a:rPr>
              <a:t>MaxNum</a:t>
            </a:r>
            <a:r>
              <a:rPr kumimoji="0" lang="en-US" altLang="zh-CN" sz="3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</a:rPr>
              <a:t>-1)</a:t>
            </a:r>
            <a:r>
              <a:rPr lang="en-US" altLang="zh-CN" sz="3000" kern="0" dirty="0">
                <a:latin typeface="+mj-lt"/>
              </a:rPr>
              <a:t> </a:t>
            </a:r>
            <a:r>
              <a:rPr kumimoji="0" lang="en-US" altLang="zh-CN" sz="3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</a:rPr>
              <a:t>{</a:t>
            </a:r>
            <a:r>
              <a:rPr kumimoji="0" lang="en-US" altLang="zh-CN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j-lt"/>
              </a:rPr>
              <a:t>printf</a:t>
            </a:r>
            <a:r>
              <a:rPr kumimoji="0" lang="en-US" altLang="zh-CN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</a:rPr>
              <a:t>(“Full!\n”);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</a:rPr>
              <a:t> </a:t>
            </a:r>
            <a:r>
              <a:rPr kumimoji="0" lang="en-US" altLang="zh-CN" sz="3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</a:rPr>
              <a:t>return;}</a:t>
            </a:r>
          </a:p>
          <a:p>
            <a:pPr marL="144000" marR="0" lvl="0" algn="l" defTabSz="914400" rtl="0" eaLnBrk="1" fontAlgn="base" latinLnBrk="0" hangingPunct="1">
              <a:lnSpc>
                <a:spcPct val="118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</a:rPr>
              <a:t>  for(</a:t>
            </a:r>
            <a:r>
              <a:rPr kumimoji="0" lang="en-US" altLang="zh-CN" sz="3000" b="0" i="0" u="none" strike="noStrike" kern="0" cap="none" spc="0" normalizeH="0" baseline="0" noProof="0" dirty="0" err="1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j-lt"/>
              </a:rPr>
              <a:t>i</a:t>
            </a:r>
            <a:r>
              <a:rPr kumimoji="0" lang="en-US" altLang="zh-CN" sz="3000" b="0" i="0" u="none" strike="noStrike" kern="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j-lt"/>
              </a:rPr>
              <a:t>=</a:t>
            </a:r>
            <a:r>
              <a:rPr kumimoji="0" lang="en-US" altLang="zh-CN" sz="3000" b="0" i="0" u="none" strike="noStrike" kern="0" cap="none" spc="0" normalizeH="0" baseline="0" noProof="0" dirty="0" err="1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j-lt"/>
              </a:rPr>
              <a:t>papq</a:t>
            </a:r>
            <a:r>
              <a:rPr kumimoji="0" lang="en-US" altLang="zh-CN" sz="3000" b="0" i="0" u="none" strike="noStrike" kern="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j-lt"/>
              </a:rPr>
              <a:t>-&gt;n, </a:t>
            </a:r>
          </a:p>
          <a:p>
            <a:pPr marL="144000" marR="0" lvl="0" algn="l" defTabSz="914400" rtl="0" eaLnBrk="1" fontAlgn="base" latinLnBrk="0" hangingPunct="1">
              <a:lnSpc>
                <a:spcPct val="118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000" kern="0" dirty="0">
                <a:solidFill>
                  <a:srgbClr val="003399"/>
                </a:solidFill>
                <a:latin typeface="+mj-lt"/>
              </a:rPr>
              <a:t>       </a:t>
            </a:r>
            <a:r>
              <a:rPr kumimoji="0" lang="en-US" altLang="zh-CN" sz="3000" b="0" i="0" u="none" strike="noStrike" kern="0" cap="none" spc="0" normalizeH="0" baseline="0" noProof="0" dirty="0" err="1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j-lt"/>
              </a:rPr>
              <a:t>i</a:t>
            </a:r>
            <a:r>
              <a:rPr kumimoji="0" lang="en-US" altLang="zh-CN" sz="3000" b="0" i="0" u="none" strike="noStrike" kern="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j-lt"/>
              </a:rPr>
              <a:t>&gt;0 &amp;&amp; (</a:t>
            </a:r>
            <a:r>
              <a:rPr kumimoji="0" lang="en-US" altLang="zh-CN" sz="3000" b="0" i="0" u="none" strike="noStrike" kern="0" cap="none" spc="0" normalizeH="0" baseline="0" noProof="0" dirty="0" err="1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j-lt"/>
              </a:rPr>
              <a:t>papq</a:t>
            </a:r>
            <a:r>
              <a:rPr kumimoji="0" lang="en-US" altLang="zh-CN" sz="3000" b="0" i="0" u="none" strike="noStrike" kern="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j-lt"/>
              </a:rPr>
              <a:t>-&gt;</a:t>
            </a:r>
            <a:r>
              <a:rPr kumimoji="0" lang="en-US" altLang="zh-CN" sz="3000" b="0" i="0" u="none" strike="noStrike" kern="0" cap="none" spc="0" normalizeH="0" baseline="0" noProof="0" dirty="0" err="1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j-lt"/>
              </a:rPr>
              <a:t>pq</a:t>
            </a:r>
            <a:r>
              <a:rPr kumimoji="0" lang="en-US" altLang="zh-CN" sz="3000" b="0" i="0" u="none" strike="noStrike" kern="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j-lt"/>
              </a:rPr>
              <a:t>[(i-1)/2]&gt;x); </a:t>
            </a:r>
          </a:p>
          <a:p>
            <a:pPr marL="144000" marR="0" lvl="0" algn="l" defTabSz="914400" rtl="0" eaLnBrk="1" fontAlgn="base" latinLnBrk="0" hangingPunct="1">
              <a:lnSpc>
                <a:spcPct val="118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000" kern="0" dirty="0">
                <a:solidFill>
                  <a:srgbClr val="003399"/>
                </a:solidFill>
                <a:latin typeface="+mj-lt"/>
              </a:rPr>
              <a:t>       </a:t>
            </a:r>
            <a:r>
              <a:rPr kumimoji="0" lang="en-US" altLang="zh-CN" sz="3000" b="0" i="0" u="none" strike="noStrike" kern="0" cap="none" spc="0" normalizeH="0" baseline="0" noProof="0" dirty="0" err="1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j-lt"/>
              </a:rPr>
              <a:t>i</a:t>
            </a:r>
            <a:r>
              <a:rPr kumimoji="0" lang="en-US" altLang="zh-CN" sz="3000" b="0" i="0" u="none" strike="noStrike" kern="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j-lt"/>
              </a:rPr>
              <a:t>= (i-1)/2</a:t>
            </a:r>
            <a:r>
              <a:rPr kumimoji="0" lang="en-US" altLang="zh-CN" sz="3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</a:rPr>
              <a:t>)</a:t>
            </a:r>
          </a:p>
          <a:p>
            <a:pPr marL="144000" marR="0" lvl="0" algn="l" defTabSz="914400" rtl="0" eaLnBrk="1" fontAlgn="base" latinLnBrk="0" hangingPunct="1">
              <a:lnSpc>
                <a:spcPct val="118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</a:rPr>
              <a:t>       </a:t>
            </a:r>
            <a:r>
              <a:rPr kumimoji="0" lang="en-US" altLang="zh-CN" sz="30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j-lt"/>
              </a:rPr>
              <a:t>papq</a:t>
            </a:r>
            <a:r>
              <a:rPr kumimoji="0" lang="en-US" altLang="zh-CN" sz="3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</a:rPr>
              <a:t>-&gt;</a:t>
            </a:r>
            <a:r>
              <a:rPr kumimoji="0" lang="en-US" altLang="zh-CN" sz="30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j-lt"/>
              </a:rPr>
              <a:t>pq</a:t>
            </a:r>
            <a:r>
              <a:rPr kumimoji="0" lang="en-US" altLang="zh-CN" sz="3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</a:rPr>
              <a:t>[</a:t>
            </a:r>
            <a:r>
              <a:rPr kumimoji="0" lang="en-US" altLang="zh-CN" sz="30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j-lt"/>
              </a:rPr>
              <a:t>i</a:t>
            </a:r>
            <a:r>
              <a:rPr kumimoji="0" lang="en-US" altLang="zh-CN" sz="3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</a:rPr>
              <a:t>] = </a:t>
            </a:r>
            <a:r>
              <a:rPr kumimoji="0" lang="en-US" altLang="zh-CN" sz="30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j-lt"/>
              </a:rPr>
              <a:t>papq</a:t>
            </a:r>
            <a:r>
              <a:rPr kumimoji="0" lang="en-US" altLang="zh-CN" sz="3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</a:rPr>
              <a:t>-&gt;</a:t>
            </a:r>
            <a:r>
              <a:rPr kumimoji="0" lang="en-US" altLang="zh-CN" sz="30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j-lt"/>
              </a:rPr>
              <a:t>pq</a:t>
            </a:r>
            <a:r>
              <a:rPr kumimoji="0" lang="en-US" altLang="zh-CN" sz="3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</a:rPr>
              <a:t>[(i-1)/2]; </a:t>
            </a:r>
          </a:p>
          <a:p>
            <a:pPr marL="144000" marR="0" lvl="0" algn="l" defTabSz="914400" rtl="0" eaLnBrk="1" fontAlgn="base" latinLnBrk="0" hangingPunct="1">
              <a:lnSpc>
                <a:spcPct val="118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</a:rPr>
              <a:t>  </a:t>
            </a:r>
            <a:r>
              <a:rPr kumimoji="0" lang="en-US" altLang="zh-CN" sz="30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j-lt"/>
              </a:rPr>
              <a:t>papq</a:t>
            </a:r>
            <a:r>
              <a:rPr kumimoji="0" lang="en-US" altLang="zh-CN" sz="3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</a:rPr>
              <a:t>-&gt;</a:t>
            </a:r>
            <a:r>
              <a:rPr kumimoji="0" lang="en-US" altLang="zh-CN" sz="30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j-lt"/>
              </a:rPr>
              <a:t>pq</a:t>
            </a:r>
            <a:r>
              <a:rPr kumimoji="0" lang="en-US" altLang="zh-CN" sz="3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</a:rPr>
              <a:t>[</a:t>
            </a:r>
            <a:r>
              <a:rPr kumimoji="0" lang="en-US" altLang="zh-CN" sz="30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j-lt"/>
              </a:rPr>
              <a:t>i</a:t>
            </a:r>
            <a:r>
              <a:rPr kumimoji="0" lang="en-US" altLang="zh-CN" sz="3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</a:rPr>
              <a:t>] = x; </a:t>
            </a:r>
          </a:p>
          <a:p>
            <a:pPr marL="144000" marR="0" lvl="0" algn="l" defTabSz="914400" rtl="0" eaLnBrk="1" fontAlgn="base" latinLnBrk="0" hangingPunct="1">
              <a:lnSpc>
                <a:spcPct val="118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</a:rPr>
              <a:t>  </a:t>
            </a:r>
            <a:r>
              <a:rPr kumimoji="0" lang="en-US" altLang="zh-CN" sz="30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j-lt"/>
              </a:rPr>
              <a:t>papq</a:t>
            </a:r>
            <a:r>
              <a:rPr kumimoji="0" lang="en-US" altLang="zh-CN" sz="3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</a:rPr>
              <a:t>-&gt;n++; </a:t>
            </a:r>
          </a:p>
          <a:p>
            <a:pPr marL="144000" marR="0" lvl="0" algn="l" defTabSz="914400" rtl="0" eaLnBrk="1" fontAlgn="base" latinLnBrk="0" hangingPunct="1">
              <a:lnSpc>
                <a:spcPct val="7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</a:rPr>
              <a:t>}</a:t>
            </a:r>
          </a:p>
        </p:txBody>
      </p:sp>
      <p:sp>
        <p:nvSpPr>
          <p:cNvPr id="33" name="矩形 32"/>
          <p:cNvSpPr/>
          <p:nvPr/>
        </p:nvSpPr>
        <p:spPr>
          <a:xfrm>
            <a:off x="3505200" y="2590800"/>
            <a:ext cx="3974165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>
                <a:solidFill>
                  <a:srgbClr val="008A00"/>
                </a:solidFill>
              </a:rPr>
              <a:t>//</a:t>
            </a:r>
            <a:r>
              <a:rPr lang="zh-CN" altLang="en-US" kern="0" dirty="0">
                <a:solidFill>
                  <a:srgbClr val="008A00"/>
                </a:solidFill>
              </a:rPr>
              <a:t>初始：空位置放在最后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6629400" y="4226404"/>
            <a:ext cx="2379177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>
                <a:solidFill>
                  <a:srgbClr val="008A00"/>
                </a:solidFill>
              </a:rPr>
              <a:t>//</a:t>
            </a:r>
            <a:r>
              <a:rPr lang="zh-CN" altLang="en-US" kern="0" dirty="0">
                <a:solidFill>
                  <a:srgbClr val="008A00"/>
                </a:solidFill>
              </a:rPr>
              <a:t>父亲下沉</a:t>
            </a:r>
            <a:r>
              <a:rPr lang="en-US" altLang="zh-CN" kern="0" dirty="0">
                <a:solidFill>
                  <a:srgbClr val="008A00"/>
                </a:solidFill>
              </a:rPr>
              <a:t>1</a:t>
            </a:r>
            <a:r>
              <a:rPr lang="zh-CN" altLang="en-US" kern="0" dirty="0">
                <a:solidFill>
                  <a:srgbClr val="008A00"/>
                </a:solidFill>
              </a:rPr>
              <a:t>层</a:t>
            </a:r>
            <a:endParaRPr lang="zh-CN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2971800" y="3657600"/>
            <a:ext cx="41745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>
                <a:solidFill>
                  <a:srgbClr val="008A00"/>
                </a:solidFill>
              </a:rPr>
              <a:t>//</a:t>
            </a:r>
            <a:r>
              <a:rPr lang="zh-CN" altLang="en-US" kern="0" dirty="0">
                <a:solidFill>
                  <a:srgbClr val="008A00"/>
                </a:solidFill>
              </a:rPr>
              <a:t>若是，则空位置上升</a:t>
            </a:r>
            <a:r>
              <a:rPr lang="en-US" altLang="zh-CN" kern="0" dirty="0">
                <a:solidFill>
                  <a:srgbClr val="008A00"/>
                </a:solidFill>
              </a:rPr>
              <a:t>1</a:t>
            </a:r>
            <a:r>
              <a:rPr lang="zh-CN" altLang="en-US" kern="0" dirty="0">
                <a:solidFill>
                  <a:srgbClr val="008A00"/>
                </a:solidFill>
              </a:rPr>
              <a:t>层</a:t>
            </a:r>
            <a:endParaRPr lang="zh-CN" altLang="en-US" dirty="0"/>
          </a:p>
        </p:txBody>
      </p:sp>
      <p:sp>
        <p:nvSpPr>
          <p:cNvPr id="63" name="矩形 62"/>
          <p:cNvSpPr/>
          <p:nvPr/>
        </p:nvSpPr>
        <p:spPr>
          <a:xfrm>
            <a:off x="1594903" y="1524000"/>
            <a:ext cx="2977097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>
                <a:solidFill>
                  <a:srgbClr val="008A00"/>
                </a:solidFill>
              </a:rPr>
              <a:t>//</a:t>
            </a:r>
            <a:r>
              <a:rPr lang="en-US" altLang="zh-CN" kern="0" dirty="0" err="1">
                <a:solidFill>
                  <a:srgbClr val="008A00"/>
                </a:solidFill>
              </a:rPr>
              <a:t>i</a:t>
            </a:r>
            <a:r>
              <a:rPr lang="zh-CN" altLang="en-US" kern="0" dirty="0">
                <a:solidFill>
                  <a:srgbClr val="008A00"/>
                </a:solidFill>
              </a:rPr>
              <a:t>为空位置的下标</a:t>
            </a:r>
            <a:endParaRPr lang="zh-CN" altLang="en-US" dirty="0"/>
          </a:p>
        </p:txBody>
      </p:sp>
      <p:sp>
        <p:nvSpPr>
          <p:cNvPr id="64" name="矩形 63"/>
          <p:cNvSpPr/>
          <p:nvPr/>
        </p:nvSpPr>
        <p:spPr>
          <a:xfrm>
            <a:off x="6196731" y="3124200"/>
            <a:ext cx="3175869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>
                <a:solidFill>
                  <a:srgbClr val="008A00"/>
                </a:solidFill>
              </a:rPr>
              <a:t>//</a:t>
            </a:r>
            <a:r>
              <a:rPr lang="zh-CN" altLang="en-US" kern="0" dirty="0">
                <a:solidFill>
                  <a:srgbClr val="008A00"/>
                </a:solidFill>
              </a:rPr>
              <a:t>父亲是否大于</a:t>
            </a:r>
            <a:r>
              <a:rPr lang="en-US" altLang="zh-CN" kern="0" dirty="0">
                <a:solidFill>
                  <a:srgbClr val="008A00"/>
                </a:solidFill>
              </a:rPr>
              <a:t>x</a:t>
            </a:r>
            <a:r>
              <a:rPr lang="zh-CN" altLang="en-US" kern="0" dirty="0">
                <a:solidFill>
                  <a:srgbClr val="008A00"/>
                </a:solidFill>
              </a:rPr>
              <a:t>？</a:t>
            </a:r>
            <a:endParaRPr lang="zh-CN" altLang="en-US" dirty="0"/>
          </a:p>
        </p:txBody>
      </p:sp>
      <p:sp>
        <p:nvSpPr>
          <p:cNvPr id="65" name="矩形 64"/>
          <p:cNvSpPr/>
          <p:nvPr/>
        </p:nvSpPr>
        <p:spPr>
          <a:xfrm>
            <a:off x="3581400" y="4779258"/>
            <a:ext cx="2537874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>
                <a:solidFill>
                  <a:srgbClr val="008A00"/>
                </a:solidFill>
              </a:rPr>
              <a:t>//</a:t>
            </a:r>
            <a:r>
              <a:rPr lang="zh-CN" altLang="en-US" kern="0" dirty="0">
                <a:solidFill>
                  <a:srgbClr val="008A00"/>
                </a:solidFill>
              </a:rPr>
              <a:t>向空位置赋值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5" grpId="0"/>
      <p:bldP spid="41" grpId="0"/>
      <p:bldP spid="64" grpId="0"/>
      <p:bldP spid="65" grpId="0"/>
    </p:bld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"/>
          <p:cNvSpPr>
            <a:spLocks noChangeArrowheads="1"/>
          </p:cNvSpPr>
          <p:nvPr/>
        </p:nvSpPr>
        <p:spPr bwMode="auto">
          <a:xfrm>
            <a:off x="4648200" y="1981200"/>
            <a:ext cx="4495800" cy="4038600"/>
          </a:xfrm>
          <a:prstGeom prst="rect">
            <a:avLst/>
          </a:prstGeom>
          <a:solidFill>
            <a:srgbClr val="D0F7C5"/>
          </a:solidFill>
          <a:ln w="285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+mj-lt"/>
                <a:ea typeface="黑体" pitchFamily="2" charset="-122"/>
              </a:rPr>
              <a:t>1. </a:t>
            </a:r>
            <a:r>
              <a:rPr lang="zh-CN" altLang="en-US" dirty="0">
                <a:latin typeface="+mj-lt"/>
              </a:rPr>
              <a:t>从最后元素</a:t>
            </a:r>
            <a:r>
              <a:rPr lang="en-US" altLang="zh-CN" dirty="0">
                <a:latin typeface="+mj-lt"/>
              </a:rPr>
              <a:t>X</a:t>
            </a:r>
            <a:r>
              <a:rPr lang="zh-CN" altLang="en-US" dirty="0">
                <a:latin typeface="+mj-lt"/>
              </a:rPr>
              <a:t>、</a:t>
            </a:r>
            <a:endParaRPr lang="en-US" altLang="zh-CN" dirty="0">
              <a:latin typeface="+mj-lt"/>
            </a:endParaRPr>
          </a:p>
          <a:p>
            <a:pPr marL="342900" indent="-342900" eaLnBrk="1" hangingPunct="1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+mj-lt"/>
                <a:ea typeface="黑体" pitchFamily="2" charset="-122"/>
              </a:rPr>
              <a:t>    </a:t>
            </a:r>
            <a:r>
              <a:rPr lang="zh-CN" altLang="en-US" dirty="0">
                <a:latin typeface="+mj-lt"/>
                <a:ea typeface="黑体" pitchFamily="2" charset="-122"/>
              </a:rPr>
              <a:t>空位置的孩子</a:t>
            </a:r>
            <a:r>
              <a:rPr lang="zh-CN" altLang="en-US" dirty="0">
                <a:latin typeface="+mj-lt"/>
              </a:rPr>
              <a:t>中，</a:t>
            </a:r>
            <a:endParaRPr lang="en-US" altLang="zh-CN" dirty="0">
              <a:latin typeface="+mj-lt"/>
            </a:endParaRPr>
          </a:p>
          <a:p>
            <a:pPr marL="342900" indent="-342900" eaLnBrk="1" hangingPunct="1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+mj-lt"/>
                <a:ea typeface="黑体" pitchFamily="2" charset="-122"/>
              </a:rPr>
              <a:t>    </a:t>
            </a:r>
            <a:r>
              <a:rPr lang="zh-CN" altLang="en-US" dirty="0">
                <a:latin typeface="+mj-lt"/>
                <a:ea typeface="黑体" pitchFamily="2" charset="-122"/>
              </a:rPr>
              <a:t>选择最小的，</a:t>
            </a:r>
            <a:endParaRPr lang="en-US" altLang="zh-CN" dirty="0">
              <a:latin typeface="+mj-lt"/>
              <a:ea typeface="黑体" pitchFamily="2" charset="-122"/>
            </a:endParaRPr>
          </a:p>
          <a:p>
            <a:pPr marL="342900" indent="-342900" eaLnBrk="1" hangingPunct="1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+mj-lt"/>
              </a:rPr>
              <a:t>    </a:t>
            </a:r>
            <a:r>
              <a:rPr lang="zh-CN" altLang="en-US" dirty="0">
                <a:latin typeface="+mj-lt"/>
              </a:rPr>
              <a:t>与空位置交换；</a:t>
            </a:r>
            <a:endParaRPr lang="en-US" altLang="zh-CN" dirty="0">
              <a:latin typeface="+mj-lt"/>
            </a:endParaRPr>
          </a:p>
          <a:p>
            <a:pPr marL="342900" indent="-342900" eaLnBrk="1" hangingPunct="1">
              <a:lnSpc>
                <a:spcPct val="130000"/>
              </a:lnSpc>
              <a:spcBef>
                <a:spcPts val="300"/>
              </a:spcBef>
              <a:buNone/>
            </a:pPr>
            <a:r>
              <a:rPr lang="en-US" altLang="zh-CN" dirty="0">
                <a:latin typeface="+mj-lt"/>
                <a:ea typeface="黑体" pitchFamily="2" charset="-122"/>
              </a:rPr>
              <a:t>2. </a:t>
            </a:r>
            <a:r>
              <a:rPr lang="zh-CN" altLang="en-US" dirty="0">
                <a:latin typeface="+mj-lt"/>
                <a:ea typeface="黑体" pitchFamily="2" charset="-122"/>
              </a:rPr>
              <a:t>重复</a:t>
            </a:r>
            <a:r>
              <a:rPr lang="en-US" altLang="zh-CN" dirty="0">
                <a:latin typeface="+mj-lt"/>
                <a:ea typeface="黑体" pitchFamily="2" charset="-122"/>
              </a:rPr>
              <a:t>1</a:t>
            </a:r>
            <a:r>
              <a:rPr lang="zh-CN" altLang="en-US" dirty="0">
                <a:latin typeface="+mj-lt"/>
                <a:ea typeface="黑体" pitchFamily="2" charset="-122"/>
              </a:rPr>
              <a:t>，直到</a:t>
            </a:r>
            <a:endParaRPr lang="en-US" altLang="zh-CN" dirty="0">
              <a:latin typeface="+mj-lt"/>
              <a:ea typeface="黑体" pitchFamily="2" charset="-122"/>
            </a:endParaRPr>
          </a:p>
          <a:p>
            <a:pPr marL="342900" indent="-342900" eaLnBrk="1" hangingPunct="1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+mj-lt"/>
              </a:rPr>
              <a:t>    X </a:t>
            </a:r>
            <a:r>
              <a:rPr lang="zh-CN" altLang="en-US" dirty="0">
                <a:latin typeface="+mj-lt"/>
              </a:rPr>
              <a:t>≤ 空位置的孩子，则</a:t>
            </a:r>
            <a:endParaRPr lang="en-US" altLang="zh-CN" dirty="0">
              <a:latin typeface="+mj-lt"/>
            </a:endParaRPr>
          </a:p>
          <a:p>
            <a:pPr marL="342900" indent="-342900" eaLnBrk="1" hangingPunct="1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+mj-lt"/>
                <a:ea typeface="黑体" pitchFamily="2" charset="-122"/>
              </a:rPr>
              <a:t>    </a:t>
            </a:r>
            <a:r>
              <a:rPr lang="zh-CN" altLang="en-US" dirty="0">
                <a:latin typeface="+mj-lt"/>
                <a:ea typeface="黑体" pitchFamily="2" charset="-122"/>
              </a:rPr>
              <a:t>将</a:t>
            </a:r>
            <a:r>
              <a:rPr lang="en-US" altLang="zh-CN" dirty="0">
                <a:latin typeface="+mj-lt"/>
                <a:ea typeface="黑体" pitchFamily="2" charset="-122"/>
              </a:rPr>
              <a:t>X</a:t>
            </a:r>
            <a:r>
              <a:rPr lang="zh-CN" altLang="en-US" dirty="0">
                <a:latin typeface="+mj-lt"/>
                <a:ea typeface="黑体" pitchFamily="2" charset="-122"/>
              </a:rPr>
              <a:t>放入空位置，结束。</a:t>
            </a:r>
            <a:endParaRPr lang="en-US" altLang="zh-CN" dirty="0">
              <a:latin typeface="+mj-lt"/>
              <a:ea typeface="黑体" pitchFamily="2" charset="-122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zh-CN" altLang="en-US" dirty="0">
                <a:latin typeface="黑体" pitchFamily="2" charset="-122"/>
                <a:ea typeface="黑体" pitchFamily="2" charset="-122"/>
              </a:rPr>
              <a:t>从优先队列中删除元素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—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方法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1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" name="Oval 26"/>
          <p:cNvSpPr>
            <a:spLocks noChangeArrowheads="1"/>
          </p:cNvSpPr>
          <p:nvPr/>
        </p:nvSpPr>
        <p:spPr bwMode="auto">
          <a:xfrm>
            <a:off x="1371600" y="2848458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3</a:t>
            </a:r>
          </a:p>
        </p:txBody>
      </p:sp>
      <p:sp>
        <p:nvSpPr>
          <p:cNvPr id="10" name="Oval 27"/>
          <p:cNvSpPr>
            <a:spLocks noChangeArrowheads="1"/>
          </p:cNvSpPr>
          <p:nvPr/>
        </p:nvSpPr>
        <p:spPr bwMode="auto">
          <a:xfrm>
            <a:off x="2667000" y="1862400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ts val="0"/>
              </a:spcBef>
              <a:buNone/>
            </a:pPr>
            <a:r>
              <a:rPr lang="en-US" altLang="zh-CN" sz="3200" dirty="0"/>
              <a:t>2</a:t>
            </a:r>
          </a:p>
        </p:txBody>
      </p:sp>
      <p:sp>
        <p:nvSpPr>
          <p:cNvPr id="13" name="Oval 28"/>
          <p:cNvSpPr>
            <a:spLocks noChangeArrowheads="1"/>
          </p:cNvSpPr>
          <p:nvPr/>
        </p:nvSpPr>
        <p:spPr bwMode="auto">
          <a:xfrm>
            <a:off x="3679200" y="2949857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4</a:t>
            </a:r>
            <a:endParaRPr lang="zh-CN" altLang="en-US" sz="3200" dirty="0"/>
          </a:p>
        </p:txBody>
      </p:sp>
      <p:sp>
        <p:nvSpPr>
          <p:cNvPr id="15" name="Oval 29"/>
          <p:cNvSpPr>
            <a:spLocks noChangeArrowheads="1"/>
          </p:cNvSpPr>
          <p:nvPr/>
        </p:nvSpPr>
        <p:spPr bwMode="auto">
          <a:xfrm>
            <a:off x="685800" y="3963000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9</a:t>
            </a:r>
            <a:endParaRPr lang="zh-CN" altLang="en-US" sz="3200" dirty="0"/>
          </a:p>
        </p:txBody>
      </p:sp>
      <p:sp>
        <p:nvSpPr>
          <p:cNvPr id="16" name="Oval 30"/>
          <p:cNvSpPr>
            <a:spLocks noChangeArrowheads="1"/>
          </p:cNvSpPr>
          <p:nvPr/>
        </p:nvSpPr>
        <p:spPr bwMode="auto">
          <a:xfrm>
            <a:off x="4072200" y="3996000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8</a:t>
            </a:r>
          </a:p>
        </p:txBody>
      </p:sp>
      <p:sp>
        <p:nvSpPr>
          <p:cNvPr id="19" name="Oval 29"/>
          <p:cNvSpPr>
            <a:spLocks noChangeArrowheads="1"/>
          </p:cNvSpPr>
          <p:nvPr/>
        </p:nvSpPr>
        <p:spPr bwMode="auto">
          <a:xfrm>
            <a:off x="3310200" y="3996000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5</a:t>
            </a:r>
            <a:endParaRPr lang="zh-CN" altLang="en-US" sz="3200" dirty="0"/>
          </a:p>
        </p:txBody>
      </p:sp>
      <p:cxnSp>
        <p:nvCxnSpPr>
          <p:cNvPr id="20" name="直接连接符 19"/>
          <p:cNvCxnSpPr>
            <a:stCxn id="10" idx="3"/>
            <a:endCxn id="9" idx="7"/>
          </p:cNvCxnSpPr>
          <p:nvPr/>
        </p:nvCxnSpPr>
        <p:spPr bwMode="auto">
          <a:xfrm rot="5400000">
            <a:off x="2017918" y="2199376"/>
            <a:ext cx="578764" cy="888106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直接连接符 20"/>
          <p:cNvCxnSpPr>
            <a:stCxn id="10" idx="5"/>
            <a:endCxn id="13" idx="0"/>
          </p:cNvCxnSpPr>
          <p:nvPr/>
        </p:nvCxnSpPr>
        <p:spPr bwMode="auto">
          <a:xfrm rot="16200000" flipH="1">
            <a:off x="3265018" y="2247675"/>
            <a:ext cx="595810" cy="80855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直接连接符 21"/>
          <p:cNvCxnSpPr>
            <a:stCxn id="9" idx="3"/>
            <a:endCxn id="15" idx="0"/>
          </p:cNvCxnSpPr>
          <p:nvPr/>
        </p:nvCxnSpPr>
        <p:spPr bwMode="auto">
          <a:xfrm rot="5400000">
            <a:off x="903430" y="3410476"/>
            <a:ext cx="622895" cy="48215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直接连接符 22"/>
          <p:cNvCxnSpPr>
            <a:stCxn id="13" idx="3"/>
            <a:endCxn id="19" idx="0"/>
          </p:cNvCxnSpPr>
          <p:nvPr/>
        </p:nvCxnSpPr>
        <p:spPr bwMode="auto">
          <a:xfrm rot="5400000">
            <a:off x="3403629" y="3636076"/>
            <a:ext cx="554496" cy="16535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直接连接符 23"/>
          <p:cNvCxnSpPr>
            <a:stCxn id="13" idx="5"/>
            <a:endCxn id="16" idx="0"/>
          </p:cNvCxnSpPr>
          <p:nvPr/>
        </p:nvCxnSpPr>
        <p:spPr bwMode="auto">
          <a:xfrm rot="16200000" flipH="1">
            <a:off x="3988275" y="3624075"/>
            <a:ext cx="554496" cy="18935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Oval 29"/>
          <p:cNvSpPr>
            <a:spLocks noChangeArrowheads="1"/>
          </p:cNvSpPr>
          <p:nvPr/>
        </p:nvSpPr>
        <p:spPr bwMode="auto">
          <a:xfrm>
            <a:off x="2014800" y="3963000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4</a:t>
            </a:r>
            <a:endParaRPr lang="zh-CN" altLang="en-US" sz="3200" dirty="0"/>
          </a:p>
        </p:txBody>
      </p:sp>
      <p:cxnSp>
        <p:nvCxnSpPr>
          <p:cNvPr id="26" name="直接连接符 25"/>
          <p:cNvCxnSpPr>
            <a:stCxn id="9" idx="5"/>
            <a:endCxn id="25" idx="0"/>
          </p:cNvCxnSpPr>
          <p:nvPr/>
        </p:nvCxnSpPr>
        <p:spPr bwMode="auto">
          <a:xfrm rot="16200000" flipH="1">
            <a:off x="1771576" y="3431775"/>
            <a:ext cx="622895" cy="43955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7" name="Oval 30"/>
          <p:cNvSpPr>
            <a:spLocks noChangeArrowheads="1"/>
          </p:cNvSpPr>
          <p:nvPr/>
        </p:nvSpPr>
        <p:spPr bwMode="auto">
          <a:xfrm>
            <a:off x="304800" y="5009142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14</a:t>
            </a:r>
          </a:p>
        </p:txBody>
      </p:sp>
      <p:cxnSp>
        <p:nvCxnSpPr>
          <p:cNvPr id="28" name="直接连接符 27"/>
          <p:cNvCxnSpPr>
            <a:stCxn id="15" idx="3"/>
            <a:endCxn id="27" idx="0"/>
          </p:cNvCxnSpPr>
          <p:nvPr/>
        </p:nvCxnSpPr>
        <p:spPr bwMode="auto">
          <a:xfrm rot="5400000">
            <a:off x="404230" y="4643218"/>
            <a:ext cx="554495" cy="17735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直接连接符 28"/>
          <p:cNvCxnSpPr>
            <a:stCxn id="30" idx="0"/>
            <a:endCxn id="15" idx="5"/>
          </p:cNvCxnSpPr>
          <p:nvPr/>
        </p:nvCxnSpPr>
        <p:spPr bwMode="auto">
          <a:xfrm rot="16200000" flipV="1">
            <a:off x="954372" y="4677723"/>
            <a:ext cx="569505" cy="12335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0" name="Oval 30"/>
          <p:cNvSpPr>
            <a:spLocks noChangeArrowheads="1"/>
          </p:cNvSpPr>
          <p:nvPr/>
        </p:nvSpPr>
        <p:spPr bwMode="auto">
          <a:xfrm>
            <a:off x="1012800" y="5024152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12</a:t>
            </a:r>
          </a:p>
        </p:txBody>
      </p:sp>
      <p:sp>
        <p:nvSpPr>
          <p:cNvPr id="31" name="Oval 30"/>
          <p:cNvSpPr>
            <a:spLocks noChangeArrowheads="1"/>
          </p:cNvSpPr>
          <p:nvPr/>
        </p:nvSpPr>
        <p:spPr bwMode="auto">
          <a:xfrm>
            <a:off x="1676400" y="5009142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10</a:t>
            </a:r>
          </a:p>
        </p:txBody>
      </p:sp>
      <p:cxnSp>
        <p:nvCxnSpPr>
          <p:cNvPr id="32" name="直接连接符 31"/>
          <p:cNvCxnSpPr>
            <a:stCxn id="25" idx="3"/>
            <a:endCxn id="31" idx="0"/>
          </p:cNvCxnSpPr>
          <p:nvPr/>
        </p:nvCxnSpPr>
        <p:spPr bwMode="auto">
          <a:xfrm rot="5400000">
            <a:off x="1754530" y="4664518"/>
            <a:ext cx="554495" cy="13475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直接连接符 32"/>
          <p:cNvCxnSpPr>
            <a:stCxn id="34" idx="0"/>
            <a:endCxn id="25" idx="5"/>
          </p:cNvCxnSpPr>
          <p:nvPr/>
        </p:nvCxnSpPr>
        <p:spPr bwMode="auto">
          <a:xfrm rot="16200000" flipV="1">
            <a:off x="2289072" y="4672023"/>
            <a:ext cx="569505" cy="13475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4" name="Oval 30"/>
          <p:cNvSpPr>
            <a:spLocks noChangeArrowheads="1"/>
          </p:cNvSpPr>
          <p:nvPr/>
        </p:nvSpPr>
        <p:spPr bwMode="auto">
          <a:xfrm>
            <a:off x="2353200" y="5024152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6</a:t>
            </a:r>
          </a:p>
        </p:txBody>
      </p:sp>
      <p:sp>
        <p:nvSpPr>
          <p:cNvPr id="35" name="Rectangle 4"/>
          <p:cNvSpPr>
            <a:spLocks noChangeArrowheads="1"/>
          </p:cNvSpPr>
          <p:nvPr/>
        </p:nvSpPr>
        <p:spPr bwMode="auto">
          <a:xfrm>
            <a:off x="533400" y="1143000"/>
            <a:ext cx="8610600" cy="685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ts val="0"/>
              </a:spcBef>
              <a:buNone/>
            </a:pPr>
            <a:r>
              <a:rPr lang="en-US" altLang="zh-CN" sz="3200" dirty="0">
                <a:solidFill>
                  <a:srgbClr val="003399"/>
                </a:solidFill>
                <a:latin typeface="+mj-lt"/>
                <a:ea typeface="黑体" pitchFamily="2" charset="-122"/>
              </a:rPr>
              <a:t>-- </a:t>
            </a:r>
            <a:r>
              <a:rPr lang="zh-CN" altLang="en-US" sz="3200" dirty="0">
                <a:solidFill>
                  <a:srgbClr val="003399"/>
                </a:solidFill>
                <a:latin typeface="黑体" pitchFamily="2" charset="-122"/>
                <a:ea typeface="黑体" pitchFamily="2" charset="-122"/>
              </a:rPr>
              <a:t>删除根</a:t>
            </a:r>
            <a:r>
              <a:rPr lang="en-US" altLang="zh-CN" sz="3200" dirty="0">
                <a:solidFill>
                  <a:srgbClr val="003399"/>
                </a:solidFill>
                <a:latin typeface="黑体" pitchFamily="2" charset="-122"/>
                <a:ea typeface="黑体" pitchFamily="2" charset="-122"/>
              </a:rPr>
              <a:t>(</a:t>
            </a:r>
            <a:r>
              <a:rPr lang="zh-CN" altLang="en-US" sz="3200" dirty="0">
                <a:solidFill>
                  <a:srgbClr val="003399"/>
                </a:solidFill>
                <a:latin typeface="黑体" pitchFamily="2" charset="-122"/>
                <a:ea typeface="黑体" pitchFamily="2" charset="-122"/>
              </a:rPr>
              <a:t>堆顶</a:t>
            </a:r>
            <a:r>
              <a:rPr lang="en-US" altLang="zh-CN" sz="3200" dirty="0">
                <a:solidFill>
                  <a:srgbClr val="003399"/>
                </a:solidFill>
                <a:latin typeface="黑体" pitchFamily="2" charset="-122"/>
                <a:ea typeface="黑体" pitchFamily="2" charset="-122"/>
              </a:rPr>
              <a:t>)</a:t>
            </a:r>
            <a:r>
              <a:rPr lang="zh-CN" altLang="en-US" sz="3200" dirty="0">
                <a:solidFill>
                  <a:srgbClr val="003399"/>
                </a:solidFill>
                <a:latin typeface="黑体" pitchFamily="2" charset="-122"/>
                <a:ea typeface="黑体" pitchFamily="2" charset="-122"/>
              </a:rPr>
              <a:t>，</a:t>
            </a:r>
            <a:r>
              <a:rPr lang="zh-CN" altLang="en-US" sz="3200" dirty="0">
                <a:latin typeface="黑体" pitchFamily="2" charset="-122"/>
                <a:ea typeface="黑体" pitchFamily="2" charset="-122"/>
              </a:rPr>
              <a:t>将剩余部分调整成小顶堆</a:t>
            </a:r>
            <a:endParaRPr lang="en-US" altLang="zh-CN" sz="3200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1" name="矩形 40"/>
          <p:cNvSpPr/>
          <p:nvPr/>
        </p:nvSpPr>
        <p:spPr bwMode="auto">
          <a:xfrm>
            <a:off x="2691600" y="1862400"/>
            <a:ext cx="576000" cy="576000"/>
          </a:xfrm>
          <a:prstGeom prst="rect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zh-CN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36" name="矩形 35"/>
          <p:cNvSpPr/>
          <p:nvPr/>
        </p:nvSpPr>
        <p:spPr bwMode="auto">
          <a:xfrm>
            <a:off x="3200400" y="5511225"/>
            <a:ext cx="540000" cy="58477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X</a:t>
            </a:r>
            <a:endParaRPr kumimoji="0" lang="zh-CN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37" name="Oval 29"/>
          <p:cNvSpPr>
            <a:spLocks noChangeArrowheads="1"/>
          </p:cNvSpPr>
          <p:nvPr/>
        </p:nvSpPr>
        <p:spPr bwMode="auto">
          <a:xfrm>
            <a:off x="3005400" y="5029200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7</a:t>
            </a:r>
            <a:endParaRPr lang="zh-CN" altLang="en-US" sz="3200" dirty="0"/>
          </a:p>
        </p:txBody>
      </p:sp>
      <p:cxnSp>
        <p:nvCxnSpPr>
          <p:cNvPr id="38" name="直接连接符 37"/>
          <p:cNvCxnSpPr>
            <a:stCxn id="19" idx="4"/>
            <a:endCxn id="37" idx="0"/>
          </p:cNvCxnSpPr>
          <p:nvPr/>
        </p:nvCxnSpPr>
        <p:spPr bwMode="auto">
          <a:xfrm rot="5400000">
            <a:off x="3217200" y="4648200"/>
            <a:ext cx="457200" cy="3048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9" name="矩形 38"/>
          <p:cNvSpPr/>
          <p:nvPr/>
        </p:nvSpPr>
        <p:spPr>
          <a:xfrm>
            <a:off x="4648200" y="6106180"/>
            <a:ext cx="4495800" cy="523220"/>
          </a:xfrm>
          <a:prstGeom prst="rect">
            <a:avLst/>
          </a:prstGeom>
          <a:solidFill>
            <a:srgbClr val="226845"/>
          </a:solidFill>
          <a:ln w="28575">
            <a:solidFill>
              <a:schemeClr val="bg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342900" indent="-342900" eaLnBrk="1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>
                <a:solidFill>
                  <a:schemeClr val="bg1"/>
                </a:solidFill>
              </a:rPr>
              <a:t>空孩子的值为无穷大</a:t>
            </a:r>
            <a:endParaRPr lang="en-US" altLang="zh-CN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36" grpId="0"/>
      <p:bldP spid="39" grpId="0" animBg="1"/>
    </p:bld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4"/>
          <p:cNvSpPr>
            <a:spLocks noChangeArrowheads="1"/>
          </p:cNvSpPr>
          <p:nvPr/>
        </p:nvSpPr>
        <p:spPr bwMode="auto">
          <a:xfrm>
            <a:off x="4419600" y="990600"/>
            <a:ext cx="4724400" cy="5486400"/>
          </a:xfrm>
          <a:prstGeom prst="rect">
            <a:avLst/>
          </a:prstGeom>
          <a:solidFill>
            <a:schemeClr val="accent5"/>
          </a:solidFill>
          <a:ln w="2857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+mj-lt"/>
                <a:ea typeface="黑体" pitchFamily="2" charset="-122"/>
              </a:rPr>
              <a:t>1. </a:t>
            </a:r>
            <a:r>
              <a:rPr lang="zh-CN" altLang="en-US" dirty="0">
                <a:latin typeface="+mj-lt"/>
                <a:ea typeface="黑体" pitchFamily="2" charset="-122"/>
              </a:rPr>
              <a:t>判断</a:t>
            </a:r>
            <a:r>
              <a:rPr lang="en-US" altLang="zh-CN" dirty="0"/>
              <a:t>(3, 4, 7)</a:t>
            </a:r>
            <a:r>
              <a:rPr lang="zh-CN" altLang="en-US" dirty="0"/>
              <a:t>中的最小值 </a:t>
            </a:r>
            <a:endParaRPr lang="en-US" altLang="zh-CN" dirty="0">
              <a:latin typeface="+mj-lt"/>
              <a:ea typeface="黑体" pitchFamily="2" charset="-122"/>
            </a:endParaRPr>
          </a:p>
          <a:p>
            <a:pPr eaLnBrk="1" hangingPunct="1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+mj-lt"/>
              </a:rPr>
              <a:t>    </a:t>
            </a:r>
            <a:r>
              <a:rPr lang="zh-CN" altLang="en-US" dirty="0">
                <a:latin typeface="+mj-lt"/>
              </a:rPr>
              <a:t>是</a:t>
            </a:r>
            <a:r>
              <a:rPr lang="en-US" altLang="zh-CN" dirty="0">
                <a:latin typeface="+mj-lt"/>
              </a:rPr>
              <a:t>X</a:t>
            </a:r>
            <a:r>
              <a:rPr lang="zh-CN" altLang="en-US" dirty="0">
                <a:latin typeface="+mj-lt"/>
              </a:rPr>
              <a:t>吗？</a:t>
            </a:r>
            <a:endParaRPr lang="en-US" altLang="zh-CN" dirty="0">
              <a:latin typeface="+mj-lt"/>
            </a:endParaRPr>
          </a:p>
          <a:p>
            <a:pPr eaLnBrk="1" hangingPunct="1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+mj-lt"/>
              </a:rPr>
              <a:t>    --</a:t>
            </a:r>
            <a:r>
              <a:rPr lang="zh-CN" altLang="en-US" dirty="0">
                <a:latin typeface="+mj-lt"/>
              </a:rPr>
              <a:t>不是，则位置</a:t>
            </a:r>
            <a:r>
              <a:rPr lang="zh-CN" altLang="en-US" dirty="0">
                <a:latin typeface="+mj-lt"/>
                <a:ea typeface="黑体" pitchFamily="2" charset="-122"/>
              </a:rPr>
              <a:t>交换；</a:t>
            </a:r>
            <a:endParaRPr lang="en-US" altLang="zh-CN" dirty="0">
              <a:latin typeface="+mj-lt"/>
              <a:ea typeface="黑体" pitchFamily="2" charset="-122"/>
            </a:endParaRPr>
          </a:p>
          <a:p>
            <a:pPr eaLnBrk="1" hangingPunct="1">
              <a:lnSpc>
                <a:spcPct val="114000"/>
              </a:lnSpc>
              <a:spcBef>
                <a:spcPts val="0"/>
              </a:spcBef>
              <a:buNone/>
            </a:pPr>
            <a:endParaRPr lang="en-US" altLang="zh-CN" dirty="0">
              <a:latin typeface="+mj-lt"/>
              <a:ea typeface="黑体" pitchFamily="2" charset="-122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zh-CN" altLang="en-US" dirty="0">
                <a:latin typeface="黑体" pitchFamily="2" charset="-122"/>
                <a:ea typeface="黑体" pitchFamily="2" charset="-122"/>
              </a:rPr>
              <a:t>从优先队列中删除元素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—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方法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1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7" name="Oval 26"/>
          <p:cNvSpPr>
            <a:spLocks noChangeArrowheads="1"/>
          </p:cNvSpPr>
          <p:nvPr/>
        </p:nvSpPr>
        <p:spPr bwMode="auto">
          <a:xfrm>
            <a:off x="1371600" y="2357658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3</a:t>
            </a:r>
          </a:p>
        </p:txBody>
      </p:sp>
      <p:sp>
        <p:nvSpPr>
          <p:cNvPr id="88" name="Oval 27"/>
          <p:cNvSpPr>
            <a:spLocks noChangeArrowheads="1"/>
          </p:cNvSpPr>
          <p:nvPr/>
        </p:nvSpPr>
        <p:spPr bwMode="auto">
          <a:xfrm>
            <a:off x="2667000" y="1371600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ts val="0"/>
              </a:spcBef>
              <a:buNone/>
            </a:pPr>
            <a:r>
              <a:rPr lang="en-US" altLang="zh-CN" sz="3200" dirty="0"/>
              <a:t>2</a:t>
            </a:r>
          </a:p>
        </p:txBody>
      </p:sp>
      <p:sp>
        <p:nvSpPr>
          <p:cNvPr id="89" name="Oval 28"/>
          <p:cNvSpPr>
            <a:spLocks noChangeArrowheads="1"/>
          </p:cNvSpPr>
          <p:nvPr/>
        </p:nvSpPr>
        <p:spPr bwMode="auto">
          <a:xfrm>
            <a:off x="3679200" y="2459057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4</a:t>
            </a:r>
            <a:endParaRPr lang="zh-CN" altLang="en-US" sz="3200" dirty="0"/>
          </a:p>
        </p:txBody>
      </p:sp>
      <p:sp>
        <p:nvSpPr>
          <p:cNvPr id="90" name="Oval 29"/>
          <p:cNvSpPr>
            <a:spLocks noChangeArrowheads="1"/>
          </p:cNvSpPr>
          <p:nvPr/>
        </p:nvSpPr>
        <p:spPr bwMode="auto">
          <a:xfrm>
            <a:off x="685800" y="3472200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9</a:t>
            </a:r>
            <a:endParaRPr lang="zh-CN" altLang="en-US" sz="3200" dirty="0"/>
          </a:p>
        </p:txBody>
      </p:sp>
      <p:sp>
        <p:nvSpPr>
          <p:cNvPr id="91" name="Oval 30"/>
          <p:cNvSpPr>
            <a:spLocks noChangeArrowheads="1"/>
          </p:cNvSpPr>
          <p:nvPr/>
        </p:nvSpPr>
        <p:spPr bwMode="auto">
          <a:xfrm>
            <a:off x="4072200" y="3505200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8</a:t>
            </a:r>
          </a:p>
        </p:txBody>
      </p:sp>
      <p:sp>
        <p:nvSpPr>
          <p:cNvPr id="92" name="Oval 29"/>
          <p:cNvSpPr>
            <a:spLocks noChangeArrowheads="1"/>
          </p:cNvSpPr>
          <p:nvPr/>
        </p:nvSpPr>
        <p:spPr bwMode="auto">
          <a:xfrm>
            <a:off x="3310200" y="3505200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5</a:t>
            </a:r>
            <a:endParaRPr lang="zh-CN" altLang="en-US" sz="3200" dirty="0"/>
          </a:p>
        </p:txBody>
      </p:sp>
      <p:cxnSp>
        <p:nvCxnSpPr>
          <p:cNvPr id="93" name="直接连接符 92"/>
          <p:cNvCxnSpPr>
            <a:stCxn id="88" idx="3"/>
            <a:endCxn id="87" idx="7"/>
          </p:cNvCxnSpPr>
          <p:nvPr/>
        </p:nvCxnSpPr>
        <p:spPr bwMode="auto">
          <a:xfrm rot="5400000">
            <a:off x="2017918" y="1708576"/>
            <a:ext cx="578764" cy="888106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4" name="直接连接符 93"/>
          <p:cNvCxnSpPr>
            <a:stCxn id="88" idx="5"/>
            <a:endCxn id="89" idx="0"/>
          </p:cNvCxnSpPr>
          <p:nvPr/>
        </p:nvCxnSpPr>
        <p:spPr bwMode="auto">
          <a:xfrm rot="16200000" flipH="1">
            <a:off x="3265018" y="1756875"/>
            <a:ext cx="595810" cy="80855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5" name="直接连接符 94"/>
          <p:cNvCxnSpPr>
            <a:stCxn id="87" idx="3"/>
            <a:endCxn id="90" idx="0"/>
          </p:cNvCxnSpPr>
          <p:nvPr/>
        </p:nvCxnSpPr>
        <p:spPr bwMode="auto">
          <a:xfrm rot="5400000">
            <a:off x="903430" y="2919676"/>
            <a:ext cx="622895" cy="48215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6" name="直接连接符 95"/>
          <p:cNvCxnSpPr>
            <a:stCxn id="89" idx="3"/>
            <a:endCxn id="92" idx="0"/>
          </p:cNvCxnSpPr>
          <p:nvPr/>
        </p:nvCxnSpPr>
        <p:spPr bwMode="auto">
          <a:xfrm rot="5400000">
            <a:off x="3403629" y="3145276"/>
            <a:ext cx="554496" cy="16535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7" name="直接连接符 96"/>
          <p:cNvCxnSpPr>
            <a:stCxn id="89" idx="5"/>
            <a:endCxn id="91" idx="0"/>
          </p:cNvCxnSpPr>
          <p:nvPr/>
        </p:nvCxnSpPr>
        <p:spPr bwMode="auto">
          <a:xfrm rot="16200000" flipH="1">
            <a:off x="3988275" y="3133275"/>
            <a:ext cx="554496" cy="18935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8" name="Oval 29"/>
          <p:cNvSpPr>
            <a:spLocks noChangeArrowheads="1"/>
          </p:cNvSpPr>
          <p:nvPr/>
        </p:nvSpPr>
        <p:spPr bwMode="auto">
          <a:xfrm>
            <a:off x="2014800" y="3472200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4</a:t>
            </a:r>
            <a:endParaRPr lang="zh-CN" altLang="en-US" sz="3200" dirty="0"/>
          </a:p>
        </p:txBody>
      </p:sp>
      <p:cxnSp>
        <p:nvCxnSpPr>
          <p:cNvPr id="99" name="直接连接符 98"/>
          <p:cNvCxnSpPr>
            <a:stCxn id="87" idx="5"/>
            <a:endCxn id="98" idx="0"/>
          </p:cNvCxnSpPr>
          <p:nvPr/>
        </p:nvCxnSpPr>
        <p:spPr bwMode="auto">
          <a:xfrm rot="16200000" flipH="1">
            <a:off x="1771576" y="2940975"/>
            <a:ext cx="622895" cy="43955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0" name="Oval 30"/>
          <p:cNvSpPr>
            <a:spLocks noChangeArrowheads="1"/>
          </p:cNvSpPr>
          <p:nvPr/>
        </p:nvSpPr>
        <p:spPr bwMode="auto">
          <a:xfrm>
            <a:off x="304800" y="4518342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14</a:t>
            </a:r>
          </a:p>
        </p:txBody>
      </p:sp>
      <p:cxnSp>
        <p:nvCxnSpPr>
          <p:cNvPr id="101" name="直接连接符 100"/>
          <p:cNvCxnSpPr>
            <a:stCxn id="90" idx="3"/>
            <a:endCxn id="100" idx="0"/>
          </p:cNvCxnSpPr>
          <p:nvPr/>
        </p:nvCxnSpPr>
        <p:spPr bwMode="auto">
          <a:xfrm rot="5400000">
            <a:off x="404230" y="4152418"/>
            <a:ext cx="554495" cy="17735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2" name="直接连接符 101"/>
          <p:cNvCxnSpPr>
            <a:stCxn id="103" idx="0"/>
            <a:endCxn id="90" idx="5"/>
          </p:cNvCxnSpPr>
          <p:nvPr/>
        </p:nvCxnSpPr>
        <p:spPr bwMode="auto">
          <a:xfrm rot="16200000" flipV="1">
            <a:off x="954372" y="4186923"/>
            <a:ext cx="569505" cy="12335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3" name="Oval 30"/>
          <p:cNvSpPr>
            <a:spLocks noChangeArrowheads="1"/>
          </p:cNvSpPr>
          <p:nvPr/>
        </p:nvSpPr>
        <p:spPr bwMode="auto">
          <a:xfrm>
            <a:off x="1012800" y="4533352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12</a:t>
            </a:r>
          </a:p>
        </p:txBody>
      </p:sp>
      <p:sp>
        <p:nvSpPr>
          <p:cNvPr id="104" name="Oval 30"/>
          <p:cNvSpPr>
            <a:spLocks noChangeArrowheads="1"/>
          </p:cNvSpPr>
          <p:nvPr/>
        </p:nvSpPr>
        <p:spPr bwMode="auto">
          <a:xfrm>
            <a:off x="1676400" y="4518342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10</a:t>
            </a:r>
          </a:p>
        </p:txBody>
      </p:sp>
      <p:cxnSp>
        <p:nvCxnSpPr>
          <p:cNvPr id="105" name="直接连接符 104"/>
          <p:cNvCxnSpPr>
            <a:stCxn id="98" idx="3"/>
            <a:endCxn id="104" idx="0"/>
          </p:cNvCxnSpPr>
          <p:nvPr/>
        </p:nvCxnSpPr>
        <p:spPr bwMode="auto">
          <a:xfrm rot="5400000">
            <a:off x="1754530" y="4173718"/>
            <a:ext cx="554495" cy="13475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6" name="直接连接符 105"/>
          <p:cNvCxnSpPr>
            <a:stCxn id="107" idx="0"/>
            <a:endCxn id="98" idx="5"/>
          </p:cNvCxnSpPr>
          <p:nvPr/>
        </p:nvCxnSpPr>
        <p:spPr bwMode="auto">
          <a:xfrm rot="16200000" flipV="1">
            <a:off x="2289072" y="4181223"/>
            <a:ext cx="569505" cy="13475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7" name="Oval 30"/>
          <p:cNvSpPr>
            <a:spLocks noChangeArrowheads="1"/>
          </p:cNvSpPr>
          <p:nvPr/>
        </p:nvSpPr>
        <p:spPr bwMode="auto">
          <a:xfrm>
            <a:off x="2353200" y="4533352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6</a:t>
            </a:r>
          </a:p>
        </p:txBody>
      </p:sp>
      <p:sp>
        <p:nvSpPr>
          <p:cNvPr id="108" name="矩形 107"/>
          <p:cNvSpPr/>
          <p:nvPr/>
        </p:nvSpPr>
        <p:spPr bwMode="auto">
          <a:xfrm>
            <a:off x="2691600" y="1371600"/>
            <a:ext cx="576000" cy="576000"/>
          </a:xfrm>
          <a:prstGeom prst="rect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zh-CN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09" name="矩形 108"/>
          <p:cNvSpPr/>
          <p:nvPr/>
        </p:nvSpPr>
        <p:spPr bwMode="auto">
          <a:xfrm>
            <a:off x="3200400" y="5020425"/>
            <a:ext cx="540000" cy="58477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X</a:t>
            </a:r>
            <a:endParaRPr kumimoji="0" lang="zh-CN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10" name="Oval 29"/>
          <p:cNvSpPr>
            <a:spLocks noChangeArrowheads="1"/>
          </p:cNvSpPr>
          <p:nvPr/>
        </p:nvSpPr>
        <p:spPr bwMode="auto">
          <a:xfrm>
            <a:off x="3005400" y="4538400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7</a:t>
            </a:r>
            <a:endParaRPr lang="zh-CN" altLang="en-US" sz="3200" dirty="0"/>
          </a:p>
        </p:txBody>
      </p:sp>
      <p:cxnSp>
        <p:nvCxnSpPr>
          <p:cNvPr id="111" name="直接连接符 110"/>
          <p:cNvCxnSpPr>
            <a:stCxn id="92" idx="4"/>
            <a:endCxn id="110" idx="0"/>
          </p:cNvCxnSpPr>
          <p:nvPr/>
        </p:nvCxnSpPr>
        <p:spPr bwMode="auto">
          <a:xfrm rot="5400000">
            <a:off x="3217200" y="4157400"/>
            <a:ext cx="457200" cy="3048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4"/>
          <p:cNvSpPr>
            <a:spLocks noChangeArrowheads="1"/>
          </p:cNvSpPr>
          <p:nvPr/>
        </p:nvSpPr>
        <p:spPr bwMode="auto">
          <a:xfrm>
            <a:off x="4419600" y="990600"/>
            <a:ext cx="4724400" cy="5486400"/>
          </a:xfrm>
          <a:prstGeom prst="rect">
            <a:avLst/>
          </a:prstGeom>
          <a:solidFill>
            <a:schemeClr val="accent5"/>
          </a:solidFill>
          <a:ln w="2857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+mj-lt"/>
                <a:ea typeface="黑体" pitchFamily="2" charset="-122"/>
              </a:rPr>
              <a:t>1. </a:t>
            </a:r>
            <a:r>
              <a:rPr lang="zh-CN" altLang="en-US" dirty="0">
                <a:latin typeface="+mj-lt"/>
                <a:ea typeface="黑体" pitchFamily="2" charset="-122"/>
              </a:rPr>
              <a:t>判断</a:t>
            </a:r>
            <a:r>
              <a:rPr lang="en-US" altLang="zh-CN" dirty="0"/>
              <a:t>(3, 4, 7)</a:t>
            </a:r>
            <a:r>
              <a:rPr lang="zh-CN" altLang="en-US" dirty="0"/>
              <a:t>中的最小值 </a:t>
            </a:r>
            <a:endParaRPr lang="en-US" altLang="zh-CN" dirty="0">
              <a:latin typeface="+mj-lt"/>
              <a:ea typeface="黑体" pitchFamily="2" charset="-122"/>
            </a:endParaRPr>
          </a:p>
          <a:p>
            <a:pPr eaLnBrk="1" hangingPunct="1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+mj-lt"/>
              </a:rPr>
              <a:t>    </a:t>
            </a:r>
            <a:r>
              <a:rPr lang="zh-CN" altLang="en-US" dirty="0">
                <a:latin typeface="+mj-lt"/>
              </a:rPr>
              <a:t>是</a:t>
            </a:r>
            <a:r>
              <a:rPr lang="en-US" altLang="zh-CN" dirty="0">
                <a:latin typeface="+mj-lt"/>
              </a:rPr>
              <a:t>X</a:t>
            </a:r>
            <a:r>
              <a:rPr lang="zh-CN" altLang="en-US" dirty="0">
                <a:latin typeface="+mj-lt"/>
              </a:rPr>
              <a:t>吗？</a:t>
            </a:r>
            <a:endParaRPr lang="en-US" altLang="zh-CN" dirty="0">
              <a:latin typeface="+mj-lt"/>
            </a:endParaRPr>
          </a:p>
          <a:p>
            <a:pPr eaLnBrk="1" hangingPunct="1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+mj-lt"/>
              </a:rPr>
              <a:t>    --</a:t>
            </a:r>
            <a:r>
              <a:rPr lang="zh-CN" altLang="en-US" dirty="0">
                <a:latin typeface="+mj-lt"/>
              </a:rPr>
              <a:t>不是，则</a:t>
            </a:r>
            <a:r>
              <a:rPr lang="zh-CN" altLang="en-US" dirty="0">
                <a:latin typeface="+mj-lt"/>
                <a:ea typeface="黑体" pitchFamily="2" charset="-122"/>
              </a:rPr>
              <a:t>位置交换；</a:t>
            </a:r>
            <a:endParaRPr lang="en-US" altLang="zh-CN" dirty="0">
              <a:latin typeface="+mj-lt"/>
              <a:ea typeface="黑体" pitchFamily="2" charset="-122"/>
            </a:endParaRPr>
          </a:p>
          <a:p>
            <a:pPr eaLnBrk="1" hangingPunct="1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dirty="0"/>
              <a:t>2. </a:t>
            </a:r>
            <a:r>
              <a:rPr lang="zh-CN" altLang="en-US" dirty="0"/>
              <a:t>判断</a:t>
            </a:r>
            <a:r>
              <a:rPr lang="en-US" altLang="zh-CN" dirty="0"/>
              <a:t>(9, 4, 7)</a:t>
            </a:r>
            <a:r>
              <a:rPr lang="zh-CN" altLang="en-US" dirty="0"/>
              <a:t>中的最小值 </a:t>
            </a:r>
            <a:endParaRPr lang="en-US" altLang="zh-CN" dirty="0"/>
          </a:p>
          <a:p>
            <a:pPr eaLnBrk="1" hangingPunct="1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dirty="0"/>
              <a:t>    </a:t>
            </a:r>
            <a:r>
              <a:rPr lang="zh-CN" altLang="en-US" dirty="0"/>
              <a:t>是</a:t>
            </a:r>
            <a:r>
              <a:rPr lang="en-US" altLang="zh-CN" dirty="0"/>
              <a:t>X</a:t>
            </a:r>
            <a:r>
              <a:rPr lang="zh-CN" altLang="en-US" dirty="0"/>
              <a:t>吗？</a:t>
            </a:r>
            <a:endParaRPr lang="en-US" altLang="zh-CN" dirty="0"/>
          </a:p>
          <a:p>
            <a:pPr eaLnBrk="1" hangingPunct="1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dirty="0"/>
              <a:t>    --</a:t>
            </a:r>
            <a:r>
              <a:rPr lang="zh-CN" altLang="en-US" dirty="0"/>
              <a:t>不是，则位置交换；</a:t>
            </a:r>
            <a:endParaRPr lang="en-US" altLang="zh-CN" dirty="0"/>
          </a:p>
          <a:p>
            <a:pPr eaLnBrk="1" hangingPunct="1">
              <a:lnSpc>
                <a:spcPct val="114000"/>
              </a:lnSpc>
              <a:spcBef>
                <a:spcPts val="0"/>
              </a:spcBef>
              <a:buNone/>
            </a:pPr>
            <a:endParaRPr lang="en-US" altLang="zh-CN" dirty="0">
              <a:latin typeface="+mj-lt"/>
              <a:ea typeface="黑体" pitchFamily="2" charset="-122"/>
            </a:endParaRPr>
          </a:p>
          <a:p>
            <a:pPr eaLnBrk="1" hangingPunct="1">
              <a:lnSpc>
                <a:spcPct val="114000"/>
              </a:lnSpc>
              <a:spcBef>
                <a:spcPts val="0"/>
              </a:spcBef>
              <a:buNone/>
            </a:pPr>
            <a:endParaRPr lang="en-US" altLang="zh-CN" dirty="0">
              <a:latin typeface="+mj-lt"/>
              <a:ea typeface="黑体" pitchFamily="2" charset="-122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zh-CN" altLang="en-US" dirty="0">
                <a:latin typeface="黑体" pitchFamily="2" charset="-122"/>
                <a:ea typeface="黑体" pitchFamily="2" charset="-122"/>
              </a:rPr>
              <a:t>从优先队列中删除元素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—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方法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1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9" name="Oval 27"/>
          <p:cNvSpPr>
            <a:spLocks noChangeArrowheads="1"/>
          </p:cNvSpPr>
          <p:nvPr/>
        </p:nvSpPr>
        <p:spPr bwMode="auto">
          <a:xfrm>
            <a:off x="2667000" y="1371600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ts val="0"/>
              </a:spcBef>
              <a:buNone/>
            </a:pPr>
            <a:r>
              <a:rPr lang="en-US" altLang="zh-CN" sz="3200" dirty="0"/>
              <a:t>3</a:t>
            </a:r>
          </a:p>
        </p:txBody>
      </p:sp>
      <p:sp>
        <p:nvSpPr>
          <p:cNvPr id="40" name="Oval 28"/>
          <p:cNvSpPr>
            <a:spLocks noChangeArrowheads="1"/>
          </p:cNvSpPr>
          <p:nvPr/>
        </p:nvSpPr>
        <p:spPr bwMode="auto">
          <a:xfrm>
            <a:off x="3679200" y="2459057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4</a:t>
            </a:r>
            <a:endParaRPr lang="zh-CN" altLang="en-US" sz="3200" dirty="0"/>
          </a:p>
        </p:txBody>
      </p:sp>
      <p:sp>
        <p:nvSpPr>
          <p:cNvPr id="42" name="Oval 29"/>
          <p:cNvSpPr>
            <a:spLocks noChangeArrowheads="1"/>
          </p:cNvSpPr>
          <p:nvPr/>
        </p:nvSpPr>
        <p:spPr bwMode="auto">
          <a:xfrm>
            <a:off x="685800" y="3472200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9</a:t>
            </a:r>
            <a:endParaRPr lang="zh-CN" altLang="en-US" sz="3200" dirty="0"/>
          </a:p>
        </p:txBody>
      </p:sp>
      <p:sp>
        <p:nvSpPr>
          <p:cNvPr id="43" name="Oval 30"/>
          <p:cNvSpPr>
            <a:spLocks noChangeArrowheads="1"/>
          </p:cNvSpPr>
          <p:nvPr/>
        </p:nvSpPr>
        <p:spPr bwMode="auto">
          <a:xfrm>
            <a:off x="4072200" y="3505200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8</a:t>
            </a:r>
          </a:p>
        </p:txBody>
      </p:sp>
      <p:sp>
        <p:nvSpPr>
          <p:cNvPr id="44" name="Oval 29"/>
          <p:cNvSpPr>
            <a:spLocks noChangeArrowheads="1"/>
          </p:cNvSpPr>
          <p:nvPr/>
        </p:nvSpPr>
        <p:spPr bwMode="auto">
          <a:xfrm>
            <a:off x="3310200" y="3505200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5</a:t>
            </a:r>
            <a:endParaRPr lang="zh-CN" altLang="en-US" sz="3200" dirty="0"/>
          </a:p>
        </p:txBody>
      </p:sp>
      <p:cxnSp>
        <p:nvCxnSpPr>
          <p:cNvPr id="45" name="直接连接符 44"/>
          <p:cNvCxnSpPr>
            <a:stCxn id="39" idx="3"/>
            <a:endCxn id="60" idx="0"/>
          </p:cNvCxnSpPr>
          <p:nvPr/>
        </p:nvCxnSpPr>
        <p:spPr bwMode="auto">
          <a:xfrm rot="5400000">
            <a:off x="1972801" y="1550047"/>
            <a:ext cx="465353" cy="109175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直接连接符 45"/>
          <p:cNvCxnSpPr>
            <a:stCxn id="39" idx="5"/>
            <a:endCxn id="40" idx="0"/>
          </p:cNvCxnSpPr>
          <p:nvPr/>
        </p:nvCxnSpPr>
        <p:spPr bwMode="auto">
          <a:xfrm rot="16200000" flipH="1">
            <a:off x="3265018" y="1756875"/>
            <a:ext cx="595810" cy="80855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7" name="直接连接符 46"/>
          <p:cNvCxnSpPr>
            <a:stCxn id="60" idx="2"/>
            <a:endCxn id="42" idx="0"/>
          </p:cNvCxnSpPr>
          <p:nvPr/>
        </p:nvCxnSpPr>
        <p:spPr bwMode="auto">
          <a:xfrm rot="5400000">
            <a:off x="1032900" y="2845500"/>
            <a:ext cx="567600" cy="6858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直接连接符 47"/>
          <p:cNvCxnSpPr>
            <a:stCxn id="40" idx="3"/>
            <a:endCxn id="44" idx="0"/>
          </p:cNvCxnSpPr>
          <p:nvPr/>
        </p:nvCxnSpPr>
        <p:spPr bwMode="auto">
          <a:xfrm rot="5400000">
            <a:off x="3403629" y="3145276"/>
            <a:ext cx="554496" cy="16535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9" name="直接连接符 48"/>
          <p:cNvCxnSpPr>
            <a:stCxn id="40" idx="5"/>
            <a:endCxn id="43" idx="0"/>
          </p:cNvCxnSpPr>
          <p:nvPr/>
        </p:nvCxnSpPr>
        <p:spPr bwMode="auto">
          <a:xfrm rot="16200000" flipH="1">
            <a:off x="3988275" y="3133275"/>
            <a:ext cx="554496" cy="18935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0" name="Oval 29"/>
          <p:cNvSpPr>
            <a:spLocks noChangeArrowheads="1"/>
          </p:cNvSpPr>
          <p:nvPr/>
        </p:nvSpPr>
        <p:spPr bwMode="auto">
          <a:xfrm>
            <a:off x="2014800" y="3472200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4</a:t>
            </a:r>
            <a:endParaRPr lang="zh-CN" altLang="en-US" sz="3200" dirty="0"/>
          </a:p>
        </p:txBody>
      </p:sp>
      <p:cxnSp>
        <p:nvCxnSpPr>
          <p:cNvPr id="51" name="直接连接符 50"/>
          <p:cNvCxnSpPr>
            <a:stCxn id="60" idx="2"/>
            <a:endCxn id="50" idx="0"/>
          </p:cNvCxnSpPr>
          <p:nvPr/>
        </p:nvCxnSpPr>
        <p:spPr bwMode="auto">
          <a:xfrm rot="16200000" flipH="1">
            <a:off x="1697400" y="2866800"/>
            <a:ext cx="567600" cy="6432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2" name="Oval 30"/>
          <p:cNvSpPr>
            <a:spLocks noChangeArrowheads="1"/>
          </p:cNvSpPr>
          <p:nvPr/>
        </p:nvSpPr>
        <p:spPr bwMode="auto">
          <a:xfrm>
            <a:off x="304800" y="4518342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14</a:t>
            </a:r>
          </a:p>
        </p:txBody>
      </p:sp>
      <p:cxnSp>
        <p:nvCxnSpPr>
          <p:cNvPr id="53" name="直接连接符 52"/>
          <p:cNvCxnSpPr>
            <a:stCxn id="42" idx="3"/>
            <a:endCxn id="52" idx="0"/>
          </p:cNvCxnSpPr>
          <p:nvPr/>
        </p:nvCxnSpPr>
        <p:spPr bwMode="auto">
          <a:xfrm rot="5400000">
            <a:off x="404230" y="4152418"/>
            <a:ext cx="554495" cy="17735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4" name="直接连接符 53"/>
          <p:cNvCxnSpPr>
            <a:stCxn id="55" idx="0"/>
            <a:endCxn id="42" idx="5"/>
          </p:cNvCxnSpPr>
          <p:nvPr/>
        </p:nvCxnSpPr>
        <p:spPr bwMode="auto">
          <a:xfrm rot="16200000" flipV="1">
            <a:off x="954372" y="4186923"/>
            <a:ext cx="569505" cy="12335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5" name="Oval 30"/>
          <p:cNvSpPr>
            <a:spLocks noChangeArrowheads="1"/>
          </p:cNvSpPr>
          <p:nvPr/>
        </p:nvSpPr>
        <p:spPr bwMode="auto">
          <a:xfrm>
            <a:off x="1012800" y="4533352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12</a:t>
            </a:r>
          </a:p>
        </p:txBody>
      </p:sp>
      <p:sp>
        <p:nvSpPr>
          <p:cNvPr id="56" name="Oval 30"/>
          <p:cNvSpPr>
            <a:spLocks noChangeArrowheads="1"/>
          </p:cNvSpPr>
          <p:nvPr/>
        </p:nvSpPr>
        <p:spPr bwMode="auto">
          <a:xfrm>
            <a:off x="1676400" y="4518342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10</a:t>
            </a:r>
          </a:p>
        </p:txBody>
      </p:sp>
      <p:cxnSp>
        <p:nvCxnSpPr>
          <p:cNvPr id="57" name="直接连接符 56"/>
          <p:cNvCxnSpPr>
            <a:stCxn id="50" idx="3"/>
            <a:endCxn id="56" idx="0"/>
          </p:cNvCxnSpPr>
          <p:nvPr/>
        </p:nvCxnSpPr>
        <p:spPr bwMode="auto">
          <a:xfrm rot="5400000">
            <a:off x="1754530" y="4173718"/>
            <a:ext cx="554495" cy="13475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8" name="直接连接符 57"/>
          <p:cNvCxnSpPr>
            <a:stCxn id="59" idx="0"/>
            <a:endCxn id="50" idx="5"/>
          </p:cNvCxnSpPr>
          <p:nvPr/>
        </p:nvCxnSpPr>
        <p:spPr bwMode="auto">
          <a:xfrm rot="16200000" flipV="1">
            <a:off x="2289072" y="4181223"/>
            <a:ext cx="569505" cy="13475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9" name="Oval 30"/>
          <p:cNvSpPr>
            <a:spLocks noChangeArrowheads="1"/>
          </p:cNvSpPr>
          <p:nvPr/>
        </p:nvSpPr>
        <p:spPr bwMode="auto">
          <a:xfrm>
            <a:off x="2353200" y="4533352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6</a:t>
            </a:r>
          </a:p>
        </p:txBody>
      </p:sp>
      <p:sp>
        <p:nvSpPr>
          <p:cNvPr id="60" name="矩形 59"/>
          <p:cNvSpPr/>
          <p:nvPr/>
        </p:nvSpPr>
        <p:spPr bwMode="auto">
          <a:xfrm>
            <a:off x="1371600" y="2328600"/>
            <a:ext cx="576000" cy="576000"/>
          </a:xfrm>
          <a:prstGeom prst="rect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zh-CN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61" name="矩形 60"/>
          <p:cNvSpPr/>
          <p:nvPr/>
        </p:nvSpPr>
        <p:spPr bwMode="auto">
          <a:xfrm>
            <a:off x="3200400" y="5020425"/>
            <a:ext cx="540000" cy="58477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X</a:t>
            </a:r>
            <a:endParaRPr kumimoji="0" lang="zh-CN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62" name="Oval 29"/>
          <p:cNvSpPr>
            <a:spLocks noChangeArrowheads="1"/>
          </p:cNvSpPr>
          <p:nvPr/>
        </p:nvSpPr>
        <p:spPr bwMode="auto">
          <a:xfrm>
            <a:off x="3005400" y="4538400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7</a:t>
            </a:r>
            <a:endParaRPr lang="zh-CN" altLang="en-US" sz="3200" dirty="0"/>
          </a:p>
        </p:txBody>
      </p:sp>
      <p:cxnSp>
        <p:nvCxnSpPr>
          <p:cNvPr id="64" name="直接连接符 63"/>
          <p:cNvCxnSpPr>
            <a:stCxn id="44" idx="4"/>
            <a:endCxn id="62" idx="0"/>
          </p:cNvCxnSpPr>
          <p:nvPr/>
        </p:nvCxnSpPr>
        <p:spPr bwMode="auto">
          <a:xfrm rot="5400000">
            <a:off x="3217200" y="4157400"/>
            <a:ext cx="457200" cy="3048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4"/>
          <p:cNvSpPr>
            <a:spLocks noChangeArrowheads="1"/>
          </p:cNvSpPr>
          <p:nvPr/>
        </p:nvSpPr>
        <p:spPr bwMode="auto">
          <a:xfrm>
            <a:off x="4419600" y="990600"/>
            <a:ext cx="4724400" cy="5486400"/>
          </a:xfrm>
          <a:prstGeom prst="rect">
            <a:avLst/>
          </a:prstGeom>
          <a:solidFill>
            <a:schemeClr val="accent5"/>
          </a:solidFill>
          <a:ln w="2857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+mj-lt"/>
                <a:ea typeface="黑体" pitchFamily="2" charset="-122"/>
              </a:rPr>
              <a:t>1. </a:t>
            </a:r>
            <a:r>
              <a:rPr lang="zh-CN" altLang="en-US" dirty="0">
                <a:latin typeface="+mj-lt"/>
                <a:ea typeface="黑体" pitchFamily="2" charset="-122"/>
              </a:rPr>
              <a:t>判断</a:t>
            </a:r>
            <a:r>
              <a:rPr lang="en-US" altLang="zh-CN" dirty="0"/>
              <a:t>(3, 4, 7)</a:t>
            </a:r>
            <a:r>
              <a:rPr lang="zh-CN" altLang="en-US" dirty="0"/>
              <a:t>中的最小值 </a:t>
            </a:r>
            <a:endParaRPr lang="en-US" altLang="zh-CN" dirty="0">
              <a:latin typeface="+mj-lt"/>
              <a:ea typeface="黑体" pitchFamily="2" charset="-122"/>
            </a:endParaRPr>
          </a:p>
          <a:p>
            <a:pPr eaLnBrk="1" hangingPunct="1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+mj-lt"/>
              </a:rPr>
              <a:t>    </a:t>
            </a:r>
            <a:r>
              <a:rPr lang="zh-CN" altLang="en-US" dirty="0">
                <a:latin typeface="+mj-lt"/>
              </a:rPr>
              <a:t>是</a:t>
            </a:r>
            <a:r>
              <a:rPr lang="en-US" altLang="zh-CN" dirty="0">
                <a:latin typeface="+mj-lt"/>
              </a:rPr>
              <a:t>X</a:t>
            </a:r>
            <a:r>
              <a:rPr lang="zh-CN" altLang="en-US" dirty="0">
                <a:latin typeface="+mj-lt"/>
              </a:rPr>
              <a:t>吗？</a:t>
            </a:r>
            <a:endParaRPr lang="en-US" altLang="zh-CN" dirty="0">
              <a:latin typeface="+mj-lt"/>
            </a:endParaRPr>
          </a:p>
          <a:p>
            <a:pPr eaLnBrk="1" hangingPunct="1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+mj-lt"/>
              </a:rPr>
              <a:t>    --</a:t>
            </a:r>
            <a:r>
              <a:rPr lang="zh-CN" altLang="en-US" dirty="0">
                <a:latin typeface="+mj-lt"/>
              </a:rPr>
              <a:t>不是，则</a:t>
            </a:r>
            <a:r>
              <a:rPr lang="zh-CN" altLang="en-US" dirty="0">
                <a:latin typeface="+mj-lt"/>
                <a:ea typeface="黑体" pitchFamily="2" charset="-122"/>
              </a:rPr>
              <a:t>位置交换；</a:t>
            </a:r>
            <a:endParaRPr lang="en-US" altLang="zh-CN" dirty="0">
              <a:latin typeface="+mj-lt"/>
              <a:ea typeface="黑体" pitchFamily="2" charset="-122"/>
            </a:endParaRPr>
          </a:p>
          <a:p>
            <a:pPr eaLnBrk="1" hangingPunct="1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dirty="0"/>
              <a:t>2. </a:t>
            </a:r>
            <a:r>
              <a:rPr lang="zh-CN" altLang="en-US" dirty="0"/>
              <a:t>判断</a:t>
            </a:r>
            <a:r>
              <a:rPr lang="en-US" altLang="zh-CN" dirty="0"/>
              <a:t>(9, 4, 7)</a:t>
            </a:r>
            <a:r>
              <a:rPr lang="zh-CN" altLang="en-US" dirty="0"/>
              <a:t>中的最小值 </a:t>
            </a:r>
            <a:endParaRPr lang="en-US" altLang="zh-CN" dirty="0"/>
          </a:p>
          <a:p>
            <a:pPr eaLnBrk="1" hangingPunct="1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dirty="0"/>
              <a:t>    </a:t>
            </a:r>
            <a:r>
              <a:rPr lang="zh-CN" altLang="en-US" dirty="0"/>
              <a:t>是</a:t>
            </a:r>
            <a:r>
              <a:rPr lang="en-US" altLang="zh-CN" dirty="0"/>
              <a:t>X</a:t>
            </a:r>
            <a:r>
              <a:rPr lang="zh-CN" altLang="en-US" dirty="0"/>
              <a:t>吗？</a:t>
            </a:r>
            <a:endParaRPr lang="en-US" altLang="zh-CN" dirty="0"/>
          </a:p>
          <a:p>
            <a:pPr eaLnBrk="1" hangingPunct="1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dirty="0"/>
              <a:t>    --</a:t>
            </a:r>
            <a:r>
              <a:rPr lang="zh-CN" altLang="en-US" dirty="0"/>
              <a:t>不是，则位置交换；</a:t>
            </a:r>
            <a:endParaRPr lang="en-US" altLang="zh-CN" dirty="0"/>
          </a:p>
          <a:p>
            <a:pPr eaLnBrk="1" hangingPunct="1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dirty="0"/>
              <a:t>3. </a:t>
            </a:r>
            <a:r>
              <a:rPr lang="zh-CN" altLang="en-US" dirty="0"/>
              <a:t>判断</a:t>
            </a:r>
            <a:r>
              <a:rPr lang="en-US" altLang="zh-CN" dirty="0"/>
              <a:t>(10, 6, 7)</a:t>
            </a:r>
            <a:r>
              <a:rPr lang="zh-CN" altLang="en-US" dirty="0"/>
              <a:t>中的最小值 </a:t>
            </a:r>
            <a:endParaRPr lang="en-US" altLang="zh-CN" dirty="0"/>
          </a:p>
          <a:p>
            <a:pPr eaLnBrk="1" hangingPunct="1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dirty="0"/>
              <a:t>    </a:t>
            </a:r>
            <a:r>
              <a:rPr lang="zh-CN" altLang="en-US" dirty="0"/>
              <a:t>是</a:t>
            </a:r>
            <a:r>
              <a:rPr lang="en-US" altLang="zh-CN" dirty="0"/>
              <a:t>X</a:t>
            </a:r>
            <a:r>
              <a:rPr lang="zh-CN" altLang="en-US" dirty="0"/>
              <a:t>吗？</a:t>
            </a:r>
            <a:endParaRPr lang="en-US" altLang="zh-CN" dirty="0"/>
          </a:p>
          <a:p>
            <a:pPr eaLnBrk="1" hangingPunct="1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dirty="0"/>
              <a:t>    --</a:t>
            </a:r>
            <a:r>
              <a:rPr lang="zh-CN" altLang="en-US" dirty="0"/>
              <a:t>不是，则位置交换；</a:t>
            </a:r>
            <a:endParaRPr lang="en-US" altLang="zh-CN" dirty="0"/>
          </a:p>
          <a:p>
            <a:pPr eaLnBrk="1" hangingPunct="1">
              <a:lnSpc>
                <a:spcPct val="114000"/>
              </a:lnSpc>
              <a:spcBef>
                <a:spcPts val="0"/>
              </a:spcBef>
              <a:buNone/>
            </a:pPr>
            <a:endParaRPr lang="en-US" altLang="zh-CN" dirty="0">
              <a:latin typeface="+mj-lt"/>
              <a:ea typeface="黑体" pitchFamily="2" charset="-122"/>
            </a:endParaRPr>
          </a:p>
          <a:p>
            <a:pPr eaLnBrk="1" hangingPunct="1">
              <a:lnSpc>
                <a:spcPct val="114000"/>
              </a:lnSpc>
              <a:spcBef>
                <a:spcPts val="0"/>
              </a:spcBef>
              <a:buNone/>
            </a:pPr>
            <a:endParaRPr lang="en-US" altLang="zh-CN" dirty="0">
              <a:latin typeface="+mj-lt"/>
              <a:ea typeface="黑体" pitchFamily="2" charset="-122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zh-CN" altLang="en-US" dirty="0">
                <a:latin typeface="黑体" pitchFamily="2" charset="-122"/>
                <a:ea typeface="黑体" pitchFamily="2" charset="-122"/>
              </a:rPr>
              <a:t>从优先队列中删除元素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—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方法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1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9" name="Oval 27"/>
          <p:cNvSpPr>
            <a:spLocks noChangeArrowheads="1"/>
          </p:cNvSpPr>
          <p:nvPr/>
        </p:nvSpPr>
        <p:spPr bwMode="auto">
          <a:xfrm>
            <a:off x="2667000" y="1371600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ts val="0"/>
              </a:spcBef>
              <a:buNone/>
            </a:pPr>
            <a:r>
              <a:rPr lang="en-US" altLang="zh-CN" sz="3200" dirty="0"/>
              <a:t>3</a:t>
            </a:r>
          </a:p>
        </p:txBody>
      </p:sp>
      <p:sp>
        <p:nvSpPr>
          <p:cNvPr id="40" name="Oval 28"/>
          <p:cNvSpPr>
            <a:spLocks noChangeArrowheads="1"/>
          </p:cNvSpPr>
          <p:nvPr/>
        </p:nvSpPr>
        <p:spPr bwMode="auto">
          <a:xfrm>
            <a:off x="3679200" y="2459057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4</a:t>
            </a:r>
            <a:endParaRPr lang="zh-CN" altLang="en-US" sz="3200" dirty="0"/>
          </a:p>
        </p:txBody>
      </p:sp>
      <p:sp>
        <p:nvSpPr>
          <p:cNvPr id="42" name="Oval 29"/>
          <p:cNvSpPr>
            <a:spLocks noChangeArrowheads="1"/>
          </p:cNvSpPr>
          <p:nvPr/>
        </p:nvSpPr>
        <p:spPr bwMode="auto">
          <a:xfrm>
            <a:off x="685800" y="3472200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9</a:t>
            </a:r>
            <a:endParaRPr lang="zh-CN" altLang="en-US" sz="3200" dirty="0"/>
          </a:p>
        </p:txBody>
      </p:sp>
      <p:sp>
        <p:nvSpPr>
          <p:cNvPr id="43" name="Oval 30"/>
          <p:cNvSpPr>
            <a:spLocks noChangeArrowheads="1"/>
          </p:cNvSpPr>
          <p:nvPr/>
        </p:nvSpPr>
        <p:spPr bwMode="auto">
          <a:xfrm>
            <a:off x="4072200" y="3505200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8</a:t>
            </a:r>
          </a:p>
        </p:txBody>
      </p:sp>
      <p:sp>
        <p:nvSpPr>
          <p:cNvPr id="44" name="Oval 29"/>
          <p:cNvSpPr>
            <a:spLocks noChangeArrowheads="1"/>
          </p:cNvSpPr>
          <p:nvPr/>
        </p:nvSpPr>
        <p:spPr bwMode="auto">
          <a:xfrm>
            <a:off x="3310200" y="3505200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5</a:t>
            </a:r>
            <a:endParaRPr lang="zh-CN" altLang="en-US" sz="3200" dirty="0"/>
          </a:p>
        </p:txBody>
      </p:sp>
      <p:cxnSp>
        <p:nvCxnSpPr>
          <p:cNvPr id="45" name="直接连接符 44"/>
          <p:cNvCxnSpPr>
            <a:stCxn id="39" idx="3"/>
            <a:endCxn id="50" idx="0"/>
          </p:cNvCxnSpPr>
          <p:nvPr/>
        </p:nvCxnSpPr>
        <p:spPr bwMode="auto">
          <a:xfrm rot="5400000">
            <a:off x="1972801" y="1550047"/>
            <a:ext cx="465353" cy="109175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直接连接符 45"/>
          <p:cNvCxnSpPr>
            <a:stCxn id="39" idx="5"/>
            <a:endCxn id="40" idx="0"/>
          </p:cNvCxnSpPr>
          <p:nvPr/>
        </p:nvCxnSpPr>
        <p:spPr bwMode="auto">
          <a:xfrm rot="16200000" flipH="1">
            <a:off x="3265018" y="1756875"/>
            <a:ext cx="595810" cy="80855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7" name="直接连接符 46"/>
          <p:cNvCxnSpPr>
            <a:stCxn id="50" idx="3"/>
            <a:endCxn id="42" idx="0"/>
          </p:cNvCxnSpPr>
          <p:nvPr/>
        </p:nvCxnSpPr>
        <p:spPr bwMode="auto">
          <a:xfrm rot="5400000">
            <a:off x="888901" y="2905147"/>
            <a:ext cx="651953" cy="48215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直接连接符 47"/>
          <p:cNvCxnSpPr>
            <a:stCxn id="40" idx="3"/>
            <a:endCxn id="44" idx="0"/>
          </p:cNvCxnSpPr>
          <p:nvPr/>
        </p:nvCxnSpPr>
        <p:spPr bwMode="auto">
          <a:xfrm rot="5400000">
            <a:off x="3403629" y="3145276"/>
            <a:ext cx="554496" cy="16535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9" name="直接连接符 48"/>
          <p:cNvCxnSpPr>
            <a:stCxn id="40" idx="5"/>
            <a:endCxn id="43" idx="0"/>
          </p:cNvCxnSpPr>
          <p:nvPr/>
        </p:nvCxnSpPr>
        <p:spPr bwMode="auto">
          <a:xfrm rot="16200000" flipH="1">
            <a:off x="3988275" y="3133275"/>
            <a:ext cx="554496" cy="18935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0" name="Oval 29"/>
          <p:cNvSpPr>
            <a:spLocks noChangeArrowheads="1"/>
          </p:cNvSpPr>
          <p:nvPr/>
        </p:nvSpPr>
        <p:spPr bwMode="auto">
          <a:xfrm>
            <a:off x="1371600" y="2328600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4</a:t>
            </a:r>
            <a:endParaRPr lang="zh-CN" altLang="en-US" sz="3200" dirty="0"/>
          </a:p>
        </p:txBody>
      </p:sp>
      <p:cxnSp>
        <p:nvCxnSpPr>
          <p:cNvPr id="51" name="直接连接符 50"/>
          <p:cNvCxnSpPr>
            <a:stCxn id="50" idx="5"/>
            <a:endCxn id="60" idx="0"/>
          </p:cNvCxnSpPr>
          <p:nvPr/>
        </p:nvCxnSpPr>
        <p:spPr bwMode="auto">
          <a:xfrm rot="16200000" flipH="1">
            <a:off x="1795447" y="2888046"/>
            <a:ext cx="575153" cy="43955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2" name="Oval 30"/>
          <p:cNvSpPr>
            <a:spLocks noChangeArrowheads="1"/>
          </p:cNvSpPr>
          <p:nvPr/>
        </p:nvSpPr>
        <p:spPr bwMode="auto">
          <a:xfrm>
            <a:off x="304800" y="4518342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14</a:t>
            </a:r>
          </a:p>
        </p:txBody>
      </p:sp>
      <p:cxnSp>
        <p:nvCxnSpPr>
          <p:cNvPr id="53" name="直接连接符 52"/>
          <p:cNvCxnSpPr>
            <a:stCxn id="42" idx="3"/>
            <a:endCxn id="52" idx="0"/>
          </p:cNvCxnSpPr>
          <p:nvPr/>
        </p:nvCxnSpPr>
        <p:spPr bwMode="auto">
          <a:xfrm rot="5400000">
            <a:off x="404230" y="4152418"/>
            <a:ext cx="554495" cy="17735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4" name="直接连接符 53"/>
          <p:cNvCxnSpPr>
            <a:stCxn id="55" idx="0"/>
            <a:endCxn id="42" idx="5"/>
          </p:cNvCxnSpPr>
          <p:nvPr/>
        </p:nvCxnSpPr>
        <p:spPr bwMode="auto">
          <a:xfrm rot="16200000" flipV="1">
            <a:off x="954372" y="4186923"/>
            <a:ext cx="569505" cy="12335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5" name="Oval 30"/>
          <p:cNvSpPr>
            <a:spLocks noChangeArrowheads="1"/>
          </p:cNvSpPr>
          <p:nvPr/>
        </p:nvSpPr>
        <p:spPr bwMode="auto">
          <a:xfrm>
            <a:off x="1012800" y="4533352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12</a:t>
            </a:r>
          </a:p>
        </p:txBody>
      </p:sp>
      <p:sp>
        <p:nvSpPr>
          <p:cNvPr id="56" name="Oval 30"/>
          <p:cNvSpPr>
            <a:spLocks noChangeArrowheads="1"/>
          </p:cNvSpPr>
          <p:nvPr/>
        </p:nvSpPr>
        <p:spPr bwMode="auto">
          <a:xfrm>
            <a:off x="1676400" y="4518342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10</a:t>
            </a:r>
          </a:p>
        </p:txBody>
      </p:sp>
      <p:cxnSp>
        <p:nvCxnSpPr>
          <p:cNvPr id="57" name="直接连接符 56"/>
          <p:cNvCxnSpPr>
            <a:stCxn id="60" idx="2"/>
            <a:endCxn id="56" idx="0"/>
          </p:cNvCxnSpPr>
          <p:nvPr/>
        </p:nvCxnSpPr>
        <p:spPr bwMode="auto">
          <a:xfrm rot="5400000">
            <a:off x="1860129" y="4075671"/>
            <a:ext cx="546942" cy="3384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8" name="直接连接符 57"/>
          <p:cNvCxnSpPr>
            <a:stCxn id="59" idx="0"/>
            <a:endCxn id="60" idx="2"/>
          </p:cNvCxnSpPr>
          <p:nvPr/>
        </p:nvCxnSpPr>
        <p:spPr bwMode="auto">
          <a:xfrm rot="16200000" flipV="1">
            <a:off x="2191024" y="4083176"/>
            <a:ext cx="561952" cy="3384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9" name="Oval 30"/>
          <p:cNvSpPr>
            <a:spLocks noChangeArrowheads="1"/>
          </p:cNvSpPr>
          <p:nvPr/>
        </p:nvSpPr>
        <p:spPr bwMode="auto">
          <a:xfrm>
            <a:off x="2353200" y="4533352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6</a:t>
            </a:r>
          </a:p>
        </p:txBody>
      </p:sp>
      <p:sp>
        <p:nvSpPr>
          <p:cNvPr id="60" name="矩形 59"/>
          <p:cNvSpPr/>
          <p:nvPr/>
        </p:nvSpPr>
        <p:spPr bwMode="auto">
          <a:xfrm>
            <a:off x="2014800" y="3395400"/>
            <a:ext cx="576000" cy="576000"/>
          </a:xfrm>
          <a:prstGeom prst="rect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zh-CN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61" name="矩形 60"/>
          <p:cNvSpPr/>
          <p:nvPr/>
        </p:nvSpPr>
        <p:spPr bwMode="auto">
          <a:xfrm>
            <a:off x="3200400" y="5020425"/>
            <a:ext cx="540000" cy="58477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X</a:t>
            </a:r>
            <a:endParaRPr kumimoji="0" lang="zh-CN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62" name="Oval 29"/>
          <p:cNvSpPr>
            <a:spLocks noChangeArrowheads="1"/>
          </p:cNvSpPr>
          <p:nvPr/>
        </p:nvSpPr>
        <p:spPr bwMode="auto">
          <a:xfrm>
            <a:off x="3005400" y="4538400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7</a:t>
            </a:r>
            <a:endParaRPr lang="zh-CN" altLang="en-US" sz="3200" dirty="0"/>
          </a:p>
        </p:txBody>
      </p:sp>
      <p:cxnSp>
        <p:nvCxnSpPr>
          <p:cNvPr id="64" name="直接连接符 63"/>
          <p:cNvCxnSpPr>
            <a:stCxn id="44" idx="4"/>
            <a:endCxn id="62" idx="0"/>
          </p:cNvCxnSpPr>
          <p:nvPr/>
        </p:nvCxnSpPr>
        <p:spPr bwMode="auto">
          <a:xfrm rot="5400000">
            <a:off x="3217200" y="4157400"/>
            <a:ext cx="457200" cy="3048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57200" y="-75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4400" kern="0" dirty="0">
                <a:solidFill>
                  <a:schemeClr val="tx2"/>
                </a:solidFill>
                <a:latin typeface="+mj-lt"/>
                <a:cs typeface="+mj-cs"/>
              </a:rPr>
              <a:t>5.1.1 </a:t>
            </a:r>
            <a:r>
              <a:rPr lang="zh-CN" altLang="en-US" sz="4400" kern="0" dirty="0">
                <a:solidFill>
                  <a:schemeClr val="tx2"/>
                </a:solidFill>
                <a:latin typeface="+mj-lt"/>
                <a:cs typeface="+mj-cs"/>
              </a:rPr>
              <a:t>完全</a:t>
            </a:r>
            <a:r>
              <a:rPr lang="zh-CN" altLang="en-US" sz="4400" kern="0" dirty="0">
                <a:solidFill>
                  <a:schemeClr val="tx2"/>
                </a:solidFill>
                <a:latin typeface="黑体" pitchFamily="2" charset="-122"/>
                <a:cs typeface="+mj-cs"/>
              </a:rPr>
              <a:t>二叉树</a:t>
            </a:r>
            <a:endParaRPr kumimoji="0" lang="zh-CN" altLang="en-US" sz="4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9" name="Text Box 6"/>
          <p:cNvSpPr txBox="1">
            <a:spLocks noChangeArrowheads="1"/>
          </p:cNvSpPr>
          <p:nvPr/>
        </p:nvSpPr>
        <p:spPr bwMode="auto">
          <a:xfrm>
            <a:off x="304800" y="990600"/>
            <a:ext cx="8839200" cy="186820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buSzPct val="75000"/>
              <a:buFont typeface="Wingdings" pitchFamily="2" charset="2"/>
              <a:buChar char="p"/>
            </a:pPr>
            <a:r>
              <a:rPr lang="en-US" altLang="zh-CN" sz="3200" dirty="0"/>
              <a:t> </a:t>
            </a:r>
            <a:r>
              <a:rPr lang="zh-CN" altLang="en-US" sz="3200" dirty="0"/>
              <a:t>定义：</a:t>
            </a:r>
            <a:endParaRPr lang="en-US" altLang="zh-CN" sz="3200" dirty="0"/>
          </a:p>
          <a:p>
            <a:pPr>
              <a:lnSpc>
                <a:spcPct val="120000"/>
              </a:lnSpc>
              <a:spcBef>
                <a:spcPts val="0"/>
              </a:spcBef>
              <a:buSzPct val="75000"/>
              <a:buNone/>
            </a:pPr>
            <a:r>
              <a:rPr lang="en-US" altLang="zh-CN" sz="3000" dirty="0"/>
              <a:t>   </a:t>
            </a:r>
            <a:r>
              <a:rPr lang="en-US" altLang="zh-CN" sz="3000" dirty="0">
                <a:sym typeface="Wingdings" pitchFamily="2" charset="2"/>
              </a:rPr>
              <a:t>1)</a:t>
            </a:r>
            <a:r>
              <a:rPr lang="zh-CN" altLang="en-US" sz="3000" dirty="0"/>
              <a:t> 只允许</a:t>
            </a:r>
            <a:r>
              <a:rPr lang="zh-CN" altLang="en-US" sz="3000" dirty="0">
                <a:solidFill>
                  <a:srgbClr val="00518E"/>
                </a:solidFill>
              </a:rPr>
              <a:t>最后两层</a:t>
            </a:r>
            <a:r>
              <a:rPr lang="zh-CN" altLang="en-US" sz="3000" dirty="0"/>
              <a:t>结点的度数小于</a:t>
            </a:r>
            <a:r>
              <a:rPr lang="en-US" altLang="zh-CN" sz="3000" dirty="0"/>
              <a:t>2</a:t>
            </a:r>
            <a:r>
              <a:rPr lang="zh-CN" altLang="en-US" sz="3000" dirty="0"/>
              <a:t>；</a:t>
            </a:r>
            <a:endParaRPr lang="en-US" altLang="zh-CN" sz="3000" dirty="0"/>
          </a:p>
          <a:p>
            <a:pPr>
              <a:lnSpc>
                <a:spcPct val="120000"/>
              </a:lnSpc>
              <a:spcBef>
                <a:spcPts val="600"/>
              </a:spcBef>
              <a:buSzPct val="75000"/>
              <a:buNone/>
            </a:pPr>
            <a:r>
              <a:rPr lang="zh-CN" altLang="en-US" sz="3000" dirty="0"/>
              <a:t>   </a:t>
            </a:r>
            <a:r>
              <a:rPr lang="en-US" altLang="zh-CN" sz="3000" dirty="0"/>
              <a:t>2) </a:t>
            </a:r>
            <a:r>
              <a:rPr lang="zh-CN" altLang="en-US" sz="3000" dirty="0"/>
              <a:t>最后一层结点都集中在</a:t>
            </a:r>
            <a:r>
              <a:rPr lang="zh-CN" altLang="en-US" sz="3000" dirty="0">
                <a:solidFill>
                  <a:srgbClr val="00518E"/>
                </a:solidFill>
              </a:rPr>
              <a:t>该层最左边的</a:t>
            </a:r>
            <a:r>
              <a:rPr lang="zh-CN" altLang="en-US" sz="3000" dirty="0"/>
              <a:t>若干位置；</a:t>
            </a:r>
            <a:endParaRPr lang="en-US" altLang="zh-CN" sz="3000" dirty="0"/>
          </a:p>
        </p:txBody>
      </p:sp>
      <p:sp>
        <p:nvSpPr>
          <p:cNvPr id="53" name="Oval 26"/>
          <p:cNvSpPr>
            <a:spLocks noChangeArrowheads="1"/>
          </p:cNvSpPr>
          <p:nvPr/>
        </p:nvSpPr>
        <p:spPr bwMode="auto">
          <a:xfrm>
            <a:off x="381000" y="3818399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B</a:t>
            </a:r>
          </a:p>
        </p:txBody>
      </p:sp>
      <p:sp>
        <p:nvSpPr>
          <p:cNvPr id="58" name="Oval 27"/>
          <p:cNvSpPr>
            <a:spLocks noChangeArrowheads="1"/>
          </p:cNvSpPr>
          <p:nvPr/>
        </p:nvSpPr>
        <p:spPr bwMode="auto">
          <a:xfrm>
            <a:off x="873000" y="3048000"/>
            <a:ext cx="504000" cy="504000"/>
          </a:xfrm>
          <a:prstGeom prst="ellipse">
            <a:avLst/>
          </a:prstGeom>
          <a:solidFill>
            <a:srgbClr val="FFFE98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/>
              <a:t>A</a:t>
            </a:r>
          </a:p>
        </p:txBody>
      </p:sp>
      <p:sp>
        <p:nvSpPr>
          <p:cNvPr id="59" name="Oval 28"/>
          <p:cNvSpPr>
            <a:spLocks noChangeArrowheads="1"/>
          </p:cNvSpPr>
          <p:nvPr/>
        </p:nvSpPr>
        <p:spPr bwMode="auto">
          <a:xfrm>
            <a:off x="1335600" y="3818399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C</a:t>
            </a:r>
            <a:endParaRPr lang="zh-CN" altLang="en-US" sz="3200" dirty="0"/>
          </a:p>
        </p:txBody>
      </p:sp>
      <p:sp>
        <p:nvSpPr>
          <p:cNvPr id="60" name="Oval 29"/>
          <p:cNvSpPr>
            <a:spLocks noChangeArrowheads="1"/>
          </p:cNvSpPr>
          <p:nvPr/>
        </p:nvSpPr>
        <p:spPr bwMode="auto">
          <a:xfrm>
            <a:off x="1037400" y="4677600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D</a:t>
            </a:r>
            <a:endParaRPr lang="zh-CN" altLang="en-US" sz="3200" dirty="0"/>
          </a:p>
        </p:txBody>
      </p:sp>
      <p:cxnSp>
        <p:nvCxnSpPr>
          <p:cNvPr id="61" name="直接连接符 60"/>
          <p:cNvCxnSpPr>
            <a:stCxn id="58" idx="3"/>
            <a:endCxn id="53" idx="0"/>
          </p:cNvCxnSpPr>
          <p:nvPr/>
        </p:nvCxnSpPr>
        <p:spPr bwMode="auto">
          <a:xfrm rot="5400000">
            <a:off x="619801" y="3491391"/>
            <a:ext cx="340208" cy="3138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2" name="直接连接符 61"/>
          <p:cNvCxnSpPr>
            <a:stCxn id="58" idx="5"/>
            <a:endCxn id="59" idx="0"/>
          </p:cNvCxnSpPr>
          <p:nvPr/>
        </p:nvCxnSpPr>
        <p:spPr bwMode="auto">
          <a:xfrm rot="16200000" flipH="1">
            <a:off x="1275291" y="3506090"/>
            <a:ext cx="340208" cy="2844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直接连接符 62"/>
          <p:cNvCxnSpPr>
            <a:stCxn id="59" idx="3"/>
            <a:endCxn id="60" idx="0"/>
          </p:cNvCxnSpPr>
          <p:nvPr/>
        </p:nvCxnSpPr>
        <p:spPr bwMode="auto">
          <a:xfrm rot="5400000">
            <a:off x="1134900" y="4403091"/>
            <a:ext cx="429010" cy="1200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4" name="Oval 29"/>
          <p:cNvSpPr>
            <a:spLocks noChangeArrowheads="1"/>
          </p:cNvSpPr>
          <p:nvPr/>
        </p:nvSpPr>
        <p:spPr bwMode="auto">
          <a:xfrm>
            <a:off x="1664400" y="4690800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E</a:t>
            </a:r>
            <a:endParaRPr lang="zh-CN" altLang="en-US" sz="3200" dirty="0"/>
          </a:p>
        </p:txBody>
      </p:sp>
      <p:cxnSp>
        <p:nvCxnSpPr>
          <p:cNvPr id="65" name="直接连接符 64"/>
          <p:cNvCxnSpPr>
            <a:stCxn id="59" idx="5"/>
            <a:endCxn id="64" idx="0"/>
          </p:cNvCxnSpPr>
          <p:nvPr/>
        </p:nvCxnSpPr>
        <p:spPr bwMode="auto">
          <a:xfrm rot="16200000" flipH="1">
            <a:off x="1619990" y="4394390"/>
            <a:ext cx="442210" cy="1506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0" name="Oval 26"/>
          <p:cNvSpPr>
            <a:spLocks noChangeArrowheads="1"/>
          </p:cNvSpPr>
          <p:nvPr/>
        </p:nvSpPr>
        <p:spPr bwMode="auto">
          <a:xfrm>
            <a:off x="5259000" y="3786588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B</a:t>
            </a:r>
          </a:p>
        </p:txBody>
      </p:sp>
      <p:sp>
        <p:nvSpPr>
          <p:cNvPr id="71" name="Oval 27"/>
          <p:cNvSpPr>
            <a:spLocks noChangeArrowheads="1"/>
          </p:cNvSpPr>
          <p:nvPr/>
        </p:nvSpPr>
        <p:spPr bwMode="auto">
          <a:xfrm>
            <a:off x="5856600" y="3016189"/>
            <a:ext cx="504000" cy="504000"/>
          </a:xfrm>
          <a:prstGeom prst="ellipse">
            <a:avLst/>
          </a:prstGeom>
          <a:solidFill>
            <a:srgbClr val="FFFE98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/>
              <a:t>A</a:t>
            </a:r>
          </a:p>
        </p:txBody>
      </p:sp>
      <p:sp>
        <p:nvSpPr>
          <p:cNvPr id="72" name="Oval 28"/>
          <p:cNvSpPr>
            <a:spLocks noChangeArrowheads="1"/>
          </p:cNvSpPr>
          <p:nvPr/>
        </p:nvSpPr>
        <p:spPr bwMode="auto">
          <a:xfrm>
            <a:off x="6506400" y="3786588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C</a:t>
            </a:r>
            <a:endParaRPr lang="zh-CN" altLang="en-US" sz="3200" dirty="0"/>
          </a:p>
        </p:txBody>
      </p:sp>
      <p:sp>
        <p:nvSpPr>
          <p:cNvPr id="73" name="Oval 29"/>
          <p:cNvSpPr>
            <a:spLocks noChangeArrowheads="1"/>
          </p:cNvSpPr>
          <p:nvPr/>
        </p:nvSpPr>
        <p:spPr bwMode="auto">
          <a:xfrm>
            <a:off x="6208200" y="4645789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F</a:t>
            </a:r>
            <a:endParaRPr lang="zh-CN" altLang="en-US" sz="3200" dirty="0"/>
          </a:p>
        </p:txBody>
      </p:sp>
      <p:cxnSp>
        <p:nvCxnSpPr>
          <p:cNvPr id="74" name="直接连接符 73"/>
          <p:cNvCxnSpPr>
            <a:stCxn id="71" idx="3"/>
            <a:endCxn id="70" idx="0"/>
          </p:cNvCxnSpPr>
          <p:nvPr/>
        </p:nvCxnSpPr>
        <p:spPr bwMode="auto">
          <a:xfrm rot="5400000">
            <a:off x="5550601" y="3406780"/>
            <a:ext cx="340208" cy="4194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5" name="直接连接符 74"/>
          <p:cNvCxnSpPr>
            <a:stCxn id="71" idx="5"/>
            <a:endCxn id="72" idx="0"/>
          </p:cNvCxnSpPr>
          <p:nvPr/>
        </p:nvCxnSpPr>
        <p:spPr bwMode="auto">
          <a:xfrm rot="16200000" flipH="1">
            <a:off x="6352491" y="3380679"/>
            <a:ext cx="340208" cy="4716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6" name="直接连接符 75"/>
          <p:cNvCxnSpPr>
            <a:stCxn id="72" idx="3"/>
            <a:endCxn id="73" idx="0"/>
          </p:cNvCxnSpPr>
          <p:nvPr/>
        </p:nvCxnSpPr>
        <p:spPr bwMode="auto">
          <a:xfrm rot="5400000">
            <a:off x="6305700" y="4371280"/>
            <a:ext cx="429010" cy="1200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9" name="Oval 29"/>
          <p:cNvSpPr>
            <a:spLocks noChangeArrowheads="1"/>
          </p:cNvSpPr>
          <p:nvPr/>
        </p:nvSpPr>
        <p:spPr bwMode="auto">
          <a:xfrm>
            <a:off x="4982400" y="4664400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D</a:t>
            </a:r>
            <a:endParaRPr lang="zh-CN" altLang="en-US" sz="3200" dirty="0"/>
          </a:p>
        </p:txBody>
      </p:sp>
      <p:cxnSp>
        <p:nvCxnSpPr>
          <p:cNvPr id="80" name="直接连接符 79"/>
          <p:cNvCxnSpPr>
            <a:stCxn id="70" idx="3"/>
            <a:endCxn id="79" idx="0"/>
          </p:cNvCxnSpPr>
          <p:nvPr/>
        </p:nvCxnSpPr>
        <p:spPr bwMode="auto">
          <a:xfrm rot="5400000">
            <a:off x="5059795" y="4391385"/>
            <a:ext cx="447621" cy="984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1" name="Oval 29"/>
          <p:cNvSpPr>
            <a:spLocks noChangeArrowheads="1"/>
          </p:cNvSpPr>
          <p:nvPr/>
        </p:nvSpPr>
        <p:spPr bwMode="auto">
          <a:xfrm>
            <a:off x="5562600" y="4677600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E</a:t>
            </a:r>
            <a:endParaRPr lang="zh-CN" altLang="en-US" sz="3200" dirty="0"/>
          </a:p>
        </p:txBody>
      </p:sp>
      <p:cxnSp>
        <p:nvCxnSpPr>
          <p:cNvPr id="82" name="直接连接符 81"/>
          <p:cNvCxnSpPr>
            <a:stCxn id="70" idx="5"/>
            <a:endCxn id="81" idx="0"/>
          </p:cNvCxnSpPr>
          <p:nvPr/>
        </p:nvCxnSpPr>
        <p:spPr bwMode="auto">
          <a:xfrm rot="16200000" flipH="1">
            <a:off x="5521485" y="4384484"/>
            <a:ext cx="460821" cy="1254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3" name="Oval 26"/>
          <p:cNvSpPr>
            <a:spLocks noChangeArrowheads="1"/>
          </p:cNvSpPr>
          <p:nvPr/>
        </p:nvSpPr>
        <p:spPr bwMode="auto">
          <a:xfrm>
            <a:off x="7526400" y="3742199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B</a:t>
            </a:r>
          </a:p>
        </p:txBody>
      </p:sp>
      <p:sp>
        <p:nvSpPr>
          <p:cNvPr id="84" name="Oval 27"/>
          <p:cNvSpPr>
            <a:spLocks noChangeArrowheads="1"/>
          </p:cNvSpPr>
          <p:nvPr/>
        </p:nvSpPr>
        <p:spPr bwMode="auto">
          <a:xfrm>
            <a:off x="7890000" y="2971800"/>
            <a:ext cx="504000" cy="504000"/>
          </a:xfrm>
          <a:prstGeom prst="ellipse">
            <a:avLst/>
          </a:prstGeom>
          <a:solidFill>
            <a:srgbClr val="FFFE98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/>
              <a:t>A</a:t>
            </a:r>
          </a:p>
        </p:txBody>
      </p:sp>
      <p:sp>
        <p:nvSpPr>
          <p:cNvPr id="85" name="Oval 28"/>
          <p:cNvSpPr>
            <a:spLocks noChangeArrowheads="1"/>
          </p:cNvSpPr>
          <p:nvPr/>
        </p:nvSpPr>
        <p:spPr bwMode="auto">
          <a:xfrm>
            <a:off x="8404800" y="3742199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C</a:t>
            </a:r>
            <a:endParaRPr lang="zh-CN" altLang="en-US" sz="3200" dirty="0"/>
          </a:p>
        </p:txBody>
      </p:sp>
      <p:sp>
        <p:nvSpPr>
          <p:cNvPr id="86" name="Oval 29"/>
          <p:cNvSpPr>
            <a:spLocks noChangeArrowheads="1"/>
          </p:cNvSpPr>
          <p:nvPr/>
        </p:nvSpPr>
        <p:spPr bwMode="auto">
          <a:xfrm>
            <a:off x="8106600" y="4601400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E</a:t>
            </a:r>
            <a:endParaRPr lang="zh-CN" altLang="en-US" sz="3200" dirty="0"/>
          </a:p>
        </p:txBody>
      </p:sp>
      <p:cxnSp>
        <p:nvCxnSpPr>
          <p:cNvPr id="87" name="直接连接符 86"/>
          <p:cNvCxnSpPr>
            <a:stCxn id="84" idx="3"/>
            <a:endCxn id="83" idx="0"/>
          </p:cNvCxnSpPr>
          <p:nvPr/>
        </p:nvCxnSpPr>
        <p:spPr bwMode="auto">
          <a:xfrm rot="5400000">
            <a:off x="7701001" y="3479391"/>
            <a:ext cx="340208" cy="1854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8" name="直接连接符 87"/>
          <p:cNvCxnSpPr>
            <a:stCxn id="84" idx="5"/>
            <a:endCxn id="85" idx="0"/>
          </p:cNvCxnSpPr>
          <p:nvPr/>
        </p:nvCxnSpPr>
        <p:spPr bwMode="auto">
          <a:xfrm rot="16200000" flipH="1">
            <a:off x="8318391" y="3403790"/>
            <a:ext cx="340208" cy="3366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9" name="直接连接符 88"/>
          <p:cNvCxnSpPr>
            <a:stCxn id="85" idx="3"/>
            <a:endCxn id="86" idx="0"/>
          </p:cNvCxnSpPr>
          <p:nvPr/>
        </p:nvCxnSpPr>
        <p:spPr bwMode="auto">
          <a:xfrm rot="5400000">
            <a:off x="8204100" y="4326891"/>
            <a:ext cx="429010" cy="1200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2" name="Oval 29"/>
          <p:cNvSpPr>
            <a:spLocks noChangeArrowheads="1"/>
          </p:cNvSpPr>
          <p:nvPr/>
        </p:nvSpPr>
        <p:spPr bwMode="auto">
          <a:xfrm>
            <a:off x="7162800" y="4620011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D</a:t>
            </a:r>
            <a:endParaRPr lang="zh-CN" altLang="en-US" sz="3200" dirty="0"/>
          </a:p>
        </p:txBody>
      </p:sp>
      <p:cxnSp>
        <p:nvCxnSpPr>
          <p:cNvPr id="93" name="直接连接符 92"/>
          <p:cNvCxnSpPr>
            <a:stCxn id="83" idx="3"/>
            <a:endCxn id="92" idx="0"/>
          </p:cNvCxnSpPr>
          <p:nvPr/>
        </p:nvCxnSpPr>
        <p:spPr bwMode="auto">
          <a:xfrm rot="5400000">
            <a:off x="7283695" y="4303496"/>
            <a:ext cx="447621" cy="1854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6" name="矩形 95"/>
          <p:cNvSpPr/>
          <p:nvPr/>
        </p:nvSpPr>
        <p:spPr>
          <a:xfrm>
            <a:off x="1353674" y="2819400"/>
            <a:ext cx="750526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4400" b="1" dirty="0">
                <a:solidFill>
                  <a:srgbClr val="FF0000"/>
                </a:solidFill>
              </a:rPr>
              <a:t>×</a:t>
            </a:r>
            <a:endParaRPr lang="zh-CN" altLang="en-US" sz="4400" b="1" dirty="0">
              <a:solidFill>
                <a:srgbClr val="FF0000"/>
              </a:solidFill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6400800" y="2819400"/>
            <a:ext cx="685800" cy="9249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sz="4800" b="1" dirty="0">
                <a:solidFill>
                  <a:srgbClr val="007E00"/>
                </a:solidFill>
              </a:rPr>
              <a:t>√</a:t>
            </a:r>
          </a:p>
        </p:txBody>
      </p:sp>
      <p:sp>
        <p:nvSpPr>
          <p:cNvPr id="98" name="矩形 97"/>
          <p:cNvSpPr/>
          <p:nvPr/>
        </p:nvSpPr>
        <p:spPr>
          <a:xfrm>
            <a:off x="8422874" y="2819400"/>
            <a:ext cx="750526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4400" b="1" dirty="0">
                <a:solidFill>
                  <a:srgbClr val="FF0000"/>
                </a:solidFill>
              </a:rPr>
              <a:t>×</a:t>
            </a:r>
            <a:endParaRPr lang="zh-CN" altLang="en-US" sz="4400" b="1" dirty="0">
              <a:solidFill>
                <a:srgbClr val="FF0000"/>
              </a:solidFill>
            </a:endParaRPr>
          </a:p>
        </p:txBody>
      </p:sp>
      <p:sp>
        <p:nvSpPr>
          <p:cNvPr id="99" name="Oval 26"/>
          <p:cNvSpPr>
            <a:spLocks noChangeArrowheads="1"/>
          </p:cNvSpPr>
          <p:nvPr/>
        </p:nvSpPr>
        <p:spPr bwMode="auto">
          <a:xfrm>
            <a:off x="2784600" y="3786588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B</a:t>
            </a:r>
          </a:p>
        </p:txBody>
      </p:sp>
      <p:sp>
        <p:nvSpPr>
          <p:cNvPr id="100" name="Oval 27"/>
          <p:cNvSpPr>
            <a:spLocks noChangeArrowheads="1"/>
          </p:cNvSpPr>
          <p:nvPr/>
        </p:nvSpPr>
        <p:spPr bwMode="auto">
          <a:xfrm>
            <a:off x="3352800" y="3016189"/>
            <a:ext cx="504000" cy="504000"/>
          </a:xfrm>
          <a:prstGeom prst="ellipse">
            <a:avLst/>
          </a:prstGeom>
          <a:solidFill>
            <a:srgbClr val="FFFE98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/>
              <a:t>A</a:t>
            </a:r>
          </a:p>
        </p:txBody>
      </p:sp>
      <p:sp>
        <p:nvSpPr>
          <p:cNvPr id="101" name="Oval 28"/>
          <p:cNvSpPr>
            <a:spLocks noChangeArrowheads="1"/>
          </p:cNvSpPr>
          <p:nvPr/>
        </p:nvSpPr>
        <p:spPr bwMode="auto">
          <a:xfrm>
            <a:off x="3915600" y="3786588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C</a:t>
            </a:r>
            <a:endParaRPr lang="zh-CN" altLang="en-US" sz="3200" dirty="0"/>
          </a:p>
        </p:txBody>
      </p:sp>
      <p:sp>
        <p:nvSpPr>
          <p:cNvPr id="102" name="Oval 29"/>
          <p:cNvSpPr>
            <a:spLocks noChangeArrowheads="1"/>
          </p:cNvSpPr>
          <p:nvPr/>
        </p:nvSpPr>
        <p:spPr bwMode="auto">
          <a:xfrm>
            <a:off x="3657600" y="4645789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F</a:t>
            </a:r>
            <a:endParaRPr lang="zh-CN" altLang="en-US" sz="3200" dirty="0"/>
          </a:p>
        </p:txBody>
      </p:sp>
      <p:cxnSp>
        <p:nvCxnSpPr>
          <p:cNvPr id="103" name="直接连接符 102"/>
          <p:cNvCxnSpPr>
            <a:stCxn id="100" idx="3"/>
            <a:endCxn id="99" idx="0"/>
          </p:cNvCxnSpPr>
          <p:nvPr/>
        </p:nvCxnSpPr>
        <p:spPr bwMode="auto">
          <a:xfrm rot="5400000">
            <a:off x="3061501" y="3421480"/>
            <a:ext cx="340208" cy="3900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4" name="直接连接符 103"/>
          <p:cNvCxnSpPr>
            <a:stCxn id="100" idx="5"/>
            <a:endCxn id="101" idx="0"/>
          </p:cNvCxnSpPr>
          <p:nvPr/>
        </p:nvCxnSpPr>
        <p:spPr bwMode="auto">
          <a:xfrm rot="16200000" flipH="1">
            <a:off x="3805191" y="3424179"/>
            <a:ext cx="340208" cy="3846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5" name="直接连接符 104"/>
          <p:cNvCxnSpPr>
            <a:stCxn id="101" idx="3"/>
            <a:endCxn id="102" idx="0"/>
          </p:cNvCxnSpPr>
          <p:nvPr/>
        </p:nvCxnSpPr>
        <p:spPr bwMode="auto">
          <a:xfrm rot="5400000">
            <a:off x="3735000" y="4391380"/>
            <a:ext cx="429010" cy="798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6" name="Oval 29"/>
          <p:cNvSpPr>
            <a:spLocks noChangeArrowheads="1"/>
          </p:cNvSpPr>
          <p:nvPr/>
        </p:nvSpPr>
        <p:spPr bwMode="auto">
          <a:xfrm>
            <a:off x="2450400" y="4664400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D</a:t>
            </a:r>
            <a:endParaRPr lang="zh-CN" altLang="en-US" sz="3200" dirty="0"/>
          </a:p>
        </p:txBody>
      </p:sp>
      <p:cxnSp>
        <p:nvCxnSpPr>
          <p:cNvPr id="107" name="直接连接符 106"/>
          <p:cNvCxnSpPr>
            <a:stCxn id="99" idx="3"/>
            <a:endCxn id="106" idx="0"/>
          </p:cNvCxnSpPr>
          <p:nvPr/>
        </p:nvCxnSpPr>
        <p:spPr bwMode="auto">
          <a:xfrm rot="5400000">
            <a:off x="2556595" y="4362585"/>
            <a:ext cx="447621" cy="1560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8" name="Oval 29"/>
          <p:cNvSpPr>
            <a:spLocks noChangeArrowheads="1"/>
          </p:cNvSpPr>
          <p:nvPr/>
        </p:nvSpPr>
        <p:spPr bwMode="auto">
          <a:xfrm>
            <a:off x="3077400" y="4677600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E</a:t>
            </a:r>
            <a:endParaRPr lang="zh-CN" altLang="en-US" sz="3200" dirty="0"/>
          </a:p>
        </p:txBody>
      </p:sp>
      <p:cxnSp>
        <p:nvCxnSpPr>
          <p:cNvPr id="109" name="直接连接符 108"/>
          <p:cNvCxnSpPr>
            <a:stCxn id="99" idx="5"/>
            <a:endCxn id="108" idx="0"/>
          </p:cNvCxnSpPr>
          <p:nvPr/>
        </p:nvCxnSpPr>
        <p:spPr bwMode="auto">
          <a:xfrm rot="16200000" flipH="1">
            <a:off x="3041685" y="4389884"/>
            <a:ext cx="460821" cy="1146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0" name="矩形 109"/>
          <p:cNvSpPr/>
          <p:nvPr/>
        </p:nvSpPr>
        <p:spPr>
          <a:xfrm>
            <a:off x="3897000" y="2819400"/>
            <a:ext cx="685800" cy="9249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sz="4800" b="1" dirty="0">
                <a:solidFill>
                  <a:srgbClr val="007E00"/>
                </a:solidFill>
              </a:rPr>
              <a:t>√</a:t>
            </a:r>
          </a:p>
        </p:txBody>
      </p:sp>
      <p:sp>
        <p:nvSpPr>
          <p:cNvPr id="111" name="Oval 29"/>
          <p:cNvSpPr>
            <a:spLocks noChangeArrowheads="1"/>
          </p:cNvSpPr>
          <p:nvPr/>
        </p:nvSpPr>
        <p:spPr bwMode="auto">
          <a:xfrm>
            <a:off x="4220400" y="4651823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E</a:t>
            </a:r>
            <a:endParaRPr lang="zh-CN" altLang="en-US" sz="3200" dirty="0"/>
          </a:p>
        </p:txBody>
      </p:sp>
      <p:cxnSp>
        <p:nvCxnSpPr>
          <p:cNvPr id="112" name="直接连接符 111"/>
          <p:cNvCxnSpPr>
            <a:stCxn id="101" idx="5"/>
            <a:endCxn id="111" idx="0"/>
          </p:cNvCxnSpPr>
          <p:nvPr/>
        </p:nvCxnSpPr>
        <p:spPr bwMode="auto">
          <a:xfrm rot="16200000" flipH="1">
            <a:off x="4191573" y="4370996"/>
            <a:ext cx="435044" cy="1266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4" name="Rectangle 6"/>
          <p:cNvSpPr>
            <a:spLocks noChangeArrowheads="1"/>
          </p:cNvSpPr>
          <p:nvPr/>
        </p:nvSpPr>
        <p:spPr bwMode="auto">
          <a:xfrm>
            <a:off x="1371600" y="5562600"/>
            <a:ext cx="7010400" cy="609600"/>
          </a:xfrm>
          <a:prstGeom prst="rect">
            <a:avLst/>
          </a:prstGeom>
          <a:solidFill>
            <a:srgbClr val="00540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000" dirty="0">
                <a:solidFill>
                  <a:schemeClr val="bg1"/>
                </a:solidFill>
                <a:latin typeface="黑体" pitchFamily="2" charset="-122"/>
              </a:rPr>
              <a:t>(</a:t>
            </a:r>
            <a:r>
              <a:rPr lang="zh-CN" altLang="en-US" sz="3000" dirty="0">
                <a:solidFill>
                  <a:schemeClr val="bg1"/>
                </a:solidFill>
                <a:latin typeface="黑体" pitchFamily="2" charset="-122"/>
              </a:rPr>
              <a:t>国内定义的</a:t>
            </a:r>
            <a:r>
              <a:rPr lang="en-US" altLang="zh-CN" sz="3000" dirty="0">
                <a:solidFill>
                  <a:schemeClr val="bg1"/>
                </a:solidFill>
                <a:latin typeface="黑体" pitchFamily="2" charset="-122"/>
              </a:rPr>
              <a:t>)</a:t>
            </a:r>
            <a:r>
              <a:rPr lang="zh-CN" altLang="en-US" sz="3000" dirty="0">
                <a:solidFill>
                  <a:schemeClr val="bg1"/>
                </a:solidFill>
                <a:latin typeface="黑体" pitchFamily="2" charset="-122"/>
              </a:rPr>
              <a:t>满二叉树必为完全二叉树</a:t>
            </a:r>
            <a:endParaRPr lang="en-US" altLang="zh-CN" sz="3000" dirty="0">
              <a:solidFill>
                <a:schemeClr val="bg1"/>
              </a:solidFill>
              <a:latin typeface="黑体" pitchFamily="2" charset="-122"/>
            </a:endParaRPr>
          </a:p>
        </p:txBody>
      </p:sp>
      <p:cxnSp>
        <p:nvCxnSpPr>
          <p:cNvPr id="115" name="直接箭头连接符 114"/>
          <p:cNvCxnSpPr>
            <a:endCxn id="54" idx="2"/>
          </p:cNvCxnSpPr>
          <p:nvPr/>
        </p:nvCxnSpPr>
        <p:spPr bwMode="auto">
          <a:xfrm rot="16200000" flipV="1">
            <a:off x="3581401" y="5257800"/>
            <a:ext cx="381003" cy="381003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54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4" name="矩形 53"/>
          <p:cNvSpPr/>
          <p:nvPr/>
        </p:nvSpPr>
        <p:spPr bwMode="auto">
          <a:xfrm>
            <a:off x="2362200" y="2971800"/>
            <a:ext cx="2438400" cy="2286000"/>
          </a:xfrm>
          <a:prstGeom prst="rect">
            <a:avLst/>
          </a:prstGeom>
          <a:noFill/>
          <a:ln w="28575" cap="flat" cmpd="sng" algn="ctr">
            <a:solidFill>
              <a:srgbClr val="0074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8" grpId="0" animBg="1"/>
      <p:bldP spid="59" grpId="0" animBg="1"/>
      <p:bldP spid="60" grpId="0" animBg="1"/>
      <p:bldP spid="64" grpId="0" animBg="1"/>
      <p:bldP spid="70" grpId="0" animBg="1"/>
      <p:bldP spid="71" grpId="0" animBg="1"/>
      <p:bldP spid="72" grpId="0" animBg="1"/>
      <p:bldP spid="73" grpId="0" animBg="1"/>
      <p:bldP spid="79" grpId="0" animBg="1"/>
      <p:bldP spid="81" grpId="0" animBg="1"/>
      <p:bldP spid="83" grpId="0" animBg="1"/>
      <p:bldP spid="84" grpId="0" animBg="1"/>
      <p:bldP spid="85" grpId="0" animBg="1"/>
      <p:bldP spid="86" grpId="0" animBg="1"/>
      <p:bldP spid="92" grpId="0" animBg="1"/>
      <p:bldP spid="96" grpId="0"/>
      <p:bldP spid="97" grpId="0"/>
      <p:bldP spid="98" grpId="0"/>
      <p:bldP spid="99" grpId="0" animBg="1"/>
      <p:bldP spid="100" grpId="0" animBg="1"/>
      <p:bldP spid="101" grpId="0" animBg="1"/>
      <p:bldP spid="102" grpId="0" animBg="1"/>
      <p:bldP spid="106" grpId="0" animBg="1"/>
      <p:bldP spid="108" grpId="0" animBg="1"/>
      <p:bldP spid="110" grpId="0"/>
      <p:bldP spid="111" grpId="0" animBg="1"/>
      <p:bldP spid="114" grpId="0" animBg="1"/>
      <p:bldP spid="54" grpId="0" animBg="1"/>
    </p:bld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4"/>
          <p:cNvSpPr>
            <a:spLocks noChangeArrowheads="1"/>
          </p:cNvSpPr>
          <p:nvPr/>
        </p:nvSpPr>
        <p:spPr bwMode="auto">
          <a:xfrm>
            <a:off x="4419600" y="990600"/>
            <a:ext cx="4724400" cy="5486400"/>
          </a:xfrm>
          <a:prstGeom prst="rect">
            <a:avLst/>
          </a:prstGeom>
          <a:solidFill>
            <a:schemeClr val="accent5"/>
          </a:solidFill>
          <a:ln w="2857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+mj-lt"/>
                <a:ea typeface="黑体" pitchFamily="2" charset="-122"/>
              </a:rPr>
              <a:t>1. </a:t>
            </a:r>
            <a:r>
              <a:rPr lang="zh-CN" altLang="en-US" dirty="0">
                <a:latin typeface="+mj-lt"/>
                <a:ea typeface="黑体" pitchFamily="2" charset="-122"/>
              </a:rPr>
              <a:t>判断</a:t>
            </a:r>
            <a:r>
              <a:rPr lang="en-US" altLang="zh-CN" dirty="0"/>
              <a:t>(3, 4, 7)</a:t>
            </a:r>
            <a:r>
              <a:rPr lang="zh-CN" altLang="en-US" dirty="0"/>
              <a:t>中的最小值 </a:t>
            </a:r>
            <a:endParaRPr lang="en-US" altLang="zh-CN" dirty="0">
              <a:latin typeface="+mj-lt"/>
              <a:ea typeface="黑体" pitchFamily="2" charset="-122"/>
            </a:endParaRPr>
          </a:p>
          <a:p>
            <a:pPr eaLnBrk="1" hangingPunct="1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+mj-lt"/>
              </a:rPr>
              <a:t>    </a:t>
            </a:r>
            <a:r>
              <a:rPr lang="zh-CN" altLang="en-US" dirty="0">
                <a:latin typeface="+mj-lt"/>
              </a:rPr>
              <a:t>是</a:t>
            </a:r>
            <a:r>
              <a:rPr lang="en-US" altLang="zh-CN" dirty="0">
                <a:latin typeface="+mj-lt"/>
              </a:rPr>
              <a:t>X</a:t>
            </a:r>
            <a:r>
              <a:rPr lang="zh-CN" altLang="en-US" dirty="0">
                <a:latin typeface="+mj-lt"/>
              </a:rPr>
              <a:t>吗？</a:t>
            </a:r>
            <a:endParaRPr lang="en-US" altLang="zh-CN" dirty="0">
              <a:latin typeface="+mj-lt"/>
            </a:endParaRPr>
          </a:p>
          <a:p>
            <a:pPr eaLnBrk="1" hangingPunct="1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+mj-lt"/>
              </a:rPr>
              <a:t>    --</a:t>
            </a:r>
            <a:r>
              <a:rPr lang="zh-CN" altLang="en-US" dirty="0">
                <a:latin typeface="+mj-lt"/>
              </a:rPr>
              <a:t>不是，则</a:t>
            </a:r>
            <a:r>
              <a:rPr lang="zh-CN" altLang="en-US" dirty="0">
                <a:latin typeface="+mj-lt"/>
                <a:ea typeface="黑体" pitchFamily="2" charset="-122"/>
              </a:rPr>
              <a:t>位置交换；</a:t>
            </a:r>
            <a:endParaRPr lang="en-US" altLang="zh-CN" dirty="0">
              <a:latin typeface="+mj-lt"/>
              <a:ea typeface="黑体" pitchFamily="2" charset="-122"/>
            </a:endParaRPr>
          </a:p>
          <a:p>
            <a:pPr eaLnBrk="1" hangingPunct="1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dirty="0"/>
              <a:t>2. </a:t>
            </a:r>
            <a:r>
              <a:rPr lang="zh-CN" altLang="en-US" dirty="0"/>
              <a:t>判断</a:t>
            </a:r>
            <a:r>
              <a:rPr lang="en-US" altLang="zh-CN" dirty="0"/>
              <a:t>(9, 4, 7)</a:t>
            </a:r>
            <a:r>
              <a:rPr lang="zh-CN" altLang="en-US" dirty="0"/>
              <a:t>中的最小值 </a:t>
            </a:r>
            <a:endParaRPr lang="en-US" altLang="zh-CN" dirty="0"/>
          </a:p>
          <a:p>
            <a:pPr eaLnBrk="1" hangingPunct="1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dirty="0"/>
              <a:t>    </a:t>
            </a:r>
            <a:r>
              <a:rPr lang="zh-CN" altLang="en-US" dirty="0"/>
              <a:t>是</a:t>
            </a:r>
            <a:r>
              <a:rPr lang="en-US" altLang="zh-CN" dirty="0"/>
              <a:t>X</a:t>
            </a:r>
            <a:r>
              <a:rPr lang="zh-CN" altLang="en-US" dirty="0"/>
              <a:t>吗？</a:t>
            </a:r>
            <a:endParaRPr lang="en-US" altLang="zh-CN" dirty="0"/>
          </a:p>
          <a:p>
            <a:pPr eaLnBrk="1" hangingPunct="1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dirty="0"/>
              <a:t>    --</a:t>
            </a:r>
            <a:r>
              <a:rPr lang="zh-CN" altLang="en-US" dirty="0"/>
              <a:t>不是，则位置交换；</a:t>
            </a:r>
            <a:endParaRPr lang="en-US" altLang="zh-CN" dirty="0"/>
          </a:p>
          <a:p>
            <a:pPr eaLnBrk="1" hangingPunct="1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dirty="0"/>
              <a:t>3. </a:t>
            </a:r>
            <a:r>
              <a:rPr lang="zh-CN" altLang="en-US" dirty="0"/>
              <a:t>判断</a:t>
            </a:r>
            <a:r>
              <a:rPr lang="en-US" altLang="zh-CN" dirty="0"/>
              <a:t>(10, 6, 7)</a:t>
            </a:r>
            <a:r>
              <a:rPr lang="zh-CN" altLang="en-US" dirty="0"/>
              <a:t>中的最小值 </a:t>
            </a:r>
            <a:endParaRPr lang="en-US" altLang="zh-CN" dirty="0"/>
          </a:p>
          <a:p>
            <a:pPr eaLnBrk="1" hangingPunct="1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dirty="0"/>
              <a:t>    </a:t>
            </a:r>
            <a:r>
              <a:rPr lang="zh-CN" altLang="en-US" dirty="0"/>
              <a:t>是</a:t>
            </a:r>
            <a:r>
              <a:rPr lang="en-US" altLang="zh-CN" dirty="0"/>
              <a:t>X</a:t>
            </a:r>
            <a:r>
              <a:rPr lang="zh-CN" altLang="en-US" dirty="0"/>
              <a:t>吗？</a:t>
            </a:r>
            <a:endParaRPr lang="en-US" altLang="zh-CN" dirty="0"/>
          </a:p>
          <a:p>
            <a:pPr eaLnBrk="1" hangingPunct="1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dirty="0"/>
              <a:t>    --</a:t>
            </a:r>
            <a:r>
              <a:rPr lang="zh-CN" altLang="en-US" dirty="0"/>
              <a:t>不是，则位置交换；</a:t>
            </a:r>
            <a:endParaRPr lang="en-US" altLang="zh-CN" dirty="0"/>
          </a:p>
          <a:p>
            <a:pPr eaLnBrk="1" hangingPunct="1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dirty="0"/>
              <a:t>4. </a:t>
            </a:r>
            <a:r>
              <a:rPr lang="zh-CN" altLang="en-US" dirty="0"/>
              <a:t>空位置无孩子，停止比较；</a:t>
            </a:r>
            <a:endParaRPr lang="en-US" altLang="zh-CN" dirty="0"/>
          </a:p>
          <a:p>
            <a:pPr eaLnBrk="1" hangingPunct="1">
              <a:spcBef>
                <a:spcPts val="0"/>
              </a:spcBef>
              <a:buNone/>
            </a:pPr>
            <a:r>
              <a:rPr lang="en-US" altLang="zh-CN" dirty="0"/>
              <a:t>5. </a:t>
            </a:r>
            <a:r>
              <a:rPr lang="zh-CN" altLang="en-US" dirty="0"/>
              <a:t>将</a:t>
            </a:r>
            <a:r>
              <a:rPr lang="en-US" altLang="zh-CN" dirty="0"/>
              <a:t>X</a:t>
            </a:r>
            <a:r>
              <a:rPr lang="zh-CN" altLang="en-US" dirty="0"/>
              <a:t>放入空位置，结束。</a:t>
            </a:r>
            <a:endParaRPr lang="en-US" altLang="zh-CN" dirty="0"/>
          </a:p>
          <a:p>
            <a:pPr eaLnBrk="1" hangingPunct="1">
              <a:lnSpc>
                <a:spcPct val="114000"/>
              </a:lnSpc>
              <a:spcBef>
                <a:spcPts val="0"/>
              </a:spcBef>
              <a:buNone/>
            </a:pPr>
            <a:endParaRPr lang="en-US" altLang="zh-CN" dirty="0">
              <a:latin typeface="+mj-lt"/>
              <a:ea typeface="黑体" pitchFamily="2" charset="-122"/>
            </a:endParaRPr>
          </a:p>
          <a:p>
            <a:pPr eaLnBrk="1" hangingPunct="1">
              <a:lnSpc>
                <a:spcPct val="114000"/>
              </a:lnSpc>
              <a:spcBef>
                <a:spcPts val="0"/>
              </a:spcBef>
              <a:buNone/>
            </a:pPr>
            <a:endParaRPr lang="en-US" altLang="zh-CN" dirty="0">
              <a:latin typeface="+mj-lt"/>
              <a:ea typeface="黑体" pitchFamily="2" charset="-122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zh-CN" altLang="en-US" dirty="0">
                <a:latin typeface="黑体" pitchFamily="2" charset="-122"/>
                <a:ea typeface="黑体" pitchFamily="2" charset="-122"/>
              </a:rPr>
              <a:t>从优先队列中删除元素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—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方法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1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9" name="Oval 27"/>
          <p:cNvSpPr>
            <a:spLocks noChangeArrowheads="1"/>
          </p:cNvSpPr>
          <p:nvPr/>
        </p:nvSpPr>
        <p:spPr bwMode="auto">
          <a:xfrm>
            <a:off x="2667000" y="1371600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ts val="0"/>
              </a:spcBef>
              <a:buNone/>
            </a:pPr>
            <a:r>
              <a:rPr lang="en-US" altLang="zh-CN" sz="3200" dirty="0"/>
              <a:t>3</a:t>
            </a:r>
          </a:p>
        </p:txBody>
      </p:sp>
      <p:sp>
        <p:nvSpPr>
          <p:cNvPr id="40" name="Oval 28"/>
          <p:cNvSpPr>
            <a:spLocks noChangeArrowheads="1"/>
          </p:cNvSpPr>
          <p:nvPr/>
        </p:nvSpPr>
        <p:spPr bwMode="auto">
          <a:xfrm>
            <a:off x="3679200" y="2459057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4</a:t>
            </a:r>
            <a:endParaRPr lang="zh-CN" altLang="en-US" sz="3200" dirty="0"/>
          </a:p>
        </p:txBody>
      </p:sp>
      <p:sp>
        <p:nvSpPr>
          <p:cNvPr id="42" name="Oval 29"/>
          <p:cNvSpPr>
            <a:spLocks noChangeArrowheads="1"/>
          </p:cNvSpPr>
          <p:nvPr/>
        </p:nvSpPr>
        <p:spPr bwMode="auto">
          <a:xfrm>
            <a:off x="685800" y="3472200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9</a:t>
            </a:r>
            <a:endParaRPr lang="zh-CN" altLang="en-US" sz="3200" dirty="0"/>
          </a:p>
        </p:txBody>
      </p:sp>
      <p:sp>
        <p:nvSpPr>
          <p:cNvPr id="43" name="Oval 30"/>
          <p:cNvSpPr>
            <a:spLocks noChangeArrowheads="1"/>
          </p:cNvSpPr>
          <p:nvPr/>
        </p:nvSpPr>
        <p:spPr bwMode="auto">
          <a:xfrm>
            <a:off x="4072200" y="3505200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8</a:t>
            </a:r>
          </a:p>
        </p:txBody>
      </p:sp>
      <p:sp>
        <p:nvSpPr>
          <p:cNvPr id="44" name="Oval 29"/>
          <p:cNvSpPr>
            <a:spLocks noChangeArrowheads="1"/>
          </p:cNvSpPr>
          <p:nvPr/>
        </p:nvSpPr>
        <p:spPr bwMode="auto">
          <a:xfrm>
            <a:off x="3310200" y="3505200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5</a:t>
            </a:r>
            <a:endParaRPr lang="zh-CN" altLang="en-US" sz="3200" dirty="0"/>
          </a:p>
        </p:txBody>
      </p:sp>
      <p:cxnSp>
        <p:nvCxnSpPr>
          <p:cNvPr id="45" name="直接连接符 44"/>
          <p:cNvCxnSpPr>
            <a:stCxn id="39" idx="3"/>
            <a:endCxn id="50" idx="0"/>
          </p:cNvCxnSpPr>
          <p:nvPr/>
        </p:nvCxnSpPr>
        <p:spPr bwMode="auto">
          <a:xfrm rot="5400000">
            <a:off x="1972801" y="1550047"/>
            <a:ext cx="465353" cy="109175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直接连接符 45"/>
          <p:cNvCxnSpPr>
            <a:stCxn id="39" idx="5"/>
            <a:endCxn id="40" idx="0"/>
          </p:cNvCxnSpPr>
          <p:nvPr/>
        </p:nvCxnSpPr>
        <p:spPr bwMode="auto">
          <a:xfrm rot="16200000" flipH="1">
            <a:off x="3265018" y="1756875"/>
            <a:ext cx="595810" cy="80855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7" name="直接连接符 46"/>
          <p:cNvCxnSpPr>
            <a:stCxn id="50" idx="3"/>
            <a:endCxn id="42" idx="0"/>
          </p:cNvCxnSpPr>
          <p:nvPr/>
        </p:nvCxnSpPr>
        <p:spPr bwMode="auto">
          <a:xfrm rot="5400000">
            <a:off x="888901" y="2905147"/>
            <a:ext cx="651953" cy="48215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直接连接符 47"/>
          <p:cNvCxnSpPr>
            <a:stCxn id="40" idx="3"/>
            <a:endCxn id="44" idx="0"/>
          </p:cNvCxnSpPr>
          <p:nvPr/>
        </p:nvCxnSpPr>
        <p:spPr bwMode="auto">
          <a:xfrm rot="5400000">
            <a:off x="3403629" y="3145276"/>
            <a:ext cx="554496" cy="16535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9" name="直接连接符 48"/>
          <p:cNvCxnSpPr>
            <a:stCxn id="40" idx="5"/>
            <a:endCxn id="43" idx="0"/>
          </p:cNvCxnSpPr>
          <p:nvPr/>
        </p:nvCxnSpPr>
        <p:spPr bwMode="auto">
          <a:xfrm rot="16200000" flipH="1">
            <a:off x="3988275" y="3133275"/>
            <a:ext cx="554496" cy="18935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0" name="Oval 29"/>
          <p:cNvSpPr>
            <a:spLocks noChangeArrowheads="1"/>
          </p:cNvSpPr>
          <p:nvPr/>
        </p:nvSpPr>
        <p:spPr bwMode="auto">
          <a:xfrm>
            <a:off x="1371600" y="2328600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4</a:t>
            </a:r>
            <a:endParaRPr lang="zh-CN" altLang="en-US" sz="3200" dirty="0"/>
          </a:p>
        </p:txBody>
      </p:sp>
      <p:cxnSp>
        <p:nvCxnSpPr>
          <p:cNvPr id="51" name="直接连接符 50"/>
          <p:cNvCxnSpPr>
            <a:stCxn id="50" idx="5"/>
            <a:endCxn id="59" idx="0"/>
          </p:cNvCxnSpPr>
          <p:nvPr/>
        </p:nvCxnSpPr>
        <p:spPr bwMode="auto">
          <a:xfrm rot="16200000" flipH="1">
            <a:off x="1757347" y="2926146"/>
            <a:ext cx="651353" cy="43955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2" name="Oval 30"/>
          <p:cNvSpPr>
            <a:spLocks noChangeArrowheads="1"/>
          </p:cNvSpPr>
          <p:nvPr/>
        </p:nvSpPr>
        <p:spPr bwMode="auto">
          <a:xfrm>
            <a:off x="304800" y="4518342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14</a:t>
            </a:r>
          </a:p>
        </p:txBody>
      </p:sp>
      <p:cxnSp>
        <p:nvCxnSpPr>
          <p:cNvPr id="53" name="直接连接符 52"/>
          <p:cNvCxnSpPr>
            <a:stCxn id="42" idx="3"/>
            <a:endCxn id="52" idx="0"/>
          </p:cNvCxnSpPr>
          <p:nvPr/>
        </p:nvCxnSpPr>
        <p:spPr bwMode="auto">
          <a:xfrm rot="5400000">
            <a:off x="404230" y="4152418"/>
            <a:ext cx="554495" cy="17735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4" name="直接连接符 53"/>
          <p:cNvCxnSpPr>
            <a:stCxn id="55" idx="0"/>
            <a:endCxn id="42" idx="5"/>
          </p:cNvCxnSpPr>
          <p:nvPr/>
        </p:nvCxnSpPr>
        <p:spPr bwMode="auto">
          <a:xfrm rot="16200000" flipV="1">
            <a:off x="954372" y="4186923"/>
            <a:ext cx="569505" cy="12335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5" name="Oval 30"/>
          <p:cNvSpPr>
            <a:spLocks noChangeArrowheads="1"/>
          </p:cNvSpPr>
          <p:nvPr/>
        </p:nvSpPr>
        <p:spPr bwMode="auto">
          <a:xfrm>
            <a:off x="1012800" y="4533352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12</a:t>
            </a:r>
          </a:p>
        </p:txBody>
      </p:sp>
      <p:sp>
        <p:nvSpPr>
          <p:cNvPr id="56" name="Oval 30"/>
          <p:cNvSpPr>
            <a:spLocks noChangeArrowheads="1"/>
          </p:cNvSpPr>
          <p:nvPr/>
        </p:nvSpPr>
        <p:spPr bwMode="auto">
          <a:xfrm>
            <a:off x="1676400" y="4518342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10</a:t>
            </a:r>
          </a:p>
        </p:txBody>
      </p:sp>
      <p:cxnSp>
        <p:nvCxnSpPr>
          <p:cNvPr id="57" name="直接连接符 56"/>
          <p:cNvCxnSpPr>
            <a:stCxn id="59" idx="3"/>
            <a:endCxn id="56" idx="0"/>
          </p:cNvCxnSpPr>
          <p:nvPr/>
        </p:nvCxnSpPr>
        <p:spPr bwMode="auto">
          <a:xfrm rot="5400000">
            <a:off x="1754230" y="4173418"/>
            <a:ext cx="555095" cy="13475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8" name="直接连接符 57"/>
          <p:cNvCxnSpPr>
            <a:stCxn id="60" idx="0"/>
            <a:endCxn id="59" idx="5"/>
          </p:cNvCxnSpPr>
          <p:nvPr/>
        </p:nvCxnSpPr>
        <p:spPr bwMode="auto">
          <a:xfrm rot="16200000" flipV="1">
            <a:off x="2290748" y="4178947"/>
            <a:ext cx="575153" cy="14375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9" name="Oval 30"/>
          <p:cNvSpPr>
            <a:spLocks noChangeArrowheads="1"/>
          </p:cNvSpPr>
          <p:nvPr/>
        </p:nvSpPr>
        <p:spPr bwMode="auto">
          <a:xfrm>
            <a:off x="2014800" y="3471600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6</a:t>
            </a:r>
          </a:p>
        </p:txBody>
      </p:sp>
      <p:sp>
        <p:nvSpPr>
          <p:cNvPr id="60" name="矩形 59"/>
          <p:cNvSpPr/>
          <p:nvPr/>
        </p:nvSpPr>
        <p:spPr bwMode="auto">
          <a:xfrm>
            <a:off x="2362200" y="4538400"/>
            <a:ext cx="576000" cy="576000"/>
          </a:xfrm>
          <a:prstGeom prst="rect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zh-CN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61" name="矩形 60"/>
          <p:cNvSpPr/>
          <p:nvPr/>
        </p:nvSpPr>
        <p:spPr bwMode="auto">
          <a:xfrm>
            <a:off x="3200400" y="5020425"/>
            <a:ext cx="540000" cy="58477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X</a:t>
            </a:r>
            <a:endParaRPr kumimoji="0" lang="zh-CN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62" name="Oval 29"/>
          <p:cNvSpPr>
            <a:spLocks noChangeArrowheads="1"/>
          </p:cNvSpPr>
          <p:nvPr/>
        </p:nvSpPr>
        <p:spPr bwMode="auto">
          <a:xfrm>
            <a:off x="3005400" y="4538400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7</a:t>
            </a:r>
            <a:endParaRPr lang="zh-CN" altLang="en-US" sz="3200" dirty="0"/>
          </a:p>
        </p:txBody>
      </p:sp>
      <p:cxnSp>
        <p:nvCxnSpPr>
          <p:cNvPr id="64" name="直接连接符 63"/>
          <p:cNvCxnSpPr>
            <a:stCxn id="44" idx="4"/>
            <a:endCxn id="62" idx="0"/>
          </p:cNvCxnSpPr>
          <p:nvPr/>
        </p:nvCxnSpPr>
        <p:spPr bwMode="auto">
          <a:xfrm rot="5400000">
            <a:off x="3217200" y="4157400"/>
            <a:ext cx="457200" cy="3048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9" name="矩形 28"/>
          <p:cNvSpPr/>
          <p:nvPr/>
        </p:nvSpPr>
        <p:spPr>
          <a:xfrm>
            <a:off x="2438400" y="4500579"/>
            <a:ext cx="412293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sz="3200" dirty="0"/>
              <a:t>7</a:t>
            </a:r>
            <a:endParaRPr lang="zh-CN" altLang="en-US" sz="3200" dirty="0"/>
          </a:p>
        </p:txBody>
      </p:sp>
      <p:sp>
        <p:nvSpPr>
          <p:cNvPr id="30" name="矩形 29"/>
          <p:cNvSpPr/>
          <p:nvPr/>
        </p:nvSpPr>
        <p:spPr>
          <a:xfrm>
            <a:off x="990600" y="5638800"/>
            <a:ext cx="3429000" cy="630942"/>
          </a:xfrm>
          <a:prstGeom prst="rect">
            <a:avLst/>
          </a:prstGeom>
          <a:solidFill>
            <a:srgbClr val="226845"/>
          </a:solidFill>
        </p:spPr>
        <p:txBody>
          <a:bodyPr wrap="square">
            <a:spAutoFit/>
          </a:bodyPr>
          <a:lstStyle/>
          <a:p>
            <a:pPr marL="342900" indent="-342900" eaLnBrk="1" hangingPunct="1">
              <a:spcBef>
                <a:spcPct val="20000"/>
              </a:spcBef>
              <a:buNone/>
            </a:pPr>
            <a:r>
              <a:rPr lang="zh-CN" altLang="en-US" sz="3000" dirty="0">
                <a:solidFill>
                  <a:schemeClr val="bg1"/>
                </a:solidFill>
              </a:rPr>
              <a:t>复杂度：</a:t>
            </a:r>
            <a:endParaRPr lang="en-US" altLang="zh-CN" sz="3000" dirty="0">
              <a:solidFill>
                <a:schemeClr val="bg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2590800" y="5638800"/>
            <a:ext cx="1608133" cy="6126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eaLnBrk="1" hangingPunct="1">
              <a:spcBef>
                <a:spcPct val="20000"/>
              </a:spcBef>
              <a:buNone/>
            </a:pPr>
            <a:r>
              <a:rPr lang="en-US" altLang="zh-CN" sz="3000" dirty="0">
                <a:solidFill>
                  <a:schemeClr val="bg1"/>
                </a:solidFill>
              </a:rPr>
              <a:t>O(log</a:t>
            </a:r>
            <a:r>
              <a:rPr lang="en-US" altLang="zh-CN" sz="3000" baseline="-25000" dirty="0">
                <a:solidFill>
                  <a:schemeClr val="bg1"/>
                </a:solidFill>
              </a:rPr>
              <a:t>2</a:t>
            </a:r>
            <a:r>
              <a:rPr lang="en-US" altLang="zh-CN" sz="3000" dirty="0">
                <a:solidFill>
                  <a:schemeClr val="bg1"/>
                </a:solidFill>
              </a:rPr>
              <a:t>n)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  <p:bldP spid="62" grpId="0" animBg="1"/>
      <p:bldP spid="29" grpId="0"/>
      <p:bldP spid="32" grpId="0"/>
    </p:bld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"/>
          <p:cNvSpPr txBox="1">
            <a:spLocks noChangeArrowheads="1"/>
          </p:cNvSpPr>
          <p:nvPr/>
        </p:nvSpPr>
        <p:spPr bwMode="auto">
          <a:xfrm>
            <a:off x="457200" y="685800"/>
            <a:ext cx="8686800" cy="5638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5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000" kern="0" dirty="0">
                <a:latin typeface="+mj-lt"/>
              </a:rPr>
              <a:t>v</a:t>
            </a:r>
            <a:r>
              <a:rPr kumimoji="0" lang="en-US" altLang="zh-CN" sz="30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j-lt"/>
              </a:rPr>
              <a:t>oid</a:t>
            </a:r>
            <a:r>
              <a:rPr kumimoji="0" lang="en-US" altLang="zh-CN" sz="3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</a:rPr>
              <a:t> </a:t>
            </a:r>
            <a:r>
              <a:rPr kumimoji="0" lang="en-US" altLang="zh-CN" sz="30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j-lt"/>
              </a:rPr>
              <a:t>removeMin_heap</a:t>
            </a:r>
            <a:r>
              <a:rPr kumimoji="0" lang="en-US" altLang="zh-CN" sz="3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</a:rPr>
              <a:t>(</a:t>
            </a:r>
            <a:r>
              <a:rPr kumimoji="0" lang="en-US" altLang="zh-CN" sz="30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j-lt"/>
              </a:rPr>
              <a:t>PPriorityQueue</a:t>
            </a:r>
            <a:r>
              <a:rPr kumimoji="0" lang="en-US" altLang="zh-CN" sz="3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</a:rPr>
              <a:t> </a:t>
            </a:r>
            <a:r>
              <a:rPr kumimoji="0" lang="en-US" altLang="zh-CN" sz="30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j-lt"/>
              </a:rPr>
              <a:t>papq</a:t>
            </a:r>
            <a:r>
              <a:rPr kumimoji="0" lang="en-US" altLang="zh-CN" sz="3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</a:rPr>
              <a:t>)</a:t>
            </a:r>
          </a:p>
          <a:p>
            <a:pPr marL="342900" lvl="0" indent="-342900">
              <a:lnSpc>
                <a:spcPct val="105000"/>
              </a:lnSpc>
              <a:spcBef>
                <a:spcPts val="0"/>
              </a:spcBef>
              <a:buNone/>
            </a:pPr>
            <a:r>
              <a:rPr kumimoji="0" lang="en-US" altLang="zh-CN" sz="3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</a:rPr>
              <a:t>{ </a:t>
            </a:r>
            <a:r>
              <a:rPr kumimoji="0" lang="en-US" altLang="zh-CN" sz="30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j-lt"/>
              </a:rPr>
              <a:t>int</a:t>
            </a:r>
            <a:r>
              <a:rPr kumimoji="0" lang="en-US" altLang="zh-CN" sz="3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</a:rPr>
              <a:t> </a:t>
            </a:r>
            <a:r>
              <a:rPr kumimoji="0" lang="en-US" altLang="zh-CN" sz="30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j-lt"/>
              </a:rPr>
              <a:t>i</a:t>
            </a:r>
            <a:r>
              <a:rPr kumimoji="0" lang="en-US" altLang="zh-CN" sz="3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</a:rPr>
              <a:t>=0</a:t>
            </a:r>
            <a:r>
              <a:rPr lang="en-US" altLang="zh-CN" sz="3000" kern="0" dirty="0">
                <a:latin typeface="+mj-lt"/>
              </a:rPr>
              <a:t>, </a:t>
            </a:r>
            <a:r>
              <a:rPr lang="en-US" altLang="zh-CN" sz="3000" kern="0" dirty="0" err="1">
                <a:latin typeface="+mj-lt"/>
              </a:rPr>
              <a:t>ch</a:t>
            </a:r>
            <a:r>
              <a:rPr lang="en-US" altLang="zh-CN" sz="3000" kern="0" dirty="0">
                <a:latin typeface="+mj-lt"/>
              </a:rPr>
              <a:t>=1, s=</a:t>
            </a:r>
            <a:r>
              <a:rPr lang="en-US" altLang="zh-CN" sz="3000" kern="0" dirty="0" err="1">
                <a:latin typeface="+mj-lt"/>
              </a:rPr>
              <a:t>papq</a:t>
            </a:r>
            <a:r>
              <a:rPr lang="en-US" altLang="zh-CN" sz="3000" kern="0" dirty="0">
                <a:latin typeface="+mj-lt"/>
              </a:rPr>
              <a:t>-&gt;n-1;</a:t>
            </a:r>
            <a:r>
              <a:rPr kumimoji="0" lang="en-US" altLang="zh-CN" sz="3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</a:rPr>
              <a:t>   </a:t>
            </a:r>
          </a:p>
          <a:p>
            <a:pPr marL="342900" lvl="0" indent="-342900">
              <a:lnSpc>
                <a:spcPct val="105000"/>
              </a:lnSpc>
              <a:spcBef>
                <a:spcPts val="0"/>
              </a:spcBef>
              <a:buNone/>
            </a:pPr>
            <a:r>
              <a:rPr lang="en-US" altLang="zh-CN" sz="3000" kern="0" dirty="0">
                <a:latin typeface="+mj-lt"/>
              </a:rPr>
              <a:t>  </a:t>
            </a:r>
            <a:r>
              <a:rPr lang="en-US" altLang="zh-CN" sz="3000" kern="0" dirty="0" err="1"/>
              <a:t>DataType</a:t>
            </a:r>
            <a:r>
              <a:rPr lang="en-US" altLang="zh-CN" sz="3000" kern="0" dirty="0"/>
              <a:t>  temp = </a:t>
            </a:r>
            <a:r>
              <a:rPr lang="en-US" altLang="zh-CN" sz="3000" kern="0" dirty="0" err="1"/>
              <a:t>papq</a:t>
            </a:r>
            <a:r>
              <a:rPr lang="en-US" altLang="zh-CN" sz="3000" kern="0" dirty="0"/>
              <a:t>-&gt;</a:t>
            </a:r>
            <a:r>
              <a:rPr lang="en-US" altLang="zh-CN" sz="3000" kern="0" dirty="0" err="1"/>
              <a:t>pq</a:t>
            </a:r>
            <a:r>
              <a:rPr lang="en-US" altLang="zh-CN" sz="3000" kern="0" dirty="0"/>
              <a:t>[s];    </a:t>
            </a:r>
            <a:endParaRPr kumimoji="0" lang="en-US" altLang="zh-CN" sz="3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5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000" kern="0" dirty="0">
                <a:latin typeface="+mj-lt"/>
              </a:rPr>
              <a:t>  </a:t>
            </a:r>
            <a:r>
              <a:rPr lang="en-US" altLang="zh-CN" sz="3000" kern="0" baseline="0" dirty="0">
                <a:latin typeface="+mj-lt"/>
              </a:rPr>
              <a:t>while(</a:t>
            </a:r>
            <a:r>
              <a:rPr lang="en-US" altLang="zh-CN" sz="3000" kern="0" baseline="0" dirty="0" err="1">
                <a:latin typeface="+mj-lt"/>
              </a:rPr>
              <a:t>ch</a:t>
            </a:r>
            <a:r>
              <a:rPr lang="en-US" altLang="zh-CN" sz="3000" kern="0" baseline="0" dirty="0">
                <a:latin typeface="+mj-lt"/>
              </a:rPr>
              <a:t>&lt;s)</a:t>
            </a:r>
          </a:p>
          <a:p>
            <a:pPr marL="342900" lvl="0" indent="-342900">
              <a:lnSpc>
                <a:spcPct val="105000"/>
              </a:lnSpc>
              <a:spcBef>
                <a:spcPts val="0"/>
              </a:spcBef>
              <a:buNone/>
            </a:pPr>
            <a:r>
              <a:rPr kumimoji="0" lang="en-US" altLang="zh-CN" sz="3000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+mj-lt"/>
              </a:rPr>
              <a:t>      if(</a:t>
            </a:r>
            <a:r>
              <a:rPr kumimoji="0" lang="en-US" altLang="zh-CN" sz="3000" b="0" i="0" u="none" strike="noStrike" kern="0" cap="none" spc="0" normalizeH="0" noProof="0" dirty="0" err="1">
                <a:ln>
                  <a:noFill/>
                </a:ln>
                <a:effectLst/>
                <a:uLnTx/>
                <a:uFillTx/>
                <a:latin typeface="+mj-lt"/>
              </a:rPr>
              <a:t>ch</a:t>
            </a:r>
            <a:r>
              <a:rPr kumimoji="0" lang="en-US" altLang="zh-CN" sz="3000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+mj-lt"/>
              </a:rPr>
              <a:t>&lt;s-1 &amp;&amp; </a:t>
            </a:r>
            <a:r>
              <a:rPr kumimoji="0" lang="en-US" altLang="zh-CN" sz="3000" b="0" i="0" u="none" strike="noStrike" kern="0" cap="none" spc="0" normalizeH="0" noProof="0" dirty="0" err="1">
                <a:ln>
                  <a:noFill/>
                </a:ln>
                <a:effectLst/>
                <a:uLnTx/>
                <a:uFillTx/>
                <a:latin typeface="+mj-lt"/>
              </a:rPr>
              <a:t>papq</a:t>
            </a:r>
            <a:r>
              <a:rPr kumimoji="0" lang="en-US" altLang="zh-CN" sz="3000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+mj-lt"/>
              </a:rPr>
              <a:t>-&gt;</a:t>
            </a:r>
            <a:r>
              <a:rPr kumimoji="0" lang="en-US" altLang="zh-CN" sz="3000" b="0" i="0" u="none" strike="noStrike" kern="0" cap="none" spc="0" normalizeH="0" noProof="0" dirty="0" err="1">
                <a:ln>
                  <a:noFill/>
                </a:ln>
                <a:effectLst/>
                <a:uLnTx/>
                <a:uFillTx/>
                <a:latin typeface="+mj-lt"/>
              </a:rPr>
              <a:t>pq</a:t>
            </a:r>
            <a:r>
              <a:rPr kumimoji="0" lang="en-US" altLang="zh-CN" sz="3000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+mj-lt"/>
              </a:rPr>
              <a:t>[</a:t>
            </a:r>
            <a:r>
              <a:rPr kumimoji="0" lang="en-US" altLang="zh-CN" sz="3000" b="0" i="0" u="none" strike="noStrike" kern="0" cap="none" spc="0" normalizeH="0" noProof="0" dirty="0" err="1">
                <a:ln>
                  <a:noFill/>
                </a:ln>
                <a:effectLst/>
                <a:uLnTx/>
                <a:uFillTx/>
                <a:latin typeface="+mj-lt"/>
              </a:rPr>
              <a:t>ch</a:t>
            </a:r>
            <a:r>
              <a:rPr kumimoji="0" lang="en-US" altLang="zh-CN" sz="3000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+mj-lt"/>
              </a:rPr>
              <a:t>] &gt;</a:t>
            </a:r>
            <a:r>
              <a:rPr lang="en-US" altLang="zh-CN" sz="3000" kern="0" dirty="0" err="1"/>
              <a:t>papq</a:t>
            </a:r>
            <a:r>
              <a:rPr lang="en-US" altLang="zh-CN" sz="3000" kern="0" dirty="0"/>
              <a:t>-&gt;</a:t>
            </a:r>
            <a:r>
              <a:rPr lang="en-US" altLang="zh-CN" sz="3000" kern="0" dirty="0" err="1"/>
              <a:t>pq</a:t>
            </a:r>
            <a:r>
              <a:rPr lang="en-US" altLang="zh-CN" sz="3000" kern="0" dirty="0"/>
              <a:t>[ch+1]</a:t>
            </a:r>
            <a:r>
              <a:rPr kumimoji="0" lang="en-US" altLang="zh-CN" sz="3000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+mj-lt"/>
              </a:rPr>
              <a:t>)</a:t>
            </a:r>
          </a:p>
          <a:p>
            <a:pPr marL="342900" lvl="0" indent="-342900">
              <a:lnSpc>
                <a:spcPct val="105000"/>
              </a:lnSpc>
              <a:spcBef>
                <a:spcPts val="0"/>
              </a:spcBef>
              <a:buNone/>
            </a:pPr>
            <a:r>
              <a:rPr lang="en-US" altLang="zh-CN" sz="3000" kern="0" dirty="0">
                <a:latin typeface="+mj-lt"/>
              </a:rPr>
              <a:t>         </a:t>
            </a:r>
            <a:r>
              <a:rPr lang="en-US" altLang="zh-CN" sz="3000" kern="0" dirty="0" err="1">
                <a:latin typeface="+mj-lt"/>
              </a:rPr>
              <a:t>ch</a:t>
            </a:r>
            <a:r>
              <a:rPr lang="en-US" altLang="zh-CN" sz="3000" kern="0" dirty="0">
                <a:latin typeface="+mj-lt"/>
              </a:rPr>
              <a:t>++; </a:t>
            </a:r>
            <a:endParaRPr kumimoji="0" lang="en-US" altLang="zh-CN" sz="3000" b="0" i="0" u="none" strike="noStrike" kern="0" cap="none" spc="0" normalizeH="0" noProof="0" dirty="0">
              <a:ln>
                <a:noFill/>
              </a:ln>
              <a:effectLst/>
              <a:uLnTx/>
              <a:uFillTx/>
              <a:latin typeface="+mj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000" kern="0" dirty="0">
                <a:latin typeface="+mj-lt"/>
              </a:rPr>
              <a:t>      if(temp &gt; </a:t>
            </a:r>
            <a:r>
              <a:rPr lang="en-US" altLang="zh-CN" sz="3000" kern="0" dirty="0" err="1">
                <a:latin typeface="+mj-lt"/>
              </a:rPr>
              <a:t>papq</a:t>
            </a:r>
            <a:r>
              <a:rPr lang="en-US" altLang="zh-CN" sz="3000" kern="0" dirty="0">
                <a:latin typeface="+mj-lt"/>
              </a:rPr>
              <a:t>-&gt;</a:t>
            </a:r>
            <a:r>
              <a:rPr lang="en-US" altLang="zh-CN" sz="3000" kern="0" dirty="0" err="1">
                <a:latin typeface="+mj-lt"/>
              </a:rPr>
              <a:t>pq</a:t>
            </a:r>
            <a:r>
              <a:rPr lang="en-US" altLang="zh-CN" sz="3000" kern="0" dirty="0">
                <a:latin typeface="+mj-lt"/>
              </a:rPr>
              <a:t>[</a:t>
            </a:r>
            <a:r>
              <a:rPr lang="en-US" altLang="zh-CN" sz="3000" kern="0" dirty="0" err="1">
                <a:latin typeface="+mj-lt"/>
              </a:rPr>
              <a:t>ch</a:t>
            </a:r>
            <a:r>
              <a:rPr lang="en-US" altLang="zh-CN" sz="3000" kern="0" dirty="0">
                <a:latin typeface="+mj-lt"/>
              </a:rPr>
              <a:t>])</a:t>
            </a:r>
          </a:p>
          <a:p>
            <a:pPr marL="342900" marR="0" lvl="0" indent="-342900" algn="l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000" kern="0" dirty="0">
                <a:latin typeface="+mj-lt"/>
              </a:rPr>
              <a:t>         {</a:t>
            </a:r>
            <a:r>
              <a:rPr lang="en-US" altLang="zh-CN" sz="3000" kern="0" dirty="0" err="1">
                <a:latin typeface="+mj-lt"/>
              </a:rPr>
              <a:t>papq</a:t>
            </a:r>
            <a:r>
              <a:rPr lang="en-US" altLang="zh-CN" sz="3000" kern="0" dirty="0">
                <a:latin typeface="+mj-lt"/>
              </a:rPr>
              <a:t>-&gt;</a:t>
            </a:r>
            <a:r>
              <a:rPr lang="en-US" altLang="zh-CN" sz="3000" kern="0" dirty="0" err="1">
                <a:latin typeface="+mj-lt"/>
              </a:rPr>
              <a:t>pq</a:t>
            </a:r>
            <a:r>
              <a:rPr lang="en-US" altLang="zh-CN" sz="3000" kern="0" dirty="0">
                <a:latin typeface="+mj-lt"/>
              </a:rPr>
              <a:t>[</a:t>
            </a:r>
            <a:r>
              <a:rPr lang="en-US" altLang="zh-CN" sz="3000" kern="0" dirty="0" err="1">
                <a:latin typeface="+mj-lt"/>
              </a:rPr>
              <a:t>i</a:t>
            </a:r>
            <a:r>
              <a:rPr lang="en-US" altLang="zh-CN" sz="3000" kern="0" dirty="0">
                <a:latin typeface="+mj-lt"/>
              </a:rPr>
              <a:t>] = </a:t>
            </a:r>
            <a:r>
              <a:rPr lang="en-US" altLang="zh-CN" sz="3000" kern="0" dirty="0" err="1">
                <a:latin typeface="+mj-lt"/>
              </a:rPr>
              <a:t>papq</a:t>
            </a:r>
            <a:r>
              <a:rPr lang="en-US" altLang="zh-CN" sz="3000" kern="0" dirty="0">
                <a:latin typeface="+mj-lt"/>
              </a:rPr>
              <a:t>-&gt;</a:t>
            </a:r>
            <a:r>
              <a:rPr lang="en-US" altLang="zh-CN" sz="3000" kern="0" dirty="0" err="1">
                <a:latin typeface="+mj-lt"/>
              </a:rPr>
              <a:t>pq</a:t>
            </a:r>
            <a:r>
              <a:rPr lang="en-US" altLang="zh-CN" sz="3000" kern="0" dirty="0">
                <a:latin typeface="+mj-lt"/>
              </a:rPr>
              <a:t>[</a:t>
            </a:r>
            <a:r>
              <a:rPr lang="en-US" altLang="zh-CN" sz="3000" kern="0" dirty="0" err="1">
                <a:latin typeface="+mj-lt"/>
              </a:rPr>
              <a:t>ch</a:t>
            </a:r>
            <a:r>
              <a:rPr lang="en-US" altLang="zh-CN" sz="3000" kern="0" dirty="0">
                <a:latin typeface="+mj-lt"/>
              </a:rPr>
              <a:t>]; </a:t>
            </a:r>
          </a:p>
          <a:p>
            <a:pPr marL="342900" marR="0" lvl="0" indent="-342900" algn="l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000" kern="0" dirty="0">
                <a:latin typeface="+mj-lt"/>
              </a:rPr>
              <a:t>           </a:t>
            </a:r>
            <a:r>
              <a:rPr lang="en-US" altLang="zh-CN" sz="3000" kern="0" dirty="0" err="1">
                <a:latin typeface="+mj-lt"/>
              </a:rPr>
              <a:t>i</a:t>
            </a:r>
            <a:r>
              <a:rPr lang="en-US" altLang="zh-CN" sz="3000" kern="0" dirty="0">
                <a:latin typeface="+mj-lt"/>
              </a:rPr>
              <a:t>=</a:t>
            </a:r>
            <a:r>
              <a:rPr lang="en-US" altLang="zh-CN" sz="3000" kern="0" dirty="0" err="1">
                <a:latin typeface="+mj-lt"/>
              </a:rPr>
              <a:t>ch</a:t>
            </a:r>
            <a:r>
              <a:rPr lang="en-US" altLang="zh-CN" sz="3000" kern="0" dirty="0">
                <a:latin typeface="+mj-lt"/>
              </a:rPr>
              <a:t>;  </a:t>
            </a:r>
            <a:r>
              <a:rPr lang="en-US" altLang="zh-CN" sz="3000" kern="0" dirty="0" err="1">
                <a:latin typeface="+mj-lt"/>
              </a:rPr>
              <a:t>ch</a:t>
            </a:r>
            <a:r>
              <a:rPr lang="en-US" altLang="zh-CN" sz="3000" kern="0" dirty="0">
                <a:latin typeface="+mj-lt"/>
              </a:rPr>
              <a:t>=2*i+1;}</a:t>
            </a:r>
          </a:p>
          <a:p>
            <a:pPr marL="342900" marR="0" lvl="0" indent="-342900" algn="l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000" kern="0" dirty="0">
                <a:latin typeface="+mj-lt"/>
              </a:rPr>
              <a:t>      else break;</a:t>
            </a:r>
          </a:p>
          <a:p>
            <a:pPr marL="342900" marR="0" lvl="0" indent="-342900" algn="l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000" kern="0" dirty="0">
                <a:latin typeface="+mj-lt"/>
              </a:rPr>
              <a:t> p</a:t>
            </a:r>
            <a:r>
              <a:rPr kumimoji="0" lang="en-US" altLang="zh-CN" sz="30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j-lt"/>
              </a:rPr>
              <a:t>apq</a:t>
            </a:r>
            <a:r>
              <a:rPr kumimoji="0" lang="en-US" altLang="zh-CN" sz="3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</a:rPr>
              <a:t>-&gt;</a:t>
            </a:r>
            <a:r>
              <a:rPr kumimoji="0" lang="en-US" altLang="zh-CN" sz="30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j-lt"/>
              </a:rPr>
              <a:t>pq</a:t>
            </a:r>
            <a:r>
              <a:rPr kumimoji="0" lang="en-US" altLang="zh-CN" sz="3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</a:rPr>
              <a:t>[</a:t>
            </a:r>
            <a:r>
              <a:rPr kumimoji="0" lang="en-US" altLang="zh-CN" sz="30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j-lt"/>
              </a:rPr>
              <a:t>i</a:t>
            </a:r>
            <a:r>
              <a:rPr kumimoji="0" lang="en-US" altLang="zh-CN" sz="3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</a:rPr>
              <a:t>] =</a:t>
            </a:r>
            <a:r>
              <a:rPr kumimoji="0" lang="en-US" altLang="zh-CN" sz="3000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+mj-lt"/>
              </a:rPr>
              <a:t> temp; </a:t>
            </a:r>
            <a:r>
              <a:rPr kumimoji="0" lang="en-US" altLang="zh-CN" sz="3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</a:rPr>
              <a:t>}</a:t>
            </a:r>
          </a:p>
        </p:txBody>
      </p:sp>
      <p:sp>
        <p:nvSpPr>
          <p:cNvPr id="9" name="矩形 8"/>
          <p:cNvSpPr/>
          <p:nvPr/>
        </p:nvSpPr>
        <p:spPr>
          <a:xfrm>
            <a:off x="5105400" y="3657600"/>
            <a:ext cx="37176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kern="0" dirty="0">
                <a:solidFill>
                  <a:srgbClr val="003399"/>
                </a:solidFill>
              </a:rPr>
              <a:t>//</a:t>
            </a:r>
            <a:r>
              <a:rPr lang="zh-CN" altLang="en-US" kern="0" dirty="0">
                <a:solidFill>
                  <a:srgbClr val="003399"/>
                </a:solidFill>
              </a:rPr>
              <a:t>若</a:t>
            </a:r>
            <a:r>
              <a:rPr lang="en-US" altLang="zh-CN" kern="0" dirty="0" err="1">
                <a:solidFill>
                  <a:srgbClr val="003399"/>
                </a:solidFill>
              </a:rPr>
              <a:t>ch</a:t>
            </a:r>
            <a:r>
              <a:rPr lang="zh-CN" altLang="en-US" kern="0" dirty="0">
                <a:solidFill>
                  <a:srgbClr val="003399"/>
                </a:solidFill>
              </a:rPr>
              <a:t>内容比</a:t>
            </a:r>
            <a:r>
              <a:rPr lang="en-US" altLang="zh-CN" kern="0" dirty="0">
                <a:solidFill>
                  <a:srgbClr val="003399"/>
                </a:solidFill>
              </a:rPr>
              <a:t>temp</a:t>
            </a:r>
            <a:r>
              <a:rPr lang="zh-CN" altLang="en-US" kern="0" dirty="0">
                <a:solidFill>
                  <a:srgbClr val="003399"/>
                </a:solidFill>
              </a:rPr>
              <a:t>更小</a:t>
            </a:r>
            <a:endParaRPr lang="zh-CN" altLang="en-US" dirty="0">
              <a:solidFill>
                <a:srgbClr val="003399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590800" y="3124200"/>
            <a:ext cx="6553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kern="0" dirty="0">
                <a:solidFill>
                  <a:srgbClr val="008A00"/>
                </a:solidFill>
              </a:rPr>
              <a:t>//</a:t>
            </a:r>
            <a:r>
              <a:rPr lang="zh-CN" altLang="en-US" kern="0" dirty="0">
                <a:solidFill>
                  <a:srgbClr val="008A00"/>
                </a:solidFill>
              </a:rPr>
              <a:t>若空位置有左右孩子，则置</a:t>
            </a:r>
            <a:r>
              <a:rPr lang="en-US" altLang="zh-CN" kern="0" dirty="0" err="1">
                <a:solidFill>
                  <a:srgbClr val="008A00"/>
                </a:solidFill>
              </a:rPr>
              <a:t>ch</a:t>
            </a:r>
            <a:r>
              <a:rPr lang="zh-CN" altLang="en-US" kern="0" dirty="0">
                <a:solidFill>
                  <a:srgbClr val="008A00"/>
                </a:solidFill>
              </a:rPr>
              <a:t>为较小的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5337691" y="1143000"/>
            <a:ext cx="371608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kern="0" dirty="0">
                <a:solidFill>
                  <a:srgbClr val="008A00"/>
                </a:solidFill>
              </a:rPr>
              <a:t>//</a:t>
            </a:r>
            <a:r>
              <a:rPr lang="en-US" altLang="zh-CN" kern="0" dirty="0" err="1">
                <a:solidFill>
                  <a:srgbClr val="008A00"/>
                </a:solidFill>
              </a:rPr>
              <a:t>ch</a:t>
            </a:r>
            <a:r>
              <a:rPr lang="zh-CN" altLang="en-US" kern="0" dirty="0">
                <a:solidFill>
                  <a:srgbClr val="008A00"/>
                </a:solidFill>
              </a:rPr>
              <a:t>置为空位置</a:t>
            </a:r>
            <a:r>
              <a:rPr lang="en-US" altLang="zh-CN" kern="0" dirty="0" err="1">
                <a:solidFill>
                  <a:srgbClr val="008A00"/>
                </a:solidFill>
              </a:rPr>
              <a:t>i</a:t>
            </a:r>
            <a:r>
              <a:rPr lang="zh-CN" altLang="en-US" kern="0" dirty="0">
                <a:solidFill>
                  <a:srgbClr val="008A00"/>
                </a:solidFill>
              </a:rPr>
              <a:t>的左子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914400" y="2514600"/>
            <a:ext cx="429926" cy="6126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3000" kern="0" dirty="0"/>
              <a:t>{</a:t>
            </a:r>
            <a:endParaRPr lang="zh-CN" altLang="en-US" sz="3000" dirty="0"/>
          </a:p>
        </p:txBody>
      </p:sp>
      <p:sp>
        <p:nvSpPr>
          <p:cNvPr id="17" name="矩形 16"/>
          <p:cNvSpPr/>
          <p:nvPr/>
        </p:nvSpPr>
        <p:spPr>
          <a:xfrm>
            <a:off x="3048000" y="5029200"/>
            <a:ext cx="312906" cy="6126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000" kern="0" dirty="0"/>
              <a:t>}</a:t>
            </a:r>
            <a:endParaRPr lang="zh-CN" altLang="en-US" sz="3000" dirty="0"/>
          </a:p>
        </p:txBody>
      </p:sp>
      <p:sp>
        <p:nvSpPr>
          <p:cNvPr id="18" name="矩形 17"/>
          <p:cNvSpPr/>
          <p:nvPr/>
        </p:nvSpPr>
        <p:spPr>
          <a:xfrm>
            <a:off x="5989713" y="1676400"/>
            <a:ext cx="307808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kern="0" dirty="0">
                <a:solidFill>
                  <a:srgbClr val="008A00"/>
                </a:solidFill>
              </a:rPr>
              <a:t>//temp:</a:t>
            </a:r>
            <a:r>
              <a:rPr lang="zh-CN" altLang="en-US" kern="0" dirty="0">
                <a:solidFill>
                  <a:srgbClr val="008A00"/>
                </a:solidFill>
              </a:rPr>
              <a:t>最后结点值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3276600" y="5181600"/>
            <a:ext cx="42671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kern="0" dirty="0">
                <a:solidFill>
                  <a:srgbClr val="003399"/>
                </a:solidFill>
              </a:rPr>
              <a:t>//</a:t>
            </a:r>
            <a:r>
              <a:rPr lang="zh-CN" altLang="en-US" kern="0" dirty="0">
                <a:solidFill>
                  <a:srgbClr val="003399"/>
                </a:solidFill>
              </a:rPr>
              <a:t>若</a:t>
            </a:r>
            <a:r>
              <a:rPr lang="en-US" altLang="zh-CN" kern="0" dirty="0">
                <a:solidFill>
                  <a:srgbClr val="003399"/>
                </a:solidFill>
              </a:rPr>
              <a:t>temp</a:t>
            </a:r>
            <a:r>
              <a:rPr lang="zh-CN" altLang="en-US" kern="0" dirty="0">
                <a:solidFill>
                  <a:srgbClr val="003399"/>
                </a:solidFill>
              </a:rPr>
              <a:t>比</a:t>
            </a:r>
            <a:r>
              <a:rPr lang="en-US" altLang="zh-CN" kern="0" dirty="0" err="1">
                <a:solidFill>
                  <a:srgbClr val="003399"/>
                </a:solidFill>
              </a:rPr>
              <a:t>ch</a:t>
            </a:r>
            <a:r>
              <a:rPr lang="zh-CN" altLang="en-US" kern="0" dirty="0">
                <a:solidFill>
                  <a:srgbClr val="003399"/>
                </a:solidFill>
              </a:rPr>
              <a:t>内容更小，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4572000" y="4648200"/>
            <a:ext cx="281840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kern="0" dirty="0">
                <a:solidFill>
                  <a:srgbClr val="008A00"/>
                </a:solidFill>
              </a:rPr>
              <a:t>//</a:t>
            </a:r>
            <a:r>
              <a:rPr lang="zh-CN" altLang="en-US" kern="0" dirty="0">
                <a:solidFill>
                  <a:srgbClr val="008A00"/>
                </a:solidFill>
              </a:rPr>
              <a:t>空位置</a:t>
            </a:r>
            <a:r>
              <a:rPr lang="en-US" altLang="zh-CN" kern="0" dirty="0" err="1">
                <a:solidFill>
                  <a:srgbClr val="008A00"/>
                </a:solidFill>
              </a:rPr>
              <a:t>i</a:t>
            </a:r>
            <a:r>
              <a:rPr lang="zh-CN" altLang="en-US" kern="0" dirty="0">
                <a:solidFill>
                  <a:srgbClr val="008A00"/>
                </a:solidFill>
              </a:rPr>
              <a:t>下降</a:t>
            </a:r>
            <a:r>
              <a:rPr lang="en-US" altLang="zh-CN" kern="0" dirty="0">
                <a:solidFill>
                  <a:srgbClr val="008A00"/>
                </a:solidFill>
              </a:rPr>
              <a:t>1</a:t>
            </a:r>
            <a:r>
              <a:rPr lang="zh-CN" altLang="en-US" kern="0" dirty="0">
                <a:solidFill>
                  <a:srgbClr val="008A00"/>
                </a:solidFill>
              </a:rPr>
              <a:t>层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6248400" y="4140000"/>
            <a:ext cx="275908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kern="0" dirty="0">
                <a:solidFill>
                  <a:srgbClr val="008A00"/>
                </a:solidFill>
              </a:rPr>
              <a:t>//</a:t>
            </a:r>
            <a:r>
              <a:rPr lang="zh-CN" altLang="en-US" kern="0" dirty="0">
                <a:solidFill>
                  <a:srgbClr val="008A00"/>
                </a:solidFill>
              </a:rPr>
              <a:t>孩子</a:t>
            </a:r>
            <a:r>
              <a:rPr lang="en-US" altLang="zh-CN" kern="0" dirty="0" err="1">
                <a:solidFill>
                  <a:srgbClr val="008A00"/>
                </a:solidFill>
              </a:rPr>
              <a:t>ch</a:t>
            </a:r>
            <a:r>
              <a:rPr lang="zh-CN" altLang="en-US" kern="0" dirty="0">
                <a:solidFill>
                  <a:srgbClr val="008A00"/>
                </a:solidFill>
              </a:rPr>
              <a:t>上升</a:t>
            </a:r>
            <a:r>
              <a:rPr lang="en-US" altLang="zh-CN" kern="0" dirty="0">
                <a:solidFill>
                  <a:srgbClr val="008A00"/>
                </a:solidFill>
              </a:rPr>
              <a:t>1</a:t>
            </a:r>
            <a:r>
              <a:rPr lang="zh-CN" altLang="en-US" kern="0" dirty="0">
                <a:solidFill>
                  <a:srgbClr val="008A00"/>
                </a:solidFill>
              </a:rPr>
              <a:t>层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4261391" y="5715000"/>
            <a:ext cx="488260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kern="0" dirty="0">
                <a:solidFill>
                  <a:srgbClr val="008A00"/>
                </a:solidFill>
              </a:rPr>
              <a:t>//</a:t>
            </a:r>
            <a:r>
              <a:rPr lang="zh-CN" altLang="en-US" kern="0" dirty="0">
                <a:solidFill>
                  <a:srgbClr val="008A00"/>
                </a:solidFill>
              </a:rPr>
              <a:t>将</a:t>
            </a:r>
            <a:r>
              <a:rPr lang="en-US" altLang="zh-CN" kern="0" dirty="0">
                <a:solidFill>
                  <a:srgbClr val="008A00"/>
                </a:solidFill>
              </a:rPr>
              <a:t>temp</a:t>
            </a:r>
            <a:r>
              <a:rPr lang="zh-CN" altLang="en-US" kern="0" dirty="0">
                <a:solidFill>
                  <a:srgbClr val="008A00"/>
                </a:solidFill>
              </a:rPr>
              <a:t>装入空位置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6934200" y="5181600"/>
            <a:ext cx="2286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kern="0" dirty="0">
                <a:solidFill>
                  <a:srgbClr val="003399"/>
                </a:solidFill>
              </a:rPr>
              <a:t>则停止比较</a:t>
            </a:r>
            <a:endParaRPr lang="zh-CN" altLang="en-US" dirty="0">
              <a:solidFill>
                <a:srgbClr val="0033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  <p:bldP spid="20" grpId="0"/>
      <p:bldP spid="21" grpId="0"/>
      <p:bldP spid="22" grpId="0"/>
      <p:bldP spid="23" grpId="0"/>
      <p:bldP spid="24" grpId="0"/>
    </p:bld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tangle 4"/>
          <p:cNvSpPr>
            <a:spLocks noChangeArrowheads="1"/>
          </p:cNvSpPr>
          <p:nvPr/>
        </p:nvSpPr>
        <p:spPr bwMode="auto">
          <a:xfrm>
            <a:off x="381000" y="1143000"/>
            <a:ext cx="8763000" cy="1219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000" dirty="0">
                <a:solidFill>
                  <a:srgbClr val="003399"/>
                </a:solidFill>
                <a:latin typeface="+mj-lt"/>
                <a:ea typeface="黑体" pitchFamily="2" charset="-122"/>
              </a:rPr>
              <a:t>-- </a:t>
            </a:r>
            <a:r>
              <a:rPr lang="zh-CN" altLang="en-US" sz="3000" dirty="0">
                <a:solidFill>
                  <a:srgbClr val="003399"/>
                </a:solidFill>
                <a:latin typeface="黑体" pitchFamily="2" charset="-122"/>
                <a:ea typeface="黑体" pitchFamily="2" charset="-122"/>
              </a:rPr>
              <a:t>删除根</a:t>
            </a:r>
            <a:r>
              <a:rPr lang="en-US" altLang="zh-CN" sz="3000" dirty="0">
                <a:solidFill>
                  <a:srgbClr val="003399"/>
                </a:solidFill>
                <a:latin typeface="黑体" pitchFamily="2" charset="-122"/>
                <a:ea typeface="黑体" pitchFamily="2" charset="-122"/>
              </a:rPr>
              <a:t>(</a:t>
            </a:r>
            <a:r>
              <a:rPr lang="zh-CN" altLang="en-US" sz="3000" dirty="0">
                <a:solidFill>
                  <a:srgbClr val="003399"/>
                </a:solidFill>
                <a:latin typeface="黑体" pitchFamily="2" charset="-122"/>
                <a:ea typeface="黑体" pitchFamily="2" charset="-122"/>
              </a:rPr>
              <a:t>堆顶</a:t>
            </a:r>
            <a:r>
              <a:rPr lang="en-US" altLang="zh-CN" sz="3000" dirty="0">
                <a:solidFill>
                  <a:srgbClr val="003399"/>
                </a:solidFill>
                <a:latin typeface="黑体" pitchFamily="2" charset="-122"/>
                <a:ea typeface="黑体" pitchFamily="2" charset="-122"/>
              </a:rPr>
              <a:t>)</a:t>
            </a:r>
            <a:r>
              <a:rPr lang="zh-CN" altLang="en-US" sz="3000" dirty="0">
                <a:solidFill>
                  <a:srgbClr val="003399"/>
                </a:solidFill>
                <a:latin typeface="黑体" pitchFamily="2" charset="-122"/>
                <a:ea typeface="黑体" pitchFamily="2" charset="-122"/>
              </a:rPr>
              <a:t>，</a:t>
            </a:r>
            <a:r>
              <a:rPr lang="zh-CN" altLang="en-US" sz="3000" dirty="0">
                <a:latin typeface="黑体" pitchFamily="2" charset="-122"/>
                <a:ea typeface="黑体" pitchFamily="2" charset="-122"/>
              </a:rPr>
              <a:t>将最后元素</a:t>
            </a:r>
            <a:r>
              <a:rPr lang="zh-CN" altLang="en-US" sz="3000" dirty="0">
                <a:solidFill>
                  <a:srgbClr val="008A00"/>
                </a:solidFill>
                <a:latin typeface="黑体" pitchFamily="2" charset="-122"/>
                <a:ea typeface="黑体" pitchFamily="2" charset="-122"/>
              </a:rPr>
              <a:t>“放入空位置”</a:t>
            </a:r>
            <a:r>
              <a:rPr lang="zh-CN" altLang="en-US" sz="3000" dirty="0">
                <a:latin typeface="黑体" pitchFamily="2" charset="-122"/>
                <a:ea typeface="黑体" pitchFamily="2" charset="-122"/>
              </a:rPr>
              <a:t>，</a:t>
            </a:r>
            <a:endParaRPr lang="en-US" altLang="zh-CN" sz="3000" dirty="0">
              <a:latin typeface="黑体" pitchFamily="2" charset="-122"/>
              <a:ea typeface="黑体" pitchFamily="2" charset="-122"/>
            </a:endParaRPr>
          </a:p>
          <a:p>
            <a:pPr marL="342900" indent="-342900" eaLnBrk="1" hangingPunct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000" dirty="0">
                <a:latin typeface="黑体" pitchFamily="2" charset="-122"/>
              </a:rPr>
              <a:t>                </a:t>
            </a:r>
            <a:r>
              <a:rPr lang="zh-CN" altLang="en-US" sz="3000" dirty="0">
                <a:latin typeface="黑体" pitchFamily="2" charset="-122"/>
              </a:rPr>
              <a:t>从下标</a:t>
            </a:r>
            <a:r>
              <a:rPr lang="en-US" altLang="zh-CN" sz="3000" dirty="0">
                <a:latin typeface="黑体" pitchFamily="2" charset="-122"/>
              </a:rPr>
              <a:t>0</a:t>
            </a:r>
            <a:r>
              <a:rPr lang="zh-CN" altLang="en-US" sz="3000" dirty="0">
                <a:latin typeface="黑体" pitchFamily="2" charset="-122"/>
              </a:rPr>
              <a:t>开始，</a:t>
            </a:r>
            <a:r>
              <a:rPr lang="zh-CN" altLang="en-US" sz="3000" dirty="0">
                <a:latin typeface="黑体" pitchFamily="2" charset="-122"/>
                <a:ea typeface="黑体" pitchFamily="2" charset="-122"/>
              </a:rPr>
              <a:t>调整小顶堆：</a:t>
            </a:r>
            <a:endParaRPr lang="en-US" altLang="zh-CN" sz="3000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zh-CN" altLang="en-US" dirty="0">
                <a:latin typeface="黑体" pitchFamily="2" charset="-122"/>
                <a:ea typeface="黑体" pitchFamily="2" charset="-122"/>
              </a:rPr>
              <a:t>从优先队列中删除元素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—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方法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2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3" name="Rectangle 4"/>
          <p:cNvSpPr>
            <a:spLocks noChangeArrowheads="1"/>
          </p:cNvSpPr>
          <p:nvPr/>
        </p:nvSpPr>
        <p:spPr bwMode="auto">
          <a:xfrm>
            <a:off x="4648200" y="2362200"/>
            <a:ext cx="4495800" cy="3810000"/>
          </a:xfrm>
          <a:prstGeom prst="rect">
            <a:avLst/>
          </a:prstGeom>
          <a:solidFill>
            <a:srgbClr val="D0F7C5"/>
          </a:solidFill>
          <a:ln w="285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514350" indent="-514350" eaLnBrk="1" hangingPunct="1">
              <a:lnSpc>
                <a:spcPct val="120000"/>
              </a:lnSpc>
              <a:spcBef>
                <a:spcPts val="0"/>
              </a:spcBef>
              <a:buAutoNum type="arabicPeriod"/>
            </a:pPr>
            <a:r>
              <a:rPr lang="zh-CN" altLang="en-US" dirty="0">
                <a:latin typeface="+mj-lt"/>
                <a:ea typeface="黑体" pitchFamily="2" charset="-122"/>
              </a:rPr>
              <a:t>待调整元素</a:t>
            </a:r>
            <a:r>
              <a:rPr lang="en-US" altLang="zh-CN" dirty="0">
                <a:latin typeface="+mj-lt"/>
                <a:ea typeface="黑体" pitchFamily="2" charset="-122"/>
              </a:rPr>
              <a:t>X</a:t>
            </a:r>
            <a:r>
              <a:rPr lang="zh-CN" altLang="en-US" dirty="0">
                <a:latin typeface="+mj-lt"/>
                <a:ea typeface="黑体" pitchFamily="2" charset="-122"/>
              </a:rPr>
              <a:t>与其孩子</a:t>
            </a:r>
            <a:endParaRPr lang="en-US" altLang="zh-CN" dirty="0">
              <a:latin typeface="+mj-lt"/>
              <a:ea typeface="黑体" pitchFamily="2" charset="-122"/>
            </a:endParaRPr>
          </a:p>
          <a:p>
            <a:pPr marL="514350" indent="-514350" eaLnBrk="1" hangingPunct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+mj-lt"/>
              </a:rPr>
              <a:t>      </a:t>
            </a:r>
            <a:r>
              <a:rPr lang="zh-CN" altLang="en-US" dirty="0">
                <a:latin typeface="+mj-lt"/>
                <a:ea typeface="黑体" pitchFamily="2" charset="-122"/>
              </a:rPr>
              <a:t>满足堆序性吗？</a:t>
            </a:r>
            <a:endParaRPr lang="en-US" altLang="zh-CN" dirty="0">
              <a:latin typeface="+mj-lt"/>
              <a:ea typeface="黑体" pitchFamily="2" charset="-122"/>
            </a:endParaRPr>
          </a:p>
          <a:p>
            <a:pPr marL="514350" indent="-514350" eaLnBrk="1" hangingPunct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+mj-lt"/>
              </a:rPr>
              <a:t>   --</a:t>
            </a:r>
            <a:r>
              <a:rPr lang="zh-CN" altLang="en-US" dirty="0">
                <a:latin typeface="+mj-lt"/>
              </a:rPr>
              <a:t>若不满足，</a:t>
            </a:r>
            <a:endParaRPr lang="en-US" altLang="zh-CN" dirty="0">
              <a:latin typeface="+mj-lt"/>
            </a:endParaRPr>
          </a:p>
          <a:p>
            <a:pPr marL="514350" indent="-514350" eaLnBrk="1" hangingPunct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+mj-lt"/>
                <a:ea typeface="黑体" pitchFamily="2" charset="-122"/>
              </a:rPr>
              <a:t>      </a:t>
            </a:r>
            <a:r>
              <a:rPr lang="zh-CN" altLang="en-US" dirty="0">
                <a:latin typeface="+mj-lt"/>
                <a:ea typeface="黑体" pitchFamily="2" charset="-122"/>
              </a:rPr>
              <a:t>较小的孩子上升</a:t>
            </a:r>
            <a:r>
              <a:rPr lang="en-US" altLang="zh-CN" dirty="0">
                <a:latin typeface="+mj-lt"/>
                <a:ea typeface="黑体" pitchFamily="2" charset="-122"/>
              </a:rPr>
              <a:t>1</a:t>
            </a:r>
            <a:r>
              <a:rPr lang="zh-CN" altLang="en-US" dirty="0">
                <a:latin typeface="+mj-lt"/>
                <a:ea typeface="黑体" pitchFamily="2" charset="-122"/>
              </a:rPr>
              <a:t>层，</a:t>
            </a:r>
            <a:endParaRPr lang="en-US" altLang="zh-CN" dirty="0">
              <a:latin typeface="+mj-lt"/>
              <a:ea typeface="黑体" pitchFamily="2" charset="-122"/>
            </a:endParaRPr>
          </a:p>
          <a:p>
            <a:pPr marL="514350" indent="-514350" eaLnBrk="1" hangingPunct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+mj-lt"/>
              </a:rPr>
              <a:t>      X</a:t>
            </a:r>
            <a:r>
              <a:rPr lang="zh-CN" altLang="en-US" dirty="0">
                <a:latin typeface="+mj-lt"/>
              </a:rPr>
              <a:t>下降</a:t>
            </a:r>
            <a:r>
              <a:rPr lang="en-US" altLang="zh-CN" dirty="0">
                <a:latin typeface="+mj-lt"/>
              </a:rPr>
              <a:t>1</a:t>
            </a:r>
            <a:r>
              <a:rPr lang="zh-CN" altLang="en-US" dirty="0">
                <a:latin typeface="+mj-lt"/>
              </a:rPr>
              <a:t>层；</a:t>
            </a:r>
            <a:endParaRPr lang="en-US" altLang="zh-CN" dirty="0">
              <a:latin typeface="+mj-lt"/>
            </a:endParaRPr>
          </a:p>
          <a:p>
            <a:pPr marL="514350" indent="-514350" eaLnBrk="1" hangingPunct="1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altLang="zh-CN" dirty="0">
                <a:latin typeface="+mj-lt"/>
                <a:ea typeface="黑体" pitchFamily="2" charset="-122"/>
              </a:rPr>
              <a:t>2. </a:t>
            </a:r>
            <a:r>
              <a:rPr lang="zh-CN" altLang="en-US" dirty="0">
                <a:latin typeface="+mj-lt"/>
                <a:ea typeface="黑体" pitchFamily="2" charset="-122"/>
              </a:rPr>
              <a:t>重复</a:t>
            </a:r>
            <a:r>
              <a:rPr lang="en-US" altLang="zh-CN" dirty="0">
                <a:latin typeface="+mj-lt"/>
                <a:ea typeface="黑体" pitchFamily="2" charset="-122"/>
              </a:rPr>
              <a:t>1</a:t>
            </a:r>
            <a:r>
              <a:rPr lang="zh-CN" altLang="en-US" dirty="0">
                <a:latin typeface="+mj-lt"/>
                <a:ea typeface="黑体" pitchFamily="2" charset="-122"/>
              </a:rPr>
              <a:t>，直到</a:t>
            </a:r>
            <a:endParaRPr lang="en-US" altLang="zh-CN" dirty="0">
              <a:latin typeface="+mj-lt"/>
              <a:ea typeface="黑体" pitchFamily="2" charset="-122"/>
            </a:endParaRPr>
          </a:p>
          <a:p>
            <a:pPr marL="514350" indent="-514350" eaLnBrk="1" hangingPunct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+mj-lt"/>
              </a:rPr>
              <a:t>    </a:t>
            </a:r>
            <a:r>
              <a:rPr lang="zh-CN" altLang="en-US" dirty="0">
                <a:latin typeface="+mj-lt"/>
                <a:ea typeface="黑体" pitchFamily="2" charset="-122"/>
              </a:rPr>
              <a:t>满足堆序性，结束。</a:t>
            </a:r>
            <a:endParaRPr lang="en-US" altLang="zh-CN" dirty="0">
              <a:latin typeface="+mj-lt"/>
              <a:ea typeface="黑体" pitchFamily="2" charset="-122"/>
            </a:endParaRPr>
          </a:p>
          <a:p>
            <a:pPr marL="514350" indent="-514350" eaLnBrk="1" hangingPunct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+mj-lt"/>
              </a:rPr>
              <a:t>      </a:t>
            </a:r>
            <a:endParaRPr lang="en-US" altLang="zh-CN" dirty="0">
              <a:latin typeface="+mj-lt"/>
              <a:ea typeface="黑体" pitchFamily="2" charset="-122"/>
            </a:endParaRPr>
          </a:p>
        </p:txBody>
      </p:sp>
      <p:sp>
        <p:nvSpPr>
          <p:cNvPr id="34" name="Oval 26"/>
          <p:cNvSpPr>
            <a:spLocks noChangeArrowheads="1"/>
          </p:cNvSpPr>
          <p:nvPr/>
        </p:nvSpPr>
        <p:spPr bwMode="auto">
          <a:xfrm>
            <a:off x="1371600" y="2848458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3</a:t>
            </a:r>
          </a:p>
        </p:txBody>
      </p:sp>
      <p:sp>
        <p:nvSpPr>
          <p:cNvPr id="35" name="Oval 27"/>
          <p:cNvSpPr>
            <a:spLocks noChangeArrowheads="1"/>
          </p:cNvSpPr>
          <p:nvPr/>
        </p:nvSpPr>
        <p:spPr bwMode="auto">
          <a:xfrm>
            <a:off x="2667000" y="1862400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ts val="0"/>
              </a:spcBef>
              <a:buNone/>
            </a:pPr>
            <a:r>
              <a:rPr lang="en-US" altLang="zh-CN" sz="3200" dirty="0"/>
              <a:t>2</a:t>
            </a:r>
          </a:p>
        </p:txBody>
      </p:sp>
      <p:sp>
        <p:nvSpPr>
          <p:cNvPr id="36" name="Oval 28"/>
          <p:cNvSpPr>
            <a:spLocks noChangeArrowheads="1"/>
          </p:cNvSpPr>
          <p:nvPr/>
        </p:nvSpPr>
        <p:spPr bwMode="auto">
          <a:xfrm>
            <a:off x="3679200" y="2949857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4</a:t>
            </a:r>
            <a:endParaRPr lang="zh-CN" altLang="en-US" sz="3200" dirty="0"/>
          </a:p>
        </p:txBody>
      </p:sp>
      <p:sp>
        <p:nvSpPr>
          <p:cNvPr id="37" name="Oval 29"/>
          <p:cNvSpPr>
            <a:spLocks noChangeArrowheads="1"/>
          </p:cNvSpPr>
          <p:nvPr/>
        </p:nvSpPr>
        <p:spPr bwMode="auto">
          <a:xfrm>
            <a:off x="685800" y="3963000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9</a:t>
            </a:r>
            <a:endParaRPr lang="zh-CN" altLang="en-US" sz="3200" dirty="0"/>
          </a:p>
        </p:txBody>
      </p:sp>
      <p:sp>
        <p:nvSpPr>
          <p:cNvPr id="38" name="Oval 30"/>
          <p:cNvSpPr>
            <a:spLocks noChangeArrowheads="1"/>
          </p:cNvSpPr>
          <p:nvPr/>
        </p:nvSpPr>
        <p:spPr bwMode="auto">
          <a:xfrm>
            <a:off x="4072200" y="3996000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8</a:t>
            </a:r>
          </a:p>
        </p:txBody>
      </p:sp>
      <p:sp>
        <p:nvSpPr>
          <p:cNvPr id="41" name="Oval 29"/>
          <p:cNvSpPr>
            <a:spLocks noChangeArrowheads="1"/>
          </p:cNvSpPr>
          <p:nvPr/>
        </p:nvSpPr>
        <p:spPr bwMode="auto">
          <a:xfrm>
            <a:off x="3310200" y="3996000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5</a:t>
            </a:r>
            <a:endParaRPr lang="zh-CN" altLang="en-US" sz="3200" dirty="0"/>
          </a:p>
        </p:txBody>
      </p:sp>
      <p:cxnSp>
        <p:nvCxnSpPr>
          <p:cNvPr id="63" name="直接连接符 62"/>
          <p:cNvCxnSpPr>
            <a:stCxn id="35" idx="3"/>
            <a:endCxn id="34" idx="7"/>
          </p:cNvCxnSpPr>
          <p:nvPr/>
        </p:nvCxnSpPr>
        <p:spPr bwMode="auto">
          <a:xfrm rot="5400000">
            <a:off x="2017918" y="2199376"/>
            <a:ext cx="578764" cy="888106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5" name="直接连接符 64"/>
          <p:cNvCxnSpPr>
            <a:stCxn id="35" idx="5"/>
            <a:endCxn id="36" idx="0"/>
          </p:cNvCxnSpPr>
          <p:nvPr/>
        </p:nvCxnSpPr>
        <p:spPr bwMode="auto">
          <a:xfrm rot="16200000" flipH="1">
            <a:off x="3265018" y="2247675"/>
            <a:ext cx="595810" cy="80855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6" name="直接连接符 65"/>
          <p:cNvCxnSpPr>
            <a:stCxn id="34" idx="3"/>
            <a:endCxn id="37" idx="0"/>
          </p:cNvCxnSpPr>
          <p:nvPr/>
        </p:nvCxnSpPr>
        <p:spPr bwMode="auto">
          <a:xfrm rot="5400000">
            <a:off x="903430" y="3410476"/>
            <a:ext cx="622895" cy="48215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7" name="直接连接符 66"/>
          <p:cNvCxnSpPr>
            <a:stCxn id="36" idx="3"/>
            <a:endCxn id="41" idx="0"/>
          </p:cNvCxnSpPr>
          <p:nvPr/>
        </p:nvCxnSpPr>
        <p:spPr bwMode="auto">
          <a:xfrm rot="5400000">
            <a:off x="3403629" y="3636076"/>
            <a:ext cx="554496" cy="16535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直接连接符 67"/>
          <p:cNvCxnSpPr>
            <a:stCxn id="36" idx="5"/>
            <a:endCxn id="38" idx="0"/>
          </p:cNvCxnSpPr>
          <p:nvPr/>
        </p:nvCxnSpPr>
        <p:spPr bwMode="auto">
          <a:xfrm rot="16200000" flipH="1">
            <a:off x="3988275" y="3624075"/>
            <a:ext cx="554496" cy="18935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9" name="Oval 29"/>
          <p:cNvSpPr>
            <a:spLocks noChangeArrowheads="1"/>
          </p:cNvSpPr>
          <p:nvPr/>
        </p:nvSpPr>
        <p:spPr bwMode="auto">
          <a:xfrm>
            <a:off x="2014800" y="3963000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4</a:t>
            </a:r>
            <a:endParaRPr lang="zh-CN" altLang="en-US" sz="3200" dirty="0"/>
          </a:p>
        </p:txBody>
      </p:sp>
      <p:cxnSp>
        <p:nvCxnSpPr>
          <p:cNvPr id="70" name="直接连接符 69"/>
          <p:cNvCxnSpPr>
            <a:stCxn id="34" idx="5"/>
            <a:endCxn id="69" idx="0"/>
          </p:cNvCxnSpPr>
          <p:nvPr/>
        </p:nvCxnSpPr>
        <p:spPr bwMode="auto">
          <a:xfrm rot="16200000" flipH="1">
            <a:off x="1771576" y="3431775"/>
            <a:ext cx="622895" cy="43955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1" name="Oval 30"/>
          <p:cNvSpPr>
            <a:spLocks noChangeArrowheads="1"/>
          </p:cNvSpPr>
          <p:nvPr/>
        </p:nvSpPr>
        <p:spPr bwMode="auto">
          <a:xfrm>
            <a:off x="304800" y="5009142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14</a:t>
            </a:r>
          </a:p>
        </p:txBody>
      </p:sp>
      <p:cxnSp>
        <p:nvCxnSpPr>
          <p:cNvPr id="72" name="直接连接符 71"/>
          <p:cNvCxnSpPr>
            <a:stCxn id="37" idx="3"/>
            <a:endCxn id="71" idx="0"/>
          </p:cNvCxnSpPr>
          <p:nvPr/>
        </p:nvCxnSpPr>
        <p:spPr bwMode="auto">
          <a:xfrm rot="5400000">
            <a:off x="404230" y="4643218"/>
            <a:ext cx="554495" cy="17735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3" name="直接连接符 72"/>
          <p:cNvCxnSpPr>
            <a:stCxn id="74" idx="0"/>
            <a:endCxn id="37" idx="5"/>
          </p:cNvCxnSpPr>
          <p:nvPr/>
        </p:nvCxnSpPr>
        <p:spPr bwMode="auto">
          <a:xfrm rot="16200000" flipV="1">
            <a:off x="954372" y="4677723"/>
            <a:ext cx="569505" cy="12335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4" name="Oval 30"/>
          <p:cNvSpPr>
            <a:spLocks noChangeArrowheads="1"/>
          </p:cNvSpPr>
          <p:nvPr/>
        </p:nvSpPr>
        <p:spPr bwMode="auto">
          <a:xfrm>
            <a:off x="1012800" y="5024152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12</a:t>
            </a:r>
          </a:p>
        </p:txBody>
      </p:sp>
      <p:sp>
        <p:nvSpPr>
          <p:cNvPr id="75" name="Oval 30"/>
          <p:cNvSpPr>
            <a:spLocks noChangeArrowheads="1"/>
          </p:cNvSpPr>
          <p:nvPr/>
        </p:nvSpPr>
        <p:spPr bwMode="auto">
          <a:xfrm>
            <a:off x="1676400" y="5009142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10</a:t>
            </a:r>
          </a:p>
        </p:txBody>
      </p:sp>
      <p:cxnSp>
        <p:nvCxnSpPr>
          <p:cNvPr id="76" name="直接连接符 75"/>
          <p:cNvCxnSpPr>
            <a:stCxn id="69" idx="3"/>
            <a:endCxn id="75" idx="0"/>
          </p:cNvCxnSpPr>
          <p:nvPr/>
        </p:nvCxnSpPr>
        <p:spPr bwMode="auto">
          <a:xfrm rot="5400000">
            <a:off x="1754530" y="4664518"/>
            <a:ext cx="554495" cy="13475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7" name="直接连接符 76"/>
          <p:cNvCxnSpPr>
            <a:stCxn id="78" idx="0"/>
            <a:endCxn id="69" idx="5"/>
          </p:cNvCxnSpPr>
          <p:nvPr/>
        </p:nvCxnSpPr>
        <p:spPr bwMode="auto">
          <a:xfrm rot="16200000" flipV="1">
            <a:off x="2289072" y="4672023"/>
            <a:ext cx="569505" cy="13475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8" name="Oval 30"/>
          <p:cNvSpPr>
            <a:spLocks noChangeArrowheads="1"/>
          </p:cNvSpPr>
          <p:nvPr/>
        </p:nvSpPr>
        <p:spPr bwMode="auto">
          <a:xfrm>
            <a:off x="2353200" y="5024152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6</a:t>
            </a:r>
          </a:p>
        </p:txBody>
      </p:sp>
      <p:sp>
        <p:nvSpPr>
          <p:cNvPr id="80" name="矩形 79"/>
          <p:cNvSpPr/>
          <p:nvPr/>
        </p:nvSpPr>
        <p:spPr bwMode="auto">
          <a:xfrm>
            <a:off x="2667000" y="1862400"/>
            <a:ext cx="576000" cy="576000"/>
          </a:xfrm>
          <a:prstGeom prst="rect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zh-CN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82" name="Oval 29"/>
          <p:cNvSpPr>
            <a:spLocks noChangeArrowheads="1"/>
          </p:cNvSpPr>
          <p:nvPr/>
        </p:nvSpPr>
        <p:spPr bwMode="auto">
          <a:xfrm>
            <a:off x="3005400" y="5029200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7</a:t>
            </a:r>
            <a:endParaRPr lang="zh-CN" altLang="en-US" sz="3200" dirty="0"/>
          </a:p>
        </p:txBody>
      </p:sp>
      <p:cxnSp>
        <p:nvCxnSpPr>
          <p:cNvPr id="83" name="直接连接符 82"/>
          <p:cNvCxnSpPr>
            <a:stCxn id="41" idx="4"/>
            <a:endCxn id="82" idx="0"/>
          </p:cNvCxnSpPr>
          <p:nvPr/>
        </p:nvCxnSpPr>
        <p:spPr bwMode="auto">
          <a:xfrm rot="5400000">
            <a:off x="3217200" y="4648200"/>
            <a:ext cx="457200" cy="3048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5" name="Oval 29"/>
          <p:cNvSpPr>
            <a:spLocks noChangeArrowheads="1"/>
          </p:cNvSpPr>
          <p:nvPr/>
        </p:nvSpPr>
        <p:spPr bwMode="auto">
          <a:xfrm>
            <a:off x="2667000" y="1938600"/>
            <a:ext cx="576000" cy="576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7</a:t>
            </a:r>
            <a:endParaRPr lang="zh-CN" altLang="en-US" sz="3200" dirty="0"/>
          </a:p>
        </p:txBody>
      </p:sp>
      <p:sp>
        <p:nvSpPr>
          <p:cNvPr id="86" name="矩形 85"/>
          <p:cNvSpPr/>
          <p:nvPr/>
        </p:nvSpPr>
        <p:spPr>
          <a:xfrm>
            <a:off x="1618086" y="1828800"/>
            <a:ext cx="74411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err="1">
                <a:solidFill>
                  <a:srgbClr val="008A00"/>
                </a:solidFill>
              </a:rPr>
              <a:t>i</a:t>
            </a:r>
            <a:r>
              <a:rPr lang="en-US" altLang="zh-CN" sz="3200" dirty="0">
                <a:solidFill>
                  <a:srgbClr val="008A00"/>
                </a:solidFill>
              </a:rPr>
              <a:t>=0</a:t>
            </a:r>
            <a:endParaRPr lang="zh-CN" altLang="en-US" sz="3200" dirty="0">
              <a:solidFill>
                <a:srgbClr val="008A00"/>
              </a:solidFill>
            </a:endParaRPr>
          </a:p>
        </p:txBody>
      </p:sp>
      <p:cxnSp>
        <p:nvCxnSpPr>
          <p:cNvPr id="87" name="直接箭头连接符 86"/>
          <p:cNvCxnSpPr/>
          <p:nvPr/>
        </p:nvCxnSpPr>
        <p:spPr bwMode="auto">
          <a:xfrm>
            <a:off x="2286000" y="2209800"/>
            <a:ext cx="381000" cy="54114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008A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0" name="矩形 89"/>
          <p:cNvSpPr/>
          <p:nvPr/>
        </p:nvSpPr>
        <p:spPr>
          <a:xfrm>
            <a:off x="590846" y="2209800"/>
            <a:ext cx="1085554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err="1">
                <a:solidFill>
                  <a:srgbClr val="008A00"/>
                </a:solidFill>
              </a:rPr>
              <a:t>ch</a:t>
            </a:r>
            <a:r>
              <a:rPr lang="en-US" altLang="zh-CN" sz="3200" dirty="0">
                <a:solidFill>
                  <a:srgbClr val="008A00"/>
                </a:solidFill>
              </a:rPr>
              <a:t>=1</a:t>
            </a:r>
            <a:endParaRPr lang="zh-CN" altLang="en-US" sz="3200" dirty="0">
              <a:solidFill>
                <a:srgbClr val="008A00"/>
              </a:solidFill>
            </a:endParaRPr>
          </a:p>
        </p:txBody>
      </p:sp>
      <p:cxnSp>
        <p:nvCxnSpPr>
          <p:cNvPr id="91" name="直接箭头连接符 90"/>
          <p:cNvCxnSpPr/>
          <p:nvPr/>
        </p:nvCxnSpPr>
        <p:spPr bwMode="auto">
          <a:xfrm>
            <a:off x="1219200" y="2667000"/>
            <a:ext cx="381000" cy="206514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008A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5" name="矩形 94"/>
          <p:cNvSpPr/>
          <p:nvPr/>
        </p:nvSpPr>
        <p:spPr bwMode="auto">
          <a:xfrm>
            <a:off x="3200400" y="5511225"/>
            <a:ext cx="540000" cy="58477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X</a:t>
            </a:r>
            <a:endParaRPr kumimoji="0" lang="zh-CN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96" name="Oval 29"/>
          <p:cNvSpPr>
            <a:spLocks noChangeArrowheads="1"/>
          </p:cNvSpPr>
          <p:nvPr/>
        </p:nvSpPr>
        <p:spPr bwMode="auto">
          <a:xfrm>
            <a:off x="3005400" y="5029200"/>
            <a:ext cx="576000" cy="576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7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80" grpId="0" animBg="1"/>
      <p:bldP spid="80" grpId="1" animBg="1"/>
      <p:bldP spid="82" grpId="0" animBg="1"/>
      <p:bldP spid="85" grpId="0" animBg="1"/>
      <p:bldP spid="86" grpId="0"/>
      <p:bldP spid="90" grpId="0"/>
      <p:bldP spid="96" grpId="0" animBg="1"/>
    </p:bld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zh-CN" altLang="en-US" dirty="0">
                <a:latin typeface="黑体" pitchFamily="2" charset="-122"/>
                <a:ea typeface="黑体" pitchFamily="2" charset="-122"/>
              </a:rPr>
              <a:t>从优先队列中删除元素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—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方法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2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4" name="Oval 26"/>
          <p:cNvSpPr>
            <a:spLocks noChangeArrowheads="1"/>
          </p:cNvSpPr>
          <p:nvPr/>
        </p:nvSpPr>
        <p:spPr bwMode="auto">
          <a:xfrm>
            <a:off x="1371600" y="2848458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3</a:t>
            </a:r>
          </a:p>
        </p:txBody>
      </p:sp>
      <p:sp>
        <p:nvSpPr>
          <p:cNvPr id="36" name="Oval 28"/>
          <p:cNvSpPr>
            <a:spLocks noChangeArrowheads="1"/>
          </p:cNvSpPr>
          <p:nvPr/>
        </p:nvSpPr>
        <p:spPr bwMode="auto">
          <a:xfrm>
            <a:off x="3298200" y="2895600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4</a:t>
            </a:r>
            <a:endParaRPr lang="zh-CN" altLang="en-US" sz="3200" dirty="0"/>
          </a:p>
        </p:txBody>
      </p:sp>
      <p:sp>
        <p:nvSpPr>
          <p:cNvPr id="37" name="Oval 29"/>
          <p:cNvSpPr>
            <a:spLocks noChangeArrowheads="1"/>
          </p:cNvSpPr>
          <p:nvPr/>
        </p:nvSpPr>
        <p:spPr bwMode="auto">
          <a:xfrm>
            <a:off x="685800" y="3963000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9</a:t>
            </a:r>
            <a:endParaRPr lang="zh-CN" altLang="en-US" sz="3200" dirty="0"/>
          </a:p>
        </p:txBody>
      </p:sp>
      <p:sp>
        <p:nvSpPr>
          <p:cNvPr id="38" name="Oval 30"/>
          <p:cNvSpPr>
            <a:spLocks noChangeArrowheads="1"/>
          </p:cNvSpPr>
          <p:nvPr/>
        </p:nvSpPr>
        <p:spPr bwMode="auto">
          <a:xfrm>
            <a:off x="3691200" y="3941743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8</a:t>
            </a:r>
          </a:p>
        </p:txBody>
      </p:sp>
      <p:sp>
        <p:nvSpPr>
          <p:cNvPr id="41" name="Oval 29"/>
          <p:cNvSpPr>
            <a:spLocks noChangeArrowheads="1"/>
          </p:cNvSpPr>
          <p:nvPr/>
        </p:nvSpPr>
        <p:spPr bwMode="auto">
          <a:xfrm>
            <a:off x="2929200" y="3941743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5</a:t>
            </a:r>
            <a:endParaRPr lang="zh-CN" altLang="en-US" sz="3200" dirty="0"/>
          </a:p>
        </p:txBody>
      </p:sp>
      <p:cxnSp>
        <p:nvCxnSpPr>
          <p:cNvPr id="63" name="直接连接符 62"/>
          <p:cNvCxnSpPr>
            <a:stCxn id="85" idx="3"/>
            <a:endCxn id="34" idx="7"/>
          </p:cNvCxnSpPr>
          <p:nvPr/>
        </p:nvCxnSpPr>
        <p:spPr bwMode="auto">
          <a:xfrm rot="5400000">
            <a:off x="1954075" y="2305819"/>
            <a:ext cx="536164" cy="71782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5" name="直接连接符 64"/>
          <p:cNvCxnSpPr>
            <a:stCxn id="85" idx="5"/>
            <a:endCxn id="36" idx="0"/>
          </p:cNvCxnSpPr>
          <p:nvPr/>
        </p:nvCxnSpPr>
        <p:spPr bwMode="auto">
          <a:xfrm rot="16200000" flipH="1">
            <a:off x="3037804" y="2347203"/>
            <a:ext cx="498953" cy="59783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6" name="直接连接符 65"/>
          <p:cNvCxnSpPr>
            <a:stCxn id="34" idx="3"/>
            <a:endCxn id="37" idx="0"/>
          </p:cNvCxnSpPr>
          <p:nvPr/>
        </p:nvCxnSpPr>
        <p:spPr bwMode="auto">
          <a:xfrm rot="5400000">
            <a:off x="903430" y="3410476"/>
            <a:ext cx="622895" cy="48215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7" name="直接连接符 66"/>
          <p:cNvCxnSpPr>
            <a:stCxn id="36" idx="3"/>
            <a:endCxn id="41" idx="0"/>
          </p:cNvCxnSpPr>
          <p:nvPr/>
        </p:nvCxnSpPr>
        <p:spPr bwMode="auto">
          <a:xfrm rot="5400000">
            <a:off x="3022629" y="3581819"/>
            <a:ext cx="554496" cy="16535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直接连接符 67"/>
          <p:cNvCxnSpPr>
            <a:stCxn id="36" idx="5"/>
            <a:endCxn id="38" idx="0"/>
          </p:cNvCxnSpPr>
          <p:nvPr/>
        </p:nvCxnSpPr>
        <p:spPr bwMode="auto">
          <a:xfrm rot="16200000" flipH="1">
            <a:off x="3607275" y="3569818"/>
            <a:ext cx="554496" cy="18935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9" name="Oval 29"/>
          <p:cNvSpPr>
            <a:spLocks noChangeArrowheads="1"/>
          </p:cNvSpPr>
          <p:nvPr/>
        </p:nvSpPr>
        <p:spPr bwMode="auto">
          <a:xfrm>
            <a:off x="2014800" y="3963000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4</a:t>
            </a:r>
            <a:endParaRPr lang="zh-CN" altLang="en-US" sz="3200" dirty="0"/>
          </a:p>
        </p:txBody>
      </p:sp>
      <p:cxnSp>
        <p:nvCxnSpPr>
          <p:cNvPr id="70" name="直接连接符 69"/>
          <p:cNvCxnSpPr>
            <a:stCxn id="34" idx="5"/>
            <a:endCxn id="69" idx="0"/>
          </p:cNvCxnSpPr>
          <p:nvPr/>
        </p:nvCxnSpPr>
        <p:spPr bwMode="auto">
          <a:xfrm rot="16200000" flipH="1">
            <a:off x="1771576" y="3431775"/>
            <a:ext cx="622895" cy="43955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1" name="Oval 30"/>
          <p:cNvSpPr>
            <a:spLocks noChangeArrowheads="1"/>
          </p:cNvSpPr>
          <p:nvPr/>
        </p:nvSpPr>
        <p:spPr bwMode="auto">
          <a:xfrm>
            <a:off x="304800" y="5009142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14</a:t>
            </a:r>
          </a:p>
        </p:txBody>
      </p:sp>
      <p:cxnSp>
        <p:nvCxnSpPr>
          <p:cNvPr id="72" name="直接连接符 71"/>
          <p:cNvCxnSpPr>
            <a:stCxn id="37" idx="3"/>
            <a:endCxn id="71" idx="0"/>
          </p:cNvCxnSpPr>
          <p:nvPr/>
        </p:nvCxnSpPr>
        <p:spPr bwMode="auto">
          <a:xfrm rot="5400000">
            <a:off x="404230" y="4643218"/>
            <a:ext cx="554495" cy="17735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3" name="直接连接符 72"/>
          <p:cNvCxnSpPr>
            <a:stCxn id="74" idx="0"/>
            <a:endCxn id="37" idx="5"/>
          </p:cNvCxnSpPr>
          <p:nvPr/>
        </p:nvCxnSpPr>
        <p:spPr bwMode="auto">
          <a:xfrm rot="16200000" flipV="1">
            <a:off x="954372" y="4677723"/>
            <a:ext cx="569505" cy="12335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4" name="Oval 30"/>
          <p:cNvSpPr>
            <a:spLocks noChangeArrowheads="1"/>
          </p:cNvSpPr>
          <p:nvPr/>
        </p:nvSpPr>
        <p:spPr bwMode="auto">
          <a:xfrm>
            <a:off x="1012800" y="5024152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12</a:t>
            </a:r>
          </a:p>
        </p:txBody>
      </p:sp>
      <p:sp>
        <p:nvSpPr>
          <p:cNvPr id="75" name="Oval 30"/>
          <p:cNvSpPr>
            <a:spLocks noChangeArrowheads="1"/>
          </p:cNvSpPr>
          <p:nvPr/>
        </p:nvSpPr>
        <p:spPr bwMode="auto">
          <a:xfrm>
            <a:off x="1676400" y="5009142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10</a:t>
            </a:r>
          </a:p>
        </p:txBody>
      </p:sp>
      <p:cxnSp>
        <p:nvCxnSpPr>
          <p:cNvPr id="76" name="直接连接符 75"/>
          <p:cNvCxnSpPr>
            <a:stCxn id="69" idx="3"/>
            <a:endCxn id="75" idx="0"/>
          </p:cNvCxnSpPr>
          <p:nvPr/>
        </p:nvCxnSpPr>
        <p:spPr bwMode="auto">
          <a:xfrm rot="5400000">
            <a:off x="1754530" y="4664518"/>
            <a:ext cx="554495" cy="13475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7" name="直接连接符 76"/>
          <p:cNvCxnSpPr>
            <a:stCxn id="78" idx="0"/>
            <a:endCxn id="69" idx="5"/>
          </p:cNvCxnSpPr>
          <p:nvPr/>
        </p:nvCxnSpPr>
        <p:spPr bwMode="auto">
          <a:xfrm rot="16200000" flipV="1">
            <a:off x="2289072" y="4672023"/>
            <a:ext cx="569505" cy="13475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8" name="Oval 30"/>
          <p:cNvSpPr>
            <a:spLocks noChangeArrowheads="1"/>
          </p:cNvSpPr>
          <p:nvPr/>
        </p:nvSpPr>
        <p:spPr bwMode="auto">
          <a:xfrm>
            <a:off x="2353200" y="5024152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6</a:t>
            </a:r>
          </a:p>
        </p:txBody>
      </p:sp>
      <p:sp>
        <p:nvSpPr>
          <p:cNvPr id="85" name="Oval 29"/>
          <p:cNvSpPr>
            <a:spLocks noChangeArrowheads="1"/>
          </p:cNvSpPr>
          <p:nvPr/>
        </p:nvSpPr>
        <p:spPr bwMode="auto">
          <a:xfrm>
            <a:off x="2496714" y="1905000"/>
            <a:ext cx="576000" cy="576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7</a:t>
            </a:r>
            <a:endParaRPr lang="zh-CN" altLang="en-US" sz="3200" dirty="0"/>
          </a:p>
        </p:txBody>
      </p:sp>
      <p:sp>
        <p:nvSpPr>
          <p:cNvPr id="86" name="矩形 85"/>
          <p:cNvSpPr/>
          <p:nvPr/>
        </p:nvSpPr>
        <p:spPr>
          <a:xfrm>
            <a:off x="1389486" y="1676400"/>
            <a:ext cx="74411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err="1">
                <a:solidFill>
                  <a:srgbClr val="008A00"/>
                </a:solidFill>
              </a:rPr>
              <a:t>i</a:t>
            </a:r>
            <a:r>
              <a:rPr lang="en-US" altLang="zh-CN" sz="3200" dirty="0">
                <a:solidFill>
                  <a:srgbClr val="008A00"/>
                </a:solidFill>
              </a:rPr>
              <a:t>=0</a:t>
            </a:r>
            <a:endParaRPr lang="zh-CN" altLang="en-US" sz="3200" dirty="0">
              <a:solidFill>
                <a:srgbClr val="008A00"/>
              </a:solidFill>
            </a:endParaRPr>
          </a:p>
        </p:txBody>
      </p:sp>
      <p:cxnSp>
        <p:nvCxnSpPr>
          <p:cNvPr id="87" name="直接箭头连接符 86"/>
          <p:cNvCxnSpPr/>
          <p:nvPr/>
        </p:nvCxnSpPr>
        <p:spPr bwMode="auto">
          <a:xfrm>
            <a:off x="2115714" y="2057400"/>
            <a:ext cx="381000" cy="54114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008A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0" name="矩形 89"/>
          <p:cNvSpPr/>
          <p:nvPr/>
        </p:nvSpPr>
        <p:spPr>
          <a:xfrm>
            <a:off x="590846" y="2209800"/>
            <a:ext cx="1085554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err="1">
                <a:solidFill>
                  <a:srgbClr val="008A00"/>
                </a:solidFill>
              </a:rPr>
              <a:t>ch</a:t>
            </a:r>
            <a:r>
              <a:rPr lang="en-US" altLang="zh-CN" sz="3200" dirty="0">
                <a:solidFill>
                  <a:srgbClr val="008A00"/>
                </a:solidFill>
              </a:rPr>
              <a:t>=1</a:t>
            </a:r>
            <a:endParaRPr lang="zh-CN" altLang="en-US" sz="3200" dirty="0">
              <a:solidFill>
                <a:srgbClr val="008A00"/>
              </a:solidFill>
            </a:endParaRPr>
          </a:p>
        </p:txBody>
      </p:sp>
      <p:cxnSp>
        <p:nvCxnSpPr>
          <p:cNvPr id="91" name="直接箭头连接符 90"/>
          <p:cNvCxnSpPr/>
          <p:nvPr/>
        </p:nvCxnSpPr>
        <p:spPr bwMode="auto">
          <a:xfrm>
            <a:off x="1219200" y="2667000"/>
            <a:ext cx="381000" cy="206514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008A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2" name="Rectangle 4"/>
          <p:cNvSpPr>
            <a:spLocks noChangeArrowheads="1"/>
          </p:cNvSpPr>
          <p:nvPr/>
        </p:nvSpPr>
        <p:spPr bwMode="auto">
          <a:xfrm>
            <a:off x="4419600" y="990600"/>
            <a:ext cx="4724400" cy="5486400"/>
          </a:xfrm>
          <a:prstGeom prst="rect">
            <a:avLst/>
          </a:prstGeom>
          <a:solidFill>
            <a:schemeClr val="accent5"/>
          </a:solidFill>
          <a:ln w="2857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+mj-lt"/>
                <a:ea typeface="黑体" pitchFamily="2" charset="-122"/>
              </a:rPr>
              <a:t>1. </a:t>
            </a:r>
            <a:r>
              <a:rPr lang="zh-CN" altLang="en-US" dirty="0">
                <a:latin typeface="+mj-lt"/>
                <a:ea typeface="黑体" pitchFamily="2" charset="-122"/>
              </a:rPr>
              <a:t>判断</a:t>
            </a:r>
            <a:r>
              <a:rPr lang="en-US" altLang="zh-CN" dirty="0"/>
              <a:t>(7, 3, 4)</a:t>
            </a:r>
            <a:r>
              <a:rPr lang="zh-CN" altLang="en-US" dirty="0"/>
              <a:t>中的最小值 </a:t>
            </a:r>
            <a:endParaRPr lang="en-US" altLang="zh-CN" dirty="0">
              <a:latin typeface="+mj-lt"/>
              <a:ea typeface="黑体" pitchFamily="2" charset="-122"/>
            </a:endParaRPr>
          </a:p>
          <a:p>
            <a:pPr eaLnBrk="1" hangingPunct="1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+mj-lt"/>
              </a:rPr>
              <a:t>    </a:t>
            </a:r>
            <a:r>
              <a:rPr lang="zh-CN" altLang="en-US" dirty="0">
                <a:latin typeface="+mj-lt"/>
              </a:rPr>
              <a:t>是</a:t>
            </a:r>
            <a:r>
              <a:rPr lang="en-US" altLang="zh-CN" dirty="0">
                <a:latin typeface="+mj-lt"/>
              </a:rPr>
              <a:t>X</a:t>
            </a:r>
            <a:r>
              <a:rPr lang="zh-CN" altLang="en-US" dirty="0">
                <a:latin typeface="+mj-lt"/>
              </a:rPr>
              <a:t>吗？</a:t>
            </a:r>
            <a:endParaRPr lang="en-US" altLang="zh-CN" dirty="0">
              <a:latin typeface="+mj-lt"/>
            </a:endParaRPr>
          </a:p>
          <a:p>
            <a:pPr eaLnBrk="1" hangingPunct="1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+mj-lt"/>
              </a:rPr>
              <a:t>    --</a:t>
            </a:r>
            <a:r>
              <a:rPr lang="zh-CN" altLang="en-US" dirty="0">
                <a:latin typeface="+mj-lt"/>
              </a:rPr>
              <a:t>不是，则</a:t>
            </a:r>
            <a:r>
              <a:rPr lang="zh-CN" altLang="en-US" dirty="0">
                <a:latin typeface="+mj-lt"/>
                <a:ea typeface="黑体" pitchFamily="2" charset="-122"/>
              </a:rPr>
              <a:t>位置交换；</a:t>
            </a:r>
            <a:endParaRPr lang="en-US" altLang="zh-CN" dirty="0">
              <a:latin typeface="+mj-lt"/>
              <a:ea typeface="黑体" pitchFamily="2" charset="-122"/>
            </a:endParaRPr>
          </a:p>
          <a:p>
            <a:pPr eaLnBrk="1" hangingPunct="1">
              <a:lnSpc>
                <a:spcPct val="114000"/>
              </a:lnSpc>
              <a:spcBef>
                <a:spcPts val="0"/>
              </a:spcBef>
              <a:buNone/>
            </a:pPr>
            <a:endParaRPr lang="en-US" altLang="zh-CN" dirty="0">
              <a:latin typeface="+mj-lt"/>
              <a:ea typeface="黑体" pitchFamily="2" charset="-122"/>
            </a:endParaRPr>
          </a:p>
          <a:p>
            <a:pPr eaLnBrk="1" hangingPunct="1">
              <a:lnSpc>
                <a:spcPct val="114000"/>
              </a:lnSpc>
              <a:spcBef>
                <a:spcPts val="0"/>
              </a:spcBef>
              <a:buNone/>
            </a:pPr>
            <a:endParaRPr lang="en-US" altLang="zh-CN" dirty="0">
              <a:latin typeface="+mj-lt"/>
              <a:ea typeface="黑体" pitchFamily="2" charset="-122"/>
            </a:endParaRPr>
          </a:p>
        </p:txBody>
      </p:sp>
      <p:sp>
        <p:nvSpPr>
          <p:cNvPr id="43" name="矩形 42"/>
          <p:cNvSpPr/>
          <p:nvPr/>
        </p:nvSpPr>
        <p:spPr bwMode="auto">
          <a:xfrm>
            <a:off x="3200400" y="5511225"/>
            <a:ext cx="540000" cy="58477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X</a:t>
            </a:r>
            <a:endParaRPr kumimoji="0" lang="zh-CN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44" name="Oval 29"/>
          <p:cNvSpPr>
            <a:spLocks noChangeArrowheads="1"/>
          </p:cNvSpPr>
          <p:nvPr/>
        </p:nvSpPr>
        <p:spPr bwMode="auto">
          <a:xfrm>
            <a:off x="3005400" y="5029200"/>
            <a:ext cx="576000" cy="576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7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zh-CN" altLang="en-US" dirty="0">
                <a:latin typeface="黑体" pitchFamily="2" charset="-122"/>
                <a:ea typeface="黑体" pitchFamily="2" charset="-122"/>
              </a:rPr>
              <a:t>从优先队列中删除元素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—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方法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2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4" name="Oval 26"/>
          <p:cNvSpPr>
            <a:spLocks noChangeArrowheads="1"/>
          </p:cNvSpPr>
          <p:nvPr/>
        </p:nvSpPr>
        <p:spPr bwMode="auto">
          <a:xfrm>
            <a:off x="2362200" y="1786200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3</a:t>
            </a:r>
          </a:p>
        </p:txBody>
      </p:sp>
      <p:sp>
        <p:nvSpPr>
          <p:cNvPr id="36" name="Oval 28"/>
          <p:cNvSpPr>
            <a:spLocks noChangeArrowheads="1"/>
          </p:cNvSpPr>
          <p:nvPr/>
        </p:nvSpPr>
        <p:spPr bwMode="auto">
          <a:xfrm>
            <a:off x="3298200" y="2895600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4</a:t>
            </a:r>
            <a:endParaRPr lang="zh-CN" altLang="en-US" sz="3200" dirty="0"/>
          </a:p>
        </p:txBody>
      </p:sp>
      <p:sp>
        <p:nvSpPr>
          <p:cNvPr id="37" name="Oval 29"/>
          <p:cNvSpPr>
            <a:spLocks noChangeArrowheads="1"/>
          </p:cNvSpPr>
          <p:nvPr/>
        </p:nvSpPr>
        <p:spPr bwMode="auto">
          <a:xfrm>
            <a:off x="685800" y="3963000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9</a:t>
            </a:r>
            <a:endParaRPr lang="zh-CN" altLang="en-US" sz="3200" dirty="0"/>
          </a:p>
        </p:txBody>
      </p:sp>
      <p:sp>
        <p:nvSpPr>
          <p:cNvPr id="38" name="Oval 30"/>
          <p:cNvSpPr>
            <a:spLocks noChangeArrowheads="1"/>
          </p:cNvSpPr>
          <p:nvPr/>
        </p:nvSpPr>
        <p:spPr bwMode="auto">
          <a:xfrm>
            <a:off x="3691200" y="3941743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8</a:t>
            </a:r>
          </a:p>
        </p:txBody>
      </p:sp>
      <p:sp>
        <p:nvSpPr>
          <p:cNvPr id="41" name="Oval 29"/>
          <p:cNvSpPr>
            <a:spLocks noChangeArrowheads="1"/>
          </p:cNvSpPr>
          <p:nvPr/>
        </p:nvSpPr>
        <p:spPr bwMode="auto">
          <a:xfrm>
            <a:off x="2929200" y="3941743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5</a:t>
            </a:r>
            <a:endParaRPr lang="zh-CN" altLang="en-US" sz="3200" dirty="0"/>
          </a:p>
        </p:txBody>
      </p:sp>
      <p:cxnSp>
        <p:nvCxnSpPr>
          <p:cNvPr id="63" name="直接连接符 62"/>
          <p:cNvCxnSpPr>
            <a:stCxn id="34" idx="3"/>
            <a:endCxn id="85" idx="0"/>
          </p:cNvCxnSpPr>
          <p:nvPr/>
        </p:nvCxnSpPr>
        <p:spPr bwMode="auto">
          <a:xfrm rot="5400000">
            <a:off x="1722901" y="2171947"/>
            <a:ext cx="617753" cy="82955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5" name="直接连接符 64"/>
          <p:cNvCxnSpPr>
            <a:stCxn id="34" idx="5"/>
            <a:endCxn id="36" idx="0"/>
          </p:cNvCxnSpPr>
          <p:nvPr/>
        </p:nvCxnSpPr>
        <p:spPr bwMode="auto">
          <a:xfrm rot="16200000" flipH="1">
            <a:off x="2911147" y="2220546"/>
            <a:ext cx="617753" cy="73235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6" name="直接连接符 65"/>
          <p:cNvCxnSpPr>
            <a:stCxn id="85" idx="3"/>
            <a:endCxn id="37" idx="0"/>
          </p:cNvCxnSpPr>
          <p:nvPr/>
        </p:nvCxnSpPr>
        <p:spPr bwMode="auto">
          <a:xfrm rot="5400000">
            <a:off x="905701" y="3455347"/>
            <a:ext cx="575753" cy="43955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7" name="直接连接符 66"/>
          <p:cNvCxnSpPr>
            <a:stCxn id="36" idx="3"/>
            <a:endCxn id="41" idx="0"/>
          </p:cNvCxnSpPr>
          <p:nvPr/>
        </p:nvCxnSpPr>
        <p:spPr bwMode="auto">
          <a:xfrm rot="5400000">
            <a:off x="3022629" y="3581819"/>
            <a:ext cx="554496" cy="16535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直接连接符 67"/>
          <p:cNvCxnSpPr>
            <a:stCxn id="36" idx="5"/>
            <a:endCxn id="38" idx="0"/>
          </p:cNvCxnSpPr>
          <p:nvPr/>
        </p:nvCxnSpPr>
        <p:spPr bwMode="auto">
          <a:xfrm rot="16200000" flipH="1">
            <a:off x="3607275" y="3569818"/>
            <a:ext cx="554496" cy="18935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9" name="Oval 29"/>
          <p:cNvSpPr>
            <a:spLocks noChangeArrowheads="1"/>
          </p:cNvSpPr>
          <p:nvPr/>
        </p:nvSpPr>
        <p:spPr bwMode="auto">
          <a:xfrm>
            <a:off x="2014800" y="3963000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4</a:t>
            </a:r>
            <a:endParaRPr lang="zh-CN" altLang="en-US" sz="3200" dirty="0"/>
          </a:p>
        </p:txBody>
      </p:sp>
      <p:cxnSp>
        <p:nvCxnSpPr>
          <p:cNvPr id="70" name="直接连接符 69"/>
          <p:cNvCxnSpPr>
            <a:stCxn id="85" idx="5"/>
            <a:endCxn id="69" idx="0"/>
          </p:cNvCxnSpPr>
          <p:nvPr/>
        </p:nvCxnSpPr>
        <p:spPr bwMode="auto">
          <a:xfrm rot="16200000" flipH="1">
            <a:off x="1773847" y="3434046"/>
            <a:ext cx="575753" cy="48215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1" name="Oval 30"/>
          <p:cNvSpPr>
            <a:spLocks noChangeArrowheads="1"/>
          </p:cNvSpPr>
          <p:nvPr/>
        </p:nvSpPr>
        <p:spPr bwMode="auto">
          <a:xfrm>
            <a:off x="304800" y="5009142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14</a:t>
            </a:r>
          </a:p>
        </p:txBody>
      </p:sp>
      <p:cxnSp>
        <p:nvCxnSpPr>
          <p:cNvPr id="72" name="直接连接符 71"/>
          <p:cNvCxnSpPr>
            <a:stCxn id="37" idx="3"/>
            <a:endCxn id="71" idx="0"/>
          </p:cNvCxnSpPr>
          <p:nvPr/>
        </p:nvCxnSpPr>
        <p:spPr bwMode="auto">
          <a:xfrm rot="5400000">
            <a:off x="404230" y="4643218"/>
            <a:ext cx="554495" cy="17735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3" name="直接连接符 72"/>
          <p:cNvCxnSpPr>
            <a:stCxn id="74" idx="0"/>
            <a:endCxn id="37" idx="5"/>
          </p:cNvCxnSpPr>
          <p:nvPr/>
        </p:nvCxnSpPr>
        <p:spPr bwMode="auto">
          <a:xfrm rot="16200000" flipV="1">
            <a:off x="954372" y="4677723"/>
            <a:ext cx="569505" cy="12335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4" name="Oval 30"/>
          <p:cNvSpPr>
            <a:spLocks noChangeArrowheads="1"/>
          </p:cNvSpPr>
          <p:nvPr/>
        </p:nvSpPr>
        <p:spPr bwMode="auto">
          <a:xfrm>
            <a:off x="1012800" y="5024152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12</a:t>
            </a:r>
          </a:p>
        </p:txBody>
      </p:sp>
      <p:sp>
        <p:nvSpPr>
          <p:cNvPr id="75" name="Oval 30"/>
          <p:cNvSpPr>
            <a:spLocks noChangeArrowheads="1"/>
          </p:cNvSpPr>
          <p:nvPr/>
        </p:nvSpPr>
        <p:spPr bwMode="auto">
          <a:xfrm>
            <a:off x="1676400" y="5009142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10</a:t>
            </a:r>
          </a:p>
        </p:txBody>
      </p:sp>
      <p:cxnSp>
        <p:nvCxnSpPr>
          <p:cNvPr id="76" name="直接连接符 75"/>
          <p:cNvCxnSpPr>
            <a:stCxn id="69" idx="3"/>
            <a:endCxn id="75" idx="0"/>
          </p:cNvCxnSpPr>
          <p:nvPr/>
        </p:nvCxnSpPr>
        <p:spPr bwMode="auto">
          <a:xfrm rot="5400000">
            <a:off x="1754530" y="4664518"/>
            <a:ext cx="554495" cy="13475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7" name="直接连接符 76"/>
          <p:cNvCxnSpPr>
            <a:stCxn id="78" idx="0"/>
            <a:endCxn id="69" idx="5"/>
          </p:cNvCxnSpPr>
          <p:nvPr/>
        </p:nvCxnSpPr>
        <p:spPr bwMode="auto">
          <a:xfrm rot="16200000" flipV="1">
            <a:off x="2289072" y="4672023"/>
            <a:ext cx="569505" cy="13475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8" name="Oval 30"/>
          <p:cNvSpPr>
            <a:spLocks noChangeArrowheads="1"/>
          </p:cNvSpPr>
          <p:nvPr/>
        </p:nvSpPr>
        <p:spPr bwMode="auto">
          <a:xfrm>
            <a:off x="2353200" y="5024152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6</a:t>
            </a:r>
          </a:p>
        </p:txBody>
      </p:sp>
      <p:sp>
        <p:nvSpPr>
          <p:cNvPr id="85" name="Oval 29"/>
          <p:cNvSpPr>
            <a:spLocks noChangeArrowheads="1"/>
          </p:cNvSpPr>
          <p:nvPr/>
        </p:nvSpPr>
        <p:spPr bwMode="auto">
          <a:xfrm>
            <a:off x="1329000" y="2895600"/>
            <a:ext cx="576000" cy="576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endParaRPr lang="zh-CN" altLang="en-US" sz="3200" dirty="0"/>
          </a:p>
        </p:txBody>
      </p:sp>
      <p:sp>
        <p:nvSpPr>
          <p:cNvPr id="86" name="矩形 85"/>
          <p:cNvSpPr/>
          <p:nvPr/>
        </p:nvSpPr>
        <p:spPr>
          <a:xfrm>
            <a:off x="889686" y="2171979"/>
            <a:ext cx="744114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err="1">
                <a:solidFill>
                  <a:srgbClr val="008A00"/>
                </a:solidFill>
              </a:rPr>
              <a:t>i</a:t>
            </a:r>
            <a:r>
              <a:rPr lang="en-US" altLang="zh-CN" sz="3200" dirty="0">
                <a:solidFill>
                  <a:srgbClr val="008A00"/>
                </a:solidFill>
              </a:rPr>
              <a:t>=1</a:t>
            </a:r>
            <a:endParaRPr lang="zh-CN" altLang="en-US" sz="3200" dirty="0">
              <a:solidFill>
                <a:srgbClr val="008A00"/>
              </a:solidFill>
            </a:endParaRPr>
          </a:p>
        </p:txBody>
      </p:sp>
      <p:cxnSp>
        <p:nvCxnSpPr>
          <p:cNvPr id="87" name="直接箭头连接符 86"/>
          <p:cNvCxnSpPr>
            <a:endCxn id="85" idx="1"/>
          </p:cNvCxnSpPr>
          <p:nvPr/>
        </p:nvCxnSpPr>
        <p:spPr bwMode="auto">
          <a:xfrm rot="16200000" flipH="1">
            <a:off x="1138500" y="2705099"/>
            <a:ext cx="312953" cy="236753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008A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0" name="矩形 89"/>
          <p:cNvSpPr/>
          <p:nvPr/>
        </p:nvSpPr>
        <p:spPr>
          <a:xfrm>
            <a:off x="57446" y="3200400"/>
            <a:ext cx="1085554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err="1">
                <a:solidFill>
                  <a:srgbClr val="008A00"/>
                </a:solidFill>
              </a:rPr>
              <a:t>ch</a:t>
            </a:r>
            <a:r>
              <a:rPr lang="en-US" altLang="zh-CN" sz="3200" dirty="0">
                <a:solidFill>
                  <a:srgbClr val="008A00"/>
                </a:solidFill>
              </a:rPr>
              <a:t>=3</a:t>
            </a:r>
            <a:endParaRPr lang="zh-CN" altLang="en-US" sz="3200" dirty="0">
              <a:solidFill>
                <a:srgbClr val="008A00"/>
              </a:solidFill>
            </a:endParaRPr>
          </a:p>
        </p:txBody>
      </p:sp>
      <p:cxnSp>
        <p:nvCxnSpPr>
          <p:cNvPr id="91" name="直接箭头连接符 90"/>
          <p:cNvCxnSpPr/>
          <p:nvPr/>
        </p:nvCxnSpPr>
        <p:spPr bwMode="auto">
          <a:xfrm rot="16200000" flipH="1">
            <a:off x="533400" y="3810000"/>
            <a:ext cx="381000" cy="7620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008A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2" name="Rectangle 4"/>
          <p:cNvSpPr>
            <a:spLocks noChangeArrowheads="1"/>
          </p:cNvSpPr>
          <p:nvPr/>
        </p:nvSpPr>
        <p:spPr bwMode="auto">
          <a:xfrm>
            <a:off x="4419600" y="990600"/>
            <a:ext cx="4724400" cy="5486400"/>
          </a:xfrm>
          <a:prstGeom prst="rect">
            <a:avLst/>
          </a:prstGeom>
          <a:solidFill>
            <a:schemeClr val="accent5"/>
          </a:solidFill>
          <a:ln w="2857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+mj-lt"/>
                <a:ea typeface="黑体" pitchFamily="2" charset="-122"/>
              </a:rPr>
              <a:t>1. </a:t>
            </a:r>
            <a:r>
              <a:rPr lang="zh-CN" altLang="en-US" dirty="0">
                <a:latin typeface="+mj-lt"/>
                <a:ea typeface="黑体" pitchFamily="2" charset="-122"/>
              </a:rPr>
              <a:t>判断</a:t>
            </a:r>
            <a:r>
              <a:rPr lang="en-US" altLang="zh-CN" dirty="0"/>
              <a:t>(7, 3, 4)</a:t>
            </a:r>
            <a:r>
              <a:rPr lang="zh-CN" altLang="en-US" dirty="0"/>
              <a:t>中的最小值 </a:t>
            </a:r>
            <a:endParaRPr lang="en-US" altLang="zh-CN" dirty="0">
              <a:latin typeface="+mj-lt"/>
              <a:ea typeface="黑体" pitchFamily="2" charset="-122"/>
            </a:endParaRPr>
          </a:p>
          <a:p>
            <a:pPr eaLnBrk="1" hangingPunct="1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+mj-lt"/>
              </a:rPr>
              <a:t>    </a:t>
            </a:r>
            <a:r>
              <a:rPr lang="zh-CN" altLang="en-US" dirty="0">
                <a:latin typeface="+mj-lt"/>
              </a:rPr>
              <a:t>是</a:t>
            </a:r>
            <a:r>
              <a:rPr lang="en-US" altLang="zh-CN" dirty="0">
                <a:latin typeface="+mj-lt"/>
              </a:rPr>
              <a:t>X</a:t>
            </a:r>
            <a:r>
              <a:rPr lang="zh-CN" altLang="en-US" dirty="0">
                <a:latin typeface="+mj-lt"/>
              </a:rPr>
              <a:t>吗？</a:t>
            </a:r>
            <a:endParaRPr lang="en-US" altLang="zh-CN" dirty="0">
              <a:latin typeface="+mj-lt"/>
            </a:endParaRPr>
          </a:p>
          <a:p>
            <a:pPr eaLnBrk="1" hangingPunct="1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+mj-lt"/>
              </a:rPr>
              <a:t>    --</a:t>
            </a:r>
            <a:r>
              <a:rPr lang="zh-CN" altLang="en-US" dirty="0">
                <a:latin typeface="+mj-lt"/>
              </a:rPr>
              <a:t>不是，则</a:t>
            </a:r>
            <a:r>
              <a:rPr lang="zh-CN" altLang="en-US" dirty="0">
                <a:latin typeface="+mj-lt"/>
                <a:ea typeface="黑体" pitchFamily="2" charset="-122"/>
              </a:rPr>
              <a:t>位置交换；</a:t>
            </a:r>
            <a:endParaRPr lang="en-US" altLang="zh-CN" dirty="0">
              <a:latin typeface="+mj-lt"/>
              <a:ea typeface="黑体" pitchFamily="2" charset="-122"/>
            </a:endParaRPr>
          </a:p>
          <a:p>
            <a:pPr eaLnBrk="1" hangingPunct="1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+mj-lt"/>
              </a:rPr>
              <a:t>2. </a:t>
            </a:r>
            <a:r>
              <a:rPr lang="zh-CN" altLang="en-US" dirty="0">
                <a:latin typeface="+mj-lt"/>
              </a:rPr>
              <a:t>判断</a:t>
            </a:r>
            <a:r>
              <a:rPr lang="en-US" altLang="zh-CN" dirty="0">
                <a:latin typeface="+mj-lt"/>
              </a:rPr>
              <a:t>(7, 9, 4)</a:t>
            </a:r>
            <a:r>
              <a:rPr lang="zh-CN" altLang="en-US" dirty="0">
                <a:latin typeface="+mj-lt"/>
              </a:rPr>
              <a:t>中的最小值</a:t>
            </a:r>
            <a:endParaRPr lang="en-US" altLang="zh-CN" dirty="0">
              <a:latin typeface="+mj-lt"/>
            </a:endParaRPr>
          </a:p>
          <a:p>
            <a:pPr eaLnBrk="1" hangingPunct="1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+mj-lt"/>
                <a:ea typeface="黑体" pitchFamily="2" charset="-122"/>
              </a:rPr>
              <a:t>    </a:t>
            </a:r>
            <a:r>
              <a:rPr lang="zh-CN" altLang="en-US" dirty="0">
                <a:latin typeface="+mj-lt"/>
                <a:ea typeface="黑体" pitchFamily="2" charset="-122"/>
              </a:rPr>
              <a:t>是</a:t>
            </a:r>
            <a:r>
              <a:rPr lang="en-US" altLang="zh-CN" dirty="0">
                <a:latin typeface="+mj-lt"/>
                <a:ea typeface="黑体" pitchFamily="2" charset="-122"/>
              </a:rPr>
              <a:t>X</a:t>
            </a:r>
            <a:r>
              <a:rPr lang="zh-CN" altLang="en-US" dirty="0">
                <a:latin typeface="+mj-lt"/>
                <a:ea typeface="黑体" pitchFamily="2" charset="-122"/>
              </a:rPr>
              <a:t>吗？</a:t>
            </a:r>
            <a:endParaRPr lang="en-US" altLang="zh-CN" dirty="0">
              <a:latin typeface="+mj-lt"/>
              <a:ea typeface="黑体" pitchFamily="2" charset="-122"/>
            </a:endParaRPr>
          </a:p>
          <a:p>
            <a:pPr eaLnBrk="1" hangingPunct="1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+mj-lt"/>
              </a:rPr>
              <a:t>    --</a:t>
            </a:r>
            <a:r>
              <a:rPr lang="zh-CN" altLang="en-US" dirty="0">
                <a:latin typeface="+mj-lt"/>
              </a:rPr>
              <a:t>不是，则位置交换</a:t>
            </a:r>
            <a:endParaRPr lang="en-US" altLang="zh-CN" dirty="0">
              <a:latin typeface="+mj-lt"/>
              <a:ea typeface="黑体" pitchFamily="2" charset="-122"/>
            </a:endParaRPr>
          </a:p>
          <a:p>
            <a:pPr eaLnBrk="1" hangingPunct="1">
              <a:lnSpc>
                <a:spcPct val="114000"/>
              </a:lnSpc>
              <a:spcBef>
                <a:spcPts val="0"/>
              </a:spcBef>
              <a:buNone/>
            </a:pPr>
            <a:endParaRPr lang="en-US" altLang="zh-CN" dirty="0">
              <a:latin typeface="+mj-lt"/>
              <a:ea typeface="黑体" pitchFamily="2" charset="-122"/>
            </a:endParaRPr>
          </a:p>
          <a:p>
            <a:pPr eaLnBrk="1" hangingPunct="1">
              <a:lnSpc>
                <a:spcPct val="114000"/>
              </a:lnSpc>
              <a:spcBef>
                <a:spcPts val="0"/>
              </a:spcBef>
              <a:buNone/>
            </a:pPr>
            <a:endParaRPr lang="en-US" altLang="zh-CN" dirty="0">
              <a:latin typeface="+mj-lt"/>
              <a:ea typeface="黑体" pitchFamily="2" charset="-122"/>
            </a:endParaRPr>
          </a:p>
        </p:txBody>
      </p:sp>
      <p:sp>
        <p:nvSpPr>
          <p:cNvPr id="43" name="矩形 42"/>
          <p:cNvSpPr/>
          <p:nvPr/>
        </p:nvSpPr>
        <p:spPr bwMode="auto">
          <a:xfrm>
            <a:off x="3200400" y="5511225"/>
            <a:ext cx="540000" cy="58477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X</a:t>
            </a:r>
            <a:endParaRPr kumimoji="0" lang="zh-CN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44" name="Oval 29"/>
          <p:cNvSpPr>
            <a:spLocks noChangeArrowheads="1"/>
          </p:cNvSpPr>
          <p:nvPr/>
        </p:nvSpPr>
        <p:spPr bwMode="auto">
          <a:xfrm>
            <a:off x="3005400" y="5029200"/>
            <a:ext cx="576000" cy="576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7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zh-CN" altLang="en-US" dirty="0">
                <a:latin typeface="黑体" pitchFamily="2" charset="-122"/>
                <a:ea typeface="黑体" pitchFamily="2" charset="-122"/>
              </a:rPr>
              <a:t>从优先队列中删除元素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—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方法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2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4" name="Oval 26"/>
          <p:cNvSpPr>
            <a:spLocks noChangeArrowheads="1"/>
          </p:cNvSpPr>
          <p:nvPr/>
        </p:nvSpPr>
        <p:spPr bwMode="auto">
          <a:xfrm>
            <a:off x="2362200" y="1786200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3</a:t>
            </a:r>
          </a:p>
        </p:txBody>
      </p:sp>
      <p:sp>
        <p:nvSpPr>
          <p:cNvPr id="36" name="Oval 28"/>
          <p:cNvSpPr>
            <a:spLocks noChangeArrowheads="1"/>
          </p:cNvSpPr>
          <p:nvPr/>
        </p:nvSpPr>
        <p:spPr bwMode="auto">
          <a:xfrm>
            <a:off x="3298200" y="2895600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4</a:t>
            </a:r>
            <a:endParaRPr lang="zh-CN" altLang="en-US" sz="3200" dirty="0"/>
          </a:p>
        </p:txBody>
      </p:sp>
      <p:sp>
        <p:nvSpPr>
          <p:cNvPr id="37" name="Oval 29"/>
          <p:cNvSpPr>
            <a:spLocks noChangeArrowheads="1"/>
          </p:cNvSpPr>
          <p:nvPr/>
        </p:nvSpPr>
        <p:spPr bwMode="auto">
          <a:xfrm>
            <a:off x="685800" y="3963000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9</a:t>
            </a:r>
            <a:endParaRPr lang="zh-CN" altLang="en-US" sz="3200" dirty="0"/>
          </a:p>
        </p:txBody>
      </p:sp>
      <p:sp>
        <p:nvSpPr>
          <p:cNvPr id="38" name="Oval 30"/>
          <p:cNvSpPr>
            <a:spLocks noChangeArrowheads="1"/>
          </p:cNvSpPr>
          <p:nvPr/>
        </p:nvSpPr>
        <p:spPr bwMode="auto">
          <a:xfrm>
            <a:off x="3691200" y="3941743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8</a:t>
            </a:r>
          </a:p>
        </p:txBody>
      </p:sp>
      <p:sp>
        <p:nvSpPr>
          <p:cNvPr id="41" name="Oval 29"/>
          <p:cNvSpPr>
            <a:spLocks noChangeArrowheads="1"/>
          </p:cNvSpPr>
          <p:nvPr/>
        </p:nvSpPr>
        <p:spPr bwMode="auto">
          <a:xfrm>
            <a:off x="2929200" y="3941743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5</a:t>
            </a:r>
            <a:endParaRPr lang="zh-CN" altLang="en-US" sz="3200" dirty="0"/>
          </a:p>
        </p:txBody>
      </p:sp>
      <p:cxnSp>
        <p:nvCxnSpPr>
          <p:cNvPr id="63" name="直接连接符 62"/>
          <p:cNvCxnSpPr>
            <a:stCxn id="34" idx="3"/>
            <a:endCxn id="69" idx="0"/>
          </p:cNvCxnSpPr>
          <p:nvPr/>
        </p:nvCxnSpPr>
        <p:spPr bwMode="auto">
          <a:xfrm rot="5400000">
            <a:off x="1799101" y="2171947"/>
            <a:ext cx="541553" cy="75335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5" name="直接连接符 64"/>
          <p:cNvCxnSpPr>
            <a:stCxn id="34" idx="5"/>
            <a:endCxn id="36" idx="0"/>
          </p:cNvCxnSpPr>
          <p:nvPr/>
        </p:nvCxnSpPr>
        <p:spPr bwMode="auto">
          <a:xfrm rot="16200000" flipH="1">
            <a:off x="2911147" y="2220546"/>
            <a:ext cx="617753" cy="73235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6" name="直接连接符 65"/>
          <p:cNvCxnSpPr>
            <a:stCxn id="69" idx="3"/>
            <a:endCxn id="37" idx="0"/>
          </p:cNvCxnSpPr>
          <p:nvPr/>
        </p:nvCxnSpPr>
        <p:spPr bwMode="auto">
          <a:xfrm rot="5400000">
            <a:off x="905701" y="3379147"/>
            <a:ext cx="651953" cy="51575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7" name="直接连接符 66"/>
          <p:cNvCxnSpPr>
            <a:stCxn id="36" idx="3"/>
            <a:endCxn id="41" idx="0"/>
          </p:cNvCxnSpPr>
          <p:nvPr/>
        </p:nvCxnSpPr>
        <p:spPr bwMode="auto">
          <a:xfrm rot="5400000">
            <a:off x="3022629" y="3581819"/>
            <a:ext cx="554496" cy="16535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直接连接符 67"/>
          <p:cNvCxnSpPr>
            <a:stCxn id="36" idx="5"/>
            <a:endCxn id="38" idx="0"/>
          </p:cNvCxnSpPr>
          <p:nvPr/>
        </p:nvCxnSpPr>
        <p:spPr bwMode="auto">
          <a:xfrm rot="16200000" flipH="1">
            <a:off x="3607275" y="3569818"/>
            <a:ext cx="554496" cy="18935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9" name="Oval 29"/>
          <p:cNvSpPr>
            <a:spLocks noChangeArrowheads="1"/>
          </p:cNvSpPr>
          <p:nvPr/>
        </p:nvSpPr>
        <p:spPr bwMode="auto">
          <a:xfrm>
            <a:off x="1405200" y="2819400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4</a:t>
            </a:r>
            <a:endParaRPr lang="zh-CN" altLang="en-US" sz="3200" dirty="0"/>
          </a:p>
        </p:txBody>
      </p:sp>
      <p:cxnSp>
        <p:nvCxnSpPr>
          <p:cNvPr id="70" name="直接连接符 69"/>
          <p:cNvCxnSpPr>
            <a:stCxn id="69" idx="5"/>
            <a:endCxn id="85" idx="0"/>
          </p:cNvCxnSpPr>
          <p:nvPr/>
        </p:nvCxnSpPr>
        <p:spPr bwMode="auto">
          <a:xfrm rot="16200000" flipH="1">
            <a:off x="1757347" y="3450546"/>
            <a:ext cx="651353" cy="37235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1" name="Oval 30"/>
          <p:cNvSpPr>
            <a:spLocks noChangeArrowheads="1"/>
          </p:cNvSpPr>
          <p:nvPr/>
        </p:nvSpPr>
        <p:spPr bwMode="auto">
          <a:xfrm>
            <a:off x="304800" y="5009142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14</a:t>
            </a:r>
          </a:p>
        </p:txBody>
      </p:sp>
      <p:cxnSp>
        <p:nvCxnSpPr>
          <p:cNvPr id="72" name="直接连接符 71"/>
          <p:cNvCxnSpPr>
            <a:stCxn id="37" idx="3"/>
            <a:endCxn id="71" idx="0"/>
          </p:cNvCxnSpPr>
          <p:nvPr/>
        </p:nvCxnSpPr>
        <p:spPr bwMode="auto">
          <a:xfrm rot="5400000">
            <a:off x="404230" y="4643218"/>
            <a:ext cx="554495" cy="17735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3" name="直接连接符 72"/>
          <p:cNvCxnSpPr>
            <a:stCxn id="74" idx="0"/>
            <a:endCxn id="37" idx="5"/>
          </p:cNvCxnSpPr>
          <p:nvPr/>
        </p:nvCxnSpPr>
        <p:spPr bwMode="auto">
          <a:xfrm rot="16200000" flipV="1">
            <a:off x="954372" y="4677723"/>
            <a:ext cx="569505" cy="12335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4" name="Oval 30"/>
          <p:cNvSpPr>
            <a:spLocks noChangeArrowheads="1"/>
          </p:cNvSpPr>
          <p:nvPr/>
        </p:nvSpPr>
        <p:spPr bwMode="auto">
          <a:xfrm>
            <a:off x="1012800" y="5024152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12</a:t>
            </a:r>
          </a:p>
        </p:txBody>
      </p:sp>
      <p:sp>
        <p:nvSpPr>
          <p:cNvPr id="75" name="Oval 30"/>
          <p:cNvSpPr>
            <a:spLocks noChangeArrowheads="1"/>
          </p:cNvSpPr>
          <p:nvPr/>
        </p:nvSpPr>
        <p:spPr bwMode="auto">
          <a:xfrm>
            <a:off x="1676400" y="5009142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10</a:t>
            </a:r>
          </a:p>
        </p:txBody>
      </p:sp>
      <p:cxnSp>
        <p:nvCxnSpPr>
          <p:cNvPr id="76" name="直接连接符 75"/>
          <p:cNvCxnSpPr>
            <a:stCxn id="85" idx="3"/>
            <a:endCxn id="75" idx="0"/>
          </p:cNvCxnSpPr>
          <p:nvPr/>
        </p:nvCxnSpPr>
        <p:spPr bwMode="auto">
          <a:xfrm rot="5400000">
            <a:off x="1737430" y="4681018"/>
            <a:ext cx="555095" cy="10115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7" name="直接连接符 76"/>
          <p:cNvCxnSpPr>
            <a:stCxn id="78" idx="0"/>
            <a:endCxn id="85" idx="5"/>
          </p:cNvCxnSpPr>
          <p:nvPr/>
        </p:nvCxnSpPr>
        <p:spPr bwMode="auto">
          <a:xfrm rot="16200000" flipV="1">
            <a:off x="2271972" y="4654923"/>
            <a:ext cx="570105" cy="16835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8" name="Oval 30"/>
          <p:cNvSpPr>
            <a:spLocks noChangeArrowheads="1"/>
          </p:cNvSpPr>
          <p:nvPr/>
        </p:nvSpPr>
        <p:spPr bwMode="auto">
          <a:xfrm>
            <a:off x="2353200" y="5024152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6</a:t>
            </a:r>
          </a:p>
        </p:txBody>
      </p:sp>
      <p:sp>
        <p:nvSpPr>
          <p:cNvPr id="85" name="Oval 29"/>
          <p:cNvSpPr>
            <a:spLocks noChangeArrowheads="1"/>
          </p:cNvSpPr>
          <p:nvPr/>
        </p:nvSpPr>
        <p:spPr bwMode="auto">
          <a:xfrm>
            <a:off x="1981200" y="3962400"/>
            <a:ext cx="576000" cy="576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endParaRPr lang="zh-CN" altLang="en-US" sz="3200" dirty="0"/>
          </a:p>
        </p:txBody>
      </p:sp>
      <p:sp>
        <p:nvSpPr>
          <p:cNvPr id="86" name="矩形 85"/>
          <p:cNvSpPr/>
          <p:nvPr/>
        </p:nvSpPr>
        <p:spPr>
          <a:xfrm>
            <a:off x="2133600" y="3276600"/>
            <a:ext cx="744114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err="1">
                <a:solidFill>
                  <a:srgbClr val="008A00"/>
                </a:solidFill>
              </a:rPr>
              <a:t>i</a:t>
            </a:r>
            <a:r>
              <a:rPr lang="en-US" altLang="zh-CN" sz="3200" dirty="0">
                <a:solidFill>
                  <a:srgbClr val="008A00"/>
                </a:solidFill>
              </a:rPr>
              <a:t>=4</a:t>
            </a:r>
            <a:endParaRPr lang="zh-CN" altLang="en-US" sz="3200" dirty="0">
              <a:solidFill>
                <a:srgbClr val="008A00"/>
              </a:solidFill>
            </a:endParaRPr>
          </a:p>
        </p:txBody>
      </p:sp>
      <p:cxnSp>
        <p:nvCxnSpPr>
          <p:cNvPr id="87" name="直接箭头连接符 86"/>
          <p:cNvCxnSpPr>
            <a:endCxn id="85" idx="7"/>
          </p:cNvCxnSpPr>
          <p:nvPr/>
        </p:nvCxnSpPr>
        <p:spPr bwMode="auto">
          <a:xfrm rot="5400000">
            <a:off x="2337248" y="3869400"/>
            <a:ext cx="312953" cy="41753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008A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0" name="矩形 89"/>
          <p:cNvSpPr/>
          <p:nvPr/>
        </p:nvSpPr>
        <p:spPr>
          <a:xfrm>
            <a:off x="1124246" y="5600979"/>
            <a:ext cx="1085554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err="1">
                <a:solidFill>
                  <a:srgbClr val="008A00"/>
                </a:solidFill>
              </a:rPr>
              <a:t>ch</a:t>
            </a:r>
            <a:r>
              <a:rPr lang="en-US" altLang="zh-CN" sz="3200" dirty="0">
                <a:solidFill>
                  <a:srgbClr val="008A00"/>
                </a:solidFill>
              </a:rPr>
              <a:t>=9</a:t>
            </a:r>
            <a:endParaRPr lang="zh-CN" altLang="en-US" sz="3200" dirty="0">
              <a:solidFill>
                <a:srgbClr val="008A00"/>
              </a:solidFill>
            </a:endParaRPr>
          </a:p>
        </p:txBody>
      </p:sp>
      <p:cxnSp>
        <p:nvCxnSpPr>
          <p:cNvPr id="91" name="直接箭头连接符 90"/>
          <p:cNvCxnSpPr>
            <a:endCxn id="75" idx="4"/>
          </p:cNvCxnSpPr>
          <p:nvPr/>
        </p:nvCxnSpPr>
        <p:spPr bwMode="auto">
          <a:xfrm rot="5400000" flipH="1" flipV="1">
            <a:off x="1717371" y="5620371"/>
            <a:ext cx="282258" cy="21180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008A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2" name="Rectangle 4"/>
          <p:cNvSpPr>
            <a:spLocks noChangeArrowheads="1"/>
          </p:cNvSpPr>
          <p:nvPr/>
        </p:nvSpPr>
        <p:spPr bwMode="auto">
          <a:xfrm>
            <a:off x="4419600" y="990600"/>
            <a:ext cx="4724400" cy="5486400"/>
          </a:xfrm>
          <a:prstGeom prst="rect">
            <a:avLst/>
          </a:prstGeom>
          <a:solidFill>
            <a:schemeClr val="accent5"/>
          </a:solidFill>
          <a:ln w="2857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+mj-lt"/>
                <a:ea typeface="黑体" pitchFamily="2" charset="-122"/>
              </a:rPr>
              <a:t>1. </a:t>
            </a:r>
            <a:r>
              <a:rPr lang="zh-CN" altLang="en-US" dirty="0">
                <a:latin typeface="+mj-lt"/>
                <a:ea typeface="黑体" pitchFamily="2" charset="-122"/>
              </a:rPr>
              <a:t>判断</a:t>
            </a:r>
            <a:r>
              <a:rPr lang="en-US" altLang="zh-CN" dirty="0"/>
              <a:t>(7, 3, 4)</a:t>
            </a:r>
            <a:r>
              <a:rPr lang="zh-CN" altLang="en-US" dirty="0"/>
              <a:t>中的最小值 </a:t>
            </a:r>
            <a:endParaRPr lang="en-US" altLang="zh-CN" dirty="0">
              <a:latin typeface="+mj-lt"/>
              <a:ea typeface="黑体" pitchFamily="2" charset="-122"/>
            </a:endParaRPr>
          </a:p>
          <a:p>
            <a:pPr eaLnBrk="1" hangingPunct="1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+mj-lt"/>
              </a:rPr>
              <a:t>    </a:t>
            </a:r>
            <a:r>
              <a:rPr lang="zh-CN" altLang="en-US" dirty="0">
                <a:latin typeface="+mj-lt"/>
              </a:rPr>
              <a:t>是</a:t>
            </a:r>
            <a:r>
              <a:rPr lang="en-US" altLang="zh-CN" dirty="0">
                <a:latin typeface="+mj-lt"/>
              </a:rPr>
              <a:t>X</a:t>
            </a:r>
            <a:r>
              <a:rPr lang="zh-CN" altLang="en-US" dirty="0">
                <a:latin typeface="+mj-lt"/>
              </a:rPr>
              <a:t>吗？</a:t>
            </a:r>
            <a:endParaRPr lang="en-US" altLang="zh-CN" dirty="0">
              <a:latin typeface="+mj-lt"/>
            </a:endParaRPr>
          </a:p>
          <a:p>
            <a:pPr eaLnBrk="1" hangingPunct="1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+mj-lt"/>
              </a:rPr>
              <a:t>    --</a:t>
            </a:r>
            <a:r>
              <a:rPr lang="zh-CN" altLang="en-US" dirty="0">
                <a:latin typeface="+mj-lt"/>
              </a:rPr>
              <a:t>不是，则</a:t>
            </a:r>
            <a:r>
              <a:rPr lang="zh-CN" altLang="en-US" dirty="0">
                <a:latin typeface="+mj-lt"/>
                <a:ea typeface="黑体" pitchFamily="2" charset="-122"/>
              </a:rPr>
              <a:t>位置交换；</a:t>
            </a:r>
            <a:endParaRPr lang="en-US" altLang="zh-CN" dirty="0">
              <a:latin typeface="+mj-lt"/>
              <a:ea typeface="黑体" pitchFamily="2" charset="-122"/>
            </a:endParaRPr>
          </a:p>
          <a:p>
            <a:pPr eaLnBrk="1" hangingPunct="1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+mj-lt"/>
              </a:rPr>
              <a:t>2. </a:t>
            </a:r>
            <a:r>
              <a:rPr lang="zh-CN" altLang="en-US" dirty="0">
                <a:latin typeface="+mj-lt"/>
              </a:rPr>
              <a:t>判断</a:t>
            </a:r>
            <a:r>
              <a:rPr lang="en-US" altLang="zh-CN" dirty="0">
                <a:latin typeface="+mj-lt"/>
              </a:rPr>
              <a:t>(7, 9, 4)</a:t>
            </a:r>
            <a:r>
              <a:rPr lang="zh-CN" altLang="en-US" dirty="0">
                <a:latin typeface="+mj-lt"/>
              </a:rPr>
              <a:t>中的最小值</a:t>
            </a:r>
            <a:endParaRPr lang="en-US" altLang="zh-CN" dirty="0">
              <a:latin typeface="+mj-lt"/>
            </a:endParaRPr>
          </a:p>
          <a:p>
            <a:pPr eaLnBrk="1" hangingPunct="1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+mj-lt"/>
                <a:ea typeface="黑体" pitchFamily="2" charset="-122"/>
              </a:rPr>
              <a:t>    </a:t>
            </a:r>
            <a:r>
              <a:rPr lang="zh-CN" altLang="en-US" dirty="0">
                <a:latin typeface="+mj-lt"/>
                <a:ea typeface="黑体" pitchFamily="2" charset="-122"/>
              </a:rPr>
              <a:t>是</a:t>
            </a:r>
            <a:r>
              <a:rPr lang="en-US" altLang="zh-CN" dirty="0">
                <a:latin typeface="+mj-lt"/>
                <a:ea typeface="黑体" pitchFamily="2" charset="-122"/>
              </a:rPr>
              <a:t>X</a:t>
            </a:r>
            <a:r>
              <a:rPr lang="zh-CN" altLang="en-US" dirty="0">
                <a:latin typeface="+mj-lt"/>
                <a:ea typeface="黑体" pitchFamily="2" charset="-122"/>
              </a:rPr>
              <a:t>吗？</a:t>
            </a:r>
            <a:endParaRPr lang="en-US" altLang="zh-CN" dirty="0">
              <a:latin typeface="+mj-lt"/>
              <a:ea typeface="黑体" pitchFamily="2" charset="-122"/>
            </a:endParaRPr>
          </a:p>
          <a:p>
            <a:pPr eaLnBrk="1" hangingPunct="1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+mj-lt"/>
              </a:rPr>
              <a:t>    --</a:t>
            </a:r>
            <a:r>
              <a:rPr lang="zh-CN" altLang="en-US" dirty="0">
                <a:latin typeface="+mj-lt"/>
              </a:rPr>
              <a:t>不是，则位置交换</a:t>
            </a:r>
            <a:r>
              <a:rPr lang="en-US" altLang="zh-CN" dirty="0">
                <a:latin typeface="+mj-lt"/>
              </a:rPr>
              <a:t>;</a:t>
            </a:r>
          </a:p>
          <a:p>
            <a:pPr eaLnBrk="1" hangingPunct="1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dirty="0"/>
              <a:t>3. </a:t>
            </a:r>
            <a:r>
              <a:rPr lang="zh-CN" altLang="en-US" dirty="0"/>
              <a:t>判断</a:t>
            </a:r>
            <a:r>
              <a:rPr lang="en-US" altLang="zh-CN" dirty="0"/>
              <a:t>(7, 10, 6)</a:t>
            </a:r>
            <a:r>
              <a:rPr lang="zh-CN" altLang="en-US" dirty="0"/>
              <a:t>中的最小值</a:t>
            </a:r>
            <a:endParaRPr lang="en-US" altLang="zh-CN" dirty="0"/>
          </a:p>
          <a:p>
            <a:pPr eaLnBrk="1" hangingPunct="1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dirty="0"/>
              <a:t>    </a:t>
            </a:r>
            <a:r>
              <a:rPr lang="zh-CN" altLang="en-US" dirty="0"/>
              <a:t>是</a:t>
            </a:r>
            <a:r>
              <a:rPr lang="en-US" altLang="zh-CN" dirty="0"/>
              <a:t>X</a:t>
            </a:r>
            <a:r>
              <a:rPr lang="zh-CN" altLang="en-US" dirty="0"/>
              <a:t>吗？</a:t>
            </a:r>
            <a:endParaRPr lang="en-US" altLang="zh-CN" dirty="0"/>
          </a:p>
          <a:p>
            <a:pPr eaLnBrk="1" hangingPunct="1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dirty="0"/>
              <a:t>    --</a:t>
            </a:r>
            <a:r>
              <a:rPr lang="zh-CN" altLang="en-US" dirty="0"/>
              <a:t>不是，则位置交换；</a:t>
            </a:r>
            <a:endParaRPr lang="en-US" altLang="zh-CN" dirty="0"/>
          </a:p>
          <a:p>
            <a:pPr eaLnBrk="1" hangingPunct="1">
              <a:lnSpc>
                <a:spcPct val="114000"/>
              </a:lnSpc>
              <a:spcBef>
                <a:spcPts val="0"/>
              </a:spcBef>
              <a:buNone/>
            </a:pPr>
            <a:endParaRPr lang="en-US" altLang="zh-CN" dirty="0">
              <a:latin typeface="+mj-lt"/>
              <a:ea typeface="黑体" pitchFamily="2" charset="-122"/>
            </a:endParaRPr>
          </a:p>
          <a:p>
            <a:pPr eaLnBrk="1" hangingPunct="1">
              <a:lnSpc>
                <a:spcPct val="114000"/>
              </a:lnSpc>
              <a:spcBef>
                <a:spcPts val="0"/>
              </a:spcBef>
              <a:buNone/>
            </a:pPr>
            <a:endParaRPr lang="en-US" altLang="zh-CN" dirty="0">
              <a:latin typeface="+mj-lt"/>
              <a:ea typeface="黑体" pitchFamily="2" charset="-122"/>
            </a:endParaRPr>
          </a:p>
          <a:p>
            <a:pPr eaLnBrk="1" hangingPunct="1">
              <a:lnSpc>
                <a:spcPct val="114000"/>
              </a:lnSpc>
              <a:spcBef>
                <a:spcPts val="0"/>
              </a:spcBef>
              <a:buNone/>
            </a:pPr>
            <a:endParaRPr lang="en-US" altLang="zh-CN" dirty="0">
              <a:latin typeface="+mj-lt"/>
              <a:ea typeface="黑体" pitchFamily="2" charset="-122"/>
            </a:endParaRPr>
          </a:p>
        </p:txBody>
      </p:sp>
      <p:sp>
        <p:nvSpPr>
          <p:cNvPr id="43" name="矩形 42"/>
          <p:cNvSpPr/>
          <p:nvPr/>
        </p:nvSpPr>
        <p:spPr bwMode="auto">
          <a:xfrm>
            <a:off x="3200400" y="5511225"/>
            <a:ext cx="540000" cy="58477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X</a:t>
            </a:r>
            <a:endParaRPr kumimoji="0" lang="zh-CN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44" name="Oval 29"/>
          <p:cNvSpPr>
            <a:spLocks noChangeArrowheads="1"/>
          </p:cNvSpPr>
          <p:nvPr/>
        </p:nvSpPr>
        <p:spPr bwMode="auto">
          <a:xfrm>
            <a:off x="3005400" y="5029200"/>
            <a:ext cx="576000" cy="576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7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zh-CN" altLang="en-US" dirty="0">
                <a:latin typeface="黑体" pitchFamily="2" charset="-122"/>
                <a:ea typeface="黑体" pitchFamily="2" charset="-122"/>
              </a:rPr>
              <a:t>从优先队列中删除元素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—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方法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2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4" name="Oval 26"/>
          <p:cNvSpPr>
            <a:spLocks noChangeArrowheads="1"/>
          </p:cNvSpPr>
          <p:nvPr/>
        </p:nvSpPr>
        <p:spPr bwMode="auto">
          <a:xfrm>
            <a:off x="2362200" y="1786200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3</a:t>
            </a:r>
          </a:p>
        </p:txBody>
      </p:sp>
      <p:sp>
        <p:nvSpPr>
          <p:cNvPr id="36" name="Oval 28"/>
          <p:cNvSpPr>
            <a:spLocks noChangeArrowheads="1"/>
          </p:cNvSpPr>
          <p:nvPr/>
        </p:nvSpPr>
        <p:spPr bwMode="auto">
          <a:xfrm>
            <a:off x="3298200" y="2895600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4</a:t>
            </a:r>
            <a:endParaRPr lang="zh-CN" altLang="en-US" sz="3200" dirty="0"/>
          </a:p>
        </p:txBody>
      </p:sp>
      <p:sp>
        <p:nvSpPr>
          <p:cNvPr id="37" name="Oval 29"/>
          <p:cNvSpPr>
            <a:spLocks noChangeArrowheads="1"/>
          </p:cNvSpPr>
          <p:nvPr/>
        </p:nvSpPr>
        <p:spPr bwMode="auto">
          <a:xfrm>
            <a:off x="685800" y="3963000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9</a:t>
            </a:r>
            <a:endParaRPr lang="zh-CN" altLang="en-US" sz="3200" dirty="0"/>
          </a:p>
        </p:txBody>
      </p:sp>
      <p:sp>
        <p:nvSpPr>
          <p:cNvPr id="38" name="Oval 30"/>
          <p:cNvSpPr>
            <a:spLocks noChangeArrowheads="1"/>
          </p:cNvSpPr>
          <p:nvPr/>
        </p:nvSpPr>
        <p:spPr bwMode="auto">
          <a:xfrm>
            <a:off x="3691200" y="3941743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8</a:t>
            </a:r>
          </a:p>
        </p:txBody>
      </p:sp>
      <p:sp>
        <p:nvSpPr>
          <p:cNvPr id="41" name="Oval 29"/>
          <p:cNvSpPr>
            <a:spLocks noChangeArrowheads="1"/>
          </p:cNvSpPr>
          <p:nvPr/>
        </p:nvSpPr>
        <p:spPr bwMode="auto">
          <a:xfrm>
            <a:off x="2929200" y="3941743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5</a:t>
            </a:r>
            <a:endParaRPr lang="zh-CN" altLang="en-US" sz="3200" dirty="0"/>
          </a:p>
        </p:txBody>
      </p:sp>
      <p:cxnSp>
        <p:nvCxnSpPr>
          <p:cNvPr id="63" name="直接连接符 62"/>
          <p:cNvCxnSpPr>
            <a:stCxn id="34" idx="3"/>
            <a:endCxn id="69" idx="0"/>
          </p:cNvCxnSpPr>
          <p:nvPr/>
        </p:nvCxnSpPr>
        <p:spPr bwMode="auto">
          <a:xfrm rot="5400000">
            <a:off x="1799101" y="2171947"/>
            <a:ext cx="541553" cy="75335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5" name="直接连接符 64"/>
          <p:cNvCxnSpPr>
            <a:stCxn id="34" idx="5"/>
            <a:endCxn id="36" idx="0"/>
          </p:cNvCxnSpPr>
          <p:nvPr/>
        </p:nvCxnSpPr>
        <p:spPr bwMode="auto">
          <a:xfrm rot="16200000" flipH="1">
            <a:off x="2911147" y="2220546"/>
            <a:ext cx="617753" cy="73235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6" name="直接连接符 65"/>
          <p:cNvCxnSpPr>
            <a:stCxn id="69" idx="3"/>
            <a:endCxn id="37" idx="0"/>
          </p:cNvCxnSpPr>
          <p:nvPr/>
        </p:nvCxnSpPr>
        <p:spPr bwMode="auto">
          <a:xfrm rot="5400000">
            <a:off x="905701" y="3379147"/>
            <a:ext cx="651953" cy="51575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7" name="直接连接符 66"/>
          <p:cNvCxnSpPr>
            <a:stCxn id="36" idx="3"/>
            <a:endCxn id="41" idx="0"/>
          </p:cNvCxnSpPr>
          <p:nvPr/>
        </p:nvCxnSpPr>
        <p:spPr bwMode="auto">
          <a:xfrm rot="5400000">
            <a:off x="3022629" y="3581819"/>
            <a:ext cx="554496" cy="16535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直接连接符 67"/>
          <p:cNvCxnSpPr>
            <a:stCxn id="36" idx="5"/>
            <a:endCxn id="38" idx="0"/>
          </p:cNvCxnSpPr>
          <p:nvPr/>
        </p:nvCxnSpPr>
        <p:spPr bwMode="auto">
          <a:xfrm rot="16200000" flipH="1">
            <a:off x="3607275" y="3569818"/>
            <a:ext cx="554496" cy="18935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9" name="Oval 29"/>
          <p:cNvSpPr>
            <a:spLocks noChangeArrowheads="1"/>
          </p:cNvSpPr>
          <p:nvPr/>
        </p:nvSpPr>
        <p:spPr bwMode="auto">
          <a:xfrm>
            <a:off x="1405200" y="2819400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4</a:t>
            </a:r>
            <a:endParaRPr lang="zh-CN" altLang="en-US" sz="3200" dirty="0"/>
          </a:p>
        </p:txBody>
      </p:sp>
      <p:cxnSp>
        <p:nvCxnSpPr>
          <p:cNvPr id="70" name="直接连接符 69"/>
          <p:cNvCxnSpPr>
            <a:stCxn id="69" idx="5"/>
            <a:endCxn id="78" idx="0"/>
          </p:cNvCxnSpPr>
          <p:nvPr/>
        </p:nvCxnSpPr>
        <p:spPr bwMode="auto">
          <a:xfrm rot="16200000" flipH="1">
            <a:off x="1757347" y="3450546"/>
            <a:ext cx="651353" cy="37235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1" name="Oval 30"/>
          <p:cNvSpPr>
            <a:spLocks noChangeArrowheads="1"/>
          </p:cNvSpPr>
          <p:nvPr/>
        </p:nvSpPr>
        <p:spPr bwMode="auto">
          <a:xfrm>
            <a:off x="304800" y="5009142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14</a:t>
            </a:r>
          </a:p>
        </p:txBody>
      </p:sp>
      <p:cxnSp>
        <p:nvCxnSpPr>
          <p:cNvPr id="72" name="直接连接符 71"/>
          <p:cNvCxnSpPr>
            <a:stCxn id="37" idx="3"/>
            <a:endCxn id="71" idx="0"/>
          </p:cNvCxnSpPr>
          <p:nvPr/>
        </p:nvCxnSpPr>
        <p:spPr bwMode="auto">
          <a:xfrm rot="5400000">
            <a:off x="404230" y="4643218"/>
            <a:ext cx="554495" cy="17735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3" name="直接连接符 72"/>
          <p:cNvCxnSpPr>
            <a:stCxn id="74" idx="0"/>
            <a:endCxn id="37" idx="5"/>
          </p:cNvCxnSpPr>
          <p:nvPr/>
        </p:nvCxnSpPr>
        <p:spPr bwMode="auto">
          <a:xfrm rot="16200000" flipV="1">
            <a:off x="954372" y="4677723"/>
            <a:ext cx="569505" cy="12335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4" name="Oval 30"/>
          <p:cNvSpPr>
            <a:spLocks noChangeArrowheads="1"/>
          </p:cNvSpPr>
          <p:nvPr/>
        </p:nvSpPr>
        <p:spPr bwMode="auto">
          <a:xfrm>
            <a:off x="1012800" y="5024152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12</a:t>
            </a:r>
          </a:p>
        </p:txBody>
      </p:sp>
      <p:sp>
        <p:nvSpPr>
          <p:cNvPr id="75" name="Oval 30"/>
          <p:cNvSpPr>
            <a:spLocks noChangeArrowheads="1"/>
          </p:cNvSpPr>
          <p:nvPr/>
        </p:nvSpPr>
        <p:spPr bwMode="auto">
          <a:xfrm>
            <a:off x="1676400" y="5009142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10</a:t>
            </a:r>
          </a:p>
        </p:txBody>
      </p:sp>
      <p:cxnSp>
        <p:nvCxnSpPr>
          <p:cNvPr id="76" name="直接连接符 75"/>
          <p:cNvCxnSpPr>
            <a:stCxn id="78" idx="3"/>
            <a:endCxn id="75" idx="0"/>
          </p:cNvCxnSpPr>
          <p:nvPr/>
        </p:nvCxnSpPr>
        <p:spPr bwMode="auto">
          <a:xfrm rot="5400000">
            <a:off x="1737430" y="4681018"/>
            <a:ext cx="555095" cy="10115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7" name="直接连接符 76"/>
          <p:cNvCxnSpPr>
            <a:stCxn id="85" idx="0"/>
            <a:endCxn id="78" idx="5"/>
          </p:cNvCxnSpPr>
          <p:nvPr/>
        </p:nvCxnSpPr>
        <p:spPr bwMode="auto">
          <a:xfrm rot="16200000" flipV="1">
            <a:off x="2273948" y="4652947"/>
            <a:ext cx="575153" cy="17735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8" name="Oval 30"/>
          <p:cNvSpPr>
            <a:spLocks noChangeArrowheads="1"/>
          </p:cNvSpPr>
          <p:nvPr/>
        </p:nvSpPr>
        <p:spPr bwMode="auto">
          <a:xfrm>
            <a:off x="1981200" y="3962400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6</a:t>
            </a:r>
          </a:p>
        </p:txBody>
      </p:sp>
      <p:sp>
        <p:nvSpPr>
          <p:cNvPr id="85" name="Oval 29"/>
          <p:cNvSpPr>
            <a:spLocks noChangeArrowheads="1"/>
          </p:cNvSpPr>
          <p:nvPr/>
        </p:nvSpPr>
        <p:spPr bwMode="auto">
          <a:xfrm>
            <a:off x="2362200" y="5029200"/>
            <a:ext cx="576000" cy="576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endParaRPr lang="zh-CN" altLang="en-US" sz="3200" dirty="0"/>
          </a:p>
        </p:txBody>
      </p:sp>
      <p:sp>
        <p:nvSpPr>
          <p:cNvPr id="86" name="矩形 85"/>
          <p:cNvSpPr/>
          <p:nvPr/>
        </p:nvSpPr>
        <p:spPr>
          <a:xfrm>
            <a:off x="2608686" y="4343400"/>
            <a:ext cx="971741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err="1">
                <a:solidFill>
                  <a:srgbClr val="008A00"/>
                </a:solidFill>
              </a:rPr>
              <a:t>i</a:t>
            </a:r>
            <a:r>
              <a:rPr lang="en-US" altLang="zh-CN" sz="3200" dirty="0">
                <a:solidFill>
                  <a:srgbClr val="008A00"/>
                </a:solidFill>
              </a:rPr>
              <a:t>=10</a:t>
            </a:r>
            <a:endParaRPr lang="zh-CN" altLang="en-US" sz="3200" dirty="0">
              <a:solidFill>
                <a:srgbClr val="008A00"/>
              </a:solidFill>
            </a:endParaRPr>
          </a:p>
        </p:txBody>
      </p:sp>
      <p:cxnSp>
        <p:nvCxnSpPr>
          <p:cNvPr id="87" name="直接箭头连接符 86"/>
          <p:cNvCxnSpPr>
            <a:endCxn id="85" idx="7"/>
          </p:cNvCxnSpPr>
          <p:nvPr/>
        </p:nvCxnSpPr>
        <p:spPr bwMode="auto">
          <a:xfrm rot="5400000">
            <a:off x="2765292" y="4889156"/>
            <a:ext cx="312953" cy="135841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008A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0" name="矩形 89"/>
          <p:cNvSpPr/>
          <p:nvPr/>
        </p:nvSpPr>
        <p:spPr>
          <a:xfrm>
            <a:off x="1676400" y="5638800"/>
            <a:ext cx="1438214" cy="6430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err="1">
                <a:solidFill>
                  <a:srgbClr val="008A00"/>
                </a:solidFill>
              </a:rPr>
              <a:t>ch</a:t>
            </a:r>
            <a:r>
              <a:rPr lang="zh-CN" altLang="en-US" sz="3200" dirty="0">
                <a:solidFill>
                  <a:srgbClr val="008A00"/>
                </a:solidFill>
              </a:rPr>
              <a:t>非法</a:t>
            </a:r>
          </a:p>
        </p:txBody>
      </p:sp>
      <p:sp>
        <p:nvSpPr>
          <p:cNvPr id="42" name="Rectangle 4"/>
          <p:cNvSpPr>
            <a:spLocks noChangeArrowheads="1"/>
          </p:cNvSpPr>
          <p:nvPr/>
        </p:nvSpPr>
        <p:spPr bwMode="auto">
          <a:xfrm>
            <a:off x="4419600" y="990600"/>
            <a:ext cx="4724400" cy="5486400"/>
          </a:xfrm>
          <a:prstGeom prst="rect">
            <a:avLst/>
          </a:prstGeom>
          <a:solidFill>
            <a:schemeClr val="accent5"/>
          </a:solidFill>
          <a:ln w="2857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+mj-lt"/>
                <a:ea typeface="黑体" pitchFamily="2" charset="-122"/>
              </a:rPr>
              <a:t>1. </a:t>
            </a:r>
            <a:r>
              <a:rPr lang="zh-CN" altLang="en-US" dirty="0">
                <a:latin typeface="+mj-lt"/>
                <a:ea typeface="黑体" pitchFamily="2" charset="-122"/>
              </a:rPr>
              <a:t>判断</a:t>
            </a:r>
            <a:r>
              <a:rPr lang="en-US" altLang="zh-CN" dirty="0"/>
              <a:t>(7, 3, 4)</a:t>
            </a:r>
            <a:r>
              <a:rPr lang="zh-CN" altLang="en-US" dirty="0"/>
              <a:t>中的最小值 </a:t>
            </a:r>
            <a:endParaRPr lang="en-US" altLang="zh-CN" dirty="0">
              <a:latin typeface="+mj-lt"/>
              <a:ea typeface="黑体" pitchFamily="2" charset="-122"/>
            </a:endParaRPr>
          </a:p>
          <a:p>
            <a:pPr eaLnBrk="1" hangingPunct="1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+mj-lt"/>
              </a:rPr>
              <a:t>    </a:t>
            </a:r>
            <a:r>
              <a:rPr lang="zh-CN" altLang="en-US" dirty="0">
                <a:latin typeface="+mj-lt"/>
              </a:rPr>
              <a:t>是</a:t>
            </a:r>
            <a:r>
              <a:rPr lang="en-US" altLang="zh-CN" dirty="0">
                <a:latin typeface="+mj-lt"/>
              </a:rPr>
              <a:t>X</a:t>
            </a:r>
            <a:r>
              <a:rPr lang="zh-CN" altLang="en-US" dirty="0">
                <a:latin typeface="+mj-lt"/>
              </a:rPr>
              <a:t>吗？</a:t>
            </a:r>
            <a:endParaRPr lang="en-US" altLang="zh-CN" dirty="0">
              <a:latin typeface="+mj-lt"/>
            </a:endParaRPr>
          </a:p>
          <a:p>
            <a:pPr eaLnBrk="1" hangingPunct="1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+mj-lt"/>
              </a:rPr>
              <a:t>    --</a:t>
            </a:r>
            <a:r>
              <a:rPr lang="zh-CN" altLang="en-US" dirty="0">
                <a:latin typeface="+mj-lt"/>
              </a:rPr>
              <a:t>不是，则</a:t>
            </a:r>
            <a:r>
              <a:rPr lang="zh-CN" altLang="en-US" dirty="0">
                <a:latin typeface="+mj-lt"/>
                <a:ea typeface="黑体" pitchFamily="2" charset="-122"/>
              </a:rPr>
              <a:t>位置交换；</a:t>
            </a:r>
            <a:endParaRPr lang="en-US" altLang="zh-CN" dirty="0">
              <a:latin typeface="+mj-lt"/>
              <a:ea typeface="黑体" pitchFamily="2" charset="-122"/>
            </a:endParaRPr>
          </a:p>
          <a:p>
            <a:pPr eaLnBrk="1" hangingPunct="1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+mj-lt"/>
              </a:rPr>
              <a:t>2. </a:t>
            </a:r>
            <a:r>
              <a:rPr lang="zh-CN" altLang="en-US" dirty="0">
                <a:latin typeface="+mj-lt"/>
              </a:rPr>
              <a:t>判断</a:t>
            </a:r>
            <a:r>
              <a:rPr lang="en-US" altLang="zh-CN" dirty="0">
                <a:latin typeface="+mj-lt"/>
              </a:rPr>
              <a:t>(7, 9, 4)</a:t>
            </a:r>
            <a:r>
              <a:rPr lang="zh-CN" altLang="en-US" dirty="0">
                <a:latin typeface="+mj-lt"/>
              </a:rPr>
              <a:t>中的最小值</a:t>
            </a:r>
            <a:endParaRPr lang="en-US" altLang="zh-CN" dirty="0">
              <a:latin typeface="+mj-lt"/>
            </a:endParaRPr>
          </a:p>
          <a:p>
            <a:pPr eaLnBrk="1" hangingPunct="1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+mj-lt"/>
                <a:ea typeface="黑体" pitchFamily="2" charset="-122"/>
              </a:rPr>
              <a:t>    </a:t>
            </a:r>
            <a:r>
              <a:rPr lang="zh-CN" altLang="en-US" dirty="0">
                <a:latin typeface="+mj-lt"/>
                <a:ea typeface="黑体" pitchFamily="2" charset="-122"/>
              </a:rPr>
              <a:t>是</a:t>
            </a:r>
            <a:r>
              <a:rPr lang="en-US" altLang="zh-CN" dirty="0">
                <a:latin typeface="+mj-lt"/>
                <a:ea typeface="黑体" pitchFamily="2" charset="-122"/>
              </a:rPr>
              <a:t>X</a:t>
            </a:r>
            <a:r>
              <a:rPr lang="zh-CN" altLang="en-US" dirty="0">
                <a:latin typeface="+mj-lt"/>
                <a:ea typeface="黑体" pitchFamily="2" charset="-122"/>
              </a:rPr>
              <a:t>吗？</a:t>
            </a:r>
            <a:endParaRPr lang="en-US" altLang="zh-CN" dirty="0">
              <a:latin typeface="+mj-lt"/>
              <a:ea typeface="黑体" pitchFamily="2" charset="-122"/>
            </a:endParaRPr>
          </a:p>
          <a:p>
            <a:pPr eaLnBrk="1" hangingPunct="1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+mj-lt"/>
              </a:rPr>
              <a:t>    --</a:t>
            </a:r>
            <a:r>
              <a:rPr lang="zh-CN" altLang="en-US" dirty="0">
                <a:latin typeface="+mj-lt"/>
              </a:rPr>
              <a:t>不是，则位置交换</a:t>
            </a:r>
            <a:r>
              <a:rPr lang="en-US" altLang="zh-CN" dirty="0">
                <a:latin typeface="+mj-lt"/>
              </a:rPr>
              <a:t>;</a:t>
            </a:r>
          </a:p>
          <a:p>
            <a:pPr eaLnBrk="1" hangingPunct="1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dirty="0"/>
              <a:t>3. </a:t>
            </a:r>
            <a:r>
              <a:rPr lang="zh-CN" altLang="en-US" dirty="0"/>
              <a:t>判断</a:t>
            </a:r>
            <a:r>
              <a:rPr lang="en-US" altLang="zh-CN" dirty="0"/>
              <a:t>(7, 10, 6)</a:t>
            </a:r>
            <a:r>
              <a:rPr lang="zh-CN" altLang="en-US" dirty="0"/>
              <a:t>中的最小值</a:t>
            </a:r>
            <a:endParaRPr lang="en-US" altLang="zh-CN" dirty="0"/>
          </a:p>
          <a:p>
            <a:pPr eaLnBrk="1" hangingPunct="1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dirty="0"/>
              <a:t>    </a:t>
            </a:r>
            <a:r>
              <a:rPr lang="zh-CN" altLang="en-US" dirty="0"/>
              <a:t>是</a:t>
            </a:r>
            <a:r>
              <a:rPr lang="en-US" altLang="zh-CN" dirty="0"/>
              <a:t>X</a:t>
            </a:r>
            <a:r>
              <a:rPr lang="zh-CN" altLang="en-US" dirty="0"/>
              <a:t>吗？</a:t>
            </a:r>
            <a:endParaRPr lang="en-US" altLang="zh-CN" dirty="0"/>
          </a:p>
          <a:p>
            <a:pPr eaLnBrk="1" hangingPunct="1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dirty="0"/>
              <a:t>    --</a:t>
            </a:r>
            <a:r>
              <a:rPr lang="zh-CN" altLang="en-US" dirty="0"/>
              <a:t>不是，则位置交换；</a:t>
            </a:r>
            <a:endParaRPr lang="en-US" altLang="zh-CN" dirty="0"/>
          </a:p>
          <a:p>
            <a:pPr eaLnBrk="1" hangingPunct="1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dirty="0"/>
              <a:t>4. </a:t>
            </a:r>
            <a:r>
              <a:rPr lang="zh-CN" altLang="en-US" dirty="0"/>
              <a:t>下标</a:t>
            </a:r>
            <a:r>
              <a:rPr lang="en-US" altLang="zh-CN" dirty="0" err="1"/>
              <a:t>i</a:t>
            </a:r>
            <a:r>
              <a:rPr lang="en-US" altLang="zh-CN" dirty="0"/>
              <a:t>=10</a:t>
            </a:r>
            <a:r>
              <a:rPr lang="zh-CN" altLang="en-US" dirty="0"/>
              <a:t>的结点无孩子，</a:t>
            </a:r>
            <a:endParaRPr lang="en-US" altLang="zh-CN" dirty="0"/>
          </a:p>
          <a:p>
            <a:pPr eaLnBrk="1" hangingPunct="1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dirty="0"/>
              <a:t>     </a:t>
            </a:r>
            <a:r>
              <a:rPr lang="zh-CN" altLang="en-US" dirty="0"/>
              <a:t>结束，将</a:t>
            </a:r>
            <a:r>
              <a:rPr lang="en-US" altLang="zh-CN" dirty="0"/>
              <a:t>X</a:t>
            </a:r>
            <a:r>
              <a:rPr lang="zh-CN" altLang="en-US" dirty="0"/>
              <a:t>放入结点。</a:t>
            </a:r>
            <a:endParaRPr lang="en-US" altLang="zh-CN" dirty="0"/>
          </a:p>
          <a:p>
            <a:pPr eaLnBrk="1" hangingPunct="1">
              <a:lnSpc>
                <a:spcPct val="114000"/>
              </a:lnSpc>
              <a:spcBef>
                <a:spcPts val="0"/>
              </a:spcBef>
              <a:buNone/>
            </a:pPr>
            <a:endParaRPr lang="en-US" altLang="zh-CN" dirty="0">
              <a:latin typeface="+mj-lt"/>
              <a:ea typeface="黑体" pitchFamily="2" charset="-122"/>
            </a:endParaRPr>
          </a:p>
          <a:p>
            <a:pPr eaLnBrk="1" hangingPunct="1">
              <a:lnSpc>
                <a:spcPct val="114000"/>
              </a:lnSpc>
              <a:spcBef>
                <a:spcPts val="0"/>
              </a:spcBef>
              <a:buNone/>
            </a:pPr>
            <a:endParaRPr lang="en-US" altLang="zh-CN" dirty="0">
              <a:latin typeface="+mj-lt"/>
              <a:ea typeface="黑体" pitchFamily="2" charset="-122"/>
            </a:endParaRPr>
          </a:p>
          <a:p>
            <a:pPr eaLnBrk="1" hangingPunct="1">
              <a:lnSpc>
                <a:spcPct val="114000"/>
              </a:lnSpc>
              <a:spcBef>
                <a:spcPts val="0"/>
              </a:spcBef>
              <a:buNone/>
            </a:pPr>
            <a:endParaRPr lang="en-US" altLang="zh-CN" dirty="0">
              <a:latin typeface="+mj-lt"/>
              <a:ea typeface="黑体" pitchFamily="2" charset="-122"/>
            </a:endParaRPr>
          </a:p>
        </p:txBody>
      </p:sp>
      <p:sp>
        <p:nvSpPr>
          <p:cNvPr id="43" name="矩形 42"/>
          <p:cNvSpPr/>
          <p:nvPr/>
        </p:nvSpPr>
        <p:spPr bwMode="auto">
          <a:xfrm>
            <a:off x="3200400" y="5511225"/>
            <a:ext cx="540000" cy="58477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X</a:t>
            </a:r>
            <a:endParaRPr kumimoji="0" lang="zh-CN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44" name="Oval 29"/>
          <p:cNvSpPr>
            <a:spLocks noChangeArrowheads="1"/>
          </p:cNvSpPr>
          <p:nvPr/>
        </p:nvSpPr>
        <p:spPr bwMode="auto">
          <a:xfrm>
            <a:off x="3005400" y="5029200"/>
            <a:ext cx="576000" cy="576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7</a:t>
            </a:r>
            <a:endParaRPr lang="zh-CN" altLang="en-US" sz="3200" dirty="0"/>
          </a:p>
        </p:txBody>
      </p:sp>
      <p:sp>
        <p:nvSpPr>
          <p:cNvPr id="51" name="矩形 50"/>
          <p:cNvSpPr/>
          <p:nvPr/>
        </p:nvSpPr>
        <p:spPr>
          <a:xfrm>
            <a:off x="2438400" y="4991379"/>
            <a:ext cx="412293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sz="3200" dirty="0"/>
              <a:t>7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4" grpId="0" animBg="1"/>
      <p:bldP spid="51" grpId="0"/>
    </p:bld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zh-CN" altLang="en-US" dirty="0">
                <a:latin typeface="黑体" pitchFamily="2" charset="-122"/>
                <a:ea typeface="黑体" pitchFamily="2" charset="-122"/>
              </a:rPr>
              <a:t>从优先队列中删除元素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—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方法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2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2" name="Rectangle 3"/>
          <p:cNvSpPr txBox="1">
            <a:spLocks noChangeArrowheads="1"/>
          </p:cNvSpPr>
          <p:nvPr/>
        </p:nvSpPr>
        <p:spPr bwMode="auto">
          <a:xfrm>
            <a:off x="457200" y="1143000"/>
            <a:ext cx="8686800" cy="4724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</a:rPr>
              <a:t>void </a:t>
            </a:r>
            <a:r>
              <a:rPr kumimoji="0" lang="en-US" altLang="zh-CN" sz="320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j-lt"/>
              </a:rPr>
              <a:t>removeMin_heap</a:t>
            </a:r>
            <a:r>
              <a:rPr kumimoji="0" lang="en-US" altLang="zh-CN" sz="32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</a:rPr>
              <a:t>(</a:t>
            </a:r>
            <a:r>
              <a:rPr kumimoji="0" lang="en-US" altLang="zh-CN" sz="320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j-lt"/>
              </a:rPr>
              <a:t>PPriorityQueue</a:t>
            </a:r>
            <a:r>
              <a:rPr kumimoji="0" lang="en-US" altLang="zh-CN" sz="32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</a:rPr>
              <a:t> </a:t>
            </a:r>
            <a:r>
              <a:rPr kumimoji="0" lang="en-US" altLang="zh-CN" sz="320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j-lt"/>
              </a:rPr>
              <a:t>papq</a:t>
            </a:r>
            <a:r>
              <a:rPr kumimoji="0" lang="en-US" altLang="zh-CN" sz="32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</a:rPr>
              <a:t>)</a:t>
            </a:r>
          </a:p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</a:rPr>
              <a:t>{ </a:t>
            </a:r>
            <a:r>
              <a:rPr kumimoji="0" lang="en-US" altLang="zh-CN" sz="320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j-lt"/>
              </a:rPr>
              <a:t>int</a:t>
            </a:r>
            <a:r>
              <a:rPr kumimoji="0" lang="en-US" altLang="zh-CN" sz="32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</a:rPr>
              <a:t> s;</a:t>
            </a:r>
          </a:p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</a:rPr>
              <a:t>  if(</a:t>
            </a:r>
            <a:r>
              <a:rPr kumimoji="0" lang="en-US" altLang="zh-CN" sz="320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j-lt"/>
              </a:rPr>
              <a:t>isEmpty_heap</a:t>
            </a:r>
            <a:r>
              <a:rPr kumimoji="0" lang="en-US" altLang="zh-CN" sz="32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</a:rPr>
              <a:t>(</a:t>
            </a:r>
            <a:r>
              <a:rPr kumimoji="0" lang="en-US" altLang="zh-CN" sz="320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j-lt"/>
              </a:rPr>
              <a:t>papq</a:t>
            </a:r>
            <a:r>
              <a:rPr kumimoji="0" lang="en-US" altLang="zh-CN" sz="32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</a:rPr>
              <a:t>))</a:t>
            </a:r>
          </a:p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kern="0" dirty="0">
                <a:latin typeface="+mj-lt"/>
              </a:rPr>
              <a:t>      </a:t>
            </a:r>
            <a:r>
              <a:rPr kumimoji="0" lang="en-US" altLang="zh-CN" sz="32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</a:rPr>
              <a:t>{</a:t>
            </a:r>
            <a:r>
              <a:rPr kumimoji="0" lang="en-US" altLang="zh-CN" sz="320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j-lt"/>
              </a:rPr>
              <a:t>printf</a:t>
            </a:r>
            <a:r>
              <a:rPr kumimoji="0" lang="en-US" altLang="zh-CN" sz="32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</a:rPr>
              <a:t>(“Full!\n”);  return;}</a:t>
            </a:r>
          </a:p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</a:rPr>
              <a:t>  s= </a:t>
            </a:r>
            <a:r>
              <a:rPr kumimoji="0" lang="en-US" altLang="zh-CN" sz="320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j-lt"/>
              </a:rPr>
              <a:t>papq</a:t>
            </a:r>
            <a:r>
              <a:rPr kumimoji="0" lang="en-US" altLang="zh-CN" sz="32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</a:rPr>
              <a:t>-&gt;n-1; </a:t>
            </a:r>
          </a:p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</a:rPr>
              <a:t>  </a:t>
            </a:r>
            <a:r>
              <a:rPr kumimoji="0" lang="en-US" altLang="zh-CN" sz="320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j-lt"/>
              </a:rPr>
              <a:t>papq</a:t>
            </a:r>
            <a:r>
              <a:rPr kumimoji="0" lang="en-US" altLang="zh-CN" sz="32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</a:rPr>
              <a:t>-&gt;</a:t>
            </a:r>
            <a:r>
              <a:rPr kumimoji="0" lang="en-US" altLang="zh-CN" sz="320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j-lt"/>
              </a:rPr>
              <a:t>pq</a:t>
            </a:r>
            <a:r>
              <a:rPr kumimoji="0" lang="en-US" altLang="zh-CN" sz="32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</a:rPr>
              <a:t>[0] = </a:t>
            </a:r>
            <a:r>
              <a:rPr kumimoji="0" lang="en-US" altLang="zh-CN" sz="320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j-lt"/>
              </a:rPr>
              <a:t>papq</a:t>
            </a:r>
            <a:r>
              <a:rPr kumimoji="0" lang="en-US" altLang="zh-CN" sz="32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</a:rPr>
              <a:t>-&gt;</a:t>
            </a:r>
            <a:r>
              <a:rPr kumimoji="0" lang="en-US" altLang="zh-CN" sz="320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j-lt"/>
              </a:rPr>
              <a:t>pq</a:t>
            </a:r>
            <a:r>
              <a:rPr kumimoji="0" lang="en-US" altLang="zh-CN" sz="32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</a:rPr>
              <a:t>[s]; </a:t>
            </a:r>
          </a:p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</a:rPr>
              <a:t>  sift(</a:t>
            </a:r>
            <a:r>
              <a:rPr kumimoji="0" lang="en-US" altLang="zh-CN" sz="320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j-lt"/>
              </a:rPr>
              <a:t>papq</a:t>
            </a:r>
            <a:r>
              <a:rPr kumimoji="0" lang="en-US" altLang="zh-CN" sz="32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</a:rPr>
              <a:t>, s, 0);</a:t>
            </a:r>
          </a:p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</a:rPr>
              <a:t>}</a:t>
            </a:r>
          </a:p>
        </p:txBody>
      </p:sp>
      <p:sp>
        <p:nvSpPr>
          <p:cNvPr id="33" name="矩形 32"/>
          <p:cNvSpPr/>
          <p:nvPr/>
        </p:nvSpPr>
        <p:spPr>
          <a:xfrm>
            <a:off x="5638800" y="4150204"/>
            <a:ext cx="3615092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>
                <a:solidFill>
                  <a:srgbClr val="008A00"/>
                </a:solidFill>
              </a:rPr>
              <a:t>//</a:t>
            </a:r>
            <a:r>
              <a:rPr lang="zh-CN" altLang="en-US" kern="0" dirty="0">
                <a:solidFill>
                  <a:srgbClr val="008A00"/>
                </a:solidFill>
              </a:rPr>
              <a:t>最后结点放入空位置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3429000" y="4724400"/>
            <a:ext cx="55626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>
                <a:solidFill>
                  <a:srgbClr val="008A00"/>
                </a:solidFill>
              </a:rPr>
              <a:t>//</a:t>
            </a:r>
            <a:r>
              <a:rPr lang="zh-CN" altLang="en-US" kern="0" dirty="0">
                <a:solidFill>
                  <a:srgbClr val="008A00"/>
                </a:solidFill>
              </a:rPr>
              <a:t>堆调整函数</a:t>
            </a:r>
            <a:r>
              <a:rPr lang="en-US" altLang="zh-CN" kern="0" dirty="0">
                <a:solidFill>
                  <a:srgbClr val="008A00"/>
                </a:solidFill>
              </a:rPr>
              <a:t>sift, </a:t>
            </a:r>
            <a:r>
              <a:rPr lang="zh-CN" altLang="en-US" kern="0" dirty="0">
                <a:solidFill>
                  <a:srgbClr val="008A00"/>
                </a:solidFill>
              </a:rPr>
              <a:t>从下标</a:t>
            </a:r>
            <a:r>
              <a:rPr lang="en-US" altLang="zh-CN" kern="0" dirty="0">
                <a:solidFill>
                  <a:srgbClr val="008A00"/>
                </a:solidFill>
              </a:rPr>
              <a:t>0</a:t>
            </a:r>
            <a:r>
              <a:rPr lang="zh-CN" altLang="en-US" kern="0" dirty="0">
                <a:solidFill>
                  <a:srgbClr val="008A00"/>
                </a:solidFill>
              </a:rPr>
              <a:t>开始调整</a:t>
            </a:r>
            <a:endParaRPr lang="zh-CN" altLang="en-US" dirty="0"/>
          </a:p>
        </p:txBody>
      </p:sp>
    </p:spTree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Box 6"/>
          <p:cNvSpPr txBox="1">
            <a:spLocks noChangeArrowheads="1"/>
          </p:cNvSpPr>
          <p:nvPr/>
        </p:nvSpPr>
        <p:spPr bwMode="auto">
          <a:xfrm>
            <a:off x="4572000" y="292200"/>
            <a:ext cx="4572000" cy="523220"/>
          </a:xfrm>
          <a:prstGeom prst="rect">
            <a:avLst/>
          </a:prstGeom>
          <a:solidFill>
            <a:srgbClr val="C4E59F"/>
          </a:solidFill>
          <a:ln w="28575" algn="ctr">
            <a:solidFill>
              <a:srgbClr val="92D05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514350" indent="-51435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>
                <a:solidFill>
                  <a:srgbClr val="2D872D"/>
                </a:solidFill>
              </a:rPr>
              <a:t>小顶堆调整算法</a:t>
            </a:r>
            <a:r>
              <a:rPr lang="en-US" altLang="zh-CN" dirty="0">
                <a:solidFill>
                  <a:srgbClr val="2D872D"/>
                </a:solidFill>
              </a:rPr>
              <a:t>sift</a:t>
            </a:r>
          </a:p>
        </p:txBody>
      </p:sp>
      <p:sp>
        <p:nvSpPr>
          <p:cNvPr id="10" name="Rectangle 4"/>
          <p:cNvSpPr txBox="1">
            <a:spLocks noChangeArrowheads="1"/>
          </p:cNvSpPr>
          <p:nvPr/>
        </p:nvSpPr>
        <p:spPr bwMode="auto">
          <a:xfrm>
            <a:off x="381000" y="762000"/>
            <a:ext cx="8763000" cy="5638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5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</a:rPr>
              <a:t>void sift(</a:t>
            </a:r>
            <a:r>
              <a:rPr kumimoji="0" lang="en-US" altLang="zh-CN" sz="30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</a:rPr>
              <a:t>PPriorityQueue</a:t>
            </a:r>
            <a:r>
              <a:rPr kumimoji="0" lang="en-US" altLang="zh-CN" sz="3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</a:rPr>
              <a:t> </a:t>
            </a:r>
            <a:r>
              <a:rPr kumimoji="0" lang="en-US" altLang="zh-CN" sz="30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j-lt"/>
              </a:rPr>
              <a:t>papq</a:t>
            </a:r>
            <a:r>
              <a:rPr kumimoji="0" lang="en-US" altLang="zh-CN" sz="3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</a:rPr>
              <a:t> , </a:t>
            </a:r>
            <a:r>
              <a:rPr kumimoji="0" lang="en-US" altLang="zh-CN" sz="30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j-lt"/>
              </a:rPr>
              <a:t>int</a:t>
            </a:r>
            <a:r>
              <a:rPr kumimoji="0" lang="en-US" altLang="zh-CN" sz="3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</a:rPr>
              <a:t> s, </a:t>
            </a:r>
            <a:r>
              <a:rPr kumimoji="0" lang="en-US" altLang="zh-CN" sz="30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j-lt"/>
              </a:rPr>
              <a:t>int</a:t>
            </a:r>
            <a:r>
              <a:rPr kumimoji="0" lang="en-US" altLang="zh-CN" sz="3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</a:rPr>
              <a:t> p)</a:t>
            </a:r>
          </a:p>
          <a:p>
            <a:pPr marL="342900" marR="0" lvl="0" indent="-342900" algn="l" defTabSz="914400" rtl="0" eaLnBrk="1" fontAlgn="base" latinLnBrk="0" hangingPunct="1">
              <a:lnSpc>
                <a:spcPct val="105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</a:rPr>
              <a:t>{ </a:t>
            </a:r>
            <a:r>
              <a:rPr kumimoji="0" lang="en-US" altLang="zh-CN" sz="30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j-lt"/>
              </a:rPr>
              <a:t>int</a:t>
            </a:r>
            <a:r>
              <a:rPr kumimoji="0" lang="en-US" altLang="zh-CN" sz="3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</a:rPr>
              <a:t> </a:t>
            </a:r>
            <a:r>
              <a:rPr kumimoji="0" lang="en-US" altLang="zh-CN" sz="30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j-lt"/>
              </a:rPr>
              <a:t>i</a:t>
            </a:r>
            <a:r>
              <a:rPr kumimoji="0" lang="en-US" altLang="zh-CN" sz="3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</a:rPr>
              <a:t>=p, </a:t>
            </a:r>
            <a:r>
              <a:rPr kumimoji="0" lang="en-US" altLang="zh-CN" sz="30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j-lt"/>
              </a:rPr>
              <a:t>ch</a:t>
            </a:r>
            <a:r>
              <a:rPr kumimoji="0" lang="en-US" altLang="zh-CN" sz="3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</a:rPr>
              <a:t>=2*i+1;  </a:t>
            </a:r>
          </a:p>
          <a:p>
            <a:pPr marL="342900" lvl="0" indent="-342900">
              <a:lnSpc>
                <a:spcPct val="105000"/>
              </a:lnSpc>
              <a:spcBef>
                <a:spcPts val="0"/>
              </a:spcBef>
              <a:buNone/>
              <a:defRPr/>
            </a:pPr>
            <a:r>
              <a:rPr kumimoji="0" lang="en-US" altLang="zh-CN" sz="3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</a:rPr>
              <a:t>  </a:t>
            </a:r>
            <a:r>
              <a:rPr kumimoji="0" lang="en-US" altLang="zh-CN" sz="30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j-lt"/>
              </a:rPr>
              <a:t>DataType</a:t>
            </a:r>
            <a:r>
              <a:rPr kumimoji="0" lang="en-US" altLang="zh-CN" sz="3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</a:rPr>
              <a:t> temp</a:t>
            </a:r>
            <a:r>
              <a:rPr lang="en-US" altLang="zh-CN" sz="3000" kern="0" dirty="0"/>
              <a:t>=</a:t>
            </a:r>
            <a:r>
              <a:rPr lang="en-US" altLang="zh-CN" sz="3000" kern="0" dirty="0" err="1"/>
              <a:t>papq</a:t>
            </a:r>
            <a:r>
              <a:rPr lang="en-US" altLang="zh-CN" sz="3000" kern="0" dirty="0"/>
              <a:t>-&gt;</a:t>
            </a:r>
            <a:r>
              <a:rPr lang="en-US" altLang="zh-CN" sz="3000" kern="0" dirty="0" err="1"/>
              <a:t>pq</a:t>
            </a:r>
            <a:r>
              <a:rPr lang="en-US" altLang="zh-CN" sz="3000" kern="0" dirty="0"/>
              <a:t>[p];</a:t>
            </a:r>
            <a:endParaRPr kumimoji="0" lang="en-US" altLang="zh-CN" sz="3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5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</a:rPr>
              <a:t>  while(</a:t>
            </a:r>
            <a:r>
              <a:rPr kumimoji="0" lang="en-US" altLang="zh-CN" sz="30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j-lt"/>
              </a:rPr>
              <a:t>ch</a:t>
            </a:r>
            <a:r>
              <a:rPr kumimoji="0" lang="en-US" altLang="zh-CN" sz="3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</a:rPr>
              <a:t> &lt;s) 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5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</a:rPr>
              <a:t>      {if(</a:t>
            </a:r>
            <a:r>
              <a:rPr kumimoji="0" lang="en-US" altLang="zh-CN" sz="30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j-lt"/>
              </a:rPr>
              <a:t>ch</a:t>
            </a:r>
            <a:r>
              <a:rPr kumimoji="0" lang="en-US" altLang="zh-CN" sz="3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</a:rPr>
              <a:t>&lt;s-1 &amp;&amp; </a:t>
            </a:r>
            <a:r>
              <a:rPr kumimoji="0" lang="en-US" altLang="zh-CN" sz="30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j-lt"/>
              </a:rPr>
              <a:t>papq</a:t>
            </a:r>
            <a:r>
              <a:rPr kumimoji="0" lang="en-US" altLang="zh-CN" sz="3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</a:rPr>
              <a:t>-&gt;</a:t>
            </a:r>
            <a:r>
              <a:rPr kumimoji="0" lang="en-US" altLang="zh-CN" sz="30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j-lt"/>
              </a:rPr>
              <a:t>pq</a:t>
            </a:r>
            <a:r>
              <a:rPr kumimoji="0" lang="en-US" altLang="zh-CN" sz="3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</a:rPr>
              <a:t>[</a:t>
            </a:r>
            <a:r>
              <a:rPr kumimoji="0" lang="en-US" altLang="zh-CN" sz="30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j-lt"/>
              </a:rPr>
              <a:t>ch</a:t>
            </a:r>
            <a:r>
              <a:rPr kumimoji="0" lang="en-US" altLang="zh-CN" sz="3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</a:rPr>
              <a:t>] &gt;</a:t>
            </a:r>
            <a:r>
              <a:rPr kumimoji="0" lang="en-US" altLang="zh-CN" sz="30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j-lt"/>
              </a:rPr>
              <a:t>papq</a:t>
            </a:r>
            <a:r>
              <a:rPr kumimoji="0" lang="en-US" altLang="zh-CN" sz="3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</a:rPr>
              <a:t>-&gt;</a:t>
            </a:r>
            <a:r>
              <a:rPr kumimoji="0" lang="en-US" altLang="zh-CN" sz="30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j-lt"/>
              </a:rPr>
              <a:t>pq</a:t>
            </a:r>
            <a:r>
              <a:rPr kumimoji="0" lang="en-US" altLang="zh-CN" sz="3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</a:rPr>
              <a:t>[ch+1])</a:t>
            </a:r>
          </a:p>
          <a:p>
            <a:pPr marL="342900" marR="0" lvl="0" indent="-342900" algn="l" defTabSz="914400" rtl="0" eaLnBrk="1" fontAlgn="base" latinLnBrk="0" hangingPunct="1">
              <a:lnSpc>
                <a:spcPct val="105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</a:rPr>
              <a:t>        </a:t>
            </a:r>
            <a:r>
              <a:rPr kumimoji="0" lang="en-US" altLang="zh-CN" sz="3000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+mj-lt"/>
              </a:rPr>
              <a:t>  </a:t>
            </a:r>
            <a:r>
              <a:rPr kumimoji="0" lang="en-US" altLang="zh-CN" sz="3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</a:rPr>
              <a:t>child ++; </a:t>
            </a:r>
          </a:p>
          <a:p>
            <a:pPr marL="342900" lvl="0" indent="-342900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>
                <a:latin typeface="+mj-lt"/>
              </a:rPr>
              <a:t>       </a:t>
            </a:r>
            <a:r>
              <a:rPr lang="en-US" altLang="zh-CN" sz="3000" kern="0" dirty="0"/>
              <a:t>if(temp &gt; </a:t>
            </a:r>
            <a:r>
              <a:rPr lang="en-US" altLang="zh-CN" sz="3000" kern="0" dirty="0" err="1"/>
              <a:t>papq</a:t>
            </a:r>
            <a:r>
              <a:rPr lang="en-US" altLang="zh-CN" sz="3000" kern="0" dirty="0"/>
              <a:t>-&gt;</a:t>
            </a:r>
            <a:r>
              <a:rPr lang="en-US" altLang="zh-CN" sz="3000" kern="0" dirty="0" err="1"/>
              <a:t>pq</a:t>
            </a:r>
            <a:r>
              <a:rPr lang="en-US" altLang="zh-CN" sz="3000" kern="0" dirty="0"/>
              <a:t>[</a:t>
            </a:r>
            <a:r>
              <a:rPr lang="en-US" altLang="zh-CN" sz="3000" kern="0" dirty="0" err="1"/>
              <a:t>ch</a:t>
            </a:r>
            <a:r>
              <a:rPr lang="en-US" altLang="zh-CN" sz="3000" kern="0" dirty="0"/>
              <a:t>] )</a:t>
            </a:r>
          </a:p>
          <a:p>
            <a:pPr marL="342900" lvl="0" indent="-342900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/>
              <a:t>             { </a:t>
            </a:r>
            <a:r>
              <a:rPr lang="en-US" altLang="zh-CN" sz="3000" kern="0" dirty="0" err="1"/>
              <a:t>papq</a:t>
            </a:r>
            <a:r>
              <a:rPr lang="en-US" altLang="zh-CN" sz="3000" kern="0" dirty="0"/>
              <a:t>-&gt;</a:t>
            </a:r>
            <a:r>
              <a:rPr lang="en-US" altLang="zh-CN" sz="3000" kern="0" dirty="0" err="1"/>
              <a:t>pq</a:t>
            </a:r>
            <a:r>
              <a:rPr lang="en-US" altLang="zh-CN" sz="3000" kern="0" dirty="0"/>
              <a:t>[</a:t>
            </a:r>
            <a:r>
              <a:rPr lang="en-US" altLang="zh-CN" sz="3000" kern="0" dirty="0" err="1"/>
              <a:t>i</a:t>
            </a:r>
            <a:r>
              <a:rPr lang="en-US" altLang="zh-CN" sz="3000" kern="0" dirty="0"/>
              <a:t>] = </a:t>
            </a:r>
            <a:r>
              <a:rPr lang="en-US" altLang="zh-CN" sz="3000" kern="0" dirty="0" err="1"/>
              <a:t>papq</a:t>
            </a:r>
            <a:r>
              <a:rPr lang="en-US" altLang="zh-CN" sz="3000" kern="0" dirty="0"/>
              <a:t>-&gt;</a:t>
            </a:r>
            <a:r>
              <a:rPr lang="en-US" altLang="zh-CN" sz="3000" kern="0" dirty="0" err="1"/>
              <a:t>pq</a:t>
            </a:r>
            <a:r>
              <a:rPr lang="en-US" altLang="zh-CN" sz="3000" kern="0" dirty="0"/>
              <a:t>[</a:t>
            </a:r>
            <a:r>
              <a:rPr lang="en-US" altLang="zh-CN" sz="3000" kern="0" dirty="0" err="1"/>
              <a:t>ch</a:t>
            </a:r>
            <a:r>
              <a:rPr lang="en-US" altLang="zh-CN" sz="3000" kern="0" dirty="0"/>
              <a:t>]; </a:t>
            </a:r>
          </a:p>
          <a:p>
            <a:pPr marL="342900" lvl="0" indent="-342900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/>
              <a:t>               </a:t>
            </a:r>
            <a:r>
              <a:rPr lang="en-US" altLang="zh-CN" sz="3000" kern="0" dirty="0" err="1"/>
              <a:t>i</a:t>
            </a:r>
            <a:r>
              <a:rPr lang="en-US" altLang="zh-CN" sz="3000" kern="0" dirty="0"/>
              <a:t>=child;  child =2*i+1; }</a:t>
            </a:r>
          </a:p>
          <a:p>
            <a:pPr marL="342900" lvl="0" indent="-342900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/>
              <a:t>       else  break;}</a:t>
            </a:r>
          </a:p>
          <a:p>
            <a:pPr marL="342900" lvl="0" indent="-342900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/>
              <a:t>  </a:t>
            </a:r>
            <a:r>
              <a:rPr lang="en-US" altLang="zh-CN" sz="3000" kern="0" dirty="0" err="1"/>
              <a:t>papq</a:t>
            </a:r>
            <a:r>
              <a:rPr lang="en-US" altLang="zh-CN" sz="3000" kern="0" dirty="0"/>
              <a:t>-&gt;</a:t>
            </a:r>
            <a:r>
              <a:rPr lang="en-US" altLang="zh-CN" sz="3000" kern="0" dirty="0" err="1"/>
              <a:t>pq</a:t>
            </a:r>
            <a:r>
              <a:rPr lang="en-US" altLang="zh-CN" sz="3000" kern="0" dirty="0"/>
              <a:t>[</a:t>
            </a:r>
            <a:r>
              <a:rPr lang="en-US" altLang="zh-CN" sz="3000" kern="0" dirty="0" err="1"/>
              <a:t>i</a:t>
            </a:r>
            <a:r>
              <a:rPr lang="en-US" altLang="zh-CN" sz="3000" kern="0" dirty="0"/>
              <a:t>] = temp; }</a:t>
            </a:r>
            <a:endParaRPr kumimoji="0" lang="en-US" altLang="zh-CN" sz="3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560817" y="1219200"/>
            <a:ext cx="2916183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>
                <a:solidFill>
                  <a:srgbClr val="008A00"/>
                </a:solidFill>
              </a:rPr>
              <a:t>// </a:t>
            </a:r>
            <a:r>
              <a:rPr lang="en-US" altLang="zh-CN" kern="0" dirty="0" err="1">
                <a:solidFill>
                  <a:srgbClr val="008A00"/>
                </a:solidFill>
              </a:rPr>
              <a:t>i</a:t>
            </a:r>
            <a:r>
              <a:rPr lang="en-US" altLang="zh-CN" kern="0" dirty="0">
                <a:solidFill>
                  <a:srgbClr val="008A00"/>
                </a:solidFill>
              </a:rPr>
              <a:t>: </a:t>
            </a:r>
            <a:r>
              <a:rPr lang="zh-CN" altLang="en-US" kern="0" dirty="0">
                <a:solidFill>
                  <a:srgbClr val="008A00"/>
                </a:solidFill>
              </a:rPr>
              <a:t>待调整的位置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5683654" y="1752600"/>
            <a:ext cx="3688946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>
                <a:solidFill>
                  <a:srgbClr val="008A00"/>
                </a:solidFill>
              </a:rPr>
              <a:t>//temp: </a:t>
            </a:r>
            <a:r>
              <a:rPr lang="zh-CN" altLang="en-US" kern="0" dirty="0">
                <a:solidFill>
                  <a:srgbClr val="008A00"/>
                </a:solidFill>
              </a:rPr>
              <a:t>待调整元素值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5273916" y="3733800"/>
            <a:ext cx="37176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kern="0" dirty="0">
                <a:solidFill>
                  <a:srgbClr val="003399"/>
                </a:solidFill>
              </a:rPr>
              <a:t>//</a:t>
            </a:r>
            <a:r>
              <a:rPr lang="zh-CN" altLang="en-US" kern="0" dirty="0">
                <a:solidFill>
                  <a:srgbClr val="003399"/>
                </a:solidFill>
              </a:rPr>
              <a:t>若</a:t>
            </a:r>
            <a:r>
              <a:rPr lang="en-US" altLang="zh-CN" kern="0" dirty="0" err="1">
                <a:solidFill>
                  <a:srgbClr val="003399"/>
                </a:solidFill>
              </a:rPr>
              <a:t>ch</a:t>
            </a:r>
            <a:r>
              <a:rPr lang="zh-CN" altLang="en-US" kern="0" dirty="0">
                <a:solidFill>
                  <a:srgbClr val="003399"/>
                </a:solidFill>
              </a:rPr>
              <a:t>内容比</a:t>
            </a:r>
            <a:r>
              <a:rPr lang="en-US" altLang="zh-CN" kern="0" dirty="0">
                <a:solidFill>
                  <a:srgbClr val="003399"/>
                </a:solidFill>
              </a:rPr>
              <a:t>temp</a:t>
            </a:r>
            <a:r>
              <a:rPr lang="zh-CN" altLang="en-US" kern="0" dirty="0">
                <a:solidFill>
                  <a:srgbClr val="003399"/>
                </a:solidFill>
              </a:rPr>
              <a:t>更小</a:t>
            </a:r>
            <a:endParaRPr lang="zh-CN" altLang="en-US" dirty="0">
              <a:solidFill>
                <a:srgbClr val="003399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971800" y="3200400"/>
            <a:ext cx="5943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kern="0" dirty="0">
                <a:solidFill>
                  <a:srgbClr val="008A00"/>
                </a:solidFill>
              </a:rPr>
              <a:t>//</a:t>
            </a:r>
            <a:r>
              <a:rPr lang="zh-CN" altLang="en-US" kern="0" dirty="0">
                <a:solidFill>
                  <a:srgbClr val="008A00"/>
                </a:solidFill>
              </a:rPr>
              <a:t>若</a:t>
            </a:r>
            <a:r>
              <a:rPr lang="en-US" altLang="zh-CN" kern="0" dirty="0" err="1">
                <a:solidFill>
                  <a:srgbClr val="008A00"/>
                </a:solidFill>
              </a:rPr>
              <a:t>i</a:t>
            </a:r>
            <a:r>
              <a:rPr lang="zh-CN" altLang="en-US" kern="0" dirty="0">
                <a:solidFill>
                  <a:srgbClr val="008A00"/>
                </a:solidFill>
              </a:rPr>
              <a:t>有两个孩子，则置</a:t>
            </a:r>
            <a:r>
              <a:rPr lang="en-US" altLang="zh-CN" kern="0" dirty="0" err="1">
                <a:solidFill>
                  <a:srgbClr val="008A00"/>
                </a:solidFill>
              </a:rPr>
              <a:t>ch</a:t>
            </a:r>
            <a:r>
              <a:rPr lang="zh-CN" altLang="en-US" kern="0" dirty="0">
                <a:solidFill>
                  <a:srgbClr val="008A00"/>
                </a:solidFill>
              </a:rPr>
              <a:t>为较小的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3276600" y="5188200"/>
            <a:ext cx="5867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kern="0" dirty="0">
                <a:solidFill>
                  <a:srgbClr val="003399"/>
                </a:solidFill>
              </a:rPr>
              <a:t>//</a:t>
            </a:r>
            <a:r>
              <a:rPr lang="zh-CN" altLang="en-US" kern="0" dirty="0">
                <a:solidFill>
                  <a:srgbClr val="003399"/>
                </a:solidFill>
              </a:rPr>
              <a:t>若</a:t>
            </a:r>
            <a:r>
              <a:rPr lang="en-US" altLang="zh-CN" kern="0" dirty="0">
                <a:solidFill>
                  <a:srgbClr val="003399"/>
                </a:solidFill>
              </a:rPr>
              <a:t>temp</a:t>
            </a:r>
            <a:r>
              <a:rPr lang="zh-CN" altLang="en-US" kern="0" dirty="0">
                <a:solidFill>
                  <a:srgbClr val="003399"/>
                </a:solidFill>
              </a:rPr>
              <a:t>比</a:t>
            </a:r>
            <a:r>
              <a:rPr lang="en-US" altLang="zh-CN" kern="0" dirty="0" err="1">
                <a:solidFill>
                  <a:srgbClr val="003399"/>
                </a:solidFill>
              </a:rPr>
              <a:t>ch</a:t>
            </a:r>
            <a:r>
              <a:rPr lang="zh-CN" altLang="en-US" kern="0" dirty="0">
                <a:solidFill>
                  <a:srgbClr val="003399"/>
                </a:solidFill>
              </a:rPr>
              <a:t>内容更小，则停止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4261391" y="5715000"/>
            <a:ext cx="488260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kern="0" dirty="0">
                <a:solidFill>
                  <a:srgbClr val="008A00"/>
                </a:solidFill>
              </a:rPr>
              <a:t>//</a:t>
            </a:r>
            <a:r>
              <a:rPr lang="zh-CN" altLang="en-US" kern="0" dirty="0">
                <a:solidFill>
                  <a:srgbClr val="008A00"/>
                </a:solidFill>
              </a:rPr>
              <a:t>待调整元素放入堆中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5791200" y="4724400"/>
            <a:ext cx="174118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kern="0" dirty="0">
                <a:solidFill>
                  <a:srgbClr val="008A00"/>
                </a:solidFill>
              </a:rPr>
              <a:t>//</a:t>
            </a:r>
            <a:r>
              <a:rPr lang="en-US" altLang="zh-CN" kern="0" dirty="0" err="1">
                <a:solidFill>
                  <a:srgbClr val="008A00"/>
                </a:solidFill>
              </a:rPr>
              <a:t>i</a:t>
            </a:r>
            <a:r>
              <a:rPr lang="zh-CN" altLang="en-US" kern="0" dirty="0">
                <a:solidFill>
                  <a:srgbClr val="008A00"/>
                </a:solidFill>
              </a:rPr>
              <a:t>下降</a:t>
            </a:r>
            <a:r>
              <a:rPr lang="en-US" altLang="zh-CN" kern="0" dirty="0">
                <a:solidFill>
                  <a:srgbClr val="008A00"/>
                </a:solidFill>
              </a:rPr>
              <a:t>1</a:t>
            </a:r>
            <a:r>
              <a:rPr lang="zh-CN" altLang="en-US" kern="0" dirty="0">
                <a:solidFill>
                  <a:srgbClr val="008A00"/>
                </a:solidFill>
              </a:rPr>
              <a:t>层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6798257" y="4191000"/>
            <a:ext cx="20409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kern="0" dirty="0">
                <a:solidFill>
                  <a:srgbClr val="008A00"/>
                </a:solidFill>
              </a:rPr>
              <a:t>//</a:t>
            </a:r>
            <a:r>
              <a:rPr lang="en-US" altLang="zh-CN" kern="0" dirty="0" err="1">
                <a:solidFill>
                  <a:srgbClr val="008A00"/>
                </a:solidFill>
              </a:rPr>
              <a:t>ch</a:t>
            </a:r>
            <a:r>
              <a:rPr lang="zh-CN" altLang="en-US" kern="0" dirty="0">
                <a:solidFill>
                  <a:srgbClr val="008A00"/>
                </a:solidFill>
              </a:rPr>
              <a:t>上升</a:t>
            </a:r>
            <a:r>
              <a:rPr lang="en-US" altLang="zh-CN" kern="0" dirty="0">
                <a:solidFill>
                  <a:srgbClr val="008A00"/>
                </a:solidFill>
              </a:rPr>
              <a:t>1</a:t>
            </a:r>
            <a:r>
              <a:rPr lang="zh-CN" altLang="en-US" kern="0" dirty="0">
                <a:solidFill>
                  <a:srgbClr val="008A00"/>
                </a:solidFill>
              </a:rPr>
              <a:t>层</a:t>
            </a:r>
            <a:endParaRPr lang="zh-CN" altLang="en-US" dirty="0"/>
          </a:p>
        </p:txBody>
      </p:sp>
    </p:spTree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zh-CN" altLang="en-US" dirty="0">
                <a:latin typeface="黑体" pitchFamily="2" charset="-122"/>
                <a:ea typeface="黑体" pitchFamily="2" charset="-122"/>
              </a:rPr>
              <a:t>二叉树的应用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6" name="Text Box 6"/>
          <p:cNvSpPr txBox="1">
            <a:spLocks noChangeArrowheads="1"/>
          </p:cNvSpPr>
          <p:nvPr/>
        </p:nvSpPr>
        <p:spPr bwMode="auto">
          <a:xfrm>
            <a:off x="1676400" y="1744278"/>
            <a:ext cx="5791200" cy="275152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80000">
              <a:lnSpc>
                <a:spcPct val="180000"/>
              </a:lnSpc>
              <a:spcBef>
                <a:spcPts val="0"/>
              </a:spcBef>
              <a:buFontTx/>
              <a:buAutoNum type="arabicParenBoth"/>
            </a:pPr>
            <a:r>
              <a:rPr lang="zh-CN" altLang="en-US" sz="3200" dirty="0"/>
              <a:t> 堆</a:t>
            </a:r>
            <a:r>
              <a:rPr lang="en-US" altLang="zh-CN" sz="3200" dirty="0"/>
              <a:t>(</a:t>
            </a:r>
            <a:r>
              <a:rPr lang="zh-CN" altLang="en-US" sz="3200" dirty="0"/>
              <a:t>特殊的完全二叉树</a:t>
            </a:r>
            <a:r>
              <a:rPr lang="en-US" altLang="zh-CN" sz="3200" dirty="0"/>
              <a:t>)</a:t>
            </a:r>
            <a:r>
              <a:rPr lang="zh-CN" altLang="en-US" sz="3200" dirty="0"/>
              <a:t>；</a:t>
            </a:r>
            <a:endParaRPr lang="en-US" altLang="zh-CN" sz="3200" dirty="0"/>
          </a:p>
          <a:p>
            <a:pPr marL="180000">
              <a:lnSpc>
                <a:spcPct val="180000"/>
              </a:lnSpc>
              <a:spcBef>
                <a:spcPts val="0"/>
              </a:spcBef>
              <a:buFontTx/>
              <a:buAutoNum type="arabicParenBoth"/>
            </a:pPr>
            <a:r>
              <a:rPr lang="en-US" altLang="zh-CN" sz="3200" dirty="0"/>
              <a:t> </a:t>
            </a:r>
            <a:r>
              <a:rPr lang="zh-CN" altLang="en-US" sz="3200" dirty="0"/>
              <a:t>优先队列；</a:t>
            </a:r>
            <a:endParaRPr lang="en-US" altLang="zh-CN" sz="3200" dirty="0"/>
          </a:p>
          <a:p>
            <a:pPr marL="180000">
              <a:lnSpc>
                <a:spcPct val="180000"/>
              </a:lnSpc>
              <a:spcBef>
                <a:spcPts val="0"/>
              </a:spcBef>
              <a:buFontTx/>
              <a:buAutoNum type="arabicParenBoth"/>
            </a:pPr>
            <a:r>
              <a:rPr lang="en-US" altLang="zh-CN" sz="3200" dirty="0"/>
              <a:t> </a:t>
            </a:r>
            <a:r>
              <a:rPr lang="zh-CN" altLang="en-US" sz="3200" dirty="0"/>
              <a:t>哈夫曼树；</a:t>
            </a:r>
            <a:endParaRPr lang="en-US" altLang="zh-CN" sz="32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57200" y="-75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4400" dirty="0"/>
              <a:t>(</a:t>
            </a:r>
            <a:r>
              <a:rPr lang="zh-CN" altLang="en-US" sz="4400" dirty="0"/>
              <a:t>国内的</a:t>
            </a:r>
            <a:r>
              <a:rPr lang="en-US" altLang="zh-CN" sz="4400" dirty="0"/>
              <a:t>)</a:t>
            </a:r>
            <a:r>
              <a:rPr lang="zh-CN" altLang="en-US" sz="4400" dirty="0"/>
              <a:t>满二叉树 </a:t>
            </a:r>
            <a:r>
              <a:rPr lang="zh-CN" altLang="en-US" sz="4400" dirty="0">
                <a:solidFill>
                  <a:srgbClr val="00518E"/>
                </a:solidFill>
              </a:rPr>
              <a:t>与</a:t>
            </a:r>
            <a:r>
              <a:rPr lang="en-US" altLang="zh-CN" sz="4400" dirty="0"/>
              <a:t> </a:t>
            </a:r>
            <a:r>
              <a:rPr lang="zh-CN" altLang="en-US" sz="4400" dirty="0"/>
              <a:t>完全二叉树</a:t>
            </a:r>
            <a:endParaRPr kumimoji="0" lang="zh-CN" altLang="en-US" sz="4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9" name="Text Box 6"/>
          <p:cNvSpPr txBox="1">
            <a:spLocks noChangeArrowheads="1"/>
          </p:cNvSpPr>
          <p:nvPr/>
        </p:nvSpPr>
        <p:spPr bwMode="auto">
          <a:xfrm>
            <a:off x="304800" y="1182874"/>
            <a:ext cx="8839200" cy="194132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zh-CN" altLang="en-US" sz="3200" dirty="0"/>
              <a:t> 设结点的编号规则：</a:t>
            </a:r>
            <a:endParaRPr lang="en-US" altLang="zh-CN" sz="3200" dirty="0"/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/>
              <a:t>  </a:t>
            </a:r>
            <a:r>
              <a:rPr lang="zh-CN" altLang="en-US" sz="3200" dirty="0">
                <a:solidFill>
                  <a:srgbClr val="00518E"/>
                </a:solidFill>
              </a:rPr>
              <a:t>层间从上到下，层内从左到右；</a:t>
            </a:r>
            <a:endParaRPr lang="en-US" altLang="zh-CN" sz="3200" dirty="0">
              <a:solidFill>
                <a:srgbClr val="00518E"/>
              </a:solidFill>
            </a:endParaRPr>
          </a:p>
          <a:p>
            <a:pPr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altLang="zh-CN" sz="3200" dirty="0"/>
              <a:t>  </a:t>
            </a:r>
            <a:r>
              <a:rPr lang="en-US" altLang="zh-CN" sz="3200" dirty="0">
                <a:sym typeface="Wingdings" pitchFamily="2" charset="2"/>
              </a:rPr>
              <a:t></a:t>
            </a:r>
            <a:r>
              <a:rPr lang="zh-CN" altLang="en-US" sz="3200" dirty="0"/>
              <a:t>完全二叉树、满二叉树的</a:t>
            </a:r>
            <a:r>
              <a:rPr lang="zh-CN" altLang="en-US" sz="3200" dirty="0">
                <a:solidFill>
                  <a:srgbClr val="FF6600"/>
                </a:solidFill>
                <a:sym typeface="Wingdings" pitchFamily="2" charset="2"/>
              </a:rPr>
              <a:t>结点序号一一对应；</a:t>
            </a:r>
            <a:endParaRPr lang="en-US" altLang="zh-CN" sz="3200" dirty="0">
              <a:solidFill>
                <a:srgbClr val="FF6600"/>
              </a:solidFill>
              <a:sym typeface="Wingdings" pitchFamily="2" charset="2"/>
            </a:endParaRPr>
          </a:p>
        </p:txBody>
      </p:sp>
      <p:sp>
        <p:nvSpPr>
          <p:cNvPr id="91" name="Oval 26"/>
          <p:cNvSpPr>
            <a:spLocks noChangeArrowheads="1"/>
          </p:cNvSpPr>
          <p:nvPr/>
        </p:nvSpPr>
        <p:spPr bwMode="auto">
          <a:xfrm>
            <a:off x="2175000" y="4243788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2</a:t>
            </a:r>
          </a:p>
        </p:txBody>
      </p:sp>
      <p:sp>
        <p:nvSpPr>
          <p:cNvPr id="94" name="Oval 27"/>
          <p:cNvSpPr>
            <a:spLocks noChangeArrowheads="1"/>
          </p:cNvSpPr>
          <p:nvPr/>
        </p:nvSpPr>
        <p:spPr bwMode="auto">
          <a:xfrm>
            <a:off x="2743200" y="3473389"/>
            <a:ext cx="504000" cy="504000"/>
          </a:xfrm>
          <a:prstGeom prst="ellipse">
            <a:avLst/>
          </a:prstGeom>
          <a:solidFill>
            <a:srgbClr val="FFFE98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/>
              <a:t>1</a:t>
            </a:r>
          </a:p>
        </p:txBody>
      </p:sp>
      <p:sp>
        <p:nvSpPr>
          <p:cNvPr id="95" name="Oval 28"/>
          <p:cNvSpPr>
            <a:spLocks noChangeArrowheads="1"/>
          </p:cNvSpPr>
          <p:nvPr/>
        </p:nvSpPr>
        <p:spPr bwMode="auto">
          <a:xfrm>
            <a:off x="3306000" y="4243788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3</a:t>
            </a:r>
            <a:endParaRPr lang="zh-CN" altLang="en-US" sz="3200" dirty="0"/>
          </a:p>
        </p:txBody>
      </p:sp>
      <p:sp>
        <p:nvSpPr>
          <p:cNvPr id="113" name="Oval 29"/>
          <p:cNvSpPr>
            <a:spLocks noChangeArrowheads="1"/>
          </p:cNvSpPr>
          <p:nvPr/>
        </p:nvSpPr>
        <p:spPr bwMode="auto">
          <a:xfrm>
            <a:off x="3048000" y="5102989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6</a:t>
            </a:r>
            <a:endParaRPr lang="zh-CN" altLang="en-US" sz="3200" dirty="0"/>
          </a:p>
        </p:txBody>
      </p:sp>
      <p:cxnSp>
        <p:nvCxnSpPr>
          <p:cNvPr id="116" name="直接连接符 115"/>
          <p:cNvCxnSpPr>
            <a:stCxn id="94" idx="3"/>
            <a:endCxn id="91" idx="0"/>
          </p:cNvCxnSpPr>
          <p:nvPr/>
        </p:nvCxnSpPr>
        <p:spPr bwMode="auto">
          <a:xfrm rot="5400000">
            <a:off x="2451901" y="3878680"/>
            <a:ext cx="340208" cy="3900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7" name="直接连接符 116"/>
          <p:cNvCxnSpPr>
            <a:stCxn id="94" idx="5"/>
            <a:endCxn id="95" idx="0"/>
          </p:cNvCxnSpPr>
          <p:nvPr/>
        </p:nvCxnSpPr>
        <p:spPr bwMode="auto">
          <a:xfrm rot="16200000" flipH="1">
            <a:off x="3195591" y="3881379"/>
            <a:ext cx="340208" cy="3846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8" name="直接连接符 117"/>
          <p:cNvCxnSpPr>
            <a:stCxn id="95" idx="3"/>
            <a:endCxn id="113" idx="0"/>
          </p:cNvCxnSpPr>
          <p:nvPr/>
        </p:nvCxnSpPr>
        <p:spPr bwMode="auto">
          <a:xfrm rot="5400000">
            <a:off x="3125400" y="4848580"/>
            <a:ext cx="429010" cy="798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9" name="Oval 29"/>
          <p:cNvSpPr>
            <a:spLocks noChangeArrowheads="1"/>
          </p:cNvSpPr>
          <p:nvPr/>
        </p:nvSpPr>
        <p:spPr bwMode="auto">
          <a:xfrm>
            <a:off x="1840800" y="5121600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4</a:t>
            </a:r>
            <a:endParaRPr lang="zh-CN" altLang="en-US" sz="3200" dirty="0"/>
          </a:p>
        </p:txBody>
      </p:sp>
      <p:cxnSp>
        <p:nvCxnSpPr>
          <p:cNvPr id="120" name="直接连接符 119"/>
          <p:cNvCxnSpPr>
            <a:stCxn id="91" idx="3"/>
            <a:endCxn id="119" idx="0"/>
          </p:cNvCxnSpPr>
          <p:nvPr/>
        </p:nvCxnSpPr>
        <p:spPr bwMode="auto">
          <a:xfrm rot="5400000">
            <a:off x="1946995" y="4819785"/>
            <a:ext cx="447621" cy="1560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1" name="Oval 29"/>
          <p:cNvSpPr>
            <a:spLocks noChangeArrowheads="1"/>
          </p:cNvSpPr>
          <p:nvPr/>
        </p:nvSpPr>
        <p:spPr bwMode="auto">
          <a:xfrm>
            <a:off x="2467800" y="5134800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5</a:t>
            </a:r>
            <a:endParaRPr lang="zh-CN" altLang="en-US" sz="3200" dirty="0"/>
          </a:p>
        </p:txBody>
      </p:sp>
      <p:cxnSp>
        <p:nvCxnSpPr>
          <p:cNvPr id="122" name="直接连接符 121"/>
          <p:cNvCxnSpPr>
            <a:stCxn id="91" idx="5"/>
            <a:endCxn id="121" idx="0"/>
          </p:cNvCxnSpPr>
          <p:nvPr/>
        </p:nvCxnSpPr>
        <p:spPr bwMode="auto">
          <a:xfrm rot="16200000" flipH="1">
            <a:off x="2432085" y="4847084"/>
            <a:ext cx="460821" cy="1146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3" name="Oval 29"/>
          <p:cNvSpPr>
            <a:spLocks noChangeArrowheads="1"/>
          </p:cNvSpPr>
          <p:nvPr/>
        </p:nvSpPr>
        <p:spPr bwMode="auto">
          <a:xfrm>
            <a:off x="3610800" y="5109023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7</a:t>
            </a:r>
            <a:endParaRPr lang="zh-CN" altLang="en-US" sz="3200" dirty="0"/>
          </a:p>
        </p:txBody>
      </p:sp>
      <p:cxnSp>
        <p:nvCxnSpPr>
          <p:cNvPr id="124" name="直接连接符 123"/>
          <p:cNvCxnSpPr>
            <a:stCxn id="95" idx="5"/>
            <a:endCxn id="123" idx="0"/>
          </p:cNvCxnSpPr>
          <p:nvPr/>
        </p:nvCxnSpPr>
        <p:spPr bwMode="auto">
          <a:xfrm rot="16200000" flipH="1">
            <a:off x="3581973" y="4828196"/>
            <a:ext cx="435044" cy="1266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6" name="Oval 26"/>
          <p:cNvSpPr>
            <a:spLocks noChangeArrowheads="1"/>
          </p:cNvSpPr>
          <p:nvPr/>
        </p:nvSpPr>
        <p:spPr bwMode="auto">
          <a:xfrm>
            <a:off x="5908800" y="4243788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2</a:t>
            </a:r>
          </a:p>
        </p:txBody>
      </p:sp>
      <p:sp>
        <p:nvSpPr>
          <p:cNvPr id="127" name="Oval 27"/>
          <p:cNvSpPr>
            <a:spLocks noChangeArrowheads="1"/>
          </p:cNvSpPr>
          <p:nvPr/>
        </p:nvSpPr>
        <p:spPr bwMode="auto">
          <a:xfrm>
            <a:off x="6477000" y="3473389"/>
            <a:ext cx="504000" cy="504000"/>
          </a:xfrm>
          <a:prstGeom prst="ellipse">
            <a:avLst/>
          </a:prstGeom>
          <a:solidFill>
            <a:srgbClr val="FFFE98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/>
              <a:t>1</a:t>
            </a:r>
          </a:p>
        </p:txBody>
      </p:sp>
      <p:sp>
        <p:nvSpPr>
          <p:cNvPr id="128" name="Oval 28"/>
          <p:cNvSpPr>
            <a:spLocks noChangeArrowheads="1"/>
          </p:cNvSpPr>
          <p:nvPr/>
        </p:nvSpPr>
        <p:spPr bwMode="auto">
          <a:xfrm>
            <a:off x="7039800" y="4243788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3</a:t>
            </a:r>
            <a:endParaRPr lang="zh-CN" altLang="en-US" sz="3200" dirty="0"/>
          </a:p>
        </p:txBody>
      </p:sp>
      <p:sp>
        <p:nvSpPr>
          <p:cNvPr id="129" name="Oval 29"/>
          <p:cNvSpPr>
            <a:spLocks noChangeArrowheads="1"/>
          </p:cNvSpPr>
          <p:nvPr/>
        </p:nvSpPr>
        <p:spPr bwMode="auto">
          <a:xfrm>
            <a:off x="6781800" y="5102989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6</a:t>
            </a:r>
            <a:endParaRPr lang="zh-CN" altLang="en-US" sz="3200" dirty="0"/>
          </a:p>
        </p:txBody>
      </p:sp>
      <p:cxnSp>
        <p:nvCxnSpPr>
          <p:cNvPr id="130" name="直接连接符 129"/>
          <p:cNvCxnSpPr>
            <a:stCxn id="127" idx="3"/>
            <a:endCxn id="126" idx="0"/>
          </p:cNvCxnSpPr>
          <p:nvPr/>
        </p:nvCxnSpPr>
        <p:spPr bwMode="auto">
          <a:xfrm rot="5400000">
            <a:off x="6185701" y="3878680"/>
            <a:ext cx="340208" cy="3900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1" name="直接连接符 130"/>
          <p:cNvCxnSpPr>
            <a:stCxn id="127" idx="5"/>
            <a:endCxn id="128" idx="0"/>
          </p:cNvCxnSpPr>
          <p:nvPr/>
        </p:nvCxnSpPr>
        <p:spPr bwMode="auto">
          <a:xfrm rot="16200000" flipH="1">
            <a:off x="6929391" y="3881379"/>
            <a:ext cx="340208" cy="3846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2" name="直接连接符 131"/>
          <p:cNvCxnSpPr>
            <a:stCxn id="128" idx="3"/>
            <a:endCxn id="129" idx="0"/>
          </p:cNvCxnSpPr>
          <p:nvPr/>
        </p:nvCxnSpPr>
        <p:spPr bwMode="auto">
          <a:xfrm rot="5400000">
            <a:off x="6859200" y="4848580"/>
            <a:ext cx="429010" cy="798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3" name="Oval 29"/>
          <p:cNvSpPr>
            <a:spLocks noChangeArrowheads="1"/>
          </p:cNvSpPr>
          <p:nvPr/>
        </p:nvSpPr>
        <p:spPr bwMode="auto">
          <a:xfrm>
            <a:off x="5574600" y="5121600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4</a:t>
            </a:r>
            <a:endParaRPr lang="zh-CN" altLang="en-US" sz="3200" dirty="0"/>
          </a:p>
        </p:txBody>
      </p:sp>
      <p:cxnSp>
        <p:nvCxnSpPr>
          <p:cNvPr id="134" name="直接连接符 133"/>
          <p:cNvCxnSpPr>
            <a:stCxn id="126" idx="3"/>
            <a:endCxn id="133" idx="0"/>
          </p:cNvCxnSpPr>
          <p:nvPr/>
        </p:nvCxnSpPr>
        <p:spPr bwMode="auto">
          <a:xfrm rot="5400000">
            <a:off x="5680795" y="4819785"/>
            <a:ext cx="447621" cy="1560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5" name="Oval 29"/>
          <p:cNvSpPr>
            <a:spLocks noChangeArrowheads="1"/>
          </p:cNvSpPr>
          <p:nvPr/>
        </p:nvSpPr>
        <p:spPr bwMode="auto">
          <a:xfrm>
            <a:off x="6201600" y="5134800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5</a:t>
            </a:r>
            <a:endParaRPr lang="zh-CN" altLang="en-US" sz="3200" dirty="0"/>
          </a:p>
        </p:txBody>
      </p:sp>
      <p:cxnSp>
        <p:nvCxnSpPr>
          <p:cNvPr id="136" name="直接连接符 135"/>
          <p:cNvCxnSpPr>
            <a:stCxn id="126" idx="5"/>
            <a:endCxn id="135" idx="0"/>
          </p:cNvCxnSpPr>
          <p:nvPr/>
        </p:nvCxnSpPr>
        <p:spPr bwMode="auto">
          <a:xfrm rot="16200000" flipH="1">
            <a:off x="6165885" y="4847084"/>
            <a:ext cx="460821" cy="1146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9" name="Rectangle 6"/>
          <p:cNvSpPr>
            <a:spLocks noChangeArrowheads="1"/>
          </p:cNvSpPr>
          <p:nvPr/>
        </p:nvSpPr>
        <p:spPr bwMode="auto">
          <a:xfrm>
            <a:off x="1524000" y="3429000"/>
            <a:ext cx="838200" cy="685800"/>
          </a:xfrm>
          <a:prstGeom prst="rect">
            <a:avLst/>
          </a:prstGeom>
          <a:solidFill>
            <a:srgbClr val="006600"/>
          </a:solidFill>
          <a:ln w="9525" algn="ctr">
            <a:solidFill>
              <a:srgbClr val="007E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3200" dirty="0">
                <a:solidFill>
                  <a:schemeClr val="bg1"/>
                </a:solidFill>
                <a:latin typeface="黑体" pitchFamily="2" charset="-122"/>
              </a:rPr>
              <a:t>满</a:t>
            </a:r>
            <a:endParaRPr lang="en-US" altLang="zh-CN" sz="3200" dirty="0">
              <a:solidFill>
                <a:schemeClr val="bg1"/>
              </a:solidFill>
              <a:latin typeface="黑体" pitchFamily="2" charset="-122"/>
            </a:endParaRPr>
          </a:p>
        </p:txBody>
      </p:sp>
      <p:sp>
        <p:nvSpPr>
          <p:cNvPr id="140" name="Rectangle 6"/>
          <p:cNvSpPr>
            <a:spLocks noChangeArrowheads="1"/>
          </p:cNvSpPr>
          <p:nvPr/>
        </p:nvSpPr>
        <p:spPr bwMode="auto">
          <a:xfrm>
            <a:off x="5029200" y="3429000"/>
            <a:ext cx="990600" cy="685800"/>
          </a:xfrm>
          <a:prstGeom prst="rect">
            <a:avLst/>
          </a:prstGeom>
          <a:solidFill>
            <a:srgbClr val="006600"/>
          </a:solidFill>
          <a:ln w="9525" algn="ctr">
            <a:solidFill>
              <a:srgbClr val="007E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3200" dirty="0">
                <a:solidFill>
                  <a:schemeClr val="bg1"/>
                </a:solidFill>
                <a:latin typeface="黑体" pitchFamily="2" charset="-122"/>
              </a:rPr>
              <a:t>完全</a:t>
            </a:r>
            <a:endParaRPr lang="en-US" altLang="zh-CN" sz="3200" dirty="0">
              <a:solidFill>
                <a:schemeClr val="bg1"/>
              </a:solidFill>
              <a:latin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zh-CN" altLang="en-US" dirty="0">
                <a:latin typeface="黑体" pitchFamily="2" charset="-122"/>
                <a:ea typeface="黑体" pitchFamily="2" charset="-122"/>
              </a:rPr>
              <a:t>哈夫曼树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3400" y="1447800"/>
            <a:ext cx="8229600" cy="2743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</a:pPr>
            <a:r>
              <a:rPr lang="zh-CN" altLang="en-US" sz="3200" dirty="0">
                <a:latin typeface="黑体" pitchFamily="2" charset="-122"/>
                <a:ea typeface="黑体" pitchFamily="2" charset="-122"/>
              </a:rPr>
              <a:t>问题的引入</a:t>
            </a:r>
            <a:endParaRPr lang="en-US" altLang="zh-CN" sz="3200" dirty="0">
              <a:latin typeface="黑体" pitchFamily="2" charset="-122"/>
              <a:ea typeface="黑体" pitchFamily="2" charset="-122"/>
            </a:endParaRPr>
          </a:p>
          <a:p>
            <a:pPr marL="342900" indent="-342900" eaLnBrk="1" hangingPunct="1">
              <a:spcBef>
                <a:spcPts val="2400"/>
              </a:spcBef>
              <a:buNone/>
            </a:pPr>
            <a:r>
              <a:rPr lang="en-US" altLang="zh-CN" sz="3200" dirty="0">
                <a:solidFill>
                  <a:srgbClr val="003399"/>
                </a:solidFill>
                <a:latin typeface="黑体" pitchFamily="2" charset="-122"/>
              </a:rPr>
              <a:t>  (1) 0-1</a:t>
            </a:r>
            <a:r>
              <a:rPr lang="zh-CN" altLang="en-US" sz="3200" dirty="0">
                <a:solidFill>
                  <a:srgbClr val="003399"/>
                </a:solidFill>
                <a:latin typeface="黑体" pitchFamily="2" charset="-122"/>
              </a:rPr>
              <a:t>编码：</a:t>
            </a:r>
            <a:r>
              <a:rPr lang="zh-CN" altLang="en-US" sz="3200" dirty="0">
                <a:latin typeface="黑体" pitchFamily="2" charset="-122"/>
              </a:rPr>
              <a:t>等长编码，不等长编码</a:t>
            </a:r>
            <a:endParaRPr lang="en-US" altLang="zh-CN" sz="3200" dirty="0">
              <a:latin typeface="黑体" pitchFamily="2" charset="-122"/>
            </a:endParaRPr>
          </a:p>
          <a:p>
            <a:pPr marL="342900" indent="-342900" eaLnBrk="1" hangingPunct="1">
              <a:spcBef>
                <a:spcPts val="2400"/>
              </a:spcBef>
              <a:buNone/>
            </a:pPr>
            <a:r>
              <a:rPr lang="en-US" altLang="zh-CN" sz="3200" dirty="0">
                <a:solidFill>
                  <a:srgbClr val="003399"/>
                </a:solidFill>
                <a:latin typeface="黑体" pitchFamily="2" charset="-122"/>
                <a:ea typeface="黑体" pitchFamily="2" charset="-122"/>
              </a:rPr>
              <a:t>  (2) </a:t>
            </a:r>
            <a:r>
              <a:rPr lang="zh-CN" altLang="en-US" sz="3200" dirty="0">
                <a:solidFill>
                  <a:srgbClr val="003399"/>
                </a:solidFill>
                <a:latin typeface="黑体" pitchFamily="2" charset="-122"/>
                <a:ea typeface="黑体" pitchFamily="2" charset="-122"/>
              </a:rPr>
              <a:t>访问频率：</a:t>
            </a:r>
            <a:r>
              <a:rPr lang="zh-CN" altLang="en-US" sz="3200" dirty="0">
                <a:latin typeface="黑体" pitchFamily="2" charset="-122"/>
                <a:ea typeface="黑体" pitchFamily="2" charset="-122"/>
              </a:rPr>
              <a:t>高频词汇，低频词汇</a:t>
            </a:r>
            <a:endParaRPr lang="en-US" altLang="zh-CN" sz="3200" dirty="0"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zh-CN" altLang="en-US" dirty="0">
                <a:latin typeface="黑体" pitchFamily="2" charset="-122"/>
                <a:ea typeface="黑体" pitchFamily="2" charset="-122"/>
              </a:rPr>
              <a:t>哈夫曼树的引入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457200" y="1371600"/>
            <a:ext cx="8305800" cy="1447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6000" eaLnBrk="1" hangingPunct="1">
              <a:lnSpc>
                <a:spcPct val="13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zh-CN" altLang="en-US" sz="3200" dirty="0">
                <a:solidFill>
                  <a:srgbClr val="003399"/>
                </a:solidFill>
                <a:latin typeface="+mj-lt"/>
              </a:rPr>
              <a:t>  等长</a:t>
            </a:r>
            <a:r>
              <a:rPr lang="en-US" altLang="zh-CN" sz="3200" dirty="0">
                <a:solidFill>
                  <a:srgbClr val="003399"/>
                </a:solidFill>
                <a:latin typeface="+mj-lt"/>
              </a:rPr>
              <a:t>0-1</a:t>
            </a:r>
            <a:r>
              <a:rPr lang="zh-CN" altLang="en-US" sz="3200" dirty="0">
                <a:solidFill>
                  <a:srgbClr val="003399"/>
                </a:solidFill>
                <a:latin typeface="+mj-lt"/>
              </a:rPr>
              <a:t>编码：</a:t>
            </a:r>
            <a:endParaRPr lang="en-US" altLang="zh-CN" sz="3200" dirty="0">
              <a:solidFill>
                <a:srgbClr val="003399"/>
              </a:solidFill>
              <a:latin typeface="+mj-lt"/>
            </a:endParaRPr>
          </a:p>
          <a:p>
            <a:pPr marL="342900" indent="-342900" eaLnBrk="1" hangingPunct="1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200" dirty="0">
                <a:latin typeface="+mj-lt"/>
              </a:rPr>
              <a:t>   </a:t>
            </a:r>
            <a:r>
              <a:rPr lang="zh-CN" altLang="en-US" sz="3200" dirty="0">
                <a:latin typeface="+mj-lt"/>
              </a:rPr>
              <a:t>码长为</a:t>
            </a:r>
            <a:r>
              <a:rPr lang="en-US" altLang="zh-CN" sz="3200" dirty="0">
                <a:latin typeface="+mj-lt"/>
              </a:rPr>
              <a:t>n</a:t>
            </a:r>
            <a:r>
              <a:rPr lang="zh-CN" altLang="en-US" sz="3200" dirty="0">
                <a:latin typeface="+mj-lt"/>
              </a:rPr>
              <a:t> </a:t>
            </a:r>
            <a:r>
              <a:rPr lang="en-US" altLang="zh-CN" sz="3200" dirty="0">
                <a:latin typeface="+mj-lt"/>
                <a:sym typeface="Wingdings" pitchFamily="2" charset="2"/>
              </a:rPr>
              <a:t></a:t>
            </a:r>
            <a:r>
              <a:rPr lang="zh-CN" altLang="en-US" sz="3200" dirty="0">
                <a:latin typeface="+mj-lt"/>
                <a:sym typeface="Wingdings" pitchFamily="2" charset="2"/>
              </a:rPr>
              <a:t>可以</a:t>
            </a:r>
            <a:r>
              <a:rPr lang="zh-CN" altLang="en-US" sz="3200" dirty="0">
                <a:latin typeface="+mj-lt"/>
              </a:rPr>
              <a:t>表示</a:t>
            </a:r>
            <a:r>
              <a:rPr lang="en-US" altLang="zh-CN" sz="3200" dirty="0">
                <a:latin typeface="+mj-lt"/>
              </a:rPr>
              <a:t>2</a:t>
            </a:r>
            <a:r>
              <a:rPr lang="en-US" altLang="zh-CN" sz="3200" baseline="30000" dirty="0">
                <a:latin typeface="+mj-lt"/>
              </a:rPr>
              <a:t>n</a:t>
            </a:r>
            <a:r>
              <a:rPr lang="zh-CN" altLang="en-US" sz="3200" dirty="0">
                <a:latin typeface="+mj-lt"/>
              </a:rPr>
              <a:t>个不同的字符；</a:t>
            </a:r>
            <a:endParaRPr lang="en-US" altLang="zh-CN" sz="3200" dirty="0">
              <a:latin typeface="+mj-lt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457200" y="2895600"/>
            <a:ext cx="8305800" cy="1600200"/>
          </a:xfrm>
          <a:prstGeom prst="rect">
            <a:avLst/>
          </a:prstGeom>
          <a:solidFill>
            <a:schemeClr val="accent5"/>
          </a:solidFill>
          <a:ln w="285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lnSpc>
                <a:spcPct val="130000"/>
              </a:lnSpc>
              <a:spcBef>
                <a:spcPts val="1200"/>
              </a:spcBef>
              <a:buNone/>
            </a:pPr>
            <a:r>
              <a:rPr lang="zh-CN" altLang="en-US" sz="3200" dirty="0">
                <a:latin typeface="+mj-lt"/>
              </a:rPr>
              <a:t>   例：</a:t>
            </a:r>
            <a:r>
              <a:rPr lang="en-US" altLang="zh-CN" sz="3200" dirty="0">
                <a:latin typeface="+mj-lt"/>
              </a:rPr>
              <a:t>A, B, C, D</a:t>
            </a:r>
            <a:r>
              <a:rPr lang="zh-CN" altLang="en-US" sz="3200" dirty="0">
                <a:latin typeface="+mj-lt"/>
              </a:rPr>
              <a:t>对应的编码为</a:t>
            </a:r>
            <a:r>
              <a:rPr lang="en-US" altLang="zh-CN" sz="3200" dirty="0">
                <a:latin typeface="+mj-lt"/>
              </a:rPr>
              <a:t>00,01,10,11;</a:t>
            </a:r>
          </a:p>
          <a:p>
            <a:pPr marL="342900" indent="-342900" eaLnBrk="1" hangingPunct="1">
              <a:lnSpc>
                <a:spcPct val="130000"/>
              </a:lnSpc>
              <a:spcBef>
                <a:spcPts val="600"/>
              </a:spcBef>
              <a:buNone/>
            </a:pPr>
            <a:r>
              <a:rPr lang="en-US" altLang="zh-CN" sz="3200" dirty="0">
                <a:latin typeface="+mj-lt"/>
                <a:ea typeface="黑体" pitchFamily="2" charset="-122"/>
              </a:rPr>
              <a:t>          </a:t>
            </a:r>
            <a:r>
              <a:rPr lang="zh-CN" altLang="en-US" sz="3200" dirty="0">
                <a:latin typeface="+mj-lt"/>
              </a:rPr>
              <a:t>接收到</a:t>
            </a:r>
            <a:r>
              <a:rPr lang="en-US" altLang="zh-CN" sz="3200" dirty="0">
                <a:latin typeface="+mj-lt"/>
              </a:rPr>
              <a:t>00</a:t>
            </a:r>
            <a:r>
              <a:rPr lang="en-US" altLang="zh-CN" sz="3200" dirty="0">
                <a:solidFill>
                  <a:srgbClr val="FF0000"/>
                </a:solidFill>
                <a:latin typeface="+mj-lt"/>
              </a:rPr>
              <a:t>01</a:t>
            </a:r>
            <a:r>
              <a:rPr lang="en-US" altLang="zh-CN" sz="3200" dirty="0">
                <a:latin typeface="+mj-lt"/>
              </a:rPr>
              <a:t>00</a:t>
            </a:r>
            <a:r>
              <a:rPr lang="en-US" altLang="zh-CN" sz="3200" dirty="0">
                <a:solidFill>
                  <a:srgbClr val="FF0000"/>
                </a:solidFill>
                <a:latin typeface="+mj-lt"/>
              </a:rPr>
              <a:t>10</a:t>
            </a:r>
            <a:r>
              <a:rPr lang="en-US" altLang="zh-CN" sz="3200" dirty="0">
                <a:latin typeface="+mj-lt"/>
              </a:rPr>
              <a:t>11</a:t>
            </a:r>
            <a:r>
              <a:rPr lang="en-US" altLang="zh-CN" sz="3200" dirty="0">
                <a:solidFill>
                  <a:srgbClr val="FF0000"/>
                </a:solidFill>
                <a:latin typeface="+mj-lt"/>
              </a:rPr>
              <a:t>00</a:t>
            </a:r>
            <a:r>
              <a:rPr lang="en-US" altLang="zh-CN" sz="3200" dirty="0">
                <a:latin typeface="+mj-lt"/>
              </a:rPr>
              <a:t>10 </a:t>
            </a:r>
            <a:r>
              <a:rPr lang="en-US" altLang="zh-CN" sz="3200" dirty="0">
                <a:latin typeface="+mj-lt"/>
                <a:sym typeface="Wingdings" pitchFamily="2" charset="2"/>
              </a:rPr>
              <a:t></a:t>
            </a:r>
            <a:r>
              <a:rPr lang="zh-CN" altLang="en-US" sz="3200" dirty="0">
                <a:latin typeface="+mj-lt"/>
                <a:sym typeface="Wingdings" pitchFamily="2" charset="2"/>
              </a:rPr>
              <a:t>译码结果？</a:t>
            </a:r>
            <a:endParaRPr lang="en-US" altLang="zh-CN" sz="3200" dirty="0">
              <a:latin typeface="+mj-lt"/>
              <a:ea typeface="黑体" pitchFamily="2" charset="-122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2743200" y="4495800"/>
            <a:ext cx="3276600" cy="685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>
            <a:solidFill>
              <a:schemeClr val="bg2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ctr" eaLnBrk="1" hangingPunct="1">
              <a:spcBef>
                <a:spcPts val="2400"/>
              </a:spcBef>
              <a:buNone/>
            </a:pPr>
            <a:r>
              <a:rPr lang="en-US" altLang="zh-CN" sz="3200" dirty="0">
                <a:latin typeface="+mj-lt"/>
              </a:rPr>
              <a:t>A B A C D A C</a:t>
            </a:r>
            <a:endParaRPr lang="en-US" altLang="zh-CN" sz="3200" dirty="0">
              <a:latin typeface="+mj-lt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zh-CN" altLang="en-US" dirty="0">
                <a:latin typeface="黑体" pitchFamily="2" charset="-122"/>
                <a:ea typeface="黑体" pitchFamily="2" charset="-122"/>
              </a:rPr>
              <a:t>哈夫曼树的引入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457200" y="1219200"/>
            <a:ext cx="8686800" cy="2590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6000" eaLnBrk="1" hangingPunct="1">
              <a:lnSpc>
                <a:spcPct val="13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zh-CN" altLang="en-US" sz="3200" dirty="0">
                <a:solidFill>
                  <a:srgbClr val="003399"/>
                </a:solidFill>
                <a:latin typeface="+mj-lt"/>
              </a:rPr>
              <a:t> 不等长</a:t>
            </a:r>
            <a:r>
              <a:rPr lang="en-US" altLang="zh-CN" sz="3200" dirty="0">
                <a:solidFill>
                  <a:srgbClr val="003399"/>
                </a:solidFill>
                <a:latin typeface="+mj-lt"/>
              </a:rPr>
              <a:t>0-1</a:t>
            </a:r>
            <a:r>
              <a:rPr lang="zh-CN" altLang="en-US" sz="3200" dirty="0">
                <a:solidFill>
                  <a:srgbClr val="003399"/>
                </a:solidFill>
                <a:latin typeface="+mj-lt"/>
              </a:rPr>
              <a:t>编码：</a:t>
            </a:r>
            <a:r>
              <a:rPr lang="zh-CN" altLang="en-US" sz="3200" dirty="0">
                <a:latin typeface="+mj-lt"/>
              </a:rPr>
              <a:t>通信时，要求</a:t>
            </a:r>
            <a:endParaRPr lang="en-US" altLang="zh-CN" sz="3200" dirty="0">
              <a:latin typeface="+mj-lt"/>
            </a:endParaRPr>
          </a:p>
          <a:p>
            <a:pPr marL="36000" eaLnBrk="1" hangingPunct="1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200" dirty="0">
                <a:latin typeface="+mj-lt"/>
              </a:rPr>
              <a:t>  1) </a:t>
            </a:r>
            <a:r>
              <a:rPr lang="zh-CN" altLang="en-US" sz="3200" dirty="0">
                <a:latin typeface="+mj-lt"/>
              </a:rPr>
              <a:t>传送码长尽量短</a:t>
            </a:r>
            <a:endParaRPr lang="en-US" altLang="zh-CN" sz="3200" dirty="0">
              <a:solidFill>
                <a:srgbClr val="008200"/>
              </a:solidFill>
              <a:sym typeface="Wingdings" pitchFamily="2" charset="2"/>
            </a:endParaRPr>
          </a:p>
          <a:p>
            <a:pPr marL="36000" eaLnBrk="1" hangingPunct="1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200" dirty="0">
                <a:sym typeface="Wingdings" pitchFamily="2" charset="2"/>
              </a:rPr>
              <a:t>  2) </a:t>
            </a:r>
            <a:r>
              <a:rPr lang="zh-CN" altLang="en-US" sz="3200" dirty="0">
                <a:sym typeface="Wingdings" pitchFamily="2" charset="2"/>
              </a:rPr>
              <a:t>译码结果唯一 </a:t>
            </a:r>
            <a:endParaRPr lang="en-US" altLang="zh-CN" sz="3200" dirty="0">
              <a:sym typeface="Wingdings" pitchFamily="2" charset="2"/>
            </a:endParaRPr>
          </a:p>
          <a:p>
            <a:pPr marL="36000" eaLnBrk="1" hangingPunct="1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200" dirty="0">
                <a:sym typeface="Wingdings" pitchFamily="2" charset="2"/>
              </a:rPr>
              <a:t>      </a:t>
            </a:r>
            <a:endParaRPr lang="en-US" altLang="zh-CN" sz="3200" dirty="0">
              <a:solidFill>
                <a:srgbClr val="008A00"/>
              </a:solidFill>
              <a:sym typeface="Wingdings" pitchFamily="2" charset="2"/>
            </a:endParaRPr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457200" y="3886200"/>
            <a:ext cx="8458200" cy="1447800"/>
          </a:xfrm>
          <a:prstGeom prst="rect">
            <a:avLst/>
          </a:prstGeom>
          <a:solidFill>
            <a:schemeClr val="accent5"/>
          </a:solidFill>
          <a:ln w="285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ts val="2400"/>
              </a:spcBef>
              <a:buNone/>
            </a:pPr>
            <a:r>
              <a:rPr lang="zh-CN" altLang="en-US" sz="3200" dirty="0">
                <a:latin typeface="+mj-lt"/>
              </a:rPr>
              <a:t>   例：</a:t>
            </a:r>
            <a:r>
              <a:rPr lang="en-US" altLang="zh-CN" sz="3200" dirty="0">
                <a:latin typeface="+mj-lt"/>
              </a:rPr>
              <a:t>A,B,C,D</a:t>
            </a:r>
            <a:r>
              <a:rPr lang="zh-CN" altLang="en-US" sz="3200" dirty="0">
                <a:latin typeface="+mj-lt"/>
              </a:rPr>
              <a:t>对应编码为</a:t>
            </a:r>
            <a:r>
              <a:rPr lang="en-US" altLang="zh-CN" sz="3200" dirty="0">
                <a:latin typeface="+mj-lt"/>
              </a:rPr>
              <a:t>0,1,00,01</a:t>
            </a:r>
          </a:p>
          <a:p>
            <a:pPr marL="342900" indent="-342900" eaLnBrk="1" hangingPunct="1">
              <a:spcBef>
                <a:spcPts val="600"/>
              </a:spcBef>
              <a:buNone/>
            </a:pPr>
            <a:r>
              <a:rPr lang="en-US" altLang="zh-CN" sz="3200" dirty="0">
                <a:latin typeface="+mj-lt"/>
                <a:ea typeface="黑体" pitchFamily="2" charset="-122"/>
              </a:rPr>
              <a:t>          </a:t>
            </a:r>
            <a:r>
              <a:rPr lang="zh-CN" altLang="en-US" sz="3200" dirty="0">
                <a:latin typeface="+mj-lt"/>
              </a:rPr>
              <a:t>接收到</a:t>
            </a:r>
            <a:r>
              <a:rPr lang="en-US" altLang="zh-CN" sz="3200" dirty="0">
                <a:latin typeface="+mj-lt"/>
              </a:rPr>
              <a:t>00010010110010 </a:t>
            </a:r>
            <a:r>
              <a:rPr lang="en-US" altLang="zh-CN" sz="3200" dirty="0">
                <a:latin typeface="+mj-lt"/>
                <a:sym typeface="Wingdings" pitchFamily="2" charset="2"/>
              </a:rPr>
              <a:t></a:t>
            </a:r>
            <a:r>
              <a:rPr lang="zh-CN" altLang="en-US" sz="3200" dirty="0">
                <a:latin typeface="+mj-lt"/>
                <a:sym typeface="Wingdings" pitchFamily="2" charset="2"/>
              </a:rPr>
              <a:t>译码结果？</a:t>
            </a:r>
            <a:endParaRPr lang="en-US" altLang="zh-CN" sz="3200" dirty="0">
              <a:latin typeface="+mj-lt"/>
              <a:ea typeface="黑体" pitchFamily="2" charset="-122"/>
            </a:endParaRPr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6553200" y="5334000"/>
            <a:ext cx="2362200" cy="609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3200" dirty="0">
                <a:solidFill>
                  <a:srgbClr val="C00000"/>
                </a:solidFill>
                <a:latin typeface="+mj-lt"/>
                <a:ea typeface="黑体" pitchFamily="2" charset="-122"/>
              </a:rPr>
              <a:t>不唯一</a:t>
            </a:r>
            <a:endParaRPr lang="en-US" altLang="zh-CN" sz="3200" dirty="0">
              <a:solidFill>
                <a:srgbClr val="C00000"/>
              </a:solidFill>
              <a:latin typeface="+mj-lt"/>
              <a:ea typeface="黑体" pitchFamily="2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477000" y="914400"/>
            <a:ext cx="2667000" cy="584775"/>
          </a:xfrm>
          <a:prstGeom prst="rect">
            <a:avLst/>
          </a:prstGeom>
          <a:solidFill>
            <a:srgbClr val="226845"/>
          </a:solidFill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zh-CN" altLang="en-US" sz="3200" dirty="0">
                <a:solidFill>
                  <a:schemeClr val="bg1"/>
                </a:solidFill>
              </a:rPr>
              <a:t>哈夫曼编码</a:t>
            </a:r>
          </a:p>
        </p:txBody>
      </p:sp>
      <p:sp>
        <p:nvSpPr>
          <p:cNvPr id="18" name="矩形 17"/>
          <p:cNvSpPr/>
          <p:nvPr/>
        </p:nvSpPr>
        <p:spPr>
          <a:xfrm>
            <a:off x="4191000" y="1871411"/>
            <a:ext cx="510107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>
                <a:solidFill>
                  <a:srgbClr val="008200"/>
                </a:solidFill>
                <a:sym typeface="Wingdings" pitchFamily="2" charset="2"/>
              </a:rPr>
              <a:t></a:t>
            </a:r>
            <a:r>
              <a:rPr lang="zh-CN" altLang="en-US" sz="3200" dirty="0">
                <a:solidFill>
                  <a:srgbClr val="008200"/>
                </a:solidFill>
                <a:sym typeface="Wingdings" pitchFamily="2" charset="2"/>
              </a:rPr>
              <a:t>高频词汇的编码尽量短；</a:t>
            </a:r>
            <a:endParaRPr lang="zh-CN" altLang="en-US" sz="3200" dirty="0"/>
          </a:p>
        </p:txBody>
      </p:sp>
      <p:sp>
        <p:nvSpPr>
          <p:cNvPr id="19" name="矩形 18"/>
          <p:cNvSpPr/>
          <p:nvPr/>
        </p:nvSpPr>
        <p:spPr>
          <a:xfrm>
            <a:off x="1219200" y="3077492"/>
            <a:ext cx="7924800" cy="7325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000" eaLnBrk="1" hangingPunct="1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200" dirty="0">
                <a:solidFill>
                  <a:srgbClr val="008A00"/>
                </a:solidFill>
                <a:sym typeface="Wingdings" pitchFamily="2" charset="2"/>
              </a:rPr>
              <a:t></a:t>
            </a:r>
            <a:r>
              <a:rPr lang="zh-CN" altLang="en-US" sz="3200" dirty="0">
                <a:solidFill>
                  <a:srgbClr val="008A00"/>
                </a:solidFill>
                <a:sym typeface="Wingdings" pitchFamily="2" charset="2"/>
              </a:rPr>
              <a:t>任何一个编码不是其他编码的前缀；</a:t>
            </a:r>
            <a:endParaRPr lang="en-US" altLang="zh-CN" sz="3200" dirty="0">
              <a:solidFill>
                <a:srgbClr val="008A00"/>
              </a:solidFill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  <p:bldP spid="18" grpId="0"/>
      <p:bldP spid="19" grpId="0"/>
    </p:bld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zh-CN" altLang="en-US" dirty="0">
                <a:latin typeface="黑体" pitchFamily="2" charset="-122"/>
                <a:ea typeface="黑体" pitchFamily="2" charset="-122"/>
              </a:rPr>
              <a:t>路径长度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457200" y="1143000"/>
            <a:ext cx="8305800" cy="2514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6000" eaLnBrk="1" hangingPunct="1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3200" dirty="0">
                <a:latin typeface="+mj-lt"/>
              </a:rPr>
              <a:t>                    从</a:t>
            </a:r>
            <a:r>
              <a:rPr lang="en-US" altLang="zh-CN" sz="3200" dirty="0">
                <a:latin typeface="+mj-lt"/>
              </a:rPr>
              <a:t>1</a:t>
            </a:r>
            <a:r>
              <a:rPr lang="zh-CN" altLang="en-US" sz="3200" dirty="0">
                <a:latin typeface="+mj-lt"/>
              </a:rPr>
              <a:t>个结点到另</a:t>
            </a:r>
            <a:r>
              <a:rPr lang="en-US" altLang="zh-CN" sz="3200" dirty="0">
                <a:latin typeface="+mj-lt"/>
              </a:rPr>
              <a:t>1</a:t>
            </a:r>
            <a:r>
              <a:rPr lang="zh-CN" altLang="en-US" sz="3200" dirty="0">
                <a:latin typeface="+mj-lt"/>
              </a:rPr>
              <a:t>个结点所经过</a:t>
            </a:r>
            <a:endParaRPr lang="en-US" altLang="zh-CN" sz="3200" dirty="0">
              <a:latin typeface="+mj-lt"/>
            </a:endParaRPr>
          </a:p>
          <a:p>
            <a:pPr marL="36000" eaLnBrk="1" hangingPunct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>
                <a:latin typeface="+mj-lt"/>
              </a:rPr>
              <a:t>                    </a:t>
            </a:r>
            <a:r>
              <a:rPr lang="zh-CN" altLang="en-US" sz="3200" dirty="0">
                <a:latin typeface="+mj-lt"/>
              </a:rPr>
              <a:t>的分枝数目；</a:t>
            </a:r>
            <a:endParaRPr lang="en-US" altLang="zh-CN" sz="3200" dirty="0">
              <a:latin typeface="+mj-lt"/>
            </a:endParaRPr>
          </a:p>
          <a:p>
            <a:pPr marL="36000">
              <a:lnSpc>
                <a:spcPct val="120000"/>
              </a:lnSpc>
              <a:spcBef>
                <a:spcPts val="600"/>
              </a:spcBef>
              <a:buNone/>
            </a:pPr>
            <a:r>
              <a:rPr lang="zh-CN" altLang="en-US" sz="3200" dirty="0"/>
              <a:t>                           从根到所有叶子的</a:t>
            </a:r>
            <a:endParaRPr lang="en-US" altLang="zh-CN" sz="3200" dirty="0"/>
          </a:p>
          <a:p>
            <a:pPr marL="360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/>
              <a:t>                           </a:t>
            </a:r>
            <a:r>
              <a:rPr lang="zh-CN" altLang="en-US" sz="3200" dirty="0"/>
              <a:t>路径长度之和。</a:t>
            </a:r>
            <a:endParaRPr lang="en-US" altLang="zh-CN" sz="3200" dirty="0">
              <a:latin typeface="+mj-lt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477206" y="1143000"/>
            <a:ext cx="2494594" cy="6430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rgbClr val="003399"/>
                </a:solidFill>
              </a:rPr>
              <a:t> 路径长度：</a:t>
            </a:r>
            <a:endParaRPr lang="zh-CN" altLang="en-US" sz="3200" dirty="0"/>
          </a:p>
        </p:txBody>
      </p:sp>
      <p:sp>
        <p:nvSpPr>
          <p:cNvPr id="30" name="矩形 29"/>
          <p:cNvSpPr/>
          <p:nvPr/>
        </p:nvSpPr>
        <p:spPr>
          <a:xfrm>
            <a:off x="457200" y="2404939"/>
            <a:ext cx="331533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rgbClr val="003399"/>
                </a:solidFill>
              </a:rPr>
              <a:t> 树的路径长度：</a:t>
            </a:r>
            <a:endParaRPr lang="zh-CN" altLang="en-US" sz="3200" dirty="0"/>
          </a:p>
        </p:txBody>
      </p:sp>
      <p:sp>
        <p:nvSpPr>
          <p:cNvPr id="57" name="Oval 27"/>
          <p:cNvSpPr>
            <a:spLocks noChangeArrowheads="1"/>
          </p:cNvSpPr>
          <p:nvPr/>
        </p:nvSpPr>
        <p:spPr bwMode="auto">
          <a:xfrm>
            <a:off x="1701600" y="3276600"/>
            <a:ext cx="432000" cy="432000"/>
          </a:xfrm>
          <a:prstGeom prst="ellipse">
            <a:avLst/>
          </a:prstGeom>
          <a:solidFill>
            <a:srgbClr val="FFFE98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/>
              <a:t>A</a:t>
            </a:r>
          </a:p>
        </p:txBody>
      </p:sp>
      <p:sp>
        <p:nvSpPr>
          <p:cNvPr id="58" name="Oval 28"/>
          <p:cNvSpPr>
            <a:spLocks noChangeArrowheads="1"/>
          </p:cNvSpPr>
          <p:nvPr/>
        </p:nvSpPr>
        <p:spPr bwMode="auto">
          <a:xfrm>
            <a:off x="2362200" y="401340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C</a:t>
            </a:r>
            <a:endParaRPr lang="zh-CN" altLang="en-US" sz="3200" dirty="0"/>
          </a:p>
        </p:txBody>
      </p:sp>
      <p:sp>
        <p:nvSpPr>
          <p:cNvPr id="59" name="Oval 29"/>
          <p:cNvSpPr>
            <a:spLocks noChangeArrowheads="1"/>
          </p:cNvSpPr>
          <p:nvPr/>
        </p:nvSpPr>
        <p:spPr bwMode="auto">
          <a:xfrm>
            <a:off x="1828800" y="474960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D</a:t>
            </a:r>
            <a:endParaRPr lang="zh-CN" altLang="en-US" sz="3200" dirty="0"/>
          </a:p>
        </p:txBody>
      </p:sp>
      <p:cxnSp>
        <p:nvCxnSpPr>
          <p:cNvPr id="60" name="直接连接符 59"/>
          <p:cNvCxnSpPr>
            <a:stCxn id="57" idx="3"/>
            <a:endCxn id="65" idx="0"/>
          </p:cNvCxnSpPr>
          <p:nvPr/>
        </p:nvCxnSpPr>
        <p:spPr bwMode="auto">
          <a:xfrm rot="5400000">
            <a:off x="1339801" y="3588335"/>
            <a:ext cx="368065" cy="4820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1" name="直接连接符 60"/>
          <p:cNvCxnSpPr>
            <a:stCxn id="57" idx="5"/>
            <a:endCxn id="58" idx="0"/>
          </p:cNvCxnSpPr>
          <p:nvPr/>
        </p:nvCxnSpPr>
        <p:spPr bwMode="auto">
          <a:xfrm rot="16200000" flipH="1">
            <a:off x="2140235" y="3575434"/>
            <a:ext cx="368065" cy="5078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2" name="直接连接符 61"/>
          <p:cNvCxnSpPr>
            <a:stCxn id="58" idx="3"/>
            <a:endCxn id="59" idx="0"/>
          </p:cNvCxnSpPr>
          <p:nvPr/>
        </p:nvCxnSpPr>
        <p:spPr bwMode="auto">
          <a:xfrm rot="5400000">
            <a:off x="2051401" y="4375535"/>
            <a:ext cx="367465" cy="3806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3" name="Oval 29"/>
          <p:cNvSpPr>
            <a:spLocks noChangeArrowheads="1"/>
          </p:cNvSpPr>
          <p:nvPr/>
        </p:nvSpPr>
        <p:spPr bwMode="auto">
          <a:xfrm>
            <a:off x="2844600" y="4717252"/>
            <a:ext cx="432000" cy="4320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E</a:t>
            </a:r>
            <a:endParaRPr lang="zh-CN" altLang="en-US" sz="3200" dirty="0"/>
          </a:p>
        </p:txBody>
      </p:sp>
      <p:cxnSp>
        <p:nvCxnSpPr>
          <p:cNvPr id="64" name="直接连接符 63"/>
          <p:cNvCxnSpPr>
            <a:stCxn id="58" idx="5"/>
            <a:endCxn id="63" idx="0"/>
          </p:cNvCxnSpPr>
          <p:nvPr/>
        </p:nvCxnSpPr>
        <p:spPr bwMode="auto">
          <a:xfrm rot="16200000" flipH="1">
            <a:off x="2728209" y="4384860"/>
            <a:ext cx="335117" cy="3296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5" name="Oval 28"/>
          <p:cNvSpPr>
            <a:spLocks noChangeArrowheads="1"/>
          </p:cNvSpPr>
          <p:nvPr/>
        </p:nvSpPr>
        <p:spPr bwMode="auto">
          <a:xfrm>
            <a:off x="1066800" y="4013400"/>
            <a:ext cx="432000" cy="4320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B</a:t>
            </a:r>
            <a:endParaRPr lang="zh-CN" altLang="en-US" sz="3200" dirty="0"/>
          </a:p>
        </p:txBody>
      </p:sp>
      <p:sp>
        <p:nvSpPr>
          <p:cNvPr id="66" name="Oval 29"/>
          <p:cNvSpPr>
            <a:spLocks noChangeArrowheads="1"/>
          </p:cNvSpPr>
          <p:nvPr/>
        </p:nvSpPr>
        <p:spPr bwMode="auto">
          <a:xfrm>
            <a:off x="2158800" y="5498667"/>
            <a:ext cx="432000" cy="4320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G</a:t>
            </a:r>
            <a:endParaRPr lang="zh-CN" altLang="en-US" sz="3200" dirty="0"/>
          </a:p>
        </p:txBody>
      </p:sp>
      <p:cxnSp>
        <p:nvCxnSpPr>
          <p:cNvPr id="67" name="直接连接符 66"/>
          <p:cNvCxnSpPr>
            <a:stCxn id="59" idx="5"/>
            <a:endCxn id="66" idx="0"/>
          </p:cNvCxnSpPr>
          <p:nvPr/>
        </p:nvCxnSpPr>
        <p:spPr bwMode="auto">
          <a:xfrm rot="16200000" flipH="1">
            <a:off x="2096001" y="5219868"/>
            <a:ext cx="380332" cy="1772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1" name="Oval 29"/>
          <p:cNvSpPr>
            <a:spLocks noChangeArrowheads="1"/>
          </p:cNvSpPr>
          <p:nvPr/>
        </p:nvSpPr>
        <p:spPr bwMode="auto">
          <a:xfrm>
            <a:off x="1524000" y="5511600"/>
            <a:ext cx="432000" cy="4320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F</a:t>
            </a:r>
            <a:endParaRPr lang="zh-CN" altLang="en-US" sz="3200" dirty="0"/>
          </a:p>
        </p:txBody>
      </p:sp>
      <p:cxnSp>
        <p:nvCxnSpPr>
          <p:cNvPr id="72" name="直接连接符 71"/>
          <p:cNvCxnSpPr>
            <a:stCxn id="59" idx="3"/>
            <a:endCxn id="71" idx="0"/>
          </p:cNvCxnSpPr>
          <p:nvPr/>
        </p:nvCxnSpPr>
        <p:spPr bwMode="auto">
          <a:xfrm rot="5400000">
            <a:off x="1619401" y="5238935"/>
            <a:ext cx="393265" cy="1520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zh-CN" altLang="en-US" dirty="0">
                <a:latin typeface="黑体" pitchFamily="2" charset="-122"/>
                <a:ea typeface="黑体" pitchFamily="2" charset="-122"/>
              </a:rPr>
              <a:t>带权路径长度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457200" y="1143000"/>
            <a:ext cx="8305800" cy="2514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6000">
              <a:lnSpc>
                <a:spcPct val="120000"/>
              </a:lnSpc>
              <a:spcBef>
                <a:spcPts val="0"/>
              </a:spcBef>
            </a:pPr>
            <a:r>
              <a:rPr lang="zh-CN" altLang="en-US" sz="3200" dirty="0">
                <a:solidFill>
                  <a:srgbClr val="003399"/>
                </a:solidFill>
              </a:rPr>
              <a:t> 叶子的带权路径长度：</a:t>
            </a:r>
            <a:endParaRPr lang="en-US" altLang="zh-CN" sz="3200" dirty="0"/>
          </a:p>
          <a:p>
            <a:pPr marL="36000" eaLnBrk="1" hangingPunct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/>
              <a:t>  </a:t>
            </a:r>
            <a:r>
              <a:rPr lang="zh-CN" altLang="en-US" sz="3200" dirty="0"/>
              <a:t>根到叶子的路径长度</a:t>
            </a:r>
            <a:r>
              <a:rPr lang="en-US" altLang="zh-CN" sz="3200" dirty="0"/>
              <a:t>×</a:t>
            </a:r>
            <a:r>
              <a:rPr lang="zh-CN" altLang="en-US" sz="3200" dirty="0"/>
              <a:t>叶子权重；</a:t>
            </a:r>
            <a:endParaRPr lang="en-US" altLang="zh-CN" sz="3200" dirty="0"/>
          </a:p>
          <a:p>
            <a:pPr marL="36000">
              <a:lnSpc>
                <a:spcPct val="120000"/>
              </a:lnSpc>
              <a:spcBef>
                <a:spcPts val="600"/>
              </a:spcBef>
            </a:pPr>
            <a:r>
              <a:rPr lang="en-US" altLang="zh-CN" sz="3200" dirty="0">
                <a:solidFill>
                  <a:srgbClr val="003399"/>
                </a:solidFill>
                <a:latin typeface="+mj-lt"/>
              </a:rPr>
              <a:t> </a:t>
            </a:r>
            <a:r>
              <a:rPr lang="zh-CN" altLang="en-US" sz="3200" dirty="0">
                <a:solidFill>
                  <a:srgbClr val="003399"/>
                </a:solidFill>
                <a:latin typeface="+mj-lt"/>
              </a:rPr>
              <a:t>树的带权路径长度：</a:t>
            </a:r>
            <a:endParaRPr lang="en-US" altLang="zh-CN" sz="3200" dirty="0">
              <a:solidFill>
                <a:srgbClr val="003399"/>
              </a:solidFill>
              <a:latin typeface="+mj-lt"/>
            </a:endParaRPr>
          </a:p>
          <a:p>
            <a:pPr marL="360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>
                <a:latin typeface="+mj-lt"/>
              </a:rPr>
              <a:t>                   </a:t>
            </a:r>
            <a:r>
              <a:rPr lang="zh-CN" altLang="en-US" sz="3200" dirty="0">
                <a:latin typeface="+mj-lt"/>
              </a:rPr>
              <a:t>所有叶子的带权路径长度之和；</a:t>
            </a:r>
            <a:endParaRPr lang="en-US" altLang="zh-CN" sz="3200" dirty="0">
              <a:latin typeface="+mj-lt"/>
            </a:endParaRPr>
          </a:p>
        </p:txBody>
      </p:sp>
      <p:sp>
        <p:nvSpPr>
          <p:cNvPr id="28" name="Rectangle 4"/>
          <p:cNvSpPr>
            <a:spLocks noChangeArrowheads="1"/>
          </p:cNvSpPr>
          <p:nvPr/>
        </p:nvSpPr>
        <p:spPr bwMode="auto">
          <a:xfrm>
            <a:off x="3886200" y="3733800"/>
            <a:ext cx="4876800" cy="1295400"/>
          </a:xfrm>
          <a:prstGeom prst="rect">
            <a:avLst/>
          </a:prstGeom>
          <a:solidFill>
            <a:schemeClr val="accent5"/>
          </a:solidFill>
          <a:ln w="2857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sz="3000" dirty="0">
                <a:latin typeface="+mj-lt"/>
              </a:rPr>
              <a:t>树的带权路径长度：</a:t>
            </a:r>
            <a:endParaRPr lang="en-US" altLang="zh-CN" sz="3000" dirty="0">
              <a:latin typeface="+mj-lt"/>
            </a:endParaRPr>
          </a:p>
          <a:p>
            <a:pPr marL="342900" indent="-342900" eaLnBrk="1" hangingPunct="1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000" dirty="0">
                <a:latin typeface="+mj-lt"/>
              </a:rPr>
              <a:t>1</a:t>
            </a:r>
            <a:r>
              <a:rPr lang="zh-CN" altLang="en-US" sz="3000" dirty="0">
                <a:latin typeface="+mj-lt"/>
              </a:rPr>
              <a:t>*</a:t>
            </a:r>
            <a:r>
              <a:rPr lang="en-US" altLang="zh-CN" sz="3000" dirty="0">
                <a:latin typeface="+mj-lt"/>
              </a:rPr>
              <a:t>3+2</a:t>
            </a:r>
            <a:r>
              <a:rPr lang="zh-CN" altLang="en-US" sz="3000" dirty="0">
                <a:latin typeface="+mj-lt"/>
              </a:rPr>
              <a:t>*</a:t>
            </a:r>
            <a:r>
              <a:rPr lang="en-US" altLang="zh-CN" sz="3000" dirty="0">
                <a:latin typeface="+mj-lt"/>
              </a:rPr>
              <a:t>4+3*(1+2)</a:t>
            </a:r>
            <a:endParaRPr lang="en-US" altLang="zh-CN" sz="3000" dirty="0">
              <a:latin typeface="+mj-lt"/>
              <a:ea typeface="黑体" pitchFamily="2" charset="-122"/>
            </a:endParaRPr>
          </a:p>
        </p:txBody>
      </p:sp>
      <p:sp>
        <p:nvSpPr>
          <p:cNvPr id="57" name="Oval 27"/>
          <p:cNvSpPr>
            <a:spLocks noChangeArrowheads="1"/>
          </p:cNvSpPr>
          <p:nvPr/>
        </p:nvSpPr>
        <p:spPr bwMode="auto">
          <a:xfrm>
            <a:off x="1701600" y="3276600"/>
            <a:ext cx="432000" cy="432000"/>
          </a:xfrm>
          <a:prstGeom prst="ellipse">
            <a:avLst/>
          </a:prstGeom>
          <a:solidFill>
            <a:srgbClr val="FFFE98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/>
              <a:t>A</a:t>
            </a:r>
          </a:p>
        </p:txBody>
      </p:sp>
      <p:sp>
        <p:nvSpPr>
          <p:cNvPr id="58" name="Oval 28"/>
          <p:cNvSpPr>
            <a:spLocks noChangeArrowheads="1"/>
          </p:cNvSpPr>
          <p:nvPr/>
        </p:nvSpPr>
        <p:spPr bwMode="auto">
          <a:xfrm>
            <a:off x="2362200" y="401340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C</a:t>
            </a:r>
            <a:endParaRPr lang="zh-CN" altLang="en-US" sz="3200" dirty="0"/>
          </a:p>
        </p:txBody>
      </p:sp>
      <p:sp>
        <p:nvSpPr>
          <p:cNvPr id="59" name="Oval 29"/>
          <p:cNvSpPr>
            <a:spLocks noChangeArrowheads="1"/>
          </p:cNvSpPr>
          <p:nvPr/>
        </p:nvSpPr>
        <p:spPr bwMode="auto">
          <a:xfrm>
            <a:off x="1828800" y="474960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D</a:t>
            </a:r>
            <a:endParaRPr lang="zh-CN" altLang="en-US" sz="3200" dirty="0"/>
          </a:p>
        </p:txBody>
      </p:sp>
      <p:cxnSp>
        <p:nvCxnSpPr>
          <p:cNvPr id="60" name="直接连接符 59"/>
          <p:cNvCxnSpPr>
            <a:stCxn id="57" idx="3"/>
            <a:endCxn id="65" idx="0"/>
          </p:cNvCxnSpPr>
          <p:nvPr/>
        </p:nvCxnSpPr>
        <p:spPr bwMode="auto">
          <a:xfrm rot="5400000">
            <a:off x="1339801" y="3588335"/>
            <a:ext cx="368065" cy="4820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1" name="直接连接符 60"/>
          <p:cNvCxnSpPr>
            <a:stCxn id="57" idx="5"/>
            <a:endCxn id="58" idx="0"/>
          </p:cNvCxnSpPr>
          <p:nvPr/>
        </p:nvCxnSpPr>
        <p:spPr bwMode="auto">
          <a:xfrm rot="16200000" flipH="1">
            <a:off x="2140235" y="3575434"/>
            <a:ext cx="368065" cy="5078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2" name="直接连接符 61"/>
          <p:cNvCxnSpPr>
            <a:stCxn id="58" idx="3"/>
            <a:endCxn id="59" idx="0"/>
          </p:cNvCxnSpPr>
          <p:nvPr/>
        </p:nvCxnSpPr>
        <p:spPr bwMode="auto">
          <a:xfrm rot="5400000">
            <a:off x="2051401" y="4375535"/>
            <a:ext cx="367465" cy="3806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3" name="Oval 29"/>
          <p:cNvSpPr>
            <a:spLocks noChangeArrowheads="1"/>
          </p:cNvSpPr>
          <p:nvPr/>
        </p:nvSpPr>
        <p:spPr bwMode="auto">
          <a:xfrm>
            <a:off x="2844600" y="4717252"/>
            <a:ext cx="432000" cy="4320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E</a:t>
            </a:r>
            <a:endParaRPr lang="zh-CN" altLang="en-US" sz="3200" dirty="0"/>
          </a:p>
        </p:txBody>
      </p:sp>
      <p:cxnSp>
        <p:nvCxnSpPr>
          <p:cNvPr id="64" name="直接连接符 63"/>
          <p:cNvCxnSpPr>
            <a:stCxn id="58" idx="5"/>
            <a:endCxn id="63" idx="0"/>
          </p:cNvCxnSpPr>
          <p:nvPr/>
        </p:nvCxnSpPr>
        <p:spPr bwMode="auto">
          <a:xfrm rot="16200000" flipH="1">
            <a:off x="2728209" y="4384860"/>
            <a:ext cx="335117" cy="3296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5" name="Oval 28"/>
          <p:cNvSpPr>
            <a:spLocks noChangeArrowheads="1"/>
          </p:cNvSpPr>
          <p:nvPr/>
        </p:nvSpPr>
        <p:spPr bwMode="auto">
          <a:xfrm>
            <a:off x="1066800" y="4013400"/>
            <a:ext cx="432000" cy="4320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B</a:t>
            </a:r>
            <a:endParaRPr lang="zh-CN" altLang="en-US" sz="3200" dirty="0"/>
          </a:p>
        </p:txBody>
      </p:sp>
      <p:sp>
        <p:nvSpPr>
          <p:cNvPr id="66" name="Oval 29"/>
          <p:cNvSpPr>
            <a:spLocks noChangeArrowheads="1"/>
          </p:cNvSpPr>
          <p:nvPr/>
        </p:nvSpPr>
        <p:spPr bwMode="auto">
          <a:xfrm>
            <a:off x="2158800" y="5498667"/>
            <a:ext cx="432000" cy="4320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G</a:t>
            </a:r>
            <a:endParaRPr lang="zh-CN" altLang="en-US" sz="3200" dirty="0"/>
          </a:p>
        </p:txBody>
      </p:sp>
      <p:cxnSp>
        <p:nvCxnSpPr>
          <p:cNvPr id="67" name="直接连接符 66"/>
          <p:cNvCxnSpPr>
            <a:stCxn id="59" idx="5"/>
            <a:endCxn id="66" idx="0"/>
          </p:cNvCxnSpPr>
          <p:nvPr/>
        </p:nvCxnSpPr>
        <p:spPr bwMode="auto">
          <a:xfrm rot="16200000" flipH="1">
            <a:off x="2096001" y="5219868"/>
            <a:ext cx="380332" cy="1772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8" name="Rectangle 4"/>
          <p:cNvSpPr>
            <a:spLocks noChangeArrowheads="1"/>
          </p:cNvSpPr>
          <p:nvPr/>
        </p:nvSpPr>
        <p:spPr bwMode="auto">
          <a:xfrm>
            <a:off x="2514600" y="5410200"/>
            <a:ext cx="685800" cy="6858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ts val="2400"/>
              </a:spcBef>
              <a:buNone/>
            </a:pPr>
            <a:r>
              <a:rPr lang="en-US" altLang="zh-CN" sz="3200" dirty="0">
                <a:solidFill>
                  <a:srgbClr val="003399"/>
                </a:solidFill>
                <a:latin typeface="+mj-lt"/>
              </a:rPr>
              <a:t>1</a:t>
            </a:r>
            <a:endParaRPr lang="en-US" altLang="zh-CN" sz="3200" dirty="0">
              <a:solidFill>
                <a:srgbClr val="003399"/>
              </a:solidFill>
              <a:latin typeface="+mj-lt"/>
              <a:ea typeface="黑体" pitchFamily="2" charset="-122"/>
            </a:endParaRPr>
          </a:p>
        </p:txBody>
      </p:sp>
      <p:sp>
        <p:nvSpPr>
          <p:cNvPr id="69" name="Rectangle 4"/>
          <p:cNvSpPr>
            <a:spLocks noChangeArrowheads="1"/>
          </p:cNvSpPr>
          <p:nvPr/>
        </p:nvSpPr>
        <p:spPr bwMode="auto">
          <a:xfrm>
            <a:off x="3200400" y="4559067"/>
            <a:ext cx="685800" cy="6858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ts val="2400"/>
              </a:spcBef>
              <a:buNone/>
            </a:pPr>
            <a:r>
              <a:rPr lang="en-US" altLang="zh-CN" sz="3200" dirty="0">
                <a:solidFill>
                  <a:srgbClr val="003399"/>
                </a:solidFill>
                <a:latin typeface="+mj-lt"/>
              </a:rPr>
              <a:t>4</a:t>
            </a:r>
            <a:endParaRPr lang="en-US" altLang="zh-CN" sz="3200" dirty="0">
              <a:solidFill>
                <a:srgbClr val="003399"/>
              </a:solidFill>
              <a:latin typeface="+mj-lt"/>
              <a:ea typeface="黑体" pitchFamily="2" charset="-122"/>
            </a:endParaRPr>
          </a:p>
        </p:txBody>
      </p:sp>
      <p:sp>
        <p:nvSpPr>
          <p:cNvPr id="70" name="Rectangle 4"/>
          <p:cNvSpPr>
            <a:spLocks noChangeArrowheads="1"/>
          </p:cNvSpPr>
          <p:nvPr/>
        </p:nvSpPr>
        <p:spPr bwMode="auto">
          <a:xfrm>
            <a:off x="1422600" y="3886200"/>
            <a:ext cx="685800" cy="6858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ts val="2400"/>
              </a:spcBef>
              <a:buNone/>
            </a:pPr>
            <a:r>
              <a:rPr lang="en-US" altLang="zh-CN" sz="3200" dirty="0">
                <a:solidFill>
                  <a:srgbClr val="003399"/>
                </a:solidFill>
                <a:latin typeface="+mj-lt"/>
              </a:rPr>
              <a:t>3</a:t>
            </a:r>
            <a:endParaRPr lang="en-US" altLang="zh-CN" sz="3200" dirty="0">
              <a:solidFill>
                <a:srgbClr val="003399"/>
              </a:solidFill>
              <a:latin typeface="+mj-lt"/>
              <a:ea typeface="黑体" pitchFamily="2" charset="-122"/>
            </a:endParaRPr>
          </a:p>
        </p:txBody>
      </p:sp>
      <p:sp>
        <p:nvSpPr>
          <p:cNvPr id="71" name="Oval 29"/>
          <p:cNvSpPr>
            <a:spLocks noChangeArrowheads="1"/>
          </p:cNvSpPr>
          <p:nvPr/>
        </p:nvSpPr>
        <p:spPr bwMode="auto">
          <a:xfrm>
            <a:off x="1524000" y="5511600"/>
            <a:ext cx="432000" cy="4320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F</a:t>
            </a:r>
            <a:endParaRPr lang="zh-CN" altLang="en-US" sz="3200" dirty="0"/>
          </a:p>
        </p:txBody>
      </p:sp>
      <p:cxnSp>
        <p:nvCxnSpPr>
          <p:cNvPr id="72" name="直接连接符 71"/>
          <p:cNvCxnSpPr>
            <a:stCxn id="59" idx="3"/>
            <a:endCxn id="71" idx="0"/>
          </p:cNvCxnSpPr>
          <p:nvPr/>
        </p:nvCxnSpPr>
        <p:spPr bwMode="auto">
          <a:xfrm rot="5400000">
            <a:off x="1619401" y="5238935"/>
            <a:ext cx="393265" cy="1520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3" name="Rectangle 4"/>
          <p:cNvSpPr>
            <a:spLocks noChangeArrowheads="1"/>
          </p:cNvSpPr>
          <p:nvPr/>
        </p:nvSpPr>
        <p:spPr bwMode="auto">
          <a:xfrm>
            <a:off x="1219200" y="5410200"/>
            <a:ext cx="685800" cy="6858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ts val="2400"/>
              </a:spcBef>
              <a:buNone/>
            </a:pPr>
            <a:r>
              <a:rPr lang="en-US" altLang="zh-CN" sz="3200" dirty="0">
                <a:solidFill>
                  <a:srgbClr val="003399"/>
                </a:solidFill>
                <a:latin typeface="+mj-lt"/>
              </a:rPr>
              <a:t>2</a:t>
            </a:r>
            <a:endParaRPr lang="en-US" altLang="zh-CN" sz="3200" dirty="0">
              <a:solidFill>
                <a:srgbClr val="003399"/>
              </a:solidFill>
              <a:latin typeface="+mj-lt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zh-CN" altLang="en-US" dirty="0">
                <a:latin typeface="黑体" pitchFamily="2" charset="-122"/>
                <a:ea typeface="黑体" pitchFamily="2" charset="-122"/>
              </a:rPr>
              <a:t>扩充二叉树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--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外部路径长度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457200" y="1143000"/>
            <a:ext cx="8686800" cy="1219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6000" eaLnBrk="1" hangingPunct="1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3200" dirty="0"/>
              <a:t>                           根到每个外部结点的</a:t>
            </a:r>
            <a:endParaRPr lang="en-US" altLang="zh-CN" sz="3200" dirty="0"/>
          </a:p>
          <a:p>
            <a:pPr marL="36000" eaLnBrk="1" hangingPunct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/>
              <a:t>                           </a:t>
            </a:r>
            <a:r>
              <a:rPr lang="zh-CN" altLang="en-US" sz="3200" dirty="0"/>
              <a:t>路径长度之和。</a:t>
            </a:r>
            <a:endParaRPr lang="en-US" altLang="zh-CN" sz="3200" dirty="0">
              <a:latin typeface="+mj-lt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457200" y="1143000"/>
            <a:ext cx="331533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rgbClr val="003399"/>
                </a:solidFill>
              </a:rPr>
              <a:t> 外部路径长度：</a:t>
            </a:r>
            <a:endParaRPr lang="zh-CN" altLang="en-US" sz="3200" dirty="0"/>
          </a:p>
        </p:txBody>
      </p:sp>
      <p:sp>
        <p:nvSpPr>
          <p:cNvPr id="31" name="Oval 27"/>
          <p:cNvSpPr>
            <a:spLocks noChangeArrowheads="1"/>
          </p:cNvSpPr>
          <p:nvPr/>
        </p:nvSpPr>
        <p:spPr bwMode="auto">
          <a:xfrm>
            <a:off x="1752600" y="3200400"/>
            <a:ext cx="432000" cy="432000"/>
          </a:xfrm>
          <a:prstGeom prst="ellipse">
            <a:avLst/>
          </a:prstGeom>
          <a:solidFill>
            <a:srgbClr val="FFFE98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3200" dirty="0"/>
          </a:p>
        </p:txBody>
      </p:sp>
      <p:sp>
        <p:nvSpPr>
          <p:cNvPr id="32" name="Oval 28"/>
          <p:cNvSpPr>
            <a:spLocks noChangeArrowheads="1"/>
          </p:cNvSpPr>
          <p:nvPr/>
        </p:nvSpPr>
        <p:spPr bwMode="auto">
          <a:xfrm>
            <a:off x="2387400" y="401340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endParaRPr lang="zh-CN" altLang="en-US" sz="3200" dirty="0"/>
          </a:p>
        </p:txBody>
      </p:sp>
      <p:sp>
        <p:nvSpPr>
          <p:cNvPr id="33" name="Oval 29"/>
          <p:cNvSpPr>
            <a:spLocks noChangeArrowheads="1"/>
          </p:cNvSpPr>
          <p:nvPr/>
        </p:nvSpPr>
        <p:spPr bwMode="auto">
          <a:xfrm>
            <a:off x="1905000" y="482580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endParaRPr lang="zh-CN" altLang="en-US" sz="3200" dirty="0"/>
          </a:p>
        </p:txBody>
      </p:sp>
      <p:cxnSp>
        <p:nvCxnSpPr>
          <p:cNvPr id="34" name="直接连接符 33"/>
          <p:cNvCxnSpPr>
            <a:stCxn id="31" idx="3"/>
            <a:endCxn id="49" idx="0"/>
          </p:cNvCxnSpPr>
          <p:nvPr/>
        </p:nvCxnSpPr>
        <p:spPr bwMode="auto">
          <a:xfrm rot="5400000">
            <a:off x="1314601" y="3537335"/>
            <a:ext cx="469465" cy="5330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直接连接符 34"/>
          <p:cNvCxnSpPr>
            <a:stCxn id="31" idx="5"/>
            <a:endCxn id="32" idx="0"/>
          </p:cNvCxnSpPr>
          <p:nvPr/>
        </p:nvCxnSpPr>
        <p:spPr bwMode="auto">
          <a:xfrm rot="16200000" flipH="1">
            <a:off x="2140235" y="3550234"/>
            <a:ext cx="444265" cy="4820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直接连接符 35"/>
          <p:cNvCxnSpPr>
            <a:stCxn id="32" idx="3"/>
            <a:endCxn id="33" idx="0"/>
          </p:cNvCxnSpPr>
          <p:nvPr/>
        </p:nvCxnSpPr>
        <p:spPr bwMode="auto">
          <a:xfrm rot="5400000">
            <a:off x="2064001" y="4439135"/>
            <a:ext cx="443665" cy="3296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直接连接符 37"/>
          <p:cNvCxnSpPr>
            <a:stCxn id="32" idx="5"/>
            <a:endCxn id="51" idx="0"/>
          </p:cNvCxnSpPr>
          <p:nvPr/>
        </p:nvCxnSpPr>
        <p:spPr bwMode="auto">
          <a:xfrm rot="16200000" flipH="1">
            <a:off x="2724635" y="4413634"/>
            <a:ext cx="443665" cy="3806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直接连接符 40"/>
          <p:cNvCxnSpPr>
            <a:stCxn id="33" idx="5"/>
            <a:endCxn id="55" idx="0"/>
          </p:cNvCxnSpPr>
          <p:nvPr/>
        </p:nvCxnSpPr>
        <p:spPr bwMode="auto">
          <a:xfrm rot="16200000" flipH="1">
            <a:off x="2115035" y="5353234"/>
            <a:ext cx="469465" cy="1520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2" name="Rectangle 4"/>
          <p:cNvSpPr>
            <a:spLocks noChangeArrowheads="1"/>
          </p:cNvSpPr>
          <p:nvPr/>
        </p:nvSpPr>
        <p:spPr bwMode="auto">
          <a:xfrm>
            <a:off x="2590800" y="5562600"/>
            <a:ext cx="685800" cy="6858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ts val="2400"/>
              </a:spcBef>
              <a:buNone/>
            </a:pPr>
            <a:r>
              <a:rPr lang="en-US" altLang="zh-CN" sz="3200" dirty="0">
                <a:solidFill>
                  <a:srgbClr val="003399"/>
                </a:solidFill>
                <a:latin typeface="+mj-lt"/>
              </a:rPr>
              <a:t>1</a:t>
            </a:r>
            <a:endParaRPr lang="en-US" altLang="zh-CN" sz="3200" dirty="0">
              <a:solidFill>
                <a:srgbClr val="003399"/>
              </a:solidFill>
              <a:latin typeface="+mj-lt"/>
              <a:ea typeface="黑体" pitchFamily="2" charset="-122"/>
            </a:endParaRPr>
          </a:p>
        </p:txBody>
      </p:sp>
      <p:sp>
        <p:nvSpPr>
          <p:cNvPr id="43" name="Rectangle 4"/>
          <p:cNvSpPr>
            <a:spLocks noChangeArrowheads="1"/>
          </p:cNvSpPr>
          <p:nvPr/>
        </p:nvSpPr>
        <p:spPr bwMode="auto">
          <a:xfrm>
            <a:off x="3276600" y="4635267"/>
            <a:ext cx="685800" cy="6858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ts val="2400"/>
              </a:spcBef>
              <a:buNone/>
            </a:pPr>
            <a:r>
              <a:rPr lang="en-US" altLang="zh-CN" sz="3200" dirty="0">
                <a:solidFill>
                  <a:srgbClr val="003399"/>
                </a:solidFill>
                <a:latin typeface="+mj-lt"/>
              </a:rPr>
              <a:t>4</a:t>
            </a:r>
            <a:endParaRPr lang="en-US" altLang="zh-CN" sz="3200" dirty="0">
              <a:solidFill>
                <a:srgbClr val="003399"/>
              </a:solidFill>
              <a:latin typeface="+mj-lt"/>
              <a:ea typeface="黑体" pitchFamily="2" charset="-122"/>
            </a:endParaRPr>
          </a:p>
        </p:txBody>
      </p:sp>
      <p:sp>
        <p:nvSpPr>
          <p:cNvPr id="44" name="Rectangle 4"/>
          <p:cNvSpPr>
            <a:spLocks noChangeArrowheads="1"/>
          </p:cNvSpPr>
          <p:nvPr/>
        </p:nvSpPr>
        <p:spPr bwMode="auto">
          <a:xfrm>
            <a:off x="1422600" y="3886200"/>
            <a:ext cx="685800" cy="6858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ts val="2400"/>
              </a:spcBef>
              <a:buNone/>
            </a:pPr>
            <a:r>
              <a:rPr lang="en-US" altLang="zh-CN" sz="3200" dirty="0">
                <a:solidFill>
                  <a:srgbClr val="003399"/>
                </a:solidFill>
                <a:latin typeface="+mj-lt"/>
              </a:rPr>
              <a:t>3</a:t>
            </a:r>
            <a:endParaRPr lang="en-US" altLang="zh-CN" sz="3200" dirty="0">
              <a:solidFill>
                <a:srgbClr val="003399"/>
              </a:solidFill>
              <a:latin typeface="+mj-lt"/>
              <a:ea typeface="黑体" pitchFamily="2" charset="-122"/>
            </a:endParaRPr>
          </a:p>
        </p:txBody>
      </p:sp>
      <p:cxnSp>
        <p:nvCxnSpPr>
          <p:cNvPr id="46" name="直接连接符 45"/>
          <p:cNvCxnSpPr>
            <a:stCxn id="33" idx="3"/>
            <a:endCxn id="53" idx="0"/>
          </p:cNvCxnSpPr>
          <p:nvPr/>
        </p:nvCxnSpPr>
        <p:spPr bwMode="auto">
          <a:xfrm rot="5400000">
            <a:off x="1657501" y="5353235"/>
            <a:ext cx="469465" cy="1520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7" name="Rectangle 4"/>
          <p:cNvSpPr>
            <a:spLocks noChangeArrowheads="1"/>
          </p:cNvSpPr>
          <p:nvPr/>
        </p:nvSpPr>
        <p:spPr bwMode="auto">
          <a:xfrm>
            <a:off x="1295400" y="5562600"/>
            <a:ext cx="685800" cy="6858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ts val="2400"/>
              </a:spcBef>
              <a:buNone/>
            </a:pPr>
            <a:r>
              <a:rPr lang="en-US" altLang="zh-CN" sz="3200" dirty="0">
                <a:solidFill>
                  <a:srgbClr val="003399"/>
                </a:solidFill>
                <a:latin typeface="+mj-lt"/>
              </a:rPr>
              <a:t>2</a:t>
            </a:r>
            <a:endParaRPr lang="en-US" altLang="zh-CN" sz="3200" dirty="0">
              <a:solidFill>
                <a:srgbClr val="003399"/>
              </a:solidFill>
              <a:latin typeface="+mj-lt"/>
              <a:ea typeface="黑体" pitchFamily="2" charset="-122"/>
            </a:endParaRPr>
          </a:p>
        </p:txBody>
      </p:sp>
      <p:sp>
        <p:nvSpPr>
          <p:cNvPr id="49" name="矩形 48"/>
          <p:cNvSpPr/>
          <p:nvPr/>
        </p:nvSpPr>
        <p:spPr bwMode="auto">
          <a:xfrm>
            <a:off x="1066800" y="4038600"/>
            <a:ext cx="432000" cy="432000"/>
          </a:xfrm>
          <a:prstGeom prst="rect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8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B</a:t>
            </a:r>
            <a:endParaRPr kumimoji="0" lang="zh-CN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51" name="矩形 50"/>
          <p:cNvSpPr/>
          <p:nvPr/>
        </p:nvSpPr>
        <p:spPr bwMode="auto">
          <a:xfrm>
            <a:off x="2920800" y="4825800"/>
            <a:ext cx="432000" cy="432000"/>
          </a:xfrm>
          <a:prstGeom prst="rect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8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E</a:t>
            </a:r>
            <a:endParaRPr kumimoji="0" lang="zh-CN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53" name="矩形 52"/>
          <p:cNvSpPr/>
          <p:nvPr/>
        </p:nvSpPr>
        <p:spPr bwMode="auto">
          <a:xfrm>
            <a:off x="1600200" y="5664000"/>
            <a:ext cx="432000" cy="432000"/>
          </a:xfrm>
          <a:prstGeom prst="rect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8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F</a:t>
            </a:r>
            <a:endParaRPr kumimoji="0" lang="zh-CN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55" name="矩形 54"/>
          <p:cNvSpPr/>
          <p:nvPr/>
        </p:nvSpPr>
        <p:spPr bwMode="auto">
          <a:xfrm>
            <a:off x="2209800" y="5664000"/>
            <a:ext cx="432000" cy="432000"/>
          </a:xfrm>
          <a:prstGeom prst="rect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8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G</a:t>
            </a:r>
            <a:endParaRPr kumimoji="0" lang="zh-CN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25" name="Rectangle 4"/>
          <p:cNvSpPr>
            <a:spLocks noChangeArrowheads="1"/>
          </p:cNvSpPr>
          <p:nvPr/>
        </p:nvSpPr>
        <p:spPr bwMode="auto">
          <a:xfrm>
            <a:off x="457200" y="2376000"/>
            <a:ext cx="8686800" cy="685800"/>
          </a:xfrm>
          <a:prstGeom prst="rect">
            <a:avLst/>
          </a:prstGeom>
          <a:solidFill>
            <a:schemeClr val="accent5"/>
          </a:solidFill>
          <a:ln w="2857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sz="3000" dirty="0">
                <a:latin typeface="+mj-lt"/>
              </a:rPr>
              <a:t>  </a:t>
            </a:r>
            <a:r>
              <a:rPr lang="en-US" altLang="zh-CN" sz="3000" dirty="0">
                <a:solidFill>
                  <a:srgbClr val="003399"/>
                </a:solidFill>
                <a:latin typeface="+mj-lt"/>
                <a:sym typeface="Wingdings" pitchFamily="2" charset="2"/>
              </a:rPr>
              <a:t> </a:t>
            </a:r>
            <a:r>
              <a:rPr lang="zh-CN" altLang="en-US" sz="3000" dirty="0">
                <a:solidFill>
                  <a:srgbClr val="003399"/>
                </a:solidFill>
                <a:latin typeface="+mj-lt"/>
              </a:rPr>
              <a:t>带权外部路径长度：</a:t>
            </a:r>
            <a:endParaRPr lang="en-US" altLang="zh-CN" sz="3000" dirty="0">
              <a:solidFill>
                <a:srgbClr val="003399"/>
              </a:solidFill>
              <a:latin typeface="+mj-lt"/>
              <a:ea typeface="黑体" pitchFamily="2" charset="-122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4495800" y="2382112"/>
            <a:ext cx="4062331" cy="665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eaLnBrk="1" hangingPunct="1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200" dirty="0"/>
              <a:t>1</a:t>
            </a:r>
            <a:r>
              <a:rPr lang="zh-CN" altLang="en-US" sz="3200" dirty="0"/>
              <a:t>*</a:t>
            </a:r>
            <a:r>
              <a:rPr lang="en-US" altLang="zh-CN" sz="3200" dirty="0"/>
              <a:t>3+2*4+3*(2+1) =20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</p:bld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2971800" y="3127444"/>
            <a:ext cx="6172200" cy="2385268"/>
          </a:xfrm>
          <a:prstGeom prst="rect">
            <a:avLst/>
          </a:prstGeom>
          <a:solidFill>
            <a:schemeClr val="accent5"/>
          </a:solidFill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3000" dirty="0"/>
              <a:t>例，待传输信息为</a:t>
            </a:r>
            <a:r>
              <a:rPr lang="en-US" altLang="zh-CN" sz="3000" dirty="0"/>
              <a:t>BBFEEG……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000" dirty="0"/>
              <a:t>        </a:t>
            </a:r>
            <a:r>
              <a:rPr lang="zh-CN" altLang="en-US" sz="3000" dirty="0"/>
              <a:t>如何让编码尽量短？</a:t>
            </a:r>
            <a:endParaRPr lang="en-US" altLang="zh-CN" sz="3000" dirty="0"/>
          </a:p>
          <a:p>
            <a:pPr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altLang="zh-CN" sz="3000" dirty="0"/>
              <a:t>        </a:t>
            </a:r>
            <a:r>
              <a:rPr lang="en-US" altLang="zh-CN" sz="3000" dirty="0">
                <a:solidFill>
                  <a:srgbClr val="003399"/>
                </a:solidFill>
                <a:sym typeface="Wingdings" pitchFamily="2" charset="2"/>
              </a:rPr>
              <a:t> </a:t>
            </a:r>
            <a:r>
              <a:rPr lang="zh-CN" altLang="en-US" sz="3000" dirty="0">
                <a:solidFill>
                  <a:srgbClr val="003399"/>
                </a:solidFill>
                <a:sym typeface="Wingdings" pitchFamily="2" charset="2"/>
              </a:rPr>
              <a:t>使用率高的字符靠近根，</a:t>
            </a:r>
            <a:endParaRPr lang="en-US" altLang="zh-CN" sz="3000" dirty="0">
              <a:solidFill>
                <a:srgbClr val="003399"/>
              </a:solidFill>
              <a:sym typeface="Wingdings" pitchFamily="2" charset="2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000" dirty="0">
                <a:solidFill>
                  <a:srgbClr val="003399"/>
                </a:solidFill>
                <a:sym typeface="Wingdings" pitchFamily="2" charset="2"/>
              </a:rPr>
              <a:t>             </a:t>
            </a:r>
            <a:r>
              <a:rPr lang="zh-CN" altLang="en-US" sz="3000" dirty="0">
                <a:solidFill>
                  <a:srgbClr val="003399"/>
                </a:solidFill>
                <a:sym typeface="Wingdings" pitchFamily="2" charset="2"/>
              </a:rPr>
              <a:t>即，外部路径长度最短。</a:t>
            </a:r>
            <a:endParaRPr lang="en-US" altLang="zh-CN" sz="3000" dirty="0">
              <a:solidFill>
                <a:srgbClr val="003399"/>
              </a:solidFill>
              <a:sym typeface="Wingdings" pitchFamily="2" charset="2"/>
            </a:endParaRPr>
          </a:p>
        </p:txBody>
      </p:sp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1295400" y="3352800"/>
            <a:ext cx="45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US" altLang="zh-CN" sz="320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</a:rPr>
              <a:t>0</a:t>
            </a:r>
            <a:endParaRPr kumimoji="0" lang="zh-CN" altLang="en-US" sz="3200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zh-CN" altLang="en-US" dirty="0">
                <a:latin typeface="黑体" pitchFamily="2" charset="-122"/>
                <a:ea typeface="黑体" pitchFamily="2" charset="-122"/>
              </a:rPr>
              <a:t>路径长度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--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编码长度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457200" y="1143000"/>
            <a:ext cx="8686800" cy="1905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000" dirty="0">
                <a:latin typeface="+mj-lt"/>
              </a:rPr>
              <a:t>-- </a:t>
            </a:r>
            <a:r>
              <a:rPr lang="en-US" altLang="zh-CN" sz="3000" dirty="0"/>
              <a:t>B,E,F,G</a:t>
            </a:r>
            <a:r>
              <a:rPr lang="zh-CN" altLang="en-US" sz="3000" dirty="0"/>
              <a:t>为基本字符，使用频率分别为</a:t>
            </a:r>
            <a:r>
              <a:rPr lang="en-US" altLang="zh-CN" sz="3000" dirty="0"/>
              <a:t>3, 2, 1, 4</a:t>
            </a:r>
            <a:r>
              <a:rPr lang="zh-CN" altLang="en-US" sz="3000" dirty="0"/>
              <a:t>，</a:t>
            </a:r>
            <a:endParaRPr lang="en-US" altLang="zh-CN" sz="3000" dirty="0"/>
          </a:p>
          <a:p>
            <a:pPr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000" dirty="0"/>
              <a:t>   </a:t>
            </a:r>
            <a:r>
              <a:rPr lang="zh-CN" altLang="en-US" sz="3000" dirty="0"/>
              <a:t>编码：左分枝</a:t>
            </a:r>
            <a:r>
              <a:rPr lang="en-US" altLang="zh-CN" sz="3000" dirty="0"/>
              <a:t>0</a:t>
            </a:r>
            <a:r>
              <a:rPr lang="zh-CN" altLang="en-US" sz="3000" dirty="0"/>
              <a:t>，右分枝</a:t>
            </a:r>
            <a:r>
              <a:rPr lang="en-US" altLang="zh-CN" sz="3000" dirty="0"/>
              <a:t>1</a:t>
            </a:r>
            <a:r>
              <a:rPr lang="zh-CN" altLang="en-US" sz="3000" dirty="0"/>
              <a:t>，</a:t>
            </a:r>
            <a:endParaRPr lang="en-US" altLang="zh-CN" sz="3000" dirty="0"/>
          </a:p>
          <a:p>
            <a:pPr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000" dirty="0"/>
              <a:t>   </a:t>
            </a:r>
            <a:r>
              <a:rPr lang="en-US" altLang="zh-CN" sz="3000" dirty="0">
                <a:solidFill>
                  <a:srgbClr val="003399"/>
                </a:solidFill>
                <a:sym typeface="Wingdings" pitchFamily="2" charset="2"/>
              </a:rPr>
              <a:t></a:t>
            </a:r>
            <a:r>
              <a:rPr lang="zh-CN" altLang="en-US" sz="3000" dirty="0">
                <a:solidFill>
                  <a:srgbClr val="003399"/>
                </a:solidFill>
              </a:rPr>
              <a:t>字符的编码长度 </a:t>
            </a:r>
            <a:r>
              <a:rPr lang="en-US" altLang="zh-CN" sz="3000" dirty="0">
                <a:solidFill>
                  <a:srgbClr val="003399"/>
                </a:solidFill>
              </a:rPr>
              <a:t>=</a:t>
            </a:r>
            <a:endParaRPr lang="en-US" altLang="zh-CN" sz="3000" dirty="0"/>
          </a:p>
        </p:txBody>
      </p:sp>
      <p:sp>
        <p:nvSpPr>
          <p:cNvPr id="31" name="Oval 27"/>
          <p:cNvSpPr>
            <a:spLocks noChangeArrowheads="1"/>
          </p:cNvSpPr>
          <p:nvPr/>
        </p:nvSpPr>
        <p:spPr bwMode="auto">
          <a:xfrm>
            <a:off x="1752600" y="3200400"/>
            <a:ext cx="432000" cy="432000"/>
          </a:xfrm>
          <a:prstGeom prst="ellipse">
            <a:avLst/>
          </a:prstGeom>
          <a:solidFill>
            <a:srgbClr val="FFFE98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3200" dirty="0"/>
          </a:p>
        </p:txBody>
      </p:sp>
      <p:sp>
        <p:nvSpPr>
          <p:cNvPr id="32" name="Oval 28"/>
          <p:cNvSpPr>
            <a:spLocks noChangeArrowheads="1"/>
          </p:cNvSpPr>
          <p:nvPr/>
        </p:nvSpPr>
        <p:spPr bwMode="auto">
          <a:xfrm>
            <a:off x="2387400" y="401340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endParaRPr lang="zh-CN" altLang="en-US" sz="3200" dirty="0"/>
          </a:p>
        </p:txBody>
      </p:sp>
      <p:sp>
        <p:nvSpPr>
          <p:cNvPr id="33" name="Oval 29"/>
          <p:cNvSpPr>
            <a:spLocks noChangeArrowheads="1"/>
          </p:cNvSpPr>
          <p:nvPr/>
        </p:nvSpPr>
        <p:spPr bwMode="auto">
          <a:xfrm>
            <a:off x="1905000" y="482580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endParaRPr lang="zh-CN" altLang="en-US" sz="3200" dirty="0"/>
          </a:p>
        </p:txBody>
      </p:sp>
      <p:cxnSp>
        <p:nvCxnSpPr>
          <p:cNvPr id="34" name="直接连接符 33"/>
          <p:cNvCxnSpPr>
            <a:stCxn id="31" idx="3"/>
            <a:endCxn id="49" idx="0"/>
          </p:cNvCxnSpPr>
          <p:nvPr/>
        </p:nvCxnSpPr>
        <p:spPr bwMode="auto">
          <a:xfrm rot="5400000">
            <a:off x="1314601" y="3537335"/>
            <a:ext cx="469465" cy="5330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直接连接符 34"/>
          <p:cNvCxnSpPr>
            <a:stCxn id="31" idx="5"/>
            <a:endCxn id="32" idx="0"/>
          </p:cNvCxnSpPr>
          <p:nvPr/>
        </p:nvCxnSpPr>
        <p:spPr bwMode="auto">
          <a:xfrm rot="16200000" flipH="1">
            <a:off x="2140235" y="3550234"/>
            <a:ext cx="444265" cy="4820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直接连接符 35"/>
          <p:cNvCxnSpPr>
            <a:stCxn id="32" idx="3"/>
            <a:endCxn id="33" idx="0"/>
          </p:cNvCxnSpPr>
          <p:nvPr/>
        </p:nvCxnSpPr>
        <p:spPr bwMode="auto">
          <a:xfrm rot="5400000">
            <a:off x="2064001" y="4439135"/>
            <a:ext cx="443665" cy="3296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直接连接符 37"/>
          <p:cNvCxnSpPr>
            <a:stCxn id="32" idx="5"/>
            <a:endCxn id="51" idx="0"/>
          </p:cNvCxnSpPr>
          <p:nvPr/>
        </p:nvCxnSpPr>
        <p:spPr bwMode="auto">
          <a:xfrm rot="16200000" flipH="1">
            <a:off x="2724635" y="4413634"/>
            <a:ext cx="443665" cy="3806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直接连接符 40"/>
          <p:cNvCxnSpPr>
            <a:stCxn id="33" idx="5"/>
            <a:endCxn id="55" idx="0"/>
          </p:cNvCxnSpPr>
          <p:nvPr/>
        </p:nvCxnSpPr>
        <p:spPr bwMode="auto">
          <a:xfrm rot="16200000" flipH="1">
            <a:off x="2115035" y="5353234"/>
            <a:ext cx="469465" cy="1520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2" name="Rectangle 4"/>
          <p:cNvSpPr>
            <a:spLocks noChangeArrowheads="1"/>
          </p:cNvSpPr>
          <p:nvPr/>
        </p:nvSpPr>
        <p:spPr bwMode="auto">
          <a:xfrm>
            <a:off x="2590800" y="5562600"/>
            <a:ext cx="685800" cy="6858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ts val="2400"/>
              </a:spcBef>
              <a:buNone/>
            </a:pPr>
            <a:r>
              <a:rPr lang="en-US" altLang="zh-CN" sz="3200" dirty="0">
                <a:solidFill>
                  <a:srgbClr val="003399"/>
                </a:solidFill>
                <a:latin typeface="+mj-lt"/>
              </a:rPr>
              <a:t>1</a:t>
            </a:r>
            <a:endParaRPr lang="en-US" altLang="zh-CN" sz="3200" dirty="0">
              <a:solidFill>
                <a:srgbClr val="003399"/>
              </a:solidFill>
              <a:latin typeface="+mj-lt"/>
              <a:ea typeface="黑体" pitchFamily="2" charset="-122"/>
            </a:endParaRPr>
          </a:p>
        </p:txBody>
      </p:sp>
      <p:sp>
        <p:nvSpPr>
          <p:cNvPr id="43" name="Rectangle 4"/>
          <p:cNvSpPr>
            <a:spLocks noChangeArrowheads="1"/>
          </p:cNvSpPr>
          <p:nvPr/>
        </p:nvSpPr>
        <p:spPr bwMode="auto">
          <a:xfrm>
            <a:off x="3276600" y="4635267"/>
            <a:ext cx="685800" cy="6858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ts val="2400"/>
              </a:spcBef>
              <a:buNone/>
            </a:pPr>
            <a:r>
              <a:rPr lang="en-US" altLang="zh-CN" sz="3200" dirty="0">
                <a:solidFill>
                  <a:srgbClr val="003399"/>
                </a:solidFill>
                <a:latin typeface="+mj-lt"/>
              </a:rPr>
              <a:t>4</a:t>
            </a:r>
            <a:endParaRPr lang="en-US" altLang="zh-CN" sz="3200" dirty="0">
              <a:solidFill>
                <a:srgbClr val="003399"/>
              </a:solidFill>
              <a:latin typeface="+mj-lt"/>
              <a:ea typeface="黑体" pitchFamily="2" charset="-122"/>
            </a:endParaRPr>
          </a:p>
        </p:txBody>
      </p:sp>
      <p:sp>
        <p:nvSpPr>
          <p:cNvPr id="44" name="Rectangle 4"/>
          <p:cNvSpPr>
            <a:spLocks noChangeArrowheads="1"/>
          </p:cNvSpPr>
          <p:nvPr/>
        </p:nvSpPr>
        <p:spPr bwMode="auto">
          <a:xfrm>
            <a:off x="1422600" y="3886200"/>
            <a:ext cx="685800" cy="6858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ts val="2400"/>
              </a:spcBef>
              <a:buNone/>
            </a:pPr>
            <a:r>
              <a:rPr lang="en-US" altLang="zh-CN" sz="3200" dirty="0">
                <a:solidFill>
                  <a:srgbClr val="003399"/>
                </a:solidFill>
                <a:latin typeface="+mj-lt"/>
              </a:rPr>
              <a:t>3</a:t>
            </a:r>
            <a:endParaRPr lang="en-US" altLang="zh-CN" sz="3200" dirty="0">
              <a:solidFill>
                <a:srgbClr val="003399"/>
              </a:solidFill>
              <a:latin typeface="+mj-lt"/>
              <a:ea typeface="黑体" pitchFamily="2" charset="-122"/>
            </a:endParaRPr>
          </a:p>
        </p:txBody>
      </p:sp>
      <p:cxnSp>
        <p:nvCxnSpPr>
          <p:cNvPr id="46" name="直接连接符 45"/>
          <p:cNvCxnSpPr>
            <a:stCxn id="33" idx="3"/>
            <a:endCxn id="53" idx="0"/>
          </p:cNvCxnSpPr>
          <p:nvPr/>
        </p:nvCxnSpPr>
        <p:spPr bwMode="auto">
          <a:xfrm rot="5400000">
            <a:off x="1657501" y="5353235"/>
            <a:ext cx="469465" cy="1520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7" name="Rectangle 4"/>
          <p:cNvSpPr>
            <a:spLocks noChangeArrowheads="1"/>
          </p:cNvSpPr>
          <p:nvPr/>
        </p:nvSpPr>
        <p:spPr bwMode="auto">
          <a:xfrm>
            <a:off x="1295400" y="5562600"/>
            <a:ext cx="685800" cy="6858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ts val="2400"/>
              </a:spcBef>
              <a:buNone/>
            </a:pPr>
            <a:r>
              <a:rPr lang="en-US" altLang="zh-CN" sz="3200" dirty="0">
                <a:solidFill>
                  <a:srgbClr val="003399"/>
                </a:solidFill>
                <a:latin typeface="+mj-lt"/>
              </a:rPr>
              <a:t>2</a:t>
            </a:r>
            <a:endParaRPr lang="en-US" altLang="zh-CN" sz="3200" dirty="0">
              <a:solidFill>
                <a:srgbClr val="003399"/>
              </a:solidFill>
              <a:latin typeface="+mj-lt"/>
              <a:ea typeface="黑体" pitchFamily="2" charset="-122"/>
            </a:endParaRPr>
          </a:p>
        </p:txBody>
      </p:sp>
      <p:sp>
        <p:nvSpPr>
          <p:cNvPr id="49" name="矩形 48"/>
          <p:cNvSpPr/>
          <p:nvPr/>
        </p:nvSpPr>
        <p:spPr bwMode="auto">
          <a:xfrm>
            <a:off x="1066800" y="4038600"/>
            <a:ext cx="432000" cy="432000"/>
          </a:xfrm>
          <a:prstGeom prst="rect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8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B</a:t>
            </a:r>
            <a:endParaRPr kumimoji="0" lang="zh-CN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51" name="矩形 50"/>
          <p:cNvSpPr/>
          <p:nvPr/>
        </p:nvSpPr>
        <p:spPr bwMode="auto">
          <a:xfrm>
            <a:off x="2920800" y="4825800"/>
            <a:ext cx="432000" cy="432000"/>
          </a:xfrm>
          <a:prstGeom prst="rect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8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E</a:t>
            </a:r>
            <a:endParaRPr kumimoji="0" lang="zh-CN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53" name="矩形 52"/>
          <p:cNvSpPr/>
          <p:nvPr/>
        </p:nvSpPr>
        <p:spPr bwMode="auto">
          <a:xfrm>
            <a:off x="1600200" y="5664000"/>
            <a:ext cx="432000" cy="432000"/>
          </a:xfrm>
          <a:prstGeom prst="rect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8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F</a:t>
            </a:r>
            <a:endParaRPr kumimoji="0" lang="zh-CN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55" name="矩形 54"/>
          <p:cNvSpPr/>
          <p:nvPr/>
        </p:nvSpPr>
        <p:spPr bwMode="auto">
          <a:xfrm>
            <a:off x="2209800" y="5664000"/>
            <a:ext cx="432000" cy="432000"/>
          </a:xfrm>
          <a:prstGeom prst="rect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8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G</a:t>
            </a:r>
            <a:endParaRPr kumimoji="0" lang="zh-CN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 bwMode="auto">
          <a:xfrm>
            <a:off x="2362200" y="3352800"/>
            <a:ext cx="45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en-US" altLang="zh-CN" sz="3200" kern="0" dirty="0">
                <a:solidFill>
                  <a:srgbClr val="C00000"/>
                </a:solidFill>
                <a:latin typeface="+mj-lt"/>
              </a:rPr>
              <a:t>1</a:t>
            </a:r>
            <a:endParaRPr kumimoji="0" lang="zh-CN" altLang="en-US" sz="3200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39" name="Rectangle 2"/>
          <p:cNvSpPr txBox="1">
            <a:spLocks noChangeArrowheads="1"/>
          </p:cNvSpPr>
          <p:nvPr/>
        </p:nvSpPr>
        <p:spPr bwMode="auto">
          <a:xfrm>
            <a:off x="1981200" y="4191000"/>
            <a:ext cx="45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US" altLang="zh-CN" sz="320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</a:rPr>
              <a:t>0</a:t>
            </a:r>
            <a:endParaRPr kumimoji="0" lang="zh-CN" altLang="en-US" sz="3200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40" name="Rectangle 2"/>
          <p:cNvSpPr txBox="1">
            <a:spLocks noChangeArrowheads="1"/>
          </p:cNvSpPr>
          <p:nvPr/>
        </p:nvSpPr>
        <p:spPr bwMode="auto">
          <a:xfrm>
            <a:off x="2971800" y="4191000"/>
            <a:ext cx="45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en-US" altLang="zh-CN" sz="3200" kern="0" dirty="0">
                <a:solidFill>
                  <a:srgbClr val="C00000"/>
                </a:solidFill>
                <a:latin typeface="+mj-lt"/>
              </a:rPr>
              <a:t>1</a:t>
            </a:r>
            <a:endParaRPr kumimoji="0" lang="zh-CN" altLang="en-US" sz="3200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45" name="Rectangle 2"/>
          <p:cNvSpPr txBox="1">
            <a:spLocks noChangeArrowheads="1"/>
          </p:cNvSpPr>
          <p:nvPr/>
        </p:nvSpPr>
        <p:spPr bwMode="auto">
          <a:xfrm>
            <a:off x="1600200" y="5029200"/>
            <a:ext cx="45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US" altLang="zh-CN" sz="320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</a:rPr>
              <a:t>0</a:t>
            </a:r>
            <a:endParaRPr kumimoji="0" lang="zh-CN" altLang="en-US" sz="3200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48" name="Rectangle 2"/>
          <p:cNvSpPr txBox="1">
            <a:spLocks noChangeArrowheads="1"/>
          </p:cNvSpPr>
          <p:nvPr/>
        </p:nvSpPr>
        <p:spPr bwMode="auto">
          <a:xfrm>
            <a:off x="2362200" y="5029200"/>
            <a:ext cx="45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en-US" altLang="zh-CN" sz="3200" kern="0" dirty="0">
                <a:solidFill>
                  <a:srgbClr val="C00000"/>
                </a:solidFill>
                <a:latin typeface="+mj-lt"/>
              </a:rPr>
              <a:t>1</a:t>
            </a:r>
            <a:endParaRPr kumimoji="0" lang="zh-CN" altLang="en-US" sz="3200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4267200" y="2362200"/>
            <a:ext cx="4876800" cy="669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sz="3000" dirty="0"/>
              <a:t>根到外部结点的路径长度；</a:t>
            </a:r>
          </a:p>
        </p:txBody>
      </p:sp>
      <p:sp>
        <p:nvSpPr>
          <p:cNvPr id="30" name="矩形 29"/>
          <p:cNvSpPr/>
          <p:nvPr/>
        </p:nvSpPr>
        <p:spPr>
          <a:xfrm>
            <a:off x="2971800" y="5486400"/>
            <a:ext cx="6172200" cy="55399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>
                <a:solidFill>
                  <a:schemeClr val="bg1"/>
                </a:solidFill>
              </a:rPr>
              <a:t>             ----</a:t>
            </a:r>
            <a:r>
              <a:rPr lang="zh-CN" altLang="en-US" sz="3000" dirty="0">
                <a:solidFill>
                  <a:schemeClr val="bg1"/>
                </a:solidFill>
              </a:rPr>
              <a:t>哈夫曼树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39" grpId="0"/>
      <p:bldP spid="40" grpId="0"/>
      <p:bldP spid="45" grpId="0"/>
      <p:bldP spid="48" grpId="0"/>
      <p:bldP spid="52" grpId="0"/>
    </p:bld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zh-CN" altLang="en-US" dirty="0">
                <a:latin typeface="黑体" pitchFamily="2" charset="-122"/>
                <a:ea typeface="黑体" pitchFamily="2" charset="-122"/>
              </a:rPr>
              <a:t>哈夫曼树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(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最优二叉树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)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7" name="Rectangle 4"/>
          <p:cNvSpPr>
            <a:spLocks noChangeArrowheads="1"/>
          </p:cNvSpPr>
          <p:nvPr/>
        </p:nvSpPr>
        <p:spPr bwMode="auto">
          <a:xfrm>
            <a:off x="457200" y="1066800"/>
            <a:ext cx="8458200" cy="1828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lnSpc>
                <a:spcPct val="13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zh-CN" altLang="en-US" sz="3000" dirty="0">
                <a:latin typeface="+mj-lt"/>
              </a:rPr>
              <a:t>给定</a:t>
            </a:r>
            <a:r>
              <a:rPr lang="en-US" altLang="zh-CN" sz="3000" dirty="0">
                <a:latin typeface="+mj-lt"/>
              </a:rPr>
              <a:t>m</a:t>
            </a:r>
            <a:r>
              <a:rPr lang="zh-CN" altLang="en-US" sz="3000" dirty="0">
                <a:latin typeface="+mj-lt"/>
              </a:rPr>
              <a:t>个带权的结点，</a:t>
            </a:r>
            <a:endParaRPr lang="en-US" altLang="zh-CN" sz="3000" dirty="0">
              <a:latin typeface="+mj-lt"/>
            </a:endParaRPr>
          </a:p>
          <a:p>
            <a:pPr marL="342900" indent="-342900"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sz="3000" dirty="0"/>
              <a:t>   以其为</a:t>
            </a:r>
            <a:r>
              <a:rPr lang="zh-CN" altLang="en-US" sz="3000" dirty="0">
                <a:solidFill>
                  <a:srgbClr val="003399"/>
                </a:solidFill>
              </a:rPr>
              <a:t>外部结点</a:t>
            </a:r>
            <a:r>
              <a:rPr lang="en-US" altLang="zh-CN" sz="3000" dirty="0">
                <a:solidFill>
                  <a:srgbClr val="003399"/>
                </a:solidFill>
              </a:rPr>
              <a:t>(</a:t>
            </a:r>
            <a:r>
              <a:rPr lang="zh-CN" altLang="en-US" sz="3000" dirty="0">
                <a:solidFill>
                  <a:srgbClr val="003399"/>
                </a:solidFill>
              </a:rPr>
              <a:t>叶子</a:t>
            </a:r>
            <a:r>
              <a:rPr lang="en-US" altLang="zh-CN" sz="3000" dirty="0">
                <a:solidFill>
                  <a:srgbClr val="003399"/>
                </a:solidFill>
              </a:rPr>
              <a:t>)</a:t>
            </a:r>
            <a:r>
              <a:rPr lang="zh-CN" altLang="en-US" sz="3000" dirty="0"/>
              <a:t>的扩充二叉树</a:t>
            </a:r>
            <a:r>
              <a:rPr lang="en-US" altLang="zh-CN" sz="3000" dirty="0">
                <a:solidFill>
                  <a:srgbClr val="003399"/>
                </a:solidFill>
              </a:rPr>
              <a:t>(</a:t>
            </a:r>
            <a:r>
              <a:rPr lang="zh-CN" altLang="en-US" sz="3000" dirty="0">
                <a:solidFill>
                  <a:srgbClr val="003399"/>
                </a:solidFill>
              </a:rPr>
              <a:t>二树</a:t>
            </a:r>
            <a:r>
              <a:rPr lang="en-US" altLang="zh-CN" sz="3000" dirty="0">
                <a:solidFill>
                  <a:srgbClr val="003399"/>
                </a:solidFill>
              </a:rPr>
              <a:t>)</a:t>
            </a:r>
            <a:r>
              <a:rPr lang="zh-CN" altLang="en-US" sz="3000" dirty="0"/>
              <a:t>中，</a:t>
            </a:r>
            <a:endParaRPr lang="en-US" altLang="zh-CN" sz="3000" dirty="0"/>
          </a:p>
          <a:p>
            <a:pPr marL="342900" indent="-342900"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sz="3000" dirty="0"/>
              <a:t>   带权外部路径长度</a:t>
            </a:r>
            <a:r>
              <a:rPr lang="en-US" altLang="zh-CN" sz="3000" dirty="0"/>
              <a:t>WPL</a:t>
            </a:r>
          </a:p>
        </p:txBody>
      </p:sp>
      <p:sp>
        <p:nvSpPr>
          <p:cNvPr id="52" name="矩形 51"/>
          <p:cNvSpPr/>
          <p:nvPr/>
        </p:nvSpPr>
        <p:spPr bwMode="auto">
          <a:xfrm>
            <a:off x="4724400" y="1172400"/>
            <a:ext cx="612000" cy="432000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2</a:t>
            </a:r>
            <a:endParaRPr kumimoji="0" lang="zh-CN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56" name="矩形 55"/>
          <p:cNvSpPr/>
          <p:nvPr/>
        </p:nvSpPr>
        <p:spPr bwMode="auto">
          <a:xfrm>
            <a:off x="5715000" y="1172400"/>
            <a:ext cx="612000" cy="432000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3</a:t>
            </a:r>
            <a:endParaRPr kumimoji="0" lang="zh-CN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57" name="矩形 56"/>
          <p:cNvSpPr/>
          <p:nvPr/>
        </p:nvSpPr>
        <p:spPr bwMode="auto">
          <a:xfrm>
            <a:off x="6705600" y="1172400"/>
            <a:ext cx="612000" cy="432000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4</a:t>
            </a:r>
            <a:endParaRPr kumimoji="0" lang="zh-CN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58" name="矩形 57"/>
          <p:cNvSpPr/>
          <p:nvPr/>
        </p:nvSpPr>
        <p:spPr bwMode="auto">
          <a:xfrm>
            <a:off x="7696200" y="1172400"/>
            <a:ext cx="612000" cy="432000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200" dirty="0"/>
              <a:t>11</a:t>
            </a:r>
            <a:endParaRPr kumimoji="0" lang="zh-CN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04" name="Oval 26"/>
          <p:cNvSpPr>
            <a:spLocks noChangeArrowheads="1"/>
          </p:cNvSpPr>
          <p:nvPr/>
        </p:nvSpPr>
        <p:spPr bwMode="auto">
          <a:xfrm>
            <a:off x="1248600" y="3657600"/>
            <a:ext cx="432000" cy="43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endParaRPr lang="en-US" altLang="zh-CN" sz="3200" dirty="0"/>
          </a:p>
        </p:txBody>
      </p:sp>
      <p:sp>
        <p:nvSpPr>
          <p:cNvPr id="105" name="Oval 27"/>
          <p:cNvSpPr>
            <a:spLocks noChangeArrowheads="1"/>
          </p:cNvSpPr>
          <p:nvPr/>
        </p:nvSpPr>
        <p:spPr bwMode="auto">
          <a:xfrm>
            <a:off x="1828800" y="2971800"/>
            <a:ext cx="432000" cy="43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ts val="0"/>
              </a:spcBef>
              <a:buNone/>
            </a:pPr>
            <a:endParaRPr lang="en-US" altLang="zh-CN" sz="3200" dirty="0"/>
          </a:p>
        </p:txBody>
      </p:sp>
      <p:cxnSp>
        <p:nvCxnSpPr>
          <p:cNvPr id="106" name="直接连接符 105"/>
          <p:cNvCxnSpPr>
            <a:stCxn id="105" idx="3"/>
            <a:endCxn id="104" idx="0"/>
          </p:cNvCxnSpPr>
          <p:nvPr/>
        </p:nvCxnSpPr>
        <p:spPr bwMode="auto">
          <a:xfrm rot="5400000">
            <a:off x="1519801" y="3285335"/>
            <a:ext cx="317065" cy="4274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7" name="直接连接符 106"/>
          <p:cNvCxnSpPr>
            <a:stCxn id="105" idx="5"/>
            <a:endCxn id="111" idx="0"/>
          </p:cNvCxnSpPr>
          <p:nvPr/>
        </p:nvCxnSpPr>
        <p:spPr bwMode="auto">
          <a:xfrm rot="16200000" flipH="1">
            <a:off x="2219135" y="3318934"/>
            <a:ext cx="351265" cy="3944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8" name="直接连接符 107"/>
          <p:cNvCxnSpPr>
            <a:stCxn id="104" idx="3"/>
            <a:endCxn id="112" idx="0"/>
          </p:cNvCxnSpPr>
          <p:nvPr/>
        </p:nvCxnSpPr>
        <p:spPr bwMode="auto">
          <a:xfrm rot="5400000">
            <a:off x="976201" y="4041935"/>
            <a:ext cx="351265" cy="3200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9" name="Oval 29"/>
          <p:cNvSpPr>
            <a:spLocks noChangeArrowheads="1"/>
          </p:cNvSpPr>
          <p:nvPr/>
        </p:nvSpPr>
        <p:spPr bwMode="auto">
          <a:xfrm>
            <a:off x="1705800" y="4343400"/>
            <a:ext cx="432000" cy="43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endParaRPr lang="zh-CN" altLang="en-US" sz="3200" dirty="0"/>
          </a:p>
        </p:txBody>
      </p:sp>
      <p:cxnSp>
        <p:nvCxnSpPr>
          <p:cNvPr id="110" name="直接连接符 109"/>
          <p:cNvCxnSpPr>
            <a:stCxn id="104" idx="5"/>
            <a:endCxn id="109" idx="0"/>
          </p:cNvCxnSpPr>
          <p:nvPr/>
        </p:nvCxnSpPr>
        <p:spPr bwMode="auto">
          <a:xfrm rot="16200000" flipH="1">
            <a:off x="1611035" y="4032634"/>
            <a:ext cx="317065" cy="3044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1" name="矩形 110"/>
          <p:cNvSpPr/>
          <p:nvPr/>
        </p:nvSpPr>
        <p:spPr bwMode="auto">
          <a:xfrm>
            <a:off x="2286000" y="3691800"/>
            <a:ext cx="612000" cy="432000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200" dirty="0"/>
              <a:t>2</a:t>
            </a:r>
            <a:endParaRPr kumimoji="0" lang="zh-CN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12" name="矩形 111"/>
          <p:cNvSpPr/>
          <p:nvPr/>
        </p:nvSpPr>
        <p:spPr bwMode="auto">
          <a:xfrm>
            <a:off x="685800" y="4377600"/>
            <a:ext cx="612000" cy="432000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200" dirty="0"/>
              <a:t>3</a:t>
            </a:r>
            <a:endParaRPr kumimoji="0" lang="zh-CN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113" name="直接连接符 112"/>
          <p:cNvCxnSpPr>
            <a:stCxn id="109" idx="3"/>
            <a:endCxn id="115" idx="0"/>
          </p:cNvCxnSpPr>
          <p:nvPr/>
        </p:nvCxnSpPr>
        <p:spPr bwMode="auto">
          <a:xfrm rot="5400000">
            <a:off x="1491906" y="4821030"/>
            <a:ext cx="386055" cy="1682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4" name="直接连接符 113"/>
          <p:cNvCxnSpPr>
            <a:stCxn id="109" idx="5"/>
            <a:endCxn id="116" idx="0"/>
          </p:cNvCxnSpPr>
          <p:nvPr/>
        </p:nvCxnSpPr>
        <p:spPr bwMode="auto">
          <a:xfrm rot="16200000" flipH="1">
            <a:off x="2006740" y="4779929"/>
            <a:ext cx="386055" cy="2504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5" name="矩形 114"/>
          <p:cNvSpPr/>
          <p:nvPr/>
        </p:nvSpPr>
        <p:spPr bwMode="auto">
          <a:xfrm>
            <a:off x="1294800" y="5098190"/>
            <a:ext cx="612000" cy="432000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4</a:t>
            </a:r>
            <a:endParaRPr kumimoji="0" lang="zh-CN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16" name="矩形 115"/>
          <p:cNvSpPr/>
          <p:nvPr/>
        </p:nvSpPr>
        <p:spPr bwMode="auto">
          <a:xfrm>
            <a:off x="2019000" y="5098190"/>
            <a:ext cx="612000" cy="432000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11</a:t>
            </a:r>
            <a:endParaRPr kumimoji="0" lang="zh-CN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19" name="Oval 26"/>
          <p:cNvSpPr>
            <a:spLocks noChangeArrowheads="1"/>
          </p:cNvSpPr>
          <p:nvPr/>
        </p:nvSpPr>
        <p:spPr bwMode="auto">
          <a:xfrm>
            <a:off x="4144200" y="3657600"/>
            <a:ext cx="432000" cy="43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endParaRPr lang="en-US" altLang="zh-CN" sz="3200" dirty="0"/>
          </a:p>
        </p:txBody>
      </p:sp>
      <p:sp>
        <p:nvSpPr>
          <p:cNvPr id="120" name="Oval 27"/>
          <p:cNvSpPr>
            <a:spLocks noChangeArrowheads="1"/>
          </p:cNvSpPr>
          <p:nvPr/>
        </p:nvSpPr>
        <p:spPr bwMode="auto">
          <a:xfrm>
            <a:off x="4724400" y="2971800"/>
            <a:ext cx="432000" cy="43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ts val="0"/>
              </a:spcBef>
              <a:buNone/>
            </a:pPr>
            <a:endParaRPr lang="en-US" altLang="zh-CN" sz="3200" dirty="0"/>
          </a:p>
        </p:txBody>
      </p:sp>
      <p:cxnSp>
        <p:nvCxnSpPr>
          <p:cNvPr id="121" name="直接连接符 120"/>
          <p:cNvCxnSpPr>
            <a:stCxn id="120" idx="3"/>
            <a:endCxn id="119" idx="0"/>
          </p:cNvCxnSpPr>
          <p:nvPr/>
        </p:nvCxnSpPr>
        <p:spPr bwMode="auto">
          <a:xfrm rot="5400000">
            <a:off x="4415401" y="3285335"/>
            <a:ext cx="317065" cy="4274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2" name="直接连接符 121"/>
          <p:cNvCxnSpPr>
            <a:stCxn id="120" idx="5"/>
            <a:endCxn id="126" idx="0"/>
          </p:cNvCxnSpPr>
          <p:nvPr/>
        </p:nvCxnSpPr>
        <p:spPr bwMode="auto">
          <a:xfrm rot="16200000" flipH="1">
            <a:off x="5114735" y="3318934"/>
            <a:ext cx="351265" cy="3944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3" name="直接连接符 122"/>
          <p:cNvCxnSpPr>
            <a:stCxn id="119" idx="3"/>
            <a:endCxn id="127" idx="0"/>
          </p:cNvCxnSpPr>
          <p:nvPr/>
        </p:nvCxnSpPr>
        <p:spPr bwMode="auto">
          <a:xfrm rot="5400000">
            <a:off x="3871801" y="4041935"/>
            <a:ext cx="351265" cy="3200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4" name="Oval 29"/>
          <p:cNvSpPr>
            <a:spLocks noChangeArrowheads="1"/>
          </p:cNvSpPr>
          <p:nvPr/>
        </p:nvSpPr>
        <p:spPr bwMode="auto">
          <a:xfrm>
            <a:off x="4601400" y="4343400"/>
            <a:ext cx="432000" cy="43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endParaRPr lang="zh-CN" altLang="en-US" sz="3200" dirty="0"/>
          </a:p>
        </p:txBody>
      </p:sp>
      <p:cxnSp>
        <p:nvCxnSpPr>
          <p:cNvPr id="125" name="直接连接符 124"/>
          <p:cNvCxnSpPr>
            <a:stCxn id="119" idx="5"/>
            <a:endCxn id="124" idx="0"/>
          </p:cNvCxnSpPr>
          <p:nvPr/>
        </p:nvCxnSpPr>
        <p:spPr bwMode="auto">
          <a:xfrm rot="16200000" flipH="1">
            <a:off x="4506635" y="4032634"/>
            <a:ext cx="317065" cy="3044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6" name="矩形 125"/>
          <p:cNvSpPr/>
          <p:nvPr/>
        </p:nvSpPr>
        <p:spPr bwMode="auto">
          <a:xfrm>
            <a:off x="5181600" y="3691800"/>
            <a:ext cx="612000" cy="432000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200" dirty="0"/>
              <a:t>11</a:t>
            </a:r>
            <a:endParaRPr kumimoji="0" lang="zh-CN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27" name="矩形 126"/>
          <p:cNvSpPr/>
          <p:nvPr/>
        </p:nvSpPr>
        <p:spPr bwMode="auto">
          <a:xfrm>
            <a:off x="3581400" y="4377600"/>
            <a:ext cx="612000" cy="432000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200" dirty="0"/>
              <a:t>3</a:t>
            </a:r>
            <a:endParaRPr kumimoji="0" lang="zh-CN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128" name="直接连接符 127"/>
          <p:cNvCxnSpPr>
            <a:stCxn id="124" idx="3"/>
            <a:endCxn id="130" idx="0"/>
          </p:cNvCxnSpPr>
          <p:nvPr/>
        </p:nvCxnSpPr>
        <p:spPr bwMode="auto">
          <a:xfrm rot="5400000">
            <a:off x="4387506" y="4821030"/>
            <a:ext cx="386055" cy="1682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9" name="直接连接符 128"/>
          <p:cNvCxnSpPr>
            <a:stCxn id="124" idx="5"/>
            <a:endCxn id="131" idx="0"/>
          </p:cNvCxnSpPr>
          <p:nvPr/>
        </p:nvCxnSpPr>
        <p:spPr bwMode="auto">
          <a:xfrm rot="16200000" flipH="1">
            <a:off x="4902340" y="4779929"/>
            <a:ext cx="386055" cy="2504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0" name="矩形 129"/>
          <p:cNvSpPr/>
          <p:nvPr/>
        </p:nvSpPr>
        <p:spPr bwMode="auto">
          <a:xfrm>
            <a:off x="4190400" y="5098190"/>
            <a:ext cx="612000" cy="432000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4</a:t>
            </a:r>
            <a:endParaRPr kumimoji="0" lang="zh-CN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31" name="矩形 130"/>
          <p:cNvSpPr/>
          <p:nvPr/>
        </p:nvSpPr>
        <p:spPr bwMode="auto">
          <a:xfrm>
            <a:off x="4914600" y="5098190"/>
            <a:ext cx="612000" cy="432000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2</a:t>
            </a:r>
            <a:endParaRPr kumimoji="0" lang="zh-CN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32" name="Oval 26"/>
          <p:cNvSpPr>
            <a:spLocks noChangeArrowheads="1"/>
          </p:cNvSpPr>
          <p:nvPr/>
        </p:nvSpPr>
        <p:spPr bwMode="auto">
          <a:xfrm>
            <a:off x="7037400" y="3657600"/>
            <a:ext cx="432000" cy="43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endParaRPr lang="en-US" altLang="zh-CN" sz="3200" dirty="0"/>
          </a:p>
        </p:txBody>
      </p:sp>
      <p:sp>
        <p:nvSpPr>
          <p:cNvPr id="133" name="Oval 27"/>
          <p:cNvSpPr>
            <a:spLocks noChangeArrowheads="1"/>
          </p:cNvSpPr>
          <p:nvPr/>
        </p:nvSpPr>
        <p:spPr bwMode="auto">
          <a:xfrm>
            <a:off x="7620000" y="2971800"/>
            <a:ext cx="432000" cy="43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ts val="0"/>
              </a:spcBef>
              <a:buNone/>
            </a:pPr>
            <a:endParaRPr lang="en-US" altLang="zh-CN" sz="3200" dirty="0"/>
          </a:p>
        </p:txBody>
      </p:sp>
      <p:cxnSp>
        <p:nvCxnSpPr>
          <p:cNvPr id="134" name="直接连接符 133"/>
          <p:cNvCxnSpPr>
            <a:stCxn id="133" idx="3"/>
            <a:endCxn id="132" idx="0"/>
          </p:cNvCxnSpPr>
          <p:nvPr/>
        </p:nvCxnSpPr>
        <p:spPr bwMode="auto">
          <a:xfrm rot="5400000">
            <a:off x="7309801" y="3284135"/>
            <a:ext cx="317065" cy="4298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5" name="直接连接符 134"/>
          <p:cNvCxnSpPr>
            <a:stCxn id="133" idx="5"/>
            <a:endCxn id="139" idx="0"/>
          </p:cNvCxnSpPr>
          <p:nvPr/>
        </p:nvCxnSpPr>
        <p:spPr bwMode="auto">
          <a:xfrm rot="16200000" flipH="1">
            <a:off x="8010335" y="3318934"/>
            <a:ext cx="351265" cy="3944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6" name="直接连接符 135"/>
          <p:cNvCxnSpPr>
            <a:stCxn id="132" idx="3"/>
            <a:endCxn id="140" idx="0"/>
          </p:cNvCxnSpPr>
          <p:nvPr/>
        </p:nvCxnSpPr>
        <p:spPr bwMode="auto">
          <a:xfrm rot="5400000">
            <a:off x="6765001" y="4041935"/>
            <a:ext cx="351265" cy="3200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7" name="Oval 29"/>
          <p:cNvSpPr>
            <a:spLocks noChangeArrowheads="1"/>
          </p:cNvSpPr>
          <p:nvPr/>
        </p:nvSpPr>
        <p:spPr bwMode="auto">
          <a:xfrm>
            <a:off x="7494600" y="4343400"/>
            <a:ext cx="432000" cy="43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endParaRPr lang="zh-CN" altLang="en-US" sz="3200" dirty="0"/>
          </a:p>
        </p:txBody>
      </p:sp>
      <p:cxnSp>
        <p:nvCxnSpPr>
          <p:cNvPr id="138" name="直接连接符 137"/>
          <p:cNvCxnSpPr>
            <a:stCxn id="132" idx="5"/>
            <a:endCxn id="137" idx="0"/>
          </p:cNvCxnSpPr>
          <p:nvPr/>
        </p:nvCxnSpPr>
        <p:spPr bwMode="auto">
          <a:xfrm rot="16200000" flipH="1">
            <a:off x="7399835" y="4032634"/>
            <a:ext cx="317065" cy="3044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9" name="矩形 138"/>
          <p:cNvSpPr/>
          <p:nvPr/>
        </p:nvSpPr>
        <p:spPr bwMode="auto">
          <a:xfrm>
            <a:off x="8077200" y="3691800"/>
            <a:ext cx="612000" cy="432000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200" dirty="0"/>
              <a:t>11</a:t>
            </a:r>
            <a:endParaRPr kumimoji="0" lang="zh-CN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40" name="矩形 139"/>
          <p:cNvSpPr/>
          <p:nvPr/>
        </p:nvSpPr>
        <p:spPr bwMode="auto">
          <a:xfrm>
            <a:off x="6474600" y="4377600"/>
            <a:ext cx="612000" cy="432000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200" dirty="0"/>
              <a:t>4</a:t>
            </a:r>
            <a:endParaRPr kumimoji="0" lang="zh-CN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141" name="直接连接符 140"/>
          <p:cNvCxnSpPr>
            <a:stCxn id="137" idx="3"/>
            <a:endCxn id="143" idx="0"/>
          </p:cNvCxnSpPr>
          <p:nvPr/>
        </p:nvCxnSpPr>
        <p:spPr bwMode="auto">
          <a:xfrm rot="5400000">
            <a:off x="7280706" y="4821030"/>
            <a:ext cx="386055" cy="1682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2" name="直接连接符 141"/>
          <p:cNvCxnSpPr>
            <a:stCxn id="137" idx="5"/>
            <a:endCxn id="144" idx="0"/>
          </p:cNvCxnSpPr>
          <p:nvPr/>
        </p:nvCxnSpPr>
        <p:spPr bwMode="auto">
          <a:xfrm rot="16200000" flipH="1">
            <a:off x="7795540" y="4779929"/>
            <a:ext cx="386055" cy="2504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3" name="矩形 142"/>
          <p:cNvSpPr/>
          <p:nvPr/>
        </p:nvSpPr>
        <p:spPr bwMode="auto">
          <a:xfrm>
            <a:off x="7083600" y="5098190"/>
            <a:ext cx="612000" cy="432000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200" dirty="0"/>
              <a:t>2</a:t>
            </a:r>
            <a:endParaRPr kumimoji="0" lang="zh-CN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44" name="矩形 143"/>
          <p:cNvSpPr/>
          <p:nvPr/>
        </p:nvSpPr>
        <p:spPr bwMode="auto">
          <a:xfrm>
            <a:off x="7807800" y="5098190"/>
            <a:ext cx="612000" cy="432000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3</a:t>
            </a:r>
            <a:endParaRPr kumimoji="0" lang="zh-CN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45" name="Rectangle 4"/>
          <p:cNvSpPr>
            <a:spLocks noChangeArrowheads="1"/>
          </p:cNvSpPr>
          <p:nvPr/>
        </p:nvSpPr>
        <p:spPr bwMode="auto">
          <a:xfrm>
            <a:off x="3733800" y="5562600"/>
            <a:ext cx="2514600" cy="6858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ts val="2400"/>
              </a:spcBef>
              <a:buNone/>
            </a:pPr>
            <a:r>
              <a:rPr lang="en-US" altLang="zh-CN" sz="3200" dirty="0">
                <a:solidFill>
                  <a:srgbClr val="7030A0"/>
                </a:solidFill>
                <a:latin typeface="+mj-lt"/>
              </a:rPr>
              <a:t>11+3*2+6*3</a:t>
            </a:r>
            <a:endParaRPr lang="en-US" altLang="zh-CN" sz="3200" dirty="0">
              <a:solidFill>
                <a:srgbClr val="7030A0"/>
              </a:solidFill>
              <a:latin typeface="+mj-lt"/>
              <a:ea typeface="黑体" pitchFamily="2" charset="-122"/>
            </a:endParaRPr>
          </a:p>
        </p:txBody>
      </p:sp>
      <p:sp>
        <p:nvSpPr>
          <p:cNvPr id="146" name="Rectangle 4"/>
          <p:cNvSpPr>
            <a:spLocks noChangeArrowheads="1"/>
          </p:cNvSpPr>
          <p:nvPr/>
        </p:nvSpPr>
        <p:spPr bwMode="auto">
          <a:xfrm>
            <a:off x="685800" y="5562600"/>
            <a:ext cx="2514600" cy="6858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ts val="2400"/>
              </a:spcBef>
              <a:buNone/>
            </a:pPr>
            <a:r>
              <a:rPr lang="en-US" altLang="zh-CN" sz="3200" dirty="0">
                <a:solidFill>
                  <a:srgbClr val="7030A0"/>
                </a:solidFill>
                <a:latin typeface="+mj-lt"/>
              </a:rPr>
              <a:t>2+3*2+15*3</a:t>
            </a:r>
            <a:endParaRPr lang="en-US" altLang="zh-CN" sz="3200" dirty="0">
              <a:solidFill>
                <a:srgbClr val="7030A0"/>
              </a:solidFill>
              <a:latin typeface="+mj-lt"/>
              <a:ea typeface="黑体" pitchFamily="2" charset="-122"/>
            </a:endParaRPr>
          </a:p>
        </p:txBody>
      </p:sp>
      <p:sp>
        <p:nvSpPr>
          <p:cNvPr id="147" name="Rectangle 4"/>
          <p:cNvSpPr>
            <a:spLocks noChangeArrowheads="1"/>
          </p:cNvSpPr>
          <p:nvPr/>
        </p:nvSpPr>
        <p:spPr bwMode="auto">
          <a:xfrm>
            <a:off x="6553200" y="5562600"/>
            <a:ext cx="2514600" cy="6858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ts val="2400"/>
              </a:spcBef>
              <a:buNone/>
            </a:pPr>
            <a:r>
              <a:rPr lang="en-US" altLang="zh-CN" sz="3200" dirty="0">
                <a:solidFill>
                  <a:srgbClr val="7030A0"/>
                </a:solidFill>
                <a:latin typeface="+mj-lt"/>
              </a:rPr>
              <a:t>11+4*2+5*3</a:t>
            </a:r>
            <a:endParaRPr lang="en-US" altLang="zh-CN" sz="3200" dirty="0">
              <a:solidFill>
                <a:srgbClr val="7030A0"/>
              </a:solidFill>
              <a:latin typeface="+mj-lt"/>
              <a:ea typeface="黑体" pitchFamily="2" charset="-122"/>
            </a:endParaRPr>
          </a:p>
        </p:txBody>
      </p:sp>
      <p:sp>
        <p:nvSpPr>
          <p:cNvPr id="148" name="矩形 147"/>
          <p:cNvSpPr/>
          <p:nvPr/>
        </p:nvSpPr>
        <p:spPr>
          <a:xfrm>
            <a:off x="4953000" y="2341602"/>
            <a:ext cx="3962400" cy="553998"/>
          </a:xfrm>
          <a:prstGeom prst="rect">
            <a:avLst/>
          </a:prstGeom>
          <a:solidFill>
            <a:srgbClr val="226845"/>
          </a:solidFill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zh-CN" altLang="en-US" sz="3000" dirty="0">
                <a:solidFill>
                  <a:schemeClr val="bg1"/>
                </a:solidFill>
              </a:rPr>
              <a:t>最小的是哈夫曼树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/>
      <p:bldP spid="146" grpId="0"/>
      <p:bldP spid="147" grpId="0"/>
      <p:bldP spid="148" grpId="0" animBg="1"/>
    </p:bld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zh-CN" altLang="en-US" dirty="0">
                <a:latin typeface="黑体" pitchFamily="2" charset="-122"/>
                <a:ea typeface="黑体" pitchFamily="2" charset="-122"/>
              </a:rPr>
              <a:t>哈夫曼树的构造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7" name="Rectangle 4"/>
          <p:cNvSpPr>
            <a:spLocks noChangeArrowheads="1"/>
          </p:cNvSpPr>
          <p:nvPr/>
        </p:nvSpPr>
        <p:spPr bwMode="auto">
          <a:xfrm>
            <a:off x="457200" y="1219200"/>
            <a:ext cx="8305800" cy="762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lnSpc>
                <a:spcPct val="13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zh-CN" altLang="en-US" sz="3200" dirty="0">
                <a:solidFill>
                  <a:srgbClr val="003399"/>
                </a:solidFill>
              </a:rPr>
              <a:t>哈夫曼树的特点：</a:t>
            </a:r>
            <a:endParaRPr lang="en-US" altLang="zh-CN" sz="3200" dirty="0"/>
          </a:p>
        </p:txBody>
      </p:sp>
      <p:sp>
        <p:nvSpPr>
          <p:cNvPr id="53" name="Oval 26"/>
          <p:cNvSpPr>
            <a:spLocks noChangeArrowheads="1"/>
          </p:cNvSpPr>
          <p:nvPr/>
        </p:nvSpPr>
        <p:spPr bwMode="auto">
          <a:xfrm>
            <a:off x="7037400" y="3733800"/>
            <a:ext cx="432000" cy="43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endParaRPr lang="en-US" altLang="zh-CN" sz="3200" dirty="0"/>
          </a:p>
        </p:txBody>
      </p:sp>
      <p:sp>
        <p:nvSpPr>
          <p:cNvPr id="54" name="Oval 27"/>
          <p:cNvSpPr>
            <a:spLocks noChangeArrowheads="1"/>
          </p:cNvSpPr>
          <p:nvPr/>
        </p:nvSpPr>
        <p:spPr bwMode="auto">
          <a:xfrm>
            <a:off x="7620000" y="3048000"/>
            <a:ext cx="432000" cy="43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ts val="0"/>
              </a:spcBef>
              <a:buNone/>
            </a:pPr>
            <a:endParaRPr lang="en-US" altLang="zh-CN" sz="3200" dirty="0"/>
          </a:p>
        </p:txBody>
      </p:sp>
      <p:cxnSp>
        <p:nvCxnSpPr>
          <p:cNvPr id="55" name="直接连接符 54"/>
          <p:cNvCxnSpPr>
            <a:stCxn id="54" idx="3"/>
            <a:endCxn id="53" idx="0"/>
          </p:cNvCxnSpPr>
          <p:nvPr/>
        </p:nvCxnSpPr>
        <p:spPr bwMode="auto">
          <a:xfrm rot="5400000">
            <a:off x="7309801" y="3360335"/>
            <a:ext cx="317065" cy="4298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直接连接符 58"/>
          <p:cNvCxnSpPr>
            <a:stCxn id="54" idx="5"/>
            <a:endCxn id="63" idx="0"/>
          </p:cNvCxnSpPr>
          <p:nvPr/>
        </p:nvCxnSpPr>
        <p:spPr bwMode="auto">
          <a:xfrm rot="16200000" flipH="1">
            <a:off x="8010335" y="3395134"/>
            <a:ext cx="351265" cy="3944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0" name="直接连接符 59"/>
          <p:cNvCxnSpPr>
            <a:stCxn id="53" idx="3"/>
            <a:endCxn id="64" idx="0"/>
          </p:cNvCxnSpPr>
          <p:nvPr/>
        </p:nvCxnSpPr>
        <p:spPr bwMode="auto">
          <a:xfrm rot="5400000">
            <a:off x="6726901" y="4156235"/>
            <a:ext cx="427465" cy="3200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1" name="Oval 29"/>
          <p:cNvSpPr>
            <a:spLocks noChangeArrowheads="1"/>
          </p:cNvSpPr>
          <p:nvPr/>
        </p:nvSpPr>
        <p:spPr bwMode="auto">
          <a:xfrm>
            <a:off x="7494600" y="4495800"/>
            <a:ext cx="432000" cy="43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endParaRPr lang="zh-CN" altLang="en-US" sz="3200" dirty="0"/>
          </a:p>
        </p:txBody>
      </p:sp>
      <p:cxnSp>
        <p:nvCxnSpPr>
          <p:cNvPr id="62" name="直接连接符 61"/>
          <p:cNvCxnSpPr>
            <a:stCxn id="53" idx="5"/>
            <a:endCxn id="61" idx="0"/>
          </p:cNvCxnSpPr>
          <p:nvPr/>
        </p:nvCxnSpPr>
        <p:spPr bwMode="auto">
          <a:xfrm rot="16200000" flipH="1">
            <a:off x="7361735" y="4146934"/>
            <a:ext cx="393265" cy="3044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3" name="矩形 62"/>
          <p:cNvSpPr/>
          <p:nvPr/>
        </p:nvSpPr>
        <p:spPr bwMode="auto">
          <a:xfrm>
            <a:off x="8077200" y="3768000"/>
            <a:ext cx="612000" cy="432000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200" dirty="0"/>
              <a:t>11</a:t>
            </a:r>
            <a:endParaRPr kumimoji="0" lang="zh-CN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64" name="矩形 63"/>
          <p:cNvSpPr/>
          <p:nvPr/>
        </p:nvSpPr>
        <p:spPr bwMode="auto">
          <a:xfrm>
            <a:off x="6474600" y="4530000"/>
            <a:ext cx="612000" cy="432000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200" dirty="0"/>
              <a:t>4</a:t>
            </a:r>
            <a:endParaRPr kumimoji="0" lang="zh-CN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65" name="直接连接符 64"/>
          <p:cNvCxnSpPr>
            <a:stCxn id="61" idx="3"/>
            <a:endCxn id="67" idx="0"/>
          </p:cNvCxnSpPr>
          <p:nvPr/>
        </p:nvCxnSpPr>
        <p:spPr bwMode="auto">
          <a:xfrm rot="5400000">
            <a:off x="7280706" y="4973430"/>
            <a:ext cx="386055" cy="1682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6" name="直接连接符 65"/>
          <p:cNvCxnSpPr>
            <a:stCxn id="61" idx="5"/>
            <a:endCxn id="68" idx="0"/>
          </p:cNvCxnSpPr>
          <p:nvPr/>
        </p:nvCxnSpPr>
        <p:spPr bwMode="auto">
          <a:xfrm rot="16200000" flipH="1">
            <a:off x="7795540" y="4932329"/>
            <a:ext cx="386055" cy="2504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7" name="矩形 66"/>
          <p:cNvSpPr/>
          <p:nvPr/>
        </p:nvSpPr>
        <p:spPr bwMode="auto">
          <a:xfrm>
            <a:off x="7083600" y="5250590"/>
            <a:ext cx="612000" cy="432000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200" dirty="0"/>
              <a:t>2</a:t>
            </a:r>
            <a:endParaRPr kumimoji="0" lang="zh-CN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68" name="矩形 67"/>
          <p:cNvSpPr/>
          <p:nvPr/>
        </p:nvSpPr>
        <p:spPr bwMode="auto">
          <a:xfrm>
            <a:off x="7807800" y="5250590"/>
            <a:ext cx="612000" cy="432000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3</a:t>
            </a:r>
            <a:endParaRPr kumimoji="0" lang="zh-CN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70" name="Rectangle 4"/>
          <p:cNvSpPr>
            <a:spLocks noChangeArrowheads="1"/>
          </p:cNvSpPr>
          <p:nvPr/>
        </p:nvSpPr>
        <p:spPr bwMode="auto">
          <a:xfrm>
            <a:off x="457200" y="2362200"/>
            <a:ext cx="5791200" cy="1371600"/>
          </a:xfrm>
          <a:prstGeom prst="rect">
            <a:avLst/>
          </a:prstGeom>
          <a:solidFill>
            <a:schemeClr val="accent5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sz="3200" dirty="0">
                <a:solidFill>
                  <a:srgbClr val="003399"/>
                </a:solidFill>
              </a:rPr>
              <a:t>构造过程：</a:t>
            </a:r>
            <a:endParaRPr lang="en-US" altLang="zh-CN" sz="3200" dirty="0"/>
          </a:p>
          <a:p>
            <a:pPr marL="342900" indent="-342900" eaLnBrk="1" hangingPunct="1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200" dirty="0"/>
              <a:t>                  </a:t>
            </a:r>
          </a:p>
        </p:txBody>
      </p:sp>
      <p:sp>
        <p:nvSpPr>
          <p:cNvPr id="71" name="下箭头 70"/>
          <p:cNvSpPr/>
          <p:nvPr/>
        </p:nvSpPr>
        <p:spPr bwMode="auto">
          <a:xfrm rot="10800000" flipV="1">
            <a:off x="4267200" y="1981200"/>
            <a:ext cx="304800" cy="396000"/>
          </a:xfrm>
          <a:prstGeom prst="downArrow">
            <a:avLst/>
          </a:prstGeom>
          <a:solidFill>
            <a:schemeClr val="bg2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017447" y="1243472"/>
            <a:ext cx="4288353" cy="6615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sz="3200" dirty="0"/>
              <a:t>权值越小，离根越远；</a:t>
            </a:r>
            <a:endParaRPr lang="en-US" altLang="zh-CN" sz="3200" dirty="0"/>
          </a:p>
        </p:txBody>
      </p:sp>
      <p:sp>
        <p:nvSpPr>
          <p:cNvPr id="21" name="矩形 20"/>
          <p:cNvSpPr/>
          <p:nvPr/>
        </p:nvSpPr>
        <p:spPr>
          <a:xfrm>
            <a:off x="2438400" y="2362200"/>
            <a:ext cx="2236510" cy="6430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3200" dirty="0"/>
              <a:t>由远及近，</a:t>
            </a:r>
          </a:p>
        </p:txBody>
      </p:sp>
      <p:sp>
        <p:nvSpPr>
          <p:cNvPr id="22" name="矩形 21"/>
          <p:cNvSpPr/>
          <p:nvPr/>
        </p:nvSpPr>
        <p:spPr>
          <a:xfrm>
            <a:off x="2446615" y="3048000"/>
            <a:ext cx="3877985" cy="6430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3200" dirty="0"/>
              <a:t>即，由小权到大权；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</p:bld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Oval 26"/>
          <p:cNvSpPr>
            <a:spLocks noChangeArrowheads="1"/>
          </p:cNvSpPr>
          <p:nvPr/>
        </p:nvSpPr>
        <p:spPr bwMode="auto">
          <a:xfrm>
            <a:off x="6651600" y="4071010"/>
            <a:ext cx="432000" cy="43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9</a:t>
            </a:r>
          </a:p>
        </p:txBody>
      </p:sp>
      <p:sp>
        <p:nvSpPr>
          <p:cNvPr id="54" name="Oval 27"/>
          <p:cNvSpPr>
            <a:spLocks noChangeArrowheads="1"/>
          </p:cNvSpPr>
          <p:nvPr/>
        </p:nvSpPr>
        <p:spPr bwMode="auto">
          <a:xfrm>
            <a:off x="7162800" y="3385210"/>
            <a:ext cx="576000" cy="43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ts val="0"/>
              </a:spcBef>
              <a:buNone/>
            </a:pPr>
            <a:r>
              <a:rPr lang="en-US" altLang="zh-CN" sz="3200" dirty="0"/>
              <a:t>20</a:t>
            </a:r>
          </a:p>
        </p:txBody>
      </p:sp>
      <p:cxnSp>
        <p:nvCxnSpPr>
          <p:cNvPr id="55" name="直接连接符 54"/>
          <p:cNvCxnSpPr>
            <a:stCxn id="54" idx="3"/>
            <a:endCxn id="53" idx="0"/>
          </p:cNvCxnSpPr>
          <p:nvPr/>
        </p:nvCxnSpPr>
        <p:spPr bwMode="auto">
          <a:xfrm rot="5400000">
            <a:off x="6898845" y="3722701"/>
            <a:ext cx="317065" cy="37955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直接连接符 58"/>
          <p:cNvCxnSpPr>
            <a:stCxn id="54" idx="5"/>
            <a:endCxn id="63" idx="0"/>
          </p:cNvCxnSpPr>
          <p:nvPr/>
        </p:nvCxnSpPr>
        <p:spPr bwMode="auto">
          <a:xfrm rot="16200000" flipH="1">
            <a:off x="7650291" y="3758100"/>
            <a:ext cx="351265" cy="34295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0" name="直接连接符 59"/>
          <p:cNvCxnSpPr>
            <a:stCxn id="53" idx="3"/>
            <a:endCxn id="64" idx="0"/>
          </p:cNvCxnSpPr>
          <p:nvPr/>
        </p:nvCxnSpPr>
        <p:spPr bwMode="auto">
          <a:xfrm rot="5400000">
            <a:off x="6341101" y="4493445"/>
            <a:ext cx="427465" cy="3200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1" name="Oval 29"/>
          <p:cNvSpPr>
            <a:spLocks noChangeArrowheads="1"/>
          </p:cNvSpPr>
          <p:nvPr/>
        </p:nvSpPr>
        <p:spPr bwMode="auto">
          <a:xfrm>
            <a:off x="7108800" y="4833010"/>
            <a:ext cx="432000" cy="43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5</a:t>
            </a:r>
            <a:endParaRPr lang="zh-CN" altLang="en-US" sz="3200" dirty="0"/>
          </a:p>
        </p:txBody>
      </p:sp>
      <p:cxnSp>
        <p:nvCxnSpPr>
          <p:cNvPr id="62" name="直接连接符 61"/>
          <p:cNvCxnSpPr>
            <a:stCxn id="53" idx="5"/>
            <a:endCxn id="61" idx="0"/>
          </p:cNvCxnSpPr>
          <p:nvPr/>
        </p:nvCxnSpPr>
        <p:spPr bwMode="auto">
          <a:xfrm rot="16200000" flipH="1">
            <a:off x="6975935" y="4484144"/>
            <a:ext cx="393265" cy="3044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3" name="矩形 62"/>
          <p:cNvSpPr/>
          <p:nvPr/>
        </p:nvSpPr>
        <p:spPr bwMode="auto">
          <a:xfrm>
            <a:off x="7691400" y="4105210"/>
            <a:ext cx="612000" cy="432000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200" dirty="0"/>
              <a:t>11</a:t>
            </a:r>
            <a:endParaRPr kumimoji="0" lang="zh-CN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64" name="矩形 63"/>
          <p:cNvSpPr/>
          <p:nvPr/>
        </p:nvSpPr>
        <p:spPr bwMode="auto">
          <a:xfrm>
            <a:off x="6088800" y="4867210"/>
            <a:ext cx="612000" cy="432000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200" dirty="0"/>
              <a:t>4</a:t>
            </a:r>
            <a:endParaRPr kumimoji="0" lang="zh-CN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65" name="直接连接符 64"/>
          <p:cNvCxnSpPr>
            <a:stCxn id="61" idx="3"/>
            <a:endCxn id="67" idx="0"/>
          </p:cNvCxnSpPr>
          <p:nvPr/>
        </p:nvCxnSpPr>
        <p:spPr bwMode="auto">
          <a:xfrm rot="5400000">
            <a:off x="6894906" y="5310640"/>
            <a:ext cx="386055" cy="1682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6" name="直接连接符 65"/>
          <p:cNvCxnSpPr>
            <a:stCxn id="61" idx="5"/>
            <a:endCxn id="68" idx="0"/>
          </p:cNvCxnSpPr>
          <p:nvPr/>
        </p:nvCxnSpPr>
        <p:spPr bwMode="auto">
          <a:xfrm rot="16200000" flipH="1">
            <a:off x="7409740" y="5269539"/>
            <a:ext cx="386055" cy="2504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7" name="矩形 66"/>
          <p:cNvSpPr/>
          <p:nvPr/>
        </p:nvSpPr>
        <p:spPr bwMode="auto">
          <a:xfrm>
            <a:off x="6697800" y="5587800"/>
            <a:ext cx="612000" cy="432000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200" dirty="0"/>
              <a:t>2</a:t>
            </a:r>
            <a:endParaRPr kumimoji="0" lang="zh-CN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68" name="矩形 67"/>
          <p:cNvSpPr/>
          <p:nvPr/>
        </p:nvSpPr>
        <p:spPr bwMode="auto">
          <a:xfrm>
            <a:off x="7422000" y="5587800"/>
            <a:ext cx="612000" cy="432000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3</a:t>
            </a:r>
            <a:endParaRPr kumimoji="0" lang="zh-CN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685800" y="762000"/>
            <a:ext cx="8458200" cy="685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sz="3000" dirty="0">
                <a:latin typeface="+mj-lt"/>
              </a:rPr>
              <a:t>例，给定</a:t>
            </a:r>
            <a:r>
              <a:rPr lang="en-US" altLang="zh-CN" sz="3000" dirty="0">
                <a:latin typeface="+mj-lt"/>
              </a:rPr>
              <a:t>m</a:t>
            </a:r>
            <a:r>
              <a:rPr lang="zh-CN" altLang="en-US" sz="3000" dirty="0">
                <a:latin typeface="+mj-lt"/>
              </a:rPr>
              <a:t>个带权的结点，</a:t>
            </a:r>
            <a:endParaRPr lang="en-US" altLang="zh-CN" sz="3000" dirty="0">
              <a:latin typeface="+mj-lt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5255400" y="867600"/>
            <a:ext cx="612000" cy="432000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2</a:t>
            </a:r>
            <a:endParaRPr kumimoji="0" lang="zh-CN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6093600" y="867600"/>
            <a:ext cx="612000" cy="432000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3</a:t>
            </a:r>
            <a:endParaRPr kumimoji="0" lang="zh-CN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23" name="矩形 22"/>
          <p:cNvSpPr/>
          <p:nvPr/>
        </p:nvSpPr>
        <p:spPr bwMode="auto">
          <a:xfrm>
            <a:off x="6934200" y="867600"/>
            <a:ext cx="612000" cy="432000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4</a:t>
            </a:r>
            <a:endParaRPr kumimoji="0" lang="zh-CN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24" name="矩形 23"/>
          <p:cNvSpPr/>
          <p:nvPr/>
        </p:nvSpPr>
        <p:spPr bwMode="auto">
          <a:xfrm>
            <a:off x="7772400" y="867600"/>
            <a:ext cx="612000" cy="432000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200" dirty="0"/>
              <a:t>11</a:t>
            </a:r>
            <a:endParaRPr kumimoji="0" lang="zh-CN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25" name="Rectangle 4"/>
          <p:cNvSpPr>
            <a:spLocks noChangeArrowheads="1"/>
          </p:cNvSpPr>
          <p:nvPr/>
        </p:nvSpPr>
        <p:spPr bwMode="auto">
          <a:xfrm>
            <a:off x="1066800" y="2743200"/>
            <a:ext cx="3581400" cy="6858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ts val="2400"/>
              </a:spcBef>
              <a:buNone/>
            </a:pPr>
            <a:r>
              <a:rPr lang="en-US" altLang="zh-CN" sz="3000" dirty="0">
                <a:solidFill>
                  <a:srgbClr val="7030A0"/>
                </a:solidFill>
                <a:latin typeface="+mj-lt"/>
                <a:ea typeface="黑体" pitchFamily="2" charset="-122"/>
              </a:rPr>
              <a:t>(1) </a:t>
            </a:r>
            <a:r>
              <a:rPr lang="zh-CN" altLang="en-US" sz="3000" dirty="0">
                <a:solidFill>
                  <a:srgbClr val="7030A0"/>
                </a:solidFill>
                <a:latin typeface="+mj-lt"/>
                <a:ea typeface="黑体" pitchFamily="2" charset="-122"/>
              </a:rPr>
              <a:t>叶子独立成树</a:t>
            </a:r>
            <a:endParaRPr lang="en-US" altLang="zh-CN" sz="3000" dirty="0">
              <a:solidFill>
                <a:srgbClr val="7030A0"/>
              </a:solidFill>
              <a:latin typeface="+mj-lt"/>
              <a:ea typeface="黑体" pitchFamily="2" charset="-122"/>
            </a:endParaRPr>
          </a:p>
        </p:txBody>
      </p:sp>
      <p:sp>
        <p:nvSpPr>
          <p:cNvPr id="26" name="矩形 25"/>
          <p:cNvSpPr/>
          <p:nvPr/>
        </p:nvSpPr>
        <p:spPr bwMode="auto">
          <a:xfrm>
            <a:off x="1066800" y="2082600"/>
            <a:ext cx="612000" cy="432000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2</a:t>
            </a:r>
            <a:endParaRPr kumimoji="0" lang="zh-CN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1828800" y="2082600"/>
            <a:ext cx="612000" cy="432000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3</a:t>
            </a:r>
            <a:endParaRPr kumimoji="0" lang="zh-CN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28" name="矩形 27"/>
          <p:cNvSpPr/>
          <p:nvPr/>
        </p:nvSpPr>
        <p:spPr bwMode="auto">
          <a:xfrm>
            <a:off x="2667000" y="2082600"/>
            <a:ext cx="612000" cy="432000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4</a:t>
            </a:r>
            <a:endParaRPr kumimoji="0" lang="zh-CN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29" name="矩形 28"/>
          <p:cNvSpPr/>
          <p:nvPr/>
        </p:nvSpPr>
        <p:spPr bwMode="auto">
          <a:xfrm>
            <a:off x="3429000" y="2082600"/>
            <a:ext cx="612000" cy="432000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200" dirty="0"/>
              <a:t>11</a:t>
            </a:r>
            <a:endParaRPr kumimoji="0" lang="zh-CN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31" name="Rectangle 4"/>
          <p:cNvSpPr>
            <a:spLocks noChangeArrowheads="1"/>
          </p:cNvSpPr>
          <p:nvPr/>
        </p:nvSpPr>
        <p:spPr bwMode="auto">
          <a:xfrm>
            <a:off x="4724400" y="2743200"/>
            <a:ext cx="4419600" cy="6858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ts val="2400"/>
              </a:spcBef>
              <a:buNone/>
            </a:pPr>
            <a:r>
              <a:rPr lang="en-US" altLang="zh-CN" sz="3000" dirty="0">
                <a:solidFill>
                  <a:srgbClr val="7030A0"/>
                </a:solidFill>
                <a:latin typeface="+mj-lt"/>
                <a:ea typeface="黑体" pitchFamily="2" charset="-122"/>
              </a:rPr>
              <a:t>(2) </a:t>
            </a:r>
            <a:r>
              <a:rPr lang="zh-CN" altLang="en-US" sz="3000" dirty="0">
                <a:solidFill>
                  <a:srgbClr val="7030A0"/>
                </a:solidFill>
                <a:latin typeface="+mj-lt"/>
                <a:ea typeface="黑体" pitchFamily="2" charset="-122"/>
              </a:rPr>
              <a:t>合并</a:t>
            </a:r>
            <a:r>
              <a:rPr lang="zh-CN" altLang="en-US" sz="3000" dirty="0">
                <a:solidFill>
                  <a:srgbClr val="C00000"/>
                </a:solidFill>
                <a:latin typeface="+mj-lt"/>
                <a:ea typeface="黑体" pitchFamily="2" charset="-122"/>
              </a:rPr>
              <a:t>根最小</a:t>
            </a:r>
            <a:r>
              <a:rPr lang="zh-CN" altLang="en-US" sz="3000" dirty="0">
                <a:solidFill>
                  <a:srgbClr val="7030A0"/>
                </a:solidFill>
                <a:latin typeface="+mj-lt"/>
                <a:ea typeface="黑体" pitchFamily="2" charset="-122"/>
              </a:rPr>
              <a:t>的两棵树</a:t>
            </a:r>
            <a:endParaRPr lang="en-US" altLang="zh-CN" sz="3000" dirty="0">
              <a:solidFill>
                <a:srgbClr val="7030A0"/>
              </a:solidFill>
              <a:latin typeface="+mj-lt"/>
              <a:ea typeface="黑体" pitchFamily="2" charset="-122"/>
            </a:endParaRPr>
          </a:p>
        </p:txBody>
      </p:sp>
      <p:sp>
        <p:nvSpPr>
          <p:cNvPr id="32" name="Oval 29"/>
          <p:cNvSpPr>
            <a:spLocks noChangeArrowheads="1"/>
          </p:cNvSpPr>
          <p:nvPr/>
        </p:nvSpPr>
        <p:spPr bwMode="auto">
          <a:xfrm>
            <a:off x="5854200" y="1600200"/>
            <a:ext cx="432000" cy="43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5</a:t>
            </a:r>
            <a:endParaRPr lang="zh-CN" altLang="en-US" sz="3200" dirty="0"/>
          </a:p>
        </p:txBody>
      </p:sp>
      <p:cxnSp>
        <p:nvCxnSpPr>
          <p:cNvPr id="33" name="直接连接符 32"/>
          <p:cNvCxnSpPr>
            <a:stCxn id="32" idx="3"/>
            <a:endCxn id="35" idx="0"/>
          </p:cNvCxnSpPr>
          <p:nvPr/>
        </p:nvCxnSpPr>
        <p:spPr bwMode="auto">
          <a:xfrm rot="5400000">
            <a:off x="5640306" y="2077830"/>
            <a:ext cx="386055" cy="1682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直接连接符 33"/>
          <p:cNvCxnSpPr>
            <a:stCxn id="32" idx="5"/>
            <a:endCxn id="36" idx="0"/>
          </p:cNvCxnSpPr>
          <p:nvPr/>
        </p:nvCxnSpPr>
        <p:spPr bwMode="auto">
          <a:xfrm rot="16200000" flipH="1">
            <a:off x="6155140" y="2036729"/>
            <a:ext cx="386055" cy="2504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5" name="矩形 34"/>
          <p:cNvSpPr/>
          <p:nvPr/>
        </p:nvSpPr>
        <p:spPr bwMode="auto">
          <a:xfrm>
            <a:off x="5443200" y="2354990"/>
            <a:ext cx="612000" cy="432000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200" dirty="0"/>
              <a:t>2</a:t>
            </a:r>
            <a:endParaRPr kumimoji="0" lang="zh-CN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36" name="矩形 35"/>
          <p:cNvSpPr/>
          <p:nvPr/>
        </p:nvSpPr>
        <p:spPr bwMode="auto">
          <a:xfrm>
            <a:off x="6167400" y="2354990"/>
            <a:ext cx="612000" cy="432000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3</a:t>
            </a:r>
            <a:endParaRPr kumimoji="0" lang="zh-CN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38" name="矩形 37"/>
          <p:cNvSpPr/>
          <p:nvPr/>
        </p:nvSpPr>
        <p:spPr bwMode="auto">
          <a:xfrm>
            <a:off x="7158000" y="1676400"/>
            <a:ext cx="612000" cy="432000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4</a:t>
            </a:r>
            <a:endParaRPr kumimoji="0" lang="zh-CN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39" name="矩形 38"/>
          <p:cNvSpPr/>
          <p:nvPr/>
        </p:nvSpPr>
        <p:spPr bwMode="auto">
          <a:xfrm>
            <a:off x="7998600" y="1676400"/>
            <a:ext cx="612000" cy="432000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200" dirty="0"/>
              <a:t>11</a:t>
            </a:r>
            <a:endParaRPr kumimoji="0" lang="zh-CN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40" name="Rectangle 4"/>
          <p:cNvSpPr>
            <a:spLocks noChangeArrowheads="1"/>
          </p:cNvSpPr>
          <p:nvPr/>
        </p:nvSpPr>
        <p:spPr bwMode="auto">
          <a:xfrm>
            <a:off x="990600" y="5562600"/>
            <a:ext cx="5334000" cy="6858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ts val="2400"/>
              </a:spcBef>
              <a:buNone/>
            </a:pPr>
            <a:r>
              <a:rPr lang="en-US" altLang="zh-CN" sz="3000" dirty="0">
                <a:solidFill>
                  <a:srgbClr val="7030A0"/>
                </a:solidFill>
                <a:latin typeface="+mj-lt"/>
                <a:ea typeface="黑体" pitchFamily="2" charset="-122"/>
              </a:rPr>
              <a:t>(3) </a:t>
            </a:r>
            <a:r>
              <a:rPr lang="zh-CN" altLang="en-US" sz="3000" dirty="0">
                <a:solidFill>
                  <a:srgbClr val="7030A0"/>
                </a:solidFill>
                <a:latin typeface="+mj-lt"/>
              </a:rPr>
              <a:t>重复</a:t>
            </a:r>
            <a:r>
              <a:rPr lang="en-US" altLang="zh-CN" sz="3000" dirty="0">
                <a:solidFill>
                  <a:srgbClr val="7030A0"/>
                </a:solidFill>
                <a:latin typeface="+mj-lt"/>
              </a:rPr>
              <a:t>(2)</a:t>
            </a:r>
            <a:r>
              <a:rPr lang="zh-CN" altLang="en-US" sz="3000" dirty="0">
                <a:solidFill>
                  <a:srgbClr val="7030A0"/>
                </a:solidFill>
                <a:latin typeface="+mj-lt"/>
              </a:rPr>
              <a:t>，直到只有</a:t>
            </a:r>
            <a:r>
              <a:rPr lang="en-US" altLang="zh-CN" sz="3000" dirty="0">
                <a:solidFill>
                  <a:srgbClr val="7030A0"/>
                </a:solidFill>
                <a:latin typeface="+mj-lt"/>
              </a:rPr>
              <a:t>1</a:t>
            </a:r>
            <a:r>
              <a:rPr lang="zh-CN" altLang="en-US" sz="3000" dirty="0">
                <a:solidFill>
                  <a:srgbClr val="7030A0"/>
                </a:solidFill>
                <a:latin typeface="+mj-lt"/>
              </a:rPr>
              <a:t>棵树</a:t>
            </a:r>
            <a:endParaRPr lang="en-US" altLang="zh-CN" sz="3000" dirty="0">
              <a:solidFill>
                <a:srgbClr val="7030A0"/>
              </a:solidFill>
              <a:latin typeface="+mj-lt"/>
              <a:ea typeface="黑体" pitchFamily="2" charset="-122"/>
            </a:endParaRPr>
          </a:p>
        </p:txBody>
      </p:sp>
      <p:sp>
        <p:nvSpPr>
          <p:cNvPr id="41" name="Oval 26"/>
          <p:cNvSpPr>
            <a:spLocks noChangeArrowheads="1"/>
          </p:cNvSpPr>
          <p:nvPr/>
        </p:nvSpPr>
        <p:spPr bwMode="auto">
          <a:xfrm>
            <a:off x="1855800" y="3505200"/>
            <a:ext cx="432000" cy="43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9</a:t>
            </a:r>
          </a:p>
        </p:txBody>
      </p:sp>
      <p:cxnSp>
        <p:nvCxnSpPr>
          <p:cNvPr id="42" name="直接连接符 41"/>
          <p:cNvCxnSpPr>
            <a:stCxn id="41" idx="3"/>
            <a:endCxn id="45" idx="0"/>
          </p:cNvCxnSpPr>
          <p:nvPr/>
        </p:nvCxnSpPr>
        <p:spPr bwMode="auto">
          <a:xfrm rot="5400000">
            <a:off x="1545301" y="3927635"/>
            <a:ext cx="427465" cy="3200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3" name="Oval 29"/>
          <p:cNvSpPr>
            <a:spLocks noChangeArrowheads="1"/>
          </p:cNvSpPr>
          <p:nvPr/>
        </p:nvSpPr>
        <p:spPr bwMode="auto">
          <a:xfrm>
            <a:off x="2313000" y="4267200"/>
            <a:ext cx="432000" cy="43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5</a:t>
            </a:r>
            <a:endParaRPr lang="zh-CN" altLang="en-US" sz="3200" dirty="0"/>
          </a:p>
        </p:txBody>
      </p:sp>
      <p:cxnSp>
        <p:nvCxnSpPr>
          <p:cNvPr id="44" name="直接连接符 43"/>
          <p:cNvCxnSpPr>
            <a:stCxn id="41" idx="5"/>
            <a:endCxn id="43" idx="0"/>
          </p:cNvCxnSpPr>
          <p:nvPr/>
        </p:nvCxnSpPr>
        <p:spPr bwMode="auto">
          <a:xfrm rot="16200000" flipH="1">
            <a:off x="2180135" y="3918334"/>
            <a:ext cx="393265" cy="3044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矩形 44"/>
          <p:cNvSpPr/>
          <p:nvPr/>
        </p:nvSpPr>
        <p:spPr bwMode="auto">
          <a:xfrm>
            <a:off x="1293000" y="4301400"/>
            <a:ext cx="612000" cy="432000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200" dirty="0"/>
              <a:t>4</a:t>
            </a:r>
            <a:endParaRPr kumimoji="0" lang="zh-CN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46" name="直接连接符 45"/>
          <p:cNvCxnSpPr>
            <a:stCxn id="43" idx="3"/>
            <a:endCxn id="48" idx="0"/>
          </p:cNvCxnSpPr>
          <p:nvPr/>
        </p:nvCxnSpPr>
        <p:spPr bwMode="auto">
          <a:xfrm rot="5400000">
            <a:off x="2099106" y="4744830"/>
            <a:ext cx="386055" cy="1682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7" name="直接连接符 46"/>
          <p:cNvCxnSpPr>
            <a:stCxn id="43" idx="5"/>
            <a:endCxn id="49" idx="0"/>
          </p:cNvCxnSpPr>
          <p:nvPr/>
        </p:nvCxnSpPr>
        <p:spPr bwMode="auto">
          <a:xfrm rot="16200000" flipH="1">
            <a:off x="2613940" y="4703729"/>
            <a:ext cx="386055" cy="2504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8" name="矩形 47"/>
          <p:cNvSpPr/>
          <p:nvPr/>
        </p:nvSpPr>
        <p:spPr bwMode="auto">
          <a:xfrm>
            <a:off x="1902000" y="5021990"/>
            <a:ext cx="612000" cy="432000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200" dirty="0"/>
              <a:t>2</a:t>
            </a:r>
            <a:endParaRPr kumimoji="0" lang="zh-CN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49" name="矩形 48"/>
          <p:cNvSpPr/>
          <p:nvPr/>
        </p:nvSpPr>
        <p:spPr bwMode="auto">
          <a:xfrm>
            <a:off x="2626200" y="5021990"/>
            <a:ext cx="612000" cy="432000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3</a:t>
            </a:r>
            <a:endParaRPr kumimoji="0" lang="zh-CN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50" name="矩形 49"/>
          <p:cNvSpPr/>
          <p:nvPr/>
        </p:nvSpPr>
        <p:spPr bwMode="auto">
          <a:xfrm>
            <a:off x="3198000" y="3530400"/>
            <a:ext cx="612000" cy="432000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200" dirty="0"/>
              <a:t>11</a:t>
            </a:r>
            <a:endParaRPr kumimoji="0" lang="zh-CN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52" name="右箭头 51"/>
          <p:cNvSpPr/>
          <p:nvPr/>
        </p:nvSpPr>
        <p:spPr bwMode="auto">
          <a:xfrm>
            <a:off x="4191000" y="4419600"/>
            <a:ext cx="1066800" cy="381000"/>
          </a:xfrm>
          <a:prstGeom prst="rightArrow">
            <a:avLst/>
          </a:prstGeom>
          <a:solidFill>
            <a:schemeClr val="bg2">
              <a:lumMod val="20000"/>
              <a:lumOff val="80000"/>
            </a:schemeClr>
          </a:solidFill>
          <a:ln w="2857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4" grpId="0" animBg="1"/>
      <p:bldP spid="61" grpId="0" animBg="1"/>
      <p:bldP spid="63" grpId="0" animBg="1"/>
      <p:bldP spid="64" grpId="0" animBg="1"/>
      <p:bldP spid="67" grpId="0" animBg="1"/>
      <p:bldP spid="68" grpId="0" animBg="1"/>
      <p:bldP spid="25" grpId="0"/>
      <p:bldP spid="26" grpId="0" animBg="1"/>
      <p:bldP spid="27" grpId="0" animBg="1"/>
      <p:bldP spid="28" grpId="0" animBg="1"/>
      <p:bldP spid="29" grpId="0" animBg="1"/>
      <p:bldP spid="31" grpId="0"/>
      <p:bldP spid="32" grpId="0" animBg="1"/>
      <p:bldP spid="35" grpId="0" animBg="1"/>
      <p:bldP spid="36" grpId="0" animBg="1"/>
      <p:bldP spid="38" grpId="0" animBg="1"/>
      <p:bldP spid="39" grpId="0" animBg="1"/>
      <p:bldP spid="40" grpId="0"/>
      <p:bldP spid="41" grpId="0" animBg="1"/>
      <p:bldP spid="43" grpId="0" animBg="1"/>
      <p:bldP spid="45" grpId="0" animBg="1"/>
      <p:bldP spid="48" grpId="0" animBg="1"/>
      <p:bldP spid="49" grpId="0" animBg="1"/>
      <p:bldP spid="50" grpId="0" animBg="1"/>
      <p:bldP spid="5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57200" y="-75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4400" dirty="0"/>
              <a:t>(</a:t>
            </a:r>
            <a:r>
              <a:rPr lang="zh-CN" altLang="en-US" sz="4400" dirty="0"/>
              <a:t>国内的</a:t>
            </a:r>
            <a:r>
              <a:rPr lang="en-US" altLang="zh-CN" sz="4400" dirty="0"/>
              <a:t>)</a:t>
            </a:r>
            <a:r>
              <a:rPr lang="zh-CN" altLang="en-US" sz="4400" dirty="0"/>
              <a:t>满二叉树 </a:t>
            </a:r>
            <a:r>
              <a:rPr lang="zh-CN" altLang="en-US" sz="4400" dirty="0">
                <a:solidFill>
                  <a:srgbClr val="00518E"/>
                </a:solidFill>
              </a:rPr>
              <a:t>与</a:t>
            </a:r>
            <a:r>
              <a:rPr lang="en-US" altLang="zh-CN" sz="4400" dirty="0"/>
              <a:t> </a:t>
            </a:r>
            <a:r>
              <a:rPr lang="zh-CN" altLang="en-US" sz="4400" dirty="0"/>
              <a:t>完全二叉树</a:t>
            </a:r>
            <a:endParaRPr kumimoji="0" lang="zh-CN" altLang="en-US" sz="4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304800" y="1143000"/>
            <a:ext cx="8763000" cy="201901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zh-CN" altLang="en-US" sz="3200" dirty="0">
                <a:latin typeface="黑体" pitchFamily="2" charset="-122"/>
              </a:rPr>
              <a:t> 在满二叉树</a:t>
            </a:r>
            <a:r>
              <a:rPr lang="en-US" altLang="zh-CN" sz="3200" dirty="0">
                <a:latin typeface="黑体" pitchFamily="2" charset="-122"/>
              </a:rPr>
              <a:t>(</a:t>
            </a:r>
            <a:r>
              <a:rPr lang="zh-CN" altLang="en-US" sz="3200" dirty="0">
                <a:latin typeface="黑体" pitchFamily="2" charset="-122"/>
              </a:rPr>
              <a:t>国内定义</a:t>
            </a:r>
            <a:r>
              <a:rPr lang="en-US" altLang="zh-CN" sz="3200" dirty="0">
                <a:latin typeface="黑体" pitchFamily="2" charset="-122"/>
              </a:rPr>
              <a:t>)</a:t>
            </a:r>
            <a:r>
              <a:rPr lang="zh-CN" altLang="en-US" sz="3200" dirty="0">
                <a:latin typeface="黑体" pitchFamily="2" charset="-122"/>
              </a:rPr>
              <a:t>的</a:t>
            </a:r>
            <a:r>
              <a:rPr lang="zh-CN" altLang="en-US" sz="3200" dirty="0">
                <a:solidFill>
                  <a:srgbClr val="00518E"/>
                </a:solidFill>
                <a:latin typeface="黑体" pitchFamily="2" charset="-122"/>
              </a:rPr>
              <a:t>最后一层</a:t>
            </a:r>
            <a:r>
              <a:rPr lang="zh-CN" altLang="en-US" sz="3200" dirty="0">
                <a:latin typeface="黑体" pitchFamily="2" charset="-122"/>
              </a:rPr>
              <a:t>，</a:t>
            </a:r>
            <a:endParaRPr lang="en-US" altLang="zh-CN" sz="3200" dirty="0">
              <a:latin typeface="黑体" pitchFamily="2" charset="-122"/>
            </a:endParaRPr>
          </a:p>
          <a:p>
            <a:pPr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altLang="zh-CN" sz="3200" dirty="0">
                <a:latin typeface="黑体" pitchFamily="2" charset="-122"/>
              </a:rPr>
              <a:t>  </a:t>
            </a:r>
            <a:r>
              <a:rPr lang="zh-CN" altLang="en-US" sz="3200" dirty="0">
                <a:latin typeface="黑体" pitchFamily="2" charset="-122"/>
              </a:rPr>
              <a:t>从最右结点开始</a:t>
            </a:r>
            <a:r>
              <a:rPr lang="zh-CN" altLang="en-US" sz="3200" dirty="0">
                <a:solidFill>
                  <a:srgbClr val="00518E"/>
                </a:solidFill>
                <a:latin typeface="黑体" pitchFamily="2" charset="-122"/>
              </a:rPr>
              <a:t>向左连续删除</a:t>
            </a:r>
            <a:r>
              <a:rPr lang="zh-CN" altLang="en-US" sz="3200" dirty="0">
                <a:latin typeface="黑体" pitchFamily="2" charset="-122"/>
              </a:rPr>
              <a:t>若干结点后，</a:t>
            </a:r>
            <a:endParaRPr lang="en-US" altLang="zh-CN" sz="3200" dirty="0">
              <a:latin typeface="黑体" pitchFamily="2" charset="-122"/>
            </a:endParaRPr>
          </a:p>
          <a:p>
            <a:pPr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altLang="zh-CN" sz="3200" dirty="0">
                <a:latin typeface="黑体" pitchFamily="2" charset="-122"/>
              </a:rPr>
              <a:t>  </a:t>
            </a:r>
            <a:r>
              <a:rPr lang="zh-CN" altLang="en-US" sz="3200" dirty="0">
                <a:latin typeface="黑体" pitchFamily="2" charset="-122"/>
              </a:rPr>
              <a:t>得到一棵完全二叉树。</a:t>
            </a:r>
            <a:endParaRPr lang="zh-CN" altLang="en-US" sz="3200" dirty="0"/>
          </a:p>
        </p:txBody>
      </p:sp>
      <p:sp>
        <p:nvSpPr>
          <p:cNvPr id="32" name="Oval 26"/>
          <p:cNvSpPr>
            <a:spLocks noChangeArrowheads="1"/>
          </p:cNvSpPr>
          <p:nvPr/>
        </p:nvSpPr>
        <p:spPr bwMode="auto">
          <a:xfrm>
            <a:off x="2175000" y="4243788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2</a:t>
            </a:r>
          </a:p>
        </p:txBody>
      </p:sp>
      <p:sp>
        <p:nvSpPr>
          <p:cNvPr id="33" name="Oval 27"/>
          <p:cNvSpPr>
            <a:spLocks noChangeArrowheads="1"/>
          </p:cNvSpPr>
          <p:nvPr/>
        </p:nvSpPr>
        <p:spPr bwMode="auto">
          <a:xfrm>
            <a:off x="2743200" y="3473389"/>
            <a:ext cx="504000" cy="504000"/>
          </a:xfrm>
          <a:prstGeom prst="ellipse">
            <a:avLst/>
          </a:prstGeom>
          <a:solidFill>
            <a:srgbClr val="FFFE98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/>
              <a:t>1</a:t>
            </a:r>
          </a:p>
        </p:txBody>
      </p:sp>
      <p:sp>
        <p:nvSpPr>
          <p:cNvPr id="34" name="Oval 28"/>
          <p:cNvSpPr>
            <a:spLocks noChangeArrowheads="1"/>
          </p:cNvSpPr>
          <p:nvPr/>
        </p:nvSpPr>
        <p:spPr bwMode="auto">
          <a:xfrm>
            <a:off x="3306000" y="4243788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3</a:t>
            </a:r>
            <a:endParaRPr lang="zh-CN" altLang="en-US" sz="3200" dirty="0"/>
          </a:p>
        </p:txBody>
      </p:sp>
      <p:sp>
        <p:nvSpPr>
          <p:cNvPr id="35" name="Oval 29"/>
          <p:cNvSpPr>
            <a:spLocks noChangeArrowheads="1"/>
          </p:cNvSpPr>
          <p:nvPr/>
        </p:nvSpPr>
        <p:spPr bwMode="auto">
          <a:xfrm>
            <a:off x="3048000" y="5102989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6</a:t>
            </a:r>
            <a:endParaRPr lang="zh-CN" altLang="en-US" sz="3200" dirty="0"/>
          </a:p>
        </p:txBody>
      </p:sp>
      <p:cxnSp>
        <p:nvCxnSpPr>
          <p:cNvPr id="36" name="直接连接符 35"/>
          <p:cNvCxnSpPr>
            <a:stCxn id="33" idx="3"/>
            <a:endCxn id="32" idx="0"/>
          </p:cNvCxnSpPr>
          <p:nvPr/>
        </p:nvCxnSpPr>
        <p:spPr bwMode="auto">
          <a:xfrm rot="5400000">
            <a:off x="2451901" y="3878680"/>
            <a:ext cx="340208" cy="3900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直接连接符 36"/>
          <p:cNvCxnSpPr>
            <a:stCxn id="33" idx="5"/>
            <a:endCxn id="34" idx="0"/>
          </p:cNvCxnSpPr>
          <p:nvPr/>
        </p:nvCxnSpPr>
        <p:spPr bwMode="auto">
          <a:xfrm rot="16200000" flipH="1">
            <a:off x="3195591" y="3881379"/>
            <a:ext cx="340208" cy="3846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直接连接符 37"/>
          <p:cNvCxnSpPr>
            <a:stCxn id="34" idx="3"/>
            <a:endCxn id="35" idx="0"/>
          </p:cNvCxnSpPr>
          <p:nvPr/>
        </p:nvCxnSpPr>
        <p:spPr bwMode="auto">
          <a:xfrm rot="5400000">
            <a:off x="3125400" y="4848580"/>
            <a:ext cx="429010" cy="798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9" name="Oval 29"/>
          <p:cNvSpPr>
            <a:spLocks noChangeArrowheads="1"/>
          </p:cNvSpPr>
          <p:nvPr/>
        </p:nvSpPr>
        <p:spPr bwMode="auto">
          <a:xfrm>
            <a:off x="1840800" y="5121600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4</a:t>
            </a:r>
            <a:endParaRPr lang="zh-CN" altLang="en-US" sz="3200" dirty="0"/>
          </a:p>
        </p:txBody>
      </p:sp>
      <p:cxnSp>
        <p:nvCxnSpPr>
          <p:cNvPr id="40" name="直接连接符 39"/>
          <p:cNvCxnSpPr>
            <a:stCxn id="32" idx="3"/>
            <a:endCxn id="39" idx="0"/>
          </p:cNvCxnSpPr>
          <p:nvPr/>
        </p:nvCxnSpPr>
        <p:spPr bwMode="auto">
          <a:xfrm rot="5400000">
            <a:off x="1946995" y="4819785"/>
            <a:ext cx="447621" cy="1560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1" name="Oval 29"/>
          <p:cNvSpPr>
            <a:spLocks noChangeArrowheads="1"/>
          </p:cNvSpPr>
          <p:nvPr/>
        </p:nvSpPr>
        <p:spPr bwMode="auto">
          <a:xfrm>
            <a:off x="2467800" y="5134800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5</a:t>
            </a:r>
            <a:endParaRPr lang="zh-CN" altLang="en-US" sz="3200" dirty="0"/>
          </a:p>
        </p:txBody>
      </p:sp>
      <p:cxnSp>
        <p:nvCxnSpPr>
          <p:cNvPr id="42" name="直接连接符 41"/>
          <p:cNvCxnSpPr>
            <a:stCxn id="32" idx="5"/>
            <a:endCxn id="41" idx="0"/>
          </p:cNvCxnSpPr>
          <p:nvPr/>
        </p:nvCxnSpPr>
        <p:spPr bwMode="auto">
          <a:xfrm rot="16200000" flipH="1">
            <a:off x="2432085" y="4847084"/>
            <a:ext cx="460821" cy="1146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3" name="Oval 29"/>
          <p:cNvSpPr>
            <a:spLocks noChangeArrowheads="1"/>
          </p:cNvSpPr>
          <p:nvPr/>
        </p:nvSpPr>
        <p:spPr bwMode="auto">
          <a:xfrm>
            <a:off x="3610800" y="5109023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7</a:t>
            </a:r>
            <a:endParaRPr lang="zh-CN" altLang="en-US" sz="3200" dirty="0"/>
          </a:p>
        </p:txBody>
      </p:sp>
      <p:cxnSp>
        <p:nvCxnSpPr>
          <p:cNvPr id="44" name="直接连接符 43"/>
          <p:cNvCxnSpPr>
            <a:stCxn id="34" idx="5"/>
            <a:endCxn id="43" idx="0"/>
          </p:cNvCxnSpPr>
          <p:nvPr/>
        </p:nvCxnSpPr>
        <p:spPr bwMode="auto">
          <a:xfrm rot="16200000" flipH="1">
            <a:off x="3581973" y="4828196"/>
            <a:ext cx="435044" cy="1266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Oval 26"/>
          <p:cNvSpPr>
            <a:spLocks noChangeArrowheads="1"/>
          </p:cNvSpPr>
          <p:nvPr/>
        </p:nvSpPr>
        <p:spPr bwMode="auto">
          <a:xfrm>
            <a:off x="5908800" y="4243788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2</a:t>
            </a:r>
          </a:p>
        </p:txBody>
      </p:sp>
      <p:sp>
        <p:nvSpPr>
          <p:cNvPr id="46" name="Oval 27"/>
          <p:cNvSpPr>
            <a:spLocks noChangeArrowheads="1"/>
          </p:cNvSpPr>
          <p:nvPr/>
        </p:nvSpPr>
        <p:spPr bwMode="auto">
          <a:xfrm>
            <a:off x="6477000" y="3473389"/>
            <a:ext cx="504000" cy="504000"/>
          </a:xfrm>
          <a:prstGeom prst="ellipse">
            <a:avLst/>
          </a:prstGeom>
          <a:solidFill>
            <a:srgbClr val="FFFE98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/>
              <a:t>1</a:t>
            </a:r>
          </a:p>
        </p:txBody>
      </p:sp>
      <p:sp>
        <p:nvSpPr>
          <p:cNvPr id="47" name="Oval 28"/>
          <p:cNvSpPr>
            <a:spLocks noChangeArrowheads="1"/>
          </p:cNvSpPr>
          <p:nvPr/>
        </p:nvSpPr>
        <p:spPr bwMode="auto">
          <a:xfrm>
            <a:off x="7039800" y="4243788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3</a:t>
            </a:r>
            <a:endParaRPr lang="zh-CN" altLang="en-US" sz="3200" dirty="0"/>
          </a:p>
        </p:txBody>
      </p:sp>
      <p:sp>
        <p:nvSpPr>
          <p:cNvPr id="48" name="Oval 29"/>
          <p:cNvSpPr>
            <a:spLocks noChangeArrowheads="1"/>
          </p:cNvSpPr>
          <p:nvPr/>
        </p:nvSpPr>
        <p:spPr bwMode="auto">
          <a:xfrm>
            <a:off x="6781800" y="5102989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6</a:t>
            </a:r>
            <a:endParaRPr lang="zh-CN" altLang="en-US" sz="3200" dirty="0"/>
          </a:p>
        </p:txBody>
      </p:sp>
      <p:cxnSp>
        <p:nvCxnSpPr>
          <p:cNvPr id="49" name="直接连接符 48"/>
          <p:cNvCxnSpPr>
            <a:stCxn id="46" idx="3"/>
            <a:endCxn id="45" idx="0"/>
          </p:cNvCxnSpPr>
          <p:nvPr/>
        </p:nvCxnSpPr>
        <p:spPr bwMode="auto">
          <a:xfrm rot="5400000">
            <a:off x="6185701" y="3878680"/>
            <a:ext cx="340208" cy="3900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直接连接符 49"/>
          <p:cNvCxnSpPr>
            <a:stCxn id="46" idx="5"/>
            <a:endCxn id="47" idx="0"/>
          </p:cNvCxnSpPr>
          <p:nvPr/>
        </p:nvCxnSpPr>
        <p:spPr bwMode="auto">
          <a:xfrm rot="16200000" flipH="1">
            <a:off x="6929391" y="3881379"/>
            <a:ext cx="340208" cy="3846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直接连接符 50"/>
          <p:cNvCxnSpPr>
            <a:stCxn id="47" idx="3"/>
            <a:endCxn id="48" idx="0"/>
          </p:cNvCxnSpPr>
          <p:nvPr/>
        </p:nvCxnSpPr>
        <p:spPr bwMode="auto">
          <a:xfrm rot="5400000">
            <a:off x="6859200" y="4848580"/>
            <a:ext cx="429010" cy="798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2" name="Oval 29"/>
          <p:cNvSpPr>
            <a:spLocks noChangeArrowheads="1"/>
          </p:cNvSpPr>
          <p:nvPr/>
        </p:nvSpPr>
        <p:spPr bwMode="auto">
          <a:xfrm>
            <a:off x="5574600" y="5121600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4</a:t>
            </a:r>
            <a:endParaRPr lang="zh-CN" altLang="en-US" sz="3200" dirty="0"/>
          </a:p>
        </p:txBody>
      </p:sp>
      <p:cxnSp>
        <p:nvCxnSpPr>
          <p:cNvPr id="53" name="直接连接符 52"/>
          <p:cNvCxnSpPr>
            <a:stCxn id="45" idx="3"/>
            <a:endCxn id="52" idx="0"/>
          </p:cNvCxnSpPr>
          <p:nvPr/>
        </p:nvCxnSpPr>
        <p:spPr bwMode="auto">
          <a:xfrm rot="5400000">
            <a:off x="5680795" y="4819785"/>
            <a:ext cx="447621" cy="1560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4" name="Oval 29"/>
          <p:cNvSpPr>
            <a:spLocks noChangeArrowheads="1"/>
          </p:cNvSpPr>
          <p:nvPr/>
        </p:nvSpPr>
        <p:spPr bwMode="auto">
          <a:xfrm>
            <a:off x="6201600" y="5134800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5</a:t>
            </a:r>
            <a:endParaRPr lang="zh-CN" altLang="en-US" sz="3200" dirty="0"/>
          </a:p>
        </p:txBody>
      </p:sp>
      <p:cxnSp>
        <p:nvCxnSpPr>
          <p:cNvPr id="55" name="直接连接符 54"/>
          <p:cNvCxnSpPr>
            <a:stCxn id="45" idx="5"/>
            <a:endCxn id="54" idx="0"/>
          </p:cNvCxnSpPr>
          <p:nvPr/>
        </p:nvCxnSpPr>
        <p:spPr bwMode="auto">
          <a:xfrm rot="16200000" flipH="1">
            <a:off x="6165885" y="4847084"/>
            <a:ext cx="460821" cy="1146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6" name="Rectangle 6"/>
          <p:cNvSpPr>
            <a:spLocks noChangeArrowheads="1"/>
          </p:cNvSpPr>
          <p:nvPr/>
        </p:nvSpPr>
        <p:spPr bwMode="auto">
          <a:xfrm>
            <a:off x="1524000" y="3429000"/>
            <a:ext cx="838200" cy="685800"/>
          </a:xfrm>
          <a:prstGeom prst="rect">
            <a:avLst/>
          </a:prstGeom>
          <a:solidFill>
            <a:srgbClr val="006600"/>
          </a:solidFill>
          <a:ln w="9525" algn="ctr">
            <a:solidFill>
              <a:srgbClr val="007E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3200" dirty="0">
                <a:solidFill>
                  <a:schemeClr val="bg1"/>
                </a:solidFill>
                <a:latin typeface="黑体" pitchFamily="2" charset="-122"/>
              </a:rPr>
              <a:t>满</a:t>
            </a:r>
            <a:endParaRPr lang="en-US" altLang="zh-CN" sz="3200" dirty="0">
              <a:solidFill>
                <a:schemeClr val="bg1"/>
              </a:solidFill>
              <a:latin typeface="黑体" pitchFamily="2" charset="-122"/>
            </a:endParaRPr>
          </a:p>
        </p:txBody>
      </p:sp>
      <p:sp>
        <p:nvSpPr>
          <p:cNvPr id="57" name="Rectangle 6"/>
          <p:cNvSpPr>
            <a:spLocks noChangeArrowheads="1"/>
          </p:cNvSpPr>
          <p:nvPr/>
        </p:nvSpPr>
        <p:spPr bwMode="auto">
          <a:xfrm>
            <a:off x="5029200" y="3429000"/>
            <a:ext cx="990600" cy="685800"/>
          </a:xfrm>
          <a:prstGeom prst="rect">
            <a:avLst/>
          </a:prstGeom>
          <a:solidFill>
            <a:srgbClr val="006600"/>
          </a:solidFill>
          <a:ln w="9525" algn="ctr">
            <a:solidFill>
              <a:srgbClr val="007E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3200" dirty="0">
                <a:solidFill>
                  <a:schemeClr val="bg1"/>
                </a:solidFill>
                <a:latin typeface="黑体" pitchFamily="2" charset="-122"/>
              </a:rPr>
              <a:t>完全</a:t>
            </a:r>
            <a:endParaRPr lang="en-US" altLang="zh-CN" sz="3200" dirty="0">
              <a:solidFill>
                <a:schemeClr val="bg1"/>
              </a:solidFill>
              <a:latin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52" grpId="0" animBg="1"/>
      <p:bldP spid="54" grpId="0" animBg="1"/>
    </p:bld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zh-CN" altLang="en-US" dirty="0">
                <a:latin typeface="黑体" pitchFamily="2" charset="-122"/>
                <a:ea typeface="黑体" pitchFamily="2" charset="-122"/>
              </a:rPr>
              <a:t>哈夫曼树的构造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457200" y="1143000"/>
            <a:ext cx="8458200" cy="4953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72000" eaLnBrk="1" hangingPunct="1">
              <a:spcBef>
                <a:spcPts val="0"/>
              </a:spcBef>
              <a:buNone/>
            </a:pPr>
            <a:r>
              <a:rPr lang="en-US" altLang="zh-CN" sz="3000" dirty="0">
                <a:latin typeface="+mj-lt"/>
              </a:rPr>
              <a:t>1) </a:t>
            </a:r>
            <a:r>
              <a:rPr lang="zh-CN" altLang="en-US" sz="3000" dirty="0">
                <a:latin typeface="+mj-lt"/>
              </a:rPr>
              <a:t>由权值集合</a:t>
            </a:r>
            <a:r>
              <a:rPr lang="en-US" altLang="zh-CN" sz="3000" dirty="0">
                <a:latin typeface="+mj-lt"/>
              </a:rPr>
              <a:t>{w</a:t>
            </a:r>
            <a:r>
              <a:rPr lang="en-US" altLang="zh-CN" sz="3000" baseline="-25000" dirty="0">
                <a:latin typeface="+mj-lt"/>
              </a:rPr>
              <a:t>1</a:t>
            </a:r>
            <a:r>
              <a:rPr lang="en-US" altLang="zh-CN" sz="3000" dirty="0">
                <a:latin typeface="+mj-lt"/>
              </a:rPr>
              <a:t>,w</a:t>
            </a:r>
            <a:r>
              <a:rPr lang="en-US" altLang="zh-CN" sz="3000" baseline="-25000" dirty="0">
                <a:latin typeface="+mj-lt"/>
              </a:rPr>
              <a:t>2</a:t>
            </a:r>
            <a:r>
              <a:rPr lang="en-US" altLang="zh-CN" sz="3000" dirty="0">
                <a:latin typeface="+mj-lt"/>
              </a:rPr>
              <a:t>,…,w</a:t>
            </a:r>
            <a:r>
              <a:rPr lang="en-US" altLang="zh-CN" sz="3000" baseline="-25000" dirty="0">
                <a:latin typeface="+mj-lt"/>
              </a:rPr>
              <a:t>m</a:t>
            </a:r>
            <a:r>
              <a:rPr lang="en-US" altLang="zh-CN" sz="3000" dirty="0">
                <a:latin typeface="+mj-lt"/>
              </a:rPr>
              <a:t>}</a:t>
            </a:r>
            <a:r>
              <a:rPr lang="zh-CN" altLang="en-US" sz="3000" dirty="0">
                <a:latin typeface="+mj-lt"/>
              </a:rPr>
              <a:t>，</a:t>
            </a:r>
            <a:endParaRPr lang="en-US" altLang="zh-CN" sz="3000" dirty="0">
              <a:latin typeface="+mj-lt"/>
            </a:endParaRPr>
          </a:p>
          <a:p>
            <a:pPr marL="72000" eaLnBrk="1" hangingPunct="1">
              <a:spcBef>
                <a:spcPts val="0"/>
              </a:spcBef>
              <a:buNone/>
            </a:pPr>
            <a:r>
              <a:rPr lang="zh-CN" altLang="en-US" sz="3000" dirty="0">
                <a:latin typeface="+mj-lt"/>
              </a:rPr>
              <a:t>    建立</a:t>
            </a:r>
            <a:r>
              <a:rPr lang="en-US" altLang="zh-CN" sz="3000" dirty="0">
                <a:latin typeface="+mj-lt"/>
              </a:rPr>
              <a:t>m</a:t>
            </a:r>
            <a:r>
              <a:rPr lang="zh-CN" altLang="en-US" sz="3000" dirty="0">
                <a:latin typeface="+mj-lt"/>
              </a:rPr>
              <a:t>棵二叉树 </a:t>
            </a:r>
            <a:r>
              <a:rPr lang="en-US" altLang="zh-CN" sz="3000" dirty="0">
                <a:latin typeface="+mj-lt"/>
                <a:sym typeface="Wingdings" pitchFamily="2" charset="2"/>
              </a:rPr>
              <a:t></a:t>
            </a:r>
            <a:r>
              <a:rPr lang="zh-CN" altLang="en-US" sz="3000" dirty="0">
                <a:latin typeface="+mj-lt"/>
                <a:sym typeface="Wingdings" pitchFamily="2" charset="2"/>
              </a:rPr>
              <a:t>集合</a:t>
            </a:r>
            <a:r>
              <a:rPr lang="en-US" altLang="zh-CN" sz="3000" dirty="0">
                <a:latin typeface="+mj-lt"/>
              </a:rPr>
              <a:t>F={T</a:t>
            </a:r>
            <a:r>
              <a:rPr lang="en-US" altLang="zh-CN" sz="3000" baseline="-25000" dirty="0"/>
              <a:t>1</a:t>
            </a:r>
            <a:r>
              <a:rPr lang="en-US" altLang="zh-CN" sz="3000" dirty="0"/>
              <a:t>,T</a:t>
            </a:r>
            <a:r>
              <a:rPr lang="en-US" altLang="zh-CN" sz="3000" baseline="-25000" dirty="0"/>
              <a:t>2</a:t>
            </a:r>
            <a:r>
              <a:rPr lang="en-US" altLang="zh-CN" sz="3000" dirty="0"/>
              <a:t>,…,T</a:t>
            </a:r>
            <a:r>
              <a:rPr lang="en-US" altLang="zh-CN" sz="3000" baseline="-25000" dirty="0"/>
              <a:t>m</a:t>
            </a:r>
            <a:r>
              <a:rPr lang="en-US" altLang="zh-CN" sz="3000" dirty="0">
                <a:latin typeface="+mj-lt"/>
              </a:rPr>
              <a:t>}</a:t>
            </a:r>
          </a:p>
          <a:p>
            <a:pPr marL="72000" eaLnBrk="1" hangingPunct="1">
              <a:spcBef>
                <a:spcPts val="600"/>
              </a:spcBef>
              <a:buNone/>
            </a:pPr>
            <a:r>
              <a:rPr lang="en-US" altLang="zh-CN" sz="3000" dirty="0">
                <a:solidFill>
                  <a:srgbClr val="003399"/>
                </a:solidFill>
              </a:rPr>
              <a:t>2) </a:t>
            </a:r>
            <a:r>
              <a:rPr lang="zh-CN" altLang="en-US" sz="3000" dirty="0">
                <a:solidFill>
                  <a:srgbClr val="003399"/>
                </a:solidFill>
              </a:rPr>
              <a:t>合并：</a:t>
            </a:r>
            <a:r>
              <a:rPr lang="zh-CN" altLang="en-US" sz="3000" dirty="0"/>
              <a:t>从</a:t>
            </a:r>
            <a:r>
              <a:rPr lang="en-US" altLang="zh-CN" sz="3000" dirty="0"/>
              <a:t>F</a:t>
            </a:r>
            <a:r>
              <a:rPr lang="zh-CN" altLang="en-US" sz="3000" dirty="0"/>
              <a:t>中选根的权值最小的</a:t>
            </a:r>
            <a:r>
              <a:rPr lang="en-US" altLang="zh-CN" sz="3000" dirty="0"/>
              <a:t>2</a:t>
            </a:r>
            <a:r>
              <a:rPr lang="zh-CN" altLang="en-US" sz="3000" dirty="0"/>
              <a:t>棵树， </a:t>
            </a:r>
            <a:endParaRPr lang="en-US" altLang="zh-CN" sz="3000" dirty="0"/>
          </a:p>
          <a:p>
            <a:pPr marL="72000" eaLnBrk="1" hangingPunct="1">
              <a:spcBef>
                <a:spcPts val="0"/>
              </a:spcBef>
              <a:buNone/>
            </a:pPr>
            <a:r>
              <a:rPr lang="en-US" altLang="zh-CN" sz="3000" dirty="0"/>
              <a:t>               </a:t>
            </a:r>
            <a:r>
              <a:rPr lang="zh-CN" altLang="en-US" sz="3000" dirty="0"/>
              <a:t>作为左、右子树，建立</a:t>
            </a:r>
            <a:r>
              <a:rPr lang="en-US" altLang="zh-CN" sz="3000" dirty="0"/>
              <a:t>1</a:t>
            </a:r>
            <a:r>
              <a:rPr lang="zh-CN" altLang="en-US" sz="3000" dirty="0"/>
              <a:t>棵新二叉树，</a:t>
            </a:r>
            <a:endParaRPr lang="en-US" altLang="zh-CN" sz="3000" dirty="0"/>
          </a:p>
          <a:p>
            <a:pPr marL="72000" eaLnBrk="1" hangingPunct="1">
              <a:spcBef>
                <a:spcPts val="0"/>
              </a:spcBef>
              <a:buNone/>
            </a:pPr>
            <a:r>
              <a:rPr lang="en-US" altLang="zh-CN" sz="3000" dirty="0"/>
              <a:t>               </a:t>
            </a:r>
            <a:r>
              <a:rPr lang="zh-CN" altLang="en-US" sz="3000" dirty="0"/>
              <a:t>新树根的权值为其子树根的权值之和；</a:t>
            </a:r>
            <a:endParaRPr lang="en-US" altLang="zh-CN" sz="3000" dirty="0"/>
          </a:p>
          <a:p>
            <a:pPr marL="72000" eaLnBrk="1" hangingPunct="1">
              <a:spcBef>
                <a:spcPts val="600"/>
              </a:spcBef>
              <a:buNone/>
            </a:pPr>
            <a:r>
              <a:rPr lang="en-US" altLang="zh-CN" sz="3000" dirty="0">
                <a:solidFill>
                  <a:srgbClr val="003399"/>
                </a:solidFill>
              </a:rPr>
              <a:t>3) </a:t>
            </a:r>
            <a:r>
              <a:rPr lang="zh-CN" altLang="en-US" sz="3000" dirty="0">
                <a:solidFill>
                  <a:srgbClr val="003399"/>
                </a:solidFill>
              </a:rPr>
              <a:t>删除：</a:t>
            </a:r>
            <a:r>
              <a:rPr lang="zh-CN" altLang="en-US" sz="3000" dirty="0"/>
              <a:t>从</a:t>
            </a:r>
            <a:r>
              <a:rPr lang="en-US" altLang="zh-CN" sz="3000" dirty="0"/>
              <a:t>F</a:t>
            </a:r>
            <a:r>
              <a:rPr lang="zh-CN" altLang="en-US" sz="3000" dirty="0"/>
              <a:t>中删除被合并的两棵树，</a:t>
            </a:r>
            <a:endParaRPr lang="en-US" altLang="zh-CN" sz="3000" dirty="0"/>
          </a:p>
          <a:p>
            <a:pPr marL="72000" eaLnBrk="1" hangingPunct="1">
              <a:spcBef>
                <a:spcPts val="0"/>
              </a:spcBef>
              <a:buNone/>
            </a:pPr>
            <a:r>
              <a:rPr lang="en-US" altLang="zh-CN" sz="3000" dirty="0"/>
              <a:t>               </a:t>
            </a:r>
            <a:r>
              <a:rPr lang="zh-CN" altLang="en-US" sz="3000" dirty="0"/>
              <a:t>并将新树加入</a:t>
            </a:r>
            <a:r>
              <a:rPr lang="en-US" altLang="zh-CN" sz="3000" dirty="0"/>
              <a:t>F</a:t>
            </a:r>
            <a:r>
              <a:rPr lang="zh-CN" altLang="en-US" sz="3000" dirty="0"/>
              <a:t>；</a:t>
            </a:r>
            <a:endParaRPr lang="en-US" altLang="zh-CN" sz="3000" dirty="0"/>
          </a:p>
          <a:p>
            <a:pPr marL="72000" eaLnBrk="1" hangingPunct="1">
              <a:spcBef>
                <a:spcPts val="600"/>
              </a:spcBef>
              <a:buNone/>
            </a:pPr>
            <a:r>
              <a:rPr lang="en-US" altLang="zh-CN" sz="3000" dirty="0"/>
              <a:t>4) </a:t>
            </a:r>
            <a:r>
              <a:rPr lang="zh-CN" altLang="en-US" sz="3000" dirty="0"/>
              <a:t>重复</a:t>
            </a:r>
            <a:r>
              <a:rPr lang="en-US" altLang="zh-CN" sz="3000" dirty="0"/>
              <a:t>2), 3)</a:t>
            </a:r>
            <a:r>
              <a:rPr lang="zh-CN" altLang="en-US" sz="3000" dirty="0"/>
              <a:t>，直到</a:t>
            </a:r>
            <a:r>
              <a:rPr lang="en-US" altLang="zh-CN" sz="3000" dirty="0"/>
              <a:t>F</a:t>
            </a:r>
            <a:r>
              <a:rPr lang="zh-CN" altLang="en-US" sz="3000" dirty="0"/>
              <a:t>中只有</a:t>
            </a:r>
            <a:r>
              <a:rPr lang="en-US" altLang="zh-CN" sz="3000" dirty="0"/>
              <a:t>1</a:t>
            </a:r>
            <a:r>
              <a:rPr lang="zh-CN" altLang="en-US" sz="3000" dirty="0"/>
              <a:t>棵树。</a:t>
            </a:r>
            <a:endParaRPr lang="en-US" altLang="zh-CN" sz="3000" dirty="0"/>
          </a:p>
          <a:p>
            <a:pPr marL="72000" eaLnBrk="1" hangingPunct="1">
              <a:spcBef>
                <a:spcPts val="0"/>
              </a:spcBef>
              <a:buNone/>
            </a:pPr>
            <a:endParaRPr lang="en-US" altLang="zh-CN" sz="3000" dirty="0"/>
          </a:p>
          <a:p>
            <a:pPr marL="72000" eaLnBrk="1" hangingPunct="1">
              <a:spcBef>
                <a:spcPts val="0"/>
              </a:spcBef>
              <a:buNone/>
            </a:pPr>
            <a:endParaRPr lang="en-US" altLang="zh-CN" sz="3000" dirty="0">
              <a:latin typeface="+mj-lt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334000" y="914400"/>
            <a:ext cx="3810000" cy="553998"/>
          </a:xfrm>
          <a:prstGeom prst="rect">
            <a:avLst/>
          </a:prstGeom>
          <a:solidFill>
            <a:srgbClr val="226845"/>
          </a:solidFill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zh-CN" altLang="en-US" sz="3000" dirty="0">
                <a:solidFill>
                  <a:schemeClr val="bg1"/>
                </a:solidFill>
              </a:rPr>
              <a:t>哈夫曼树一定是</a:t>
            </a:r>
            <a:r>
              <a:rPr lang="en-US" altLang="zh-CN" sz="3000" dirty="0">
                <a:solidFill>
                  <a:schemeClr val="bg1"/>
                </a:solidFill>
              </a:rPr>
              <a:t>2</a:t>
            </a:r>
            <a:r>
              <a:rPr lang="zh-CN" altLang="en-US" sz="3000" dirty="0">
                <a:solidFill>
                  <a:schemeClr val="bg1"/>
                </a:solidFill>
              </a:rPr>
              <a:t>树</a:t>
            </a:r>
          </a:p>
        </p:txBody>
      </p:sp>
      <p:sp>
        <p:nvSpPr>
          <p:cNvPr id="6" name="矩形 5"/>
          <p:cNvSpPr/>
          <p:nvPr/>
        </p:nvSpPr>
        <p:spPr>
          <a:xfrm>
            <a:off x="5638800" y="4724400"/>
            <a:ext cx="3048000" cy="55399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zh-CN" altLang="en-US" sz="3000" dirty="0">
                <a:solidFill>
                  <a:schemeClr val="bg1"/>
                </a:solidFill>
              </a:rPr>
              <a:t>修改</a:t>
            </a:r>
            <a:r>
              <a:rPr lang="en-US" altLang="zh-CN" sz="3000" dirty="0">
                <a:solidFill>
                  <a:schemeClr val="bg1"/>
                </a:solidFill>
              </a:rPr>
              <a:t>1</a:t>
            </a:r>
            <a:r>
              <a:rPr lang="zh-CN" altLang="en-US" sz="3000" dirty="0">
                <a:solidFill>
                  <a:schemeClr val="bg1"/>
                </a:solidFill>
              </a:rPr>
              <a:t>个标志位</a:t>
            </a:r>
          </a:p>
        </p:txBody>
      </p:sp>
      <p:cxnSp>
        <p:nvCxnSpPr>
          <p:cNvPr id="10" name="直接箭头连接符 9"/>
          <p:cNvCxnSpPr>
            <a:endCxn id="6" idx="1"/>
          </p:cNvCxnSpPr>
          <p:nvPr/>
        </p:nvCxnSpPr>
        <p:spPr bwMode="auto">
          <a:xfrm>
            <a:off x="3581400" y="4648200"/>
            <a:ext cx="2057400" cy="353199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zh-CN" altLang="en-US" dirty="0">
                <a:latin typeface="黑体" pitchFamily="2" charset="-122"/>
                <a:ea typeface="黑体" pitchFamily="2" charset="-122"/>
              </a:rPr>
              <a:t>哈夫曼树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--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数据结构设计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990600" y="1066800"/>
            <a:ext cx="7543800" cy="1371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ts val="0"/>
              </a:spcBef>
              <a:buFont typeface="Arial" pitchFamily="34" charset="0"/>
              <a:buChar char="•"/>
            </a:pPr>
            <a:r>
              <a:rPr lang="zh-CN" altLang="en-US" sz="3200" dirty="0">
                <a:latin typeface="+mj-lt"/>
                <a:ea typeface="黑体" pitchFamily="2" charset="-122"/>
              </a:rPr>
              <a:t>哈夫曼树一定是</a:t>
            </a:r>
            <a:r>
              <a:rPr lang="en-US" altLang="zh-CN" sz="3200" dirty="0">
                <a:latin typeface="+mj-lt"/>
                <a:ea typeface="黑体" pitchFamily="2" charset="-122"/>
              </a:rPr>
              <a:t>2</a:t>
            </a:r>
            <a:r>
              <a:rPr lang="zh-CN" altLang="en-US" sz="3200" dirty="0">
                <a:latin typeface="+mj-lt"/>
                <a:ea typeface="黑体" pitchFamily="2" charset="-122"/>
              </a:rPr>
              <a:t>树 ；</a:t>
            </a:r>
            <a:endParaRPr lang="en-US" altLang="zh-CN" sz="3200" dirty="0">
              <a:latin typeface="+mj-lt"/>
              <a:ea typeface="黑体" pitchFamily="2" charset="-122"/>
            </a:endParaRPr>
          </a:p>
          <a:p>
            <a:pPr marL="342900" indent="-342900" eaLnBrk="1" hangingPunct="1">
              <a:spcBef>
                <a:spcPts val="0"/>
              </a:spcBef>
              <a:buFont typeface="Arial" pitchFamily="34" charset="0"/>
              <a:buChar char="•"/>
            </a:pPr>
            <a:r>
              <a:rPr lang="zh-CN" altLang="en-US" sz="3200" dirty="0">
                <a:latin typeface="+mj-lt"/>
              </a:rPr>
              <a:t>二叉树性质</a:t>
            </a:r>
            <a:r>
              <a:rPr lang="en-US" altLang="zh-CN" sz="3200" dirty="0">
                <a:latin typeface="+mj-lt"/>
              </a:rPr>
              <a:t>(</a:t>
            </a:r>
            <a:r>
              <a:rPr lang="zh-CN" altLang="en-US" sz="3200" dirty="0">
                <a:latin typeface="+mj-lt"/>
              </a:rPr>
              <a:t>结点数</a:t>
            </a:r>
            <a:r>
              <a:rPr lang="en-US" altLang="zh-CN" sz="3200" dirty="0">
                <a:latin typeface="+mj-lt"/>
              </a:rPr>
              <a:t>)</a:t>
            </a:r>
            <a:r>
              <a:rPr lang="zh-CN" altLang="en-US" sz="3200" dirty="0">
                <a:latin typeface="+mj-lt"/>
              </a:rPr>
              <a:t>：</a:t>
            </a:r>
            <a:endParaRPr lang="en-US" altLang="zh-CN" sz="3200" dirty="0">
              <a:latin typeface="+mj-lt"/>
              <a:ea typeface="黑体" pitchFamily="2" charset="-122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990600" y="2667000"/>
            <a:ext cx="7543800" cy="1295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ts val="0"/>
              </a:spcBef>
            </a:pPr>
            <a:r>
              <a:rPr lang="zh-CN" altLang="en-US" sz="3200" dirty="0">
                <a:latin typeface="+mj-lt"/>
              </a:rPr>
              <a:t>已知</a:t>
            </a:r>
            <a:r>
              <a:rPr lang="en-US" altLang="zh-CN" sz="3200" dirty="0">
                <a:latin typeface="+mj-lt"/>
              </a:rPr>
              <a:t>m</a:t>
            </a:r>
            <a:r>
              <a:rPr lang="zh-CN" altLang="en-US" sz="3200" dirty="0">
                <a:latin typeface="+mj-lt"/>
              </a:rPr>
              <a:t>个外部结点</a:t>
            </a:r>
            <a:r>
              <a:rPr lang="en-US" altLang="zh-CN" sz="3200" dirty="0">
                <a:latin typeface="+mj-lt"/>
              </a:rPr>
              <a:t>(</a:t>
            </a:r>
            <a:r>
              <a:rPr lang="zh-CN" altLang="en-US" sz="3200" dirty="0">
                <a:latin typeface="+mj-lt"/>
              </a:rPr>
              <a:t>叶子</a:t>
            </a:r>
            <a:r>
              <a:rPr lang="en-US" altLang="zh-CN" sz="3200" dirty="0">
                <a:latin typeface="+mj-lt"/>
              </a:rPr>
              <a:t>)</a:t>
            </a:r>
            <a:r>
              <a:rPr lang="zh-CN" altLang="en-US" sz="3200" dirty="0">
                <a:latin typeface="+mj-lt"/>
              </a:rPr>
              <a:t>，</a:t>
            </a:r>
            <a:endParaRPr lang="en-US" altLang="zh-CN" sz="3200" dirty="0">
              <a:latin typeface="+mj-lt"/>
            </a:endParaRPr>
          </a:p>
          <a:p>
            <a:pPr marL="342900" indent="-342900" eaLnBrk="1" hangingPunct="1">
              <a:spcBef>
                <a:spcPts val="0"/>
              </a:spcBef>
              <a:buNone/>
            </a:pPr>
            <a:r>
              <a:rPr lang="en-US" altLang="zh-CN" sz="3200" dirty="0">
                <a:latin typeface="+mj-lt"/>
                <a:sym typeface="Wingdings" pitchFamily="2" charset="2"/>
              </a:rPr>
              <a:t>    </a:t>
            </a:r>
            <a:r>
              <a:rPr lang="zh-CN" altLang="en-US" sz="3200" dirty="0">
                <a:latin typeface="+mj-lt"/>
                <a:sym typeface="Wingdings" pitchFamily="2" charset="2"/>
              </a:rPr>
              <a:t>哈夫曼树结点总数：</a:t>
            </a:r>
            <a:endParaRPr lang="en-US" altLang="zh-CN" sz="3200" dirty="0">
              <a:latin typeface="+mj-lt"/>
              <a:ea typeface="黑体" pitchFamily="2" charset="-122"/>
            </a:endParaRPr>
          </a:p>
        </p:txBody>
      </p:sp>
      <p:sp>
        <p:nvSpPr>
          <p:cNvPr id="10" name="下箭头 9"/>
          <p:cNvSpPr/>
          <p:nvPr/>
        </p:nvSpPr>
        <p:spPr bwMode="auto">
          <a:xfrm>
            <a:off x="4419600" y="2362200"/>
            <a:ext cx="396000" cy="360000"/>
          </a:xfrm>
          <a:prstGeom prst="downArrow">
            <a:avLst/>
          </a:prstGeom>
          <a:solidFill>
            <a:schemeClr val="bg1">
              <a:lumMod val="95000"/>
            </a:schemeClr>
          </a:solidFill>
          <a:ln w="2857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990600" y="4191000"/>
            <a:ext cx="7543800" cy="1981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ts val="0"/>
              </a:spcBef>
              <a:buFont typeface="Wingdings" pitchFamily="2" charset="2"/>
              <a:buChar char="Ø"/>
            </a:pPr>
            <a:r>
              <a:rPr lang="zh-CN" altLang="en-US" sz="3200" dirty="0">
                <a:solidFill>
                  <a:srgbClr val="008200"/>
                </a:solidFill>
                <a:latin typeface="+mj-lt"/>
                <a:ea typeface="黑体" pitchFamily="2" charset="-122"/>
              </a:rPr>
              <a:t> 数组存储</a:t>
            </a:r>
            <a:r>
              <a:rPr lang="en-US" altLang="zh-CN" sz="3200" dirty="0">
                <a:solidFill>
                  <a:srgbClr val="008200"/>
                </a:solidFill>
                <a:latin typeface="+mj-lt"/>
                <a:ea typeface="黑体" pitchFamily="2" charset="-122"/>
              </a:rPr>
              <a:t>(</a:t>
            </a:r>
            <a:r>
              <a:rPr lang="zh-CN" altLang="en-US" sz="3200" dirty="0">
                <a:solidFill>
                  <a:srgbClr val="008200"/>
                </a:solidFill>
                <a:latin typeface="+mj-lt"/>
                <a:ea typeface="黑体" pitchFamily="2" charset="-122"/>
              </a:rPr>
              <a:t>长度</a:t>
            </a:r>
            <a:r>
              <a:rPr lang="en-US" altLang="zh-CN" sz="3200" dirty="0">
                <a:solidFill>
                  <a:srgbClr val="008200"/>
                </a:solidFill>
                <a:latin typeface="+mj-lt"/>
                <a:ea typeface="黑体" pitchFamily="2" charset="-122"/>
              </a:rPr>
              <a:t>2</a:t>
            </a:r>
            <a:r>
              <a:rPr lang="zh-CN" altLang="en-US" sz="3200" dirty="0">
                <a:solidFill>
                  <a:srgbClr val="008200"/>
                </a:solidFill>
                <a:latin typeface="+mj-lt"/>
                <a:ea typeface="黑体" pitchFamily="2" charset="-122"/>
              </a:rPr>
              <a:t>*</a:t>
            </a:r>
            <a:r>
              <a:rPr lang="en-US" altLang="zh-CN" sz="3200" dirty="0">
                <a:solidFill>
                  <a:srgbClr val="008200"/>
                </a:solidFill>
                <a:latin typeface="+mj-lt"/>
                <a:ea typeface="黑体" pitchFamily="2" charset="-122"/>
              </a:rPr>
              <a:t>m-1)</a:t>
            </a:r>
            <a:r>
              <a:rPr lang="zh-CN" altLang="en-US" sz="3200" dirty="0">
                <a:solidFill>
                  <a:srgbClr val="008200"/>
                </a:solidFill>
                <a:latin typeface="+mj-lt"/>
                <a:ea typeface="黑体" pitchFamily="2" charset="-122"/>
              </a:rPr>
              <a:t>：</a:t>
            </a:r>
            <a:endParaRPr lang="en-US" altLang="zh-CN" sz="3200" dirty="0">
              <a:solidFill>
                <a:srgbClr val="008200"/>
              </a:solidFill>
              <a:latin typeface="+mj-lt"/>
              <a:ea typeface="黑体" pitchFamily="2" charset="-122"/>
            </a:endParaRPr>
          </a:p>
          <a:p>
            <a:pPr marL="342900" indent="-342900" eaLnBrk="1" hangingPunct="1">
              <a:spcBef>
                <a:spcPts val="0"/>
              </a:spcBef>
              <a:buNone/>
            </a:pPr>
            <a:r>
              <a:rPr lang="en-US" altLang="zh-CN" sz="3200" dirty="0">
                <a:latin typeface="+mj-lt"/>
              </a:rPr>
              <a:t>    -- </a:t>
            </a:r>
            <a:r>
              <a:rPr lang="zh-CN" altLang="en-US" sz="3200" dirty="0">
                <a:latin typeface="+mj-lt"/>
              </a:rPr>
              <a:t>前</a:t>
            </a:r>
            <a:r>
              <a:rPr lang="en-US" altLang="zh-CN" sz="3200" dirty="0">
                <a:latin typeface="+mj-lt"/>
              </a:rPr>
              <a:t>m</a:t>
            </a:r>
            <a:r>
              <a:rPr lang="zh-CN" altLang="en-US" sz="3200" dirty="0">
                <a:latin typeface="+mj-lt"/>
              </a:rPr>
              <a:t>个位置为叶子结点；</a:t>
            </a:r>
            <a:endParaRPr lang="en-US" altLang="zh-CN" sz="3200" dirty="0">
              <a:latin typeface="+mj-lt"/>
            </a:endParaRPr>
          </a:p>
          <a:p>
            <a:pPr marL="342900" indent="-342900" eaLnBrk="1" hangingPunct="1">
              <a:spcBef>
                <a:spcPts val="0"/>
              </a:spcBef>
              <a:buNone/>
            </a:pPr>
            <a:r>
              <a:rPr lang="en-US" altLang="zh-CN" sz="3200" dirty="0">
                <a:latin typeface="+mj-lt"/>
                <a:ea typeface="黑体" pitchFamily="2" charset="-122"/>
              </a:rPr>
              <a:t>    -- </a:t>
            </a:r>
            <a:r>
              <a:rPr lang="zh-CN" altLang="en-US" sz="3200" dirty="0">
                <a:latin typeface="+mj-lt"/>
                <a:ea typeface="黑体" pitchFamily="2" charset="-122"/>
              </a:rPr>
              <a:t>后</a:t>
            </a:r>
            <a:r>
              <a:rPr lang="en-US" altLang="zh-CN" sz="3200" dirty="0">
                <a:latin typeface="+mj-lt"/>
                <a:ea typeface="黑体" pitchFamily="2" charset="-122"/>
              </a:rPr>
              <a:t>m-1</a:t>
            </a:r>
            <a:r>
              <a:rPr lang="zh-CN" altLang="en-US" sz="3200" dirty="0">
                <a:latin typeface="+mj-lt"/>
                <a:ea typeface="黑体" pitchFamily="2" charset="-122"/>
              </a:rPr>
              <a:t>个为</a:t>
            </a:r>
            <a:r>
              <a:rPr lang="en-US" altLang="zh-CN" sz="3200" dirty="0">
                <a:latin typeface="+mj-lt"/>
                <a:ea typeface="黑体" pitchFamily="2" charset="-122"/>
              </a:rPr>
              <a:t>”</a:t>
            </a:r>
            <a:r>
              <a:rPr lang="zh-CN" altLang="en-US" sz="3200" dirty="0"/>
              <a:t>合并</a:t>
            </a:r>
            <a:r>
              <a:rPr lang="en-US" altLang="zh-CN" sz="3200" dirty="0">
                <a:latin typeface="+mj-lt"/>
                <a:ea typeface="黑体" pitchFamily="2" charset="-122"/>
              </a:rPr>
              <a:t>”</a:t>
            </a:r>
            <a:r>
              <a:rPr lang="zh-CN" altLang="en-US" sz="3200" dirty="0">
                <a:latin typeface="+mj-lt"/>
                <a:ea typeface="黑体" pitchFamily="2" charset="-122"/>
              </a:rPr>
              <a:t>得到的结点；</a:t>
            </a:r>
            <a:endParaRPr lang="en-US" altLang="zh-CN" sz="3200" dirty="0">
              <a:latin typeface="+mj-lt"/>
              <a:ea typeface="黑体" pitchFamily="2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257800" y="1676400"/>
            <a:ext cx="2063385" cy="6430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spcBef>
                <a:spcPts val="0"/>
              </a:spcBef>
              <a:buNone/>
            </a:pPr>
            <a:r>
              <a:rPr lang="en-US" altLang="zh-CN" sz="3200" dirty="0">
                <a:solidFill>
                  <a:srgbClr val="008A00"/>
                </a:solidFill>
                <a:sym typeface="Wingdings" pitchFamily="2" charset="2"/>
              </a:rPr>
              <a:t>n</a:t>
            </a:r>
            <a:r>
              <a:rPr lang="en-US" altLang="zh-CN" sz="3200" baseline="-25000" dirty="0">
                <a:solidFill>
                  <a:srgbClr val="008A00"/>
                </a:solidFill>
                <a:sym typeface="Wingdings" pitchFamily="2" charset="2"/>
              </a:rPr>
              <a:t>0</a:t>
            </a:r>
            <a:r>
              <a:rPr lang="en-US" altLang="zh-CN" sz="3200" dirty="0">
                <a:solidFill>
                  <a:srgbClr val="008A00"/>
                </a:solidFill>
                <a:sym typeface="Wingdings" pitchFamily="2" charset="2"/>
              </a:rPr>
              <a:t>=n</a:t>
            </a:r>
            <a:r>
              <a:rPr lang="en-US" altLang="zh-CN" sz="3200" baseline="-25000" dirty="0">
                <a:solidFill>
                  <a:srgbClr val="008A00"/>
                </a:solidFill>
                <a:sym typeface="Wingdings" pitchFamily="2" charset="2"/>
              </a:rPr>
              <a:t>2</a:t>
            </a:r>
            <a:r>
              <a:rPr lang="en-US" altLang="zh-CN" sz="3200" dirty="0">
                <a:solidFill>
                  <a:srgbClr val="008A00"/>
                </a:solidFill>
                <a:sym typeface="Wingdings" pitchFamily="2" charset="2"/>
              </a:rPr>
              <a:t>+1</a:t>
            </a:r>
            <a:r>
              <a:rPr lang="zh-CN" altLang="en-US" sz="3200" dirty="0">
                <a:solidFill>
                  <a:srgbClr val="008A00"/>
                </a:solidFill>
                <a:sym typeface="Wingdings" pitchFamily="2" charset="2"/>
              </a:rPr>
              <a:t>；</a:t>
            </a:r>
            <a:endParaRPr lang="en-US" altLang="zh-CN" sz="3200" dirty="0">
              <a:solidFill>
                <a:srgbClr val="008A0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486400" y="3276600"/>
            <a:ext cx="1882247" cy="6430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eaLnBrk="1" hangingPunct="1">
              <a:spcBef>
                <a:spcPts val="0"/>
              </a:spcBef>
              <a:buNone/>
            </a:pPr>
            <a:r>
              <a:rPr lang="en-US" altLang="zh-CN" sz="3200" dirty="0">
                <a:solidFill>
                  <a:srgbClr val="008A00"/>
                </a:solidFill>
                <a:sym typeface="Wingdings" pitchFamily="2" charset="2"/>
              </a:rPr>
              <a:t>m+m-1</a:t>
            </a:r>
            <a:r>
              <a:rPr lang="zh-CN" altLang="en-US" sz="3200" dirty="0">
                <a:solidFill>
                  <a:srgbClr val="008A00"/>
                </a:solidFill>
                <a:sym typeface="Wingdings" pitchFamily="2" charset="2"/>
              </a:rPr>
              <a:t>；</a:t>
            </a:r>
            <a:endParaRPr lang="en-US" altLang="zh-CN" sz="3200" dirty="0">
              <a:solidFill>
                <a:srgbClr val="008A00"/>
              </a:solidFill>
            </a:endParaRPr>
          </a:p>
        </p:txBody>
      </p:sp>
      <p:sp>
        <p:nvSpPr>
          <p:cNvPr id="15" name="下箭头 14"/>
          <p:cNvSpPr/>
          <p:nvPr/>
        </p:nvSpPr>
        <p:spPr bwMode="auto">
          <a:xfrm>
            <a:off x="4419600" y="3907200"/>
            <a:ext cx="396000" cy="360000"/>
          </a:xfrm>
          <a:prstGeom prst="downArrow">
            <a:avLst/>
          </a:prstGeom>
          <a:solidFill>
            <a:schemeClr val="bg1">
              <a:lumMod val="95000"/>
            </a:schemeClr>
          </a:solidFill>
          <a:ln w="2857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zh-CN" altLang="en-US" dirty="0">
                <a:latin typeface="黑体" pitchFamily="2" charset="-122"/>
                <a:ea typeface="黑体" pitchFamily="2" charset="-122"/>
              </a:rPr>
              <a:t>哈夫曼树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--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数据结构设计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977873" y="2590800"/>
          <a:ext cx="7556527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37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666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66800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altLang="zh-CN" sz="2800" b="0" dirty="0" err="1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lindex</a:t>
                      </a:r>
                      <a:endParaRPr lang="en-US" altLang="zh-CN" sz="28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zh-CN" altLang="en-US" sz="2800" b="0" dirty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左子</a:t>
                      </a:r>
                      <a:r>
                        <a:rPr lang="zh-CN" altLang="en-US" sz="2800" b="0" dirty="0">
                          <a:solidFill>
                            <a:srgbClr val="FF3300"/>
                          </a:solidFill>
                          <a:latin typeface="+mj-lt"/>
                          <a:ea typeface="黑体" pitchFamily="2" charset="-122"/>
                        </a:rPr>
                        <a:t>下标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altLang="zh-CN" sz="2800" b="0" dirty="0" err="1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ww</a:t>
                      </a:r>
                      <a:endParaRPr lang="en-US" altLang="zh-CN" sz="28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zh-CN" altLang="en-US" sz="2800" b="0" dirty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数据信息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altLang="zh-CN" sz="2800" b="0" dirty="0" err="1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rindex</a:t>
                      </a:r>
                      <a:endParaRPr lang="en-US" altLang="zh-CN" sz="28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zh-CN" altLang="en-US" sz="2800" b="0" dirty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右子</a:t>
                      </a:r>
                      <a:r>
                        <a:rPr lang="zh-CN" altLang="en-US" sz="2800" b="0" dirty="0">
                          <a:solidFill>
                            <a:srgbClr val="FF3300"/>
                          </a:solidFill>
                          <a:latin typeface="+mj-lt"/>
                          <a:ea typeface="黑体" pitchFamily="2" charset="-122"/>
                        </a:rPr>
                        <a:t>下标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altLang="zh-CN" sz="2800" b="0" dirty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parent</a:t>
                      </a:r>
                    </a:p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zh-CN" altLang="en-US" sz="2800" b="0" dirty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父亲的</a:t>
                      </a:r>
                      <a:r>
                        <a:rPr lang="zh-CN" altLang="en-US" sz="2800" b="0" dirty="0">
                          <a:solidFill>
                            <a:srgbClr val="FF3300"/>
                          </a:solidFill>
                          <a:latin typeface="+mj-lt"/>
                          <a:ea typeface="黑体" pitchFamily="2" charset="-122"/>
                        </a:rPr>
                        <a:t>下标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66">
                        <a:alpha val="6274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533400" y="1143000"/>
            <a:ext cx="7162800" cy="685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ts val="2400"/>
              </a:spcBef>
              <a:buFont typeface="Arial" pitchFamily="34" charset="0"/>
              <a:buChar char="•"/>
            </a:pPr>
            <a:r>
              <a:rPr lang="zh-CN" altLang="en-US" sz="3200" dirty="0">
                <a:latin typeface="+mj-lt"/>
                <a:ea typeface="黑体" pitchFamily="2" charset="-122"/>
              </a:rPr>
              <a:t>静态数组 </a:t>
            </a:r>
            <a:r>
              <a:rPr lang="en-US" altLang="zh-CN" sz="3200" dirty="0">
                <a:latin typeface="+mj-lt"/>
                <a:ea typeface="黑体" pitchFamily="2" charset="-122"/>
              </a:rPr>
              <a:t>ht</a:t>
            </a:r>
            <a:r>
              <a:rPr lang="zh-CN" altLang="en-US" sz="3200" dirty="0">
                <a:latin typeface="+mj-lt"/>
              </a:rPr>
              <a:t> 的元素类型：</a:t>
            </a:r>
            <a:endParaRPr lang="en-US" altLang="zh-CN" sz="3200" dirty="0">
              <a:latin typeface="+mj-lt"/>
              <a:ea typeface="黑体" pitchFamily="2" charset="-122"/>
            </a:endParaRP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533400" y="1828800"/>
            <a:ext cx="7162800" cy="609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>
                <a:latin typeface="+mj-lt"/>
                <a:ea typeface="黑体" pitchFamily="2" charset="-122"/>
              </a:rPr>
              <a:t>-- </a:t>
            </a:r>
            <a:r>
              <a:rPr lang="zh-CN" altLang="en-US" sz="3000" dirty="0">
                <a:latin typeface="+mj-lt"/>
                <a:ea typeface="黑体" pitchFamily="2" charset="-122"/>
              </a:rPr>
              <a:t>初始化：</a:t>
            </a:r>
            <a:endParaRPr lang="en-US" altLang="zh-CN" sz="3000" dirty="0">
              <a:latin typeface="+mj-lt"/>
              <a:ea typeface="黑体" pitchFamily="2" charset="-122"/>
            </a:endParaRPr>
          </a:p>
        </p:txBody>
      </p:sp>
      <p:sp>
        <p:nvSpPr>
          <p:cNvPr id="18" name="Rectangle 1029"/>
          <p:cNvSpPr>
            <a:spLocks noChangeArrowheads="1"/>
          </p:cNvSpPr>
          <p:nvPr/>
        </p:nvSpPr>
        <p:spPr bwMode="auto">
          <a:xfrm>
            <a:off x="4038600" y="3810000"/>
            <a:ext cx="4876800" cy="2286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0" rIns="0"/>
          <a:lstStyle/>
          <a:p>
            <a:pPr marL="108000" eaLnBrk="1" hangingPunct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000" dirty="0" err="1">
                <a:latin typeface="+mj-lt"/>
              </a:rPr>
              <a:t>struct</a:t>
            </a:r>
            <a:r>
              <a:rPr lang="en-US" altLang="zh-CN" sz="3000" dirty="0">
                <a:latin typeface="+mj-lt"/>
              </a:rPr>
              <a:t> </a:t>
            </a:r>
            <a:r>
              <a:rPr lang="en-US" altLang="zh-CN" sz="3000" dirty="0" err="1">
                <a:latin typeface="+mj-lt"/>
              </a:rPr>
              <a:t>HtNode</a:t>
            </a:r>
            <a:endParaRPr lang="en-US" altLang="zh-CN" sz="3000" dirty="0">
              <a:latin typeface="+mj-lt"/>
            </a:endParaRPr>
          </a:p>
          <a:p>
            <a:pPr marL="108000" eaLnBrk="1" hangingPunct="1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3000" dirty="0">
                <a:latin typeface="+mj-lt"/>
              </a:rPr>
              <a:t> { </a:t>
            </a:r>
            <a:r>
              <a:rPr lang="en-US" altLang="zh-CN" sz="3000" dirty="0" err="1">
                <a:solidFill>
                  <a:srgbClr val="003399"/>
                </a:solidFill>
                <a:latin typeface="+mj-lt"/>
              </a:rPr>
              <a:t>int</a:t>
            </a:r>
            <a:r>
              <a:rPr lang="en-US" altLang="zh-CN" sz="3000" dirty="0">
                <a:latin typeface="+mj-lt"/>
              </a:rPr>
              <a:t> </a:t>
            </a:r>
            <a:r>
              <a:rPr lang="en-US" altLang="zh-CN" sz="3000" dirty="0" err="1">
                <a:latin typeface="+mj-lt"/>
              </a:rPr>
              <a:t>ww</a:t>
            </a:r>
            <a:r>
              <a:rPr lang="en-US" altLang="zh-CN" sz="3000" dirty="0">
                <a:latin typeface="+mj-lt"/>
              </a:rPr>
              <a:t>;</a:t>
            </a:r>
          </a:p>
          <a:p>
            <a:pPr marL="108000" eaLnBrk="1" hangingPunct="1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3000" dirty="0">
                <a:solidFill>
                  <a:srgbClr val="003399"/>
                </a:solidFill>
                <a:latin typeface="+mj-lt"/>
              </a:rPr>
              <a:t>   </a:t>
            </a:r>
            <a:r>
              <a:rPr lang="en-US" altLang="zh-CN" sz="3000" dirty="0" err="1">
                <a:solidFill>
                  <a:srgbClr val="003399"/>
                </a:solidFill>
                <a:latin typeface="+mj-lt"/>
              </a:rPr>
              <a:t>int</a:t>
            </a:r>
            <a:r>
              <a:rPr lang="en-US" altLang="zh-CN" sz="3000" dirty="0">
                <a:solidFill>
                  <a:srgbClr val="003399"/>
                </a:solidFill>
                <a:latin typeface="+mj-lt"/>
              </a:rPr>
              <a:t> </a:t>
            </a:r>
            <a:r>
              <a:rPr lang="en-US" altLang="zh-CN" sz="3000" dirty="0">
                <a:latin typeface="+mj-lt"/>
              </a:rPr>
              <a:t>parent, </a:t>
            </a:r>
            <a:r>
              <a:rPr lang="en-US" altLang="zh-CN" sz="3000" dirty="0" err="1">
                <a:latin typeface="+mj-lt"/>
              </a:rPr>
              <a:t>lindex</a:t>
            </a:r>
            <a:r>
              <a:rPr lang="en-US" altLang="zh-CN" sz="3000" dirty="0">
                <a:latin typeface="+mj-lt"/>
              </a:rPr>
              <a:t>, </a:t>
            </a:r>
            <a:r>
              <a:rPr lang="en-US" altLang="zh-CN" sz="3000" dirty="0" err="1">
                <a:latin typeface="+mj-lt"/>
              </a:rPr>
              <a:t>rindex</a:t>
            </a:r>
            <a:r>
              <a:rPr lang="en-US" altLang="zh-CN" sz="3000" dirty="0">
                <a:latin typeface="+mj-lt"/>
              </a:rPr>
              <a:t>;</a:t>
            </a:r>
          </a:p>
          <a:p>
            <a:pPr marL="108000" eaLnBrk="1" hangingPunct="1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3000" dirty="0">
                <a:latin typeface="+mj-lt"/>
              </a:rPr>
              <a:t> }</a:t>
            </a:r>
            <a:endParaRPr lang="zh-CN" altLang="en-US" sz="3000" dirty="0">
              <a:solidFill>
                <a:srgbClr val="008A00"/>
              </a:solidFill>
              <a:latin typeface="+mj-lt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385908" y="5486400"/>
            <a:ext cx="3615092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8A00"/>
                </a:solidFill>
              </a:rPr>
              <a:t>//</a:t>
            </a:r>
            <a:r>
              <a:rPr lang="zh-CN" altLang="en-US" dirty="0">
                <a:solidFill>
                  <a:srgbClr val="008A00"/>
                </a:solidFill>
              </a:rPr>
              <a:t>哈夫曼树的结点结构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2362200" y="1828800"/>
            <a:ext cx="469070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eaLnBrk="1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 err="1"/>
              <a:t>lindex</a:t>
            </a:r>
            <a:r>
              <a:rPr lang="en-US" altLang="zh-CN" sz="3000" dirty="0"/>
              <a:t>, </a:t>
            </a:r>
            <a:r>
              <a:rPr lang="en-US" altLang="zh-CN" sz="3000" dirty="0" err="1"/>
              <a:t>rindex</a:t>
            </a:r>
            <a:r>
              <a:rPr lang="en-US" altLang="zh-CN" sz="3000" dirty="0"/>
              <a:t>, parent </a:t>
            </a:r>
            <a:r>
              <a:rPr lang="zh-CN" altLang="en-US" sz="3000" dirty="0"/>
              <a:t>为</a:t>
            </a:r>
            <a:r>
              <a:rPr lang="en-US" altLang="zh-CN" sz="3000" dirty="0"/>
              <a:t>-1.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zh-CN" altLang="en-US" dirty="0">
                <a:latin typeface="黑体" pitchFamily="2" charset="-122"/>
                <a:ea typeface="黑体" pitchFamily="2" charset="-122"/>
              </a:rPr>
              <a:t>哈夫曼树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--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数据结构设计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" name="Rectangle 1029"/>
          <p:cNvSpPr>
            <a:spLocks noChangeArrowheads="1"/>
          </p:cNvSpPr>
          <p:nvPr/>
        </p:nvSpPr>
        <p:spPr bwMode="auto">
          <a:xfrm>
            <a:off x="381000" y="1295400"/>
            <a:ext cx="4495800" cy="2438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0" rIns="0"/>
          <a:lstStyle/>
          <a:p>
            <a:pPr marL="342900" indent="-342900" eaLnBrk="1" hangingPunct="1">
              <a:spcBef>
                <a:spcPts val="0"/>
              </a:spcBef>
              <a:buNone/>
            </a:pPr>
            <a:r>
              <a:rPr lang="en-US" altLang="zh-CN" sz="3000" dirty="0">
                <a:latin typeface="+mj-lt"/>
              </a:rPr>
              <a:t> </a:t>
            </a:r>
            <a:r>
              <a:rPr lang="en-US" altLang="zh-CN" sz="3000" dirty="0" err="1">
                <a:latin typeface="+mj-lt"/>
              </a:rPr>
              <a:t>struct</a:t>
            </a:r>
            <a:r>
              <a:rPr lang="en-US" altLang="zh-CN" sz="3000" dirty="0">
                <a:latin typeface="+mj-lt"/>
              </a:rPr>
              <a:t> </a:t>
            </a:r>
            <a:r>
              <a:rPr lang="en-US" altLang="zh-CN" sz="3000" dirty="0" err="1">
                <a:latin typeface="+mj-lt"/>
              </a:rPr>
              <a:t>HtNode</a:t>
            </a:r>
            <a:endParaRPr lang="en-US" altLang="zh-CN" sz="3000" dirty="0">
              <a:latin typeface="+mj-lt"/>
            </a:endParaRPr>
          </a:p>
          <a:p>
            <a:pPr marL="342900" indent="-342900" eaLnBrk="1" hangingPunct="1">
              <a:spcBef>
                <a:spcPts val="0"/>
              </a:spcBef>
              <a:buNone/>
            </a:pPr>
            <a:r>
              <a:rPr lang="zh-CN" altLang="en-US" sz="3000" dirty="0">
                <a:latin typeface="+mj-lt"/>
              </a:rPr>
              <a:t> {</a:t>
            </a:r>
            <a:r>
              <a:rPr lang="en-US" altLang="zh-CN" sz="3000" dirty="0" err="1">
                <a:solidFill>
                  <a:srgbClr val="003399"/>
                </a:solidFill>
                <a:latin typeface="+mj-lt"/>
              </a:rPr>
              <a:t>int</a:t>
            </a:r>
            <a:r>
              <a:rPr lang="en-US" altLang="zh-CN" sz="3000" dirty="0">
                <a:latin typeface="+mj-lt"/>
              </a:rPr>
              <a:t> </a:t>
            </a:r>
            <a:r>
              <a:rPr lang="en-US" altLang="zh-CN" sz="3000" dirty="0" err="1">
                <a:latin typeface="+mj-lt"/>
              </a:rPr>
              <a:t>ww</a:t>
            </a:r>
            <a:r>
              <a:rPr lang="en-US" altLang="zh-CN" sz="3000" dirty="0">
                <a:latin typeface="+mj-lt"/>
              </a:rPr>
              <a:t>;</a:t>
            </a:r>
          </a:p>
          <a:p>
            <a:pPr marL="342900" indent="-342900" eaLnBrk="1" hangingPunct="1">
              <a:spcBef>
                <a:spcPts val="0"/>
              </a:spcBef>
              <a:buNone/>
            </a:pPr>
            <a:r>
              <a:rPr lang="zh-CN" altLang="en-US" sz="3000" dirty="0">
                <a:latin typeface="+mj-lt"/>
              </a:rPr>
              <a:t>  </a:t>
            </a:r>
            <a:r>
              <a:rPr lang="en-US" altLang="zh-CN" sz="3000" dirty="0" err="1">
                <a:solidFill>
                  <a:srgbClr val="003399"/>
                </a:solidFill>
                <a:latin typeface="+mj-lt"/>
              </a:rPr>
              <a:t>int</a:t>
            </a:r>
            <a:r>
              <a:rPr lang="en-US" altLang="zh-CN" sz="3000" dirty="0">
                <a:latin typeface="+mj-lt"/>
              </a:rPr>
              <a:t> parent, </a:t>
            </a:r>
            <a:r>
              <a:rPr lang="en-US" altLang="zh-CN" sz="3000" dirty="0" err="1">
                <a:latin typeface="+mj-lt"/>
              </a:rPr>
              <a:t>lindex</a:t>
            </a:r>
            <a:r>
              <a:rPr lang="en-US" altLang="zh-CN" sz="3000" dirty="0">
                <a:latin typeface="+mj-lt"/>
              </a:rPr>
              <a:t>, </a:t>
            </a:r>
            <a:r>
              <a:rPr lang="en-US" altLang="zh-CN" sz="3000" dirty="0" err="1">
                <a:latin typeface="+mj-lt"/>
              </a:rPr>
              <a:t>rindex</a:t>
            </a:r>
            <a:r>
              <a:rPr lang="en-US" altLang="zh-CN" sz="3000" dirty="0">
                <a:latin typeface="+mj-lt"/>
              </a:rPr>
              <a:t>;</a:t>
            </a:r>
          </a:p>
          <a:p>
            <a:pPr marL="342900" indent="-342900" eaLnBrk="1" hangingPunct="1">
              <a:spcBef>
                <a:spcPts val="0"/>
              </a:spcBef>
              <a:buNone/>
            </a:pPr>
            <a:r>
              <a:rPr lang="zh-CN" altLang="en-US" sz="3000" dirty="0">
                <a:latin typeface="+mj-lt"/>
              </a:rPr>
              <a:t> }</a:t>
            </a:r>
            <a:endParaRPr lang="zh-CN" altLang="en-US" sz="3000" dirty="0">
              <a:solidFill>
                <a:srgbClr val="008A00"/>
              </a:solidFill>
              <a:latin typeface="+mj-lt"/>
            </a:endParaRPr>
          </a:p>
        </p:txBody>
      </p:sp>
      <p:sp>
        <p:nvSpPr>
          <p:cNvPr id="12" name="Rectangle 1030"/>
          <p:cNvSpPr>
            <a:spLocks noChangeArrowheads="1"/>
          </p:cNvSpPr>
          <p:nvPr/>
        </p:nvSpPr>
        <p:spPr bwMode="auto">
          <a:xfrm>
            <a:off x="4876800" y="1905000"/>
            <a:ext cx="4267200" cy="2895600"/>
          </a:xfrm>
          <a:prstGeom prst="rect">
            <a:avLst/>
          </a:prstGeom>
          <a:solidFill>
            <a:srgbClr val="FFFFCC"/>
          </a:solidFill>
          <a:ln w="19050">
            <a:solidFill>
              <a:schemeClr val="bg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lIns="0" rIns="0"/>
          <a:lstStyle/>
          <a:p>
            <a:pPr marL="144000" eaLnBrk="1" hangingPunct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000" dirty="0" err="1">
                <a:solidFill>
                  <a:schemeClr val="tx2"/>
                </a:solidFill>
                <a:latin typeface="+mj-lt"/>
              </a:rPr>
              <a:t>struct</a:t>
            </a:r>
            <a:r>
              <a:rPr lang="en-US" altLang="zh-CN" sz="3000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altLang="zh-CN" sz="3000" dirty="0" err="1">
                <a:solidFill>
                  <a:schemeClr val="tx2"/>
                </a:solidFill>
                <a:latin typeface="+mj-lt"/>
              </a:rPr>
              <a:t>HtTree</a:t>
            </a:r>
            <a:endParaRPr lang="en-US" altLang="zh-CN" sz="3000" dirty="0">
              <a:solidFill>
                <a:schemeClr val="tx2"/>
              </a:solidFill>
              <a:latin typeface="+mj-lt"/>
            </a:endParaRPr>
          </a:p>
          <a:p>
            <a:pPr marL="144000" eaLnBrk="1" hangingPunct="1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3000" dirty="0">
                <a:solidFill>
                  <a:schemeClr val="tx2"/>
                </a:solidFill>
                <a:latin typeface="+mj-lt"/>
              </a:rPr>
              <a:t>{ </a:t>
            </a:r>
            <a:r>
              <a:rPr lang="en-US" altLang="zh-CN" sz="3000" dirty="0" err="1">
                <a:solidFill>
                  <a:schemeClr val="tx2"/>
                </a:solidFill>
                <a:latin typeface="+mj-lt"/>
              </a:rPr>
              <a:t>int</a:t>
            </a:r>
            <a:r>
              <a:rPr lang="en-US" altLang="zh-CN" sz="3000" dirty="0">
                <a:solidFill>
                  <a:schemeClr val="tx2"/>
                </a:solidFill>
                <a:latin typeface="+mj-lt"/>
              </a:rPr>
              <a:t> m; </a:t>
            </a:r>
            <a:endParaRPr lang="en-US" altLang="zh-CN" sz="3000" dirty="0">
              <a:solidFill>
                <a:srgbClr val="008A00"/>
              </a:solidFill>
              <a:latin typeface="+mj-lt"/>
            </a:endParaRPr>
          </a:p>
          <a:p>
            <a:pPr marL="144000" eaLnBrk="1" hangingPunct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000" dirty="0">
                <a:solidFill>
                  <a:schemeClr val="tx2"/>
                </a:solidFill>
                <a:latin typeface="+mj-lt"/>
              </a:rPr>
              <a:t>  </a:t>
            </a:r>
            <a:r>
              <a:rPr lang="en-US" altLang="zh-CN" sz="3000" dirty="0" err="1">
                <a:solidFill>
                  <a:schemeClr val="tx2"/>
                </a:solidFill>
                <a:latin typeface="+mj-lt"/>
              </a:rPr>
              <a:t>int</a:t>
            </a:r>
            <a:r>
              <a:rPr lang="en-US" altLang="zh-CN" sz="3000" dirty="0">
                <a:solidFill>
                  <a:schemeClr val="tx2"/>
                </a:solidFill>
                <a:latin typeface="+mj-lt"/>
              </a:rPr>
              <a:t> root; </a:t>
            </a:r>
            <a:endParaRPr lang="en-US" altLang="zh-CN" sz="3000" dirty="0">
              <a:solidFill>
                <a:srgbClr val="008A00"/>
              </a:solidFill>
              <a:latin typeface="+mj-lt"/>
            </a:endParaRPr>
          </a:p>
          <a:p>
            <a:pPr marL="144000" eaLnBrk="1" hangingPunct="1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3000" dirty="0">
                <a:solidFill>
                  <a:schemeClr val="tx2"/>
                </a:solidFill>
                <a:latin typeface="+mj-lt"/>
              </a:rPr>
              <a:t>  </a:t>
            </a:r>
            <a:r>
              <a:rPr lang="en-US" altLang="zh-CN" sz="3000" dirty="0" err="1">
                <a:solidFill>
                  <a:schemeClr val="tx2"/>
                </a:solidFill>
                <a:latin typeface="+mj-lt"/>
              </a:rPr>
              <a:t>struct</a:t>
            </a:r>
            <a:r>
              <a:rPr lang="en-US" altLang="zh-CN" sz="3000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altLang="zh-CN" sz="3000" dirty="0" err="1">
                <a:solidFill>
                  <a:schemeClr val="tx2"/>
                </a:solidFill>
                <a:latin typeface="+mj-lt"/>
              </a:rPr>
              <a:t>HtNode</a:t>
            </a:r>
            <a:r>
              <a:rPr lang="en-US" altLang="zh-CN" sz="3000" dirty="0">
                <a:solidFill>
                  <a:schemeClr val="tx2"/>
                </a:solidFill>
                <a:latin typeface="+mj-lt"/>
              </a:rPr>
              <a:t> *ht;</a:t>
            </a:r>
          </a:p>
          <a:p>
            <a:pPr marL="144000" eaLnBrk="1" hangingPunct="1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3000" dirty="0">
                <a:solidFill>
                  <a:schemeClr val="tx2"/>
                </a:solidFill>
                <a:latin typeface="+mj-lt"/>
              </a:rPr>
              <a:t>}</a:t>
            </a:r>
            <a:endParaRPr lang="zh-CN" altLang="en-US" sz="3000" dirty="0">
              <a:solidFill>
                <a:srgbClr val="008A00"/>
              </a:solidFill>
              <a:latin typeface="+mj-lt"/>
            </a:endParaRPr>
          </a:p>
        </p:txBody>
      </p:sp>
      <p:sp>
        <p:nvSpPr>
          <p:cNvPr id="13" name="Rectangle 1030"/>
          <p:cNvSpPr>
            <a:spLocks noChangeArrowheads="1"/>
          </p:cNvSpPr>
          <p:nvPr/>
        </p:nvSpPr>
        <p:spPr bwMode="auto">
          <a:xfrm>
            <a:off x="3124200" y="4800600"/>
            <a:ext cx="6019800" cy="1143000"/>
          </a:xfrm>
          <a:prstGeom prst="rect">
            <a:avLst/>
          </a:prstGeom>
          <a:solidFill>
            <a:srgbClr val="FFFFCC"/>
          </a:solidFill>
          <a:ln w="19050">
            <a:solidFill>
              <a:schemeClr val="bg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lIns="0" rIns="0"/>
          <a:lstStyle/>
          <a:p>
            <a:pPr marL="342900" indent="-342900" eaLnBrk="1" hangingPunct="1">
              <a:spcBef>
                <a:spcPct val="20000"/>
              </a:spcBef>
              <a:buNone/>
            </a:pPr>
            <a:r>
              <a:rPr lang="en-US" altLang="zh-CN" sz="3000" dirty="0">
                <a:solidFill>
                  <a:schemeClr val="tx2"/>
                </a:solidFill>
                <a:latin typeface="+mj-lt"/>
              </a:rPr>
              <a:t>  </a:t>
            </a:r>
            <a:r>
              <a:rPr lang="en-US" altLang="zh-CN" sz="3000" dirty="0" err="1">
                <a:solidFill>
                  <a:schemeClr val="tx2"/>
                </a:solidFill>
                <a:latin typeface="+mj-lt"/>
              </a:rPr>
              <a:t>Typedef</a:t>
            </a:r>
            <a:r>
              <a:rPr lang="en-US" altLang="zh-CN" sz="3000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altLang="zh-CN" sz="3000" dirty="0" err="1">
                <a:solidFill>
                  <a:schemeClr val="tx2"/>
                </a:solidFill>
                <a:latin typeface="+mj-lt"/>
              </a:rPr>
              <a:t>struct</a:t>
            </a:r>
            <a:r>
              <a:rPr lang="en-US" altLang="zh-CN" sz="3000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altLang="zh-CN" sz="3000" dirty="0" err="1">
                <a:solidFill>
                  <a:schemeClr val="tx2"/>
                </a:solidFill>
                <a:latin typeface="+mj-lt"/>
              </a:rPr>
              <a:t>HtTree</a:t>
            </a:r>
            <a:r>
              <a:rPr lang="en-US" altLang="zh-CN" sz="3000" dirty="0">
                <a:solidFill>
                  <a:schemeClr val="tx2"/>
                </a:solidFill>
                <a:latin typeface="+mj-lt"/>
              </a:rPr>
              <a:t> *</a:t>
            </a:r>
            <a:r>
              <a:rPr lang="en-US" altLang="zh-CN" sz="3000" dirty="0" err="1">
                <a:solidFill>
                  <a:schemeClr val="tx2"/>
                </a:solidFill>
                <a:latin typeface="+mj-lt"/>
              </a:rPr>
              <a:t>PHtTree</a:t>
            </a:r>
            <a:r>
              <a:rPr lang="en-US" altLang="zh-CN" sz="3000" dirty="0">
                <a:solidFill>
                  <a:schemeClr val="tx2"/>
                </a:solidFill>
                <a:latin typeface="+mj-lt"/>
              </a:rPr>
              <a:t>;</a:t>
            </a:r>
          </a:p>
        </p:txBody>
      </p:sp>
      <p:sp>
        <p:nvSpPr>
          <p:cNvPr id="14" name="矩形 13"/>
          <p:cNvSpPr/>
          <p:nvPr/>
        </p:nvSpPr>
        <p:spPr>
          <a:xfrm>
            <a:off x="5189324" y="4150204"/>
            <a:ext cx="2537874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8A00"/>
                </a:solidFill>
              </a:rPr>
              <a:t>//</a:t>
            </a:r>
            <a:r>
              <a:rPr lang="zh-CN" altLang="en-US" dirty="0">
                <a:solidFill>
                  <a:srgbClr val="008A00"/>
                </a:solidFill>
              </a:rPr>
              <a:t>哈夫曼树结构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6584198" y="3048000"/>
            <a:ext cx="2178802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8A00"/>
                </a:solidFill>
              </a:rPr>
              <a:t>//</a:t>
            </a:r>
            <a:r>
              <a:rPr lang="zh-CN" altLang="en-US" dirty="0">
                <a:solidFill>
                  <a:srgbClr val="008A00"/>
                </a:solidFill>
              </a:rPr>
              <a:t>树根的下标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6248400" y="2514600"/>
            <a:ext cx="1819729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8A00"/>
                </a:solidFill>
              </a:rPr>
              <a:t>//</a:t>
            </a:r>
            <a:r>
              <a:rPr lang="zh-CN" altLang="en-US" dirty="0">
                <a:solidFill>
                  <a:srgbClr val="008A00"/>
                </a:solidFill>
              </a:rPr>
              <a:t>叶子个数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3276600" y="5410200"/>
            <a:ext cx="43332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eaLnBrk="1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>
                <a:solidFill>
                  <a:srgbClr val="008A00"/>
                </a:solidFill>
              </a:rPr>
              <a:t>//</a:t>
            </a:r>
            <a:r>
              <a:rPr lang="zh-CN" altLang="en-US" dirty="0">
                <a:solidFill>
                  <a:srgbClr val="008A00"/>
                </a:solidFill>
              </a:rPr>
              <a:t>指向哈夫曼树的指针类型</a:t>
            </a:r>
            <a:endParaRPr lang="en-US" altLang="zh-CN" dirty="0">
              <a:solidFill>
                <a:srgbClr val="008A00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762000" y="3083404"/>
            <a:ext cx="3615092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8A00"/>
                </a:solidFill>
              </a:rPr>
              <a:t>//</a:t>
            </a:r>
            <a:r>
              <a:rPr lang="zh-CN" altLang="en-US" dirty="0">
                <a:solidFill>
                  <a:srgbClr val="008A00"/>
                </a:solidFill>
              </a:rPr>
              <a:t>哈夫曼树的结点结构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1" grpId="0"/>
    </p:bld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zh-CN" altLang="en-US" dirty="0">
                <a:latin typeface="黑体" pitchFamily="2" charset="-122"/>
                <a:ea typeface="黑体" pitchFamily="2" charset="-122"/>
              </a:rPr>
              <a:t>哈夫曼树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--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构造算法程序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533400" y="1066800"/>
            <a:ext cx="8610600" cy="516915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08000" algn="just">
              <a:lnSpc>
                <a:spcPct val="105000"/>
              </a:lnSpc>
              <a:spcBef>
                <a:spcPts val="0"/>
              </a:spcBef>
              <a:buNone/>
            </a:pPr>
            <a:r>
              <a:rPr lang="en-US" altLang="zh-CN" sz="3000" dirty="0" err="1"/>
              <a:t>PHtTree</a:t>
            </a:r>
            <a:r>
              <a:rPr lang="en-US" altLang="zh-CN" sz="3000" dirty="0"/>
              <a:t> </a:t>
            </a:r>
            <a:r>
              <a:rPr lang="en-US" altLang="zh-CN" sz="3000" dirty="0" err="1"/>
              <a:t>huffman</a:t>
            </a:r>
            <a:r>
              <a:rPr lang="en-US" altLang="zh-CN" sz="3000" dirty="0"/>
              <a:t>(</a:t>
            </a:r>
            <a:r>
              <a:rPr lang="en-US" altLang="zh-CN" sz="3000" dirty="0" err="1"/>
              <a:t>int</a:t>
            </a:r>
            <a:r>
              <a:rPr lang="en-US" altLang="zh-CN" sz="3000" dirty="0"/>
              <a:t> m, </a:t>
            </a:r>
            <a:r>
              <a:rPr lang="en-US" altLang="zh-CN" sz="3000" dirty="0" err="1"/>
              <a:t>int</a:t>
            </a:r>
            <a:r>
              <a:rPr lang="en-US" altLang="zh-CN" sz="3000" dirty="0"/>
              <a:t> *w)</a:t>
            </a:r>
            <a:endParaRPr lang="en-US" altLang="zh-CN" sz="3000" dirty="0">
              <a:solidFill>
                <a:srgbClr val="008A00"/>
              </a:solidFill>
            </a:endParaRPr>
          </a:p>
          <a:p>
            <a:pPr marL="108000" algn="just">
              <a:lnSpc>
                <a:spcPct val="105000"/>
              </a:lnSpc>
              <a:spcBef>
                <a:spcPts val="0"/>
              </a:spcBef>
              <a:buNone/>
            </a:pPr>
            <a:r>
              <a:rPr lang="zh-CN" altLang="en-US" sz="3000" dirty="0"/>
              <a:t>{</a:t>
            </a:r>
            <a:r>
              <a:rPr lang="en-US" altLang="zh-CN" sz="3000" dirty="0"/>
              <a:t> </a:t>
            </a:r>
            <a:r>
              <a:rPr lang="en-US" altLang="zh-CN" sz="3000" dirty="0" err="1"/>
              <a:t>PHtTree</a:t>
            </a:r>
            <a:r>
              <a:rPr lang="en-US" altLang="zh-CN" sz="3000" dirty="0"/>
              <a:t> </a:t>
            </a:r>
            <a:r>
              <a:rPr lang="en-US" altLang="zh-CN" sz="3000" dirty="0" err="1"/>
              <a:t>pht</a:t>
            </a:r>
            <a:r>
              <a:rPr lang="en-US" altLang="zh-CN" sz="3000" dirty="0"/>
              <a:t>; </a:t>
            </a:r>
            <a:endParaRPr lang="en-US" altLang="zh-CN" sz="3000" dirty="0">
              <a:solidFill>
                <a:srgbClr val="008A00"/>
              </a:solidFill>
            </a:endParaRPr>
          </a:p>
          <a:p>
            <a:pPr marL="108000" algn="just">
              <a:lnSpc>
                <a:spcPct val="105000"/>
              </a:lnSpc>
              <a:spcBef>
                <a:spcPts val="0"/>
              </a:spcBef>
              <a:buNone/>
            </a:pPr>
            <a:r>
              <a:rPr lang="en-US" altLang="zh-CN" sz="3000" dirty="0"/>
              <a:t>   </a:t>
            </a:r>
            <a:r>
              <a:rPr lang="en-US" altLang="zh-CN" sz="3000" dirty="0" err="1"/>
              <a:t>int</a:t>
            </a:r>
            <a:r>
              <a:rPr lang="en-US" altLang="zh-CN" sz="3000" dirty="0"/>
              <a:t> </a:t>
            </a:r>
            <a:r>
              <a:rPr lang="en-US" altLang="zh-CN" sz="3000" dirty="0" err="1"/>
              <a:t>i</a:t>
            </a:r>
            <a:r>
              <a:rPr lang="en-US" altLang="zh-CN" sz="3000" dirty="0"/>
              <a:t>, j, x1, x2, m1, m2; </a:t>
            </a:r>
          </a:p>
          <a:p>
            <a:pPr marL="108000" algn="just">
              <a:lnSpc>
                <a:spcPct val="105000"/>
              </a:lnSpc>
              <a:spcBef>
                <a:spcPts val="600"/>
              </a:spcBef>
              <a:buNone/>
            </a:pPr>
            <a:r>
              <a:rPr lang="en-US" altLang="zh-CN" sz="3000" dirty="0">
                <a:solidFill>
                  <a:srgbClr val="008A00"/>
                </a:solidFill>
              </a:rPr>
              <a:t>   </a:t>
            </a:r>
            <a:r>
              <a:rPr lang="en-US" altLang="zh-CN" sz="3000" dirty="0" err="1"/>
              <a:t>pht</a:t>
            </a:r>
            <a:r>
              <a:rPr lang="en-US" altLang="zh-CN" sz="3000" dirty="0"/>
              <a:t> = (</a:t>
            </a:r>
            <a:r>
              <a:rPr lang="en-US" altLang="zh-CN" sz="3000" dirty="0" err="1"/>
              <a:t>PHtTree</a:t>
            </a:r>
            <a:r>
              <a:rPr lang="en-US" altLang="zh-CN" sz="3000" dirty="0"/>
              <a:t>)</a:t>
            </a:r>
            <a:r>
              <a:rPr lang="en-US" altLang="zh-CN" sz="3000" dirty="0" err="1"/>
              <a:t>malloc</a:t>
            </a:r>
            <a:r>
              <a:rPr lang="en-US" altLang="zh-CN" sz="3000" dirty="0"/>
              <a:t>(</a:t>
            </a:r>
            <a:r>
              <a:rPr lang="en-US" altLang="zh-CN" sz="3000" dirty="0" err="1"/>
              <a:t>sizeof</a:t>
            </a:r>
            <a:r>
              <a:rPr lang="en-US" altLang="zh-CN" sz="3000" dirty="0"/>
              <a:t>(</a:t>
            </a:r>
            <a:r>
              <a:rPr lang="en-US" altLang="zh-CN" sz="3000" dirty="0" err="1"/>
              <a:t>struct</a:t>
            </a:r>
            <a:r>
              <a:rPr lang="en-US" altLang="zh-CN" sz="3000" dirty="0"/>
              <a:t> </a:t>
            </a:r>
            <a:r>
              <a:rPr lang="en-US" altLang="zh-CN" sz="3000" dirty="0" err="1"/>
              <a:t>HtTree</a:t>
            </a:r>
            <a:r>
              <a:rPr lang="en-US" altLang="zh-CN" sz="3000" dirty="0"/>
              <a:t> ));</a:t>
            </a:r>
          </a:p>
          <a:p>
            <a:pPr marL="10800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3000" dirty="0"/>
              <a:t>   </a:t>
            </a:r>
            <a:r>
              <a:rPr lang="en-US" altLang="zh-CN" sz="3000" dirty="0"/>
              <a:t>if(</a:t>
            </a:r>
            <a:r>
              <a:rPr lang="en-US" altLang="zh-CN" sz="3000" dirty="0" err="1"/>
              <a:t>pht</a:t>
            </a:r>
            <a:r>
              <a:rPr lang="en-US" altLang="zh-CN" sz="3000" dirty="0"/>
              <a:t> == Null) </a:t>
            </a:r>
          </a:p>
          <a:p>
            <a:pPr marL="10800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000" dirty="0"/>
              <a:t>     {</a:t>
            </a:r>
            <a:r>
              <a:rPr lang="en-US" altLang="zh-CN" sz="3000" dirty="0" err="1"/>
              <a:t>printf</a:t>
            </a:r>
            <a:r>
              <a:rPr lang="en-US" altLang="zh-CN" sz="3000" dirty="0"/>
              <a:t>(“Out of space!\n”); return </a:t>
            </a:r>
            <a:r>
              <a:rPr lang="en-US" altLang="zh-CN" sz="3000" dirty="0" err="1"/>
              <a:t>pht</a:t>
            </a:r>
            <a:r>
              <a:rPr lang="en-US" altLang="zh-CN" sz="3000" dirty="0"/>
              <a:t>;}</a:t>
            </a:r>
          </a:p>
          <a:p>
            <a:pPr marL="10800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3000" dirty="0"/>
              <a:t>   </a:t>
            </a:r>
            <a:r>
              <a:rPr lang="en-US" altLang="zh-CN" sz="3000" dirty="0" err="1"/>
              <a:t>pht</a:t>
            </a:r>
            <a:r>
              <a:rPr lang="en-US" altLang="zh-CN" sz="3000" dirty="0"/>
              <a:t>-&gt;ht=(</a:t>
            </a:r>
            <a:r>
              <a:rPr lang="en-US" altLang="zh-CN" sz="3000" dirty="0" err="1"/>
              <a:t>struct</a:t>
            </a:r>
            <a:r>
              <a:rPr lang="en-US" altLang="zh-CN" sz="3000" dirty="0"/>
              <a:t> </a:t>
            </a:r>
            <a:r>
              <a:rPr lang="en-US" altLang="zh-CN" sz="3000" dirty="0" err="1"/>
              <a:t>HtNode</a:t>
            </a:r>
            <a:r>
              <a:rPr lang="en-US" altLang="zh-CN" sz="3000" dirty="0"/>
              <a:t>)</a:t>
            </a:r>
          </a:p>
          <a:p>
            <a:pPr marL="108000">
              <a:lnSpc>
                <a:spcPct val="105000"/>
              </a:lnSpc>
              <a:spcBef>
                <a:spcPts val="0"/>
              </a:spcBef>
              <a:buNone/>
            </a:pPr>
            <a:r>
              <a:rPr lang="en-US" altLang="zh-CN" sz="3000" dirty="0"/>
              <a:t>                  </a:t>
            </a:r>
            <a:r>
              <a:rPr lang="en-US" altLang="zh-CN" sz="3000" dirty="0" err="1"/>
              <a:t>malloc</a:t>
            </a:r>
            <a:r>
              <a:rPr lang="en-US" altLang="zh-CN" sz="3000" dirty="0"/>
              <a:t>(</a:t>
            </a:r>
            <a:r>
              <a:rPr lang="en-US" altLang="zh-CN" sz="3000" dirty="0" err="1"/>
              <a:t>sizeof</a:t>
            </a:r>
            <a:r>
              <a:rPr lang="en-US" altLang="zh-CN" sz="3000" dirty="0"/>
              <a:t>(</a:t>
            </a:r>
            <a:r>
              <a:rPr lang="en-US" altLang="zh-CN" sz="3000" dirty="0" err="1"/>
              <a:t>struct</a:t>
            </a:r>
            <a:r>
              <a:rPr lang="en-US" altLang="zh-CN" sz="3000" dirty="0"/>
              <a:t> </a:t>
            </a:r>
            <a:r>
              <a:rPr lang="en-US" altLang="zh-CN" sz="3000" dirty="0" err="1"/>
              <a:t>HtNode</a:t>
            </a:r>
            <a:r>
              <a:rPr lang="en-US" altLang="zh-CN" sz="3000" dirty="0"/>
              <a:t>)</a:t>
            </a:r>
            <a:r>
              <a:rPr lang="en-US" altLang="zh-CN" sz="3000" dirty="0">
                <a:solidFill>
                  <a:srgbClr val="003399"/>
                </a:solidFill>
              </a:rPr>
              <a:t>*2*m-1</a:t>
            </a:r>
            <a:r>
              <a:rPr lang="en-US" altLang="zh-CN" sz="3000" dirty="0"/>
              <a:t>); </a:t>
            </a:r>
            <a:endParaRPr lang="en-US" altLang="zh-CN" sz="3000" dirty="0">
              <a:solidFill>
                <a:srgbClr val="008A00"/>
              </a:solidFill>
            </a:endParaRPr>
          </a:p>
          <a:p>
            <a:pPr marL="108000" algn="just">
              <a:lnSpc>
                <a:spcPct val="105000"/>
              </a:lnSpc>
              <a:spcBef>
                <a:spcPts val="0"/>
              </a:spcBef>
              <a:buNone/>
            </a:pPr>
            <a:r>
              <a:rPr lang="en-US" altLang="zh-CN" sz="3000" dirty="0"/>
              <a:t>   if(</a:t>
            </a:r>
            <a:r>
              <a:rPr lang="en-US" altLang="zh-CN" sz="3000" dirty="0" err="1"/>
              <a:t>pht</a:t>
            </a:r>
            <a:r>
              <a:rPr lang="en-US" altLang="zh-CN" sz="3000" dirty="0"/>
              <a:t>-&gt;ht==Null)</a:t>
            </a:r>
          </a:p>
          <a:p>
            <a:pPr marL="108000" algn="just">
              <a:lnSpc>
                <a:spcPct val="105000"/>
              </a:lnSpc>
              <a:spcBef>
                <a:spcPts val="0"/>
              </a:spcBef>
              <a:buNone/>
            </a:pPr>
            <a:r>
              <a:rPr lang="en-US" altLang="zh-CN" sz="3000" dirty="0"/>
              <a:t>     {</a:t>
            </a:r>
            <a:r>
              <a:rPr lang="en-US" altLang="zh-CN" sz="3000" dirty="0" err="1"/>
              <a:t>printf</a:t>
            </a:r>
            <a:r>
              <a:rPr lang="en-US" altLang="zh-CN" sz="3000" dirty="0"/>
              <a:t>(“Out of space!!\n”); return </a:t>
            </a:r>
            <a:r>
              <a:rPr lang="en-US" altLang="zh-CN" sz="3000" dirty="0" err="1"/>
              <a:t>pht</a:t>
            </a:r>
            <a:r>
              <a:rPr lang="en-US" altLang="zh-CN" sz="3000" dirty="0"/>
              <a:t>;}</a:t>
            </a:r>
          </a:p>
        </p:txBody>
      </p:sp>
      <p:sp>
        <p:nvSpPr>
          <p:cNvPr id="17" name="矩形 16"/>
          <p:cNvSpPr/>
          <p:nvPr/>
        </p:nvSpPr>
        <p:spPr>
          <a:xfrm>
            <a:off x="5871091" y="1078328"/>
            <a:ext cx="2438488" cy="5663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dirty="0">
                <a:solidFill>
                  <a:srgbClr val="008A00"/>
                </a:solidFill>
              </a:rPr>
              <a:t>//w</a:t>
            </a:r>
            <a:r>
              <a:rPr lang="zh-CN" altLang="en-US" dirty="0">
                <a:solidFill>
                  <a:srgbClr val="008A00"/>
                </a:solidFill>
              </a:rPr>
              <a:t>为权值数组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4953000" y="1687928"/>
            <a:ext cx="44958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>
                <a:solidFill>
                  <a:srgbClr val="008A00"/>
                </a:solidFill>
              </a:rPr>
              <a:t>//x1,x2: </a:t>
            </a:r>
            <a:r>
              <a:rPr lang="zh-CN" altLang="en-US" dirty="0">
                <a:solidFill>
                  <a:srgbClr val="008A00"/>
                </a:solidFill>
              </a:rPr>
              <a:t>树根集合中最小、</a:t>
            </a:r>
            <a:endParaRPr lang="en-US" altLang="zh-CN" dirty="0">
              <a:solidFill>
                <a:srgbClr val="008A0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>
                <a:solidFill>
                  <a:srgbClr val="008A00"/>
                </a:solidFill>
              </a:rPr>
              <a:t>次小权值</a:t>
            </a:r>
            <a:r>
              <a:rPr lang="en-US" altLang="zh-CN" dirty="0">
                <a:solidFill>
                  <a:srgbClr val="008A00"/>
                </a:solidFill>
              </a:rPr>
              <a:t>(m1,m2)</a:t>
            </a:r>
            <a:r>
              <a:rPr lang="zh-CN" altLang="en-US" dirty="0">
                <a:solidFill>
                  <a:srgbClr val="008A00"/>
                </a:solidFill>
              </a:rPr>
              <a:t>的下标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3449580" y="3102819"/>
            <a:ext cx="3256020" cy="5663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dirty="0">
                <a:solidFill>
                  <a:srgbClr val="008A00"/>
                </a:solidFill>
              </a:rPr>
              <a:t>//</a:t>
            </a:r>
            <a:r>
              <a:rPr lang="zh-CN" altLang="en-US" dirty="0">
                <a:solidFill>
                  <a:srgbClr val="008A00"/>
                </a:solidFill>
              </a:rPr>
              <a:t>为树结构申请空间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5180253" y="4145649"/>
            <a:ext cx="2896947" cy="5663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dirty="0">
                <a:solidFill>
                  <a:srgbClr val="008A00"/>
                </a:solidFill>
              </a:rPr>
              <a:t>//</a:t>
            </a:r>
            <a:r>
              <a:rPr lang="zh-CN" altLang="en-US" dirty="0">
                <a:solidFill>
                  <a:srgbClr val="008A00"/>
                </a:solidFill>
              </a:rPr>
              <a:t>为数组申请空间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4" grpId="0"/>
    </p:bld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609600" y="838200"/>
            <a:ext cx="8534400" cy="450892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0800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000" dirty="0"/>
              <a:t>for ( </a:t>
            </a:r>
            <a:r>
              <a:rPr lang="en-US" altLang="zh-CN" sz="3000" dirty="0" err="1"/>
              <a:t>i</a:t>
            </a:r>
            <a:r>
              <a:rPr lang="en-US" altLang="zh-CN" sz="3000" dirty="0"/>
              <a:t>=0; </a:t>
            </a:r>
            <a:r>
              <a:rPr lang="en-US" altLang="zh-CN" sz="3000" dirty="0" err="1"/>
              <a:t>i</a:t>
            </a:r>
            <a:r>
              <a:rPr lang="en-US" altLang="zh-CN" sz="3000" dirty="0"/>
              <a:t>&lt;2*m-1; </a:t>
            </a:r>
            <a:r>
              <a:rPr lang="en-US" altLang="zh-CN" sz="3000" dirty="0" err="1"/>
              <a:t>i</a:t>
            </a:r>
            <a:r>
              <a:rPr lang="en-US" altLang="zh-CN" sz="3000" dirty="0"/>
              <a:t>++)</a:t>
            </a:r>
            <a:endParaRPr lang="en-US" altLang="zh-CN" sz="3000" dirty="0">
              <a:solidFill>
                <a:srgbClr val="7030A0"/>
              </a:solidFill>
            </a:endParaRPr>
          </a:p>
          <a:p>
            <a:pPr marL="10800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000" dirty="0"/>
              <a:t>       </a:t>
            </a:r>
            <a:r>
              <a:rPr lang="en-US" altLang="zh-CN" sz="3000" dirty="0" err="1"/>
              <a:t>pht</a:t>
            </a:r>
            <a:r>
              <a:rPr lang="en-US" altLang="zh-CN" sz="3000" dirty="0"/>
              <a:t> -&gt; ht[</a:t>
            </a:r>
            <a:r>
              <a:rPr lang="en-US" altLang="zh-CN" sz="3000" dirty="0" err="1"/>
              <a:t>i</a:t>
            </a:r>
            <a:r>
              <a:rPr lang="en-US" altLang="zh-CN" sz="3000" dirty="0"/>
              <a:t>].</a:t>
            </a:r>
            <a:r>
              <a:rPr lang="en-US" altLang="zh-CN" sz="3000" dirty="0" err="1"/>
              <a:t>lindex</a:t>
            </a:r>
            <a:r>
              <a:rPr lang="en-US" altLang="zh-CN" sz="3000" dirty="0"/>
              <a:t> =  -1;</a:t>
            </a:r>
          </a:p>
          <a:p>
            <a:pPr marL="10800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000" dirty="0"/>
              <a:t>       </a:t>
            </a:r>
            <a:r>
              <a:rPr lang="en-US" altLang="zh-CN" sz="3000" dirty="0" err="1"/>
              <a:t>pht</a:t>
            </a:r>
            <a:r>
              <a:rPr lang="en-US" altLang="zh-CN" sz="3000" dirty="0"/>
              <a:t> -&gt; ht[</a:t>
            </a:r>
            <a:r>
              <a:rPr lang="en-US" altLang="zh-CN" sz="3000" dirty="0" err="1"/>
              <a:t>i</a:t>
            </a:r>
            <a:r>
              <a:rPr lang="en-US" altLang="zh-CN" sz="3000" dirty="0"/>
              <a:t>].</a:t>
            </a:r>
            <a:r>
              <a:rPr lang="en-US" altLang="zh-CN" sz="3000" dirty="0" err="1"/>
              <a:t>rindex</a:t>
            </a:r>
            <a:r>
              <a:rPr lang="en-US" altLang="zh-CN" sz="3000" dirty="0"/>
              <a:t> =  -1;</a:t>
            </a:r>
          </a:p>
          <a:p>
            <a:pPr marL="10800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000" dirty="0"/>
              <a:t>       </a:t>
            </a:r>
            <a:r>
              <a:rPr lang="en-US" altLang="zh-CN" sz="3000" dirty="0" err="1"/>
              <a:t>pht</a:t>
            </a:r>
            <a:r>
              <a:rPr lang="en-US" altLang="zh-CN" sz="3000" dirty="0"/>
              <a:t> -&gt; ht[</a:t>
            </a:r>
            <a:r>
              <a:rPr lang="en-US" altLang="zh-CN" sz="3000" dirty="0" err="1"/>
              <a:t>i</a:t>
            </a:r>
            <a:r>
              <a:rPr lang="en-US" altLang="zh-CN" sz="3000" dirty="0"/>
              <a:t>].parent =  -1; </a:t>
            </a:r>
            <a:endParaRPr lang="en-US" altLang="zh-CN" sz="3000" dirty="0">
              <a:solidFill>
                <a:srgbClr val="008A00"/>
              </a:solidFill>
            </a:endParaRPr>
          </a:p>
          <a:p>
            <a:pPr marL="10800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000" dirty="0"/>
              <a:t>       if(</a:t>
            </a:r>
            <a:r>
              <a:rPr lang="en-US" altLang="zh-CN" sz="3000" dirty="0" err="1"/>
              <a:t>i</a:t>
            </a:r>
            <a:r>
              <a:rPr lang="en-US" altLang="zh-CN" sz="3000" dirty="0"/>
              <a:t>&lt;m)</a:t>
            </a:r>
            <a:endParaRPr lang="en-US" altLang="zh-CN" sz="3000" dirty="0">
              <a:solidFill>
                <a:srgbClr val="008A00"/>
              </a:solidFill>
            </a:endParaRPr>
          </a:p>
          <a:p>
            <a:pPr marL="10800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000" dirty="0"/>
              <a:t>               </a:t>
            </a:r>
            <a:r>
              <a:rPr lang="en-US" altLang="zh-CN" sz="3000" dirty="0" err="1"/>
              <a:t>pht</a:t>
            </a:r>
            <a:r>
              <a:rPr lang="en-US" altLang="zh-CN" sz="3000" dirty="0"/>
              <a:t> -&gt; ht[</a:t>
            </a:r>
            <a:r>
              <a:rPr lang="en-US" altLang="zh-CN" sz="3000" dirty="0" err="1"/>
              <a:t>i</a:t>
            </a:r>
            <a:r>
              <a:rPr lang="en-US" altLang="zh-CN" sz="3000" dirty="0"/>
              <a:t>].</a:t>
            </a:r>
            <a:r>
              <a:rPr lang="en-US" altLang="zh-CN" sz="3000" dirty="0" err="1"/>
              <a:t>ww</a:t>
            </a:r>
            <a:r>
              <a:rPr lang="en-US" altLang="zh-CN" sz="3000" dirty="0"/>
              <a:t> = w[</a:t>
            </a:r>
            <a:r>
              <a:rPr lang="en-US" altLang="zh-CN" sz="3000" dirty="0" err="1"/>
              <a:t>i</a:t>
            </a:r>
            <a:r>
              <a:rPr lang="en-US" altLang="zh-CN" sz="3000" dirty="0"/>
              <a:t>]; </a:t>
            </a:r>
            <a:endParaRPr lang="en-US" altLang="zh-CN" sz="3000" dirty="0">
              <a:solidFill>
                <a:srgbClr val="008A00"/>
              </a:solidFill>
            </a:endParaRPr>
          </a:p>
          <a:p>
            <a:pPr marL="10800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000" dirty="0"/>
              <a:t>       else  </a:t>
            </a:r>
            <a:r>
              <a:rPr lang="en-US" altLang="zh-CN" sz="3000" dirty="0" err="1"/>
              <a:t>pht</a:t>
            </a:r>
            <a:r>
              <a:rPr lang="en-US" altLang="zh-CN" sz="3000" dirty="0"/>
              <a:t> -&gt; ht[</a:t>
            </a:r>
            <a:r>
              <a:rPr lang="en-US" altLang="zh-CN" sz="3000" dirty="0" err="1"/>
              <a:t>i</a:t>
            </a:r>
            <a:r>
              <a:rPr lang="en-US" altLang="zh-CN" sz="3000" dirty="0"/>
              <a:t>].</a:t>
            </a:r>
            <a:r>
              <a:rPr lang="en-US" altLang="zh-CN" sz="3000" dirty="0" err="1"/>
              <a:t>ww</a:t>
            </a:r>
            <a:r>
              <a:rPr lang="en-US" altLang="zh-CN" sz="3000" dirty="0"/>
              <a:t> = -1;</a:t>
            </a:r>
          </a:p>
          <a:p>
            <a:pPr marL="108000" algn="just">
              <a:lnSpc>
                <a:spcPct val="60000"/>
              </a:lnSpc>
              <a:spcBef>
                <a:spcPts val="0"/>
              </a:spcBef>
              <a:buNone/>
            </a:pPr>
            <a:r>
              <a:rPr lang="en-US" altLang="zh-CN" sz="3000" dirty="0"/>
              <a:t>     }</a:t>
            </a:r>
          </a:p>
          <a:p>
            <a:pPr marL="108000" algn="just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dirty="0">
                <a:solidFill>
                  <a:srgbClr val="003399"/>
                </a:solidFill>
              </a:rPr>
              <a:t>//</a:t>
            </a:r>
            <a:r>
              <a:rPr lang="zh-CN" altLang="en-US" dirty="0">
                <a:solidFill>
                  <a:srgbClr val="003399"/>
                </a:solidFill>
              </a:rPr>
              <a:t>然后，</a:t>
            </a:r>
            <a:endParaRPr lang="en-US" altLang="zh-CN" dirty="0">
              <a:solidFill>
                <a:srgbClr val="003399"/>
              </a:solidFill>
            </a:endParaRP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2971800" y="5333999"/>
            <a:ext cx="6172200" cy="1143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>
            <a:solidFill>
              <a:srgbClr val="008A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ts val="0"/>
              </a:spcBef>
            </a:pPr>
            <a:r>
              <a:rPr lang="zh-CN" altLang="en-US" dirty="0">
                <a:latin typeface="+mj-lt"/>
                <a:ea typeface="黑体" pitchFamily="2" charset="-122"/>
              </a:rPr>
              <a:t>静态数组存储：</a:t>
            </a:r>
            <a:r>
              <a:rPr lang="zh-CN" altLang="en-US" dirty="0">
                <a:solidFill>
                  <a:srgbClr val="008A00"/>
                </a:solidFill>
                <a:latin typeface="+mj-lt"/>
              </a:rPr>
              <a:t>前</a:t>
            </a:r>
            <a:r>
              <a:rPr lang="en-US" altLang="zh-CN" dirty="0">
                <a:solidFill>
                  <a:srgbClr val="008A00"/>
                </a:solidFill>
                <a:latin typeface="+mj-lt"/>
              </a:rPr>
              <a:t>m</a:t>
            </a:r>
            <a:r>
              <a:rPr lang="zh-CN" altLang="en-US" dirty="0">
                <a:solidFill>
                  <a:srgbClr val="008A00"/>
                </a:solidFill>
                <a:latin typeface="+mj-lt"/>
              </a:rPr>
              <a:t>个位置为叶子；</a:t>
            </a:r>
            <a:endParaRPr lang="en-US" altLang="zh-CN" dirty="0">
              <a:solidFill>
                <a:srgbClr val="008A00"/>
              </a:solidFill>
              <a:latin typeface="+mj-lt"/>
            </a:endParaRPr>
          </a:p>
          <a:p>
            <a:pPr marL="342900" indent="-342900" eaLnBrk="1" hangingPunct="1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>
                <a:latin typeface="+mj-lt"/>
                <a:ea typeface="黑体" pitchFamily="2" charset="-122"/>
              </a:rPr>
              <a:t>   后</a:t>
            </a:r>
            <a:r>
              <a:rPr lang="en-US" altLang="zh-CN" dirty="0">
                <a:latin typeface="+mj-lt"/>
                <a:ea typeface="黑体" pitchFamily="2" charset="-122"/>
              </a:rPr>
              <a:t>m-1</a:t>
            </a:r>
            <a:r>
              <a:rPr lang="zh-CN" altLang="en-US" dirty="0">
                <a:latin typeface="+mj-lt"/>
                <a:ea typeface="黑体" pitchFamily="2" charset="-122"/>
              </a:rPr>
              <a:t>个为</a:t>
            </a:r>
            <a:r>
              <a:rPr lang="en-US" altLang="zh-CN" dirty="0">
                <a:latin typeface="+mj-lt"/>
              </a:rPr>
              <a:t>”</a:t>
            </a:r>
            <a:r>
              <a:rPr lang="zh-CN" altLang="en-US" dirty="0"/>
              <a:t>合并</a:t>
            </a:r>
            <a:r>
              <a:rPr lang="en-US" altLang="zh-CN" dirty="0">
                <a:latin typeface="+mj-lt"/>
              </a:rPr>
              <a:t>”</a:t>
            </a:r>
            <a:r>
              <a:rPr lang="zh-CN" altLang="en-US" dirty="0">
                <a:latin typeface="+mj-lt"/>
                <a:ea typeface="黑体" pitchFamily="2" charset="-122"/>
              </a:rPr>
              <a:t>得到的结点；</a:t>
            </a:r>
            <a:endParaRPr lang="en-US" altLang="zh-CN" dirty="0">
              <a:latin typeface="+mj-lt"/>
              <a:ea typeface="黑体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699181" y="855952"/>
            <a:ext cx="4216219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8A00"/>
                </a:solidFill>
              </a:rPr>
              <a:t>//</a:t>
            </a:r>
            <a:r>
              <a:rPr lang="zh-CN" altLang="en-US" dirty="0">
                <a:solidFill>
                  <a:srgbClr val="008A00"/>
                </a:solidFill>
              </a:rPr>
              <a:t>数组</a:t>
            </a:r>
            <a:r>
              <a:rPr lang="en-US" altLang="zh-CN" dirty="0">
                <a:solidFill>
                  <a:srgbClr val="008A00"/>
                </a:solidFill>
              </a:rPr>
              <a:t>ht</a:t>
            </a:r>
            <a:r>
              <a:rPr lang="zh-CN" altLang="en-US" dirty="0">
                <a:solidFill>
                  <a:srgbClr val="008A00"/>
                </a:solidFill>
              </a:rPr>
              <a:t>长度</a:t>
            </a:r>
            <a:r>
              <a:rPr lang="en-US" altLang="zh-CN" dirty="0">
                <a:solidFill>
                  <a:srgbClr val="008A00"/>
                </a:solidFill>
              </a:rPr>
              <a:t>2m-1, </a:t>
            </a:r>
            <a:r>
              <a:rPr lang="zh-CN" altLang="en-US" dirty="0">
                <a:solidFill>
                  <a:srgbClr val="008A00"/>
                </a:solidFill>
              </a:rPr>
              <a:t>初始化</a:t>
            </a:r>
          </a:p>
        </p:txBody>
      </p:sp>
      <p:sp>
        <p:nvSpPr>
          <p:cNvPr id="9" name="矩形 8"/>
          <p:cNvSpPr/>
          <p:nvPr/>
        </p:nvSpPr>
        <p:spPr>
          <a:xfrm>
            <a:off x="2819400" y="2819399"/>
            <a:ext cx="61722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8A00"/>
                </a:solidFill>
              </a:rPr>
              <a:t>//</a:t>
            </a:r>
            <a:r>
              <a:rPr lang="zh-CN" altLang="en-US" dirty="0">
                <a:solidFill>
                  <a:srgbClr val="008A00"/>
                </a:solidFill>
              </a:rPr>
              <a:t>初始化权值：叶子、内部结点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219200" y="1277748"/>
            <a:ext cx="312906" cy="6126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000" dirty="0"/>
              <a:t>{</a:t>
            </a:r>
            <a:endParaRPr lang="zh-CN" altLang="en-US" sz="3000" dirty="0"/>
          </a:p>
        </p:txBody>
      </p:sp>
      <p:sp>
        <p:nvSpPr>
          <p:cNvPr id="11" name="矩形 10"/>
          <p:cNvSpPr/>
          <p:nvPr/>
        </p:nvSpPr>
        <p:spPr>
          <a:xfrm>
            <a:off x="1828800" y="4724399"/>
            <a:ext cx="7162800" cy="56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8000" algn="just">
              <a:lnSpc>
                <a:spcPct val="110000"/>
              </a:lnSpc>
              <a:spcBef>
                <a:spcPts val="600"/>
              </a:spcBef>
              <a:buNone/>
            </a:pPr>
            <a:r>
              <a:rPr lang="zh-CN" altLang="en-US" dirty="0">
                <a:solidFill>
                  <a:srgbClr val="003399"/>
                </a:solidFill>
              </a:rPr>
              <a:t>依次生成</a:t>
            </a:r>
            <a:r>
              <a:rPr lang="en-US" altLang="zh-CN" dirty="0">
                <a:solidFill>
                  <a:srgbClr val="003399"/>
                </a:solidFill>
              </a:rPr>
              <a:t>m-1</a:t>
            </a:r>
            <a:r>
              <a:rPr lang="zh-CN" altLang="en-US" dirty="0">
                <a:solidFill>
                  <a:srgbClr val="003399"/>
                </a:solidFill>
              </a:rPr>
              <a:t>个内部结点，并放入数组中</a:t>
            </a:r>
            <a:endParaRPr lang="en-US" altLang="zh-CN" dirty="0">
              <a:solidFill>
                <a:srgbClr val="0033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52400" y="526292"/>
            <a:ext cx="8991600" cy="559069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08000" algn="just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dirty="0">
                <a:solidFill>
                  <a:srgbClr val="003399"/>
                </a:solidFill>
              </a:rPr>
              <a:t>//</a:t>
            </a:r>
            <a:r>
              <a:rPr lang="zh-CN" altLang="en-US" dirty="0">
                <a:solidFill>
                  <a:srgbClr val="003399"/>
                </a:solidFill>
              </a:rPr>
              <a:t>然后，依次生成</a:t>
            </a:r>
            <a:r>
              <a:rPr lang="en-US" altLang="zh-CN" dirty="0">
                <a:solidFill>
                  <a:srgbClr val="003399"/>
                </a:solidFill>
              </a:rPr>
              <a:t>m-1</a:t>
            </a:r>
            <a:r>
              <a:rPr lang="zh-CN" altLang="en-US" dirty="0">
                <a:solidFill>
                  <a:srgbClr val="003399"/>
                </a:solidFill>
              </a:rPr>
              <a:t>个内部结点，并放入数组中</a:t>
            </a:r>
            <a:endParaRPr lang="en-US" altLang="zh-CN" dirty="0">
              <a:solidFill>
                <a:srgbClr val="003399"/>
              </a:solidFill>
            </a:endParaRPr>
          </a:p>
          <a:p>
            <a:pPr marL="108000" algn="just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sz="2900" dirty="0"/>
              <a:t>for ( </a:t>
            </a:r>
            <a:r>
              <a:rPr lang="en-US" altLang="zh-CN" sz="2900" dirty="0" err="1"/>
              <a:t>i</a:t>
            </a:r>
            <a:r>
              <a:rPr lang="en-US" altLang="zh-CN" sz="2900" dirty="0"/>
              <a:t>=0; </a:t>
            </a:r>
            <a:r>
              <a:rPr lang="en-US" altLang="zh-CN" sz="2900" dirty="0" err="1"/>
              <a:t>i</a:t>
            </a:r>
            <a:r>
              <a:rPr lang="en-US" altLang="zh-CN" sz="2900" dirty="0"/>
              <a:t>&lt;</a:t>
            </a:r>
            <a:r>
              <a:rPr lang="en-US" altLang="zh-CN" sz="2900" dirty="0">
                <a:solidFill>
                  <a:schemeClr val="tx2"/>
                </a:solidFill>
              </a:rPr>
              <a:t>m-1</a:t>
            </a:r>
            <a:r>
              <a:rPr lang="en-US" altLang="zh-CN" sz="2900" dirty="0"/>
              <a:t>; </a:t>
            </a:r>
            <a:r>
              <a:rPr lang="en-US" altLang="zh-CN" sz="2900" dirty="0" err="1"/>
              <a:t>i</a:t>
            </a:r>
            <a:r>
              <a:rPr lang="en-US" altLang="zh-CN" sz="2900" dirty="0"/>
              <a:t>++)</a:t>
            </a:r>
            <a:endParaRPr lang="en-US" altLang="zh-CN" sz="2900" dirty="0">
              <a:solidFill>
                <a:srgbClr val="008A00"/>
              </a:solidFill>
            </a:endParaRPr>
          </a:p>
          <a:p>
            <a:pPr marL="108000" algn="just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sz="2900" dirty="0"/>
              <a:t>  m1=</a:t>
            </a:r>
            <a:r>
              <a:rPr lang="en-US" altLang="zh-CN" sz="2900" dirty="0" err="1"/>
              <a:t>MaxInt</a:t>
            </a:r>
            <a:r>
              <a:rPr lang="en-US" altLang="zh-CN" sz="2900" dirty="0"/>
              <a:t>; m2=</a:t>
            </a:r>
            <a:r>
              <a:rPr lang="en-US" altLang="zh-CN" sz="2900" dirty="0" err="1"/>
              <a:t>MaxInt</a:t>
            </a:r>
            <a:r>
              <a:rPr lang="en-US" altLang="zh-CN" sz="2900" dirty="0"/>
              <a:t>; </a:t>
            </a:r>
            <a:endParaRPr lang="en-US" altLang="zh-CN" sz="2900" dirty="0">
              <a:solidFill>
                <a:srgbClr val="008A00"/>
              </a:solidFill>
            </a:endParaRPr>
          </a:p>
          <a:p>
            <a:pPr marL="108000" algn="just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sz="2900" dirty="0"/>
              <a:t>  x1= -1; x2= -1; </a:t>
            </a:r>
            <a:endParaRPr lang="en-US" altLang="zh-CN" sz="2900" dirty="0">
              <a:solidFill>
                <a:srgbClr val="008A00"/>
              </a:solidFill>
            </a:endParaRPr>
          </a:p>
          <a:p>
            <a:pPr marL="108000" algn="just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2900" dirty="0"/>
              <a:t>  for(</a:t>
            </a:r>
            <a:r>
              <a:rPr lang="en-US" altLang="zh-CN" sz="2900" dirty="0">
                <a:solidFill>
                  <a:schemeClr val="tx2"/>
                </a:solidFill>
              </a:rPr>
              <a:t>j=0; j&lt;</a:t>
            </a:r>
            <a:r>
              <a:rPr lang="en-US" altLang="zh-CN" sz="2900" dirty="0" err="1">
                <a:solidFill>
                  <a:schemeClr val="tx2"/>
                </a:solidFill>
              </a:rPr>
              <a:t>m+i</a:t>
            </a:r>
            <a:r>
              <a:rPr lang="en-US" altLang="zh-CN" sz="2900" dirty="0"/>
              <a:t>; j++)</a:t>
            </a:r>
            <a:endParaRPr lang="en-US" altLang="zh-CN" sz="2900" dirty="0">
              <a:solidFill>
                <a:srgbClr val="008A00"/>
              </a:solidFill>
            </a:endParaRPr>
          </a:p>
          <a:p>
            <a:pPr marL="108000" algn="just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2900" dirty="0"/>
              <a:t>      if(</a:t>
            </a:r>
            <a:r>
              <a:rPr lang="en-US" altLang="zh-CN" sz="2900" dirty="0" err="1"/>
              <a:t>pht</a:t>
            </a:r>
            <a:r>
              <a:rPr lang="en-US" altLang="zh-CN" sz="2900" dirty="0"/>
              <a:t>-&gt;ht[j].</a:t>
            </a:r>
            <a:r>
              <a:rPr lang="en-US" altLang="zh-CN" sz="2900" dirty="0" err="1"/>
              <a:t>ww</a:t>
            </a:r>
            <a:r>
              <a:rPr lang="en-US" altLang="zh-CN" sz="2900" dirty="0"/>
              <a:t>&lt;m1)&amp;&amp; </a:t>
            </a:r>
            <a:r>
              <a:rPr lang="en-US" altLang="zh-CN" sz="2900" dirty="0" err="1">
                <a:solidFill>
                  <a:schemeClr val="tx2"/>
                </a:solidFill>
              </a:rPr>
              <a:t>pht</a:t>
            </a:r>
            <a:r>
              <a:rPr lang="en-US" altLang="zh-CN" sz="2900" dirty="0">
                <a:solidFill>
                  <a:schemeClr val="tx2"/>
                </a:solidFill>
              </a:rPr>
              <a:t>-&gt;ht[j].parent==-1</a:t>
            </a:r>
            <a:r>
              <a:rPr lang="en-US" altLang="zh-CN" sz="2900" dirty="0"/>
              <a:t>) </a:t>
            </a:r>
            <a:endParaRPr lang="en-US" altLang="zh-CN" sz="2900" dirty="0">
              <a:solidFill>
                <a:srgbClr val="008A00"/>
              </a:solidFill>
            </a:endParaRPr>
          </a:p>
          <a:p>
            <a:pPr marL="108000" algn="just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2900" dirty="0"/>
              <a:t>         {m2=m1; x2=x1;  </a:t>
            </a:r>
            <a:endParaRPr lang="en-US" altLang="zh-CN" sz="2900" dirty="0">
              <a:solidFill>
                <a:srgbClr val="008A00"/>
              </a:solidFill>
            </a:endParaRPr>
          </a:p>
          <a:p>
            <a:pPr marL="108000" algn="just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2900" dirty="0"/>
              <a:t>           m1=</a:t>
            </a:r>
            <a:r>
              <a:rPr lang="en-US" altLang="zh-CN" sz="2900" dirty="0" err="1"/>
              <a:t>pht</a:t>
            </a:r>
            <a:r>
              <a:rPr lang="en-US" altLang="zh-CN" sz="2900" dirty="0"/>
              <a:t>-&gt;ht[j].</a:t>
            </a:r>
            <a:r>
              <a:rPr lang="en-US" altLang="zh-CN" sz="2900" dirty="0" err="1"/>
              <a:t>ww</a:t>
            </a:r>
            <a:r>
              <a:rPr lang="en-US" altLang="zh-CN" sz="2900" dirty="0"/>
              <a:t>;  x1=j;}</a:t>
            </a:r>
          </a:p>
          <a:p>
            <a:pPr marL="108000" algn="just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2900" dirty="0"/>
              <a:t>      else if(</a:t>
            </a:r>
            <a:r>
              <a:rPr lang="en-US" altLang="zh-CN" sz="2900" dirty="0" err="1"/>
              <a:t>pht</a:t>
            </a:r>
            <a:r>
              <a:rPr lang="en-US" altLang="zh-CN" sz="2900" dirty="0"/>
              <a:t>-&gt;ht[j].</a:t>
            </a:r>
            <a:r>
              <a:rPr lang="en-US" altLang="zh-CN" sz="2900" dirty="0" err="1"/>
              <a:t>ww</a:t>
            </a:r>
            <a:r>
              <a:rPr lang="en-US" altLang="zh-CN" sz="2900" dirty="0"/>
              <a:t>&lt;m2)&amp;&amp;</a:t>
            </a:r>
            <a:r>
              <a:rPr lang="en-US" altLang="zh-CN" sz="2900" dirty="0" err="1"/>
              <a:t>pht</a:t>
            </a:r>
            <a:r>
              <a:rPr lang="en-US" altLang="zh-CN" sz="2900" dirty="0"/>
              <a:t>-&gt;ht[j].parent==</a:t>
            </a:r>
            <a:r>
              <a:rPr lang="en-US" altLang="zh-CN" sz="2900" dirty="0">
                <a:solidFill>
                  <a:schemeClr val="tx2"/>
                </a:solidFill>
              </a:rPr>
              <a:t>-1</a:t>
            </a:r>
            <a:r>
              <a:rPr lang="en-US" altLang="zh-CN" sz="2900" dirty="0"/>
              <a:t>)</a:t>
            </a:r>
          </a:p>
          <a:p>
            <a:pPr marL="108000" algn="just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2900" dirty="0"/>
              <a:t>         {m2 =  </a:t>
            </a:r>
            <a:r>
              <a:rPr lang="en-US" altLang="zh-CN" sz="2900" dirty="0" err="1"/>
              <a:t>pht</a:t>
            </a:r>
            <a:r>
              <a:rPr lang="en-US" altLang="zh-CN" sz="2900" dirty="0"/>
              <a:t>-&gt;ht[j].</a:t>
            </a:r>
            <a:r>
              <a:rPr lang="en-US" altLang="zh-CN" sz="2900" dirty="0" err="1"/>
              <a:t>ww</a:t>
            </a:r>
            <a:r>
              <a:rPr lang="en-US" altLang="zh-CN" sz="2900" dirty="0"/>
              <a:t>; x2=j;}</a:t>
            </a:r>
          </a:p>
        </p:txBody>
      </p:sp>
      <p:sp>
        <p:nvSpPr>
          <p:cNvPr id="10" name="矩形 9"/>
          <p:cNvSpPr/>
          <p:nvPr/>
        </p:nvSpPr>
        <p:spPr>
          <a:xfrm>
            <a:off x="4490162" y="1524000"/>
            <a:ext cx="4653838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8A00"/>
                </a:solidFill>
              </a:rPr>
              <a:t>//m1,m2: </a:t>
            </a:r>
            <a:r>
              <a:rPr lang="zh-CN" altLang="en-US" dirty="0">
                <a:solidFill>
                  <a:srgbClr val="008A00"/>
                </a:solidFill>
              </a:rPr>
              <a:t>根中最小</a:t>
            </a:r>
            <a:r>
              <a:rPr lang="en-US" altLang="zh-CN" dirty="0">
                <a:solidFill>
                  <a:srgbClr val="008A00"/>
                </a:solidFill>
              </a:rPr>
              <a:t>,</a:t>
            </a:r>
            <a:r>
              <a:rPr lang="zh-CN" altLang="en-US" dirty="0">
                <a:solidFill>
                  <a:srgbClr val="008A00"/>
                </a:solidFill>
              </a:rPr>
              <a:t>次小权值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2927001" y="2057400"/>
            <a:ext cx="3778599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8A00"/>
                </a:solidFill>
              </a:rPr>
              <a:t>//x1,x2</a:t>
            </a:r>
            <a:r>
              <a:rPr lang="zh-CN" altLang="en-US" dirty="0">
                <a:solidFill>
                  <a:srgbClr val="008A00"/>
                </a:solidFill>
              </a:rPr>
              <a:t>：</a:t>
            </a:r>
            <a:r>
              <a:rPr lang="en-US" altLang="zh-CN" dirty="0">
                <a:solidFill>
                  <a:srgbClr val="008A00"/>
                </a:solidFill>
              </a:rPr>
              <a:t>m1,m2</a:t>
            </a:r>
            <a:r>
              <a:rPr lang="zh-CN" altLang="en-US" dirty="0">
                <a:solidFill>
                  <a:srgbClr val="008A00"/>
                </a:solidFill>
              </a:rPr>
              <a:t>的下标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3657600" y="2590800"/>
            <a:ext cx="56388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3399"/>
                </a:solidFill>
              </a:rPr>
              <a:t>//</a:t>
            </a:r>
            <a:r>
              <a:rPr lang="zh-CN" altLang="en-US" dirty="0">
                <a:solidFill>
                  <a:srgbClr val="003399"/>
                </a:solidFill>
              </a:rPr>
              <a:t>在已建的</a:t>
            </a:r>
            <a:r>
              <a:rPr lang="en-US" altLang="zh-CN" dirty="0" err="1">
                <a:solidFill>
                  <a:srgbClr val="003399"/>
                </a:solidFill>
              </a:rPr>
              <a:t>m+i</a:t>
            </a:r>
            <a:r>
              <a:rPr lang="zh-CN" altLang="en-US" dirty="0">
                <a:solidFill>
                  <a:srgbClr val="003399"/>
                </a:solidFill>
              </a:rPr>
              <a:t>个树根中找</a:t>
            </a:r>
            <a:r>
              <a:rPr lang="en-US" altLang="zh-CN" dirty="0">
                <a:solidFill>
                  <a:srgbClr val="003399"/>
                </a:solidFill>
              </a:rPr>
              <a:t>m1,m2</a:t>
            </a:r>
            <a:endParaRPr lang="zh-CN" altLang="en-US" dirty="0">
              <a:solidFill>
                <a:srgbClr val="003399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444178" y="4322058"/>
            <a:ext cx="4004622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8A00"/>
                </a:solidFill>
              </a:rPr>
              <a:t>//</a:t>
            </a:r>
            <a:r>
              <a:rPr lang="zh-CN" altLang="en-US" dirty="0">
                <a:solidFill>
                  <a:srgbClr val="008A00"/>
                </a:solidFill>
              </a:rPr>
              <a:t>最小</a:t>
            </a:r>
            <a:r>
              <a:rPr lang="en-US" altLang="zh-CN" dirty="0">
                <a:solidFill>
                  <a:srgbClr val="008A00"/>
                </a:solidFill>
                <a:sym typeface="Wingdings" pitchFamily="2" charset="2"/>
              </a:rPr>
              <a:t></a:t>
            </a:r>
            <a:r>
              <a:rPr lang="zh-CN" altLang="en-US" dirty="0">
                <a:solidFill>
                  <a:srgbClr val="008A00"/>
                </a:solidFill>
              </a:rPr>
              <a:t>次小</a:t>
            </a:r>
            <a:r>
              <a:rPr lang="en-US" altLang="zh-CN" dirty="0">
                <a:solidFill>
                  <a:srgbClr val="008A00"/>
                </a:solidFill>
              </a:rPr>
              <a:t>, </a:t>
            </a:r>
            <a:r>
              <a:rPr lang="zh-CN" altLang="en-US" dirty="0">
                <a:solidFill>
                  <a:srgbClr val="008A00"/>
                </a:solidFill>
              </a:rPr>
              <a:t>新的最小</a:t>
            </a:r>
            <a:r>
              <a:rPr lang="en-US" altLang="zh-CN" dirty="0">
                <a:solidFill>
                  <a:srgbClr val="008A00"/>
                </a:solidFill>
              </a:rPr>
              <a:t> 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3886200" y="3733800"/>
            <a:ext cx="5334000" cy="574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8A00"/>
                </a:solidFill>
              </a:rPr>
              <a:t>//</a:t>
            </a:r>
            <a:r>
              <a:rPr lang="zh-CN" altLang="en-US" dirty="0">
                <a:solidFill>
                  <a:srgbClr val="008A00"/>
                </a:solidFill>
              </a:rPr>
              <a:t>权值比</a:t>
            </a:r>
            <a:r>
              <a:rPr lang="en-US" altLang="zh-CN" dirty="0">
                <a:solidFill>
                  <a:srgbClr val="008A00"/>
                </a:solidFill>
              </a:rPr>
              <a:t>m1</a:t>
            </a:r>
            <a:r>
              <a:rPr lang="zh-CN" altLang="en-US" dirty="0">
                <a:solidFill>
                  <a:srgbClr val="008A00"/>
                </a:solidFill>
              </a:rPr>
              <a:t>小</a:t>
            </a:r>
            <a:r>
              <a:rPr lang="en-US" altLang="zh-CN" dirty="0">
                <a:solidFill>
                  <a:srgbClr val="008A00"/>
                </a:solidFill>
              </a:rPr>
              <a:t>, </a:t>
            </a:r>
            <a:r>
              <a:rPr lang="zh-CN" altLang="en-US" dirty="0">
                <a:solidFill>
                  <a:srgbClr val="008A00"/>
                </a:solidFill>
              </a:rPr>
              <a:t>且</a:t>
            </a:r>
            <a:r>
              <a:rPr lang="en-US" altLang="zh-CN" dirty="0">
                <a:solidFill>
                  <a:srgbClr val="008A00"/>
                </a:solidFill>
              </a:rPr>
              <a:t>ht[j]</a:t>
            </a:r>
            <a:r>
              <a:rPr lang="zh-CN" altLang="en-US" dirty="0">
                <a:solidFill>
                  <a:srgbClr val="008A00"/>
                </a:solidFill>
              </a:rPr>
              <a:t>未被合并过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5715000" y="5465058"/>
            <a:ext cx="35052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8A00"/>
                </a:solidFill>
              </a:rPr>
              <a:t>//</a:t>
            </a:r>
            <a:r>
              <a:rPr lang="zh-CN" altLang="en-US" dirty="0">
                <a:solidFill>
                  <a:srgbClr val="008A00"/>
                </a:solidFill>
              </a:rPr>
              <a:t>权值比</a:t>
            </a:r>
            <a:r>
              <a:rPr lang="en-US" altLang="zh-CN" dirty="0">
                <a:solidFill>
                  <a:srgbClr val="008A00"/>
                </a:solidFill>
              </a:rPr>
              <a:t>m2</a:t>
            </a:r>
            <a:r>
              <a:rPr lang="zh-CN" altLang="en-US" dirty="0">
                <a:solidFill>
                  <a:srgbClr val="008A00"/>
                </a:solidFill>
              </a:rPr>
              <a:t>小</a:t>
            </a:r>
            <a:r>
              <a:rPr lang="en-US" altLang="zh-CN" dirty="0">
                <a:solidFill>
                  <a:srgbClr val="008A00"/>
                </a:solidFill>
              </a:rPr>
              <a:t>, ……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304800" y="1447800"/>
            <a:ext cx="312906" cy="6126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000" dirty="0"/>
              <a:t>{</a:t>
            </a:r>
            <a:endParaRPr lang="zh-CN" altLang="en-US" sz="3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15" grpId="0"/>
      <p:bldP spid="18" grpId="0"/>
    </p:bld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81000" y="838200"/>
            <a:ext cx="8763000" cy="534915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8000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>
                <a:solidFill>
                  <a:srgbClr val="003399"/>
                </a:solidFill>
              </a:rPr>
              <a:t>//</a:t>
            </a:r>
            <a:r>
              <a:rPr lang="zh-CN" altLang="en-US" dirty="0">
                <a:solidFill>
                  <a:srgbClr val="003399"/>
                </a:solidFill>
              </a:rPr>
              <a:t>已找到最小</a:t>
            </a:r>
            <a:r>
              <a:rPr lang="en-US" altLang="zh-CN" dirty="0">
                <a:solidFill>
                  <a:srgbClr val="003399"/>
                </a:solidFill>
              </a:rPr>
              <a:t>m1</a:t>
            </a:r>
            <a:r>
              <a:rPr lang="zh-CN" altLang="en-US" dirty="0">
                <a:solidFill>
                  <a:srgbClr val="003399"/>
                </a:solidFill>
              </a:rPr>
              <a:t>和次小</a:t>
            </a:r>
            <a:r>
              <a:rPr lang="en-US" altLang="zh-CN" dirty="0">
                <a:solidFill>
                  <a:srgbClr val="003399"/>
                </a:solidFill>
              </a:rPr>
              <a:t>m2</a:t>
            </a:r>
            <a:r>
              <a:rPr lang="zh-CN" altLang="en-US" dirty="0">
                <a:solidFill>
                  <a:srgbClr val="003399"/>
                </a:solidFill>
              </a:rPr>
              <a:t>，下标分别为</a:t>
            </a:r>
            <a:r>
              <a:rPr lang="en-US" altLang="zh-CN" dirty="0">
                <a:solidFill>
                  <a:srgbClr val="003399"/>
                </a:solidFill>
              </a:rPr>
              <a:t>x1, x2</a:t>
            </a:r>
          </a:p>
          <a:p>
            <a:pPr marL="18000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000" dirty="0"/>
              <a:t>      </a:t>
            </a:r>
            <a:r>
              <a:rPr lang="en-US" altLang="zh-CN" sz="3000" dirty="0" err="1"/>
              <a:t>pht</a:t>
            </a:r>
            <a:r>
              <a:rPr lang="en-US" altLang="zh-CN" sz="3000" dirty="0"/>
              <a:t>-&gt;ht[</a:t>
            </a:r>
            <a:r>
              <a:rPr lang="en-US" altLang="zh-CN" sz="3000" dirty="0">
                <a:solidFill>
                  <a:schemeClr val="tx2"/>
                </a:solidFill>
              </a:rPr>
              <a:t>x1</a:t>
            </a:r>
            <a:r>
              <a:rPr lang="en-US" altLang="zh-CN" sz="3000" dirty="0"/>
              <a:t>].parent = </a:t>
            </a:r>
            <a:r>
              <a:rPr lang="en-US" altLang="zh-CN" sz="3000" dirty="0" err="1">
                <a:solidFill>
                  <a:schemeClr val="tx2"/>
                </a:solidFill>
              </a:rPr>
              <a:t>m+i</a:t>
            </a:r>
            <a:r>
              <a:rPr lang="en-US" altLang="zh-CN" sz="3000" dirty="0"/>
              <a:t>; </a:t>
            </a:r>
            <a:endParaRPr lang="en-US" altLang="zh-CN" sz="3000" dirty="0">
              <a:solidFill>
                <a:srgbClr val="008A00"/>
              </a:solidFill>
            </a:endParaRPr>
          </a:p>
          <a:p>
            <a:pPr marL="18000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000" dirty="0"/>
              <a:t>      </a:t>
            </a:r>
            <a:r>
              <a:rPr lang="en-US" altLang="zh-CN" sz="3000" dirty="0" err="1"/>
              <a:t>pht</a:t>
            </a:r>
            <a:r>
              <a:rPr lang="en-US" altLang="zh-CN" sz="3000" dirty="0"/>
              <a:t>-&gt;ht[</a:t>
            </a:r>
            <a:r>
              <a:rPr lang="en-US" altLang="zh-CN" sz="3000" dirty="0">
                <a:solidFill>
                  <a:schemeClr val="tx2"/>
                </a:solidFill>
              </a:rPr>
              <a:t>x2</a:t>
            </a:r>
            <a:r>
              <a:rPr lang="en-US" altLang="zh-CN" sz="3000" dirty="0"/>
              <a:t>].parent = </a:t>
            </a:r>
            <a:r>
              <a:rPr lang="en-US" altLang="zh-CN" sz="3000" dirty="0" err="1">
                <a:solidFill>
                  <a:schemeClr val="tx2"/>
                </a:solidFill>
              </a:rPr>
              <a:t>m+i</a:t>
            </a:r>
            <a:r>
              <a:rPr lang="en-US" altLang="zh-CN" sz="3000" dirty="0"/>
              <a:t>; </a:t>
            </a:r>
            <a:endParaRPr lang="en-US" altLang="zh-CN" sz="3000" dirty="0">
              <a:solidFill>
                <a:srgbClr val="008A00"/>
              </a:solidFill>
            </a:endParaRPr>
          </a:p>
          <a:p>
            <a:pPr marL="18000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000" dirty="0"/>
              <a:t>      </a:t>
            </a:r>
            <a:r>
              <a:rPr lang="en-US" altLang="zh-CN" sz="3000" dirty="0" err="1"/>
              <a:t>pht</a:t>
            </a:r>
            <a:r>
              <a:rPr lang="en-US" altLang="zh-CN" sz="3000" dirty="0"/>
              <a:t>-&gt;ht[</a:t>
            </a:r>
            <a:r>
              <a:rPr lang="en-US" altLang="zh-CN" sz="3000" dirty="0" err="1"/>
              <a:t>m+i</a:t>
            </a:r>
            <a:r>
              <a:rPr lang="en-US" altLang="zh-CN" sz="3000" dirty="0"/>
              <a:t>].</a:t>
            </a:r>
            <a:r>
              <a:rPr lang="en-US" altLang="zh-CN" sz="3000" dirty="0" err="1">
                <a:solidFill>
                  <a:schemeClr val="tx2"/>
                </a:solidFill>
              </a:rPr>
              <a:t>ww</a:t>
            </a:r>
            <a:r>
              <a:rPr lang="en-US" altLang="zh-CN" sz="3000" dirty="0">
                <a:solidFill>
                  <a:schemeClr val="tx2"/>
                </a:solidFill>
              </a:rPr>
              <a:t> = m1+m2</a:t>
            </a:r>
            <a:r>
              <a:rPr lang="en-US" altLang="zh-CN" sz="3000" dirty="0"/>
              <a:t>; </a:t>
            </a:r>
            <a:endParaRPr lang="en-US" altLang="zh-CN" sz="3000" dirty="0">
              <a:solidFill>
                <a:srgbClr val="008A00"/>
              </a:solidFill>
            </a:endParaRPr>
          </a:p>
          <a:p>
            <a:pPr marL="18000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000" dirty="0"/>
              <a:t>      </a:t>
            </a:r>
            <a:r>
              <a:rPr lang="en-US" altLang="zh-CN" sz="3000" dirty="0" err="1"/>
              <a:t>pht</a:t>
            </a:r>
            <a:r>
              <a:rPr lang="en-US" altLang="zh-CN" sz="3000" dirty="0"/>
              <a:t>-&gt;ht[</a:t>
            </a:r>
            <a:r>
              <a:rPr lang="en-US" altLang="zh-CN" sz="3000" dirty="0" err="1"/>
              <a:t>m+i</a:t>
            </a:r>
            <a:r>
              <a:rPr lang="en-US" altLang="zh-CN" sz="3000" dirty="0"/>
              <a:t>].</a:t>
            </a:r>
            <a:r>
              <a:rPr lang="en-US" altLang="zh-CN" sz="3000" dirty="0" err="1"/>
              <a:t>lindex</a:t>
            </a:r>
            <a:r>
              <a:rPr lang="en-US" altLang="zh-CN" sz="3000" dirty="0"/>
              <a:t> =  x1; </a:t>
            </a:r>
            <a:endParaRPr lang="en-US" altLang="zh-CN" sz="3000" dirty="0">
              <a:solidFill>
                <a:srgbClr val="008A00"/>
              </a:solidFill>
            </a:endParaRPr>
          </a:p>
          <a:p>
            <a:pPr marL="18000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000" dirty="0"/>
              <a:t>      </a:t>
            </a:r>
            <a:r>
              <a:rPr lang="en-US" altLang="zh-CN" sz="3000" dirty="0" err="1"/>
              <a:t>pht</a:t>
            </a:r>
            <a:r>
              <a:rPr lang="en-US" altLang="zh-CN" sz="3000" dirty="0"/>
              <a:t>-&gt;ht[</a:t>
            </a:r>
            <a:r>
              <a:rPr lang="en-US" altLang="zh-CN" sz="3000" dirty="0" err="1"/>
              <a:t>m+i</a:t>
            </a:r>
            <a:r>
              <a:rPr lang="en-US" altLang="zh-CN" sz="3000" dirty="0"/>
              <a:t>].</a:t>
            </a:r>
            <a:r>
              <a:rPr lang="en-US" altLang="zh-CN" sz="3000" dirty="0" err="1"/>
              <a:t>rindex</a:t>
            </a:r>
            <a:r>
              <a:rPr lang="en-US" altLang="zh-CN" sz="3000" dirty="0"/>
              <a:t>  = x2; </a:t>
            </a:r>
          </a:p>
          <a:p>
            <a:pPr marL="180000" algn="just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3000" dirty="0"/>
              <a:t>    }</a:t>
            </a:r>
            <a:endParaRPr lang="en-US" altLang="zh-CN" sz="3000" dirty="0">
              <a:solidFill>
                <a:srgbClr val="008A00"/>
              </a:solidFill>
            </a:endParaRPr>
          </a:p>
          <a:p>
            <a:pPr marL="180000" algn="just">
              <a:lnSpc>
                <a:spcPct val="120000"/>
              </a:lnSpc>
              <a:spcBef>
                <a:spcPts val="900"/>
              </a:spcBef>
              <a:buNone/>
            </a:pPr>
            <a:r>
              <a:rPr lang="en-US" altLang="zh-CN" sz="3000" dirty="0"/>
              <a:t> </a:t>
            </a:r>
            <a:r>
              <a:rPr lang="en-US" altLang="zh-CN" sz="3000" dirty="0" err="1"/>
              <a:t>pht</a:t>
            </a:r>
            <a:r>
              <a:rPr lang="en-US" altLang="zh-CN" sz="3000" dirty="0"/>
              <a:t>-&gt;root = 2*</a:t>
            </a:r>
            <a:r>
              <a:rPr lang="en-US" altLang="zh-CN" sz="3000" dirty="0">
                <a:solidFill>
                  <a:schemeClr val="tx2"/>
                </a:solidFill>
              </a:rPr>
              <a:t>m-1</a:t>
            </a:r>
            <a:r>
              <a:rPr lang="en-US" altLang="zh-CN" sz="3000" dirty="0"/>
              <a:t>; </a:t>
            </a:r>
            <a:endParaRPr lang="en-US" altLang="zh-CN" sz="3000" dirty="0">
              <a:solidFill>
                <a:srgbClr val="008A00"/>
              </a:solidFill>
            </a:endParaRPr>
          </a:p>
          <a:p>
            <a:pPr marL="18000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000" dirty="0"/>
              <a:t> return </a:t>
            </a:r>
            <a:r>
              <a:rPr lang="en-US" altLang="zh-CN" sz="3000" dirty="0" err="1"/>
              <a:t>pht</a:t>
            </a:r>
            <a:r>
              <a:rPr lang="en-US" altLang="zh-CN" sz="3000" dirty="0"/>
              <a:t>;</a:t>
            </a:r>
          </a:p>
          <a:p>
            <a:pPr marL="180000" algn="just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CN" sz="3000" dirty="0"/>
              <a:t>}</a:t>
            </a:r>
          </a:p>
        </p:txBody>
      </p:sp>
      <p:sp>
        <p:nvSpPr>
          <p:cNvPr id="8" name="矩形 7"/>
          <p:cNvSpPr/>
          <p:nvPr/>
        </p:nvSpPr>
        <p:spPr>
          <a:xfrm>
            <a:off x="5562600" y="1426458"/>
            <a:ext cx="37338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8A00"/>
                </a:solidFill>
              </a:rPr>
              <a:t>//</a:t>
            </a:r>
            <a:r>
              <a:rPr lang="zh-CN" altLang="en-US" dirty="0">
                <a:solidFill>
                  <a:srgbClr val="008A00"/>
                </a:solidFill>
              </a:rPr>
              <a:t>合并</a:t>
            </a:r>
            <a:r>
              <a:rPr lang="en-US" altLang="zh-CN" dirty="0">
                <a:solidFill>
                  <a:srgbClr val="008A00"/>
                </a:solidFill>
              </a:rPr>
              <a:t>x1,x2,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5559021" y="1959858"/>
            <a:ext cx="3486852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8A00"/>
                </a:solidFill>
              </a:rPr>
              <a:t>//</a:t>
            </a:r>
            <a:r>
              <a:rPr lang="zh-CN" altLang="en-US" dirty="0">
                <a:solidFill>
                  <a:srgbClr val="008A00"/>
                </a:solidFill>
              </a:rPr>
              <a:t>设置父亲下标为</a:t>
            </a:r>
            <a:r>
              <a:rPr lang="en-US" altLang="zh-CN" dirty="0" err="1">
                <a:solidFill>
                  <a:srgbClr val="008A00"/>
                </a:solidFill>
              </a:rPr>
              <a:t>m+i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5974598" y="2488961"/>
            <a:ext cx="2768707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8A00"/>
                </a:solidFill>
              </a:rPr>
              <a:t>//</a:t>
            </a:r>
            <a:r>
              <a:rPr lang="zh-CN" altLang="en-US" dirty="0">
                <a:solidFill>
                  <a:srgbClr val="008A00"/>
                </a:solidFill>
              </a:rPr>
              <a:t>设置新结点</a:t>
            </a:r>
            <a:r>
              <a:rPr lang="en-US" altLang="zh-CN" dirty="0" err="1">
                <a:solidFill>
                  <a:srgbClr val="008A00"/>
                </a:solidFill>
              </a:rPr>
              <a:t>m+i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1371600" y="4068000"/>
            <a:ext cx="76962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8A00"/>
                </a:solidFill>
              </a:rPr>
              <a:t>//</a:t>
            </a:r>
            <a:r>
              <a:rPr lang="zh-CN" altLang="en-US" dirty="0">
                <a:solidFill>
                  <a:srgbClr val="008A00"/>
                </a:solidFill>
              </a:rPr>
              <a:t>结束 </a:t>
            </a:r>
            <a:r>
              <a:rPr lang="en-US" altLang="zh-CN" dirty="0">
                <a:solidFill>
                  <a:srgbClr val="008A00"/>
                </a:solidFill>
              </a:rPr>
              <a:t>for(</a:t>
            </a:r>
            <a:r>
              <a:rPr lang="en-US" altLang="zh-CN" dirty="0" err="1">
                <a:solidFill>
                  <a:srgbClr val="008A00"/>
                </a:solidFill>
              </a:rPr>
              <a:t>i</a:t>
            </a:r>
            <a:r>
              <a:rPr lang="en-US" altLang="zh-CN" dirty="0">
                <a:solidFill>
                  <a:srgbClr val="008A00"/>
                </a:solidFill>
              </a:rPr>
              <a:t>=0; </a:t>
            </a:r>
            <a:r>
              <a:rPr lang="en-US" altLang="zh-CN" dirty="0" err="1">
                <a:solidFill>
                  <a:srgbClr val="008A00"/>
                </a:solidFill>
              </a:rPr>
              <a:t>i</a:t>
            </a:r>
            <a:r>
              <a:rPr lang="en-US" altLang="zh-CN" dirty="0">
                <a:solidFill>
                  <a:srgbClr val="008A00"/>
                </a:solidFill>
              </a:rPr>
              <a:t>&lt;m-1; </a:t>
            </a:r>
            <a:r>
              <a:rPr lang="en-US" altLang="zh-CN" dirty="0" err="1">
                <a:solidFill>
                  <a:srgbClr val="008A00"/>
                </a:solidFill>
              </a:rPr>
              <a:t>i</a:t>
            </a:r>
            <a:r>
              <a:rPr lang="en-US" altLang="zh-CN" dirty="0">
                <a:solidFill>
                  <a:srgbClr val="008A00"/>
                </a:solidFill>
              </a:rPr>
              <a:t>++), </a:t>
            </a:r>
            <a:r>
              <a:rPr lang="zh-CN" altLang="en-US" dirty="0">
                <a:solidFill>
                  <a:srgbClr val="008A00"/>
                </a:solidFill>
              </a:rPr>
              <a:t>完成</a:t>
            </a:r>
            <a:r>
              <a:rPr lang="en-US" altLang="zh-CN" dirty="0">
                <a:solidFill>
                  <a:srgbClr val="008A00"/>
                </a:solidFill>
              </a:rPr>
              <a:t>m-1</a:t>
            </a:r>
            <a:r>
              <a:rPr lang="zh-CN" altLang="en-US" dirty="0">
                <a:solidFill>
                  <a:srgbClr val="008A00"/>
                </a:solidFill>
              </a:rPr>
              <a:t>次合并</a:t>
            </a:r>
            <a:r>
              <a:rPr lang="en-US" altLang="zh-CN" dirty="0">
                <a:solidFill>
                  <a:srgbClr val="008A00"/>
                </a:solidFill>
              </a:rPr>
              <a:t>, </a:t>
            </a:r>
            <a:r>
              <a:rPr lang="zh-CN" altLang="en-US" dirty="0">
                <a:solidFill>
                  <a:srgbClr val="008A00"/>
                </a:solidFill>
              </a:rPr>
              <a:t>树成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3810000" y="4626858"/>
            <a:ext cx="3256020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8A00"/>
                </a:solidFill>
              </a:rPr>
              <a:t>//</a:t>
            </a:r>
            <a:r>
              <a:rPr lang="zh-CN" altLang="en-US" dirty="0">
                <a:solidFill>
                  <a:srgbClr val="008A00"/>
                </a:solidFill>
              </a:rPr>
              <a:t>哈夫曼树根的下标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</p:bld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838200"/>
            <a:ext cx="4419600" cy="1676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432000" eaLnBrk="1" hangingPunct="1">
              <a:spcBef>
                <a:spcPts val="0"/>
              </a:spcBef>
              <a:buNone/>
            </a:pPr>
            <a:r>
              <a:rPr lang="zh-CN" altLang="en-US" dirty="0">
                <a:latin typeface="+mj-lt"/>
                <a:ea typeface="黑体" pitchFamily="2" charset="-122"/>
              </a:rPr>
              <a:t>例：已知一组权值</a:t>
            </a:r>
            <a:endParaRPr lang="en-US" altLang="zh-CN" dirty="0">
              <a:latin typeface="+mj-lt"/>
            </a:endParaRPr>
          </a:p>
          <a:p>
            <a:pPr marL="432000" eaLnBrk="1" hangingPunct="1">
              <a:spcBef>
                <a:spcPts val="0"/>
              </a:spcBef>
              <a:buNone/>
            </a:pPr>
            <a:r>
              <a:rPr lang="en-US" altLang="zh-CN" dirty="0">
                <a:latin typeface="+mj-lt"/>
                <a:ea typeface="黑体" pitchFamily="2" charset="-122"/>
              </a:rPr>
              <a:t>{2,3,5,7,11}</a:t>
            </a:r>
            <a:r>
              <a:rPr lang="zh-CN" altLang="en-US" dirty="0">
                <a:latin typeface="+mj-lt"/>
                <a:ea typeface="黑体" pitchFamily="2" charset="-122"/>
              </a:rPr>
              <a:t>，</a:t>
            </a:r>
            <a:endParaRPr lang="en-US" altLang="zh-CN" dirty="0">
              <a:latin typeface="+mj-lt"/>
              <a:ea typeface="黑体" pitchFamily="2" charset="-122"/>
            </a:endParaRPr>
          </a:p>
          <a:p>
            <a:pPr marL="432000" eaLnBrk="1" hangingPunct="1">
              <a:spcBef>
                <a:spcPts val="0"/>
              </a:spcBef>
              <a:buNone/>
            </a:pPr>
            <a:r>
              <a:rPr lang="zh-CN" altLang="en-US" dirty="0">
                <a:latin typeface="+mj-lt"/>
                <a:ea typeface="黑体" pitchFamily="2" charset="-122"/>
              </a:rPr>
              <a:t>构造哈夫曼树的过程：</a:t>
            </a:r>
            <a:endParaRPr lang="en-US" altLang="zh-CN" dirty="0">
              <a:latin typeface="+mj-lt"/>
              <a:ea typeface="黑体" pitchFamily="2" charset="-122"/>
            </a:endParaRPr>
          </a:p>
        </p:txBody>
      </p:sp>
      <p:graphicFrame>
        <p:nvGraphicFramePr>
          <p:cNvPr id="17" name="表格 16"/>
          <p:cNvGraphicFramePr>
            <a:graphicFrameLocks noGrp="1"/>
          </p:cNvGraphicFramePr>
          <p:nvPr/>
        </p:nvGraphicFramePr>
        <p:xfrm>
          <a:off x="5334001" y="1584960"/>
          <a:ext cx="3505199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1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28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8" name="表格 17"/>
          <p:cNvGraphicFramePr>
            <a:graphicFrameLocks noGrp="1"/>
          </p:cNvGraphicFramePr>
          <p:nvPr/>
        </p:nvGraphicFramePr>
        <p:xfrm>
          <a:off x="4419600" y="1584960"/>
          <a:ext cx="914400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4419600" y="975360"/>
            <a:ext cx="990600" cy="5334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ts val="2400"/>
              </a:spcBef>
              <a:buNone/>
            </a:pPr>
            <a:r>
              <a:rPr lang="zh-CN" altLang="en-US" sz="2600" dirty="0">
                <a:latin typeface="+mj-lt"/>
                <a:ea typeface="黑体" pitchFamily="2" charset="-122"/>
              </a:rPr>
              <a:t>下标</a:t>
            </a:r>
            <a:endParaRPr lang="en-US" altLang="zh-CN" sz="2600" dirty="0">
              <a:latin typeface="+mj-lt"/>
              <a:ea typeface="黑体" pitchFamily="2" charset="-122"/>
            </a:endParaRPr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5257800" y="975360"/>
            <a:ext cx="990600" cy="5334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ts val="2400"/>
              </a:spcBef>
              <a:buNone/>
            </a:pPr>
            <a:r>
              <a:rPr lang="zh-CN" altLang="en-US" sz="2600" dirty="0">
                <a:latin typeface="+mj-lt"/>
              </a:rPr>
              <a:t>权值</a:t>
            </a:r>
            <a:endParaRPr lang="en-US" altLang="zh-CN" sz="2600" dirty="0">
              <a:latin typeface="+mj-lt"/>
              <a:ea typeface="黑体" pitchFamily="2" charset="-122"/>
            </a:endParaRPr>
          </a:p>
        </p:txBody>
      </p:sp>
      <p:sp>
        <p:nvSpPr>
          <p:cNvPr id="22" name="Rectangle 4"/>
          <p:cNvSpPr>
            <a:spLocks noChangeArrowheads="1"/>
          </p:cNvSpPr>
          <p:nvPr/>
        </p:nvSpPr>
        <p:spPr bwMode="auto">
          <a:xfrm>
            <a:off x="6019800" y="746760"/>
            <a:ext cx="1143000" cy="5334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ts val="2400"/>
              </a:spcBef>
              <a:buNone/>
            </a:pPr>
            <a:r>
              <a:rPr lang="en-US" altLang="zh-CN" sz="2600" dirty="0">
                <a:latin typeface="+mj-lt"/>
              </a:rPr>
              <a:t>parent</a:t>
            </a:r>
            <a:endParaRPr lang="en-US" altLang="zh-CN" sz="2600" dirty="0">
              <a:latin typeface="+mj-lt"/>
              <a:ea typeface="黑体" pitchFamily="2" charset="-122"/>
            </a:endParaRPr>
          </a:p>
        </p:txBody>
      </p:sp>
      <p:sp>
        <p:nvSpPr>
          <p:cNvPr id="23" name="Rectangle 4"/>
          <p:cNvSpPr>
            <a:spLocks noChangeArrowheads="1"/>
          </p:cNvSpPr>
          <p:nvPr/>
        </p:nvSpPr>
        <p:spPr bwMode="auto">
          <a:xfrm>
            <a:off x="6934200" y="975360"/>
            <a:ext cx="1143000" cy="5334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ts val="2400"/>
              </a:spcBef>
              <a:buNone/>
            </a:pPr>
            <a:r>
              <a:rPr lang="en-US" altLang="zh-CN" sz="2600" dirty="0" err="1">
                <a:latin typeface="+mj-lt"/>
              </a:rPr>
              <a:t>lindex</a:t>
            </a:r>
            <a:endParaRPr lang="en-US" altLang="zh-CN" sz="2600" dirty="0">
              <a:latin typeface="+mj-lt"/>
              <a:ea typeface="黑体" pitchFamily="2" charset="-122"/>
            </a:endParaRPr>
          </a:p>
        </p:txBody>
      </p:sp>
      <p:sp>
        <p:nvSpPr>
          <p:cNvPr id="24" name="Rectangle 4"/>
          <p:cNvSpPr>
            <a:spLocks noChangeArrowheads="1"/>
          </p:cNvSpPr>
          <p:nvPr/>
        </p:nvSpPr>
        <p:spPr bwMode="auto">
          <a:xfrm>
            <a:off x="7848600" y="746760"/>
            <a:ext cx="1143000" cy="5334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ts val="2400"/>
              </a:spcBef>
              <a:buNone/>
            </a:pPr>
            <a:r>
              <a:rPr lang="en-US" altLang="zh-CN" sz="2600" dirty="0" err="1">
                <a:latin typeface="+mj-lt"/>
              </a:rPr>
              <a:t>rindex</a:t>
            </a:r>
            <a:endParaRPr lang="en-US" altLang="zh-CN" sz="2600" dirty="0">
              <a:latin typeface="+mj-lt"/>
              <a:ea typeface="黑体" pitchFamily="2" charset="-122"/>
            </a:endParaRPr>
          </a:p>
        </p:txBody>
      </p:sp>
      <p:sp>
        <p:nvSpPr>
          <p:cNvPr id="25" name="矩形 24"/>
          <p:cNvSpPr/>
          <p:nvPr/>
        </p:nvSpPr>
        <p:spPr bwMode="auto">
          <a:xfrm>
            <a:off x="5410200" y="4218960"/>
            <a:ext cx="648000" cy="432000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dirty="0"/>
              <a:t>5 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26" name="矩形 25"/>
          <p:cNvSpPr/>
          <p:nvPr/>
        </p:nvSpPr>
        <p:spPr bwMode="auto">
          <a:xfrm>
            <a:off x="6248400" y="1610160"/>
            <a:ext cx="648000" cy="432000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dirty="0"/>
              <a:t>5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6248400" y="2143560"/>
            <a:ext cx="648000" cy="432000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dirty="0"/>
              <a:t>5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28" name="矩形 27"/>
          <p:cNvSpPr/>
          <p:nvPr/>
        </p:nvSpPr>
        <p:spPr bwMode="auto">
          <a:xfrm>
            <a:off x="7162800" y="4218960"/>
            <a:ext cx="648000" cy="432000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dirty="0"/>
              <a:t>0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30" name="矩形 29"/>
          <p:cNvSpPr/>
          <p:nvPr/>
        </p:nvSpPr>
        <p:spPr bwMode="auto">
          <a:xfrm>
            <a:off x="8038800" y="4218960"/>
            <a:ext cx="648000" cy="432000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1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31" name="矩形 30"/>
          <p:cNvSpPr/>
          <p:nvPr/>
        </p:nvSpPr>
        <p:spPr bwMode="auto">
          <a:xfrm>
            <a:off x="5410200" y="4740960"/>
            <a:ext cx="648000" cy="432000"/>
          </a:xfrm>
          <a:prstGeom prst="rect">
            <a:avLst/>
          </a:prstGeom>
          <a:solidFill>
            <a:srgbClr val="0070C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10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32" name="矩形 31"/>
          <p:cNvSpPr/>
          <p:nvPr/>
        </p:nvSpPr>
        <p:spPr bwMode="auto">
          <a:xfrm>
            <a:off x="6248400" y="2651760"/>
            <a:ext cx="648000" cy="432000"/>
          </a:xfrm>
          <a:prstGeom prst="rect">
            <a:avLst/>
          </a:prstGeom>
          <a:solidFill>
            <a:srgbClr val="0070C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dirty="0"/>
              <a:t>6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6248400" y="4218960"/>
            <a:ext cx="648000" cy="432000"/>
          </a:xfrm>
          <a:prstGeom prst="rect">
            <a:avLst/>
          </a:prstGeom>
          <a:solidFill>
            <a:srgbClr val="0070C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dirty="0"/>
              <a:t>6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7162800" y="4740960"/>
            <a:ext cx="648000" cy="432000"/>
          </a:xfrm>
          <a:prstGeom prst="rect">
            <a:avLst/>
          </a:prstGeom>
          <a:solidFill>
            <a:srgbClr val="0070C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2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35" name="矩形 34"/>
          <p:cNvSpPr/>
          <p:nvPr/>
        </p:nvSpPr>
        <p:spPr bwMode="auto">
          <a:xfrm>
            <a:off x="8077200" y="4740960"/>
            <a:ext cx="648000" cy="432000"/>
          </a:xfrm>
          <a:prstGeom prst="rect">
            <a:avLst/>
          </a:prstGeom>
          <a:solidFill>
            <a:srgbClr val="0070C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dirty="0"/>
              <a:t>5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36" name="矩形 35"/>
          <p:cNvSpPr/>
          <p:nvPr/>
        </p:nvSpPr>
        <p:spPr bwMode="auto">
          <a:xfrm>
            <a:off x="5410200" y="5262960"/>
            <a:ext cx="648000" cy="432000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17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37" name="矩形 36"/>
          <p:cNvSpPr/>
          <p:nvPr/>
        </p:nvSpPr>
        <p:spPr bwMode="auto">
          <a:xfrm>
            <a:off x="6248400" y="3185160"/>
            <a:ext cx="648000" cy="432000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7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38" name="矩形 37"/>
          <p:cNvSpPr/>
          <p:nvPr/>
        </p:nvSpPr>
        <p:spPr bwMode="auto">
          <a:xfrm>
            <a:off x="6248400" y="4740960"/>
            <a:ext cx="648000" cy="432000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7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39" name="矩形 38"/>
          <p:cNvSpPr/>
          <p:nvPr/>
        </p:nvSpPr>
        <p:spPr bwMode="auto">
          <a:xfrm>
            <a:off x="7162800" y="5262960"/>
            <a:ext cx="648000" cy="432000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dirty="0"/>
              <a:t>3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40" name="矩形 39"/>
          <p:cNvSpPr/>
          <p:nvPr/>
        </p:nvSpPr>
        <p:spPr bwMode="auto">
          <a:xfrm>
            <a:off x="8077200" y="5262960"/>
            <a:ext cx="648000" cy="432000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dirty="0"/>
              <a:t>6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42" name="矩形 41"/>
          <p:cNvSpPr/>
          <p:nvPr/>
        </p:nvSpPr>
        <p:spPr bwMode="auto">
          <a:xfrm>
            <a:off x="5410200" y="5784960"/>
            <a:ext cx="648000" cy="432000"/>
          </a:xfrm>
          <a:prstGeom prst="rect">
            <a:avLst/>
          </a:prstGeom>
          <a:solidFill>
            <a:srgbClr val="FF66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dirty="0"/>
              <a:t>28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43" name="矩形 42"/>
          <p:cNvSpPr/>
          <p:nvPr/>
        </p:nvSpPr>
        <p:spPr bwMode="auto">
          <a:xfrm>
            <a:off x="7162800" y="5784960"/>
            <a:ext cx="648000" cy="432000"/>
          </a:xfrm>
          <a:prstGeom prst="rect">
            <a:avLst/>
          </a:prstGeom>
          <a:solidFill>
            <a:srgbClr val="FF66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4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44" name="矩形 43"/>
          <p:cNvSpPr/>
          <p:nvPr/>
        </p:nvSpPr>
        <p:spPr bwMode="auto">
          <a:xfrm>
            <a:off x="8077200" y="5784960"/>
            <a:ext cx="648000" cy="432000"/>
          </a:xfrm>
          <a:prstGeom prst="rect">
            <a:avLst/>
          </a:prstGeom>
          <a:solidFill>
            <a:srgbClr val="FF66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dirty="0"/>
              <a:t>7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45" name="矩形 44"/>
          <p:cNvSpPr/>
          <p:nvPr/>
        </p:nvSpPr>
        <p:spPr bwMode="auto">
          <a:xfrm>
            <a:off x="6248400" y="3714960"/>
            <a:ext cx="648000" cy="432000"/>
          </a:xfrm>
          <a:prstGeom prst="rect">
            <a:avLst/>
          </a:prstGeom>
          <a:solidFill>
            <a:srgbClr val="FF66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dirty="0"/>
              <a:t>8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46" name="矩形 45"/>
          <p:cNvSpPr/>
          <p:nvPr/>
        </p:nvSpPr>
        <p:spPr bwMode="auto">
          <a:xfrm>
            <a:off x="6248400" y="5262960"/>
            <a:ext cx="648000" cy="432000"/>
          </a:xfrm>
          <a:prstGeom prst="rect">
            <a:avLst/>
          </a:prstGeom>
          <a:solidFill>
            <a:srgbClr val="FF66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dirty="0"/>
              <a:t>8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57" name="Oval 26"/>
          <p:cNvSpPr>
            <a:spLocks noChangeArrowheads="1"/>
          </p:cNvSpPr>
          <p:nvPr/>
        </p:nvSpPr>
        <p:spPr bwMode="auto">
          <a:xfrm>
            <a:off x="1552800" y="4047975"/>
            <a:ext cx="540000" cy="540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ts val="0"/>
              </a:spcBef>
              <a:buNone/>
            </a:pPr>
            <a:r>
              <a:rPr lang="en-US" altLang="zh-CN" sz="3200" dirty="0"/>
              <a:t>10</a:t>
            </a:r>
          </a:p>
        </p:txBody>
      </p:sp>
      <p:sp>
        <p:nvSpPr>
          <p:cNvPr id="58" name="Oval 27"/>
          <p:cNvSpPr>
            <a:spLocks noChangeArrowheads="1"/>
          </p:cNvSpPr>
          <p:nvPr/>
        </p:nvSpPr>
        <p:spPr bwMode="auto">
          <a:xfrm>
            <a:off x="2169600" y="3285975"/>
            <a:ext cx="540000" cy="540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ts val="0"/>
              </a:spcBef>
              <a:buNone/>
            </a:pPr>
            <a:r>
              <a:rPr lang="en-US" altLang="zh-CN" sz="3200" dirty="0"/>
              <a:t>17</a:t>
            </a:r>
          </a:p>
        </p:txBody>
      </p:sp>
      <p:cxnSp>
        <p:nvCxnSpPr>
          <p:cNvPr id="59" name="直接连接符 58"/>
          <p:cNvCxnSpPr>
            <a:stCxn id="58" idx="3"/>
            <a:endCxn id="57" idx="0"/>
          </p:cNvCxnSpPr>
          <p:nvPr/>
        </p:nvCxnSpPr>
        <p:spPr bwMode="auto">
          <a:xfrm rot="5400000">
            <a:off x="1885201" y="3684494"/>
            <a:ext cx="301081" cy="4258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0" name="直接连接符 59"/>
          <p:cNvCxnSpPr>
            <a:stCxn id="58" idx="5"/>
            <a:endCxn id="64" idx="0"/>
          </p:cNvCxnSpPr>
          <p:nvPr/>
        </p:nvCxnSpPr>
        <p:spPr bwMode="auto">
          <a:xfrm rot="16200000" flipH="1">
            <a:off x="2652119" y="3725293"/>
            <a:ext cx="335281" cy="3784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2" name="Oval 29"/>
          <p:cNvSpPr>
            <a:spLocks noChangeArrowheads="1"/>
          </p:cNvSpPr>
          <p:nvPr/>
        </p:nvSpPr>
        <p:spPr bwMode="auto">
          <a:xfrm>
            <a:off x="992400" y="4893385"/>
            <a:ext cx="540000" cy="540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ts val="0"/>
              </a:spcBef>
              <a:buNone/>
            </a:pPr>
            <a:r>
              <a:rPr lang="en-US" altLang="zh-CN" sz="3200" dirty="0"/>
              <a:t>5</a:t>
            </a:r>
            <a:endParaRPr lang="zh-CN" altLang="en-US" sz="3200" dirty="0"/>
          </a:p>
        </p:txBody>
      </p:sp>
      <p:cxnSp>
        <p:nvCxnSpPr>
          <p:cNvPr id="63" name="直接连接符 62"/>
          <p:cNvCxnSpPr>
            <a:stCxn id="57" idx="3"/>
            <a:endCxn id="62" idx="0"/>
          </p:cNvCxnSpPr>
          <p:nvPr/>
        </p:nvCxnSpPr>
        <p:spPr bwMode="auto">
          <a:xfrm rot="5400000">
            <a:off x="1254896" y="4516399"/>
            <a:ext cx="384491" cy="3694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4" name="矩形 63"/>
          <p:cNvSpPr/>
          <p:nvPr/>
        </p:nvSpPr>
        <p:spPr bwMode="auto">
          <a:xfrm>
            <a:off x="2703000" y="4082175"/>
            <a:ext cx="612000" cy="504000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7</a:t>
            </a:r>
            <a:endParaRPr kumimoji="0" lang="zh-CN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66" name="直接连接符 65"/>
          <p:cNvCxnSpPr>
            <a:stCxn id="62" idx="3"/>
            <a:endCxn id="68" idx="0"/>
          </p:cNvCxnSpPr>
          <p:nvPr/>
        </p:nvCxnSpPr>
        <p:spPr bwMode="auto">
          <a:xfrm rot="5400000">
            <a:off x="796093" y="5473812"/>
            <a:ext cx="394896" cy="1558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7" name="直接连接符 66"/>
          <p:cNvCxnSpPr>
            <a:stCxn id="62" idx="5"/>
            <a:endCxn id="69" idx="0"/>
          </p:cNvCxnSpPr>
          <p:nvPr/>
        </p:nvCxnSpPr>
        <p:spPr bwMode="auto">
          <a:xfrm rot="16200000" flipH="1">
            <a:off x="1366811" y="5440811"/>
            <a:ext cx="394896" cy="2218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8" name="矩形 67"/>
          <p:cNvSpPr/>
          <p:nvPr/>
        </p:nvSpPr>
        <p:spPr bwMode="auto">
          <a:xfrm>
            <a:off x="609600" y="5749200"/>
            <a:ext cx="612000" cy="504000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200" dirty="0"/>
              <a:t>2</a:t>
            </a:r>
            <a:endParaRPr kumimoji="0" lang="zh-CN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69" name="矩形 68"/>
          <p:cNvSpPr/>
          <p:nvPr/>
        </p:nvSpPr>
        <p:spPr bwMode="auto">
          <a:xfrm>
            <a:off x="1369200" y="5749200"/>
            <a:ext cx="612000" cy="504000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200" dirty="0"/>
              <a:t>3</a:t>
            </a:r>
            <a:endParaRPr kumimoji="0" lang="zh-CN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71" name="直接连接符 70"/>
          <p:cNvCxnSpPr>
            <a:stCxn id="57" idx="5"/>
            <a:endCxn id="72" idx="0"/>
          </p:cNvCxnSpPr>
          <p:nvPr/>
        </p:nvCxnSpPr>
        <p:spPr bwMode="auto">
          <a:xfrm rot="16200000" flipH="1">
            <a:off x="1929306" y="4593306"/>
            <a:ext cx="402106" cy="2332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2" name="矩形 71"/>
          <p:cNvSpPr/>
          <p:nvPr/>
        </p:nvSpPr>
        <p:spPr bwMode="auto">
          <a:xfrm>
            <a:off x="1941000" y="4911000"/>
            <a:ext cx="612000" cy="504000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5</a:t>
            </a:r>
            <a:endParaRPr kumimoji="0" lang="zh-CN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73" name="Oval 27"/>
          <p:cNvSpPr>
            <a:spLocks noChangeArrowheads="1"/>
          </p:cNvSpPr>
          <p:nvPr/>
        </p:nvSpPr>
        <p:spPr bwMode="auto">
          <a:xfrm>
            <a:off x="2893200" y="2514600"/>
            <a:ext cx="540000" cy="540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ts val="0"/>
              </a:spcBef>
              <a:buNone/>
            </a:pPr>
            <a:r>
              <a:rPr lang="en-US" altLang="zh-CN" sz="3200" dirty="0"/>
              <a:t>28</a:t>
            </a:r>
          </a:p>
        </p:txBody>
      </p:sp>
      <p:cxnSp>
        <p:nvCxnSpPr>
          <p:cNvPr id="74" name="直接连接符 73"/>
          <p:cNvCxnSpPr>
            <a:stCxn id="73" idx="3"/>
            <a:endCxn id="58" idx="0"/>
          </p:cNvCxnSpPr>
          <p:nvPr/>
        </p:nvCxnSpPr>
        <p:spPr bwMode="auto">
          <a:xfrm rot="5400000">
            <a:off x="2550713" y="2864407"/>
            <a:ext cx="310456" cy="5326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5" name="直接连接符 74"/>
          <p:cNvCxnSpPr>
            <a:stCxn id="73" idx="5"/>
            <a:endCxn id="76" idx="0"/>
          </p:cNvCxnSpPr>
          <p:nvPr/>
        </p:nvCxnSpPr>
        <p:spPr bwMode="auto">
          <a:xfrm rot="16200000" flipH="1">
            <a:off x="3375719" y="2953918"/>
            <a:ext cx="335281" cy="3784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6" name="矩形 75"/>
          <p:cNvSpPr/>
          <p:nvPr/>
        </p:nvSpPr>
        <p:spPr bwMode="auto">
          <a:xfrm>
            <a:off x="3426600" y="3310800"/>
            <a:ext cx="612000" cy="504000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200" dirty="0"/>
              <a:t>11</a:t>
            </a:r>
            <a:endParaRPr kumimoji="0" lang="zh-CN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7" grpId="0" animBg="1"/>
      <p:bldP spid="28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57" grpId="0" animBg="1"/>
      <p:bldP spid="58" grpId="0" animBg="1"/>
      <p:bldP spid="62" grpId="0" animBg="1"/>
      <p:bldP spid="73" grpId="0" animBg="1"/>
    </p:bld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zh-CN" altLang="en-US" dirty="0">
                <a:latin typeface="黑体" pitchFamily="2" charset="-122"/>
                <a:ea typeface="黑体" pitchFamily="2" charset="-122"/>
              </a:rPr>
              <a:t>哈夫曼编码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533400" y="1219200"/>
            <a:ext cx="8610600" cy="1524000"/>
          </a:xfrm>
          <a:prstGeom prst="rect">
            <a:avLst/>
          </a:prstGeom>
          <a:solidFill>
            <a:schemeClr val="accent5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marL="108000" marR="0" lvl="0" defTabSz="914400" rtl="0" eaLnBrk="1" fontAlgn="base" latinLnBrk="0" hangingPunct="1">
              <a:lnSpc>
                <a:spcPct val="14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字符集合：</a:t>
            </a:r>
            <a:r>
              <a:rPr kumimoji="0" lang="en-US" altLang="zh-CN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D={d</a:t>
            </a:r>
            <a:r>
              <a:rPr kumimoji="0" lang="en-US" altLang="zh-CN" sz="3200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1</a:t>
            </a:r>
            <a:r>
              <a:rPr kumimoji="0" lang="en-US" altLang="zh-CN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,d</a:t>
            </a:r>
            <a:r>
              <a:rPr kumimoji="0" lang="en-US" altLang="zh-CN" sz="3200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2</a:t>
            </a:r>
            <a:r>
              <a:rPr kumimoji="0" lang="en-US" altLang="zh-CN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,</a:t>
            </a:r>
            <a:r>
              <a:rPr kumimoji="0" lang="en-US" altLang="zh-CN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cs typeface="Times New Roman" charset="0"/>
              </a:rPr>
              <a:t>…, </a:t>
            </a:r>
            <a:r>
              <a:rPr kumimoji="0" lang="en-US" altLang="zh-CN" sz="320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cs typeface="Times New Roman" charset="0"/>
              </a:rPr>
              <a:t>d</a:t>
            </a:r>
            <a:r>
              <a:rPr kumimoji="0" lang="en-US" altLang="zh-CN" sz="3200" i="0" u="none" strike="noStrike" kern="0" cap="none" spc="0" normalizeH="0" baseline="-2500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n</a:t>
            </a:r>
            <a:r>
              <a:rPr kumimoji="0" lang="zh-CN" altLang="en-US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}</a:t>
            </a:r>
            <a:endParaRPr kumimoji="0" lang="en-US" altLang="zh-CN" sz="32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</a:endParaRPr>
          </a:p>
          <a:p>
            <a:pPr marL="108000" marR="0" lvl="0" defTabSz="914400" rtl="0" eaLnBrk="1" fontAlgn="base" latinLnBrk="0" hangingPunct="1">
              <a:lnSpc>
                <a:spcPct val="14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各字符出现频率：</a:t>
            </a:r>
            <a:r>
              <a:rPr kumimoji="0" lang="en-US" altLang="zh-CN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w={w</a:t>
            </a:r>
            <a:r>
              <a:rPr kumimoji="0" lang="en-US" altLang="zh-CN" sz="3200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1</a:t>
            </a:r>
            <a:r>
              <a:rPr kumimoji="0" lang="en-US" altLang="zh-CN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, w</a:t>
            </a:r>
            <a:r>
              <a:rPr kumimoji="0" lang="en-US" altLang="zh-CN" sz="3200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2</a:t>
            </a:r>
            <a:r>
              <a:rPr kumimoji="0" lang="en-US" altLang="zh-CN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,</a:t>
            </a:r>
            <a:r>
              <a:rPr kumimoji="0" lang="en-US" altLang="zh-CN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cs typeface="Times New Roman" charset="0"/>
              </a:rPr>
              <a:t>…, </a:t>
            </a:r>
            <a:r>
              <a:rPr kumimoji="0" lang="en-US" altLang="zh-CN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w</a:t>
            </a:r>
            <a:r>
              <a:rPr kumimoji="0" lang="en-US" altLang="zh-CN" sz="3200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m</a:t>
            </a:r>
            <a:r>
              <a:rPr kumimoji="0" lang="zh-CN" altLang="en-US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}</a:t>
            </a: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533400" y="2819400"/>
            <a:ext cx="8610600" cy="2667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marL="108000" marR="0" lvl="0" defTabSz="914400" rtl="0" eaLnBrk="1" fontAlgn="base" latinLnBrk="0" hangingPunct="1">
              <a:lnSpc>
                <a:spcPct val="13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i="0" u="none" strike="noStrike" kern="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j-lt"/>
              </a:rPr>
              <a:t>-- </a:t>
            </a:r>
            <a:r>
              <a:rPr kumimoji="0" lang="zh-CN" altLang="en-US" sz="3200" i="0" u="none" strike="noStrike" kern="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j-lt"/>
              </a:rPr>
              <a:t>要求：</a:t>
            </a:r>
            <a:r>
              <a:rPr kumimoji="0" lang="zh-CN" altLang="en-US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对一段字符进行二进制编码，使得：</a:t>
            </a:r>
          </a:p>
          <a:p>
            <a:pPr marL="108000" marR="0" lvl="0" algn="just" defTabSz="914400" rtl="0" eaLnBrk="1" fontAlgn="base" latinLnBrk="0" hangingPunct="1">
              <a:lnSpc>
                <a:spcPct val="13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kern="0" dirty="0">
                <a:latin typeface="+mj-lt"/>
              </a:rPr>
              <a:t>   (1) </a:t>
            </a:r>
            <a:r>
              <a:rPr kumimoji="0" lang="zh-CN" altLang="en-US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编码总长最短；</a:t>
            </a:r>
          </a:p>
          <a:p>
            <a:pPr marL="108000" lvl="0" algn="just">
              <a:lnSpc>
                <a:spcPct val="130000"/>
              </a:lnSpc>
              <a:spcBef>
                <a:spcPts val="0"/>
              </a:spcBef>
              <a:buNone/>
            </a:pPr>
            <a:r>
              <a:rPr kumimoji="0" lang="en-US" altLang="zh-CN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  (2) </a:t>
            </a:r>
            <a:r>
              <a:rPr kumimoji="0" lang="zh-CN" altLang="en-US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若</a:t>
            </a:r>
            <a:r>
              <a:rPr kumimoji="0" lang="en-US" altLang="zh-CN" sz="320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d</a:t>
            </a:r>
            <a:r>
              <a:rPr kumimoji="0" lang="en-US" altLang="zh-CN" sz="3200" i="0" u="none" strike="noStrike" kern="0" cap="none" spc="0" normalizeH="0" baseline="-2500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</a:t>
            </a:r>
            <a:r>
              <a:rPr kumimoji="0" lang="en-US" altLang="zh-CN" sz="3200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</a:t>
            </a: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sym typeface="Symbol" pitchFamily="18" charset="2"/>
              </a:rPr>
              <a:t></a:t>
            </a:r>
            <a:r>
              <a:rPr kumimoji="0" lang="en-US" altLang="zh-CN" sz="320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cs typeface="Times New Roman" charset="0"/>
              </a:rPr>
              <a:t>d</a:t>
            </a:r>
            <a:r>
              <a:rPr kumimoji="0" lang="en-US" altLang="zh-CN" sz="3200" i="0" u="none" strike="noStrike" kern="0" cap="none" spc="0" normalizeH="0" baseline="-2500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j</a:t>
            </a:r>
            <a:r>
              <a:rPr kumimoji="0" lang="zh-CN" altLang="en-US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</a:t>
            </a:r>
            <a:r>
              <a:rPr kumimoji="0" lang="en-US" altLang="zh-CN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,</a:t>
            </a:r>
            <a:r>
              <a:rPr kumimoji="0" lang="en-US" altLang="zh-CN" sz="320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</a:t>
            </a:r>
            <a:r>
              <a:rPr kumimoji="0" lang="zh-CN" altLang="en-US" sz="320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则</a:t>
            </a:r>
            <a:r>
              <a:rPr lang="en-US" altLang="zh-CN" sz="3200" kern="0" dirty="0" err="1">
                <a:latin typeface="+mj-lt"/>
              </a:rPr>
              <a:t>d</a:t>
            </a:r>
            <a:r>
              <a:rPr lang="en-US" altLang="zh-CN" sz="3200" kern="0" baseline="-25000" dirty="0" err="1">
                <a:latin typeface="+mj-lt"/>
              </a:rPr>
              <a:t>i</a:t>
            </a:r>
            <a:r>
              <a:rPr kumimoji="0" lang="zh-CN" altLang="en-US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的编码不能是</a:t>
            </a:r>
            <a:r>
              <a:rPr lang="en-US" altLang="zh-CN" sz="3200" kern="0" dirty="0" err="1">
                <a:latin typeface="+mj-lt"/>
                <a:cs typeface="Times New Roman" charset="0"/>
              </a:rPr>
              <a:t>d</a:t>
            </a:r>
            <a:r>
              <a:rPr lang="en-US" altLang="zh-CN" sz="3200" kern="0" baseline="-25000" dirty="0" err="1">
                <a:latin typeface="+mj-lt"/>
              </a:rPr>
              <a:t>j</a:t>
            </a:r>
            <a:r>
              <a:rPr kumimoji="0" lang="zh-CN" altLang="en-US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编码的前缀；</a:t>
            </a:r>
            <a:endParaRPr kumimoji="0" lang="en-US" altLang="zh-CN" sz="32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</a:endParaRPr>
          </a:p>
          <a:p>
            <a:pPr marL="108000" lvl="0" algn="just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200" kern="0" dirty="0">
                <a:latin typeface="+mj-lt"/>
              </a:rPr>
              <a:t>        </a:t>
            </a:r>
            <a:r>
              <a:rPr lang="en-US" altLang="zh-CN" sz="3200" kern="0" dirty="0">
                <a:solidFill>
                  <a:srgbClr val="008A00"/>
                </a:solidFill>
                <a:latin typeface="+mj-lt"/>
              </a:rPr>
              <a:t>(</a:t>
            </a:r>
            <a:r>
              <a:rPr lang="zh-CN" altLang="en-US" sz="3200" kern="0" dirty="0">
                <a:solidFill>
                  <a:srgbClr val="008A00"/>
                </a:solidFill>
                <a:latin typeface="+mj-lt"/>
              </a:rPr>
              <a:t>非定长编码，译码的唯一性</a:t>
            </a:r>
            <a:r>
              <a:rPr lang="en-US" altLang="zh-CN" sz="3200" kern="0" dirty="0">
                <a:solidFill>
                  <a:srgbClr val="008A00"/>
                </a:solidFill>
                <a:latin typeface="+mj-lt"/>
              </a:rPr>
              <a:t>)</a:t>
            </a:r>
            <a:endParaRPr kumimoji="0" lang="zh-CN" altLang="en-US" sz="3200" i="0" u="none" strike="noStrike" kern="0" cap="none" spc="0" normalizeH="0" baseline="0" noProof="0" dirty="0">
              <a:ln>
                <a:noFill/>
              </a:ln>
              <a:solidFill>
                <a:srgbClr val="008A00"/>
              </a:solidFill>
              <a:effectLst/>
              <a:uLnTx/>
              <a:uFillTx/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57200" y="-75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4400" kern="0" dirty="0">
                <a:solidFill>
                  <a:schemeClr val="tx2"/>
                </a:solidFill>
                <a:latin typeface="+mj-lt"/>
                <a:cs typeface="+mj-cs"/>
              </a:rPr>
              <a:t>5.1.1 </a:t>
            </a:r>
            <a:r>
              <a:rPr lang="zh-CN" altLang="en-US" sz="4400" kern="0" dirty="0">
                <a:solidFill>
                  <a:schemeClr val="tx2"/>
                </a:solidFill>
                <a:latin typeface="+mj-lt"/>
                <a:cs typeface="+mj-cs"/>
              </a:rPr>
              <a:t>特殊的</a:t>
            </a:r>
            <a:r>
              <a:rPr lang="zh-CN" altLang="en-US" sz="4400" kern="0" dirty="0">
                <a:solidFill>
                  <a:schemeClr val="tx2"/>
                </a:solidFill>
                <a:latin typeface="黑体" pitchFamily="2" charset="-122"/>
                <a:cs typeface="+mj-cs"/>
              </a:rPr>
              <a:t>二叉树</a:t>
            </a:r>
            <a:endParaRPr kumimoji="0" lang="zh-CN" altLang="en-US" sz="4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8" name="Text Box 6"/>
          <p:cNvSpPr txBox="1">
            <a:spLocks noChangeArrowheads="1"/>
          </p:cNvSpPr>
          <p:nvPr/>
        </p:nvSpPr>
        <p:spPr bwMode="auto">
          <a:xfrm>
            <a:off x="1219200" y="1143000"/>
            <a:ext cx="6934200" cy="324396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60000"/>
              </a:lnSpc>
              <a:spcBef>
                <a:spcPts val="0"/>
              </a:spcBef>
              <a:buSzPct val="75000"/>
              <a:buFont typeface="Wingdings" pitchFamily="2" charset="2"/>
              <a:buChar char="p"/>
            </a:pPr>
            <a:r>
              <a:rPr lang="zh-CN" altLang="en-US" sz="3200" dirty="0">
                <a:solidFill>
                  <a:srgbClr val="00518E"/>
                </a:solidFill>
                <a:sym typeface="Wingdings" pitchFamily="2" charset="2"/>
              </a:rPr>
              <a:t> 满二叉树</a:t>
            </a:r>
            <a:endParaRPr lang="en-US" altLang="zh-CN" sz="3200" dirty="0">
              <a:solidFill>
                <a:srgbClr val="00518E"/>
              </a:solidFill>
              <a:sym typeface="Wingdings" pitchFamily="2" charset="2"/>
            </a:endParaRPr>
          </a:p>
          <a:p>
            <a:pPr>
              <a:lnSpc>
                <a:spcPct val="160000"/>
              </a:lnSpc>
              <a:spcBef>
                <a:spcPts val="0"/>
              </a:spcBef>
              <a:buSzPct val="75000"/>
              <a:buFont typeface="Wingdings" pitchFamily="2" charset="2"/>
              <a:buChar char="p"/>
            </a:pPr>
            <a:r>
              <a:rPr lang="en-US" altLang="zh-CN" sz="3200" dirty="0">
                <a:solidFill>
                  <a:srgbClr val="00518E"/>
                </a:solidFill>
                <a:sym typeface="Wingdings" pitchFamily="2" charset="2"/>
              </a:rPr>
              <a:t> </a:t>
            </a:r>
            <a:r>
              <a:rPr lang="zh-CN" altLang="en-US" sz="3200" dirty="0">
                <a:solidFill>
                  <a:srgbClr val="00518E"/>
                </a:solidFill>
                <a:sym typeface="Wingdings" pitchFamily="2" charset="2"/>
              </a:rPr>
              <a:t>完全二叉树</a:t>
            </a:r>
            <a:endParaRPr lang="en-US" altLang="zh-CN" sz="3200" dirty="0">
              <a:solidFill>
                <a:srgbClr val="00518E"/>
              </a:solidFill>
              <a:sym typeface="Wingdings" pitchFamily="2" charset="2"/>
            </a:endParaRPr>
          </a:p>
          <a:p>
            <a:pPr>
              <a:lnSpc>
                <a:spcPct val="160000"/>
              </a:lnSpc>
              <a:spcBef>
                <a:spcPts val="0"/>
              </a:spcBef>
              <a:buSzPct val="75000"/>
              <a:buFont typeface="Wingdings" pitchFamily="2" charset="2"/>
              <a:buChar char="p"/>
            </a:pPr>
            <a:r>
              <a:rPr lang="en-US" altLang="zh-CN" sz="3200" dirty="0">
                <a:sym typeface="Wingdings" pitchFamily="2" charset="2"/>
              </a:rPr>
              <a:t> </a:t>
            </a:r>
            <a:r>
              <a:rPr lang="zh-CN" altLang="en-US" sz="3200" dirty="0">
                <a:sym typeface="Wingdings" pitchFamily="2" charset="2"/>
              </a:rPr>
              <a:t>扩充二叉树</a:t>
            </a:r>
            <a:endParaRPr lang="en-US" altLang="zh-CN" sz="3200" dirty="0">
              <a:sym typeface="Wingdings" pitchFamily="2" charset="2"/>
            </a:endParaRPr>
          </a:p>
          <a:p>
            <a:pPr>
              <a:lnSpc>
                <a:spcPct val="160000"/>
              </a:lnSpc>
              <a:spcBef>
                <a:spcPts val="0"/>
              </a:spcBef>
              <a:buSzPct val="75000"/>
              <a:buFont typeface="Wingdings" pitchFamily="2" charset="2"/>
              <a:buChar char="p"/>
            </a:pPr>
            <a:r>
              <a:rPr lang="zh-CN" altLang="en-US" sz="3200" dirty="0">
                <a:sym typeface="Wingdings" pitchFamily="2" charset="2"/>
              </a:rPr>
              <a:t>平衡二叉树</a:t>
            </a:r>
            <a:endParaRPr lang="en-US" altLang="zh-CN" sz="3200" dirty="0">
              <a:sym typeface="Wingdings" pitchFamily="2" charset="2"/>
            </a:endParaRPr>
          </a:p>
        </p:txBody>
      </p:sp>
    </p:spTree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zh-CN" altLang="en-US" dirty="0">
                <a:latin typeface="黑体" pitchFamily="2" charset="-122"/>
                <a:ea typeface="黑体" pitchFamily="2" charset="-122"/>
              </a:rPr>
              <a:t>哈夫曼编码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533400" y="1219200"/>
            <a:ext cx="8610600" cy="685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sz="3000" dirty="0">
                <a:latin typeface="+mj-lt"/>
                <a:ea typeface="黑体" pitchFamily="2" charset="-122"/>
              </a:rPr>
              <a:t>例：字符集</a:t>
            </a:r>
            <a:r>
              <a:rPr lang="en-US" altLang="zh-CN" sz="3000" dirty="0">
                <a:latin typeface="+mj-lt"/>
              </a:rPr>
              <a:t>{d1,d2,…,d5}</a:t>
            </a:r>
            <a:r>
              <a:rPr lang="zh-CN" altLang="en-US" sz="3000" dirty="0">
                <a:latin typeface="+mj-lt"/>
              </a:rPr>
              <a:t>，对应频率</a:t>
            </a:r>
            <a:r>
              <a:rPr lang="en-US" altLang="zh-CN" sz="3000" dirty="0">
                <a:latin typeface="+mj-lt"/>
              </a:rPr>
              <a:t>{</a:t>
            </a:r>
            <a:r>
              <a:rPr lang="en-US" altLang="zh-CN" sz="3000" dirty="0">
                <a:latin typeface="+mj-lt"/>
                <a:ea typeface="黑体" pitchFamily="2" charset="-122"/>
              </a:rPr>
              <a:t>2,3,5,7,11}</a:t>
            </a:r>
          </a:p>
        </p:txBody>
      </p:sp>
      <p:sp>
        <p:nvSpPr>
          <p:cNvPr id="11" name="Oval 26"/>
          <p:cNvSpPr>
            <a:spLocks noChangeArrowheads="1"/>
          </p:cNvSpPr>
          <p:nvPr/>
        </p:nvSpPr>
        <p:spPr bwMode="auto">
          <a:xfrm>
            <a:off x="5749200" y="37044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10</a:t>
            </a:r>
          </a:p>
        </p:txBody>
      </p:sp>
      <p:sp>
        <p:nvSpPr>
          <p:cNvPr id="12" name="Oval 27"/>
          <p:cNvSpPr>
            <a:spLocks noChangeArrowheads="1"/>
          </p:cNvSpPr>
          <p:nvPr/>
        </p:nvSpPr>
        <p:spPr bwMode="auto">
          <a:xfrm>
            <a:off x="6477000" y="28320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ts val="0"/>
              </a:spcBef>
              <a:buNone/>
            </a:pPr>
            <a:r>
              <a:rPr lang="en-US" altLang="zh-CN" sz="3200" dirty="0"/>
              <a:t>17</a:t>
            </a:r>
          </a:p>
        </p:txBody>
      </p:sp>
      <p:cxnSp>
        <p:nvCxnSpPr>
          <p:cNvPr id="13" name="直接连接符 12"/>
          <p:cNvCxnSpPr>
            <a:stCxn id="12" idx="3"/>
            <a:endCxn id="11" idx="7"/>
          </p:cNvCxnSpPr>
          <p:nvPr/>
        </p:nvCxnSpPr>
        <p:spPr bwMode="auto">
          <a:xfrm rot="5400000">
            <a:off x="6107091" y="3334491"/>
            <a:ext cx="516018" cy="371418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直接连接符 13"/>
          <p:cNvCxnSpPr>
            <a:stCxn id="12" idx="5"/>
            <a:endCxn id="17" idx="0"/>
          </p:cNvCxnSpPr>
          <p:nvPr/>
        </p:nvCxnSpPr>
        <p:spPr bwMode="auto">
          <a:xfrm rot="16200000" flipH="1">
            <a:off x="6873591" y="3295790"/>
            <a:ext cx="476409" cy="4092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Oval 29"/>
          <p:cNvSpPr>
            <a:spLocks noChangeArrowheads="1"/>
          </p:cNvSpPr>
          <p:nvPr/>
        </p:nvSpPr>
        <p:spPr bwMode="auto">
          <a:xfrm>
            <a:off x="5299800" y="458401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5</a:t>
            </a:r>
            <a:endParaRPr lang="zh-CN" altLang="en-US" sz="3200" dirty="0"/>
          </a:p>
        </p:txBody>
      </p:sp>
      <p:cxnSp>
        <p:nvCxnSpPr>
          <p:cNvPr id="16" name="直接连接符 15"/>
          <p:cNvCxnSpPr>
            <a:stCxn id="11" idx="3"/>
            <a:endCxn id="15" idx="0"/>
          </p:cNvCxnSpPr>
          <p:nvPr/>
        </p:nvCxnSpPr>
        <p:spPr bwMode="auto">
          <a:xfrm rot="5400000">
            <a:off x="5462696" y="4223696"/>
            <a:ext cx="449419" cy="2712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矩形 16"/>
          <p:cNvSpPr/>
          <p:nvPr/>
        </p:nvSpPr>
        <p:spPr bwMode="auto">
          <a:xfrm>
            <a:off x="7010400" y="3738600"/>
            <a:ext cx="612000" cy="504000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7</a:t>
            </a:r>
            <a:endParaRPr kumimoji="0" lang="zh-CN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18" name="直接连接符 17"/>
          <p:cNvCxnSpPr>
            <a:stCxn id="15" idx="3"/>
            <a:endCxn id="20" idx="0"/>
          </p:cNvCxnSpPr>
          <p:nvPr/>
        </p:nvCxnSpPr>
        <p:spPr bwMode="auto">
          <a:xfrm rot="5400000">
            <a:off x="4988893" y="5207509"/>
            <a:ext cx="578024" cy="1914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直接连接符 18"/>
          <p:cNvCxnSpPr>
            <a:stCxn id="15" idx="5"/>
            <a:endCxn id="21" idx="0"/>
          </p:cNvCxnSpPr>
          <p:nvPr/>
        </p:nvCxnSpPr>
        <p:spPr bwMode="auto">
          <a:xfrm rot="16200000" flipH="1">
            <a:off x="5567283" y="5176908"/>
            <a:ext cx="578024" cy="2526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" name="矩形 19"/>
          <p:cNvSpPr/>
          <p:nvPr/>
        </p:nvSpPr>
        <p:spPr bwMode="auto">
          <a:xfrm>
            <a:off x="4876200" y="5592225"/>
            <a:ext cx="612000" cy="504000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200" dirty="0"/>
              <a:t>2</a:t>
            </a:r>
            <a:endParaRPr kumimoji="0" lang="zh-CN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5676600" y="5592225"/>
            <a:ext cx="612000" cy="504000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200" dirty="0"/>
              <a:t>3</a:t>
            </a:r>
            <a:endParaRPr kumimoji="0" lang="zh-CN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22" name="直接连接符 21"/>
          <p:cNvCxnSpPr>
            <a:stCxn id="11" idx="5"/>
            <a:endCxn id="23" idx="0"/>
          </p:cNvCxnSpPr>
          <p:nvPr/>
        </p:nvCxnSpPr>
        <p:spPr bwMode="auto">
          <a:xfrm rot="16200000" flipH="1">
            <a:off x="6095278" y="4218703"/>
            <a:ext cx="467034" cy="2988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" name="矩形 22"/>
          <p:cNvSpPr/>
          <p:nvPr/>
        </p:nvSpPr>
        <p:spPr bwMode="auto">
          <a:xfrm>
            <a:off x="6172200" y="4601625"/>
            <a:ext cx="612000" cy="504000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5</a:t>
            </a:r>
            <a:endParaRPr kumimoji="0" lang="zh-CN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24" name="Oval 27"/>
          <p:cNvSpPr>
            <a:spLocks noChangeArrowheads="1"/>
          </p:cNvSpPr>
          <p:nvPr/>
        </p:nvSpPr>
        <p:spPr bwMode="auto">
          <a:xfrm>
            <a:off x="7200600" y="19812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ts val="0"/>
              </a:spcBef>
              <a:buNone/>
            </a:pPr>
            <a:r>
              <a:rPr lang="en-US" altLang="zh-CN" sz="3200" dirty="0"/>
              <a:t>28</a:t>
            </a:r>
          </a:p>
        </p:txBody>
      </p:sp>
      <p:cxnSp>
        <p:nvCxnSpPr>
          <p:cNvPr id="25" name="直接连接符 24"/>
          <p:cNvCxnSpPr>
            <a:stCxn id="24" idx="3"/>
            <a:endCxn id="12" idx="7"/>
          </p:cNvCxnSpPr>
          <p:nvPr/>
        </p:nvCxnSpPr>
        <p:spPr bwMode="auto">
          <a:xfrm rot="5400000">
            <a:off x="6843591" y="2474991"/>
            <a:ext cx="494418" cy="367218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直接连接符 25"/>
          <p:cNvCxnSpPr>
            <a:stCxn id="24" idx="5"/>
            <a:endCxn id="27" idx="0"/>
          </p:cNvCxnSpPr>
          <p:nvPr/>
        </p:nvCxnSpPr>
        <p:spPr bwMode="auto">
          <a:xfrm rot="16200000" flipH="1">
            <a:off x="7612678" y="2429503"/>
            <a:ext cx="445434" cy="4092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7" name="矩形 26"/>
          <p:cNvSpPr/>
          <p:nvPr/>
        </p:nvSpPr>
        <p:spPr bwMode="auto">
          <a:xfrm>
            <a:off x="7734000" y="2856825"/>
            <a:ext cx="612000" cy="504000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200" dirty="0"/>
              <a:t>11</a:t>
            </a:r>
            <a:endParaRPr kumimoji="0" lang="zh-CN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28" name="Rectangle 2"/>
          <p:cNvSpPr txBox="1">
            <a:spLocks noChangeArrowheads="1"/>
          </p:cNvSpPr>
          <p:nvPr/>
        </p:nvSpPr>
        <p:spPr bwMode="auto">
          <a:xfrm>
            <a:off x="4419600" y="5567400"/>
            <a:ext cx="45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en-US" altLang="zh-CN" sz="3200" kern="0" dirty="0">
                <a:solidFill>
                  <a:srgbClr val="FF3300"/>
                </a:solidFill>
                <a:latin typeface="+mj-lt"/>
              </a:rPr>
              <a:t>d1</a:t>
            </a:r>
            <a:endParaRPr kumimoji="0" lang="zh-CN" altLang="en-US" sz="3200" i="0" u="none" strike="noStrike" kern="0" cap="none" spc="0" normalizeH="0" baseline="0" noProof="0" dirty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29" name="Rectangle 2"/>
          <p:cNvSpPr txBox="1">
            <a:spLocks noChangeArrowheads="1"/>
          </p:cNvSpPr>
          <p:nvPr/>
        </p:nvSpPr>
        <p:spPr bwMode="auto">
          <a:xfrm>
            <a:off x="6324600" y="5567400"/>
            <a:ext cx="762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en-US" altLang="zh-CN" sz="3200" kern="0" dirty="0">
                <a:solidFill>
                  <a:srgbClr val="FF3300"/>
                </a:solidFill>
                <a:latin typeface="+mj-lt"/>
              </a:rPr>
              <a:t>d2</a:t>
            </a:r>
            <a:endParaRPr kumimoji="0" lang="zh-CN" altLang="en-US" sz="3200" i="0" u="none" strike="noStrike" kern="0" cap="none" spc="0" normalizeH="0" baseline="0" noProof="0" dirty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30" name="Rectangle 2"/>
          <p:cNvSpPr txBox="1">
            <a:spLocks noChangeArrowheads="1"/>
          </p:cNvSpPr>
          <p:nvPr/>
        </p:nvSpPr>
        <p:spPr bwMode="auto">
          <a:xfrm>
            <a:off x="6858000" y="4576800"/>
            <a:ext cx="685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en-US" altLang="zh-CN" sz="3200" kern="0" dirty="0">
                <a:solidFill>
                  <a:srgbClr val="FF3300"/>
                </a:solidFill>
                <a:latin typeface="+mj-lt"/>
              </a:rPr>
              <a:t>d3</a:t>
            </a:r>
            <a:endParaRPr kumimoji="0" lang="zh-CN" altLang="en-US" sz="3200" i="0" u="none" strike="noStrike" kern="0" cap="none" spc="0" normalizeH="0" baseline="0" noProof="0" dirty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31" name="Rectangle 2"/>
          <p:cNvSpPr txBox="1">
            <a:spLocks noChangeArrowheads="1"/>
          </p:cNvSpPr>
          <p:nvPr/>
        </p:nvSpPr>
        <p:spPr bwMode="auto">
          <a:xfrm>
            <a:off x="7696200" y="3738600"/>
            <a:ext cx="685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en-US" altLang="zh-CN" sz="3200" kern="0" dirty="0">
                <a:solidFill>
                  <a:srgbClr val="FF3300"/>
                </a:solidFill>
                <a:latin typeface="+mj-lt"/>
              </a:rPr>
              <a:t>d4</a:t>
            </a:r>
            <a:endParaRPr kumimoji="0" lang="zh-CN" altLang="en-US" sz="3200" i="0" u="none" strike="noStrike" kern="0" cap="none" spc="0" normalizeH="0" baseline="0" noProof="0" dirty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32" name="Rectangle 2"/>
          <p:cNvSpPr txBox="1">
            <a:spLocks noChangeArrowheads="1"/>
          </p:cNvSpPr>
          <p:nvPr/>
        </p:nvSpPr>
        <p:spPr bwMode="auto">
          <a:xfrm>
            <a:off x="8382000" y="2866200"/>
            <a:ext cx="609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en-US" altLang="zh-CN" sz="3200" kern="0" dirty="0">
                <a:solidFill>
                  <a:srgbClr val="FF3300"/>
                </a:solidFill>
                <a:latin typeface="+mj-lt"/>
              </a:rPr>
              <a:t>d5</a:t>
            </a:r>
            <a:endParaRPr kumimoji="0" lang="zh-CN" altLang="en-US" sz="3200" i="0" u="none" strike="noStrike" kern="0" cap="none" spc="0" normalizeH="0" baseline="0" noProof="0" dirty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33" name="Rectangle 2"/>
          <p:cNvSpPr txBox="1">
            <a:spLocks noChangeArrowheads="1"/>
          </p:cNvSpPr>
          <p:nvPr/>
        </p:nvSpPr>
        <p:spPr bwMode="auto">
          <a:xfrm>
            <a:off x="6858000" y="2256600"/>
            <a:ext cx="45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US" altLang="zh-CN" sz="3200" i="0" u="none" strike="noStrike" kern="0" cap="none" spc="0" normalizeH="0" baseline="0" noProof="0" dirty="0">
                <a:ln>
                  <a:noFill/>
                </a:ln>
                <a:solidFill>
                  <a:srgbClr val="008A00"/>
                </a:solidFill>
                <a:effectLst/>
                <a:uLnTx/>
                <a:uFillTx/>
                <a:latin typeface="+mj-lt"/>
              </a:rPr>
              <a:t>0</a:t>
            </a:r>
            <a:endParaRPr kumimoji="0" lang="zh-CN" altLang="en-US" sz="3200" i="0" u="none" strike="noStrike" kern="0" cap="none" spc="0" normalizeH="0" baseline="0" noProof="0" dirty="0">
              <a:ln>
                <a:noFill/>
              </a:ln>
              <a:solidFill>
                <a:srgbClr val="008A00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34" name="Rectangle 2"/>
          <p:cNvSpPr txBox="1">
            <a:spLocks noChangeArrowheads="1"/>
          </p:cNvSpPr>
          <p:nvPr/>
        </p:nvSpPr>
        <p:spPr bwMode="auto">
          <a:xfrm>
            <a:off x="7924800" y="2256600"/>
            <a:ext cx="45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en-US" altLang="zh-CN" sz="3200" kern="0" dirty="0">
                <a:solidFill>
                  <a:srgbClr val="008A00"/>
                </a:solidFill>
                <a:latin typeface="+mj-lt"/>
              </a:rPr>
              <a:t>1</a:t>
            </a:r>
            <a:endParaRPr kumimoji="0" lang="zh-CN" altLang="en-US" sz="3200" i="0" u="none" strike="noStrike" kern="0" cap="none" spc="0" normalizeH="0" baseline="0" noProof="0" dirty="0">
              <a:ln>
                <a:noFill/>
              </a:ln>
              <a:solidFill>
                <a:srgbClr val="008A00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35" name="Rectangle 2"/>
          <p:cNvSpPr txBox="1">
            <a:spLocks noChangeArrowheads="1"/>
          </p:cNvSpPr>
          <p:nvPr/>
        </p:nvSpPr>
        <p:spPr bwMode="auto">
          <a:xfrm>
            <a:off x="6172200" y="3094800"/>
            <a:ext cx="45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US" altLang="zh-CN" sz="3200" i="0" u="none" strike="noStrike" kern="0" cap="none" spc="0" normalizeH="0" baseline="0" noProof="0" dirty="0">
                <a:ln>
                  <a:noFill/>
                </a:ln>
                <a:solidFill>
                  <a:srgbClr val="008A00"/>
                </a:solidFill>
                <a:effectLst/>
                <a:uLnTx/>
                <a:uFillTx/>
                <a:latin typeface="+mj-lt"/>
              </a:rPr>
              <a:t>0</a:t>
            </a:r>
            <a:endParaRPr kumimoji="0" lang="zh-CN" altLang="en-US" sz="3200" i="0" u="none" strike="noStrike" kern="0" cap="none" spc="0" normalizeH="0" baseline="0" noProof="0" dirty="0">
              <a:ln>
                <a:noFill/>
              </a:ln>
              <a:solidFill>
                <a:srgbClr val="008A00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36" name="Rectangle 2"/>
          <p:cNvSpPr txBox="1">
            <a:spLocks noChangeArrowheads="1"/>
          </p:cNvSpPr>
          <p:nvPr/>
        </p:nvSpPr>
        <p:spPr bwMode="auto">
          <a:xfrm>
            <a:off x="7162800" y="3094800"/>
            <a:ext cx="45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en-US" altLang="zh-CN" sz="3200" kern="0" dirty="0">
                <a:solidFill>
                  <a:srgbClr val="008A00"/>
                </a:solidFill>
                <a:latin typeface="+mj-lt"/>
              </a:rPr>
              <a:t>1</a:t>
            </a:r>
            <a:endParaRPr kumimoji="0" lang="zh-CN" altLang="en-US" sz="3200" i="0" u="none" strike="noStrike" kern="0" cap="none" spc="0" normalizeH="0" baseline="0" noProof="0" dirty="0">
              <a:ln>
                <a:noFill/>
              </a:ln>
              <a:solidFill>
                <a:srgbClr val="008A00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37" name="Rectangle 2"/>
          <p:cNvSpPr txBox="1">
            <a:spLocks noChangeArrowheads="1"/>
          </p:cNvSpPr>
          <p:nvPr/>
        </p:nvSpPr>
        <p:spPr bwMode="auto">
          <a:xfrm>
            <a:off x="5410200" y="3967200"/>
            <a:ext cx="45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US" altLang="zh-CN" sz="3200" i="0" u="none" strike="noStrike" kern="0" cap="none" spc="0" normalizeH="0" baseline="0" noProof="0" dirty="0">
                <a:ln>
                  <a:noFill/>
                </a:ln>
                <a:solidFill>
                  <a:srgbClr val="008A00"/>
                </a:solidFill>
                <a:effectLst/>
                <a:uLnTx/>
                <a:uFillTx/>
                <a:latin typeface="+mj-lt"/>
              </a:rPr>
              <a:t>0</a:t>
            </a:r>
            <a:endParaRPr kumimoji="0" lang="zh-CN" altLang="en-US" sz="3200" i="0" u="none" strike="noStrike" kern="0" cap="none" spc="0" normalizeH="0" baseline="0" noProof="0" dirty="0">
              <a:ln>
                <a:noFill/>
              </a:ln>
              <a:solidFill>
                <a:srgbClr val="008A00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38" name="Rectangle 2"/>
          <p:cNvSpPr txBox="1">
            <a:spLocks noChangeArrowheads="1"/>
          </p:cNvSpPr>
          <p:nvPr/>
        </p:nvSpPr>
        <p:spPr bwMode="auto">
          <a:xfrm>
            <a:off x="6400800" y="3967200"/>
            <a:ext cx="45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en-US" altLang="zh-CN" sz="3200" kern="0" dirty="0">
                <a:solidFill>
                  <a:srgbClr val="008A00"/>
                </a:solidFill>
                <a:latin typeface="+mj-lt"/>
              </a:rPr>
              <a:t>1</a:t>
            </a:r>
            <a:endParaRPr kumimoji="0" lang="zh-CN" altLang="en-US" sz="3200" i="0" u="none" strike="noStrike" kern="0" cap="none" spc="0" normalizeH="0" baseline="0" noProof="0" dirty="0">
              <a:ln>
                <a:noFill/>
              </a:ln>
              <a:solidFill>
                <a:srgbClr val="008A00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39" name="Rectangle 2"/>
          <p:cNvSpPr txBox="1">
            <a:spLocks noChangeArrowheads="1"/>
          </p:cNvSpPr>
          <p:nvPr/>
        </p:nvSpPr>
        <p:spPr bwMode="auto">
          <a:xfrm>
            <a:off x="4953000" y="4957800"/>
            <a:ext cx="45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US" altLang="zh-CN" sz="3200" i="0" u="none" strike="noStrike" kern="0" cap="none" spc="0" normalizeH="0" baseline="0" noProof="0" dirty="0">
                <a:ln>
                  <a:noFill/>
                </a:ln>
                <a:solidFill>
                  <a:srgbClr val="008A00"/>
                </a:solidFill>
                <a:effectLst/>
                <a:uLnTx/>
                <a:uFillTx/>
                <a:latin typeface="+mj-lt"/>
              </a:rPr>
              <a:t>0</a:t>
            </a:r>
            <a:endParaRPr kumimoji="0" lang="zh-CN" altLang="en-US" sz="3200" i="0" u="none" strike="noStrike" kern="0" cap="none" spc="0" normalizeH="0" baseline="0" noProof="0" dirty="0">
              <a:ln>
                <a:noFill/>
              </a:ln>
              <a:solidFill>
                <a:srgbClr val="008A00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40" name="Rectangle 2"/>
          <p:cNvSpPr txBox="1">
            <a:spLocks noChangeArrowheads="1"/>
          </p:cNvSpPr>
          <p:nvPr/>
        </p:nvSpPr>
        <p:spPr bwMode="auto">
          <a:xfrm>
            <a:off x="5867400" y="4881600"/>
            <a:ext cx="45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en-US" altLang="zh-CN" sz="3200" kern="0" dirty="0">
                <a:solidFill>
                  <a:srgbClr val="008A00"/>
                </a:solidFill>
                <a:latin typeface="+mj-lt"/>
              </a:rPr>
              <a:t>1</a:t>
            </a:r>
            <a:endParaRPr kumimoji="0" lang="zh-CN" altLang="en-US" sz="3200" i="0" u="none" strike="noStrike" kern="0" cap="none" spc="0" normalizeH="0" baseline="0" noProof="0" dirty="0">
              <a:ln>
                <a:noFill/>
              </a:ln>
              <a:solidFill>
                <a:srgbClr val="008A00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41" name="Rectangle 2"/>
          <p:cNvSpPr txBox="1">
            <a:spLocks noChangeArrowheads="1"/>
          </p:cNvSpPr>
          <p:nvPr/>
        </p:nvSpPr>
        <p:spPr bwMode="auto">
          <a:xfrm>
            <a:off x="533400" y="1981200"/>
            <a:ext cx="3352800" cy="3276600"/>
          </a:xfrm>
          <a:prstGeom prst="rect">
            <a:avLst/>
          </a:prstGeom>
          <a:solidFill>
            <a:schemeClr val="accent5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marL="180000" marR="0" lvl="0" defTabSz="914400" rtl="0" eaLnBrk="1" fontAlgn="base" latinLnBrk="0" hangingPunct="1">
              <a:lnSpc>
                <a:spcPct val="13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en-US" altLang="zh-CN" sz="3200" kern="0" dirty="0">
                <a:latin typeface="+mj-lt"/>
              </a:rPr>
              <a:t>d</a:t>
            </a:r>
            <a:r>
              <a:rPr kumimoji="0" lang="en-US" altLang="zh-CN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1</a:t>
            </a:r>
            <a:r>
              <a:rPr kumimoji="0" lang="zh-CN" altLang="en-US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编码：</a:t>
            </a:r>
            <a:r>
              <a:rPr kumimoji="0" lang="en-US" altLang="zh-CN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0000</a:t>
            </a:r>
          </a:p>
          <a:p>
            <a:pPr marL="18000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200" kern="0" dirty="0"/>
              <a:t>d2</a:t>
            </a:r>
            <a:r>
              <a:rPr lang="zh-CN" altLang="en-US" sz="3200" kern="0" dirty="0"/>
              <a:t>编码：</a:t>
            </a:r>
            <a:r>
              <a:rPr lang="en-US" altLang="zh-CN" sz="3200" kern="0" dirty="0"/>
              <a:t>0001</a:t>
            </a:r>
            <a:endParaRPr kumimoji="0" lang="en-US" altLang="zh-CN" sz="32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</a:endParaRPr>
          </a:p>
          <a:p>
            <a:pPr marL="18000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200" kern="0" dirty="0"/>
              <a:t>d3</a:t>
            </a:r>
            <a:r>
              <a:rPr lang="zh-CN" altLang="en-US" sz="3200" kern="0" dirty="0"/>
              <a:t>编码：</a:t>
            </a:r>
            <a:r>
              <a:rPr lang="en-US" altLang="zh-CN" sz="3200" kern="0" dirty="0"/>
              <a:t>001</a:t>
            </a:r>
            <a:endParaRPr kumimoji="0" lang="en-US" altLang="zh-CN" sz="32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</a:endParaRPr>
          </a:p>
          <a:p>
            <a:pPr marL="18000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200" kern="0" dirty="0"/>
              <a:t>d4</a:t>
            </a:r>
            <a:r>
              <a:rPr lang="zh-CN" altLang="en-US" sz="3200" kern="0" dirty="0"/>
              <a:t>编码：</a:t>
            </a:r>
            <a:r>
              <a:rPr lang="en-US" altLang="zh-CN" sz="3200" kern="0" dirty="0"/>
              <a:t>01</a:t>
            </a:r>
          </a:p>
          <a:p>
            <a:pPr marL="18000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200" kern="0" dirty="0"/>
              <a:t>d5</a:t>
            </a:r>
            <a:r>
              <a:rPr lang="zh-CN" altLang="en-US" sz="3200" kern="0" dirty="0"/>
              <a:t>编码：</a:t>
            </a:r>
            <a:r>
              <a:rPr lang="en-US" altLang="zh-CN" sz="3200" kern="0" dirty="0"/>
              <a:t>1</a:t>
            </a:r>
          </a:p>
          <a:p>
            <a:pPr marL="180000" marR="0" lvl="0" defTabSz="914400" rtl="0" eaLnBrk="1" fontAlgn="base" latinLnBrk="0" hangingPunct="1">
              <a:lnSpc>
                <a:spcPct val="13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endParaRPr kumimoji="0" lang="en-US" altLang="zh-CN" sz="32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</a:endParaRPr>
          </a:p>
          <a:p>
            <a:pPr marL="180000" marR="0" lvl="0" defTabSz="914400" rtl="0" eaLnBrk="1" fontAlgn="base" latinLnBrk="0" hangingPunct="1">
              <a:lnSpc>
                <a:spcPct val="13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endParaRPr kumimoji="0" lang="zh-CN" altLang="en-US" sz="32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42" name="Rectangle 4"/>
          <p:cNvSpPr>
            <a:spLocks noChangeArrowheads="1"/>
          </p:cNvSpPr>
          <p:nvPr/>
        </p:nvSpPr>
        <p:spPr bwMode="auto">
          <a:xfrm>
            <a:off x="3886200" y="1981200"/>
            <a:ext cx="1828800" cy="1143000"/>
          </a:xfrm>
          <a:prstGeom prst="rect">
            <a:avLst/>
          </a:prstGeom>
          <a:solidFill>
            <a:srgbClr val="246E24"/>
          </a:solidFill>
          <a:ln w="2857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3000" dirty="0">
                <a:solidFill>
                  <a:schemeClr val="bg1"/>
                </a:solidFill>
                <a:latin typeface="+mj-lt"/>
              </a:rPr>
              <a:t>左分枝</a:t>
            </a:r>
            <a:r>
              <a:rPr lang="en-US" altLang="zh-CN" sz="3000" dirty="0">
                <a:solidFill>
                  <a:schemeClr val="bg1"/>
                </a:solidFill>
                <a:latin typeface="+mj-lt"/>
              </a:rPr>
              <a:t>: 0</a:t>
            </a:r>
          </a:p>
          <a:p>
            <a:pPr marL="342900" indent="-342900" eaLnBrk="1" hangingPunct="1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3000" dirty="0">
                <a:solidFill>
                  <a:schemeClr val="bg1"/>
                </a:solidFill>
                <a:latin typeface="+mj-lt"/>
              </a:rPr>
              <a:t>右分枝</a:t>
            </a:r>
            <a:r>
              <a:rPr lang="en-US" altLang="zh-CN" sz="3000" dirty="0">
                <a:solidFill>
                  <a:schemeClr val="bg1"/>
                </a:solidFill>
                <a:latin typeface="+mj-lt"/>
              </a:rPr>
              <a:t>: 1</a:t>
            </a:r>
            <a:endParaRPr lang="en-US" altLang="zh-CN" sz="3000" dirty="0">
              <a:solidFill>
                <a:schemeClr val="bg1"/>
              </a:solidFill>
              <a:latin typeface="+mj-lt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5" grpId="0" animBg="1"/>
      <p:bldP spid="17" grpId="0" animBg="1"/>
      <p:bldP spid="20" grpId="0" animBg="1"/>
      <p:bldP spid="21" grpId="0" animBg="1"/>
      <p:bldP spid="23" grpId="0" animBg="1"/>
      <p:bldP spid="24" grpId="0" animBg="1"/>
      <p:bldP spid="27" grpId="0" animBg="1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 animBg="1"/>
      <p:bldP spid="42" grpId="0" animBg="1"/>
    </p:bld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zh-CN" altLang="en-US" dirty="0">
                <a:latin typeface="黑体" pitchFamily="2" charset="-122"/>
                <a:ea typeface="黑体" pitchFamily="2" charset="-122"/>
              </a:rPr>
              <a:t>哈夫曼编码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533400" y="1143000"/>
            <a:ext cx="8610600" cy="1219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108000" eaLnBrk="1" hangingPunct="1">
              <a:spcBef>
                <a:spcPts val="0"/>
              </a:spcBef>
              <a:buNone/>
            </a:pPr>
            <a:r>
              <a:rPr lang="zh-CN" altLang="en-US" sz="3000" dirty="0">
                <a:latin typeface="+mj-lt"/>
                <a:ea typeface="黑体" pitchFamily="2" charset="-122"/>
              </a:rPr>
              <a:t>例：接收到</a:t>
            </a:r>
            <a:r>
              <a:rPr lang="en-US" altLang="zh-CN" sz="3000" dirty="0">
                <a:solidFill>
                  <a:srgbClr val="008A00"/>
                </a:solidFill>
                <a:latin typeface="+mj-lt"/>
                <a:ea typeface="黑体" pitchFamily="2" charset="-122"/>
              </a:rPr>
              <a:t>0000</a:t>
            </a:r>
            <a:r>
              <a:rPr lang="en-US" altLang="zh-CN" sz="3000" dirty="0">
                <a:latin typeface="+mj-lt"/>
                <a:ea typeface="黑体" pitchFamily="2" charset="-122"/>
              </a:rPr>
              <a:t>001</a:t>
            </a:r>
            <a:r>
              <a:rPr lang="en-US" altLang="zh-CN" sz="3000" dirty="0">
                <a:solidFill>
                  <a:srgbClr val="7030A0"/>
                </a:solidFill>
                <a:latin typeface="+mj-lt"/>
                <a:ea typeface="黑体" pitchFamily="2" charset="-122"/>
              </a:rPr>
              <a:t>01</a:t>
            </a:r>
            <a:r>
              <a:rPr lang="en-US" altLang="zh-CN" sz="3000" dirty="0">
                <a:solidFill>
                  <a:srgbClr val="FF0000"/>
                </a:solidFill>
                <a:latin typeface="+mj-lt"/>
                <a:ea typeface="黑体" pitchFamily="2" charset="-122"/>
              </a:rPr>
              <a:t>1</a:t>
            </a:r>
            <a:r>
              <a:rPr lang="en-US" altLang="zh-CN" sz="3000" dirty="0">
                <a:latin typeface="+mj-lt"/>
                <a:ea typeface="黑体" pitchFamily="2" charset="-122"/>
              </a:rPr>
              <a:t>001</a:t>
            </a:r>
            <a:r>
              <a:rPr lang="en-US" altLang="zh-CN" sz="3000" dirty="0">
                <a:solidFill>
                  <a:srgbClr val="0070C0"/>
                </a:solidFill>
                <a:latin typeface="+mj-lt"/>
                <a:ea typeface="黑体" pitchFamily="2" charset="-122"/>
              </a:rPr>
              <a:t>0001</a:t>
            </a:r>
            <a:r>
              <a:rPr lang="en-US" altLang="zh-CN" sz="3000" dirty="0">
                <a:solidFill>
                  <a:srgbClr val="FF0000"/>
                </a:solidFill>
                <a:latin typeface="+mj-lt"/>
                <a:ea typeface="黑体" pitchFamily="2" charset="-122"/>
              </a:rPr>
              <a:t>1</a:t>
            </a:r>
            <a:r>
              <a:rPr lang="zh-CN" altLang="en-US" sz="3000" dirty="0">
                <a:latin typeface="+mj-lt"/>
                <a:ea typeface="黑体" pitchFamily="2" charset="-122"/>
              </a:rPr>
              <a:t>，请解码：</a:t>
            </a:r>
            <a:endParaRPr lang="en-US" altLang="zh-CN" sz="3000" dirty="0">
              <a:latin typeface="+mj-lt"/>
              <a:ea typeface="黑体" pitchFamily="2" charset="-122"/>
            </a:endParaRPr>
          </a:p>
          <a:p>
            <a:pPr marL="108000">
              <a:spcBef>
                <a:spcPts val="0"/>
              </a:spcBef>
              <a:buNone/>
            </a:pPr>
            <a:r>
              <a:rPr lang="en-US" altLang="zh-CN" sz="3000" dirty="0">
                <a:sym typeface="Wingdings" pitchFamily="2" charset="2"/>
              </a:rPr>
              <a:t></a:t>
            </a:r>
            <a:r>
              <a:rPr lang="zh-CN" altLang="en-US" sz="3000" dirty="0"/>
              <a:t>译码结果：</a:t>
            </a:r>
            <a:r>
              <a:rPr lang="en-US" altLang="zh-CN" sz="3000" dirty="0"/>
              <a:t>d1 d3 d4 d5 d3 d2 d5</a:t>
            </a: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533400" y="2438400"/>
            <a:ext cx="5257800" cy="3429000"/>
          </a:xfrm>
          <a:prstGeom prst="rect">
            <a:avLst/>
          </a:prstGeom>
          <a:solidFill>
            <a:schemeClr val="accent5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marL="180000" marR="0" lvl="0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US" altLang="zh-CN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j-lt"/>
              </a:rPr>
              <a:t>1) </a:t>
            </a:r>
            <a:r>
              <a:rPr kumimoji="0" lang="zh-CN" altLang="en-US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j-lt"/>
              </a:rPr>
              <a:t>从待译码位置开始，</a:t>
            </a:r>
            <a:endParaRPr kumimoji="0" lang="en-US" altLang="zh-CN" i="0" u="none" strike="noStrike" kern="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+mj-lt"/>
            </a:endParaRPr>
          </a:p>
          <a:p>
            <a:pPr marL="180000" marR="0" lvl="0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zh-CN" altLang="en-US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j-lt"/>
              </a:rPr>
              <a:t>    与哈夫曼树根的分枝比较，</a:t>
            </a:r>
            <a:endParaRPr kumimoji="0" lang="en-US" altLang="zh-CN" i="0" u="none" strike="noStrike" kern="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+mj-lt"/>
            </a:endParaRPr>
          </a:p>
          <a:p>
            <a:pPr marL="180000" marR="0" lvl="0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zh-CN" altLang="en-US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j-lt"/>
              </a:rPr>
              <a:t>    匹配则向前，</a:t>
            </a:r>
            <a:endParaRPr kumimoji="0" lang="en-US" altLang="zh-CN" i="0" u="none" strike="noStrike" kern="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+mj-lt"/>
            </a:endParaRPr>
          </a:p>
          <a:p>
            <a:pPr marL="180000" marR="0" lvl="0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zh-CN" altLang="en-US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j-lt"/>
              </a:rPr>
              <a:t>    直到，遇到一个叶子，</a:t>
            </a:r>
            <a:endParaRPr kumimoji="0" lang="en-US" altLang="zh-CN" i="0" u="none" strike="noStrike" kern="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+mj-lt"/>
            </a:endParaRPr>
          </a:p>
          <a:p>
            <a:pPr marL="180000" marR="0" lvl="0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zh-CN" altLang="en-US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+mj-lt"/>
              </a:rPr>
              <a:t>    则翻译出一个字符。</a:t>
            </a:r>
            <a:endParaRPr kumimoji="0" lang="en-US" altLang="zh-CN" i="0" u="none" strike="noStrike" kern="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+mj-lt"/>
            </a:endParaRPr>
          </a:p>
          <a:p>
            <a:pPr marL="180000" marR="0" lvl="0" defTabSz="914400" rtl="0" eaLnBrk="1" fontAlgn="base" latinLnBrk="0" hangingPunct="1">
              <a:spcBef>
                <a:spcPts val="6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en-US" altLang="zh-CN" kern="0" dirty="0">
                <a:solidFill>
                  <a:srgbClr val="003366"/>
                </a:solidFill>
                <a:latin typeface="+mj-lt"/>
              </a:rPr>
              <a:t>2) </a:t>
            </a:r>
            <a:r>
              <a:rPr lang="zh-CN" altLang="en-US" kern="0" dirty="0">
                <a:solidFill>
                  <a:srgbClr val="003366"/>
                </a:solidFill>
                <a:latin typeface="+mj-lt"/>
              </a:rPr>
              <a:t>重复</a:t>
            </a:r>
            <a:r>
              <a:rPr lang="en-US" altLang="zh-CN" kern="0" dirty="0">
                <a:solidFill>
                  <a:srgbClr val="003366"/>
                </a:solidFill>
                <a:latin typeface="+mj-lt"/>
              </a:rPr>
              <a:t>1)</a:t>
            </a:r>
            <a:r>
              <a:rPr lang="zh-CN" altLang="en-US" kern="0" dirty="0">
                <a:solidFill>
                  <a:srgbClr val="003366"/>
                </a:solidFill>
                <a:latin typeface="+mj-lt"/>
              </a:rPr>
              <a:t>直到结束。</a:t>
            </a:r>
            <a:endParaRPr kumimoji="0" lang="en-US" altLang="zh-CN" i="0" u="none" strike="noStrike" kern="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+mj-lt"/>
            </a:endParaRPr>
          </a:p>
          <a:p>
            <a:pPr marL="180000" marR="0" lvl="0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endParaRPr kumimoji="0" lang="zh-CN" altLang="en-US" i="0" u="none" strike="noStrike" kern="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12" name="Oval 26"/>
          <p:cNvSpPr>
            <a:spLocks noChangeArrowheads="1"/>
          </p:cNvSpPr>
          <p:nvPr/>
        </p:nvSpPr>
        <p:spPr bwMode="auto">
          <a:xfrm>
            <a:off x="5749200" y="37044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10</a:t>
            </a:r>
          </a:p>
        </p:txBody>
      </p:sp>
      <p:sp>
        <p:nvSpPr>
          <p:cNvPr id="13" name="Oval 27"/>
          <p:cNvSpPr>
            <a:spLocks noChangeArrowheads="1"/>
          </p:cNvSpPr>
          <p:nvPr/>
        </p:nvSpPr>
        <p:spPr bwMode="auto">
          <a:xfrm>
            <a:off x="6477000" y="28320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ts val="0"/>
              </a:spcBef>
              <a:buNone/>
            </a:pPr>
            <a:r>
              <a:rPr lang="en-US" altLang="zh-CN" sz="3200" dirty="0"/>
              <a:t>17</a:t>
            </a:r>
          </a:p>
        </p:txBody>
      </p:sp>
      <p:cxnSp>
        <p:nvCxnSpPr>
          <p:cNvPr id="14" name="直接连接符 13"/>
          <p:cNvCxnSpPr>
            <a:stCxn id="13" idx="3"/>
            <a:endCxn id="12" idx="7"/>
          </p:cNvCxnSpPr>
          <p:nvPr/>
        </p:nvCxnSpPr>
        <p:spPr bwMode="auto">
          <a:xfrm rot="5400000">
            <a:off x="6107091" y="3334491"/>
            <a:ext cx="516018" cy="371418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直接连接符 14"/>
          <p:cNvCxnSpPr>
            <a:stCxn id="13" idx="5"/>
            <a:endCxn id="18" idx="0"/>
          </p:cNvCxnSpPr>
          <p:nvPr/>
        </p:nvCxnSpPr>
        <p:spPr bwMode="auto">
          <a:xfrm rot="16200000" flipH="1">
            <a:off x="6873591" y="3295790"/>
            <a:ext cx="476409" cy="4092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Oval 29"/>
          <p:cNvSpPr>
            <a:spLocks noChangeArrowheads="1"/>
          </p:cNvSpPr>
          <p:nvPr/>
        </p:nvSpPr>
        <p:spPr bwMode="auto">
          <a:xfrm>
            <a:off x="5299800" y="458401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5</a:t>
            </a:r>
            <a:endParaRPr lang="zh-CN" altLang="en-US" sz="3200" dirty="0"/>
          </a:p>
        </p:txBody>
      </p:sp>
      <p:cxnSp>
        <p:nvCxnSpPr>
          <p:cNvPr id="17" name="直接连接符 16"/>
          <p:cNvCxnSpPr>
            <a:stCxn id="12" idx="3"/>
            <a:endCxn id="16" idx="0"/>
          </p:cNvCxnSpPr>
          <p:nvPr/>
        </p:nvCxnSpPr>
        <p:spPr bwMode="auto">
          <a:xfrm rot="5400000">
            <a:off x="5462696" y="4223696"/>
            <a:ext cx="449419" cy="2712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矩形 17"/>
          <p:cNvSpPr/>
          <p:nvPr/>
        </p:nvSpPr>
        <p:spPr bwMode="auto">
          <a:xfrm>
            <a:off x="7010400" y="3738600"/>
            <a:ext cx="612000" cy="504000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7</a:t>
            </a:r>
            <a:endParaRPr kumimoji="0" lang="zh-CN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19" name="直接连接符 18"/>
          <p:cNvCxnSpPr>
            <a:stCxn id="16" idx="3"/>
            <a:endCxn id="21" idx="0"/>
          </p:cNvCxnSpPr>
          <p:nvPr/>
        </p:nvCxnSpPr>
        <p:spPr bwMode="auto">
          <a:xfrm rot="5400000">
            <a:off x="4988893" y="5207509"/>
            <a:ext cx="578024" cy="1914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直接连接符 19"/>
          <p:cNvCxnSpPr>
            <a:stCxn id="16" idx="5"/>
            <a:endCxn id="22" idx="0"/>
          </p:cNvCxnSpPr>
          <p:nvPr/>
        </p:nvCxnSpPr>
        <p:spPr bwMode="auto">
          <a:xfrm rot="16200000" flipH="1">
            <a:off x="5567283" y="5176908"/>
            <a:ext cx="578024" cy="2526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1" name="矩形 20"/>
          <p:cNvSpPr/>
          <p:nvPr/>
        </p:nvSpPr>
        <p:spPr bwMode="auto">
          <a:xfrm>
            <a:off x="4876200" y="5592225"/>
            <a:ext cx="612000" cy="504000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200" dirty="0"/>
              <a:t>2</a:t>
            </a:r>
            <a:endParaRPr kumimoji="0" lang="zh-CN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5676600" y="5592225"/>
            <a:ext cx="612000" cy="504000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200" dirty="0"/>
              <a:t>3</a:t>
            </a:r>
            <a:endParaRPr kumimoji="0" lang="zh-CN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23" name="直接连接符 22"/>
          <p:cNvCxnSpPr>
            <a:stCxn id="12" idx="5"/>
            <a:endCxn id="24" idx="0"/>
          </p:cNvCxnSpPr>
          <p:nvPr/>
        </p:nvCxnSpPr>
        <p:spPr bwMode="auto">
          <a:xfrm rot="16200000" flipH="1">
            <a:off x="6095278" y="4218703"/>
            <a:ext cx="467034" cy="2988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4" name="矩形 23"/>
          <p:cNvSpPr/>
          <p:nvPr/>
        </p:nvSpPr>
        <p:spPr bwMode="auto">
          <a:xfrm>
            <a:off x="6172200" y="4601625"/>
            <a:ext cx="612000" cy="504000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5</a:t>
            </a:r>
            <a:endParaRPr kumimoji="0" lang="zh-CN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25" name="Oval 27"/>
          <p:cNvSpPr>
            <a:spLocks noChangeArrowheads="1"/>
          </p:cNvSpPr>
          <p:nvPr/>
        </p:nvSpPr>
        <p:spPr bwMode="auto">
          <a:xfrm>
            <a:off x="7200600" y="19812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ts val="0"/>
              </a:spcBef>
              <a:buNone/>
            </a:pPr>
            <a:r>
              <a:rPr lang="en-US" altLang="zh-CN" sz="3200" dirty="0"/>
              <a:t>28</a:t>
            </a:r>
          </a:p>
        </p:txBody>
      </p:sp>
      <p:cxnSp>
        <p:nvCxnSpPr>
          <p:cNvPr id="26" name="直接连接符 25"/>
          <p:cNvCxnSpPr>
            <a:stCxn id="25" idx="3"/>
            <a:endCxn id="13" idx="7"/>
          </p:cNvCxnSpPr>
          <p:nvPr/>
        </p:nvCxnSpPr>
        <p:spPr bwMode="auto">
          <a:xfrm rot="5400000">
            <a:off x="6843591" y="2474991"/>
            <a:ext cx="494418" cy="367218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直接连接符 26"/>
          <p:cNvCxnSpPr>
            <a:stCxn id="25" idx="5"/>
            <a:endCxn id="28" idx="0"/>
          </p:cNvCxnSpPr>
          <p:nvPr/>
        </p:nvCxnSpPr>
        <p:spPr bwMode="auto">
          <a:xfrm rot="16200000" flipH="1">
            <a:off x="7612678" y="2429503"/>
            <a:ext cx="445434" cy="4092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8" name="矩形 27"/>
          <p:cNvSpPr/>
          <p:nvPr/>
        </p:nvSpPr>
        <p:spPr bwMode="auto">
          <a:xfrm>
            <a:off x="7734000" y="2856825"/>
            <a:ext cx="612000" cy="504000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200" dirty="0"/>
              <a:t>11</a:t>
            </a:r>
            <a:endParaRPr kumimoji="0" lang="zh-CN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29" name="Rectangle 2"/>
          <p:cNvSpPr txBox="1">
            <a:spLocks noChangeArrowheads="1"/>
          </p:cNvSpPr>
          <p:nvPr/>
        </p:nvSpPr>
        <p:spPr bwMode="auto">
          <a:xfrm>
            <a:off x="4419600" y="5567400"/>
            <a:ext cx="45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en-US" altLang="zh-CN" sz="3200" kern="0" dirty="0">
                <a:solidFill>
                  <a:srgbClr val="FF3300"/>
                </a:solidFill>
                <a:latin typeface="+mj-lt"/>
              </a:rPr>
              <a:t>d1</a:t>
            </a:r>
            <a:endParaRPr kumimoji="0" lang="zh-CN" altLang="en-US" sz="3200" i="0" u="none" strike="noStrike" kern="0" cap="none" spc="0" normalizeH="0" baseline="0" noProof="0" dirty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30" name="Rectangle 2"/>
          <p:cNvSpPr txBox="1">
            <a:spLocks noChangeArrowheads="1"/>
          </p:cNvSpPr>
          <p:nvPr/>
        </p:nvSpPr>
        <p:spPr bwMode="auto">
          <a:xfrm>
            <a:off x="6324600" y="5567400"/>
            <a:ext cx="762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en-US" altLang="zh-CN" sz="3200" kern="0" dirty="0">
                <a:solidFill>
                  <a:srgbClr val="FF3300"/>
                </a:solidFill>
                <a:latin typeface="+mj-lt"/>
              </a:rPr>
              <a:t>d2</a:t>
            </a:r>
            <a:endParaRPr kumimoji="0" lang="zh-CN" altLang="en-US" sz="3200" i="0" u="none" strike="noStrike" kern="0" cap="none" spc="0" normalizeH="0" baseline="0" noProof="0" dirty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31" name="Rectangle 2"/>
          <p:cNvSpPr txBox="1">
            <a:spLocks noChangeArrowheads="1"/>
          </p:cNvSpPr>
          <p:nvPr/>
        </p:nvSpPr>
        <p:spPr bwMode="auto">
          <a:xfrm>
            <a:off x="6858000" y="4576800"/>
            <a:ext cx="685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en-US" altLang="zh-CN" sz="3200" kern="0" dirty="0">
                <a:solidFill>
                  <a:srgbClr val="FF3300"/>
                </a:solidFill>
                <a:latin typeface="+mj-lt"/>
              </a:rPr>
              <a:t>d3</a:t>
            </a:r>
            <a:endParaRPr kumimoji="0" lang="zh-CN" altLang="en-US" sz="3200" i="0" u="none" strike="noStrike" kern="0" cap="none" spc="0" normalizeH="0" baseline="0" noProof="0" dirty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32" name="Rectangle 2"/>
          <p:cNvSpPr txBox="1">
            <a:spLocks noChangeArrowheads="1"/>
          </p:cNvSpPr>
          <p:nvPr/>
        </p:nvSpPr>
        <p:spPr bwMode="auto">
          <a:xfrm>
            <a:off x="7696200" y="3738600"/>
            <a:ext cx="685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en-US" altLang="zh-CN" sz="3200" kern="0" dirty="0">
                <a:solidFill>
                  <a:srgbClr val="FF3300"/>
                </a:solidFill>
                <a:latin typeface="+mj-lt"/>
              </a:rPr>
              <a:t>d4</a:t>
            </a:r>
            <a:endParaRPr kumimoji="0" lang="zh-CN" altLang="en-US" sz="3200" i="0" u="none" strike="noStrike" kern="0" cap="none" spc="0" normalizeH="0" baseline="0" noProof="0" dirty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33" name="Rectangle 2"/>
          <p:cNvSpPr txBox="1">
            <a:spLocks noChangeArrowheads="1"/>
          </p:cNvSpPr>
          <p:nvPr/>
        </p:nvSpPr>
        <p:spPr bwMode="auto">
          <a:xfrm>
            <a:off x="8382000" y="2866200"/>
            <a:ext cx="609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en-US" altLang="zh-CN" sz="3200" kern="0" dirty="0">
                <a:solidFill>
                  <a:srgbClr val="FF3300"/>
                </a:solidFill>
                <a:latin typeface="+mj-lt"/>
              </a:rPr>
              <a:t>d5</a:t>
            </a:r>
            <a:endParaRPr kumimoji="0" lang="zh-CN" altLang="en-US" sz="3200" i="0" u="none" strike="noStrike" kern="0" cap="none" spc="0" normalizeH="0" baseline="0" noProof="0" dirty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34" name="Rectangle 2"/>
          <p:cNvSpPr txBox="1">
            <a:spLocks noChangeArrowheads="1"/>
          </p:cNvSpPr>
          <p:nvPr/>
        </p:nvSpPr>
        <p:spPr bwMode="auto">
          <a:xfrm>
            <a:off x="6858000" y="2256600"/>
            <a:ext cx="45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US" altLang="zh-CN" sz="3200" i="0" u="none" strike="noStrike" kern="0" cap="none" spc="0" normalizeH="0" baseline="0" noProof="0" dirty="0">
                <a:ln>
                  <a:noFill/>
                </a:ln>
                <a:solidFill>
                  <a:srgbClr val="008A00"/>
                </a:solidFill>
                <a:effectLst/>
                <a:uLnTx/>
                <a:uFillTx/>
                <a:latin typeface="+mj-lt"/>
              </a:rPr>
              <a:t>0</a:t>
            </a:r>
            <a:endParaRPr kumimoji="0" lang="zh-CN" altLang="en-US" sz="3200" i="0" u="none" strike="noStrike" kern="0" cap="none" spc="0" normalizeH="0" baseline="0" noProof="0" dirty="0">
              <a:ln>
                <a:noFill/>
              </a:ln>
              <a:solidFill>
                <a:srgbClr val="008A00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35" name="Rectangle 2"/>
          <p:cNvSpPr txBox="1">
            <a:spLocks noChangeArrowheads="1"/>
          </p:cNvSpPr>
          <p:nvPr/>
        </p:nvSpPr>
        <p:spPr bwMode="auto">
          <a:xfrm>
            <a:off x="7924800" y="2256600"/>
            <a:ext cx="45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en-US" altLang="zh-CN" sz="3200" kern="0" dirty="0">
                <a:solidFill>
                  <a:srgbClr val="008A00"/>
                </a:solidFill>
                <a:latin typeface="+mj-lt"/>
              </a:rPr>
              <a:t>1</a:t>
            </a:r>
            <a:endParaRPr kumimoji="0" lang="zh-CN" altLang="en-US" sz="3200" i="0" u="none" strike="noStrike" kern="0" cap="none" spc="0" normalizeH="0" baseline="0" noProof="0" dirty="0">
              <a:ln>
                <a:noFill/>
              </a:ln>
              <a:solidFill>
                <a:srgbClr val="008A00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36" name="Rectangle 2"/>
          <p:cNvSpPr txBox="1">
            <a:spLocks noChangeArrowheads="1"/>
          </p:cNvSpPr>
          <p:nvPr/>
        </p:nvSpPr>
        <p:spPr bwMode="auto">
          <a:xfrm>
            <a:off x="6172200" y="3094800"/>
            <a:ext cx="45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US" altLang="zh-CN" sz="3200" i="0" u="none" strike="noStrike" kern="0" cap="none" spc="0" normalizeH="0" baseline="0" noProof="0" dirty="0">
                <a:ln>
                  <a:noFill/>
                </a:ln>
                <a:solidFill>
                  <a:srgbClr val="008A00"/>
                </a:solidFill>
                <a:effectLst/>
                <a:uLnTx/>
                <a:uFillTx/>
                <a:latin typeface="+mj-lt"/>
              </a:rPr>
              <a:t>0</a:t>
            </a:r>
            <a:endParaRPr kumimoji="0" lang="zh-CN" altLang="en-US" sz="3200" i="0" u="none" strike="noStrike" kern="0" cap="none" spc="0" normalizeH="0" baseline="0" noProof="0" dirty="0">
              <a:ln>
                <a:noFill/>
              </a:ln>
              <a:solidFill>
                <a:srgbClr val="008A00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37" name="Rectangle 2"/>
          <p:cNvSpPr txBox="1">
            <a:spLocks noChangeArrowheads="1"/>
          </p:cNvSpPr>
          <p:nvPr/>
        </p:nvSpPr>
        <p:spPr bwMode="auto">
          <a:xfrm>
            <a:off x="7162800" y="3094800"/>
            <a:ext cx="45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en-US" altLang="zh-CN" sz="3200" kern="0" dirty="0">
                <a:solidFill>
                  <a:srgbClr val="008A00"/>
                </a:solidFill>
                <a:latin typeface="+mj-lt"/>
              </a:rPr>
              <a:t>1</a:t>
            </a:r>
            <a:endParaRPr kumimoji="0" lang="zh-CN" altLang="en-US" sz="3200" i="0" u="none" strike="noStrike" kern="0" cap="none" spc="0" normalizeH="0" baseline="0" noProof="0" dirty="0">
              <a:ln>
                <a:noFill/>
              </a:ln>
              <a:solidFill>
                <a:srgbClr val="008A00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38" name="Rectangle 2"/>
          <p:cNvSpPr txBox="1">
            <a:spLocks noChangeArrowheads="1"/>
          </p:cNvSpPr>
          <p:nvPr/>
        </p:nvSpPr>
        <p:spPr bwMode="auto">
          <a:xfrm>
            <a:off x="5410200" y="3967200"/>
            <a:ext cx="45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US" altLang="zh-CN" sz="3200" i="0" u="none" strike="noStrike" kern="0" cap="none" spc="0" normalizeH="0" baseline="0" noProof="0" dirty="0">
                <a:ln>
                  <a:noFill/>
                </a:ln>
                <a:solidFill>
                  <a:srgbClr val="008A00"/>
                </a:solidFill>
                <a:effectLst/>
                <a:uLnTx/>
                <a:uFillTx/>
                <a:latin typeface="+mj-lt"/>
              </a:rPr>
              <a:t>0</a:t>
            </a:r>
            <a:endParaRPr kumimoji="0" lang="zh-CN" altLang="en-US" sz="3200" i="0" u="none" strike="noStrike" kern="0" cap="none" spc="0" normalizeH="0" baseline="0" noProof="0" dirty="0">
              <a:ln>
                <a:noFill/>
              </a:ln>
              <a:solidFill>
                <a:srgbClr val="008A00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39" name="Rectangle 2"/>
          <p:cNvSpPr txBox="1">
            <a:spLocks noChangeArrowheads="1"/>
          </p:cNvSpPr>
          <p:nvPr/>
        </p:nvSpPr>
        <p:spPr bwMode="auto">
          <a:xfrm>
            <a:off x="6400800" y="3967200"/>
            <a:ext cx="45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en-US" altLang="zh-CN" sz="3200" kern="0" dirty="0">
                <a:solidFill>
                  <a:srgbClr val="008A00"/>
                </a:solidFill>
                <a:latin typeface="+mj-lt"/>
              </a:rPr>
              <a:t>1</a:t>
            </a:r>
            <a:endParaRPr kumimoji="0" lang="zh-CN" altLang="en-US" sz="3200" i="0" u="none" strike="noStrike" kern="0" cap="none" spc="0" normalizeH="0" baseline="0" noProof="0" dirty="0">
              <a:ln>
                <a:noFill/>
              </a:ln>
              <a:solidFill>
                <a:srgbClr val="008A00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40" name="Rectangle 2"/>
          <p:cNvSpPr txBox="1">
            <a:spLocks noChangeArrowheads="1"/>
          </p:cNvSpPr>
          <p:nvPr/>
        </p:nvSpPr>
        <p:spPr bwMode="auto">
          <a:xfrm>
            <a:off x="4953000" y="4957800"/>
            <a:ext cx="45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US" altLang="zh-CN" sz="3200" i="0" u="none" strike="noStrike" kern="0" cap="none" spc="0" normalizeH="0" baseline="0" noProof="0" dirty="0">
                <a:ln>
                  <a:noFill/>
                </a:ln>
                <a:solidFill>
                  <a:srgbClr val="008A00"/>
                </a:solidFill>
                <a:effectLst/>
                <a:uLnTx/>
                <a:uFillTx/>
                <a:latin typeface="+mj-lt"/>
              </a:rPr>
              <a:t>0</a:t>
            </a:r>
            <a:endParaRPr kumimoji="0" lang="zh-CN" altLang="en-US" sz="3200" i="0" u="none" strike="noStrike" kern="0" cap="none" spc="0" normalizeH="0" baseline="0" noProof="0" dirty="0">
              <a:ln>
                <a:noFill/>
              </a:ln>
              <a:solidFill>
                <a:srgbClr val="008A00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41" name="Rectangle 2"/>
          <p:cNvSpPr txBox="1">
            <a:spLocks noChangeArrowheads="1"/>
          </p:cNvSpPr>
          <p:nvPr/>
        </p:nvSpPr>
        <p:spPr bwMode="auto">
          <a:xfrm>
            <a:off x="5867400" y="4881600"/>
            <a:ext cx="45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en-US" altLang="zh-CN" sz="3200" kern="0" dirty="0">
                <a:solidFill>
                  <a:srgbClr val="008A00"/>
                </a:solidFill>
                <a:latin typeface="+mj-lt"/>
              </a:rPr>
              <a:t>1</a:t>
            </a:r>
            <a:endParaRPr kumimoji="0" lang="zh-CN" altLang="en-US" sz="3200" i="0" u="none" strike="noStrike" kern="0" cap="none" spc="0" normalizeH="0" baseline="0" noProof="0" dirty="0">
              <a:ln>
                <a:noFill/>
              </a:ln>
              <a:solidFill>
                <a:srgbClr val="008A00"/>
              </a:solidFill>
              <a:effectLst/>
              <a:uLnTx/>
              <a:uFillTx/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zh-CN" altLang="en-US" dirty="0">
                <a:latin typeface="黑体" pitchFamily="2" charset="-122"/>
                <a:ea typeface="黑体" pitchFamily="2" charset="-122"/>
              </a:rPr>
              <a:t>小结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2" name="Text Box 6"/>
          <p:cNvSpPr txBox="1">
            <a:spLocks noChangeArrowheads="1"/>
          </p:cNvSpPr>
          <p:nvPr/>
        </p:nvSpPr>
        <p:spPr bwMode="auto">
          <a:xfrm>
            <a:off x="533400" y="1219200"/>
            <a:ext cx="8229600" cy="347787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08000">
              <a:spcBef>
                <a:spcPts val="0"/>
              </a:spcBef>
              <a:buFont typeface="Arial" pitchFamily="34" charset="0"/>
              <a:buChar char="•"/>
            </a:pPr>
            <a:r>
              <a:rPr lang="zh-CN" altLang="en-US" sz="3200" dirty="0"/>
              <a:t>  掌握堆、优先队列，</a:t>
            </a:r>
            <a:endParaRPr lang="en-US" altLang="zh-CN" sz="3200" dirty="0"/>
          </a:p>
          <a:p>
            <a:pPr marL="108000">
              <a:spcBef>
                <a:spcPts val="0"/>
              </a:spcBef>
              <a:buNone/>
            </a:pPr>
            <a:r>
              <a:rPr lang="en-US" altLang="zh-CN" sz="3200" dirty="0"/>
              <a:t>   </a:t>
            </a:r>
            <a:r>
              <a:rPr lang="zh-CN" altLang="en-US" sz="3200" dirty="0"/>
              <a:t>向优先队列中插入、删除元素；</a:t>
            </a:r>
            <a:endParaRPr lang="en-US" altLang="zh-CN" sz="3200" dirty="0"/>
          </a:p>
          <a:p>
            <a:pPr marL="108000">
              <a:spcBef>
                <a:spcPts val="1200"/>
              </a:spcBef>
              <a:buFont typeface="Arial" pitchFamily="34" charset="0"/>
              <a:buChar char="•"/>
            </a:pPr>
            <a:r>
              <a:rPr lang="zh-CN" altLang="en-US" sz="3200" dirty="0"/>
              <a:t>  掌握哈夫曼树，</a:t>
            </a:r>
            <a:endParaRPr lang="en-US" altLang="zh-CN" sz="3200" dirty="0"/>
          </a:p>
          <a:p>
            <a:pPr marL="108000">
              <a:spcBef>
                <a:spcPts val="0"/>
              </a:spcBef>
              <a:buNone/>
            </a:pPr>
            <a:r>
              <a:rPr lang="en-US" altLang="zh-CN" sz="3200" dirty="0"/>
              <a:t>   </a:t>
            </a:r>
            <a:r>
              <a:rPr lang="zh-CN" altLang="en-US" sz="3200" dirty="0"/>
              <a:t>建立哈夫曼树的过程；</a:t>
            </a:r>
            <a:endParaRPr lang="en-US" altLang="zh-CN" sz="3200" dirty="0"/>
          </a:p>
          <a:p>
            <a:pPr marL="108000">
              <a:spcBef>
                <a:spcPts val="1200"/>
              </a:spcBef>
            </a:pPr>
            <a:r>
              <a:rPr lang="en-US" altLang="zh-CN" sz="3200" dirty="0"/>
              <a:t>  </a:t>
            </a:r>
            <a:r>
              <a:rPr lang="zh-CN" altLang="en-US" sz="3200" dirty="0"/>
              <a:t>了解哈夫曼编码；</a:t>
            </a:r>
            <a:endParaRPr lang="en-US" altLang="zh-CN" sz="3200" dirty="0"/>
          </a:p>
        </p:txBody>
      </p:sp>
    </p:spTree>
  </p:cSld>
  <p:clrMapOvr>
    <a:masterClrMapping/>
  </p:clrMapOvr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zh-CN" altLang="en-US" dirty="0">
                <a:latin typeface="黑体" pitchFamily="49" charset="-122"/>
                <a:ea typeface="黑体" pitchFamily="49" charset="-122"/>
              </a:rPr>
              <a:t>第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5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章  作业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2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2" name="Text Box 6"/>
          <p:cNvSpPr txBox="1">
            <a:spLocks noChangeArrowheads="1"/>
          </p:cNvSpPr>
          <p:nvPr/>
        </p:nvSpPr>
        <p:spPr bwMode="auto">
          <a:xfrm>
            <a:off x="533400" y="1219200"/>
            <a:ext cx="8229600" cy="270843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08000">
              <a:spcBef>
                <a:spcPts val="0"/>
              </a:spcBef>
              <a:buNone/>
            </a:pPr>
            <a:r>
              <a:rPr lang="en-US" altLang="zh-CN" sz="3200" dirty="0"/>
              <a:t>P167</a:t>
            </a:r>
          </a:p>
          <a:p>
            <a:pPr marL="108000">
              <a:spcBef>
                <a:spcPts val="0"/>
              </a:spcBef>
              <a:buNone/>
            </a:pPr>
            <a:r>
              <a:rPr lang="zh-CN" altLang="en-US" sz="3200" dirty="0"/>
              <a:t>复习题 ：</a:t>
            </a:r>
            <a:endParaRPr lang="en-US" altLang="zh-CN" sz="3200" dirty="0"/>
          </a:p>
          <a:p>
            <a:pPr marL="108000">
              <a:spcBef>
                <a:spcPts val="0"/>
              </a:spcBef>
              <a:buNone/>
            </a:pPr>
            <a:r>
              <a:rPr lang="en-US" altLang="zh-CN" sz="3200" dirty="0"/>
              <a:t>5, 6, 15, 16, 17, 18</a:t>
            </a:r>
          </a:p>
          <a:p>
            <a:pPr marL="108000">
              <a:spcBef>
                <a:spcPts val="1200"/>
              </a:spcBef>
              <a:buNone/>
            </a:pPr>
            <a:r>
              <a:rPr lang="zh-CN" altLang="en-US" sz="3200" dirty="0"/>
              <a:t>算法题： </a:t>
            </a:r>
            <a:r>
              <a:rPr lang="en-US" altLang="zh-CN" sz="3200" dirty="0"/>
              <a:t>3</a:t>
            </a:r>
            <a:r>
              <a:rPr lang="zh-CN" altLang="en-US" sz="3200" dirty="0"/>
              <a:t>，（思考</a:t>
            </a:r>
            <a:r>
              <a:rPr lang="en-US" altLang="zh-CN" sz="3200" dirty="0"/>
              <a:t>4, 5, 6, 9</a:t>
            </a:r>
            <a:r>
              <a:rPr lang="zh-CN" altLang="en-US" sz="3200" dirty="0"/>
              <a:t>） </a:t>
            </a:r>
            <a:endParaRPr lang="en-US" altLang="zh-CN" sz="3200" dirty="0"/>
          </a:p>
        </p:txBody>
      </p:sp>
    </p:spTree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Text Box 2"/>
          <p:cNvSpPr txBox="1">
            <a:spLocks noChangeArrowheads="1"/>
          </p:cNvSpPr>
          <p:nvPr/>
        </p:nvSpPr>
        <p:spPr bwMode="auto">
          <a:xfrm>
            <a:off x="0" y="1429941"/>
            <a:ext cx="9144000" cy="20774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6000" b="1" dirty="0">
                <a:solidFill>
                  <a:srgbClr val="5959D5"/>
                </a:solidFill>
                <a:ea typeface="楷体_GB2312" pitchFamily="49" charset="-122"/>
              </a:rPr>
              <a:t>第</a:t>
            </a:r>
            <a:r>
              <a:rPr kumimoji="1" lang="en-US" altLang="zh-CN" sz="6000" b="1" dirty="0">
                <a:solidFill>
                  <a:srgbClr val="5959D5"/>
                </a:solidFill>
                <a:ea typeface="楷体_GB2312" pitchFamily="49" charset="-122"/>
              </a:rPr>
              <a:t>5</a:t>
            </a:r>
            <a:r>
              <a:rPr kumimoji="1" lang="zh-CN" altLang="en-US" sz="6000" b="1" dirty="0">
                <a:solidFill>
                  <a:srgbClr val="5959D5"/>
                </a:solidFill>
                <a:ea typeface="楷体_GB2312" pitchFamily="49" charset="-122"/>
              </a:rPr>
              <a:t>章 二叉树与树</a:t>
            </a:r>
          </a:p>
          <a:p>
            <a:pPr algn="ctr" eaLnBrk="0" hangingPunct="0">
              <a:lnSpc>
                <a:spcPct val="100000"/>
              </a:lnSpc>
              <a:spcBef>
                <a:spcPts val="3000"/>
              </a:spcBef>
              <a:buFontTx/>
              <a:buNone/>
            </a:pPr>
            <a:r>
              <a:rPr kumimoji="1" lang="zh-CN" altLang="en-US" sz="4400" dirty="0">
                <a:solidFill>
                  <a:srgbClr val="292929"/>
                </a:solidFill>
                <a:latin typeface="黑体" pitchFamily="2" charset="-122"/>
              </a:rPr>
              <a:t>第</a:t>
            </a:r>
            <a:r>
              <a:rPr kumimoji="1" lang="en-US" altLang="zh-CN" sz="4400" dirty="0">
                <a:solidFill>
                  <a:srgbClr val="292929"/>
                </a:solidFill>
                <a:latin typeface="黑体" pitchFamily="2" charset="-122"/>
              </a:rPr>
              <a:t>17</a:t>
            </a:r>
            <a:r>
              <a:rPr kumimoji="1" lang="zh-CN" altLang="en-US" sz="4400" dirty="0">
                <a:solidFill>
                  <a:srgbClr val="292929"/>
                </a:solidFill>
                <a:latin typeface="黑体" pitchFamily="2" charset="-122"/>
              </a:rPr>
              <a:t>讲：树的遍历与实现</a:t>
            </a:r>
            <a:endParaRPr kumimoji="1" lang="en-US" altLang="zh-CN" sz="3600" dirty="0">
              <a:solidFill>
                <a:srgbClr val="292929"/>
              </a:solidFill>
              <a:latin typeface="黑体" pitchFamily="2" charset="-122"/>
            </a:endParaRPr>
          </a:p>
        </p:txBody>
      </p:sp>
      <p:sp>
        <p:nvSpPr>
          <p:cNvPr id="4101" name="Rectangle 8"/>
          <p:cNvSpPr>
            <a:spLocks noChangeArrowheads="1"/>
          </p:cNvSpPr>
          <p:nvPr/>
        </p:nvSpPr>
        <p:spPr bwMode="auto">
          <a:xfrm>
            <a:off x="990600" y="609600"/>
            <a:ext cx="7924800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102" name="Text Box 9"/>
          <p:cNvSpPr txBox="1">
            <a:spLocks noChangeArrowheads="1"/>
          </p:cNvSpPr>
          <p:nvPr/>
        </p:nvSpPr>
        <p:spPr bwMode="auto">
          <a:xfrm>
            <a:off x="928688" y="188913"/>
            <a:ext cx="4651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0067B4"/>
                </a:solidFill>
                <a:latin typeface="Times New Roman" pitchFamily="18" charset="0"/>
                <a:ea typeface="宋体" pitchFamily="2" charset="-122"/>
              </a:rPr>
              <a:t>河海大学计算机与信息学院</a:t>
            </a:r>
          </a:p>
        </p:txBody>
      </p:sp>
      <p:pic>
        <p:nvPicPr>
          <p:cNvPr id="4103" name="Picture 7" descr="河海校徽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65200" cy="1030288"/>
          </a:xfrm>
          <a:prstGeom prst="rect">
            <a:avLst/>
          </a:prstGeom>
          <a:noFill/>
        </p:spPr>
      </p:pic>
      <p:graphicFrame>
        <p:nvGraphicFramePr>
          <p:cNvPr id="6" name="Group 129"/>
          <p:cNvGraphicFramePr>
            <a:graphicFrameLocks noGrp="1"/>
          </p:cNvGraphicFramePr>
          <p:nvPr/>
        </p:nvGraphicFramePr>
        <p:xfrm>
          <a:off x="1600201" y="3733800"/>
          <a:ext cx="7467599" cy="2590802"/>
        </p:xfrm>
        <a:graphic>
          <a:graphicData uri="http://schemas.openxmlformats.org/drawingml/2006/table">
            <a:tbl>
              <a:tblPr/>
              <a:tblGrid>
                <a:gridCol w="14068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02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905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18610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Arial Unicode MS" pitchFamily="34" charset="-122"/>
                        </a:rPr>
                        <a:t>讲解人</a:t>
                      </a:r>
                    </a:p>
                  </a:txBody>
                  <a:tcPr marR="0" marT="90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Arial Unicode MS" pitchFamily="34" charset="-122"/>
                        </a:rPr>
                        <a:t>：</a:t>
                      </a:r>
                    </a:p>
                  </a:txBody>
                  <a:tcPr marL="0" marT="90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Arial Unicode MS" pitchFamily="34" charset="-122"/>
                        </a:rPr>
                        <a:t>王彦芳</a:t>
                      </a:r>
                    </a:p>
                  </a:txBody>
                  <a:tcPr marT="90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497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Arial Unicode MS" pitchFamily="34" charset="-122"/>
                        </a:rPr>
                        <a:t>单位</a:t>
                      </a:r>
                    </a:p>
                  </a:txBody>
                  <a:tcPr marR="0" marT="90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Arial Unicode MS" pitchFamily="34" charset="-122"/>
                        </a:rPr>
                        <a:t>：</a:t>
                      </a:r>
                    </a:p>
                  </a:txBody>
                  <a:tcPr marL="0" marT="90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Arial Unicode MS" pitchFamily="34" charset="-122"/>
                        </a:rPr>
                        <a:t>计信院，勤学楼</a:t>
                      </a:r>
                      <a:r>
                        <a:rPr kumimoji="0" lang="en-US" altLang="zh-CN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Arial Unicode MS" pitchFamily="34" charset="-122"/>
                        </a:rPr>
                        <a:t>4511</a:t>
                      </a:r>
                    </a:p>
                  </a:txBody>
                  <a:tcPr marT="90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8610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Arial Unicode MS" pitchFamily="34" charset="-122"/>
                        </a:rPr>
                        <a:t>电话</a:t>
                      </a:r>
                    </a:p>
                  </a:txBody>
                  <a:tcPr marR="0" marT="90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Arial Unicode MS" pitchFamily="34" charset="-122"/>
                        </a:rPr>
                        <a:t>：</a:t>
                      </a:r>
                    </a:p>
                  </a:txBody>
                  <a:tcPr marL="0" marT="90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15150561295</a:t>
                      </a:r>
                    </a:p>
                  </a:txBody>
                  <a:tcPr marT="9000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8610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Arial Unicode MS" pitchFamily="34" charset="-122"/>
                        </a:rPr>
                        <a:t>邮箱</a:t>
                      </a:r>
                    </a:p>
                  </a:txBody>
                  <a:tcPr marR="0" marT="90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Arial Unicode MS" pitchFamily="34" charset="-122"/>
                        </a:rPr>
                        <a:t>：</a:t>
                      </a:r>
                    </a:p>
                  </a:txBody>
                  <a:tcPr marL="0" marT="90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20140056@hhu.edu.cn</a:t>
                      </a:r>
                    </a:p>
                  </a:txBody>
                  <a:tcPr marT="90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zh-CN" altLang="en-US" dirty="0">
                <a:latin typeface="黑体" pitchFamily="2" charset="-122"/>
                <a:ea typeface="黑体" pitchFamily="2" charset="-122"/>
              </a:rPr>
              <a:t>回顾：哈夫曼树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1" name="Rectangle 4"/>
          <p:cNvSpPr>
            <a:spLocks noChangeArrowheads="1"/>
          </p:cNvSpPr>
          <p:nvPr/>
        </p:nvSpPr>
        <p:spPr bwMode="auto">
          <a:xfrm>
            <a:off x="304800" y="1066800"/>
            <a:ext cx="8839200" cy="5791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lnSpc>
                <a:spcPct val="13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zh-CN" altLang="en-US" sz="3000" dirty="0">
                <a:latin typeface="+mj-lt"/>
              </a:rPr>
              <a:t>给定</a:t>
            </a:r>
            <a:r>
              <a:rPr lang="en-US" altLang="zh-CN" sz="3000" dirty="0">
                <a:latin typeface="+mj-lt"/>
              </a:rPr>
              <a:t>m</a:t>
            </a:r>
            <a:r>
              <a:rPr lang="zh-CN" altLang="en-US" sz="3000" dirty="0">
                <a:latin typeface="+mj-lt"/>
              </a:rPr>
              <a:t>个带权的结点，</a:t>
            </a:r>
            <a:endParaRPr lang="en-US" altLang="zh-CN" sz="3000" dirty="0">
              <a:latin typeface="+mj-lt"/>
            </a:endParaRPr>
          </a:p>
          <a:p>
            <a:pPr marL="342900" indent="-342900"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sz="3000" dirty="0"/>
              <a:t>   以其为</a:t>
            </a:r>
            <a:r>
              <a:rPr lang="zh-CN" altLang="en-US" sz="3000" dirty="0">
                <a:solidFill>
                  <a:srgbClr val="003399"/>
                </a:solidFill>
              </a:rPr>
              <a:t>外部结点</a:t>
            </a:r>
            <a:r>
              <a:rPr lang="en-US" altLang="zh-CN" sz="3000" dirty="0">
                <a:solidFill>
                  <a:srgbClr val="003399"/>
                </a:solidFill>
              </a:rPr>
              <a:t>(</a:t>
            </a:r>
            <a:r>
              <a:rPr lang="zh-CN" altLang="en-US" sz="3000" dirty="0">
                <a:solidFill>
                  <a:srgbClr val="003399"/>
                </a:solidFill>
              </a:rPr>
              <a:t>叶子</a:t>
            </a:r>
            <a:r>
              <a:rPr lang="en-US" altLang="zh-CN" sz="3000" dirty="0">
                <a:solidFill>
                  <a:srgbClr val="003399"/>
                </a:solidFill>
              </a:rPr>
              <a:t>)</a:t>
            </a:r>
            <a:r>
              <a:rPr lang="zh-CN" altLang="en-US" sz="3000" dirty="0"/>
              <a:t>建立</a:t>
            </a:r>
            <a:r>
              <a:rPr lang="en-US" altLang="zh-CN" sz="3000" dirty="0"/>
              <a:t>(</a:t>
            </a:r>
            <a:r>
              <a:rPr lang="zh-CN" altLang="en-US" sz="3000" dirty="0"/>
              <a:t>扩充</a:t>
            </a:r>
            <a:r>
              <a:rPr lang="en-US" altLang="zh-CN" sz="3000" dirty="0"/>
              <a:t>)</a:t>
            </a:r>
            <a:r>
              <a:rPr lang="zh-CN" altLang="en-US" sz="3000" dirty="0"/>
              <a:t>二叉树，其中</a:t>
            </a:r>
            <a:endParaRPr lang="en-US" altLang="zh-CN" sz="3000" dirty="0"/>
          </a:p>
          <a:p>
            <a:pPr marL="342900" indent="-342900"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sz="3000" dirty="0"/>
              <a:t>   带权外部路径长度</a:t>
            </a:r>
            <a:r>
              <a:rPr lang="en-US" altLang="zh-CN" sz="3000" dirty="0"/>
              <a:t>WPL</a:t>
            </a:r>
            <a:r>
              <a:rPr lang="zh-CN" altLang="en-US" sz="3000" dirty="0"/>
              <a:t>最小的是</a:t>
            </a:r>
            <a:endParaRPr lang="en-US" altLang="zh-CN" sz="3000" dirty="0"/>
          </a:p>
        </p:txBody>
      </p:sp>
      <p:sp>
        <p:nvSpPr>
          <p:cNvPr id="32" name="矩形 31"/>
          <p:cNvSpPr/>
          <p:nvPr/>
        </p:nvSpPr>
        <p:spPr bwMode="auto">
          <a:xfrm>
            <a:off x="4724400" y="1244400"/>
            <a:ext cx="612000" cy="432000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2</a:t>
            </a:r>
            <a:endParaRPr kumimoji="0" lang="zh-CN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5715000" y="1244400"/>
            <a:ext cx="612000" cy="432000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3</a:t>
            </a:r>
            <a:endParaRPr kumimoji="0" lang="zh-CN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6705600" y="1244400"/>
            <a:ext cx="612000" cy="432000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4</a:t>
            </a:r>
            <a:endParaRPr kumimoji="0" lang="zh-CN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35" name="矩形 34"/>
          <p:cNvSpPr/>
          <p:nvPr/>
        </p:nvSpPr>
        <p:spPr bwMode="auto">
          <a:xfrm>
            <a:off x="7696200" y="1244400"/>
            <a:ext cx="612000" cy="432000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200" dirty="0"/>
              <a:t>9</a:t>
            </a:r>
            <a:endParaRPr kumimoji="0" lang="zh-CN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6477000" y="2341602"/>
            <a:ext cx="2438400" cy="553998"/>
          </a:xfrm>
          <a:prstGeom prst="rect">
            <a:avLst/>
          </a:prstGeom>
          <a:solidFill>
            <a:srgbClr val="246E24"/>
          </a:solidFill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3000" dirty="0">
                <a:solidFill>
                  <a:schemeClr val="bg1"/>
                </a:solidFill>
              </a:rPr>
              <a:t>哈夫曼树</a:t>
            </a:r>
          </a:p>
        </p:txBody>
      </p:sp>
      <p:sp>
        <p:nvSpPr>
          <p:cNvPr id="37" name="Oval 26"/>
          <p:cNvSpPr>
            <a:spLocks noChangeArrowheads="1"/>
          </p:cNvSpPr>
          <p:nvPr/>
        </p:nvSpPr>
        <p:spPr bwMode="auto">
          <a:xfrm>
            <a:off x="1324800" y="3733800"/>
            <a:ext cx="432000" cy="43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endParaRPr lang="en-US" altLang="zh-CN" sz="3200" dirty="0"/>
          </a:p>
        </p:txBody>
      </p:sp>
      <p:sp>
        <p:nvSpPr>
          <p:cNvPr id="38" name="Oval 27"/>
          <p:cNvSpPr>
            <a:spLocks noChangeArrowheads="1"/>
          </p:cNvSpPr>
          <p:nvPr/>
        </p:nvSpPr>
        <p:spPr bwMode="auto">
          <a:xfrm>
            <a:off x="1905000" y="3048000"/>
            <a:ext cx="432000" cy="43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ts val="0"/>
              </a:spcBef>
              <a:buNone/>
            </a:pPr>
            <a:endParaRPr lang="en-US" altLang="zh-CN" sz="3200" dirty="0"/>
          </a:p>
        </p:txBody>
      </p:sp>
      <p:cxnSp>
        <p:nvCxnSpPr>
          <p:cNvPr id="39" name="直接连接符 38"/>
          <p:cNvCxnSpPr>
            <a:stCxn id="38" idx="3"/>
            <a:endCxn id="37" idx="0"/>
          </p:cNvCxnSpPr>
          <p:nvPr/>
        </p:nvCxnSpPr>
        <p:spPr bwMode="auto">
          <a:xfrm rot="5400000">
            <a:off x="1596001" y="3361535"/>
            <a:ext cx="317065" cy="4274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直接连接符 39"/>
          <p:cNvCxnSpPr>
            <a:stCxn id="38" idx="5"/>
            <a:endCxn id="44" idx="0"/>
          </p:cNvCxnSpPr>
          <p:nvPr/>
        </p:nvCxnSpPr>
        <p:spPr bwMode="auto">
          <a:xfrm rot="16200000" flipH="1">
            <a:off x="2295335" y="3395134"/>
            <a:ext cx="351265" cy="3944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直接连接符 40"/>
          <p:cNvCxnSpPr>
            <a:stCxn id="37" idx="3"/>
            <a:endCxn id="45" idx="0"/>
          </p:cNvCxnSpPr>
          <p:nvPr/>
        </p:nvCxnSpPr>
        <p:spPr bwMode="auto">
          <a:xfrm rot="5400000">
            <a:off x="1052401" y="4118135"/>
            <a:ext cx="351265" cy="3200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2" name="Oval 29"/>
          <p:cNvSpPr>
            <a:spLocks noChangeArrowheads="1"/>
          </p:cNvSpPr>
          <p:nvPr/>
        </p:nvSpPr>
        <p:spPr bwMode="auto">
          <a:xfrm>
            <a:off x="1782000" y="4419600"/>
            <a:ext cx="432000" cy="43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endParaRPr lang="zh-CN" altLang="en-US" sz="3200" dirty="0"/>
          </a:p>
        </p:txBody>
      </p:sp>
      <p:cxnSp>
        <p:nvCxnSpPr>
          <p:cNvPr id="43" name="直接连接符 42"/>
          <p:cNvCxnSpPr>
            <a:stCxn id="37" idx="5"/>
            <a:endCxn id="42" idx="0"/>
          </p:cNvCxnSpPr>
          <p:nvPr/>
        </p:nvCxnSpPr>
        <p:spPr bwMode="auto">
          <a:xfrm rot="16200000" flipH="1">
            <a:off x="1687235" y="4108834"/>
            <a:ext cx="317065" cy="3044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4" name="矩形 43"/>
          <p:cNvSpPr/>
          <p:nvPr/>
        </p:nvSpPr>
        <p:spPr bwMode="auto">
          <a:xfrm>
            <a:off x="2362200" y="3768000"/>
            <a:ext cx="612000" cy="432000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200" dirty="0"/>
              <a:t>2</a:t>
            </a:r>
            <a:endParaRPr kumimoji="0" lang="zh-CN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45" name="矩形 44"/>
          <p:cNvSpPr/>
          <p:nvPr/>
        </p:nvSpPr>
        <p:spPr bwMode="auto">
          <a:xfrm>
            <a:off x="762000" y="4453800"/>
            <a:ext cx="612000" cy="432000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200" dirty="0"/>
              <a:t>3</a:t>
            </a:r>
            <a:endParaRPr kumimoji="0" lang="zh-CN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46" name="直接连接符 45"/>
          <p:cNvCxnSpPr>
            <a:stCxn id="42" idx="3"/>
            <a:endCxn id="48" idx="0"/>
          </p:cNvCxnSpPr>
          <p:nvPr/>
        </p:nvCxnSpPr>
        <p:spPr bwMode="auto">
          <a:xfrm rot="5400000">
            <a:off x="1568106" y="4897230"/>
            <a:ext cx="386055" cy="1682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7" name="直接连接符 46"/>
          <p:cNvCxnSpPr>
            <a:stCxn id="42" idx="5"/>
            <a:endCxn id="49" idx="0"/>
          </p:cNvCxnSpPr>
          <p:nvPr/>
        </p:nvCxnSpPr>
        <p:spPr bwMode="auto">
          <a:xfrm rot="16200000" flipH="1">
            <a:off x="2082940" y="4856129"/>
            <a:ext cx="386055" cy="2504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8" name="矩形 47"/>
          <p:cNvSpPr/>
          <p:nvPr/>
        </p:nvSpPr>
        <p:spPr bwMode="auto">
          <a:xfrm>
            <a:off x="1371000" y="5174390"/>
            <a:ext cx="612000" cy="432000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4</a:t>
            </a:r>
            <a:endParaRPr kumimoji="0" lang="zh-CN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49" name="矩形 48"/>
          <p:cNvSpPr/>
          <p:nvPr/>
        </p:nvSpPr>
        <p:spPr bwMode="auto">
          <a:xfrm>
            <a:off x="2095200" y="5174390"/>
            <a:ext cx="612000" cy="432000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9</a:t>
            </a:r>
            <a:endParaRPr kumimoji="0" lang="zh-CN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50" name="Oval 26"/>
          <p:cNvSpPr>
            <a:spLocks noChangeArrowheads="1"/>
          </p:cNvSpPr>
          <p:nvPr/>
        </p:nvSpPr>
        <p:spPr bwMode="auto">
          <a:xfrm>
            <a:off x="4220400" y="3733800"/>
            <a:ext cx="432000" cy="43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endParaRPr lang="en-US" altLang="zh-CN" sz="3200" dirty="0"/>
          </a:p>
        </p:txBody>
      </p:sp>
      <p:sp>
        <p:nvSpPr>
          <p:cNvPr id="51" name="Oval 27"/>
          <p:cNvSpPr>
            <a:spLocks noChangeArrowheads="1"/>
          </p:cNvSpPr>
          <p:nvPr/>
        </p:nvSpPr>
        <p:spPr bwMode="auto">
          <a:xfrm>
            <a:off x="4800600" y="3048000"/>
            <a:ext cx="432000" cy="43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ts val="0"/>
              </a:spcBef>
              <a:buNone/>
            </a:pPr>
            <a:endParaRPr lang="en-US" altLang="zh-CN" sz="3200" dirty="0"/>
          </a:p>
        </p:txBody>
      </p:sp>
      <p:cxnSp>
        <p:nvCxnSpPr>
          <p:cNvPr id="52" name="直接连接符 51"/>
          <p:cNvCxnSpPr>
            <a:stCxn id="51" idx="3"/>
            <a:endCxn id="50" idx="0"/>
          </p:cNvCxnSpPr>
          <p:nvPr/>
        </p:nvCxnSpPr>
        <p:spPr bwMode="auto">
          <a:xfrm rot="5400000">
            <a:off x="4491601" y="3361535"/>
            <a:ext cx="317065" cy="4274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3" name="直接连接符 52"/>
          <p:cNvCxnSpPr>
            <a:stCxn id="51" idx="5"/>
            <a:endCxn id="57" idx="0"/>
          </p:cNvCxnSpPr>
          <p:nvPr/>
        </p:nvCxnSpPr>
        <p:spPr bwMode="auto">
          <a:xfrm rot="16200000" flipH="1">
            <a:off x="5190935" y="3395134"/>
            <a:ext cx="351265" cy="3944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4" name="直接连接符 53"/>
          <p:cNvCxnSpPr>
            <a:stCxn id="50" idx="3"/>
            <a:endCxn id="58" idx="0"/>
          </p:cNvCxnSpPr>
          <p:nvPr/>
        </p:nvCxnSpPr>
        <p:spPr bwMode="auto">
          <a:xfrm rot="5400000">
            <a:off x="3948001" y="4118135"/>
            <a:ext cx="351265" cy="3200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5" name="Oval 29"/>
          <p:cNvSpPr>
            <a:spLocks noChangeArrowheads="1"/>
          </p:cNvSpPr>
          <p:nvPr/>
        </p:nvSpPr>
        <p:spPr bwMode="auto">
          <a:xfrm>
            <a:off x="4677600" y="4419600"/>
            <a:ext cx="432000" cy="43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endParaRPr lang="zh-CN" altLang="en-US" sz="3200" dirty="0"/>
          </a:p>
        </p:txBody>
      </p:sp>
      <p:cxnSp>
        <p:nvCxnSpPr>
          <p:cNvPr id="56" name="直接连接符 55"/>
          <p:cNvCxnSpPr>
            <a:stCxn id="50" idx="5"/>
            <a:endCxn id="55" idx="0"/>
          </p:cNvCxnSpPr>
          <p:nvPr/>
        </p:nvCxnSpPr>
        <p:spPr bwMode="auto">
          <a:xfrm rot="16200000" flipH="1">
            <a:off x="4582835" y="4108834"/>
            <a:ext cx="317065" cy="3044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7" name="矩形 56"/>
          <p:cNvSpPr/>
          <p:nvPr/>
        </p:nvSpPr>
        <p:spPr bwMode="auto">
          <a:xfrm>
            <a:off x="5257800" y="3768000"/>
            <a:ext cx="612000" cy="432000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9</a:t>
            </a:r>
            <a:endParaRPr kumimoji="0" lang="zh-CN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58" name="矩形 57"/>
          <p:cNvSpPr/>
          <p:nvPr/>
        </p:nvSpPr>
        <p:spPr bwMode="auto">
          <a:xfrm>
            <a:off x="3657600" y="4453800"/>
            <a:ext cx="612000" cy="432000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200" dirty="0"/>
              <a:t>3</a:t>
            </a:r>
            <a:endParaRPr kumimoji="0" lang="zh-CN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59" name="直接连接符 58"/>
          <p:cNvCxnSpPr>
            <a:stCxn id="55" idx="3"/>
            <a:endCxn id="61" idx="0"/>
          </p:cNvCxnSpPr>
          <p:nvPr/>
        </p:nvCxnSpPr>
        <p:spPr bwMode="auto">
          <a:xfrm rot="5400000">
            <a:off x="4463706" y="4897230"/>
            <a:ext cx="386055" cy="1682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0" name="直接连接符 59"/>
          <p:cNvCxnSpPr>
            <a:stCxn id="55" idx="5"/>
            <a:endCxn id="62" idx="0"/>
          </p:cNvCxnSpPr>
          <p:nvPr/>
        </p:nvCxnSpPr>
        <p:spPr bwMode="auto">
          <a:xfrm rot="16200000" flipH="1">
            <a:off x="4978540" y="4856129"/>
            <a:ext cx="386055" cy="2504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1" name="矩形 60"/>
          <p:cNvSpPr/>
          <p:nvPr/>
        </p:nvSpPr>
        <p:spPr bwMode="auto">
          <a:xfrm>
            <a:off x="4266600" y="5174390"/>
            <a:ext cx="612000" cy="432000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4</a:t>
            </a:r>
            <a:endParaRPr kumimoji="0" lang="zh-CN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62" name="矩形 61"/>
          <p:cNvSpPr/>
          <p:nvPr/>
        </p:nvSpPr>
        <p:spPr bwMode="auto">
          <a:xfrm>
            <a:off x="4990800" y="5174390"/>
            <a:ext cx="612000" cy="432000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2</a:t>
            </a:r>
            <a:endParaRPr kumimoji="0" lang="zh-CN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63" name="Oval 26"/>
          <p:cNvSpPr>
            <a:spLocks noChangeArrowheads="1"/>
          </p:cNvSpPr>
          <p:nvPr/>
        </p:nvSpPr>
        <p:spPr bwMode="auto">
          <a:xfrm>
            <a:off x="7113600" y="3733800"/>
            <a:ext cx="432000" cy="43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endParaRPr lang="en-US" altLang="zh-CN" sz="3200" dirty="0"/>
          </a:p>
        </p:txBody>
      </p:sp>
      <p:sp>
        <p:nvSpPr>
          <p:cNvPr id="64" name="Oval 27"/>
          <p:cNvSpPr>
            <a:spLocks noChangeArrowheads="1"/>
          </p:cNvSpPr>
          <p:nvPr/>
        </p:nvSpPr>
        <p:spPr bwMode="auto">
          <a:xfrm>
            <a:off x="7696200" y="3048000"/>
            <a:ext cx="432000" cy="43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ts val="0"/>
              </a:spcBef>
              <a:buNone/>
            </a:pPr>
            <a:endParaRPr lang="en-US" altLang="zh-CN" sz="3200" dirty="0"/>
          </a:p>
        </p:txBody>
      </p:sp>
      <p:cxnSp>
        <p:nvCxnSpPr>
          <p:cNvPr id="65" name="直接连接符 64"/>
          <p:cNvCxnSpPr>
            <a:stCxn id="64" idx="3"/>
            <a:endCxn id="63" idx="0"/>
          </p:cNvCxnSpPr>
          <p:nvPr/>
        </p:nvCxnSpPr>
        <p:spPr bwMode="auto">
          <a:xfrm rot="5400000">
            <a:off x="7386001" y="3360335"/>
            <a:ext cx="317065" cy="4298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6" name="直接连接符 65"/>
          <p:cNvCxnSpPr>
            <a:stCxn id="64" idx="5"/>
            <a:endCxn id="70" idx="0"/>
          </p:cNvCxnSpPr>
          <p:nvPr/>
        </p:nvCxnSpPr>
        <p:spPr bwMode="auto">
          <a:xfrm rot="16200000" flipH="1">
            <a:off x="8086535" y="3395134"/>
            <a:ext cx="351265" cy="3944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7" name="直接连接符 66"/>
          <p:cNvCxnSpPr>
            <a:stCxn id="63" idx="3"/>
            <a:endCxn id="71" idx="0"/>
          </p:cNvCxnSpPr>
          <p:nvPr/>
        </p:nvCxnSpPr>
        <p:spPr bwMode="auto">
          <a:xfrm rot="5400000">
            <a:off x="6841201" y="4118135"/>
            <a:ext cx="351265" cy="3200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8" name="Oval 29"/>
          <p:cNvSpPr>
            <a:spLocks noChangeArrowheads="1"/>
          </p:cNvSpPr>
          <p:nvPr/>
        </p:nvSpPr>
        <p:spPr bwMode="auto">
          <a:xfrm>
            <a:off x="7570800" y="4419600"/>
            <a:ext cx="432000" cy="43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endParaRPr lang="zh-CN" altLang="en-US" sz="3200" dirty="0"/>
          </a:p>
        </p:txBody>
      </p:sp>
      <p:cxnSp>
        <p:nvCxnSpPr>
          <p:cNvPr id="69" name="直接连接符 68"/>
          <p:cNvCxnSpPr>
            <a:stCxn id="63" idx="5"/>
            <a:endCxn id="68" idx="0"/>
          </p:cNvCxnSpPr>
          <p:nvPr/>
        </p:nvCxnSpPr>
        <p:spPr bwMode="auto">
          <a:xfrm rot="16200000" flipH="1">
            <a:off x="7476035" y="4108834"/>
            <a:ext cx="317065" cy="3044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0" name="矩形 69"/>
          <p:cNvSpPr/>
          <p:nvPr/>
        </p:nvSpPr>
        <p:spPr bwMode="auto">
          <a:xfrm>
            <a:off x="8153400" y="3768000"/>
            <a:ext cx="612000" cy="432000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200" dirty="0"/>
              <a:t>9</a:t>
            </a:r>
            <a:endParaRPr kumimoji="0" lang="zh-CN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71" name="矩形 70"/>
          <p:cNvSpPr/>
          <p:nvPr/>
        </p:nvSpPr>
        <p:spPr bwMode="auto">
          <a:xfrm>
            <a:off x="6550800" y="4453800"/>
            <a:ext cx="612000" cy="432000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200" dirty="0"/>
              <a:t>4</a:t>
            </a:r>
            <a:endParaRPr kumimoji="0" lang="zh-CN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72" name="直接连接符 71"/>
          <p:cNvCxnSpPr>
            <a:stCxn id="68" idx="3"/>
            <a:endCxn id="74" idx="0"/>
          </p:cNvCxnSpPr>
          <p:nvPr/>
        </p:nvCxnSpPr>
        <p:spPr bwMode="auto">
          <a:xfrm rot="5400000">
            <a:off x="7356906" y="4897230"/>
            <a:ext cx="386055" cy="1682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3" name="直接连接符 72"/>
          <p:cNvCxnSpPr>
            <a:stCxn id="68" idx="5"/>
            <a:endCxn id="75" idx="0"/>
          </p:cNvCxnSpPr>
          <p:nvPr/>
        </p:nvCxnSpPr>
        <p:spPr bwMode="auto">
          <a:xfrm rot="16200000" flipH="1">
            <a:off x="7871740" y="4856129"/>
            <a:ext cx="386055" cy="2504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4" name="矩形 73"/>
          <p:cNvSpPr/>
          <p:nvPr/>
        </p:nvSpPr>
        <p:spPr bwMode="auto">
          <a:xfrm>
            <a:off x="7159800" y="5174390"/>
            <a:ext cx="612000" cy="432000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200" dirty="0"/>
              <a:t>2</a:t>
            </a:r>
            <a:endParaRPr kumimoji="0" lang="zh-CN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75" name="矩形 74"/>
          <p:cNvSpPr/>
          <p:nvPr/>
        </p:nvSpPr>
        <p:spPr bwMode="auto">
          <a:xfrm>
            <a:off x="7884000" y="5174390"/>
            <a:ext cx="612000" cy="432000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3</a:t>
            </a:r>
            <a:endParaRPr kumimoji="0" lang="zh-CN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76" name="Rectangle 4"/>
          <p:cNvSpPr>
            <a:spLocks noChangeArrowheads="1"/>
          </p:cNvSpPr>
          <p:nvPr/>
        </p:nvSpPr>
        <p:spPr bwMode="auto">
          <a:xfrm>
            <a:off x="3810000" y="5715000"/>
            <a:ext cx="2514600" cy="6858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3000" dirty="0">
                <a:latin typeface="+mj-lt"/>
              </a:rPr>
              <a:t>9+3*2+6*3</a:t>
            </a:r>
          </a:p>
          <a:p>
            <a:pPr marL="342900" indent="-342900"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3000" dirty="0">
                <a:latin typeface="+mj-lt"/>
                <a:ea typeface="黑体" pitchFamily="2" charset="-122"/>
              </a:rPr>
              <a:t>=33</a:t>
            </a:r>
          </a:p>
        </p:txBody>
      </p:sp>
      <p:sp>
        <p:nvSpPr>
          <p:cNvPr id="77" name="Rectangle 4"/>
          <p:cNvSpPr>
            <a:spLocks noChangeArrowheads="1"/>
          </p:cNvSpPr>
          <p:nvPr/>
        </p:nvSpPr>
        <p:spPr bwMode="auto">
          <a:xfrm>
            <a:off x="838200" y="5715000"/>
            <a:ext cx="2514600" cy="838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3000" dirty="0">
                <a:latin typeface="+mj-lt"/>
              </a:rPr>
              <a:t>2+3*2+13*3</a:t>
            </a:r>
          </a:p>
          <a:p>
            <a:pPr marL="342900" indent="-342900"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3000" dirty="0">
                <a:latin typeface="+mj-lt"/>
                <a:ea typeface="黑体" pitchFamily="2" charset="-122"/>
              </a:rPr>
              <a:t>=47</a:t>
            </a:r>
          </a:p>
        </p:txBody>
      </p:sp>
      <p:sp>
        <p:nvSpPr>
          <p:cNvPr id="78" name="Rectangle 4"/>
          <p:cNvSpPr>
            <a:spLocks noChangeArrowheads="1"/>
          </p:cNvSpPr>
          <p:nvPr/>
        </p:nvSpPr>
        <p:spPr bwMode="auto">
          <a:xfrm>
            <a:off x="6629400" y="5715000"/>
            <a:ext cx="2514600" cy="6858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3000" dirty="0">
                <a:latin typeface="+mj-lt"/>
              </a:rPr>
              <a:t>9+4*2+5*3</a:t>
            </a:r>
          </a:p>
          <a:p>
            <a:pPr marL="342900" indent="-342900"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3000" dirty="0">
                <a:latin typeface="+mj-lt"/>
                <a:ea typeface="黑体" pitchFamily="2" charset="-122"/>
              </a:rPr>
              <a:t>=32</a:t>
            </a:r>
          </a:p>
        </p:txBody>
      </p:sp>
      <p:sp>
        <p:nvSpPr>
          <p:cNvPr id="79" name="Rectangle 2"/>
          <p:cNvSpPr txBox="1">
            <a:spLocks noChangeArrowheads="1"/>
          </p:cNvSpPr>
          <p:nvPr/>
        </p:nvSpPr>
        <p:spPr bwMode="auto">
          <a:xfrm>
            <a:off x="7239000" y="3124200"/>
            <a:ext cx="45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US" altLang="zh-CN" sz="3200" i="0" u="none" strike="noStrike" kern="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j-lt"/>
              </a:rPr>
              <a:t>0</a:t>
            </a:r>
            <a:endParaRPr kumimoji="0" lang="zh-CN" altLang="en-US" sz="3200" i="0" u="none" strike="noStrike" kern="0" cap="none" spc="0" normalizeH="0" baseline="0" noProof="0" dirty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80" name="Rectangle 2"/>
          <p:cNvSpPr txBox="1">
            <a:spLocks noChangeArrowheads="1"/>
          </p:cNvSpPr>
          <p:nvPr/>
        </p:nvSpPr>
        <p:spPr bwMode="auto">
          <a:xfrm>
            <a:off x="8305800" y="3124200"/>
            <a:ext cx="45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en-US" altLang="zh-CN" sz="3200" kern="0" dirty="0">
                <a:solidFill>
                  <a:srgbClr val="003399"/>
                </a:solidFill>
                <a:latin typeface="+mj-lt"/>
              </a:rPr>
              <a:t>1</a:t>
            </a:r>
            <a:endParaRPr kumimoji="0" lang="zh-CN" altLang="en-US" sz="3200" i="0" u="none" strike="noStrike" kern="0" cap="none" spc="0" normalizeH="0" baseline="0" noProof="0" dirty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81" name="Rectangle 2"/>
          <p:cNvSpPr txBox="1">
            <a:spLocks noChangeArrowheads="1"/>
          </p:cNvSpPr>
          <p:nvPr/>
        </p:nvSpPr>
        <p:spPr bwMode="auto">
          <a:xfrm>
            <a:off x="6705600" y="3886200"/>
            <a:ext cx="45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US" altLang="zh-CN" sz="3200" i="0" u="none" strike="noStrike" kern="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j-lt"/>
              </a:rPr>
              <a:t>0</a:t>
            </a:r>
            <a:endParaRPr kumimoji="0" lang="zh-CN" altLang="en-US" sz="3200" i="0" u="none" strike="noStrike" kern="0" cap="none" spc="0" normalizeH="0" baseline="0" noProof="0" dirty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82" name="Rectangle 2"/>
          <p:cNvSpPr txBox="1">
            <a:spLocks noChangeArrowheads="1"/>
          </p:cNvSpPr>
          <p:nvPr/>
        </p:nvSpPr>
        <p:spPr bwMode="auto">
          <a:xfrm>
            <a:off x="7696200" y="3886200"/>
            <a:ext cx="45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en-US" altLang="zh-CN" sz="3200" kern="0" dirty="0">
                <a:solidFill>
                  <a:srgbClr val="003399"/>
                </a:solidFill>
                <a:latin typeface="+mj-lt"/>
              </a:rPr>
              <a:t>1</a:t>
            </a:r>
            <a:endParaRPr kumimoji="0" lang="zh-CN" altLang="en-US" sz="3200" i="0" u="none" strike="noStrike" kern="0" cap="none" spc="0" normalizeH="0" baseline="0" noProof="0" dirty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83" name="Rectangle 2"/>
          <p:cNvSpPr txBox="1">
            <a:spLocks noChangeArrowheads="1"/>
          </p:cNvSpPr>
          <p:nvPr/>
        </p:nvSpPr>
        <p:spPr bwMode="auto">
          <a:xfrm>
            <a:off x="7239000" y="4572000"/>
            <a:ext cx="45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US" altLang="zh-CN" sz="3200" i="0" u="none" strike="noStrike" kern="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j-lt"/>
              </a:rPr>
              <a:t>0</a:t>
            </a:r>
            <a:endParaRPr kumimoji="0" lang="zh-CN" altLang="en-US" sz="3200" i="0" u="none" strike="noStrike" kern="0" cap="none" spc="0" normalizeH="0" baseline="0" noProof="0" dirty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84" name="Rectangle 2"/>
          <p:cNvSpPr txBox="1">
            <a:spLocks noChangeArrowheads="1"/>
          </p:cNvSpPr>
          <p:nvPr/>
        </p:nvSpPr>
        <p:spPr bwMode="auto">
          <a:xfrm>
            <a:off x="8153400" y="4572000"/>
            <a:ext cx="45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en-US" altLang="zh-CN" sz="3200" kern="0" dirty="0">
                <a:solidFill>
                  <a:srgbClr val="003399"/>
                </a:solidFill>
                <a:latin typeface="+mj-lt"/>
              </a:rPr>
              <a:t>1</a:t>
            </a:r>
            <a:endParaRPr kumimoji="0" lang="zh-CN" altLang="en-US" sz="3200" i="0" u="none" strike="noStrike" kern="0" cap="none" spc="0" normalizeH="0" baseline="0" noProof="0" dirty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85" name="Rectangle 2"/>
          <p:cNvSpPr txBox="1">
            <a:spLocks noChangeArrowheads="1"/>
          </p:cNvSpPr>
          <p:nvPr/>
        </p:nvSpPr>
        <p:spPr bwMode="auto">
          <a:xfrm>
            <a:off x="4343400" y="3124200"/>
            <a:ext cx="45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US" altLang="zh-CN" sz="3200" i="0" u="none" strike="noStrike" kern="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j-lt"/>
              </a:rPr>
              <a:t>0</a:t>
            </a:r>
            <a:endParaRPr kumimoji="0" lang="zh-CN" altLang="en-US" sz="3200" i="0" u="none" strike="noStrike" kern="0" cap="none" spc="0" normalizeH="0" baseline="0" noProof="0" dirty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86" name="Rectangle 2"/>
          <p:cNvSpPr txBox="1">
            <a:spLocks noChangeArrowheads="1"/>
          </p:cNvSpPr>
          <p:nvPr/>
        </p:nvSpPr>
        <p:spPr bwMode="auto">
          <a:xfrm>
            <a:off x="5410200" y="3124200"/>
            <a:ext cx="45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en-US" altLang="zh-CN" sz="3200" kern="0" dirty="0">
                <a:solidFill>
                  <a:srgbClr val="003399"/>
                </a:solidFill>
                <a:latin typeface="+mj-lt"/>
              </a:rPr>
              <a:t>1</a:t>
            </a:r>
            <a:endParaRPr kumimoji="0" lang="zh-CN" altLang="en-US" sz="3200" i="0" u="none" strike="noStrike" kern="0" cap="none" spc="0" normalizeH="0" baseline="0" noProof="0" dirty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87" name="Rectangle 2"/>
          <p:cNvSpPr txBox="1">
            <a:spLocks noChangeArrowheads="1"/>
          </p:cNvSpPr>
          <p:nvPr/>
        </p:nvSpPr>
        <p:spPr bwMode="auto">
          <a:xfrm>
            <a:off x="3810000" y="3886200"/>
            <a:ext cx="45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US" altLang="zh-CN" sz="3200" i="0" u="none" strike="noStrike" kern="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j-lt"/>
              </a:rPr>
              <a:t>0</a:t>
            </a:r>
            <a:endParaRPr kumimoji="0" lang="zh-CN" altLang="en-US" sz="3200" i="0" u="none" strike="noStrike" kern="0" cap="none" spc="0" normalizeH="0" baseline="0" noProof="0" dirty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88" name="Rectangle 2"/>
          <p:cNvSpPr txBox="1">
            <a:spLocks noChangeArrowheads="1"/>
          </p:cNvSpPr>
          <p:nvPr/>
        </p:nvSpPr>
        <p:spPr bwMode="auto">
          <a:xfrm>
            <a:off x="4800600" y="3886200"/>
            <a:ext cx="45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en-US" altLang="zh-CN" sz="3200" kern="0" dirty="0">
                <a:solidFill>
                  <a:srgbClr val="003399"/>
                </a:solidFill>
                <a:latin typeface="+mj-lt"/>
              </a:rPr>
              <a:t>1</a:t>
            </a:r>
            <a:endParaRPr kumimoji="0" lang="zh-CN" altLang="en-US" sz="3200" i="0" u="none" strike="noStrike" kern="0" cap="none" spc="0" normalizeH="0" baseline="0" noProof="0" dirty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89" name="Rectangle 2"/>
          <p:cNvSpPr txBox="1">
            <a:spLocks noChangeArrowheads="1"/>
          </p:cNvSpPr>
          <p:nvPr/>
        </p:nvSpPr>
        <p:spPr bwMode="auto">
          <a:xfrm>
            <a:off x="4343400" y="4572000"/>
            <a:ext cx="45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US" altLang="zh-CN" sz="3200" i="0" u="none" strike="noStrike" kern="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j-lt"/>
              </a:rPr>
              <a:t>0</a:t>
            </a:r>
            <a:endParaRPr kumimoji="0" lang="zh-CN" altLang="en-US" sz="3200" i="0" u="none" strike="noStrike" kern="0" cap="none" spc="0" normalizeH="0" baseline="0" noProof="0" dirty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90" name="Rectangle 2"/>
          <p:cNvSpPr txBox="1">
            <a:spLocks noChangeArrowheads="1"/>
          </p:cNvSpPr>
          <p:nvPr/>
        </p:nvSpPr>
        <p:spPr bwMode="auto">
          <a:xfrm>
            <a:off x="5257800" y="4572000"/>
            <a:ext cx="45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en-US" altLang="zh-CN" sz="3200" kern="0" dirty="0">
                <a:solidFill>
                  <a:srgbClr val="003399"/>
                </a:solidFill>
                <a:latin typeface="+mj-lt"/>
              </a:rPr>
              <a:t>1</a:t>
            </a:r>
            <a:endParaRPr kumimoji="0" lang="zh-CN" altLang="en-US" sz="3200" i="0" u="none" strike="noStrike" kern="0" cap="none" spc="0" normalizeH="0" baseline="0" noProof="0" dirty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91" name="Rectangle 2"/>
          <p:cNvSpPr txBox="1">
            <a:spLocks noChangeArrowheads="1"/>
          </p:cNvSpPr>
          <p:nvPr/>
        </p:nvSpPr>
        <p:spPr bwMode="auto">
          <a:xfrm>
            <a:off x="1447800" y="3124200"/>
            <a:ext cx="45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US" altLang="zh-CN" sz="3200" i="0" u="none" strike="noStrike" kern="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j-lt"/>
              </a:rPr>
              <a:t>0</a:t>
            </a:r>
            <a:endParaRPr kumimoji="0" lang="zh-CN" altLang="en-US" sz="3200" i="0" u="none" strike="noStrike" kern="0" cap="none" spc="0" normalizeH="0" baseline="0" noProof="0" dirty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92" name="Rectangle 2"/>
          <p:cNvSpPr txBox="1">
            <a:spLocks noChangeArrowheads="1"/>
          </p:cNvSpPr>
          <p:nvPr/>
        </p:nvSpPr>
        <p:spPr bwMode="auto">
          <a:xfrm>
            <a:off x="2514600" y="3124200"/>
            <a:ext cx="45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en-US" altLang="zh-CN" sz="3200" kern="0" dirty="0">
                <a:solidFill>
                  <a:srgbClr val="003399"/>
                </a:solidFill>
                <a:latin typeface="+mj-lt"/>
              </a:rPr>
              <a:t>1</a:t>
            </a:r>
            <a:endParaRPr kumimoji="0" lang="zh-CN" altLang="en-US" sz="3200" i="0" u="none" strike="noStrike" kern="0" cap="none" spc="0" normalizeH="0" baseline="0" noProof="0" dirty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93" name="Rectangle 2"/>
          <p:cNvSpPr txBox="1">
            <a:spLocks noChangeArrowheads="1"/>
          </p:cNvSpPr>
          <p:nvPr/>
        </p:nvSpPr>
        <p:spPr bwMode="auto">
          <a:xfrm>
            <a:off x="914400" y="3886200"/>
            <a:ext cx="45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US" altLang="zh-CN" sz="3200" i="0" u="none" strike="noStrike" kern="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j-lt"/>
              </a:rPr>
              <a:t>0</a:t>
            </a:r>
            <a:endParaRPr kumimoji="0" lang="zh-CN" altLang="en-US" sz="3200" i="0" u="none" strike="noStrike" kern="0" cap="none" spc="0" normalizeH="0" baseline="0" noProof="0" dirty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94" name="Rectangle 2"/>
          <p:cNvSpPr txBox="1">
            <a:spLocks noChangeArrowheads="1"/>
          </p:cNvSpPr>
          <p:nvPr/>
        </p:nvSpPr>
        <p:spPr bwMode="auto">
          <a:xfrm>
            <a:off x="1905000" y="3886200"/>
            <a:ext cx="45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en-US" altLang="zh-CN" sz="3200" kern="0" dirty="0">
                <a:solidFill>
                  <a:srgbClr val="003399"/>
                </a:solidFill>
                <a:latin typeface="+mj-lt"/>
              </a:rPr>
              <a:t>1</a:t>
            </a:r>
            <a:endParaRPr kumimoji="0" lang="zh-CN" altLang="en-US" sz="3200" i="0" u="none" strike="noStrike" kern="0" cap="none" spc="0" normalizeH="0" baseline="0" noProof="0" dirty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95" name="Rectangle 2"/>
          <p:cNvSpPr txBox="1">
            <a:spLocks noChangeArrowheads="1"/>
          </p:cNvSpPr>
          <p:nvPr/>
        </p:nvSpPr>
        <p:spPr bwMode="auto">
          <a:xfrm>
            <a:off x="1447800" y="4572000"/>
            <a:ext cx="45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US" altLang="zh-CN" sz="3200" i="0" u="none" strike="noStrike" kern="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j-lt"/>
              </a:rPr>
              <a:t>0</a:t>
            </a:r>
            <a:endParaRPr kumimoji="0" lang="zh-CN" altLang="en-US" sz="3200" i="0" u="none" strike="noStrike" kern="0" cap="none" spc="0" normalizeH="0" baseline="0" noProof="0" dirty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96" name="Rectangle 2"/>
          <p:cNvSpPr txBox="1">
            <a:spLocks noChangeArrowheads="1"/>
          </p:cNvSpPr>
          <p:nvPr/>
        </p:nvSpPr>
        <p:spPr bwMode="auto">
          <a:xfrm>
            <a:off x="2362200" y="4572000"/>
            <a:ext cx="45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en-US" altLang="zh-CN" sz="3200" kern="0" dirty="0">
                <a:solidFill>
                  <a:srgbClr val="003399"/>
                </a:solidFill>
                <a:latin typeface="+mj-lt"/>
              </a:rPr>
              <a:t>1</a:t>
            </a:r>
            <a:endParaRPr kumimoji="0" lang="zh-CN" altLang="en-US" sz="3200" i="0" u="none" strike="noStrike" kern="0" cap="none" spc="0" normalizeH="0" baseline="0" noProof="0" dirty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/>
      <p:bldP spid="77" grpId="0"/>
      <p:bldP spid="78" grpId="0"/>
      <p:bldP spid="79" grpId="0"/>
      <p:bldP spid="80" grpId="0"/>
      <p:bldP spid="81" grpId="0"/>
      <p:bldP spid="82" grpId="0"/>
      <p:bldP spid="83" grpId="0"/>
      <p:bldP spid="84" grpId="0"/>
      <p:bldP spid="85" grpId="0"/>
      <p:bldP spid="86" grpId="0"/>
      <p:bldP spid="87" grpId="0"/>
      <p:bldP spid="88" grpId="0"/>
      <p:bldP spid="89" grpId="0"/>
      <p:bldP spid="90" grpId="0"/>
      <p:bldP spid="91" grpId="0"/>
      <p:bldP spid="92" grpId="0"/>
      <p:bldP spid="93" grpId="0"/>
      <p:bldP spid="94" grpId="0"/>
      <p:bldP spid="95" grpId="0"/>
      <p:bldP spid="96" grpId="0"/>
    </p:bld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zh-CN" altLang="en-US" dirty="0">
                <a:latin typeface="黑体" pitchFamily="2" charset="-122"/>
                <a:ea typeface="黑体" pitchFamily="2" charset="-122"/>
              </a:rPr>
              <a:t>回顾：哈夫曼树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9" name="Rectangle 4"/>
          <p:cNvSpPr>
            <a:spLocks noChangeArrowheads="1"/>
          </p:cNvSpPr>
          <p:nvPr/>
        </p:nvSpPr>
        <p:spPr bwMode="auto">
          <a:xfrm>
            <a:off x="304800" y="1143000"/>
            <a:ext cx="8839200" cy="3657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45000"/>
              </a:lnSpc>
              <a:spcBef>
                <a:spcPts val="0"/>
              </a:spcBef>
            </a:pPr>
            <a:r>
              <a:rPr lang="zh-CN" altLang="en-US" sz="3200" dirty="0">
                <a:latin typeface="+mj-lt"/>
              </a:rPr>
              <a:t>哈夫曼树一定是</a:t>
            </a:r>
            <a:r>
              <a:rPr lang="en-US" altLang="zh-CN" sz="3200" dirty="0">
                <a:latin typeface="+mj-lt"/>
              </a:rPr>
              <a:t>2</a:t>
            </a:r>
            <a:r>
              <a:rPr lang="zh-CN" altLang="en-US" sz="3200" dirty="0">
                <a:latin typeface="+mj-lt"/>
              </a:rPr>
              <a:t>树（结点度只能是</a:t>
            </a:r>
            <a:r>
              <a:rPr lang="en-US" altLang="zh-CN" sz="3200" dirty="0">
                <a:latin typeface="+mj-lt"/>
              </a:rPr>
              <a:t>2</a:t>
            </a:r>
            <a:r>
              <a:rPr lang="zh-CN" altLang="en-US" sz="3200" dirty="0">
                <a:latin typeface="+mj-lt"/>
              </a:rPr>
              <a:t>、</a:t>
            </a:r>
            <a:r>
              <a:rPr lang="en-US" altLang="zh-CN" sz="3200" dirty="0">
                <a:latin typeface="+mj-lt"/>
              </a:rPr>
              <a:t>0</a:t>
            </a:r>
            <a:r>
              <a:rPr lang="zh-CN" altLang="en-US" sz="3200" dirty="0">
                <a:latin typeface="+mj-lt"/>
              </a:rPr>
              <a:t>）；</a:t>
            </a:r>
            <a:endParaRPr lang="en-US" altLang="zh-CN" sz="3200" dirty="0">
              <a:latin typeface="+mj-lt"/>
            </a:endParaRPr>
          </a:p>
          <a:p>
            <a:pPr marL="342900" indent="-342900">
              <a:lnSpc>
                <a:spcPct val="145000"/>
              </a:lnSpc>
              <a:spcBef>
                <a:spcPts val="0"/>
              </a:spcBef>
            </a:pPr>
            <a:r>
              <a:rPr lang="zh-CN" altLang="en-US" sz="3200" dirty="0">
                <a:latin typeface="+mj-lt"/>
              </a:rPr>
              <a:t>给定</a:t>
            </a:r>
            <a:r>
              <a:rPr lang="en-US" altLang="zh-CN" sz="3200" dirty="0">
                <a:latin typeface="+mj-lt"/>
              </a:rPr>
              <a:t>m</a:t>
            </a:r>
            <a:r>
              <a:rPr lang="zh-CN" altLang="en-US" sz="3200" dirty="0">
                <a:latin typeface="+mj-lt"/>
              </a:rPr>
              <a:t>个外部结点</a:t>
            </a:r>
            <a:r>
              <a:rPr lang="en-US" altLang="zh-CN" sz="3200" dirty="0">
                <a:latin typeface="+mj-lt"/>
              </a:rPr>
              <a:t>(</a:t>
            </a:r>
            <a:r>
              <a:rPr lang="zh-CN" altLang="en-US" sz="3200" dirty="0">
                <a:latin typeface="+mj-lt"/>
              </a:rPr>
              <a:t>叶子</a:t>
            </a:r>
            <a:r>
              <a:rPr lang="en-US" altLang="zh-CN" sz="3200" dirty="0">
                <a:latin typeface="+mj-lt"/>
              </a:rPr>
              <a:t>)</a:t>
            </a:r>
            <a:r>
              <a:rPr lang="zh-CN" altLang="en-US" sz="3200" dirty="0">
                <a:latin typeface="+mj-lt"/>
              </a:rPr>
              <a:t>，</a:t>
            </a:r>
            <a:endParaRPr lang="en-US" altLang="zh-CN" sz="3200" dirty="0">
              <a:latin typeface="+mj-lt"/>
            </a:endParaRPr>
          </a:p>
          <a:p>
            <a:pPr marL="342900" indent="-342900" eaLnBrk="1" hangingPunct="1">
              <a:lnSpc>
                <a:spcPct val="145000"/>
              </a:lnSpc>
              <a:spcBef>
                <a:spcPts val="0"/>
              </a:spcBef>
              <a:buNone/>
            </a:pPr>
            <a:r>
              <a:rPr lang="en-US" altLang="zh-CN" sz="3200" dirty="0">
                <a:latin typeface="+mj-lt"/>
                <a:sym typeface="Wingdings" pitchFamily="2" charset="2"/>
              </a:rPr>
              <a:t>   </a:t>
            </a:r>
            <a:r>
              <a:rPr lang="zh-CN" altLang="en-US" sz="3200" dirty="0">
                <a:latin typeface="+mj-lt"/>
                <a:sym typeface="Wingdings" pitchFamily="2" charset="2"/>
              </a:rPr>
              <a:t>哈夫曼树结点总数：</a:t>
            </a:r>
            <a:endParaRPr lang="en-US" altLang="zh-CN" sz="3200" dirty="0">
              <a:latin typeface="+mj-lt"/>
              <a:sym typeface="Wingdings" pitchFamily="2" charset="2"/>
            </a:endParaRPr>
          </a:p>
          <a:p>
            <a:pPr marL="342900" indent="-342900" eaLnBrk="1" hangingPunct="1">
              <a:lnSpc>
                <a:spcPct val="145000"/>
              </a:lnSpc>
              <a:spcBef>
                <a:spcPts val="0"/>
              </a:spcBef>
              <a:buNone/>
            </a:pPr>
            <a:r>
              <a:rPr lang="en-US" altLang="zh-CN" sz="3200" dirty="0">
                <a:latin typeface="+mj-lt"/>
                <a:ea typeface="黑体" pitchFamily="2" charset="-122"/>
                <a:sym typeface="Wingdings" pitchFamily="2" charset="2"/>
              </a:rPr>
              <a:t>   </a:t>
            </a:r>
            <a:r>
              <a:rPr lang="zh-CN" altLang="en-US" sz="3200" dirty="0">
                <a:latin typeface="+mj-lt"/>
                <a:ea typeface="黑体" pitchFamily="2" charset="-122"/>
                <a:sym typeface="Wingdings" pitchFamily="2" charset="2"/>
              </a:rPr>
              <a:t>常用存储方式：</a:t>
            </a:r>
            <a:endParaRPr lang="en-US" altLang="zh-CN" sz="3200" dirty="0">
              <a:latin typeface="+mj-lt"/>
              <a:ea typeface="黑体" pitchFamily="2" charset="-122"/>
              <a:sym typeface="Wingdings" pitchFamily="2" charset="2"/>
            </a:endParaRPr>
          </a:p>
          <a:p>
            <a:pPr marL="342900" indent="-342900" eaLnBrk="1" hangingPunct="1">
              <a:lnSpc>
                <a:spcPct val="145000"/>
              </a:lnSpc>
              <a:spcBef>
                <a:spcPts val="0"/>
              </a:spcBef>
              <a:buNone/>
            </a:pPr>
            <a:r>
              <a:rPr lang="en-US" altLang="zh-CN" sz="3200" dirty="0">
                <a:latin typeface="+mj-lt"/>
                <a:sym typeface="Wingdings" pitchFamily="2" charset="2"/>
              </a:rPr>
              <a:t>   </a:t>
            </a:r>
            <a:r>
              <a:rPr lang="zh-CN" altLang="en-US" sz="3200" dirty="0">
                <a:latin typeface="+mj-lt"/>
                <a:sym typeface="Wingdings" pitchFamily="2" charset="2"/>
              </a:rPr>
              <a:t>建立哈夫曼树过程：</a:t>
            </a:r>
            <a:r>
              <a:rPr lang="zh-CN" altLang="en-US" sz="3200" dirty="0">
                <a:solidFill>
                  <a:srgbClr val="0000CC"/>
                </a:solidFill>
                <a:latin typeface="+mj-lt"/>
                <a:sym typeface="Wingdings" pitchFamily="2" charset="2"/>
              </a:rPr>
              <a:t>前</a:t>
            </a:r>
            <a:r>
              <a:rPr lang="en-US" altLang="zh-CN" sz="3200" dirty="0">
                <a:solidFill>
                  <a:srgbClr val="0000CC"/>
                </a:solidFill>
                <a:latin typeface="+mj-lt"/>
                <a:sym typeface="Wingdings" pitchFamily="2" charset="2"/>
              </a:rPr>
              <a:t>m</a:t>
            </a:r>
            <a:r>
              <a:rPr lang="zh-CN" altLang="en-US" sz="3200" dirty="0">
                <a:solidFill>
                  <a:srgbClr val="0000CC"/>
                </a:solidFill>
                <a:latin typeface="+mj-lt"/>
                <a:sym typeface="Wingdings" pitchFamily="2" charset="2"/>
              </a:rPr>
              <a:t>、后</a:t>
            </a:r>
            <a:r>
              <a:rPr lang="en-US" altLang="zh-CN" sz="3200" dirty="0">
                <a:solidFill>
                  <a:srgbClr val="0000CC"/>
                </a:solidFill>
                <a:latin typeface="+mj-lt"/>
                <a:sym typeface="Wingdings" pitchFamily="2" charset="2"/>
              </a:rPr>
              <a:t>m-1</a:t>
            </a:r>
            <a:r>
              <a:rPr lang="zh-CN" altLang="en-US" sz="3200" dirty="0">
                <a:solidFill>
                  <a:srgbClr val="0000CC"/>
                </a:solidFill>
                <a:latin typeface="+mj-lt"/>
                <a:sym typeface="Wingdings" pitchFamily="2" charset="2"/>
              </a:rPr>
              <a:t>个结点</a:t>
            </a:r>
            <a:endParaRPr lang="en-US" altLang="zh-CN" sz="3200" dirty="0">
              <a:solidFill>
                <a:srgbClr val="0000CC"/>
              </a:solidFill>
              <a:latin typeface="+mj-lt"/>
              <a:ea typeface="黑体" pitchFamily="2" charset="-122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4953000" y="2633539"/>
            <a:ext cx="1471878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eaLnBrk="1" hangingPunct="1">
              <a:spcBef>
                <a:spcPts val="0"/>
              </a:spcBef>
              <a:buNone/>
            </a:pPr>
            <a:r>
              <a:rPr lang="en-US" altLang="zh-CN" sz="3200" dirty="0">
                <a:solidFill>
                  <a:srgbClr val="0000CC"/>
                </a:solidFill>
                <a:sym typeface="Wingdings" pitchFamily="2" charset="2"/>
              </a:rPr>
              <a:t>m+m-1</a:t>
            </a:r>
            <a:endParaRPr lang="en-US" altLang="zh-CN" sz="3200" dirty="0">
              <a:solidFill>
                <a:srgbClr val="0000CC"/>
              </a:solidFill>
            </a:endParaRPr>
          </a:p>
        </p:txBody>
      </p:sp>
      <p:graphicFrame>
        <p:nvGraphicFramePr>
          <p:cNvPr id="81" name="表格 80"/>
          <p:cNvGraphicFramePr>
            <a:graphicFrameLocks noGrp="1"/>
          </p:cNvGraphicFramePr>
          <p:nvPr/>
        </p:nvGraphicFramePr>
        <p:xfrm>
          <a:off x="901673" y="4953000"/>
          <a:ext cx="7556527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37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666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66800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altLang="zh-CN" sz="2800" b="0" dirty="0" err="1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lindex</a:t>
                      </a:r>
                      <a:endParaRPr lang="en-US" altLang="zh-CN" sz="28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zh-CN" altLang="en-US" sz="2800" b="0" dirty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左子</a:t>
                      </a:r>
                      <a:r>
                        <a:rPr lang="zh-CN" altLang="en-US" sz="2800" b="0" dirty="0">
                          <a:solidFill>
                            <a:srgbClr val="FF3300"/>
                          </a:solidFill>
                          <a:latin typeface="+mj-lt"/>
                          <a:ea typeface="黑体" pitchFamily="2" charset="-122"/>
                        </a:rPr>
                        <a:t>下标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altLang="zh-CN" sz="2800" b="0" dirty="0" err="1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ww</a:t>
                      </a:r>
                      <a:endParaRPr lang="en-US" altLang="zh-CN" sz="28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zh-CN" altLang="en-US" sz="2800" b="0" dirty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数据信息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altLang="zh-CN" sz="2800" b="0" dirty="0" err="1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rindex</a:t>
                      </a:r>
                      <a:endParaRPr lang="en-US" altLang="zh-CN" sz="28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zh-CN" altLang="en-US" sz="2800" b="0" dirty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右子</a:t>
                      </a:r>
                      <a:r>
                        <a:rPr lang="zh-CN" altLang="en-US" sz="2800" b="0" dirty="0">
                          <a:solidFill>
                            <a:srgbClr val="FF3300"/>
                          </a:solidFill>
                          <a:latin typeface="+mj-lt"/>
                          <a:ea typeface="黑体" pitchFamily="2" charset="-122"/>
                        </a:rPr>
                        <a:t>下标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altLang="zh-CN" sz="2800" b="0" dirty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parent</a:t>
                      </a:r>
                    </a:p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zh-CN" altLang="en-US" sz="2800" b="0" dirty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父亲的</a:t>
                      </a:r>
                      <a:r>
                        <a:rPr lang="zh-CN" altLang="en-US" sz="2800" b="0" dirty="0">
                          <a:solidFill>
                            <a:srgbClr val="FF3300"/>
                          </a:solidFill>
                          <a:latin typeface="+mj-lt"/>
                          <a:ea typeface="黑体" pitchFamily="2" charset="-122"/>
                        </a:rPr>
                        <a:t>下标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66">
                        <a:alpha val="6274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2" name="矩形 81"/>
          <p:cNvSpPr/>
          <p:nvPr/>
        </p:nvSpPr>
        <p:spPr>
          <a:xfrm>
            <a:off x="4191000" y="3352800"/>
            <a:ext cx="1415772" cy="6430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eaLnBrk="1" hangingPunct="1">
              <a:spcBef>
                <a:spcPts val="0"/>
              </a:spcBef>
              <a:buNone/>
            </a:pPr>
            <a:r>
              <a:rPr lang="zh-CN" altLang="en-US" sz="3200" dirty="0">
                <a:solidFill>
                  <a:srgbClr val="0000CC"/>
                </a:solidFill>
              </a:rPr>
              <a:t>顺序表</a:t>
            </a:r>
            <a:endParaRPr lang="en-US" altLang="zh-CN" sz="3200" dirty="0">
              <a:solidFill>
                <a:srgbClr val="00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/>
      <p:bldP spid="82" grpId="0"/>
    </p:bld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1214400"/>
            <a:ext cx="4419600" cy="1676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432000" eaLnBrk="1" hangingPunct="1">
              <a:spcBef>
                <a:spcPts val="0"/>
              </a:spcBef>
              <a:buNone/>
            </a:pPr>
            <a:r>
              <a:rPr lang="zh-CN" altLang="en-US" dirty="0">
                <a:latin typeface="+mj-lt"/>
                <a:ea typeface="黑体" pitchFamily="2" charset="-122"/>
              </a:rPr>
              <a:t>例：已知一组权值</a:t>
            </a:r>
            <a:endParaRPr lang="en-US" altLang="zh-CN" dirty="0">
              <a:latin typeface="+mj-lt"/>
            </a:endParaRPr>
          </a:p>
          <a:p>
            <a:pPr marL="432000" eaLnBrk="1" hangingPunct="1">
              <a:spcBef>
                <a:spcPts val="0"/>
              </a:spcBef>
              <a:buNone/>
            </a:pPr>
            <a:r>
              <a:rPr lang="en-US" altLang="zh-CN" dirty="0">
                <a:latin typeface="+mj-lt"/>
                <a:ea typeface="黑体" pitchFamily="2" charset="-122"/>
              </a:rPr>
              <a:t>{2,3,5,7,11}</a:t>
            </a:r>
            <a:r>
              <a:rPr lang="zh-CN" altLang="en-US" dirty="0">
                <a:latin typeface="+mj-lt"/>
                <a:ea typeface="黑体" pitchFamily="2" charset="-122"/>
              </a:rPr>
              <a:t>，</a:t>
            </a:r>
            <a:endParaRPr lang="en-US" altLang="zh-CN" dirty="0">
              <a:latin typeface="+mj-lt"/>
              <a:ea typeface="黑体" pitchFamily="2" charset="-122"/>
            </a:endParaRPr>
          </a:p>
          <a:p>
            <a:pPr marL="432000" eaLnBrk="1" hangingPunct="1">
              <a:spcBef>
                <a:spcPts val="0"/>
              </a:spcBef>
              <a:buNone/>
            </a:pPr>
            <a:r>
              <a:rPr lang="zh-CN" altLang="en-US" dirty="0">
                <a:latin typeface="+mj-lt"/>
                <a:ea typeface="黑体" pitchFamily="2" charset="-122"/>
              </a:rPr>
              <a:t>构造哈夫曼树的过程：</a:t>
            </a:r>
            <a:endParaRPr lang="en-US" altLang="zh-CN" dirty="0">
              <a:latin typeface="+mj-lt"/>
              <a:ea typeface="黑体" pitchFamily="2" charset="-122"/>
            </a:endParaRPr>
          </a:p>
        </p:txBody>
      </p:sp>
      <p:graphicFrame>
        <p:nvGraphicFramePr>
          <p:cNvPr id="17" name="表格 16"/>
          <p:cNvGraphicFramePr>
            <a:graphicFrameLocks noGrp="1"/>
          </p:cNvGraphicFramePr>
          <p:nvPr/>
        </p:nvGraphicFramePr>
        <p:xfrm>
          <a:off x="5334001" y="1828800"/>
          <a:ext cx="3505199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1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28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8" name="表格 17"/>
          <p:cNvGraphicFramePr>
            <a:graphicFrameLocks noGrp="1"/>
          </p:cNvGraphicFramePr>
          <p:nvPr/>
        </p:nvGraphicFramePr>
        <p:xfrm>
          <a:off x="4419600" y="1828800"/>
          <a:ext cx="914400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rgbClr val="246E24"/>
                          </a:solidFill>
                        </a:rPr>
                        <a:t>0</a:t>
                      </a:r>
                      <a:endParaRPr lang="zh-CN" altLang="en-US" sz="2800" b="0" dirty="0">
                        <a:solidFill>
                          <a:srgbClr val="246E24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246E24"/>
                          </a:solidFill>
                        </a:rPr>
                        <a:t>1</a:t>
                      </a:r>
                      <a:endParaRPr lang="zh-CN" altLang="en-US" sz="2800" dirty="0">
                        <a:solidFill>
                          <a:srgbClr val="246E24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246E24"/>
                          </a:solidFill>
                        </a:rPr>
                        <a:t>2</a:t>
                      </a:r>
                      <a:endParaRPr lang="zh-CN" altLang="en-US" sz="2800" dirty="0">
                        <a:solidFill>
                          <a:srgbClr val="246E24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246E24"/>
                          </a:solidFill>
                        </a:rPr>
                        <a:t>3</a:t>
                      </a:r>
                      <a:endParaRPr lang="zh-CN" altLang="en-US" sz="2800" dirty="0">
                        <a:solidFill>
                          <a:srgbClr val="246E24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246E24"/>
                          </a:solidFill>
                        </a:rPr>
                        <a:t>4</a:t>
                      </a:r>
                      <a:endParaRPr lang="zh-CN" altLang="en-US" sz="2800" dirty="0">
                        <a:solidFill>
                          <a:srgbClr val="246E24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246E24"/>
                          </a:solidFill>
                        </a:rPr>
                        <a:t>5</a:t>
                      </a:r>
                      <a:endParaRPr lang="zh-CN" altLang="en-US" sz="2800" dirty="0">
                        <a:solidFill>
                          <a:srgbClr val="246E24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246E24"/>
                          </a:solidFill>
                        </a:rPr>
                        <a:t>6</a:t>
                      </a:r>
                      <a:endParaRPr lang="zh-CN" altLang="en-US" sz="2800" dirty="0">
                        <a:solidFill>
                          <a:srgbClr val="246E24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246E24"/>
                          </a:solidFill>
                        </a:rPr>
                        <a:t>7</a:t>
                      </a:r>
                      <a:endParaRPr lang="zh-CN" altLang="en-US" sz="2800" dirty="0">
                        <a:solidFill>
                          <a:srgbClr val="246E24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246E24"/>
                          </a:solidFill>
                        </a:rPr>
                        <a:t>8</a:t>
                      </a:r>
                      <a:endParaRPr lang="zh-CN" altLang="en-US" sz="2800" dirty="0">
                        <a:solidFill>
                          <a:srgbClr val="246E24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4419600" y="1391640"/>
            <a:ext cx="990600" cy="5334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ts val="2400"/>
              </a:spcBef>
              <a:buNone/>
            </a:pPr>
            <a:r>
              <a:rPr lang="zh-CN" altLang="en-US" sz="2400" dirty="0">
                <a:solidFill>
                  <a:srgbClr val="246E24"/>
                </a:solidFill>
                <a:latin typeface="+mj-lt"/>
                <a:ea typeface="黑体" pitchFamily="2" charset="-122"/>
              </a:rPr>
              <a:t>下标</a:t>
            </a:r>
            <a:endParaRPr lang="en-US" altLang="zh-CN" sz="2400" dirty="0">
              <a:solidFill>
                <a:srgbClr val="246E24"/>
              </a:solidFill>
              <a:latin typeface="+mj-lt"/>
              <a:ea typeface="黑体" pitchFamily="2" charset="-122"/>
            </a:endParaRPr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5257800" y="1391640"/>
            <a:ext cx="990600" cy="5334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ts val="2400"/>
              </a:spcBef>
              <a:buNone/>
            </a:pPr>
            <a:r>
              <a:rPr lang="zh-CN" altLang="en-US" sz="2400" dirty="0">
                <a:latin typeface="+mj-lt"/>
              </a:rPr>
              <a:t>权值</a:t>
            </a:r>
            <a:endParaRPr lang="en-US" altLang="zh-CN" sz="2400" dirty="0">
              <a:latin typeface="+mj-lt"/>
              <a:ea typeface="黑体" pitchFamily="2" charset="-122"/>
            </a:endParaRPr>
          </a:p>
        </p:txBody>
      </p:sp>
      <p:sp>
        <p:nvSpPr>
          <p:cNvPr id="22" name="Rectangle 4"/>
          <p:cNvSpPr>
            <a:spLocks noChangeArrowheads="1"/>
          </p:cNvSpPr>
          <p:nvPr/>
        </p:nvSpPr>
        <p:spPr bwMode="auto">
          <a:xfrm>
            <a:off x="6019800" y="1066800"/>
            <a:ext cx="1143000" cy="5334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ts val="2400"/>
              </a:spcBef>
              <a:buNone/>
            </a:pPr>
            <a:r>
              <a:rPr lang="en-US" altLang="zh-CN" sz="2400" dirty="0">
                <a:latin typeface="+mj-lt"/>
              </a:rPr>
              <a:t>parent</a:t>
            </a:r>
            <a:endParaRPr lang="en-US" altLang="zh-CN" sz="2400" dirty="0">
              <a:latin typeface="+mj-lt"/>
              <a:ea typeface="黑体" pitchFamily="2" charset="-122"/>
            </a:endParaRPr>
          </a:p>
        </p:txBody>
      </p:sp>
      <p:sp>
        <p:nvSpPr>
          <p:cNvPr id="23" name="Rectangle 4"/>
          <p:cNvSpPr>
            <a:spLocks noChangeArrowheads="1"/>
          </p:cNvSpPr>
          <p:nvPr/>
        </p:nvSpPr>
        <p:spPr bwMode="auto">
          <a:xfrm>
            <a:off x="6934200" y="1391640"/>
            <a:ext cx="1143000" cy="5334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ts val="2400"/>
              </a:spcBef>
              <a:buNone/>
            </a:pPr>
            <a:r>
              <a:rPr lang="en-US" altLang="zh-CN" sz="2400" dirty="0" err="1">
                <a:latin typeface="+mj-lt"/>
              </a:rPr>
              <a:t>lindex</a:t>
            </a:r>
            <a:endParaRPr lang="en-US" altLang="zh-CN" sz="2400" dirty="0">
              <a:latin typeface="+mj-lt"/>
              <a:ea typeface="黑体" pitchFamily="2" charset="-122"/>
            </a:endParaRPr>
          </a:p>
        </p:txBody>
      </p:sp>
      <p:sp>
        <p:nvSpPr>
          <p:cNvPr id="24" name="Rectangle 4"/>
          <p:cNvSpPr>
            <a:spLocks noChangeArrowheads="1"/>
          </p:cNvSpPr>
          <p:nvPr/>
        </p:nvSpPr>
        <p:spPr bwMode="auto">
          <a:xfrm>
            <a:off x="7848600" y="1086840"/>
            <a:ext cx="1143000" cy="5334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ts val="2400"/>
              </a:spcBef>
              <a:buNone/>
            </a:pPr>
            <a:r>
              <a:rPr lang="en-US" altLang="zh-CN" sz="2400" dirty="0" err="1">
                <a:latin typeface="+mj-lt"/>
              </a:rPr>
              <a:t>rindex</a:t>
            </a:r>
            <a:endParaRPr lang="en-US" altLang="zh-CN" sz="2400" dirty="0">
              <a:latin typeface="+mj-lt"/>
              <a:ea typeface="黑体" pitchFamily="2" charset="-122"/>
            </a:endParaRPr>
          </a:p>
        </p:txBody>
      </p:sp>
      <p:sp>
        <p:nvSpPr>
          <p:cNvPr id="25" name="矩形 24"/>
          <p:cNvSpPr/>
          <p:nvPr/>
        </p:nvSpPr>
        <p:spPr bwMode="auto">
          <a:xfrm>
            <a:off x="5410200" y="4462800"/>
            <a:ext cx="648000" cy="432000"/>
          </a:xfrm>
          <a:prstGeom prst="rect">
            <a:avLst/>
          </a:prstGeom>
          <a:solidFill>
            <a:srgbClr val="99FF99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dirty="0"/>
              <a:t>5 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26" name="矩形 25"/>
          <p:cNvSpPr/>
          <p:nvPr/>
        </p:nvSpPr>
        <p:spPr bwMode="auto">
          <a:xfrm>
            <a:off x="6248400" y="1854000"/>
            <a:ext cx="648000" cy="432000"/>
          </a:xfrm>
          <a:prstGeom prst="rect">
            <a:avLst/>
          </a:prstGeom>
          <a:solidFill>
            <a:srgbClr val="99FF99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dirty="0"/>
              <a:t>5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6248400" y="2387400"/>
            <a:ext cx="648000" cy="432000"/>
          </a:xfrm>
          <a:prstGeom prst="rect">
            <a:avLst/>
          </a:prstGeom>
          <a:solidFill>
            <a:srgbClr val="99FF99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dirty="0"/>
              <a:t>5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28" name="矩形 27"/>
          <p:cNvSpPr/>
          <p:nvPr/>
        </p:nvSpPr>
        <p:spPr bwMode="auto">
          <a:xfrm>
            <a:off x="7162800" y="4462800"/>
            <a:ext cx="648000" cy="432000"/>
          </a:xfrm>
          <a:prstGeom prst="rect">
            <a:avLst/>
          </a:prstGeom>
          <a:solidFill>
            <a:srgbClr val="99FF99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dirty="0"/>
              <a:t>0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30" name="矩形 29"/>
          <p:cNvSpPr/>
          <p:nvPr/>
        </p:nvSpPr>
        <p:spPr bwMode="auto">
          <a:xfrm>
            <a:off x="8038800" y="4462800"/>
            <a:ext cx="648000" cy="432000"/>
          </a:xfrm>
          <a:prstGeom prst="rect">
            <a:avLst/>
          </a:prstGeom>
          <a:solidFill>
            <a:srgbClr val="99FF99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1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31" name="矩形 30"/>
          <p:cNvSpPr/>
          <p:nvPr/>
        </p:nvSpPr>
        <p:spPr bwMode="auto">
          <a:xfrm>
            <a:off x="5410200" y="4984800"/>
            <a:ext cx="648000" cy="432000"/>
          </a:xfrm>
          <a:prstGeom prst="rect">
            <a:avLst/>
          </a:prstGeom>
          <a:solidFill>
            <a:srgbClr val="00B0F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10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32" name="矩形 31"/>
          <p:cNvSpPr/>
          <p:nvPr/>
        </p:nvSpPr>
        <p:spPr bwMode="auto">
          <a:xfrm>
            <a:off x="6248400" y="2895600"/>
            <a:ext cx="648000" cy="432000"/>
          </a:xfrm>
          <a:prstGeom prst="rect">
            <a:avLst/>
          </a:prstGeom>
          <a:solidFill>
            <a:srgbClr val="00B0F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dirty="0"/>
              <a:t>6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6248400" y="4462800"/>
            <a:ext cx="648000" cy="432000"/>
          </a:xfrm>
          <a:prstGeom prst="rect">
            <a:avLst/>
          </a:prstGeom>
          <a:solidFill>
            <a:srgbClr val="00B0F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dirty="0"/>
              <a:t>6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7162800" y="4984800"/>
            <a:ext cx="648000" cy="432000"/>
          </a:xfrm>
          <a:prstGeom prst="rect">
            <a:avLst/>
          </a:prstGeom>
          <a:solidFill>
            <a:srgbClr val="00B0F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2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35" name="矩形 34"/>
          <p:cNvSpPr/>
          <p:nvPr/>
        </p:nvSpPr>
        <p:spPr bwMode="auto">
          <a:xfrm>
            <a:off x="8077200" y="4984800"/>
            <a:ext cx="648000" cy="432000"/>
          </a:xfrm>
          <a:prstGeom prst="rect">
            <a:avLst/>
          </a:prstGeom>
          <a:solidFill>
            <a:srgbClr val="00B0F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dirty="0"/>
              <a:t>5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36" name="矩形 35"/>
          <p:cNvSpPr/>
          <p:nvPr/>
        </p:nvSpPr>
        <p:spPr bwMode="auto">
          <a:xfrm>
            <a:off x="5410200" y="5506800"/>
            <a:ext cx="648000" cy="432000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17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37" name="矩形 36"/>
          <p:cNvSpPr/>
          <p:nvPr/>
        </p:nvSpPr>
        <p:spPr bwMode="auto">
          <a:xfrm>
            <a:off x="6248400" y="3429000"/>
            <a:ext cx="648000" cy="432000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7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38" name="矩形 37"/>
          <p:cNvSpPr/>
          <p:nvPr/>
        </p:nvSpPr>
        <p:spPr bwMode="auto">
          <a:xfrm>
            <a:off x="6248400" y="4984800"/>
            <a:ext cx="648000" cy="432000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7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39" name="矩形 38"/>
          <p:cNvSpPr/>
          <p:nvPr/>
        </p:nvSpPr>
        <p:spPr bwMode="auto">
          <a:xfrm>
            <a:off x="7162800" y="5506800"/>
            <a:ext cx="648000" cy="432000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dirty="0"/>
              <a:t>3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40" name="矩形 39"/>
          <p:cNvSpPr/>
          <p:nvPr/>
        </p:nvSpPr>
        <p:spPr bwMode="auto">
          <a:xfrm>
            <a:off x="8077200" y="5506800"/>
            <a:ext cx="648000" cy="432000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dirty="0"/>
              <a:t>6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42" name="矩形 41"/>
          <p:cNvSpPr/>
          <p:nvPr/>
        </p:nvSpPr>
        <p:spPr bwMode="auto">
          <a:xfrm>
            <a:off x="5410200" y="6028800"/>
            <a:ext cx="648000" cy="432000"/>
          </a:xfrm>
          <a:prstGeom prst="rect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dirty="0"/>
              <a:t>28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43" name="矩形 42"/>
          <p:cNvSpPr/>
          <p:nvPr/>
        </p:nvSpPr>
        <p:spPr bwMode="auto">
          <a:xfrm>
            <a:off x="7162800" y="6028800"/>
            <a:ext cx="648000" cy="432000"/>
          </a:xfrm>
          <a:prstGeom prst="rect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4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44" name="矩形 43"/>
          <p:cNvSpPr/>
          <p:nvPr/>
        </p:nvSpPr>
        <p:spPr bwMode="auto">
          <a:xfrm>
            <a:off x="8077200" y="6028800"/>
            <a:ext cx="648000" cy="432000"/>
          </a:xfrm>
          <a:prstGeom prst="rect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dirty="0"/>
              <a:t>7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45" name="矩形 44"/>
          <p:cNvSpPr/>
          <p:nvPr/>
        </p:nvSpPr>
        <p:spPr bwMode="auto">
          <a:xfrm>
            <a:off x="6248400" y="3958800"/>
            <a:ext cx="648000" cy="432000"/>
          </a:xfrm>
          <a:prstGeom prst="rect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dirty="0"/>
              <a:t>8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46" name="矩形 45"/>
          <p:cNvSpPr/>
          <p:nvPr/>
        </p:nvSpPr>
        <p:spPr bwMode="auto">
          <a:xfrm>
            <a:off x="6248400" y="5506800"/>
            <a:ext cx="648000" cy="432000"/>
          </a:xfrm>
          <a:prstGeom prst="rect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dirty="0"/>
              <a:t>8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57" name="Oval 26"/>
          <p:cNvSpPr>
            <a:spLocks noChangeArrowheads="1"/>
          </p:cNvSpPr>
          <p:nvPr/>
        </p:nvSpPr>
        <p:spPr bwMode="auto">
          <a:xfrm>
            <a:off x="1552800" y="4424175"/>
            <a:ext cx="540000" cy="540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ts val="0"/>
              </a:spcBef>
              <a:buNone/>
            </a:pPr>
            <a:r>
              <a:rPr lang="en-US" altLang="zh-CN" sz="3200" dirty="0"/>
              <a:t>10</a:t>
            </a:r>
          </a:p>
        </p:txBody>
      </p:sp>
      <p:sp>
        <p:nvSpPr>
          <p:cNvPr id="58" name="Oval 27"/>
          <p:cNvSpPr>
            <a:spLocks noChangeArrowheads="1"/>
          </p:cNvSpPr>
          <p:nvPr/>
        </p:nvSpPr>
        <p:spPr bwMode="auto">
          <a:xfrm>
            <a:off x="2169600" y="3662175"/>
            <a:ext cx="540000" cy="540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ts val="0"/>
              </a:spcBef>
              <a:buNone/>
            </a:pPr>
            <a:r>
              <a:rPr lang="en-US" altLang="zh-CN" sz="3200" dirty="0"/>
              <a:t>17</a:t>
            </a:r>
          </a:p>
        </p:txBody>
      </p:sp>
      <p:cxnSp>
        <p:nvCxnSpPr>
          <p:cNvPr id="59" name="直接连接符 58"/>
          <p:cNvCxnSpPr>
            <a:stCxn id="58" idx="3"/>
            <a:endCxn id="57" idx="0"/>
          </p:cNvCxnSpPr>
          <p:nvPr/>
        </p:nvCxnSpPr>
        <p:spPr bwMode="auto">
          <a:xfrm rot="5400000">
            <a:off x="1885201" y="4060694"/>
            <a:ext cx="301081" cy="4258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0" name="直接连接符 59"/>
          <p:cNvCxnSpPr>
            <a:stCxn id="58" idx="5"/>
            <a:endCxn id="64" idx="0"/>
          </p:cNvCxnSpPr>
          <p:nvPr/>
        </p:nvCxnSpPr>
        <p:spPr bwMode="auto">
          <a:xfrm rot="16200000" flipH="1">
            <a:off x="2652119" y="4101493"/>
            <a:ext cx="335281" cy="3784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2" name="Oval 29"/>
          <p:cNvSpPr>
            <a:spLocks noChangeArrowheads="1"/>
          </p:cNvSpPr>
          <p:nvPr/>
        </p:nvSpPr>
        <p:spPr bwMode="auto">
          <a:xfrm>
            <a:off x="992400" y="5269585"/>
            <a:ext cx="540000" cy="540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ts val="0"/>
              </a:spcBef>
              <a:buNone/>
            </a:pPr>
            <a:r>
              <a:rPr lang="en-US" altLang="zh-CN" sz="3200" dirty="0"/>
              <a:t>5</a:t>
            </a:r>
            <a:endParaRPr lang="zh-CN" altLang="en-US" sz="3200" dirty="0"/>
          </a:p>
        </p:txBody>
      </p:sp>
      <p:cxnSp>
        <p:nvCxnSpPr>
          <p:cNvPr id="63" name="直接连接符 62"/>
          <p:cNvCxnSpPr>
            <a:stCxn id="57" idx="3"/>
            <a:endCxn id="62" idx="0"/>
          </p:cNvCxnSpPr>
          <p:nvPr/>
        </p:nvCxnSpPr>
        <p:spPr bwMode="auto">
          <a:xfrm rot="5400000">
            <a:off x="1254896" y="4892599"/>
            <a:ext cx="384491" cy="3694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4" name="矩形 63"/>
          <p:cNvSpPr/>
          <p:nvPr/>
        </p:nvSpPr>
        <p:spPr bwMode="auto">
          <a:xfrm>
            <a:off x="2703000" y="4458375"/>
            <a:ext cx="612000" cy="504000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7</a:t>
            </a:r>
            <a:endParaRPr kumimoji="0" lang="zh-CN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66" name="直接连接符 65"/>
          <p:cNvCxnSpPr>
            <a:stCxn id="62" idx="3"/>
            <a:endCxn id="68" idx="0"/>
          </p:cNvCxnSpPr>
          <p:nvPr/>
        </p:nvCxnSpPr>
        <p:spPr bwMode="auto">
          <a:xfrm rot="5400000">
            <a:off x="796093" y="5850012"/>
            <a:ext cx="394896" cy="1558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7" name="直接连接符 66"/>
          <p:cNvCxnSpPr>
            <a:stCxn id="62" idx="5"/>
            <a:endCxn id="69" idx="0"/>
          </p:cNvCxnSpPr>
          <p:nvPr/>
        </p:nvCxnSpPr>
        <p:spPr bwMode="auto">
          <a:xfrm rot="16200000" flipH="1">
            <a:off x="1366811" y="5817011"/>
            <a:ext cx="394896" cy="2218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8" name="矩形 67"/>
          <p:cNvSpPr/>
          <p:nvPr/>
        </p:nvSpPr>
        <p:spPr bwMode="auto">
          <a:xfrm>
            <a:off x="609600" y="6125400"/>
            <a:ext cx="612000" cy="504000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200" dirty="0"/>
              <a:t>2</a:t>
            </a:r>
            <a:endParaRPr kumimoji="0" lang="zh-CN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69" name="矩形 68"/>
          <p:cNvSpPr/>
          <p:nvPr/>
        </p:nvSpPr>
        <p:spPr bwMode="auto">
          <a:xfrm>
            <a:off x="1369200" y="6125400"/>
            <a:ext cx="612000" cy="504000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200" dirty="0"/>
              <a:t>3</a:t>
            </a:r>
            <a:endParaRPr kumimoji="0" lang="zh-CN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71" name="直接连接符 70"/>
          <p:cNvCxnSpPr>
            <a:stCxn id="57" idx="5"/>
            <a:endCxn id="72" idx="0"/>
          </p:cNvCxnSpPr>
          <p:nvPr/>
        </p:nvCxnSpPr>
        <p:spPr bwMode="auto">
          <a:xfrm rot="16200000" flipH="1">
            <a:off x="1929306" y="4969506"/>
            <a:ext cx="402106" cy="2332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2" name="矩形 71"/>
          <p:cNvSpPr/>
          <p:nvPr/>
        </p:nvSpPr>
        <p:spPr bwMode="auto">
          <a:xfrm>
            <a:off x="1941000" y="5287200"/>
            <a:ext cx="612000" cy="504000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5</a:t>
            </a:r>
            <a:endParaRPr kumimoji="0" lang="zh-CN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73" name="Oval 27"/>
          <p:cNvSpPr>
            <a:spLocks noChangeArrowheads="1"/>
          </p:cNvSpPr>
          <p:nvPr/>
        </p:nvSpPr>
        <p:spPr bwMode="auto">
          <a:xfrm>
            <a:off x="2893200" y="2890800"/>
            <a:ext cx="540000" cy="540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ts val="0"/>
              </a:spcBef>
              <a:buNone/>
            </a:pPr>
            <a:r>
              <a:rPr lang="en-US" altLang="zh-CN" sz="3200" dirty="0"/>
              <a:t>28</a:t>
            </a:r>
          </a:p>
        </p:txBody>
      </p:sp>
      <p:cxnSp>
        <p:nvCxnSpPr>
          <p:cNvPr id="74" name="直接连接符 73"/>
          <p:cNvCxnSpPr>
            <a:stCxn id="73" idx="3"/>
            <a:endCxn id="58" idx="0"/>
          </p:cNvCxnSpPr>
          <p:nvPr/>
        </p:nvCxnSpPr>
        <p:spPr bwMode="auto">
          <a:xfrm rot="5400000">
            <a:off x="2550713" y="3240607"/>
            <a:ext cx="310456" cy="5326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5" name="直接连接符 74"/>
          <p:cNvCxnSpPr>
            <a:stCxn id="73" idx="5"/>
            <a:endCxn id="76" idx="0"/>
          </p:cNvCxnSpPr>
          <p:nvPr/>
        </p:nvCxnSpPr>
        <p:spPr bwMode="auto">
          <a:xfrm rot="16200000" flipH="1">
            <a:off x="3402719" y="3303118"/>
            <a:ext cx="335281" cy="4324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6" name="矩形 75"/>
          <p:cNvSpPr/>
          <p:nvPr/>
        </p:nvSpPr>
        <p:spPr bwMode="auto">
          <a:xfrm>
            <a:off x="3426600" y="3687000"/>
            <a:ext cx="720000" cy="504000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200" dirty="0"/>
              <a:t>11</a:t>
            </a:r>
            <a:endParaRPr kumimoji="0" lang="zh-CN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4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zh-CN" altLang="en-US" dirty="0">
                <a:latin typeface="黑体" pitchFamily="2" charset="-122"/>
                <a:ea typeface="黑体" pitchFamily="2" charset="-122"/>
              </a:rPr>
              <a:t>回顾：哈夫曼树的实现</a:t>
            </a:r>
          </a:p>
        </p:txBody>
      </p:sp>
      <p:sp>
        <p:nvSpPr>
          <p:cNvPr id="50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7" grpId="0" animBg="1"/>
      <p:bldP spid="28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57" grpId="0" animBg="1"/>
      <p:bldP spid="58" grpId="0" animBg="1"/>
      <p:bldP spid="62" grpId="0" animBg="1"/>
      <p:bldP spid="73" grpId="0" animBg="1"/>
    </p:bld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zh-CN" altLang="en-US" dirty="0">
                <a:latin typeface="黑体" pitchFamily="2" charset="-122"/>
                <a:ea typeface="黑体" pitchFamily="2" charset="-122"/>
              </a:rPr>
              <a:t>回顾：堆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6" name="Text Box 6"/>
          <p:cNvSpPr txBox="1">
            <a:spLocks noChangeArrowheads="1"/>
          </p:cNvSpPr>
          <p:nvPr/>
        </p:nvSpPr>
        <p:spPr bwMode="auto">
          <a:xfrm>
            <a:off x="609600" y="1170562"/>
            <a:ext cx="8153400" cy="195363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35000"/>
              </a:lnSpc>
              <a:spcBef>
                <a:spcPts val="0"/>
              </a:spcBef>
              <a:buSzPct val="75000"/>
              <a:buFont typeface="Wingdings" pitchFamily="2" charset="2"/>
              <a:buChar char="p"/>
            </a:pPr>
            <a:r>
              <a:rPr lang="en-US" altLang="zh-CN" sz="3000" dirty="0">
                <a:solidFill>
                  <a:srgbClr val="0000CC"/>
                </a:solidFill>
              </a:rPr>
              <a:t> </a:t>
            </a:r>
            <a:r>
              <a:rPr lang="zh-CN" altLang="en-US" sz="3000" dirty="0">
                <a:solidFill>
                  <a:srgbClr val="0000CC"/>
                </a:solidFill>
              </a:rPr>
              <a:t>堆：</a:t>
            </a:r>
            <a:r>
              <a:rPr lang="zh-CN" altLang="en-US" sz="3000" dirty="0"/>
              <a:t>一棵完全二叉树，且具有</a:t>
            </a:r>
            <a:r>
              <a:rPr lang="zh-CN" altLang="en-US" sz="3000" dirty="0">
                <a:solidFill>
                  <a:srgbClr val="008A00"/>
                </a:solidFill>
              </a:rPr>
              <a:t>堆序性：</a:t>
            </a:r>
            <a:endParaRPr lang="en-US" altLang="zh-CN" sz="3000" dirty="0">
              <a:solidFill>
                <a:srgbClr val="008A00"/>
              </a:solidFill>
            </a:endParaRPr>
          </a:p>
          <a:p>
            <a:pPr marL="342900" indent="-342900" eaLnBrk="1" hangingPunct="1">
              <a:lnSpc>
                <a:spcPct val="135000"/>
              </a:lnSpc>
              <a:spcBef>
                <a:spcPts val="0"/>
              </a:spcBef>
              <a:buNone/>
            </a:pPr>
            <a:r>
              <a:rPr lang="en-US" altLang="zh-CN" sz="3000" dirty="0"/>
              <a:t>           </a:t>
            </a:r>
            <a:r>
              <a:rPr lang="zh-CN" altLang="en-US" sz="3000" dirty="0"/>
              <a:t>每个非叶子结点均 </a:t>
            </a:r>
            <a:r>
              <a:rPr lang="zh-CN" altLang="en-US" sz="3000" b="1" dirty="0">
                <a:solidFill>
                  <a:srgbClr val="008A00"/>
                </a:solidFill>
                <a:latin typeface="黑体" pitchFamily="2" charset="-122"/>
              </a:rPr>
              <a:t>≤</a:t>
            </a:r>
            <a:r>
              <a:rPr lang="zh-CN" altLang="en-US" sz="3000" dirty="0">
                <a:latin typeface="黑体" pitchFamily="2" charset="-122"/>
              </a:rPr>
              <a:t>其左、右孩子；</a:t>
            </a:r>
            <a:endParaRPr lang="en-US" altLang="zh-CN" sz="3000" dirty="0">
              <a:latin typeface="黑体" pitchFamily="2" charset="-122"/>
            </a:endParaRPr>
          </a:p>
          <a:p>
            <a:pPr marL="342900" indent="-342900" eaLnBrk="1" hangingPunct="1">
              <a:lnSpc>
                <a:spcPct val="135000"/>
              </a:lnSpc>
              <a:spcBef>
                <a:spcPts val="0"/>
              </a:spcBef>
              <a:buNone/>
            </a:pPr>
            <a:r>
              <a:rPr lang="en-US" altLang="zh-CN" sz="3000" dirty="0">
                <a:latin typeface="黑体" pitchFamily="2" charset="-122"/>
              </a:rPr>
              <a:t>   </a:t>
            </a:r>
            <a:r>
              <a:rPr lang="en-US" altLang="zh-CN" sz="3000" dirty="0">
                <a:latin typeface="+mj-lt"/>
              </a:rPr>
              <a:t>or  </a:t>
            </a:r>
            <a:r>
              <a:rPr lang="zh-CN" altLang="en-US" sz="3000" dirty="0">
                <a:latin typeface="+mj-lt"/>
              </a:rPr>
              <a:t>每</a:t>
            </a:r>
            <a:r>
              <a:rPr lang="zh-CN" altLang="en-US" sz="3000" dirty="0"/>
              <a:t>个非叶子结点均 </a:t>
            </a:r>
            <a:r>
              <a:rPr lang="zh-CN" altLang="en-US" sz="3000" b="1" dirty="0">
                <a:solidFill>
                  <a:srgbClr val="008A00"/>
                </a:solidFill>
                <a:latin typeface="黑体" pitchFamily="2" charset="-122"/>
              </a:rPr>
              <a:t>≥</a:t>
            </a:r>
            <a:r>
              <a:rPr lang="zh-CN" altLang="en-US" sz="3000" dirty="0">
                <a:latin typeface="黑体" pitchFamily="2" charset="-122"/>
              </a:rPr>
              <a:t>其左、右孩子；</a:t>
            </a:r>
            <a:endParaRPr lang="en-US" altLang="zh-CN" sz="3000" dirty="0"/>
          </a:p>
        </p:txBody>
      </p:sp>
      <p:sp>
        <p:nvSpPr>
          <p:cNvPr id="37" name="矩形 36"/>
          <p:cNvSpPr/>
          <p:nvPr/>
        </p:nvSpPr>
        <p:spPr>
          <a:xfrm>
            <a:off x="7010400" y="3352800"/>
            <a:ext cx="1752600" cy="954107"/>
          </a:xfrm>
          <a:prstGeom prst="rect">
            <a:avLst/>
          </a:prstGeom>
          <a:solidFill>
            <a:srgbClr val="226845"/>
          </a:solidFill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>
                <a:solidFill>
                  <a:schemeClr val="bg1"/>
                </a:solidFill>
              </a:rPr>
              <a:t>根最大</a:t>
            </a:r>
            <a:endParaRPr lang="en-US" altLang="zh-CN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>
                <a:solidFill>
                  <a:srgbClr val="FFC000"/>
                </a:solidFill>
              </a:rPr>
              <a:t>--</a:t>
            </a:r>
            <a:r>
              <a:rPr lang="zh-CN" altLang="en-US" dirty="0">
                <a:solidFill>
                  <a:srgbClr val="FFC000"/>
                </a:solidFill>
              </a:rPr>
              <a:t>大根堆</a:t>
            </a:r>
          </a:p>
        </p:txBody>
      </p:sp>
      <p:sp>
        <p:nvSpPr>
          <p:cNvPr id="38" name="矩形 37"/>
          <p:cNvSpPr/>
          <p:nvPr/>
        </p:nvSpPr>
        <p:spPr>
          <a:xfrm>
            <a:off x="3124200" y="3352800"/>
            <a:ext cx="1752600" cy="954107"/>
          </a:xfrm>
          <a:prstGeom prst="rect">
            <a:avLst/>
          </a:prstGeom>
          <a:solidFill>
            <a:srgbClr val="226845"/>
          </a:solidFill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>
                <a:solidFill>
                  <a:schemeClr val="bg1"/>
                </a:solidFill>
              </a:rPr>
              <a:t>根最小</a:t>
            </a:r>
            <a:endParaRPr lang="en-US" altLang="zh-CN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>
                <a:solidFill>
                  <a:srgbClr val="FFC000"/>
                </a:solidFill>
              </a:rPr>
              <a:t>--</a:t>
            </a:r>
            <a:r>
              <a:rPr lang="zh-CN" altLang="en-US" dirty="0">
                <a:solidFill>
                  <a:srgbClr val="FFC000"/>
                </a:solidFill>
              </a:rPr>
              <a:t>小根堆</a:t>
            </a:r>
          </a:p>
        </p:txBody>
      </p:sp>
      <p:sp>
        <p:nvSpPr>
          <p:cNvPr id="39" name="Oval 27"/>
          <p:cNvSpPr>
            <a:spLocks noChangeArrowheads="1"/>
          </p:cNvSpPr>
          <p:nvPr/>
        </p:nvSpPr>
        <p:spPr bwMode="auto">
          <a:xfrm>
            <a:off x="2133600" y="3481162"/>
            <a:ext cx="540000" cy="540000"/>
          </a:xfrm>
          <a:prstGeom prst="ellipse">
            <a:avLst/>
          </a:prstGeom>
          <a:solidFill>
            <a:srgbClr val="FFFE98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/>
              <a:t>2</a:t>
            </a:r>
          </a:p>
        </p:txBody>
      </p:sp>
      <p:sp>
        <p:nvSpPr>
          <p:cNvPr id="40" name="Oval 28"/>
          <p:cNvSpPr>
            <a:spLocks noChangeArrowheads="1"/>
          </p:cNvSpPr>
          <p:nvPr/>
        </p:nvSpPr>
        <p:spPr bwMode="auto">
          <a:xfrm>
            <a:off x="2863200" y="4217962"/>
            <a:ext cx="540000" cy="540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20</a:t>
            </a:r>
            <a:endParaRPr lang="zh-CN" altLang="en-US" sz="3200" dirty="0"/>
          </a:p>
        </p:txBody>
      </p:sp>
      <p:sp>
        <p:nvSpPr>
          <p:cNvPr id="41" name="Oval 29"/>
          <p:cNvSpPr>
            <a:spLocks noChangeArrowheads="1"/>
          </p:cNvSpPr>
          <p:nvPr/>
        </p:nvSpPr>
        <p:spPr bwMode="auto">
          <a:xfrm>
            <a:off x="2482800" y="4998562"/>
            <a:ext cx="540000" cy="540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25</a:t>
            </a:r>
            <a:endParaRPr lang="zh-CN" altLang="en-US" sz="3200" dirty="0"/>
          </a:p>
        </p:txBody>
      </p:sp>
      <p:cxnSp>
        <p:nvCxnSpPr>
          <p:cNvPr id="42" name="直接连接符 41"/>
          <p:cNvCxnSpPr>
            <a:stCxn id="39" idx="3"/>
            <a:endCxn id="47" idx="0"/>
          </p:cNvCxnSpPr>
          <p:nvPr/>
        </p:nvCxnSpPr>
        <p:spPr bwMode="auto">
          <a:xfrm rot="5400000">
            <a:off x="1839867" y="3871015"/>
            <a:ext cx="301748" cy="4438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直接连接符 42"/>
          <p:cNvCxnSpPr>
            <a:stCxn id="39" idx="5"/>
            <a:endCxn id="40" idx="0"/>
          </p:cNvCxnSpPr>
          <p:nvPr/>
        </p:nvCxnSpPr>
        <p:spPr bwMode="auto">
          <a:xfrm rot="16200000" flipH="1">
            <a:off x="2725919" y="3810680"/>
            <a:ext cx="275881" cy="5386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直接连接符 43"/>
          <p:cNvCxnSpPr>
            <a:stCxn id="40" idx="3"/>
            <a:endCxn id="41" idx="0"/>
          </p:cNvCxnSpPr>
          <p:nvPr/>
        </p:nvCxnSpPr>
        <p:spPr bwMode="auto">
          <a:xfrm rot="5400000">
            <a:off x="2687701" y="4743981"/>
            <a:ext cx="319681" cy="1894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Oval 29"/>
          <p:cNvSpPr>
            <a:spLocks noChangeArrowheads="1"/>
          </p:cNvSpPr>
          <p:nvPr/>
        </p:nvSpPr>
        <p:spPr bwMode="auto">
          <a:xfrm>
            <a:off x="3270000" y="5022600"/>
            <a:ext cx="540000" cy="540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30</a:t>
            </a:r>
            <a:endParaRPr lang="zh-CN" altLang="en-US" sz="3200" dirty="0"/>
          </a:p>
        </p:txBody>
      </p:sp>
      <p:cxnSp>
        <p:nvCxnSpPr>
          <p:cNvPr id="46" name="直接连接符 45"/>
          <p:cNvCxnSpPr>
            <a:stCxn id="40" idx="5"/>
            <a:endCxn id="45" idx="0"/>
          </p:cNvCxnSpPr>
          <p:nvPr/>
        </p:nvCxnSpPr>
        <p:spPr bwMode="auto">
          <a:xfrm rot="16200000" flipH="1">
            <a:off x="3260200" y="4742799"/>
            <a:ext cx="343719" cy="2158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7" name="Oval 28"/>
          <p:cNvSpPr>
            <a:spLocks noChangeArrowheads="1"/>
          </p:cNvSpPr>
          <p:nvPr/>
        </p:nvSpPr>
        <p:spPr bwMode="auto">
          <a:xfrm>
            <a:off x="1498800" y="4243829"/>
            <a:ext cx="540000" cy="540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3</a:t>
            </a:r>
            <a:endParaRPr lang="zh-CN" altLang="en-US" sz="3200" dirty="0"/>
          </a:p>
        </p:txBody>
      </p:sp>
      <p:sp>
        <p:nvSpPr>
          <p:cNvPr id="48" name="Oval 29"/>
          <p:cNvSpPr>
            <a:spLocks noChangeArrowheads="1"/>
          </p:cNvSpPr>
          <p:nvPr/>
        </p:nvSpPr>
        <p:spPr bwMode="auto">
          <a:xfrm>
            <a:off x="1143000" y="5022600"/>
            <a:ext cx="540000" cy="540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5</a:t>
            </a:r>
            <a:endParaRPr lang="zh-CN" altLang="en-US" sz="3200" dirty="0"/>
          </a:p>
        </p:txBody>
      </p:sp>
      <p:cxnSp>
        <p:nvCxnSpPr>
          <p:cNvPr id="49" name="直接连接符 48"/>
          <p:cNvCxnSpPr>
            <a:stCxn id="47" idx="3"/>
            <a:endCxn id="48" idx="0"/>
          </p:cNvCxnSpPr>
          <p:nvPr/>
        </p:nvCxnSpPr>
        <p:spPr bwMode="auto">
          <a:xfrm rot="5400000">
            <a:off x="1336515" y="4781234"/>
            <a:ext cx="317852" cy="1648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0" name="Oval 29"/>
          <p:cNvSpPr>
            <a:spLocks noChangeArrowheads="1"/>
          </p:cNvSpPr>
          <p:nvPr/>
        </p:nvSpPr>
        <p:spPr bwMode="auto">
          <a:xfrm>
            <a:off x="1815866" y="5022600"/>
            <a:ext cx="540000" cy="540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6</a:t>
            </a:r>
            <a:endParaRPr lang="zh-CN" altLang="en-US" sz="3200" dirty="0"/>
          </a:p>
        </p:txBody>
      </p:sp>
      <p:cxnSp>
        <p:nvCxnSpPr>
          <p:cNvPr id="51" name="直接连接符 50"/>
          <p:cNvCxnSpPr>
            <a:stCxn id="47" idx="5"/>
            <a:endCxn id="50" idx="0"/>
          </p:cNvCxnSpPr>
          <p:nvPr/>
        </p:nvCxnSpPr>
        <p:spPr bwMode="auto">
          <a:xfrm rot="16200000" flipH="1">
            <a:off x="1863866" y="4800600"/>
            <a:ext cx="317852" cy="12614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2" name="Oval 29"/>
          <p:cNvSpPr>
            <a:spLocks noChangeArrowheads="1"/>
          </p:cNvSpPr>
          <p:nvPr/>
        </p:nvSpPr>
        <p:spPr bwMode="auto">
          <a:xfrm>
            <a:off x="762000" y="5860800"/>
            <a:ext cx="540000" cy="540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10</a:t>
            </a:r>
            <a:endParaRPr lang="zh-CN" altLang="en-US" sz="3200" dirty="0"/>
          </a:p>
        </p:txBody>
      </p:sp>
      <p:cxnSp>
        <p:nvCxnSpPr>
          <p:cNvPr id="53" name="直接连接符 52"/>
          <p:cNvCxnSpPr>
            <a:stCxn id="48" idx="3"/>
            <a:endCxn id="52" idx="0"/>
          </p:cNvCxnSpPr>
          <p:nvPr/>
        </p:nvCxnSpPr>
        <p:spPr bwMode="auto">
          <a:xfrm rot="5400000">
            <a:off x="938401" y="5577119"/>
            <a:ext cx="377281" cy="1900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4" name="Oval 29"/>
          <p:cNvSpPr>
            <a:spLocks noChangeArrowheads="1"/>
          </p:cNvSpPr>
          <p:nvPr/>
        </p:nvSpPr>
        <p:spPr bwMode="auto">
          <a:xfrm>
            <a:off x="1549200" y="5860800"/>
            <a:ext cx="540000" cy="540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15</a:t>
            </a:r>
            <a:endParaRPr lang="zh-CN" altLang="en-US" sz="3200" dirty="0"/>
          </a:p>
        </p:txBody>
      </p:sp>
      <p:cxnSp>
        <p:nvCxnSpPr>
          <p:cNvPr id="55" name="直接连接符 54"/>
          <p:cNvCxnSpPr>
            <a:stCxn id="48" idx="5"/>
            <a:endCxn id="54" idx="0"/>
          </p:cNvCxnSpPr>
          <p:nvPr/>
        </p:nvCxnSpPr>
        <p:spPr bwMode="auto">
          <a:xfrm rot="16200000" flipH="1">
            <a:off x="1522919" y="5564518"/>
            <a:ext cx="377281" cy="2152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6" name="Oval 27"/>
          <p:cNvSpPr>
            <a:spLocks noChangeArrowheads="1"/>
          </p:cNvSpPr>
          <p:nvPr/>
        </p:nvSpPr>
        <p:spPr bwMode="auto">
          <a:xfrm>
            <a:off x="6019800" y="3429000"/>
            <a:ext cx="540000" cy="540000"/>
          </a:xfrm>
          <a:prstGeom prst="ellipse">
            <a:avLst/>
          </a:prstGeom>
          <a:solidFill>
            <a:srgbClr val="FFFE98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/>
              <a:t>30</a:t>
            </a:r>
          </a:p>
        </p:txBody>
      </p:sp>
      <p:sp>
        <p:nvSpPr>
          <p:cNvPr id="57" name="Oval 28"/>
          <p:cNvSpPr>
            <a:spLocks noChangeArrowheads="1"/>
          </p:cNvSpPr>
          <p:nvPr/>
        </p:nvSpPr>
        <p:spPr bwMode="auto">
          <a:xfrm>
            <a:off x="6749400" y="4165800"/>
            <a:ext cx="540000" cy="540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25</a:t>
            </a:r>
            <a:endParaRPr lang="zh-CN" altLang="en-US" sz="3200" dirty="0"/>
          </a:p>
        </p:txBody>
      </p:sp>
      <p:sp>
        <p:nvSpPr>
          <p:cNvPr id="58" name="Oval 29"/>
          <p:cNvSpPr>
            <a:spLocks noChangeArrowheads="1"/>
          </p:cNvSpPr>
          <p:nvPr/>
        </p:nvSpPr>
        <p:spPr bwMode="auto">
          <a:xfrm>
            <a:off x="6369000" y="4946400"/>
            <a:ext cx="540000" cy="540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2</a:t>
            </a:r>
            <a:endParaRPr lang="zh-CN" altLang="en-US" sz="3200" dirty="0"/>
          </a:p>
        </p:txBody>
      </p:sp>
      <p:cxnSp>
        <p:nvCxnSpPr>
          <p:cNvPr id="59" name="直接连接符 58"/>
          <p:cNvCxnSpPr>
            <a:stCxn id="56" idx="3"/>
            <a:endCxn id="64" idx="0"/>
          </p:cNvCxnSpPr>
          <p:nvPr/>
        </p:nvCxnSpPr>
        <p:spPr bwMode="auto">
          <a:xfrm rot="5400000">
            <a:off x="5726067" y="3818853"/>
            <a:ext cx="301748" cy="4438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0" name="直接连接符 59"/>
          <p:cNvCxnSpPr>
            <a:stCxn id="56" idx="5"/>
            <a:endCxn id="57" idx="0"/>
          </p:cNvCxnSpPr>
          <p:nvPr/>
        </p:nvCxnSpPr>
        <p:spPr bwMode="auto">
          <a:xfrm rot="16200000" flipH="1">
            <a:off x="6612119" y="3758518"/>
            <a:ext cx="275881" cy="5386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1" name="直接连接符 60"/>
          <p:cNvCxnSpPr>
            <a:stCxn id="57" idx="3"/>
            <a:endCxn id="58" idx="0"/>
          </p:cNvCxnSpPr>
          <p:nvPr/>
        </p:nvCxnSpPr>
        <p:spPr bwMode="auto">
          <a:xfrm rot="5400000">
            <a:off x="6573901" y="4691819"/>
            <a:ext cx="319681" cy="1894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2" name="Oval 29"/>
          <p:cNvSpPr>
            <a:spLocks noChangeArrowheads="1"/>
          </p:cNvSpPr>
          <p:nvPr/>
        </p:nvSpPr>
        <p:spPr bwMode="auto">
          <a:xfrm>
            <a:off x="7156200" y="4970438"/>
            <a:ext cx="540000" cy="540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20</a:t>
            </a:r>
            <a:endParaRPr lang="zh-CN" altLang="en-US" sz="3200" dirty="0"/>
          </a:p>
        </p:txBody>
      </p:sp>
      <p:cxnSp>
        <p:nvCxnSpPr>
          <p:cNvPr id="63" name="直接连接符 62"/>
          <p:cNvCxnSpPr>
            <a:stCxn id="57" idx="5"/>
            <a:endCxn id="62" idx="0"/>
          </p:cNvCxnSpPr>
          <p:nvPr/>
        </p:nvCxnSpPr>
        <p:spPr bwMode="auto">
          <a:xfrm rot="16200000" flipH="1">
            <a:off x="7146400" y="4690637"/>
            <a:ext cx="343719" cy="2158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4" name="Oval 28"/>
          <p:cNvSpPr>
            <a:spLocks noChangeArrowheads="1"/>
          </p:cNvSpPr>
          <p:nvPr/>
        </p:nvSpPr>
        <p:spPr bwMode="auto">
          <a:xfrm>
            <a:off x="5385000" y="4191667"/>
            <a:ext cx="540000" cy="540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15</a:t>
            </a:r>
            <a:endParaRPr lang="zh-CN" altLang="en-US" sz="3200" dirty="0"/>
          </a:p>
        </p:txBody>
      </p:sp>
      <p:sp>
        <p:nvSpPr>
          <p:cNvPr id="65" name="Oval 29"/>
          <p:cNvSpPr>
            <a:spLocks noChangeArrowheads="1"/>
          </p:cNvSpPr>
          <p:nvPr/>
        </p:nvSpPr>
        <p:spPr bwMode="auto">
          <a:xfrm>
            <a:off x="5029200" y="4970438"/>
            <a:ext cx="540000" cy="540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10</a:t>
            </a:r>
            <a:endParaRPr lang="zh-CN" altLang="en-US" sz="3200" dirty="0"/>
          </a:p>
        </p:txBody>
      </p:sp>
      <p:cxnSp>
        <p:nvCxnSpPr>
          <p:cNvPr id="66" name="直接连接符 65"/>
          <p:cNvCxnSpPr>
            <a:stCxn id="64" idx="3"/>
            <a:endCxn id="65" idx="0"/>
          </p:cNvCxnSpPr>
          <p:nvPr/>
        </p:nvCxnSpPr>
        <p:spPr bwMode="auto">
          <a:xfrm rot="5400000">
            <a:off x="5222715" y="4729072"/>
            <a:ext cx="317852" cy="1648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7" name="Oval 29"/>
          <p:cNvSpPr>
            <a:spLocks noChangeArrowheads="1"/>
          </p:cNvSpPr>
          <p:nvPr/>
        </p:nvSpPr>
        <p:spPr bwMode="auto">
          <a:xfrm>
            <a:off x="5702066" y="4970438"/>
            <a:ext cx="540000" cy="540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6</a:t>
            </a:r>
            <a:endParaRPr lang="zh-CN" altLang="en-US" sz="3200" dirty="0"/>
          </a:p>
        </p:txBody>
      </p:sp>
      <p:cxnSp>
        <p:nvCxnSpPr>
          <p:cNvPr id="68" name="直接连接符 67"/>
          <p:cNvCxnSpPr>
            <a:stCxn id="64" idx="5"/>
            <a:endCxn id="67" idx="0"/>
          </p:cNvCxnSpPr>
          <p:nvPr/>
        </p:nvCxnSpPr>
        <p:spPr bwMode="auto">
          <a:xfrm rot="16200000" flipH="1">
            <a:off x="5750066" y="4748438"/>
            <a:ext cx="317852" cy="12614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9" name="Oval 29"/>
          <p:cNvSpPr>
            <a:spLocks noChangeArrowheads="1"/>
          </p:cNvSpPr>
          <p:nvPr/>
        </p:nvSpPr>
        <p:spPr bwMode="auto">
          <a:xfrm>
            <a:off x="4648200" y="5808638"/>
            <a:ext cx="540000" cy="540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5</a:t>
            </a:r>
            <a:endParaRPr lang="zh-CN" altLang="en-US" sz="3200" dirty="0"/>
          </a:p>
        </p:txBody>
      </p:sp>
      <p:cxnSp>
        <p:nvCxnSpPr>
          <p:cNvPr id="70" name="直接连接符 69"/>
          <p:cNvCxnSpPr>
            <a:stCxn id="65" idx="3"/>
            <a:endCxn id="69" idx="0"/>
          </p:cNvCxnSpPr>
          <p:nvPr/>
        </p:nvCxnSpPr>
        <p:spPr bwMode="auto">
          <a:xfrm rot="5400000">
            <a:off x="4824601" y="5524957"/>
            <a:ext cx="377281" cy="1900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1" name="Oval 29"/>
          <p:cNvSpPr>
            <a:spLocks noChangeArrowheads="1"/>
          </p:cNvSpPr>
          <p:nvPr/>
        </p:nvSpPr>
        <p:spPr bwMode="auto">
          <a:xfrm>
            <a:off x="5435400" y="5808638"/>
            <a:ext cx="540000" cy="540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3</a:t>
            </a:r>
            <a:endParaRPr lang="zh-CN" altLang="en-US" sz="3200" dirty="0"/>
          </a:p>
        </p:txBody>
      </p:sp>
      <p:cxnSp>
        <p:nvCxnSpPr>
          <p:cNvPr id="72" name="直接连接符 71"/>
          <p:cNvCxnSpPr>
            <a:stCxn id="65" idx="5"/>
            <a:endCxn id="71" idx="0"/>
          </p:cNvCxnSpPr>
          <p:nvPr/>
        </p:nvCxnSpPr>
        <p:spPr bwMode="auto">
          <a:xfrm rot="16200000" flipH="1">
            <a:off x="5409119" y="5512356"/>
            <a:ext cx="377281" cy="2152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 animBg="1"/>
      <p:bldP spid="41" grpId="0" animBg="1"/>
      <p:bldP spid="45" grpId="0" animBg="1"/>
      <p:bldP spid="47" grpId="0" animBg="1"/>
      <p:bldP spid="48" grpId="0" animBg="1"/>
      <p:bldP spid="50" grpId="0" animBg="1"/>
      <p:bldP spid="52" grpId="0" animBg="1"/>
      <p:bldP spid="54" grpId="0" animBg="1"/>
      <p:bldP spid="56" grpId="0" animBg="1"/>
      <p:bldP spid="57" grpId="0" animBg="1"/>
      <p:bldP spid="58" grpId="0" animBg="1"/>
      <p:bldP spid="62" grpId="0" animBg="1"/>
      <p:bldP spid="64" grpId="0" animBg="1"/>
      <p:bldP spid="65" grpId="0" animBg="1"/>
      <p:bldP spid="67" grpId="0" animBg="1"/>
      <p:bldP spid="69" grpId="0" animBg="1"/>
      <p:bldP spid="71" grpId="0" animBg="1"/>
    </p:bld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zh-CN" altLang="en-US" dirty="0">
                <a:latin typeface="黑体" pitchFamily="2" charset="-122"/>
                <a:ea typeface="黑体" pitchFamily="2" charset="-122"/>
              </a:rPr>
              <a:t>回顾：优先队列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609600" y="1219200"/>
            <a:ext cx="8229600" cy="64306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buSzPct val="75000"/>
              <a:buFont typeface="Wingdings" pitchFamily="2" charset="2"/>
              <a:buChar char="p"/>
            </a:pPr>
            <a:r>
              <a:rPr lang="zh-CN" altLang="en-US" sz="3200" dirty="0">
                <a:solidFill>
                  <a:srgbClr val="0000CC"/>
                </a:solidFill>
              </a:rPr>
              <a:t> 优先队列：</a:t>
            </a:r>
            <a:endParaRPr lang="en-US" altLang="zh-CN" sz="3200" dirty="0">
              <a:solidFill>
                <a:srgbClr val="0000CC"/>
              </a:solidFill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09600" y="2209800"/>
            <a:ext cx="8229600" cy="685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ts val="0"/>
              </a:spcBef>
              <a:buNone/>
            </a:pPr>
            <a:r>
              <a:rPr lang="zh-CN" altLang="en-US" sz="3200" dirty="0">
                <a:latin typeface="黑体" pitchFamily="2" charset="-122"/>
                <a:ea typeface="黑体" pitchFamily="2" charset="-122"/>
              </a:rPr>
              <a:t> 逻辑结构：</a:t>
            </a:r>
            <a:r>
              <a:rPr lang="zh-CN" altLang="en-US" sz="3200" dirty="0">
                <a:solidFill>
                  <a:srgbClr val="003399"/>
                </a:solidFill>
                <a:latin typeface="黑体" pitchFamily="2" charset="-122"/>
                <a:ea typeface="黑体" pitchFamily="2" charset="-122"/>
              </a:rPr>
              <a:t>         </a:t>
            </a:r>
            <a:r>
              <a:rPr lang="zh-CN" altLang="en-US" sz="3200" dirty="0">
                <a:latin typeface="黑体" pitchFamily="2" charset="-122"/>
                <a:ea typeface="黑体" pitchFamily="2" charset="-122"/>
              </a:rPr>
              <a:t>物理结构：</a:t>
            </a:r>
            <a:endParaRPr lang="en-US" altLang="zh-CN" sz="3200" dirty="0">
              <a:solidFill>
                <a:srgbClr val="003399"/>
              </a:solidFill>
              <a:latin typeface="+mj-lt"/>
              <a:ea typeface="黑体" pitchFamily="2" charset="-122"/>
            </a:endParaRPr>
          </a:p>
        </p:txBody>
      </p:sp>
      <p:sp>
        <p:nvSpPr>
          <p:cNvPr id="9" name="下箭头 8"/>
          <p:cNvSpPr/>
          <p:nvPr/>
        </p:nvSpPr>
        <p:spPr bwMode="auto">
          <a:xfrm>
            <a:off x="4419600" y="1828800"/>
            <a:ext cx="432000" cy="432000"/>
          </a:xfrm>
          <a:prstGeom prst="downArrow">
            <a:avLst/>
          </a:prstGeom>
          <a:solidFill>
            <a:schemeClr val="bg2">
              <a:lumMod val="20000"/>
              <a:lumOff val="80000"/>
            </a:schemeClr>
          </a:solidFill>
          <a:ln w="2857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124200" y="3200400"/>
            <a:ext cx="1752600" cy="954107"/>
          </a:xfrm>
          <a:prstGeom prst="rect">
            <a:avLst/>
          </a:prstGeom>
          <a:solidFill>
            <a:srgbClr val="226845"/>
          </a:solidFill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>
                <a:solidFill>
                  <a:schemeClr val="bg1"/>
                </a:solidFill>
              </a:rPr>
              <a:t>根最小</a:t>
            </a:r>
            <a:endParaRPr lang="en-US" altLang="zh-CN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>
                <a:solidFill>
                  <a:srgbClr val="FFC000"/>
                </a:solidFill>
              </a:rPr>
              <a:t>--</a:t>
            </a:r>
            <a:r>
              <a:rPr lang="zh-CN" altLang="en-US" dirty="0">
                <a:solidFill>
                  <a:srgbClr val="FFC000"/>
                </a:solidFill>
              </a:rPr>
              <a:t>小根堆</a:t>
            </a:r>
          </a:p>
        </p:txBody>
      </p:sp>
      <p:sp>
        <p:nvSpPr>
          <p:cNvPr id="11" name="Oval 27"/>
          <p:cNvSpPr>
            <a:spLocks noChangeArrowheads="1"/>
          </p:cNvSpPr>
          <p:nvPr/>
        </p:nvSpPr>
        <p:spPr bwMode="auto">
          <a:xfrm>
            <a:off x="2133600" y="3328762"/>
            <a:ext cx="540000" cy="540000"/>
          </a:xfrm>
          <a:prstGeom prst="ellipse">
            <a:avLst/>
          </a:prstGeom>
          <a:solidFill>
            <a:srgbClr val="FFFE98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/>
              <a:t>2</a:t>
            </a:r>
          </a:p>
        </p:txBody>
      </p:sp>
      <p:sp>
        <p:nvSpPr>
          <p:cNvPr id="12" name="Oval 28"/>
          <p:cNvSpPr>
            <a:spLocks noChangeArrowheads="1"/>
          </p:cNvSpPr>
          <p:nvPr/>
        </p:nvSpPr>
        <p:spPr bwMode="auto">
          <a:xfrm>
            <a:off x="2863200" y="4065562"/>
            <a:ext cx="540000" cy="540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20</a:t>
            </a:r>
            <a:endParaRPr lang="zh-CN" altLang="en-US" sz="3200" dirty="0"/>
          </a:p>
        </p:txBody>
      </p:sp>
      <p:sp>
        <p:nvSpPr>
          <p:cNvPr id="13" name="Oval 29"/>
          <p:cNvSpPr>
            <a:spLocks noChangeArrowheads="1"/>
          </p:cNvSpPr>
          <p:nvPr/>
        </p:nvSpPr>
        <p:spPr bwMode="auto">
          <a:xfrm>
            <a:off x="2482800" y="4846162"/>
            <a:ext cx="540000" cy="540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25</a:t>
            </a:r>
            <a:endParaRPr lang="zh-CN" altLang="en-US" sz="3200" dirty="0"/>
          </a:p>
        </p:txBody>
      </p:sp>
      <p:cxnSp>
        <p:nvCxnSpPr>
          <p:cNvPr id="14" name="直接连接符 13"/>
          <p:cNvCxnSpPr>
            <a:stCxn id="11" idx="3"/>
            <a:endCxn id="19" idx="0"/>
          </p:cNvCxnSpPr>
          <p:nvPr/>
        </p:nvCxnSpPr>
        <p:spPr bwMode="auto">
          <a:xfrm rot="5400000">
            <a:off x="1839867" y="3718615"/>
            <a:ext cx="301748" cy="4438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直接连接符 14"/>
          <p:cNvCxnSpPr>
            <a:stCxn id="11" idx="5"/>
            <a:endCxn id="12" idx="0"/>
          </p:cNvCxnSpPr>
          <p:nvPr/>
        </p:nvCxnSpPr>
        <p:spPr bwMode="auto">
          <a:xfrm rot="16200000" flipH="1">
            <a:off x="2725919" y="3658280"/>
            <a:ext cx="275881" cy="5386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直接连接符 15"/>
          <p:cNvCxnSpPr>
            <a:stCxn id="12" idx="3"/>
            <a:endCxn id="13" idx="0"/>
          </p:cNvCxnSpPr>
          <p:nvPr/>
        </p:nvCxnSpPr>
        <p:spPr bwMode="auto">
          <a:xfrm rot="5400000">
            <a:off x="2687701" y="4591581"/>
            <a:ext cx="319681" cy="1894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Oval 29"/>
          <p:cNvSpPr>
            <a:spLocks noChangeArrowheads="1"/>
          </p:cNvSpPr>
          <p:nvPr/>
        </p:nvSpPr>
        <p:spPr bwMode="auto">
          <a:xfrm>
            <a:off x="3270000" y="4870200"/>
            <a:ext cx="540000" cy="540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30</a:t>
            </a:r>
            <a:endParaRPr lang="zh-CN" altLang="en-US" sz="3200" dirty="0"/>
          </a:p>
        </p:txBody>
      </p:sp>
      <p:cxnSp>
        <p:nvCxnSpPr>
          <p:cNvPr id="18" name="直接连接符 17"/>
          <p:cNvCxnSpPr>
            <a:stCxn id="12" idx="5"/>
            <a:endCxn id="17" idx="0"/>
          </p:cNvCxnSpPr>
          <p:nvPr/>
        </p:nvCxnSpPr>
        <p:spPr bwMode="auto">
          <a:xfrm rot="16200000" flipH="1">
            <a:off x="3260200" y="4590399"/>
            <a:ext cx="343719" cy="2158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" name="Oval 28"/>
          <p:cNvSpPr>
            <a:spLocks noChangeArrowheads="1"/>
          </p:cNvSpPr>
          <p:nvPr/>
        </p:nvSpPr>
        <p:spPr bwMode="auto">
          <a:xfrm>
            <a:off x="1498800" y="4091429"/>
            <a:ext cx="540000" cy="540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3</a:t>
            </a:r>
            <a:endParaRPr lang="zh-CN" altLang="en-US" sz="3200" dirty="0"/>
          </a:p>
        </p:txBody>
      </p:sp>
      <p:sp>
        <p:nvSpPr>
          <p:cNvPr id="20" name="Oval 29"/>
          <p:cNvSpPr>
            <a:spLocks noChangeArrowheads="1"/>
          </p:cNvSpPr>
          <p:nvPr/>
        </p:nvSpPr>
        <p:spPr bwMode="auto">
          <a:xfrm>
            <a:off x="1143000" y="4870200"/>
            <a:ext cx="540000" cy="540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5</a:t>
            </a:r>
            <a:endParaRPr lang="zh-CN" altLang="en-US" sz="3200" dirty="0"/>
          </a:p>
        </p:txBody>
      </p:sp>
      <p:cxnSp>
        <p:nvCxnSpPr>
          <p:cNvPr id="21" name="直接连接符 20"/>
          <p:cNvCxnSpPr>
            <a:stCxn id="19" idx="3"/>
            <a:endCxn id="20" idx="0"/>
          </p:cNvCxnSpPr>
          <p:nvPr/>
        </p:nvCxnSpPr>
        <p:spPr bwMode="auto">
          <a:xfrm rot="5400000">
            <a:off x="1336515" y="4628834"/>
            <a:ext cx="317852" cy="1648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2" name="Oval 29"/>
          <p:cNvSpPr>
            <a:spLocks noChangeArrowheads="1"/>
          </p:cNvSpPr>
          <p:nvPr/>
        </p:nvSpPr>
        <p:spPr bwMode="auto">
          <a:xfrm>
            <a:off x="1815866" y="4870200"/>
            <a:ext cx="540000" cy="540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6</a:t>
            </a:r>
            <a:endParaRPr lang="zh-CN" altLang="en-US" sz="3200" dirty="0"/>
          </a:p>
        </p:txBody>
      </p:sp>
      <p:cxnSp>
        <p:nvCxnSpPr>
          <p:cNvPr id="23" name="直接连接符 22"/>
          <p:cNvCxnSpPr>
            <a:stCxn id="19" idx="5"/>
            <a:endCxn id="22" idx="0"/>
          </p:cNvCxnSpPr>
          <p:nvPr/>
        </p:nvCxnSpPr>
        <p:spPr bwMode="auto">
          <a:xfrm rot="16200000" flipH="1">
            <a:off x="1863866" y="4648200"/>
            <a:ext cx="317852" cy="12614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4" name="Oval 29"/>
          <p:cNvSpPr>
            <a:spLocks noChangeArrowheads="1"/>
          </p:cNvSpPr>
          <p:nvPr/>
        </p:nvSpPr>
        <p:spPr bwMode="auto">
          <a:xfrm>
            <a:off x="762000" y="5708400"/>
            <a:ext cx="540000" cy="540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10</a:t>
            </a:r>
            <a:endParaRPr lang="zh-CN" altLang="en-US" sz="3200" dirty="0"/>
          </a:p>
        </p:txBody>
      </p:sp>
      <p:cxnSp>
        <p:nvCxnSpPr>
          <p:cNvPr id="25" name="直接连接符 24"/>
          <p:cNvCxnSpPr>
            <a:stCxn id="20" idx="3"/>
            <a:endCxn id="24" idx="0"/>
          </p:cNvCxnSpPr>
          <p:nvPr/>
        </p:nvCxnSpPr>
        <p:spPr bwMode="auto">
          <a:xfrm rot="5400000">
            <a:off x="938401" y="5424719"/>
            <a:ext cx="377281" cy="1900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Oval 29"/>
          <p:cNvSpPr>
            <a:spLocks noChangeArrowheads="1"/>
          </p:cNvSpPr>
          <p:nvPr/>
        </p:nvSpPr>
        <p:spPr bwMode="auto">
          <a:xfrm>
            <a:off x="1549200" y="5708400"/>
            <a:ext cx="540000" cy="540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15</a:t>
            </a:r>
            <a:endParaRPr lang="zh-CN" altLang="en-US" sz="3200" dirty="0"/>
          </a:p>
        </p:txBody>
      </p:sp>
      <p:cxnSp>
        <p:nvCxnSpPr>
          <p:cNvPr id="27" name="直接连接符 26"/>
          <p:cNvCxnSpPr>
            <a:stCxn id="20" idx="5"/>
            <a:endCxn id="26" idx="0"/>
          </p:cNvCxnSpPr>
          <p:nvPr/>
        </p:nvCxnSpPr>
        <p:spPr bwMode="auto">
          <a:xfrm rot="16200000" flipH="1">
            <a:off x="1522919" y="5412118"/>
            <a:ext cx="377281" cy="2152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8" name="矩形 27"/>
          <p:cNvSpPr/>
          <p:nvPr/>
        </p:nvSpPr>
        <p:spPr>
          <a:xfrm>
            <a:off x="2745859" y="2209800"/>
            <a:ext cx="1826141" cy="6430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3200" dirty="0">
                <a:solidFill>
                  <a:srgbClr val="0000CC"/>
                </a:solidFill>
                <a:latin typeface="黑体" pitchFamily="2" charset="-122"/>
              </a:rPr>
              <a:t>小顶堆；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678890" y="2209800"/>
            <a:ext cx="2236510" cy="6430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eaLnBrk="1" hangingPunct="1">
              <a:spcBef>
                <a:spcPts val="0"/>
              </a:spcBef>
              <a:buNone/>
            </a:pPr>
            <a:r>
              <a:rPr lang="zh-CN" altLang="en-US" sz="3200" dirty="0">
                <a:solidFill>
                  <a:srgbClr val="0000CC"/>
                </a:solidFill>
                <a:latin typeface="黑体" pitchFamily="2" charset="-122"/>
              </a:rPr>
              <a:t>顺序存储；</a:t>
            </a:r>
            <a:endParaRPr lang="en-US" altLang="zh-CN" sz="3200" dirty="0">
              <a:solidFill>
                <a:srgbClr val="0000CC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276600" y="1219200"/>
            <a:ext cx="551946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  <a:buSzPct val="75000"/>
              <a:buNone/>
            </a:pPr>
            <a:r>
              <a:rPr lang="zh-CN" altLang="en-US" sz="3200" dirty="0"/>
              <a:t>最高优先级（最小元素）先出</a:t>
            </a:r>
            <a:endParaRPr lang="en-US" altLang="zh-CN" sz="3200" dirty="0"/>
          </a:p>
        </p:txBody>
      </p:sp>
      <p:sp>
        <p:nvSpPr>
          <p:cNvPr id="31" name="Text Box 6"/>
          <p:cNvSpPr txBox="1">
            <a:spLocks noChangeArrowheads="1"/>
          </p:cNvSpPr>
          <p:nvPr/>
        </p:nvSpPr>
        <p:spPr bwMode="auto">
          <a:xfrm>
            <a:off x="5334000" y="3276600"/>
            <a:ext cx="3810000" cy="1323439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buSzPct val="75000"/>
              <a:buNone/>
            </a:pPr>
            <a:r>
              <a:rPr lang="en-US" altLang="zh-CN" sz="3200" dirty="0"/>
              <a:t>-- </a:t>
            </a:r>
            <a:r>
              <a:rPr lang="zh-CN" altLang="en-US" sz="3200" dirty="0"/>
              <a:t>向优先队列中</a:t>
            </a:r>
            <a:endParaRPr lang="en-US" altLang="zh-CN" sz="3200" dirty="0"/>
          </a:p>
          <a:p>
            <a:pPr>
              <a:spcBef>
                <a:spcPts val="0"/>
              </a:spcBef>
              <a:buSzPct val="75000"/>
              <a:buNone/>
            </a:pPr>
            <a:r>
              <a:rPr lang="en-US" altLang="zh-CN" sz="3200" dirty="0"/>
              <a:t>   </a:t>
            </a:r>
            <a:r>
              <a:rPr lang="zh-CN" altLang="en-US" sz="3200" dirty="0">
                <a:solidFill>
                  <a:srgbClr val="0000CC"/>
                </a:solidFill>
              </a:rPr>
              <a:t>插入、删除</a:t>
            </a:r>
            <a:r>
              <a:rPr lang="zh-CN" altLang="en-US" sz="3200" dirty="0"/>
              <a:t>元素</a:t>
            </a:r>
            <a:endParaRPr lang="en-US" altLang="zh-CN" sz="3200" dirty="0"/>
          </a:p>
        </p:txBody>
      </p:sp>
      <p:sp>
        <p:nvSpPr>
          <p:cNvPr id="32" name="下箭头 31"/>
          <p:cNvSpPr/>
          <p:nvPr/>
        </p:nvSpPr>
        <p:spPr bwMode="auto">
          <a:xfrm>
            <a:off x="6858000" y="2895600"/>
            <a:ext cx="432000" cy="432000"/>
          </a:xfrm>
          <a:prstGeom prst="downArrow">
            <a:avLst/>
          </a:prstGeom>
          <a:solidFill>
            <a:schemeClr val="bg2">
              <a:lumMod val="20000"/>
              <a:lumOff val="80000"/>
            </a:schemeClr>
          </a:solidFill>
          <a:ln w="2857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7" grpId="0" animBg="1"/>
      <p:bldP spid="19" grpId="0" animBg="1"/>
      <p:bldP spid="20" grpId="0" animBg="1"/>
      <p:bldP spid="22" grpId="0" animBg="1"/>
      <p:bldP spid="24" grpId="0" animBg="1"/>
      <p:bldP spid="26" grpId="0" animBg="1"/>
      <p:bldP spid="28" grpId="0"/>
      <p:bldP spid="29" grpId="0"/>
      <p:bldP spid="3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2"/>
          <p:cNvSpPr txBox="1">
            <a:spLocks noChangeArrowheads="1"/>
          </p:cNvSpPr>
          <p:nvPr/>
        </p:nvSpPr>
        <p:spPr bwMode="auto">
          <a:xfrm>
            <a:off x="1219200" y="3657600"/>
            <a:ext cx="7543800" cy="2590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>
            <a:solidFill>
              <a:schemeClr val="bg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2" charset="-122"/>
              <a:ea typeface="黑体" pitchFamily="2" charset="-122"/>
              <a:cs typeface="+mn-cs"/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1219200" y="1143000"/>
            <a:ext cx="7543800" cy="2514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>
            <a:solidFill>
              <a:schemeClr val="bg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2" charset="-122"/>
              <a:ea typeface="黑体" pitchFamily="2" charset="-122"/>
              <a:cs typeface="+mn-cs"/>
            </a:endParaRP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zh-CN" altLang="en-US" dirty="0">
                <a:latin typeface="黑体" pitchFamily="2" charset="-122"/>
                <a:ea typeface="黑体" pitchFamily="2" charset="-122"/>
              </a:rPr>
              <a:t>回顾</a:t>
            </a:r>
          </a:p>
        </p:txBody>
      </p:sp>
      <p:sp>
        <p:nvSpPr>
          <p:cNvPr id="16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" name="Rectangle 12"/>
          <p:cNvSpPr txBox="1">
            <a:spLocks noChangeArrowheads="1"/>
          </p:cNvSpPr>
          <p:nvPr/>
        </p:nvSpPr>
        <p:spPr bwMode="auto">
          <a:xfrm>
            <a:off x="1295400" y="1219200"/>
            <a:ext cx="77724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10000"/>
              </a:lnSpc>
              <a:spcBef>
                <a:spcPts val="9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                有限个、类型相同的元素</a:t>
            </a:r>
            <a:endParaRPr kumimoji="0" lang="en-US" altLang="zh-CN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                组成的有序序列；</a:t>
            </a:r>
            <a:endParaRPr kumimoji="0" lang="en-US" altLang="zh-CN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  <a:p>
            <a:pPr marL="342900" lvl="0" indent="-342900">
              <a:lnSpc>
                <a:spcPct val="110000"/>
              </a:lnSpc>
              <a:spcBef>
                <a:spcPts val="1200"/>
              </a:spcBef>
              <a:buNone/>
              <a:defRPr/>
            </a:pPr>
            <a:r>
              <a:rPr lang="zh-CN" altLang="en-US" sz="3200" kern="0" dirty="0"/>
              <a:t>                 一种特殊的线性表，</a:t>
            </a:r>
            <a:endParaRPr lang="en-US" altLang="zh-CN" sz="3200" kern="0" dirty="0"/>
          </a:p>
          <a:p>
            <a:pPr marL="342900" lvl="0" indent="-342900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zh-CN" altLang="en-US" sz="3200" kern="0" dirty="0"/>
              <a:t>                 </a:t>
            </a:r>
            <a:r>
              <a:rPr lang="zh-CN" altLang="en-US" sz="3200" kern="0" dirty="0">
                <a:solidFill>
                  <a:srgbClr val="007E00"/>
                </a:solidFill>
              </a:rPr>
              <a:t>表中每个元素都是一个字符；</a:t>
            </a:r>
          </a:p>
        </p:txBody>
      </p:sp>
      <p:sp>
        <p:nvSpPr>
          <p:cNvPr id="12" name="Rectangle 12"/>
          <p:cNvSpPr txBox="1">
            <a:spLocks noChangeArrowheads="1"/>
          </p:cNvSpPr>
          <p:nvPr/>
        </p:nvSpPr>
        <p:spPr bwMode="auto">
          <a:xfrm>
            <a:off x="1295400" y="3810000"/>
            <a:ext cx="77724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lnSpc>
                <a:spcPct val="110000"/>
              </a:lnSpc>
              <a:spcBef>
                <a:spcPts val="1200"/>
              </a:spcBef>
              <a:buNone/>
              <a:defRPr/>
            </a:pPr>
            <a:r>
              <a:rPr lang="zh-CN" altLang="en-US" sz="3200" kern="0" dirty="0"/>
              <a:t>          一种特殊的线性表，</a:t>
            </a:r>
            <a:endParaRPr lang="en-US" altLang="zh-CN" sz="3200" kern="0" dirty="0">
              <a:latin typeface="+mj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zh-CN" altLang="en-US" sz="3200" kern="0" dirty="0">
                <a:solidFill>
                  <a:srgbClr val="006600"/>
                </a:solidFill>
                <a:latin typeface="+mj-lt"/>
              </a:rPr>
              <a:t>          </a:t>
            </a:r>
            <a:r>
              <a:rPr lang="zh-CN" altLang="en-US" sz="3200" kern="0" dirty="0">
                <a:solidFill>
                  <a:srgbClr val="007E00"/>
                </a:solidFill>
                <a:latin typeface="+mj-lt"/>
              </a:rPr>
              <a:t>插入、删除只在栈顶进行；</a:t>
            </a:r>
            <a:endParaRPr lang="en-US" altLang="zh-CN" sz="3200" kern="0" dirty="0">
              <a:solidFill>
                <a:srgbClr val="007E00"/>
              </a:solidFill>
              <a:latin typeface="+mj-lt"/>
            </a:endParaRPr>
          </a:p>
          <a:p>
            <a:pPr marL="342900" lvl="0" indent="-342900">
              <a:lnSpc>
                <a:spcPct val="110000"/>
              </a:lnSpc>
              <a:spcBef>
                <a:spcPts val="1200"/>
              </a:spcBef>
              <a:buNone/>
              <a:defRPr/>
            </a:pPr>
            <a:r>
              <a:rPr lang="zh-CN" altLang="en-US" sz="3200" kern="0" dirty="0"/>
              <a:t>             一种特殊的线性表，</a:t>
            </a:r>
            <a:endParaRPr kumimoji="0" lang="en-US" altLang="zh-CN" sz="32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</a:rPr>
              <a:t>             </a:t>
            </a: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7E00"/>
                </a:solidFill>
                <a:effectLst/>
                <a:uLnTx/>
                <a:uFillTx/>
                <a:latin typeface="+mj-lt"/>
              </a:rPr>
              <a:t>只在队尾插入，</a:t>
            </a:r>
            <a:r>
              <a:rPr kumimoji="0" lang="zh-CN" altLang="en-US" sz="3200" b="0" i="0" u="none" strike="noStrike" kern="0" cap="none" spc="0" normalizeH="0" noProof="0" dirty="0">
                <a:ln>
                  <a:noFill/>
                </a:ln>
                <a:solidFill>
                  <a:srgbClr val="007E00"/>
                </a:solidFill>
                <a:effectLst/>
                <a:uLnTx/>
                <a:uFillTx/>
                <a:latin typeface="+mj-lt"/>
              </a:rPr>
              <a:t>只</a:t>
            </a: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7E00"/>
                </a:solidFill>
                <a:effectLst/>
                <a:uLnTx/>
                <a:uFillTx/>
                <a:latin typeface="+mj-lt"/>
              </a:rPr>
              <a:t>在队头删除；</a:t>
            </a:r>
          </a:p>
        </p:txBody>
      </p:sp>
      <p:sp>
        <p:nvSpPr>
          <p:cNvPr id="17" name="Rectangle 3"/>
          <p:cNvSpPr>
            <a:spLocks noChangeArrowheads="1"/>
          </p:cNvSpPr>
          <p:nvPr/>
        </p:nvSpPr>
        <p:spPr bwMode="auto">
          <a:xfrm>
            <a:off x="533400" y="1143000"/>
            <a:ext cx="685800" cy="5105400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>
            <a:solidFill>
              <a:schemeClr val="bg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endParaRPr lang="en-US" altLang="zh-CN" sz="3200" dirty="0">
              <a:solidFill>
                <a:schemeClr val="bg1"/>
              </a:solidFill>
              <a:latin typeface="黑体" pitchFamily="2" charset="-122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zh-CN" altLang="en-US" sz="3200" dirty="0">
                <a:solidFill>
                  <a:schemeClr val="bg1"/>
                </a:solidFill>
                <a:latin typeface="黑体" pitchFamily="2" charset="-122"/>
              </a:rPr>
              <a:t>逻辑结构</a:t>
            </a:r>
            <a:endParaRPr lang="en-US" altLang="zh-CN" sz="3200" dirty="0">
              <a:solidFill>
                <a:schemeClr val="bg1"/>
              </a:solidFill>
              <a:latin typeface="黑体" pitchFamily="2" charset="-122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zh-CN" altLang="en-US" sz="3200" dirty="0">
                <a:solidFill>
                  <a:schemeClr val="bg1"/>
                </a:solidFill>
                <a:latin typeface="黑体" pitchFamily="2" charset="-122"/>
              </a:rPr>
              <a:t>：线性结构</a:t>
            </a:r>
          </a:p>
        </p:txBody>
      </p:sp>
      <p:sp>
        <p:nvSpPr>
          <p:cNvPr id="20" name="矩形 19"/>
          <p:cNvSpPr/>
          <p:nvPr/>
        </p:nvSpPr>
        <p:spPr>
          <a:xfrm>
            <a:off x="1219200" y="1241139"/>
            <a:ext cx="2198038" cy="6340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zh-CN" altLang="en-US" sz="3200" kern="0" dirty="0">
                <a:solidFill>
                  <a:srgbClr val="003399"/>
                </a:solidFill>
              </a:rPr>
              <a:t> 线性表： </a:t>
            </a:r>
            <a:endParaRPr lang="zh-CN" altLang="en-US" sz="3200" dirty="0"/>
          </a:p>
        </p:txBody>
      </p:sp>
      <p:sp>
        <p:nvSpPr>
          <p:cNvPr id="23" name="矩形 22"/>
          <p:cNvSpPr/>
          <p:nvPr/>
        </p:nvSpPr>
        <p:spPr>
          <a:xfrm>
            <a:off x="1219200" y="2460339"/>
            <a:ext cx="2084225" cy="5876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zh-CN" altLang="en-US" sz="3200" kern="0" dirty="0">
                <a:solidFill>
                  <a:srgbClr val="003399"/>
                </a:solidFill>
              </a:rPr>
              <a:t> 字符串：</a:t>
            </a:r>
            <a:endParaRPr lang="zh-CN" altLang="en-US" sz="3200" dirty="0"/>
          </a:p>
        </p:txBody>
      </p:sp>
      <p:sp>
        <p:nvSpPr>
          <p:cNvPr id="24" name="矩形 23"/>
          <p:cNvSpPr/>
          <p:nvPr/>
        </p:nvSpPr>
        <p:spPr>
          <a:xfrm>
            <a:off x="1219200" y="3831939"/>
            <a:ext cx="1263487" cy="5876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zh-CN" altLang="en-US" sz="3200" kern="0" dirty="0">
                <a:solidFill>
                  <a:srgbClr val="003399"/>
                </a:solidFill>
              </a:rPr>
              <a:t> 栈：</a:t>
            </a:r>
            <a:endParaRPr lang="zh-CN" altLang="en-US" sz="3200" dirty="0"/>
          </a:p>
        </p:txBody>
      </p:sp>
      <p:sp>
        <p:nvSpPr>
          <p:cNvPr id="25" name="矩形 24"/>
          <p:cNvSpPr/>
          <p:nvPr/>
        </p:nvSpPr>
        <p:spPr>
          <a:xfrm>
            <a:off x="1219200" y="4953000"/>
            <a:ext cx="167385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kern="0" dirty="0">
                <a:solidFill>
                  <a:srgbClr val="003399"/>
                </a:solidFill>
              </a:rPr>
              <a:t> 队列：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57200" y="-75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4400" kern="0" dirty="0">
                <a:solidFill>
                  <a:schemeClr val="tx2"/>
                </a:solidFill>
                <a:latin typeface="+mj-lt"/>
                <a:cs typeface="+mj-cs"/>
              </a:rPr>
              <a:t>5.1.1 </a:t>
            </a:r>
            <a:r>
              <a:rPr lang="zh-CN" altLang="en-US" sz="4400" kern="0" dirty="0">
                <a:solidFill>
                  <a:schemeClr val="tx2"/>
                </a:solidFill>
                <a:latin typeface="+mj-lt"/>
                <a:cs typeface="+mj-cs"/>
              </a:rPr>
              <a:t>扩充</a:t>
            </a:r>
            <a:r>
              <a:rPr lang="zh-CN" altLang="en-US" sz="4400" kern="0" dirty="0">
                <a:solidFill>
                  <a:schemeClr val="tx2"/>
                </a:solidFill>
                <a:latin typeface="黑体" pitchFamily="2" charset="-122"/>
                <a:cs typeface="+mj-cs"/>
              </a:rPr>
              <a:t>二叉树</a:t>
            </a:r>
            <a:endParaRPr kumimoji="0" lang="zh-CN" altLang="en-US" sz="4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9" name="Text Box 6"/>
          <p:cNvSpPr txBox="1">
            <a:spLocks noChangeArrowheads="1"/>
          </p:cNvSpPr>
          <p:nvPr/>
        </p:nvSpPr>
        <p:spPr bwMode="auto">
          <a:xfrm>
            <a:off x="457200" y="1066800"/>
            <a:ext cx="8305800" cy="127419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zh-CN" altLang="en-US" sz="3200" dirty="0">
                <a:solidFill>
                  <a:srgbClr val="00518E"/>
                </a:solidFill>
                <a:sym typeface="Wingdings" pitchFamily="2" charset="2"/>
              </a:rPr>
              <a:t> 扩充：</a:t>
            </a:r>
            <a:r>
              <a:rPr lang="zh-CN" altLang="en-US" sz="3200" dirty="0"/>
              <a:t>将二叉树的所有结点，</a:t>
            </a:r>
            <a:endParaRPr lang="en-US" altLang="zh-CN" sz="3200" dirty="0"/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/>
              <a:t>             </a:t>
            </a:r>
            <a:r>
              <a:rPr lang="zh-CN" altLang="en-US" sz="3200" dirty="0"/>
              <a:t>都扩充成度为</a:t>
            </a:r>
            <a:r>
              <a:rPr lang="en-US" altLang="zh-CN" sz="3200" dirty="0"/>
              <a:t>2</a:t>
            </a:r>
            <a:r>
              <a:rPr lang="zh-CN" altLang="en-US" sz="3200" dirty="0"/>
              <a:t>的分枝结点；</a:t>
            </a:r>
            <a:endParaRPr lang="en-US" altLang="zh-CN" sz="3200" dirty="0"/>
          </a:p>
        </p:txBody>
      </p:sp>
      <p:sp>
        <p:nvSpPr>
          <p:cNvPr id="53" name="Text Box 6"/>
          <p:cNvSpPr txBox="1">
            <a:spLocks noChangeArrowheads="1"/>
          </p:cNvSpPr>
          <p:nvPr/>
        </p:nvSpPr>
        <p:spPr bwMode="auto">
          <a:xfrm>
            <a:off x="457200" y="2317660"/>
            <a:ext cx="8305800" cy="1762919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ts val="0"/>
              </a:spcBef>
              <a:buNone/>
            </a:pPr>
            <a:r>
              <a:rPr lang="en-US" altLang="zh-CN" sz="3000" dirty="0">
                <a:sym typeface="Wingdings" pitchFamily="2" charset="2"/>
              </a:rPr>
              <a:t>-- </a:t>
            </a:r>
            <a:r>
              <a:rPr lang="zh-CN" altLang="en-US" sz="3000" dirty="0">
                <a:sym typeface="Wingdings" pitchFamily="2" charset="2"/>
              </a:rPr>
              <a:t>原来度为</a:t>
            </a:r>
            <a:r>
              <a:rPr lang="en-US" altLang="zh-CN" sz="3000" dirty="0">
                <a:sym typeface="Wingdings" pitchFamily="2" charset="2"/>
              </a:rPr>
              <a:t>0</a:t>
            </a:r>
            <a:r>
              <a:rPr lang="zh-CN" altLang="en-US" sz="3000" dirty="0">
                <a:sym typeface="Wingdings" pitchFamily="2" charset="2"/>
              </a:rPr>
              <a:t>，</a:t>
            </a:r>
            <a:r>
              <a:rPr lang="en-US" altLang="zh-CN" sz="3000" dirty="0">
                <a:sym typeface="Wingdings" pitchFamily="2" charset="2"/>
              </a:rPr>
              <a:t> </a:t>
            </a:r>
            <a:r>
              <a:rPr lang="zh-CN" altLang="en-US" sz="3000" dirty="0">
                <a:sym typeface="Wingdings" pitchFamily="2" charset="2"/>
              </a:rPr>
              <a:t>增加</a:t>
            </a:r>
            <a:r>
              <a:rPr lang="en-US" altLang="zh-CN" sz="3000" dirty="0">
                <a:sym typeface="Wingdings" pitchFamily="2" charset="2"/>
              </a:rPr>
              <a:t>2</a:t>
            </a:r>
            <a:r>
              <a:rPr lang="zh-CN" altLang="en-US" sz="3000" dirty="0">
                <a:sym typeface="Wingdings" pitchFamily="2" charset="2"/>
              </a:rPr>
              <a:t>个分枝、</a:t>
            </a:r>
            <a:r>
              <a:rPr lang="en-US" altLang="zh-CN" sz="3000" dirty="0">
                <a:sym typeface="Wingdings" pitchFamily="2" charset="2"/>
              </a:rPr>
              <a:t>2</a:t>
            </a:r>
            <a:r>
              <a:rPr lang="zh-CN" altLang="en-US" sz="3000" dirty="0">
                <a:sym typeface="Wingdings" pitchFamily="2" charset="2"/>
              </a:rPr>
              <a:t>个新结点；</a:t>
            </a:r>
            <a:endParaRPr lang="en-US" altLang="zh-CN" sz="3000" dirty="0">
              <a:sym typeface="Wingdings" pitchFamily="2" charset="2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3000" dirty="0">
                <a:sym typeface="Wingdings" pitchFamily="2" charset="2"/>
              </a:rPr>
              <a:t>-- </a:t>
            </a:r>
            <a:r>
              <a:rPr lang="zh-CN" altLang="en-US" sz="3000" dirty="0">
                <a:sym typeface="Wingdings" pitchFamily="2" charset="2"/>
              </a:rPr>
              <a:t>原来度为</a:t>
            </a:r>
            <a:r>
              <a:rPr lang="en-US" altLang="zh-CN" sz="3000" dirty="0">
                <a:sym typeface="Wingdings" pitchFamily="2" charset="2"/>
              </a:rPr>
              <a:t>1</a:t>
            </a:r>
            <a:r>
              <a:rPr lang="zh-CN" altLang="en-US" sz="3000" dirty="0">
                <a:sym typeface="Wingdings" pitchFamily="2" charset="2"/>
              </a:rPr>
              <a:t>，</a:t>
            </a:r>
            <a:r>
              <a:rPr lang="en-US" altLang="zh-CN" sz="3000" dirty="0">
                <a:sym typeface="Wingdings" pitchFamily="2" charset="2"/>
              </a:rPr>
              <a:t> </a:t>
            </a:r>
            <a:r>
              <a:rPr lang="zh-CN" altLang="en-US" sz="3000" dirty="0">
                <a:sym typeface="Wingdings" pitchFamily="2" charset="2"/>
              </a:rPr>
              <a:t>增加</a:t>
            </a:r>
            <a:r>
              <a:rPr lang="en-US" altLang="zh-CN" sz="3000" dirty="0">
                <a:sym typeface="Wingdings" pitchFamily="2" charset="2"/>
              </a:rPr>
              <a:t>1</a:t>
            </a:r>
            <a:r>
              <a:rPr lang="zh-CN" altLang="en-US" sz="3000" dirty="0">
                <a:sym typeface="Wingdings" pitchFamily="2" charset="2"/>
              </a:rPr>
              <a:t>个分枝、</a:t>
            </a:r>
            <a:r>
              <a:rPr lang="en-US" altLang="zh-CN" sz="3000" dirty="0">
                <a:sym typeface="Wingdings" pitchFamily="2" charset="2"/>
              </a:rPr>
              <a:t>1</a:t>
            </a:r>
            <a:r>
              <a:rPr lang="zh-CN" altLang="en-US" sz="3000" dirty="0">
                <a:sym typeface="Wingdings" pitchFamily="2" charset="2"/>
              </a:rPr>
              <a:t>个新结点；</a:t>
            </a:r>
            <a:endParaRPr lang="en-US" altLang="zh-CN" sz="3000" dirty="0">
              <a:sym typeface="Wingdings" pitchFamily="2" charset="2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3000" dirty="0"/>
              <a:t>-- </a:t>
            </a:r>
            <a:r>
              <a:rPr lang="zh-CN" altLang="en-US" sz="3000" dirty="0"/>
              <a:t>原来度为</a:t>
            </a:r>
            <a:r>
              <a:rPr lang="en-US" altLang="zh-CN" sz="3000" dirty="0"/>
              <a:t>2</a:t>
            </a:r>
            <a:r>
              <a:rPr lang="zh-CN" altLang="en-US" sz="3000" dirty="0"/>
              <a:t>，</a:t>
            </a:r>
            <a:r>
              <a:rPr lang="en-US" altLang="zh-CN" sz="3000" dirty="0">
                <a:sym typeface="Wingdings" pitchFamily="2" charset="2"/>
              </a:rPr>
              <a:t> </a:t>
            </a:r>
            <a:r>
              <a:rPr lang="zh-CN" altLang="en-US" sz="3000" dirty="0">
                <a:sym typeface="Wingdings" pitchFamily="2" charset="2"/>
              </a:rPr>
              <a:t>保持；</a:t>
            </a:r>
            <a:endParaRPr lang="en-US" altLang="zh-CN" sz="3000" dirty="0">
              <a:sym typeface="Wingdings" pitchFamily="2" charset="2"/>
            </a:endParaRPr>
          </a:p>
        </p:txBody>
      </p:sp>
      <p:sp>
        <p:nvSpPr>
          <p:cNvPr id="58" name="Oval 26"/>
          <p:cNvSpPr>
            <a:spLocks noChangeArrowheads="1"/>
          </p:cNvSpPr>
          <p:nvPr/>
        </p:nvSpPr>
        <p:spPr bwMode="auto">
          <a:xfrm>
            <a:off x="1717800" y="4724400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B</a:t>
            </a:r>
          </a:p>
        </p:txBody>
      </p:sp>
      <p:sp>
        <p:nvSpPr>
          <p:cNvPr id="59" name="Oval 27"/>
          <p:cNvSpPr>
            <a:spLocks noChangeArrowheads="1"/>
          </p:cNvSpPr>
          <p:nvPr/>
        </p:nvSpPr>
        <p:spPr bwMode="auto">
          <a:xfrm>
            <a:off x="2209800" y="4038600"/>
            <a:ext cx="504000" cy="504000"/>
          </a:xfrm>
          <a:prstGeom prst="ellipse">
            <a:avLst/>
          </a:prstGeom>
          <a:solidFill>
            <a:srgbClr val="FFFE98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/>
              <a:t>A</a:t>
            </a:r>
          </a:p>
        </p:txBody>
      </p:sp>
      <p:sp>
        <p:nvSpPr>
          <p:cNvPr id="60" name="Oval 28"/>
          <p:cNvSpPr>
            <a:spLocks noChangeArrowheads="1"/>
          </p:cNvSpPr>
          <p:nvPr/>
        </p:nvSpPr>
        <p:spPr bwMode="auto">
          <a:xfrm>
            <a:off x="2672400" y="4724400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C</a:t>
            </a:r>
            <a:endParaRPr lang="zh-CN" altLang="en-US" sz="3200" dirty="0"/>
          </a:p>
        </p:txBody>
      </p:sp>
      <p:sp>
        <p:nvSpPr>
          <p:cNvPr id="61" name="Oval 29"/>
          <p:cNvSpPr>
            <a:spLocks noChangeArrowheads="1"/>
          </p:cNvSpPr>
          <p:nvPr/>
        </p:nvSpPr>
        <p:spPr bwMode="auto">
          <a:xfrm>
            <a:off x="2374200" y="5410200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D</a:t>
            </a:r>
            <a:endParaRPr lang="zh-CN" altLang="en-US" sz="3200" dirty="0"/>
          </a:p>
        </p:txBody>
      </p:sp>
      <p:cxnSp>
        <p:nvCxnSpPr>
          <p:cNvPr id="62" name="直接连接符 61"/>
          <p:cNvCxnSpPr>
            <a:stCxn id="59" idx="3"/>
            <a:endCxn id="58" idx="0"/>
          </p:cNvCxnSpPr>
          <p:nvPr/>
        </p:nvCxnSpPr>
        <p:spPr bwMode="auto">
          <a:xfrm rot="5400000">
            <a:off x="1998901" y="4439691"/>
            <a:ext cx="255609" cy="3138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直接连接符 62"/>
          <p:cNvCxnSpPr>
            <a:stCxn id="59" idx="5"/>
            <a:endCxn id="60" idx="0"/>
          </p:cNvCxnSpPr>
          <p:nvPr/>
        </p:nvCxnSpPr>
        <p:spPr bwMode="auto">
          <a:xfrm rot="16200000" flipH="1">
            <a:off x="2654391" y="4454390"/>
            <a:ext cx="255609" cy="2844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直接连接符 63"/>
          <p:cNvCxnSpPr>
            <a:stCxn id="60" idx="3"/>
            <a:endCxn id="61" idx="0"/>
          </p:cNvCxnSpPr>
          <p:nvPr/>
        </p:nvCxnSpPr>
        <p:spPr bwMode="auto">
          <a:xfrm rot="5400000">
            <a:off x="2558401" y="5222391"/>
            <a:ext cx="255609" cy="1200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7" name="Oval 26"/>
          <p:cNvSpPr>
            <a:spLocks noChangeArrowheads="1"/>
          </p:cNvSpPr>
          <p:nvPr/>
        </p:nvSpPr>
        <p:spPr bwMode="auto">
          <a:xfrm>
            <a:off x="5680200" y="4343400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B</a:t>
            </a:r>
          </a:p>
        </p:txBody>
      </p:sp>
      <p:sp>
        <p:nvSpPr>
          <p:cNvPr id="68" name="Oval 27"/>
          <p:cNvSpPr>
            <a:spLocks noChangeArrowheads="1"/>
          </p:cNvSpPr>
          <p:nvPr/>
        </p:nvSpPr>
        <p:spPr bwMode="auto">
          <a:xfrm>
            <a:off x="6400800" y="3657600"/>
            <a:ext cx="504000" cy="504000"/>
          </a:xfrm>
          <a:prstGeom prst="ellipse">
            <a:avLst/>
          </a:prstGeom>
          <a:solidFill>
            <a:srgbClr val="FFFE98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/>
              <a:t>A</a:t>
            </a:r>
          </a:p>
        </p:txBody>
      </p:sp>
      <p:sp>
        <p:nvSpPr>
          <p:cNvPr id="69" name="Oval 28"/>
          <p:cNvSpPr>
            <a:spLocks noChangeArrowheads="1"/>
          </p:cNvSpPr>
          <p:nvPr/>
        </p:nvSpPr>
        <p:spPr bwMode="auto">
          <a:xfrm>
            <a:off x="7192200" y="4343400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C</a:t>
            </a:r>
            <a:endParaRPr lang="zh-CN" altLang="en-US" sz="3200" dirty="0"/>
          </a:p>
        </p:txBody>
      </p:sp>
      <p:sp>
        <p:nvSpPr>
          <p:cNvPr id="70" name="Oval 29"/>
          <p:cNvSpPr>
            <a:spLocks noChangeArrowheads="1"/>
          </p:cNvSpPr>
          <p:nvPr/>
        </p:nvSpPr>
        <p:spPr bwMode="auto">
          <a:xfrm>
            <a:off x="6629400" y="5029200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D</a:t>
            </a:r>
            <a:endParaRPr lang="zh-CN" altLang="en-US" sz="3200" dirty="0"/>
          </a:p>
        </p:txBody>
      </p:sp>
      <p:cxnSp>
        <p:nvCxnSpPr>
          <p:cNvPr id="71" name="直接连接符 70"/>
          <p:cNvCxnSpPr>
            <a:stCxn id="68" idx="3"/>
            <a:endCxn id="67" idx="0"/>
          </p:cNvCxnSpPr>
          <p:nvPr/>
        </p:nvCxnSpPr>
        <p:spPr bwMode="auto">
          <a:xfrm rot="5400000">
            <a:off x="6075601" y="3944391"/>
            <a:ext cx="255609" cy="5424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2" name="直接连接符 71"/>
          <p:cNvCxnSpPr>
            <a:stCxn id="68" idx="5"/>
            <a:endCxn id="69" idx="0"/>
          </p:cNvCxnSpPr>
          <p:nvPr/>
        </p:nvCxnSpPr>
        <p:spPr bwMode="auto">
          <a:xfrm rot="16200000" flipH="1">
            <a:off x="7009791" y="3908990"/>
            <a:ext cx="255609" cy="6132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3" name="直接连接符 72"/>
          <p:cNvCxnSpPr>
            <a:stCxn id="69" idx="3"/>
            <a:endCxn id="70" idx="0"/>
          </p:cNvCxnSpPr>
          <p:nvPr/>
        </p:nvCxnSpPr>
        <p:spPr bwMode="auto">
          <a:xfrm rot="5400000">
            <a:off x="6945901" y="4709091"/>
            <a:ext cx="255609" cy="3846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1" name="矩形 80"/>
          <p:cNvSpPr/>
          <p:nvPr/>
        </p:nvSpPr>
        <p:spPr bwMode="auto">
          <a:xfrm>
            <a:off x="5410200" y="5181600"/>
            <a:ext cx="457200" cy="304800"/>
          </a:xfrm>
          <a:prstGeom prst="rect">
            <a:avLst/>
          </a:prstGeom>
          <a:solidFill>
            <a:srgbClr val="FF66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82" name="直接连接符 81"/>
          <p:cNvCxnSpPr>
            <a:stCxn id="67" idx="3"/>
            <a:endCxn id="81" idx="0"/>
          </p:cNvCxnSpPr>
          <p:nvPr/>
        </p:nvCxnSpPr>
        <p:spPr bwMode="auto">
          <a:xfrm rot="5400000">
            <a:off x="5492401" y="4919991"/>
            <a:ext cx="408009" cy="1152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5" name="矩形 84"/>
          <p:cNvSpPr/>
          <p:nvPr/>
        </p:nvSpPr>
        <p:spPr bwMode="auto">
          <a:xfrm>
            <a:off x="6019800" y="5181600"/>
            <a:ext cx="457200" cy="304800"/>
          </a:xfrm>
          <a:prstGeom prst="rect">
            <a:avLst/>
          </a:prstGeom>
          <a:solidFill>
            <a:srgbClr val="FF66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86" name="直接连接符 85"/>
          <p:cNvCxnSpPr>
            <a:stCxn id="67" idx="5"/>
            <a:endCxn id="85" idx="0"/>
          </p:cNvCxnSpPr>
          <p:nvPr/>
        </p:nvCxnSpPr>
        <p:spPr bwMode="auto">
          <a:xfrm rot="16200000" flipH="1">
            <a:off x="5975391" y="4908590"/>
            <a:ext cx="408009" cy="1380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0" name="矩形 89"/>
          <p:cNvSpPr/>
          <p:nvPr/>
        </p:nvSpPr>
        <p:spPr bwMode="auto">
          <a:xfrm>
            <a:off x="6324600" y="5867400"/>
            <a:ext cx="457200" cy="304800"/>
          </a:xfrm>
          <a:prstGeom prst="rect">
            <a:avLst/>
          </a:prstGeom>
          <a:solidFill>
            <a:srgbClr val="FF66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91" name="直接连接符 90"/>
          <p:cNvCxnSpPr>
            <a:stCxn id="70" idx="3"/>
            <a:endCxn id="90" idx="0"/>
          </p:cNvCxnSpPr>
          <p:nvPr/>
        </p:nvCxnSpPr>
        <p:spPr bwMode="auto">
          <a:xfrm rot="5400000">
            <a:off x="6424201" y="5588391"/>
            <a:ext cx="408009" cy="1500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2" name="矩形 91"/>
          <p:cNvSpPr/>
          <p:nvPr/>
        </p:nvSpPr>
        <p:spPr bwMode="auto">
          <a:xfrm>
            <a:off x="6934200" y="5867400"/>
            <a:ext cx="457200" cy="304800"/>
          </a:xfrm>
          <a:prstGeom prst="rect">
            <a:avLst/>
          </a:prstGeom>
          <a:solidFill>
            <a:srgbClr val="FF66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93" name="直接连接符 92"/>
          <p:cNvCxnSpPr>
            <a:stCxn id="70" idx="5"/>
            <a:endCxn id="92" idx="0"/>
          </p:cNvCxnSpPr>
          <p:nvPr/>
        </p:nvCxnSpPr>
        <p:spPr bwMode="auto">
          <a:xfrm rot="16200000" flipH="1">
            <a:off x="6907191" y="5611790"/>
            <a:ext cx="408009" cy="1032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8" name="矩形 97"/>
          <p:cNvSpPr/>
          <p:nvPr/>
        </p:nvSpPr>
        <p:spPr bwMode="auto">
          <a:xfrm>
            <a:off x="7772400" y="5105400"/>
            <a:ext cx="457200" cy="304800"/>
          </a:xfrm>
          <a:prstGeom prst="rect">
            <a:avLst/>
          </a:prstGeom>
          <a:solidFill>
            <a:srgbClr val="FF66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99" name="直接连接符 98"/>
          <p:cNvCxnSpPr>
            <a:stCxn id="69" idx="5"/>
            <a:endCxn id="98" idx="0"/>
          </p:cNvCxnSpPr>
          <p:nvPr/>
        </p:nvCxnSpPr>
        <p:spPr bwMode="auto">
          <a:xfrm rot="16200000" flipH="1">
            <a:off x="7645791" y="4750190"/>
            <a:ext cx="331809" cy="3786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2" name="右箭头 101"/>
          <p:cNvSpPr/>
          <p:nvPr/>
        </p:nvSpPr>
        <p:spPr bwMode="auto">
          <a:xfrm>
            <a:off x="3657600" y="4876800"/>
            <a:ext cx="1447800" cy="304800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03" name="Rectangle 6"/>
          <p:cNvSpPr>
            <a:spLocks noChangeArrowheads="1"/>
          </p:cNvSpPr>
          <p:nvPr/>
        </p:nvSpPr>
        <p:spPr bwMode="auto">
          <a:xfrm>
            <a:off x="3962400" y="4343400"/>
            <a:ext cx="838200" cy="685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3200" dirty="0">
                <a:solidFill>
                  <a:srgbClr val="FF6600"/>
                </a:solidFill>
                <a:latin typeface="黑体" pitchFamily="2" charset="-122"/>
              </a:rPr>
              <a:t>扩充</a:t>
            </a:r>
            <a:endParaRPr lang="en-US" altLang="zh-CN" sz="3200" dirty="0">
              <a:solidFill>
                <a:srgbClr val="FF6600"/>
              </a:solidFill>
              <a:latin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67" grpId="0" animBg="1"/>
      <p:bldP spid="68" grpId="0" animBg="1"/>
      <p:bldP spid="69" grpId="0" animBg="1"/>
      <p:bldP spid="70" grpId="0" animBg="1"/>
      <p:bldP spid="81" grpId="0" animBg="1"/>
      <p:bldP spid="85" grpId="0" animBg="1"/>
      <p:bldP spid="90" grpId="0" animBg="1"/>
      <p:bldP spid="92" grpId="0" animBg="1"/>
      <p:bldP spid="98" grpId="0" animBg="1"/>
      <p:bldP spid="102" grpId="0" animBg="1"/>
      <p:bldP spid="103" grpId="0"/>
    </p:bld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en-US" altLang="zh-CN" dirty="0">
                <a:latin typeface="黑体" pitchFamily="2" charset="-122"/>
                <a:ea typeface="黑体" pitchFamily="2" charset="-122"/>
              </a:rPr>
              <a:t>5.5 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树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1447800" y="1600200"/>
            <a:ext cx="6705600" cy="231755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08000">
              <a:lnSpc>
                <a:spcPct val="180000"/>
              </a:lnSpc>
              <a:spcBef>
                <a:spcPts val="0"/>
              </a:spcBef>
              <a:buFontTx/>
              <a:buAutoNum type="arabicParenBoth"/>
            </a:pPr>
            <a:r>
              <a:rPr lang="zh-CN" altLang="en-US" sz="3600" dirty="0"/>
              <a:t> 树及其抽象数据类型；</a:t>
            </a:r>
            <a:endParaRPr lang="en-US" altLang="zh-CN" sz="3600" dirty="0"/>
          </a:p>
          <a:p>
            <a:pPr marL="108000">
              <a:lnSpc>
                <a:spcPct val="180000"/>
              </a:lnSpc>
              <a:spcBef>
                <a:spcPts val="1800"/>
              </a:spcBef>
              <a:buFontTx/>
              <a:buAutoNum type="arabicParenBoth"/>
            </a:pPr>
            <a:r>
              <a:rPr lang="en-US" altLang="zh-CN" sz="3600" dirty="0"/>
              <a:t> </a:t>
            </a:r>
            <a:r>
              <a:rPr lang="zh-CN" altLang="en-US" sz="3600" dirty="0"/>
              <a:t>树的遍历；</a:t>
            </a:r>
            <a:endParaRPr lang="en-US" altLang="zh-CN" sz="3600" dirty="0"/>
          </a:p>
        </p:txBody>
      </p:sp>
    </p:spTree>
  </p:cSld>
  <p:clrMapOvr>
    <a:masterClrMapping/>
  </p:clrMapOvr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en-US" altLang="zh-CN" dirty="0">
                <a:latin typeface="黑体" pitchFamily="2" charset="-122"/>
                <a:ea typeface="黑体" pitchFamily="2" charset="-122"/>
              </a:rPr>
              <a:t>5.5 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树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304800" y="1143000"/>
            <a:ext cx="8839200" cy="467820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08000">
              <a:lnSpc>
                <a:spcPct val="16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en-US" altLang="zh-CN" sz="3200" dirty="0"/>
              <a:t> </a:t>
            </a:r>
            <a:r>
              <a:rPr lang="zh-CN" altLang="en-US" sz="3200" dirty="0"/>
              <a:t>树的特点：</a:t>
            </a:r>
            <a:r>
              <a:rPr lang="en-US" altLang="zh-CN" sz="3200" dirty="0"/>
              <a:t> </a:t>
            </a:r>
          </a:p>
          <a:p>
            <a:pPr marL="108000">
              <a:lnSpc>
                <a:spcPct val="160000"/>
              </a:lnSpc>
              <a:spcBef>
                <a:spcPts val="1200"/>
              </a:spcBef>
              <a:buFont typeface="Arial" pitchFamily="34" charset="0"/>
              <a:buChar char="•"/>
            </a:pPr>
            <a:r>
              <a:rPr lang="zh-CN" altLang="en-US" sz="3200" dirty="0"/>
              <a:t> 现实中的树结构：</a:t>
            </a:r>
            <a:endParaRPr lang="en-US" altLang="zh-CN" sz="3200" dirty="0"/>
          </a:p>
          <a:p>
            <a:pPr marL="10800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altLang="zh-CN" sz="3200" dirty="0"/>
              <a:t>   -- </a:t>
            </a:r>
            <a:r>
              <a:rPr lang="zh-CN" altLang="en-US" sz="3200" dirty="0"/>
              <a:t>课本目录</a:t>
            </a:r>
            <a:endParaRPr lang="en-US" altLang="zh-CN" sz="3200" dirty="0"/>
          </a:p>
          <a:p>
            <a:pPr marL="10800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altLang="zh-CN" sz="3200" dirty="0"/>
              <a:t>   -- </a:t>
            </a:r>
            <a:r>
              <a:rPr lang="zh-CN" altLang="en-US" sz="3200" dirty="0"/>
              <a:t>家族成员</a:t>
            </a:r>
            <a:endParaRPr lang="en-US" altLang="zh-CN" sz="3200" dirty="0"/>
          </a:p>
          <a:p>
            <a:pPr marL="10800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altLang="zh-CN" sz="3200" dirty="0"/>
              <a:t>   -- </a:t>
            </a:r>
            <a:r>
              <a:rPr lang="zh-CN" altLang="en-US" sz="3200" dirty="0"/>
              <a:t>行政区划分</a:t>
            </a:r>
            <a:endParaRPr lang="en-US" altLang="zh-CN" sz="3200" dirty="0"/>
          </a:p>
          <a:p>
            <a:pPr marL="10800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3200" dirty="0"/>
          </a:p>
        </p:txBody>
      </p:sp>
      <p:sp>
        <p:nvSpPr>
          <p:cNvPr id="5" name="Oval 26"/>
          <p:cNvSpPr>
            <a:spLocks noChangeArrowheads="1"/>
          </p:cNvSpPr>
          <p:nvPr/>
        </p:nvSpPr>
        <p:spPr bwMode="auto">
          <a:xfrm>
            <a:off x="5443534" y="3335999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B</a:t>
            </a:r>
          </a:p>
        </p:txBody>
      </p:sp>
      <p:sp>
        <p:nvSpPr>
          <p:cNvPr id="6" name="Oval 27"/>
          <p:cNvSpPr>
            <a:spLocks noChangeArrowheads="1"/>
          </p:cNvSpPr>
          <p:nvPr/>
        </p:nvSpPr>
        <p:spPr bwMode="auto">
          <a:xfrm>
            <a:off x="6400800" y="2362200"/>
            <a:ext cx="432000" cy="432000"/>
          </a:xfrm>
          <a:prstGeom prst="ellipse">
            <a:avLst/>
          </a:prstGeom>
          <a:solidFill>
            <a:srgbClr val="FFFE98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/>
              <a:t>A</a:t>
            </a:r>
          </a:p>
        </p:txBody>
      </p:sp>
      <p:sp>
        <p:nvSpPr>
          <p:cNvPr id="10" name="Oval 28"/>
          <p:cNvSpPr>
            <a:spLocks noChangeArrowheads="1"/>
          </p:cNvSpPr>
          <p:nvPr/>
        </p:nvSpPr>
        <p:spPr bwMode="auto">
          <a:xfrm>
            <a:off x="7319400" y="3335999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C</a:t>
            </a:r>
            <a:endParaRPr lang="zh-CN" altLang="en-US" sz="3200" dirty="0"/>
          </a:p>
        </p:txBody>
      </p:sp>
      <p:sp>
        <p:nvSpPr>
          <p:cNvPr id="11" name="Oval 29"/>
          <p:cNvSpPr>
            <a:spLocks noChangeArrowheads="1"/>
          </p:cNvSpPr>
          <p:nvPr/>
        </p:nvSpPr>
        <p:spPr bwMode="auto">
          <a:xfrm>
            <a:off x="7010400" y="429240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G</a:t>
            </a:r>
            <a:endParaRPr lang="zh-CN" altLang="en-US" sz="3200" dirty="0"/>
          </a:p>
        </p:txBody>
      </p:sp>
      <p:cxnSp>
        <p:nvCxnSpPr>
          <p:cNvPr id="12" name="直接连接符 11"/>
          <p:cNvCxnSpPr>
            <a:stCxn id="6" idx="3"/>
            <a:endCxn id="5" idx="0"/>
          </p:cNvCxnSpPr>
          <p:nvPr/>
        </p:nvCxnSpPr>
        <p:spPr bwMode="auto">
          <a:xfrm rot="5400000">
            <a:off x="5759268" y="2631202"/>
            <a:ext cx="605064" cy="80453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直接连接符 12"/>
          <p:cNvCxnSpPr>
            <a:stCxn id="6" idx="5"/>
            <a:endCxn id="10" idx="0"/>
          </p:cNvCxnSpPr>
          <p:nvPr/>
        </p:nvCxnSpPr>
        <p:spPr bwMode="auto">
          <a:xfrm rot="16200000" flipH="1">
            <a:off x="6849935" y="2650534"/>
            <a:ext cx="605064" cy="7658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直接连接符 13"/>
          <p:cNvCxnSpPr>
            <a:stCxn id="10" idx="3"/>
            <a:endCxn id="11" idx="0"/>
          </p:cNvCxnSpPr>
          <p:nvPr/>
        </p:nvCxnSpPr>
        <p:spPr bwMode="auto">
          <a:xfrm rot="5400000">
            <a:off x="7010700" y="3920435"/>
            <a:ext cx="587666" cy="1562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Oval 29"/>
          <p:cNvSpPr>
            <a:spLocks noChangeArrowheads="1"/>
          </p:cNvSpPr>
          <p:nvPr/>
        </p:nvSpPr>
        <p:spPr bwMode="auto">
          <a:xfrm>
            <a:off x="5544934" y="434340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E</a:t>
            </a:r>
            <a:endParaRPr lang="zh-CN" altLang="en-US" sz="3200" dirty="0"/>
          </a:p>
        </p:txBody>
      </p:sp>
      <p:cxnSp>
        <p:nvCxnSpPr>
          <p:cNvPr id="16" name="直接连接符 15"/>
          <p:cNvCxnSpPr>
            <a:stCxn id="5" idx="4"/>
            <a:endCxn id="15" idx="0"/>
          </p:cNvCxnSpPr>
          <p:nvPr/>
        </p:nvCxnSpPr>
        <p:spPr bwMode="auto">
          <a:xfrm rot="16200000" flipH="1">
            <a:off x="5422534" y="4004999"/>
            <a:ext cx="575401" cy="1014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Oval 29"/>
          <p:cNvSpPr>
            <a:spLocks noChangeArrowheads="1"/>
          </p:cNvSpPr>
          <p:nvPr/>
        </p:nvSpPr>
        <p:spPr bwMode="auto">
          <a:xfrm>
            <a:off x="6281734" y="435660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F</a:t>
            </a:r>
            <a:endParaRPr lang="zh-CN" altLang="en-US" sz="3200" dirty="0"/>
          </a:p>
        </p:txBody>
      </p:sp>
      <p:cxnSp>
        <p:nvCxnSpPr>
          <p:cNvPr id="18" name="直接连接符 17"/>
          <p:cNvCxnSpPr>
            <a:stCxn id="5" idx="5"/>
            <a:endCxn id="17" idx="0"/>
          </p:cNvCxnSpPr>
          <p:nvPr/>
        </p:nvCxnSpPr>
        <p:spPr bwMode="auto">
          <a:xfrm rot="16200000" flipH="1">
            <a:off x="5829068" y="3687934"/>
            <a:ext cx="651866" cy="6854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" name="Oval 29"/>
          <p:cNvSpPr>
            <a:spLocks noChangeArrowheads="1"/>
          </p:cNvSpPr>
          <p:nvPr/>
        </p:nvSpPr>
        <p:spPr bwMode="auto">
          <a:xfrm>
            <a:off x="7721400" y="429240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H</a:t>
            </a:r>
            <a:endParaRPr lang="zh-CN" altLang="en-US" sz="3200" dirty="0"/>
          </a:p>
        </p:txBody>
      </p:sp>
      <p:cxnSp>
        <p:nvCxnSpPr>
          <p:cNvPr id="20" name="直接连接符 19"/>
          <p:cNvCxnSpPr>
            <a:stCxn id="10" idx="5"/>
            <a:endCxn id="19" idx="0"/>
          </p:cNvCxnSpPr>
          <p:nvPr/>
        </p:nvCxnSpPr>
        <p:spPr bwMode="auto">
          <a:xfrm rot="16200000" flipH="1">
            <a:off x="7518934" y="3873934"/>
            <a:ext cx="587666" cy="2492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1" name="Oval 29"/>
          <p:cNvSpPr>
            <a:spLocks noChangeArrowheads="1"/>
          </p:cNvSpPr>
          <p:nvPr/>
        </p:nvSpPr>
        <p:spPr bwMode="auto">
          <a:xfrm>
            <a:off x="5181600" y="520680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I</a:t>
            </a:r>
            <a:endParaRPr lang="zh-CN" altLang="en-US" sz="3200" dirty="0"/>
          </a:p>
        </p:txBody>
      </p:sp>
      <p:cxnSp>
        <p:nvCxnSpPr>
          <p:cNvPr id="22" name="直接连接符 21"/>
          <p:cNvCxnSpPr>
            <a:stCxn id="15" idx="3"/>
            <a:endCxn id="21" idx="0"/>
          </p:cNvCxnSpPr>
          <p:nvPr/>
        </p:nvCxnSpPr>
        <p:spPr bwMode="auto">
          <a:xfrm rot="5400000">
            <a:off x="5255568" y="4854168"/>
            <a:ext cx="494665" cy="21059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Oval 29"/>
          <p:cNvSpPr>
            <a:spLocks noChangeArrowheads="1"/>
          </p:cNvSpPr>
          <p:nvPr/>
        </p:nvSpPr>
        <p:spPr bwMode="auto">
          <a:xfrm>
            <a:off x="4800600" y="436860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D</a:t>
            </a:r>
            <a:endParaRPr lang="zh-CN" altLang="en-US" sz="3200" dirty="0"/>
          </a:p>
        </p:txBody>
      </p:sp>
      <p:cxnSp>
        <p:nvCxnSpPr>
          <p:cNvPr id="26" name="直接连接符 25"/>
          <p:cNvCxnSpPr>
            <a:stCxn id="5" idx="3"/>
            <a:endCxn id="25" idx="0"/>
          </p:cNvCxnSpPr>
          <p:nvPr/>
        </p:nvCxnSpPr>
        <p:spPr bwMode="auto">
          <a:xfrm rot="5400000">
            <a:off x="4929767" y="3791568"/>
            <a:ext cx="663866" cy="49019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2" name="矩形 31"/>
          <p:cNvSpPr/>
          <p:nvPr/>
        </p:nvSpPr>
        <p:spPr>
          <a:xfrm>
            <a:off x="2971800" y="1295400"/>
            <a:ext cx="3695242" cy="6430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3200" dirty="0">
                <a:solidFill>
                  <a:srgbClr val="0000CC"/>
                </a:solidFill>
              </a:rPr>
              <a:t>逻辑上，可以</a:t>
            </a:r>
            <a:r>
              <a:rPr lang="en-US" altLang="zh-CN" sz="3200" dirty="0">
                <a:solidFill>
                  <a:srgbClr val="0000CC"/>
                </a:solidFill>
              </a:rPr>
              <a:t>1</a:t>
            </a:r>
            <a:r>
              <a:rPr lang="zh-CN" altLang="en-US" sz="3200" dirty="0">
                <a:solidFill>
                  <a:srgbClr val="0000CC"/>
                </a:solidFill>
              </a:rPr>
              <a:t>对多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0" grpId="0" animBg="1"/>
      <p:bldP spid="11" grpId="0" animBg="1"/>
      <p:bldP spid="15" grpId="0" animBg="1"/>
      <p:bldP spid="17" grpId="0" animBg="1"/>
      <p:bldP spid="19" grpId="0" animBg="1"/>
      <p:bldP spid="21" grpId="0" animBg="1"/>
      <p:bldP spid="25" grpId="0" animBg="1"/>
      <p:bldP spid="32" grpId="0"/>
    </p:bldLst>
  </p:timing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zh-CN" altLang="en-US" dirty="0">
                <a:latin typeface="黑体" pitchFamily="2" charset="-122"/>
                <a:ea typeface="黑体" pitchFamily="2" charset="-122"/>
              </a:rPr>
              <a:t>树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--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基本概念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152400" y="1143000"/>
            <a:ext cx="8991600" cy="5029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08000">
              <a:lnSpc>
                <a:spcPct val="135000"/>
              </a:lnSpc>
              <a:spcBef>
                <a:spcPts val="0"/>
              </a:spcBef>
            </a:pPr>
            <a:r>
              <a:rPr lang="en-US" altLang="zh-CN" sz="3200" dirty="0">
                <a:solidFill>
                  <a:srgbClr val="0000CC"/>
                </a:solidFill>
              </a:rPr>
              <a:t> </a:t>
            </a:r>
            <a:r>
              <a:rPr lang="zh-CN" altLang="en-US" sz="3200" dirty="0">
                <a:solidFill>
                  <a:srgbClr val="0000CC"/>
                </a:solidFill>
              </a:rPr>
              <a:t>树：</a:t>
            </a:r>
            <a:r>
              <a:rPr lang="zh-CN" altLang="en-US" sz="3200" dirty="0"/>
              <a:t>有限个结点及其关系的集合，</a:t>
            </a:r>
            <a:endParaRPr lang="en-US" altLang="zh-CN" sz="3200" dirty="0"/>
          </a:p>
          <a:p>
            <a:pPr marL="108000">
              <a:lnSpc>
                <a:spcPct val="135000"/>
              </a:lnSpc>
              <a:spcBef>
                <a:spcPts val="0"/>
              </a:spcBef>
              <a:buNone/>
            </a:pPr>
            <a:r>
              <a:rPr lang="en-US" altLang="zh-CN" sz="3200" dirty="0">
                <a:solidFill>
                  <a:srgbClr val="003399"/>
                </a:solidFill>
              </a:rPr>
              <a:t>          </a:t>
            </a:r>
            <a:r>
              <a:rPr lang="zh-CN" altLang="en-US" sz="3200" dirty="0">
                <a:solidFill>
                  <a:srgbClr val="0000CC"/>
                </a:solidFill>
              </a:rPr>
              <a:t>可以为空，</a:t>
            </a:r>
            <a:r>
              <a:rPr lang="zh-CN" altLang="en-US" sz="3200" dirty="0"/>
              <a:t>否则满足：</a:t>
            </a:r>
            <a:endParaRPr lang="en-US" altLang="zh-CN" sz="3200" dirty="0"/>
          </a:p>
          <a:p>
            <a:pPr marL="108000">
              <a:lnSpc>
                <a:spcPct val="135000"/>
              </a:lnSpc>
              <a:spcBef>
                <a:spcPts val="600"/>
              </a:spcBef>
              <a:buNone/>
            </a:pPr>
            <a:r>
              <a:rPr lang="en-US" altLang="zh-CN" sz="3200" dirty="0"/>
              <a:t>  (1) </a:t>
            </a:r>
            <a:r>
              <a:rPr lang="zh-CN" altLang="en-US" sz="3200" dirty="0"/>
              <a:t>有且仅有</a:t>
            </a:r>
            <a:r>
              <a:rPr lang="en-US" altLang="zh-CN" sz="3200" dirty="0"/>
              <a:t>1</a:t>
            </a:r>
            <a:r>
              <a:rPr lang="zh-CN" altLang="en-US" sz="3200" dirty="0"/>
              <a:t>个根；</a:t>
            </a:r>
            <a:endParaRPr lang="en-US" altLang="zh-CN" sz="3200" dirty="0"/>
          </a:p>
          <a:p>
            <a:pPr marL="108000">
              <a:lnSpc>
                <a:spcPct val="135000"/>
              </a:lnSpc>
              <a:spcBef>
                <a:spcPts val="600"/>
              </a:spcBef>
              <a:buNone/>
            </a:pPr>
            <a:r>
              <a:rPr lang="en-US" altLang="zh-CN" sz="3200" dirty="0"/>
              <a:t>  (2) </a:t>
            </a:r>
            <a:r>
              <a:rPr lang="zh-CN" altLang="en-US" sz="3200" dirty="0"/>
              <a:t>除根外，</a:t>
            </a:r>
            <a:endParaRPr lang="en-US" altLang="zh-CN" sz="3200" dirty="0"/>
          </a:p>
          <a:p>
            <a:pPr marL="108000">
              <a:lnSpc>
                <a:spcPct val="135000"/>
              </a:lnSpc>
              <a:spcBef>
                <a:spcPts val="0"/>
              </a:spcBef>
              <a:buNone/>
            </a:pPr>
            <a:r>
              <a:rPr lang="en-US" altLang="zh-CN" sz="3200" dirty="0"/>
              <a:t>       </a:t>
            </a:r>
            <a:r>
              <a:rPr lang="zh-CN" altLang="en-US" sz="3200" dirty="0"/>
              <a:t>其余结点分为</a:t>
            </a:r>
            <a:r>
              <a:rPr lang="zh-CN" altLang="en-US" sz="3200" dirty="0">
                <a:solidFill>
                  <a:srgbClr val="008000"/>
                </a:solidFill>
              </a:rPr>
              <a:t>若干不相交的集合</a:t>
            </a:r>
            <a:endParaRPr lang="en-US" altLang="zh-CN" sz="3200" dirty="0">
              <a:solidFill>
                <a:srgbClr val="008000"/>
              </a:solidFill>
            </a:endParaRPr>
          </a:p>
          <a:p>
            <a:pPr marL="108000">
              <a:lnSpc>
                <a:spcPct val="135000"/>
              </a:lnSpc>
              <a:spcBef>
                <a:spcPts val="0"/>
              </a:spcBef>
              <a:buNone/>
            </a:pPr>
            <a:r>
              <a:rPr lang="en-US" altLang="zh-CN" sz="3200" dirty="0"/>
              <a:t>       T</a:t>
            </a:r>
            <a:r>
              <a:rPr lang="en-US" altLang="zh-CN" sz="3200" baseline="-25000" dirty="0"/>
              <a:t>1</a:t>
            </a:r>
            <a:r>
              <a:rPr lang="en-US" altLang="zh-CN" sz="3200" dirty="0"/>
              <a:t>, T</a:t>
            </a:r>
            <a:r>
              <a:rPr lang="en-US" altLang="zh-CN" sz="3200" baseline="-25000" dirty="0"/>
              <a:t>2</a:t>
            </a:r>
            <a:r>
              <a:rPr lang="en-US" altLang="zh-CN" sz="3200" dirty="0"/>
              <a:t>, ……, T</a:t>
            </a:r>
            <a:r>
              <a:rPr lang="en-US" altLang="zh-CN" sz="3200" baseline="-25000" dirty="0"/>
              <a:t>m</a:t>
            </a:r>
            <a:r>
              <a:rPr lang="zh-CN" altLang="en-US" sz="3200" dirty="0"/>
              <a:t>，</a:t>
            </a:r>
            <a:endParaRPr lang="en-US" altLang="zh-CN" sz="3200" dirty="0"/>
          </a:p>
          <a:p>
            <a:pPr marL="108000">
              <a:lnSpc>
                <a:spcPct val="135000"/>
              </a:lnSpc>
              <a:spcBef>
                <a:spcPts val="0"/>
              </a:spcBef>
              <a:buNone/>
            </a:pPr>
            <a:r>
              <a:rPr lang="en-US" altLang="zh-CN" sz="3200" dirty="0"/>
              <a:t>      </a:t>
            </a:r>
            <a:r>
              <a:rPr lang="zh-CN" altLang="en-US" sz="3200" dirty="0">
                <a:solidFill>
                  <a:srgbClr val="008000"/>
                </a:solidFill>
              </a:rPr>
              <a:t>每个集合是</a:t>
            </a:r>
            <a:r>
              <a:rPr lang="en-US" altLang="zh-CN" sz="3200" dirty="0">
                <a:solidFill>
                  <a:srgbClr val="008000"/>
                </a:solidFill>
              </a:rPr>
              <a:t>1</a:t>
            </a:r>
            <a:r>
              <a:rPr lang="zh-CN" altLang="en-US" sz="3200" dirty="0">
                <a:solidFill>
                  <a:srgbClr val="008000"/>
                </a:solidFill>
              </a:rPr>
              <a:t>棵树，称为根的子树。</a:t>
            </a:r>
            <a:endParaRPr lang="en-US" altLang="zh-CN" sz="3200" dirty="0">
              <a:solidFill>
                <a:srgbClr val="008000"/>
              </a:solidFill>
            </a:endParaRPr>
          </a:p>
        </p:txBody>
      </p:sp>
      <p:sp>
        <p:nvSpPr>
          <p:cNvPr id="23" name="Oval 26"/>
          <p:cNvSpPr>
            <a:spLocks noChangeArrowheads="1"/>
          </p:cNvSpPr>
          <p:nvPr/>
        </p:nvSpPr>
        <p:spPr bwMode="auto">
          <a:xfrm>
            <a:off x="6205534" y="2409334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B</a:t>
            </a:r>
          </a:p>
        </p:txBody>
      </p:sp>
      <p:sp>
        <p:nvSpPr>
          <p:cNvPr id="24" name="Oval 27"/>
          <p:cNvSpPr>
            <a:spLocks noChangeArrowheads="1"/>
          </p:cNvSpPr>
          <p:nvPr/>
        </p:nvSpPr>
        <p:spPr bwMode="auto">
          <a:xfrm>
            <a:off x="7061400" y="1435535"/>
            <a:ext cx="432000" cy="432000"/>
          </a:xfrm>
          <a:prstGeom prst="ellipse">
            <a:avLst/>
          </a:prstGeom>
          <a:solidFill>
            <a:srgbClr val="FFFE98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/>
              <a:t>A</a:t>
            </a:r>
          </a:p>
        </p:txBody>
      </p:sp>
      <p:sp>
        <p:nvSpPr>
          <p:cNvPr id="27" name="Oval 28"/>
          <p:cNvSpPr>
            <a:spLocks noChangeArrowheads="1"/>
          </p:cNvSpPr>
          <p:nvPr/>
        </p:nvSpPr>
        <p:spPr bwMode="auto">
          <a:xfrm>
            <a:off x="7980000" y="2409334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C</a:t>
            </a:r>
            <a:endParaRPr lang="zh-CN" altLang="en-US" sz="3200" dirty="0"/>
          </a:p>
        </p:txBody>
      </p:sp>
      <p:sp>
        <p:nvSpPr>
          <p:cNvPr id="28" name="Oval 29"/>
          <p:cNvSpPr>
            <a:spLocks noChangeArrowheads="1"/>
          </p:cNvSpPr>
          <p:nvPr/>
        </p:nvSpPr>
        <p:spPr bwMode="auto">
          <a:xfrm>
            <a:off x="7671000" y="3365735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G</a:t>
            </a:r>
            <a:endParaRPr lang="zh-CN" altLang="en-US" sz="3200" dirty="0"/>
          </a:p>
        </p:txBody>
      </p:sp>
      <p:cxnSp>
        <p:nvCxnSpPr>
          <p:cNvPr id="29" name="直接连接符 28"/>
          <p:cNvCxnSpPr>
            <a:stCxn id="24" idx="3"/>
            <a:endCxn id="23" idx="0"/>
          </p:cNvCxnSpPr>
          <p:nvPr/>
        </p:nvCxnSpPr>
        <p:spPr bwMode="auto">
          <a:xfrm rot="5400000">
            <a:off x="6470568" y="1755237"/>
            <a:ext cx="605064" cy="70313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直接连接符 29"/>
          <p:cNvCxnSpPr>
            <a:stCxn id="24" idx="5"/>
            <a:endCxn id="27" idx="0"/>
          </p:cNvCxnSpPr>
          <p:nvPr/>
        </p:nvCxnSpPr>
        <p:spPr bwMode="auto">
          <a:xfrm rot="16200000" flipH="1">
            <a:off x="7510535" y="1723869"/>
            <a:ext cx="605064" cy="7658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直接连接符 30"/>
          <p:cNvCxnSpPr>
            <a:stCxn id="27" idx="3"/>
            <a:endCxn id="28" idx="0"/>
          </p:cNvCxnSpPr>
          <p:nvPr/>
        </p:nvCxnSpPr>
        <p:spPr bwMode="auto">
          <a:xfrm rot="5400000">
            <a:off x="7671300" y="2993770"/>
            <a:ext cx="587666" cy="1562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3" name="Oval 29"/>
          <p:cNvSpPr>
            <a:spLocks noChangeArrowheads="1"/>
          </p:cNvSpPr>
          <p:nvPr/>
        </p:nvSpPr>
        <p:spPr bwMode="auto">
          <a:xfrm>
            <a:off x="6248400" y="3416735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E</a:t>
            </a:r>
            <a:endParaRPr lang="zh-CN" altLang="en-US" sz="3200" dirty="0"/>
          </a:p>
        </p:txBody>
      </p:sp>
      <p:cxnSp>
        <p:nvCxnSpPr>
          <p:cNvPr id="34" name="直接连接符 33"/>
          <p:cNvCxnSpPr>
            <a:stCxn id="23" idx="4"/>
            <a:endCxn id="33" idx="0"/>
          </p:cNvCxnSpPr>
          <p:nvPr/>
        </p:nvCxnSpPr>
        <p:spPr bwMode="auto">
          <a:xfrm rot="16200000" flipH="1">
            <a:off x="6155267" y="3107601"/>
            <a:ext cx="575401" cy="42866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5" name="Oval 29"/>
          <p:cNvSpPr>
            <a:spLocks noChangeArrowheads="1"/>
          </p:cNvSpPr>
          <p:nvPr/>
        </p:nvSpPr>
        <p:spPr bwMode="auto">
          <a:xfrm>
            <a:off x="6934200" y="3429935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F</a:t>
            </a:r>
            <a:endParaRPr lang="zh-CN" altLang="en-US" sz="3200" dirty="0"/>
          </a:p>
        </p:txBody>
      </p:sp>
      <p:cxnSp>
        <p:nvCxnSpPr>
          <p:cNvPr id="36" name="直接连接符 35"/>
          <p:cNvCxnSpPr>
            <a:stCxn id="23" idx="5"/>
            <a:endCxn id="35" idx="0"/>
          </p:cNvCxnSpPr>
          <p:nvPr/>
        </p:nvCxnSpPr>
        <p:spPr bwMode="auto">
          <a:xfrm rot="16200000" flipH="1">
            <a:off x="6536301" y="2816036"/>
            <a:ext cx="651866" cy="57593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7" name="Oval 29"/>
          <p:cNvSpPr>
            <a:spLocks noChangeArrowheads="1"/>
          </p:cNvSpPr>
          <p:nvPr/>
        </p:nvSpPr>
        <p:spPr bwMode="auto">
          <a:xfrm>
            <a:off x="8382000" y="3365735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H</a:t>
            </a:r>
            <a:endParaRPr lang="zh-CN" altLang="en-US" sz="3200" dirty="0"/>
          </a:p>
        </p:txBody>
      </p:sp>
      <p:cxnSp>
        <p:nvCxnSpPr>
          <p:cNvPr id="38" name="直接连接符 37"/>
          <p:cNvCxnSpPr>
            <a:stCxn id="27" idx="5"/>
            <a:endCxn id="37" idx="0"/>
          </p:cNvCxnSpPr>
          <p:nvPr/>
        </p:nvCxnSpPr>
        <p:spPr bwMode="auto">
          <a:xfrm rot="16200000" flipH="1">
            <a:off x="8179534" y="2947269"/>
            <a:ext cx="587666" cy="2492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9" name="Oval 29"/>
          <p:cNvSpPr>
            <a:spLocks noChangeArrowheads="1"/>
          </p:cNvSpPr>
          <p:nvPr/>
        </p:nvSpPr>
        <p:spPr bwMode="auto">
          <a:xfrm>
            <a:off x="7378799" y="429240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I</a:t>
            </a:r>
            <a:endParaRPr lang="zh-CN" altLang="en-US" sz="3200" dirty="0"/>
          </a:p>
        </p:txBody>
      </p:sp>
      <p:cxnSp>
        <p:nvCxnSpPr>
          <p:cNvPr id="40" name="直接连接符 39"/>
          <p:cNvCxnSpPr>
            <a:stCxn id="28" idx="3"/>
            <a:endCxn id="39" idx="0"/>
          </p:cNvCxnSpPr>
          <p:nvPr/>
        </p:nvCxnSpPr>
        <p:spPr bwMode="auto">
          <a:xfrm rot="5400000">
            <a:off x="7385567" y="3943702"/>
            <a:ext cx="557930" cy="139466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1" name="Oval 29"/>
          <p:cNvSpPr>
            <a:spLocks noChangeArrowheads="1"/>
          </p:cNvSpPr>
          <p:nvPr/>
        </p:nvSpPr>
        <p:spPr bwMode="auto">
          <a:xfrm>
            <a:off x="5562600" y="3441935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D</a:t>
            </a:r>
            <a:endParaRPr lang="zh-CN" altLang="en-US" sz="3200" dirty="0"/>
          </a:p>
        </p:txBody>
      </p:sp>
      <p:cxnSp>
        <p:nvCxnSpPr>
          <p:cNvPr id="42" name="直接连接符 41"/>
          <p:cNvCxnSpPr>
            <a:stCxn id="23" idx="3"/>
            <a:endCxn id="41" idx="0"/>
          </p:cNvCxnSpPr>
          <p:nvPr/>
        </p:nvCxnSpPr>
        <p:spPr bwMode="auto">
          <a:xfrm rot="5400000">
            <a:off x="5691767" y="2864903"/>
            <a:ext cx="663866" cy="49019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"/>
          <p:cNvSpPr>
            <a:spLocks noChangeArrowheads="1"/>
          </p:cNvSpPr>
          <p:nvPr/>
        </p:nvSpPr>
        <p:spPr bwMode="auto">
          <a:xfrm>
            <a:off x="228600" y="1066800"/>
            <a:ext cx="8915400" cy="5486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72000" lvl="0"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zh-CN" altLang="en-US" sz="3200" dirty="0">
                <a:solidFill>
                  <a:srgbClr val="0000CC"/>
                </a:solidFill>
                <a:latin typeface="+mj-lt"/>
              </a:rPr>
              <a:t> 结点的度：</a:t>
            </a:r>
            <a:r>
              <a:rPr lang="zh-CN" altLang="en-US" sz="3200" dirty="0">
                <a:latin typeface="+mj-lt"/>
              </a:rPr>
              <a:t>该结点的孩子个数；</a:t>
            </a:r>
            <a:endParaRPr lang="en-US" altLang="zh-CN" sz="3200" dirty="0">
              <a:latin typeface="+mj-lt"/>
            </a:endParaRPr>
          </a:p>
          <a:p>
            <a:pPr marL="72000" lvl="0"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zh-CN" altLang="en-US" sz="3200" dirty="0">
                <a:solidFill>
                  <a:srgbClr val="0000CC"/>
                </a:solidFill>
                <a:latin typeface="+mj-lt"/>
              </a:rPr>
              <a:t> 树的度：</a:t>
            </a:r>
            <a:r>
              <a:rPr lang="zh-CN" altLang="en-US" sz="3200" dirty="0">
                <a:latin typeface="+mj-lt"/>
              </a:rPr>
              <a:t>树中结点度的最大值；</a:t>
            </a:r>
            <a:endParaRPr lang="en-US" altLang="zh-CN" sz="3200" dirty="0">
              <a:latin typeface="+mj-lt"/>
            </a:endParaRPr>
          </a:p>
          <a:p>
            <a:pPr marL="72000" lvl="0"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zh-CN" altLang="en-US" sz="3200" dirty="0">
                <a:solidFill>
                  <a:srgbClr val="0000CC"/>
                </a:solidFill>
                <a:latin typeface="+mj-lt"/>
              </a:rPr>
              <a:t> 兄弟</a:t>
            </a:r>
            <a:r>
              <a:rPr lang="zh-CN" altLang="en-US" sz="3200" dirty="0">
                <a:solidFill>
                  <a:srgbClr val="003399"/>
                </a:solidFill>
                <a:latin typeface="+mj-lt"/>
              </a:rPr>
              <a:t>：</a:t>
            </a:r>
            <a:r>
              <a:rPr lang="zh-CN" altLang="en-US" sz="3200" dirty="0">
                <a:latin typeface="+mj-lt"/>
              </a:rPr>
              <a:t>有共同的父结点；</a:t>
            </a:r>
            <a:endParaRPr lang="en-US" altLang="zh-CN" sz="3200" dirty="0">
              <a:latin typeface="+mj-lt"/>
            </a:endParaRPr>
          </a:p>
          <a:p>
            <a:pPr marL="72000" lvl="0"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zh-CN" altLang="en-US" sz="3200" dirty="0">
                <a:solidFill>
                  <a:srgbClr val="0000CC"/>
                </a:solidFill>
                <a:latin typeface="+mj-lt"/>
              </a:rPr>
              <a:t> 无序树</a:t>
            </a:r>
            <a:r>
              <a:rPr lang="zh-CN" altLang="en-US" sz="3200" dirty="0">
                <a:solidFill>
                  <a:srgbClr val="003399"/>
                </a:solidFill>
                <a:latin typeface="+mj-lt"/>
              </a:rPr>
              <a:t>：</a:t>
            </a:r>
            <a:r>
              <a:rPr lang="zh-CN" altLang="en-US" sz="3200" dirty="0">
                <a:latin typeface="+mj-lt"/>
              </a:rPr>
              <a:t>兄弟间无左右次序；</a:t>
            </a:r>
            <a:endParaRPr lang="en-US" altLang="zh-CN" sz="3200" dirty="0">
              <a:latin typeface="+mj-lt"/>
            </a:endParaRPr>
          </a:p>
          <a:p>
            <a:pPr marL="72000" lvl="0"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zh-CN" altLang="en-US" sz="3200" dirty="0">
                <a:solidFill>
                  <a:srgbClr val="0000CC"/>
                </a:solidFill>
                <a:latin typeface="+mj-lt"/>
              </a:rPr>
              <a:t> 有序树：</a:t>
            </a:r>
            <a:r>
              <a:rPr lang="zh-CN" altLang="en-US" sz="3200" dirty="0">
                <a:latin typeface="+mj-lt"/>
              </a:rPr>
              <a:t>兄弟分左右；</a:t>
            </a:r>
            <a:endParaRPr lang="en-US" altLang="zh-CN" sz="3200" dirty="0">
              <a:latin typeface="+mj-lt"/>
            </a:endParaRPr>
          </a:p>
          <a:p>
            <a:pPr marL="72000" lvl="0"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zh-CN" altLang="en-US" sz="3200" dirty="0">
                <a:solidFill>
                  <a:srgbClr val="0000CC"/>
                </a:solidFill>
                <a:latin typeface="+mj-lt"/>
              </a:rPr>
              <a:t> 长子：</a:t>
            </a:r>
            <a:r>
              <a:rPr lang="zh-CN" altLang="en-US" sz="3200" dirty="0">
                <a:latin typeface="+mj-lt"/>
              </a:rPr>
              <a:t>最左子结点；</a:t>
            </a:r>
            <a:endParaRPr lang="en-US" altLang="zh-CN" sz="3200" dirty="0">
              <a:latin typeface="+mj-lt"/>
            </a:endParaRPr>
          </a:p>
          <a:p>
            <a:pPr marL="72000" lvl="0"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zh-CN" altLang="en-US" sz="3200" dirty="0">
                <a:solidFill>
                  <a:srgbClr val="0000CC"/>
                </a:solidFill>
                <a:latin typeface="+mj-lt"/>
              </a:rPr>
              <a:t> 次子：</a:t>
            </a:r>
            <a:r>
              <a:rPr lang="zh-CN" altLang="en-US" sz="3200" dirty="0">
                <a:latin typeface="+mj-lt"/>
              </a:rPr>
              <a:t>长子的右邻；</a:t>
            </a:r>
            <a:endParaRPr lang="en-US" altLang="zh-CN" sz="3200" dirty="0">
              <a:latin typeface="+mj-lt"/>
            </a:endParaRPr>
          </a:p>
          <a:p>
            <a:pPr marL="72000" lvl="0"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zh-CN" altLang="en-US" sz="3200" dirty="0">
                <a:solidFill>
                  <a:srgbClr val="0000CC"/>
                </a:solidFill>
                <a:latin typeface="+mj-lt"/>
              </a:rPr>
              <a:t> 左、右兄弟</a:t>
            </a:r>
            <a:endParaRPr lang="en-US" altLang="zh-CN" sz="3200" dirty="0">
              <a:solidFill>
                <a:srgbClr val="0000CC"/>
              </a:solidFill>
              <a:latin typeface="+mj-lt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zh-CN" altLang="en-US" dirty="0">
                <a:latin typeface="黑体" pitchFamily="2" charset="-122"/>
                <a:ea typeface="黑体" pitchFamily="2" charset="-122"/>
              </a:rPr>
              <a:t>树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--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常用术语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3" name="Oval 26"/>
          <p:cNvSpPr>
            <a:spLocks noChangeArrowheads="1"/>
          </p:cNvSpPr>
          <p:nvPr/>
        </p:nvSpPr>
        <p:spPr bwMode="auto">
          <a:xfrm>
            <a:off x="5976934" y="2954999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B</a:t>
            </a:r>
          </a:p>
        </p:txBody>
      </p:sp>
      <p:sp>
        <p:nvSpPr>
          <p:cNvPr id="24" name="Oval 27"/>
          <p:cNvSpPr>
            <a:spLocks noChangeArrowheads="1"/>
          </p:cNvSpPr>
          <p:nvPr/>
        </p:nvSpPr>
        <p:spPr bwMode="auto">
          <a:xfrm>
            <a:off x="6832800" y="1981200"/>
            <a:ext cx="432000" cy="432000"/>
          </a:xfrm>
          <a:prstGeom prst="ellipse">
            <a:avLst/>
          </a:prstGeom>
          <a:solidFill>
            <a:srgbClr val="FFFE98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/>
              <a:t>A</a:t>
            </a:r>
          </a:p>
        </p:txBody>
      </p:sp>
      <p:sp>
        <p:nvSpPr>
          <p:cNvPr id="27" name="Oval 28"/>
          <p:cNvSpPr>
            <a:spLocks noChangeArrowheads="1"/>
          </p:cNvSpPr>
          <p:nvPr/>
        </p:nvSpPr>
        <p:spPr bwMode="auto">
          <a:xfrm>
            <a:off x="7751400" y="2954999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C</a:t>
            </a:r>
            <a:endParaRPr lang="zh-CN" altLang="en-US" sz="3200" dirty="0"/>
          </a:p>
        </p:txBody>
      </p:sp>
      <p:sp>
        <p:nvSpPr>
          <p:cNvPr id="28" name="Oval 29"/>
          <p:cNvSpPr>
            <a:spLocks noChangeArrowheads="1"/>
          </p:cNvSpPr>
          <p:nvPr/>
        </p:nvSpPr>
        <p:spPr bwMode="auto">
          <a:xfrm>
            <a:off x="7442400" y="391140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G</a:t>
            </a:r>
            <a:endParaRPr lang="zh-CN" altLang="en-US" sz="3200" dirty="0"/>
          </a:p>
        </p:txBody>
      </p:sp>
      <p:cxnSp>
        <p:nvCxnSpPr>
          <p:cNvPr id="29" name="直接连接符 28"/>
          <p:cNvCxnSpPr>
            <a:stCxn id="24" idx="3"/>
            <a:endCxn id="23" idx="0"/>
          </p:cNvCxnSpPr>
          <p:nvPr/>
        </p:nvCxnSpPr>
        <p:spPr bwMode="auto">
          <a:xfrm rot="5400000">
            <a:off x="6241968" y="2300902"/>
            <a:ext cx="605064" cy="70313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直接连接符 29"/>
          <p:cNvCxnSpPr>
            <a:stCxn id="24" idx="5"/>
            <a:endCxn id="27" idx="0"/>
          </p:cNvCxnSpPr>
          <p:nvPr/>
        </p:nvCxnSpPr>
        <p:spPr bwMode="auto">
          <a:xfrm rot="16200000" flipH="1">
            <a:off x="7281935" y="2269534"/>
            <a:ext cx="605064" cy="7658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直接连接符 30"/>
          <p:cNvCxnSpPr>
            <a:stCxn id="27" idx="3"/>
            <a:endCxn id="28" idx="0"/>
          </p:cNvCxnSpPr>
          <p:nvPr/>
        </p:nvCxnSpPr>
        <p:spPr bwMode="auto">
          <a:xfrm rot="5400000">
            <a:off x="7442700" y="3539435"/>
            <a:ext cx="587666" cy="1562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3" name="Oval 29"/>
          <p:cNvSpPr>
            <a:spLocks noChangeArrowheads="1"/>
          </p:cNvSpPr>
          <p:nvPr/>
        </p:nvSpPr>
        <p:spPr bwMode="auto">
          <a:xfrm>
            <a:off x="6019800" y="396240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E</a:t>
            </a:r>
            <a:endParaRPr lang="zh-CN" altLang="en-US" sz="3200" dirty="0"/>
          </a:p>
        </p:txBody>
      </p:sp>
      <p:cxnSp>
        <p:nvCxnSpPr>
          <p:cNvPr id="34" name="直接连接符 33"/>
          <p:cNvCxnSpPr>
            <a:stCxn id="23" idx="4"/>
            <a:endCxn id="33" idx="0"/>
          </p:cNvCxnSpPr>
          <p:nvPr/>
        </p:nvCxnSpPr>
        <p:spPr bwMode="auto">
          <a:xfrm rot="16200000" flipH="1">
            <a:off x="5926667" y="3653266"/>
            <a:ext cx="575401" cy="42866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5" name="Oval 29"/>
          <p:cNvSpPr>
            <a:spLocks noChangeArrowheads="1"/>
          </p:cNvSpPr>
          <p:nvPr/>
        </p:nvSpPr>
        <p:spPr bwMode="auto">
          <a:xfrm>
            <a:off x="6705600" y="397560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F</a:t>
            </a:r>
            <a:endParaRPr lang="zh-CN" altLang="en-US" sz="3200" dirty="0"/>
          </a:p>
        </p:txBody>
      </p:sp>
      <p:cxnSp>
        <p:nvCxnSpPr>
          <p:cNvPr id="36" name="直接连接符 35"/>
          <p:cNvCxnSpPr>
            <a:stCxn id="23" idx="5"/>
            <a:endCxn id="35" idx="0"/>
          </p:cNvCxnSpPr>
          <p:nvPr/>
        </p:nvCxnSpPr>
        <p:spPr bwMode="auto">
          <a:xfrm rot="16200000" flipH="1">
            <a:off x="6307701" y="3361701"/>
            <a:ext cx="651866" cy="57593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7" name="Oval 29"/>
          <p:cNvSpPr>
            <a:spLocks noChangeArrowheads="1"/>
          </p:cNvSpPr>
          <p:nvPr/>
        </p:nvSpPr>
        <p:spPr bwMode="auto">
          <a:xfrm>
            <a:off x="8153400" y="391140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H</a:t>
            </a:r>
            <a:endParaRPr lang="zh-CN" altLang="en-US" sz="3200" dirty="0"/>
          </a:p>
        </p:txBody>
      </p:sp>
      <p:cxnSp>
        <p:nvCxnSpPr>
          <p:cNvPr id="38" name="直接连接符 37"/>
          <p:cNvCxnSpPr>
            <a:stCxn id="27" idx="5"/>
            <a:endCxn id="37" idx="0"/>
          </p:cNvCxnSpPr>
          <p:nvPr/>
        </p:nvCxnSpPr>
        <p:spPr bwMode="auto">
          <a:xfrm rot="16200000" flipH="1">
            <a:off x="7950934" y="3492934"/>
            <a:ext cx="587666" cy="2492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9" name="Oval 29"/>
          <p:cNvSpPr>
            <a:spLocks noChangeArrowheads="1"/>
          </p:cNvSpPr>
          <p:nvPr/>
        </p:nvSpPr>
        <p:spPr bwMode="auto">
          <a:xfrm>
            <a:off x="5702400" y="4913595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I</a:t>
            </a:r>
            <a:endParaRPr lang="zh-CN" altLang="en-US" sz="3200" dirty="0"/>
          </a:p>
        </p:txBody>
      </p:sp>
      <p:cxnSp>
        <p:nvCxnSpPr>
          <p:cNvPr id="40" name="直接连接符 39"/>
          <p:cNvCxnSpPr>
            <a:stCxn id="33" idx="3"/>
            <a:endCxn id="39" idx="0"/>
          </p:cNvCxnSpPr>
          <p:nvPr/>
        </p:nvCxnSpPr>
        <p:spPr bwMode="auto">
          <a:xfrm rot="5400000">
            <a:off x="5709503" y="4540033"/>
            <a:ext cx="582460" cy="1646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1" name="Oval 29"/>
          <p:cNvSpPr>
            <a:spLocks noChangeArrowheads="1"/>
          </p:cNvSpPr>
          <p:nvPr/>
        </p:nvSpPr>
        <p:spPr bwMode="auto">
          <a:xfrm>
            <a:off x="5334000" y="398760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D</a:t>
            </a:r>
            <a:endParaRPr lang="zh-CN" altLang="en-US" sz="3200" dirty="0"/>
          </a:p>
        </p:txBody>
      </p:sp>
      <p:cxnSp>
        <p:nvCxnSpPr>
          <p:cNvPr id="42" name="直接连接符 41"/>
          <p:cNvCxnSpPr>
            <a:stCxn id="23" idx="3"/>
            <a:endCxn id="41" idx="0"/>
          </p:cNvCxnSpPr>
          <p:nvPr/>
        </p:nvCxnSpPr>
        <p:spPr bwMode="auto">
          <a:xfrm rot="5400000">
            <a:off x="5463167" y="3410568"/>
            <a:ext cx="663866" cy="49019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2" name="Oval 29"/>
          <p:cNvSpPr>
            <a:spLocks noChangeArrowheads="1"/>
          </p:cNvSpPr>
          <p:nvPr/>
        </p:nvSpPr>
        <p:spPr bwMode="auto">
          <a:xfrm>
            <a:off x="6464400" y="4913595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J</a:t>
            </a:r>
            <a:endParaRPr lang="zh-CN" altLang="en-US" sz="3200" dirty="0"/>
          </a:p>
        </p:txBody>
      </p:sp>
      <p:cxnSp>
        <p:nvCxnSpPr>
          <p:cNvPr id="25" name="直接连接符 24"/>
          <p:cNvCxnSpPr>
            <a:stCxn id="35" idx="3"/>
            <a:endCxn id="22" idx="0"/>
          </p:cNvCxnSpPr>
          <p:nvPr/>
        </p:nvCxnSpPr>
        <p:spPr bwMode="auto">
          <a:xfrm rot="5400000">
            <a:off x="6440003" y="4584733"/>
            <a:ext cx="569260" cy="884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3" name="Oval 29"/>
          <p:cNvSpPr>
            <a:spLocks noChangeArrowheads="1"/>
          </p:cNvSpPr>
          <p:nvPr/>
        </p:nvSpPr>
        <p:spPr bwMode="auto">
          <a:xfrm>
            <a:off x="7073999" y="4924925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K</a:t>
            </a:r>
            <a:endParaRPr lang="zh-CN" altLang="en-US" sz="3200" dirty="0"/>
          </a:p>
        </p:txBody>
      </p:sp>
      <p:cxnSp>
        <p:nvCxnSpPr>
          <p:cNvPr id="44" name="直接连接符 43"/>
          <p:cNvCxnSpPr>
            <a:stCxn id="35" idx="5"/>
            <a:endCxn id="43" idx="0"/>
          </p:cNvCxnSpPr>
          <p:nvPr/>
        </p:nvCxnSpPr>
        <p:spPr bwMode="auto">
          <a:xfrm rot="16200000" flipH="1">
            <a:off x="6891872" y="4526798"/>
            <a:ext cx="580590" cy="215664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9" name="椭圆 48"/>
          <p:cNvSpPr/>
          <p:nvPr/>
        </p:nvSpPr>
        <p:spPr bwMode="auto">
          <a:xfrm rot="5400000">
            <a:off x="6990600" y="3256800"/>
            <a:ext cx="1980000" cy="1260000"/>
          </a:xfrm>
          <a:prstGeom prst="ellipse">
            <a:avLst/>
          </a:prstGeom>
          <a:noFill/>
          <a:ln w="38100" cap="flat" cmpd="sng" algn="ctr">
            <a:solidFill>
              <a:srgbClr val="FF66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50" name="Rectangle 4"/>
          <p:cNvSpPr>
            <a:spLocks noChangeArrowheads="1"/>
          </p:cNvSpPr>
          <p:nvPr/>
        </p:nvSpPr>
        <p:spPr bwMode="auto">
          <a:xfrm>
            <a:off x="4953000" y="5715000"/>
            <a:ext cx="3886200" cy="609600"/>
          </a:xfrm>
          <a:prstGeom prst="rect">
            <a:avLst/>
          </a:prstGeom>
          <a:solidFill>
            <a:schemeClr val="accent3">
              <a:lumMod val="95000"/>
            </a:schemeClr>
          </a:solidFill>
          <a:ln w="28575">
            <a:solidFill>
              <a:srgbClr val="FF66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3200" dirty="0">
                <a:solidFill>
                  <a:srgbClr val="008A00"/>
                </a:solidFill>
                <a:latin typeface="黑体" pitchFamily="2" charset="-122"/>
                <a:ea typeface="黑体" pitchFamily="2" charset="-122"/>
              </a:rPr>
              <a:t>在</a:t>
            </a:r>
            <a:r>
              <a:rPr lang="en-US" altLang="zh-CN" sz="3200" dirty="0">
                <a:solidFill>
                  <a:srgbClr val="008A00"/>
                </a:solidFill>
                <a:latin typeface="黑体" pitchFamily="2" charset="-122"/>
                <a:ea typeface="黑体" pitchFamily="2" charset="-122"/>
              </a:rPr>
              <a:t>B</a:t>
            </a:r>
            <a:r>
              <a:rPr lang="zh-CN" altLang="en-US" sz="3200" dirty="0">
                <a:solidFill>
                  <a:srgbClr val="008A00"/>
                </a:solidFill>
                <a:latin typeface="黑体" pitchFamily="2" charset="-122"/>
                <a:ea typeface="黑体" pitchFamily="2" charset="-122"/>
              </a:rPr>
              <a:t>及其子树的右边</a:t>
            </a:r>
            <a:endParaRPr lang="en-US" altLang="zh-CN" sz="3200" dirty="0">
              <a:solidFill>
                <a:srgbClr val="008A00"/>
              </a:solidFill>
              <a:latin typeface="黑体" pitchFamily="2" charset="-122"/>
              <a:ea typeface="黑体" pitchFamily="2" charset="-122"/>
            </a:endParaRPr>
          </a:p>
        </p:txBody>
      </p:sp>
      <p:cxnSp>
        <p:nvCxnSpPr>
          <p:cNvPr id="51" name="直接箭头连接符 50"/>
          <p:cNvCxnSpPr>
            <a:stCxn id="49" idx="6"/>
          </p:cNvCxnSpPr>
          <p:nvPr/>
        </p:nvCxnSpPr>
        <p:spPr bwMode="auto">
          <a:xfrm rot="5400000">
            <a:off x="7457400" y="5191800"/>
            <a:ext cx="838200" cy="208200"/>
          </a:xfrm>
          <a:prstGeom prst="straightConnector1">
            <a:avLst/>
          </a:prstGeom>
          <a:solidFill>
            <a:srgbClr val="B9FFB9"/>
          </a:solidFill>
          <a:ln w="25400" cap="flat" cmpd="sng" algn="ctr">
            <a:solidFill>
              <a:srgbClr val="FF66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0" grpId="0" animBg="1"/>
    </p:bldLst>
  </p:timing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"/>
          <p:cNvSpPr>
            <a:spLocks noChangeArrowheads="1"/>
          </p:cNvSpPr>
          <p:nvPr/>
        </p:nvSpPr>
        <p:spPr bwMode="auto">
          <a:xfrm>
            <a:off x="228600" y="1066800"/>
            <a:ext cx="8915400" cy="5486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72000" lvl="0"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zh-CN" altLang="en-US" sz="3200" dirty="0">
                <a:solidFill>
                  <a:srgbClr val="0000CC"/>
                </a:solidFill>
                <a:latin typeface="+mj-lt"/>
              </a:rPr>
              <a:t> 结点的度：</a:t>
            </a:r>
            <a:r>
              <a:rPr lang="zh-CN" altLang="en-US" sz="3200" dirty="0">
                <a:latin typeface="+mj-lt"/>
              </a:rPr>
              <a:t>该结点的孩子个数；</a:t>
            </a:r>
            <a:endParaRPr lang="en-US" altLang="zh-CN" sz="3200" dirty="0">
              <a:latin typeface="+mj-lt"/>
            </a:endParaRPr>
          </a:p>
          <a:p>
            <a:pPr marL="72000" lvl="0"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zh-CN" altLang="en-US" sz="3200" dirty="0">
                <a:solidFill>
                  <a:srgbClr val="0000CC"/>
                </a:solidFill>
              </a:rPr>
              <a:t> 树的度：</a:t>
            </a:r>
            <a:r>
              <a:rPr lang="zh-CN" altLang="en-US" sz="3200" dirty="0"/>
              <a:t>树中结点度的最大值；</a:t>
            </a:r>
            <a:endParaRPr lang="en-US" altLang="zh-CN" sz="3200" dirty="0">
              <a:latin typeface="+mj-lt"/>
            </a:endParaRPr>
          </a:p>
          <a:p>
            <a:pPr marL="72000" lvl="0">
              <a:lnSpc>
                <a:spcPct val="140000"/>
              </a:lnSpc>
              <a:spcBef>
                <a:spcPts val="1800"/>
              </a:spcBef>
              <a:buNone/>
              <a:defRPr/>
            </a:pPr>
            <a:r>
              <a:rPr lang="zh-CN" altLang="en-US" sz="3200" dirty="0">
                <a:latin typeface="+mj-lt"/>
              </a:rPr>
              <a:t>  例：</a:t>
            </a:r>
            <a:r>
              <a:rPr lang="zh-CN" altLang="zh-CN" sz="3200" dirty="0"/>
              <a:t>已知一棵度为</a:t>
            </a:r>
            <a:r>
              <a:rPr lang="en-US" altLang="zh-CN" sz="3200" dirty="0"/>
              <a:t>3</a:t>
            </a:r>
            <a:r>
              <a:rPr lang="zh-CN" altLang="zh-CN" sz="3200" dirty="0"/>
              <a:t>的树，</a:t>
            </a:r>
            <a:endParaRPr lang="en-US" altLang="zh-CN" sz="3200" dirty="0"/>
          </a:p>
          <a:p>
            <a:pPr marL="72000" lvl="0">
              <a:lnSpc>
                <a:spcPct val="140000"/>
              </a:lnSpc>
              <a:spcBef>
                <a:spcPts val="600"/>
              </a:spcBef>
              <a:buNone/>
              <a:defRPr/>
            </a:pPr>
            <a:r>
              <a:rPr lang="en-US" altLang="zh-CN" sz="3200" dirty="0"/>
              <a:t>         </a:t>
            </a:r>
            <a:r>
              <a:rPr lang="zh-CN" altLang="zh-CN" sz="3200" dirty="0"/>
              <a:t>度为</a:t>
            </a:r>
            <a:r>
              <a:rPr lang="en-US" altLang="zh-CN" sz="3200" dirty="0"/>
              <a:t>0</a:t>
            </a:r>
            <a:r>
              <a:rPr lang="zh-CN" altLang="zh-CN" sz="3200" dirty="0"/>
              <a:t>的结点有</a:t>
            </a:r>
            <a:r>
              <a:rPr lang="en-US" altLang="zh-CN" sz="3200" dirty="0"/>
              <a:t>n</a:t>
            </a:r>
            <a:r>
              <a:rPr lang="en-US" altLang="zh-CN" sz="3200" baseline="-25000" dirty="0"/>
              <a:t>0</a:t>
            </a:r>
            <a:r>
              <a:rPr lang="zh-CN" altLang="zh-CN" sz="3200" dirty="0"/>
              <a:t>个、度为</a:t>
            </a:r>
            <a:r>
              <a:rPr lang="en-US" altLang="zh-CN" sz="3200" dirty="0"/>
              <a:t>3</a:t>
            </a:r>
            <a:r>
              <a:rPr lang="zh-CN" altLang="zh-CN" sz="3200" dirty="0"/>
              <a:t>的结点</a:t>
            </a:r>
            <a:r>
              <a:rPr lang="zh-CN" altLang="en-US" sz="3200" dirty="0"/>
              <a:t>有</a:t>
            </a:r>
            <a:r>
              <a:rPr lang="en-US" altLang="zh-CN" sz="3200" dirty="0"/>
              <a:t>n</a:t>
            </a:r>
            <a:r>
              <a:rPr lang="en-US" altLang="zh-CN" sz="3200" baseline="-25000" dirty="0"/>
              <a:t>3</a:t>
            </a:r>
            <a:r>
              <a:rPr lang="zh-CN" altLang="zh-CN" sz="3200" dirty="0"/>
              <a:t>个，</a:t>
            </a:r>
            <a:r>
              <a:rPr lang="en-US" altLang="zh-CN" sz="3200" dirty="0"/>
              <a:t> </a:t>
            </a:r>
          </a:p>
          <a:p>
            <a:pPr marL="72000" lvl="0">
              <a:lnSpc>
                <a:spcPct val="140000"/>
              </a:lnSpc>
              <a:spcBef>
                <a:spcPts val="600"/>
              </a:spcBef>
              <a:buNone/>
              <a:defRPr/>
            </a:pPr>
            <a:r>
              <a:rPr lang="en-US" altLang="zh-CN" sz="3200" dirty="0"/>
              <a:t>         </a:t>
            </a:r>
            <a:r>
              <a:rPr lang="zh-CN" altLang="en-US" sz="3200" dirty="0"/>
              <a:t>则度为</a:t>
            </a:r>
            <a:r>
              <a:rPr lang="en-US" altLang="zh-CN" sz="3200" dirty="0"/>
              <a:t>2</a:t>
            </a:r>
            <a:r>
              <a:rPr lang="zh-CN" altLang="en-US" sz="3200" dirty="0"/>
              <a:t>的结点有</a:t>
            </a:r>
            <a:r>
              <a:rPr lang="en-US" altLang="zh-CN" sz="3200" dirty="0"/>
              <a:t>______________</a:t>
            </a:r>
            <a:r>
              <a:rPr lang="zh-CN" altLang="en-US" sz="3200" dirty="0"/>
              <a:t>个</a:t>
            </a:r>
            <a:r>
              <a:rPr lang="en-US" altLang="zh-CN" sz="3200" dirty="0"/>
              <a:t>.</a:t>
            </a:r>
            <a:endParaRPr lang="en-US" altLang="zh-CN" sz="3200" dirty="0">
              <a:latin typeface="+mj-lt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zh-CN" altLang="en-US" dirty="0">
                <a:latin typeface="黑体" pitchFamily="2" charset="-122"/>
                <a:ea typeface="黑体" pitchFamily="2" charset="-122"/>
              </a:rPr>
              <a:t>树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--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常用术语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4840472" y="4038600"/>
            <a:ext cx="2246128" cy="7167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600" dirty="0">
                <a:solidFill>
                  <a:srgbClr val="990099"/>
                </a:solidFill>
              </a:rPr>
              <a:t>n</a:t>
            </a:r>
            <a:r>
              <a:rPr lang="en-US" altLang="zh-CN" sz="3600" baseline="-25000" dirty="0">
                <a:solidFill>
                  <a:srgbClr val="990099"/>
                </a:solidFill>
              </a:rPr>
              <a:t>0</a:t>
            </a:r>
            <a:r>
              <a:rPr lang="en-US" altLang="zh-CN" sz="3600" dirty="0">
                <a:solidFill>
                  <a:srgbClr val="990099"/>
                </a:solidFill>
              </a:rPr>
              <a:t> - 2n</a:t>
            </a:r>
            <a:r>
              <a:rPr lang="en-US" altLang="zh-CN" sz="3600" baseline="-25000" dirty="0">
                <a:solidFill>
                  <a:srgbClr val="990099"/>
                </a:solidFill>
              </a:rPr>
              <a:t>3</a:t>
            </a:r>
            <a:r>
              <a:rPr lang="en-US" altLang="zh-CN" sz="3600" dirty="0">
                <a:solidFill>
                  <a:srgbClr val="990099"/>
                </a:solidFill>
              </a:rPr>
              <a:t> -1</a:t>
            </a:r>
            <a:endParaRPr lang="zh-CN" altLang="en-US" sz="3600" dirty="0">
              <a:solidFill>
                <a:srgbClr val="990099"/>
              </a:solidFill>
            </a:endParaRPr>
          </a:p>
        </p:txBody>
      </p:sp>
    </p:spTree>
  </p:cSld>
  <p:clrMapOvr>
    <a:masterClrMapping/>
  </p:clrMapOvr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"/>
          <p:cNvSpPr>
            <a:spLocks noChangeArrowheads="1"/>
          </p:cNvSpPr>
          <p:nvPr/>
        </p:nvSpPr>
        <p:spPr bwMode="auto">
          <a:xfrm>
            <a:off x="381000" y="1143000"/>
            <a:ext cx="8763000" cy="5334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6000">
              <a:lnSpc>
                <a:spcPct val="100000"/>
              </a:lnSpc>
              <a:spcBef>
                <a:spcPts val="1200"/>
              </a:spcBef>
              <a:defRPr/>
            </a:pPr>
            <a:r>
              <a:rPr lang="zh-CN" altLang="en-US" sz="3200" dirty="0">
                <a:solidFill>
                  <a:srgbClr val="0000CC"/>
                </a:solidFill>
                <a:latin typeface="+mj-lt"/>
              </a:rPr>
              <a:t> </a:t>
            </a:r>
            <a:r>
              <a:rPr lang="en-US" altLang="zh-CN" sz="3200" dirty="0">
                <a:solidFill>
                  <a:srgbClr val="0000CC"/>
                </a:solidFill>
                <a:latin typeface="+mj-lt"/>
              </a:rPr>
              <a:t>//</a:t>
            </a:r>
            <a:r>
              <a:rPr lang="zh-CN" altLang="en-US" sz="3200" dirty="0">
                <a:solidFill>
                  <a:srgbClr val="0000CC"/>
                </a:solidFill>
                <a:latin typeface="+mj-lt"/>
              </a:rPr>
              <a:t>设：树类型 </a:t>
            </a:r>
            <a:r>
              <a:rPr lang="en-US" altLang="zh-CN" sz="3200" dirty="0">
                <a:solidFill>
                  <a:srgbClr val="0000CC"/>
                </a:solidFill>
                <a:latin typeface="+mj-lt"/>
              </a:rPr>
              <a:t>Tree</a:t>
            </a:r>
            <a:r>
              <a:rPr lang="en-US" altLang="zh-CN" sz="3200" dirty="0">
                <a:solidFill>
                  <a:srgbClr val="0000CC"/>
                </a:solidFill>
                <a:latin typeface="+mj-lt"/>
                <a:sym typeface="Wingdings" pitchFamily="2" charset="2"/>
              </a:rPr>
              <a:t> </a:t>
            </a:r>
            <a:r>
              <a:rPr lang="zh-CN" altLang="en-US" sz="3200" dirty="0">
                <a:solidFill>
                  <a:srgbClr val="0000CC"/>
                </a:solidFill>
                <a:latin typeface="+mj-lt"/>
                <a:sym typeface="Wingdings" pitchFamily="2" charset="2"/>
              </a:rPr>
              <a:t>，</a:t>
            </a:r>
            <a:r>
              <a:rPr lang="en-US" altLang="zh-CN" sz="3200" dirty="0">
                <a:solidFill>
                  <a:srgbClr val="0000CC"/>
                </a:solidFill>
                <a:latin typeface="+mj-lt"/>
                <a:sym typeface="Wingdings" pitchFamily="2" charset="2"/>
              </a:rPr>
              <a:t> </a:t>
            </a:r>
            <a:r>
              <a:rPr lang="zh-CN" altLang="en-US" sz="3200" dirty="0">
                <a:solidFill>
                  <a:srgbClr val="0000CC"/>
                </a:solidFill>
                <a:latin typeface="+mj-lt"/>
              </a:rPr>
              <a:t>结点类型</a:t>
            </a:r>
            <a:r>
              <a:rPr lang="en-US" altLang="zh-CN" sz="3200" dirty="0">
                <a:solidFill>
                  <a:srgbClr val="0000CC"/>
                </a:solidFill>
                <a:latin typeface="+mj-lt"/>
              </a:rPr>
              <a:t>Node</a:t>
            </a:r>
          </a:p>
          <a:p>
            <a:pPr marL="36000" lvl="0"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•"/>
              <a:defRPr/>
            </a:pPr>
            <a:r>
              <a:rPr lang="en-US" altLang="zh-CN" sz="3200" dirty="0"/>
              <a:t> Tree </a:t>
            </a:r>
            <a:r>
              <a:rPr lang="en-US" altLang="zh-CN" sz="3200" dirty="0" err="1">
                <a:solidFill>
                  <a:srgbClr val="C00000"/>
                </a:solidFill>
              </a:rPr>
              <a:t>consTree</a:t>
            </a:r>
            <a:r>
              <a:rPr lang="en-US" altLang="zh-CN" sz="3200" dirty="0"/>
              <a:t>(Node p, Tree t</a:t>
            </a:r>
            <a:r>
              <a:rPr lang="en-US" altLang="zh-CN" sz="3200" baseline="-25000" dirty="0"/>
              <a:t>1</a:t>
            </a:r>
            <a:r>
              <a:rPr lang="en-US" altLang="zh-CN" sz="3200" dirty="0"/>
              <a:t>, …, Tree </a:t>
            </a:r>
            <a:r>
              <a:rPr lang="en-US" altLang="zh-CN" sz="3200" dirty="0" err="1"/>
              <a:t>t</a:t>
            </a:r>
            <a:r>
              <a:rPr lang="en-US" altLang="zh-CN" sz="3200" baseline="-25000" dirty="0" err="1"/>
              <a:t>i</a:t>
            </a:r>
            <a:r>
              <a:rPr lang="en-US" altLang="zh-CN" sz="3200" dirty="0"/>
              <a:t>)  </a:t>
            </a:r>
          </a:p>
          <a:p>
            <a:pPr marL="36000" lvl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3200" dirty="0">
                <a:solidFill>
                  <a:srgbClr val="008A00"/>
                </a:solidFill>
              </a:rPr>
              <a:t>   </a:t>
            </a:r>
            <a:r>
              <a:rPr lang="en-US" altLang="zh-CN" dirty="0">
                <a:solidFill>
                  <a:srgbClr val="009900"/>
                </a:solidFill>
              </a:rPr>
              <a:t>//</a:t>
            </a:r>
            <a:r>
              <a:rPr lang="zh-CN" altLang="en-US" dirty="0">
                <a:solidFill>
                  <a:srgbClr val="009900"/>
                </a:solidFill>
              </a:rPr>
              <a:t>以</a:t>
            </a:r>
            <a:r>
              <a:rPr lang="en-US" altLang="zh-CN" dirty="0">
                <a:solidFill>
                  <a:srgbClr val="009900"/>
                </a:solidFill>
              </a:rPr>
              <a:t>p</a:t>
            </a:r>
            <a:r>
              <a:rPr lang="zh-CN" altLang="en-US" dirty="0">
                <a:solidFill>
                  <a:srgbClr val="009900"/>
                </a:solidFill>
              </a:rPr>
              <a:t>为根，</a:t>
            </a:r>
            <a:r>
              <a:rPr lang="en-US" altLang="zh-CN" dirty="0">
                <a:solidFill>
                  <a:srgbClr val="009900"/>
                </a:solidFill>
              </a:rPr>
              <a:t>t1, …, </a:t>
            </a:r>
            <a:r>
              <a:rPr lang="en-US" altLang="zh-CN" dirty="0" err="1">
                <a:solidFill>
                  <a:srgbClr val="009900"/>
                </a:solidFill>
              </a:rPr>
              <a:t>t</a:t>
            </a:r>
            <a:r>
              <a:rPr lang="en-US" altLang="zh-CN" baseline="-25000" dirty="0" err="1">
                <a:solidFill>
                  <a:srgbClr val="009900"/>
                </a:solidFill>
              </a:rPr>
              <a:t>i</a:t>
            </a:r>
            <a:r>
              <a:rPr lang="zh-CN" altLang="en-US" dirty="0">
                <a:solidFill>
                  <a:srgbClr val="009900"/>
                </a:solidFill>
              </a:rPr>
              <a:t>为子树，建树</a:t>
            </a:r>
            <a:endParaRPr lang="en-US" altLang="zh-CN" dirty="0">
              <a:solidFill>
                <a:srgbClr val="009900"/>
              </a:solidFill>
            </a:endParaRPr>
          </a:p>
          <a:p>
            <a:pPr marL="36000">
              <a:lnSpc>
                <a:spcPct val="100000"/>
              </a:lnSpc>
              <a:spcBef>
                <a:spcPts val="1500"/>
              </a:spcBef>
              <a:defRPr/>
            </a:pPr>
            <a:r>
              <a:rPr lang="en-US" altLang="zh-CN" sz="3200" dirty="0"/>
              <a:t> </a:t>
            </a:r>
            <a:r>
              <a:rPr lang="en-US" altLang="zh-CN" sz="3200" dirty="0" err="1"/>
              <a:t>int</a:t>
            </a:r>
            <a:r>
              <a:rPr lang="en-US" altLang="zh-CN" sz="3200" dirty="0"/>
              <a:t> </a:t>
            </a:r>
            <a:r>
              <a:rPr lang="en-US" altLang="zh-CN" sz="3200" dirty="0" err="1">
                <a:solidFill>
                  <a:srgbClr val="C00000"/>
                </a:solidFill>
              </a:rPr>
              <a:t>isNull</a:t>
            </a:r>
            <a:r>
              <a:rPr lang="en-US" altLang="zh-CN" sz="3200" dirty="0"/>
              <a:t>(Tree t)  </a:t>
            </a:r>
            <a:r>
              <a:rPr lang="en-US" altLang="zh-CN" dirty="0">
                <a:solidFill>
                  <a:srgbClr val="009900"/>
                </a:solidFill>
              </a:rPr>
              <a:t>//</a:t>
            </a:r>
            <a:r>
              <a:rPr lang="zh-CN" altLang="en-US" dirty="0">
                <a:solidFill>
                  <a:srgbClr val="009900"/>
                </a:solidFill>
              </a:rPr>
              <a:t>判空</a:t>
            </a:r>
            <a:endParaRPr lang="en-US" altLang="zh-CN" dirty="0">
              <a:solidFill>
                <a:srgbClr val="009900"/>
              </a:solidFill>
            </a:endParaRPr>
          </a:p>
          <a:p>
            <a:pPr marL="36000" lvl="0">
              <a:lnSpc>
                <a:spcPct val="100000"/>
              </a:lnSpc>
              <a:spcBef>
                <a:spcPts val="1500"/>
              </a:spcBef>
              <a:defRPr/>
            </a:pPr>
            <a:r>
              <a:rPr lang="en-US" altLang="zh-CN" sz="3200" dirty="0"/>
              <a:t> Node </a:t>
            </a:r>
            <a:r>
              <a:rPr lang="en-US" altLang="zh-CN" sz="3200" dirty="0">
                <a:solidFill>
                  <a:srgbClr val="C00000"/>
                </a:solidFill>
              </a:rPr>
              <a:t>root</a:t>
            </a:r>
            <a:r>
              <a:rPr lang="en-US" altLang="zh-CN" sz="3200" dirty="0"/>
              <a:t>(Tree t)  </a:t>
            </a:r>
            <a:r>
              <a:rPr lang="en-US" altLang="zh-CN" dirty="0">
                <a:solidFill>
                  <a:srgbClr val="008A00"/>
                </a:solidFill>
              </a:rPr>
              <a:t>//</a:t>
            </a:r>
            <a:r>
              <a:rPr lang="zh-CN" altLang="en-US" dirty="0">
                <a:solidFill>
                  <a:srgbClr val="008A00"/>
                </a:solidFill>
              </a:rPr>
              <a:t>返回树</a:t>
            </a:r>
            <a:r>
              <a:rPr lang="en-US" altLang="zh-CN" dirty="0">
                <a:solidFill>
                  <a:srgbClr val="008A00"/>
                </a:solidFill>
              </a:rPr>
              <a:t>t</a:t>
            </a:r>
            <a:r>
              <a:rPr lang="zh-CN" altLang="en-US" dirty="0">
                <a:solidFill>
                  <a:srgbClr val="008A00"/>
                </a:solidFill>
              </a:rPr>
              <a:t>的根结点</a:t>
            </a:r>
            <a:endParaRPr lang="en-US" altLang="zh-CN" dirty="0">
              <a:solidFill>
                <a:srgbClr val="008A00"/>
              </a:solidFill>
            </a:endParaRPr>
          </a:p>
          <a:p>
            <a:pPr marL="36000">
              <a:lnSpc>
                <a:spcPct val="100000"/>
              </a:lnSpc>
              <a:spcBef>
                <a:spcPts val="1500"/>
              </a:spcBef>
              <a:defRPr/>
            </a:pPr>
            <a:r>
              <a:rPr lang="en-US" altLang="zh-CN" sz="3200" dirty="0"/>
              <a:t> Node </a:t>
            </a:r>
            <a:r>
              <a:rPr lang="en-US" altLang="zh-CN" sz="3200" dirty="0">
                <a:solidFill>
                  <a:srgbClr val="C00000"/>
                </a:solidFill>
              </a:rPr>
              <a:t>parent</a:t>
            </a:r>
            <a:r>
              <a:rPr lang="en-US" altLang="zh-CN" sz="3200" dirty="0"/>
              <a:t>(Node p) </a:t>
            </a:r>
            <a:r>
              <a:rPr lang="en-US" altLang="zh-CN" dirty="0">
                <a:solidFill>
                  <a:srgbClr val="008A00"/>
                </a:solidFill>
              </a:rPr>
              <a:t>//</a:t>
            </a:r>
            <a:r>
              <a:rPr lang="zh-CN" altLang="en-US" dirty="0">
                <a:solidFill>
                  <a:srgbClr val="008A00"/>
                </a:solidFill>
              </a:rPr>
              <a:t>求</a:t>
            </a:r>
            <a:r>
              <a:rPr lang="en-US" altLang="zh-CN" dirty="0">
                <a:solidFill>
                  <a:srgbClr val="008A00"/>
                </a:solidFill>
              </a:rPr>
              <a:t>p</a:t>
            </a:r>
            <a:r>
              <a:rPr lang="zh-CN" altLang="en-US" dirty="0">
                <a:solidFill>
                  <a:srgbClr val="008A00"/>
                </a:solidFill>
              </a:rPr>
              <a:t>的父亲结点</a:t>
            </a:r>
            <a:endParaRPr lang="en-US" altLang="zh-CN" dirty="0">
              <a:solidFill>
                <a:srgbClr val="008A00"/>
              </a:solidFill>
            </a:endParaRPr>
          </a:p>
          <a:p>
            <a:pPr marL="36000">
              <a:lnSpc>
                <a:spcPct val="100000"/>
              </a:lnSpc>
              <a:spcBef>
                <a:spcPts val="1500"/>
              </a:spcBef>
              <a:defRPr/>
            </a:pPr>
            <a:r>
              <a:rPr lang="en-US" altLang="zh-CN" sz="3200" dirty="0"/>
              <a:t> Tree </a:t>
            </a:r>
            <a:r>
              <a:rPr lang="en-US" altLang="zh-CN" sz="3200" dirty="0" err="1">
                <a:solidFill>
                  <a:srgbClr val="C00000"/>
                </a:solidFill>
              </a:rPr>
              <a:t>leftChild</a:t>
            </a:r>
            <a:r>
              <a:rPr lang="en-US" altLang="zh-CN" sz="3200" dirty="0"/>
              <a:t>(Tree t) </a:t>
            </a:r>
            <a:r>
              <a:rPr lang="en-US" altLang="zh-CN" dirty="0">
                <a:solidFill>
                  <a:srgbClr val="008A00"/>
                </a:solidFill>
              </a:rPr>
              <a:t>//</a:t>
            </a:r>
            <a:r>
              <a:rPr lang="zh-CN" altLang="en-US" dirty="0">
                <a:solidFill>
                  <a:srgbClr val="008A00"/>
                </a:solidFill>
              </a:rPr>
              <a:t>求</a:t>
            </a:r>
            <a:r>
              <a:rPr lang="en-US" altLang="zh-CN" dirty="0">
                <a:solidFill>
                  <a:srgbClr val="008A00"/>
                </a:solidFill>
              </a:rPr>
              <a:t>t</a:t>
            </a:r>
            <a:r>
              <a:rPr lang="zh-CN" altLang="en-US" dirty="0">
                <a:solidFill>
                  <a:srgbClr val="008A00"/>
                </a:solidFill>
              </a:rPr>
              <a:t>的长子树</a:t>
            </a:r>
            <a:endParaRPr lang="en-US" altLang="zh-CN" dirty="0">
              <a:solidFill>
                <a:srgbClr val="008A00"/>
              </a:solidFill>
            </a:endParaRPr>
          </a:p>
          <a:p>
            <a:pPr marL="36000" lvl="0">
              <a:lnSpc>
                <a:spcPct val="100000"/>
              </a:lnSpc>
              <a:spcBef>
                <a:spcPts val="1500"/>
              </a:spcBef>
              <a:defRPr/>
            </a:pPr>
            <a:r>
              <a:rPr lang="en-US" altLang="zh-CN" sz="3200" dirty="0"/>
              <a:t> Tree </a:t>
            </a:r>
            <a:r>
              <a:rPr lang="en-US" altLang="zh-CN" sz="3200" dirty="0" err="1">
                <a:solidFill>
                  <a:srgbClr val="C00000"/>
                </a:solidFill>
              </a:rPr>
              <a:t>rightSibling</a:t>
            </a:r>
            <a:r>
              <a:rPr lang="en-US" altLang="zh-CN" sz="3200" dirty="0"/>
              <a:t>(Tree t) </a:t>
            </a:r>
            <a:r>
              <a:rPr lang="en-US" altLang="zh-CN" dirty="0">
                <a:solidFill>
                  <a:srgbClr val="008A00"/>
                </a:solidFill>
              </a:rPr>
              <a:t>//</a:t>
            </a:r>
            <a:r>
              <a:rPr lang="zh-CN" altLang="en-US" dirty="0">
                <a:solidFill>
                  <a:srgbClr val="008A00"/>
                </a:solidFill>
              </a:rPr>
              <a:t>求</a:t>
            </a:r>
            <a:r>
              <a:rPr lang="en-US" altLang="zh-CN" dirty="0">
                <a:solidFill>
                  <a:srgbClr val="008A00"/>
                </a:solidFill>
              </a:rPr>
              <a:t>t</a:t>
            </a:r>
            <a:r>
              <a:rPr lang="zh-CN" altLang="en-US" dirty="0">
                <a:solidFill>
                  <a:srgbClr val="008A00"/>
                </a:solidFill>
              </a:rPr>
              <a:t>的右邻兄弟树</a:t>
            </a:r>
            <a:endParaRPr lang="en-US" altLang="zh-CN" dirty="0">
              <a:latin typeface="+mj-lt"/>
            </a:endParaRPr>
          </a:p>
          <a:p>
            <a:pPr marL="36000">
              <a:lnSpc>
                <a:spcPct val="100000"/>
              </a:lnSpc>
              <a:spcBef>
                <a:spcPts val="1200"/>
              </a:spcBef>
              <a:buNone/>
              <a:defRPr/>
            </a:pPr>
            <a:r>
              <a:rPr lang="zh-CN" altLang="en-US" sz="3200" dirty="0">
                <a:latin typeface="+mj-lt"/>
              </a:rPr>
              <a:t> </a:t>
            </a:r>
            <a:endParaRPr lang="en-US" altLang="zh-CN" sz="3200" dirty="0">
              <a:latin typeface="+mj-lt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zh-CN" altLang="en-US" dirty="0">
                <a:latin typeface="黑体" pitchFamily="2" charset="-122"/>
                <a:ea typeface="黑体" pitchFamily="2" charset="-122"/>
              </a:rPr>
              <a:t>树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--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抽象数据类型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Oval 26"/>
          <p:cNvSpPr>
            <a:spLocks noChangeArrowheads="1"/>
          </p:cNvSpPr>
          <p:nvPr/>
        </p:nvSpPr>
        <p:spPr bwMode="auto">
          <a:xfrm>
            <a:off x="7196134" y="243840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A</a:t>
            </a:r>
          </a:p>
        </p:txBody>
      </p:sp>
      <p:sp>
        <p:nvSpPr>
          <p:cNvPr id="6" name="Oval 29"/>
          <p:cNvSpPr>
            <a:spLocks noChangeArrowheads="1"/>
          </p:cNvSpPr>
          <p:nvPr/>
        </p:nvSpPr>
        <p:spPr bwMode="auto">
          <a:xfrm>
            <a:off x="7239000" y="3228475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D</a:t>
            </a:r>
            <a:endParaRPr lang="zh-CN" altLang="en-US" sz="3200" dirty="0"/>
          </a:p>
        </p:txBody>
      </p:sp>
      <p:cxnSp>
        <p:nvCxnSpPr>
          <p:cNvPr id="9" name="直接连接符 8"/>
          <p:cNvCxnSpPr>
            <a:stCxn id="5" idx="4"/>
            <a:endCxn id="6" idx="0"/>
          </p:cNvCxnSpPr>
          <p:nvPr/>
        </p:nvCxnSpPr>
        <p:spPr bwMode="auto">
          <a:xfrm>
            <a:off x="7412134" y="2870400"/>
            <a:ext cx="42866" cy="35807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Oval 29"/>
          <p:cNvSpPr>
            <a:spLocks noChangeArrowheads="1"/>
          </p:cNvSpPr>
          <p:nvPr/>
        </p:nvSpPr>
        <p:spPr bwMode="auto">
          <a:xfrm>
            <a:off x="7924800" y="3241675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F</a:t>
            </a:r>
            <a:endParaRPr lang="zh-CN" altLang="en-US" sz="3200" dirty="0"/>
          </a:p>
        </p:txBody>
      </p:sp>
      <p:cxnSp>
        <p:nvCxnSpPr>
          <p:cNvPr id="11" name="直接连接符 10"/>
          <p:cNvCxnSpPr>
            <a:stCxn id="5" idx="5"/>
            <a:endCxn id="10" idx="0"/>
          </p:cNvCxnSpPr>
          <p:nvPr/>
        </p:nvCxnSpPr>
        <p:spPr bwMode="auto">
          <a:xfrm>
            <a:off x="7564869" y="2807135"/>
            <a:ext cx="575931" cy="43454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Oval 29"/>
          <p:cNvSpPr>
            <a:spLocks noChangeArrowheads="1"/>
          </p:cNvSpPr>
          <p:nvPr/>
        </p:nvSpPr>
        <p:spPr bwMode="auto">
          <a:xfrm>
            <a:off x="6553200" y="3253675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C</a:t>
            </a:r>
            <a:endParaRPr lang="zh-CN" altLang="en-US" sz="3200" dirty="0"/>
          </a:p>
        </p:txBody>
      </p:sp>
      <p:cxnSp>
        <p:nvCxnSpPr>
          <p:cNvPr id="15" name="直接连接符 14"/>
          <p:cNvCxnSpPr>
            <a:stCxn id="5" idx="3"/>
            <a:endCxn id="14" idx="0"/>
          </p:cNvCxnSpPr>
          <p:nvPr/>
        </p:nvCxnSpPr>
        <p:spPr bwMode="auto">
          <a:xfrm flipH="1">
            <a:off x="6769200" y="2807135"/>
            <a:ext cx="490199" cy="44654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Oval 29"/>
          <p:cNvSpPr>
            <a:spLocks noChangeArrowheads="1"/>
          </p:cNvSpPr>
          <p:nvPr/>
        </p:nvSpPr>
        <p:spPr bwMode="auto">
          <a:xfrm>
            <a:off x="7658399" y="408960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J</a:t>
            </a:r>
            <a:endParaRPr lang="zh-CN" altLang="en-US" sz="3200" dirty="0"/>
          </a:p>
        </p:txBody>
      </p:sp>
      <p:cxnSp>
        <p:nvCxnSpPr>
          <p:cNvPr id="17" name="直接连接符 16"/>
          <p:cNvCxnSpPr>
            <a:stCxn id="10" idx="3"/>
            <a:endCxn id="16" idx="0"/>
          </p:cNvCxnSpPr>
          <p:nvPr/>
        </p:nvCxnSpPr>
        <p:spPr bwMode="auto">
          <a:xfrm flipH="1">
            <a:off x="7874399" y="3610410"/>
            <a:ext cx="113666" cy="47919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Oval 29"/>
          <p:cNvSpPr>
            <a:spLocks noChangeArrowheads="1"/>
          </p:cNvSpPr>
          <p:nvPr/>
        </p:nvSpPr>
        <p:spPr bwMode="auto">
          <a:xfrm>
            <a:off x="8293199" y="410093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K</a:t>
            </a:r>
            <a:endParaRPr lang="zh-CN" altLang="en-US" sz="3200" dirty="0"/>
          </a:p>
        </p:txBody>
      </p:sp>
      <p:cxnSp>
        <p:nvCxnSpPr>
          <p:cNvPr id="19" name="直接连接符 18"/>
          <p:cNvCxnSpPr>
            <a:stCxn id="10" idx="5"/>
            <a:endCxn id="18" idx="0"/>
          </p:cNvCxnSpPr>
          <p:nvPr/>
        </p:nvCxnSpPr>
        <p:spPr bwMode="auto">
          <a:xfrm>
            <a:off x="8293535" y="3610410"/>
            <a:ext cx="215664" cy="49052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zh-CN" altLang="en-US" dirty="0">
                <a:latin typeface="黑体" pitchFamily="2" charset="-122"/>
                <a:ea typeface="黑体" pitchFamily="2" charset="-122"/>
              </a:rPr>
              <a:t>树的遍历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533400" y="1219200"/>
            <a:ext cx="8610600" cy="462588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08000">
              <a:lnSpc>
                <a:spcPct val="13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zh-CN" altLang="en-US" sz="3200" dirty="0">
                <a:solidFill>
                  <a:srgbClr val="0000CC"/>
                </a:solidFill>
              </a:rPr>
              <a:t> 深度优先遍历</a:t>
            </a:r>
            <a:endParaRPr lang="en-US" altLang="zh-CN" sz="3200" dirty="0">
              <a:solidFill>
                <a:srgbClr val="0000CC"/>
              </a:solidFill>
            </a:endParaRPr>
          </a:p>
          <a:p>
            <a:pPr marL="108000">
              <a:lnSpc>
                <a:spcPct val="130000"/>
              </a:lnSpc>
              <a:spcBef>
                <a:spcPts val="600"/>
              </a:spcBef>
              <a:buNone/>
            </a:pPr>
            <a:r>
              <a:rPr lang="zh-CN" altLang="en-US" sz="3200" dirty="0"/>
              <a:t>    </a:t>
            </a:r>
            <a:r>
              <a:rPr lang="en-US" altLang="zh-CN" sz="3200" dirty="0"/>
              <a:t>-- </a:t>
            </a:r>
            <a:r>
              <a:rPr lang="zh-CN" altLang="en-US" sz="3200" dirty="0"/>
              <a:t>先根</a:t>
            </a:r>
            <a:r>
              <a:rPr lang="en-US" altLang="zh-CN" sz="3200" dirty="0"/>
              <a:t>(</a:t>
            </a:r>
            <a:r>
              <a:rPr lang="zh-CN" altLang="en-US" sz="3200" dirty="0"/>
              <a:t>先序</a:t>
            </a:r>
            <a:r>
              <a:rPr lang="en-US" altLang="zh-CN" sz="3200" dirty="0"/>
              <a:t>)</a:t>
            </a:r>
            <a:r>
              <a:rPr lang="zh-CN" altLang="en-US" sz="3200" dirty="0"/>
              <a:t>遍历；</a:t>
            </a:r>
            <a:endParaRPr lang="en-US" altLang="zh-CN" sz="3200" dirty="0"/>
          </a:p>
          <a:p>
            <a:pPr marL="108000">
              <a:lnSpc>
                <a:spcPct val="130000"/>
              </a:lnSpc>
              <a:spcBef>
                <a:spcPts val="600"/>
              </a:spcBef>
              <a:buNone/>
            </a:pPr>
            <a:r>
              <a:rPr lang="en-US" altLang="zh-CN" sz="3200" dirty="0">
                <a:solidFill>
                  <a:schemeClr val="bg1">
                    <a:lumMod val="50000"/>
                  </a:schemeClr>
                </a:solidFill>
              </a:rPr>
              <a:t>    -- </a:t>
            </a:r>
            <a:r>
              <a:rPr lang="zh-CN" altLang="en-US" sz="3200" dirty="0">
                <a:solidFill>
                  <a:schemeClr val="bg1">
                    <a:lumMod val="50000"/>
                  </a:schemeClr>
                </a:solidFill>
              </a:rPr>
              <a:t>中根</a:t>
            </a:r>
            <a:r>
              <a:rPr lang="en-US" altLang="zh-CN" sz="32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zh-CN" altLang="en-US" sz="3200" dirty="0">
                <a:solidFill>
                  <a:schemeClr val="bg1">
                    <a:lumMod val="50000"/>
                  </a:schemeClr>
                </a:solidFill>
              </a:rPr>
              <a:t>中序</a:t>
            </a:r>
            <a:r>
              <a:rPr lang="en-US" altLang="zh-CN" sz="3200" dirty="0">
                <a:solidFill>
                  <a:schemeClr val="bg1">
                    <a:lumMod val="50000"/>
                  </a:schemeClr>
                </a:solidFill>
              </a:rPr>
              <a:t>)</a:t>
            </a:r>
            <a:r>
              <a:rPr lang="zh-CN" altLang="en-US" sz="3200" dirty="0">
                <a:solidFill>
                  <a:schemeClr val="bg1">
                    <a:lumMod val="50000"/>
                  </a:schemeClr>
                </a:solidFill>
              </a:rPr>
              <a:t>遍历；</a:t>
            </a:r>
            <a:endParaRPr lang="en-US" altLang="zh-CN" sz="3200" dirty="0">
              <a:solidFill>
                <a:schemeClr val="bg1">
                  <a:lumMod val="50000"/>
                </a:schemeClr>
              </a:solidFill>
            </a:endParaRPr>
          </a:p>
          <a:p>
            <a:pPr marL="108000">
              <a:lnSpc>
                <a:spcPct val="130000"/>
              </a:lnSpc>
              <a:spcBef>
                <a:spcPts val="600"/>
              </a:spcBef>
              <a:buNone/>
            </a:pPr>
            <a:r>
              <a:rPr lang="zh-CN" altLang="en-US" sz="3200" dirty="0"/>
              <a:t>    </a:t>
            </a:r>
            <a:r>
              <a:rPr lang="en-US" altLang="zh-CN" sz="3200" dirty="0"/>
              <a:t>--</a:t>
            </a:r>
            <a:r>
              <a:rPr lang="zh-CN" altLang="en-US" sz="3200" dirty="0"/>
              <a:t> 后根</a:t>
            </a:r>
            <a:r>
              <a:rPr lang="en-US" altLang="zh-CN" sz="3200" dirty="0"/>
              <a:t>(</a:t>
            </a:r>
            <a:r>
              <a:rPr lang="zh-CN" altLang="en-US" sz="3200" dirty="0"/>
              <a:t>后序</a:t>
            </a:r>
            <a:r>
              <a:rPr lang="en-US" altLang="zh-CN" sz="3200" dirty="0"/>
              <a:t>)</a:t>
            </a:r>
            <a:r>
              <a:rPr lang="zh-CN" altLang="en-US" sz="3200" dirty="0"/>
              <a:t>遍历；</a:t>
            </a:r>
            <a:endParaRPr lang="en-US" altLang="zh-CN" sz="3200" dirty="0"/>
          </a:p>
          <a:p>
            <a:pPr marL="108000">
              <a:lnSpc>
                <a:spcPct val="130000"/>
              </a:lnSpc>
              <a:spcBef>
                <a:spcPts val="1800"/>
              </a:spcBef>
            </a:pPr>
            <a:r>
              <a:rPr lang="zh-CN" altLang="en-US" sz="3200" dirty="0">
                <a:solidFill>
                  <a:srgbClr val="0000CC"/>
                </a:solidFill>
              </a:rPr>
              <a:t> 广度优先遍历</a:t>
            </a:r>
            <a:endParaRPr lang="en-US" altLang="zh-CN" sz="3200" dirty="0">
              <a:solidFill>
                <a:srgbClr val="0000CC"/>
              </a:solidFill>
            </a:endParaRPr>
          </a:p>
          <a:p>
            <a:pPr marL="108000">
              <a:lnSpc>
                <a:spcPct val="130000"/>
              </a:lnSpc>
              <a:spcBef>
                <a:spcPts val="1800"/>
              </a:spcBef>
              <a:buNone/>
            </a:pPr>
            <a:endParaRPr lang="en-US" altLang="zh-CN" sz="3200" dirty="0"/>
          </a:p>
        </p:txBody>
      </p:sp>
      <p:sp>
        <p:nvSpPr>
          <p:cNvPr id="6" name="Oval 28"/>
          <p:cNvSpPr>
            <a:spLocks noChangeArrowheads="1"/>
          </p:cNvSpPr>
          <p:nvPr/>
        </p:nvSpPr>
        <p:spPr bwMode="auto">
          <a:xfrm>
            <a:off x="7836725" y="28194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C</a:t>
            </a:r>
            <a:endParaRPr lang="zh-CN" altLang="en-US" sz="3200" dirty="0"/>
          </a:p>
        </p:txBody>
      </p:sp>
      <p:sp>
        <p:nvSpPr>
          <p:cNvPr id="9" name="Oval 30"/>
          <p:cNvSpPr>
            <a:spLocks noChangeArrowheads="1"/>
          </p:cNvSpPr>
          <p:nvPr/>
        </p:nvSpPr>
        <p:spPr bwMode="auto">
          <a:xfrm>
            <a:off x="5915046" y="4169588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E</a:t>
            </a:r>
          </a:p>
        </p:txBody>
      </p:sp>
      <p:sp>
        <p:nvSpPr>
          <p:cNvPr id="10" name="Oval 29"/>
          <p:cNvSpPr>
            <a:spLocks noChangeArrowheads="1"/>
          </p:cNvSpPr>
          <p:nvPr/>
        </p:nvSpPr>
        <p:spPr bwMode="auto">
          <a:xfrm>
            <a:off x="6677046" y="4099738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F</a:t>
            </a:r>
            <a:endParaRPr lang="zh-CN" altLang="en-US" sz="3200" dirty="0"/>
          </a:p>
        </p:txBody>
      </p:sp>
      <p:cxnSp>
        <p:nvCxnSpPr>
          <p:cNvPr id="11" name="直接连接符 10"/>
          <p:cNvCxnSpPr>
            <a:cxnSpLocks noChangeShapeType="1"/>
            <a:stCxn id="18" idx="5"/>
            <a:endCxn id="6" idx="1"/>
          </p:cNvCxnSpPr>
          <p:nvPr/>
        </p:nvCxnSpPr>
        <p:spPr bwMode="auto">
          <a:xfrm rot="16200000" flipH="1">
            <a:off x="7118339" y="2101014"/>
            <a:ext cx="862818" cy="72157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2" name="直接连接符 11"/>
          <p:cNvCxnSpPr>
            <a:cxnSpLocks noChangeShapeType="1"/>
            <a:stCxn id="19" idx="5"/>
            <a:endCxn id="10" idx="0"/>
          </p:cNvCxnSpPr>
          <p:nvPr/>
        </p:nvCxnSpPr>
        <p:spPr bwMode="auto">
          <a:xfrm rot="16200000" flipH="1">
            <a:off x="6242637" y="3413328"/>
            <a:ext cx="789009" cy="5838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3" name="直接连接符 12"/>
          <p:cNvCxnSpPr>
            <a:cxnSpLocks noChangeShapeType="1"/>
            <a:stCxn id="19" idx="4"/>
            <a:endCxn id="9" idx="0"/>
          </p:cNvCxnSpPr>
          <p:nvPr/>
        </p:nvCxnSpPr>
        <p:spPr bwMode="auto">
          <a:xfrm rot="5400000">
            <a:off x="5774521" y="3777063"/>
            <a:ext cx="785050" cy="15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4" name="Oval 30"/>
          <p:cNvSpPr>
            <a:spLocks noChangeArrowheads="1"/>
          </p:cNvSpPr>
          <p:nvPr/>
        </p:nvSpPr>
        <p:spPr bwMode="auto">
          <a:xfrm>
            <a:off x="5487246" y="5222875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I</a:t>
            </a:r>
          </a:p>
        </p:txBody>
      </p:sp>
      <p:cxnSp>
        <p:nvCxnSpPr>
          <p:cNvPr id="15" name="直接连接符 30"/>
          <p:cNvCxnSpPr>
            <a:cxnSpLocks noChangeShapeType="1"/>
            <a:stCxn id="9" idx="3"/>
            <a:endCxn id="14" idx="0"/>
          </p:cNvCxnSpPr>
          <p:nvPr/>
        </p:nvCxnSpPr>
        <p:spPr bwMode="auto">
          <a:xfrm rot="5400000">
            <a:off x="5552503" y="4786523"/>
            <a:ext cx="623096" cy="2496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" name="直接连接符 31"/>
          <p:cNvCxnSpPr>
            <a:cxnSpLocks noChangeShapeType="1"/>
            <a:stCxn id="17" idx="0"/>
            <a:endCxn id="9" idx="5"/>
          </p:cNvCxnSpPr>
          <p:nvPr/>
        </p:nvCxnSpPr>
        <p:spPr bwMode="auto">
          <a:xfrm rot="16200000" flipV="1">
            <a:off x="6173194" y="4771822"/>
            <a:ext cx="623096" cy="2790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7" name="Oval 30"/>
          <p:cNvSpPr>
            <a:spLocks noChangeArrowheads="1"/>
          </p:cNvSpPr>
          <p:nvPr/>
        </p:nvSpPr>
        <p:spPr bwMode="auto">
          <a:xfrm>
            <a:off x="6372246" y="5222875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J</a:t>
            </a:r>
          </a:p>
        </p:txBody>
      </p:sp>
      <p:sp>
        <p:nvSpPr>
          <p:cNvPr id="18" name="Oval 27"/>
          <p:cNvSpPr>
            <a:spLocks noChangeArrowheads="1"/>
          </p:cNvSpPr>
          <p:nvPr/>
        </p:nvSpPr>
        <p:spPr bwMode="auto">
          <a:xfrm>
            <a:off x="6758771" y="16002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buNone/>
            </a:pPr>
            <a:r>
              <a:rPr lang="en-US" altLang="zh-CN" sz="3200" dirty="0"/>
              <a:t>A</a:t>
            </a:r>
          </a:p>
        </p:txBody>
      </p:sp>
      <p:sp>
        <p:nvSpPr>
          <p:cNvPr id="19" name="Oval 26"/>
          <p:cNvSpPr>
            <a:spLocks noChangeArrowheads="1"/>
          </p:cNvSpPr>
          <p:nvPr/>
        </p:nvSpPr>
        <p:spPr bwMode="auto">
          <a:xfrm>
            <a:off x="5915046" y="2880538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B</a:t>
            </a:r>
          </a:p>
        </p:txBody>
      </p:sp>
      <p:cxnSp>
        <p:nvCxnSpPr>
          <p:cNvPr id="20" name="直接连接符 19"/>
          <p:cNvCxnSpPr>
            <a:cxnSpLocks noChangeShapeType="1"/>
            <a:stCxn id="18" idx="3"/>
            <a:endCxn id="19" idx="0"/>
          </p:cNvCxnSpPr>
          <p:nvPr/>
        </p:nvCxnSpPr>
        <p:spPr bwMode="auto">
          <a:xfrm rot="5400000">
            <a:off x="6074740" y="2122697"/>
            <a:ext cx="850147" cy="665534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1" name="Oval 29"/>
          <p:cNvSpPr>
            <a:spLocks noChangeArrowheads="1"/>
          </p:cNvSpPr>
          <p:nvPr/>
        </p:nvSpPr>
        <p:spPr bwMode="auto">
          <a:xfrm>
            <a:off x="8335200" y="4050526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H</a:t>
            </a:r>
            <a:endParaRPr lang="zh-CN" altLang="en-US" sz="3200" dirty="0"/>
          </a:p>
        </p:txBody>
      </p:sp>
      <p:cxnSp>
        <p:nvCxnSpPr>
          <p:cNvPr id="22" name="直接连接符 21"/>
          <p:cNvCxnSpPr>
            <a:cxnSpLocks noChangeShapeType="1"/>
            <a:stCxn id="6" idx="5"/>
            <a:endCxn id="21" idx="0"/>
          </p:cNvCxnSpPr>
          <p:nvPr/>
        </p:nvCxnSpPr>
        <p:spPr bwMode="auto">
          <a:xfrm rot="16200000" flipH="1">
            <a:off x="8026591" y="3489916"/>
            <a:ext cx="800935" cy="320284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3" name="Oval 29"/>
          <p:cNvSpPr>
            <a:spLocks noChangeArrowheads="1"/>
          </p:cNvSpPr>
          <p:nvPr/>
        </p:nvSpPr>
        <p:spPr bwMode="auto">
          <a:xfrm>
            <a:off x="7439046" y="4079875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G</a:t>
            </a:r>
            <a:endParaRPr lang="zh-CN" altLang="en-US" sz="3200" dirty="0"/>
          </a:p>
        </p:txBody>
      </p:sp>
      <p:cxnSp>
        <p:nvCxnSpPr>
          <p:cNvPr id="24" name="直接连接符 23"/>
          <p:cNvCxnSpPr>
            <a:cxnSpLocks noChangeShapeType="1"/>
            <a:stCxn id="6" idx="3"/>
            <a:endCxn id="23" idx="0"/>
          </p:cNvCxnSpPr>
          <p:nvPr/>
        </p:nvCxnSpPr>
        <p:spPr bwMode="auto">
          <a:xfrm rot="5400000">
            <a:off x="7385648" y="3554989"/>
            <a:ext cx="830284" cy="2194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5" name="Oval 29"/>
          <p:cNvSpPr>
            <a:spLocks noChangeArrowheads="1"/>
          </p:cNvSpPr>
          <p:nvPr/>
        </p:nvSpPr>
        <p:spPr bwMode="auto">
          <a:xfrm>
            <a:off x="5182446" y="4134663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D</a:t>
            </a:r>
            <a:endParaRPr lang="zh-CN" altLang="en-US" sz="3200" dirty="0"/>
          </a:p>
        </p:txBody>
      </p:sp>
      <p:cxnSp>
        <p:nvCxnSpPr>
          <p:cNvPr id="26" name="直接连接符 25"/>
          <p:cNvCxnSpPr>
            <a:cxnSpLocks noChangeShapeType="1"/>
            <a:stCxn id="19" idx="3"/>
            <a:endCxn id="25" idx="0"/>
          </p:cNvCxnSpPr>
          <p:nvPr/>
        </p:nvCxnSpPr>
        <p:spPr bwMode="auto">
          <a:xfrm rot="5400000">
            <a:off x="5299684" y="3445492"/>
            <a:ext cx="823934" cy="5544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8" name="直接连接符 27"/>
          <p:cNvCxnSpPr/>
          <p:nvPr/>
        </p:nvCxnSpPr>
        <p:spPr bwMode="auto">
          <a:xfrm>
            <a:off x="1143000" y="3048000"/>
            <a:ext cx="3352800" cy="0"/>
          </a:xfrm>
          <a:prstGeom prst="line">
            <a:avLst/>
          </a:prstGeom>
          <a:solidFill>
            <a:srgbClr val="B9FFB9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zh-CN" altLang="en-US" dirty="0">
                <a:latin typeface="黑体" pitchFamily="2" charset="-122"/>
                <a:ea typeface="黑体" pitchFamily="2" charset="-122"/>
              </a:rPr>
              <a:t>树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--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深度优先遍历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381000" y="1219200"/>
            <a:ext cx="8763000" cy="453662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7200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sz="3200" dirty="0"/>
              <a:t>1. </a:t>
            </a:r>
            <a:r>
              <a:rPr lang="zh-CN" altLang="en-US" sz="3200" dirty="0"/>
              <a:t>先根遍历</a:t>
            </a:r>
            <a:endParaRPr lang="en-US" altLang="zh-CN" sz="3200" dirty="0"/>
          </a:p>
          <a:p>
            <a:pPr marL="7200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sz="3200" dirty="0"/>
              <a:t>    </a:t>
            </a:r>
            <a:r>
              <a:rPr lang="en-US" altLang="zh-CN" sz="3200" dirty="0">
                <a:solidFill>
                  <a:srgbClr val="008A00"/>
                </a:solidFill>
              </a:rPr>
              <a:t>--</a:t>
            </a:r>
            <a:r>
              <a:rPr lang="zh-CN" altLang="en-US" sz="3200" dirty="0">
                <a:solidFill>
                  <a:srgbClr val="008A00"/>
                </a:solidFill>
              </a:rPr>
              <a:t>访问根结点</a:t>
            </a:r>
            <a:r>
              <a:rPr lang="en-US" altLang="zh-CN" sz="3200" dirty="0">
                <a:solidFill>
                  <a:srgbClr val="008A00"/>
                </a:solidFill>
              </a:rPr>
              <a:t>D</a:t>
            </a:r>
          </a:p>
          <a:p>
            <a:pPr marL="7200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sz="3200" dirty="0">
                <a:solidFill>
                  <a:srgbClr val="008A00"/>
                </a:solidFill>
              </a:rPr>
              <a:t>    --</a:t>
            </a:r>
            <a:r>
              <a:rPr lang="zh-CN" altLang="en-US" sz="3200" dirty="0">
                <a:solidFill>
                  <a:srgbClr val="FF6600"/>
                </a:solidFill>
              </a:rPr>
              <a:t>从左到右</a:t>
            </a:r>
            <a:r>
              <a:rPr lang="zh-CN" altLang="en-US" sz="3200" dirty="0">
                <a:solidFill>
                  <a:srgbClr val="008A00"/>
                </a:solidFill>
              </a:rPr>
              <a:t>先根遍历</a:t>
            </a:r>
            <a:r>
              <a:rPr lang="zh-CN" altLang="en-US" sz="3200" dirty="0"/>
              <a:t>所有子树</a:t>
            </a:r>
            <a:endParaRPr lang="en-US" altLang="zh-CN" sz="3200" dirty="0"/>
          </a:p>
          <a:p>
            <a:pPr marL="72000">
              <a:lnSpc>
                <a:spcPct val="140000"/>
              </a:lnSpc>
              <a:spcBef>
                <a:spcPts val="2400"/>
              </a:spcBef>
              <a:buNone/>
            </a:pPr>
            <a:r>
              <a:rPr lang="en-US" altLang="zh-CN" sz="3200" dirty="0"/>
              <a:t>2. </a:t>
            </a:r>
            <a:r>
              <a:rPr lang="zh-CN" altLang="en-US" sz="3200" dirty="0"/>
              <a:t>后根遍历</a:t>
            </a:r>
            <a:endParaRPr lang="en-US" altLang="zh-CN" sz="3200" dirty="0"/>
          </a:p>
          <a:p>
            <a:pPr marL="7200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sz="3200" dirty="0">
                <a:solidFill>
                  <a:srgbClr val="008A00"/>
                </a:solidFill>
              </a:rPr>
              <a:t>    --</a:t>
            </a:r>
            <a:r>
              <a:rPr lang="zh-CN" altLang="en-US" sz="3200" dirty="0">
                <a:solidFill>
                  <a:srgbClr val="FF6600"/>
                </a:solidFill>
              </a:rPr>
              <a:t>从左到右</a:t>
            </a:r>
            <a:r>
              <a:rPr lang="zh-CN" altLang="en-US" sz="3200" dirty="0">
                <a:solidFill>
                  <a:srgbClr val="008A00"/>
                </a:solidFill>
              </a:rPr>
              <a:t>后根遍历</a:t>
            </a:r>
            <a:r>
              <a:rPr lang="zh-CN" altLang="en-US" sz="3200" dirty="0"/>
              <a:t>所有子树</a:t>
            </a:r>
            <a:endParaRPr lang="en-US" altLang="zh-CN" sz="3200" dirty="0"/>
          </a:p>
          <a:p>
            <a:pPr marL="7200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sz="3200" dirty="0"/>
              <a:t>    </a:t>
            </a:r>
            <a:r>
              <a:rPr lang="en-US" altLang="zh-CN" sz="3200" dirty="0">
                <a:solidFill>
                  <a:srgbClr val="008A00"/>
                </a:solidFill>
              </a:rPr>
              <a:t>--</a:t>
            </a:r>
            <a:r>
              <a:rPr lang="zh-CN" altLang="en-US" sz="3200" dirty="0">
                <a:solidFill>
                  <a:srgbClr val="008A00"/>
                </a:solidFill>
              </a:rPr>
              <a:t>访问根结点</a:t>
            </a:r>
            <a:r>
              <a:rPr lang="en-US" altLang="zh-CN" sz="3200" dirty="0">
                <a:solidFill>
                  <a:srgbClr val="008A00"/>
                </a:solidFill>
              </a:rPr>
              <a:t>D</a:t>
            </a:r>
            <a:endParaRPr lang="en-US" altLang="zh-CN" sz="3200" dirty="0"/>
          </a:p>
        </p:txBody>
      </p:sp>
      <p:sp>
        <p:nvSpPr>
          <p:cNvPr id="27" name="Oval 29"/>
          <p:cNvSpPr>
            <a:spLocks noChangeArrowheads="1"/>
          </p:cNvSpPr>
          <p:nvPr/>
        </p:nvSpPr>
        <p:spPr bwMode="auto">
          <a:xfrm>
            <a:off x="6934200" y="1978041"/>
            <a:ext cx="720000" cy="720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D</a:t>
            </a:r>
            <a:endParaRPr lang="zh-CN" altLang="en-US" sz="3200" dirty="0"/>
          </a:p>
        </p:txBody>
      </p:sp>
      <p:cxnSp>
        <p:nvCxnSpPr>
          <p:cNvPr id="28" name="直接连接符 27"/>
          <p:cNvCxnSpPr>
            <a:stCxn id="27" idx="3"/>
            <a:endCxn id="30" idx="3"/>
          </p:cNvCxnSpPr>
          <p:nvPr/>
        </p:nvCxnSpPr>
        <p:spPr bwMode="auto">
          <a:xfrm rot="5400000">
            <a:off x="6113392" y="2492408"/>
            <a:ext cx="826058" cy="1026442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直接连接符 28"/>
          <p:cNvCxnSpPr>
            <a:stCxn id="33" idx="3"/>
            <a:endCxn id="27" idx="5"/>
          </p:cNvCxnSpPr>
          <p:nvPr/>
        </p:nvCxnSpPr>
        <p:spPr bwMode="auto">
          <a:xfrm rot="16200000" flipV="1">
            <a:off x="7610989" y="2530370"/>
            <a:ext cx="791581" cy="916042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0" name="云形 29"/>
          <p:cNvSpPr/>
          <p:nvPr/>
        </p:nvSpPr>
        <p:spPr bwMode="auto">
          <a:xfrm>
            <a:off x="5473200" y="3367200"/>
            <a:ext cx="1080000" cy="900000"/>
          </a:xfrm>
          <a:prstGeom prst="cloud">
            <a:avLst/>
          </a:prstGeom>
          <a:solidFill>
            <a:srgbClr val="007E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黑体" pitchFamily="2" charset="-122"/>
              </a:rPr>
              <a:t>T1</a:t>
            </a:r>
            <a:endParaRPr kumimoji="0" lang="zh-CN" altLang="en-US" sz="3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31" name="云形 30"/>
          <p:cNvSpPr/>
          <p:nvPr/>
        </p:nvSpPr>
        <p:spPr bwMode="auto">
          <a:xfrm>
            <a:off x="6705600" y="3332723"/>
            <a:ext cx="1080000" cy="900000"/>
          </a:xfrm>
          <a:prstGeom prst="cloud">
            <a:avLst/>
          </a:prstGeom>
          <a:solidFill>
            <a:srgbClr val="007E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黑体" pitchFamily="2" charset="-122"/>
              </a:rPr>
              <a:t>T2</a:t>
            </a:r>
            <a:endParaRPr kumimoji="0" lang="zh-CN" altLang="en-US" sz="3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32" name="直接连接符 31"/>
          <p:cNvCxnSpPr>
            <a:stCxn id="31" idx="3"/>
            <a:endCxn id="27" idx="4"/>
          </p:cNvCxnSpPr>
          <p:nvPr/>
        </p:nvCxnSpPr>
        <p:spPr bwMode="auto">
          <a:xfrm rot="5400000" flipH="1" flipV="1">
            <a:off x="6926830" y="3016811"/>
            <a:ext cx="686140" cy="486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3" name="云形 32"/>
          <p:cNvSpPr/>
          <p:nvPr/>
        </p:nvSpPr>
        <p:spPr bwMode="auto">
          <a:xfrm>
            <a:off x="7924800" y="3332723"/>
            <a:ext cx="1080000" cy="900000"/>
          </a:xfrm>
          <a:prstGeom prst="cloud">
            <a:avLst/>
          </a:prstGeom>
          <a:solidFill>
            <a:srgbClr val="007E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黑体" pitchFamily="2" charset="-122"/>
              </a:rPr>
              <a:t>T3</a:t>
            </a:r>
            <a:endParaRPr kumimoji="0" lang="zh-CN" altLang="en-US" sz="3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zh-CN" altLang="en-US" dirty="0">
                <a:latin typeface="黑体" pitchFamily="2" charset="-122"/>
                <a:ea typeface="黑体" pitchFamily="2" charset="-122"/>
              </a:rPr>
              <a:t>树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--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先根遍历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381000" y="1219200"/>
            <a:ext cx="8763000" cy="422885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7200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sz="3200" dirty="0"/>
              <a:t>1. </a:t>
            </a:r>
            <a:r>
              <a:rPr lang="zh-CN" altLang="en-US" sz="3200" dirty="0"/>
              <a:t>先根遍历</a:t>
            </a:r>
            <a:endParaRPr lang="en-US" altLang="zh-CN" sz="3200" dirty="0"/>
          </a:p>
          <a:p>
            <a:pPr marL="7200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sz="3200" dirty="0"/>
              <a:t>    </a:t>
            </a:r>
            <a:r>
              <a:rPr lang="en-US" altLang="zh-CN" sz="3200" dirty="0">
                <a:solidFill>
                  <a:srgbClr val="008A00"/>
                </a:solidFill>
              </a:rPr>
              <a:t>--</a:t>
            </a:r>
            <a:r>
              <a:rPr lang="zh-CN" altLang="en-US" sz="3200" dirty="0">
                <a:solidFill>
                  <a:srgbClr val="008A00"/>
                </a:solidFill>
              </a:rPr>
              <a:t>访问根结点</a:t>
            </a:r>
            <a:r>
              <a:rPr lang="en-US" altLang="zh-CN" sz="3200" dirty="0">
                <a:solidFill>
                  <a:srgbClr val="008A00"/>
                </a:solidFill>
              </a:rPr>
              <a:t>D</a:t>
            </a:r>
          </a:p>
          <a:p>
            <a:pPr marL="7200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sz="3200" dirty="0">
                <a:solidFill>
                  <a:srgbClr val="008A00"/>
                </a:solidFill>
              </a:rPr>
              <a:t>    --</a:t>
            </a:r>
            <a:r>
              <a:rPr lang="zh-CN" altLang="en-US" sz="3200" dirty="0">
                <a:solidFill>
                  <a:srgbClr val="FF6600"/>
                </a:solidFill>
              </a:rPr>
              <a:t>从左到右</a:t>
            </a:r>
            <a:r>
              <a:rPr lang="zh-CN" altLang="en-US" sz="3200" dirty="0">
                <a:solidFill>
                  <a:srgbClr val="008A00"/>
                </a:solidFill>
              </a:rPr>
              <a:t>先根遍历</a:t>
            </a:r>
            <a:r>
              <a:rPr lang="zh-CN" altLang="en-US" sz="3200" dirty="0"/>
              <a:t>所有子树</a:t>
            </a:r>
            <a:endParaRPr lang="en-US" altLang="zh-CN" sz="3200" dirty="0"/>
          </a:p>
          <a:p>
            <a:pPr marL="72000">
              <a:lnSpc>
                <a:spcPct val="140000"/>
              </a:lnSpc>
              <a:spcBef>
                <a:spcPts val="0"/>
              </a:spcBef>
              <a:buNone/>
            </a:pPr>
            <a:endParaRPr lang="en-US" altLang="zh-CN" sz="3200" dirty="0"/>
          </a:p>
          <a:p>
            <a:pPr marL="72000">
              <a:lnSpc>
                <a:spcPct val="140000"/>
              </a:lnSpc>
              <a:spcBef>
                <a:spcPts val="0"/>
              </a:spcBef>
              <a:buNone/>
            </a:pPr>
            <a:endParaRPr lang="en-US" altLang="zh-CN" sz="3200" dirty="0"/>
          </a:p>
          <a:p>
            <a:pPr marL="72000">
              <a:lnSpc>
                <a:spcPct val="140000"/>
              </a:lnSpc>
              <a:spcBef>
                <a:spcPts val="0"/>
              </a:spcBef>
              <a:buNone/>
            </a:pPr>
            <a:endParaRPr lang="en-US" altLang="zh-CN" sz="3200" dirty="0"/>
          </a:p>
        </p:txBody>
      </p:sp>
      <p:sp>
        <p:nvSpPr>
          <p:cNvPr id="12" name="Oval 28"/>
          <p:cNvSpPr>
            <a:spLocks noChangeArrowheads="1"/>
          </p:cNvSpPr>
          <p:nvPr/>
        </p:nvSpPr>
        <p:spPr bwMode="auto">
          <a:xfrm>
            <a:off x="7959725" y="28194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C</a:t>
            </a:r>
            <a:endParaRPr lang="zh-CN" altLang="en-US" sz="3200" dirty="0"/>
          </a:p>
        </p:txBody>
      </p:sp>
      <p:sp>
        <p:nvSpPr>
          <p:cNvPr id="13" name="Oval 30"/>
          <p:cNvSpPr>
            <a:spLocks noChangeArrowheads="1"/>
          </p:cNvSpPr>
          <p:nvPr/>
        </p:nvSpPr>
        <p:spPr bwMode="auto">
          <a:xfrm>
            <a:off x="6372246" y="4005262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E</a:t>
            </a:r>
          </a:p>
        </p:txBody>
      </p:sp>
      <p:sp>
        <p:nvSpPr>
          <p:cNvPr id="14" name="Oval 29"/>
          <p:cNvSpPr>
            <a:spLocks noChangeArrowheads="1"/>
          </p:cNvSpPr>
          <p:nvPr/>
        </p:nvSpPr>
        <p:spPr bwMode="auto">
          <a:xfrm>
            <a:off x="6963600" y="39918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F</a:t>
            </a:r>
            <a:endParaRPr lang="zh-CN" altLang="en-US" sz="3200" dirty="0"/>
          </a:p>
        </p:txBody>
      </p:sp>
      <p:cxnSp>
        <p:nvCxnSpPr>
          <p:cNvPr id="15" name="直接连接符 14"/>
          <p:cNvCxnSpPr>
            <a:cxnSpLocks noChangeShapeType="1"/>
            <a:stCxn id="22" idx="5"/>
            <a:endCxn id="12" idx="1"/>
          </p:cNvCxnSpPr>
          <p:nvPr/>
        </p:nvCxnSpPr>
        <p:spPr bwMode="auto">
          <a:xfrm rot="16200000" flipH="1">
            <a:off x="7434653" y="2294328"/>
            <a:ext cx="681018" cy="516743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" name="直接连接符 15"/>
          <p:cNvCxnSpPr>
            <a:cxnSpLocks noChangeShapeType="1"/>
            <a:stCxn id="23" idx="5"/>
            <a:endCxn id="14" idx="0"/>
          </p:cNvCxnSpPr>
          <p:nvPr/>
        </p:nvCxnSpPr>
        <p:spPr bwMode="auto">
          <a:xfrm rot="16200000" flipH="1">
            <a:off x="6668483" y="3444682"/>
            <a:ext cx="681071" cy="413163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" name="直接连接符 16"/>
          <p:cNvCxnSpPr>
            <a:cxnSpLocks noChangeShapeType="1"/>
            <a:stCxn id="23" idx="4"/>
            <a:endCxn id="13" idx="0"/>
          </p:cNvCxnSpPr>
          <p:nvPr/>
        </p:nvCxnSpPr>
        <p:spPr bwMode="auto">
          <a:xfrm rot="5400000">
            <a:off x="6313884" y="3694900"/>
            <a:ext cx="620724" cy="15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8" name="Oval 30"/>
          <p:cNvSpPr>
            <a:spLocks noChangeArrowheads="1"/>
          </p:cNvSpPr>
          <p:nvPr/>
        </p:nvSpPr>
        <p:spPr bwMode="auto">
          <a:xfrm>
            <a:off x="5944446" y="49530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I</a:t>
            </a:r>
          </a:p>
        </p:txBody>
      </p:sp>
      <p:cxnSp>
        <p:nvCxnSpPr>
          <p:cNvPr id="19" name="直接连接符 30"/>
          <p:cNvCxnSpPr>
            <a:cxnSpLocks noChangeShapeType="1"/>
            <a:stCxn id="13" idx="3"/>
            <a:endCxn id="18" idx="0"/>
          </p:cNvCxnSpPr>
          <p:nvPr/>
        </p:nvCxnSpPr>
        <p:spPr bwMode="auto">
          <a:xfrm rot="5400000">
            <a:off x="6062478" y="4569422"/>
            <a:ext cx="517547" cy="2496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0" name="直接连接符 31"/>
          <p:cNvCxnSpPr>
            <a:cxnSpLocks noChangeShapeType="1"/>
            <a:stCxn id="21" idx="0"/>
            <a:endCxn id="13" idx="5"/>
          </p:cNvCxnSpPr>
          <p:nvPr/>
        </p:nvCxnSpPr>
        <p:spPr bwMode="auto">
          <a:xfrm rot="16200000" flipV="1">
            <a:off x="6683169" y="4554722"/>
            <a:ext cx="517547" cy="2790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1" name="Oval 30"/>
          <p:cNvSpPr>
            <a:spLocks noChangeArrowheads="1"/>
          </p:cNvSpPr>
          <p:nvPr/>
        </p:nvSpPr>
        <p:spPr bwMode="auto">
          <a:xfrm>
            <a:off x="6829446" y="49530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J</a:t>
            </a:r>
          </a:p>
        </p:txBody>
      </p:sp>
      <p:sp>
        <p:nvSpPr>
          <p:cNvPr id="22" name="Oval 27"/>
          <p:cNvSpPr>
            <a:spLocks noChangeArrowheads="1"/>
          </p:cNvSpPr>
          <p:nvPr/>
        </p:nvSpPr>
        <p:spPr bwMode="auto">
          <a:xfrm>
            <a:off x="7086600" y="17820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buNone/>
            </a:pPr>
            <a:r>
              <a:rPr lang="en-US" altLang="zh-CN" sz="3200" dirty="0"/>
              <a:t>A</a:t>
            </a:r>
          </a:p>
        </p:txBody>
      </p:sp>
      <p:sp>
        <p:nvSpPr>
          <p:cNvPr id="23" name="Oval 26"/>
          <p:cNvSpPr>
            <a:spLocks noChangeArrowheads="1"/>
          </p:cNvSpPr>
          <p:nvPr/>
        </p:nvSpPr>
        <p:spPr bwMode="auto">
          <a:xfrm>
            <a:off x="6372246" y="2880538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B</a:t>
            </a:r>
          </a:p>
        </p:txBody>
      </p:sp>
      <p:cxnSp>
        <p:nvCxnSpPr>
          <p:cNvPr id="24" name="直接连接符 23"/>
          <p:cNvCxnSpPr>
            <a:cxnSpLocks noChangeShapeType="1"/>
            <a:stCxn id="22" idx="3"/>
            <a:endCxn id="23" idx="0"/>
          </p:cNvCxnSpPr>
          <p:nvPr/>
        </p:nvCxnSpPr>
        <p:spPr bwMode="auto">
          <a:xfrm rot="5400000">
            <a:off x="6558155" y="2278283"/>
            <a:ext cx="668347" cy="536163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5" name="Oval 29"/>
          <p:cNvSpPr>
            <a:spLocks noChangeArrowheads="1"/>
          </p:cNvSpPr>
          <p:nvPr/>
        </p:nvSpPr>
        <p:spPr bwMode="auto">
          <a:xfrm>
            <a:off x="8335200" y="39156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H</a:t>
            </a:r>
            <a:endParaRPr lang="zh-CN" altLang="en-US" sz="3200" dirty="0"/>
          </a:p>
        </p:txBody>
      </p:sp>
      <p:cxnSp>
        <p:nvCxnSpPr>
          <p:cNvPr id="26" name="直接连接符 25"/>
          <p:cNvCxnSpPr>
            <a:cxnSpLocks noChangeShapeType="1"/>
            <a:stCxn id="12" idx="5"/>
            <a:endCxn id="25" idx="0"/>
          </p:cNvCxnSpPr>
          <p:nvPr/>
        </p:nvCxnSpPr>
        <p:spPr bwMode="auto">
          <a:xfrm rot="16200000" flipH="1">
            <a:off x="8155554" y="3483953"/>
            <a:ext cx="666009" cy="197284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34" name="Oval 29"/>
          <p:cNvSpPr>
            <a:spLocks noChangeArrowheads="1"/>
          </p:cNvSpPr>
          <p:nvPr/>
        </p:nvSpPr>
        <p:spPr bwMode="auto">
          <a:xfrm>
            <a:off x="7620000" y="3915549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G</a:t>
            </a:r>
            <a:endParaRPr lang="zh-CN" altLang="en-US" sz="3200" dirty="0"/>
          </a:p>
        </p:txBody>
      </p:sp>
      <p:cxnSp>
        <p:nvCxnSpPr>
          <p:cNvPr id="35" name="直接连接符 34"/>
          <p:cNvCxnSpPr>
            <a:cxnSpLocks noChangeShapeType="1"/>
            <a:stCxn id="12" idx="3"/>
            <a:endCxn id="34" idx="0"/>
          </p:cNvCxnSpPr>
          <p:nvPr/>
        </p:nvCxnSpPr>
        <p:spPr bwMode="auto">
          <a:xfrm rot="5400000">
            <a:off x="7619788" y="3501803"/>
            <a:ext cx="665958" cy="161534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36" name="Oval 29"/>
          <p:cNvSpPr>
            <a:spLocks noChangeArrowheads="1"/>
          </p:cNvSpPr>
          <p:nvPr/>
        </p:nvSpPr>
        <p:spPr bwMode="auto">
          <a:xfrm>
            <a:off x="5715000" y="3970337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D</a:t>
            </a:r>
            <a:endParaRPr lang="zh-CN" altLang="en-US" sz="3200" dirty="0"/>
          </a:p>
        </p:txBody>
      </p:sp>
      <p:cxnSp>
        <p:nvCxnSpPr>
          <p:cNvPr id="37" name="直接连接符 36"/>
          <p:cNvCxnSpPr>
            <a:cxnSpLocks noChangeShapeType="1"/>
            <a:stCxn id="23" idx="3"/>
            <a:endCxn id="36" idx="0"/>
          </p:cNvCxnSpPr>
          <p:nvPr/>
        </p:nvCxnSpPr>
        <p:spPr bwMode="auto">
          <a:xfrm rot="5400000">
            <a:off x="5876724" y="3401006"/>
            <a:ext cx="659608" cy="479055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8" name="直接箭头连接符 37"/>
          <p:cNvCxnSpPr/>
          <p:nvPr/>
        </p:nvCxnSpPr>
        <p:spPr bwMode="auto">
          <a:xfrm rot="5400000">
            <a:off x="7353300" y="1562100"/>
            <a:ext cx="304800" cy="2286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0" name="直接箭头连接符 39"/>
          <p:cNvCxnSpPr/>
          <p:nvPr/>
        </p:nvCxnSpPr>
        <p:spPr bwMode="auto">
          <a:xfrm rot="5400000">
            <a:off x="6743700" y="2705100"/>
            <a:ext cx="304800" cy="2286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1" name="Text Box 6"/>
          <p:cNvSpPr txBox="1">
            <a:spLocks noChangeArrowheads="1"/>
          </p:cNvSpPr>
          <p:nvPr/>
        </p:nvSpPr>
        <p:spPr bwMode="auto">
          <a:xfrm>
            <a:off x="533400" y="3700200"/>
            <a:ext cx="4800600" cy="117570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3200" dirty="0"/>
              <a:t>先根序列：</a:t>
            </a:r>
            <a:endParaRPr lang="en-US" altLang="zh-CN" sz="3200" dirty="0"/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endParaRPr lang="en-US" altLang="zh-CN" sz="3200" dirty="0"/>
          </a:p>
        </p:txBody>
      </p:sp>
      <p:sp>
        <p:nvSpPr>
          <p:cNvPr id="42" name="下箭头 41"/>
          <p:cNvSpPr/>
          <p:nvPr/>
        </p:nvSpPr>
        <p:spPr bwMode="auto">
          <a:xfrm>
            <a:off x="2819400" y="3352800"/>
            <a:ext cx="381000" cy="360000"/>
          </a:xfrm>
          <a:prstGeom prst="downArrow">
            <a:avLst/>
          </a:prstGeom>
          <a:solidFill>
            <a:schemeClr val="bg2">
              <a:lumMod val="20000"/>
              <a:lumOff val="80000"/>
            </a:schemeClr>
          </a:solidFill>
          <a:ln w="28575" cap="flat" cmpd="sng" algn="ctr">
            <a:solidFill>
              <a:srgbClr val="0033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990600" y="4191000"/>
            <a:ext cx="686406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/>
              <a:t>B, </a:t>
            </a:r>
            <a:endParaRPr lang="zh-CN" altLang="en-US" sz="3200" dirty="0"/>
          </a:p>
        </p:txBody>
      </p:sp>
      <p:sp>
        <p:nvSpPr>
          <p:cNvPr id="44" name="矩形 43"/>
          <p:cNvSpPr/>
          <p:nvPr/>
        </p:nvSpPr>
        <p:spPr>
          <a:xfrm>
            <a:off x="1447194" y="4191000"/>
            <a:ext cx="708848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/>
              <a:t>D, </a:t>
            </a:r>
            <a:endParaRPr lang="zh-CN" altLang="en-US" sz="3200" dirty="0"/>
          </a:p>
        </p:txBody>
      </p:sp>
      <p:sp>
        <p:nvSpPr>
          <p:cNvPr id="45" name="矩形 44"/>
          <p:cNvSpPr/>
          <p:nvPr/>
        </p:nvSpPr>
        <p:spPr>
          <a:xfrm>
            <a:off x="533400" y="4191000"/>
            <a:ext cx="708848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/>
              <a:t>A, </a:t>
            </a:r>
            <a:endParaRPr lang="zh-CN" altLang="en-US" sz="3200" dirty="0"/>
          </a:p>
        </p:txBody>
      </p:sp>
      <p:sp>
        <p:nvSpPr>
          <p:cNvPr id="46" name="矩形 45"/>
          <p:cNvSpPr/>
          <p:nvPr/>
        </p:nvSpPr>
        <p:spPr>
          <a:xfrm>
            <a:off x="1958152" y="4191000"/>
            <a:ext cx="686406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/>
              <a:t>E, </a:t>
            </a:r>
            <a:endParaRPr lang="zh-CN" altLang="en-US" sz="3200" dirty="0"/>
          </a:p>
        </p:txBody>
      </p:sp>
      <p:sp>
        <p:nvSpPr>
          <p:cNvPr id="47" name="矩形 46"/>
          <p:cNvSpPr/>
          <p:nvPr/>
        </p:nvSpPr>
        <p:spPr>
          <a:xfrm>
            <a:off x="2415352" y="4191000"/>
            <a:ext cx="639919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/>
              <a:t> I, </a:t>
            </a:r>
            <a:endParaRPr lang="zh-CN" altLang="en-US" sz="3200" dirty="0"/>
          </a:p>
        </p:txBody>
      </p:sp>
      <p:sp>
        <p:nvSpPr>
          <p:cNvPr id="48" name="矩形 47"/>
          <p:cNvSpPr/>
          <p:nvPr/>
        </p:nvSpPr>
        <p:spPr>
          <a:xfrm>
            <a:off x="2887723" y="4195221"/>
            <a:ext cx="61747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/>
              <a:t>J, </a:t>
            </a:r>
            <a:endParaRPr lang="zh-CN" altLang="en-US" sz="3200" dirty="0"/>
          </a:p>
        </p:txBody>
      </p:sp>
      <p:sp>
        <p:nvSpPr>
          <p:cNvPr id="49" name="矩形 48"/>
          <p:cNvSpPr/>
          <p:nvPr/>
        </p:nvSpPr>
        <p:spPr>
          <a:xfrm>
            <a:off x="3810000" y="4195221"/>
            <a:ext cx="70884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/>
              <a:t>C, </a:t>
            </a:r>
            <a:endParaRPr lang="zh-CN" altLang="en-US" sz="3200" dirty="0"/>
          </a:p>
        </p:txBody>
      </p:sp>
      <p:sp>
        <p:nvSpPr>
          <p:cNvPr id="50" name="矩形 49"/>
          <p:cNvSpPr/>
          <p:nvPr/>
        </p:nvSpPr>
        <p:spPr>
          <a:xfrm>
            <a:off x="4320352" y="4195221"/>
            <a:ext cx="731290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/>
              <a:t>G, </a:t>
            </a:r>
            <a:endParaRPr lang="zh-CN" altLang="en-US" sz="3200" dirty="0"/>
          </a:p>
        </p:txBody>
      </p:sp>
      <p:sp>
        <p:nvSpPr>
          <p:cNvPr id="51" name="矩形 50"/>
          <p:cNvSpPr/>
          <p:nvPr/>
        </p:nvSpPr>
        <p:spPr>
          <a:xfrm>
            <a:off x="4807894" y="4195221"/>
            <a:ext cx="481222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/>
              <a:t>H</a:t>
            </a:r>
            <a:endParaRPr lang="zh-CN" altLang="en-US" sz="3200" dirty="0"/>
          </a:p>
        </p:txBody>
      </p:sp>
      <p:sp>
        <p:nvSpPr>
          <p:cNvPr id="52" name="Rectangle 6"/>
          <p:cNvSpPr>
            <a:spLocks noChangeArrowheads="1"/>
          </p:cNvSpPr>
          <p:nvPr/>
        </p:nvSpPr>
        <p:spPr bwMode="auto">
          <a:xfrm>
            <a:off x="533400" y="4843200"/>
            <a:ext cx="4800600" cy="6858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2857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200" dirty="0">
                <a:solidFill>
                  <a:schemeClr val="bg1"/>
                </a:solidFill>
                <a:latin typeface="黑体" pitchFamily="2" charset="-122"/>
              </a:rPr>
              <a:t>‘根’在序列的最左侧</a:t>
            </a:r>
            <a:endParaRPr lang="en-US" altLang="zh-CN" sz="3200" dirty="0">
              <a:solidFill>
                <a:schemeClr val="bg1"/>
              </a:solidFill>
              <a:latin typeface="黑体" pitchFamily="2" charset="-122"/>
            </a:endParaRPr>
          </a:p>
        </p:txBody>
      </p:sp>
      <p:cxnSp>
        <p:nvCxnSpPr>
          <p:cNvPr id="53" name="直接箭头连接符 52"/>
          <p:cNvCxnSpPr/>
          <p:nvPr/>
        </p:nvCxnSpPr>
        <p:spPr bwMode="auto">
          <a:xfrm rot="5400000">
            <a:off x="6057900" y="3771900"/>
            <a:ext cx="304800" cy="2286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4" name="直接箭头连接符 53"/>
          <p:cNvCxnSpPr/>
          <p:nvPr/>
        </p:nvCxnSpPr>
        <p:spPr bwMode="auto">
          <a:xfrm rot="5400000">
            <a:off x="6667500" y="3771900"/>
            <a:ext cx="304800" cy="2286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5" name="直接箭头连接符 54"/>
          <p:cNvCxnSpPr/>
          <p:nvPr/>
        </p:nvCxnSpPr>
        <p:spPr bwMode="auto">
          <a:xfrm rot="5400000">
            <a:off x="6265719" y="4755572"/>
            <a:ext cx="304800" cy="2286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7" name="直接箭头连接符 56"/>
          <p:cNvCxnSpPr/>
          <p:nvPr/>
        </p:nvCxnSpPr>
        <p:spPr bwMode="auto">
          <a:xfrm rot="5400000">
            <a:off x="7124700" y="4762500"/>
            <a:ext cx="304800" cy="2286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9" name="直接箭头连接符 58"/>
          <p:cNvCxnSpPr/>
          <p:nvPr/>
        </p:nvCxnSpPr>
        <p:spPr bwMode="auto">
          <a:xfrm rot="5400000">
            <a:off x="7277100" y="3771900"/>
            <a:ext cx="304800" cy="2286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1" name="直接箭头连接符 60"/>
          <p:cNvCxnSpPr/>
          <p:nvPr/>
        </p:nvCxnSpPr>
        <p:spPr bwMode="auto">
          <a:xfrm rot="5400000">
            <a:off x="8191500" y="2628900"/>
            <a:ext cx="304800" cy="2286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2" name="直接箭头连接符 61"/>
          <p:cNvCxnSpPr/>
          <p:nvPr/>
        </p:nvCxnSpPr>
        <p:spPr bwMode="auto">
          <a:xfrm rot="5400000">
            <a:off x="7962900" y="3695700"/>
            <a:ext cx="304800" cy="2286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4" name="直接箭头连接符 63"/>
          <p:cNvCxnSpPr/>
          <p:nvPr/>
        </p:nvCxnSpPr>
        <p:spPr bwMode="auto">
          <a:xfrm rot="5400000">
            <a:off x="8572500" y="3695700"/>
            <a:ext cx="304800" cy="2286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6" name="矩形 65"/>
          <p:cNvSpPr/>
          <p:nvPr/>
        </p:nvSpPr>
        <p:spPr>
          <a:xfrm>
            <a:off x="3352800" y="4191000"/>
            <a:ext cx="616900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/>
              <a:t>F, 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66" grpId="0"/>
    </p:bldLst>
  </p:timing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 Box 6"/>
          <p:cNvSpPr txBox="1">
            <a:spLocks noChangeArrowheads="1"/>
          </p:cNvSpPr>
          <p:nvPr/>
        </p:nvSpPr>
        <p:spPr bwMode="auto">
          <a:xfrm>
            <a:off x="609600" y="1206000"/>
            <a:ext cx="4572000" cy="553998"/>
          </a:xfrm>
          <a:prstGeom prst="rect">
            <a:avLst/>
          </a:prstGeom>
          <a:solidFill>
            <a:srgbClr val="C4E59F"/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080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>
                <a:solidFill>
                  <a:srgbClr val="008A00"/>
                </a:solidFill>
              </a:rPr>
              <a:t>// </a:t>
            </a:r>
            <a:r>
              <a:rPr lang="zh-CN" altLang="en-US" sz="3000" dirty="0">
                <a:solidFill>
                  <a:srgbClr val="008A00"/>
                </a:solidFill>
              </a:rPr>
              <a:t>先根遍历 </a:t>
            </a:r>
            <a:r>
              <a:rPr lang="en-US" altLang="zh-CN" sz="3000" dirty="0">
                <a:solidFill>
                  <a:srgbClr val="008A00"/>
                </a:solidFill>
              </a:rPr>
              <a:t>-- </a:t>
            </a:r>
            <a:r>
              <a:rPr lang="zh-CN" altLang="en-US" sz="3000" dirty="0">
                <a:solidFill>
                  <a:srgbClr val="008A00"/>
                </a:solidFill>
              </a:rPr>
              <a:t>递归算法</a:t>
            </a:r>
            <a:endParaRPr lang="en-US" altLang="zh-CN" sz="3000" dirty="0">
              <a:solidFill>
                <a:srgbClr val="008A00"/>
              </a:solidFill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zh-CN" altLang="en-US" dirty="0">
                <a:latin typeface="黑体" pitchFamily="2" charset="-122"/>
                <a:ea typeface="黑体" pitchFamily="2" charset="-122"/>
              </a:rPr>
              <a:t>树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--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先根遍历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7" name="Rectangle 3"/>
          <p:cNvSpPr>
            <a:spLocks noChangeArrowheads="1"/>
          </p:cNvSpPr>
          <p:nvPr/>
        </p:nvSpPr>
        <p:spPr bwMode="auto">
          <a:xfrm>
            <a:off x="609600" y="1714750"/>
            <a:ext cx="8534400" cy="437658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08000" algn="just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200" dirty="0">
                <a:solidFill>
                  <a:srgbClr val="0000CC"/>
                </a:solidFill>
              </a:rPr>
              <a:t>void</a:t>
            </a:r>
            <a:r>
              <a:rPr lang="en-US" altLang="zh-CN" sz="3200" dirty="0"/>
              <a:t> </a:t>
            </a:r>
            <a:r>
              <a:rPr lang="en-US" altLang="zh-CN" sz="3200" dirty="0" err="1"/>
              <a:t>preOrder</a:t>
            </a:r>
            <a:r>
              <a:rPr lang="en-US" altLang="zh-CN" sz="3200" dirty="0"/>
              <a:t>(</a:t>
            </a:r>
            <a:r>
              <a:rPr lang="en-US" altLang="zh-CN" sz="3200" dirty="0">
                <a:solidFill>
                  <a:srgbClr val="0000CC"/>
                </a:solidFill>
              </a:rPr>
              <a:t>Tree</a:t>
            </a:r>
            <a:r>
              <a:rPr lang="en-US" altLang="zh-CN" sz="3200" dirty="0"/>
              <a:t> t)</a:t>
            </a:r>
          </a:p>
          <a:p>
            <a:pPr marL="108000" algn="just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200" dirty="0"/>
              <a:t>  </a:t>
            </a:r>
            <a:r>
              <a:rPr lang="en-US" altLang="zh-CN" sz="3200" dirty="0">
                <a:solidFill>
                  <a:srgbClr val="C00000"/>
                </a:solidFill>
              </a:rPr>
              <a:t>visit</a:t>
            </a:r>
            <a:r>
              <a:rPr lang="en-US" altLang="zh-CN" sz="3200" dirty="0"/>
              <a:t>( </a:t>
            </a:r>
            <a:r>
              <a:rPr lang="en-US" altLang="zh-CN" sz="3200" dirty="0">
                <a:solidFill>
                  <a:srgbClr val="C00000"/>
                </a:solidFill>
              </a:rPr>
              <a:t>root</a:t>
            </a:r>
            <a:r>
              <a:rPr lang="en-US" altLang="zh-CN" sz="3200" dirty="0"/>
              <a:t>(t) );</a:t>
            </a:r>
          </a:p>
          <a:p>
            <a:pPr marL="108000" algn="just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200" dirty="0"/>
              <a:t>  </a:t>
            </a:r>
            <a:r>
              <a:rPr lang="en-US" altLang="zh-CN" sz="3200" dirty="0">
                <a:solidFill>
                  <a:srgbClr val="0000CC"/>
                </a:solidFill>
              </a:rPr>
              <a:t>Tree</a:t>
            </a:r>
            <a:r>
              <a:rPr lang="en-US" altLang="zh-CN" sz="3200" dirty="0"/>
              <a:t> c = </a:t>
            </a:r>
            <a:r>
              <a:rPr lang="en-US" altLang="zh-CN" sz="3200" dirty="0" err="1">
                <a:solidFill>
                  <a:srgbClr val="C00000"/>
                </a:solidFill>
              </a:rPr>
              <a:t>leftChild</a:t>
            </a:r>
            <a:r>
              <a:rPr lang="en-US" altLang="zh-CN" sz="3200" dirty="0"/>
              <a:t>(t); </a:t>
            </a:r>
          </a:p>
          <a:p>
            <a:pPr marL="108000" algn="just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200" dirty="0"/>
              <a:t>  while(c != Null)</a:t>
            </a:r>
          </a:p>
          <a:p>
            <a:pPr marL="108000" algn="just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200" dirty="0"/>
              <a:t>         </a:t>
            </a:r>
            <a:r>
              <a:rPr lang="en-US" altLang="zh-CN" sz="3200" dirty="0" err="1">
                <a:solidFill>
                  <a:srgbClr val="990099"/>
                </a:solidFill>
              </a:rPr>
              <a:t>preOrder</a:t>
            </a:r>
            <a:r>
              <a:rPr lang="en-US" altLang="zh-CN" sz="3200" dirty="0"/>
              <a:t>(c);  </a:t>
            </a:r>
          </a:p>
          <a:p>
            <a:pPr marL="108000" algn="just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200" dirty="0"/>
              <a:t>         c= </a:t>
            </a:r>
            <a:r>
              <a:rPr lang="en-US" altLang="zh-CN" sz="3200" dirty="0" err="1">
                <a:solidFill>
                  <a:srgbClr val="C00000"/>
                </a:solidFill>
              </a:rPr>
              <a:t>rightSibling</a:t>
            </a:r>
            <a:r>
              <a:rPr lang="en-US" altLang="zh-CN" sz="3200" dirty="0"/>
              <a:t>(c);</a:t>
            </a:r>
          </a:p>
          <a:p>
            <a:pPr marL="108000" algn="just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3200" dirty="0"/>
              <a:t>}</a:t>
            </a:r>
          </a:p>
        </p:txBody>
      </p:sp>
      <p:sp>
        <p:nvSpPr>
          <p:cNvPr id="71" name="矩形 70"/>
          <p:cNvSpPr/>
          <p:nvPr/>
        </p:nvSpPr>
        <p:spPr>
          <a:xfrm>
            <a:off x="3505200" y="2438400"/>
            <a:ext cx="1460656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990099"/>
                </a:solidFill>
              </a:rPr>
              <a:t>//</a:t>
            </a:r>
            <a:r>
              <a:rPr lang="zh-CN" altLang="en-US" dirty="0">
                <a:solidFill>
                  <a:srgbClr val="990099"/>
                </a:solidFill>
              </a:rPr>
              <a:t>访问根</a:t>
            </a:r>
          </a:p>
        </p:txBody>
      </p:sp>
      <p:sp>
        <p:nvSpPr>
          <p:cNvPr id="72" name="矩形 71"/>
          <p:cNvSpPr/>
          <p:nvPr/>
        </p:nvSpPr>
        <p:spPr>
          <a:xfrm>
            <a:off x="4191000" y="4343400"/>
            <a:ext cx="3256020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8A00"/>
                </a:solidFill>
              </a:rPr>
              <a:t>//</a:t>
            </a:r>
            <a:r>
              <a:rPr lang="zh-CN" altLang="en-US" dirty="0">
                <a:solidFill>
                  <a:srgbClr val="008A00"/>
                </a:solidFill>
              </a:rPr>
              <a:t>先根遍历当前子树</a:t>
            </a:r>
            <a:endParaRPr lang="zh-CN" altLang="en-US" dirty="0"/>
          </a:p>
        </p:txBody>
      </p:sp>
      <p:sp>
        <p:nvSpPr>
          <p:cNvPr id="73" name="矩形 72"/>
          <p:cNvSpPr/>
          <p:nvPr/>
        </p:nvSpPr>
        <p:spPr>
          <a:xfrm>
            <a:off x="4572000" y="3102858"/>
            <a:ext cx="2896947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8A00"/>
                </a:solidFill>
              </a:rPr>
              <a:t>//</a:t>
            </a:r>
            <a:r>
              <a:rPr lang="zh-CN" altLang="en-US" dirty="0">
                <a:solidFill>
                  <a:srgbClr val="008A00"/>
                </a:solidFill>
              </a:rPr>
              <a:t>去根的长子树处</a:t>
            </a:r>
            <a:endParaRPr lang="zh-CN" altLang="en-US" dirty="0"/>
          </a:p>
        </p:txBody>
      </p:sp>
      <p:sp>
        <p:nvSpPr>
          <p:cNvPr id="74" name="矩形 73"/>
          <p:cNvSpPr/>
          <p:nvPr/>
        </p:nvSpPr>
        <p:spPr>
          <a:xfrm>
            <a:off x="5105400" y="5007858"/>
            <a:ext cx="41148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8A00"/>
                </a:solidFill>
              </a:rPr>
              <a:t>//</a:t>
            </a:r>
            <a:r>
              <a:rPr lang="zh-CN" altLang="en-US" dirty="0">
                <a:solidFill>
                  <a:srgbClr val="008A00"/>
                </a:solidFill>
              </a:rPr>
              <a:t>去当前子树的右兄弟处</a:t>
            </a:r>
            <a:endParaRPr lang="zh-CN" altLang="en-US" dirty="0"/>
          </a:p>
        </p:txBody>
      </p:sp>
      <p:sp>
        <p:nvSpPr>
          <p:cNvPr id="75" name="矩形 74"/>
          <p:cNvSpPr/>
          <p:nvPr/>
        </p:nvSpPr>
        <p:spPr>
          <a:xfrm>
            <a:off x="685800" y="2286000"/>
            <a:ext cx="322524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/>
              <a:t>{</a:t>
            </a:r>
            <a:endParaRPr lang="zh-CN" altLang="en-US" sz="3200" dirty="0"/>
          </a:p>
        </p:txBody>
      </p:sp>
      <p:sp>
        <p:nvSpPr>
          <p:cNvPr id="76" name="矩形 75"/>
          <p:cNvSpPr/>
          <p:nvPr/>
        </p:nvSpPr>
        <p:spPr>
          <a:xfrm>
            <a:off x="1431049" y="4267200"/>
            <a:ext cx="550151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/>
              <a:t> { </a:t>
            </a:r>
            <a:endParaRPr lang="zh-CN" altLang="en-US" sz="3200" dirty="0"/>
          </a:p>
        </p:txBody>
      </p:sp>
      <p:sp>
        <p:nvSpPr>
          <p:cNvPr id="77" name="矩形 76"/>
          <p:cNvSpPr/>
          <p:nvPr/>
        </p:nvSpPr>
        <p:spPr>
          <a:xfrm>
            <a:off x="4859076" y="4915179"/>
            <a:ext cx="322524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/>
              <a:t>}</a:t>
            </a:r>
            <a:endParaRPr lang="zh-CN" altLang="en-US" sz="3200" dirty="0"/>
          </a:p>
        </p:txBody>
      </p:sp>
      <p:sp>
        <p:nvSpPr>
          <p:cNvPr id="13" name="矩形 12"/>
          <p:cNvSpPr/>
          <p:nvPr/>
        </p:nvSpPr>
        <p:spPr>
          <a:xfrm>
            <a:off x="4648200" y="1788004"/>
            <a:ext cx="1919115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8A00"/>
                </a:solidFill>
              </a:rPr>
              <a:t>//</a:t>
            </a:r>
            <a:r>
              <a:rPr lang="zh-CN" altLang="en-US" dirty="0">
                <a:solidFill>
                  <a:srgbClr val="008A00"/>
                </a:solidFill>
              </a:rPr>
              <a:t>假设</a:t>
            </a:r>
            <a:r>
              <a:rPr lang="en-US" altLang="zh-CN" dirty="0">
                <a:solidFill>
                  <a:srgbClr val="008A00"/>
                </a:solidFill>
              </a:rPr>
              <a:t>t</a:t>
            </a:r>
            <a:r>
              <a:rPr lang="zh-CN" altLang="en-US" dirty="0">
                <a:solidFill>
                  <a:srgbClr val="008A00"/>
                </a:solidFill>
              </a:rPr>
              <a:t>不空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/>
      <p:bldP spid="7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57200" y="-75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4400" kern="0" dirty="0">
                <a:solidFill>
                  <a:schemeClr val="tx2"/>
                </a:solidFill>
                <a:latin typeface="+mj-lt"/>
                <a:cs typeface="+mj-cs"/>
              </a:rPr>
              <a:t>5.1.1 </a:t>
            </a:r>
            <a:r>
              <a:rPr lang="zh-CN" altLang="en-US" sz="4400" kern="0" dirty="0">
                <a:solidFill>
                  <a:schemeClr val="tx2"/>
                </a:solidFill>
                <a:latin typeface="+mj-lt"/>
                <a:cs typeface="+mj-cs"/>
              </a:rPr>
              <a:t>扩充</a:t>
            </a:r>
            <a:r>
              <a:rPr lang="zh-CN" altLang="en-US" sz="4400" kern="0" dirty="0">
                <a:solidFill>
                  <a:schemeClr val="tx2"/>
                </a:solidFill>
                <a:latin typeface="黑体" pitchFamily="2" charset="-122"/>
                <a:cs typeface="+mj-cs"/>
              </a:rPr>
              <a:t>二叉树</a:t>
            </a:r>
            <a:endParaRPr kumimoji="0" lang="zh-CN" altLang="en-US" sz="4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9" name="Text Box 6"/>
          <p:cNvSpPr txBox="1">
            <a:spLocks noChangeArrowheads="1"/>
          </p:cNvSpPr>
          <p:nvPr/>
        </p:nvSpPr>
        <p:spPr bwMode="auto">
          <a:xfrm>
            <a:off x="457200" y="1066800"/>
            <a:ext cx="8458200" cy="64633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zh-CN" altLang="en-US" sz="3000" dirty="0"/>
              <a:t> 非空二叉树，扩充后，成为</a:t>
            </a:r>
            <a:endParaRPr lang="en-US" altLang="zh-CN" sz="3000" dirty="0">
              <a:solidFill>
                <a:srgbClr val="007400"/>
              </a:solidFill>
            </a:endParaRPr>
          </a:p>
        </p:txBody>
      </p:sp>
      <p:sp>
        <p:nvSpPr>
          <p:cNvPr id="38" name="Text Box 6"/>
          <p:cNvSpPr txBox="1">
            <a:spLocks noChangeArrowheads="1"/>
          </p:cNvSpPr>
          <p:nvPr/>
        </p:nvSpPr>
        <p:spPr bwMode="auto">
          <a:xfrm>
            <a:off x="457200" y="1749385"/>
            <a:ext cx="8458200" cy="190821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altLang="zh-CN" sz="3000" dirty="0"/>
              <a:t>-- </a:t>
            </a:r>
            <a:r>
              <a:rPr lang="zh-CN" altLang="en-US" sz="3000" dirty="0">
                <a:solidFill>
                  <a:srgbClr val="00518E"/>
                </a:solidFill>
                <a:sym typeface="Wingdings" pitchFamily="2" charset="2"/>
              </a:rPr>
              <a:t>内部结点：</a:t>
            </a:r>
            <a:r>
              <a:rPr lang="zh-CN" altLang="en-US" sz="3000" dirty="0"/>
              <a:t>原有结点；</a:t>
            </a:r>
            <a:r>
              <a:rPr lang="en-US" altLang="zh-CN" sz="3000" dirty="0"/>
              <a:t>  </a:t>
            </a:r>
          </a:p>
          <a:p>
            <a:pPr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altLang="zh-CN" sz="3000" dirty="0">
                <a:solidFill>
                  <a:srgbClr val="00518E"/>
                </a:solidFill>
                <a:sym typeface="Wingdings" pitchFamily="2" charset="2"/>
              </a:rPr>
              <a:t>   </a:t>
            </a:r>
            <a:r>
              <a:rPr lang="zh-CN" altLang="en-US" sz="3000" dirty="0">
                <a:solidFill>
                  <a:srgbClr val="00518E"/>
                </a:solidFill>
                <a:sym typeface="Wingdings" pitchFamily="2" charset="2"/>
              </a:rPr>
              <a:t>外部结点：</a:t>
            </a:r>
            <a:r>
              <a:rPr lang="zh-CN" altLang="en-US" sz="3000" dirty="0"/>
              <a:t>新增结点；</a:t>
            </a:r>
            <a:endParaRPr lang="en-US" altLang="zh-CN" sz="3000" dirty="0"/>
          </a:p>
          <a:p>
            <a:pPr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altLang="zh-CN" sz="3000" dirty="0"/>
              <a:t>-- </a:t>
            </a:r>
            <a:r>
              <a:rPr lang="zh-CN" altLang="en-US" sz="3000" dirty="0"/>
              <a:t>扩充二叉树中，所有叶子都是外部结点。</a:t>
            </a:r>
            <a:endParaRPr lang="en-US" altLang="zh-CN" sz="3000" dirty="0"/>
          </a:p>
        </p:txBody>
      </p:sp>
      <p:sp>
        <p:nvSpPr>
          <p:cNvPr id="39" name="Oval 26"/>
          <p:cNvSpPr>
            <a:spLocks noChangeArrowheads="1"/>
          </p:cNvSpPr>
          <p:nvPr/>
        </p:nvSpPr>
        <p:spPr bwMode="auto">
          <a:xfrm>
            <a:off x="1717800" y="4724400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B</a:t>
            </a:r>
          </a:p>
        </p:txBody>
      </p:sp>
      <p:sp>
        <p:nvSpPr>
          <p:cNvPr id="40" name="Oval 27"/>
          <p:cNvSpPr>
            <a:spLocks noChangeArrowheads="1"/>
          </p:cNvSpPr>
          <p:nvPr/>
        </p:nvSpPr>
        <p:spPr bwMode="auto">
          <a:xfrm>
            <a:off x="2209800" y="4038600"/>
            <a:ext cx="504000" cy="504000"/>
          </a:xfrm>
          <a:prstGeom prst="ellipse">
            <a:avLst/>
          </a:prstGeom>
          <a:solidFill>
            <a:srgbClr val="FFFE98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/>
              <a:t>A</a:t>
            </a:r>
          </a:p>
        </p:txBody>
      </p:sp>
      <p:sp>
        <p:nvSpPr>
          <p:cNvPr id="41" name="Oval 28"/>
          <p:cNvSpPr>
            <a:spLocks noChangeArrowheads="1"/>
          </p:cNvSpPr>
          <p:nvPr/>
        </p:nvSpPr>
        <p:spPr bwMode="auto">
          <a:xfrm>
            <a:off x="2672400" y="4724400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C</a:t>
            </a:r>
            <a:endParaRPr lang="zh-CN" altLang="en-US" sz="3200" dirty="0"/>
          </a:p>
        </p:txBody>
      </p:sp>
      <p:sp>
        <p:nvSpPr>
          <p:cNvPr id="42" name="Oval 29"/>
          <p:cNvSpPr>
            <a:spLocks noChangeArrowheads="1"/>
          </p:cNvSpPr>
          <p:nvPr/>
        </p:nvSpPr>
        <p:spPr bwMode="auto">
          <a:xfrm>
            <a:off x="2374200" y="5410200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D</a:t>
            </a:r>
            <a:endParaRPr lang="zh-CN" altLang="en-US" sz="3200" dirty="0"/>
          </a:p>
        </p:txBody>
      </p:sp>
      <p:cxnSp>
        <p:nvCxnSpPr>
          <p:cNvPr id="43" name="直接连接符 42"/>
          <p:cNvCxnSpPr>
            <a:stCxn id="40" idx="3"/>
            <a:endCxn id="39" idx="0"/>
          </p:cNvCxnSpPr>
          <p:nvPr/>
        </p:nvCxnSpPr>
        <p:spPr bwMode="auto">
          <a:xfrm rot="5400000">
            <a:off x="1998901" y="4439691"/>
            <a:ext cx="255609" cy="3138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直接连接符 43"/>
          <p:cNvCxnSpPr>
            <a:stCxn id="40" idx="5"/>
            <a:endCxn id="41" idx="0"/>
          </p:cNvCxnSpPr>
          <p:nvPr/>
        </p:nvCxnSpPr>
        <p:spPr bwMode="auto">
          <a:xfrm rot="16200000" flipH="1">
            <a:off x="2654391" y="4454390"/>
            <a:ext cx="255609" cy="2844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直接连接符 44"/>
          <p:cNvCxnSpPr>
            <a:stCxn id="41" idx="3"/>
            <a:endCxn id="42" idx="0"/>
          </p:cNvCxnSpPr>
          <p:nvPr/>
        </p:nvCxnSpPr>
        <p:spPr bwMode="auto">
          <a:xfrm rot="5400000">
            <a:off x="2558401" y="5222391"/>
            <a:ext cx="255609" cy="1200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6" name="Oval 26"/>
          <p:cNvSpPr>
            <a:spLocks noChangeArrowheads="1"/>
          </p:cNvSpPr>
          <p:nvPr/>
        </p:nvSpPr>
        <p:spPr bwMode="auto">
          <a:xfrm>
            <a:off x="5680200" y="4343400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B</a:t>
            </a:r>
          </a:p>
        </p:txBody>
      </p:sp>
      <p:sp>
        <p:nvSpPr>
          <p:cNvPr id="47" name="Oval 27"/>
          <p:cNvSpPr>
            <a:spLocks noChangeArrowheads="1"/>
          </p:cNvSpPr>
          <p:nvPr/>
        </p:nvSpPr>
        <p:spPr bwMode="auto">
          <a:xfrm>
            <a:off x="6400800" y="3657600"/>
            <a:ext cx="504000" cy="504000"/>
          </a:xfrm>
          <a:prstGeom prst="ellipse">
            <a:avLst/>
          </a:prstGeom>
          <a:solidFill>
            <a:srgbClr val="FFFE98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/>
              <a:t>A</a:t>
            </a:r>
          </a:p>
        </p:txBody>
      </p:sp>
      <p:sp>
        <p:nvSpPr>
          <p:cNvPr id="48" name="Oval 28"/>
          <p:cNvSpPr>
            <a:spLocks noChangeArrowheads="1"/>
          </p:cNvSpPr>
          <p:nvPr/>
        </p:nvSpPr>
        <p:spPr bwMode="auto">
          <a:xfrm>
            <a:off x="7192200" y="4343400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C</a:t>
            </a:r>
            <a:endParaRPr lang="zh-CN" altLang="en-US" sz="3200" dirty="0"/>
          </a:p>
        </p:txBody>
      </p:sp>
      <p:sp>
        <p:nvSpPr>
          <p:cNvPr id="49" name="Oval 29"/>
          <p:cNvSpPr>
            <a:spLocks noChangeArrowheads="1"/>
          </p:cNvSpPr>
          <p:nvPr/>
        </p:nvSpPr>
        <p:spPr bwMode="auto">
          <a:xfrm>
            <a:off x="6629400" y="5029200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D</a:t>
            </a:r>
            <a:endParaRPr lang="zh-CN" altLang="en-US" sz="3200" dirty="0"/>
          </a:p>
        </p:txBody>
      </p:sp>
      <p:cxnSp>
        <p:nvCxnSpPr>
          <p:cNvPr id="50" name="直接连接符 49"/>
          <p:cNvCxnSpPr>
            <a:stCxn id="47" idx="3"/>
            <a:endCxn id="46" idx="0"/>
          </p:cNvCxnSpPr>
          <p:nvPr/>
        </p:nvCxnSpPr>
        <p:spPr bwMode="auto">
          <a:xfrm rot="5400000">
            <a:off x="6075601" y="3944391"/>
            <a:ext cx="255609" cy="5424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直接连接符 50"/>
          <p:cNvCxnSpPr>
            <a:stCxn id="47" idx="5"/>
            <a:endCxn id="48" idx="0"/>
          </p:cNvCxnSpPr>
          <p:nvPr/>
        </p:nvCxnSpPr>
        <p:spPr bwMode="auto">
          <a:xfrm rot="16200000" flipH="1">
            <a:off x="7009791" y="3908990"/>
            <a:ext cx="255609" cy="6132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直接连接符 51"/>
          <p:cNvCxnSpPr>
            <a:stCxn id="48" idx="3"/>
            <a:endCxn id="49" idx="0"/>
          </p:cNvCxnSpPr>
          <p:nvPr/>
        </p:nvCxnSpPr>
        <p:spPr bwMode="auto">
          <a:xfrm rot="5400000">
            <a:off x="6945901" y="4709091"/>
            <a:ext cx="255609" cy="3846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3" name="矩形 52"/>
          <p:cNvSpPr/>
          <p:nvPr/>
        </p:nvSpPr>
        <p:spPr bwMode="auto">
          <a:xfrm>
            <a:off x="5410200" y="5181600"/>
            <a:ext cx="457200" cy="304800"/>
          </a:xfrm>
          <a:prstGeom prst="rect">
            <a:avLst/>
          </a:prstGeom>
          <a:solidFill>
            <a:srgbClr val="FF66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54" name="直接连接符 53"/>
          <p:cNvCxnSpPr>
            <a:stCxn id="46" idx="3"/>
            <a:endCxn id="53" idx="0"/>
          </p:cNvCxnSpPr>
          <p:nvPr/>
        </p:nvCxnSpPr>
        <p:spPr bwMode="auto">
          <a:xfrm rot="5400000">
            <a:off x="5492401" y="4919991"/>
            <a:ext cx="408009" cy="1152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5" name="矩形 54"/>
          <p:cNvSpPr/>
          <p:nvPr/>
        </p:nvSpPr>
        <p:spPr bwMode="auto">
          <a:xfrm>
            <a:off x="6019800" y="5181600"/>
            <a:ext cx="457200" cy="304800"/>
          </a:xfrm>
          <a:prstGeom prst="rect">
            <a:avLst/>
          </a:prstGeom>
          <a:solidFill>
            <a:srgbClr val="FF66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56" name="直接连接符 55"/>
          <p:cNvCxnSpPr>
            <a:stCxn id="46" idx="5"/>
            <a:endCxn id="55" idx="0"/>
          </p:cNvCxnSpPr>
          <p:nvPr/>
        </p:nvCxnSpPr>
        <p:spPr bwMode="auto">
          <a:xfrm rot="16200000" flipH="1">
            <a:off x="5975391" y="4908590"/>
            <a:ext cx="408009" cy="1380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7" name="矩形 56"/>
          <p:cNvSpPr/>
          <p:nvPr/>
        </p:nvSpPr>
        <p:spPr bwMode="auto">
          <a:xfrm>
            <a:off x="6324600" y="5867400"/>
            <a:ext cx="457200" cy="304800"/>
          </a:xfrm>
          <a:prstGeom prst="rect">
            <a:avLst/>
          </a:prstGeom>
          <a:solidFill>
            <a:srgbClr val="FF66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76" name="直接连接符 75"/>
          <p:cNvCxnSpPr>
            <a:stCxn id="49" idx="3"/>
            <a:endCxn id="57" idx="0"/>
          </p:cNvCxnSpPr>
          <p:nvPr/>
        </p:nvCxnSpPr>
        <p:spPr bwMode="auto">
          <a:xfrm rot="5400000">
            <a:off x="6424201" y="5588391"/>
            <a:ext cx="408009" cy="1500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7" name="矩形 76"/>
          <p:cNvSpPr/>
          <p:nvPr/>
        </p:nvSpPr>
        <p:spPr bwMode="auto">
          <a:xfrm>
            <a:off x="6934200" y="5867400"/>
            <a:ext cx="457200" cy="304800"/>
          </a:xfrm>
          <a:prstGeom prst="rect">
            <a:avLst/>
          </a:prstGeom>
          <a:solidFill>
            <a:srgbClr val="FF66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78" name="直接连接符 77"/>
          <p:cNvCxnSpPr>
            <a:stCxn id="49" idx="5"/>
            <a:endCxn id="77" idx="0"/>
          </p:cNvCxnSpPr>
          <p:nvPr/>
        </p:nvCxnSpPr>
        <p:spPr bwMode="auto">
          <a:xfrm rot="16200000" flipH="1">
            <a:off x="6907191" y="5611790"/>
            <a:ext cx="408009" cy="1032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9" name="矩形 78"/>
          <p:cNvSpPr/>
          <p:nvPr/>
        </p:nvSpPr>
        <p:spPr bwMode="auto">
          <a:xfrm>
            <a:off x="7772400" y="5105400"/>
            <a:ext cx="457200" cy="304800"/>
          </a:xfrm>
          <a:prstGeom prst="rect">
            <a:avLst/>
          </a:prstGeom>
          <a:solidFill>
            <a:srgbClr val="FF66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80" name="直接连接符 79"/>
          <p:cNvCxnSpPr>
            <a:stCxn id="48" idx="5"/>
            <a:endCxn id="79" idx="0"/>
          </p:cNvCxnSpPr>
          <p:nvPr/>
        </p:nvCxnSpPr>
        <p:spPr bwMode="auto">
          <a:xfrm rot="16200000" flipH="1">
            <a:off x="7645791" y="4750190"/>
            <a:ext cx="331809" cy="3786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3" name="右箭头 82"/>
          <p:cNvSpPr/>
          <p:nvPr/>
        </p:nvSpPr>
        <p:spPr bwMode="auto">
          <a:xfrm>
            <a:off x="3657600" y="4876800"/>
            <a:ext cx="1447800" cy="304800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84" name="Rectangle 6"/>
          <p:cNvSpPr>
            <a:spLocks noChangeArrowheads="1"/>
          </p:cNvSpPr>
          <p:nvPr/>
        </p:nvSpPr>
        <p:spPr bwMode="auto">
          <a:xfrm>
            <a:off x="3962400" y="4343400"/>
            <a:ext cx="838200" cy="685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3200" dirty="0">
                <a:solidFill>
                  <a:srgbClr val="FF6600"/>
                </a:solidFill>
                <a:latin typeface="黑体" pitchFamily="2" charset="-122"/>
              </a:rPr>
              <a:t>扩充</a:t>
            </a:r>
            <a:endParaRPr lang="en-US" altLang="zh-CN" sz="3200" dirty="0">
              <a:solidFill>
                <a:srgbClr val="FF6600"/>
              </a:solidFill>
              <a:latin typeface="黑体" pitchFamily="2" charset="-122"/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5334000" y="1066800"/>
            <a:ext cx="3732112" cy="608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000" dirty="0">
                <a:solidFill>
                  <a:srgbClr val="007400"/>
                </a:solidFill>
              </a:rPr>
              <a:t>2</a:t>
            </a:r>
            <a:r>
              <a:rPr lang="zh-CN" altLang="en-US" sz="3000" dirty="0">
                <a:solidFill>
                  <a:srgbClr val="007400"/>
                </a:solidFill>
              </a:rPr>
              <a:t>树</a:t>
            </a:r>
            <a:r>
              <a:rPr lang="en-US" altLang="zh-CN" sz="3000" dirty="0">
                <a:solidFill>
                  <a:srgbClr val="007400"/>
                </a:solidFill>
              </a:rPr>
              <a:t>(</a:t>
            </a:r>
            <a:r>
              <a:rPr lang="zh-CN" altLang="en-US" sz="3000" dirty="0">
                <a:solidFill>
                  <a:srgbClr val="007400"/>
                </a:solidFill>
              </a:rPr>
              <a:t>国际满二叉树</a:t>
            </a:r>
            <a:r>
              <a:rPr lang="en-US" altLang="zh-CN" sz="3000" dirty="0">
                <a:solidFill>
                  <a:srgbClr val="007400"/>
                </a:solidFill>
              </a:rPr>
              <a:t>)</a:t>
            </a:r>
            <a:r>
              <a:rPr lang="zh-CN" altLang="en-US" sz="3000" dirty="0">
                <a:solidFill>
                  <a:srgbClr val="007400"/>
                </a:solidFill>
              </a:rPr>
              <a:t>；</a:t>
            </a:r>
            <a:endParaRPr lang="zh-CN" altLang="en-US" sz="3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/>
    </p:bldLst>
  </p:timing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zh-CN" altLang="en-US" dirty="0">
                <a:latin typeface="黑体" pitchFamily="2" charset="-122"/>
                <a:ea typeface="黑体" pitchFamily="2" charset="-122"/>
              </a:rPr>
              <a:t>树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--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非递归先根遍历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533400" y="1715393"/>
            <a:ext cx="8610600" cy="463203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altLang="zh-CN" sz="3200" dirty="0"/>
              <a:t>(1) p</a:t>
            </a:r>
            <a:r>
              <a:rPr lang="zh-CN" altLang="en-US" sz="3200" dirty="0"/>
              <a:t>从根开始，</a:t>
            </a:r>
            <a:endParaRPr lang="en-US" altLang="zh-CN" sz="3200" dirty="0"/>
          </a:p>
          <a:p>
            <a:pPr>
              <a:spcBef>
                <a:spcPts val="0"/>
              </a:spcBef>
              <a:buNone/>
            </a:pPr>
            <a:r>
              <a:rPr lang="zh-CN" altLang="en-US" sz="3200" dirty="0"/>
              <a:t>     置</a:t>
            </a:r>
            <a:r>
              <a:rPr lang="en-US" altLang="zh-CN" sz="3200" dirty="0"/>
              <a:t>p</a:t>
            </a:r>
            <a:r>
              <a:rPr lang="zh-CN" altLang="en-US" sz="3200" dirty="0"/>
              <a:t>为</a:t>
            </a:r>
            <a:r>
              <a:rPr lang="zh-CN" altLang="en-US" sz="3200" dirty="0">
                <a:solidFill>
                  <a:srgbClr val="003399"/>
                </a:solidFill>
              </a:rPr>
              <a:t>其长子，</a:t>
            </a:r>
            <a:r>
              <a:rPr lang="zh-CN" altLang="en-US" sz="3200" dirty="0"/>
              <a:t>重复，直到</a:t>
            </a:r>
            <a:r>
              <a:rPr lang="en-US" altLang="zh-CN" sz="3200" dirty="0"/>
              <a:t>p</a:t>
            </a:r>
            <a:r>
              <a:rPr lang="zh-CN" altLang="en-US" sz="3200" dirty="0"/>
              <a:t>为空；</a:t>
            </a:r>
            <a:endParaRPr lang="en-US" altLang="zh-CN" sz="3200" dirty="0"/>
          </a:p>
          <a:p>
            <a:pPr>
              <a:spcBef>
                <a:spcPts val="900"/>
              </a:spcBef>
              <a:buNone/>
            </a:pPr>
            <a:r>
              <a:rPr lang="en-US" altLang="zh-CN" sz="3200" dirty="0"/>
              <a:t>(2) </a:t>
            </a:r>
            <a:r>
              <a:rPr lang="zh-CN" altLang="en-US" sz="3200" dirty="0"/>
              <a:t>置</a:t>
            </a:r>
            <a:r>
              <a:rPr lang="en-US" altLang="zh-CN" sz="3200" dirty="0"/>
              <a:t>p</a:t>
            </a:r>
            <a:r>
              <a:rPr lang="zh-CN" altLang="en-US" sz="3200" dirty="0"/>
              <a:t>为栈顶的</a:t>
            </a:r>
            <a:r>
              <a:rPr lang="zh-CN" altLang="en-US" sz="3200" dirty="0">
                <a:solidFill>
                  <a:srgbClr val="003399"/>
                </a:solidFill>
              </a:rPr>
              <a:t>右兄弟，</a:t>
            </a:r>
            <a:endParaRPr lang="en-US" altLang="zh-CN" sz="3200" dirty="0">
              <a:solidFill>
                <a:srgbClr val="003399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3200" dirty="0"/>
              <a:t>     </a:t>
            </a:r>
            <a:r>
              <a:rPr lang="zh-CN" altLang="en-US" sz="3200" dirty="0"/>
              <a:t>栈顶退栈；</a:t>
            </a:r>
            <a:endParaRPr lang="en-US" altLang="zh-CN" sz="3200" dirty="0"/>
          </a:p>
          <a:p>
            <a:pPr>
              <a:spcBef>
                <a:spcPts val="900"/>
              </a:spcBef>
              <a:buNone/>
            </a:pPr>
            <a:r>
              <a:rPr lang="en-US" altLang="zh-CN" sz="3200" dirty="0"/>
              <a:t>(3) </a:t>
            </a:r>
            <a:r>
              <a:rPr lang="zh-CN" altLang="en-US" sz="3200" dirty="0"/>
              <a:t>重复</a:t>
            </a:r>
            <a:r>
              <a:rPr lang="en-US" altLang="zh-CN" sz="3200" dirty="0"/>
              <a:t>(1)</a:t>
            </a:r>
            <a:r>
              <a:rPr lang="zh-CN" altLang="en-US" sz="3200" dirty="0"/>
              <a:t>和</a:t>
            </a:r>
            <a:r>
              <a:rPr lang="en-US" altLang="zh-CN" sz="3200" dirty="0"/>
              <a:t>(2)</a:t>
            </a:r>
            <a:r>
              <a:rPr lang="zh-CN" altLang="en-US" sz="3200" dirty="0"/>
              <a:t>，</a:t>
            </a:r>
            <a:endParaRPr lang="en-US" altLang="zh-CN" sz="3200" dirty="0"/>
          </a:p>
          <a:p>
            <a:pPr>
              <a:spcBef>
                <a:spcPts val="0"/>
              </a:spcBef>
              <a:buNone/>
            </a:pPr>
            <a:r>
              <a:rPr lang="en-US" altLang="zh-CN" sz="3200" dirty="0"/>
              <a:t>     </a:t>
            </a:r>
            <a:r>
              <a:rPr lang="zh-CN" altLang="en-US" sz="3200" dirty="0"/>
              <a:t>直到</a:t>
            </a:r>
            <a:r>
              <a:rPr lang="en-US" altLang="zh-CN" sz="3200" dirty="0"/>
              <a:t>p</a:t>
            </a:r>
            <a:r>
              <a:rPr lang="zh-CN" altLang="en-US" sz="3200" dirty="0"/>
              <a:t>空且栈空。</a:t>
            </a:r>
            <a:endParaRPr lang="en-US" altLang="zh-CN" sz="3200" dirty="0"/>
          </a:p>
          <a:p>
            <a:pPr>
              <a:spcBef>
                <a:spcPts val="0"/>
              </a:spcBef>
              <a:buNone/>
            </a:pPr>
            <a:endParaRPr lang="en-US" altLang="zh-CN" sz="3200" dirty="0"/>
          </a:p>
        </p:txBody>
      </p:sp>
      <p:sp>
        <p:nvSpPr>
          <p:cNvPr id="33" name="Text Box 6"/>
          <p:cNvSpPr txBox="1">
            <a:spLocks noChangeArrowheads="1"/>
          </p:cNvSpPr>
          <p:nvPr/>
        </p:nvSpPr>
        <p:spPr bwMode="auto">
          <a:xfrm>
            <a:off x="533400" y="1143000"/>
            <a:ext cx="4495800" cy="584775"/>
          </a:xfrm>
          <a:prstGeom prst="rect">
            <a:avLst/>
          </a:prstGeom>
          <a:solidFill>
            <a:srgbClr val="CCE9AD"/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514350" indent="-51435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3200" dirty="0">
                <a:solidFill>
                  <a:srgbClr val="008000"/>
                </a:solidFill>
              </a:rPr>
              <a:t>非递归，借助</a:t>
            </a:r>
            <a:endParaRPr lang="en-US" altLang="zh-CN" sz="3200" dirty="0">
              <a:solidFill>
                <a:srgbClr val="008000"/>
              </a:solidFill>
            </a:endParaRPr>
          </a:p>
        </p:txBody>
      </p:sp>
      <p:sp>
        <p:nvSpPr>
          <p:cNvPr id="34" name="Oval 28"/>
          <p:cNvSpPr>
            <a:spLocks noChangeArrowheads="1"/>
          </p:cNvSpPr>
          <p:nvPr/>
        </p:nvSpPr>
        <p:spPr bwMode="auto">
          <a:xfrm>
            <a:off x="7959725" y="38862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C</a:t>
            </a:r>
            <a:endParaRPr lang="zh-CN" altLang="en-US" sz="3200" dirty="0"/>
          </a:p>
        </p:txBody>
      </p:sp>
      <p:sp>
        <p:nvSpPr>
          <p:cNvPr id="35" name="Oval 30"/>
          <p:cNvSpPr>
            <a:spLocks noChangeArrowheads="1"/>
          </p:cNvSpPr>
          <p:nvPr/>
        </p:nvSpPr>
        <p:spPr bwMode="auto">
          <a:xfrm>
            <a:off x="6249246" y="4966513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E</a:t>
            </a:r>
          </a:p>
        </p:txBody>
      </p:sp>
      <p:sp>
        <p:nvSpPr>
          <p:cNvPr id="36" name="Oval 29"/>
          <p:cNvSpPr>
            <a:spLocks noChangeArrowheads="1"/>
          </p:cNvSpPr>
          <p:nvPr/>
        </p:nvSpPr>
        <p:spPr bwMode="auto">
          <a:xfrm>
            <a:off x="6963600" y="4953051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F</a:t>
            </a:r>
            <a:endParaRPr lang="zh-CN" altLang="en-US" sz="3200" dirty="0"/>
          </a:p>
        </p:txBody>
      </p:sp>
      <p:cxnSp>
        <p:nvCxnSpPr>
          <p:cNvPr id="37" name="直接连接符 36"/>
          <p:cNvCxnSpPr>
            <a:cxnSpLocks noChangeShapeType="1"/>
            <a:stCxn id="44" idx="5"/>
            <a:endCxn id="34" idx="1"/>
          </p:cNvCxnSpPr>
          <p:nvPr/>
        </p:nvCxnSpPr>
        <p:spPr bwMode="auto">
          <a:xfrm rot="16200000" flipH="1">
            <a:off x="7483886" y="3410361"/>
            <a:ext cx="528618" cy="570677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8" name="直接连接符 37"/>
          <p:cNvCxnSpPr>
            <a:cxnSpLocks noChangeShapeType="1"/>
            <a:stCxn id="45" idx="5"/>
            <a:endCxn id="36" idx="0"/>
          </p:cNvCxnSpPr>
          <p:nvPr/>
        </p:nvCxnSpPr>
        <p:spPr bwMode="auto">
          <a:xfrm rot="16200000" flipH="1">
            <a:off x="6659757" y="4397208"/>
            <a:ext cx="575522" cy="536163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9" name="直接连接符 38"/>
          <p:cNvCxnSpPr>
            <a:cxnSpLocks noChangeShapeType="1"/>
            <a:stCxn id="45" idx="4"/>
            <a:endCxn id="35" idx="0"/>
          </p:cNvCxnSpPr>
          <p:nvPr/>
        </p:nvCxnSpPr>
        <p:spPr bwMode="auto">
          <a:xfrm rot="5400000">
            <a:off x="6243659" y="4708925"/>
            <a:ext cx="515175" cy="15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40" name="Oval 30"/>
          <p:cNvSpPr>
            <a:spLocks noChangeArrowheads="1"/>
          </p:cNvSpPr>
          <p:nvPr/>
        </p:nvSpPr>
        <p:spPr bwMode="auto">
          <a:xfrm>
            <a:off x="5821446" y="5791251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I</a:t>
            </a:r>
          </a:p>
        </p:txBody>
      </p:sp>
      <p:cxnSp>
        <p:nvCxnSpPr>
          <p:cNvPr id="41" name="直接连接符 30"/>
          <p:cNvCxnSpPr>
            <a:cxnSpLocks noChangeShapeType="1"/>
            <a:stCxn id="35" idx="3"/>
            <a:endCxn id="40" idx="0"/>
          </p:cNvCxnSpPr>
          <p:nvPr/>
        </p:nvCxnSpPr>
        <p:spPr bwMode="auto">
          <a:xfrm rot="5400000">
            <a:off x="6000978" y="5469173"/>
            <a:ext cx="394547" cy="2496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2" name="直接连接符 31"/>
          <p:cNvCxnSpPr>
            <a:cxnSpLocks noChangeShapeType="1"/>
            <a:stCxn id="43" idx="0"/>
            <a:endCxn id="35" idx="5"/>
          </p:cNvCxnSpPr>
          <p:nvPr/>
        </p:nvCxnSpPr>
        <p:spPr bwMode="auto">
          <a:xfrm rot="16200000" flipV="1">
            <a:off x="6621669" y="5454473"/>
            <a:ext cx="394547" cy="2790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43" name="Oval 30"/>
          <p:cNvSpPr>
            <a:spLocks noChangeArrowheads="1"/>
          </p:cNvSpPr>
          <p:nvPr/>
        </p:nvSpPr>
        <p:spPr bwMode="auto">
          <a:xfrm>
            <a:off x="6706446" y="5791251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J</a:t>
            </a:r>
          </a:p>
        </p:txBody>
      </p:sp>
      <p:sp>
        <p:nvSpPr>
          <p:cNvPr id="44" name="Oval 27"/>
          <p:cNvSpPr>
            <a:spLocks noChangeArrowheads="1"/>
          </p:cNvSpPr>
          <p:nvPr/>
        </p:nvSpPr>
        <p:spPr bwMode="auto">
          <a:xfrm>
            <a:off x="7032666" y="30012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buNone/>
            </a:pPr>
            <a:r>
              <a:rPr lang="en-US" altLang="zh-CN" sz="3200" dirty="0"/>
              <a:t>A</a:t>
            </a:r>
          </a:p>
        </p:txBody>
      </p:sp>
      <p:sp>
        <p:nvSpPr>
          <p:cNvPr id="45" name="Oval 26"/>
          <p:cNvSpPr>
            <a:spLocks noChangeArrowheads="1"/>
          </p:cNvSpPr>
          <p:nvPr/>
        </p:nvSpPr>
        <p:spPr bwMode="auto">
          <a:xfrm>
            <a:off x="6249246" y="3947338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B</a:t>
            </a:r>
          </a:p>
        </p:txBody>
      </p:sp>
      <p:cxnSp>
        <p:nvCxnSpPr>
          <p:cNvPr id="46" name="直接连接符 45"/>
          <p:cNvCxnSpPr>
            <a:cxnSpLocks noChangeShapeType="1"/>
            <a:stCxn id="44" idx="3"/>
            <a:endCxn id="45" idx="0"/>
          </p:cNvCxnSpPr>
          <p:nvPr/>
        </p:nvCxnSpPr>
        <p:spPr bwMode="auto">
          <a:xfrm rot="5400000">
            <a:off x="6545888" y="3386750"/>
            <a:ext cx="515947" cy="60522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47" name="Oval 29"/>
          <p:cNvSpPr>
            <a:spLocks noChangeArrowheads="1"/>
          </p:cNvSpPr>
          <p:nvPr/>
        </p:nvSpPr>
        <p:spPr bwMode="auto">
          <a:xfrm>
            <a:off x="8335200" y="4876851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H</a:t>
            </a:r>
            <a:endParaRPr lang="zh-CN" altLang="en-US" sz="3200" dirty="0"/>
          </a:p>
        </p:txBody>
      </p:sp>
      <p:cxnSp>
        <p:nvCxnSpPr>
          <p:cNvPr id="48" name="直接连接符 47"/>
          <p:cNvCxnSpPr>
            <a:cxnSpLocks noChangeShapeType="1"/>
            <a:stCxn id="34" idx="5"/>
            <a:endCxn id="47" idx="0"/>
          </p:cNvCxnSpPr>
          <p:nvPr/>
        </p:nvCxnSpPr>
        <p:spPr bwMode="auto">
          <a:xfrm rot="16200000" flipH="1">
            <a:off x="8208328" y="4497979"/>
            <a:ext cx="560460" cy="197284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49" name="Oval 29"/>
          <p:cNvSpPr>
            <a:spLocks noChangeArrowheads="1"/>
          </p:cNvSpPr>
          <p:nvPr/>
        </p:nvSpPr>
        <p:spPr bwMode="auto">
          <a:xfrm>
            <a:off x="7620000" y="48768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G</a:t>
            </a:r>
            <a:endParaRPr lang="zh-CN" altLang="en-US" sz="3200" dirty="0"/>
          </a:p>
        </p:txBody>
      </p:sp>
      <p:cxnSp>
        <p:nvCxnSpPr>
          <p:cNvPr id="50" name="直接连接符 49"/>
          <p:cNvCxnSpPr>
            <a:cxnSpLocks noChangeShapeType="1"/>
            <a:stCxn id="34" idx="3"/>
            <a:endCxn id="49" idx="0"/>
          </p:cNvCxnSpPr>
          <p:nvPr/>
        </p:nvCxnSpPr>
        <p:spPr bwMode="auto">
          <a:xfrm rot="5400000">
            <a:off x="7672563" y="4515828"/>
            <a:ext cx="560409" cy="161534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51" name="Oval 29"/>
          <p:cNvSpPr>
            <a:spLocks noChangeArrowheads="1"/>
          </p:cNvSpPr>
          <p:nvPr/>
        </p:nvSpPr>
        <p:spPr bwMode="auto">
          <a:xfrm>
            <a:off x="5545200" y="4931588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D</a:t>
            </a:r>
            <a:endParaRPr lang="zh-CN" altLang="en-US" sz="3200" dirty="0"/>
          </a:p>
        </p:txBody>
      </p:sp>
      <p:cxnSp>
        <p:nvCxnSpPr>
          <p:cNvPr id="52" name="直接连接符 51"/>
          <p:cNvCxnSpPr>
            <a:cxnSpLocks noChangeShapeType="1"/>
            <a:stCxn id="45" idx="3"/>
            <a:endCxn id="51" idx="0"/>
          </p:cNvCxnSpPr>
          <p:nvPr/>
        </p:nvCxnSpPr>
        <p:spPr bwMode="auto">
          <a:xfrm rot="5400000">
            <a:off x="5783099" y="4391631"/>
            <a:ext cx="554059" cy="525855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5" name="直接箭头连接符 24"/>
          <p:cNvCxnSpPr/>
          <p:nvPr/>
        </p:nvCxnSpPr>
        <p:spPr bwMode="auto">
          <a:xfrm rot="10800000" flipV="1">
            <a:off x="7337466" y="2895599"/>
            <a:ext cx="304800" cy="92441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6" name="Text Box 34"/>
          <p:cNvSpPr txBox="1">
            <a:spLocks noChangeArrowheads="1"/>
          </p:cNvSpPr>
          <p:nvPr/>
        </p:nvSpPr>
        <p:spPr bwMode="auto">
          <a:xfrm>
            <a:off x="7413666" y="2687157"/>
            <a:ext cx="663534" cy="43704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>
                <a:solidFill>
                  <a:srgbClr val="003399"/>
                </a:solidFill>
                <a:ea typeface="宋体" pitchFamily="2" charset="-122"/>
              </a:rPr>
              <a:t>p</a:t>
            </a:r>
          </a:p>
        </p:txBody>
      </p:sp>
      <p:sp>
        <p:nvSpPr>
          <p:cNvPr id="27" name="矩形 26"/>
          <p:cNvSpPr/>
          <p:nvPr/>
        </p:nvSpPr>
        <p:spPr>
          <a:xfrm>
            <a:off x="3124200" y="1143000"/>
            <a:ext cx="5950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14350" indent="-51435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3200" dirty="0">
                <a:solidFill>
                  <a:srgbClr val="C00000"/>
                </a:solidFill>
              </a:rPr>
              <a:t>栈</a:t>
            </a:r>
            <a:endParaRPr lang="en-US" altLang="zh-CN" sz="3200" dirty="0">
              <a:solidFill>
                <a:srgbClr val="C00000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3429000" y="1719139"/>
            <a:ext cx="3512500" cy="6430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3200" dirty="0"/>
              <a:t>访问</a:t>
            </a:r>
            <a:r>
              <a:rPr lang="en-US" altLang="zh-CN" sz="3200" dirty="0"/>
              <a:t>p</a:t>
            </a:r>
            <a:r>
              <a:rPr lang="zh-CN" altLang="en-US" sz="3200" dirty="0"/>
              <a:t>并让</a:t>
            </a:r>
            <a:r>
              <a:rPr lang="en-US" altLang="zh-CN" sz="3200" dirty="0"/>
              <a:t>p</a:t>
            </a:r>
            <a:r>
              <a:rPr lang="zh-CN" altLang="en-US" sz="3200" dirty="0"/>
              <a:t>进栈；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</p:bldLst>
  </p:timing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381000" y="1294656"/>
            <a:ext cx="8763000" cy="452431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solidFill>
              <a:srgbClr val="92D05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514350" indent="-51435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000" dirty="0"/>
              <a:t>1) </a:t>
            </a:r>
            <a:r>
              <a:rPr lang="zh-CN" altLang="en-US" sz="3000" dirty="0"/>
              <a:t>置树根为当前结点</a:t>
            </a:r>
            <a:r>
              <a:rPr lang="en-US" altLang="zh-CN" sz="3000" dirty="0"/>
              <a:t>p, </a:t>
            </a:r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000" dirty="0"/>
              <a:t>2) </a:t>
            </a:r>
            <a:r>
              <a:rPr lang="zh-CN" altLang="en-US" sz="3000" dirty="0"/>
              <a:t>当</a:t>
            </a:r>
            <a:r>
              <a:rPr lang="en-US" altLang="zh-CN" sz="3000" dirty="0" err="1"/>
              <a:t>p≠Null</a:t>
            </a:r>
            <a:r>
              <a:rPr lang="en-US" altLang="zh-CN" sz="3000" dirty="0"/>
              <a:t>, </a:t>
            </a:r>
            <a:r>
              <a:rPr lang="zh-CN" altLang="en-US" sz="3000" dirty="0">
                <a:solidFill>
                  <a:srgbClr val="C00000"/>
                </a:solidFill>
              </a:rPr>
              <a:t>访问</a:t>
            </a:r>
            <a:r>
              <a:rPr lang="en-US" altLang="zh-CN" sz="3000" dirty="0">
                <a:solidFill>
                  <a:srgbClr val="C00000"/>
                </a:solidFill>
              </a:rPr>
              <a:t>p, </a:t>
            </a:r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000" dirty="0">
                <a:solidFill>
                  <a:srgbClr val="C00000"/>
                </a:solidFill>
              </a:rPr>
              <a:t>    p</a:t>
            </a:r>
            <a:r>
              <a:rPr lang="zh-CN" altLang="en-US" sz="3000" dirty="0">
                <a:solidFill>
                  <a:srgbClr val="C00000"/>
                </a:solidFill>
              </a:rPr>
              <a:t>进栈</a:t>
            </a:r>
            <a:r>
              <a:rPr lang="en-US" altLang="zh-CN" sz="3000" dirty="0">
                <a:solidFill>
                  <a:srgbClr val="C00000"/>
                </a:solidFill>
              </a:rPr>
              <a:t>, p=p</a:t>
            </a:r>
            <a:r>
              <a:rPr lang="zh-CN" altLang="en-US" sz="3000" dirty="0">
                <a:solidFill>
                  <a:srgbClr val="C00000"/>
                </a:solidFill>
              </a:rPr>
              <a:t>的长子；</a:t>
            </a:r>
            <a:endParaRPr lang="en-US" altLang="zh-CN" sz="3000" dirty="0">
              <a:solidFill>
                <a:srgbClr val="C00000"/>
              </a:solidFill>
            </a:endParaRPr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000" dirty="0"/>
              <a:t>    </a:t>
            </a:r>
            <a:r>
              <a:rPr lang="zh-CN" altLang="en-US" sz="3000" dirty="0"/>
              <a:t>重复</a:t>
            </a:r>
            <a:r>
              <a:rPr lang="en-US" altLang="zh-CN" sz="3000" dirty="0"/>
              <a:t>, </a:t>
            </a:r>
            <a:r>
              <a:rPr lang="zh-CN" altLang="en-US" sz="3000" dirty="0"/>
              <a:t>直到</a:t>
            </a:r>
            <a:r>
              <a:rPr lang="en-US" altLang="zh-CN" sz="3000" dirty="0"/>
              <a:t>p==Null</a:t>
            </a:r>
            <a:r>
              <a:rPr lang="zh-CN" altLang="en-US" sz="3000" dirty="0"/>
              <a:t>；</a:t>
            </a:r>
            <a:endParaRPr lang="en-US" altLang="zh-CN" sz="3000" dirty="0"/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000" dirty="0"/>
              <a:t>3)</a:t>
            </a:r>
            <a:r>
              <a:rPr lang="zh-CN" altLang="en-US" sz="3000" dirty="0"/>
              <a:t> 若栈不空，</a:t>
            </a:r>
            <a:endParaRPr lang="en-US" altLang="zh-CN" sz="3000" dirty="0"/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000" dirty="0">
                <a:solidFill>
                  <a:srgbClr val="003399"/>
                </a:solidFill>
              </a:rPr>
              <a:t>    p=</a:t>
            </a:r>
            <a:r>
              <a:rPr lang="zh-CN" altLang="en-US" sz="3000" dirty="0">
                <a:solidFill>
                  <a:srgbClr val="003399"/>
                </a:solidFill>
              </a:rPr>
              <a:t>栈顶的右兄弟，</a:t>
            </a:r>
            <a:endParaRPr lang="en-US" altLang="zh-CN" sz="3000" dirty="0">
              <a:solidFill>
                <a:srgbClr val="003399"/>
              </a:solidFill>
            </a:endParaRPr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000" dirty="0"/>
              <a:t>    </a:t>
            </a:r>
            <a:r>
              <a:rPr lang="zh-CN" altLang="en-US" sz="3000" dirty="0">
                <a:solidFill>
                  <a:srgbClr val="003399"/>
                </a:solidFill>
              </a:rPr>
              <a:t>栈顶退栈，</a:t>
            </a:r>
            <a:r>
              <a:rPr lang="zh-CN" altLang="en-US" sz="3000" dirty="0"/>
              <a:t>返回</a:t>
            </a:r>
            <a:r>
              <a:rPr lang="en-US" altLang="zh-CN" sz="3000" dirty="0"/>
              <a:t>2)</a:t>
            </a:r>
            <a:r>
              <a:rPr lang="zh-CN" altLang="en-US" sz="3000" dirty="0"/>
              <a:t>；</a:t>
            </a:r>
            <a:endParaRPr lang="en-US" altLang="zh-CN" sz="3000" dirty="0"/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000" dirty="0"/>
              <a:t>4) </a:t>
            </a:r>
            <a:r>
              <a:rPr lang="zh-CN" altLang="en-US" sz="3000" dirty="0"/>
              <a:t>若栈空且</a:t>
            </a:r>
            <a:r>
              <a:rPr lang="en-US" altLang="zh-CN" sz="3000" dirty="0"/>
              <a:t>p==Null</a:t>
            </a:r>
            <a:r>
              <a:rPr lang="zh-CN" altLang="en-US" sz="3000" dirty="0"/>
              <a:t>，结束。</a:t>
            </a:r>
            <a:endParaRPr lang="en-US" altLang="zh-CN" sz="3000" dirty="0"/>
          </a:p>
        </p:txBody>
      </p:sp>
      <p:sp>
        <p:nvSpPr>
          <p:cNvPr id="15" name="Text Box 6"/>
          <p:cNvSpPr txBox="1">
            <a:spLocks noChangeArrowheads="1"/>
          </p:cNvSpPr>
          <p:nvPr/>
        </p:nvSpPr>
        <p:spPr bwMode="auto">
          <a:xfrm>
            <a:off x="381000" y="740658"/>
            <a:ext cx="5791200" cy="553998"/>
          </a:xfrm>
          <a:prstGeom prst="rect">
            <a:avLst/>
          </a:prstGeom>
          <a:solidFill>
            <a:srgbClr val="C4E59F"/>
          </a:solidFill>
          <a:ln w="28575" algn="ctr">
            <a:solidFill>
              <a:srgbClr val="92D05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514350" indent="-51435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3000" dirty="0">
                <a:solidFill>
                  <a:srgbClr val="008A00"/>
                </a:solidFill>
              </a:rPr>
              <a:t>树的非递归先根遍历：</a:t>
            </a:r>
            <a:endParaRPr lang="en-US" altLang="zh-CN" sz="3000" dirty="0">
              <a:solidFill>
                <a:srgbClr val="008A00"/>
              </a:solidFill>
            </a:endParaRPr>
          </a:p>
        </p:txBody>
      </p:sp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4572000" y="689004"/>
          <a:ext cx="1905000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7" name="矩形 16"/>
          <p:cNvSpPr/>
          <p:nvPr/>
        </p:nvSpPr>
        <p:spPr>
          <a:xfrm>
            <a:off x="4648200" y="2220015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4618534" y="1721043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4618534" y="1219200"/>
            <a:ext cx="444352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5181600" y="1709916"/>
            <a:ext cx="444352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4953000" y="1197858"/>
            <a:ext cx="423514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/>
              <a:t>E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5562600" y="1176516"/>
            <a:ext cx="463588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/>
              <a:t>G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5257800" y="1219200"/>
            <a:ext cx="404278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/>
              <a:t>F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6019800" y="1197858"/>
            <a:ext cx="444352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/>
              <a:t>H</a:t>
            </a:r>
            <a:endParaRPr lang="zh-CN" altLang="en-US" dirty="0"/>
          </a:p>
        </p:txBody>
      </p:sp>
      <p:sp>
        <p:nvSpPr>
          <p:cNvPr id="20" name="Oval 28"/>
          <p:cNvSpPr>
            <a:spLocks noChangeArrowheads="1"/>
          </p:cNvSpPr>
          <p:nvPr/>
        </p:nvSpPr>
        <p:spPr bwMode="auto">
          <a:xfrm>
            <a:off x="7883525" y="31033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C</a:t>
            </a:r>
            <a:endParaRPr lang="zh-CN" altLang="en-US" sz="3200" dirty="0"/>
          </a:p>
        </p:txBody>
      </p:sp>
      <p:sp>
        <p:nvSpPr>
          <p:cNvPr id="21" name="Oval 30"/>
          <p:cNvSpPr>
            <a:spLocks noChangeArrowheads="1"/>
          </p:cNvSpPr>
          <p:nvPr/>
        </p:nvSpPr>
        <p:spPr bwMode="auto">
          <a:xfrm>
            <a:off x="5733246" y="4183613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E</a:t>
            </a:r>
          </a:p>
        </p:txBody>
      </p:sp>
      <p:sp>
        <p:nvSpPr>
          <p:cNvPr id="22" name="Oval 29"/>
          <p:cNvSpPr>
            <a:spLocks noChangeArrowheads="1"/>
          </p:cNvSpPr>
          <p:nvPr/>
        </p:nvSpPr>
        <p:spPr bwMode="auto">
          <a:xfrm>
            <a:off x="6582600" y="4170151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F</a:t>
            </a:r>
            <a:endParaRPr lang="zh-CN" altLang="en-US" sz="3200" dirty="0"/>
          </a:p>
        </p:txBody>
      </p:sp>
      <p:cxnSp>
        <p:nvCxnSpPr>
          <p:cNvPr id="29" name="直接连接符 28"/>
          <p:cNvCxnSpPr>
            <a:cxnSpLocks noChangeShapeType="1"/>
            <a:stCxn id="36" idx="5"/>
            <a:endCxn id="20" idx="1"/>
          </p:cNvCxnSpPr>
          <p:nvPr/>
        </p:nvCxnSpPr>
        <p:spPr bwMode="auto">
          <a:xfrm rot="16200000" flipH="1">
            <a:off x="7331486" y="2551260"/>
            <a:ext cx="452419" cy="799277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0" name="直接连接符 29"/>
          <p:cNvCxnSpPr>
            <a:cxnSpLocks noChangeShapeType="1"/>
            <a:stCxn id="37" idx="5"/>
            <a:endCxn id="22" idx="0"/>
          </p:cNvCxnSpPr>
          <p:nvPr/>
        </p:nvCxnSpPr>
        <p:spPr bwMode="auto">
          <a:xfrm rot="16200000" flipH="1">
            <a:off x="6211257" y="3546808"/>
            <a:ext cx="575522" cy="671163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1" name="直接连接符 30"/>
          <p:cNvCxnSpPr>
            <a:cxnSpLocks noChangeShapeType="1"/>
            <a:stCxn id="37" idx="4"/>
            <a:endCxn id="21" idx="0"/>
          </p:cNvCxnSpPr>
          <p:nvPr/>
        </p:nvCxnSpPr>
        <p:spPr bwMode="auto">
          <a:xfrm rot="5400000">
            <a:off x="5727659" y="3926025"/>
            <a:ext cx="515175" cy="15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32" name="Oval 30"/>
          <p:cNvSpPr>
            <a:spLocks noChangeArrowheads="1"/>
          </p:cNvSpPr>
          <p:nvPr/>
        </p:nvSpPr>
        <p:spPr bwMode="auto">
          <a:xfrm>
            <a:off x="5305446" y="5008351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I</a:t>
            </a:r>
          </a:p>
        </p:txBody>
      </p:sp>
      <p:cxnSp>
        <p:nvCxnSpPr>
          <p:cNvPr id="33" name="直接连接符 30"/>
          <p:cNvCxnSpPr>
            <a:cxnSpLocks noChangeShapeType="1"/>
            <a:stCxn id="21" idx="3"/>
            <a:endCxn id="32" idx="0"/>
          </p:cNvCxnSpPr>
          <p:nvPr/>
        </p:nvCxnSpPr>
        <p:spPr bwMode="auto">
          <a:xfrm rot="5400000">
            <a:off x="5484978" y="4686273"/>
            <a:ext cx="394547" cy="2496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4" name="直接连接符 31"/>
          <p:cNvCxnSpPr>
            <a:cxnSpLocks noChangeShapeType="1"/>
            <a:stCxn id="35" idx="0"/>
            <a:endCxn id="21" idx="5"/>
          </p:cNvCxnSpPr>
          <p:nvPr/>
        </p:nvCxnSpPr>
        <p:spPr bwMode="auto">
          <a:xfrm rot="16200000" flipV="1">
            <a:off x="6105669" y="4671573"/>
            <a:ext cx="394547" cy="2790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35" name="Oval 30"/>
          <p:cNvSpPr>
            <a:spLocks noChangeArrowheads="1"/>
          </p:cNvSpPr>
          <p:nvPr/>
        </p:nvSpPr>
        <p:spPr bwMode="auto">
          <a:xfrm>
            <a:off x="6190446" y="5008351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J</a:t>
            </a:r>
          </a:p>
        </p:txBody>
      </p:sp>
      <p:sp>
        <p:nvSpPr>
          <p:cNvPr id="36" name="Oval 27"/>
          <p:cNvSpPr>
            <a:spLocks noChangeArrowheads="1"/>
          </p:cNvSpPr>
          <p:nvPr/>
        </p:nvSpPr>
        <p:spPr bwMode="auto">
          <a:xfrm>
            <a:off x="6727866" y="2294499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buNone/>
            </a:pPr>
            <a:r>
              <a:rPr lang="en-US" altLang="zh-CN" sz="3200" dirty="0"/>
              <a:t>A</a:t>
            </a:r>
          </a:p>
        </p:txBody>
      </p:sp>
      <p:sp>
        <p:nvSpPr>
          <p:cNvPr id="37" name="Oval 26"/>
          <p:cNvSpPr>
            <a:spLocks noChangeArrowheads="1"/>
          </p:cNvSpPr>
          <p:nvPr/>
        </p:nvSpPr>
        <p:spPr bwMode="auto">
          <a:xfrm>
            <a:off x="5733246" y="3164438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B</a:t>
            </a:r>
          </a:p>
        </p:txBody>
      </p:sp>
      <p:cxnSp>
        <p:nvCxnSpPr>
          <p:cNvPr id="38" name="直接连接符 37"/>
          <p:cNvCxnSpPr>
            <a:cxnSpLocks noChangeShapeType="1"/>
            <a:stCxn id="36" idx="3"/>
            <a:endCxn id="37" idx="0"/>
          </p:cNvCxnSpPr>
          <p:nvPr/>
        </p:nvCxnSpPr>
        <p:spPr bwMode="auto">
          <a:xfrm rot="5400000">
            <a:off x="6173587" y="2536350"/>
            <a:ext cx="439748" cy="81642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39" name="Oval 29"/>
          <p:cNvSpPr>
            <a:spLocks noChangeArrowheads="1"/>
          </p:cNvSpPr>
          <p:nvPr/>
        </p:nvSpPr>
        <p:spPr bwMode="auto">
          <a:xfrm>
            <a:off x="8335200" y="4093951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H</a:t>
            </a:r>
            <a:endParaRPr lang="zh-CN" altLang="en-US" sz="3200" dirty="0"/>
          </a:p>
        </p:txBody>
      </p:sp>
      <p:cxnSp>
        <p:nvCxnSpPr>
          <p:cNvPr id="40" name="直接连接符 39"/>
          <p:cNvCxnSpPr>
            <a:cxnSpLocks noChangeShapeType="1"/>
            <a:stCxn id="20" idx="5"/>
            <a:endCxn id="39" idx="0"/>
          </p:cNvCxnSpPr>
          <p:nvPr/>
        </p:nvCxnSpPr>
        <p:spPr bwMode="auto">
          <a:xfrm rot="16200000" flipH="1">
            <a:off x="8170228" y="3676979"/>
            <a:ext cx="560460" cy="273484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41" name="Oval 29"/>
          <p:cNvSpPr>
            <a:spLocks noChangeArrowheads="1"/>
          </p:cNvSpPr>
          <p:nvPr/>
        </p:nvSpPr>
        <p:spPr bwMode="auto">
          <a:xfrm>
            <a:off x="7543800" y="40939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G</a:t>
            </a:r>
            <a:endParaRPr lang="zh-CN" altLang="en-US" sz="3200" dirty="0"/>
          </a:p>
        </p:txBody>
      </p:sp>
      <p:cxnSp>
        <p:nvCxnSpPr>
          <p:cNvPr id="42" name="直接连接符 41"/>
          <p:cNvCxnSpPr>
            <a:cxnSpLocks noChangeShapeType="1"/>
            <a:stCxn id="20" idx="3"/>
            <a:endCxn id="41" idx="0"/>
          </p:cNvCxnSpPr>
          <p:nvPr/>
        </p:nvCxnSpPr>
        <p:spPr bwMode="auto">
          <a:xfrm rot="5400000">
            <a:off x="7596363" y="3732928"/>
            <a:ext cx="560409" cy="161534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43" name="Oval 29"/>
          <p:cNvSpPr>
            <a:spLocks noChangeArrowheads="1"/>
          </p:cNvSpPr>
          <p:nvPr/>
        </p:nvSpPr>
        <p:spPr bwMode="auto">
          <a:xfrm>
            <a:off x="4800600" y="4148688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D</a:t>
            </a:r>
            <a:endParaRPr lang="zh-CN" altLang="en-US" sz="3200" dirty="0"/>
          </a:p>
        </p:txBody>
      </p:sp>
      <p:cxnSp>
        <p:nvCxnSpPr>
          <p:cNvPr id="44" name="直接连接符 43"/>
          <p:cNvCxnSpPr>
            <a:cxnSpLocks noChangeShapeType="1"/>
            <a:stCxn id="37" idx="3"/>
            <a:endCxn id="43" idx="0"/>
          </p:cNvCxnSpPr>
          <p:nvPr/>
        </p:nvCxnSpPr>
        <p:spPr bwMode="auto">
          <a:xfrm rot="5400000">
            <a:off x="5152799" y="3494431"/>
            <a:ext cx="554059" cy="754455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5" name="直接箭头连接符 44"/>
          <p:cNvCxnSpPr/>
          <p:nvPr/>
        </p:nvCxnSpPr>
        <p:spPr bwMode="auto">
          <a:xfrm rot="10800000" flipV="1">
            <a:off x="7032666" y="2188898"/>
            <a:ext cx="304800" cy="92441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6" name="Text Box 34"/>
          <p:cNvSpPr txBox="1">
            <a:spLocks noChangeArrowheads="1"/>
          </p:cNvSpPr>
          <p:nvPr/>
        </p:nvSpPr>
        <p:spPr bwMode="auto">
          <a:xfrm>
            <a:off x="7108866" y="1980456"/>
            <a:ext cx="663534" cy="43704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>
                <a:solidFill>
                  <a:srgbClr val="003399"/>
                </a:solidFill>
                <a:ea typeface="宋体" pitchFamily="2" charset="-122"/>
              </a:rPr>
              <a:t>p</a:t>
            </a:r>
          </a:p>
        </p:txBody>
      </p:sp>
      <p:sp>
        <p:nvSpPr>
          <p:cNvPr id="48" name="Text Box 6"/>
          <p:cNvSpPr txBox="1">
            <a:spLocks noChangeArrowheads="1"/>
          </p:cNvSpPr>
          <p:nvPr/>
        </p:nvSpPr>
        <p:spPr bwMode="auto">
          <a:xfrm>
            <a:off x="381000" y="5866656"/>
            <a:ext cx="8763000" cy="587661"/>
          </a:xfrm>
          <a:prstGeom prst="rect">
            <a:avLst/>
          </a:prstGeom>
          <a:solidFill>
            <a:srgbClr val="B4DE86"/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3200" dirty="0"/>
              <a:t>先根序列：</a:t>
            </a:r>
            <a:endParaRPr lang="en-US" altLang="zh-CN" sz="3200" dirty="0"/>
          </a:p>
        </p:txBody>
      </p:sp>
      <p:sp>
        <p:nvSpPr>
          <p:cNvPr id="49" name="矩形 48"/>
          <p:cNvSpPr/>
          <p:nvPr/>
        </p:nvSpPr>
        <p:spPr>
          <a:xfrm>
            <a:off x="2438400" y="5846058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/>
              <a:t>A</a:t>
            </a:r>
            <a:endParaRPr lang="zh-CN" altLang="en-US" dirty="0"/>
          </a:p>
        </p:txBody>
      </p:sp>
      <p:cxnSp>
        <p:nvCxnSpPr>
          <p:cNvPr id="50" name="直接箭头连接符 49"/>
          <p:cNvCxnSpPr/>
          <p:nvPr/>
        </p:nvCxnSpPr>
        <p:spPr bwMode="auto">
          <a:xfrm rot="10800000" flipV="1">
            <a:off x="6096000" y="3026657"/>
            <a:ext cx="381000" cy="168641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2" name="矩形 51"/>
          <p:cNvSpPr/>
          <p:nvPr/>
        </p:nvSpPr>
        <p:spPr>
          <a:xfrm>
            <a:off x="2895600" y="5846058"/>
            <a:ext cx="423514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/>
              <a:t>B</a:t>
            </a:r>
            <a:endParaRPr lang="zh-CN" altLang="en-US" dirty="0"/>
          </a:p>
        </p:txBody>
      </p:sp>
      <p:cxnSp>
        <p:nvCxnSpPr>
          <p:cNvPr id="53" name="直接箭头连接符 52"/>
          <p:cNvCxnSpPr/>
          <p:nvPr/>
        </p:nvCxnSpPr>
        <p:spPr bwMode="auto">
          <a:xfrm rot="10800000" flipV="1">
            <a:off x="5181600" y="3941059"/>
            <a:ext cx="381000" cy="244841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4" name="矩形 53"/>
          <p:cNvSpPr/>
          <p:nvPr/>
        </p:nvSpPr>
        <p:spPr>
          <a:xfrm>
            <a:off x="3310286" y="5846058"/>
            <a:ext cx="444352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/>
              <a:t>D</a:t>
            </a:r>
            <a:endParaRPr lang="zh-CN" altLang="en-US" dirty="0"/>
          </a:p>
        </p:txBody>
      </p:sp>
      <p:cxnSp>
        <p:nvCxnSpPr>
          <p:cNvPr id="55" name="直接箭头连接符 54"/>
          <p:cNvCxnSpPr/>
          <p:nvPr/>
        </p:nvCxnSpPr>
        <p:spPr bwMode="auto">
          <a:xfrm rot="5400000">
            <a:off x="4610101" y="4588758"/>
            <a:ext cx="304799" cy="2286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6" name="直接箭头连接符 55"/>
          <p:cNvCxnSpPr/>
          <p:nvPr/>
        </p:nvCxnSpPr>
        <p:spPr bwMode="auto">
          <a:xfrm rot="5400000">
            <a:off x="6019801" y="3941059"/>
            <a:ext cx="304800" cy="304799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7" name="矩形 56"/>
          <p:cNvSpPr/>
          <p:nvPr/>
        </p:nvSpPr>
        <p:spPr>
          <a:xfrm>
            <a:off x="3746648" y="5846058"/>
            <a:ext cx="423514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/>
              <a:t>E</a:t>
            </a:r>
            <a:endParaRPr lang="zh-CN" altLang="en-US" dirty="0"/>
          </a:p>
        </p:txBody>
      </p:sp>
      <p:cxnSp>
        <p:nvCxnSpPr>
          <p:cNvPr id="58" name="直接箭头连接符 57"/>
          <p:cNvCxnSpPr/>
          <p:nvPr/>
        </p:nvCxnSpPr>
        <p:spPr bwMode="auto">
          <a:xfrm rot="10800000" flipV="1">
            <a:off x="5638801" y="4779258"/>
            <a:ext cx="381000" cy="244841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9" name="矩形 58"/>
          <p:cNvSpPr/>
          <p:nvPr/>
        </p:nvSpPr>
        <p:spPr>
          <a:xfrm>
            <a:off x="4148486" y="5846058"/>
            <a:ext cx="284052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/>
              <a:t>I</a:t>
            </a:r>
            <a:endParaRPr lang="zh-CN" altLang="en-US" dirty="0"/>
          </a:p>
        </p:txBody>
      </p:sp>
      <p:sp>
        <p:nvSpPr>
          <p:cNvPr id="60" name="矩形 59"/>
          <p:cNvSpPr/>
          <p:nvPr/>
        </p:nvSpPr>
        <p:spPr>
          <a:xfrm>
            <a:off x="5049948" y="664458"/>
            <a:ext cx="284052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/>
              <a:t>I</a:t>
            </a:r>
            <a:endParaRPr lang="zh-CN" altLang="en-US" dirty="0"/>
          </a:p>
        </p:txBody>
      </p:sp>
      <p:cxnSp>
        <p:nvCxnSpPr>
          <p:cNvPr id="61" name="直接箭头连接符 60"/>
          <p:cNvCxnSpPr/>
          <p:nvPr/>
        </p:nvCxnSpPr>
        <p:spPr bwMode="auto">
          <a:xfrm rot="5400000">
            <a:off x="5143500" y="5426958"/>
            <a:ext cx="304800" cy="2286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2" name="直接箭头连接符 61"/>
          <p:cNvCxnSpPr/>
          <p:nvPr/>
        </p:nvCxnSpPr>
        <p:spPr bwMode="auto">
          <a:xfrm rot="10800000" flipV="1">
            <a:off x="6629400" y="4931658"/>
            <a:ext cx="381000" cy="244841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3" name="矩形 62"/>
          <p:cNvSpPr/>
          <p:nvPr/>
        </p:nvSpPr>
        <p:spPr>
          <a:xfrm>
            <a:off x="4440348" y="5846058"/>
            <a:ext cx="364202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/>
              <a:t>J</a:t>
            </a:r>
            <a:endParaRPr lang="zh-CN" altLang="en-US" dirty="0"/>
          </a:p>
        </p:txBody>
      </p:sp>
      <p:sp>
        <p:nvSpPr>
          <p:cNvPr id="64" name="矩形 63"/>
          <p:cNvSpPr/>
          <p:nvPr/>
        </p:nvSpPr>
        <p:spPr>
          <a:xfrm>
            <a:off x="5274598" y="664458"/>
            <a:ext cx="364202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/>
              <a:t>J</a:t>
            </a:r>
            <a:endParaRPr lang="zh-CN" altLang="en-US" dirty="0"/>
          </a:p>
        </p:txBody>
      </p:sp>
      <p:cxnSp>
        <p:nvCxnSpPr>
          <p:cNvPr id="65" name="直接箭头连接符 64"/>
          <p:cNvCxnSpPr/>
          <p:nvPr/>
        </p:nvCxnSpPr>
        <p:spPr bwMode="auto">
          <a:xfrm rot="5400000">
            <a:off x="6096000" y="5541258"/>
            <a:ext cx="304800" cy="1524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6" name="直接箭头连接符 65"/>
          <p:cNvCxnSpPr/>
          <p:nvPr/>
        </p:nvCxnSpPr>
        <p:spPr bwMode="auto">
          <a:xfrm>
            <a:off x="6705600" y="5388858"/>
            <a:ext cx="304800" cy="1588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8" name="直接箭头连接符 67"/>
          <p:cNvCxnSpPr/>
          <p:nvPr/>
        </p:nvCxnSpPr>
        <p:spPr bwMode="auto">
          <a:xfrm rot="5400000">
            <a:off x="6926080" y="3872978"/>
            <a:ext cx="321041" cy="3048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9" name="矩形 68"/>
          <p:cNvSpPr/>
          <p:nvPr/>
        </p:nvSpPr>
        <p:spPr>
          <a:xfrm>
            <a:off x="4817398" y="5846058"/>
            <a:ext cx="404278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/>
              <a:t>F</a:t>
            </a:r>
            <a:endParaRPr lang="zh-CN" altLang="en-US" dirty="0"/>
          </a:p>
        </p:txBody>
      </p:sp>
      <p:cxnSp>
        <p:nvCxnSpPr>
          <p:cNvPr id="70" name="直接箭头连接符 69"/>
          <p:cNvCxnSpPr/>
          <p:nvPr/>
        </p:nvCxnSpPr>
        <p:spPr bwMode="auto">
          <a:xfrm rot="5400000">
            <a:off x="6591300" y="4588757"/>
            <a:ext cx="304801" cy="2286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3" name="直接箭头连接符 72"/>
          <p:cNvCxnSpPr/>
          <p:nvPr/>
        </p:nvCxnSpPr>
        <p:spPr bwMode="auto">
          <a:xfrm>
            <a:off x="7010400" y="4474458"/>
            <a:ext cx="381000" cy="1588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6" name="直接箭头连接符 75"/>
          <p:cNvCxnSpPr/>
          <p:nvPr/>
        </p:nvCxnSpPr>
        <p:spPr bwMode="auto">
          <a:xfrm rot="10800000" flipV="1">
            <a:off x="8229600" y="2874258"/>
            <a:ext cx="381000" cy="244841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7" name="直接箭头连接符 76"/>
          <p:cNvCxnSpPr/>
          <p:nvPr/>
        </p:nvCxnSpPr>
        <p:spPr bwMode="auto">
          <a:xfrm rot="5400000">
            <a:off x="7802380" y="3834878"/>
            <a:ext cx="321041" cy="2286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8" name="矩形 77"/>
          <p:cNvSpPr/>
          <p:nvPr/>
        </p:nvSpPr>
        <p:spPr>
          <a:xfrm>
            <a:off x="5234522" y="5846058"/>
            <a:ext cx="444352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79" name="矩形 78"/>
          <p:cNvSpPr/>
          <p:nvPr/>
        </p:nvSpPr>
        <p:spPr>
          <a:xfrm>
            <a:off x="5651648" y="5846058"/>
            <a:ext cx="463588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/>
              <a:t>G</a:t>
            </a:r>
            <a:endParaRPr lang="zh-CN" altLang="en-US" dirty="0"/>
          </a:p>
        </p:txBody>
      </p:sp>
      <p:cxnSp>
        <p:nvCxnSpPr>
          <p:cNvPr id="80" name="直接箭头连接符 79"/>
          <p:cNvCxnSpPr/>
          <p:nvPr/>
        </p:nvCxnSpPr>
        <p:spPr bwMode="auto">
          <a:xfrm rot="5400000">
            <a:off x="7505700" y="4588758"/>
            <a:ext cx="304800" cy="2286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1" name="直接箭头连接符 80"/>
          <p:cNvCxnSpPr/>
          <p:nvPr/>
        </p:nvCxnSpPr>
        <p:spPr bwMode="auto">
          <a:xfrm rot="5400000">
            <a:off x="8526280" y="3872978"/>
            <a:ext cx="397241" cy="2286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3" name="矩形 82"/>
          <p:cNvSpPr/>
          <p:nvPr/>
        </p:nvSpPr>
        <p:spPr>
          <a:xfrm>
            <a:off x="6165812" y="5846058"/>
            <a:ext cx="444352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/>
              <a:t>H</a:t>
            </a:r>
            <a:endParaRPr lang="zh-CN" altLang="en-US" dirty="0"/>
          </a:p>
        </p:txBody>
      </p:sp>
      <p:cxnSp>
        <p:nvCxnSpPr>
          <p:cNvPr id="84" name="直接箭头连接符 83"/>
          <p:cNvCxnSpPr/>
          <p:nvPr/>
        </p:nvCxnSpPr>
        <p:spPr bwMode="auto">
          <a:xfrm rot="5400000">
            <a:off x="8145279" y="4558779"/>
            <a:ext cx="397241" cy="2286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5" name="直接箭头连接符 84"/>
          <p:cNvCxnSpPr/>
          <p:nvPr/>
        </p:nvCxnSpPr>
        <p:spPr bwMode="auto">
          <a:xfrm>
            <a:off x="8686800" y="4398258"/>
            <a:ext cx="381000" cy="1588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6" name="直接箭头连接符 85"/>
          <p:cNvCxnSpPr/>
          <p:nvPr/>
        </p:nvCxnSpPr>
        <p:spPr bwMode="auto">
          <a:xfrm>
            <a:off x="8305800" y="3331458"/>
            <a:ext cx="381000" cy="1588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7" name="直接箭头连接符 86"/>
          <p:cNvCxnSpPr/>
          <p:nvPr/>
        </p:nvCxnSpPr>
        <p:spPr bwMode="auto">
          <a:xfrm>
            <a:off x="7162800" y="2567870"/>
            <a:ext cx="381000" cy="1588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8" name="Text Box 6"/>
          <p:cNvSpPr txBox="1">
            <a:spLocks noChangeArrowheads="1"/>
          </p:cNvSpPr>
          <p:nvPr/>
        </p:nvSpPr>
        <p:spPr bwMode="auto">
          <a:xfrm>
            <a:off x="6629400" y="827038"/>
            <a:ext cx="2514600" cy="523220"/>
          </a:xfrm>
          <a:prstGeom prst="rect">
            <a:avLst/>
          </a:prstGeom>
          <a:solidFill>
            <a:srgbClr val="3E7257"/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>
                <a:solidFill>
                  <a:schemeClr val="bg1"/>
                </a:solidFill>
              </a:rPr>
              <a:t>栈的高度？</a:t>
            </a:r>
            <a:endParaRPr lang="en-US" altLang="zh-CN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7" grpId="1"/>
      <p:bldP spid="18" grpId="0"/>
      <p:bldP spid="18" grpId="1"/>
      <p:bldP spid="19" grpId="0"/>
      <p:bldP spid="19" grpId="1"/>
      <p:bldP spid="23" grpId="0"/>
      <p:bldP spid="23" grpId="1"/>
      <p:bldP spid="24" grpId="0"/>
      <p:bldP spid="24" grpId="1"/>
      <p:bldP spid="25" grpId="0"/>
      <p:bldP spid="25" grpId="1"/>
      <p:bldP spid="26" grpId="0"/>
      <p:bldP spid="26" grpId="1"/>
      <p:bldP spid="27" grpId="0"/>
      <p:bldP spid="27" grpId="1"/>
      <p:bldP spid="46" grpId="0"/>
      <p:bldP spid="49" grpId="0"/>
      <p:bldP spid="52" grpId="0"/>
      <p:bldP spid="54" grpId="0"/>
      <p:bldP spid="57" grpId="0"/>
      <p:bldP spid="59" grpId="0"/>
      <p:bldP spid="60" grpId="0"/>
      <p:bldP spid="60" grpId="1"/>
      <p:bldP spid="63" grpId="0"/>
      <p:bldP spid="64" grpId="0"/>
      <p:bldP spid="64" grpId="1"/>
      <p:bldP spid="69" grpId="0"/>
      <p:bldP spid="78" grpId="0"/>
      <p:bldP spid="79" grpId="0"/>
      <p:bldP spid="83" grpId="0"/>
    </p:bldLst>
  </p:timing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381000" y="787598"/>
            <a:ext cx="8763000" cy="575542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0800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/>
              <a:t>void </a:t>
            </a:r>
            <a:r>
              <a:rPr lang="en-US" altLang="zh-CN" sz="3200" dirty="0" err="1"/>
              <a:t>nPreOrder</a:t>
            </a:r>
            <a:r>
              <a:rPr lang="en-US" altLang="zh-CN" sz="3200" dirty="0"/>
              <a:t>(Tree t); </a:t>
            </a:r>
          </a:p>
          <a:p>
            <a:pPr marL="10800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/>
              <a:t>{ Node p = </a:t>
            </a:r>
            <a:r>
              <a:rPr lang="en-US" altLang="zh-CN" sz="3200" dirty="0">
                <a:solidFill>
                  <a:srgbClr val="C00000"/>
                </a:solidFill>
              </a:rPr>
              <a:t>root</a:t>
            </a:r>
            <a:r>
              <a:rPr lang="en-US" altLang="zh-CN" sz="3200" dirty="0"/>
              <a:t>(t);</a:t>
            </a:r>
          </a:p>
          <a:p>
            <a:pPr marL="10800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/>
              <a:t>  Stack s = </a:t>
            </a:r>
            <a:r>
              <a:rPr lang="en-US" altLang="zh-CN" sz="3200" dirty="0" err="1">
                <a:solidFill>
                  <a:srgbClr val="990099"/>
                </a:solidFill>
              </a:rPr>
              <a:t>createEmptyStack</a:t>
            </a:r>
            <a:r>
              <a:rPr lang="en-US" altLang="zh-CN" sz="3200" dirty="0"/>
              <a:t>();</a:t>
            </a:r>
          </a:p>
          <a:p>
            <a:pPr marL="10800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/>
              <a:t>        while(p!=Null)</a:t>
            </a:r>
          </a:p>
          <a:p>
            <a:pPr marL="10800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/>
              <a:t>                 { </a:t>
            </a:r>
            <a:r>
              <a:rPr lang="en-US" altLang="zh-CN" sz="3200" dirty="0">
                <a:solidFill>
                  <a:srgbClr val="C00000"/>
                </a:solidFill>
              </a:rPr>
              <a:t>visit</a:t>
            </a:r>
            <a:r>
              <a:rPr lang="en-US" altLang="zh-CN" sz="3200" dirty="0"/>
              <a:t>(p);  </a:t>
            </a:r>
            <a:r>
              <a:rPr lang="en-US" altLang="zh-CN" sz="3200" dirty="0">
                <a:solidFill>
                  <a:srgbClr val="990099"/>
                </a:solidFill>
              </a:rPr>
              <a:t>push</a:t>
            </a:r>
            <a:r>
              <a:rPr lang="en-US" altLang="zh-CN" sz="3200" dirty="0"/>
              <a:t>(s, p); </a:t>
            </a:r>
          </a:p>
          <a:p>
            <a:pPr marL="10800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/>
              <a:t>                    p = </a:t>
            </a:r>
            <a:r>
              <a:rPr lang="en-US" altLang="zh-CN" sz="3200" dirty="0" err="1">
                <a:solidFill>
                  <a:srgbClr val="C00000"/>
                </a:solidFill>
              </a:rPr>
              <a:t>leftChild</a:t>
            </a:r>
            <a:r>
              <a:rPr lang="en-US" altLang="zh-CN" sz="3200" dirty="0"/>
              <a:t>(p); }</a:t>
            </a:r>
          </a:p>
          <a:p>
            <a:pPr marL="10800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/>
              <a:t>        if( !</a:t>
            </a:r>
            <a:r>
              <a:rPr lang="en-US" altLang="zh-CN" sz="3200" dirty="0" err="1">
                <a:solidFill>
                  <a:srgbClr val="990099"/>
                </a:solidFill>
              </a:rPr>
              <a:t>isEmptyStack</a:t>
            </a:r>
            <a:r>
              <a:rPr lang="en-US" altLang="zh-CN" sz="3200" dirty="0"/>
              <a:t>(s) )   </a:t>
            </a:r>
          </a:p>
          <a:p>
            <a:pPr marL="10800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/>
              <a:t>        {   p=</a:t>
            </a:r>
            <a:r>
              <a:rPr lang="en-US" altLang="zh-CN" sz="3200" dirty="0">
                <a:solidFill>
                  <a:srgbClr val="990099"/>
                </a:solidFill>
              </a:rPr>
              <a:t>top</a:t>
            </a:r>
            <a:r>
              <a:rPr lang="en-US" altLang="zh-CN" sz="3200" dirty="0"/>
              <a:t>(s);  p=</a:t>
            </a:r>
            <a:r>
              <a:rPr lang="en-US" altLang="zh-CN" sz="3200" dirty="0" err="1">
                <a:solidFill>
                  <a:srgbClr val="C00000"/>
                </a:solidFill>
              </a:rPr>
              <a:t>rightSibling</a:t>
            </a:r>
            <a:r>
              <a:rPr lang="en-US" altLang="zh-CN" sz="3200" dirty="0"/>
              <a:t>(p);  </a:t>
            </a:r>
            <a:r>
              <a:rPr lang="en-US" altLang="zh-CN" sz="3200" dirty="0">
                <a:solidFill>
                  <a:srgbClr val="990099"/>
                </a:solidFill>
              </a:rPr>
              <a:t>pop</a:t>
            </a:r>
            <a:r>
              <a:rPr lang="en-US" altLang="zh-CN" sz="3200" dirty="0"/>
              <a:t>(s); } </a:t>
            </a:r>
          </a:p>
          <a:p>
            <a:pPr marL="10800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/>
              <a:t>      }while( !</a:t>
            </a:r>
            <a:r>
              <a:rPr lang="en-US" altLang="zh-CN" sz="3200" dirty="0" err="1">
                <a:solidFill>
                  <a:srgbClr val="990099"/>
                </a:solidFill>
              </a:rPr>
              <a:t>isEmptyStack</a:t>
            </a:r>
            <a:r>
              <a:rPr lang="en-US" altLang="zh-CN" sz="3200" dirty="0"/>
              <a:t>(s) || p!=Null)</a:t>
            </a:r>
          </a:p>
          <a:p>
            <a:pPr marL="108000" algn="just">
              <a:lnSpc>
                <a:spcPct val="70000"/>
              </a:lnSpc>
              <a:spcBef>
                <a:spcPts val="0"/>
              </a:spcBef>
              <a:buNone/>
            </a:pPr>
            <a:r>
              <a:rPr lang="en-US" altLang="zh-CN" sz="3200" dirty="0"/>
              <a:t>}</a:t>
            </a:r>
          </a:p>
        </p:txBody>
      </p:sp>
      <p:sp>
        <p:nvSpPr>
          <p:cNvPr id="12" name="矩形 11"/>
          <p:cNvSpPr/>
          <p:nvPr/>
        </p:nvSpPr>
        <p:spPr>
          <a:xfrm>
            <a:off x="6324600" y="2020425"/>
            <a:ext cx="1460656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8A00"/>
                </a:solidFill>
              </a:rPr>
              <a:t>//</a:t>
            </a:r>
            <a:r>
              <a:rPr lang="zh-CN" altLang="en-US" dirty="0">
                <a:solidFill>
                  <a:srgbClr val="008A00"/>
                </a:solidFill>
              </a:rPr>
              <a:t>建空栈</a:t>
            </a:r>
          </a:p>
        </p:txBody>
      </p:sp>
      <p:sp>
        <p:nvSpPr>
          <p:cNvPr id="13" name="矩形 12"/>
          <p:cNvSpPr/>
          <p:nvPr/>
        </p:nvSpPr>
        <p:spPr>
          <a:xfrm>
            <a:off x="3810000" y="1451621"/>
            <a:ext cx="1661032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8A00"/>
                </a:solidFill>
              </a:rPr>
              <a:t>//p</a:t>
            </a:r>
            <a:r>
              <a:rPr lang="zh-CN" altLang="en-US" dirty="0">
                <a:solidFill>
                  <a:srgbClr val="008A00"/>
                </a:solidFill>
              </a:rPr>
              <a:t>为树根</a:t>
            </a:r>
          </a:p>
        </p:txBody>
      </p:sp>
      <p:sp>
        <p:nvSpPr>
          <p:cNvPr id="14" name="矩形 13"/>
          <p:cNvSpPr/>
          <p:nvPr/>
        </p:nvSpPr>
        <p:spPr>
          <a:xfrm>
            <a:off x="5943600" y="3737621"/>
            <a:ext cx="25146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8A00"/>
                </a:solidFill>
              </a:rPr>
              <a:t>//p=p</a:t>
            </a:r>
            <a:r>
              <a:rPr lang="zh-CN" altLang="en-US" dirty="0">
                <a:solidFill>
                  <a:srgbClr val="008A00"/>
                </a:solidFill>
              </a:rPr>
              <a:t>的长子</a:t>
            </a:r>
          </a:p>
        </p:txBody>
      </p:sp>
      <p:sp>
        <p:nvSpPr>
          <p:cNvPr id="15" name="矩形 14"/>
          <p:cNvSpPr/>
          <p:nvPr/>
        </p:nvSpPr>
        <p:spPr>
          <a:xfrm>
            <a:off x="4053968" y="2594621"/>
            <a:ext cx="1661032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00CC"/>
                </a:solidFill>
              </a:rPr>
              <a:t>//</a:t>
            </a:r>
            <a:r>
              <a:rPr lang="zh-CN" altLang="en-US" dirty="0">
                <a:solidFill>
                  <a:srgbClr val="0000CC"/>
                </a:solidFill>
              </a:rPr>
              <a:t>当</a:t>
            </a:r>
            <a:r>
              <a:rPr lang="en-US" altLang="zh-CN" dirty="0">
                <a:solidFill>
                  <a:srgbClr val="0000CC"/>
                </a:solidFill>
              </a:rPr>
              <a:t>p</a:t>
            </a:r>
            <a:r>
              <a:rPr lang="zh-CN" altLang="en-US" dirty="0">
                <a:solidFill>
                  <a:srgbClr val="0000CC"/>
                </a:solidFill>
              </a:rPr>
              <a:t>不空</a:t>
            </a:r>
          </a:p>
        </p:txBody>
      </p:sp>
      <p:sp>
        <p:nvSpPr>
          <p:cNvPr id="16" name="矩形 15"/>
          <p:cNvSpPr/>
          <p:nvPr/>
        </p:nvSpPr>
        <p:spPr>
          <a:xfrm>
            <a:off x="6248400" y="3204221"/>
            <a:ext cx="2419252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8A00"/>
                </a:solidFill>
              </a:rPr>
              <a:t>//</a:t>
            </a:r>
            <a:r>
              <a:rPr lang="zh-CN" altLang="en-US" dirty="0">
                <a:solidFill>
                  <a:srgbClr val="008A00"/>
                </a:solidFill>
              </a:rPr>
              <a:t>访问</a:t>
            </a:r>
            <a:r>
              <a:rPr lang="en-US" altLang="zh-CN" dirty="0">
                <a:solidFill>
                  <a:srgbClr val="008A00"/>
                </a:solidFill>
              </a:rPr>
              <a:t>p, p</a:t>
            </a:r>
            <a:r>
              <a:rPr lang="zh-CN" altLang="en-US" dirty="0">
                <a:solidFill>
                  <a:srgbClr val="008A00"/>
                </a:solidFill>
              </a:rPr>
              <a:t>进栈</a:t>
            </a:r>
          </a:p>
        </p:txBody>
      </p:sp>
      <p:sp>
        <p:nvSpPr>
          <p:cNvPr id="17" name="矩形 16"/>
          <p:cNvSpPr/>
          <p:nvPr/>
        </p:nvSpPr>
        <p:spPr>
          <a:xfrm>
            <a:off x="5334000" y="4343400"/>
            <a:ext cx="38100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00CC"/>
                </a:solidFill>
              </a:rPr>
              <a:t>//</a:t>
            </a:r>
            <a:r>
              <a:rPr lang="zh-CN" altLang="en-US" dirty="0">
                <a:solidFill>
                  <a:srgbClr val="0000CC"/>
                </a:solidFill>
              </a:rPr>
              <a:t>若栈不空，则</a:t>
            </a:r>
            <a:r>
              <a:rPr lang="en-US" altLang="zh-CN" dirty="0">
                <a:solidFill>
                  <a:srgbClr val="0000CC"/>
                </a:solidFill>
              </a:rPr>
              <a:t>…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432932" y="5933420"/>
            <a:ext cx="3815468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8A00"/>
                </a:solidFill>
              </a:rPr>
              <a:t>//</a:t>
            </a:r>
            <a:r>
              <a:rPr lang="zh-CN" altLang="en-US" dirty="0">
                <a:solidFill>
                  <a:srgbClr val="008A00"/>
                </a:solidFill>
              </a:rPr>
              <a:t>直到栈空且</a:t>
            </a:r>
            <a:r>
              <a:rPr lang="en-US" altLang="zh-CN" dirty="0">
                <a:solidFill>
                  <a:srgbClr val="008A00"/>
                </a:solidFill>
              </a:rPr>
              <a:t>p</a:t>
            </a:r>
            <a:r>
              <a:rPr lang="zh-CN" altLang="en-US" dirty="0">
                <a:solidFill>
                  <a:srgbClr val="008A00"/>
                </a:solidFill>
              </a:rPr>
              <a:t>空，结束</a:t>
            </a:r>
          </a:p>
        </p:txBody>
      </p:sp>
      <p:sp>
        <p:nvSpPr>
          <p:cNvPr id="19" name="矩形 18"/>
          <p:cNvSpPr/>
          <p:nvPr/>
        </p:nvSpPr>
        <p:spPr>
          <a:xfrm>
            <a:off x="708609" y="2518421"/>
            <a:ext cx="891591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/>
              <a:t>do{ </a:t>
            </a:r>
            <a:endParaRPr lang="zh-CN" altLang="en-US" sz="3200" dirty="0"/>
          </a:p>
        </p:txBody>
      </p:sp>
      <p:sp>
        <p:nvSpPr>
          <p:cNvPr id="20" name="Text Box 6"/>
          <p:cNvSpPr txBox="1">
            <a:spLocks noChangeArrowheads="1"/>
          </p:cNvSpPr>
          <p:nvPr/>
        </p:nvSpPr>
        <p:spPr bwMode="auto">
          <a:xfrm>
            <a:off x="4876800" y="533400"/>
            <a:ext cx="4267200" cy="523220"/>
          </a:xfrm>
          <a:prstGeom prst="rect">
            <a:avLst/>
          </a:prstGeom>
          <a:solidFill>
            <a:srgbClr val="C4E59F"/>
          </a:solidFill>
          <a:ln w="28575" algn="ctr">
            <a:solidFill>
              <a:srgbClr val="92D05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514350" indent="-51435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>
                <a:solidFill>
                  <a:srgbClr val="008A00"/>
                </a:solidFill>
              </a:rPr>
              <a:t>树的非递归先根遍历</a:t>
            </a:r>
            <a:endParaRPr lang="en-US" altLang="zh-CN" dirty="0">
              <a:solidFill>
                <a:srgbClr val="008A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  <p:bldP spid="18" grpId="0"/>
      <p:bldP spid="19" grpId="0"/>
    </p:bldLst>
  </p:timing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 Box 6"/>
          <p:cNvSpPr txBox="1">
            <a:spLocks noChangeArrowheads="1"/>
          </p:cNvSpPr>
          <p:nvPr/>
        </p:nvSpPr>
        <p:spPr bwMode="auto">
          <a:xfrm>
            <a:off x="533400" y="3526405"/>
            <a:ext cx="5638800" cy="1274195"/>
          </a:xfrm>
          <a:prstGeom prst="rect">
            <a:avLst/>
          </a:prstGeom>
          <a:solidFill>
            <a:srgbClr val="BCE292"/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3200" dirty="0"/>
              <a:t>先根序列：</a:t>
            </a:r>
            <a:endParaRPr lang="en-US" altLang="zh-CN" sz="3200" dirty="0"/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endParaRPr lang="en-US" altLang="zh-CN" sz="3200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zh-CN" altLang="en-US" dirty="0">
                <a:latin typeface="黑体" pitchFamily="2" charset="-122"/>
                <a:ea typeface="黑体" pitchFamily="2" charset="-122"/>
              </a:rPr>
              <a:t>树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--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非递归先根遍历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7" name="Text Box 6"/>
          <p:cNvSpPr txBox="1">
            <a:spLocks noChangeArrowheads="1"/>
          </p:cNvSpPr>
          <p:nvPr/>
        </p:nvSpPr>
        <p:spPr bwMode="auto">
          <a:xfrm>
            <a:off x="533400" y="1229601"/>
            <a:ext cx="8229600" cy="2046999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514350" indent="-51435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200" dirty="0"/>
              <a:t>-- </a:t>
            </a:r>
            <a:r>
              <a:rPr lang="zh-CN" altLang="en-US" sz="3200" dirty="0"/>
              <a:t>沿长子方向，边访问边进栈，</a:t>
            </a:r>
            <a:endParaRPr lang="en-US" altLang="zh-CN" sz="3200" dirty="0"/>
          </a:p>
          <a:p>
            <a:pPr marL="514350" indent="-51435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200" dirty="0"/>
              <a:t>    </a:t>
            </a:r>
            <a:r>
              <a:rPr lang="zh-CN" altLang="en-US" sz="3200" dirty="0"/>
              <a:t>走不动时，</a:t>
            </a:r>
            <a:endParaRPr lang="en-US" altLang="zh-CN" sz="3200" dirty="0"/>
          </a:p>
          <a:p>
            <a:pPr marL="514350" indent="-514350"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sz="3200" dirty="0"/>
              <a:t>    去栈顶的右兄弟处，栈顶退栈；</a:t>
            </a:r>
            <a:endParaRPr lang="en-US" altLang="zh-CN" sz="3200" dirty="0"/>
          </a:p>
        </p:txBody>
      </p:sp>
      <p:sp>
        <p:nvSpPr>
          <p:cNvPr id="33" name="Text Box 6"/>
          <p:cNvSpPr txBox="1">
            <a:spLocks noChangeArrowheads="1"/>
          </p:cNvSpPr>
          <p:nvPr/>
        </p:nvSpPr>
        <p:spPr bwMode="auto">
          <a:xfrm>
            <a:off x="533400" y="4114800"/>
            <a:ext cx="5105400" cy="62895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/>
              <a:t>1, 2, 3, 5, 8, 9, 6, 10, 4, 7</a:t>
            </a:r>
          </a:p>
        </p:txBody>
      </p:sp>
      <p:sp>
        <p:nvSpPr>
          <p:cNvPr id="35" name="下箭头 34"/>
          <p:cNvSpPr/>
          <p:nvPr/>
        </p:nvSpPr>
        <p:spPr bwMode="auto">
          <a:xfrm>
            <a:off x="2895600" y="3225600"/>
            <a:ext cx="304800" cy="432000"/>
          </a:xfrm>
          <a:prstGeom prst="downArrow">
            <a:avLst/>
          </a:prstGeom>
          <a:solidFill>
            <a:schemeClr val="bg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36" name="Oval 26"/>
          <p:cNvSpPr>
            <a:spLocks noChangeArrowheads="1"/>
          </p:cNvSpPr>
          <p:nvPr/>
        </p:nvSpPr>
        <p:spPr bwMode="auto">
          <a:xfrm>
            <a:off x="5668200" y="3775075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2</a:t>
            </a:r>
          </a:p>
        </p:txBody>
      </p:sp>
      <p:sp>
        <p:nvSpPr>
          <p:cNvPr id="37" name="Oval 28"/>
          <p:cNvSpPr>
            <a:spLocks noChangeArrowheads="1"/>
          </p:cNvSpPr>
          <p:nvPr/>
        </p:nvSpPr>
        <p:spPr bwMode="auto">
          <a:xfrm>
            <a:off x="7995475" y="37338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4</a:t>
            </a:r>
            <a:endParaRPr lang="zh-CN" altLang="en-US" sz="3200" dirty="0"/>
          </a:p>
        </p:txBody>
      </p:sp>
      <p:sp>
        <p:nvSpPr>
          <p:cNvPr id="38" name="Oval 29"/>
          <p:cNvSpPr>
            <a:spLocks noChangeArrowheads="1"/>
          </p:cNvSpPr>
          <p:nvPr/>
        </p:nvSpPr>
        <p:spPr bwMode="auto">
          <a:xfrm>
            <a:off x="7285925" y="55920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10</a:t>
            </a:r>
            <a:endParaRPr lang="zh-CN" altLang="en-US" sz="3200" dirty="0"/>
          </a:p>
        </p:txBody>
      </p:sp>
      <p:sp>
        <p:nvSpPr>
          <p:cNvPr id="39" name="Oval 30"/>
          <p:cNvSpPr>
            <a:spLocks noChangeArrowheads="1"/>
          </p:cNvSpPr>
          <p:nvPr/>
        </p:nvSpPr>
        <p:spPr bwMode="auto">
          <a:xfrm>
            <a:off x="6231000" y="4614913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5</a:t>
            </a:r>
          </a:p>
        </p:txBody>
      </p:sp>
      <p:sp>
        <p:nvSpPr>
          <p:cNvPr id="40" name="Oval 29"/>
          <p:cNvSpPr>
            <a:spLocks noChangeArrowheads="1"/>
          </p:cNvSpPr>
          <p:nvPr/>
        </p:nvSpPr>
        <p:spPr bwMode="auto">
          <a:xfrm>
            <a:off x="7602600" y="46482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6</a:t>
            </a:r>
            <a:endParaRPr lang="zh-CN" altLang="en-US" sz="3200" dirty="0"/>
          </a:p>
        </p:txBody>
      </p:sp>
      <p:cxnSp>
        <p:nvCxnSpPr>
          <p:cNvPr id="41" name="直接连接符 40"/>
          <p:cNvCxnSpPr>
            <a:cxnSpLocks noChangeShapeType="1"/>
            <a:stCxn id="50" idx="3"/>
            <a:endCxn id="36" idx="7"/>
          </p:cNvCxnSpPr>
          <p:nvPr/>
        </p:nvCxnSpPr>
        <p:spPr bwMode="auto">
          <a:xfrm rot="5400000">
            <a:off x="6153954" y="3117828"/>
            <a:ext cx="675493" cy="78661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2" name="直接连接符 41"/>
          <p:cNvCxnSpPr>
            <a:cxnSpLocks noChangeShapeType="1"/>
            <a:stCxn id="50" idx="5"/>
            <a:endCxn id="37" idx="1"/>
          </p:cNvCxnSpPr>
          <p:nvPr/>
        </p:nvCxnSpPr>
        <p:spPr bwMode="auto">
          <a:xfrm rot="16200000" flipH="1">
            <a:off x="7338228" y="3076553"/>
            <a:ext cx="634218" cy="827893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3" name="直接连接符 42"/>
          <p:cNvCxnSpPr>
            <a:cxnSpLocks noChangeShapeType="1"/>
            <a:stCxn id="40" idx="3"/>
            <a:endCxn id="38" idx="0"/>
          </p:cNvCxnSpPr>
          <p:nvPr/>
        </p:nvCxnSpPr>
        <p:spPr bwMode="auto">
          <a:xfrm rot="5400000">
            <a:off x="7350363" y="5265953"/>
            <a:ext cx="513609" cy="138484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4" name="直接连接符 43"/>
          <p:cNvCxnSpPr>
            <a:cxnSpLocks noChangeShapeType="1"/>
            <a:stCxn id="51" idx="5"/>
            <a:endCxn id="40" idx="0"/>
          </p:cNvCxnSpPr>
          <p:nvPr/>
        </p:nvCxnSpPr>
        <p:spPr bwMode="auto">
          <a:xfrm rot="16200000" flipH="1">
            <a:off x="7347166" y="4140766"/>
            <a:ext cx="442934" cy="571934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5" name="直接连接符 44"/>
          <p:cNvCxnSpPr>
            <a:cxnSpLocks noChangeShapeType="1"/>
            <a:stCxn id="51" idx="3"/>
            <a:endCxn id="39" idx="0"/>
          </p:cNvCxnSpPr>
          <p:nvPr/>
        </p:nvCxnSpPr>
        <p:spPr bwMode="auto">
          <a:xfrm rot="5400000">
            <a:off x="6499819" y="4188447"/>
            <a:ext cx="409647" cy="443284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46" name="Oval 30"/>
          <p:cNvSpPr>
            <a:spLocks noChangeArrowheads="1"/>
          </p:cNvSpPr>
          <p:nvPr/>
        </p:nvSpPr>
        <p:spPr bwMode="auto">
          <a:xfrm>
            <a:off x="5850000" y="5586475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8</a:t>
            </a:r>
          </a:p>
        </p:txBody>
      </p:sp>
      <p:cxnSp>
        <p:nvCxnSpPr>
          <p:cNvPr id="47" name="直接连接符 30"/>
          <p:cNvCxnSpPr>
            <a:cxnSpLocks noChangeShapeType="1"/>
            <a:stCxn id="39" idx="3"/>
            <a:endCxn id="46" idx="0"/>
          </p:cNvCxnSpPr>
          <p:nvPr/>
        </p:nvCxnSpPr>
        <p:spPr bwMode="auto">
          <a:xfrm rot="5400000">
            <a:off x="5932720" y="5214385"/>
            <a:ext cx="541371" cy="2028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8" name="直接连接符 31"/>
          <p:cNvCxnSpPr>
            <a:cxnSpLocks noChangeShapeType="1"/>
            <a:stCxn id="49" idx="0"/>
            <a:endCxn id="39" idx="5"/>
          </p:cNvCxnSpPr>
          <p:nvPr/>
        </p:nvCxnSpPr>
        <p:spPr bwMode="auto">
          <a:xfrm rot="16200000" flipV="1">
            <a:off x="6491911" y="5214385"/>
            <a:ext cx="541371" cy="2028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49" name="Oval 30"/>
          <p:cNvSpPr>
            <a:spLocks noChangeArrowheads="1"/>
          </p:cNvSpPr>
          <p:nvPr/>
        </p:nvSpPr>
        <p:spPr bwMode="auto">
          <a:xfrm>
            <a:off x="6612000" y="5586475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9</a:t>
            </a:r>
          </a:p>
        </p:txBody>
      </p:sp>
      <p:sp>
        <p:nvSpPr>
          <p:cNvPr id="50" name="Oval 27"/>
          <p:cNvSpPr>
            <a:spLocks noChangeArrowheads="1"/>
          </p:cNvSpPr>
          <p:nvPr/>
        </p:nvSpPr>
        <p:spPr bwMode="auto">
          <a:xfrm>
            <a:off x="6811200" y="27432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buNone/>
            </a:pPr>
            <a:r>
              <a:rPr lang="en-US" altLang="zh-CN" sz="3200" dirty="0"/>
              <a:t>1</a:t>
            </a:r>
          </a:p>
        </p:txBody>
      </p:sp>
      <p:sp>
        <p:nvSpPr>
          <p:cNvPr id="51" name="Oval 26"/>
          <p:cNvSpPr>
            <a:spLocks noChangeArrowheads="1"/>
          </p:cNvSpPr>
          <p:nvPr/>
        </p:nvSpPr>
        <p:spPr bwMode="auto">
          <a:xfrm>
            <a:off x="6852475" y="3775075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3</a:t>
            </a:r>
          </a:p>
        </p:txBody>
      </p:sp>
      <p:cxnSp>
        <p:nvCxnSpPr>
          <p:cNvPr id="52" name="直接连接符 51"/>
          <p:cNvCxnSpPr>
            <a:cxnSpLocks noChangeShapeType="1"/>
            <a:stCxn id="50" idx="4"/>
            <a:endCxn id="51" idx="0"/>
          </p:cNvCxnSpPr>
          <p:nvPr/>
        </p:nvCxnSpPr>
        <p:spPr bwMode="auto">
          <a:xfrm rot="16200000" flipH="1">
            <a:off x="6819900" y="3490499"/>
            <a:ext cx="527875" cy="41275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72" name="Oval 29"/>
          <p:cNvSpPr>
            <a:spLocks noChangeArrowheads="1"/>
          </p:cNvSpPr>
          <p:nvPr/>
        </p:nvSpPr>
        <p:spPr bwMode="auto">
          <a:xfrm>
            <a:off x="8458200" y="45720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7</a:t>
            </a:r>
            <a:endParaRPr lang="zh-CN" altLang="en-US" sz="3200" dirty="0"/>
          </a:p>
        </p:txBody>
      </p:sp>
      <p:cxnSp>
        <p:nvCxnSpPr>
          <p:cNvPr id="73" name="直接连接符 72"/>
          <p:cNvCxnSpPr>
            <a:cxnSpLocks noChangeShapeType="1"/>
            <a:stCxn id="37" idx="5"/>
            <a:endCxn id="72" idx="0"/>
          </p:cNvCxnSpPr>
          <p:nvPr/>
        </p:nvCxnSpPr>
        <p:spPr bwMode="auto">
          <a:xfrm rot="16200000" flipH="1">
            <a:off x="8363929" y="4225728"/>
            <a:ext cx="408009" cy="284534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zh-CN" altLang="en-US" dirty="0">
                <a:latin typeface="黑体" pitchFamily="2" charset="-122"/>
                <a:ea typeface="黑体" pitchFamily="2" charset="-122"/>
              </a:rPr>
              <a:t>树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--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深度优先遍历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381000" y="1219200"/>
            <a:ext cx="8763000" cy="453662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7200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sz="3200" dirty="0"/>
              <a:t>1. </a:t>
            </a:r>
            <a:r>
              <a:rPr lang="zh-CN" altLang="en-US" sz="3200" dirty="0"/>
              <a:t>先根遍历</a:t>
            </a:r>
            <a:endParaRPr lang="en-US" altLang="zh-CN" sz="3200" dirty="0"/>
          </a:p>
          <a:p>
            <a:pPr marL="7200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sz="3200" dirty="0"/>
              <a:t>    </a:t>
            </a:r>
            <a:r>
              <a:rPr lang="en-US" altLang="zh-CN" sz="3200" dirty="0">
                <a:solidFill>
                  <a:srgbClr val="008A00"/>
                </a:solidFill>
              </a:rPr>
              <a:t>--</a:t>
            </a:r>
            <a:r>
              <a:rPr lang="zh-CN" altLang="en-US" sz="3200" dirty="0">
                <a:solidFill>
                  <a:srgbClr val="008A00"/>
                </a:solidFill>
              </a:rPr>
              <a:t>访问根结点</a:t>
            </a:r>
            <a:r>
              <a:rPr lang="en-US" altLang="zh-CN" sz="3200" dirty="0">
                <a:solidFill>
                  <a:srgbClr val="008A00"/>
                </a:solidFill>
              </a:rPr>
              <a:t>D</a:t>
            </a:r>
          </a:p>
          <a:p>
            <a:pPr marL="7200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sz="3200" dirty="0">
                <a:solidFill>
                  <a:srgbClr val="008A00"/>
                </a:solidFill>
              </a:rPr>
              <a:t>    --</a:t>
            </a:r>
            <a:r>
              <a:rPr lang="zh-CN" altLang="en-US" sz="3200" dirty="0">
                <a:solidFill>
                  <a:srgbClr val="FF6600"/>
                </a:solidFill>
              </a:rPr>
              <a:t>从左到右</a:t>
            </a:r>
            <a:r>
              <a:rPr lang="zh-CN" altLang="en-US" sz="3200" dirty="0">
                <a:solidFill>
                  <a:srgbClr val="008A00"/>
                </a:solidFill>
              </a:rPr>
              <a:t>先根遍历</a:t>
            </a:r>
            <a:r>
              <a:rPr lang="zh-CN" altLang="en-US" sz="3200" dirty="0"/>
              <a:t>所有子树</a:t>
            </a:r>
            <a:endParaRPr lang="en-US" altLang="zh-CN" sz="3200" dirty="0"/>
          </a:p>
          <a:p>
            <a:pPr marL="72000">
              <a:lnSpc>
                <a:spcPct val="140000"/>
              </a:lnSpc>
              <a:spcBef>
                <a:spcPts val="2400"/>
              </a:spcBef>
              <a:buNone/>
            </a:pPr>
            <a:r>
              <a:rPr lang="en-US" altLang="zh-CN" sz="3200" dirty="0"/>
              <a:t>2. </a:t>
            </a:r>
            <a:r>
              <a:rPr lang="zh-CN" altLang="en-US" sz="3200" dirty="0"/>
              <a:t>后根遍历</a:t>
            </a:r>
            <a:endParaRPr lang="en-US" altLang="zh-CN" sz="3200" dirty="0"/>
          </a:p>
          <a:p>
            <a:pPr marL="7200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sz="3200" dirty="0">
                <a:solidFill>
                  <a:srgbClr val="008A00"/>
                </a:solidFill>
              </a:rPr>
              <a:t>    --</a:t>
            </a:r>
            <a:r>
              <a:rPr lang="zh-CN" altLang="en-US" sz="3200" dirty="0">
                <a:solidFill>
                  <a:srgbClr val="FF6600"/>
                </a:solidFill>
              </a:rPr>
              <a:t>从左到右</a:t>
            </a:r>
            <a:r>
              <a:rPr lang="zh-CN" altLang="en-US" sz="3200" dirty="0">
                <a:solidFill>
                  <a:srgbClr val="008A00"/>
                </a:solidFill>
              </a:rPr>
              <a:t>后根遍历</a:t>
            </a:r>
            <a:r>
              <a:rPr lang="zh-CN" altLang="en-US" sz="3200" dirty="0"/>
              <a:t>所有子树</a:t>
            </a:r>
            <a:endParaRPr lang="en-US" altLang="zh-CN" sz="3200" dirty="0"/>
          </a:p>
          <a:p>
            <a:pPr marL="7200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sz="3200" dirty="0"/>
              <a:t>    </a:t>
            </a:r>
            <a:r>
              <a:rPr lang="en-US" altLang="zh-CN" sz="3200" dirty="0">
                <a:solidFill>
                  <a:srgbClr val="008A00"/>
                </a:solidFill>
              </a:rPr>
              <a:t>--</a:t>
            </a:r>
            <a:r>
              <a:rPr lang="zh-CN" altLang="en-US" sz="3200" dirty="0">
                <a:solidFill>
                  <a:srgbClr val="008A00"/>
                </a:solidFill>
              </a:rPr>
              <a:t>访问根结点</a:t>
            </a:r>
            <a:r>
              <a:rPr lang="en-US" altLang="zh-CN" sz="3200" dirty="0">
                <a:solidFill>
                  <a:srgbClr val="008A00"/>
                </a:solidFill>
              </a:rPr>
              <a:t>D</a:t>
            </a:r>
            <a:endParaRPr lang="en-US" altLang="zh-CN" sz="3200" dirty="0"/>
          </a:p>
        </p:txBody>
      </p:sp>
      <p:sp>
        <p:nvSpPr>
          <p:cNvPr id="27" name="Oval 29"/>
          <p:cNvSpPr>
            <a:spLocks noChangeArrowheads="1"/>
          </p:cNvSpPr>
          <p:nvPr/>
        </p:nvSpPr>
        <p:spPr bwMode="auto">
          <a:xfrm>
            <a:off x="6934200" y="1978041"/>
            <a:ext cx="720000" cy="720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D</a:t>
            </a:r>
            <a:endParaRPr lang="zh-CN" altLang="en-US" sz="3200" dirty="0"/>
          </a:p>
        </p:txBody>
      </p:sp>
      <p:cxnSp>
        <p:nvCxnSpPr>
          <p:cNvPr id="28" name="直接连接符 27"/>
          <p:cNvCxnSpPr>
            <a:stCxn id="27" idx="3"/>
            <a:endCxn id="30" idx="3"/>
          </p:cNvCxnSpPr>
          <p:nvPr/>
        </p:nvCxnSpPr>
        <p:spPr bwMode="auto">
          <a:xfrm rot="5400000">
            <a:off x="6113392" y="2492408"/>
            <a:ext cx="826058" cy="1026442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直接连接符 28"/>
          <p:cNvCxnSpPr>
            <a:stCxn id="33" idx="3"/>
            <a:endCxn id="27" idx="5"/>
          </p:cNvCxnSpPr>
          <p:nvPr/>
        </p:nvCxnSpPr>
        <p:spPr bwMode="auto">
          <a:xfrm rot="16200000" flipV="1">
            <a:off x="7610989" y="2530370"/>
            <a:ext cx="791581" cy="916042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0" name="云形 29"/>
          <p:cNvSpPr/>
          <p:nvPr/>
        </p:nvSpPr>
        <p:spPr bwMode="auto">
          <a:xfrm>
            <a:off x="5473200" y="3367200"/>
            <a:ext cx="1080000" cy="900000"/>
          </a:xfrm>
          <a:prstGeom prst="cloud">
            <a:avLst/>
          </a:prstGeom>
          <a:solidFill>
            <a:srgbClr val="007E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黑体" pitchFamily="2" charset="-122"/>
              </a:rPr>
              <a:t>T1</a:t>
            </a:r>
            <a:endParaRPr kumimoji="0" lang="zh-CN" altLang="en-US" sz="3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31" name="云形 30"/>
          <p:cNvSpPr/>
          <p:nvPr/>
        </p:nvSpPr>
        <p:spPr bwMode="auto">
          <a:xfrm>
            <a:off x="6705600" y="3332723"/>
            <a:ext cx="1080000" cy="900000"/>
          </a:xfrm>
          <a:prstGeom prst="cloud">
            <a:avLst/>
          </a:prstGeom>
          <a:solidFill>
            <a:srgbClr val="007E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黑体" pitchFamily="2" charset="-122"/>
              </a:rPr>
              <a:t>T2</a:t>
            </a:r>
            <a:endParaRPr kumimoji="0" lang="zh-CN" altLang="en-US" sz="3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32" name="直接连接符 31"/>
          <p:cNvCxnSpPr>
            <a:stCxn id="31" idx="3"/>
            <a:endCxn id="27" idx="4"/>
          </p:cNvCxnSpPr>
          <p:nvPr/>
        </p:nvCxnSpPr>
        <p:spPr bwMode="auto">
          <a:xfrm rot="5400000" flipH="1" flipV="1">
            <a:off x="6926830" y="3016811"/>
            <a:ext cx="686140" cy="486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3" name="云形 32"/>
          <p:cNvSpPr/>
          <p:nvPr/>
        </p:nvSpPr>
        <p:spPr bwMode="auto">
          <a:xfrm>
            <a:off x="7924800" y="3332723"/>
            <a:ext cx="1080000" cy="900000"/>
          </a:xfrm>
          <a:prstGeom prst="cloud">
            <a:avLst/>
          </a:prstGeom>
          <a:solidFill>
            <a:srgbClr val="007E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黑体" pitchFamily="2" charset="-122"/>
              </a:rPr>
              <a:t>T3</a:t>
            </a:r>
            <a:endParaRPr kumimoji="0" lang="zh-CN" altLang="en-US" sz="3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黑体" pitchFamily="2" charset="-122"/>
            </a:endParaRPr>
          </a:p>
        </p:txBody>
      </p:sp>
    </p:spTree>
  </p:cSld>
  <p:clrMapOvr>
    <a:masterClrMapping/>
  </p:clrMapOvr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zh-CN" altLang="en-US" dirty="0">
                <a:latin typeface="黑体" pitchFamily="2" charset="-122"/>
                <a:ea typeface="黑体" pitchFamily="2" charset="-122"/>
              </a:rPr>
              <a:t>树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--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后根遍历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381000" y="1219200"/>
            <a:ext cx="8763000" cy="4918269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72000">
              <a:lnSpc>
                <a:spcPct val="140000"/>
              </a:lnSpc>
              <a:spcBef>
                <a:spcPts val="2400"/>
              </a:spcBef>
              <a:buNone/>
            </a:pPr>
            <a:r>
              <a:rPr lang="en-US" altLang="zh-CN" sz="3200" dirty="0"/>
              <a:t>2. </a:t>
            </a:r>
            <a:r>
              <a:rPr lang="zh-CN" altLang="en-US" sz="3200" dirty="0"/>
              <a:t>后根遍历</a:t>
            </a:r>
            <a:endParaRPr lang="en-US" altLang="zh-CN" sz="3200" dirty="0"/>
          </a:p>
          <a:p>
            <a:pPr marL="7200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sz="3200" dirty="0">
                <a:solidFill>
                  <a:srgbClr val="008A00"/>
                </a:solidFill>
              </a:rPr>
              <a:t>    --</a:t>
            </a:r>
            <a:r>
              <a:rPr lang="zh-CN" altLang="en-US" sz="3200" dirty="0">
                <a:solidFill>
                  <a:srgbClr val="FF6600"/>
                </a:solidFill>
              </a:rPr>
              <a:t>从左到右</a:t>
            </a:r>
            <a:r>
              <a:rPr lang="zh-CN" altLang="en-US" sz="3200" dirty="0">
                <a:solidFill>
                  <a:srgbClr val="008A00"/>
                </a:solidFill>
              </a:rPr>
              <a:t>后根遍历</a:t>
            </a:r>
            <a:r>
              <a:rPr lang="zh-CN" altLang="en-US" sz="3200" dirty="0"/>
              <a:t>所有子树</a:t>
            </a:r>
            <a:endParaRPr lang="en-US" altLang="zh-CN" sz="3200" dirty="0"/>
          </a:p>
          <a:p>
            <a:pPr marL="7200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sz="3200" dirty="0"/>
              <a:t>    </a:t>
            </a:r>
            <a:r>
              <a:rPr lang="en-US" altLang="zh-CN" sz="3200" dirty="0">
                <a:solidFill>
                  <a:srgbClr val="008A00"/>
                </a:solidFill>
              </a:rPr>
              <a:t>--</a:t>
            </a:r>
            <a:r>
              <a:rPr lang="zh-CN" altLang="en-US" sz="3200" dirty="0">
                <a:solidFill>
                  <a:srgbClr val="008A00"/>
                </a:solidFill>
              </a:rPr>
              <a:t>访问根结点</a:t>
            </a:r>
            <a:r>
              <a:rPr lang="en-US" altLang="zh-CN" sz="3200" dirty="0">
                <a:solidFill>
                  <a:srgbClr val="008A00"/>
                </a:solidFill>
              </a:rPr>
              <a:t>D</a:t>
            </a:r>
          </a:p>
          <a:p>
            <a:pPr marL="72000">
              <a:lnSpc>
                <a:spcPct val="140000"/>
              </a:lnSpc>
              <a:spcBef>
                <a:spcPts val="0"/>
              </a:spcBef>
              <a:buNone/>
            </a:pPr>
            <a:endParaRPr lang="en-US" altLang="zh-CN" sz="3200" dirty="0">
              <a:solidFill>
                <a:srgbClr val="008A00"/>
              </a:solidFill>
            </a:endParaRPr>
          </a:p>
          <a:p>
            <a:pPr marL="72000">
              <a:lnSpc>
                <a:spcPct val="140000"/>
              </a:lnSpc>
              <a:spcBef>
                <a:spcPts val="0"/>
              </a:spcBef>
              <a:buNone/>
            </a:pPr>
            <a:endParaRPr lang="en-US" altLang="zh-CN" sz="3200" dirty="0">
              <a:solidFill>
                <a:srgbClr val="008A00"/>
              </a:solidFill>
            </a:endParaRPr>
          </a:p>
          <a:p>
            <a:pPr marL="72000">
              <a:lnSpc>
                <a:spcPct val="140000"/>
              </a:lnSpc>
              <a:spcBef>
                <a:spcPts val="0"/>
              </a:spcBef>
              <a:buNone/>
            </a:pPr>
            <a:endParaRPr lang="en-US" altLang="zh-CN" sz="3200" dirty="0">
              <a:solidFill>
                <a:srgbClr val="008A00"/>
              </a:solidFill>
            </a:endParaRPr>
          </a:p>
          <a:p>
            <a:pPr marL="72000">
              <a:lnSpc>
                <a:spcPct val="140000"/>
              </a:lnSpc>
              <a:spcBef>
                <a:spcPts val="0"/>
              </a:spcBef>
              <a:buNone/>
            </a:pPr>
            <a:endParaRPr lang="en-US" altLang="zh-CN" sz="3200" dirty="0"/>
          </a:p>
        </p:txBody>
      </p:sp>
      <p:sp>
        <p:nvSpPr>
          <p:cNvPr id="41" name="Text Box 6"/>
          <p:cNvSpPr txBox="1">
            <a:spLocks noChangeArrowheads="1"/>
          </p:cNvSpPr>
          <p:nvPr/>
        </p:nvSpPr>
        <p:spPr bwMode="auto">
          <a:xfrm>
            <a:off x="533400" y="3700200"/>
            <a:ext cx="4800600" cy="117570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3200" dirty="0"/>
              <a:t>后根序列：</a:t>
            </a:r>
            <a:endParaRPr lang="en-US" altLang="zh-CN" sz="3200" dirty="0"/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endParaRPr lang="en-US" altLang="zh-CN" sz="3200" dirty="0"/>
          </a:p>
        </p:txBody>
      </p:sp>
      <p:sp>
        <p:nvSpPr>
          <p:cNvPr id="42" name="下箭头 41"/>
          <p:cNvSpPr/>
          <p:nvPr/>
        </p:nvSpPr>
        <p:spPr bwMode="auto">
          <a:xfrm>
            <a:off x="2819400" y="3352800"/>
            <a:ext cx="381000" cy="360000"/>
          </a:xfrm>
          <a:prstGeom prst="downArrow">
            <a:avLst/>
          </a:prstGeom>
          <a:solidFill>
            <a:schemeClr val="bg2">
              <a:lumMod val="20000"/>
              <a:lumOff val="80000"/>
            </a:schemeClr>
          </a:solidFill>
          <a:ln w="28575" cap="flat" cmpd="sng" algn="ctr">
            <a:solidFill>
              <a:srgbClr val="0033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2894994" y="4191000"/>
            <a:ext cx="686406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/>
              <a:t>B, </a:t>
            </a:r>
            <a:endParaRPr lang="zh-CN" altLang="en-US" sz="3200" dirty="0"/>
          </a:p>
        </p:txBody>
      </p:sp>
      <p:sp>
        <p:nvSpPr>
          <p:cNvPr id="44" name="矩形 43"/>
          <p:cNvSpPr/>
          <p:nvPr/>
        </p:nvSpPr>
        <p:spPr>
          <a:xfrm>
            <a:off x="533400" y="4191000"/>
            <a:ext cx="708848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/>
              <a:t>D, </a:t>
            </a:r>
            <a:endParaRPr lang="zh-CN" altLang="en-US" sz="3200" dirty="0"/>
          </a:p>
        </p:txBody>
      </p:sp>
      <p:sp>
        <p:nvSpPr>
          <p:cNvPr id="45" name="矩形 44"/>
          <p:cNvSpPr/>
          <p:nvPr/>
        </p:nvSpPr>
        <p:spPr>
          <a:xfrm>
            <a:off x="4800600" y="4191000"/>
            <a:ext cx="458780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/>
              <a:t>A</a:t>
            </a:r>
            <a:endParaRPr lang="zh-CN" altLang="en-US" sz="3200" dirty="0"/>
          </a:p>
        </p:txBody>
      </p:sp>
      <p:sp>
        <p:nvSpPr>
          <p:cNvPr id="46" name="矩形 45"/>
          <p:cNvSpPr/>
          <p:nvPr/>
        </p:nvSpPr>
        <p:spPr>
          <a:xfrm>
            <a:off x="1905000" y="4191000"/>
            <a:ext cx="686406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/>
              <a:t>E, </a:t>
            </a:r>
            <a:endParaRPr lang="zh-CN" altLang="en-US" sz="3200" dirty="0"/>
          </a:p>
        </p:txBody>
      </p:sp>
      <p:sp>
        <p:nvSpPr>
          <p:cNvPr id="47" name="矩形 46"/>
          <p:cNvSpPr/>
          <p:nvPr/>
        </p:nvSpPr>
        <p:spPr>
          <a:xfrm>
            <a:off x="974480" y="4211782"/>
            <a:ext cx="639919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/>
              <a:t> I, </a:t>
            </a:r>
            <a:endParaRPr lang="zh-CN" altLang="en-US" sz="3200" dirty="0"/>
          </a:p>
        </p:txBody>
      </p:sp>
      <p:sp>
        <p:nvSpPr>
          <p:cNvPr id="48" name="矩形 47"/>
          <p:cNvSpPr/>
          <p:nvPr/>
        </p:nvSpPr>
        <p:spPr>
          <a:xfrm>
            <a:off x="1439923" y="4191000"/>
            <a:ext cx="61747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/>
              <a:t>J, </a:t>
            </a:r>
            <a:endParaRPr lang="zh-CN" altLang="en-US" sz="3200" dirty="0"/>
          </a:p>
        </p:txBody>
      </p:sp>
      <p:sp>
        <p:nvSpPr>
          <p:cNvPr id="49" name="矩形 48"/>
          <p:cNvSpPr/>
          <p:nvPr/>
        </p:nvSpPr>
        <p:spPr>
          <a:xfrm>
            <a:off x="4320352" y="4191000"/>
            <a:ext cx="70884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/>
              <a:t>C, </a:t>
            </a:r>
            <a:endParaRPr lang="zh-CN" altLang="en-US" sz="3200" dirty="0"/>
          </a:p>
        </p:txBody>
      </p:sp>
      <p:sp>
        <p:nvSpPr>
          <p:cNvPr id="50" name="矩形 49"/>
          <p:cNvSpPr/>
          <p:nvPr/>
        </p:nvSpPr>
        <p:spPr>
          <a:xfrm>
            <a:off x="3352800" y="4191000"/>
            <a:ext cx="731290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/>
              <a:t>G, </a:t>
            </a:r>
            <a:endParaRPr lang="zh-CN" altLang="en-US" sz="3200" dirty="0"/>
          </a:p>
        </p:txBody>
      </p:sp>
      <p:sp>
        <p:nvSpPr>
          <p:cNvPr id="51" name="矩形 50"/>
          <p:cNvSpPr/>
          <p:nvPr/>
        </p:nvSpPr>
        <p:spPr>
          <a:xfrm>
            <a:off x="3886200" y="4191000"/>
            <a:ext cx="595035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/>
              <a:t>H,</a:t>
            </a:r>
            <a:endParaRPr lang="zh-CN" altLang="en-US" sz="3200" dirty="0"/>
          </a:p>
        </p:txBody>
      </p:sp>
      <p:sp>
        <p:nvSpPr>
          <p:cNvPr id="52" name="Rectangle 6"/>
          <p:cNvSpPr>
            <a:spLocks noChangeArrowheads="1"/>
          </p:cNvSpPr>
          <p:nvPr/>
        </p:nvSpPr>
        <p:spPr bwMode="auto">
          <a:xfrm>
            <a:off x="533400" y="4843200"/>
            <a:ext cx="4800600" cy="6858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2857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200" dirty="0">
                <a:solidFill>
                  <a:schemeClr val="bg1"/>
                </a:solidFill>
                <a:latin typeface="黑体" pitchFamily="2" charset="-122"/>
              </a:rPr>
              <a:t>‘根’在序列的最右侧</a:t>
            </a:r>
            <a:endParaRPr lang="en-US" altLang="zh-CN" sz="3200" dirty="0">
              <a:solidFill>
                <a:schemeClr val="bg1"/>
              </a:solidFill>
              <a:latin typeface="黑体" pitchFamily="2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2438400" y="4191000"/>
            <a:ext cx="616900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/>
              <a:t>F, </a:t>
            </a:r>
            <a:endParaRPr lang="zh-CN" altLang="en-US" sz="3200" dirty="0"/>
          </a:p>
        </p:txBody>
      </p:sp>
      <p:sp>
        <p:nvSpPr>
          <p:cNvPr id="67" name="Oval 28"/>
          <p:cNvSpPr>
            <a:spLocks noChangeArrowheads="1"/>
          </p:cNvSpPr>
          <p:nvPr/>
        </p:nvSpPr>
        <p:spPr bwMode="auto">
          <a:xfrm>
            <a:off x="7959725" y="28194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C</a:t>
            </a:r>
            <a:endParaRPr lang="zh-CN" altLang="en-US" sz="3200" dirty="0"/>
          </a:p>
        </p:txBody>
      </p:sp>
      <p:sp>
        <p:nvSpPr>
          <p:cNvPr id="68" name="Oval 30"/>
          <p:cNvSpPr>
            <a:spLocks noChangeArrowheads="1"/>
          </p:cNvSpPr>
          <p:nvPr/>
        </p:nvSpPr>
        <p:spPr bwMode="auto">
          <a:xfrm>
            <a:off x="6372246" y="4005262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E</a:t>
            </a:r>
          </a:p>
        </p:txBody>
      </p:sp>
      <p:sp>
        <p:nvSpPr>
          <p:cNvPr id="69" name="Oval 29"/>
          <p:cNvSpPr>
            <a:spLocks noChangeArrowheads="1"/>
          </p:cNvSpPr>
          <p:nvPr/>
        </p:nvSpPr>
        <p:spPr bwMode="auto">
          <a:xfrm>
            <a:off x="6963600" y="39918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F</a:t>
            </a:r>
            <a:endParaRPr lang="zh-CN" altLang="en-US" sz="3200" dirty="0"/>
          </a:p>
        </p:txBody>
      </p:sp>
      <p:cxnSp>
        <p:nvCxnSpPr>
          <p:cNvPr id="70" name="直接连接符 69"/>
          <p:cNvCxnSpPr>
            <a:cxnSpLocks noChangeShapeType="1"/>
            <a:stCxn id="77" idx="5"/>
            <a:endCxn id="67" idx="0"/>
          </p:cNvCxnSpPr>
          <p:nvPr/>
        </p:nvCxnSpPr>
        <p:spPr bwMode="auto">
          <a:xfrm rot="16200000" flipH="1">
            <a:off x="7613454" y="2221128"/>
            <a:ext cx="607209" cy="589334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1" name="直接连接符 70"/>
          <p:cNvCxnSpPr>
            <a:cxnSpLocks noChangeShapeType="1"/>
            <a:stCxn id="78" idx="5"/>
            <a:endCxn id="69" idx="0"/>
          </p:cNvCxnSpPr>
          <p:nvPr/>
        </p:nvCxnSpPr>
        <p:spPr bwMode="auto">
          <a:xfrm rot="16200000" flipH="1">
            <a:off x="6668483" y="3444682"/>
            <a:ext cx="681071" cy="413163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2" name="直接连接符 71"/>
          <p:cNvCxnSpPr>
            <a:cxnSpLocks noChangeShapeType="1"/>
            <a:stCxn id="78" idx="4"/>
            <a:endCxn id="68" idx="0"/>
          </p:cNvCxnSpPr>
          <p:nvPr/>
        </p:nvCxnSpPr>
        <p:spPr bwMode="auto">
          <a:xfrm rot="5400000">
            <a:off x="6313884" y="3694900"/>
            <a:ext cx="620724" cy="15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73" name="Oval 30"/>
          <p:cNvSpPr>
            <a:spLocks noChangeArrowheads="1"/>
          </p:cNvSpPr>
          <p:nvPr/>
        </p:nvSpPr>
        <p:spPr bwMode="auto">
          <a:xfrm>
            <a:off x="5944446" y="49530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I</a:t>
            </a:r>
          </a:p>
        </p:txBody>
      </p:sp>
      <p:cxnSp>
        <p:nvCxnSpPr>
          <p:cNvPr id="74" name="直接连接符 30"/>
          <p:cNvCxnSpPr>
            <a:cxnSpLocks noChangeShapeType="1"/>
            <a:stCxn id="68" idx="3"/>
            <a:endCxn id="73" idx="0"/>
          </p:cNvCxnSpPr>
          <p:nvPr/>
        </p:nvCxnSpPr>
        <p:spPr bwMode="auto">
          <a:xfrm rot="5400000">
            <a:off x="6062478" y="4569422"/>
            <a:ext cx="517547" cy="2496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5" name="直接连接符 31"/>
          <p:cNvCxnSpPr>
            <a:cxnSpLocks noChangeShapeType="1"/>
            <a:stCxn id="76" idx="0"/>
            <a:endCxn id="68" idx="5"/>
          </p:cNvCxnSpPr>
          <p:nvPr/>
        </p:nvCxnSpPr>
        <p:spPr bwMode="auto">
          <a:xfrm rot="16200000" flipV="1">
            <a:off x="6683169" y="4554722"/>
            <a:ext cx="517547" cy="2790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76" name="Oval 30"/>
          <p:cNvSpPr>
            <a:spLocks noChangeArrowheads="1"/>
          </p:cNvSpPr>
          <p:nvPr/>
        </p:nvSpPr>
        <p:spPr bwMode="auto">
          <a:xfrm>
            <a:off x="6829446" y="49530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J</a:t>
            </a:r>
          </a:p>
        </p:txBody>
      </p:sp>
      <p:sp>
        <p:nvSpPr>
          <p:cNvPr id="77" name="Oval 27"/>
          <p:cNvSpPr>
            <a:spLocks noChangeArrowheads="1"/>
          </p:cNvSpPr>
          <p:nvPr/>
        </p:nvSpPr>
        <p:spPr bwMode="auto">
          <a:xfrm>
            <a:off x="7192200" y="17820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buNone/>
            </a:pPr>
            <a:r>
              <a:rPr lang="en-US" altLang="zh-CN" sz="3200" dirty="0"/>
              <a:t>A</a:t>
            </a:r>
          </a:p>
        </p:txBody>
      </p:sp>
      <p:sp>
        <p:nvSpPr>
          <p:cNvPr id="78" name="Oval 26"/>
          <p:cNvSpPr>
            <a:spLocks noChangeArrowheads="1"/>
          </p:cNvSpPr>
          <p:nvPr/>
        </p:nvSpPr>
        <p:spPr bwMode="auto">
          <a:xfrm>
            <a:off x="6372246" y="2880538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B</a:t>
            </a:r>
          </a:p>
        </p:txBody>
      </p:sp>
      <p:cxnSp>
        <p:nvCxnSpPr>
          <p:cNvPr id="79" name="直接连接符 78"/>
          <p:cNvCxnSpPr>
            <a:cxnSpLocks noChangeShapeType="1"/>
            <a:stCxn id="77" idx="3"/>
            <a:endCxn id="78" idx="0"/>
          </p:cNvCxnSpPr>
          <p:nvPr/>
        </p:nvCxnSpPr>
        <p:spPr bwMode="auto">
          <a:xfrm rot="5400000">
            <a:off x="6610955" y="2225483"/>
            <a:ext cx="668347" cy="641763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80" name="Oval 29"/>
          <p:cNvSpPr>
            <a:spLocks noChangeArrowheads="1"/>
          </p:cNvSpPr>
          <p:nvPr/>
        </p:nvSpPr>
        <p:spPr bwMode="auto">
          <a:xfrm>
            <a:off x="8335200" y="39156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H</a:t>
            </a:r>
            <a:endParaRPr lang="zh-CN" altLang="en-US" sz="3200" dirty="0"/>
          </a:p>
        </p:txBody>
      </p:sp>
      <p:cxnSp>
        <p:nvCxnSpPr>
          <p:cNvPr id="81" name="直接连接符 80"/>
          <p:cNvCxnSpPr>
            <a:cxnSpLocks noChangeShapeType="1"/>
            <a:stCxn id="67" idx="5"/>
            <a:endCxn id="80" idx="0"/>
          </p:cNvCxnSpPr>
          <p:nvPr/>
        </p:nvCxnSpPr>
        <p:spPr bwMode="auto">
          <a:xfrm rot="16200000" flipH="1">
            <a:off x="8155554" y="3483953"/>
            <a:ext cx="666009" cy="197284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82" name="Oval 29"/>
          <p:cNvSpPr>
            <a:spLocks noChangeArrowheads="1"/>
          </p:cNvSpPr>
          <p:nvPr/>
        </p:nvSpPr>
        <p:spPr bwMode="auto">
          <a:xfrm>
            <a:off x="7620000" y="3915549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G</a:t>
            </a:r>
            <a:endParaRPr lang="zh-CN" altLang="en-US" sz="3200" dirty="0"/>
          </a:p>
        </p:txBody>
      </p:sp>
      <p:cxnSp>
        <p:nvCxnSpPr>
          <p:cNvPr id="83" name="直接连接符 82"/>
          <p:cNvCxnSpPr>
            <a:cxnSpLocks noChangeShapeType="1"/>
            <a:stCxn id="67" idx="3"/>
            <a:endCxn id="82" idx="0"/>
          </p:cNvCxnSpPr>
          <p:nvPr/>
        </p:nvCxnSpPr>
        <p:spPr bwMode="auto">
          <a:xfrm rot="5400000">
            <a:off x="7619788" y="3501803"/>
            <a:ext cx="665958" cy="161534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84" name="Oval 29"/>
          <p:cNvSpPr>
            <a:spLocks noChangeArrowheads="1"/>
          </p:cNvSpPr>
          <p:nvPr/>
        </p:nvSpPr>
        <p:spPr bwMode="auto">
          <a:xfrm>
            <a:off x="5715000" y="3970337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D</a:t>
            </a:r>
            <a:endParaRPr lang="zh-CN" altLang="en-US" sz="3200" dirty="0"/>
          </a:p>
        </p:txBody>
      </p:sp>
      <p:cxnSp>
        <p:nvCxnSpPr>
          <p:cNvPr id="85" name="直接连接符 84"/>
          <p:cNvCxnSpPr>
            <a:cxnSpLocks noChangeShapeType="1"/>
            <a:stCxn id="78" idx="3"/>
            <a:endCxn id="84" idx="0"/>
          </p:cNvCxnSpPr>
          <p:nvPr/>
        </p:nvCxnSpPr>
        <p:spPr bwMode="auto">
          <a:xfrm rot="5400000">
            <a:off x="5876724" y="3401006"/>
            <a:ext cx="659608" cy="479055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6" name="直接箭头连接符 85"/>
          <p:cNvCxnSpPr/>
          <p:nvPr/>
        </p:nvCxnSpPr>
        <p:spPr bwMode="auto">
          <a:xfrm rot="5400000">
            <a:off x="7353300" y="1562100"/>
            <a:ext cx="304800" cy="2286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7" name="直接箭头连接符 86"/>
          <p:cNvCxnSpPr/>
          <p:nvPr/>
        </p:nvCxnSpPr>
        <p:spPr bwMode="auto">
          <a:xfrm rot="5400000">
            <a:off x="6743700" y="2705100"/>
            <a:ext cx="304800" cy="2286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8" name="直接箭头连接符 87"/>
          <p:cNvCxnSpPr/>
          <p:nvPr/>
        </p:nvCxnSpPr>
        <p:spPr bwMode="auto">
          <a:xfrm rot="5400000">
            <a:off x="6057900" y="3771900"/>
            <a:ext cx="304800" cy="2286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9" name="直接箭头连接符 88"/>
          <p:cNvCxnSpPr/>
          <p:nvPr/>
        </p:nvCxnSpPr>
        <p:spPr bwMode="auto">
          <a:xfrm rot="5400000">
            <a:off x="6667500" y="3771900"/>
            <a:ext cx="304800" cy="2286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0" name="直接箭头连接符 89"/>
          <p:cNvCxnSpPr/>
          <p:nvPr/>
        </p:nvCxnSpPr>
        <p:spPr bwMode="auto">
          <a:xfrm rot="5400000">
            <a:off x="6265719" y="4755572"/>
            <a:ext cx="304800" cy="2286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1" name="直接箭头连接符 90"/>
          <p:cNvCxnSpPr/>
          <p:nvPr/>
        </p:nvCxnSpPr>
        <p:spPr bwMode="auto">
          <a:xfrm rot="5400000">
            <a:off x="7124700" y="4762500"/>
            <a:ext cx="304800" cy="2286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2" name="直接箭头连接符 91"/>
          <p:cNvCxnSpPr/>
          <p:nvPr/>
        </p:nvCxnSpPr>
        <p:spPr bwMode="auto">
          <a:xfrm rot="5400000">
            <a:off x="7277100" y="3771900"/>
            <a:ext cx="304800" cy="2286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3" name="直接箭头连接符 92"/>
          <p:cNvCxnSpPr/>
          <p:nvPr/>
        </p:nvCxnSpPr>
        <p:spPr bwMode="auto">
          <a:xfrm rot="5400000">
            <a:off x="8191500" y="2628900"/>
            <a:ext cx="304800" cy="2286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4" name="直接箭头连接符 93"/>
          <p:cNvCxnSpPr/>
          <p:nvPr/>
        </p:nvCxnSpPr>
        <p:spPr bwMode="auto">
          <a:xfrm rot="5400000">
            <a:off x="7962900" y="3695700"/>
            <a:ext cx="304800" cy="2286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5" name="直接箭头连接符 94"/>
          <p:cNvCxnSpPr/>
          <p:nvPr/>
        </p:nvCxnSpPr>
        <p:spPr bwMode="auto">
          <a:xfrm rot="5400000">
            <a:off x="8572500" y="3695700"/>
            <a:ext cx="304800" cy="2286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66" grpId="0"/>
    </p:bldLst>
  </p:timing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zh-CN" altLang="en-US" dirty="0">
                <a:latin typeface="黑体" pitchFamily="2" charset="-122"/>
                <a:ea typeface="黑体" pitchFamily="2" charset="-122"/>
              </a:rPr>
              <a:t>树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--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后根遍历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3" name="Text Box 6"/>
          <p:cNvSpPr txBox="1">
            <a:spLocks noChangeArrowheads="1"/>
          </p:cNvSpPr>
          <p:nvPr/>
        </p:nvSpPr>
        <p:spPr bwMode="auto">
          <a:xfrm>
            <a:off x="609600" y="1229380"/>
            <a:ext cx="4572000" cy="523220"/>
          </a:xfrm>
          <a:prstGeom prst="rect">
            <a:avLst/>
          </a:prstGeom>
          <a:solidFill>
            <a:srgbClr val="C4E59F"/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080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>
                <a:solidFill>
                  <a:srgbClr val="008A00"/>
                </a:solidFill>
              </a:rPr>
              <a:t>// </a:t>
            </a:r>
            <a:r>
              <a:rPr lang="zh-CN" altLang="en-US" dirty="0">
                <a:solidFill>
                  <a:srgbClr val="008A00"/>
                </a:solidFill>
              </a:rPr>
              <a:t>先根遍历 </a:t>
            </a:r>
            <a:r>
              <a:rPr lang="en-US" altLang="zh-CN" dirty="0">
                <a:solidFill>
                  <a:srgbClr val="008A00"/>
                </a:solidFill>
              </a:rPr>
              <a:t>-- </a:t>
            </a:r>
            <a:r>
              <a:rPr lang="zh-CN" altLang="en-US" dirty="0">
                <a:solidFill>
                  <a:srgbClr val="008A00"/>
                </a:solidFill>
              </a:rPr>
              <a:t>递归算法</a:t>
            </a:r>
            <a:endParaRPr lang="en-US" altLang="zh-CN" dirty="0">
              <a:solidFill>
                <a:srgbClr val="008A00"/>
              </a:solidFill>
            </a:endParaRPr>
          </a:p>
        </p:txBody>
      </p:sp>
      <p:sp>
        <p:nvSpPr>
          <p:cNvPr id="54" name="Rectangle 3"/>
          <p:cNvSpPr>
            <a:spLocks noChangeArrowheads="1"/>
          </p:cNvSpPr>
          <p:nvPr/>
        </p:nvSpPr>
        <p:spPr bwMode="auto">
          <a:xfrm>
            <a:off x="609600" y="1752600"/>
            <a:ext cx="8534400" cy="432733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80000" algn="just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200" dirty="0"/>
              <a:t>void </a:t>
            </a:r>
            <a:r>
              <a:rPr lang="en-US" altLang="zh-CN" sz="3200" dirty="0" err="1">
                <a:solidFill>
                  <a:srgbClr val="990099"/>
                </a:solidFill>
              </a:rPr>
              <a:t>postOrder</a:t>
            </a:r>
            <a:r>
              <a:rPr lang="en-US" altLang="zh-CN" sz="3200" dirty="0"/>
              <a:t>(</a:t>
            </a:r>
            <a:r>
              <a:rPr lang="en-US" altLang="zh-CN" sz="3200" dirty="0">
                <a:solidFill>
                  <a:srgbClr val="0000CC"/>
                </a:solidFill>
              </a:rPr>
              <a:t>Tree</a:t>
            </a:r>
            <a:r>
              <a:rPr lang="en-US" altLang="zh-CN" sz="3200" dirty="0"/>
              <a:t> t)</a:t>
            </a:r>
          </a:p>
          <a:p>
            <a:pPr marL="180000" algn="just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200" dirty="0"/>
              <a:t>{ </a:t>
            </a:r>
            <a:r>
              <a:rPr lang="en-US" altLang="zh-CN" sz="3200" dirty="0">
                <a:solidFill>
                  <a:srgbClr val="0000CC"/>
                </a:solidFill>
              </a:rPr>
              <a:t>Tree</a:t>
            </a:r>
            <a:r>
              <a:rPr lang="en-US" altLang="zh-CN" sz="3200" dirty="0"/>
              <a:t> c= </a:t>
            </a:r>
            <a:r>
              <a:rPr lang="en-US" altLang="zh-CN" sz="3200" dirty="0" err="1">
                <a:solidFill>
                  <a:srgbClr val="C00000"/>
                </a:solidFill>
              </a:rPr>
              <a:t>leftChild</a:t>
            </a:r>
            <a:r>
              <a:rPr lang="en-US" altLang="zh-CN" sz="3200" dirty="0"/>
              <a:t>(t); </a:t>
            </a:r>
          </a:p>
          <a:p>
            <a:pPr marL="180000" algn="just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200" dirty="0"/>
              <a:t>  while(c != Null)</a:t>
            </a:r>
          </a:p>
          <a:p>
            <a:pPr marL="180000" algn="just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200" dirty="0"/>
              <a:t>            </a:t>
            </a:r>
            <a:r>
              <a:rPr lang="en-US" altLang="zh-CN" sz="3200" dirty="0" err="1">
                <a:solidFill>
                  <a:srgbClr val="990099"/>
                </a:solidFill>
              </a:rPr>
              <a:t>postOrder</a:t>
            </a:r>
            <a:r>
              <a:rPr lang="en-US" altLang="zh-CN" sz="3200" dirty="0"/>
              <a:t>(c);  </a:t>
            </a:r>
          </a:p>
          <a:p>
            <a:pPr marL="180000" algn="just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200" dirty="0"/>
              <a:t>            c=</a:t>
            </a:r>
            <a:r>
              <a:rPr lang="en-US" altLang="zh-CN" sz="3200" dirty="0" err="1">
                <a:solidFill>
                  <a:srgbClr val="C00000"/>
                </a:solidFill>
              </a:rPr>
              <a:t>rightSibling</a:t>
            </a:r>
            <a:r>
              <a:rPr lang="en-US" altLang="zh-CN" sz="3200" dirty="0"/>
              <a:t>(c); </a:t>
            </a:r>
          </a:p>
          <a:p>
            <a:pPr marL="180000" algn="just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200" dirty="0"/>
              <a:t>   </a:t>
            </a:r>
            <a:r>
              <a:rPr lang="en-US" altLang="zh-CN" sz="3200" dirty="0">
                <a:solidFill>
                  <a:srgbClr val="C00000"/>
                </a:solidFill>
              </a:rPr>
              <a:t>visit</a:t>
            </a:r>
            <a:r>
              <a:rPr lang="en-US" altLang="zh-CN" sz="3200" dirty="0"/>
              <a:t>( </a:t>
            </a:r>
            <a:r>
              <a:rPr lang="en-US" altLang="zh-CN" sz="3200" dirty="0">
                <a:solidFill>
                  <a:srgbClr val="C00000"/>
                </a:solidFill>
              </a:rPr>
              <a:t>root</a:t>
            </a:r>
            <a:r>
              <a:rPr lang="en-US" altLang="zh-CN" sz="3200" dirty="0"/>
              <a:t>(t) );</a:t>
            </a:r>
          </a:p>
          <a:p>
            <a:pPr marL="180000" algn="just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CN" sz="3200" dirty="0"/>
              <a:t>}</a:t>
            </a:r>
          </a:p>
        </p:txBody>
      </p:sp>
      <p:sp>
        <p:nvSpPr>
          <p:cNvPr id="55" name="矩形 54"/>
          <p:cNvSpPr/>
          <p:nvPr/>
        </p:nvSpPr>
        <p:spPr>
          <a:xfrm>
            <a:off x="5105400" y="1828800"/>
            <a:ext cx="1919115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8A00"/>
                </a:solidFill>
              </a:rPr>
              <a:t>//</a:t>
            </a:r>
            <a:r>
              <a:rPr lang="zh-CN" altLang="en-US" dirty="0">
                <a:solidFill>
                  <a:srgbClr val="008A00"/>
                </a:solidFill>
              </a:rPr>
              <a:t>假设</a:t>
            </a:r>
            <a:r>
              <a:rPr lang="en-US" altLang="zh-CN" dirty="0">
                <a:solidFill>
                  <a:srgbClr val="008A00"/>
                </a:solidFill>
              </a:rPr>
              <a:t>t</a:t>
            </a:r>
            <a:r>
              <a:rPr lang="zh-CN" altLang="en-US" dirty="0">
                <a:solidFill>
                  <a:srgbClr val="008A00"/>
                </a:solidFill>
              </a:rPr>
              <a:t>不空</a:t>
            </a:r>
            <a:endParaRPr lang="zh-CN" altLang="en-US" dirty="0"/>
          </a:p>
        </p:txBody>
      </p:sp>
      <p:sp>
        <p:nvSpPr>
          <p:cNvPr id="56" name="矩形 55"/>
          <p:cNvSpPr/>
          <p:nvPr/>
        </p:nvSpPr>
        <p:spPr>
          <a:xfrm>
            <a:off x="3644744" y="5064604"/>
            <a:ext cx="1460656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3399"/>
                </a:solidFill>
              </a:rPr>
              <a:t>//</a:t>
            </a:r>
            <a:r>
              <a:rPr lang="zh-CN" altLang="en-US" dirty="0">
                <a:solidFill>
                  <a:srgbClr val="003399"/>
                </a:solidFill>
              </a:rPr>
              <a:t>访问根</a:t>
            </a:r>
          </a:p>
        </p:txBody>
      </p:sp>
      <p:sp>
        <p:nvSpPr>
          <p:cNvPr id="57" name="矩形 56"/>
          <p:cNvSpPr/>
          <p:nvPr/>
        </p:nvSpPr>
        <p:spPr>
          <a:xfrm>
            <a:off x="4876800" y="3733800"/>
            <a:ext cx="3615092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8A00"/>
                </a:solidFill>
              </a:rPr>
              <a:t>//</a:t>
            </a:r>
            <a:r>
              <a:rPr lang="zh-CN" altLang="en-US" dirty="0">
                <a:solidFill>
                  <a:srgbClr val="008A00"/>
                </a:solidFill>
              </a:rPr>
              <a:t>“后序”遍历长子树</a:t>
            </a:r>
            <a:endParaRPr lang="zh-CN" altLang="en-US" dirty="0"/>
          </a:p>
        </p:txBody>
      </p:sp>
      <p:sp>
        <p:nvSpPr>
          <p:cNvPr id="58" name="矩形 57"/>
          <p:cNvSpPr/>
          <p:nvPr/>
        </p:nvSpPr>
        <p:spPr>
          <a:xfrm>
            <a:off x="4800600" y="2438400"/>
            <a:ext cx="2896947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8A00"/>
                </a:solidFill>
              </a:rPr>
              <a:t>//</a:t>
            </a:r>
            <a:r>
              <a:rPr lang="zh-CN" altLang="en-US" dirty="0">
                <a:solidFill>
                  <a:srgbClr val="008A00"/>
                </a:solidFill>
              </a:rPr>
              <a:t>去根的长子树处</a:t>
            </a:r>
            <a:endParaRPr lang="zh-CN" altLang="en-US" dirty="0"/>
          </a:p>
        </p:txBody>
      </p:sp>
      <p:sp>
        <p:nvSpPr>
          <p:cNvPr id="59" name="矩形 58"/>
          <p:cNvSpPr/>
          <p:nvPr/>
        </p:nvSpPr>
        <p:spPr>
          <a:xfrm>
            <a:off x="5410200" y="4398258"/>
            <a:ext cx="3963747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8A00"/>
                </a:solidFill>
              </a:rPr>
              <a:t>//</a:t>
            </a:r>
            <a:r>
              <a:rPr lang="zh-CN" altLang="en-US" dirty="0">
                <a:solidFill>
                  <a:srgbClr val="008A00"/>
                </a:solidFill>
              </a:rPr>
              <a:t>去长子树的右兄弟处</a:t>
            </a:r>
            <a:endParaRPr lang="zh-CN" altLang="en-US" dirty="0"/>
          </a:p>
        </p:txBody>
      </p:sp>
      <p:sp>
        <p:nvSpPr>
          <p:cNvPr id="60" name="矩形 59"/>
          <p:cNvSpPr/>
          <p:nvPr/>
        </p:nvSpPr>
        <p:spPr>
          <a:xfrm>
            <a:off x="1905000" y="3695979"/>
            <a:ext cx="322524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/>
              <a:t>{</a:t>
            </a:r>
            <a:endParaRPr lang="zh-CN" altLang="en-US" sz="3200" dirty="0"/>
          </a:p>
        </p:txBody>
      </p:sp>
      <p:sp>
        <p:nvSpPr>
          <p:cNvPr id="61" name="矩形 60"/>
          <p:cNvSpPr/>
          <p:nvPr/>
        </p:nvSpPr>
        <p:spPr>
          <a:xfrm>
            <a:off x="5240076" y="4305579"/>
            <a:ext cx="322524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/>
              <a:t>}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  <p:bldP spid="61" grpId="0"/>
    </p:bldLst>
  </p:timing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 Box 6"/>
          <p:cNvSpPr txBox="1">
            <a:spLocks noChangeArrowheads="1"/>
          </p:cNvSpPr>
          <p:nvPr/>
        </p:nvSpPr>
        <p:spPr bwMode="auto">
          <a:xfrm>
            <a:off x="533400" y="3657600"/>
            <a:ext cx="4495800" cy="523220"/>
          </a:xfrm>
          <a:prstGeom prst="rect">
            <a:avLst/>
          </a:prstGeom>
          <a:solidFill>
            <a:srgbClr val="CCE9AD"/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514350" indent="-51435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>
                <a:solidFill>
                  <a:srgbClr val="008000"/>
                </a:solidFill>
              </a:rPr>
              <a:t> 后根遍历，非递归思想：</a:t>
            </a:r>
            <a:endParaRPr lang="en-US" altLang="zh-CN" dirty="0">
              <a:solidFill>
                <a:srgbClr val="008000"/>
              </a:solidFill>
            </a:endParaRPr>
          </a:p>
        </p:txBody>
      </p:sp>
      <p:sp>
        <p:nvSpPr>
          <p:cNvPr id="14" name="Text Box 6"/>
          <p:cNvSpPr txBox="1">
            <a:spLocks noChangeArrowheads="1"/>
          </p:cNvSpPr>
          <p:nvPr/>
        </p:nvSpPr>
        <p:spPr bwMode="auto">
          <a:xfrm>
            <a:off x="533400" y="1116000"/>
            <a:ext cx="4495800" cy="523220"/>
          </a:xfrm>
          <a:prstGeom prst="rect">
            <a:avLst/>
          </a:prstGeom>
          <a:solidFill>
            <a:srgbClr val="CCE9AD"/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514350" indent="-51435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>
                <a:solidFill>
                  <a:srgbClr val="008000"/>
                </a:solidFill>
              </a:rPr>
              <a:t> 先根遍历，非递归思想：</a:t>
            </a:r>
            <a:endParaRPr lang="en-US" altLang="zh-CN" dirty="0">
              <a:solidFill>
                <a:srgbClr val="008000"/>
              </a:solidFill>
            </a:endParaRPr>
          </a:p>
        </p:txBody>
      </p:sp>
      <p:sp>
        <p:nvSpPr>
          <p:cNvPr id="39" name="Text Box 6"/>
          <p:cNvSpPr txBox="1">
            <a:spLocks noChangeArrowheads="1"/>
          </p:cNvSpPr>
          <p:nvPr/>
        </p:nvSpPr>
        <p:spPr bwMode="auto">
          <a:xfrm>
            <a:off x="533400" y="4140600"/>
            <a:ext cx="8229600" cy="1955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514350" indent="-51435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000" dirty="0"/>
              <a:t>-- </a:t>
            </a:r>
            <a:r>
              <a:rPr lang="zh-CN" altLang="en-US" sz="3000" dirty="0"/>
              <a:t>沿长子方向，</a:t>
            </a:r>
            <a:r>
              <a:rPr lang="zh-CN" altLang="en-US" sz="3000" dirty="0">
                <a:solidFill>
                  <a:srgbClr val="0000CC"/>
                </a:solidFill>
              </a:rPr>
              <a:t>进栈，</a:t>
            </a:r>
            <a:endParaRPr lang="en-US" altLang="zh-CN" sz="3000" dirty="0">
              <a:solidFill>
                <a:srgbClr val="0000CC"/>
              </a:solidFill>
            </a:endParaRPr>
          </a:p>
          <a:p>
            <a:pPr marL="514350" indent="-51435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000" dirty="0"/>
              <a:t>    </a:t>
            </a:r>
            <a:r>
              <a:rPr lang="zh-CN" altLang="en-US" sz="3000" dirty="0"/>
              <a:t>走不动时，</a:t>
            </a:r>
            <a:endParaRPr lang="en-US" altLang="zh-CN" sz="3000" dirty="0">
              <a:solidFill>
                <a:srgbClr val="C00000"/>
              </a:solidFill>
            </a:endParaRPr>
          </a:p>
          <a:p>
            <a:pPr marL="514350" indent="-514350"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sz="3000" dirty="0"/>
              <a:t>    去栈顶的右兄弟处，栈顶退栈；</a:t>
            </a:r>
            <a:endParaRPr lang="en-US" altLang="zh-CN" sz="3000" dirty="0"/>
          </a:p>
        </p:txBody>
      </p:sp>
      <p:sp>
        <p:nvSpPr>
          <p:cNvPr id="38" name="Text Box 6"/>
          <p:cNvSpPr txBox="1">
            <a:spLocks noChangeArrowheads="1"/>
          </p:cNvSpPr>
          <p:nvPr/>
        </p:nvSpPr>
        <p:spPr bwMode="auto">
          <a:xfrm>
            <a:off x="533400" y="1600200"/>
            <a:ext cx="8229600" cy="1905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514350" indent="-51435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000" dirty="0"/>
              <a:t>-- </a:t>
            </a:r>
            <a:r>
              <a:rPr lang="zh-CN" altLang="en-US" sz="3000" dirty="0"/>
              <a:t>沿长子方向，</a:t>
            </a:r>
            <a:r>
              <a:rPr lang="zh-CN" altLang="en-US" sz="3000" dirty="0">
                <a:solidFill>
                  <a:srgbClr val="0000CC"/>
                </a:solidFill>
              </a:rPr>
              <a:t>边访问边进栈，</a:t>
            </a:r>
            <a:endParaRPr lang="en-US" altLang="zh-CN" sz="3000" dirty="0">
              <a:solidFill>
                <a:srgbClr val="0000CC"/>
              </a:solidFill>
            </a:endParaRPr>
          </a:p>
          <a:p>
            <a:pPr marL="514350" indent="-51435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000" dirty="0"/>
              <a:t>    </a:t>
            </a:r>
            <a:r>
              <a:rPr lang="zh-CN" altLang="en-US" sz="3000" dirty="0"/>
              <a:t>走不动时（</a:t>
            </a:r>
            <a:r>
              <a:rPr lang="zh-CN" altLang="en-US" sz="3000" dirty="0">
                <a:solidFill>
                  <a:srgbClr val="990099"/>
                </a:solidFill>
              </a:rPr>
              <a:t>即栈顶没有孩子时</a:t>
            </a:r>
            <a:r>
              <a:rPr lang="zh-CN" altLang="en-US" sz="3000" dirty="0"/>
              <a:t>），</a:t>
            </a:r>
            <a:endParaRPr lang="en-US" altLang="zh-CN" sz="3000" dirty="0"/>
          </a:p>
          <a:p>
            <a:pPr marL="514350" indent="-514350"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sz="3000" dirty="0"/>
              <a:t>    去栈顶的右兄弟处，栈顶退栈；</a:t>
            </a:r>
            <a:endParaRPr lang="en-US" altLang="zh-CN" sz="3000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zh-CN" altLang="en-US" dirty="0">
                <a:latin typeface="黑体" pitchFamily="2" charset="-122"/>
                <a:ea typeface="黑体" pitchFamily="2" charset="-122"/>
              </a:rPr>
              <a:t>树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--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非递归后根遍历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5" name="Oval 28"/>
          <p:cNvSpPr>
            <a:spLocks noChangeArrowheads="1"/>
          </p:cNvSpPr>
          <p:nvPr/>
        </p:nvSpPr>
        <p:spPr bwMode="auto">
          <a:xfrm>
            <a:off x="8205725" y="3104043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C</a:t>
            </a:r>
            <a:endParaRPr lang="zh-CN" altLang="en-US" sz="3200" dirty="0"/>
          </a:p>
        </p:txBody>
      </p:sp>
      <p:sp>
        <p:nvSpPr>
          <p:cNvPr id="16" name="Oval 30"/>
          <p:cNvSpPr>
            <a:spLocks noChangeArrowheads="1"/>
          </p:cNvSpPr>
          <p:nvPr/>
        </p:nvSpPr>
        <p:spPr bwMode="auto">
          <a:xfrm>
            <a:off x="6495246" y="4184356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E</a:t>
            </a:r>
          </a:p>
        </p:txBody>
      </p:sp>
      <p:sp>
        <p:nvSpPr>
          <p:cNvPr id="17" name="Oval 29"/>
          <p:cNvSpPr>
            <a:spLocks noChangeArrowheads="1"/>
          </p:cNvSpPr>
          <p:nvPr/>
        </p:nvSpPr>
        <p:spPr bwMode="auto">
          <a:xfrm>
            <a:off x="7209600" y="4170894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F</a:t>
            </a:r>
            <a:endParaRPr lang="zh-CN" altLang="en-US" sz="3200" dirty="0"/>
          </a:p>
        </p:txBody>
      </p:sp>
      <p:cxnSp>
        <p:nvCxnSpPr>
          <p:cNvPr id="18" name="直接连接符 17"/>
          <p:cNvCxnSpPr>
            <a:cxnSpLocks noChangeShapeType="1"/>
            <a:stCxn id="25" idx="5"/>
            <a:endCxn id="15" idx="1"/>
          </p:cNvCxnSpPr>
          <p:nvPr/>
        </p:nvCxnSpPr>
        <p:spPr bwMode="auto">
          <a:xfrm rot="16200000" flipH="1">
            <a:off x="7729886" y="2628204"/>
            <a:ext cx="528618" cy="570677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9" name="直接连接符 18"/>
          <p:cNvCxnSpPr>
            <a:cxnSpLocks noChangeShapeType="1"/>
            <a:stCxn id="26" idx="5"/>
            <a:endCxn id="17" idx="0"/>
          </p:cNvCxnSpPr>
          <p:nvPr/>
        </p:nvCxnSpPr>
        <p:spPr bwMode="auto">
          <a:xfrm rot="16200000" flipH="1">
            <a:off x="6905757" y="3615051"/>
            <a:ext cx="575522" cy="536163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0" name="直接连接符 19"/>
          <p:cNvCxnSpPr>
            <a:cxnSpLocks noChangeShapeType="1"/>
            <a:stCxn id="26" idx="4"/>
            <a:endCxn id="16" idx="0"/>
          </p:cNvCxnSpPr>
          <p:nvPr/>
        </p:nvCxnSpPr>
        <p:spPr bwMode="auto">
          <a:xfrm rot="5400000">
            <a:off x="6489659" y="3926768"/>
            <a:ext cx="515175" cy="15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1" name="Oval 30"/>
          <p:cNvSpPr>
            <a:spLocks noChangeArrowheads="1"/>
          </p:cNvSpPr>
          <p:nvPr/>
        </p:nvSpPr>
        <p:spPr bwMode="auto">
          <a:xfrm>
            <a:off x="6067446" y="5009094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I</a:t>
            </a:r>
          </a:p>
        </p:txBody>
      </p:sp>
      <p:cxnSp>
        <p:nvCxnSpPr>
          <p:cNvPr id="22" name="直接连接符 30"/>
          <p:cNvCxnSpPr>
            <a:cxnSpLocks noChangeShapeType="1"/>
            <a:stCxn id="16" idx="3"/>
            <a:endCxn id="21" idx="0"/>
          </p:cNvCxnSpPr>
          <p:nvPr/>
        </p:nvCxnSpPr>
        <p:spPr bwMode="auto">
          <a:xfrm rot="5400000">
            <a:off x="6246978" y="4687016"/>
            <a:ext cx="394547" cy="2496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3" name="直接连接符 31"/>
          <p:cNvCxnSpPr>
            <a:cxnSpLocks noChangeShapeType="1"/>
            <a:stCxn id="24" idx="0"/>
            <a:endCxn id="16" idx="5"/>
          </p:cNvCxnSpPr>
          <p:nvPr/>
        </p:nvCxnSpPr>
        <p:spPr bwMode="auto">
          <a:xfrm rot="16200000" flipV="1">
            <a:off x="6867669" y="4672316"/>
            <a:ext cx="394547" cy="2790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4" name="Oval 30"/>
          <p:cNvSpPr>
            <a:spLocks noChangeArrowheads="1"/>
          </p:cNvSpPr>
          <p:nvPr/>
        </p:nvSpPr>
        <p:spPr bwMode="auto">
          <a:xfrm>
            <a:off x="6952446" y="5009094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J</a:t>
            </a:r>
          </a:p>
        </p:txBody>
      </p:sp>
      <p:sp>
        <p:nvSpPr>
          <p:cNvPr id="25" name="Oval 27"/>
          <p:cNvSpPr>
            <a:spLocks noChangeArrowheads="1"/>
          </p:cNvSpPr>
          <p:nvPr/>
        </p:nvSpPr>
        <p:spPr bwMode="auto">
          <a:xfrm>
            <a:off x="7278666" y="2219043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buNone/>
            </a:pPr>
            <a:r>
              <a:rPr lang="en-US" altLang="zh-CN" sz="3200" dirty="0"/>
              <a:t>A</a:t>
            </a:r>
          </a:p>
        </p:txBody>
      </p:sp>
      <p:sp>
        <p:nvSpPr>
          <p:cNvPr id="26" name="Oval 26"/>
          <p:cNvSpPr>
            <a:spLocks noChangeArrowheads="1"/>
          </p:cNvSpPr>
          <p:nvPr/>
        </p:nvSpPr>
        <p:spPr bwMode="auto">
          <a:xfrm>
            <a:off x="6495246" y="3165181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B</a:t>
            </a:r>
          </a:p>
        </p:txBody>
      </p:sp>
      <p:cxnSp>
        <p:nvCxnSpPr>
          <p:cNvPr id="27" name="直接连接符 26"/>
          <p:cNvCxnSpPr>
            <a:cxnSpLocks noChangeShapeType="1"/>
            <a:stCxn id="25" idx="3"/>
            <a:endCxn id="26" idx="0"/>
          </p:cNvCxnSpPr>
          <p:nvPr/>
        </p:nvCxnSpPr>
        <p:spPr bwMode="auto">
          <a:xfrm rot="5400000">
            <a:off x="6791888" y="2604593"/>
            <a:ext cx="515947" cy="60522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8" name="Oval 29"/>
          <p:cNvSpPr>
            <a:spLocks noChangeArrowheads="1"/>
          </p:cNvSpPr>
          <p:nvPr/>
        </p:nvSpPr>
        <p:spPr bwMode="auto">
          <a:xfrm>
            <a:off x="8534400" y="4094694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H</a:t>
            </a:r>
            <a:endParaRPr lang="zh-CN" altLang="en-US" sz="3200" dirty="0"/>
          </a:p>
        </p:txBody>
      </p:sp>
      <p:cxnSp>
        <p:nvCxnSpPr>
          <p:cNvPr id="29" name="直接连接符 28"/>
          <p:cNvCxnSpPr>
            <a:cxnSpLocks noChangeShapeType="1"/>
            <a:stCxn id="15" idx="5"/>
            <a:endCxn id="28" idx="0"/>
          </p:cNvCxnSpPr>
          <p:nvPr/>
        </p:nvCxnSpPr>
        <p:spPr bwMode="auto">
          <a:xfrm rot="16200000" flipH="1">
            <a:off x="8430928" y="3739222"/>
            <a:ext cx="560460" cy="150484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30" name="Oval 29"/>
          <p:cNvSpPr>
            <a:spLocks noChangeArrowheads="1"/>
          </p:cNvSpPr>
          <p:nvPr/>
        </p:nvSpPr>
        <p:spPr bwMode="auto">
          <a:xfrm>
            <a:off x="7866000" y="4094643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G</a:t>
            </a:r>
            <a:endParaRPr lang="zh-CN" altLang="en-US" sz="3200" dirty="0"/>
          </a:p>
        </p:txBody>
      </p:sp>
      <p:cxnSp>
        <p:nvCxnSpPr>
          <p:cNvPr id="31" name="直接连接符 30"/>
          <p:cNvCxnSpPr>
            <a:cxnSpLocks noChangeShapeType="1"/>
            <a:stCxn id="15" idx="3"/>
            <a:endCxn id="30" idx="0"/>
          </p:cNvCxnSpPr>
          <p:nvPr/>
        </p:nvCxnSpPr>
        <p:spPr bwMode="auto">
          <a:xfrm rot="5400000">
            <a:off x="7918563" y="3733671"/>
            <a:ext cx="560409" cy="161534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32" name="Oval 29"/>
          <p:cNvSpPr>
            <a:spLocks noChangeArrowheads="1"/>
          </p:cNvSpPr>
          <p:nvPr/>
        </p:nvSpPr>
        <p:spPr bwMode="auto">
          <a:xfrm>
            <a:off x="5791200" y="4149431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D</a:t>
            </a:r>
            <a:endParaRPr lang="zh-CN" altLang="en-US" sz="3200" dirty="0"/>
          </a:p>
        </p:txBody>
      </p:sp>
      <p:cxnSp>
        <p:nvCxnSpPr>
          <p:cNvPr id="33" name="直接连接符 32"/>
          <p:cNvCxnSpPr>
            <a:cxnSpLocks noChangeShapeType="1"/>
            <a:stCxn id="26" idx="3"/>
            <a:endCxn id="32" idx="0"/>
          </p:cNvCxnSpPr>
          <p:nvPr/>
        </p:nvCxnSpPr>
        <p:spPr bwMode="auto">
          <a:xfrm rot="5400000">
            <a:off x="6029099" y="3609474"/>
            <a:ext cx="554059" cy="525855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4" name="直接箭头连接符 33"/>
          <p:cNvCxnSpPr/>
          <p:nvPr/>
        </p:nvCxnSpPr>
        <p:spPr bwMode="auto">
          <a:xfrm rot="10800000" flipV="1">
            <a:off x="7583466" y="2113442"/>
            <a:ext cx="304800" cy="92441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5" name="Text Box 34"/>
          <p:cNvSpPr txBox="1">
            <a:spLocks noChangeArrowheads="1"/>
          </p:cNvSpPr>
          <p:nvPr/>
        </p:nvSpPr>
        <p:spPr bwMode="auto">
          <a:xfrm>
            <a:off x="7659666" y="1905000"/>
            <a:ext cx="663534" cy="43704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>
                <a:solidFill>
                  <a:srgbClr val="003399"/>
                </a:solidFill>
                <a:ea typeface="宋体" pitchFamily="2" charset="-122"/>
              </a:rPr>
              <a:t>p</a:t>
            </a:r>
          </a:p>
        </p:txBody>
      </p:sp>
      <p:sp>
        <p:nvSpPr>
          <p:cNvPr id="41" name="矩形 40"/>
          <p:cNvSpPr/>
          <p:nvPr/>
        </p:nvSpPr>
        <p:spPr>
          <a:xfrm>
            <a:off x="2945090" y="4750200"/>
            <a:ext cx="2108269" cy="608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3000" dirty="0">
                <a:solidFill>
                  <a:srgbClr val="C00000"/>
                </a:solidFill>
              </a:rPr>
              <a:t>访问栈顶，</a:t>
            </a:r>
            <a:endParaRPr lang="zh-CN" altLang="en-US" sz="3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</p:bldLst>
  </p:timing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 Box 6"/>
          <p:cNvSpPr txBox="1">
            <a:spLocks noChangeArrowheads="1"/>
          </p:cNvSpPr>
          <p:nvPr/>
        </p:nvSpPr>
        <p:spPr bwMode="auto">
          <a:xfrm>
            <a:off x="381000" y="1270980"/>
            <a:ext cx="8763000" cy="452431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solidFill>
              <a:srgbClr val="92D05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514350" indent="-51435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000" dirty="0"/>
              <a:t>1) </a:t>
            </a:r>
            <a:r>
              <a:rPr lang="zh-CN" altLang="en-US" sz="3000" dirty="0"/>
              <a:t>置树根为当前结点</a:t>
            </a:r>
            <a:r>
              <a:rPr lang="en-US" altLang="zh-CN" sz="3000" dirty="0"/>
              <a:t>p, </a:t>
            </a:r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000" dirty="0"/>
              <a:t>2) </a:t>
            </a:r>
            <a:r>
              <a:rPr lang="zh-CN" altLang="en-US" sz="3000" dirty="0"/>
              <a:t>当</a:t>
            </a:r>
            <a:r>
              <a:rPr lang="en-US" altLang="zh-CN" sz="3000" dirty="0" err="1"/>
              <a:t>p≠Null</a:t>
            </a:r>
            <a:r>
              <a:rPr lang="en-US" altLang="zh-CN" sz="3000" dirty="0"/>
              <a:t>, </a:t>
            </a:r>
            <a:endParaRPr lang="en-US" altLang="zh-CN" sz="3000" dirty="0">
              <a:solidFill>
                <a:srgbClr val="C00000"/>
              </a:solidFill>
            </a:endParaRPr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000" dirty="0">
                <a:solidFill>
                  <a:srgbClr val="C00000"/>
                </a:solidFill>
              </a:rPr>
              <a:t>    p</a:t>
            </a:r>
            <a:r>
              <a:rPr lang="zh-CN" altLang="en-US" sz="3000" dirty="0">
                <a:solidFill>
                  <a:srgbClr val="C00000"/>
                </a:solidFill>
              </a:rPr>
              <a:t>进栈</a:t>
            </a:r>
            <a:r>
              <a:rPr lang="en-US" altLang="zh-CN" sz="3000" dirty="0">
                <a:solidFill>
                  <a:srgbClr val="C00000"/>
                </a:solidFill>
              </a:rPr>
              <a:t>, p=p</a:t>
            </a:r>
            <a:r>
              <a:rPr lang="zh-CN" altLang="en-US" sz="3000" dirty="0">
                <a:solidFill>
                  <a:srgbClr val="C00000"/>
                </a:solidFill>
              </a:rPr>
              <a:t>的长子；</a:t>
            </a:r>
            <a:endParaRPr lang="en-US" altLang="zh-CN" sz="3000" dirty="0">
              <a:solidFill>
                <a:srgbClr val="C00000"/>
              </a:solidFill>
            </a:endParaRPr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000" dirty="0"/>
              <a:t>    </a:t>
            </a:r>
            <a:r>
              <a:rPr lang="zh-CN" altLang="en-US" sz="3000" dirty="0"/>
              <a:t>重复</a:t>
            </a:r>
            <a:r>
              <a:rPr lang="en-US" altLang="zh-CN" sz="3000" dirty="0"/>
              <a:t>, </a:t>
            </a:r>
            <a:r>
              <a:rPr lang="zh-CN" altLang="en-US" sz="3000" dirty="0"/>
              <a:t>直到</a:t>
            </a:r>
            <a:r>
              <a:rPr lang="en-US" altLang="zh-CN" sz="3000" dirty="0"/>
              <a:t>p==Null</a:t>
            </a:r>
            <a:r>
              <a:rPr lang="zh-CN" altLang="en-US" sz="3000" dirty="0"/>
              <a:t>；</a:t>
            </a:r>
            <a:endParaRPr lang="en-US" altLang="zh-CN" sz="3000" dirty="0"/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000" dirty="0"/>
              <a:t>3)</a:t>
            </a:r>
            <a:r>
              <a:rPr lang="zh-CN" altLang="en-US" sz="3000" dirty="0"/>
              <a:t> 若栈不空，</a:t>
            </a:r>
            <a:r>
              <a:rPr lang="zh-CN" altLang="en-US" sz="3000" dirty="0">
                <a:solidFill>
                  <a:srgbClr val="0000CC"/>
                </a:solidFill>
              </a:rPr>
              <a:t>访问栈顶，</a:t>
            </a:r>
            <a:endParaRPr lang="en-US" altLang="zh-CN" sz="3000" dirty="0">
              <a:solidFill>
                <a:srgbClr val="0000CC"/>
              </a:solidFill>
            </a:endParaRPr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000" dirty="0">
                <a:solidFill>
                  <a:srgbClr val="0000CC"/>
                </a:solidFill>
              </a:rPr>
              <a:t>    p=</a:t>
            </a:r>
            <a:r>
              <a:rPr lang="zh-CN" altLang="en-US" sz="3000" dirty="0">
                <a:solidFill>
                  <a:srgbClr val="0000CC"/>
                </a:solidFill>
              </a:rPr>
              <a:t>栈顶的右兄弟，</a:t>
            </a:r>
            <a:endParaRPr lang="en-US" altLang="zh-CN" sz="3000" dirty="0">
              <a:solidFill>
                <a:srgbClr val="0000CC"/>
              </a:solidFill>
            </a:endParaRPr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000" dirty="0"/>
              <a:t>    </a:t>
            </a:r>
            <a:r>
              <a:rPr lang="zh-CN" altLang="en-US" sz="3000" dirty="0">
                <a:solidFill>
                  <a:srgbClr val="0000CC"/>
                </a:solidFill>
              </a:rPr>
              <a:t>栈顶退栈，</a:t>
            </a:r>
            <a:r>
              <a:rPr lang="zh-CN" altLang="en-US" sz="3000" dirty="0"/>
              <a:t>返回</a:t>
            </a:r>
            <a:r>
              <a:rPr lang="en-US" altLang="zh-CN" sz="3000" dirty="0"/>
              <a:t>2)</a:t>
            </a:r>
            <a:r>
              <a:rPr lang="zh-CN" altLang="en-US" sz="3000" dirty="0"/>
              <a:t>；</a:t>
            </a:r>
            <a:endParaRPr lang="en-US" altLang="zh-CN" sz="3000" dirty="0"/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000" dirty="0"/>
              <a:t>4) </a:t>
            </a:r>
            <a:r>
              <a:rPr lang="zh-CN" altLang="en-US" sz="3000" dirty="0"/>
              <a:t>若栈空且</a:t>
            </a:r>
            <a:r>
              <a:rPr lang="en-US" altLang="zh-CN" sz="3000" dirty="0"/>
              <a:t>p==Null</a:t>
            </a:r>
            <a:r>
              <a:rPr lang="zh-CN" altLang="en-US" sz="3000" dirty="0"/>
              <a:t>，结束。</a:t>
            </a:r>
            <a:endParaRPr lang="en-US" altLang="zh-CN" sz="3000" dirty="0"/>
          </a:p>
        </p:txBody>
      </p:sp>
      <p:sp>
        <p:nvSpPr>
          <p:cNvPr id="42" name="Text Box 6"/>
          <p:cNvSpPr txBox="1">
            <a:spLocks noChangeArrowheads="1"/>
          </p:cNvSpPr>
          <p:nvPr/>
        </p:nvSpPr>
        <p:spPr bwMode="auto">
          <a:xfrm>
            <a:off x="381000" y="716982"/>
            <a:ext cx="5791200" cy="553998"/>
          </a:xfrm>
          <a:prstGeom prst="rect">
            <a:avLst/>
          </a:prstGeom>
          <a:solidFill>
            <a:srgbClr val="C4E59F"/>
          </a:solidFill>
          <a:ln w="28575" algn="ctr">
            <a:solidFill>
              <a:srgbClr val="92D05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514350" indent="-51435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3000" dirty="0">
                <a:solidFill>
                  <a:srgbClr val="008A00"/>
                </a:solidFill>
              </a:rPr>
              <a:t>树的非递归后根遍历：</a:t>
            </a:r>
            <a:endParaRPr lang="en-US" altLang="zh-CN" sz="3000" dirty="0">
              <a:solidFill>
                <a:srgbClr val="008A00"/>
              </a:solidFill>
            </a:endParaRPr>
          </a:p>
        </p:txBody>
      </p:sp>
      <p:graphicFrame>
        <p:nvGraphicFramePr>
          <p:cNvPr id="43" name="表格 42"/>
          <p:cNvGraphicFramePr>
            <a:graphicFrameLocks noGrp="1"/>
          </p:cNvGraphicFramePr>
          <p:nvPr/>
        </p:nvGraphicFramePr>
        <p:xfrm>
          <a:off x="4572000" y="665328"/>
          <a:ext cx="1905000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4" name="矩形 43"/>
          <p:cNvSpPr/>
          <p:nvPr/>
        </p:nvSpPr>
        <p:spPr>
          <a:xfrm>
            <a:off x="4648200" y="2196339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45" name="矩形 44"/>
          <p:cNvSpPr/>
          <p:nvPr/>
        </p:nvSpPr>
        <p:spPr>
          <a:xfrm>
            <a:off x="4618534" y="1697367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46" name="矩形 45"/>
          <p:cNvSpPr/>
          <p:nvPr/>
        </p:nvSpPr>
        <p:spPr>
          <a:xfrm>
            <a:off x="4618534" y="1195524"/>
            <a:ext cx="444352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47" name="矩形 46"/>
          <p:cNvSpPr/>
          <p:nvPr/>
        </p:nvSpPr>
        <p:spPr>
          <a:xfrm>
            <a:off x="5575448" y="1686240"/>
            <a:ext cx="444352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48" name="矩形 47"/>
          <p:cNvSpPr/>
          <p:nvPr/>
        </p:nvSpPr>
        <p:spPr>
          <a:xfrm>
            <a:off x="4953000" y="1174182"/>
            <a:ext cx="423514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/>
              <a:t>E</a:t>
            </a:r>
            <a:endParaRPr lang="zh-CN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5562600" y="1152840"/>
            <a:ext cx="463588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/>
              <a:t>G</a:t>
            </a:r>
            <a:endParaRPr lang="zh-CN" altLang="en-US" dirty="0"/>
          </a:p>
        </p:txBody>
      </p:sp>
      <p:sp>
        <p:nvSpPr>
          <p:cNvPr id="50" name="矩形 49"/>
          <p:cNvSpPr/>
          <p:nvPr/>
        </p:nvSpPr>
        <p:spPr>
          <a:xfrm>
            <a:off x="5257800" y="1195524"/>
            <a:ext cx="404278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/>
              <a:t>F</a:t>
            </a:r>
            <a:endParaRPr lang="zh-CN" altLang="en-US" dirty="0"/>
          </a:p>
        </p:txBody>
      </p:sp>
      <p:sp>
        <p:nvSpPr>
          <p:cNvPr id="51" name="矩形 50"/>
          <p:cNvSpPr/>
          <p:nvPr/>
        </p:nvSpPr>
        <p:spPr>
          <a:xfrm>
            <a:off x="6019800" y="1174182"/>
            <a:ext cx="444352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/>
              <a:t>H</a:t>
            </a:r>
            <a:endParaRPr lang="zh-CN" altLang="en-US" dirty="0"/>
          </a:p>
        </p:txBody>
      </p:sp>
      <p:sp>
        <p:nvSpPr>
          <p:cNvPr id="52" name="Oval 28"/>
          <p:cNvSpPr>
            <a:spLocks noChangeArrowheads="1"/>
          </p:cNvSpPr>
          <p:nvPr/>
        </p:nvSpPr>
        <p:spPr bwMode="auto">
          <a:xfrm>
            <a:off x="7883525" y="3079624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C</a:t>
            </a:r>
            <a:endParaRPr lang="zh-CN" altLang="en-US" sz="3200" dirty="0"/>
          </a:p>
        </p:txBody>
      </p:sp>
      <p:sp>
        <p:nvSpPr>
          <p:cNvPr id="53" name="Oval 30"/>
          <p:cNvSpPr>
            <a:spLocks noChangeArrowheads="1"/>
          </p:cNvSpPr>
          <p:nvPr/>
        </p:nvSpPr>
        <p:spPr bwMode="auto">
          <a:xfrm>
            <a:off x="5733246" y="4159937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E</a:t>
            </a:r>
          </a:p>
        </p:txBody>
      </p:sp>
      <p:sp>
        <p:nvSpPr>
          <p:cNvPr id="54" name="Oval 29"/>
          <p:cNvSpPr>
            <a:spLocks noChangeArrowheads="1"/>
          </p:cNvSpPr>
          <p:nvPr/>
        </p:nvSpPr>
        <p:spPr bwMode="auto">
          <a:xfrm>
            <a:off x="6582600" y="4146475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F</a:t>
            </a:r>
            <a:endParaRPr lang="zh-CN" altLang="en-US" sz="3200" dirty="0"/>
          </a:p>
        </p:txBody>
      </p:sp>
      <p:cxnSp>
        <p:nvCxnSpPr>
          <p:cNvPr id="55" name="直接连接符 54"/>
          <p:cNvCxnSpPr>
            <a:cxnSpLocks noChangeShapeType="1"/>
            <a:stCxn id="62" idx="5"/>
            <a:endCxn id="52" idx="1"/>
          </p:cNvCxnSpPr>
          <p:nvPr/>
        </p:nvCxnSpPr>
        <p:spPr bwMode="auto">
          <a:xfrm rot="16200000" flipH="1">
            <a:off x="7331486" y="2527584"/>
            <a:ext cx="452419" cy="799277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6" name="直接连接符 55"/>
          <p:cNvCxnSpPr>
            <a:cxnSpLocks noChangeShapeType="1"/>
            <a:stCxn id="63" idx="5"/>
            <a:endCxn id="54" idx="0"/>
          </p:cNvCxnSpPr>
          <p:nvPr/>
        </p:nvCxnSpPr>
        <p:spPr bwMode="auto">
          <a:xfrm rot="16200000" flipH="1">
            <a:off x="6211257" y="3523132"/>
            <a:ext cx="575522" cy="671163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7" name="直接连接符 56"/>
          <p:cNvCxnSpPr>
            <a:cxnSpLocks noChangeShapeType="1"/>
            <a:stCxn id="63" idx="4"/>
            <a:endCxn id="53" idx="0"/>
          </p:cNvCxnSpPr>
          <p:nvPr/>
        </p:nvCxnSpPr>
        <p:spPr bwMode="auto">
          <a:xfrm rot="5400000">
            <a:off x="5727659" y="3902349"/>
            <a:ext cx="515175" cy="15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58" name="Oval 30"/>
          <p:cNvSpPr>
            <a:spLocks noChangeArrowheads="1"/>
          </p:cNvSpPr>
          <p:nvPr/>
        </p:nvSpPr>
        <p:spPr bwMode="auto">
          <a:xfrm>
            <a:off x="5305446" y="4984675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I</a:t>
            </a:r>
          </a:p>
        </p:txBody>
      </p:sp>
      <p:cxnSp>
        <p:nvCxnSpPr>
          <p:cNvPr id="59" name="直接连接符 30"/>
          <p:cNvCxnSpPr>
            <a:cxnSpLocks noChangeShapeType="1"/>
            <a:stCxn id="53" idx="3"/>
            <a:endCxn id="58" idx="0"/>
          </p:cNvCxnSpPr>
          <p:nvPr/>
        </p:nvCxnSpPr>
        <p:spPr bwMode="auto">
          <a:xfrm rot="5400000">
            <a:off x="5484978" y="4662597"/>
            <a:ext cx="394547" cy="2496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0" name="直接连接符 31"/>
          <p:cNvCxnSpPr>
            <a:cxnSpLocks noChangeShapeType="1"/>
            <a:stCxn id="61" idx="0"/>
            <a:endCxn id="53" idx="5"/>
          </p:cNvCxnSpPr>
          <p:nvPr/>
        </p:nvCxnSpPr>
        <p:spPr bwMode="auto">
          <a:xfrm rot="16200000" flipV="1">
            <a:off x="6105669" y="4647897"/>
            <a:ext cx="394547" cy="2790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61" name="Oval 30"/>
          <p:cNvSpPr>
            <a:spLocks noChangeArrowheads="1"/>
          </p:cNvSpPr>
          <p:nvPr/>
        </p:nvSpPr>
        <p:spPr bwMode="auto">
          <a:xfrm>
            <a:off x="6190446" y="4984675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J</a:t>
            </a:r>
          </a:p>
        </p:txBody>
      </p:sp>
      <p:sp>
        <p:nvSpPr>
          <p:cNvPr id="62" name="Oval 27"/>
          <p:cNvSpPr>
            <a:spLocks noChangeArrowheads="1"/>
          </p:cNvSpPr>
          <p:nvPr/>
        </p:nvSpPr>
        <p:spPr bwMode="auto">
          <a:xfrm>
            <a:off x="6727866" y="2270823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buNone/>
            </a:pPr>
            <a:r>
              <a:rPr lang="en-US" altLang="zh-CN" sz="3200" dirty="0"/>
              <a:t>A</a:t>
            </a:r>
          </a:p>
        </p:txBody>
      </p:sp>
      <p:sp>
        <p:nvSpPr>
          <p:cNvPr id="63" name="Oval 26"/>
          <p:cNvSpPr>
            <a:spLocks noChangeArrowheads="1"/>
          </p:cNvSpPr>
          <p:nvPr/>
        </p:nvSpPr>
        <p:spPr bwMode="auto">
          <a:xfrm>
            <a:off x="5733246" y="3140762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B</a:t>
            </a:r>
          </a:p>
        </p:txBody>
      </p:sp>
      <p:cxnSp>
        <p:nvCxnSpPr>
          <p:cNvPr id="64" name="直接连接符 63"/>
          <p:cNvCxnSpPr>
            <a:cxnSpLocks noChangeShapeType="1"/>
            <a:stCxn id="62" idx="3"/>
            <a:endCxn id="63" idx="0"/>
          </p:cNvCxnSpPr>
          <p:nvPr/>
        </p:nvCxnSpPr>
        <p:spPr bwMode="auto">
          <a:xfrm rot="5400000">
            <a:off x="6173587" y="2512674"/>
            <a:ext cx="439748" cy="81642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65" name="Oval 29"/>
          <p:cNvSpPr>
            <a:spLocks noChangeArrowheads="1"/>
          </p:cNvSpPr>
          <p:nvPr/>
        </p:nvSpPr>
        <p:spPr bwMode="auto">
          <a:xfrm>
            <a:off x="8335200" y="4070275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H</a:t>
            </a:r>
            <a:endParaRPr lang="zh-CN" altLang="en-US" sz="3200" dirty="0"/>
          </a:p>
        </p:txBody>
      </p:sp>
      <p:cxnSp>
        <p:nvCxnSpPr>
          <p:cNvPr id="66" name="直接连接符 65"/>
          <p:cNvCxnSpPr>
            <a:cxnSpLocks noChangeShapeType="1"/>
            <a:stCxn id="52" idx="5"/>
            <a:endCxn id="65" idx="0"/>
          </p:cNvCxnSpPr>
          <p:nvPr/>
        </p:nvCxnSpPr>
        <p:spPr bwMode="auto">
          <a:xfrm rot="16200000" flipH="1">
            <a:off x="8170228" y="3653303"/>
            <a:ext cx="560460" cy="273484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67" name="Oval 29"/>
          <p:cNvSpPr>
            <a:spLocks noChangeArrowheads="1"/>
          </p:cNvSpPr>
          <p:nvPr/>
        </p:nvSpPr>
        <p:spPr bwMode="auto">
          <a:xfrm>
            <a:off x="7543800" y="4070224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G</a:t>
            </a:r>
            <a:endParaRPr lang="zh-CN" altLang="en-US" sz="3200" dirty="0"/>
          </a:p>
        </p:txBody>
      </p:sp>
      <p:cxnSp>
        <p:nvCxnSpPr>
          <p:cNvPr id="68" name="直接连接符 67"/>
          <p:cNvCxnSpPr>
            <a:cxnSpLocks noChangeShapeType="1"/>
            <a:stCxn id="52" idx="3"/>
            <a:endCxn id="67" idx="0"/>
          </p:cNvCxnSpPr>
          <p:nvPr/>
        </p:nvCxnSpPr>
        <p:spPr bwMode="auto">
          <a:xfrm rot="5400000">
            <a:off x="7596363" y="3709252"/>
            <a:ext cx="560409" cy="161534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69" name="Oval 29"/>
          <p:cNvSpPr>
            <a:spLocks noChangeArrowheads="1"/>
          </p:cNvSpPr>
          <p:nvPr/>
        </p:nvSpPr>
        <p:spPr bwMode="auto">
          <a:xfrm>
            <a:off x="4800600" y="4125012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D</a:t>
            </a:r>
            <a:endParaRPr lang="zh-CN" altLang="en-US" sz="3200" dirty="0"/>
          </a:p>
        </p:txBody>
      </p:sp>
      <p:cxnSp>
        <p:nvCxnSpPr>
          <p:cNvPr id="70" name="直接连接符 69"/>
          <p:cNvCxnSpPr>
            <a:cxnSpLocks noChangeShapeType="1"/>
            <a:stCxn id="63" idx="3"/>
            <a:endCxn id="69" idx="0"/>
          </p:cNvCxnSpPr>
          <p:nvPr/>
        </p:nvCxnSpPr>
        <p:spPr bwMode="auto">
          <a:xfrm rot="5400000">
            <a:off x="5152799" y="3470755"/>
            <a:ext cx="554059" cy="754455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1" name="直接箭头连接符 70"/>
          <p:cNvCxnSpPr/>
          <p:nvPr/>
        </p:nvCxnSpPr>
        <p:spPr bwMode="auto">
          <a:xfrm rot="10800000" flipV="1">
            <a:off x="7032666" y="2165222"/>
            <a:ext cx="304800" cy="92441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2" name="Text Box 34"/>
          <p:cNvSpPr txBox="1">
            <a:spLocks noChangeArrowheads="1"/>
          </p:cNvSpPr>
          <p:nvPr/>
        </p:nvSpPr>
        <p:spPr bwMode="auto">
          <a:xfrm>
            <a:off x="7108866" y="1956780"/>
            <a:ext cx="663534" cy="43704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>
                <a:solidFill>
                  <a:srgbClr val="003399"/>
                </a:solidFill>
                <a:ea typeface="宋体" pitchFamily="2" charset="-122"/>
              </a:rPr>
              <a:t>p</a:t>
            </a:r>
          </a:p>
        </p:txBody>
      </p:sp>
      <p:sp>
        <p:nvSpPr>
          <p:cNvPr id="73" name="Text Box 6"/>
          <p:cNvSpPr txBox="1">
            <a:spLocks noChangeArrowheads="1"/>
          </p:cNvSpPr>
          <p:nvPr/>
        </p:nvSpPr>
        <p:spPr bwMode="auto">
          <a:xfrm>
            <a:off x="381000" y="5842980"/>
            <a:ext cx="8763000" cy="634020"/>
          </a:xfrm>
          <a:prstGeom prst="rect">
            <a:avLst/>
          </a:prstGeom>
          <a:solidFill>
            <a:srgbClr val="B4DE86"/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3200" dirty="0"/>
              <a:t>后根序列：</a:t>
            </a:r>
            <a:endParaRPr lang="en-US" altLang="zh-CN" sz="3200" dirty="0"/>
          </a:p>
        </p:txBody>
      </p:sp>
      <p:sp>
        <p:nvSpPr>
          <p:cNvPr id="74" name="矩形 73"/>
          <p:cNvSpPr/>
          <p:nvPr/>
        </p:nvSpPr>
        <p:spPr>
          <a:xfrm>
            <a:off x="6510686" y="5822382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/>
              <a:t>A</a:t>
            </a:r>
            <a:endParaRPr lang="zh-CN" altLang="en-US" dirty="0"/>
          </a:p>
        </p:txBody>
      </p:sp>
      <p:cxnSp>
        <p:nvCxnSpPr>
          <p:cNvPr id="75" name="直接箭头连接符 74"/>
          <p:cNvCxnSpPr/>
          <p:nvPr/>
        </p:nvCxnSpPr>
        <p:spPr bwMode="auto">
          <a:xfrm rot="10800000" flipV="1">
            <a:off x="6096000" y="3002981"/>
            <a:ext cx="381000" cy="168641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6" name="矩形 75"/>
          <p:cNvSpPr/>
          <p:nvPr/>
        </p:nvSpPr>
        <p:spPr>
          <a:xfrm>
            <a:off x="4572000" y="5822382"/>
            <a:ext cx="423514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/>
              <a:t>B</a:t>
            </a:r>
            <a:endParaRPr lang="zh-CN" altLang="en-US" dirty="0"/>
          </a:p>
        </p:txBody>
      </p:sp>
      <p:cxnSp>
        <p:nvCxnSpPr>
          <p:cNvPr id="77" name="直接箭头连接符 76"/>
          <p:cNvCxnSpPr/>
          <p:nvPr/>
        </p:nvCxnSpPr>
        <p:spPr bwMode="auto">
          <a:xfrm rot="10800000" flipV="1">
            <a:off x="5181600" y="3917383"/>
            <a:ext cx="381000" cy="244841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8" name="矩形 77"/>
          <p:cNvSpPr/>
          <p:nvPr/>
        </p:nvSpPr>
        <p:spPr>
          <a:xfrm>
            <a:off x="2438400" y="5822382"/>
            <a:ext cx="444352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/>
              <a:t>D</a:t>
            </a:r>
            <a:endParaRPr lang="zh-CN" altLang="en-US" dirty="0"/>
          </a:p>
        </p:txBody>
      </p:sp>
      <p:cxnSp>
        <p:nvCxnSpPr>
          <p:cNvPr id="79" name="直接箭头连接符 78"/>
          <p:cNvCxnSpPr/>
          <p:nvPr/>
        </p:nvCxnSpPr>
        <p:spPr bwMode="auto">
          <a:xfrm rot="5400000">
            <a:off x="4610101" y="4565082"/>
            <a:ext cx="304799" cy="2286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0" name="直接箭头连接符 79"/>
          <p:cNvCxnSpPr/>
          <p:nvPr/>
        </p:nvCxnSpPr>
        <p:spPr bwMode="auto">
          <a:xfrm rot="5400000">
            <a:off x="6019801" y="3917383"/>
            <a:ext cx="304800" cy="304799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1" name="矩形 80"/>
          <p:cNvSpPr/>
          <p:nvPr/>
        </p:nvSpPr>
        <p:spPr>
          <a:xfrm>
            <a:off x="3691286" y="5822382"/>
            <a:ext cx="423514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/>
              <a:t>E</a:t>
            </a:r>
            <a:endParaRPr lang="zh-CN" altLang="en-US" dirty="0"/>
          </a:p>
        </p:txBody>
      </p:sp>
      <p:cxnSp>
        <p:nvCxnSpPr>
          <p:cNvPr id="82" name="直接箭头连接符 81"/>
          <p:cNvCxnSpPr/>
          <p:nvPr/>
        </p:nvCxnSpPr>
        <p:spPr bwMode="auto">
          <a:xfrm rot="10800000" flipV="1">
            <a:off x="5638801" y="4755582"/>
            <a:ext cx="381000" cy="244841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3" name="矩形 82"/>
          <p:cNvSpPr/>
          <p:nvPr/>
        </p:nvSpPr>
        <p:spPr>
          <a:xfrm>
            <a:off x="2916348" y="5822382"/>
            <a:ext cx="284052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/>
              <a:t>I</a:t>
            </a:r>
            <a:endParaRPr lang="zh-CN" altLang="en-US" dirty="0"/>
          </a:p>
        </p:txBody>
      </p:sp>
      <p:sp>
        <p:nvSpPr>
          <p:cNvPr id="84" name="矩形 83"/>
          <p:cNvSpPr/>
          <p:nvPr/>
        </p:nvSpPr>
        <p:spPr>
          <a:xfrm>
            <a:off x="5049948" y="640782"/>
            <a:ext cx="284052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/>
              <a:t>I</a:t>
            </a:r>
            <a:endParaRPr lang="zh-CN" altLang="en-US" dirty="0"/>
          </a:p>
        </p:txBody>
      </p:sp>
      <p:cxnSp>
        <p:nvCxnSpPr>
          <p:cNvPr id="85" name="直接箭头连接符 84"/>
          <p:cNvCxnSpPr/>
          <p:nvPr/>
        </p:nvCxnSpPr>
        <p:spPr bwMode="auto">
          <a:xfrm rot="5400000">
            <a:off x="5143500" y="5403282"/>
            <a:ext cx="304800" cy="2286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6" name="直接箭头连接符 85"/>
          <p:cNvCxnSpPr/>
          <p:nvPr/>
        </p:nvCxnSpPr>
        <p:spPr bwMode="auto">
          <a:xfrm rot="10800000" flipV="1">
            <a:off x="6629400" y="4907982"/>
            <a:ext cx="381000" cy="244841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7" name="矩形 86"/>
          <p:cNvSpPr/>
          <p:nvPr/>
        </p:nvSpPr>
        <p:spPr>
          <a:xfrm>
            <a:off x="3276600" y="5822382"/>
            <a:ext cx="364202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/>
              <a:t>J</a:t>
            </a:r>
            <a:endParaRPr lang="zh-CN" altLang="en-US" dirty="0"/>
          </a:p>
        </p:txBody>
      </p:sp>
      <p:sp>
        <p:nvSpPr>
          <p:cNvPr id="88" name="矩形 87"/>
          <p:cNvSpPr/>
          <p:nvPr/>
        </p:nvSpPr>
        <p:spPr>
          <a:xfrm>
            <a:off x="5274598" y="640782"/>
            <a:ext cx="364202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/>
              <a:t>J</a:t>
            </a:r>
            <a:endParaRPr lang="zh-CN" altLang="en-US" dirty="0"/>
          </a:p>
        </p:txBody>
      </p:sp>
      <p:cxnSp>
        <p:nvCxnSpPr>
          <p:cNvPr id="89" name="直接箭头连接符 88"/>
          <p:cNvCxnSpPr/>
          <p:nvPr/>
        </p:nvCxnSpPr>
        <p:spPr bwMode="auto">
          <a:xfrm rot="5400000">
            <a:off x="6096000" y="5517582"/>
            <a:ext cx="304800" cy="1524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0" name="直接箭头连接符 89"/>
          <p:cNvCxnSpPr/>
          <p:nvPr/>
        </p:nvCxnSpPr>
        <p:spPr bwMode="auto">
          <a:xfrm>
            <a:off x="6705600" y="5365182"/>
            <a:ext cx="304800" cy="1588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1" name="直接箭头连接符 90"/>
          <p:cNvCxnSpPr/>
          <p:nvPr/>
        </p:nvCxnSpPr>
        <p:spPr bwMode="auto">
          <a:xfrm rot="5400000">
            <a:off x="6926080" y="3849302"/>
            <a:ext cx="321041" cy="3048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2" name="矩形 91"/>
          <p:cNvSpPr/>
          <p:nvPr/>
        </p:nvSpPr>
        <p:spPr>
          <a:xfrm>
            <a:off x="4191000" y="5822382"/>
            <a:ext cx="404278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/>
              <a:t>F</a:t>
            </a:r>
            <a:endParaRPr lang="zh-CN" altLang="en-US" dirty="0"/>
          </a:p>
        </p:txBody>
      </p:sp>
      <p:cxnSp>
        <p:nvCxnSpPr>
          <p:cNvPr id="93" name="直接箭头连接符 92"/>
          <p:cNvCxnSpPr/>
          <p:nvPr/>
        </p:nvCxnSpPr>
        <p:spPr bwMode="auto">
          <a:xfrm rot="5400000">
            <a:off x="6591300" y="4565081"/>
            <a:ext cx="304801" cy="2286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4" name="直接箭头连接符 93"/>
          <p:cNvCxnSpPr/>
          <p:nvPr/>
        </p:nvCxnSpPr>
        <p:spPr bwMode="auto">
          <a:xfrm>
            <a:off x="7010400" y="4450782"/>
            <a:ext cx="381000" cy="1588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5" name="直接箭头连接符 94"/>
          <p:cNvCxnSpPr/>
          <p:nvPr/>
        </p:nvCxnSpPr>
        <p:spPr bwMode="auto">
          <a:xfrm rot="10800000" flipV="1">
            <a:off x="8229600" y="2850582"/>
            <a:ext cx="381000" cy="244841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6" name="直接箭头连接符 95"/>
          <p:cNvCxnSpPr/>
          <p:nvPr/>
        </p:nvCxnSpPr>
        <p:spPr bwMode="auto">
          <a:xfrm rot="5400000">
            <a:off x="7802380" y="3811202"/>
            <a:ext cx="321041" cy="2286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7" name="矩形 96"/>
          <p:cNvSpPr/>
          <p:nvPr/>
        </p:nvSpPr>
        <p:spPr>
          <a:xfrm>
            <a:off x="6019800" y="5822382"/>
            <a:ext cx="444352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98" name="矩形 97"/>
          <p:cNvSpPr/>
          <p:nvPr/>
        </p:nvSpPr>
        <p:spPr>
          <a:xfrm>
            <a:off x="5029200" y="5822382"/>
            <a:ext cx="463588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/>
              <a:t>G</a:t>
            </a:r>
            <a:endParaRPr lang="zh-CN" altLang="en-US" dirty="0"/>
          </a:p>
        </p:txBody>
      </p:sp>
      <p:cxnSp>
        <p:nvCxnSpPr>
          <p:cNvPr id="99" name="直接箭头连接符 98"/>
          <p:cNvCxnSpPr/>
          <p:nvPr/>
        </p:nvCxnSpPr>
        <p:spPr bwMode="auto">
          <a:xfrm rot="5400000">
            <a:off x="7505700" y="4565082"/>
            <a:ext cx="304800" cy="2286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0" name="直接箭头连接符 99"/>
          <p:cNvCxnSpPr/>
          <p:nvPr/>
        </p:nvCxnSpPr>
        <p:spPr bwMode="auto">
          <a:xfrm rot="5400000">
            <a:off x="8526280" y="3849302"/>
            <a:ext cx="397241" cy="2286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1" name="矩形 100"/>
          <p:cNvSpPr/>
          <p:nvPr/>
        </p:nvSpPr>
        <p:spPr>
          <a:xfrm>
            <a:off x="5562600" y="5822382"/>
            <a:ext cx="444352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/>
              <a:t>H</a:t>
            </a:r>
            <a:endParaRPr lang="zh-CN" altLang="en-US" dirty="0"/>
          </a:p>
        </p:txBody>
      </p:sp>
      <p:cxnSp>
        <p:nvCxnSpPr>
          <p:cNvPr id="102" name="直接箭头连接符 101"/>
          <p:cNvCxnSpPr/>
          <p:nvPr/>
        </p:nvCxnSpPr>
        <p:spPr bwMode="auto">
          <a:xfrm rot="5400000">
            <a:off x="8145279" y="4535103"/>
            <a:ext cx="397241" cy="2286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3" name="直接箭头连接符 102"/>
          <p:cNvCxnSpPr/>
          <p:nvPr/>
        </p:nvCxnSpPr>
        <p:spPr bwMode="auto">
          <a:xfrm>
            <a:off x="8686800" y="4374582"/>
            <a:ext cx="381000" cy="1588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4" name="直接箭头连接符 103"/>
          <p:cNvCxnSpPr/>
          <p:nvPr/>
        </p:nvCxnSpPr>
        <p:spPr bwMode="auto">
          <a:xfrm>
            <a:off x="8305800" y="3307782"/>
            <a:ext cx="381000" cy="1588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5" name="直接箭头连接符 104"/>
          <p:cNvCxnSpPr/>
          <p:nvPr/>
        </p:nvCxnSpPr>
        <p:spPr bwMode="auto">
          <a:xfrm>
            <a:off x="7162800" y="2544194"/>
            <a:ext cx="381000" cy="1588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6" name="Text Box 6"/>
          <p:cNvSpPr txBox="1">
            <a:spLocks noChangeArrowheads="1"/>
          </p:cNvSpPr>
          <p:nvPr/>
        </p:nvSpPr>
        <p:spPr bwMode="auto">
          <a:xfrm>
            <a:off x="6629400" y="803362"/>
            <a:ext cx="2514600" cy="523220"/>
          </a:xfrm>
          <a:prstGeom prst="rect">
            <a:avLst/>
          </a:prstGeom>
          <a:solidFill>
            <a:srgbClr val="3E7257"/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>
                <a:solidFill>
                  <a:schemeClr val="bg1"/>
                </a:solidFill>
              </a:rPr>
              <a:t>栈的高度？</a:t>
            </a:r>
            <a:endParaRPr lang="en-US" altLang="zh-CN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4" grpId="1"/>
      <p:bldP spid="45" grpId="0"/>
      <p:bldP spid="45" grpId="1"/>
      <p:bldP spid="46" grpId="0"/>
      <p:bldP spid="46" grpId="1"/>
      <p:bldP spid="47" grpId="0"/>
      <p:bldP spid="47" grpId="1"/>
      <p:bldP spid="48" grpId="0"/>
      <p:bldP spid="48" grpId="1"/>
      <p:bldP spid="49" grpId="0"/>
      <p:bldP spid="49" grpId="1"/>
      <p:bldP spid="50" grpId="0"/>
      <p:bldP spid="50" grpId="1"/>
      <p:bldP spid="51" grpId="0"/>
      <p:bldP spid="51" grpId="1"/>
      <p:bldP spid="72" grpId="0"/>
      <p:bldP spid="74" grpId="0"/>
      <p:bldP spid="76" grpId="0"/>
      <p:bldP spid="78" grpId="0"/>
      <p:bldP spid="81" grpId="0"/>
      <p:bldP spid="83" grpId="0"/>
      <p:bldP spid="84" grpId="0"/>
      <p:bldP spid="84" grpId="1"/>
      <p:bldP spid="87" grpId="0"/>
      <p:bldP spid="88" grpId="0"/>
      <p:bldP spid="88" grpId="1"/>
      <p:bldP spid="92" grpId="0"/>
      <p:bldP spid="97" grpId="0"/>
      <p:bldP spid="98" grpId="0"/>
      <p:bldP spid="101" grpId="0"/>
    </p:bldLst>
  </p:timing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 Box 6"/>
          <p:cNvSpPr txBox="1">
            <a:spLocks noChangeArrowheads="1"/>
          </p:cNvSpPr>
          <p:nvPr/>
        </p:nvSpPr>
        <p:spPr bwMode="auto">
          <a:xfrm>
            <a:off x="381000" y="2950800"/>
            <a:ext cx="8229600" cy="1295400"/>
          </a:xfrm>
          <a:prstGeom prst="rect">
            <a:avLst/>
          </a:prstGeom>
          <a:solidFill>
            <a:srgbClr val="D4EEF6"/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72000">
              <a:lnSpc>
                <a:spcPct val="130000"/>
              </a:lnSpc>
              <a:spcBef>
                <a:spcPts val="0"/>
              </a:spcBef>
              <a:buSzPct val="75000"/>
              <a:buNone/>
            </a:pPr>
            <a:r>
              <a:rPr lang="zh-CN" altLang="en-US" sz="3000" dirty="0"/>
              <a:t>例，后根中，</a:t>
            </a:r>
            <a:r>
              <a:rPr lang="en-US" altLang="zh-CN" sz="3000" dirty="0"/>
              <a:t>x</a:t>
            </a:r>
            <a:r>
              <a:rPr lang="zh-CN" altLang="en-US" sz="3000" dirty="0"/>
              <a:t>是</a:t>
            </a:r>
            <a:r>
              <a:rPr lang="en-US" altLang="zh-CN" sz="3000" dirty="0"/>
              <a:t>y</a:t>
            </a:r>
            <a:r>
              <a:rPr lang="zh-CN" altLang="en-US" sz="3000" dirty="0"/>
              <a:t>的子孙的充要条件：</a:t>
            </a:r>
            <a:endParaRPr lang="en-US" altLang="zh-CN" sz="3000" dirty="0"/>
          </a:p>
          <a:p>
            <a:pPr marL="72000">
              <a:lnSpc>
                <a:spcPct val="130000"/>
              </a:lnSpc>
              <a:spcBef>
                <a:spcPts val="0"/>
              </a:spcBef>
              <a:buSzPct val="75000"/>
              <a:buNone/>
            </a:pPr>
            <a:r>
              <a:rPr lang="en-US" altLang="zh-CN" sz="3000" dirty="0"/>
              <a:t>post(y) – </a:t>
            </a:r>
            <a:r>
              <a:rPr lang="en-US" altLang="zh-CN" sz="3000" dirty="0" err="1"/>
              <a:t>desc</a:t>
            </a:r>
            <a:r>
              <a:rPr lang="en-US" altLang="zh-CN" sz="3000" dirty="0"/>
              <a:t>(y) ≤post(x) &lt;post(y)</a:t>
            </a:r>
          </a:p>
        </p:txBody>
      </p:sp>
      <p:sp>
        <p:nvSpPr>
          <p:cNvPr id="48" name="Text Box 6"/>
          <p:cNvSpPr txBox="1">
            <a:spLocks noChangeArrowheads="1"/>
          </p:cNvSpPr>
          <p:nvPr/>
        </p:nvSpPr>
        <p:spPr bwMode="auto">
          <a:xfrm>
            <a:off x="1219200" y="4419600"/>
            <a:ext cx="4876800" cy="189282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solidFill>
              <a:srgbClr val="004568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8000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>
                <a:solidFill>
                  <a:srgbClr val="008A00"/>
                </a:solidFill>
              </a:rPr>
              <a:t>先根序列 ：</a:t>
            </a:r>
            <a:endParaRPr lang="en-US" altLang="zh-CN" dirty="0">
              <a:solidFill>
                <a:srgbClr val="008A00"/>
              </a:solidFill>
            </a:endParaRPr>
          </a:p>
          <a:p>
            <a:pPr marL="1800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/>
              <a:t>A, B, D, E, I, J, F, C, G, H</a:t>
            </a:r>
          </a:p>
          <a:p>
            <a:pPr marL="180000">
              <a:lnSpc>
                <a:spcPct val="100000"/>
              </a:lnSpc>
              <a:spcBef>
                <a:spcPts val="600"/>
              </a:spcBef>
              <a:buNone/>
            </a:pPr>
            <a:r>
              <a:rPr lang="zh-CN" altLang="en-US" dirty="0">
                <a:solidFill>
                  <a:srgbClr val="008A00"/>
                </a:solidFill>
              </a:rPr>
              <a:t>后根序列 ：</a:t>
            </a:r>
            <a:endParaRPr lang="en-US" altLang="zh-CN" dirty="0">
              <a:solidFill>
                <a:srgbClr val="008A00"/>
              </a:solidFill>
            </a:endParaRPr>
          </a:p>
          <a:p>
            <a:pPr marL="1800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/>
              <a:t>D, I, J, E, F, B, G, H, C, A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zh-CN" altLang="en-US" dirty="0">
                <a:latin typeface="黑体" pitchFamily="2" charset="-122"/>
                <a:ea typeface="黑体" pitchFamily="2" charset="-122"/>
              </a:rPr>
              <a:t>树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--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深度优先遍历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381000" y="1111240"/>
            <a:ext cx="8229600" cy="170816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72000">
              <a:lnSpc>
                <a:spcPct val="90000"/>
              </a:lnSpc>
              <a:spcBef>
                <a:spcPts val="0"/>
              </a:spcBef>
              <a:buSzPct val="75000"/>
              <a:buFont typeface="Wingdings" pitchFamily="2" charset="2"/>
              <a:buChar char="p"/>
            </a:pPr>
            <a:r>
              <a:rPr lang="en-US" altLang="zh-CN" sz="3000" dirty="0">
                <a:solidFill>
                  <a:srgbClr val="003399"/>
                </a:solidFill>
              </a:rPr>
              <a:t> </a:t>
            </a:r>
            <a:r>
              <a:rPr lang="zh-CN" altLang="en-US" sz="3000" dirty="0">
                <a:solidFill>
                  <a:srgbClr val="003399"/>
                </a:solidFill>
              </a:rPr>
              <a:t>小结</a:t>
            </a:r>
            <a:endParaRPr lang="en-US" altLang="zh-CN" sz="3000" dirty="0">
              <a:solidFill>
                <a:srgbClr val="003399"/>
              </a:solidFill>
            </a:endParaRPr>
          </a:p>
          <a:p>
            <a:pPr marL="72000">
              <a:lnSpc>
                <a:spcPct val="130000"/>
              </a:lnSpc>
              <a:spcBef>
                <a:spcPts val="0"/>
              </a:spcBef>
              <a:buSzPct val="75000"/>
              <a:buNone/>
            </a:pPr>
            <a:r>
              <a:rPr lang="en-US" altLang="zh-CN" sz="3000" dirty="0"/>
              <a:t>-- </a:t>
            </a:r>
            <a:r>
              <a:rPr lang="zh-CN" altLang="en-US" sz="3000" dirty="0"/>
              <a:t>先根序列中，</a:t>
            </a:r>
            <a:endParaRPr lang="en-US" altLang="zh-CN" sz="3000" dirty="0"/>
          </a:p>
          <a:p>
            <a:pPr marL="72000">
              <a:lnSpc>
                <a:spcPct val="130000"/>
              </a:lnSpc>
              <a:spcBef>
                <a:spcPts val="0"/>
              </a:spcBef>
              <a:buSzPct val="75000"/>
              <a:buNone/>
            </a:pPr>
            <a:r>
              <a:rPr lang="en-US" altLang="zh-CN" sz="3000" dirty="0"/>
              <a:t>-- </a:t>
            </a:r>
            <a:r>
              <a:rPr lang="zh-CN" altLang="en-US" sz="3000" dirty="0"/>
              <a:t>后根序列中，</a:t>
            </a:r>
            <a:endParaRPr lang="en-US" altLang="zh-CN" sz="3000" dirty="0"/>
          </a:p>
        </p:txBody>
      </p:sp>
      <p:sp>
        <p:nvSpPr>
          <p:cNvPr id="12" name="Oval 28"/>
          <p:cNvSpPr>
            <a:spLocks noChangeArrowheads="1"/>
          </p:cNvSpPr>
          <p:nvPr/>
        </p:nvSpPr>
        <p:spPr bwMode="auto">
          <a:xfrm>
            <a:off x="8217725" y="39918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C</a:t>
            </a:r>
            <a:endParaRPr lang="zh-CN" altLang="en-US" sz="3200" dirty="0"/>
          </a:p>
        </p:txBody>
      </p:sp>
      <p:sp>
        <p:nvSpPr>
          <p:cNvPr id="13" name="Oval 30"/>
          <p:cNvSpPr>
            <a:spLocks noChangeArrowheads="1"/>
          </p:cNvSpPr>
          <p:nvPr/>
        </p:nvSpPr>
        <p:spPr bwMode="auto">
          <a:xfrm>
            <a:off x="6812046" y="5177662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E</a:t>
            </a:r>
          </a:p>
        </p:txBody>
      </p:sp>
      <p:sp>
        <p:nvSpPr>
          <p:cNvPr id="14" name="Oval 29"/>
          <p:cNvSpPr>
            <a:spLocks noChangeArrowheads="1"/>
          </p:cNvSpPr>
          <p:nvPr/>
        </p:nvSpPr>
        <p:spPr bwMode="auto">
          <a:xfrm>
            <a:off x="7403400" y="51642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F</a:t>
            </a:r>
            <a:endParaRPr lang="zh-CN" altLang="en-US" sz="3200" dirty="0"/>
          </a:p>
        </p:txBody>
      </p:sp>
      <p:cxnSp>
        <p:nvCxnSpPr>
          <p:cNvPr id="15" name="直接连接符 14"/>
          <p:cNvCxnSpPr>
            <a:cxnSpLocks noChangeShapeType="1"/>
            <a:stCxn id="22" idx="5"/>
            <a:endCxn id="12" idx="0"/>
          </p:cNvCxnSpPr>
          <p:nvPr/>
        </p:nvCxnSpPr>
        <p:spPr bwMode="auto">
          <a:xfrm rot="16200000" flipH="1">
            <a:off x="7909554" y="3431628"/>
            <a:ext cx="607209" cy="513134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" name="直接连接符 15"/>
          <p:cNvCxnSpPr>
            <a:cxnSpLocks noChangeShapeType="1"/>
            <a:stCxn id="23" idx="5"/>
            <a:endCxn id="14" idx="0"/>
          </p:cNvCxnSpPr>
          <p:nvPr/>
        </p:nvCxnSpPr>
        <p:spPr bwMode="auto">
          <a:xfrm rot="16200000" flipH="1">
            <a:off x="7108283" y="4617082"/>
            <a:ext cx="681071" cy="413163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" name="直接连接符 16"/>
          <p:cNvCxnSpPr>
            <a:cxnSpLocks noChangeShapeType="1"/>
            <a:stCxn id="23" idx="4"/>
            <a:endCxn id="13" idx="0"/>
          </p:cNvCxnSpPr>
          <p:nvPr/>
        </p:nvCxnSpPr>
        <p:spPr bwMode="auto">
          <a:xfrm rot="5400000">
            <a:off x="6753684" y="4867300"/>
            <a:ext cx="620724" cy="15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8" name="Oval 30"/>
          <p:cNvSpPr>
            <a:spLocks noChangeArrowheads="1"/>
          </p:cNvSpPr>
          <p:nvPr/>
        </p:nvSpPr>
        <p:spPr bwMode="auto">
          <a:xfrm>
            <a:off x="6384246" y="61254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I</a:t>
            </a:r>
          </a:p>
        </p:txBody>
      </p:sp>
      <p:cxnSp>
        <p:nvCxnSpPr>
          <p:cNvPr id="19" name="直接连接符 30"/>
          <p:cNvCxnSpPr>
            <a:cxnSpLocks noChangeShapeType="1"/>
            <a:stCxn id="13" idx="3"/>
            <a:endCxn id="18" idx="0"/>
          </p:cNvCxnSpPr>
          <p:nvPr/>
        </p:nvCxnSpPr>
        <p:spPr bwMode="auto">
          <a:xfrm rot="5400000">
            <a:off x="6502278" y="5741822"/>
            <a:ext cx="517547" cy="2496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0" name="直接连接符 31"/>
          <p:cNvCxnSpPr>
            <a:cxnSpLocks noChangeShapeType="1"/>
            <a:stCxn id="21" idx="0"/>
            <a:endCxn id="13" idx="5"/>
          </p:cNvCxnSpPr>
          <p:nvPr/>
        </p:nvCxnSpPr>
        <p:spPr bwMode="auto">
          <a:xfrm rot="16200000" flipV="1">
            <a:off x="7122969" y="5727122"/>
            <a:ext cx="517547" cy="2790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1" name="Oval 30"/>
          <p:cNvSpPr>
            <a:spLocks noChangeArrowheads="1"/>
          </p:cNvSpPr>
          <p:nvPr/>
        </p:nvSpPr>
        <p:spPr bwMode="auto">
          <a:xfrm>
            <a:off x="7269246" y="61254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J</a:t>
            </a:r>
          </a:p>
        </p:txBody>
      </p:sp>
      <p:sp>
        <p:nvSpPr>
          <p:cNvPr id="22" name="Oval 27"/>
          <p:cNvSpPr>
            <a:spLocks noChangeArrowheads="1"/>
          </p:cNvSpPr>
          <p:nvPr/>
        </p:nvSpPr>
        <p:spPr bwMode="auto">
          <a:xfrm>
            <a:off x="7526400" y="29544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buNone/>
            </a:pPr>
            <a:r>
              <a:rPr lang="en-US" altLang="zh-CN" sz="3200" dirty="0"/>
              <a:t>A</a:t>
            </a:r>
          </a:p>
        </p:txBody>
      </p:sp>
      <p:sp>
        <p:nvSpPr>
          <p:cNvPr id="23" name="Oval 26"/>
          <p:cNvSpPr>
            <a:spLocks noChangeArrowheads="1"/>
          </p:cNvSpPr>
          <p:nvPr/>
        </p:nvSpPr>
        <p:spPr bwMode="auto">
          <a:xfrm>
            <a:off x="6812046" y="4052938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B</a:t>
            </a:r>
          </a:p>
        </p:txBody>
      </p:sp>
      <p:cxnSp>
        <p:nvCxnSpPr>
          <p:cNvPr id="24" name="直接连接符 23"/>
          <p:cNvCxnSpPr>
            <a:cxnSpLocks noChangeShapeType="1"/>
            <a:stCxn id="22" idx="3"/>
            <a:endCxn id="23" idx="0"/>
          </p:cNvCxnSpPr>
          <p:nvPr/>
        </p:nvCxnSpPr>
        <p:spPr bwMode="auto">
          <a:xfrm rot="5400000">
            <a:off x="6997955" y="3450683"/>
            <a:ext cx="668347" cy="536163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5" name="Oval 29"/>
          <p:cNvSpPr>
            <a:spLocks noChangeArrowheads="1"/>
          </p:cNvSpPr>
          <p:nvPr/>
        </p:nvSpPr>
        <p:spPr bwMode="auto">
          <a:xfrm>
            <a:off x="8563800" y="50880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H</a:t>
            </a:r>
            <a:endParaRPr lang="zh-CN" altLang="en-US" sz="3200" dirty="0"/>
          </a:p>
        </p:txBody>
      </p:sp>
      <p:cxnSp>
        <p:nvCxnSpPr>
          <p:cNvPr id="26" name="直接连接符 25"/>
          <p:cNvCxnSpPr>
            <a:cxnSpLocks noChangeShapeType="1"/>
            <a:stCxn id="12" idx="5"/>
            <a:endCxn id="25" idx="0"/>
          </p:cNvCxnSpPr>
          <p:nvPr/>
        </p:nvCxnSpPr>
        <p:spPr bwMode="auto">
          <a:xfrm rot="16200000" flipH="1">
            <a:off x="8398854" y="4671053"/>
            <a:ext cx="666009" cy="167884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34" name="Oval 29"/>
          <p:cNvSpPr>
            <a:spLocks noChangeArrowheads="1"/>
          </p:cNvSpPr>
          <p:nvPr/>
        </p:nvSpPr>
        <p:spPr bwMode="auto">
          <a:xfrm>
            <a:off x="7983600" y="5087949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G</a:t>
            </a:r>
            <a:endParaRPr lang="zh-CN" altLang="en-US" sz="3200" dirty="0"/>
          </a:p>
        </p:txBody>
      </p:sp>
      <p:cxnSp>
        <p:nvCxnSpPr>
          <p:cNvPr id="35" name="直接连接符 34"/>
          <p:cNvCxnSpPr>
            <a:cxnSpLocks noChangeShapeType="1"/>
            <a:stCxn id="12" idx="3"/>
            <a:endCxn id="34" idx="0"/>
          </p:cNvCxnSpPr>
          <p:nvPr/>
        </p:nvCxnSpPr>
        <p:spPr bwMode="auto">
          <a:xfrm rot="5400000">
            <a:off x="7930588" y="4727003"/>
            <a:ext cx="665958" cy="55934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36" name="Oval 29"/>
          <p:cNvSpPr>
            <a:spLocks noChangeArrowheads="1"/>
          </p:cNvSpPr>
          <p:nvPr/>
        </p:nvSpPr>
        <p:spPr bwMode="auto">
          <a:xfrm>
            <a:off x="6184200" y="5142737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D</a:t>
            </a:r>
            <a:endParaRPr lang="zh-CN" altLang="en-US" sz="3200" dirty="0"/>
          </a:p>
        </p:txBody>
      </p:sp>
      <p:cxnSp>
        <p:nvCxnSpPr>
          <p:cNvPr id="37" name="直接连接符 36"/>
          <p:cNvCxnSpPr>
            <a:cxnSpLocks noChangeShapeType="1"/>
            <a:stCxn id="23" idx="3"/>
            <a:endCxn id="36" idx="0"/>
          </p:cNvCxnSpPr>
          <p:nvPr/>
        </p:nvCxnSpPr>
        <p:spPr bwMode="auto">
          <a:xfrm rot="5400000">
            <a:off x="6331224" y="4588106"/>
            <a:ext cx="659608" cy="449655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73" name="下箭头 72"/>
          <p:cNvSpPr/>
          <p:nvPr/>
        </p:nvSpPr>
        <p:spPr bwMode="auto">
          <a:xfrm>
            <a:off x="4267200" y="2667000"/>
            <a:ext cx="381000" cy="360000"/>
          </a:xfrm>
          <a:prstGeom prst="downArrow">
            <a:avLst/>
          </a:prstGeom>
          <a:solidFill>
            <a:schemeClr val="bg2">
              <a:lumMod val="20000"/>
              <a:lumOff val="80000"/>
            </a:schemeClr>
          </a:solidFill>
          <a:ln w="28575" cap="flat" cmpd="sng" algn="ctr">
            <a:solidFill>
              <a:srgbClr val="0033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3124200" y="1586963"/>
            <a:ext cx="4416594" cy="608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3000" dirty="0">
                <a:solidFill>
                  <a:srgbClr val="003399"/>
                </a:solidFill>
              </a:rPr>
              <a:t>子孙紧密排列在结点右侧</a:t>
            </a:r>
          </a:p>
        </p:txBody>
      </p:sp>
      <p:sp>
        <p:nvSpPr>
          <p:cNvPr id="76" name="矩形 75"/>
          <p:cNvSpPr/>
          <p:nvPr/>
        </p:nvSpPr>
        <p:spPr>
          <a:xfrm>
            <a:off x="3054751" y="2140763"/>
            <a:ext cx="4489049" cy="6258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2000">
              <a:lnSpc>
                <a:spcPct val="130000"/>
              </a:lnSpc>
              <a:spcBef>
                <a:spcPts val="0"/>
              </a:spcBef>
              <a:buSzPct val="75000"/>
              <a:buNone/>
            </a:pPr>
            <a:r>
              <a:rPr lang="zh-CN" altLang="en-US" sz="3000" dirty="0">
                <a:solidFill>
                  <a:srgbClr val="003399"/>
                </a:solidFill>
              </a:rPr>
              <a:t>子孙</a:t>
            </a:r>
            <a:r>
              <a:rPr lang="en-US" altLang="zh-CN" sz="3000" dirty="0">
                <a:solidFill>
                  <a:srgbClr val="003399"/>
                </a:solidFill>
              </a:rPr>
              <a:t>…………………</a:t>
            </a:r>
            <a:r>
              <a:rPr lang="zh-CN" altLang="en-US" sz="3000" dirty="0">
                <a:solidFill>
                  <a:srgbClr val="003399"/>
                </a:solidFill>
              </a:rPr>
              <a:t>左侧</a:t>
            </a:r>
            <a:endParaRPr lang="en-US" altLang="zh-CN" sz="3000" dirty="0">
              <a:solidFill>
                <a:srgbClr val="0033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/>
      <p:bldP spid="7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57200" y="-75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4400" kern="0" dirty="0">
                <a:solidFill>
                  <a:schemeClr val="tx2"/>
                </a:solidFill>
                <a:latin typeface="+mj-lt"/>
                <a:cs typeface="+mj-cs"/>
              </a:rPr>
              <a:t>5.1.1 </a:t>
            </a:r>
            <a:r>
              <a:rPr lang="zh-CN" altLang="en-US" sz="4400" kern="0" dirty="0">
                <a:solidFill>
                  <a:schemeClr val="tx2"/>
                </a:solidFill>
                <a:latin typeface="+mj-lt"/>
                <a:cs typeface="+mj-cs"/>
              </a:rPr>
              <a:t>扩充</a:t>
            </a:r>
            <a:r>
              <a:rPr lang="zh-CN" altLang="en-US" sz="4400" kern="0" dirty="0">
                <a:solidFill>
                  <a:schemeClr val="tx2"/>
                </a:solidFill>
                <a:latin typeface="黑体" pitchFamily="2" charset="-122"/>
                <a:cs typeface="+mj-cs"/>
              </a:rPr>
              <a:t>二叉树</a:t>
            </a:r>
            <a:endParaRPr kumimoji="0" lang="zh-CN" altLang="en-US" sz="4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9" name="Text Box 6"/>
          <p:cNvSpPr txBox="1">
            <a:spLocks noChangeArrowheads="1"/>
          </p:cNvSpPr>
          <p:nvPr/>
        </p:nvSpPr>
        <p:spPr bwMode="auto">
          <a:xfrm>
            <a:off x="457200" y="1125343"/>
            <a:ext cx="8305800" cy="257147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zh-CN" altLang="en-US" sz="3200" dirty="0">
                <a:solidFill>
                  <a:srgbClr val="00518E"/>
                </a:solidFill>
              </a:rPr>
              <a:t> 外部路径长度</a:t>
            </a:r>
            <a:r>
              <a:rPr lang="en-US" altLang="zh-CN" sz="3200" b="1" i="1" dirty="0">
                <a:solidFill>
                  <a:srgbClr val="00518E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zh-CN" altLang="en-US" sz="3200" dirty="0">
                <a:solidFill>
                  <a:srgbClr val="00518E"/>
                </a:solidFill>
              </a:rPr>
              <a:t>：</a:t>
            </a:r>
            <a:endParaRPr lang="en-US" altLang="zh-CN" sz="3200" dirty="0">
              <a:solidFill>
                <a:srgbClr val="00518E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endParaRPr lang="en-US" altLang="zh-CN" sz="3200" dirty="0"/>
          </a:p>
          <a:p>
            <a:pPr>
              <a:lnSpc>
                <a:spcPct val="120000"/>
              </a:lnSpc>
              <a:spcBef>
                <a:spcPts val="900"/>
              </a:spcBef>
              <a:buFont typeface="Arial" pitchFamily="34" charset="0"/>
              <a:buChar char="•"/>
            </a:pPr>
            <a:r>
              <a:rPr lang="zh-CN" altLang="en-US" sz="3200" dirty="0">
                <a:solidFill>
                  <a:srgbClr val="00518E"/>
                </a:solidFill>
              </a:rPr>
              <a:t> 内部路径长度</a:t>
            </a:r>
            <a:r>
              <a:rPr lang="en-US" altLang="zh-CN" sz="3200" b="1" i="1" dirty="0">
                <a:solidFill>
                  <a:srgbClr val="00518E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zh-CN" altLang="en-US" sz="3200" dirty="0">
                <a:solidFill>
                  <a:srgbClr val="00518E"/>
                </a:solidFill>
              </a:rPr>
              <a:t>：</a:t>
            </a:r>
            <a:endParaRPr lang="en-US" altLang="zh-CN" sz="3200" dirty="0">
              <a:solidFill>
                <a:srgbClr val="00518E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endParaRPr lang="en-US" altLang="zh-CN" sz="3200" dirty="0">
              <a:solidFill>
                <a:srgbClr val="007400"/>
              </a:solidFill>
            </a:endParaRPr>
          </a:p>
        </p:txBody>
      </p:sp>
      <p:sp>
        <p:nvSpPr>
          <p:cNvPr id="37" name="Oval 26"/>
          <p:cNvSpPr>
            <a:spLocks noChangeArrowheads="1"/>
          </p:cNvSpPr>
          <p:nvPr/>
        </p:nvSpPr>
        <p:spPr bwMode="auto">
          <a:xfrm>
            <a:off x="1717800" y="4724400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B</a:t>
            </a:r>
          </a:p>
        </p:txBody>
      </p:sp>
      <p:sp>
        <p:nvSpPr>
          <p:cNvPr id="38" name="Oval 27"/>
          <p:cNvSpPr>
            <a:spLocks noChangeArrowheads="1"/>
          </p:cNvSpPr>
          <p:nvPr/>
        </p:nvSpPr>
        <p:spPr bwMode="auto">
          <a:xfrm>
            <a:off x="2209800" y="4038600"/>
            <a:ext cx="504000" cy="504000"/>
          </a:xfrm>
          <a:prstGeom prst="ellipse">
            <a:avLst/>
          </a:prstGeom>
          <a:solidFill>
            <a:srgbClr val="FFFE98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/>
              <a:t>A</a:t>
            </a:r>
          </a:p>
        </p:txBody>
      </p:sp>
      <p:sp>
        <p:nvSpPr>
          <p:cNvPr id="39" name="Oval 28"/>
          <p:cNvSpPr>
            <a:spLocks noChangeArrowheads="1"/>
          </p:cNvSpPr>
          <p:nvPr/>
        </p:nvSpPr>
        <p:spPr bwMode="auto">
          <a:xfrm>
            <a:off x="2672400" y="4724400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C</a:t>
            </a:r>
            <a:endParaRPr lang="zh-CN" altLang="en-US" sz="3200" dirty="0"/>
          </a:p>
        </p:txBody>
      </p:sp>
      <p:sp>
        <p:nvSpPr>
          <p:cNvPr id="40" name="Oval 29"/>
          <p:cNvSpPr>
            <a:spLocks noChangeArrowheads="1"/>
          </p:cNvSpPr>
          <p:nvPr/>
        </p:nvSpPr>
        <p:spPr bwMode="auto">
          <a:xfrm>
            <a:off x="2374200" y="5410200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D</a:t>
            </a:r>
            <a:endParaRPr lang="zh-CN" altLang="en-US" sz="3200" dirty="0"/>
          </a:p>
        </p:txBody>
      </p:sp>
      <p:cxnSp>
        <p:nvCxnSpPr>
          <p:cNvPr id="41" name="直接连接符 40"/>
          <p:cNvCxnSpPr>
            <a:stCxn id="38" idx="3"/>
            <a:endCxn id="37" idx="0"/>
          </p:cNvCxnSpPr>
          <p:nvPr/>
        </p:nvCxnSpPr>
        <p:spPr bwMode="auto">
          <a:xfrm rot="5400000">
            <a:off x="1998901" y="4439691"/>
            <a:ext cx="255609" cy="3138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直接连接符 41"/>
          <p:cNvCxnSpPr>
            <a:stCxn id="38" idx="5"/>
            <a:endCxn id="39" idx="0"/>
          </p:cNvCxnSpPr>
          <p:nvPr/>
        </p:nvCxnSpPr>
        <p:spPr bwMode="auto">
          <a:xfrm rot="16200000" flipH="1">
            <a:off x="2654391" y="4454390"/>
            <a:ext cx="255609" cy="2844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直接连接符 42"/>
          <p:cNvCxnSpPr>
            <a:stCxn id="39" idx="3"/>
            <a:endCxn id="40" idx="0"/>
          </p:cNvCxnSpPr>
          <p:nvPr/>
        </p:nvCxnSpPr>
        <p:spPr bwMode="auto">
          <a:xfrm rot="5400000">
            <a:off x="2558401" y="5222391"/>
            <a:ext cx="255609" cy="1200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4" name="Oval 26"/>
          <p:cNvSpPr>
            <a:spLocks noChangeArrowheads="1"/>
          </p:cNvSpPr>
          <p:nvPr/>
        </p:nvSpPr>
        <p:spPr bwMode="auto">
          <a:xfrm>
            <a:off x="5680200" y="4343400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B</a:t>
            </a:r>
          </a:p>
        </p:txBody>
      </p:sp>
      <p:sp>
        <p:nvSpPr>
          <p:cNvPr id="45" name="Oval 27"/>
          <p:cNvSpPr>
            <a:spLocks noChangeArrowheads="1"/>
          </p:cNvSpPr>
          <p:nvPr/>
        </p:nvSpPr>
        <p:spPr bwMode="auto">
          <a:xfrm>
            <a:off x="6400800" y="3657600"/>
            <a:ext cx="504000" cy="504000"/>
          </a:xfrm>
          <a:prstGeom prst="ellipse">
            <a:avLst/>
          </a:prstGeom>
          <a:solidFill>
            <a:srgbClr val="FFFE98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/>
              <a:t>A</a:t>
            </a:r>
          </a:p>
        </p:txBody>
      </p:sp>
      <p:sp>
        <p:nvSpPr>
          <p:cNvPr id="46" name="Oval 28"/>
          <p:cNvSpPr>
            <a:spLocks noChangeArrowheads="1"/>
          </p:cNvSpPr>
          <p:nvPr/>
        </p:nvSpPr>
        <p:spPr bwMode="auto">
          <a:xfrm>
            <a:off x="7192200" y="4343400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C</a:t>
            </a:r>
            <a:endParaRPr lang="zh-CN" altLang="en-US" sz="3200" dirty="0"/>
          </a:p>
        </p:txBody>
      </p:sp>
      <p:sp>
        <p:nvSpPr>
          <p:cNvPr id="47" name="Oval 29"/>
          <p:cNvSpPr>
            <a:spLocks noChangeArrowheads="1"/>
          </p:cNvSpPr>
          <p:nvPr/>
        </p:nvSpPr>
        <p:spPr bwMode="auto">
          <a:xfrm>
            <a:off x="6629400" y="5029200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D</a:t>
            </a:r>
            <a:endParaRPr lang="zh-CN" altLang="en-US" sz="3200" dirty="0"/>
          </a:p>
        </p:txBody>
      </p:sp>
      <p:cxnSp>
        <p:nvCxnSpPr>
          <p:cNvPr id="48" name="直接连接符 47"/>
          <p:cNvCxnSpPr>
            <a:stCxn id="45" idx="3"/>
            <a:endCxn id="44" idx="0"/>
          </p:cNvCxnSpPr>
          <p:nvPr/>
        </p:nvCxnSpPr>
        <p:spPr bwMode="auto">
          <a:xfrm rot="5400000">
            <a:off x="6075601" y="3944391"/>
            <a:ext cx="255609" cy="5424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9" name="直接连接符 48"/>
          <p:cNvCxnSpPr>
            <a:stCxn id="45" idx="5"/>
            <a:endCxn id="46" idx="0"/>
          </p:cNvCxnSpPr>
          <p:nvPr/>
        </p:nvCxnSpPr>
        <p:spPr bwMode="auto">
          <a:xfrm rot="16200000" flipH="1">
            <a:off x="7009791" y="3908990"/>
            <a:ext cx="255609" cy="6132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直接连接符 49"/>
          <p:cNvCxnSpPr>
            <a:stCxn id="46" idx="3"/>
            <a:endCxn id="47" idx="0"/>
          </p:cNvCxnSpPr>
          <p:nvPr/>
        </p:nvCxnSpPr>
        <p:spPr bwMode="auto">
          <a:xfrm rot="5400000">
            <a:off x="6945901" y="4709091"/>
            <a:ext cx="255609" cy="3846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1" name="矩形 50"/>
          <p:cNvSpPr/>
          <p:nvPr/>
        </p:nvSpPr>
        <p:spPr bwMode="auto">
          <a:xfrm>
            <a:off x="5410200" y="5181600"/>
            <a:ext cx="457200" cy="304800"/>
          </a:xfrm>
          <a:prstGeom prst="rect">
            <a:avLst/>
          </a:prstGeom>
          <a:solidFill>
            <a:srgbClr val="FF66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52" name="直接连接符 51"/>
          <p:cNvCxnSpPr>
            <a:stCxn id="44" idx="3"/>
            <a:endCxn id="51" idx="0"/>
          </p:cNvCxnSpPr>
          <p:nvPr/>
        </p:nvCxnSpPr>
        <p:spPr bwMode="auto">
          <a:xfrm rot="5400000">
            <a:off x="5492401" y="4919991"/>
            <a:ext cx="408009" cy="1152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3" name="矩形 52"/>
          <p:cNvSpPr/>
          <p:nvPr/>
        </p:nvSpPr>
        <p:spPr bwMode="auto">
          <a:xfrm>
            <a:off x="6019800" y="5181600"/>
            <a:ext cx="457200" cy="304800"/>
          </a:xfrm>
          <a:prstGeom prst="rect">
            <a:avLst/>
          </a:prstGeom>
          <a:solidFill>
            <a:srgbClr val="FF66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54" name="直接连接符 53"/>
          <p:cNvCxnSpPr>
            <a:stCxn id="44" idx="5"/>
            <a:endCxn id="53" idx="0"/>
          </p:cNvCxnSpPr>
          <p:nvPr/>
        </p:nvCxnSpPr>
        <p:spPr bwMode="auto">
          <a:xfrm rot="16200000" flipH="1">
            <a:off x="5975391" y="4908590"/>
            <a:ext cx="408009" cy="1380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5" name="矩形 54"/>
          <p:cNvSpPr/>
          <p:nvPr/>
        </p:nvSpPr>
        <p:spPr bwMode="auto">
          <a:xfrm>
            <a:off x="6324600" y="5867400"/>
            <a:ext cx="457200" cy="304800"/>
          </a:xfrm>
          <a:prstGeom prst="rect">
            <a:avLst/>
          </a:prstGeom>
          <a:solidFill>
            <a:srgbClr val="FF66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56" name="直接连接符 55"/>
          <p:cNvCxnSpPr>
            <a:stCxn id="47" idx="3"/>
            <a:endCxn id="55" idx="0"/>
          </p:cNvCxnSpPr>
          <p:nvPr/>
        </p:nvCxnSpPr>
        <p:spPr bwMode="auto">
          <a:xfrm rot="5400000">
            <a:off x="6424201" y="5588391"/>
            <a:ext cx="408009" cy="1500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7" name="矩形 56"/>
          <p:cNvSpPr/>
          <p:nvPr/>
        </p:nvSpPr>
        <p:spPr bwMode="auto">
          <a:xfrm>
            <a:off x="6934200" y="5867400"/>
            <a:ext cx="457200" cy="304800"/>
          </a:xfrm>
          <a:prstGeom prst="rect">
            <a:avLst/>
          </a:prstGeom>
          <a:solidFill>
            <a:srgbClr val="FF66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76" name="直接连接符 75"/>
          <p:cNvCxnSpPr>
            <a:stCxn id="47" idx="5"/>
            <a:endCxn id="57" idx="0"/>
          </p:cNvCxnSpPr>
          <p:nvPr/>
        </p:nvCxnSpPr>
        <p:spPr bwMode="auto">
          <a:xfrm rot="16200000" flipH="1">
            <a:off x="6907191" y="5611790"/>
            <a:ext cx="408009" cy="1032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7" name="矩形 76"/>
          <p:cNvSpPr/>
          <p:nvPr/>
        </p:nvSpPr>
        <p:spPr bwMode="auto">
          <a:xfrm>
            <a:off x="7772400" y="5105400"/>
            <a:ext cx="457200" cy="304800"/>
          </a:xfrm>
          <a:prstGeom prst="rect">
            <a:avLst/>
          </a:prstGeom>
          <a:solidFill>
            <a:srgbClr val="FF66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78" name="直接连接符 77"/>
          <p:cNvCxnSpPr>
            <a:stCxn id="46" idx="5"/>
            <a:endCxn id="77" idx="0"/>
          </p:cNvCxnSpPr>
          <p:nvPr/>
        </p:nvCxnSpPr>
        <p:spPr bwMode="auto">
          <a:xfrm rot="16200000" flipH="1">
            <a:off x="7645791" y="4750190"/>
            <a:ext cx="331809" cy="3786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9" name="右箭头 78"/>
          <p:cNvSpPr/>
          <p:nvPr/>
        </p:nvSpPr>
        <p:spPr bwMode="auto">
          <a:xfrm>
            <a:off x="3657600" y="4876800"/>
            <a:ext cx="1447800" cy="304800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80" name="Rectangle 6"/>
          <p:cNvSpPr>
            <a:spLocks noChangeArrowheads="1"/>
          </p:cNvSpPr>
          <p:nvPr/>
        </p:nvSpPr>
        <p:spPr bwMode="auto">
          <a:xfrm>
            <a:off x="3962400" y="4343400"/>
            <a:ext cx="838200" cy="685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3200" dirty="0">
                <a:solidFill>
                  <a:srgbClr val="FF6600"/>
                </a:solidFill>
                <a:latin typeface="黑体" pitchFamily="2" charset="-122"/>
              </a:rPr>
              <a:t>扩充</a:t>
            </a:r>
            <a:endParaRPr lang="en-US" altLang="zh-CN" sz="3200" dirty="0">
              <a:solidFill>
                <a:srgbClr val="FF6600"/>
              </a:solidFill>
              <a:latin typeface="黑体" pitchFamily="2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685800" y="1676400"/>
            <a:ext cx="6858000" cy="6430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sz="3200" dirty="0"/>
              <a:t>从根到每个外部结点的路径长度之和；</a:t>
            </a:r>
          </a:p>
        </p:txBody>
      </p:sp>
      <p:sp>
        <p:nvSpPr>
          <p:cNvPr id="32" name="矩形 31"/>
          <p:cNvSpPr/>
          <p:nvPr/>
        </p:nvSpPr>
        <p:spPr>
          <a:xfrm>
            <a:off x="685800" y="2938339"/>
            <a:ext cx="6705600" cy="6430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sz="3200" dirty="0"/>
              <a:t>从根到每个内部结点的路径长度之和；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</p:bldLst>
  </p:timing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zh-CN" altLang="en-US" dirty="0">
                <a:latin typeface="黑体" pitchFamily="2" charset="-122"/>
                <a:ea typeface="黑体" pitchFamily="2" charset="-122"/>
              </a:rPr>
              <a:t>树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--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广度优先遍历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381000" y="1111240"/>
            <a:ext cx="8229600" cy="2012859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72000">
              <a:lnSpc>
                <a:spcPct val="130000"/>
              </a:lnSpc>
              <a:spcBef>
                <a:spcPts val="0"/>
              </a:spcBef>
              <a:buSzPct val="75000"/>
              <a:buFont typeface="Wingdings" pitchFamily="2" charset="2"/>
              <a:buChar char="p"/>
            </a:pPr>
            <a:r>
              <a:rPr lang="zh-CN" altLang="en-US" sz="3200" dirty="0">
                <a:solidFill>
                  <a:srgbClr val="003399"/>
                </a:solidFill>
              </a:rPr>
              <a:t> 广度优先遍历：</a:t>
            </a:r>
            <a:endParaRPr lang="en-US" altLang="zh-CN" sz="3200" dirty="0">
              <a:solidFill>
                <a:srgbClr val="003399"/>
              </a:solidFill>
            </a:endParaRPr>
          </a:p>
          <a:p>
            <a:pPr marL="72000">
              <a:lnSpc>
                <a:spcPct val="130000"/>
              </a:lnSpc>
              <a:spcBef>
                <a:spcPts val="0"/>
              </a:spcBef>
              <a:buSzPct val="75000"/>
              <a:buNone/>
            </a:pPr>
            <a:r>
              <a:rPr lang="zh-CN" altLang="en-US" sz="3200" dirty="0"/>
              <a:t>   从</a:t>
            </a:r>
            <a:r>
              <a:rPr lang="en-US" altLang="zh-CN" sz="3200" dirty="0"/>
              <a:t>0</a:t>
            </a:r>
            <a:r>
              <a:rPr lang="zh-CN" altLang="en-US" sz="3200" dirty="0"/>
              <a:t>层开始，逐层向下；</a:t>
            </a:r>
            <a:endParaRPr lang="en-US" altLang="zh-CN" sz="3200" dirty="0"/>
          </a:p>
          <a:p>
            <a:pPr marL="72000">
              <a:lnSpc>
                <a:spcPct val="130000"/>
              </a:lnSpc>
              <a:spcBef>
                <a:spcPts val="0"/>
              </a:spcBef>
              <a:buSzPct val="75000"/>
              <a:buNone/>
            </a:pPr>
            <a:r>
              <a:rPr lang="en-US" altLang="zh-CN" sz="3200" dirty="0"/>
              <a:t>   </a:t>
            </a:r>
            <a:r>
              <a:rPr lang="zh-CN" altLang="en-US" sz="3200" dirty="0"/>
              <a:t>每层内部，从左向右遍历；</a:t>
            </a:r>
            <a:endParaRPr lang="en-US" altLang="zh-CN" sz="3200" dirty="0"/>
          </a:p>
        </p:txBody>
      </p:sp>
      <p:sp>
        <p:nvSpPr>
          <p:cNvPr id="29" name="Oval 28"/>
          <p:cNvSpPr>
            <a:spLocks noChangeArrowheads="1"/>
          </p:cNvSpPr>
          <p:nvPr/>
        </p:nvSpPr>
        <p:spPr bwMode="auto">
          <a:xfrm>
            <a:off x="7959725" y="28194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C</a:t>
            </a:r>
            <a:endParaRPr lang="zh-CN" altLang="en-US" sz="3200" dirty="0"/>
          </a:p>
        </p:txBody>
      </p:sp>
      <p:sp>
        <p:nvSpPr>
          <p:cNvPr id="30" name="Oval 30"/>
          <p:cNvSpPr>
            <a:spLocks noChangeArrowheads="1"/>
          </p:cNvSpPr>
          <p:nvPr/>
        </p:nvSpPr>
        <p:spPr bwMode="auto">
          <a:xfrm>
            <a:off x="6372246" y="4005262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E</a:t>
            </a:r>
          </a:p>
        </p:txBody>
      </p:sp>
      <p:sp>
        <p:nvSpPr>
          <p:cNvPr id="31" name="Oval 29"/>
          <p:cNvSpPr>
            <a:spLocks noChangeArrowheads="1"/>
          </p:cNvSpPr>
          <p:nvPr/>
        </p:nvSpPr>
        <p:spPr bwMode="auto">
          <a:xfrm>
            <a:off x="6963600" y="39918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F</a:t>
            </a:r>
            <a:endParaRPr lang="zh-CN" altLang="en-US" sz="3200" dirty="0"/>
          </a:p>
        </p:txBody>
      </p:sp>
      <p:cxnSp>
        <p:nvCxnSpPr>
          <p:cNvPr id="32" name="直接连接符 31"/>
          <p:cNvCxnSpPr>
            <a:cxnSpLocks noChangeShapeType="1"/>
            <a:stCxn id="43" idx="5"/>
            <a:endCxn id="29" idx="1"/>
          </p:cNvCxnSpPr>
          <p:nvPr/>
        </p:nvCxnSpPr>
        <p:spPr bwMode="auto">
          <a:xfrm rot="16200000" flipH="1">
            <a:off x="7434653" y="2294328"/>
            <a:ext cx="681018" cy="516743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3" name="直接连接符 32"/>
          <p:cNvCxnSpPr>
            <a:cxnSpLocks noChangeShapeType="1"/>
            <a:stCxn id="44" idx="5"/>
            <a:endCxn id="31" idx="0"/>
          </p:cNvCxnSpPr>
          <p:nvPr/>
        </p:nvCxnSpPr>
        <p:spPr bwMode="auto">
          <a:xfrm rot="16200000" flipH="1">
            <a:off x="6668483" y="3444682"/>
            <a:ext cx="681071" cy="413163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8" name="直接连接符 37"/>
          <p:cNvCxnSpPr>
            <a:cxnSpLocks noChangeShapeType="1"/>
            <a:stCxn id="44" idx="4"/>
            <a:endCxn id="30" idx="0"/>
          </p:cNvCxnSpPr>
          <p:nvPr/>
        </p:nvCxnSpPr>
        <p:spPr bwMode="auto">
          <a:xfrm rot="5400000">
            <a:off x="6313884" y="3694900"/>
            <a:ext cx="620724" cy="15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39" name="Oval 30"/>
          <p:cNvSpPr>
            <a:spLocks noChangeArrowheads="1"/>
          </p:cNvSpPr>
          <p:nvPr/>
        </p:nvSpPr>
        <p:spPr bwMode="auto">
          <a:xfrm>
            <a:off x="5944446" y="49530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I</a:t>
            </a:r>
          </a:p>
        </p:txBody>
      </p:sp>
      <p:cxnSp>
        <p:nvCxnSpPr>
          <p:cNvPr id="40" name="直接连接符 30"/>
          <p:cNvCxnSpPr>
            <a:cxnSpLocks noChangeShapeType="1"/>
            <a:stCxn id="30" idx="3"/>
            <a:endCxn id="39" idx="0"/>
          </p:cNvCxnSpPr>
          <p:nvPr/>
        </p:nvCxnSpPr>
        <p:spPr bwMode="auto">
          <a:xfrm rot="5400000">
            <a:off x="6062478" y="4569422"/>
            <a:ext cx="517547" cy="2496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1" name="直接连接符 31"/>
          <p:cNvCxnSpPr>
            <a:cxnSpLocks noChangeShapeType="1"/>
            <a:stCxn id="42" idx="0"/>
            <a:endCxn id="30" idx="5"/>
          </p:cNvCxnSpPr>
          <p:nvPr/>
        </p:nvCxnSpPr>
        <p:spPr bwMode="auto">
          <a:xfrm rot="16200000" flipV="1">
            <a:off x="6683169" y="4554722"/>
            <a:ext cx="517547" cy="2790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42" name="Oval 30"/>
          <p:cNvSpPr>
            <a:spLocks noChangeArrowheads="1"/>
          </p:cNvSpPr>
          <p:nvPr/>
        </p:nvSpPr>
        <p:spPr bwMode="auto">
          <a:xfrm>
            <a:off x="6829446" y="49530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J</a:t>
            </a:r>
          </a:p>
        </p:txBody>
      </p:sp>
      <p:sp>
        <p:nvSpPr>
          <p:cNvPr id="43" name="Oval 27"/>
          <p:cNvSpPr>
            <a:spLocks noChangeArrowheads="1"/>
          </p:cNvSpPr>
          <p:nvPr/>
        </p:nvSpPr>
        <p:spPr bwMode="auto">
          <a:xfrm>
            <a:off x="7086600" y="17820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buNone/>
            </a:pPr>
            <a:r>
              <a:rPr lang="en-US" altLang="zh-CN" sz="3200" dirty="0"/>
              <a:t>A</a:t>
            </a:r>
          </a:p>
        </p:txBody>
      </p:sp>
      <p:sp>
        <p:nvSpPr>
          <p:cNvPr id="44" name="Oval 26"/>
          <p:cNvSpPr>
            <a:spLocks noChangeArrowheads="1"/>
          </p:cNvSpPr>
          <p:nvPr/>
        </p:nvSpPr>
        <p:spPr bwMode="auto">
          <a:xfrm>
            <a:off x="6372246" y="2880538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B</a:t>
            </a:r>
          </a:p>
        </p:txBody>
      </p:sp>
      <p:cxnSp>
        <p:nvCxnSpPr>
          <p:cNvPr id="45" name="直接连接符 44"/>
          <p:cNvCxnSpPr>
            <a:cxnSpLocks noChangeShapeType="1"/>
            <a:stCxn id="43" idx="3"/>
            <a:endCxn id="44" idx="0"/>
          </p:cNvCxnSpPr>
          <p:nvPr/>
        </p:nvCxnSpPr>
        <p:spPr bwMode="auto">
          <a:xfrm rot="5400000">
            <a:off x="6558155" y="2278283"/>
            <a:ext cx="668347" cy="536163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46" name="Oval 29"/>
          <p:cNvSpPr>
            <a:spLocks noChangeArrowheads="1"/>
          </p:cNvSpPr>
          <p:nvPr/>
        </p:nvSpPr>
        <p:spPr bwMode="auto">
          <a:xfrm>
            <a:off x="8335200" y="39156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H</a:t>
            </a:r>
            <a:endParaRPr lang="zh-CN" altLang="en-US" sz="3200" dirty="0"/>
          </a:p>
        </p:txBody>
      </p:sp>
      <p:cxnSp>
        <p:nvCxnSpPr>
          <p:cNvPr id="47" name="直接连接符 46"/>
          <p:cNvCxnSpPr>
            <a:cxnSpLocks noChangeShapeType="1"/>
            <a:stCxn id="29" idx="5"/>
            <a:endCxn id="46" idx="0"/>
          </p:cNvCxnSpPr>
          <p:nvPr/>
        </p:nvCxnSpPr>
        <p:spPr bwMode="auto">
          <a:xfrm rot="16200000" flipH="1">
            <a:off x="8155554" y="3483953"/>
            <a:ext cx="666009" cy="197284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49" name="Oval 29"/>
          <p:cNvSpPr>
            <a:spLocks noChangeArrowheads="1"/>
          </p:cNvSpPr>
          <p:nvPr/>
        </p:nvSpPr>
        <p:spPr bwMode="auto">
          <a:xfrm>
            <a:off x="7620000" y="3915549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G</a:t>
            </a:r>
            <a:endParaRPr lang="zh-CN" altLang="en-US" sz="3200" dirty="0"/>
          </a:p>
        </p:txBody>
      </p:sp>
      <p:cxnSp>
        <p:nvCxnSpPr>
          <p:cNvPr id="50" name="直接连接符 49"/>
          <p:cNvCxnSpPr>
            <a:cxnSpLocks noChangeShapeType="1"/>
            <a:stCxn id="29" idx="3"/>
            <a:endCxn id="49" idx="0"/>
          </p:cNvCxnSpPr>
          <p:nvPr/>
        </p:nvCxnSpPr>
        <p:spPr bwMode="auto">
          <a:xfrm rot="5400000">
            <a:off x="7619788" y="3501803"/>
            <a:ext cx="665958" cy="161534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51" name="Oval 29"/>
          <p:cNvSpPr>
            <a:spLocks noChangeArrowheads="1"/>
          </p:cNvSpPr>
          <p:nvPr/>
        </p:nvSpPr>
        <p:spPr bwMode="auto">
          <a:xfrm>
            <a:off x="5715000" y="3970337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D</a:t>
            </a:r>
            <a:endParaRPr lang="zh-CN" altLang="en-US" sz="3200" dirty="0"/>
          </a:p>
        </p:txBody>
      </p:sp>
      <p:cxnSp>
        <p:nvCxnSpPr>
          <p:cNvPr id="52" name="直接连接符 51"/>
          <p:cNvCxnSpPr>
            <a:cxnSpLocks noChangeShapeType="1"/>
            <a:stCxn id="44" idx="3"/>
            <a:endCxn id="51" idx="0"/>
          </p:cNvCxnSpPr>
          <p:nvPr/>
        </p:nvCxnSpPr>
        <p:spPr bwMode="auto">
          <a:xfrm rot="5400000">
            <a:off x="5876724" y="3401006"/>
            <a:ext cx="659608" cy="479055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3" name="直接箭头连接符 52"/>
          <p:cNvCxnSpPr/>
          <p:nvPr/>
        </p:nvCxnSpPr>
        <p:spPr bwMode="auto">
          <a:xfrm rot="5400000">
            <a:off x="7353300" y="1562100"/>
            <a:ext cx="304800" cy="2286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4" name="直接箭头连接符 53"/>
          <p:cNvCxnSpPr/>
          <p:nvPr/>
        </p:nvCxnSpPr>
        <p:spPr bwMode="auto">
          <a:xfrm rot="5400000">
            <a:off x="6743700" y="2705100"/>
            <a:ext cx="304800" cy="2286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5" name="直接箭头连接符 54"/>
          <p:cNvCxnSpPr/>
          <p:nvPr/>
        </p:nvCxnSpPr>
        <p:spPr bwMode="auto">
          <a:xfrm rot="5400000">
            <a:off x="6057900" y="3771900"/>
            <a:ext cx="304800" cy="2286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6" name="直接箭头连接符 55"/>
          <p:cNvCxnSpPr/>
          <p:nvPr/>
        </p:nvCxnSpPr>
        <p:spPr bwMode="auto">
          <a:xfrm rot="5400000">
            <a:off x="6667500" y="3771900"/>
            <a:ext cx="304800" cy="2286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7" name="直接箭头连接符 56"/>
          <p:cNvCxnSpPr/>
          <p:nvPr/>
        </p:nvCxnSpPr>
        <p:spPr bwMode="auto">
          <a:xfrm rot="5400000">
            <a:off x="6265719" y="4755572"/>
            <a:ext cx="304800" cy="2286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8" name="直接箭头连接符 57"/>
          <p:cNvCxnSpPr/>
          <p:nvPr/>
        </p:nvCxnSpPr>
        <p:spPr bwMode="auto">
          <a:xfrm rot="5400000">
            <a:off x="7124700" y="4762500"/>
            <a:ext cx="304800" cy="2286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9" name="直接箭头连接符 58"/>
          <p:cNvCxnSpPr/>
          <p:nvPr/>
        </p:nvCxnSpPr>
        <p:spPr bwMode="auto">
          <a:xfrm rot="5400000">
            <a:off x="7277100" y="3771900"/>
            <a:ext cx="304800" cy="2286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0" name="直接箭头连接符 59"/>
          <p:cNvCxnSpPr/>
          <p:nvPr/>
        </p:nvCxnSpPr>
        <p:spPr bwMode="auto">
          <a:xfrm rot="5400000">
            <a:off x="8191500" y="2628900"/>
            <a:ext cx="304800" cy="2286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1" name="直接箭头连接符 60"/>
          <p:cNvCxnSpPr/>
          <p:nvPr/>
        </p:nvCxnSpPr>
        <p:spPr bwMode="auto">
          <a:xfrm rot="5400000">
            <a:off x="7962900" y="3695700"/>
            <a:ext cx="304800" cy="2286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2" name="直接箭头连接符 61"/>
          <p:cNvCxnSpPr/>
          <p:nvPr/>
        </p:nvCxnSpPr>
        <p:spPr bwMode="auto">
          <a:xfrm rot="5400000">
            <a:off x="8572500" y="3695700"/>
            <a:ext cx="304800" cy="2286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3" name="Text Box 6"/>
          <p:cNvSpPr txBox="1">
            <a:spLocks noChangeArrowheads="1"/>
          </p:cNvSpPr>
          <p:nvPr/>
        </p:nvSpPr>
        <p:spPr bwMode="auto">
          <a:xfrm>
            <a:off x="609600" y="3624000"/>
            <a:ext cx="4800600" cy="117570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3200" dirty="0"/>
              <a:t>广度优先序列：</a:t>
            </a:r>
            <a:endParaRPr lang="en-US" altLang="zh-CN" sz="3200" dirty="0"/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endParaRPr lang="en-US" altLang="zh-CN" sz="3200" dirty="0"/>
          </a:p>
        </p:txBody>
      </p:sp>
      <p:sp>
        <p:nvSpPr>
          <p:cNvPr id="64" name="下箭头 63"/>
          <p:cNvSpPr/>
          <p:nvPr/>
        </p:nvSpPr>
        <p:spPr bwMode="auto">
          <a:xfrm>
            <a:off x="2895600" y="3200400"/>
            <a:ext cx="381000" cy="360000"/>
          </a:xfrm>
          <a:prstGeom prst="downArrow">
            <a:avLst/>
          </a:prstGeom>
          <a:solidFill>
            <a:schemeClr val="bg2">
              <a:lumMod val="20000"/>
              <a:lumOff val="80000"/>
            </a:schemeClr>
          </a:solidFill>
          <a:ln w="28575" cap="flat" cmpd="sng" algn="ctr">
            <a:solidFill>
              <a:srgbClr val="0033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2971194" y="4114800"/>
            <a:ext cx="616900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/>
              <a:t>F, </a:t>
            </a:r>
            <a:endParaRPr lang="zh-CN" altLang="en-US" sz="3200" dirty="0"/>
          </a:p>
        </p:txBody>
      </p:sp>
      <p:sp>
        <p:nvSpPr>
          <p:cNvPr id="66" name="矩形 65"/>
          <p:cNvSpPr/>
          <p:nvPr/>
        </p:nvSpPr>
        <p:spPr>
          <a:xfrm>
            <a:off x="609600" y="4114800"/>
            <a:ext cx="686406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/>
              <a:t>A, </a:t>
            </a:r>
            <a:endParaRPr lang="zh-CN" altLang="en-US" sz="3200" dirty="0"/>
          </a:p>
        </p:txBody>
      </p:sp>
      <p:sp>
        <p:nvSpPr>
          <p:cNvPr id="67" name="矩形 66"/>
          <p:cNvSpPr/>
          <p:nvPr/>
        </p:nvSpPr>
        <p:spPr>
          <a:xfrm>
            <a:off x="4876800" y="4114800"/>
            <a:ext cx="389850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/>
              <a:t>J</a:t>
            </a:r>
            <a:endParaRPr lang="zh-CN" altLang="en-US" sz="3200" dirty="0"/>
          </a:p>
        </p:txBody>
      </p:sp>
      <p:sp>
        <p:nvSpPr>
          <p:cNvPr id="68" name="矩形 67"/>
          <p:cNvSpPr/>
          <p:nvPr/>
        </p:nvSpPr>
        <p:spPr>
          <a:xfrm>
            <a:off x="1981200" y="4114800"/>
            <a:ext cx="708848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/>
              <a:t>D, </a:t>
            </a:r>
            <a:endParaRPr lang="zh-CN" altLang="en-US" sz="3200" dirty="0"/>
          </a:p>
        </p:txBody>
      </p:sp>
      <p:sp>
        <p:nvSpPr>
          <p:cNvPr id="69" name="矩形 68"/>
          <p:cNvSpPr/>
          <p:nvPr/>
        </p:nvSpPr>
        <p:spPr>
          <a:xfrm>
            <a:off x="990600" y="4135582"/>
            <a:ext cx="800219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/>
              <a:t> B, </a:t>
            </a:r>
            <a:endParaRPr lang="zh-CN" altLang="en-US" sz="3200" dirty="0"/>
          </a:p>
        </p:txBody>
      </p:sp>
      <p:sp>
        <p:nvSpPr>
          <p:cNvPr id="70" name="矩形 69"/>
          <p:cNvSpPr/>
          <p:nvPr/>
        </p:nvSpPr>
        <p:spPr>
          <a:xfrm>
            <a:off x="1516123" y="4114800"/>
            <a:ext cx="708848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/>
              <a:t>C, </a:t>
            </a:r>
            <a:endParaRPr lang="zh-CN" altLang="en-US" sz="3200" dirty="0"/>
          </a:p>
        </p:txBody>
      </p:sp>
      <p:sp>
        <p:nvSpPr>
          <p:cNvPr id="71" name="矩形 70"/>
          <p:cNvSpPr/>
          <p:nvPr/>
        </p:nvSpPr>
        <p:spPr>
          <a:xfrm>
            <a:off x="4503094" y="4114800"/>
            <a:ext cx="52610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/>
              <a:t>I, </a:t>
            </a:r>
            <a:endParaRPr lang="zh-CN" altLang="en-US" sz="3200" dirty="0"/>
          </a:p>
        </p:txBody>
      </p:sp>
      <p:sp>
        <p:nvSpPr>
          <p:cNvPr id="74" name="矩形 73"/>
          <p:cNvSpPr/>
          <p:nvPr/>
        </p:nvSpPr>
        <p:spPr>
          <a:xfrm>
            <a:off x="3429000" y="4114800"/>
            <a:ext cx="731290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/>
              <a:t>G, </a:t>
            </a:r>
            <a:endParaRPr lang="zh-CN" altLang="en-US" sz="3200" dirty="0"/>
          </a:p>
        </p:txBody>
      </p:sp>
      <p:sp>
        <p:nvSpPr>
          <p:cNvPr id="77" name="矩形 76"/>
          <p:cNvSpPr/>
          <p:nvPr/>
        </p:nvSpPr>
        <p:spPr>
          <a:xfrm>
            <a:off x="3962400" y="4114800"/>
            <a:ext cx="595035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/>
              <a:t>H,</a:t>
            </a:r>
            <a:endParaRPr lang="zh-CN" altLang="en-US" sz="3200" dirty="0"/>
          </a:p>
        </p:txBody>
      </p:sp>
      <p:sp>
        <p:nvSpPr>
          <p:cNvPr id="78" name="矩形 77"/>
          <p:cNvSpPr/>
          <p:nvPr/>
        </p:nvSpPr>
        <p:spPr>
          <a:xfrm>
            <a:off x="2514600" y="4114800"/>
            <a:ext cx="686406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/>
              <a:t>E, </a:t>
            </a:r>
            <a:endParaRPr lang="zh-CN" altLang="en-US" sz="3200" dirty="0"/>
          </a:p>
        </p:txBody>
      </p:sp>
      <p:sp>
        <p:nvSpPr>
          <p:cNvPr id="79" name="云形 78"/>
          <p:cNvSpPr/>
          <p:nvPr/>
        </p:nvSpPr>
        <p:spPr bwMode="auto">
          <a:xfrm>
            <a:off x="609600" y="5244600"/>
            <a:ext cx="5040000" cy="1080000"/>
          </a:xfrm>
          <a:prstGeom prst="cloud">
            <a:avLst/>
          </a:prstGeom>
          <a:solidFill>
            <a:schemeClr val="bg2">
              <a:lumMod val="20000"/>
              <a:lumOff val="80000"/>
            </a:schemeClr>
          </a:solidFill>
          <a:ln w="2857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zh-CN" altLang="en-US" dirty="0"/>
              <a:t>非递归，借助</a:t>
            </a:r>
            <a:endParaRPr kumimoji="0" lang="zh-CN" altLang="en-US" sz="2800" b="0" i="0" u="none" strike="noStrike" cap="none" normalizeH="0" baseline="0" dirty="0">
              <a:ln>
                <a:noFill/>
              </a:ln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80" name="下箭头 79"/>
          <p:cNvSpPr/>
          <p:nvPr/>
        </p:nvSpPr>
        <p:spPr bwMode="auto">
          <a:xfrm>
            <a:off x="2895600" y="4897800"/>
            <a:ext cx="360000" cy="360000"/>
          </a:xfrm>
          <a:prstGeom prst="downArrow">
            <a:avLst/>
          </a:prstGeom>
          <a:solidFill>
            <a:srgbClr val="BFEE9C"/>
          </a:solidFill>
          <a:ln w="2857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3592989" y="5393554"/>
            <a:ext cx="90281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zh-CN" altLang="en-US" dirty="0">
                <a:solidFill>
                  <a:srgbClr val="003399"/>
                </a:solidFill>
              </a:rPr>
              <a:t>队列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  <p:bldP spid="66" grpId="0"/>
      <p:bldP spid="67" grpId="0"/>
      <p:bldP spid="68" grpId="0"/>
      <p:bldP spid="69" grpId="0"/>
      <p:bldP spid="70" grpId="0"/>
      <p:bldP spid="71" grpId="0"/>
      <p:bldP spid="74" grpId="0"/>
      <p:bldP spid="77" grpId="0"/>
      <p:bldP spid="78" grpId="0"/>
      <p:bldP spid="81" grpId="0"/>
    </p:bldLst>
  </p:timing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 Box 6"/>
          <p:cNvSpPr txBox="1">
            <a:spLocks noChangeArrowheads="1"/>
          </p:cNvSpPr>
          <p:nvPr/>
        </p:nvSpPr>
        <p:spPr bwMode="auto">
          <a:xfrm>
            <a:off x="533400" y="5309580"/>
            <a:ext cx="8610600" cy="63402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3200" dirty="0"/>
              <a:t>广度优先序列：</a:t>
            </a:r>
            <a:endParaRPr lang="en-US" altLang="zh-CN" sz="3200" dirty="0"/>
          </a:p>
        </p:txBody>
      </p:sp>
      <p:graphicFrame>
        <p:nvGraphicFramePr>
          <p:cNvPr id="85" name="表格 84"/>
          <p:cNvGraphicFramePr>
            <a:graphicFrameLocks noGrp="1"/>
          </p:cNvGraphicFramePr>
          <p:nvPr/>
        </p:nvGraphicFramePr>
        <p:xfrm>
          <a:off x="1306989" y="4656486"/>
          <a:ext cx="6096000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sz="3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EE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8" name="Text Box 6"/>
          <p:cNvSpPr txBox="1">
            <a:spLocks noChangeArrowheads="1"/>
          </p:cNvSpPr>
          <p:nvPr/>
        </p:nvSpPr>
        <p:spPr bwMode="auto">
          <a:xfrm>
            <a:off x="533400" y="1219201"/>
            <a:ext cx="8610600" cy="3170099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solidFill>
              <a:srgbClr val="92D05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514350" indent="-514350">
              <a:spcBef>
                <a:spcPts val="0"/>
              </a:spcBef>
              <a:buNone/>
            </a:pPr>
            <a:r>
              <a:rPr lang="en-US" altLang="zh-CN" sz="3000" dirty="0"/>
              <a:t>1) </a:t>
            </a:r>
            <a:r>
              <a:rPr lang="zh-CN" altLang="en-US" sz="3000" dirty="0"/>
              <a:t>根结点进队；</a:t>
            </a:r>
            <a:endParaRPr lang="en-US" altLang="zh-CN" sz="3000" dirty="0"/>
          </a:p>
          <a:p>
            <a:pPr marL="514350" indent="-514350">
              <a:spcBef>
                <a:spcPts val="600"/>
              </a:spcBef>
              <a:buNone/>
            </a:pPr>
            <a:r>
              <a:rPr lang="en-US" altLang="zh-CN" sz="3000" dirty="0"/>
              <a:t>2)</a:t>
            </a:r>
            <a:r>
              <a:rPr lang="zh-CN" altLang="en-US" sz="3000" dirty="0"/>
              <a:t> 当队不空，访问队头，</a:t>
            </a:r>
            <a:endParaRPr lang="en-US" altLang="zh-CN" sz="3000" dirty="0"/>
          </a:p>
          <a:p>
            <a:pPr marL="514350" indent="-514350">
              <a:spcBef>
                <a:spcPts val="0"/>
              </a:spcBef>
              <a:buNone/>
            </a:pPr>
            <a:r>
              <a:rPr lang="en-US" altLang="zh-CN" sz="3000" dirty="0"/>
              <a:t>    </a:t>
            </a:r>
            <a:r>
              <a:rPr lang="zh-CN" altLang="en-US" sz="3000" dirty="0"/>
              <a:t>队头的孩子</a:t>
            </a:r>
            <a:r>
              <a:rPr lang="zh-CN" altLang="en-US" sz="3000" dirty="0">
                <a:solidFill>
                  <a:srgbClr val="C00000"/>
                </a:solidFill>
              </a:rPr>
              <a:t>从左至右</a:t>
            </a:r>
            <a:r>
              <a:rPr lang="zh-CN" altLang="en-US" sz="3000" dirty="0"/>
              <a:t>依次进队，</a:t>
            </a:r>
            <a:endParaRPr lang="en-US" altLang="zh-CN" sz="3000" dirty="0"/>
          </a:p>
          <a:p>
            <a:pPr marL="514350" indent="-514350">
              <a:spcBef>
                <a:spcPts val="0"/>
              </a:spcBef>
              <a:buNone/>
            </a:pPr>
            <a:r>
              <a:rPr lang="en-US" altLang="zh-CN" sz="3000" dirty="0"/>
              <a:t>    </a:t>
            </a:r>
            <a:r>
              <a:rPr lang="zh-CN" altLang="en-US" sz="3000" dirty="0"/>
              <a:t>队头出队；</a:t>
            </a:r>
            <a:endParaRPr lang="en-US" altLang="zh-CN" sz="3000" dirty="0"/>
          </a:p>
          <a:p>
            <a:pPr marL="514350" indent="-514350">
              <a:spcBef>
                <a:spcPts val="600"/>
              </a:spcBef>
              <a:buNone/>
            </a:pPr>
            <a:r>
              <a:rPr lang="en-US" altLang="zh-CN" sz="3000" dirty="0"/>
              <a:t>3) </a:t>
            </a:r>
            <a:r>
              <a:rPr lang="zh-CN" altLang="en-US" sz="3000" dirty="0"/>
              <a:t>重复</a:t>
            </a:r>
            <a:r>
              <a:rPr lang="en-US" altLang="zh-CN" sz="3000" dirty="0"/>
              <a:t>2)</a:t>
            </a:r>
            <a:r>
              <a:rPr lang="zh-CN" altLang="en-US" sz="3000" dirty="0"/>
              <a:t>直到队空；</a:t>
            </a:r>
            <a:endParaRPr lang="en-US" altLang="zh-CN" sz="3000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zh-CN" altLang="en-US" dirty="0">
                <a:latin typeface="黑体" pitchFamily="2" charset="-122"/>
                <a:ea typeface="黑体" pitchFamily="2" charset="-122"/>
              </a:rPr>
              <a:t>树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--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广度优先遍历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9" name="Oval 28"/>
          <p:cNvSpPr>
            <a:spLocks noChangeArrowheads="1"/>
          </p:cNvSpPr>
          <p:nvPr/>
        </p:nvSpPr>
        <p:spPr bwMode="auto">
          <a:xfrm>
            <a:off x="8112125" y="2254262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C</a:t>
            </a:r>
            <a:endParaRPr lang="zh-CN" altLang="en-US" sz="3200" dirty="0"/>
          </a:p>
        </p:txBody>
      </p:sp>
      <p:sp>
        <p:nvSpPr>
          <p:cNvPr id="30" name="Oval 30"/>
          <p:cNvSpPr>
            <a:spLocks noChangeArrowheads="1"/>
          </p:cNvSpPr>
          <p:nvPr/>
        </p:nvSpPr>
        <p:spPr bwMode="auto">
          <a:xfrm>
            <a:off x="6524646" y="3348862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E</a:t>
            </a:r>
          </a:p>
        </p:txBody>
      </p:sp>
      <p:sp>
        <p:nvSpPr>
          <p:cNvPr id="31" name="Oval 29"/>
          <p:cNvSpPr>
            <a:spLocks noChangeArrowheads="1"/>
          </p:cNvSpPr>
          <p:nvPr/>
        </p:nvSpPr>
        <p:spPr bwMode="auto">
          <a:xfrm>
            <a:off x="7116000" y="33354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F</a:t>
            </a:r>
            <a:endParaRPr lang="zh-CN" altLang="en-US" sz="3200" dirty="0"/>
          </a:p>
        </p:txBody>
      </p:sp>
      <p:cxnSp>
        <p:nvCxnSpPr>
          <p:cNvPr id="32" name="直接连接符 31"/>
          <p:cNvCxnSpPr>
            <a:cxnSpLocks noChangeShapeType="1"/>
            <a:stCxn id="43" idx="5"/>
            <a:endCxn id="29" idx="1"/>
          </p:cNvCxnSpPr>
          <p:nvPr/>
        </p:nvCxnSpPr>
        <p:spPr bwMode="auto">
          <a:xfrm rot="16200000" flipH="1">
            <a:off x="7717222" y="1859359"/>
            <a:ext cx="496880" cy="440543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3" name="直接连接符 32"/>
          <p:cNvCxnSpPr>
            <a:cxnSpLocks noChangeShapeType="1"/>
            <a:stCxn id="44" idx="5"/>
            <a:endCxn id="31" idx="0"/>
          </p:cNvCxnSpPr>
          <p:nvPr/>
        </p:nvCxnSpPr>
        <p:spPr bwMode="auto">
          <a:xfrm rot="16200000" flipH="1">
            <a:off x="6866514" y="2833913"/>
            <a:ext cx="589809" cy="413163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8" name="直接连接符 37"/>
          <p:cNvCxnSpPr>
            <a:cxnSpLocks noChangeShapeType="1"/>
            <a:stCxn id="44" idx="4"/>
            <a:endCxn id="30" idx="0"/>
          </p:cNvCxnSpPr>
          <p:nvPr/>
        </p:nvCxnSpPr>
        <p:spPr bwMode="auto">
          <a:xfrm rot="5400000">
            <a:off x="6511915" y="3084131"/>
            <a:ext cx="529462" cy="15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39" name="Oval 30"/>
          <p:cNvSpPr>
            <a:spLocks noChangeArrowheads="1"/>
          </p:cNvSpPr>
          <p:nvPr/>
        </p:nvSpPr>
        <p:spPr bwMode="auto">
          <a:xfrm>
            <a:off x="6096846" y="4197928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I</a:t>
            </a:r>
          </a:p>
        </p:txBody>
      </p:sp>
      <p:cxnSp>
        <p:nvCxnSpPr>
          <p:cNvPr id="40" name="直接连接符 30"/>
          <p:cNvCxnSpPr>
            <a:cxnSpLocks noChangeShapeType="1"/>
            <a:stCxn id="30" idx="3"/>
            <a:endCxn id="39" idx="0"/>
          </p:cNvCxnSpPr>
          <p:nvPr/>
        </p:nvCxnSpPr>
        <p:spPr bwMode="auto">
          <a:xfrm rot="5400000">
            <a:off x="6264214" y="3863686"/>
            <a:ext cx="418875" cy="2496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1" name="直接连接符 31"/>
          <p:cNvCxnSpPr>
            <a:cxnSpLocks noChangeShapeType="1"/>
            <a:stCxn id="42" idx="0"/>
            <a:endCxn id="30" idx="5"/>
          </p:cNvCxnSpPr>
          <p:nvPr/>
        </p:nvCxnSpPr>
        <p:spPr bwMode="auto">
          <a:xfrm rot="16200000" flipV="1">
            <a:off x="6884905" y="3848986"/>
            <a:ext cx="418875" cy="2790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42" name="Oval 30"/>
          <p:cNvSpPr>
            <a:spLocks noChangeArrowheads="1"/>
          </p:cNvSpPr>
          <p:nvPr/>
        </p:nvSpPr>
        <p:spPr bwMode="auto">
          <a:xfrm>
            <a:off x="6981846" y="4197928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J</a:t>
            </a:r>
          </a:p>
        </p:txBody>
      </p:sp>
      <p:sp>
        <p:nvSpPr>
          <p:cNvPr id="43" name="Oval 27"/>
          <p:cNvSpPr>
            <a:spLocks noChangeArrowheads="1"/>
          </p:cNvSpPr>
          <p:nvPr/>
        </p:nvSpPr>
        <p:spPr bwMode="auto">
          <a:xfrm>
            <a:off x="7315200" y="14010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buNone/>
            </a:pPr>
            <a:r>
              <a:rPr lang="en-US" altLang="zh-CN" sz="3200" dirty="0"/>
              <a:t>A</a:t>
            </a:r>
          </a:p>
        </p:txBody>
      </p:sp>
      <p:sp>
        <p:nvSpPr>
          <p:cNvPr id="44" name="Oval 26"/>
          <p:cNvSpPr>
            <a:spLocks noChangeArrowheads="1"/>
          </p:cNvSpPr>
          <p:nvPr/>
        </p:nvSpPr>
        <p:spPr bwMode="auto">
          <a:xfrm>
            <a:off x="6524646" y="23154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B</a:t>
            </a:r>
          </a:p>
        </p:txBody>
      </p:sp>
      <p:cxnSp>
        <p:nvCxnSpPr>
          <p:cNvPr id="45" name="直接连接符 44"/>
          <p:cNvCxnSpPr>
            <a:cxnSpLocks noChangeShapeType="1"/>
            <a:stCxn id="43" idx="3"/>
            <a:endCxn id="44" idx="0"/>
          </p:cNvCxnSpPr>
          <p:nvPr/>
        </p:nvCxnSpPr>
        <p:spPr bwMode="auto">
          <a:xfrm rot="5400000">
            <a:off x="6840724" y="1767114"/>
            <a:ext cx="484209" cy="612363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46" name="Oval 29"/>
          <p:cNvSpPr>
            <a:spLocks noChangeArrowheads="1"/>
          </p:cNvSpPr>
          <p:nvPr/>
        </p:nvSpPr>
        <p:spPr bwMode="auto">
          <a:xfrm>
            <a:off x="8487600" y="32592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H</a:t>
            </a:r>
            <a:endParaRPr lang="zh-CN" altLang="en-US" sz="3200" dirty="0"/>
          </a:p>
        </p:txBody>
      </p:sp>
      <p:cxnSp>
        <p:nvCxnSpPr>
          <p:cNvPr id="47" name="直接连接符 46"/>
          <p:cNvCxnSpPr>
            <a:cxnSpLocks noChangeShapeType="1"/>
            <a:stCxn id="29" idx="5"/>
            <a:endCxn id="46" idx="0"/>
          </p:cNvCxnSpPr>
          <p:nvPr/>
        </p:nvCxnSpPr>
        <p:spPr bwMode="auto">
          <a:xfrm rot="16200000" flipH="1">
            <a:off x="8353585" y="2873184"/>
            <a:ext cx="574747" cy="197284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49" name="Oval 29"/>
          <p:cNvSpPr>
            <a:spLocks noChangeArrowheads="1"/>
          </p:cNvSpPr>
          <p:nvPr/>
        </p:nvSpPr>
        <p:spPr bwMode="auto">
          <a:xfrm>
            <a:off x="7772400" y="3259149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G</a:t>
            </a:r>
            <a:endParaRPr lang="zh-CN" altLang="en-US" sz="3200" dirty="0"/>
          </a:p>
        </p:txBody>
      </p:sp>
      <p:cxnSp>
        <p:nvCxnSpPr>
          <p:cNvPr id="50" name="直接连接符 49"/>
          <p:cNvCxnSpPr>
            <a:cxnSpLocks noChangeShapeType="1"/>
            <a:stCxn id="29" idx="3"/>
            <a:endCxn id="49" idx="0"/>
          </p:cNvCxnSpPr>
          <p:nvPr/>
        </p:nvCxnSpPr>
        <p:spPr bwMode="auto">
          <a:xfrm rot="5400000">
            <a:off x="7817819" y="2891034"/>
            <a:ext cx="574696" cy="161534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51" name="Oval 29"/>
          <p:cNvSpPr>
            <a:spLocks noChangeArrowheads="1"/>
          </p:cNvSpPr>
          <p:nvPr/>
        </p:nvSpPr>
        <p:spPr bwMode="auto">
          <a:xfrm>
            <a:off x="5867400" y="3313937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D</a:t>
            </a:r>
            <a:endParaRPr lang="zh-CN" altLang="en-US" sz="3200" dirty="0"/>
          </a:p>
        </p:txBody>
      </p:sp>
      <p:cxnSp>
        <p:nvCxnSpPr>
          <p:cNvPr id="52" name="直接连接符 51"/>
          <p:cNvCxnSpPr>
            <a:cxnSpLocks noChangeShapeType="1"/>
            <a:stCxn id="44" idx="3"/>
            <a:endCxn id="51" idx="0"/>
          </p:cNvCxnSpPr>
          <p:nvPr/>
        </p:nvCxnSpPr>
        <p:spPr bwMode="auto">
          <a:xfrm rot="5400000">
            <a:off x="6074755" y="2790237"/>
            <a:ext cx="568346" cy="479055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3" name="直接箭头连接符 52"/>
          <p:cNvCxnSpPr/>
          <p:nvPr/>
        </p:nvCxnSpPr>
        <p:spPr bwMode="auto">
          <a:xfrm rot="5400000">
            <a:off x="7581900" y="1181100"/>
            <a:ext cx="304800" cy="2286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4" name="直接箭头连接符 53"/>
          <p:cNvCxnSpPr/>
          <p:nvPr/>
        </p:nvCxnSpPr>
        <p:spPr bwMode="auto">
          <a:xfrm rot="5400000">
            <a:off x="6896100" y="2139962"/>
            <a:ext cx="304800" cy="2286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5" name="直接箭头连接符 54"/>
          <p:cNvCxnSpPr/>
          <p:nvPr/>
        </p:nvCxnSpPr>
        <p:spPr bwMode="auto">
          <a:xfrm rot="5400000">
            <a:off x="6210300" y="3115500"/>
            <a:ext cx="304800" cy="2286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6" name="直接箭头连接符 55"/>
          <p:cNvCxnSpPr/>
          <p:nvPr/>
        </p:nvCxnSpPr>
        <p:spPr bwMode="auto">
          <a:xfrm rot="5400000">
            <a:off x="6819900" y="3115500"/>
            <a:ext cx="304800" cy="2286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7" name="直接箭头连接符 56"/>
          <p:cNvCxnSpPr/>
          <p:nvPr/>
        </p:nvCxnSpPr>
        <p:spPr bwMode="auto">
          <a:xfrm rot="5400000">
            <a:off x="6418119" y="4000500"/>
            <a:ext cx="304800" cy="2286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8" name="直接箭头连接符 57"/>
          <p:cNvCxnSpPr/>
          <p:nvPr/>
        </p:nvCxnSpPr>
        <p:spPr bwMode="auto">
          <a:xfrm rot="5400000">
            <a:off x="7277100" y="4007428"/>
            <a:ext cx="304800" cy="2286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9" name="直接箭头连接符 58"/>
          <p:cNvCxnSpPr/>
          <p:nvPr/>
        </p:nvCxnSpPr>
        <p:spPr bwMode="auto">
          <a:xfrm rot="5400000">
            <a:off x="7429500" y="3115500"/>
            <a:ext cx="304800" cy="2286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0" name="直接箭头连接符 59"/>
          <p:cNvCxnSpPr/>
          <p:nvPr/>
        </p:nvCxnSpPr>
        <p:spPr bwMode="auto">
          <a:xfrm rot="5400000">
            <a:off x="8343900" y="2063762"/>
            <a:ext cx="304800" cy="2286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1" name="直接箭头连接符 60"/>
          <p:cNvCxnSpPr/>
          <p:nvPr/>
        </p:nvCxnSpPr>
        <p:spPr bwMode="auto">
          <a:xfrm rot="5400000">
            <a:off x="8115300" y="3039300"/>
            <a:ext cx="304800" cy="2286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2" name="直接箭头连接符 61"/>
          <p:cNvCxnSpPr/>
          <p:nvPr/>
        </p:nvCxnSpPr>
        <p:spPr bwMode="auto">
          <a:xfrm rot="5400000">
            <a:off x="8724900" y="3039300"/>
            <a:ext cx="304800" cy="2286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3" name="矩形 72"/>
          <p:cNvSpPr/>
          <p:nvPr/>
        </p:nvSpPr>
        <p:spPr>
          <a:xfrm>
            <a:off x="4038600" y="5266086"/>
            <a:ext cx="686406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/>
              <a:t>B, </a:t>
            </a:r>
            <a:endParaRPr lang="zh-CN" altLang="en-US" sz="3200" dirty="0"/>
          </a:p>
        </p:txBody>
      </p:sp>
      <p:sp>
        <p:nvSpPr>
          <p:cNvPr id="75" name="矩形 74"/>
          <p:cNvSpPr/>
          <p:nvPr/>
        </p:nvSpPr>
        <p:spPr>
          <a:xfrm>
            <a:off x="4495194" y="5266086"/>
            <a:ext cx="708848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/>
              <a:t>C, </a:t>
            </a:r>
            <a:endParaRPr lang="zh-CN" altLang="en-US" sz="3200" dirty="0"/>
          </a:p>
        </p:txBody>
      </p:sp>
      <p:sp>
        <p:nvSpPr>
          <p:cNvPr id="76" name="矩形 75"/>
          <p:cNvSpPr/>
          <p:nvPr/>
        </p:nvSpPr>
        <p:spPr>
          <a:xfrm>
            <a:off x="3505200" y="5266086"/>
            <a:ext cx="686406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/>
              <a:t>A, </a:t>
            </a:r>
            <a:endParaRPr lang="zh-CN" altLang="en-US" sz="3200" dirty="0"/>
          </a:p>
        </p:txBody>
      </p:sp>
      <p:sp>
        <p:nvSpPr>
          <p:cNvPr id="79" name="矩形 78"/>
          <p:cNvSpPr/>
          <p:nvPr/>
        </p:nvSpPr>
        <p:spPr>
          <a:xfrm>
            <a:off x="5006152" y="5266086"/>
            <a:ext cx="708848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/>
              <a:t>D, </a:t>
            </a:r>
            <a:endParaRPr lang="zh-CN" altLang="en-US" sz="3200" dirty="0"/>
          </a:p>
        </p:txBody>
      </p:sp>
      <p:sp>
        <p:nvSpPr>
          <p:cNvPr id="80" name="矩形 79"/>
          <p:cNvSpPr/>
          <p:nvPr/>
        </p:nvSpPr>
        <p:spPr>
          <a:xfrm>
            <a:off x="5463352" y="5266086"/>
            <a:ext cx="686406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/>
              <a:t>E, </a:t>
            </a:r>
            <a:endParaRPr lang="zh-CN" altLang="en-US" sz="3200" dirty="0"/>
          </a:p>
        </p:txBody>
      </p:sp>
      <p:sp>
        <p:nvSpPr>
          <p:cNvPr id="81" name="矩形 80"/>
          <p:cNvSpPr/>
          <p:nvPr/>
        </p:nvSpPr>
        <p:spPr>
          <a:xfrm>
            <a:off x="6012500" y="5266086"/>
            <a:ext cx="616900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/>
              <a:t>F, </a:t>
            </a:r>
            <a:endParaRPr lang="zh-CN" altLang="en-US" sz="3200" dirty="0"/>
          </a:p>
        </p:txBody>
      </p:sp>
      <p:sp>
        <p:nvSpPr>
          <p:cNvPr id="82" name="矩形 81"/>
          <p:cNvSpPr/>
          <p:nvPr/>
        </p:nvSpPr>
        <p:spPr>
          <a:xfrm>
            <a:off x="6400800" y="5266086"/>
            <a:ext cx="731290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/>
              <a:t>G, </a:t>
            </a:r>
            <a:endParaRPr lang="zh-CN" altLang="en-US" sz="3200" dirty="0"/>
          </a:p>
        </p:txBody>
      </p:sp>
      <p:sp>
        <p:nvSpPr>
          <p:cNvPr id="83" name="矩形 82"/>
          <p:cNvSpPr/>
          <p:nvPr/>
        </p:nvSpPr>
        <p:spPr>
          <a:xfrm>
            <a:off x="6911152" y="5266086"/>
            <a:ext cx="708848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/>
              <a:t>H, </a:t>
            </a:r>
            <a:endParaRPr lang="zh-CN" altLang="en-US" sz="3200" dirty="0"/>
          </a:p>
        </p:txBody>
      </p:sp>
      <p:sp>
        <p:nvSpPr>
          <p:cNvPr id="84" name="矩形 83"/>
          <p:cNvSpPr/>
          <p:nvPr/>
        </p:nvSpPr>
        <p:spPr>
          <a:xfrm>
            <a:off x="7474894" y="5266086"/>
            <a:ext cx="526106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/>
              <a:t>I, </a:t>
            </a:r>
            <a:endParaRPr lang="zh-CN" altLang="en-US" sz="3200" dirty="0"/>
          </a:p>
        </p:txBody>
      </p:sp>
      <p:sp>
        <p:nvSpPr>
          <p:cNvPr id="86" name="矩形 85"/>
          <p:cNvSpPr/>
          <p:nvPr/>
        </p:nvSpPr>
        <p:spPr>
          <a:xfrm>
            <a:off x="1611789" y="4618665"/>
            <a:ext cx="549959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/>
              <a:t>A </a:t>
            </a:r>
            <a:endParaRPr lang="zh-CN" altLang="en-US" sz="3200" dirty="0"/>
          </a:p>
        </p:txBody>
      </p:sp>
      <p:sp>
        <p:nvSpPr>
          <p:cNvPr id="87" name="矩形 86"/>
          <p:cNvSpPr/>
          <p:nvPr/>
        </p:nvSpPr>
        <p:spPr>
          <a:xfrm>
            <a:off x="480378" y="4635144"/>
            <a:ext cx="90281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dirty="0">
                <a:solidFill>
                  <a:srgbClr val="006600"/>
                </a:solidFill>
              </a:rPr>
              <a:t>队头</a:t>
            </a:r>
          </a:p>
        </p:txBody>
      </p:sp>
      <p:sp>
        <p:nvSpPr>
          <p:cNvPr id="88" name="矩形 87"/>
          <p:cNvSpPr/>
          <p:nvPr/>
        </p:nvSpPr>
        <p:spPr>
          <a:xfrm>
            <a:off x="7402989" y="4635144"/>
            <a:ext cx="902811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dirty="0">
                <a:solidFill>
                  <a:srgbClr val="006600"/>
                </a:solidFill>
              </a:rPr>
              <a:t>队尾</a:t>
            </a:r>
          </a:p>
        </p:txBody>
      </p:sp>
      <p:sp>
        <p:nvSpPr>
          <p:cNvPr id="89" name="矩形 88"/>
          <p:cNvSpPr/>
          <p:nvPr/>
        </p:nvSpPr>
        <p:spPr>
          <a:xfrm>
            <a:off x="2068989" y="4618665"/>
            <a:ext cx="45878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/>
              <a:t>B</a:t>
            </a:r>
            <a:endParaRPr lang="zh-CN" altLang="en-US" sz="3200" dirty="0"/>
          </a:p>
        </p:txBody>
      </p:sp>
      <p:sp>
        <p:nvSpPr>
          <p:cNvPr id="90" name="矩形 89"/>
          <p:cNvSpPr/>
          <p:nvPr/>
        </p:nvSpPr>
        <p:spPr>
          <a:xfrm>
            <a:off x="2526189" y="4634400"/>
            <a:ext cx="48122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/>
              <a:t>C</a:t>
            </a:r>
            <a:endParaRPr lang="zh-CN" altLang="en-US" sz="3200" dirty="0"/>
          </a:p>
        </p:txBody>
      </p:sp>
      <p:sp>
        <p:nvSpPr>
          <p:cNvPr id="91" name="矩形 90"/>
          <p:cNvSpPr/>
          <p:nvPr/>
        </p:nvSpPr>
        <p:spPr>
          <a:xfrm>
            <a:off x="3035567" y="4634400"/>
            <a:ext cx="48122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/>
              <a:t>D</a:t>
            </a:r>
            <a:endParaRPr lang="zh-CN" altLang="en-US" sz="3200" dirty="0"/>
          </a:p>
        </p:txBody>
      </p:sp>
      <p:sp>
        <p:nvSpPr>
          <p:cNvPr id="92" name="矩形 91"/>
          <p:cNvSpPr/>
          <p:nvPr/>
        </p:nvSpPr>
        <p:spPr>
          <a:xfrm>
            <a:off x="3492767" y="4634400"/>
            <a:ext cx="458780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/>
              <a:t>E</a:t>
            </a:r>
            <a:endParaRPr lang="zh-CN" altLang="en-US" sz="3200" dirty="0"/>
          </a:p>
        </p:txBody>
      </p:sp>
      <p:sp>
        <p:nvSpPr>
          <p:cNvPr id="93" name="矩形 92"/>
          <p:cNvSpPr/>
          <p:nvPr/>
        </p:nvSpPr>
        <p:spPr>
          <a:xfrm>
            <a:off x="4002751" y="4618665"/>
            <a:ext cx="434734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/>
              <a:t>F</a:t>
            </a:r>
            <a:endParaRPr lang="zh-CN" altLang="en-US" sz="3200" dirty="0"/>
          </a:p>
        </p:txBody>
      </p:sp>
      <p:sp>
        <p:nvSpPr>
          <p:cNvPr id="94" name="矩形 93"/>
          <p:cNvSpPr/>
          <p:nvPr/>
        </p:nvSpPr>
        <p:spPr>
          <a:xfrm>
            <a:off x="4407797" y="4618665"/>
            <a:ext cx="50366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/>
              <a:t>G</a:t>
            </a:r>
            <a:endParaRPr lang="zh-CN" altLang="en-US" sz="3200" dirty="0"/>
          </a:p>
        </p:txBody>
      </p:sp>
      <p:sp>
        <p:nvSpPr>
          <p:cNvPr id="95" name="矩形 94"/>
          <p:cNvSpPr/>
          <p:nvPr/>
        </p:nvSpPr>
        <p:spPr>
          <a:xfrm>
            <a:off x="4948467" y="4634400"/>
            <a:ext cx="481222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/>
              <a:t>H</a:t>
            </a:r>
            <a:endParaRPr lang="zh-CN" altLang="en-US" sz="3200" dirty="0"/>
          </a:p>
        </p:txBody>
      </p:sp>
      <p:sp>
        <p:nvSpPr>
          <p:cNvPr id="96" name="矩形 95"/>
          <p:cNvSpPr/>
          <p:nvPr/>
        </p:nvSpPr>
        <p:spPr>
          <a:xfrm>
            <a:off x="5504309" y="4618665"/>
            <a:ext cx="298480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/>
              <a:t>I</a:t>
            </a:r>
            <a:endParaRPr lang="zh-CN" altLang="en-US" sz="3200" dirty="0"/>
          </a:p>
        </p:txBody>
      </p:sp>
      <p:sp>
        <p:nvSpPr>
          <p:cNvPr id="97" name="矩形 96"/>
          <p:cNvSpPr/>
          <p:nvPr/>
        </p:nvSpPr>
        <p:spPr>
          <a:xfrm>
            <a:off x="5873720" y="4626114"/>
            <a:ext cx="38985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/>
              <a:t>J</a:t>
            </a:r>
            <a:endParaRPr lang="zh-CN" altLang="en-US" sz="3200" dirty="0"/>
          </a:p>
        </p:txBody>
      </p:sp>
      <p:sp>
        <p:nvSpPr>
          <p:cNvPr id="98" name="矩形 97"/>
          <p:cNvSpPr/>
          <p:nvPr/>
        </p:nvSpPr>
        <p:spPr>
          <a:xfrm>
            <a:off x="7817308" y="5257800"/>
            <a:ext cx="503664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/>
              <a:t>J 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/>
      <p:bldP spid="75" grpId="0"/>
      <p:bldP spid="76" grpId="0"/>
      <p:bldP spid="79" grpId="0"/>
      <p:bldP spid="80" grpId="0"/>
      <p:bldP spid="81" grpId="0"/>
      <p:bldP spid="82" grpId="0"/>
      <p:bldP spid="83" grpId="0"/>
      <p:bldP spid="84" grpId="0"/>
      <p:bldP spid="86" grpId="0"/>
      <p:bldP spid="86" grpId="1"/>
      <p:bldP spid="89" grpId="0"/>
      <p:bldP spid="89" grpId="1"/>
      <p:bldP spid="90" grpId="0"/>
      <p:bldP spid="90" grpId="1"/>
      <p:bldP spid="91" grpId="0"/>
      <p:bldP spid="91" grpId="1"/>
      <p:bldP spid="92" grpId="0"/>
      <p:bldP spid="92" grpId="1"/>
      <p:bldP spid="93" grpId="0"/>
      <p:bldP spid="93" grpId="1"/>
      <p:bldP spid="94" grpId="0"/>
      <p:bldP spid="94" grpId="1"/>
      <p:bldP spid="95" grpId="0"/>
      <p:bldP spid="95" grpId="1"/>
      <p:bldP spid="96" grpId="0"/>
      <p:bldP spid="96" grpId="1"/>
      <p:bldP spid="97" grpId="0"/>
      <p:bldP spid="97" grpId="1"/>
      <p:bldP spid="98" grpId="0"/>
    </p:bldLst>
  </p:timing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27"/>
          <p:cNvSpPr txBox="1">
            <a:spLocks noChangeArrowheads="1"/>
          </p:cNvSpPr>
          <p:nvPr/>
        </p:nvSpPr>
        <p:spPr bwMode="auto">
          <a:xfrm>
            <a:off x="304800" y="533400"/>
            <a:ext cx="8839200" cy="6248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44000" marR="0" lvl="0" algn="just" defTabSz="914400" rtl="0" eaLnBrk="1" fontAlgn="base" latinLnBrk="0" hangingPunct="1">
              <a:lnSpc>
                <a:spcPct val="114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0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</a:rPr>
              <a:t>void </a:t>
            </a:r>
            <a:r>
              <a:rPr kumimoji="0" lang="en-US" altLang="zh-CN" sz="300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j-lt"/>
              </a:rPr>
              <a:t>levelOrder</a:t>
            </a:r>
            <a:r>
              <a:rPr kumimoji="0" lang="en-US" altLang="zh-CN" sz="30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</a:rPr>
              <a:t>( Tree t)</a:t>
            </a:r>
            <a:endParaRPr kumimoji="0" lang="zh-CN" altLang="en-US" sz="300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</a:endParaRPr>
          </a:p>
          <a:p>
            <a:pPr marL="144000" lvl="0" algn="just">
              <a:lnSpc>
                <a:spcPct val="114000"/>
              </a:lnSpc>
              <a:spcBef>
                <a:spcPts val="0"/>
              </a:spcBef>
              <a:buNone/>
            </a:pPr>
            <a:r>
              <a:rPr kumimoji="0" lang="zh-CN" altLang="en-US" sz="30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</a:rPr>
              <a:t>{ </a:t>
            </a:r>
            <a:r>
              <a:rPr kumimoji="0" lang="en-US" altLang="zh-CN" sz="30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</a:rPr>
              <a:t>Node p</a:t>
            </a:r>
            <a:r>
              <a:rPr lang="en-US" altLang="zh-CN" sz="3000" kern="0" dirty="0">
                <a:latin typeface="+mj-lt"/>
              </a:rPr>
              <a:t> = </a:t>
            </a:r>
            <a:r>
              <a:rPr lang="en-US" altLang="zh-CN" sz="3000" kern="0" dirty="0">
                <a:solidFill>
                  <a:srgbClr val="C00000"/>
                </a:solidFill>
                <a:latin typeface="+mj-lt"/>
              </a:rPr>
              <a:t>root</a:t>
            </a:r>
            <a:r>
              <a:rPr lang="en-US" altLang="zh-CN" sz="3000" kern="0" dirty="0">
                <a:latin typeface="+mj-lt"/>
              </a:rPr>
              <a:t>(t);</a:t>
            </a:r>
            <a:r>
              <a:rPr lang="zh-CN" altLang="en-US" sz="3000" kern="0" dirty="0">
                <a:latin typeface="+mj-lt"/>
              </a:rPr>
              <a:t> </a:t>
            </a:r>
            <a:endParaRPr kumimoji="0" lang="en-US" altLang="zh-CN" sz="300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</a:endParaRPr>
          </a:p>
          <a:p>
            <a:pPr marL="144000" marR="0" lvl="0" algn="just" defTabSz="914400" rtl="0" eaLnBrk="1" fontAlgn="base" latinLnBrk="0" hangingPunct="1">
              <a:lnSpc>
                <a:spcPct val="114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</a:rPr>
              <a:t>  </a:t>
            </a:r>
            <a:r>
              <a:rPr kumimoji="0" lang="en-US" altLang="zh-CN" sz="300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</a:rPr>
              <a:t>Queue</a:t>
            </a:r>
            <a:r>
              <a:rPr kumimoji="0" lang="zh-CN" altLang="en-US" sz="30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</a:rPr>
              <a:t>  </a:t>
            </a:r>
            <a:r>
              <a:rPr kumimoji="0" lang="en-US" altLang="zh-CN" sz="30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</a:rPr>
              <a:t>Q = </a:t>
            </a:r>
            <a:r>
              <a:rPr kumimoji="0" lang="en-US" altLang="zh-CN" sz="3000" i="0" u="none" strike="noStrike" kern="0" cap="none" spc="0" normalizeH="0" baseline="0" noProof="0" dirty="0" err="1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+mj-lt"/>
              </a:rPr>
              <a:t>createEmptyQueue</a:t>
            </a:r>
            <a:r>
              <a:rPr kumimoji="0" lang="en-US" altLang="zh-CN" sz="30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</a:rPr>
              <a:t>();</a:t>
            </a:r>
          </a:p>
          <a:p>
            <a:pPr marL="144000" marR="0" lvl="0" algn="just" defTabSz="914400" rtl="0" eaLnBrk="1" fontAlgn="base" latinLnBrk="0" hangingPunct="1">
              <a:lnSpc>
                <a:spcPct val="114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0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</a:rPr>
              <a:t>  </a:t>
            </a:r>
            <a:r>
              <a:rPr kumimoji="0" lang="en-US" altLang="zh-CN" sz="3000" i="0" u="none" strike="noStrike" kern="0" cap="none" spc="0" normalizeH="0" baseline="0" noProof="0" dirty="0" err="1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+mj-lt"/>
              </a:rPr>
              <a:t>enQueue</a:t>
            </a:r>
            <a:r>
              <a:rPr kumimoji="0" lang="en-US" altLang="zh-CN" sz="30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</a:rPr>
              <a:t>(Q, p); </a:t>
            </a:r>
          </a:p>
          <a:p>
            <a:pPr marL="144000" algn="just">
              <a:lnSpc>
                <a:spcPct val="114000"/>
              </a:lnSpc>
              <a:spcBef>
                <a:spcPts val="0"/>
              </a:spcBef>
              <a:buFontTx/>
              <a:buNone/>
            </a:pPr>
            <a:r>
              <a:rPr lang="en-US" altLang="zh-CN" sz="3000" dirty="0">
                <a:latin typeface="+mj-lt"/>
              </a:rPr>
              <a:t>  while(!</a:t>
            </a:r>
            <a:r>
              <a:rPr lang="en-US" altLang="zh-CN" sz="3000" dirty="0" err="1">
                <a:latin typeface="+mj-lt"/>
              </a:rPr>
              <a:t>isEmptyQueue</a:t>
            </a:r>
            <a:r>
              <a:rPr lang="en-US" altLang="zh-CN" sz="3000" dirty="0">
                <a:latin typeface="+mj-lt"/>
              </a:rPr>
              <a:t>(Q)) </a:t>
            </a:r>
          </a:p>
          <a:p>
            <a:pPr marL="144000" algn="just">
              <a:lnSpc>
                <a:spcPct val="114000"/>
              </a:lnSpc>
              <a:spcBef>
                <a:spcPts val="0"/>
              </a:spcBef>
              <a:buFontTx/>
              <a:buNone/>
            </a:pPr>
            <a:r>
              <a:rPr lang="en-US" altLang="zh-CN" sz="3000" dirty="0">
                <a:latin typeface="+mj-lt"/>
              </a:rPr>
              <a:t>           p = </a:t>
            </a:r>
            <a:r>
              <a:rPr lang="en-US" altLang="zh-CN" sz="3000" dirty="0" err="1">
                <a:solidFill>
                  <a:srgbClr val="990099"/>
                </a:solidFill>
                <a:latin typeface="+mj-lt"/>
              </a:rPr>
              <a:t>frontQueue</a:t>
            </a:r>
            <a:r>
              <a:rPr lang="en-US" altLang="zh-CN" sz="3000" dirty="0">
                <a:latin typeface="+mj-lt"/>
              </a:rPr>
              <a:t>(Q);  </a:t>
            </a:r>
          </a:p>
          <a:p>
            <a:pPr marL="144000" algn="just">
              <a:lnSpc>
                <a:spcPct val="114000"/>
              </a:lnSpc>
              <a:spcBef>
                <a:spcPts val="0"/>
              </a:spcBef>
              <a:buFontTx/>
              <a:buNone/>
            </a:pPr>
            <a:r>
              <a:rPr lang="en-US" altLang="zh-CN" sz="3000" dirty="0">
                <a:latin typeface="+mj-lt"/>
              </a:rPr>
              <a:t>           </a:t>
            </a:r>
            <a:r>
              <a:rPr lang="en-US" altLang="zh-CN" sz="3000" dirty="0">
                <a:solidFill>
                  <a:srgbClr val="C00000"/>
                </a:solidFill>
              </a:rPr>
              <a:t>visit</a:t>
            </a:r>
            <a:r>
              <a:rPr lang="en-US" altLang="zh-CN" sz="3000" dirty="0"/>
              <a:t>(p);</a:t>
            </a:r>
            <a:r>
              <a:rPr lang="zh-CN" altLang="en-US" sz="3000" dirty="0"/>
              <a:t>  </a:t>
            </a:r>
            <a:r>
              <a:rPr lang="en-US" altLang="zh-CN" sz="3000" dirty="0" err="1">
                <a:solidFill>
                  <a:srgbClr val="990099"/>
                </a:solidFill>
                <a:latin typeface="+mj-lt"/>
              </a:rPr>
              <a:t>deQueue</a:t>
            </a:r>
            <a:r>
              <a:rPr lang="en-US" altLang="zh-CN" sz="3000" dirty="0">
                <a:latin typeface="+mj-lt"/>
              </a:rPr>
              <a:t>(Q); </a:t>
            </a:r>
          </a:p>
          <a:p>
            <a:pPr marL="144000" algn="just">
              <a:lnSpc>
                <a:spcPct val="114000"/>
              </a:lnSpc>
              <a:spcBef>
                <a:spcPts val="0"/>
              </a:spcBef>
              <a:buFontTx/>
              <a:buNone/>
            </a:pPr>
            <a:r>
              <a:rPr lang="en-US" altLang="zh-CN" sz="3000" dirty="0">
                <a:latin typeface="+mj-lt"/>
              </a:rPr>
              <a:t>           p= </a:t>
            </a:r>
            <a:r>
              <a:rPr lang="en-US" altLang="zh-CN" sz="3000" dirty="0" err="1">
                <a:solidFill>
                  <a:srgbClr val="C00000"/>
                </a:solidFill>
                <a:latin typeface="+mj-lt"/>
              </a:rPr>
              <a:t>leftChild</a:t>
            </a:r>
            <a:r>
              <a:rPr lang="en-US" altLang="zh-CN" sz="3000" dirty="0">
                <a:latin typeface="+mj-lt"/>
              </a:rPr>
              <a:t>(p); </a:t>
            </a:r>
          </a:p>
          <a:p>
            <a:pPr marL="144000" algn="just">
              <a:lnSpc>
                <a:spcPct val="114000"/>
              </a:lnSpc>
              <a:spcBef>
                <a:spcPts val="0"/>
              </a:spcBef>
              <a:buFontTx/>
              <a:buNone/>
            </a:pPr>
            <a:r>
              <a:rPr lang="en-US" altLang="zh-CN" sz="3000" dirty="0">
                <a:latin typeface="+mj-lt"/>
              </a:rPr>
              <a:t>           while(p != Null)</a:t>
            </a:r>
          </a:p>
          <a:p>
            <a:pPr marL="144000" algn="just">
              <a:lnSpc>
                <a:spcPct val="114000"/>
              </a:lnSpc>
              <a:spcBef>
                <a:spcPts val="0"/>
              </a:spcBef>
              <a:buFontTx/>
              <a:buNone/>
            </a:pPr>
            <a:r>
              <a:rPr lang="en-US" altLang="zh-CN" sz="3000" dirty="0">
                <a:latin typeface="+mj-lt"/>
              </a:rPr>
              <a:t>                   { </a:t>
            </a:r>
            <a:r>
              <a:rPr lang="en-US" altLang="zh-CN" sz="3000" dirty="0" err="1">
                <a:solidFill>
                  <a:srgbClr val="990099"/>
                </a:solidFill>
                <a:latin typeface="+mj-lt"/>
              </a:rPr>
              <a:t>enQueue</a:t>
            </a:r>
            <a:r>
              <a:rPr lang="en-US" altLang="zh-CN" sz="3000" dirty="0">
                <a:latin typeface="+mj-lt"/>
              </a:rPr>
              <a:t>(Q, p);</a:t>
            </a:r>
          </a:p>
          <a:p>
            <a:pPr marL="144000" algn="just">
              <a:lnSpc>
                <a:spcPct val="114000"/>
              </a:lnSpc>
              <a:spcBef>
                <a:spcPts val="0"/>
              </a:spcBef>
              <a:buFontTx/>
              <a:buNone/>
            </a:pPr>
            <a:r>
              <a:rPr lang="en-US" altLang="zh-CN" sz="3000" dirty="0">
                <a:latin typeface="+mj-lt"/>
              </a:rPr>
              <a:t>                     p= </a:t>
            </a:r>
            <a:r>
              <a:rPr lang="en-US" altLang="zh-CN" sz="3000" dirty="0" err="1">
                <a:solidFill>
                  <a:srgbClr val="C00000"/>
                </a:solidFill>
                <a:latin typeface="+mj-lt"/>
              </a:rPr>
              <a:t>rightSibling</a:t>
            </a:r>
            <a:r>
              <a:rPr lang="en-US" altLang="zh-CN" sz="3000" dirty="0">
                <a:latin typeface="+mj-lt"/>
              </a:rPr>
              <a:t>(p);}</a:t>
            </a:r>
          </a:p>
          <a:p>
            <a:pPr marL="144000" algn="just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altLang="zh-CN" sz="3000" dirty="0">
                <a:latin typeface="+mj-lt"/>
              </a:rPr>
              <a:t>         } }</a:t>
            </a:r>
            <a:endParaRPr kumimoji="0" lang="en-US" altLang="zh-CN" sz="300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</a:endParaRPr>
          </a:p>
          <a:p>
            <a:pPr marL="144000" marR="0" lvl="0" algn="just" defTabSz="914400" rtl="0" eaLnBrk="1" fontAlgn="base" latinLnBrk="0" hangingPunct="1">
              <a:lnSpc>
                <a:spcPct val="114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0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</a:rPr>
              <a:t>  </a:t>
            </a:r>
          </a:p>
        </p:txBody>
      </p:sp>
      <p:sp>
        <p:nvSpPr>
          <p:cNvPr id="8" name="矩形 7"/>
          <p:cNvSpPr/>
          <p:nvPr/>
        </p:nvSpPr>
        <p:spPr>
          <a:xfrm>
            <a:off x="6692744" y="1578858"/>
            <a:ext cx="1460656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8A00"/>
                </a:solidFill>
              </a:rPr>
              <a:t>//</a:t>
            </a:r>
            <a:r>
              <a:rPr lang="zh-CN" altLang="en-US" dirty="0">
                <a:solidFill>
                  <a:srgbClr val="008A00"/>
                </a:solidFill>
              </a:rPr>
              <a:t>建空队</a:t>
            </a:r>
          </a:p>
        </p:txBody>
      </p:sp>
      <p:sp>
        <p:nvSpPr>
          <p:cNvPr id="9" name="矩形 8"/>
          <p:cNvSpPr/>
          <p:nvPr/>
        </p:nvSpPr>
        <p:spPr>
          <a:xfrm>
            <a:off x="3581400" y="2092804"/>
            <a:ext cx="1819729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8000"/>
                </a:solidFill>
                <a:latin typeface="+mj-lt"/>
              </a:rPr>
              <a:t>//</a:t>
            </a:r>
            <a:r>
              <a:rPr lang="zh-CN" altLang="en-US" dirty="0">
                <a:solidFill>
                  <a:srgbClr val="008000"/>
                </a:solidFill>
                <a:latin typeface="+mj-lt"/>
              </a:rPr>
              <a:t>树根进队</a:t>
            </a:r>
          </a:p>
        </p:txBody>
      </p:sp>
      <p:sp>
        <p:nvSpPr>
          <p:cNvPr id="10" name="矩形 9"/>
          <p:cNvSpPr/>
          <p:nvPr/>
        </p:nvSpPr>
        <p:spPr>
          <a:xfrm>
            <a:off x="4440180" y="4724400"/>
            <a:ext cx="3256020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8A00"/>
                </a:solidFill>
              </a:rPr>
              <a:t>//</a:t>
            </a:r>
            <a:r>
              <a:rPr lang="zh-CN" altLang="en-US" dirty="0">
                <a:solidFill>
                  <a:srgbClr val="008A00"/>
                </a:solidFill>
              </a:rPr>
              <a:t>所有孩子依次进队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4419600" y="4169658"/>
            <a:ext cx="3256020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8A00"/>
                </a:solidFill>
              </a:rPr>
              <a:t>//</a:t>
            </a:r>
            <a:r>
              <a:rPr lang="zh-CN" altLang="en-US" dirty="0">
                <a:solidFill>
                  <a:srgbClr val="008A00"/>
                </a:solidFill>
              </a:rPr>
              <a:t>从队头的长子开始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5024077" y="2645658"/>
            <a:ext cx="4272323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3399"/>
                </a:solidFill>
                <a:latin typeface="+mj-lt"/>
              </a:rPr>
              <a:t>//</a:t>
            </a:r>
            <a:r>
              <a:rPr lang="zh-CN" altLang="en-US" dirty="0">
                <a:solidFill>
                  <a:srgbClr val="003399"/>
                </a:solidFill>
                <a:latin typeface="+mj-lt"/>
              </a:rPr>
              <a:t>当队不空</a:t>
            </a:r>
            <a:r>
              <a:rPr lang="en-US" altLang="zh-CN" dirty="0">
                <a:solidFill>
                  <a:srgbClr val="003399"/>
                </a:solidFill>
                <a:latin typeface="+mj-lt"/>
              </a:rPr>
              <a:t>, </a:t>
            </a:r>
            <a:r>
              <a:rPr lang="zh-CN" altLang="en-US" dirty="0">
                <a:solidFill>
                  <a:srgbClr val="003399"/>
                </a:solidFill>
                <a:latin typeface="+mj-lt"/>
              </a:rPr>
              <a:t>则访问</a:t>
            </a:r>
            <a:r>
              <a:rPr lang="en-US" altLang="zh-CN" dirty="0">
                <a:solidFill>
                  <a:srgbClr val="003399"/>
                </a:solidFill>
                <a:latin typeface="+mj-lt"/>
              </a:rPr>
              <a:t>,</a:t>
            </a:r>
            <a:r>
              <a:rPr lang="zh-CN" altLang="en-US" dirty="0">
                <a:solidFill>
                  <a:srgbClr val="003399"/>
                </a:solidFill>
                <a:latin typeface="+mj-lt"/>
              </a:rPr>
              <a:t>出队</a:t>
            </a:r>
            <a:r>
              <a:rPr lang="en-US" altLang="zh-CN" dirty="0">
                <a:solidFill>
                  <a:srgbClr val="003399"/>
                </a:solidFill>
                <a:latin typeface="+mj-lt"/>
              </a:rPr>
              <a:t>…</a:t>
            </a:r>
            <a:endParaRPr lang="zh-CN" altLang="en-US" dirty="0">
              <a:solidFill>
                <a:srgbClr val="003399"/>
              </a:solidFill>
              <a:latin typeface="+mj-lt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301091" y="3048000"/>
            <a:ext cx="527709" cy="6126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000" dirty="0"/>
              <a:t> { </a:t>
            </a:r>
            <a:endParaRPr lang="zh-CN" altLang="en-US" sz="3000" dirty="0"/>
          </a:p>
        </p:txBody>
      </p:sp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5715000" y="457200"/>
            <a:ext cx="3429000" cy="523220"/>
          </a:xfrm>
          <a:prstGeom prst="rect">
            <a:avLst/>
          </a:prstGeom>
          <a:solidFill>
            <a:srgbClr val="C4E59F"/>
          </a:solidFill>
          <a:ln w="28575" algn="ctr">
            <a:solidFill>
              <a:srgbClr val="92D05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514350" indent="-51435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>
                <a:solidFill>
                  <a:srgbClr val="008A00"/>
                </a:solidFill>
              </a:rPr>
              <a:t>树的广度优先遍历</a:t>
            </a:r>
            <a:endParaRPr lang="en-US" altLang="zh-CN" dirty="0">
              <a:solidFill>
                <a:srgbClr val="008A0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029200" y="3159604"/>
            <a:ext cx="1460656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8A00"/>
                </a:solidFill>
              </a:rPr>
              <a:t>//</a:t>
            </a:r>
            <a:r>
              <a:rPr lang="zh-CN" altLang="en-US" dirty="0">
                <a:solidFill>
                  <a:srgbClr val="008A00"/>
                </a:solidFill>
              </a:rPr>
              <a:t>取队头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5410200" y="3657600"/>
            <a:ext cx="2896947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8A00"/>
                </a:solidFill>
              </a:rPr>
              <a:t>//</a:t>
            </a:r>
            <a:r>
              <a:rPr lang="zh-CN" altLang="en-US" dirty="0">
                <a:solidFill>
                  <a:srgbClr val="008A00"/>
                </a:solidFill>
              </a:rPr>
              <a:t>访问队头，出队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4" grpId="0"/>
      <p:bldP spid="15" grpId="0"/>
      <p:bldP spid="16" grpId="0"/>
    </p:bldLst>
  </p:timing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en-US" altLang="zh-CN" dirty="0">
                <a:ea typeface="黑体" pitchFamily="2" charset="-122"/>
              </a:rPr>
              <a:t>5.6 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树的实现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3" name="Text Box 6"/>
          <p:cNvSpPr txBox="1">
            <a:spLocks noChangeArrowheads="1"/>
          </p:cNvSpPr>
          <p:nvPr/>
        </p:nvSpPr>
        <p:spPr bwMode="auto">
          <a:xfrm>
            <a:off x="609600" y="1122366"/>
            <a:ext cx="8077200" cy="299243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0800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000" dirty="0">
                <a:solidFill>
                  <a:srgbClr val="003399"/>
                </a:solidFill>
              </a:rPr>
              <a:t>1. </a:t>
            </a:r>
            <a:r>
              <a:rPr lang="zh-CN" altLang="en-US" sz="3000" dirty="0">
                <a:solidFill>
                  <a:srgbClr val="003399"/>
                </a:solidFill>
              </a:rPr>
              <a:t>父亲数组表示法 </a:t>
            </a:r>
            <a:endParaRPr lang="en-US" altLang="zh-CN" sz="3000" dirty="0">
              <a:solidFill>
                <a:srgbClr val="003399"/>
              </a:solidFill>
            </a:endParaRPr>
          </a:p>
          <a:p>
            <a:pPr marL="10800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000" dirty="0"/>
              <a:t>    (</a:t>
            </a:r>
            <a:r>
              <a:rPr lang="zh-CN" altLang="en-US" sz="3000" dirty="0"/>
              <a:t>双亲表示法，父指针表示法</a:t>
            </a:r>
            <a:r>
              <a:rPr lang="en-US" altLang="zh-CN" sz="3000" dirty="0"/>
              <a:t>)</a:t>
            </a:r>
          </a:p>
          <a:p>
            <a:pPr marL="108000">
              <a:lnSpc>
                <a:spcPct val="130000"/>
              </a:lnSpc>
              <a:spcBef>
                <a:spcPts val="1800"/>
              </a:spcBef>
              <a:buNone/>
            </a:pPr>
            <a:r>
              <a:rPr lang="en-US" altLang="zh-CN" sz="3000" dirty="0">
                <a:solidFill>
                  <a:srgbClr val="003399"/>
                </a:solidFill>
              </a:rPr>
              <a:t>2. </a:t>
            </a:r>
            <a:r>
              <a:rPr lang="zh-CN" altLang="en-US" sz="3000" dirty="0">
                <a:solidFill>
                  <a:srgbClr val="003399"/>
                </a:solidFill>
              </a:rPr>
              <a:t>子表表示法 </a:t>
            </a:r>
            <a:r>
              <a:rPr lang="en-US" altLang="zh-CN" sz="3000" dirty="0"/>
              <a:t>(</a:t>
            </a:r>
            <a:r>
              <a:rPr lang="zh-CN" altLang="en-US" sz="3000" dirty="0"/>
              <a:t>孩子链表表示法</a:t>
            </a:r>
            <a:r>
              <a:rPr lang="en-US" altLang="zh-CN" sz="3000" dirty="0"/>
              <a:t>)</a:t>
            </a:r>
          </a:p>
          <a:p>
            <a:pPr marL="108000">
              <a:lnSpc>
                <a:spcPct val="130000"/>
              </a:lnSpc>
              <a:spcBef>
                <a:spcPts val="1800"/>
              </a:spcBef>
              <a:buNone/>
            </a:pPr>
            <a:r>
              <a:rPr lang="en-US" altLang="zh-CN" sz="3000" dirty="0">
                <a:solidFill>
                  <a:srgbClr val="003399"/>
                </a:solidFill>
              </a:rPr>
              <a:t>3. </a:t>
            </a:r>
            <a:r>
              <a:rPr lang="zh-CN" altLang="en-US" sz="3000" dirty="0">
                <a:solidFill>
                  <a:srgbClr val="003399"/>
                </a:solidFill>
              </a:rPr>
              <a:t>长子</a:t>
            </a:r>
            <a:r>
              <a:rPr lang="en-US" altLang="zh-CN" sz="3000" dirty="0">
                <a:solidFill>
                  <a:srgbClr val="003399"/>
                </a:solidFill>
              </a:rPr>
              <a:t>-</a:t>
            </a:r>
            <a:r>
              <a:rPr lang="zh-CN" altLang="en-US" sz="3000" dirty="0">
                <a:solidFill>
                  <a:srgbClr val="003399"/>
                </a:solidFill>
              </a:rPr>
              <a:t>兄弟表示法</a:t>
            </a:r>
            <a:endParaRPr lang="en-US" altLang="zh-CN" sz="3000" dirty="0">
              <a:solidFill>
                <a:srgbClr val="003399"/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1905000" y="4507974"/>
            <a:ext cx="5410200" cy="189282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180000" algn="ctr">
              <a:lnSpc>
                <a:spcPct val="130000"/>
              </a:lnSpc>
              <a:spcBef>
                <a:spcPts val="0"/>
              </a:spcBef>
              <a:buFontTx/>
              <a:buNone/>
            </a:pPr>
            <a:r>
              <a:rPr lang="zh-CN" altLang="en-US" sz="3000" dirty="0">
                <a:latin typeface="+mj-lt"/>
              </a:rPr>
              <a:t>需反映的关系：</a:t>
            </a:r>
            <a:endParaRPr lang="en-US" altLang="zh-CN" sz="3000" dirty="0">
              <a:latin typeface="+mj-lt"/>
            </a:endParaRPr>
          </a:p>
          <a:p>
            <a:pPr marL="180000" algn="ctr">
              <a:lnSpc>
                <a:spcPct val="130000"/>
              </a:lnSpc>
              <a:spcBef>
                <a:spcPts val="0"/>
              </a:spcBef>
              <a:buFontTx/>
              <a:buAutoNum type="arabicPeriod"/>
            </a:pPr>
            <a:r>
              <a:rPr lang="zh-CN" altLang="en-US" sz="3000" dirty="0">
                <a:solidFill>
                  <a:srgbClr val="008A00"/>
                </a:solidFill>
                <a:latin typeface="+mj-lt"/>
              </a:rPr>
              <a:t> 父亲</a:t>
            </a:r>
            <a:r>
              <a:rPr lang="en-US" altLang="zh-CN" sz="3000" dirty="0">
                <a:solidFill>
                  <a:srgbClr val="008A00"/>
                </a:solidFill>
                <a:latin typeface="+mj-lt"/>
              </a:rPr>
              <a:t>--</a:t>
            </a:r>
            <a:r>
              <a:rPr lang="zh-CN" altLang="en-US" sz="3000" dirty="0">
                <a:solidFill>
                  <a:srgbClr val="008A00"/>
                </a:solidFill>
                <a:latin typeface="+mj-lt"/>
              </a:rPr>
              <a:t>孩子；</a:t>
            </a:r>
            <a:endParaRPr lang="en-US" altLang="zh-CN" sz="3000" dirty="0">
              <a:solidFill>
                <a:srgbClr val="008A00"/>
              </a:solidFill>
              <a:latin typeface="+mj-lt"/>
            </a:endParaRPr>
          </a:p>
          <a:p>
            <a:pPr marL="180000" algn="ctr">
              <a:lnSpc>
                <a:spcPct val="130000"/>
              </a:lnSpc>
              <a:spcBef>
                <a:spcPts val="0"/>
              </a:spcBef>
              <a:buFontTx/>
              <a:buAutoNum type="arabicPeriod"/>
            </a:pPr>
            <a:r>
              <a:rPr lang="zh-CN" altLang="en-US" sz="3000" dirty="0">
                <a:solidFill>
                  <a:srgbClr val="008A00"/>
                </a:solidFill>
                <a:latin typeface="+mj-lt"/>
              </a:rPr>
              <a:t> 左</a:t>
            </a:r>
            <a:r>
              <a:rPr lang="en-US" altLang="zh-CN" sz="3000" dirty="0">
                <a:solidFill>
                  <a:srgbClr val="008A00"/>
                </a:solidFill>
                <a:latin typeface="+mj-lt"/>
              </a:rPr>
              <a:t>--</a:t>
            </a:r>
            <a:r>
              <a:rPr lang="zh-CN" altLang="en-US" sz="3000" dirty="0">
                <a:solidFill>
                  <a:srgbClr val="008A00"/>
                </a:solidFill>
                <a:latin typeface="+mj-lt"/>
              </a:rPr>
              <a:t>右兄弟；</a:t>
            </a:r>
          </a:p>
        </p:txBody>
      </p:sp>
      <p:sp>
        <p:nvSpPr>
          <p:cNvPr id="65" name="下箭头 64"/>
          <p:cNvSpPr/>
          <p:nvPr/>
        </p:nvSpPr>
        <p:spPr bwMode="auto">
          <a:xfrm>
            <a:off x="4343400" y="4137588"/>
            <a:ext cx="304800" cy="360000"/>
          </a:xfrm>
          <a:prstGeom prst="downArrow">
            <a:avLst/>
          </a:prstGeom>
          <a:solidFill>
            <a:schemeClr val="bg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en-US" altLang="zh-CN" dirty="0">
                <a:latin typeface="黑体" pitchFamily="2" charset="-122"/>
                <a:ea typeface="黑体" pitchFamily="2" charset="-122"/>
              </a:rPr>
              <a:t>1.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父亲数组表示法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381000" y="1143000"/>
            <a:ext cx="8763000" cy="5262979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514350" indent="-514350">
              <a:lnSpc>
                <a:spcPct val="150000"/>
              </a:lnSpc>
              <a:spcBef>
                <a:spcPts val="0"/>
              </a:spcBef>
              <a:buSzPct val="75000"/>
              <a:buFont typeface="Wingdings" pitchFamily="2" charset="2"/>
              <a:buChar char="p"/>
            </a:pPr>
            <a:r>
              <a:rPr lang="en-US" altLang="zh-CN" sz="3200" dirty="0">
                <a:solidFill>
                  <a:srgbClr val="003399"/>
                </a:solidFill>
              </a:rPr>
              <a:t>1</a:t>
            </a:r>
            <a:r>
              <a:rPr lang="zh-CN" altLang="en-US" sz="3200" dirty="0">
                <a:solidFill>
                  <a:srgbClr val="003399"/>
                </a:solidFill>
              </a:rPr>
              <a:t>棵树</a:t>
            </a:r>
            <a:r>
              <a:rPr lang="en-US" altLang="zh-CN" sz="3200" b="1" dirty="0">
                <a:solidFill>
                  <a:srgbClr val="003399"/>
                </a:solidFill>
                <a:sym typeface="Wingdings" pitchFamily="2" charset="2"/>
              </a:rPr>
              <a:t></a:t>
            </a:r>
            <a:r>
              <a:rPr lang="zh-CN" altLang="en-US" sz="3200" dirty="0">
                <a:solidFill>
                  <a:srgbClr val="003399"/>
                </a:solidFill>
                <a:sym typeface="Wingdings" pitchFamily="2" charset="2"/>
              </a:rPr>
              <a:t>数组，</a:t>
            </a:r>
            <a:r>
              <a:rPr lang="zh-CN" altLang="en-US" sz="3200" dirty="0">
                <a:sym typeface="Wingdings" pitchFamily="2" charset="2"/>
              </a:rPr>
              <a:t>元素类型：</a:t>
            </a:r>
            <a:endParaRPr lang="en-US" altLang="zh-CN" sz="3200" dirty="0">
              <a:sym typeface="Wingdings" pitchFamily="2" charset="2"/>
            </a:endParaRPr>
          </a:p>
          <a:p>
            <a:pPr marL="514350" indent="-514350">
              <a:lnSpc>
                <a:spcPct val="150000"/>
              </a:lnSpc>
              <a:spcBef>
                <a:spcPts val="0"/>
              </a:spcBef>
              <a:buSzPct val="75000"/>
              <a:buFont typeface="Wingdings" pitchFamily="2" charset="2"/>
              <a:buChar char="p"/>
            </a:pPr>
            <a:endParaRPr lang="en-US" altLang="zh-CN" sz="3200" dirty="0">
              <a:sym typeface="Wingdings" pitchFamily="2" charset="2"/>
            </a:endParaRPr>
          </a:p>
          <a:p>
            <a:pPr marL="514350" indent="-514350">
              <a:lnSpc>
                <a:spcPct val="150000"/>
              </a:lnSpc>
              <a:spcBef>
                <a:spcPts val="0"/>
              </a:spcBef>
              <a:buSzPct val="75000"/>
              <a:buFont typeface="Wingdings" pitchFamily="2" charset="2"/>
              <a:buChar char="p"/>
            </a:pPr>
            <a:endParaRPr lang="en-US" altLang="zh-CN" sz="3200" dirty="0">
              <a:sym typeface="Wingdings" pitchFamily="2" charset="2"/>
            </a:endParaRPr>
          </a:p>
          <a:p>
            <a:pPr marL="514350" indent="-514350">
              <a:lnSpc>
                <a:spcPct val="150000"/>
              </a:lnSpc>
              <a:spcBef>
                <a:spcPts val="0"/>
              </a:spcBef>
              <a:buSzPct val="75000"/>
              <a:buFont typeface="Wingdings" pitchFamily="2" charset="2"/>
              <a:buChar char="p"/>
            </a:pPr>
            <a:endParaRPr lang="en-US" altLang="zh-CN" sz="3200" dirty="0">
              <a:sym typeface="Wingdings" pitchFamily="2" charset="2"/>
            </a:endParaRPr>
          </a:p>
          <a:p>
            <a:pPr marL="514350" indent="-514350">
              <a:lnSpc>
                <a:spcPct val="150000"/>
              </a:lnSpc>
              <a:spcBef>
                <a:spcPts val="0"/>
              </a:spcBef>
              <a:buSzPct val="75000"/>
              <a:buFont typeface="Wingdings" pitchFamily="2" charset="2"/>
              <a:buChar char="p"/>
            </a:pPr>
            <a:endParaRPr lang="en-US" altLang="zh-CN" sz="3200" dirty="0">
              <a:sym typeface="Wingdings" pitchFamily="2" charset="2"/>
            </a:endParaRPr>
          </a:p>
          <a:p>
            <a:pPr marL="514350" indent="-514350">
              <a:lnSpc>
                <a:spcPct val="150000"/>
              </a:lnSpc>
              <a:spcBef>
                <a:spcPts val="0"/>
              </a:spcBef>
              <a:buSzPct val="75000"/>
              <a:buFont typeface="Wingdings" pitchFamily="2" charset="2"/>
              <a:buChar char="p"/>
            </a:pPr>
            <a:endParaRPr lang="en-US" altLang="zh-CN" sz="3200" dirty="0">
              <a:sym typeface="Wingdings" pitchFamily="2" charset="2"/>
            </a:endParaRPr>
          </a:p>
          <a:p>
            <a:pPr marL="514350" indent="-514350">
              <a:lnSpc>
                <a:spcPct val="150000"/>
              </a:lnSpc>
              <a:spcBef>
                <a:spcPts val="0"/>
              </a:spcBef>
              <a:buSzPct val="75000"/>
              <a:buFont typeface="Wingdings" pitchFamily="2" charset="2"/>
              <a:buChar char="p"/>
            </a:pPr>
            <a:endParaRPr lang="en-US" altLang="zh-CN" sz="3200" dirty="0">
              <a:sym typeface="Wingdings" pitchFamily="2" charset="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143000" y="2142530"/>
          <a:ext cx="7391400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40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673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9540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altLang="zh-CN" sz="3200" b="0" dirty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info</a:t>
                      </a:r>
                    </a:p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zh-CN" altLang="en-US" sz="3200" b="0" dirty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结点数据信息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altLang="zh-CN" sz="3200" b="0" dirty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parent</a:t>
                      </a:r>
                    </a:p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zh-CN" altLang="en-US" sz="3200" b="0" dirty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父亲在数组中的</a:t>
                      </a:r>
                      <a:r>
                        <a:rPr lang="zh-CN" altLang="en-US" sz="3200" b="0" dirty="0">
                          <a:solidFill>
                            <a:srgbClr val="003399"/>
                          </a:solidFill>
                          <a:latin typeface="+mj-lt"/>
                          <a:ea typeface="黑体" pitchFamily="2" charset="-122"/>
                        </a:rPr>
                        <a:t>下标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>
                        <a:alpha val="63137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矩形 8"/>
          <p:cNvSpPr/>
          <p:nvPr/>
        </p:nvSpPr>
        <p:spPr>
          <a:xfrm>
            <a:off x="1143000" y="3810000"/>
            <a:ext cx="7543800" cy="2308324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bg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 err="1">
                <a:solidFill>
                  <a:schemeClr val="tx2"/>
                </a:solidFill>
                <a:latin typeface="+mj-lt"/>
              </a:rPr>
              <a:t>struct</a:t>
            </a:r>
            <a:r>
              <a:rPr lang="en-US" altLang="zh-CN" sz="3200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altLang="zh-CN" sz="3200" dirty="0" err="1">
                <a:solidFill>
                  <a:schemeClr val="tx2"/>
                </a:solidFill>
                <a:latin typeface="+mj-lt"/>
              </a:rPr>
              <a:t>ParTreeNode</a:t>
            </a:r>
            <a:endParaRPr lang="en-US" altLang="zh-CN" dirty="0">
              <a:solidFill>
                <a:srgbClr val="008A00"/>
              </a:solidFill>
              <a:latin typeface="+mj-lt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>
                <a:latin typeface="+mj-lt"/>
              </a:rPr>
              <a:t> { </a:t>
            </a:r>
            <a:r>
              <a:rPr lang="en-US" altLang="zh-CN" sz="3200" dirty="0" err="1">
                <a:solidFill>
                  <a:srgbClr val="003399"/>
                </a:solidFill>
                <a:latin typeface="+mj-lt"/>
              </a:rPr>
              <a:t>DataType</a:t>
            </a:r>
            <a:r>
              <a:rPr lang="en-US" altLang="zh-CN" sz="3200" dirty="0">
                <a:latin typeface="+mj-lt"/>
              </a:rPr>
              <a:t> info; </a:t>
            </a:r>
            <a:r>
              <a:rPr lang="en-US" altLang="zh-CN" dirty="0">
                <a:solidFill>
                  <a:srgbClr val="008A00"/>
                </a:solidFill>
                <a:latin typeface="+mj-lt"/>
              </a:rPr>
              <a:t>//</a:t>
            </a:r>
            <a:r>
              <a:rPr lang="zh-CN" altLang="en-US" dirty="0">
                <a:solidFill>
                  <a:srgbClr val="008A00"/>
                </a:solidFill>
                <a:latin typeface="+mj-lt"/>
              </a:rPr>
              <a:t>结点数据信息</a:t>
            </a:r>
            <a:endParaRPr lang="en-US" altLang="zh-CN" dirty="0">
              <a:solidFill>
                <a:srgbClr val="008A00"/>
              </a:solidFill>
              <a:latin typeface="+mj-lt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>
                <a:latin typeface="+mj-lt"/>
              </a:rPr>
              <a:t>   </a:t>
            </a:r>
            <a:r>
              <a:rPr lang="en-US" altLang="zh-CN" sz="3200" dirty="0" err="1">
                <a:solidFill>
                  <a:srgbClr val="003399"/>
                </a:solidFill>
                <a:latin typeface="+mj-lt"/>
              </a:rPr>
              <a:t>int</a:t>
            </a:r>
            <a:r>
              <a:rPr lang="en-US" altLang="zh-CN" sz="3200" dirty="0">
                <a:latin typeface="+mj-lt"/>
              </a:rPr>
              <a:t> parent; </a:t>
            </a:r>
            <a:r>
              <a:rPr lang="zh-CN" altLang="en-US" sz="3200" dirty="0">
                <a:latin typeface="+mj-lt"/>
              </a:rPr>
              <a:t>} </a:t>
            </a:r>
            <a:r>
              <a:rPr lang="en-US" altLang="zh-CN" dirty="0">
                <a:solidFill>
                  <a:srgbClr val="008A00"/>
                </a:solidFill>
                <a:latin typeface="+mj-lt"/>
              </a:rPr>
              <a:t>//</a:t>
            </a:r>
            <a:r>
              <a:rPr lang="zh-CN" altLang="en-US" dirty="0">
                <a:solidFill>
                  <a:srgbClr val="008A00"/>
                </a:solidFill>
                <a:latin typeface="+mj-lt"/>
              </a:rPr>
              <a:t>父亲的下标</a:t>
            </a:r>
          </a:p>
        </p:txBody>
      </p:sp>
      <p:sp>
        <p:nvSpPr>
          <p:cNvPr id="11" name="矩形 10"/>
          <p:cNvSpPr/>
          <p:nvPr/>
        </p:nvSpPr>
        <p:spPr>
          <a:xfrm>
            <a:off x="4973580" y="3962400"/>
            <a:ext cx="3256020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3399"/>
                </a:solidFill>
              </a:rPr>
              <a:t>//</a:t>
            </a:r>
            <a:r>
              <a:rPr lang="zh-CN" altLang="en-US" dirty="0">
                <a:solidFill>
                  <a:srgbClr val="003399"/>
                </a:solidFill>
              </a:rPr>
              <a:t>数组元素结构类型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en-US" altLang="zh-CN" dirty="0">
                <a:latin typeface="黑体" pitchFamily="2" charset="-122"/>
                <a:ea typeface="黑体" pitchFamily="2" charset="-122"/>
              </a:rPr>
              <a:t>1.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父亲数组表示法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381000" y="1143001"/>
            <a:ext cx="8763000" cy="5715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514350" indent="-514350">
              <a:lnSpc>
                <a:spcPct val="150000"/>
              </a:lnSpc>
              <a:spcBef>
                <a:spcPts val="0"/>
              </a:spcBef>
              <a:buSzPct val="75000"/>
              <a:buFont typeface="Wingdings" pitchFamily="2" charset="2"/>
              <a:buChar char="p"/>
            </a:pPr>
            <a:r>
              <a:rPr lang="en-US" altLang="zh-CN" sz="3200" dirty="0">
                <a:solidFill>
                  <a:srgbClr val="003399"/>
                </a:solidFill>
              </a:rPr>
              <a:t>1</a:t>
            </a:r>
            <a:r>
              <a:rPr lang="zh-CN" altLang="en-US" sz="3200" dirty="0">
                <a:solidFill>
                  <a:srgbClr val="003399"/>
                </a:solidFill>
              </a:rPr>
              <a:t>棵树</a:t>
            </a:r>
            <a:r>
              <a:rPr lang="en-US" altLang="zh-CN" sz="3200" b="1" dirty="0">
                <a:solidFill>
                  <a:srgbClr val="003399"/>
                </a:solidFill>
                <a:sym typeface="Wingdings" pitchFamily="2" charset="2"/>
              </a:rPr>
              <a:t></a:t>
            </a:r>
            <a:r>
              <a:rPr lang="zh-CN" altLang="en-US" sz="3200" dirty="0">
                <a:solidFill>
                  <a:srgbClr val="003399"/>
                </a:solidFill>
                <a:sym typeface="Wingdings" pitchFamily="2" charset="2"/>
              </a:rPr>
              <a:t>数组，</a:t>
            </a:r>
            <a:r>
              <a:rPr lang="zh-CN" altLang="en-US" sz="3200" dirty="0">
                <a:sym typeface="Wingdings" pitchFamily="2" charset="2"/>
              </a:rPr>
              <a:t>元素类型：</a:t>
            </a:r>
            <a:endParaRPr lang="en-US" altLang="zh-CN" sz="3200" dirty="0">
              <a:sym typeface="Wingdings" pitchFamily="2" charset="2"/>
            </a:endParaRPr>
          </a:p>
          <a:p>
            <a:pPr marL="514350" indent="-514350">
              <a:lnSpc>
                <a:spcPct val="150000"/>
              </a:lnSpc>
              <a:spcBef>
                <a:spcPts val="0"/>
              </a:spcBef>
              <a:buSzPct val="75000"/>
              <a:buFont typeface="Wingdings" pitchFamily="2" charset="2"/>
              <a:buChar char="p"/>
            </a:pPr>
            <a:endParaRPr lang="en-US" altLang="zh-CN" sz="3200" dirty="0">
              <a:sym typeface="Wingdings" pitchFamily="2" charset="2"/>
            </a:endParaRPr>
          </a:p>
          <a:p>
            <a:pPr marL="514350" indent="-514350">
              <a:lnSpc>
                <a:spcPct val="150000"/>
              </a:lnSpc>
              <a:spcBef>
                <a:spcPts val="0"/>
              </a:spcBef>
              <a:buSzPct val="75000"/>
              <a:buFont typeface="Wingdings" pitchFamily="2" charset="2"/>
              <a:buChar char="p"/>
            </a:pPr>
            <a:endParaRPr lang="en-US" altLang="zh-CN" sz="3200" dirty="0">
              <a:sym typeface="Wingdings" pitchFamily="2" charset="2"/>
            </a:endParaRPr>
          </a:p>
          <a:p>
            <a:pPr marL="514350" indent="-514350">
              <a:lnSpc>
                <a:spcPct val="130000"/>
              </a:lnSpc>
              <a:spcBef>
                <a:spcPts val="3600"/>
              </a:spcBef>
              <a:buSzPct val="75000"/>
              <a:buNone/>
            </a:pPr>
            <a:r>
              <a:rPr lang="en-US" altLang="zh-CN" sz="3200" dirty="0">
                <a:sym typeface="Wingdings" pitchFamily="2" charset="2"/>
              </a:rPr>
              <a:t>     </a:t>
            </a:r>
            <a:r>
              <a:rPr lang="en-US" altLang="zh-CN" sz="3200" dirty="0">
                <a:solidFill>
                  <a:srgbClr val="008000"/>
                </a:solidFill>
                <a:sym typeface="Wingdings" pitchFamily="2" charset="2"/>
              </a:rPr>
              <a:t> </a:t>
            </a:r>
            <a:r>
              <a:rPr lang="zh-CN" altLang="en-US" sz="3200" dirty="0">
                <a:solidFill>
                  <a:srgbClr val="008000"/>
                </a:solidFill>
                <a:sym typeface="Wingdings" pitchFamily="2" charset="2"/>
              </a:rPr>
              <a:t>直接关系：父亲</a:t>
            </a:r>
            <a:r>
              <a:rPr lang="en-US" altLang="zh-CN" sz="3200" dirty="0">
                <a:solidFill>
                  <a:srgbClr val="008000"/>
                </a:solidFill>
                <a:sym typeface="Wingdings" pitchFamily="2" charset="2"/>
              </a:rPr>
              <a:t>--</a:t>
            </a:r>
            <a:r>
              <a:rPr lang="zh-CN" altLang="en-US" sz="3200" dirty="0">
                <a:solidFill>
                  <a:srgbClr val="008000"/>
                </a:solidFill>
                <a:sym typeface="Wingdings" pitchFamily="2" charset="2"/>
              </a:rPr>
              <a:t>孩子关系，</a:t>
            </a:r>
            <a:endParaRPr lang="en-US" altLang="zh-CN" sz="3200" dirty="0">
              <a:solidFill>
                <a:srgbClr val="008000"/>
              </a:solidFill>
              <a:sym typeface="Wingdings" pitchFamily="2" charset="2"/>
            </a:endParaRPr>
          </a:p>
          <a:p>
            <a:pPr marL="514350" indent="-514350">
              <a:lnSpc>
                <a:spcPct val="130000"/>
              </a:lnSpc>
              <a:spcBef>
                <a:spcPts val="0"/>
              </a:spcBef>
              <a:buSzPct val="75000"/>
              <a:buNone/>
            </a:pPr>
            <a:r>
              <a:rPr lang="en-US" altLang="zh-CN" sz="3200" dirty="0">
                <a:sym typeface="Wingdings" pitchFamily="2" charset="2"/>
              </a:rPr>
              <a:t>         </a:t>
            </a:r>
            <a:r>
              <a:rPr lang="zh-CN" altLang="en-US" sz="3200" dirty="0">
                <a:sym typeface="Wingdings" pitchFamily="2" charset="2"/>
              </a:rPr>
              <a:t>兄弟之间的‘左右关系’，如何体现？</a:t>
            </a:r>
            <a:endParaRPr lang="en-US" altLang="zh-CN" sz="3200" dirty="0">
              <a:sym typeface="Wingdings" pitchFamily="2" charset="2"/>
            </a:endParaRPr>
          </a:p>
          <a:p>
            <a:pPr marL="514350" indent="-514350">
              <a:lnSpc>
                <a:spcPct val="130000"/>
              </a:lnSpc>
              <a:spcBef>
                <a:spcPts val="1200"/>
              </a:spcBef>
              <a:buSzPct val="75000"/>
              <a:buNone/>
            </a:pPr>
            <a:r>
              <a:rPr lang="en-US" altLang="zh-CN" sz="3200" dirty="0">
                <a:sym typeface="Wingdings" pitchFamily="2" charset="2"/>
              </a:rPr>
              <a:t>     </a:t>
            </a:r>
            <a:r>
              <a:rPr lang="en-US" altLang="zh-CN" sz="3200" dirty="0">
                <a:solidFill>
                  <a:srgbClr val="0000CC"/>
                </a:solidFill>
                <a:sym typeface="Wingdings" pitchFamily="2" charset="2"/>
              </a:rPr>
              <a:t></a:t>
            </a:r>
            <a:r>
              <a:rPr lang="en-US" altLang="zh-CN" sz="3200" dirty="0">
                <a:solidFill>
                  <a:srgbClr val="0000CC"/>
                </a:solidFill>
              </a:rPr>
              <a:t> </a:t>
            </a:r>
            <a:r>
              <a:rPr lang="zh-CN" altLang="en-US" sz="3200" dirty="0">
                <a:solidFill>
                  <a:srgbClr val="0000CC"/>
                </a:solidFill>
              </a:rPr>
              <a:t>按照某种遍历顺序，依次存放各结点。</a:t>
            </a:r>
            <a:endParaRPr lang="en-US" altLang="zh-CN" sz="3200" dirty="0">
              <a:solidFill>
                <a:srgbClr val="0000CC"/>
              </a:solidFill>
              <a:sym typeface="Wingdings" pitchFamily="2" charset="2"/>
            </a:endParaRPr>
          </a:p>
          <a:p>
            <a:pPr marL="514350" indent="-514350">
              <a:lnSpc>
                <a:spcPct val="150000"/>
              </a:lnSpc>
              <a:spcBef>
                <a:spcPts val="0"/>
              </a:spcBef>
              <a:buSzPct val="75000"/>
              <a:buFont typeface="Wingdings" pitchFamily="2" charset="2"/>
              <a:buChar char="p"/>
            </a:pPr>
            <a:endParaRPr lang="en-US" altLang="zh-CN" sz="3200" dirty="0">
              <a:sym typeface="Wingdings" pitchFamily="2" charset="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143000" y="2142530"/>
          <a:ext cx="7391400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40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673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9540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altLang="zh-CN" sz="3200" b="0" dirty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info</a:t>
                      </a:r>
                    </a:p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zh-CN" altLang="en-US" sz="3200" b="0" dirty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结点数据信息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altLang="zh-CN" sz="3200" b="0" dirty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parent</a:t>
                      </a:r>
                    </a:p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zh-CN" altLang="en-US" sz="3200" b="0" dirty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父亲在数组中的</a:t>
                      </a:r>
                      <a:r>
                        <a:rPr lang="zh-CN" altLang="en-US" sz="3200" b="0" dirty="0">
                          <a:solidFill>
                            <a:srgbClr val="003399"/>
                          </a:solidFill>
                          <a:latin typeface="+mj-lt"/>
                          <a:ea typeface="黑体" pitchFamily="2" charset="-122"/>
                        </a:rPr>
                        <a:t>下标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>
                        <a:alpha val="63137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左大括号 9"/>
          <p:cNvSpPr/>
          <p:nvPr/>
        </p:nvSpPr>
        <p:spPr bwMode="auto">
          <a:xfrm rot="16200000">
            <a:off x="3884400" y="2770200"/>
            <a:ext cx="432000" cy="1800000"/>
          </a:xfrm>
          <a:prstGeom prst="leftBrace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en-US" altLang="zh-CN" dirty="0">
                <a:latin typeface="黑体" pitchFamily="2" charset="-122"/>
                <a:ea typeface="黑体" pitchFamily="2" charset="-122"/>
              </a:rPr>
              <a:t>1.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父亲数组表示法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457200" y="1143000"/>
            <a:ext cx="8686800" cy="5262979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514350" indent="-514350">
              <a:lnSpc>
                <a:spcPct val="150000"/>
              </a:lnSpc>
              <a:spcBef>
                <a:spcPts val="0"/>
              </a:spcBef>
              <a:buSzPct val="75000"/>
              <a:buFont typeface="Wingdings" pitchFamily="2" charset="2"/>
              <a:buChar char="p"/>
            </a:pPr>
            <a:r>
              <a:rPr lang="zh-CN" altLang="en-US" sz="3200" dirty="0">
                <a:sym typeface="Wingdings" pitchFamily="2" charset="2"/>
              </a:rPr>
              <a:t>基于先根顺序：</a:t>
            </a:r>
            <a:endParaRPr lang="en-US" altLang="zh-CN" sz="3200" dirty="0">
              <a:sym typeface="Wingdings" pitchFamily="2" charset="2"/>
            </a:endParaRPr>
          </a:p>
          <a:p>
            <a:pPr marL="514350" indent="-514350">
              <a:lnSpc>
                <a:spcPct val="150000"/>
              </a:lnSpc>
              <a:spcBef>
                <a:spcPts val="0"/>
              </a:spcBef>
              <a:buSzPct val="75000"/>
              <a:buFont typeface="Wingdings" pitchFamily="2" charset="2"/>
              <a:buChar char="p"/>
            </a:pPr>
            <a:endParaRPr lang="en-US" altLang="zh-CN" sz="3200" dirty="0">
              <a:sym typeface="Wingdings" pitchFamily="2" charset="2"/>
            </a:endParaRPr>
          </a:p>
          <a:p>
            <a:pPr marL="514350" indent="-514350">
              <a:lnSpc>
                <a:spcPct val="150000"/>
              </a:lnSpc>
              <a:spcBef>
                <a:spcPts val="0"/>
              </a:spcBef>
              <a:buSzPct val="75000"/>
              <a:buFont typeface="Wingdings" pitchFamily="2" charset="2"/>
              <a:buChar char="p"/>
            </a:pPr>
            <a:endParaRPr lang="en-US" altLang="zh-CN" sz="3200" dirty="0">
              <a:sym typeface="Wingdings" pitchFamily="2" charset="2"/>
            </a:endParaRPr>
          </a:p>
          <a:p>
            <a:pPr marL="514350" indent="-514350">
              <a:lnSpc>
                <a:spcPct val="150000"/>
              </a:lnSpc>
              <a:spcBef>
                <a:spcPts val="0"/>
              </a:spcBef>
              <a:buSzPct val="75000"/>
              <a:buFont typeface="Wingdings" pitchFamily="2" charset="2"/>
              <a:buChar char="p"/>
            </a:pPr>
            <a:endParaRPr lang="en-US" altLang="zh-CN" sz="3200" dirty="0">
              <a:sym typeface="Wingdings" pitchFamily="2" charset="2"/>
            </a:endParaRPr>
          </a:p>
          <a:p>
            <a:pPr marL="514350" indent="-514350">
              <a:lnSpc>
                <a:spcPct val="150000"/>
              </a:lnSpc>
              <a:spcBef>
                <a:spcPts val="0"/>
              </a:spcBef>
              <a:buSzPct val="75000"/>
              <a:buFont typeface="Wingdings" pitchFamily="2" charset="2"/>
              <a:buChar char="p"/>
            </a:pPr>
            <a:endParaRPr lang="en-US" altLang="zh-CN" sz="3200" dirty="0">
              <a:sym typeface="Wingdings" pitchFamily="2" charset="2"/>
            </a:endParaRPr>
          </a:p>
          <a:p>
            <a:pPr marL="514350" indent="-514350">
              <a:lnSpc>
                <a:spcPct val="150000"/>
              </a:lnSpc>
              <a:spcBef>
                <a:spcPts val="0"/>
              </a:spcBef>
              <a:buSzPct val="75000"/>
              <a:buFont typeface="Wingdings" pitchFamily="2" charset="2"/>
              <a:buChar char="p"/>
            </a:pPr>
            <a:endParaRPr lang="en-US" altLang="zh-CN" sz="3200" dirty="0">
              <a:sym typeface="Wingdings" pitchFamily="2" charset="2"/>
            </a:endParaRPr>
          </a:p>
          <a:p>
            <a:pPr marL="514350" indent="-514350">
              <a:lnSpc>
                <a:spcPct val="150000"/>
              </a:lnSpc>
              <a:spcBef>
                <a:spcPts val="0"/>
              </a:spcBef>
              <a:buSzPct val="75000"/>
              <a:buFont typeface="Wingdings" pitchFamily="2" charset="2"/>
              <a:buChar char="p"/>
            </a:pPr>
            <a:endParaRPr lang="en-US" altLang="zh-CN" sz="3200" dirty="0">
              <a:sym typeface="Wingdings" pitchFamily="2" charset="2"/>
            </a:endParaRPr>
          </a:p>
        </p:txBody>
      </p:sp>
      <p:sp>
        <p:nvSpPr>
          <p:cNvPr id="9" name="Oval 28"/>
          <p:cNvSpPr>
            <a:spLocks noChangeArrowheads="1"/>
          </p:cNvSpPr>
          <p:nvPr/>
        </p:nvSpPr>
        <p:spPr bwMode="auto">
          <a:xfrm>
            <a:off x="3798125" y="3159125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C</a:t>
            </a:r>
            <a:endParaRPr lang="zh-CN" altLang="en-US" sz="3200" dirty="0"/>
          </a:p>
        </p:txBody>
      </p:sp>
      <p:sp>
        <p:nvSpPr>
          <p:cNvPr id="10" name="Oval 30"/>
          <p:cNvSpPr>
            <a:spLocks noChangeArrowheads="1"/>
          </p:cNvSpPr>
          <p:nvPr/>
        </p:nvSpPr>
        <p:spPr bwMode="auto">
          <a:xfrm>
            <a:off x="2363046" y="4376776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E</a:t>
            </a:r>
          </a:p>
        </p:txBody>
      </p:sp>
      <p:sp>
        <p:nvSpPr>
          <p:cNvPr id="11" name="Oval 29"/>
          <p:cNvSpPr>
            <a:spLocks noChangeArrowheads="1"/>
          </p:cNvSpPr>
          <p:nvPr/>
        </p:nvSpPr>
        <p:spPr bwMode="auto">
          <a:xfrm>
            <a:off x="3002046" y="54396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J</a:t>
            </a:r>
            <a:endParaRPr lang="zh-CN" altLang="en-US" sz="3200" dirty="0"/>
          </a:p>
        </p:txBody>
      </p:sp>
      <p:cxnSp>
        <p:nvCxnSpPr>
          <p:cNvPr id="12" name="直接连接符 11"/>
          <p:cNvCxnSpPr>
            <a:cxnSpLocks noChangeShapeType="1"/>
            <a:stCxn id="19" idx="5"/>
            <a:endCxn id="9" idx="0"/>
          </p:cNvCxnSpPr>
          <p:nvPr/>
        </p:nvCxnSpPr>
        <p:spPr bwMode="auto">
          <a:xfrm rot="16200000" flipH="1">
            <a:off x="3290691" y="2399691"/>
            <a:ext cx="671534" cy="847334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3" name="直接连接符 12"/>
          <p:cNvCxnSpPr>
            <a:cxnSpLocks noChangeShapeType="1"/>
            <a:stCxn id="10" idx="5"/>
            <a:endCxn id="11" idx="0"/>
          </p:cNvCxnSpPr>
          <p:nvPr/>
        </p:nvCxnSpPr>
        <p:spPr bwMode="auto">
          <a:xfrm rot="16200000" flipH="1">
            <a:off x="2707325" y="4892878"/>
            <a:ext cx="632633" cy="4608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4" name="直接连接符 13"/>
          <p:cNvCxnSpPr>
            <a:cxnSpLocks noChangeShapeType="1"/>
            <a:stCxn id="20" idx="5"/>
            <a:endCxn id="10" idx="0"/>
          </p:cNvCxnSpPr>
          <p:nvPr/>
        </p:nvCxnSpPr>
        <p:spPr bwMode="auto">
          <a:xfrm rot="16200000" flipH="1">
            <a:off x="2050457" y="3812187"/>
            <a:ext cx="726322" cy="402855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5" name="Oval 30"/>
          <p:cNvSpPr>
            <a:spLocks noChangeArrowheads="1"/>
          </p:cNvSpPr>
          <p:nvPr/>
        </p:nvSpPr>
        <p:spPr bwMode="auto">
          <a:xfrm>
            <a:off x="1706646" y="54102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H</a:t>
            </a:r>
          </a:p>
        </p:txBody>
      </p:sp>
      <p:cxnSp>
        <p:nvCxnSpPr>
          <p:cNvPr id="16" name="直接连接符 30"/>
          <p:cNvCxnSpPr>
            <a:cxnSpLocks noChangeShapeType="1"/>
            <a:stCxn id="10" idx="3"/>
            <a:endCxn id="15" idx="0"/>
          </p:cNvCxnSpPr>
          <p:nvPr/>
        </p:nvCxnSpPr>
        <p:spPr bwMode="auto">
          <a:xfrm rot="5400000">
            <a:off x="1896135" y="4869479"/>
            <a:ext cx="603233" cy="4782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" name="直接连接符 31"/>
          <p:cNvCxnSpPr>
            <a:cxnSpLocks noChangeShapeType="1"/>
            <a:stCxn id="18" idx="0"/>
            <a:endCxn id="10" idx="4"/>
          </p:cNvCxnSpPr>
          <p:nvPr/>
        </p:nvCxnSpPr>
        <p:spPr bwMode="auto">
          <a:xfrm rot="5400000" flipH="1" flipV="1">
            <a:off x="2325703" y="5140720"/>
            <a:ext cx="549287" cy="294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8" name="Oval 30"/>
          <p:cNvSpPr>
            <a:spLocks noChangeArrowheads="1"/>
          </p:cNvSpPr>
          <p:nvPr/>
        </p:nvSpPr>
        <p:spPr bwMode="auto">
          <a:xfrm>
            <a:off x="2333646" y="5430063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I</a:t>
            </a:r>
          </a:p>
        </p:txBody>
      </p:sp>
      <p:sp>
        <p:nvSpPr>
          <p:cNvPr id="19" name="Oval 27"/>
          <p:cNvSpPr>
            <a:spLocks noChangeArrowheads="1"/>
          </p:cNvSpPr>
          <p:nvPr/>
        </p:nvSpPr>
        <p:spPr bwMode="auto">
          <a:xfrm>
            <a:off x="2772600" y="20574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buNone/>
            </a:pPr>
            <a:r>
              <a:rPr lang="en-US" altLang="zh-CN" sz="3200" dirty="0"/>
              <a:t>A</a:t>
            </a:r>
          </a:p>
        </p:txBody>
      </p:sp>
      <p:sp>
        <p:nvSpPr>
          <p:cNvPr id="20" name="Oval 26"/>
          <p:cNvSpPr>
            <a:spLocks noChangeArrowheads="1"/>
          </p:cNvSpPr>
          <p:nvPr/>
        </p:nvSpPr>
        <p:spPr bwMode="auto">
          <a:xfrm>
            <a:off x="1782000" y="3220263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B</a:t>
            </a:r>
          </a:p>
        </p:txBody>
      </p:sp>
      <p:cxnSp>
        <p:nvCxnSpPr>
          <p:cNvPr id="21" name="直接连接符 20"/>
          <p:cNvCxnSpPr>
            <a:cxnSpLocks noChangeShapeType="1"/>
            <a:stCxn id="19" idx="3"/>
            <a:endCxn id="20" idx="0"/>
          </p:cNvCxnSpPr>
          <p:nvPr/>
        </p:nvCxnSpPr>
        <p:spPr bwMode="auto">
          <a:xfrm rot="5400000">
            <a:off x="2073869" y="2447723"/>
            <a:ext cx="732672" cy="8124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2" name="Oval 29"/>
          <p:cNvSpPr>
            <a:spLocks noChangeArrowheads="1"/>
          </p:cNvSpPr>
          <p:nvPr/>
        </p:nvSpPr>
        <p:spPr bwMode="auto">
          <a:xfrm>
            <a:off x="4296600" y="4257714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G</a:t>
            </a:r>
            <a:endParaRPr lang="zh-CN" altLang="en-US" sz="3200" dirty="0"/>
          </a:p>
        </p:txBody>
      </p:sp>
      <p:cxnSp>
        <p:nvCxnSpPr>
          <p:cNvPr id="23" name="直接连接符 22"/>
          <p:cNvCxnSpPr>
            <a:cxnSpLocks noChangeShapeType="1"/>
            <a:stCxn id="9" idx="5"/>
            <a:endCxn id="22" idx="0"/>
          </p:cNvCxnSpPr>
          <p:nvPr/>
        </p:nvCxnSpPr>
        <p:spPr bwMode="auto">
          <a:xfrm rot="16200000" flipH="1">
            <a:off x="4054259" y="3763373"/>
            <a:ext cx="668398" cy="320284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4" name="Oval 29"/>
          <p:cNvSpPr>
            <a:spLocks noChangeArrowheads="1"/>
          </p:cNvSpPr>
          <p:nvPr/>
        </p:nvSpPr>
        <p:spPr bwMode="auto">
          <a:xfrm>
            <a:off x="3400446" y="4287063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F</a:t>
            </a:r>
            <a:endParaRPr lang="zh-CN" altLang="en-US" sz="3200" dirty="0"/>
          </a:p>
        </p:txBody>
      </p:sp>
      <p:cxnSp>
        <p:nvCxnSpPr>
          <p:cNvPr id="25" name="直接连接符 24"/>
          <p:cNvCxnSpPr>
            <a:cxnSpLocks noChangeShapeType="1"/>
            <a:stCxn id="9" idx="3"/>
            <a:endCxn id="24" idx="0"/>
          </p:cNvCxnSpPr>
          <p:nvPr/>
        </p:nvCxnSpPr>
        <p:spPr bwMode="auto">
          <a:xfrm rot="5400000">
            <a:off x="3413317" y="3828445"/>
            <a:ext cx="697747" cy="2194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6" name="Oval 29"/>
          <p:cNvSpPr>
            <a:spLocks noChangeArrowheads="1"/>
          </p:cNvSpPr>
          <p:nvPr/>
        </p:nvSpPr>
        <p:spPr bwMode="auto">
          <a:xfrm>
            <a:off x="1143846" y="4341851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D</a:t>
            </a:r>
            <a:endParaRPr lang="zh-CN" altLang="en-US" sz="3200" dirty="0"/>
          </a:p>
        </p:txBody>
      </p:sp>
      <p:cxnSp>
        <p:nvCxnSpPr>
          <p:cNvPr id="27" name="直接连接符 26"/>
          <p:cNvCxnSpPr>
            <a:cxnSpLocks noChangeShapeType="1"/>
            <a:stCxn id="20" idx="3"/>
            <a:endCxn id="26" idx="0"/>
          </p:cNvCxnSpPr>
          <p:nvPr/>
        </p:nvCxnSpPr>
        <p:spPr bwMode="auto">
          <a:xfrm rot="5400000">
            <a:off x="1280130" y="3766171"/>
            <a:ext cx="691397" cy="459963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graphicFrame>
        <p:nvGraphicFramePr>
          <p:cNvPr id="28" name="表格 27"/>
          <p:cNvGraphicFramePr>
            <a:graphicFrameLocks noGrp="1"/>
          </p:cNvGraphicFramePr>
          <p:nvPr/>
        </p:nvGraphicFramePr>
        <p:xfrm>
          <a:off x="6400801" y="1524000"/>
          <a:ext cx="2057399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51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22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000" b="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000" b="0" dirty="0">
                          <a:solidFill>
                            <a:srgbClr val="003399"/>
                          </a:solidFill>
                        </a:rPr>
                        <a:t>-1</a:t>
                      </a:r>
                      <a:endParaRPr lang="zh-CN" altLang="en-US" sz="30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000" b="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000" b="0" dirty="0">
                          <a:solidFill>
                            <a:srgbClr val="003399"/>
                          </a:solidFill>
                        </a:rPr>
                        <a:t>0</a:t>
                      </a:r>
                      <a:endParaRPr lang="zh-CN" altLang="en-US" sz="30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000" b="0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CN" alt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000" b="0" dirty="0">
                          <a:solidFill>
                            <a:srgbClr val="003399"/>
                          </a:solidFill>
                        </a:rPr>
                        <a:t>1</a:t>
                      </a:r>
                      <a:endParaRPr lang="zh-CN" altLang="en-US" sz="30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000" b="0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zh-CN" alt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000" b="0" dirty="0">
                          <a:solidFill>
                            <a:srgbClr val="003399"/>
                          </a:solidFill>
                        </a:rPr>
                        <a:t>1</a:t>
                      </a:r>
                      <a:endParaRPr lang="zh-CN" altLang="en-US" sz="30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000" b="0" dirty="0">
                          <a:solidFill>
                            <a:schemeClr val="tx1"/>
                          </a:solidFill>
                        </a:rPr>
                        <a:t>H</a:t>
                      </a:r>
                      <a:endParaRPr lang="zh-CN" alt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000" b="0" dirty="0">
                          <a:solidFill>
                            <a:srgbClr val="003399"/>
                          </a:solidFill>
                        </a:rPr>
                        <a:t>3</a:t>
                      </a:r>
                      <a:endParaRPr lang="zh-CN" altLang="en-US" sz="30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000" b="0" dirty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zh-CN" alt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000" b="0" dirty="0">
                          <a:solidFill>
                            <a:srgbClr val="003399"/>
                          </a:solidFill>
                        </a:rPr>
                        <a:t>3</a:t>
                      </a:r>
                      <a:endParaRPr lang="zh-CN" altLang="en-US" sz="30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000" b="0" dirty="0">
                          <a:solidFill>
                            <a:schemeClr val="tx1"/>
                          </a:solidFill>
                        </a:rPr>
                        <a:t>J</a:t>
                      </a:r>
                      <a:endParaRPr lang="zh-CN" alt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000" b="0" dirty="0">
                          <a:solidFill>
                            <a:srgbClr val="003399"/>
                          </a:solidFill>
                        </a:rPr>
                        <a:t>3</a:t>
                      </a:r>
                      <a:endParaRPr lang="zh-CN" altLang="en-US" sz="30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000" b="0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000" b="0" dirty="0">
                          <a:solidFill>
                            <a:srgbClr val="003399"/>
                          </a:solidFill>
                        </a:rPr>
                        <a:t>0</a:t>
                      </a:r>
                      <a:endParaRPr lang="zh-CN" altLang="en-US" sz="30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000" b="0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zh-CN" alt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000" b="0" dirty="0">
                          <a:solidFill>
                            <a:srgbClr val="003399"/>
                          </a:solidFill>
                        </a:rPr>
                        <a:t>7</a:t>
                      </a:r>
                      <a:endParaRPr lang="zh-CN" altLang="en-US" sz="30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000" b="0" dirty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zh-CN" alt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000" b="0" dirty="0">
                          <a:solidFill>
                            <a:srgbClr val="003399"/>
                          </a:solidFill>
                        </a:rPr>
                        <a:t>7</a:t>
                      </a:r>
                      <a:endParaRPr lang="zh-CN" altLang="en-US" sz="30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29" name="表格 28"/>
          <p:cNvGraphicFramePr>
            <a:graphicFrameLocks noGrp="1"/>
          </p:cNvGraphicFramePr>
          <p:nvPr/>
        </p:nvGraphicFramePr>
        <p:xfrm>
          <a:off x="5486400" y="1524000"/>
          <a:ext cx="914400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292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0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0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3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0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3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0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3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0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3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0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3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0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sz="3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0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sz="3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0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CN" altLang="en-US" sz="3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30" name="Rectangle 4"/>
          <p:cNvSpPr>
            <a:spLocks noChangeArrowheads="1"/>
          </p:cNvSpPr>
          <p:nvPr/>
        </p:nvSpPr>
        <p:spPr bwMode="auto">
          <a:xfrm>
            <a:off x="5410200" y="990600"/>
            <a:ext cx="990600" cy="5334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ts val="2400"/>
              </a:spcBef>
              <a:buNone/>
            </a:pPr>
            <a:r>
              <a:rPr lang="zh-CN" altLang="en-US" dirty="0">
                <a:solidFill>
                  <a:srgbClr val="008000"/>
                </a:solidFill>
                <a:latin typeface="+mj-lt"/>
                <a:ea typeface="黑体" pitchFamily="2" charset="-122"/>
              </a:rPr>
              <a:t>下标</a:t>
            </a:r>
            <a:endParaRPr lang="en-US" altLang="zh-CN" dirty="0">
              <a:solidFill>
                <a:srgbClr val="008000"/>
              </a:solidFill>
              <a:latin typeface="+mj-lt"/>
              <a:ea typeface="黑体" pitchFamily="2" charset="-122"/>
            </a:endParaRPr>
          </a:p>
        </p:txBody>
      </p:sp>
      <p:sp>
        <p:nvSpPr>
          <p:cNvPr id="31" name="Rectangle 4"/>
          <p:cNvSpPr>
            <a:spLocks noChangeArrowheads="1"/>
          </p:cNvSpPr>
          <p:nvPr/>
        </p:nvSpPr>
        <p:spPr bwMode="auto">
          <a:xfrm>
            <a:off x="6477000" y="990600"/>
            <a:ext cx="990600" cy="5334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ts val="2400"/>
              </a:spcBef>
              <a:buNone/>
            </a:pPr>
            <a:r>
              <a:rPr lang="en-US" altLang="zh-CN" dirty="0">
                <a:solidFill>
                  <a:srgbClr val="C00000"/>
                </a:solidFill>
                <a:latin typeface="+mj-lt"/>
                <a:ea typeface="黑体" pitchFamily="2" charset="-122"/>
              </a:rPr>
              <a:t>info</a:t>
            </a:r>
          </a:p>
        </p:txBody>
      </p:sp>
      <p:sp>
        <p:nvSpPr>
          <p:cNvPr id="32" name="Rectangle 4"/>
          <p:cNvSpPr>
            <a:spLocks noChangeArrowheads="1"/>
          </p:cNvSpPr>
          <p:nvPr/>
        </p:nvSpPr>
        <p:spPr bwMode="auto">
          <a:xfrm>
            <a:off x="7391400" y="990600"/>
            <a:ext cx="1295400" cy="5334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ts val="2400"/>
              </a:spcBef>
              <a:buNone/>
            </a:pPr>
            <a:r>
              <a:rPr lang="en-US" altLang="zh-CN" dirty="0">
                <a:solidFill>
                  <a:srgbClr val="C00000"/>
                </a:solidFill>
                <a:latin typeface="+mj-lt"/>
              </a:rPr>
              <a:t>parent</a:t>
            </a:r>
            <a:endParaRPr lang="en-US" altLang="zh-CN" dirty="0">
              <a:solidFill>
                <a:srgbClr val="C00000"/>
              </a:solidFill>
              <a:latin typeface="+mj-lt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  <p:bldP spid="32" grpId="0"/>
    </p:bldLst>
  </p:timing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en-US" altLang="zh-CN" dirty="0">
                <a:latin typeface="黑体" pitchFamily="2" charset="-122"/>
                <a:ea typeface="黑体" pitchFamily="2" charset="-122"/>
              </a:rPr>
              <a:t>1.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父亲数组表示法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228600" y="1066800"/>
            <a:ext cx="8915400" cy="580466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514350" indent="-514350">
              <a:lnSpc>
                <a:spcPct val="130000"/>
              </a:lnSpc>
              <a:spcBef>
                <a:spcPts val="0"/>
              </a:spcBef>
              <a:buSzPct val="75000"/>
              <a:buFont typeface="Wingdings" pitchFamily="2" charset="2"/>
              <a:buChar char="p"/>
            </a:pPr>
            <a:r>
              <a:rPr lang="en-US" altLang="zh-CN" sz="3200" dirty="0">
                <a:solidFill>
                  <a:srgbClr val="003399"/>
                </a:solidFill>
              </a:rPr>
              <a:t>1</a:t>
            </a:r>
            <a:r>
              <a:rPr lang="zh-CN" altLang="en-US" sz="3200" dirty="0">
                <a:solidFill>
                  <a:srgbClr val="003399"/>
                </a:solidFill>
              </a:rPr>
              <a:t>棵树</a:t>
            </a:r>
            <a:r>
              <a:rPr lang="en-US" altLang="zh-CN" sz="3200" b="1" dirty="0">
                <a:solidFill>
                  <a:srgbClr val="003399"/>
                </a:solidFill>
                <a:sym typeface="Wingdings" pitchFamily="2" charset="2"/>
              </a:rPr>
              <a:t></a:t>
            </a:r>
            <a:r>
              <a:rPr lang="zh-CN" altLang="en-US" sz="3200" dirty="0">
                <a:solidFill>
                  <a:srgbClr val="003399"/>
                </a:solidFill>
                <a:sym typeface="Wingdings" pitchFamily="2" charset="2"/>
              </a:rPr>
              <a:t>数组，</a:t>
            </a:r>
            <a:endParaRPr lang="en-US" altLang="zh-CN" sz="3200" dirty="0">
              <a:solidFill>
                <a:srgbClr val="003399"/>
              </a:solidFill>
              <a:sym typeface="Wingdings" pitchFamily="2" charset="2"/>
            </a:endParaRPr>
          </a:p>
          <a:p>
            <a:pPr marL="514350" indent="-514350">
              <a:lnSpc>
                <a:spcPct val="130000"/>
              </a:lnSpc>
              <a:spcBef>
                <a:spcPts val="0"/>
              </a:spcBef>
              <a:buSzPct val="75000"/>
              <a:buNone/>
            </a:pPr>
            <a:endParaRPr lang="en-US" altLang="zh-CN" sz="3200" dirty="0">
              <a:solidFill>
                <a:srgbClr val="003399"/>
              </a:solidFill>
              <a:sym typeface="Wingdings" pitchFamily="2" charset="2"/>
            </a:endParaRPr>
          </a:p>
          <a:p>
            <a:pPr marL="514350" indent="-514350">
              <a:lnSpc>
                <a:spcPct val="150000"/>
              </a:lnSpc>
              <a:spcBef>
                <a:spcPts val="0"/>
              </a:spcBef>
              <a:buSzPct val="75000"/>
              <a:buFont typeface="Wingdings" pitchFamily="2" charset="2"/>
              <a:buChar char="p"/>
            </a:pPr>
            <a:endParaRPr lang="en-US" altLang="zh-CN" sz="3200" dirty="0">
              <a:sym typeface="Wingdings" pitchFamily="2" charset="2"/>
            </a:endParaRPr>
          </a:p>
          <a:p>
            <a:pPr marL="514350" indent="-514350">
              <a:lnSpc>
                <a:spcPct val="150000"/>
              </a:lnSpc>
              <a:spcBef>
                <a:spcPts val="0"/>
              </a:spcBef>
              <a:buSzPct val="75000"/>
              <a:buFont typeface="Wingdings" pitchFamily="2" charset="2"/>
              <a:buChar char="p"/>
            </a:pPr>
            <a:endParaRPr lang="en-US" altLang="zh-CN" sz="3200" dirty="0">
              <a:sym typeface="Wingdings" pitchFamily="2" charset="2"/>
            </a:endParaRPr>
          </a:p>
          <a:p>
            <a:pPr marL="514350" indent="-514350">
              <a:lnSpc>
                <a:spcPct val="150000"/>
              </a:lnSpc>
              <a:spcBef>
                <a:spcPts val="0"/>
              </a:spcBef>
              <a:buSzPct val="75000"/>
              <a:buFont typeface="Wingdings" pitchFamily="2" charset="2"/>
              <a:buChar char="p"/>
            </a:pPr>
            <a:endParaRPr lang="en-US" altLang="zh-CN" sz="3200" dirty="0">
              <a:sym typeface="Wingdings" pitchFamily="2" charset="2"/>
            </a:endParaRPr>
          </a:p>
          <a:p>
            <a:pPr marL="514350" indent="-514350">
              <a:lnSpc>
                <a:spcPct val="150000"/>
              </a:lnSpc>
              <a:spcBef>
                <a:spcPts val="0"/>
              </a:spcBef>
              <a:buSzPct val="75000"/>
              <a:buFont typeface="Wingdings" pitchFamily="2" charset="2"/>
              <a:buChar char="p"/>
            </a:pPr>
            <a:endParaRPr lang="en-US" altLang="zh-CN" sz="3200" dirty="0">
              <a:sym typeface="Wingdings" pitchFamily="2" charset="2"/>
            </a:endParaRPr>
          </a:p>
          <a:p>
            <a:pPr marL="514350" indent="-514350">
              <a:lnSpc>
                <a:spcPct val="150000"/>
              </a:lnSpc>
              <a:spcBef>
                <a:spcPts val="0"/>
              </a:spcBef>
              <a:buSzPct val="75000"/>
              <a:buFont typeface="Wingdings" pitchFamily="2" charset="2"/>
              <a:buChar char="p"/>
            </a:pPr>
            <a:endParaRPr lang="en-US" altLang="zh-CN" sz="3200" dirty="0">
              <a:sym typeface="Wingdings" pitchFamily="2" charset="2"/>
            </a:endParaRPr>
          </a:p>
          <a:p>
            <a:pPr marL="514350" indent="-514350">
              <a:lnSpc>
                <a:spcPct val="150000"/>
              </a:lnSpc>
              <a:spcBef>
                <a:spcPts val="0"/>
              </a:spcBef>
              <a:buSzPct val="75000"/>
              <a:buFont typeface="Wingdings" pitchFamily="2" charset="2"/>
              <a:buChar char="p"/>
            </a:pPr>
            <a:endParaRPr lang="en-US" altLang="zh-CN" sz="3200" dirty="0">
              <a:sym typeface="Wingdings" pitchFamily="2" charset="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57200" y="3816000"/>
            <a:ext cx="8686800" cy="2494081"/>
          </a:xfrm>
          <a:prstGeom prst="rect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108000" algn="just">
              <a:spcBef>
                <a:spcPts val="0"/>
              </a:spcBef>
              <a:buFontTx/>
              <a:buNone/>
            </a:pPr>
            <a:r>
              <a:rPr lang="en-US" altLang="zh-CN" sz="3200" dirty="0" err="1">
                <a:solidFill>
                  <a:schemeClr val="tx2"/>
                </a:solidFill>
                <a:latin typeface="+mj-lt"/>
              </a:rPr>
              <a:t>struct</a:t>
            </a:r>
            <a:r>
              <a:rPr lang="en-US" altLang="zh-CN" sz="3200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altLang="zh-CN" sz="3200" dirty="0" err="1">
                <a:solidFill>
                  <a:schemeClr val="tx2"/>
                </a:solidFill>
                <a:latin typeface="+mj-lt"/>
              </a:rPr>
              <a:t>parTree</a:t>
            </a:r>
            <a:endParaRPr lang="en-US" altLang="zh-CN" sz="3200" dirty="0">
              <a:solidFill>
                <a:schemeClr val="tx2"/>
              </a:solidFill>
              <a:latin typeface="+mj-lt"/>
            </a:endParaRPr>
          </a:p>
          <a:p>
            <a:pPr marL="108000" algn="just">
              <a:spcBef>
                <a:spcPts val="0"/>
              </a:spcBef>
              <a:buFontTx/>
              <a:buNone/>
            </a:pPr>
            <a:r>
              <a:rPr lang="zh-CN" altLang="en-US" sz="3200" dirty="0">
                <a:latin typeface="+mj-lt"/>
              </a:rPr>
              <a:t> { </a:t>
            </a:r>
            <a:r>
              <a:rPr lang="en-US" altLang="zh-CN" sz="3200" dirty="0" err="1">
                <a:solidFill>
                  <a:srgbClr val="0000CC"/>
                </a:solidFill>
                <a:latin typeface="+mj-lt"/>
              </a:rPr>
              <a:t>int</a:t>
            </a:r>
            <a:r>
              <a:rPr lang="en-US" altLang="zh-CN" sz="3200" dirty="0">
                <a:latin typeface="+mj-lt"/>
              </a:rPr>
              <a:t> </a:t>
            </a:r>
            <a:r>
              <a:rPr lang="en-US" altLang="zh-CN" sz="3200" dirty="0" err="1">
                <a:latin typeface="+mj-lt"/>
              </a:rPr>
              <a:t>MaxNum</a:t>
            </a:r>
            <a:r>
              <a:rPr lang="en-US" altLang="zh-CN" sz="3200" dirty="0">
                <a:latin typeface="+mj-lt"/>
              </a:rPr>
              <a:t>, n;   </a:t>
            </a:r>
          </a:p>
          <a:p>
            <a:pPr marL="108000" algn="just">
              <a:spcBef>
                <a:spcPts val="0"/>
              </a:spcBef>
              <a:buFontTx/>
              <a:buNone/>
            </a:pPr>
            <a:r>
              <a:rPr lang="en-US" altLang="zh-CN" sz="3200" dirty="0">
                <a:latin typeface="+mj-lt"/>
              </a:rPr>
              <a:t>   </a:t>
            </a:r>
            <a:r>
              <a:rPr lang="en-US" altLang="zh-CN" sz="3200" dirty="0" err="1">
                <a:solidFill>
                  <a:srgbClr val="0000CC"/>
                </a:solidFill>
              </a:rPr>
              <a:t>struct</a:t>
            </a:r>
            <a:r>
              <a:rPr lang="en-US" altLang="zh-CN" sz="3200" dirty="0">
                <a:solidFill>
                  <a:srgbClr val="0000CC"/>
                </a:solidFill>
              </a:rPr>
              <a:t> </a:t>
            </a:r>
            <a:r>
              <a:rPr lang="en-US" altLang="zh-CN" sz="3200" dirty="0" err="1">
                <a:solidFill>
                  <a:srgbClr val="0000CC"/>
                </a:solidFill>
              </a:rPr>
              <a:t>ParTreeNode</a:t>
            </a:r>
            <a:r>
              <a:rPr lang="en-US" altLang="zh-CN" sz="3200" dirty="0">
                <a:solidFill>
                  <a:srgbClr val="0000CC"/>
                </a:solidFill>
              </a:rPr>
              <a:t> * </a:t>
            </a:r>
            <a:r>
              <a:rPr lang="en-US" altLang="zh-CN" sz="3200" dirty="0" err="1"/>
              <a:t>nodelist</a:t>
            </a:r>
            <a:r>
              <a:rPr lang="en-US" altLang="zh-CN" sz="3200" dirty="0"/>
              <a:t>;</a:t>
            </a:r>
            <a:r>
              <a:rPr lang="zh-CN" altLang="en-US" sz="3200" dirty="0">
                <a:latin typeface="+mj-lt"/>
              </a:rPr>
              <a:t>};</a:t>
            </a:r>
          </a:p>
          <a:p>
            <a:pPr marL="108000" algn="just">
              <a:spcBef>
                <a:spcPts val="0"/>
              </a:spcBef>
              <a:buFontTx/>
              <a:buNone/>
            </a:pPr>
            <a:r>
              <a:rPr lang="en-US" altLang="zh-CN" sz="3200" dirty="0" err="1">
                <a:solidFill>
                  <a:srgbClr val="C00000"/>
                </a:solidFill>
                <a:latin typeface="+mj-lt"/>
              </a:rPr>
              <a:t>Typedef</a:t>
            </a:r>
            <a:r>
              <a:rPr lang="en-US" altLang="zh-CN" sz="3200" dirty="0">
                <a:latin typeface="+mj-lt"/>
              </a:rPr>
              <a:t> </a:t>
            </a:r>
            <a:r>
              <a:rPr lang="en-US" altLang="zh-CN" sz="3200" dirty="0" err="1">
                <a:latin typeface="+mj-lt"/>
              </a:rPr>
              <a:t>struct</a:t>
            </a:r>
            <a:r>
              <a:rPr lang="en-US" altLang="zh-CN" sz="3200" dirty="0">
                <a:latin typeface="+mj-lt"/>
              </a:rPr>
              <a:t> </a:t>
            </a:r>
            <a:r>
              <a:rPr lang="en-US" altLang="zh-CN" sz="3200" dirty="0" err="1">
                <a:latin typeface="+mj-lt"/>
              </a:rPr>
              <a:t>ParTree</a:t>
            </a:r>
            <a:r>
              <a:rPr lang="en-US" altLang="zh-CN" sz="3200" dirty="0">
                <a:latin typeface="+mj-lt"/>
              </a:rPr>
              <a:t> *</a:t>
            </a:r>
            <a:r>
              <a:rPr lang="en-US" altLang="zh-CN" sz="3200" dirty="0" err="1">
                <a:solidFill>
                  <a:srgbClr val="0000CC"/>
                </a:solidFill>
                <a:latin typeface="+mj-lt"/>
              </a:rPr>
              <a:t>PParTree</a:t>
            </a:r>
            <a:r>
              <a:rPr lang="en-US" altLang="zh-CN" sz="3200" dirty="0">
                <a:latin typeface="+mj-lt"/>
              </a:rPr>
              <a:t>; </a:t>
            </a:r>
            <a:endParaRPr lang="en-US" altLang="zh-CN" sz="3200" dirty="0">
              <a:solidFill>
                <a:srgbClr val="008A00"/>
              </a:solidFill>
              <a:latin typeface="+mj-lt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714671" y="5160258"/>
            <a:ext cx="1819729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8A00"/>
                </a:solidFill>
              </a:rPr>
              <a:t>//</a:t>
            </a:r>
            <a:r>
              <a:rPr lang="zh-CN" altLang="en-US" dirty="0">
                <a:solidFill>
                  <a:srgbClr val="008A00"/>
                </a:solidFill>
              </a:rPr>
              <a:t>结点数组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6888998" y="5769858"/>
            <a:ext cx="2178802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8A00"/>
                </a:solidFill>
              </a:rPr>
              <a:t>//</a:t>
            </a:r>
            <a:r>
              <a:rPr lang="zh-CN" altLang="en-US" dirty="0">
                <a:solidFill>
                  <a:srgbClr val="008A00"/>
                </a:solidFill>
              </a:rPr>
              <a:t>树指针类型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3263744" y="3886200"/>
            <a:ext cx="2419252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3399"/>
                </a:solidFill>
              </a:rPr>
              <a:t>//</a:t>
            </a:r>
            <a:r>
              <a:rPr lang="zh-CN" altLang="en-US" dirty="0">
                <a:solidFill>
                  <a:srgbClr val="003399"/>
                </a:solidFill>
              </a:rPr>
              <a:t>树类型</a:t>
            </a:r>
            <a:r>
              <a:rPr lang="en-US" altLang="zh-CN" dirty="0">
                <a:solidFill>
                  <a:srgbClr val="003399"/>
                </a:solidFill>
              </a:rPr>
              <a:t>(</a:t>
            </a:r>
            <a:r>
              <a:rPr lang="zh-CN" altLang="en-US" dirty="0">
                <a:solidFill>
                  <a:srgbClr val="003399"/>
                </a:solidFill>
              </a:rPr>
              <a:t>结构</a:t>
            </a:r>
            <a:r>
              <a:rPr lang="en-US" altLang="zh-CN" dirty="0">
                <a:solidFill>
                  <a:srgbClr val="003399"/>
                </a:solidFill>
              </a:rPr>
              <a:t>)</a:t>
            </a:r>
            <a:endParaRPr lang="zh-CN" altLang="en-US" dirty="0">
              <a:solidFill>
                <a:srgbClr val="003399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600200" y="1855272"/>
            <a:ext cx="7543800" cy="1954728"/>
          </a:xfrm>
          <a:prstGeom prst="rect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just">
              <a:spcBef>
                <a:spcPts val="0"/>
              </a:spcBef>
              <a:buFontTx/>
              <a:buNone/>
            </a:pPr>
            <a:r>
              <a:rPr lang="en-US" altLang="zh-CN" sz="3200" dirty="0" err="1">
                <a:solidFill>
                  <a:schemeClr val="tx2"/>
                </a:solidFill>
                <a:latin typeface="+mj-lt"/>
              </a:rPr>
              <a:t>struct</a:t>
            </a:r>
            <a:r>
              <a:rPr lang="en-US" altLang="zh-CN" sz="3200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altLang="zh-CN" sz="3200" dirty="0" err="1">
                <a:solidFill>
                  <a:schemeClr val="tx2"/>
                </a:solidFill>
                <a:latin typeface="+mj-lt"/>
              </a:rPr>
              <a:t>ParTreeNode</a:t>
            </a:r>
            <a:endParaRPr lang="en-US" altLang="zh-CN" dirty="0">
              <a:solidFill>
                <a:srgbClr val="008A00"/>
              </a:solidFill>
              <a:latin typeface="+mj-lt"/>
            </a:endParaRPr>
          </a:p>
          <a:p>
            <a:pPr algn="just">
              <a:spcBef>
                <a:spcPts val="0"/>
              </a:spcBef>
              <a:buFontTx/>
              <a:buNone/>
            </a:pPr>
            <a:r>
              <a:rPr lang="en-US" altLang="zh-CN" sz="3200" dirty="0">
                <a:latin typeface="+mj-lt"/>
              </a:rPr>
              <a:t> { </a:t>
            </a:r>
            <a:r>
              <a:rPr lang="en-US" altLang="zh-CN" sz="3200" dirty="0" err="1">
                <a:solidFill>
                  <a:srgbClr val="0000CC"/>
                </a:solidFill>
                <a:latin typeface="+mj-lt"/>
              </a:rPr>
              <a:t>DataType</a:t>
            </a:r>
            <a:r>
              <a:rPr lang="en-US" altLang="zh-CN" sz="3200" dirty="0">
                <a:latin typeface="+mj-lt"/>
              </a:rPr>
              <a:t> info; </a:t>
            </a:r>
            <a:r>
              <a:rPr lang="en-US" altLang="zh-CN" dirty="0">
                <a:solidFill>
                  <a:srgbClr val="008A00"/>
                </a:solidFill>
                <a:latin typeface="+mj-lt"/>
              </a:rPr>
              <a:t>//</a:t>
            </a:r>
            <a:r>
              <a:rPr lang="zh-CN" altLang="en-US" dirty="0">
                <a:solidFill>
                  <a:srgbClr val="008A00"/>
                </a:solidFill>
                <a:latin typeface="+mj-lt"/>
              </a:rPr>
              <a:t>结点数据信息</a:t>
            </a:r>
            <a:endParaRPr lang="en-US" altLang="zh-CN" dirty="0">
              <a:solidFill>
                <a:srgbClr val="008A00"/>
              </a:solidFill>
              <a:latin typeface="+mj-lt"/>
            </a:endParaRPr>
          </a:p>
          <a:p>
            <a:pPr algn="just">
              <a:spcBef>
                <a:spcPts val="0"/>
              </a:spcBef>
              <a:buFontTx/>
              <a:buNone/>
            </a:pPr>
            <a:r>
              <a:rPr lang="en-US" altLang="zh-CN" sz="3200" dirty="0">
                <a:latin typeface="+mj-lt"/>
              </a:rPr>
              <a:t>   </a:t>
            </a:r>
            <a:r>
              <a:rPr lang="en-US" altLang="zh-CN" sz="3200" dirty="0" err="1">
                <a:solidFill>
                  <a:srgbClr val="0000CC"/>
                </a:solidFill>
                <a:latin typeface="+mj-lt"/>
              </a:rPr>
              <a:t>int</a:t>
            </a:r>
            <a:r>
              <a:rPr lang="en-US" altLang="zh-CN" sz="3200" dirty="0">
                <a:latin typeface="+mj-lt"/>
              </a:rPr>
              <a:t> parent; </a:t>
            </a:r>
            <a:r>
              <a:rPr lang="zh-CN" altLang="en-US" sz="3200" dirty="0">
                <a:latin typeface="+mj-lt"/>
              </a:rPr>
              <a:t>} </a:t>
            </a:r>
            <a:r>
              <a:rPr lang="en-US" altLang="zh-CN" dirty="0">
                <a:solidFill>
                  <a:srgbClr val="008A00"/>
                </a:solidFill>
                <a:latin typeface="+mj-lt"/>
              </a:rPr>
              <a:t>//</a:t>
            </a:r>
            <a:r>
              <a:rPr lang="zh-CN" altLang="en-US" dirty="0">
                <a:solidFill>
                  <a:srgbClr val="008A00"/>
                </a:solidFill>
                <a:latin typeface="+mj-lt"/>
              </a:rPr>
              <a:t>父亲的下标</a:t>
            </a:r>
          </a:p>
        </p:txBody>
      </p:sp>
      <p:sp>
        <p:nvSpPr>
          <p:cNvPr id="16" name="矩形 15"/>
          <p:cNvSpPr/>
          <p:nvPr/>
        </p:nvSpPr>
        <p:spPr>
          <a:xfrm>
            <a:off x="5257800" y="1828800"/>
            <a:ext cx="3256020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3399"/>
                </a:solidFill>
              </a:rPr>
              <a:t>//</a:t>
            </a:r>
            <a:r>
              <a:rPr lang="zh-CN" altLang="en-US" dirty="0">
                <a:solidFill>
                  <a:srgbClr val="003399"/>
                </a:solidFill>
              </a:rPr>
              <a:t>数组元素结构类型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0" y="609600"/>
            <a:ext cx="9144000" cy="1040285"/>
          </a:xfrm>
          <a:prstGeom prst="rect">
            <a:avLst/>
          </a:prstGeom>
          <a:solidFill>
            <a:srgbClr val="C4E59F"/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80000"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例，“父亲数组” 表示的树中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先根顺序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，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18000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  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求下标为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的结点的右兄弟。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9" name="Rectangle 22"/>
          <p:cNvSpPr>
            <a:spLocks noChangeArrowheads="1"/>
          </p:cNvSpPr>
          <p:nvPr/>
        </p:nvSpPr>
        <p:spPr bwMode="auto">
          <a:xfrm>
            <a:off x="0" y="1637534"/>
            <a:ext cx="9144000" cy="483946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8000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 err="1">
                <a:solidFill>
                  <a:srgbClr val="0000CC"/>
                </a:solidFill>
              </a:rPr>
              <a:t>int</a:t>
            </a:r>
            <a:r>
              <a:rPr lang="en-US" altLang="zh-CN" sz="3200" dirty="0"/>
              <a:t> </a:t>
            </a:r>
            <a:r>
              <a:rPr lang="en-US" altLang="zh-CN" sz="3200" dirty="0" err="1"/>
              <a:t>rightSibling_partree</a:t>
            </a:r>
            <a:r>
              <a:rPr lang="en-US" altLang="zh-CN" sz="3200" dirty="0"/>
              <a:t>(</a:t>
            </a:r>
            <a:r>
              <a:rPr lang="en-US" altLang="zh-CN" sz="3200" dirty="0" err="1">
                <a:solidFill>
                  <a:srgbClr val="0000CC"/>
                </a:solidFill>
              </a:rPr>
              <a:t>PParTree</a:t>
            </a:r>
            <a:r>
              <a:rPr lang="en-US" altLang="zh-CN" sz="3200" dirty="0"/>
              <a:t> t, </a:t>
            </a:r>
            <a:r>
              <a:rPr lang="en-US" altLang="zh-CN" sz="3200" dirty="0" err="1">
                <a:solidFill>
                  <a:srgbClr val="0000CC"/>
                </a:solidFill>
              </a:rPr>
              <a:t>int</a:t>
            </a:r>
            <a:r>
              <a:rPr lang="en-US" altLang="zh-CN" sz="3200" dirty="0"/>
              <a:t> p)</a:t>
            </a:r>
          </a:p>
          <a:p>
            <a:pPr marL="18000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/>
              <a:t>  </a:t>
            </a:r>
            <a:r>
              <a:rPr lang="en-US" altLang="zh-CN" sz="3200" dirty="0" err="1">
                <a:solidFill>
                  <a:srgbClr val="0000CC"/>
                </a:solidFill>
              </a:rPr>
              <a:t>int</a:t>
            </a:r>
            <a:r>
              <a:rPr lang="en-US" altLang="zh-CN" sz="3200" dirty="0"/>
              <a:t> </a:t>
            </a:r>
            <a:r>
              <a:rPr lang="en-US" altLang="zh-CN" sz="3200" dirty="0" err="1"/>
              <a:t>i</a:t>
            </a:r>
            <a:r>
              <a:rPr lang="en-US" altLang="zh-CN" sz="3200" dirty="0"/>
              <a:t>;</a:t>
            </a:r>
          </a:p>
          <a:p>
            <a:pPr marL="18000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/>
              <a:t>  if(p&gt;=0 &amp;&amp; p&lt; t-&gt;n )</a:t>
            </a:r>
            <a:endParaRPr lang="en-US" altLang="zh-CN" sz="3200" dirty="0">
              <a:solidFill>
                <a:srgbClr val="008A00"/>
              </a:solidFill>
            </a:endParaRPr>
          </a:p>
          <a:p>
            <a:pPr marL="18000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/>
              <a:t>    for(</a:t>
            </a:r>
            <a:r>
              <a:rPr lang="en-US" altLang="zh-CN" sz="3200" dirty="0" err="1"/>
              <a:t>i</a:t>
            </a:r>
            <a:r>
              <a:rPr lang="en-US" altLang="zh-CN" sz="3200" dirty="0"/>
              <a:t>=p+1; </a:t>
            </a:r>
            <a:r>
              <a:rPr lang="en-US" altLang="zh-CN" sz="3200" dirty="0" err="1"/>
              <a:t>i</a:t>
            </a:r>
            <a:r>
              <a:rPr lang="en-US" altLang="zh-CN" sz="3200" dirty="0"/>
              <a:t>&lt; t-&gt;n; </a:t>
            </a:r>
            <a:r>
              <a:rPr lang="en-US" altLang="zh-CN" sz="3200" dirty="0" err="1"/>
              <a:t>i</a:t>
            </a:r>
            <a:r>
              <a:rPr lang="en-US" altLang="zh-CN" sz="3200" dirty="0"/>
              <a:t>++)</a:t>
            </a:r>
            <a:endParaRPr lang="en-US" altLang="zh-CN" sz="3200" dirty="0">
              <a:solidFill>
                <a:srgbClr val="008A00"/>
              </a:solidFill>
            </a:endParaRPr>
          </a:p>
          <a:p>
            <a:pPr marL="18000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/>
              <a:t>       if(t-&gt;</a:t>
            </a:r>
            <a:r>
              <a:rPr lang="en-US" altLang="zh-CN" sz="3200" dirty="0" err="1"/>
              <a:t>nodelist</a:t>
            </a:r>
            <a:r>
              <a:rPr lang="en-US" altLang="zh-CN" sz="3200" dirty="0"/>
              <a:t>[</a:t>
            </a:r>
            <a:r>
              <a:rPr lang="en-US" altLang="zh-CN" sz="3200" dirty="0" err="1"/>
              <a:t>i</a:t>
            </a:r>
            <a:r>
              <a:rPr lang="en-US" altLang="zh-CN" sz="3200" dirty="0"/>
              <a:t>].parent</a:t>
            </a:r>
            <a:r>
              <a:rPr lang="en-US" altLang="zh-CN" sz="3200" b="1" dirty="0">
                <a:solidFill>
                  <a:srgbClr val="FF0000"/>
                </a:solidFill>
              </a:rPr>
              <a:t>==</a:t>
            </a:r>
            <a:r>
              <a:rPr lang="en-US" altLang="zh-CN" sz="3200" dirty="0"/>
              <a:t>t-&gt;</a:t>
            </a:r>
            <a:r>
              <a:rPr lang="en-US" altLang="zh-CN" sz="3200" dirty="0" err="1"/>
              <a:t>nodelist</a:t>
            </a:r>
            <a:r>
              <a:rPr lang="en-US" altLang="zh-CN" sz="3200" dirty="0"/>
              <a:t>[p].parent)</a:t>
            </a:r>
          </a:p>
          <a:p>
            <a:pPr marL="18000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/>
              <a:t>           return </a:t>
            </a:r>
            <a:r>
              <a:rPr lang="en-US" altLang="zh-CN" sz="3200" dirty="0" err="1"/>
              <a:t>i</a:t>
            </a:r>
            <a:r>
              <a:rPr lang="en-US" altLang="zh-CN" sz="3200" dirty="0"/>
              <a:t>; </a:t>
            </a:r>
            <a:endParaRPr lang="en-US" altLang="zh-CN" sz="3200" dirty="0">
              <a:solidFill>
                <a:srgbClr val="008A00"/>
              </a:solidFill>
            </a:endParaRPr>
          </a:p>
          <a:p>
            <a:pPr marL="180000" algn="just">
              <a:lnSpc>
                <a:spcPct val="60000"/>
              </a:lnSpc>
              <a:spcBef>
                <a:spcPts val="0"/>
              </a:spcBef>
              <a:buNone/>
            </a:pPr>
            <a:r>
              <a:rPr lang="en-US" altLang="zh-CN" sz="3200" dirty="0"/>
              <a:t>    }</a:t>
            </a:r>
          </a:p>
          <a:p>
            <a:pPr marL="180000" algn="just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sz="3200" dirty="0"/>
              <a:t>  return(-1); </a:t>
            </a:r>
            <a:endParaRPr lang="en-US" altLang="zh-CN" sz="3200" dirty="0">
              <a:solidFill>
                <a:srgbClr val="008A00"/>
              </a:solidFill>
            </a:endParaRPr>
          </a:p>
          <a:p>
            <a:pPr marL="180000" algn="just">
              <a:lnSpc>
                <a:spcPct val="70000"/>
              </a:lnSpc>
              <a:spcBef>
                <a:spcPts val="0"/>
              </a:spcBef>
              <a:buNone/>
            </a:pPr>
            <a:r>
              <a:rPr lang="en-US" altLang="zh-CN" sz="3200" dirty="0"/>
              <a:t> }</a:t>
            </a:r>
          </a:p>
        </p:txBody>
      </p:sp>
      <p:sp>
        <p:nvSpPr>
          <p:cNvPr id="7" name="矩形 6"/>
          <p:cNvSpPr/>
          <p:nvPr/>
        </p:nvSpPr>
        <p:spPr>
          <a:xfrm>
            <a:off x="4097823" y="2853563"/>
            <a:ext cx="493276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8A00"/>
                </a:solidFill>
              </a:rPr>
              <a:t>//</a:t>
            </a:r>
            <a:r>
              <a:rPr lang="zh-CN" altLang="en-US" dirty="0">
                <a:solidFill>
                  <a:srgbClr val="008A00"/>
                </a:solidFill>
              </a:rPr>
              <a:t>当下标</a:t>
            </a:r>
            <a:r>
              <a:rPr lang="en-US" altLang="zh-CN" dirty="0">
                <a:solidFill>
                  <a:srgbClr val="008A00"/>
                </a:solidFill>
              </a:rPr>
              <a:t>p</a:t>
            </a:r>
            <a:r>
              <a:rPr lang="zh-CN" altLang="en-US" dirty="0">
                <a:solidFill>
                  <a:srgbClr val="008A00"/>
                </a:solidFill>
              </a:rPr>
              <a:t>有意义</a:t>
            </a:r>
            <a:r>
              <a:rPr lang="en-US" altLang="zh-CN" dirty="0">
                <a:solidFill>
                  <a:srgbClr val="008A00"/>
                </a:solidFill>
              </a:rPr>
              <a:t>, </a:t>
            </a:r>
            <a:r>
              <a:rPr lang="zh-CN" altLang="en-US" dirty="0">
                <a:solidFill>
                  <a:srgbClr val="008A00"/>
                </a:solidFill>
              </a:rPr>
              <a:t>从</a:t>
            </a:r>
            <a:r>
              <a:rPr lang="en-US" altLang="zh-CN" dirty="0">
                <a:solidFill>
                  <a:srgbClr val="008A00"/>
                </a:solidFill>
              </a:rPr>
              <a:t>p</a:t>
            </a:r>
            <a:r>
              <a:rPr lang="zh-CN" altLang="en-US" dirty="0">
                <a:solidFill>
                  <a:srgbClr val="008A00"/>
                </a:solidFill>
              </a:rPr>
              <a:t>之后查找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4724400" y="3441821"/>
            <a:ext cx="4626273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8A00"/>
                </a:solidFill>
              </a:rPr>
              <a:t>//</a:t>
            </a:r>
            <a:r>
              <a:rPr lang="zh-CN" altLang="en-US" dirty="0">
                <a:solidFill>
                  <a:srgbClr val="008A00"/>
                </a:solidFill>
              </a:rPr>
              <a:t>先根</a:t>
            </a:r>
            <a:r>
              <a:rPr lang="en-US" altLang="zh-CN" dirty="0">
                <a:solidFill>
                  <a:srgbClr val="008A00"/>
                </a:solidFill>
              </a:rPr>
              <a:t>, </a:t>
            </a:r>
            <a:r>
              <a:rPr lang="zh-CN" altLang="en-US" dirty="0">
                <a:solidFill>
                  <a:srgbClr val="008A00"/>
                </a:solidFill>
              </a:rPr>
              <a:t>则右兄弟下标比</a:t>
            </a:r>
            <a:r>
              <a:rPr lang="en-US" altLang="zh-CN" dirty="0">
                <a:solidFill>
                  <a:srgbClr val="008A00"/>
                </a:solidFill>
              </a:rPr>
              <a:t>p</a:t>
            </a:r>
            <a:r>
              <a:rPr lang="zh-CN" altLang="en-US" dirty="0">
                <a:solidFill>
                  <a:srgbClr val="008A00"/>
                </a:solidFill>
              </a:rPr>
              <a:t>大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3269703" y="4661021"/>
            <a:ext cx="5112297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3399"/>
                </a:solidFill>
              </a:rPr>
              <a:t>// </a:t>
            </a:r>
            <a:r>
              <a:rPr lang="en-US" altLang="zh-CN" dirty="0" err="1">
                <a:solidFill>
                  <a:srgbClr val="003399"/>
                </a:solidFill>
              </a:rPr>
              <a:t>i</a:t>
            </a:r>
            <a:r>
              <a:rPr lang="en-US" altLang="zh-CN" dirty="0">
                <a:solidFill>
                  <a:srgbClr val="003399"/>
                </a:solidFill>
              </a:rPr>
              <a:t>: </a:t>
            </a:r>
            <a:r>
              <a:rPr lang="zh-CN" altLang="en-US" dirty="0">
                <a:solidFill>
                  <a:srgbClr val="003399"/>
                </a:solidFill>
              </a:rPr>
              <a:t>第</a:t>
            </a:r>
            <a:r>
              <a:rPr lang="en-US" altLang="zh-CN" dirty="0">
                <a:solidFill>
                  <a:srgbClr val="003399"/>
                </a:solidFill>
              </a:rPr>
              <a:t>1</a:t>
            </a:r>
            <a:r>
              <a:rPr lang="zh-CN" altLang="en-US" dirty="0">
                <a:solidFill>
                  <a:srgbClr val="003399"/>
                </a:solidFill>
              </a:rPr>
              <a:t>个与</a:t>
            </a:r>
            <a:r>
              <a:rPr lang="en-US" altLang="zh-CN" dirty="0">
                <a:solidFill>
                  <a:srgbClr val="003399"/>
                </a:solidFill>
              </a:rPr>
              <a:t>p</a:t>
            </a:r>
            <a:r>
              <a:rPr lang="zh-CN" altLang="en-US" dirty="0">
                <a:solidFill>
                  <a:srgbClr val="003399"/>
                </a:solidFill>
              </a:rPr>
              <a:t>有相同父亲的结点</a:t>
            </a:r>
          </a:p>
        </p:txBody>
      </p:sp>
      <p:sp>
        <p:nvSpPr>
          <p:cNvPr id="11" name="矩形 10"/>
          <p:cNvSpPr/>
          <p:nvPr/>
        </p:nvSpPr>
        <p:spPr>
          <a:xfrm>
            <a:off x="152400" y="2130590"/>
            <a:ext cx="322524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/>
              <a:t>{</a:t>
            </a:r>
            <a:endParaRPr lang="zh-CN" altLang="en-US" sz="3200" dirty="0"/>
          </a:p>
        </p:txBody>
      </p:sp>
      <p:sp>
        <p:nvSpPr>
          <p:cNvPr id="12" name="矩形 11"/>
          <p:cNvSpPr/>
          <p:nvPr/>
        </p:nvSpPr>
        <p:spPr>
          <a:xfrm>
            <a:off x="457200" y="3924579"/>
            <a:ext cx="436338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/>
              <a:t> {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2" grpId="0"/>
    </p:bldLst>
  </p:timing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0" y="788515"/>
            <a:ext cx="9144000" cy="1040285"/>
          </a:xfrm>
          <a:prstGeom prst="rect">
            <a:avLst/>
          </a:prstGeom>
          <a:solidFill>
            <a:srgbClr val="C4E59F"/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80000"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例， “父亲数组” 表示的树中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先根顺序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，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18000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  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求下标为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的结点的长子。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" name="Rectangle 22"/>
          <p:cNvSpPr>
            <a:spLocks noChangeArrowheads="1"/>
          </p:cNvSpPr>
          <p:nvPr/>
        </p:nvSpPr>
        <p:spPr bwMode="auto">
          <a:xfrm>
            <a:off x="0" y="1841235"/>
            <a:ext cx="9144000" cy="364516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24000" algn="just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200" dirty="0" err="1">
                <a:solidFill>
                  <a:srgbClr val="0000CC"/>
                </a:solidFill>
              </a:rPr>
              <a:t>int</a:t>
            </a:r>
            <a:r>
              <a:rPr lang="en-US" altLang="zh-CN" sz="3200" dirty="0"/>
              <a:t> </a:t>
            </a:r>
            <a:r>
              <a:rPr lang="en-US" altLang="zh-CN" sz="3200" dirty="0" err="1"/>
              <a:t>leftChild_partree</a:t>
            </a:r>
            <a:r>
              <a:rPr lang="en-US" altLang="zh-CN" sz="3200" dirty="0"/>
              <a:t>(</a:t>
            </a:r>
            <a:r>
              <a:rPr lang="en-US" altLang="zh-CN" sz="3200" dirty="0" err="1">
                <a:solidFill>
                  <a:srgbClr val="0000CC"/>
                </a:solidFill>
              </a:rPr>
              <a:t>PParTree</a:t>
            </a:r>
            <a:r>
              <a:rPr lang="en-US" altLang="zh-CN" sz="3200" dirty="0"/>
              <a:t> t, </a:t>
            </a:r>
            <a:r>
              <a:rPr lang="en-US" altLang="zh-CN" sz="3200" dirty="0" err="1">
                <a:solidFill>
                  <a:srgbClr val="0000CC"/>
                </a:solidFill>
              </a:rPr>
              <a:t>int</a:t>
            </a:r>
            <a:r>
              <a:rPr lang="en-US" altLang="zh-CN" sz="3200" dirty="0"/>
              <a:t> p)</a:t>
            </a:r>
          </a:p>
          <a:p>
            <a:pPr marL="324000" algn="just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200" dirty="0"/>
              <a:t>  if(t-&gt;</a:t>
            </a:r>
            <a:r>
              <a:rPr lang="en-US" altLang="zh-CN" sz="3200" dirty="0" err="1"/>
              <a:t>nodelist</a:t>
            </a:r>
            <a:r>
              <a:rPr lang="en-US" altLang="zh-CN" sz="3200" dirty="0"/>
              <a:t>[</a:t>
            </a:r>
            <a:r>
              <a:rPr lang="en-US" altLang="zh-CN" sz="3200" dirty="0">
                <a:solidFill>
                  <a:srgbClr val="0000CC"/>
                </a:solidFill>
              </a:rPr>
              <a:t>p+1</a:t>
            </a:r>
            <a:r>
              <a:rPr lang="en-US" altLang="zh-CN" sz="3200" dirty="0"/>
              <a:t>].parent ==p) </a:t>
            </a:r>
          </a:p>
          <a:p>
            <a:pPr marL="324000" algn="just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200" dirty="0"/>
              <a:t>     return (p+1); </a:t>
            </a:r>
            <a:endParaRPr lang="en-US" altLang="zh-CN" sz="3200" dirty="0">
              <a:solidFill>
                <a:srgbClr val="008A00"/>
              </a:solidFill>
            </a:endParaRPr>
          </a:p>
          <a:p>
            <a:pPr marL="324000" algn="just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200" dirty="0"/>
              <a:t>  else </a:t>
            </a:r>
          </a:p>
          <a:p>
            <a:pPr marL="324000" algn="just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200" dirty="0"/>
              <a:t>     return(-1); </a:t>
            </a:r>
            <a:endParaRPr lang="en-US" altLang="zh-CN" sz="3200" dirty="0">
              <a:solidFill>
                <a:srgbClr val="008A00"/>
              </a:solidFill>
            </a:endParaRPr>
          </a:p>
          <a:p>
            <a:pPr marL="324000" algn="just">
              <a:lnSpc>
                <a:spcPct val="70000"/>
              </a:lnSpc>
              <a:spcBef>
                <a:spcPts val="0"/>
              </a:spcBef>
              <a:buNone/>
            </a:pPr>
            <a:r>
              <a:rPr lang="en-US" altLang="zh-CN" sz="3200" dirty="0"/>
              <a:t> }</a:t>
            </a:r>
          </a:p>
        </p:txBody>
      </p:sp>
      <p:sp>
        <p:nvSpPr>
          <p:cNvPr id="13" name="矩形 12"/>
          <p:cNvSpPr/>
          <p:nvPr/>
        </p:nvSpPr>
        <p:spPr>
          <a:xfrm>
            <a:off x="3276600" y="3209235"/>
            <a:ext cx="50292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3399"/>
                </a:solidFill>
              </a:rPr>
              <a:t>//</a:t>
            </a:r>
            <a:r>
              <a:rPr lang="zh-CN" altLang="en-US" dirty="0">
                <a:solidFill>
                  <a:srgbClr val="003399"/>
                </a:solidFill>
              </a:rPr>
              <a:t>如果</a:t>
            </a:r>
            <a:r>
              <a:rPr lang="en-US" altLang="zh-CN" dirty="0">
                <a:solidFill>
                  <a:srgbClr val="003399"/>
                </a:solidFill>
              </a:rPr>
              <a:t>p</a:t>
            </a:r>
            <a:r>
              <a:rPr lang="zh-CN" altLang="en-US" dirty="0">
                <a:solidFill>
                  <a:srgbClr val="003399"/>
                </a:solidFill>
              </a:rPr>
              <a:t>有长子，则会在哪？</a:t>
            </a:r>
          </a:p>
        </p:txBody>
      </p:sp>
      <p:sp>
        <p:nvSpPr>
          <p:cNvPr id="14" name="矩形 13"/>
          <p:cNvSpPr/>
          <p:nvPr/>
        </p:nvSpPr>
        <p:spPr>
          <a:xfrm>
            <a:off x="5334000" y="4267200"/>
            <a:ext cx="3505200" cy="630942"/>
          </a:xfrm>
          <a:prstGeom prst="rect">
            <a:avLst/>
          </a:prstGeom>
          <a:solidFill>
            <a:srgbClr val="FFE9A3"/>
          </a:solidFill>
          <a:ln w="19050"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C00000"/>
                </a:solidFill>
              </a:rPr>
              <a:t>//</a:t>
            </a:r>
            <a:r>
              <a:rPr lang="zh-CN" altLang="en-US" dirty="0">
                <a:solidFill>
                  <a:srgbClr val="C00000"/>
                </a:solidFill>
              </a:rPr>
              <a:t>必是</a:t>
            </a:r>
            <a:r>
              <a:rPr lang="en-US" altLang="zh-CN" dirty="0">
                <a:solidFill>
                  <a:srgbClr val="C00000"/>
                </a:solidFill>
              </a:rPr>
              <a:t>p</a:t>
            </a:r>
            <a:r>
              <a:rPr lang="zh-CN" altLang="en-US" dirty="0">
                <a:solidFill>
                  <a:srgbClr val="C00000"/>
                </a:solidFill>
              </a:rPr>
              <a:t>的下一位置</a:t>
            </a:r>
          </a:p>
        </p:txBody>
      </p:sp>
      <p:sp>
        <p:nvSpPr>
          <p:cNvPr id="15" name="矩形 14"/>
          <p:cNvSpPr/>
          <p:nvPr/>
        </p:nvSpPr>
        <p:spPr>
          <a:xfrm>
            <a:off x="363276" y="2437614"/>
            <a:ext cx="322524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/>
              <a:t>{</a:t>
            </a:r>
            <a:endParaRPr lang="zh-CN" altLang="en-US" sz="3200" dirty="0"/>
          </a:p>
        </p:txBody>
      </p:sp>
      <p:cxnSp>
        <p:nvCxnSpPr>
          <p:cNvPr id="8" name="直接箭头连接符 7"/>
          <p:cNvCxnSpPr>
            <a:endCxn id="14" idx="0"/>
          </p:cNvCxnSpPr>
          <p:nvPr/>
        </p:nvCxnSpPr>
        <p:spPr bwMode="auto">
          <a:xfrm>
            <a:off x="6781800" y="3733800"/>
            <a:ext cx="304800" cy="533400"/>
          </a:xfrm>
          <a:prstGeom prst="straightConnector1">
            <a:avLst/>
          </a:prstGeom>
          <a:solidFill>
            <a:srgbClr val="B9FFB9"/>
          </a:solidFill>
          <a:ln w="2540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57200" y="-75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400" kern="0" dirty="0">
                <a:solidFill>
                  <a:schemeClr val="tx2"/>
                </a:solidFill>
                <a:latin typeface="黑体" pitchFamily="2" charset="-122"/>
                <a:cs typeface="+mj-cs"/>
              </a:rPr>
              <a:t>平衡二叉树（补充内容）</a:t>
            </a:r>
            <a:endParaRPr kumimoji="0" lang="zh-CN" altLang="en-US" sz="4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9" name="Text Box 6"/>
          <p:cNvSpPr txBox="1">
            <a:spLocks noChangeArrowheads="1"/>
          </p:cNvSpPr>
          <p:nvPr/>
        </p:nvSpPr>
        <p:spPr bwMode="auto">
          <a:xfrm>
            <a:off x="457200" y="1164205"/>
            <a:ext cx="8305800" cy="127419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zh-CN" altLang="en-US" sz="3200" dirty="0">
                <a:solidFill>
                  <a:srgbClr val="00518E"/>
                </a:solidFill>
              </a:rPr>
              <a:t> 结点的平衡因子：</a:t>
            </a:r>
            <a:r>
              <a:rPr lang="zh-CN" altLang="en-US" sz="3200" dirty="0"/>
              <a:t>该结点的左、右子树深度之差；</a:t>
            </a:r>
            <a:endParaRPr lang="en-US" altLang="zh-CN" sz="3200" dirty="0"/>
          </a:p>
        </p:txBody>
      </p:sp>
      <p:sp>
        <p:nvSpPr>
          <p:cNvPr id="31" name="Oval 26"/>
          <p:cNvSpPr>
            <a:spLocks noChangeArrowheads="1"/>
          </p:cNvSpPr>
          <p:nvPr/>
        </p:nvSpPr>
        <p:spPr bwMode="auto">
          <a:xfrm>
            <a:off x="3875401" y="3429000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B</a:t>
            </a:r>
          </a:p>
        </p:txBody>
      </p:sp>
      <p:sp>
        <p:nvSpPr>
          <p:cNvPr id="32" name="Oval 27"/>
          <p:cNvSpPr>
            <a:spLocks noChangeArrowheads="1"/>
          </p:cNvSpPr>
          <p:nvPr/>
        </p:nvSpPr>
        <p:spPr bwMode="auto">
          <a:xfrm>
            <a:off x="4367401" y="2514600"/>
            <a:ext cx="504000" cy="504000"/>
          </a:xfrm>
          <a:prstGeom prst="ellipse">
            <a:avLst/>
          </a:prstGeom>
          <a:solidFill>
            <a:srgbClr val="FFFE98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/>
              <a:t>A</a:t>
            </a:r>
          </a:p>
        </p:txBody>
      </p:sp>
      <p:sp>
        <p:nvSpPr>
          <p:cNvPr id="33" name="Oval 28"/>
          <p:cNvSpPr>
            <a:spLocks noChangeArrowheads="1"/>
          </p:cNvSpPr>
          <p:nvPr/>
        </p:nvSpPr>
        <p:spPr bwMode="auto">
          <a:xfrm>
            <a:off x="4830001" y="3429000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C</a:t>
            </a:r>
            <a:endParaRPr lang="zh-CN" altLang="en-US" sz="3200" dirty="0"/>
          </a:p>
        </p:txBody>
      </p:sp>
      <p:sp>
        <p:nvSpPr>
          <p:cNvPr id="34" name="Oval 29"/>
          <p:cNvSpPr>
            <a:spLocks noChangeArrowheads="1"/>
          </p:cNvSpPr>
          <p:nvPr/>
        </p:nvSpPr>
        <p:spPr bwMode="auto">
          <a:xfrm>
            <a:off x="4419601" y="4419600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D</a:t>
            </a:r>
            <a:endParaRPr lang="zh-CN" altLang="en-US" sz="3200" dirty="0"/>
          </a:p>
        </p:txBody>
      </p:sp>
      <p:cxnSp>
        <p:nvCxnSpPr>
          <p:cNvPr id="35" name="直接连接符 34"/>
          <p:cNvCxnSpPr>
            <a:stCxn id="32" idx="3"/>
            <a:endCxn id="31" idx="0"/>
          </p:cNvCxnSpPr>
          <p:nvPr/>
        </p:nvCxnSpPr>
        <p:spPr bwMode="auto">
          <a:xfrm rot="5400000">
            <a:off x="4042202" y="3029991"/>
            <a:ext cx="484209" cy="3138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直接连接符 35"/>
          <p:cNvCxnSpPr>
            <a:stCxn id="32" idx="5"/>
            <a:endCxn id="33" idx="0"/>
          </p:cNvCxnSpPr>
          <p:nvPr/>
        </p:nvCxnSpPr>
        <p:spPr bwMode="auto">
          <a:xfrm rot="16200000" flipH="1">
            <a:off x="4697692" y="3044690"/>
            <a:ext cx="484209" cy="2844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8" name="直接连接符 57"/>
          <p:cNvCxnSpPr>
            <a:stCxn id="33" idx="3"/>
            <a:endCxn id="34" idx="0"/>
          </p:cNvCxnSpPr>
          <p:nvPr/>
        </p:nvCxnSpPr>
        <p:spPr bwMode="auto">
          <a:xfrm rot="5400000">
            <a:off x="4507502" y="4023291"/>
            <a:ext cx="560409" cy="2322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9" name="Oval 29"/>
          <p:cNvSpPr>
            <a:spLocks noChangeArrowheads="1"/>
          </p:cNvSpPr>
          <p:nvPr/>
        </p:nvSpPr>
        <p:spPr bwMode="auto">
          <a:xfrm>
            <a:off x="5287201" y="4419600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E</a:t>
            </a:r>
            <a:endParaRPr lang="zh-CN" altLang="en-US" sz="3200" dirty="0"/>
          </a:p>
        </p:txBody>
      </p:sp>
      <p:cxnSp>
        <p:nvCxnSpPr>
          <p:cNvPr id="60" name="直接连接符 59"/>
          <p:cNvCxnSpPr>
            <a:stCxn id="33" idx="5"/>
            <a:endCxn id="59" idx="0"/>
          </p:cNvCxnSpPr>
          <p:nvPr/>
        </p:nvCxnSpPr>
        <p:spPr bwMode="auto">
          <a:xfrm rot="16200000" flipH="1">
            <a:off x="5119492" y="3999890"/>
            <a:ext cx="560409" cy="2790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2" name="Oval 29"/>
          <p:cNvSpPr>
            <a:spLocks noChangeArrowheads="1"/>
          </p:cNvSpPr>
          <p:nvPr/>
        </p:nvSpPr>
        <p:spPr bwMode="auto">
          <a:xfrm>
            <a:off x="4876801" y="5287200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F</a:t>
            </a:r>
            <a:endParaRPr lang="zh-CN" altLang="en-US" sz="3200" dirty="0"/>
          </a:p>
        </p:txBody>
      </p:sp>
      <p:cxnSp>
        <p:nvCxnSpPr>
          <p:cNvPr id="63" name="直接连接符 62"/>
          <p:cNvCxnSpPr>
            <a:stCxn id="59" idx="3"/>
            <a:endCxn id="62" idx="0"/>
          </p:cNvCxnSpPr>
          <p:nvPr/>
        </p:nvCxnSpPr>
        <p:spPr bwMode="auto">
          <a:xfrm rot="5400000">
            <a:off x="5026202" y="4952391"/>
            <a:ext cx="437409" cy="2322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4" name="Oval 29"/>
          <p:cNvSpPr>
            <a:spLocks noChangeArrowheads="1"/>
          </p:cNvSpPr>
          <p:nvPr/>
        </p:nvSpPr>
        <p:spPr bwMode="auto">
          <a:xfrm>
            <a:off x="5744401" y="5287200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G</a:t>
            </a:r>
            <a:endParaRPr lang="zh-CN" altLang="en-US" sz="3200" dirty="0"/>
          </a:p>
        </p:txBody>
      </p:sp>
      <p:cxnSp>
        <p:nvCxnSpPr>
          <p:cNvPr id="65" name="直接连接符 64"/>
          <p:cNvCxnSpPr>
            <a:stCxn id="59" idx="5"/>
            <a:endCxn id="64" idx="0"/>
          </p:cNvCxnSpPr>
          <p:nvPr/>
        </p:nvCxnSpPr>
        <p:spPr bwMode="auto">
          <a:xfrm rot="16200000" flipH="1">
            <a:off x="5638192" y="4928990"/>
            <a:ext cx="437409" cy="2790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直接箭头连接符 67"/>
          <p:cNvCxnSpPr/>
          <p:nvPr/>
        </p:nvCxnSpPr>
        <p:spPr bwMode="auto">
          <a:xfrm rot="10800000">
            <a:off x="4953000" y="2709613"/>
            <a:ext cx="609600" cy="1588"/>
          </a:xfrm>
          <a:prstGeom prst="straightConnector1">
            <a:avLst/>
          </a:prstGeom>
          <a:solidFill>
            <a:srgbClr val="B9FFB9"/>
          </a:solidFill>
          <a:ln w="25400" cap="flat" cmpd="sng" algn="ctr">
            <a:solidFill>
              <a:srgbClr val="FF66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9" name="Text Box 6"/>
          <p:cNvSpPr txBox="1">
            <a:spLocks noChangeArrowheads="1"/>
          </p:cNvSpPr>
          <p:nvPr/>
        </p:nvSpPr>
        <p:spPr bwMode="auto">
          <a:xfrm>
            <a:off x="5562601" y="2328613"/>
            <a:ext cx="3276600" cy="6955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dirty="0">
                <a:sym typeface="Wingdings" pitchFamily="2" charset="2"/>
              </a:rPr>
              <a:t>A</a:t>
            </a:r>
            <a:r>
              <a:rPr lang="zh-CN" altLang="en-US" dirty="0">
                <a:sym typeface="Wingdings" pitchFamily="2" charset="2"/>
              </a:rPr>
              <a:t>的平衡因子</a:t>
            </a:r>
            <a:r>
              <a:rPr lang="en-US" altLang="zh-CN" dirty="0">
                <a:sym typeface="Wingdings" pitchFamily="2" charset="2"/>
              </a:rPr>
              <a:t>: -2</a:t>
            </a:r>
          </a:p>
        </p:txBody>
      </p:sp>
      <p:cxnSp>
        <p:nvCxnSpPr>
          <p:cNvPr id="70" name="直接箭头连接符 69"/>
          <p:cNvCxnSpPr/>
          <p:nvPr/>
        </p:nvCxnSpPr>
        <p:spPr bwMode="auto">
          <a:xfrm rot="10800000">
            <a:off x="5410200" y="3724025"/>
            <a:ext cx="609600" cy="1588"/>
          </a:xfrm>
          <a:prstGeom prst="straightConnector1">
            <a:avLst/>
          </a:prstGeom>
          <a:solidFill>
            <a:srgbClr val="B9FFB9"/>
          </a:solidFill>
          <a:ln w="25400" cap="flat" cmpd="sng" algn="ctr">
            <a:solidFill>
              <a:srgbClr val="FF66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1" name="Text Box 6"/>
          <p:cNvSpPr txBox="1">
            <a:spLocks noChangeArrowheads="1"/>
          </p:cNvSpPr>
          <p:nvPr/>
        </p:nvSpPr>
        <p:spPr bwMode="auto">
          <a:xfrm>
            <a:off x="5943600" y="3343025"/>
            <a:ext cx="3429000" cy="6955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dirty="0">
                <a:sym typeface="Wingdings" pitchFamily="2" charset="2"/>
              </a:rPr>
              <a:t>C</a:t>
            </a:r>
            <a:r>
              <a:rPr lang="zh-CN" altLang="en-US" dirty="0">
                <a:sym typeface="Wingdings" pitchFamily="2" charset="2"/>
              </a:rPr>
              <a:t>的平衡因子</a:t>
            </a:r>
            <a:r>
              <a:rPr lang="en-US" altLang="zh-CN" dirty="0">
                <a:sym typeface="Wingdings" pitchFamily="2" charset="2"/>
              </a:rPr>
              <a:t>: -1</a:t>
            </a:r>
          </a:p>
        </p:txBody>
      </p:sp>
      <p:cxnSp>
        <p:nvCxnSpPr>
          <p:cNvPr id="72" name="直接箭头连接符 71"/>
          <p:cNvCxnSpPr/>
          <p:nvPr/>
        </p:nvCxnSpPr>
        <p:spPr bwMode="auto">
          <a:xfrm rot="10800000">
            <a:off x="5867402" y="4690813"/>
            <a:ext cx="609600" cy="1588"/>
          </a:xfrm>
          <a:prstGeom prst="straightConnector1">
            <a:avLst/>
          </a:prstGeom>
          <a:solidFill>
            <a:srgbClr val="B9FFB9"/>
          </a:solidFill>
          <a:ln w="25400" cap="flat" cmpd="sng" algn="ctr">
            <a:solidFill>
              <a:srgbClr val="FF66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3" name="Text Box 6"/>
          <p:cNvSpPr txBox="1">
            <a:spLocks noChangeArrowheads="1"/>
          </p:cNvSpPr>
          <p:nvPr/>
        </p:nvSpPr>
        <p:spPr bwMode="auto">
          <a:xfrm>
            <a:off x="6400801" y="4333625"/>
            <a:ext cx="3200399" cy="6955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dirty="0">
                <a:sym typeface="Wingdings" pitchFamily="2" charset="2"/>
              </a:rPr>
              <a:t>E</a:t>
            </a:r>
            <a:r>
              <a:rPr lang="zh-CN" altLang="en-US" dirty="0">
                <a:sym typeface="Wingdings" pitchFamily="2" charset="2"/>
              </a:rPr>
              <a:t>的平衡因子</a:t>
            </a:r>
            <a:r>
              <a:rPr lang="en-US" altLang="zh-CN" dirty="0">
                <a:sym typeface="Wingdings" pitchFamily="2" charset="2"/>
              </a:rPr>
              <a:t>: 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69" grpId="0"/>
      <p:bldP spid="71" grpId="0"/>
      <p:bldP spid="73" grpId="0"/>
    </p:bldLst>
  </p:timing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en-US" altLang="zh-CN" dirty="0">
                <a:ea typeface="黑体" pitchFamily="2" charset="-122"/>
              </a:rPr>
              <a:t>5.6 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树的实现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3" name="Text Box 6"/>
          <p:cNvSpPr txBox="1">
            <a:spLocks noChangeArrowheads="1"/>
          </p:cNvSpPr>
          <p:nvPr/>
        </p:nvSpPr>
        <p:spPr bwMode="auto">
          <a:xfrm>
            <a:off x="609600" y="1122366"/>
            <a:ext cx="8077200" cy="299243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0800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000" dirty="0">
                <a:solidFill>
                  <a:srgbClr val="003399"/>
                </a:solidFill>
              </a:rPr>
              <a:t>1. </a:t>
            </a:r>
            <a:r>
              <a:rPr lang="zh-CN" altLang="en-US" sz="3000" dirty="0">
                <a:solidFill>
                  <a:srgbClr val="003399"/>
                </a:solidFill>
              </a:rPr>
              <a:t>父亲数组表示法 </a:t>
            </a:r>
            <a:endParaRPr lang="en-US" altLang="zh-CN" sz="3000" dirty="0">
              <a:solidFill>
                <a:srgbClr val="003399"/>
              </a:solidFill>
            </a:endParaRPr>
          </a:p>
          <a:p>
            <a:pPr marL="10800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000" dirty="0"/>
              <a:t>    (</a:t>
            </a:r>
            <a:r>
              <a:rPr lang="zh-CN" altLang="en-US" sz="3000" dirty="0"/>
              <a:t>双亲表示法，父指针表示法</a:t>
            </a:r>
            <a:r>
              <a:rPr lang="en-US" altLang="zh-CN" sz="3000" dirty="0"/>
              <a:t>)</a:t>
            </a:r>
          </a:p>
          <a:p>
            <a:pPr marL="108000">
              <a:lnSpc>
                <a:spcPct val="130000"/>
              </a:lnSpc>
              <a:spcBef>
                <a:spcPts val="1800"/>
              </a:spcBef>
              <a:buNone/>
            </a:pPr>
            <a:r>
              <a:rPr lang="en-US" altLang="zh-CN" sz="3000" dirty="0">
                <a:solidFill>
                  <a:srgbClr val="003399"/>
                </a:solidFill>
              </a:rPr>
              <a:t>2. </a:t>
            </a:r>
            <a:r>
              <a:rPr lang="zh-CN" altLang="en-US" sz="3000" dirty="0">
                <a:solidFill>
                  <a:srgbClr val="003399"/>
                </a:solidFill>
              </a:rPr>
              <a:t>子表表示法 </a:t>
            </a:r>
            <a:r>
              <a:rPr lang="en-US" altLang="zh-CN" sz="3000" dirty="0"/>
              <a:t>(</a:t>
            </a:r>
            <a:r>
              <a:rPr lang="zh-CN" altLang="en-US" sz="3000" dirty="0"/>
              <a:t>孩子链表表示法</a:t>
            </a:r>
            <a:r>
              <a:rPr lang="en-US" altLang="zh-CN" sz="3000" dirty="0"/>
              <a:t>)</a:t>
            </a:r>
          </a:p>
          <a:p>
            <a:pPr marL="108000">
              <a:lnSpc>
                <a:spcPct val="130000"/>
              </a:lnSpc>
              <a:spcBef>
                <a:spcPts val="1800"/>
              </a:spcBef>
              <a:buNone/>
            </a:pPr>
            <a:r>
              <a:rPr lang="en-US" altLang="zh-CN" sz="3000" dirty="0">
                <a:solidFill>
                  <a:srgbClr val="003399"/>
                </a:solidFill>
              </a:rPr>
              <a:t>3. </a:t>
            </a:r>
            <a:r>
              <a:rPr lang="zh-CN" altLang="en-US" sz="3000" dirty="0">
                <a:solidFill>
                  <a:srgbClr val="003399"/>
                </a:solidFill>
              </a:rPr>
              <a:t>长子</a:t>
            </a:r>
            <a:r>
              <a:rPr lang="en-US" altLang="zh-CN" sz="3000" dirty="0">
                <a:solidFill>
                  <a:srgbClr val="003399"/>
                </a:solidFill>
              </a:rPr>
              <a:t>-</a:t>
            </a:r>
            <a:r>
              <a:rPr lang="zh-CN" altLang="en-US" sz="3000" dirty="0">
                <a:solidFill>
                  <a:srgbClr val="003399"/>
                </a:solidFill>
              </a:rPr>
              <a:t>兄弟表示法</a:t>
            </a:r>
            <a:endParaRPr lang="en-US" altLang="zh-CN" sz="3000" dirty="0">
              <a:solidFill>
                <a:srgbClr val="003399"/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1905000" y="4507974"/>
            <a:ext cx="5410200" cy="189282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180000" algn="ctr">
              <a:lnSpc>
                <a:spcPct val="130000"/>
              </a:lnSpc>
              <a:spcBef>
                <a:spcPts val="0"/>
              </a:spcBef>
              <a:buFontTx/>
              <a:buNone/>
            </a:pPr>
            <a:r>
              <a:rPr lang="zh-CN" altLang="en-US" sz="3000" dirty="0">
                <a:latin typeface="+mj-lt"/>
              </a:rPr>
              <a:t>需反映的关系：</a:t>
            </a:r>
            <a:endParaRPr lang="en-US" altLang="zh-CN" sz="3000" dirty="0">
              <a:latin typeface="+mj-lt"/>
            </a:endParaRPr>
          </a:p>
          <a:p>
            <a:pPr marL="180000" algn="ctr">
              <a:lnSpc>
                <a:spcPct val="130000"/>
              </a:lnSpc>
              <a:spcBef>
                <a:spcPts val="0"/>
              </a:spcBef>
              <a:buFontTx/>
              <a:buAutoNum type="arabicPeriod"/>
            </a:pPr>
            <a:r>
              <a:rPr lang="zh-CN" altLang="en-US" sz="3000" dirty="0">
                <a:solidFill>
                  <a:srgbClr val="008A00"/>
                </a:solidFill>
                <a:latin typeface="+mj-lt"/>
              </a:rPr>
              <a:t> 父亲</a:t>
            </a:r>
            <a:r>
              <a:rPr lang="en-US" altLang="zh-CN" sz="3000" dirty="0">
                <a:solidFill>
                  <a:srgbClr val="008A00"/>
                </a:solidFill>
                <a:latin typeface="+mj-lt"/>
              </a:rPr>
              <a:t>--</a:t>
            </a:r>
            <a:r>
              <a:rPr lang="zh-CN" altLang="en-US" sz="3000" dirty="0">
                <a:solidFill>
                  <a:srgbClr val="008A00"/>
                </a:solidFill>
                <a:latin typeface="+mj-lt"/>
              </a:rPr>
              <a:t>孩子；</a:t>
            </a:r>
            <a:endParaRPr lang="en-US" altLang="zh-CN" sz="3000" dirty="0">
              <a:solidFill>
                <a:srgbClr val="008A00"/>
              </a:solidFill>
              <a:latin typeface="+mj-lt"/>
            </a:endParaRPr>
          </a:p>
          <a:p>
            <a:pPr marL="180000" algn="ctr">
              <a:lnSpc>
                <a:spcPct val="130000"/>
              </a:lnSpc>
              <a:spcBef>
                <a:spcPts val="0"/>
              </a:spcBef>
              <a:buFontTx/>
              <a:buAutoNum type="arabicPeriod"/>
            </a:pPr>
            <a:r>
              <a:rPr lang="zh-CN" altLang="en-US" sz="3000" dirty="0">
                <a:solidFill>
                  <a:srgbClr val="008A00"/>
                </a:solidFill>
                <a:latin typeface="+mj-lt"/>
              </a:rPr>
              <a:t> 左</a:t>
            </a:r>
            <a:r>
              <a:rPr lang="en-US" altLang="zh-CN" sz="3000" dirty="0">
                <a:solidFill>
                  <a:srgbClr val="008A00"/>
                </a:solidFill>
                <a:latin typeface="+mj-lt"/>
              </a:rPr>
              <a:t>--</a:t>
            </a:r>
            <a:r>
              <a:rPr lang="zh-CN" altLang="en-US" sz="3000" dirty="0">
                <a:solidFill>
                  <a:srgbClr val="008A00"/>
                </a:solidFill>
                <a:latin typeface="+mj-lt"/>
              </a:rPr>
              <a:t>右兄弟；</a:t>
            </a:r>
          </a:p>
        </p:txBody>
      </p:sp>
      <p:sp>
        <p:nvSpPr>
          <p:cNvPr id="65" name="下箭头 64"/>
          <p:cNvSpPr/>
          <p:nvPr/>
        </p:nvSpPr>
        <p:spPr bwMode="auto">
          <a:xfrm>
            <a:off x="4343400" y="4137588"/>
            <a:ext cx="304800" cy="360000"/>
          </a:xfrm>
          <a:prstGeom prst="downArrow">
            <a:avLst/>
          </a:prstGeom>
          <a:solidFill>
            <a:schemeClr val="bg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en-US" altLang="zh-CN" dirty="0">
                <a:latin typeface="黑体" pitchFamily="2" charset="-122"/>
                <a:ea typeface="黑体" pitchFamily="2" charset="-122"/>
              </a:rPr>
              <a:t>2.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子表表示法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381000" y="1208252"/>
            <a:ext cx="8763000" cy="549381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08000">
              <a:lnSpc>
                <a:spcPct val="140000"/>
              </a:lnSpc>
              <a:spcBef>
                <a:spcPts val="0"/>
              </a:spcBef>
              <a:buSzPct val="75000"/>
              <a:buFont typeface="Wingdings" pitchFamily="2" charset="2"/>
              <a:buChar char="p"/>
            </a:pPr>
            <a:r>
              <a:rPr lang="en-US" altLang="zh-CN" sz="3000" dirty="0">
                <a:solidFill>
                  <a:srgbClr val="003399"/>
                </a:solidFill>
                <a:sym typeface="Wingdings" pitchFamily="2" charset="2"/>
              </a:rPr>
              <a:t> </a:t>
            </a:r>
            <a:r>
              <a:rPr lang="zh-CN" altLang="en-US" sz="3000" dirty="0">
                <a:solidFill>
                  <a:srgbClr val="003399"/>
                </a:solidFill>
                <a:sym typeface="Wingdings" pitchFamily="2" charset="2"/>
              </a:rPr>
              <a:t>一棵树</a:t>
            </a:r>
            <a:r>
              <a:rPr lang="en-US" altLang="zh-CN" sz="3000" b="1" dirty="0">
                <a:solidFill>
                  <a:srgbClr val="003399"/>
                </a:solidFill>
                <a:sym typeface="Wingdings" pitchFamily="2" charset="2"/>
              </a:rPr>
              <a:t></a:t>
            </a:r>
            <a:r>
              <a:rPr lang="en-US" altLang="zh-CN" sz="3000" dirty="0">
                <a:solidFill>
                  <a:srgbClr val="003399"/>
                </a:solidFill>
                <a:sym typeface="Wingdings" pitchFamily="2" charset="2"/>
              </a:rPr>
              <a:t> </a:t>
            </a:r>
            <a:r>
              <a:rPr lang="zh-CN" altLang="en-US" sz="3000" dirty="0">
                <a:solidFill>
                  <a:srgbClr val="003399"/>
                </a:solidFill>
                <a:sym typeface="Wingdings" pitchFamily="2" charset="2"/>
              </a:rPr>
              <a:t>结点表</a:t>
            </a:r>
            <a:r>
              <a:rPr lang="en-US" altLang="zh-CN" sz="3000" dirty="0">
                <a:solidFill>
                  <a:srgbClr val="003399"/>
                </a:solidFill>
                <a:sym typeface="Wingdings" pitchFamily="2" charset="2"/>
              </a:rPr>
              <a:t> + </a:t>
            </a:r>
            <a:r>
              <a:rPr lang="zh-CN" altLang="en-US" sz="3000" dirty="0">
                <a:solidFill>
                  <a:srgbClr val="003399"/>
                </a:solidFill>
                <a:sym typeface="Wingdings" pitchFamily="2" charset="2"/>
              </a:rPr>
              <a:t>子表</a:t>
            </a:r>
            <a:endParaRPr lang="en-US" altLang="zh-CN" sz="3000" dirty="0">
              <a:solidFill>
                <a:srgbClr val="003399"/>
              </a:solidFill>
              <a:sym typeface="Wingdings" pitchFamily="2" charset="2"/>
            </a:endParaRPr>
          </a:p>
          <a:p>
            <a:pPr marL="108000">
              <a:lnSpc>
                <a:spcPct val="140000"/>
              </a:lnSpc>
              <a:spcBef>
                <a:spcPts val="600"/>
              </a:spcBef>
              <a:buSzPct val="100000"/>
            </a:pPr>
            <a:r>
              <a:rPr lang="zh-CN" altLang="en-US" sz="3000" dirty="0">
                <a:solidFill>
                  <a:srgbClr val="003399"/>
                </a:solidFill>
                <a:sym typeface="Wingdings" pitchFamily="2" charset="2"/>
              </a:rPr>
              <a:t> 子表：</a:t>
            </a:r>
            <a:endParaRPr lang="en-US" altLang="zh-CN" sz="3000" dirty="0">
              <a:sym typeface="Wingdings" pitchFamily="2" charset="2"/>
            </a:endParaRPr>
          </a:p>
          <a:p>
            <a:pPr marL="108000">
              <a:lnSpc>
                <a:spcPct val="140000"/>
              </a:lnSpc>
              <a:spcBef>
                <a:spcPts val="0"/>
              </a:spcBef>
              <a:buSzPct val="75000"/>
              <a:buNone/>
            </a:pPr>
            <a:r>
              <a:rPr lang="en-US" altLang="zh-CN" sz="3000" dirty="0">
                <a:sym typeface="Wingdings" pitchFamily="2" charset="2"/>
              </a:rPr>
              <a:t>             </a:t>
            </a:r>
            <a:r>
              <a:rPr lang="zh-CN" altLang="en-US" sz="3000" dirty="0">
                <a:sym typeface="Wingdings" pitchFamily="2" charset="2"/>
              </a:rPr>
              <a:t>按从左至右的顺序组成</a:t>
            </a:r>
            <a:r>
              <a:rPr lang="en-US" altLang="zh-CN" sz="3000" dirty="0">
                <a:sym typeface="Wingdings" pitchFamily="2" charset="2"/>
              </a:rPr>
              <a:t>1</a:t>
            </a:r>
            <a:r>
              <a:rPr lang="zh-CN" altLang="en-US" sz="3000" dirty="0">
                <a:sym typeface="Wingdings" pitchFamily="2" charset="2"/>
              </a:rPr>
              <a:t>个单链表；</a:t>
            </a:r>
            <a:endParaRPr lang="en-US" altLang="zh-CN" sz="3000" dirty="0">
              <a:sym typeface="Wingdings" pitchFamily="2" charset="2"/>
            </a:endParaRPr>
          </a:p>
          <a:p>
            <a:pPr marL="108000">
              <a:lnSpc>
                <a:spcPct val="140000"/>
              </a:lnSpc>
              <a:spcBef>
                <a:spcPts val="1200"/>
              </a:spcBef>
              <a:buSzPct val="100000"/>
            </a:pPr>
            <a:r>
              <a:rPr lang="zh-CN" altLang="en-US" sz="3000" dirty="0">
                <a:solidFill>
                  <a:srgbClr val="003399"/>
                </a:solidFill>
                <a:sym typeface="Wingdings" pitchFamily="2" charset="2"/>
              </a:rPr>
              <a:t> 结点表：</a:t>
            </a:r>
            <a:endParaRPr lang="en-US" altLang="zh-CN" sz="3000" dirty="0">
              <a:solidFill>
                <a:srgbClr val="003399"/>
              </a:solidFill>
              <a:sym typeface="Wingdings" pitchFamily="2" charset="2"/>
            </a:endParaRPr>
          </a:p>
          <a:p>
            <a:pPr marL="108000">
              <a:lnSpc>
                <a:spcPct val="140000"/>
              </a:lnSpc>
              <a:spcBef>
                <a:spcPts val="0"/>
              </a:spcBef>
              <a:buSzPct val="100000"/>
              <a:buNone/>
            </a:pPr>
            <a:r>
              <a:rPr lang="en-US" altLang="zh-CN" sz="3000" dirty="0">
                <a:solidFill>
                  <a:srgbClr val="003399"/>
                </a:solidFill>
                <a:sym typeface="Wingdings" pitchFamily="2" charset="2"/>
              </a:rPr>
              <a:t>  </a:t>
            </a:r>
            <a:r>
              <a:rPr lang="zh-CN" altLang="en-US" sz="3000" dirty="0">
                <a:sym typeface="Wingdings" pitchFamily="2" charset="2"/>
              </a:rPr>
              <a:t>包含</a:t>
            </a:r>
            <a:r>
              <a:rPr lang="en-US" altLang="zh-CN" sz="3000" dirty="0">
                <a:sym typeface="Wingdings" pitchFamily="2" charset="2"/>
              </a:rPr>
              <a:t>n</a:t>
            </a:r>
            <a:r>
              <a:rPr lang="zh-CN" altLang="en-US" sz="3000" dirty="0">
                <a:sym typeface="Wingdings" pitchFamily="2" charset="2"/>
              </a:rPr>
              <a:t>个元素，每个元素的组成为</a:t>
            </a:r>
            <a:endParaRPr lang="en-US" altLang="zh-CN" sz="3000" dirty="0">
              <a:sym typeface="Wingdings" pitchFamily="2" charset="2"/>
            </a:endParaRPr>
          </a:p>
          <a:p>
            <a:pPr marL="108000">
              <a:lnSpc>
                <a:spcPct val="140000"/>
              </a:lnSpc>
              <a:spcBef>
                <a:spcPts val="0"/>
              </a:spcBef>
              <a:buSzPct val="100000"/>
              <a:buNone/>
            </a:pPr>
            <a:r>
              <a:rPr lang="en-US" altLang="zh-CN" sz="3000" dirty="0">
                <a:solidFill>
                  <a:srgbClr val="990099"/>
                </a:solidFill>
                <a:sym typeface="Wingdings" pitchFamily="2" charset="2"/>
              </a:rPr>
              <a:t> </a:t>
            </a:r>
          </a:p>
          <a:p>
            <a:pPr marL="108000">
              <a:lnSpc>
                <a:spcPct val="140000"/>
              </a:lnSpc>
              <a:spcBef>
                <a:spcPts val="0"/>
              </a:spcBef>
              <a:buSzPct val="100000"/>
              <a:buNone/>
            </a:pPr>
            <a:endParaRPr lang="en-US" altLang="zh-CN" sz="3000" dirty="0">
              <a:solidFill>
                <a:srgbClr val="990099"/>
              </a:solidFill>
              <a:sym typeface="Wingdings" pitchFamily="2" charset="2"/>
            </a:endParaRPr>
          </a:p>
          <a:p>
            <a:pPr marL="108000">
              <a:lnSpc>
                <a:spcPct val="140000"/>
              </a:lnSpc>
              <a:spcBef>
                <a:spcPts val="0"/>
              </a:spcBef>
              <a:buSzPct val="100000"/>
              <a:buNone/>
            </a:pPr>
            <a:endParaRPr lang="en-US" altLang="zh-CN" sz="3000" dirty="0">
              <a:solidFill>
                <a:srgbClr val="990099"/>
              </a:solidFill>
              <a:sym typeface="Wingdings" pitchFamily="2" charset="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981200" y="1981200"/>
            <a:ext cx="4876800" cy="669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sz="3000" dirty="0">
                <a:sym typeface="Wingdings" pitchFamily="2" charset="2"/>
              </a:rPr>
              <a:t>一个结点的所有孩子、</a:t>
            </a:r>
            <a:endParaRPr lang="zh-CN" altLang="en-US" sz="3000" dirty="0"/>
          </a:p>
        </p:txBody>
      </p:sp>
      <p:sp>
        <p:nvSpPr>
          <p:cNvPr id="6" name="Oval 28"/>
          <p:cNvSpPr>
            <a:spLocks noChangeArrowheads="1"/>
          </p:cNvSpPr>
          <p:nvPr/>
        </p:nvSpPr>
        <p:spPr bwMode="auto">
          <a:xfrm>
            <a:off x="8356200" y="4459862"/>
            <a:ext cx="432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C</a:t>
            </a:r>
            <a:endParaRPr lang="zh-CN" altLang="en-US" sz="3200" dirty="0"/>
          </a:p>
        </p:txBody>
      </p:sp>
      <p:sp>
        <p:nvSpPr>
          <p:cNvPr id="10" name="Oval 30"/>
          <p:cNvSpPr>
            <a:spLocks noChangeArrowheads="1"/>
          </p:cNvSpPr>
          <p:nvPr/>
        </p:nvSpPr>
        <p:spPr bwMode="auto">
          <a:xfrm>
            <a:off x="7396799" y="5296462"/>
            <a:ext cx="432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E</a:t>
            </a:r>
          </a:p>
        </p:txBody>
      </p:sp>
      <p:sp>
        <p:nvSpPr>
          <p:cNvPr id="11" name="Oval 29"/>
          <p:cNvSpPr>
            <a:spLocks noChangeArrowheads="1"/>
          </p:cNvSpPr>
          <p:nvPr/>
        </p:nvSpPr>
        <p:spPr bwMode="auto">
          <a:xfrm>
            <a:off x="7928400" y="6121200"/>
            <a:ext cx="432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J</a:t>
            </a:r>
            <a:endParaRPr lang="zh-CN" altLang="en-US" sz="3200" dirty="0"/>
          </a:p>
        </p:txBody>
      </p:sp>
      <p:cxnSp>
        <p:nvCxnSpPr>
          <p:cNvPr id="12" name="直接连接符 11"/>
          <p:cNvCxnSpPr>
            <a:cxnSpLocks noChangeShapeType="1"/>
            <a:stCxn id="19" idx="5"/>
            <a:endCxn id="6" idx="0"/>
          </p:cNvCxnSpPr>
          <p:nvPr/>
        </p:nvCxnSpPr>
        <p:spPr bwMode="auto">
          <a:xfrm rot="16200000" flipH="1">
            <a:off x="8166904" y="4054565"/>
            <a:ext cx="408327" cy="402265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3" name="直接连接符 12"/>
          <p:cNvCxnSpPr>
            <a:cxnSpLocks noChangeShapeType="1"/>
            <a:stCxn id="10" idx="5"/>
            <a:endCxn id="11" idx="0"/>
          </p:cNvCxnSpPr>
          <p:nvPr/>
        </p:nvCxnSpPr>
        <p:spPr bwMode="auto">
          <a:xfrm rot="16200000" flipH="1">
            <a:off x="7726966" y="5703765"/>
            <a:ext cx="456003" cy="378866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4" name="直接连接符 13"/>
          <p:cNvCxnSpPr>
            <a:cxnSpLocks noChangeShapeType="1"/>
            <a:stCxn id="20" idx="5"/>
            <a:endCxn id="10" idx="0"/>
          </p:cNvCxnSpPr>
          <p:nvPr/>
        </p:nvCxnSpPr>
        <p:spPr bwMode="auto">
          <a:xfrm rot="16200000" flipH="1">
            <a:off x="7297881" y="4981543"/>
            <a:ext cx="406727" cy="22311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5" name="Oval 30"/>
          <p:cNvSpPr>
            <a:spLocks noChangeArrowheads="1"/>
          </p:cNvSpPr>
          <p:nvPr/>
        </p:nvSpPr>
        <p:spPr bwMode="auto">
          <a:xfrm>
            <a:off x="6886800" y="6091800"/>
            <a:ext cx="432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H</a:t>
            </a:r>
          </a:p>
        </p:txBody>
      </p:sp>
      <p:cxnSp>
        <p:nvCxnSpPr>
          <p:cNvPr id="16" name="直接连接符 30"/>
          <p:cNvCxnSpPr>
            <a:cxnSpLocks noChangeShapeType="1"/>
            <a:stCxn id="10" idx="3"/>
            <a:endCxn id="15" idx="0"/>
          </p:cNvCxnSpPr>
          <p:nvPr/>
        </p:nvCxnSpPr>
        <p:spPr bwMode="auto">
          <a:xfrm rot="5400000">
            <a:off x="7068131" y="5699866"/>
            <a:ext cx="426603" cy="357264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" name="直接连接符 31"/>
          <p:cNvCxnSpPr>
            <a:cxnSpLocks noChangeShapeType="1"/>
            <a:stCxn id="18" idx="0"/>
            <a:endCxn id="10" idx="4"/>
          </p:cNvCxnSpPr>
          <p:nvPr/>
        </p:nvCxnSpPr>
        <p:spPr bwMode="auto">
          <a:xfrm rot="16200000" flipV="1">
            <a:off x="7424200" y="5917062"/>
            <a:ext cx="383201" cy="6001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8" name="Oval 30"/>
          <p:cNvSpPr>
            <a:spLocks noChangeArrowheads="1"/>
          </p:cNvSpPr>
          <p:nvPr/>
        </p:nvSpPr>
        <p:spPr bwMode="auto">
          <a:xfrm>
            <a:off x="7402800" y="6111663"/>
            <a:ext cx="432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I</a:t>
            </a:r>
          </a:p>
        </p:txBody>
      </p:sp>
      <p:sp>
        <p:nvSpPr>
          <p:cNvPr id="19" name="Oval 27"/>
          <p:cNvSpPr>
            <a:spLocks noChangeArrowheads="1"/>
          </p:cNvSpPr>
          <p:nvPr/>
        </p:nvSpPr>
        <p:spPr bwMode="auto">
          <a:xfrm>
            <a:off x="7801200" y="3682800"/>
            <a:ext cx="432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buNone/>
            </a:pPr>
            <a:r>
              <a:rPr lang="en-US" altLang="zh-CN" sz="3200" dirty="0"/>
              <a:t>A</a:t>
            </a:r>
          </a:p>
        </p:txBody>
      </p:sp>
      <p:sp>
        <p:nvSpPr>
          <p:cNvPr id="20" name="Oval 26"/>
          <p:cNvSpPr>
            <a:spLocks noChangeArrowheads="1"/>
          </p:cNvSpPr>
          <p:nvPr/>
        </p:nvSpPr>
        <p:spPr bwMode="auto">
          <a:xfrm>
            <a:off x="7020954" y="4521000"/>
            <a:ext cx="432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B</a:t>
            </a:r>
          </a:p>
        </p:txBody>
      </p:sp>
      <p:cxnSp>
        <p:nvCxnSpPr>
          <p:cNvPr id="21" name="直接连接符 20"/>
          <p:cNvCxnSpPr>
            <a:cxnSpLocks noChangeShapeType="1"/>
            <a:stCxn id="19" idx="3"/>
            <a:endCxn id="20" idx="0"/>
          </p:cNvCxnSpPr>
          <p:nvPr/>
        </p:nvCxnSpPr>
        <p:spPr bwMode="auto">
          <a:xfrm rot="5400000">
            <a:off x="7315978" y="3972512"/>
            <a:ext cx="469465" cy="627511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2" name="Oval 29"/>
          <p:cNvSpPr>
            <a:spLocks noChangeArrowheads="1"/>
          </p:cNvSpPr>
          <p:nvPr/>
        </p:nvSpPr>
        <p:spPr bwMode="auto">
          <a:xfrm>
            <a:off x="8712000" y="5177400"/>
            <a:ext cx="432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G</a:t>
            </a:r>
            <a:endParaRPr lang="zh-CN" altLang="en-US" sz="3200" dirty="0"/>
          </a:p>
        </p:txBody>
      </p:sp>
      <p:cxnSp>
        <p:nvCxnSpPr>
          <p:cNvPr id="23" name="直接连接符 22"/>
          <p:cNvCxnSpPr>
            <a:cxnSpLocks noChangeShapeType="1"/>
            <a:stCxn id="6" idx="5"/>
            <a:endCxn id="22" idx="0"/>
          </p:cNvCxnSpPr>
          <p:nvPr/>
        </p:nvCxnSpPr>
        <p:spPr bwMode="auto">
          <a:xfrm rot="16200000" flipH="1">
            <a:off x="8652066" y="4901465"/>
            <a:ext cx="348803" cy="203065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4" name="Oval 29"/>
          <p:cNvSpPr>
            <a:spLocks noChangeArrowheads="1"/>
          </p:cNvSpPr>
          <p:nvPr/>
        </p:nvSpPr>
        <p:spPr bwMode="auto">
          <a:xfrm>
            <a:off x="8080800" y="5206749"/>
            <a:ext cx="432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F</a:t>
            </a:r>
            <a:endParaRPr lang="zh-CN" altLang="en-US" sz="3200" dirty="0"/>
          </a:p>
        </p:txBody>
      </p:sp>
      <p:cxnSp>
        <p:nvCxnSpPr>
          <p:cNvPr id="25" name="直接连接符 24"/>
          <p:cNvCxnSpPr>
            <a:cxnSpLocks noChangeShapeType="1"/>
            <a:stCxn id="6" idx="3"/>
            <a:endCxn id="24" idx="0"/>
          </p:cNvCxnSpPr>
          <p:nvPr/>
        </p:nvCxnSpPr>
        <p:spPr bwMode="auto">
          <a:xfrm rot="5400000">
            <a:off x="8169057" y="4956341"/>
            <a:ext cx="378152" cy="122665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6" name="Oval 29"/>
          <p:cNvSpPr>
            <a:spLocks noChangeArrowheads="1"/>
          </p:cNvSpPr>
          <p:nvPr/>
        </p:nvSpPr>
        <p:spPr bwMode="auto">
          <a:xfrm>
            <a:off x="6658200" y="5261537"/>
            <a:ext cx="432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D</a:t>
            </a:r>
            <a:endParaRPr lang="zh-CN" altLang="en-US" sz="3200" dirty="0"/>
          </a:p>
        </p:txBody>
      </p:sp>
      <p:cxnSp>
        <p:nvCxnSpPr>
          <p:cNvPr id="27" name="直接连接符 26"/>
          <p:cNvCxnSpPr>
            <a:cxnSpLocks noChangeShapeType="1"/>
            <a:stCxn id="20" idx="3"/>
            <a:endCxn id="26" idx="0"/>
          </p:cNvCxnSpPr>
          <p:nvPr/>
        </p:nvCxnSpPr>
        <p:spPr bwMode="auto">
          <a:xfrm rot="5400000">
            <a:off x="6793309" y="4970627"/>
            <a:ext cx="371802" cy="21001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8" name="矩形 27"/>
          <p:cNvSpPr/>
          <p:nvPr/>
        </p:nvSpPr>
        <p:spPr>
          <a:xfrm>
            <a:off x="2286000" y="3430035"/>
            <a:ext cx="2492990" cy="608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3000" dirty="0">
                <a:sym typeface="Wingdings" pitchFamily="2" charset="2"/>
              </a:rPr>
              <a:t>是一个顺序表</a:t>
            </a:r>
            <a:endParaRPr lang="zh-CN" altLang="en-US" sz="3000" dirty="0"/>
          </a:p>
        </p:txBody>
      </p:sp>
      <p:graphicFrame>
        <p:nvGraphicFramePr>
          <p:cNvPr id="29" name="表格 28"/>
          <p:cNvGraphicFramePr>
            <a:graphicFrameLocks noGrp="1"/>
          </p:cNvGraphicFramePr>
          <p:nvPr/>
        </p:nvGraphicFramePr>
        <p:xfrm>
          <a:off x="914400" y="4800600"/>
          <a:ext cx="5029200" cy="10302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17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874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altLang="zh-CN" sz="2800" b="0" dirty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info</a:t>
                      </a:r>
                    </a:p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zh-CN" altLang="en-US" sz="2800" b="0" dirty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结点数据信息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altLang="zh-CN" sz="2800" b="0" dirty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children</a:t>
                      </a:r>
                    </a:p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zh-CN" altLang="en-US" sz="2800" b="0" dirty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子表头指针</a:t>
                      </a:r>
                      <a:endParaRPr lang="zh-CN" altLang="en-US" sz="2800" b="0" dirty="0">
                        <a:solidFill>
                          <a:srgbClr val="003399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>
                        <a:alpha val="63137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8" grpId="0"/>
    </p:bldLst>
  </p:timing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8" name="表格 47"/>
          <p:cNvGraphicFramePr>
            <a:graphicFrameLocks noGrp="1"/>
          </p:cNvGraphicFramePr>
          <p:nvPr/>
        </p:nvGraphicFramePr>
        <p:xfrm>
          <a:off x="4648201" y="1295400"/>
          <a:ext cx="1142999" cy="530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72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57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b="1" dirty="0"/>
                        <a:t>∧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H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b="1" dirty="0"/>
                        <a:t>∧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b="1" dirty="0"/>
                        <a:t>∧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J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b="1" dirty="0"/>
                        <a:t>∧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b="1" dirty="0"/>
                        <a:t>∧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b="1" dirty="0"/>
                        <a:t>∧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49" name="表格 48"/>
          <p:cNvGraphicFramePr>
            <a:graphicFrameLocks noGrp="1"/>
          </p:cNvGraphicFramePr>
          <p:nvPr/>
        </p:nvGraphicFramePr>
        <p:xfrm>
          <a:off x="4038600" y="1295400"/>
          <a:ext cx="609600" cy="530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0" name="Rectangle 4"/>
          <p:cNvSpPr>
            <a:spLocks noChangeArrowheads="1"/>
          </p:cNvSpPr>
          <p:nvPr/>
        </p:nvSpPr>
        <p:spPr bwMode="auto">
          <a:xfrm>
            <a:off x="3657600" y="685800"/>
            <a:ext cx="990600" cy="5334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ts val="2400"/>
              </a:spcBef>
              <a:buNone/>
            </a:pPr>
            <a:r>
              <a:rPr lang="zh-CN" altLang="en-US" dirty="0">
                <a:solidFill>
                  <a:srgbClr val="008A00"/>
                </a:solidFill>
                <a:latin typeface="+mj-lt"/>
                <a:ea typeface="黑体" pitchFamily="2" charset="-122"/>
              </a:rPr>
              <a:t>下标</a:t>
            </a:r>
            <a:endParaRPr lang="en-US" altLang="zh-CN" dirty="0">
              <a:solidFill>
                <a:srgbClr val="008A00"/>
              </a:solidFill>
              <a:latin typeface="+mj-lt"/>
              <a:ea typeface="黑体" pitchFamily="2" charset="-122"/>
            </a:endParaRPr>
          </a:p>
        </p:txBody>
      </p:sp>
      <p:sp>
        <p:nvSpPr>
          <p:cNvPr id="52" name="Rectangle 4"/>
          <p:cNvSpPr>
            <a:spLocks noChangeArrowheads="1"/>
          </p:cNvSpPr>
          <p:nvPr/>
        </p:nvSpPr>
        <p:spPr bwMode="auto">
          <a:xfrm>
            <a:off x="6477000" y="685800"/>
            <a:ext cx="1447800" cy="5334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ts val="2400"/>
              </a:spcBef>
              <a:buNone/>
            </a:pPr>
            <a:r>
              <a:rPr lang="zh-CN" altLang="en-US" dirty="0">
                <a:latin typeface="+mj-lt"/>
                <a:ea typeface="黑体" pitchFamily="2" charset="-122"/>
              </a:rPr>
              <a:t>子表</a:t>
            </a:r>
            <a:endParaRPr lang="en-US" altLang="zh-CN" dirty="0">
              <a:latin typeface="+mj-lt"/>
              <a:ea typeface="黑体" pitchFamily="2" charset="-122"/>
            </a:endParaRPr>
          </a:p>
        </p:txBody>
      </p:sp>
      <p:sp>
        <p:nvSpPr>
          <p:cNvPr id="53" name="Rectangle 86"/>
          <p:cNvSpPr>
            <a:spLocks noChangeArrowheads="1"/>
          </p:cNvSpPr>
          <p:nvPr/>
        </p:nvSpPr>
        <p:spPr bwMode="auto">
          <a:xfrm>
            <a:off x="6324600" y="2967038"/>
            <a:ext cx="432000" cy="461962"/>
          </a:xfrm>
          <a:prstGeom prst="rect">
            <a:avLst/>
          </a:prstGeom>
          <a:solidFill>
            <a:srgbClr val="FFCC99">
              <a:alpha val="0"/>
            </a:srgbClr>
          </a:solidFill>
          <a:ln w="25400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zh-CN" altLang="zh-CN" sz="32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4" name="Rectangle 87"/>
          <p:cNvSpPr>
            <a:spLocks noChangeArrowheads="1"/>
          </p:cNvSpPr>
          <p:nvPr/>
        </p:nvSpPr>
        <p:spPr bwMode="auto">
          <a:xfrm>
            <a:off x="6019800" y="2967038"/>
            <a:ext cx="432000" cy="461962"/>
          </a:xfrm>
          <a:prstGeom prst="rect">
            <a:avLst/>
          </a:prstGeom>
          <a:solidFill>
            <a:srgbClr val="003399"/>
          </a:solidFill>
          <a:ln w="25400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>
                <a:solidFill>
                  <a:schemeClr val="bg1"/>
                </a:solidFill>
                <a:ea typeface="宋体" pitchFamily="2" charset="-122"/>
              </a:rPr>
              <a:t>4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55" name="Line 88"/>
          <p:cNvSpPr>
            <a:spLocks noChangeShapeType="1"/>
          </p:cNvSpPr>
          <p:nvPr/>
        </p:nvSpPr>
        <p:spPr bwMode="auto">
          <a:xfrm>
            <a:off x="5519737" y="3143250"/>
            <a:ext cx="50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" name="Rectangle 89"/>
          <p:cNvSpPr>
            <a:spLocks noChangeArrowheads="1"/>
          </p:cNvSpPr>
          <p:nvPr/>
        </p:nvSpPr>
        <p:spPr bwMode="auto">
          <a:xfrm>
            <a:off x="7467600" y="2967038"/>
            <a:ext cx="432000" cy="461962"/>
          </a:xfrm>
          <a:prstGeom prst="rect">
            <a:avLst/>
          </a:prstGeom>
          <a:solidFill>
            <a:srgbClr val="FFCC99">
              <a:alpha val="0"/>
            </a:srgbClr>
          </a:solidFill>
          <a:ln w="25400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zh-CN" altLang="zh-CN" sz="32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7" name="Rectangle 90"/>
          <p:cNvSpPr>
            <a:spLocks noChangeArrowheads="1"/>
          </p:cNvSpPr>
          <p:nvPr/>
        </p:nvSpPr>
        <p:spPr bwMode="auto">
          <a:xfrm>
            <a:off x="7102475" y="2967038"/>
            <a:ext cx="432000" cy="461962"/>
          </a:xfrm>
          <a:prstGeom prst="rect">
            <a:avLst/>
          </a:prstGeom>
          <a:solidFill>
            <a:srgbClr val="003399"/>
          </a:solidFill>
          <a:ln w="25400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>
                <a:solidFill>
                  <a:schemeClr val="bg1"/>
                </a:solidFill>
                <a:ea typeface="宋体" pitchFamily="2" charset="-122"/>
              </a:rPr>
              <a:t>5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58" name="Line 91"/>
          <p:cNvSpPr>
            <a:spLocks noChangeShapeType="1"/>
          </p:cNvSpPr>
          <p:nvPr/>
        </p:nvSpPr>
        <p:spPr bwMode="auto">
          <a:xfrm>
            <a:off x="6602412" y="3143250"/>
            <a:ext cx="50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zh-CN" altLang="en-US" sz="3200"/>
          </a:p>
        </p:txBody>
      </p:sp>
      <p:sp>
        <p:nvSpPr>
          <p:cNvPr id="59" name="Rectangle 92"/>
          <p:cNvSpPr>
            <a:spLocks noChangeArrowheads="1"/>
          </p:cNvSpPr>
          <p:nvPr/>
        </p:nvSpPr>
        <p:spPr bwMode="auto">
          <a:xfrm>
            <a:off x="8559600" y="2967038"/>
            <a:ext cx="432000" cy="461962"/>
          </a:xfrm>
          <a:prstGeom prst="rect">
            <a:avLst/>
          </a:prstGeom>
          <a:solidFill>
            <a:srgbClr val="FFCC99">
              <a:alpha val="0"/>
            </a:srgbClr>
          </a:solidFill>
          <a:ln w="25400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/>
              <a:t> ∧</a:t>
            </a:r>
          </a:p>
        </p:txBody>
      </p:sp>
      <p:sp>
        <p:nvSpPr>
          <p:cNvPr id="60" name="Rectangle 93"/>
          <p:cNvSpPr>
            <a:spLocks noChangeArrowheads="1"/>
          </p:cNvSpPr>
          <p:nvPr/>
        </p:nvSpPr>
        <p:spPr bwMode="auto">
          <a:xfrm>
            <a:off x="8196263" y="2967038"/>
            <a:ext cx="432000" cy="461962"/>
          </a:xfrm>
          <a:prstGeom prst="rect">
            <a:avLst/>
          </a:prstGeom>
          <a:solidFill>
            <a:srgbClr val="003399"/>
          </a:solidFill>
          <a:ln w="25400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>
                <a:solidFill>
                  <a:schemeClr val="bg1"/>
                </a:solidFill>
                <a:ea typeface="宋体" pitchFamily="2" charset="-122"/>
              </a:rPr>
              <a:t>6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61" name="Line 94"/>
          <p:cNvSpPr>
            <a:spLocks noChangeShapeType="1"/>
          </p:cNvSpPr>
          <p:nvPr/>
        </p:nvSpPr>
        <p:spPr bwMode="auto">
          <a:xfrm>
            <a:off x="7696200" y="3143250"/>
            <a:ext cx="50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zh-CN" altLang="en-US" sz="3200"/>
          </a:p>
        </p:txBody>
      </p:sp>
      <p:sp>
        <p:nvSpPr>
          <p:cNvPr id="62" name="Rectangle 89"/>
          <p:cNvSpPr>
            <a:spLocks noChangeArrowheads="1"/>
          </p:cNvSpPr>
          <p:nvPr/>
        </p:nvSpPr>
        <p:spPr bwMode="auto">
          <a:xfrm>
            <a:off x="6324600" y="1295400"/>
            <a:ext cx="432000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5400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zh-CN" altLang="zh-CN" sz="32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3" name="Rectangle 90"/>
          <p:cNvSpPr>
            <a:spLocks noChangeArrowheads="1"/>
          </p:cNvSpPr>
          <p:nvPr/>
        </p:nvSpPr>
        <p:spPr bwMode="auto">
          <a:xfrm>
            <a:off x="6019800" y="1295400"/>
            <a:ext cx="432000" cy="457200"/>
          </a:xfrm>
          <a:prstGeom prst="rect">
            <a:avLst/>
          </a:prstGeom>
          <a:solidFill>
            <a:srgbClr val="003399"/>
          </a:solidFill>
          <a:ln w="25400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>
                <a:solidFill>
                  <a:schemeClr val="bg1"/>
                </a:solidFill>
                <a:ea typeface="宋体" pitchFamily="2" charset="-122"/>
              </a:rPr>
              <a:t>1</a:t>
            </a:r>
          </a:p>
        </p:txBody>
      </p:sp>
      <p:sp>
        <p:nvSpPr>
          <p:cNvPr id="64" name="Line 91"/>
          <p:cNvSpPr>
            <a:spLocks noChangeShapeType="1"/>
          </p:cNvSpPr>
          <p:nvPr/>
        </p:nvSpPr>
        <p:spPr bwMode="auto">
          <a:xfrm>
            <a:off x="5519737" y="1547812"/>
            <a:ext cx="50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" name="Rectangle 92"/>
          <p:cNvSpPr>
            <a:spLocks noChangeArrowheads="1"/>
          </p:cNvSpPr>
          <p:nvPr/>
        </p:nvSpPr>
        <p:spPr bwMode="auto">
          <a:xfrm>
            <a:off x="7467600" y="1295400"/>
            <a:ext cx="432000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5400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/>
              <a:t> ∧</a:t>
            </a:r>
          </a:p>
        </p:txBody>
      </p:sp>
      <p:sp>
        <p:nvSpPr>
          <p:cNvPr id="66" name="Rectangle 93"/>
          <p:cNvSpPr>
            <a:spLocks noChangeArrowheads="1"/>
          </p:cNvSpPr>
          <p:nvPr/>
        </p:nvSpPr>
        <p:spPr bwMode="auto">
          <a:xfrm>
            <a:off x="7102475" y="1295400"/>
            <a:ext cx="432000" cy="457200"/>
          </a:xfrm>
          <a:prstGeom prst="rect">
            <a:avLst/>
          </a:prstGeom>
          <a:solidFill>
            <a:srgbClr val="003399"/>
          </a:solidFill>
          <a:ln w="25400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>
                <a:solidFill>
                  <a:schemeClr val="bg1"/>
                </a:solidFill>
                <a:ea typeface="宋体" pitchFamily="2" charset="-122"/>
              </a:rPr>
              <a:t>7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67" name="Line 94"/>
          <p:cNvSpPr>
            <a:spLocks noChangeShapeType="1"/>
          </p:cNvSpPr>
          <p:nvPr/>
        </p:nvSpPr>
        <p:spPr bwMode="auto">
          <a:xfrm>
            <a:off x="6602412" y="1547812"/>
            <a:ext cx="50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zh-CN" altLang="en-US" sz="3200"/>
          </a:p>
        </p:txBody>
      </p:sp>
      <p:sp>
        <p:nvSpPr>
          <p:cNvPr id="68" name="Rectangle 89"/>
          <p:cNvSpPr>
            <a:spLocks noChangeArrowheads="1"/>
          </p:cNvSpPr>
          <p:nvPr/>
        </p:nvSpPr>
        <p:spPr bwMode="auto">
          <a:xfrm>
            <a:off x="6324600" y="1905000"/>
            <a:ext cx="432000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5400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zh-CN" altLang="zh-CN" sz="32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9" name="Rectangle 90"/>
          <p:cNvSpPr>
            <a:spLocks noChangeArrowheads="1"/>
          </p:cNvSpPr>
          <p:nvPr/>
        </p:nvSpPr>
        <p:spPr bwMode="auto">
          <a:xfrm>
            <a:off x="6019800" y="1905000"/>
            <a:ext cx="432000" cy="457200"/>
          </a:xfrm>
          <a:prstGeom prst="rect">
            <a:avLst/>
          </a:prstGeom>
          <a:solidFill>
            <a:srgbClr val="003399"/>
          </a:solidFill>
          <a:ln w="25400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>
                <a:solidFill>
                  <a:schemeClr val="bg1"/>
                </a:solidFill>
                <a:ea typeface="宋体" pitchFamily="2" charset="-122"/>
              </a:rPr>
              <a:t>2</a:t>
            </a:r>
          </a:p>
        </p:txBody>
      </p:sp>
      <p:sp>
        <p:nvSpPr>
          <p:cNvPr id="70" name="Line 91"/>
          <p:cNvSpPr>
            <a:spLocks noChangeShapeType="1"/>
          </p:cNvSpPr>
          <p:nvPr/>
        </p:nvSpPr>
        <p:spPr bwMode="auto">
          <a:xfrm>
            <a:off x="5519737" y="2081212"/>
            <a:ext cx="50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" name="Rectangle 92"/>
          <p:cNvSpPr>
            <a:spLocks noChangeArrowheads="1"/>
          </p:cNvSpPr>
          <p:nvPr/>
        </p:nvSpPr>
        <p:spPr bwMode="auto">
          <a:xfrm>
            <a:off x="7467600" y="1905000"/>
            <a:ext cx="432000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5400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/>
              <a:t> ∧</a:t>
            </a:r>
          </a:p>
        </p:txBody>
      </p:sp>
      <p:sp>
        <p:nvSpPr>
          <p:cNvPr id="72" name="Rectangle 93"/>
          <p:cNvSpPr>
            <a:spLocks noChangeArrowheads="1"/>
          </p:cNvSpPr>
          <p:nvPr/>
        </p:nvSpPr>
        <p:spPr bwMode="auto">
          <a:xfrm>
            <a:off x="7102475" y="1905000"/>
            <a:ext cx="432000" cy="457200"/>
          </a:xfrm>
          <a:prstGeom prst="rect">
            <a:avLst/>
          </a:prstGeom>
          <a:solidFill>
            <a:srgbClr val="003399"/>
          </a:solidFill>
          <a:ln w="25400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>
                <a:solidFill>
                  <a:schemeClr val="bg1"/>
                </a:solidFill>
                <a:ea typeface="宋体" pitchFamily="2" charset="-122"/>
              </a:rPr>
              <a:t>3</a:t>
            </a:r>
          </a:p>
        </p:txBody>
      </p:sp>
      <p:sp>
        <p:nvSpPr>
          <p:cNvPr id="73" name="Line 94"/>
          <p:cNvSpPr>
            <a:spLocks noChangeShapeType="1"/>
          </p:cNvSpPr>
          <p:nvPr/>
        </p:nvSpPr>
        <p:spPr bwMode="auto">
          <a:xfrm>
            <a:off x="6602412" y="2081212"/>
            <a:ext cx="50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zh-CN" altLang="en-US" sz="3200"/>
          </a:p>
        </p:txBody>
      </p:sp>
      <p:sp>
        <p:nvSpPr>
          <p:cNvPr id="74" name="Rectangle 89"/>
          <p:cNvSpPr>
            <a:spLocks noChangeArrowheads="1"/>
          </p:cNvSpPr>
          <p:nvPr/>
        </p:nvSpPr>
        <p:spPr bwMode="auto">
          <a:xfrm>
            <a:off x="6477000" y="5029200"/>
            <a:ext cx="432000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5400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zh-CN" altLang="zh-CN" sz="32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5" name="Rectangle 90"/>
          <p:cNvSpPr>
            <a:spLocks noChangeArrowheads="1"/>
          </p:cNvSpPr>
          <p:nvPr/>
        </p:nvSpPr>
        <p:spPr bwMode="auto">
          <a:xfrm>
            <a:off x="6172200" y="5029200"/>
            <a:ext cx="432000" cy="457200"/>
          </a:xfrm>
          <a:prstGeom prst="rect">
            <a:avLst/>
          </a:prstGeom>
          <a:solidFill>
            <a:srgbClr val="003399"/>
          </a:solidFill>
          <a:ln w="25400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>
                <a:solidFill>
                  <a:schemeClr val="bg1"/>
                </a:solidFill>
                <a:ea typeface="宋体" pitchFamily="2" charset="-122"/>
              </a:rPr>
              <a:t>8</a:t>
            </a:r>
          </a:p>
        </p:txBody>
      </p:sp>
      <p:sp>
        <p:nvSpPr>
          <p:cNvPr id="76" name="Line 91"/>
          <p:cNvSpPr>
            <a:spLocks noChangeShapeType="1"/>
          </p:cNvSpPr>
          <p:nvPr/>
        </p:nvSpPr>
        <p:spPr bwMode="auto">
          <a:xfrm>
            <a:off x="5672137" y="5281612"/>
            <a:ext cx="50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" name="Rectangle 92"/>
          <p:cNvSpPr>
            <a:spLocks noChangeArrowheads="1"/>
          </p:cNvSpPr>
          <p:nvPr/>
        </p:nvSpPr>
        <p:spPr bwMode="auto">
          <a:xfrm>
            <a:off x="7620000" y="5029200"/>
            <a:ext cx="432000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5400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/>
              <a:t> ∧</a:t>
            </a:r>
          </a:p>
        </p:txBody>
      </p:sp>
      <p:sp>
        <p:nvSpPr>
          <p:cNvPr id="78" name="Rectangle 93"/>
          <p:cNvSpPr>
            <a:spLocks noChangeArrowheads="1"/>
          </p:cNvSpPr>
          <p:nvPr/>
        </p:nvSpPr>
        <p:spPr bwMode="auto">
          <a:xfrm>
            <a:off x="7254875" y="5029200"/>
            <a:ext cx="432000" cy="457200"/>
          </a:xfrm>
          <a:prstGeom prst="rect">
            <a:avLst/>
          </a:prstGeom>
          <a:solidFill>
            <a:srgbClr val="003399"/>
          </a:solidFill>
          <a:ln w="25400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>
                <a:solidFill>
                  <a:schemeClr val="bg1"/>
                </a:solidFill>
                <a:ea typeface="宋体" pitchFamily="2" charset="-122"/>
              </a:rPr>
              <a:t>9</a:t>
            </a:r>
          </a:p>
        </p:txBody>
      </p:sp>
      <p:sp>
        <p:nvSpPr>
          <p:cNvPr id="79" name="Line 94"/>
          <p:cNvSpPr>
            <a:spLocks noChangeShapeType="1"/>
          </p:cNvSpPr>
          <p:nvPr/>
        </p:nvSpPr>
        <p:spPr bwMode="auto">
          <a:xfrm>
            <a:off x="6754812" y="5257800"/>
            <a:ext cx="50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zh-CN" altLang="en-US" sz="3200"/>
          </a:p>
        </p:txBody>
      </p:sp>
      <p:sp>
        <p:nvSpPr>
          <p:cNvPr id="105" name="Rectangle 4"/>
          <p:cNvSpPr>
            <a:spLocks noChangeArrowheads="1"/>
          </p:cNvSpPr>
          <p:nvPr/>
        </p:nvSpPr>
        <p:spPr bwMode="auto">
          <a:xfrm>
            <a:off x="4572000" y="762000"/>
            <a:ext cx="1371600" cy="5334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>
                <a:latin typeface="+mj-lt"/>
                <a:ea typeface="黑体" pitchFamily="2" charset="-122"/>
              </a:rPr>
              <a:t>结点表</a:t>
            </a:r>
            <a:endParaRPr lang="en-US" altLang="zh-CN" dirty="0">
              <a:latin typeface="+mj-lt"/>
              <a:ea typeface="黑体" pitchFamily="2" charset="-122"/>
            </a:endParaRPr>
          </a:p>
        </p:txBody>
      </p:sp>
      <p:sp>
        <p:nvSpPr>
          <p:cNvPr id="81" name="Text Box 6"/>
          <p:cNvSpPr txBox="1">
            <a:spLocks noChangeArrowheads="1"/>
          </p:cNvSpPr>
          <p:nvPr/>
        </p:nvSpPr>
        <p:spPr bwMode="auto">
          <a:xfrm>
            <a:off x="490537" y="846233"/>
            <a:ext cx="3048000" cy="1643527"/>
          </a:xfrm>
          <a:prstGeom prst="rect">
            <a:avLst/>
          </a:prstGeom>
          <a:solidFill>
            <a:srgbClr val="006600"/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8000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>
                <a:solidFill>
                  <a:schemeClr val="bg1"/>
                </a:solidFill>
              </a:rPr>
              <a:t>设，结点按照</a:t>
            </a:r>
            <a:endParaRPr lang="en-US" altLang="zh-CN" dirty="0">
              <a:solidFill>
                <a:schemeClr val="bg1"/>
              </a:solidFill>
            </a:endParaRPr>
          </a:p>
          <a:p>
            <a:pPr marL="18000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>
                <a:solidFill>
                  <a:srgbClr val="FFC000"/>
                </a:solidFill>
              </a:rPr>
              <a:t>先根遍历</a:t>
            </a:r>
            <a:r>
              <a:rPr lang="zh-CN" altLang="en-US" dirty="0">
                <a:solidFill>
                  <a:schemeClr val="bg1"/>
                </a:solidFill>
              </a:rPr>
              <a:t>顺序</a:t>
            </a:r>
            <a:endParaRPr lang="en-US" altLang="zh-CN" dirty="0">
              <a:solidFill>
                <a:schemeClr val="bg1"/>
              </a:solidFill>
            </a:endParaRPr>
          </a:p>
          <a:p>
            <a:pPr marL="18000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>
                <a:solidFill>
                  <a:schemeClr val="bg1"/>
                </a:solidFill>
              </a:rPr>
              <a:t>放在结点表中：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82" name="Oval 28"/>
          <p:cNvSpPr>
            <a:spLocks noChangeArrowheads="1"/>
          </p:cNvSpPr>
          <p:nvPr/>
        </p:nvSpPr>
        <p:spPr bwMode="auto">
          <a:xfrm>
            <a:off x="2746416" y="3549662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C</a:t>
            </a:r>
            <a:endParaRPr lang="zh-CN" altLang="en-US" sz="3200" dirty="0"/>
          </a:p>
        </p:txBody>
      </p:sp>
      <p:sp>
        <p:nvSpPr>
          <p:cNvPr id="83" name="Oval 30"/>
          <p:cNvSpPr>
            <a:spLocks noChangeArrowheads="1"/>
          </p:cNvSpPr>
          <p:nvPr/>
        </p:nvSpPr>
        <p:spPr bwMode="auto">
          <a:xfrm>
            <a:off x="1533936" y="4681576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E</a:t>
            </a:r>
          </a:p>
        </p:txBody>
      </p:sp>
      <p:sp>
        <p:nvSpPr>
          <p:cNvPr id="103" name="Oval 29"/>
          <p:cNvSpPr>
            <a:spLocks noChangeArrowheads="1"/>
          </p:cNvSpPr>
          <p:nvPr/>
        </p:nvSpPr>
        <p:spPr bwMode="auto">
          <a:xfrm>
            <a:off x="2172936" y="57444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J</a:t>
            </a:r>
            <a:endParaRPr lang="zh-CN" altLang="en-US" sz="3200" dirty="0"/>
          </a:p>
        </p:txBody>
      </p:sp>
      <p:cxnSp>
        <p:nvCxnSpPr>
          <p:cNvPr id="104" name="直接连接符 103"/>
          <p:cNvCxnSpPr>
            <a:cxnSpLocks noChangeShapeType="1"/>
            <a:stCxn id="112" idx="5"/>
            <a:endCxn id="82" idx="0"/>
          </p:cNvCxnSpPr>
          <p:nvPr/>
        </p:nvCxnSpPr>
        <p:spPr bwMode="auto">
          <a:xfrm rot="16200000" flipH="1">
            <a:off x="2415205" y="2966451"/>
            <a:ext cx="595334" cy="5710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6" name="直接连接符 105"/>
          <p:cNvCxnSpPr>
            <a:cxnSpLocks noChangeShapeType="1"/>
            <a:stCxn id="83" idx="5"/>
            <a:endCxn id="103" idx="0"/>
          </p:cNvCxnSpPr>
          <p:nvPr/>
        </p:nvCxnSpPr>
        <p:spPr bwMode="auto">
          <a:xfrm rot="16200000" flipH="1">
            <a:off x="1878215" y="5197678"/>
            <a:ext cx="632633" cy="4608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7" name="直接连接符 106"/>
          <p:cNvCxnSpPr>
            <a:cxnSpLocks noChangeShapeType="1"/>
            <a:stCxn id="113" idx="5"/>
            <a:endCxn id="83" idx="0"/>
          </p:cNvCxnSpPr>
          <p:nvPr/>
        </p:nvCxnSpPr>
        <p:spPr bwMode="auto">
          <a:xfrm rot="16200000" flipH="1">
            <a:off x="1366817" y="4262456"/>
            <a:ext cx="640585" cy="197654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08" name="Oval 30"/>
          <p:cNvSpPr>
            <a:spLocks noChangeArrowheads="1"/>
          </p:cNvSpPr>
          <p:nvPr/>
        </p:nvSpPr>
        <p:spPr bwMode="auto">
          <a:xfrm>
            <a:off x="930337" y="57150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H</a:t>
            </a:r>
          </a:p>
        </p:txBody>
      </p:sp>
      <p:cxnSp>
        <p:nvCxnSpPr>
          <p:cNvPr id="109" name="直接连接符 30"/>
          <p:cNvCxnSpPr>
            <a:cxnSpLocks noChangeShapeType="1"/>
            <a:stCxn id="83" idx="3"/>
            <a:endCxn id="108" idx="0"/>
          </p:cNvCxnSpPr>
          <p:nvPr/>
        </p:nvCxnSpPr>
        <p:spPr bwMode="auto">
          <a:xfrm rot="5400000">
            <a:off x="1093425" y="5200679"/>
            <a:ext cx="603233" cy="42540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10" name="直接连接符 31"/>
          <p:cNvCxnSpPr>
            <a:cxnSpLocks noChangeShapeType="1"/>
            <a:stCxn id="111" idx="0"/>
            <a:endCxn id="83" idx="4"/>
          </p:cNvCxnSpPr>
          <p:nvPr/>
        </p:nvCxnSpPr>
        <p:spPr bwMode="auto">
          <a:xfrm rot="16200000" flipV="1">
            <a:off x="1514294" y="5457219"/>
            <a:ext cx="549287" cy="6001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11" name="Oval 30"/>
          <p:cNvSpPr>
            <a:spLocks noChangeArrowheads="1"/>
          </p:cNvSpPr>
          <p:nvPr/>
        </p:nvSpPr>
        <p:spPr bwMode="auto">
          <a:xfrm>
            <a:off x="1539937" y="5734863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I</a:t>
            </a:r>
          </a:p>
        </p:txBody>
      </p:sp>
      <p:sp>
        <p:nvSpPr>
          <p:cNvPr id="112" name="Oval 27"/>
          <p:cNvSpPr>
            <a:spLocks noChangeArrowheads="1"/>
          </p:cNvSpPr>
          <p:nvPr/>
        </p:nvSpPr>
        <p:spPr bwMode="auto">
          <a:xfrm>
            <a:off x="1997137" y="2524137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buNone/>
            </a:pPr>
            <a:r>
              <a:rPr lang="en-US" altLang="zh-CN" sz="3200" dirty="0"/>
              <a:t>A</a:t>
            </a:r>
          </a:p>
        </p:txBody>
      </p:sp>
      <p:sp>
        <p:nvSpPr>
          <p:cNvPr id="113" name="Oval 26"/>
          <p:cNvSpPr>
            <a:spLocks noChangeArrowheads="1"/>
          </p:cNvSpPr>
          <p:nvPr/>
        </p:nvSpPr>
        <p:spPr bwMode="auto">
          <a:xfrm>
            <a:off x="1158091" y="36108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B</a:t>
            </a:r>
          </a:p>
        </p:txBody>
      </p:sp>
      <p:cxnSp>
        <p:nvCxnSpPr>
          <p:cNvPr id="114" name="直接连接符 113"/>
          <p:cNvCxnSpPr>
            <a:cxnSpLocks noChangeShapeType="1"/>
            <a:stCxn id="112" idx="3"/>
            <a:endCxn id="113" idx="0"/>
          </p:cNvCxnSpPr>
          <p:nvPr/>
        </p:nvCxnSpPr>
        <p:spPr bwMode="auto">
          <a:xfrm rot="5400000">
            <a:off x="1412283" y="2952137"/>
            <a:ext cx="656472" cy="660855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15" name="Oval 29"/>
          <p:cNvSpPr>
            <a:spLocks noChangeArrowheads="1"/>
          </p:cNvSpPr>
          <p:nvPr/>
        </p:nvSpPr>
        <p:spPr bwMode="auto">
          <a:xfrm>
            <a:off x="3186937" y="4562514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G</a:t>
            </a:r>
            <a:endParaRPr lang="zh-CN" altLang="en-US" sz="3200" dirty="0"/>
          </a:p>
        </p:txBody>
      </p:sp>
      <p:cxnSp>
        <p:nvCxnSpPr>
          <p:cNvPr id="116" name="直接连接符 115"/>
          <p:cNvCxnSpPr>
            <a:cxnSpLocks noChangeShapeType="1"/>
            <a:stCxn id="82" idx="5"/>
            <a:endCxn id="115" idx="0"/>
          </p:cNvCxnSpPr>
          <p:nvPr/>
        </p:nvCxnSpPr>
        <p:spPr bwMode="auto">
          <a:xfrm rot="16200000" flipH="1">
            <a:off x="3016442" y="4140018"/>
            <a:ext cx="582661" cy="26233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17" name="Oval 29"/>
          <p:cNvSpPr>
            <a:spLocks noChangeArrowheads="1"/>
          </p:cNvSpPr>
          <p:nvPr/>
        </p:nvSpPr>
        <p:spPr bwMode="auto">
          <a:xfrm>
            <a:off x="2348737" y="4591863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F</a:t>
            </a:r>
            <a:endParaRPr lang="zh-CN" altLang="en-US" sz="3200" dirty="0"/>
          </a:p>
        </p:txBody>
      </p:sp>
      <p:cxnSp>
        <p:nvCxnSpPr>
          <p:cNvPr id="118" name="直接连接符 117"/>
          <p:cNvCxnSpPr>
            <a:cxnSpLocks noChangeShapeType="1"/>
            <a:stCxn id="82" idx="3"/>
            <a:endCxn id="117" idx="0"/>
          </p:cNvCxnSpPr>
          <p:nvPr/>
        </p:nvCxnSpPr>
        <p:spPr bwMode="auto">
          <a:xfrm rot="5400000">
            <a:off x="2404476" y="4176114"/>
            <a:ext cx="612010" cy="2194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19" name="Oval 29"/>
          <p:cNvSpPr>
            <a:spLocks noChangeArrowheads="1"/>
          </p:cNvSpPr>
          <p:nvPr/>
        </p:nvSpPr>
        <p:spPr bwMode="auto">
          <a:xfrm>
            <a:off x="701737" y="4646651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D</a:t>
            </a:r>
            <a:endParaRPr lang="zh-CN" altLang="en-US" sz="3200" dirty="0"/>
          </a:p>
        </p:txBody>
      </p:sp>
      <p:cxnSp>
        <p:nvCxnSpPr>
          <p:cNvPr id="120" name="直接连接符 119"/>
          <p:cNvCxnSpPr>
            <a:cxnSpLocks noChangeShapeType="1"/>
            <a:stCxn id="113" idx="3"/>
            <a:endCxn id="119" idx="0"/>
          </p:cNvCxnSpPr>
          <p:nvPr/>
        </p:nvCxnSpPr>
        <p:spPr bwMode="auto">
          <a:xfrm rot="5400000">
            <a:off x="789989" y="4204740"/>
            <a:ext cx="605660" cy="278163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</p:bldLst>
  </p:timing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" name="表格 48"/>
          <p:cNvGraphicFramePr>
            <a:graphicFrameLocks noGrp="1"/>
          </p:cNvGraphicFramePr>
          <p:nvPr/>
        </p:nvGraphicFramePr>
        <p:xfrm>
          <a:off x="3995737" y="1295400"/>
          <a:ext cx="609600" cy="530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81" name="表格 80"/>
          <p:cNvGraphicFramePr>
            <a:graphicFrameLocks noGrp="1"/>
          </p:cNvGraphicFramePr>
          <p:nvPr/>
        </p:nvGraphicFramePr>
        <p:xfrm>
          <a:off x="4605337" y="1295400"/>
          <a:ext cx="1143000" cy="530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95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34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200" b="1" dirty="0"/>
                        <a:t>∧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b="1" dirty="0"/>
                        <a:t>∧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b="1" dirty="0"/>
                        <a:t>∧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H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200" b="1" dirty="0"/>
                        <a:t>∧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b="1" dirty="0"/>
                        <a:t>∧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J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b="1" dirty="0"/>
                        <a:t>∧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84" name="Rectangle 86"/>
          <p:cNvSpPr>
            <a:spLocks noChangeArrowheads="1"/>
          </p:cNvSpPr>
          <p:nvPr/>
        </p:nvSpPr>
        <p:spPr bwMode="auto">
          <a:xfrm>
            <a:off x="6281737" y="3505200"/>
            <a:ext cx="432000" cy="461962"/>
          </a:xfrm>
          <a:prstGeom prst="rect">
            <a:avLst/>
          </a:prstGeom>
          <a:solidFill>
            <a:srgbClr val="FFCC99">
              <a:alpha val="0"/>
            </a:srgbClr>
          </a:solidFill>
          <a:ln w="25400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zh-CN" altLang="zh-CN" sz="32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5" name="Rectangle 87"/>
          <p:cNvSpPr>
            <a:spLocks noChangeArrowheads="1"/>
          </p:cNvSpPr>
          <p:nvPr/>
        </p:nvSpPr>
        <p:spPr bwMode="auto">
          <a:xfrm>
            <a:off x="5976937" y="3505200"/>
            <a:ext cx="432000" cy="461962"/>
          </a:xfrm>
          <a:prstGeom prst="rect">
            <a:avLst/>
          </a:prstGeom>
          <a:solidFill>
            <a:srgbClr val="003399"/>
          </a:solidFill>
          <a:ln w="25400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>
                <a:solidFill>
                  <a:schemeClr val="bg1"/>
                </a:solidFill>
                <a:ea typeface="宋体" pitchFamily="2" charset="-122"/>
              </a:rPr>
              <a:t>7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86" name="Line 88"/>
          <p:cNvSpPr>
            <a:spLocks noChangeShapeType="1"/>
          </p:cNvSpPr>
          <p:nvPr/>
        </p:nvSpPr>
        <p:spPr bwMode="auto">
          <a:xfrm>
            <a:off x="5476874" y="3681412"/>
            <a:ext cx="50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7" name="Rectangle 89"/>
          <p:cNvSpPr>
            <a:spLocks noChangeArrowheads="1"/>
          </p:cNvSpPr>
          <p:nvPr/>
        </p:nvSpPr>
        <p:spPr bwMode="auto">
          <a:xfrm>
            <a:off x="7348537" y="3505200"/>
            <a:ext cx="432000" cy="461962"/>
          </a:xfrm>
          <a:prstGeom prst="rect">
            <a:avLst/>
          </a:prstGeom>
          <a:solidFill>
            <a:srgbClr val="FFCC99">
              <a:alpha val="0"/>
            </a:srgbClr>
          </a:solidFill>
          <a:ln w="25400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zh-CN" altLang="zh-CN" sz="32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8" name="Rectangle 90"/>
          <p:cNvSpPr>
            <a:spLocks noChangeArrowheads="1"/>
          </p:cNvSpPr>
          <p:nvPr/>
        </p:nvSpPr>
        <p:spPr bwMode="auto">
          <a:xfrm>
            <a:off x="7043737" y="3505200"/>
            <a:ext cx="432000" cy="461962"/>
          </a:xfrm>
          <a:prstGeom prst="rect">
            <a:avLst/>
          </a:prstGeom>
          <a:solidFill>
            <a:srgbClr val="003399"/>
          </a:solidFill>
          <a:ln w="25400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>
                <a:solidFill>
                  <a:schemeClr val="bg1"/>
                </a:solidFill>
                <a:ea typeface="宋体" pitchFamily="2" charset="-122"/>
              </a:rPr>
              <a:t>8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89" name="Line 91"/>
          <p:cNvSpPr>
            <a:spLocks noChangeShapeType="1"/>
          </p:cNvSpPr>
          <p:nvPr/>
        </p:nvSpPr>
        <p:spPr bwMode="auto">
          <a:xfrm>
            <a:off x="6543674" y="3681412"/>
            <a:ext cx="50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zh-CN" altLang="en-US" sz="3200" dirty="0"/>
          </a:p>
        </p:txBody>
      </p:sp>
      <p:sp>
        <p:nvSpPr>
          <p:cNvPr id="90" name="Rectangle 92"/>
          <p:cNvSpPr>
            <a:spLocks noChangeArrowheads="1"/>
          </p:cNvSpPr>
          <p:nvPr/>
        </p:nvSpPr>
        <p:spPr bwMode="auto">
          <a:xfrm>
            <a:off x="8483400" y="3505200"/>
            <a:ext cx="432000" cy="461962"/>
          </a:xfrm>
          <a:prstGeom prst="rect">
            <a:avLst/>
          </a:prstGeom>
          <a:solidFill>
            <a:srgbClr val="FFCC99">
              <a:alpha val="0"/>
            </a:srgbClr>
          </a:solidFill>
          <a:ln w="25400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/>
              <a:t> ∧</a:t>
            </a:r>
          </a:p>
        </p:txBody>
      </p:sp>
      <p:sp>
        <p:nvSpPr>
          <p:cNvPr id="91" name="Rectangle 93"/>
          <p:cNvSpPr>
            <a:spLocks noChangeArrowheads="1"/>
          </p:cNvSpPr>
          <p:nvPr/>
        </p:nvSpPr>
        <p:spPr bwMode="auto">
          <a:xfrm>
            <a:off x="8153400" y="3505200"/>
            <a:ext cx="432000" cy="461962"/>
          </a:xfrm>
          <a:prstGeom prst="rect">
            <a:avLst/>
          </a:prstGeom>
          <a:solidFill>
            <a:srgbClr val="003399"/>
          </a:solidFill>
          <a:ln w="25400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>
                <a:solidFill>
                  <a:schemeClr val="bg1"/>
                </a:solidFill>
                <a:ea typeface="宋体" pitchFamily="2" charset="-122"/>
              </a:rPr>
              <a:t>9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92" name="Line 94"/>
          <p:cNvSpPr>
            <a:spLocks noChangeShapeType="1"/>
          </p:cNvSpPr>
          <p:nvPr/>
        </p:nvSpPr>
        <p:spPr bwMode="auto">
          <a:xfrm>
            <a:off x="7653337" y="3681412"/>
            <a:ext cx="50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zh-CN" altLang="en-US" sz="3200" dirty="0"/>
          </a:p>
        </p:txBody>
      </p:sp>
      <p:sp>
        <p:nvSpPr>
          <p:cNvPr id="93" name="Rectangle 89"/>
          <p:cNvSpPr>
            <a:spLocks noChangeArrowheads="1"/>
          </p:cNvSpPr>
          <p:nvPr/>
        </p:nvSpPr>
        <p:spPr bwMode="auto">
          <a:xfrm>
            <a:off x="6281737" y="1295400"/>
            <a:ext cx="432000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5400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zh-CN" altLang="zh-CN" sz="32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4" name="Rectangle 90"/>
          <p:cNvSpPr>
            <a:spLocks noChangeArrowheads="1"/>
          </p:cNvSpPr>
          <p:nvPr/>
        </p:nvSpPr>
        <p:spPr bwMode="auto">
          <a:xfrm>
            <a:off x="5976937" y="1295400"/>
            <a:ext cx="432000" cy="457200"/>
          </a:xfrm>
          <a:prstGeom prst="rect">
            <a:avLst/>
          </a:prstGeom>
          <a:solidFill>
            <a:srgbClr val="003399"/>
          </a:solidFill>
          <a:ln w="25400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>
                <a:solidFill>
                  <a:schemeClr val="bg1"/>
                </a:solidFill>
                <a:ea typeface="宋体" pitchFamily="2" charset="-122"/>
              </a:rPr>
              <a:t>1</a:t>
            </a:r>
          </a:p>
        </p:txBody>
      </p:sp>
      <p:sp>
        <p:nvSpPr>
          <p:cNvPr id="95" name="Line 91"/>
          <p:cNvSpPr>
            <a:spLocks noChangeShapeType="1"/>
          </p:cNvSpPr>
          <p:nvPr/>
        </p:nvSpPr>
        <p:spPr bwMode="auto">
          <a:xfrm>
            <a:off x="5476874" y="1547812"/>
            <a:ext cx="50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6" name="Rectangle 92"/>
          <p:cNvSpPr>
            <a:spLocks noChangeArrowheads="1"/>
          </p:cNvSpPr>
          <p:nvPr/>
        </p:nvSpPr>
        <p:spPr bwMode="auto">
          <a:xfrm>
            <a:off x="7416600" y="1295400"/>
            <a:ext cx="432000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5400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/>
              <a:t> ∧</a:t>
            </a:r>
          </a:p>
        </p:txBody>
      </p:sp>
      <p:sp>
        <p:nvSpPr>
          <p:cNvPr id="97" name="Rectangle 93"/>
          <p:cNvSpPr>
            <a:spLocks noChangeArrowheads="1"/>
          </p:cNvSpPr>
          <p:nvPr/>
        </p:nvSpPr>
        <p:spPr bwMode="auto">
          <a:xfrm>
            <a:off x="7086600" y="1295400"/>
            <a:ext cx="432000" cy="457200"/>
          </a:xfrm>
          <a:prstGeom prst="rect">
            <a:avLst/>
          </a:prstGeom>
          <a:solidFill>
            <a:srgbClr val="003399"/>
          </a:solidFill>
          <a:ln w="25400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>
                <a:solidFill>
                  <a:schemeClr val="bg1"/>
                </a:solidFill>
                <a:ea typeface="宋体" pitchFamily="2" charset="-122"/>
              </a:rPr>
              <a:t>2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98" name="Line 94"/>
          <p:cNvSpPr>
            <a:spLocks noChangeShapeType="1"/>
          </p:cNvSpPr>
          <p:nvPr/>
        </p:nvSpPr>
        <p:spPr bwMode="auto">
          <a:xfrm>
            <a:off x="6586537" y="1547812"/>
            <a:ext cx="50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zh-CN" altLang="en-US" sz="3200"/>
          </a:p>
        </p:txBody>
      </p:sp>
      <p:sp>
        <p:nvSpPr>
          <p:cNvPr id="99" name="Rectangle 89"/>
          <p:cNvSpPr>
            <a:spLocks noChangeArrowheads="1"/>
          </p:cNvSpPr>
          <p:nvPr/>
        </p:nvSpPr>
        <p:spPr bwMode="auto">
          <a:xfrm>
            <a:off x="6281737" y="1905000"/>
            <a:ext cx="432000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5400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zh-CN" altLang="zh-CN" sz="32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0" name="Rectangle 90"/>
          <p:cNvSpPr>
            <a:spLocks noChangeArrowheads="1"/>
          </p:cNvSpPr>
          <p:nvPr/>
        </p:nvSpPr>
        <p:spPr bwMode="auto">
          <a:xfrm>
            <a:off x="5976937" y="1905000"/>
            <a:ext cx="432000" cy="457200"/>
          </a:xfrm>
          <a:prstGeom prst="rect">
            <a:avLst/>
          </a:prstGeom>
          <a:solidFill>
            <a:srgbClr val="003399"/>
          </a:solidFill>
          <a:ln w="25400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>
                <a:solidFill>
                  <a:schemeClr val="bg1"/>
                </a:solidFill>
                <a:ea typeface="宋体" pitchFamily="2" charset="-122"/>
              </a:rPr>
              <a:t>3</a:t>
            </a:r>
          </a:p>
        </p:txBody>
      </p:sp>
      <p:sp>
        <p:nvSpPr>
          <p:cNvPr id="101" name="Line 91"/>
          <p:cNvSpPr>
            <a:spLocks noChangeShapeType="1"/>
          </p:cNvSpPr>
          <p:nvPr/>
        </p:nvSpPr>
        <p:spPr bwMode="auto">
          <a:xfrm>
            <a:off x="5476874" y="2081212"/>
            <a:ext cx="50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" name="Rectangle 92"/>
          <p:cNvSpPr>
            <a:spLocks noChangeArrowheads="1"/>
          </p:cNvSpPr>
          <p:nvPr/>
        </p:nvSpPr>
        <p:spPr bwMode="auto">
          <a:xfrm>
            <a:off x="7467600" y="1905000"/>
            <a:ext cx="432000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5400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/>
              <a:t> ∧</a:t>
            </a:r>
          </a:p>
        </p:txBody>
      </p:sp>
      <p:sp>
        <p:nvSpPr>
          <p:cNvPr id="103" name="Rectangle 93"/>
          <p:cNvSpPr>
            <a:spLocks noChangeArrowheads="1"/>
          </p:cNvSpPr>
          <p:nvPr/>
        </p:nvSpPr>
        <p:spPr bwMode="auto">
          <a:xfrm>
            <a:off x="7086600" y="1905000"/>
            <a:ext cx="432000" cy="457200"/>
          </a:xfrm>
          <a:prstGeom prst="rect">
            <a:avLst/>
          </a:prstGeom>
          <a:solidFill>
            <a:srgbClr val="003399"/>
          </a:solidFill>
          <a:ln w="25400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>
                <a:solidFill>
                  <a:schemeClr val="bg1"/>
                </a:solidFill>
                <a:ea typeface="宋体" pitchFamily="2" charset="-122"/>
              </a:rPr>
              <a:t>4</a:t>
            </a:r>
          </a:p>
        </p:txBody>
      </p:sp>
      <p:sp>
        <p:nvSpPr>
          <p:cNvPr id="104" name="Line 94"/>
          <p:cNvSpPr>
            <a:spLocks noChangeShapeType="1"/>
          </p:cNvSpPr>
          <p:nvPr/>
        </p:nvSpPr>
        <p:spPr bwMode="auto">
          <a:xfrm>
            <a:off x="6586537" y="2133600"/>
            <a:ext cx="50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zh-CN" altLang="en-US" sz="3200"/>
          </a:p>
        </p:txBody>
      </p:sp>
      <p:sp>
        <p:nvSpPr>
          <p:cNvPr id="105" name="Rectangle 89"/>
          <p:cNvSpPr>
            <a:spLocks noChangeArrowheads="1"/>
          </p:cNvSpPr>
          <p:nvPr/>
        </p:nvSpPr>
        <p:spPr bwMode="auto">
          <a:xfrm>
            <a:off x="6357937" y="2438400"/>
            <a:ext cx="432000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5400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zh-CN" altLang="zh-CN" sz="32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6" name="Rectangle 90"/>
          <p:cNvSpPr>
            <a:spLocks noChangeArrowheads="1"/>
          </p:cNvSpPr>
          <p:nvPr/>
        </p:nvSpPr>
        <p:spPr bwMode="auto">
          <a:xfrm>
            <a:off x="6019800" y="2438400"/>
            <a:ext cx="432000" cy="457200"/>
          </a:xfrm>
          <a:prstGeom prst="rect">
            <a:avLst/>
          </a:prstGeom>
          <a:solidFill>
            <a:srgbClr val="003399"/>
          </a:solidFill>
          <a:ln w="25400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>
                <a:solidFill>
                  <a:schemeClr val="bg1"/>
                </a:solidFill>
                <a:ea typeface="宋体" pitchFamily="2" charset="-122"/>
              </a:rPr>
              <a:t>5</a:t>
            </a:r>
          </a:p>
        </p:txBody>
      </p:sp>
      <p:sp>
        <p:nvSpPr>
          <p:cNvPr id="107" name="Line 91"/>
          <p:cNvSpPr>
            <a:spLocks noChangeShapeType="1"/>
          </p:cNvSpPr>
          <p:nvPr/>
        </p:nvSpPr>
        <p:spPr bwMode="auto">
          <a:xfrm>
            <a:off x="5519737" y="2690812"/>
            <a:ext cx="50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8" name="Rectangle 92"/>
          <p:cNvSpPr>
            <a:spLocks noChangeArrowheads="1"/>
          </p:cNvSpPr>
          <p:nvPr/>
        </p:nvSpPr>
        <p:spPr bwMode="auto">
          <a:xfrm>
            <a:off x="7449937" y="2438400"/>
            <a:ext cx="432000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5400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/>
              <a:t> ∧</a:t>
            </a:r>
          </a:p>
        </p:txBody>
      </p:sp>
      <p:sp>
        <p:nvSpPr>
          <p:cNvPr id="109" name="Rectangle 93"/>
          <p:cNvSpPr>
            <a:spLocks noChangeArrowheads="1"/>
          </p:cNvSpPr>
          <p:nvPr/>
        </p:nvSpPr>
        <p:spPr bwMode="auto">
          <a:xfrm>
            <a:off x="7111800" y="2438400"/>
            <a:ext cx="432000" cy="457200"/>
          </a:xfrm>
          <a:prstGeom prst="rect">
            <a:avLst/>
          </a:prstGeom>
          <a:solidFill>
            <a:srgbClr val="003399"/>
          </a:solidFill>
          <a:ln w="25400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>
                <a:solidFill>
                  <a:schemeClr val="bg1"/>
                </a:solidFill>
                <a:ea typeface="宋体" pitchFamily="2" charset="-122"/>
              </a:rPr>
              <a:t>6</a:t>
            </a:r>
          </a:p>
        </p:txBody>
      </p:sp>
      <p:sp>
        <p:nvSpPr>
          <p:cNvPr id="110" name="Line 94"/>
          <p:cNvSpPr>
            <a:spLocks noChangeShapeType="1"/>
          </p:cNvSpPr>
          <p:nvPr/>
        </p:nvSpPr>
        <p:spPr bwMode="auto">
          <a:xfrm>
            <a:off x="6611737" y="2667000"/>
            <a:ext cx="50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zh-CN" altLang="en-US" sz="3200"/>
          </a:p>
        </p:txBody>
      </p:sp>
      <p:sp>
        <p:nvSpPr>
          <p:cNvPr id="57" name="Text Box 6"/>
          <p:cNvSpPr txBox="1">
            <a:spLocks noChangeArrowheads="1"/>
          </p:cNvSpPr>
          <p:nvPr/>
        </p:nvSpPr>
        <p:spPr bwMode="auto">
          <a:xfrm>
            <a:off x="490537" y="846233"/>
            <a:ext cx="3048000" cy="1643527"/>
          </a:xfrm>
          <a:prstGeom prst="rect">
            <a:avLst/>
          </a:prstGeom>
          <a:solidFill>
            <a:srgbClr val="006600"/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8000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>
                <a:solidFill>
                  <a:schemeClr val="bg1"/>
                </a:solidFill>
              </a:rPr>
              <a:t>设，结点按照</a:t>
            </a:r>
            <a:endParaRPr lang="en-US" altLang="zh-CN" dirty="0">
              <a:solidFill>
                <a:schemeClr val="bg1"/>
              </a:solidFill>
            </a:endParaRPr>
          </a:p>
          <a:p>
            <a:pPr marL="18000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>
                <a:solidFill>
                  <a:srgbClr val="FFC000"/>
                </a:solidFill>
              </a:rPr>
              <a:t>广度遍历</a:t>
            </a:r>
            <a:r>
              <a:rPr lang="zh-CN" altLang="en-US" dirty="0">
                <a:solidFill>
                  <a:schemeClr val="bg1"/>
                </a:solidFill>
              </a:rPr>
              <a:t>顺序</a:t>
            </a:r>
            <a:endParaRPr lang="en-US" altLang="zh-CN" dirty="0">
              <a:solidFill>
                <a:schemeClr val="bg1"/>
              </a:solidFill>
            </a:endParaRPr>
          </a:p>
          <a:p>
            <a:pPr marL="18000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>
                <a:solidFill>
                  <a:schemeClr val="bg1"/>
                </a:solidFill>
              </a:rPr>
              <a:t>放在结点表中：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58" name="Rectangle 4"/>
          <p:cNvSpPr>
            <a:spLocks noChangeArrowheads="1"/>
          </p:cNvSpPr>
          <p:nvPr/>
        </p:nvSpPr>
        <p:spPr bwMode="auto">
          <a:xfrm>
            <a:off x="3614737" y="685800"/>
            <a:ext cx="990600" cy="5334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ts val="2400"/>
              </a:spcBef>
              <a:buNone/>
            </a:pPr>
            <a:r>
              <a:rPr lang="zh-CN" altLang="en-US" dirty="0">
                <a:solidFill>
                  <a:srgbClr val="008A00"/>
                </a:solidFill>
                <a:latin typeface="+mj-lt"/>
                <a:ea typeface="黑体" pitchFamily="2" charset="-122"/>
              </a:rPr>
              <a:t>下标</a:t>
            </a:r>
            <a:endParaRPr lang="en-US" altLang="zh-CN" dirty="0">
              <a:solidFill>
                <a:srgbClr val="008A00"/>
              </a:solidFill>
              <a:latin typeface="+mj-lt"/>
              <a:ea typeface="黑体" pitchFamily="2" charset="-122"/>
            </a:endParaRPr>
          </a:p>
        </p:txBody>
      </p:sp>
      <p:sp>
        <p:nvSpPr>
          <p:cNvPr id="59" name="Rectangle 4"/>
          <p:cNvSpPr>
            <a:spLocks noChangeArrowheads="1"/>
          </p:cNvSpPr>
          <p:nvPr/>
        </p:nvSpPr>
        <p:spPr bwMode="auto">
          <a:xfrm>
            <a:off x="6434137" y="685800"/>
            <a:ext cx="1447800" cy="5334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ts val="2400"/>
              </a:spcBef>
              <a:buNone/>
            </a:pPr>
            <a:r>
              <a:rPr lang="zh-CN" altLang="en-US" dirty="0">
                <a:latin typeface="+mj-lt"/>
                <a:ea typeface="黑体" pitchFamily="2" charset="-122"/>
              </a:rPr>
              <a:t>子表</a:t>
            </a:r>
            <a:endParaRPr lang="en-US" altLang="zh-CN" dirty="0">
              <a:latin typeface="+mj-lt"/>
              <a:ea typeface="黑体" pitchFamily="2" charset="-122"/>
            </a:endParaRPr>
          </a:p>
        </p:txBody>
      </p:sp>
      <p:sp>
        <p:nvSpPr>
          <p:cNvPr id="60" name="Rectangle 4"/>
          <p:cNvSpPr>
            <a:spLocks noChangeArrowheads="1"/>
          </p:cNvSpPr>
          <p:nvPr/>
        </p:nvSpPr>
        <p:spPr bwMode="auto">
          <a:xfrm>
            <a:off x="4529137" y="762000"/>
            <a:ext cx="1371600" cy="5334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>
                <a:latin typeface="+mj-lt"/>
                <a:ea typeface="黑体" pitchFamily="2" charset="-122"/>
              </a:rPr>
              <a:t>结点表</a:t>
            </a:r>
            <a:endParaRPr lang="en-US" altLang="zh-CN" dirty="0">
              <a:latin typeface="+mj-lt"/>
              <a:ea typeface="黑体" pitchFamily="2" charset="-122"/>
            </a:endParaRPr>
          </a:p>
        </p:txBody>
      </p:sp>
      <p:sp>
        <p:nvSpPr>
          <p:cNvPr id="61" name="Oval 28"/>
          <p:cNvSpPr>
            <a:spLocks noChangeArrowheads="1"/>
          </p:cNvSpPr>
          <p:nvPr/>
        </p:nvSpPr>
        <p:spPr bwMode="auto">
          <a:xfrm>
            <a:off x="2746416" y="3549662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C</a:t>
            </a:r>
            <a:endParaRPr lang="zh-CN" altLang="en-US" sz="3200" dirty="0"/>
          </a:p>
        </p:txBody>
      </p:sp>
      <p:sp>
        <p:nvSpPr>
          <p:cNvPr id="62" name="Oval 30"/>
          <p:cNvSpPr>
            <a:spLocks noChangeArrowheads="1"/>
          </p:cNvSpPr>
          <p:nvPr/>
        </p:nvSpPr>
        <p:spPr bwMode="auto">
          <a:xfrm>
            <a:off x="1533936" y="4681576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E</a:t>
            </a:r>
          </a:p>
        </p:txBody>
      </p:sp>
      <p:sp>
        <p:nvSpPr>
          <p:cNvPr id="63" name="Oval 29"/>
          <p:cNvSpPr>
            <a:spLocks noChangeArrowheads="1"/>
          </p:cNvSpPr>
          <p:nvPr/>
        </p:nvSpPr>
        <p:spPr bwMode="auto">
          <a:xfrm>
            <a:off x="2172936" y="57444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J</a:t>
            </a:r>
            <a:endParaRPr lang="zh-CN" altLang="en-US" sz="3200" dirty="0"/>
          </a:p>
        </p:txBody>
      </p:sp>
      <p:cxnSp>
        <p:nvCxnSpPr>
          <p:cNvPr id="64" name="直接连接符 63"/>
          <p:cNvCxnSpPr>
            <a:cxnSpLocks noChangeShapeType="1"/>
            <a:stCxn id="71" idx="5"/>
            <a:endCxn id="61" idx="0"/>
          </p:cNvCxnSpPr>
          <p:nvPr/>
        </p:nvCxnSpPr>
        <p:spPr bwMode="auto">
          <a:xfrm rot="16200000" flipH="1">
            <a:off x="2415205" y="2966451"/>
            <a:ext cx="595334" cy="5710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5" name="直接连接符 64"/>
          <p:cNvCxnSpPr>
            <a:cxnSpLocks noChangeShapeType="1"/>
            <a:stCxn id="62" idx="5"/>
            <a:endCxn id="63" idx="0"/>
          </p:cNvCxnSpPr>
          <p:nvPr/>
        </p:nvCxnSpPr>
        <p:spPr bwMode="auto">
          <a:xfrm rot="16200000" flipH="1">
            <a:off x="1878215" y="5197678"/>
            <a:ext cx="632633" cy="4608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6" name="直接连接符 65"/>
          <p:cNvCxnSpPr>
            <a:cxnSpLocks noChangeShapeType="1"/>
            <a:stCxn id="72" idx="5"/>
            <a:endCxn id="62" idx="0"/>
          </p:cNvCxnSpPr>
          <p:nvPr/>
        </p:nvCxnSpPr>
        <p:spPr bwMode="auto">
          <a:xfrm rot="16200000" flipH="1">
            <a:off x="1366817" y="4262456"/>
            <a:ext cx="640585" cy="197654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67" name="Oval 30"/>
          <p:cNvSpPr>
            <a:spLocks noChangeArrowheads="1"/>
          </p:cNvSpPr>
          <p:nvPr/>
        </p:nvSpPr>
        <p:spPr bwMode="auto">
          <a:xfrm>
            <a:off x="930337" y="57150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H</a:t>
            </a:r>
          </a:p>
        </p:txBody>
      </p:sp>
      <p:cxnSp>
        <p:nvCxnSpPr>
          <p:cNvPr id="68" name="直接连接符 30"/>
          <p:cNvCxnSpPr>
            <a:cxnSpLocks noChangeShapeType="1"/>
            <a:stCxn id="62" idx="3"/>
            <a:endCxn id="67" idx="0"/>
          </p:cNvCxnSpPr>
          <p:nvPr/>
        </p:nvCxnSpPr>
        <p:spPr bwMode="auto">
          <a:xfrm rot="5400000">
            <a:off x="1093425" y="5200679"/>
            <a:ext cx="603233" cy="42540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9" name="直接连接符 31"/>
          <p:cNvCxnSpPr>
            <a:cxnSpLocks noChangeShapeType="1"/>
            <a:stCxn id="70" idx="0"/>
            <a:endCxn id="62" idx="4"/>
          </p:cNvCxnSpPr>
          <p:nvPr/>
        </p:nvCxnSpPr>
        <p:spPr bwMode="auto">
          <a:xfrm rot="16200000" flipV="1">
            <a:off x="1514294" y="5457219"/>
            <a:ext cx="549287" cy="6001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70" name="Oval 30"/>
          <p:cNvSpPr>
            <a:spLocks noChangeArrowheads="1"/>
          </p:cNvSpPr>
          <p:nvPr/>
        </p:nvSpPr>
        <p:spPr bwMode="auto">
          <a:xfrm>
            <a:off x="1539937" y="5734863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I</a:t>
            </a:r>
          </a:p>
        </p:txBody>
      </p:sp>
      <p:sp>
        <p:nvSpPr>
          <p:cNvPr id="71" name="Oval 27"/>
          <p:cNvSpPr>
            <a:spLocks noChangeArrowheads="1"/>
          </p:cNvSpPr>
          <p:nvPr/>
        </p:nvSpPr>
        <p:spPr bwMode="auto">
          <a:xfrm>
            <a:off x="1997137" y="2524137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buNone/>
            </a:pPr>
            <a:r>
              <a:rPr lang="en-US" altLang="zh-CN" sz="3200" dirty="0"/>
              <a:t>A</a:t>
            </a:r>
          </a:p>
        </p:txBody>
      </p:sp>
      <p:sp>
        <p:nvSpPr>
          <p:cNvPr id="72" name="Oval 26"/>
          <p:cNvSpPr>
            <a:spLocks noChangeArrowheads="1"/>
          </p:cNvSpPr>
          <p:nvPr/>
        </p:nvSpPr>
        <p:spPr bwMode="auto">
          <a:xfrm>
            <a:off x="1158091" y="36108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B</a:t>
            </a:r>
          </a:p>
        </p:txBody>
      </p:sp>
      <p:cxnSp>
        <p:nvCxnSpPr>
          <p:cNvPr id="73" name="直接连接符 72"/>
          <p:cNvCxnSpPr>
            <a:cxnSpLocks noChangeShapeType="1"/>
            <a:stCxn id="71" idx="3"/>
            <a:endCxn id="72" idx="0"/>
          </p:cNvCxnSpPr>
          <p:nvPr/>
        </p:nvCxnSpPr>
        <p:spPr bwMode="auto">
          <a:xfrm rot="5400000">
            <a:off x="1412283" y="2952137"/>
            <a:ext cx="656472" cy="660855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74" name="Oval 29"/>
          <p:cNvSpPr>
            <a:spLocks noChangeArrowheads="1"/>
          </p:cNvSpPr>
          <p:nvPr/>
        </p:nvSpPr>
        <p:spPr bwMode="auto">
          <a:xfrm>
            <a:off x="3186937" y="4562514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G</a:t>
            </a:r>
            <a:endParaRPr lang="zh-CN" altLang="en-US" sz="3200" dirty="0"/>
          </a:p>
        </p:txBody>
      </p:sp>
      <p:cxnSp>
        <p:nvCxnSpPr>
          <p:cNvPr id="75" name="直接连接符 74"/>
          <p:cNvCxnSpPr>
            <a:cxnSpLocks noChangeShapeType="1"/>
            <a:stCxn id="61" idx="5"/>
            <a:endCxn id="74" idx="0"/>
          </p:cNvCxnSpPr>
          <p:nvPr/>
        </p:nvCxnSpPr>
        <p:spPr bwMode="auto">
          <a:xfrm rot="16200000" flipH="1">
            <a:off x="3016442" y="4140018"/>
            <a:ext cx="582661" cy="26233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76" name="Oval 29"/>
          <p:cNvSpPr>
            <a:spLocks noChangeArrowheads="1"/>
          </p:cNvSpPr>
          <p:nvPr/>
        </p:nvSpPr>
        <p:spPr bwMode="auto">
          <a:xfrm>
            <a:off x="2348737" y="4591863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F</a:t>
            </a:r>
            <a:endParaRPr lang="zh-CN" altLang="en-US" sz="3200" dirty="0"/>
          </a:p>
        </p:txBody>
      </p:sp>
      <p:cxnSp>
        <p:nvCxnSpPr>
          <p:cNvPr id="77" name="直接连接符 76"/>
          <p:cNvCxnSpPr>
            <a:cxnSpLocks noChangeShapeType="1"/>
            <a:stCxn id="61" idx="3"/>
            <a:endCxn id="76" idx="0"/>
          </p:cNvCxnSpPr>
          <p:nvPr/>
        </p:nvCxnSpPr>
        <p:spPr bwMode="auto">
          <a:xfrm rot="5400000">
            <a:off x="2404476" y="4176114"/>
            <a:ext cx="612010" cy="2194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78" name="Oval 29"/>
          <p:cNvSpPr>
            <a:spLocks noChangeArrowheads="1"/>
          </p:cNvSpPr>
          <p:nvPr/>
        </p:nvSpPr>
        <p:spPr bwMode="auto">
          <a:xfrm>
            <a:off x="701737" y="4646651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D</a:t>
            </a:r>
            <a:endParaRPr lang="zh-CN" altLang="en-US" sz="3200" dirty="0"/>
          </a:p>
        </p:txBody>
      </p:sp>
      <p:cxnSp>
        <p:nvCxnSpPr>
          <p:cNvPr id="79" name="直接连接符 78"/>
          <p:cNvCxnSpPr>
            <a:cxnSpLocks noChangeShapeType="1"/>
            <a:stCxn id="72" idx="3"/>
            <a:endCxn id="78" idx="0"/>
          </p:cNvCxnSpPr>
          <p:nvPr/>
        </p:nvCxnSpPr>
        <p:spPr bwMode="auto">
          <a:xfrm rot="5400000">
            <a:off x="789989" y="4204740"/>
            <a:ext cx="605660" cy="278163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</p:bldLst>
  </p:timing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en-US" altLang="zh-CN" dirty="0">
                <a:latin typeface="黑体" pitchFamily="2" charset="-122"/>
                <a:ea typeface="黑体" pitchFamily="2" charset="-122"/>
              </a:rPr>
              <a:t>2.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子表表示法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57200" y="2182809"/>
            <a:ext cx="8686800" cy="216059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180000" algn="just">
              <a:lnSpc>
                <a:spcPct val="14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 err="1">
                <a:latin typeface="+mj-lt"/>
              </a:rPr>
              <a:t>struct</a:t>
            </a:r>
            <a:r>
              <a:rPr lang="en-US" altLang="zh-CN" sz="3200" dirty="0">
                <a:latin typeface="+mj-lt"/>
              </a:rPr>
              <a:t> </a:t>
            </a:r>
            <a:r>
              <a:rPr lang="en-US" altLang="zh-CN" sz="3200" dirty="0" err="1">
                <a:latin typeface="+mj-lt"/>
              </a:rPr>
              <a:t>EdgeNode</a:t>
            </a:r>
            <a:endParaRPr lang="en-US" altLang="zh-CN" sz="3200" dirty="0">
              <a:solidFill>
                <a:srgbClr val="008A00"/>
              </a:solidFill>
              <a:latin typeface="+mj-lt"/>
            </a:endParaRPr>
          </a:p>
          <a:p>
            <a:pPr marL="180000" algn="just">
              <a:lnSpc>
                <a:spcPct val="14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>
                <a:latin typeface="+mj-lt"/>
              </a:rPr>
              <a:t> {</a:t>
            </a:r>
            <a:r>
              <a:rPr lang="en-US" altLang="zh-CN" sz="3200" dirty="0">
                <a:solidFill>
                  <a:srgbClr val="0000CC"/>
                </a:solidFill>
                <a:latin typeface="+mj-lt"/>
              </a:rPr>
              <a:t> </a:t>
            </a:r>
            <a:r>
              <a:rPr lang="en-US" altLang="zh-CN" sz="3200" dirty="0" err="1">
                <a:solidFill>
                  <a:srgbClr val="0000CC"/>
                </a:solidFill>
                <a:latin typeface="+mj-lt"/>
              </a:rPr>
              <a:t>int</a:t>
            </a:r>
            <a:r>
              <a:rPr lang="en-US" altLang="zh-CN" sz="3200" dirty="0">
                <a:solidFill>
                  <a:srgbClr val="0000CC"/>
                </a:solidFill>
                <a:latin typeface="+mj-lt"/>
              </a:rPr>
              <a:t> </a:t>
            </a:r>
            <a:r>
              <a:rPr lang="en-US" altLang="zh-CN" sz="3200" dirty="0" err="1">
                <a:latin typeface="+mj-lt"/>
              </a:rPr>
              <a:t>nodePosition</a:t>
            </a:r>
            <a:r>
              <a:rPr lang="en-US" altLang="zh-CN" sz="3200" dirty="0">
                <a:latin typeface="+mj-lt"/>
              </a:rPr>
              <a:t>; </a:t>
            </a:r>
            <a:endParaRPr lang="en-US" altLang="zh-CN" sz="3200" dirty="0">
              <a:solidFill>
                <a:srgbClr val="008A00"/>
              </a:solidFill>
              <a:latin typeface="+mj-lt"/>
            </a:endParaRPr>
          </a:p>
          <a:p>
            <a:pPr marL="180000" algn="just">
              <a:lnSpc>
                <a:spcPct val="14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>
                <a:solidFill>
                  <a:srgbClr val="0000CC"/>
                </a:solidFill>
                <a:latin typeface="+mj-lt"/>
              </a:rPr>
              <a:t>   </a:t>
            </a:r>
            <a:r>
              <a:rPr lang="en-US" altLang="zh-CN" sz="3200" dirty="0" err="1">
                <a:solidFill>
                  <a:srgbClr val="0000CC"/>
                </a:solidFill>
                <a:latin typeface="+mj-lt"/>
              </a:rPr>
              <a:t>struct</a:t>
            </a:r>
            <a:r>
              <a:rPr lang="en-US" altLang="zh-CN" sz="3200" dirty="0">
                <a:solidFill>
                  <a:srgbClr val="0000CC"/>
                </a:solidFill>
                <a:latin typeface="+mj-lt"/>
              </a:rPr>
              <a:t> </a:t>
            </a:r>
            <a:r>
              <a:rPr lang="en-US" altLang="zh-CN" sz="3200" dirty="0" err="1">
                <a:solidFill>
                  <a:srgbClr val="0000CC"/>
                </a:solidFill>
                <a:latin typeface="+mj-lt"/>
              </a:rPr>
              <a:t>EdgeNode</a:t>
            </a:r>
            <a:r>
              <a:rPr lang="en-US" altLang="zh-CN" sz="3200" dirty="0">
                <a:solidFill>
                  <a:srgbClr val="0000CC"/>
                </a:solidFill>
                <a:latin typeface="+mj-lt"/>
              </a:rPr>
              <a:t> * </a:t>
            </a:r>
            <a:r>
              <a:rPr lang="en-US" altLang="zh-CN" sz="3200" dirty="0">
                <a:latin typeface="+mj-lt"/>
              </a:rPr>
              <a:t>link;</a:t>
            </a:r>
            <a:r>
              <a:rPr lang="zh-CN" altLang="en-US" sz="3200" dirty="0">
                <a:latin typeface="+mj-lt"/>
              </a:rPr>
              <a:t>}</a:t>
            </a:r>
            <a:endParaRPr lang="zh-CN" altLang="en-US" dirty="0">
              <a:solidFill>
                <a:srgbClr val="008A00"/>
              </a:solidFill>
              <a:latin typeface="+mj-lt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840742" y="2298005"/>
            <a:ext cx="4214615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8000"/>
                </a:solidFill>
              </a:rPr>
              <a:t>//</a:t>
            </a:r>
            <a:r>
              <a:rPr lang="zh-CN" altLang="en-US" dirty="0">
                <a:solidFill>
                  <a:srgbClr val="008000"/>
                </a:solidFill>
              </a:rPr>
              <a:t>子表</a:t>
            </a:r>
            <a:r>
              <a:rPr lang="en-US" altLang="zh-CN" dirty="0">
                <a:solidFill>
                  <a:srgbClr val="008000"/>
                </a:solidFill>
              </a:rPr>
              <a:t>(</a:t>
            </a:r>
            <a:r>
              <a:rPr lang="zh-CN" altLang="en-US" dirty="0">
                <a:solidFill>
                  <a:srgbClr val="008000"/>
                </a:solidFill>
              </a:rPr>
              <a:t>单链表</a:t>
            </a:r>
            <a:r>
              <a:rPr lang="en-US" altLang="zh-CN" dirty="0">
                <a:solidFill>
                  <a:srgbClr val="008000"/>
                </a:solidFill>
              </a:rPr>
              <a:t>)</a:t>
            </a:r>
            <a:r>
              <a:rPr lang="zh-CN" altLang="en-US" dirty="0">
                <a:solidFill>
                  <a:srgbClr val="008000"/>
                </a:solidFill>
              </a:rPr>
              <a:t>中结点结构</a:t>
            </a:r>
          </a:p>
        </p:txBody>
      </p:sp>
      <p:graphicFrame>
        <p:nvGraphicFramePr>
          <p:cNvPr id="20" name="表格 19"/>
          <p:cNvGraphicFramePr>
            <a:graphicFrameLocks noGrp="1"/>
          </p:cNvGraphicFramePr>
          <p:nvPr/>
        </p:nvGraphicFramePr>
        <p:xfrm>
          <a:off x="533400" y="4325112"/>
          <a:ext cx="8458200" cy="1847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47088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altLang="zh-CN" sz="3000" b="0" dirty="0" err="1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nodePosition</a:t>
                      </a:r>
                      <a:endParaRPr lang="en-US" altLang="zh-CN" sz="30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zh-CN" altLang="en-US" sz="3000" b="0" dirty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该子结点</a:t>
                      </a:r>
                      <a:endParaRPr lang="en-US" altLang="zh-CN" sz="30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zh-CN" altLang="en-US" sz="3000" b="0" dirty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在结点表中的</a:t>
                      </a:r>
                      <a:r>
                        <a:rPr lang="zh-CN" altLang="en-US" sz="3000" b="0" dirty="0">
                          <a:solidFill>
                            <a:srgbClr val="C00000"/>
                          </a:solidFill>
                          <a:latin typeface="+mj-lt"/>
                          <a:ea typeface="黑体" pitchFamily="2" charset="-122"/>
                        </a:rPr>
                        <a:t>下标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altLang="zh-CN" sz="3000" b="0" dirty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link</a:t>
                      </a:r>
                    </a:p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zh-CN" altLang="en-US" sz="3000" b="0" dirty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指向“</a:t>
                      </a:r>
                      <a:r>
                        <a:rPr lang="zh-CN" altLang="en-US" sz="3000" b="0" kern="1200" dirty="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  <a:cs typeface="+mn-cs"/>
                        </a:rPr>
                        <a:t>该子表中的</a:t>
                      </a:r>
                      <a:endParaRPr lang="en-US" altLang="zh-CN" sz="3000" b="0" kern="1200" dirty="0">
                        <a:solidFill>
                          <a:schemeClr val="tx1"/>
                        </a:solidFill>
                        <a:latin typeface="+mn-lt"/>
                        <a:ea typeface="黑体" pitchFamily="2" charset="-122"/>
                        <a:cs typeface="+mn-cs"/>
                      </a:endParaRPr>
                    </a:p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zh-CN" altLang="en-US" sz="3000" b="0" kern="1200" dirty="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  <a:cs typeface="+mn-cs"/>
                        </a:rPr>
                        <a:t>下一个元素</a:t>
                      </a:r>
                      <a:r>
                        <a:rPr lang="zh-CN" altLang="en-US" sz="3000" b="0" dirty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”的</a:t>
                      </a:r>
                      <a:r>
                        <a:rPr lang="zh-CN" altLang="en-US" sz="3000" b="0" dirty="0">
                          <a:solidFill>
                            <a:srgbClr val="C00000"/>
                          </a:solidFill>
                          <a:latin typeface="+mj-lt"/>
                          <a:ea typeface="黑体" pitchFamily="2" charset="-122"/>
                        </a:rPr>
                        <a:t>指针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63137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53000" y="1143000"/>
            <a:ext cx="4081462" cy="984893"/>
          </a:xfrm>
          <a:prstGeom prst="rect">
            <a:avLst/>
          </a:prstGeom>
          <a:noFill/>
          <a:ln w="28575">
            <a:solidFill>
              <a:schemeClr val="bg2">
                <a:lumMod val="50000"/>
              </a:schemeClr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en-US" altLang="zh-CN" dirty="0">
                <a:latin typeface="黑体" pitchFamily="2" charset="-122"/>
                <a:ea typeface="黑体" pitchFamily="2" charset="-122"/>
              </a:rPr>
              <a:t>2.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子表表示法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57200" y="2182809"/>
            <a:ext cx="8686800" cy="216059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180000" algn="just">
              <a:lnSpc>
                <a:spcPct val="14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 err="1">
                <a:latin typeface="+mj-lt"/>
              </a:rPr>
              <a:t>struct</a:t>
            </a:r>
            <a:r>
              <a:rPr lang="en-US" altLang="zh-CN" sz="3200" dirty="0">
                <a:latin typeface="+mj-lt"/>
              </a:rPr>
              <a:t> </a:t>
            </a:r>
            <a:r>
              <a:rPr lang="en-US" altLang="zh-CN" sz="3200" dirty="0" err="1">
                <a:latin typeface="+mj-lt"/>
              </a:rPr>
              <a:t>ChiTreeNode</a:t>
            </a:r>
            <a:endParaRPr lang="en-US" altLang="zh-CN" sz="3200" dirty="0">
              <a:solidFill>
                <a:srgbClr val="008A00"/>
              </a:solidFill>
              <a:latin typeface="+mj-lt"/>
            </a:endParaRPr>
          </a:p>
          <a:p>
            <a:pPr marL="180000" algn="just">
              <a:lnSpc>
                <a:spcPct val="14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>
                <a:latin typeface="+mj-lt"/>
              </a:rPr>
              <a:t> { </a:t>
            </a:r>
            <a:r>
              <a:rPr lang="en-US" altLang="zh-CN" sz="3200" dirty="0" err="1">
                <a:solidFill>
                  <a:srgbClr val="0000CC"/>
                </a:solidFill>
                <a:latin typeface="+mj-lt"/>
              </a:rPr>
              <a:t>DataType</a:t>
            </a:r>
            <a:r>
              <a:rPr lang="en-US" altLang="zh-CN" sz="3200" dirty="0">
                <a:solidFill>
                  <a:srgbClr val="0000CC"/>
                </a:solidFill>
                <a:latin typeface="+mj-lt"/>
              </a:rPr>
              <a:t> </a:t>
            </a:r>
            <a:r>
              <a:rPr lang="en-US" altLang="zh-CN" sz="3200" dirty="0">
                <a:latin typeface="+mj-lt"/>
              </a:rPr>
              <a:t>info; </a:t>
            </a:r>
            <a:endParaRPr lang="en-US" altLang="zh-CN" sz="3200" dirty="0">
              <a:solidFill>
                <a:srgbClr val="008A00"/>
              </a:solidFill>
              <a:latin typeface="+mj-lt"/>
            </a:endParaRPr>
          </a:p>
          <a:p>
            <a:pPr marL="180000" algn="just">
              <a:lnSpc>
                <a:spcPct val="14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>
                <a:latin typeface="+mj-lt"/>
              </a:rPr>
              <a:t>   </a:t>
            </a:r>
            <a:r>
              <a:rPr lang="en-US" altLang="zh-CN" sz="3200" dirty="0" err="1">
                <a:solidFill>
                  <a:srgbClr val="0000CC"/>
                </a:solidFill>
                <a:latin typeface="+mj-lt"/>
              </a:rPr>
              <a:t>struct</a:t>
            </a:r>
            <a:r>
              <a:rPr lang="en-US" altLang="zh-CN" sz="3200" dirty="0">
                <a:solidFill>
                  <a:srgbClr val="0000CC"/>
                </a:solidFill>
                <a:latin typeface="+mj-lt"/>
              </a:rPr>
              <a:t> </a:t>
            </a:r>
            <a:r>
              <a:rPr lang="en-US" altLang="zh-CN" sz="3200" dirty="0" err="1">
                <a:solidFill>
                  <a:srgbClr val="0000CC"/>
                </a:solidFill>
                <a:latin typeface="+mj-lt"/>
              </a:rPr>
              <a:t>EdgeNode</a:t>
            </a:r>
            <a:r>
              <a:rPr lang="en-US" altLang="zh-CN" sz="3200" dirty="0">
                <a:solidFill>
                  <a:srgbClr val="0000CC"/>
                </a:solidFill>
                <a:latin typeface="+mj-lt"/>
              </a:rPr>
              <a:t> * </a:t>
            </a:r>
            <a:r>
              <a:rPr lang="en-US" altLang="zh-CN" sz="3200" dirty="0">
                <a:latin typeface="+mj-lt"/>
              </a:rPr>
              <a:t>children;</a:t>
            </a:r>
            <a:r>
              <a:rPr lang="zh-CN" altLang="en-US" sz="3200" dirty="0">
                <a:latin typeface="+mj-lt"/>
              </a:rPr>
              <a:t>}</a:t>
            </a:r>
            <a:endParaRPr lang="zh-CN" altLang="en-US" dirty="0">
              <a:solidFill>
                <a:srgbClr val="008A00"/>
              </a:solidFill>
              <a:latin typeface="+mj-lt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267200" y="2284145"/>
            <a:ext cx="3256020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8000"/>
                </a:solidFill>
              </a:rPr>
              <a:t>//</a:t>
            </a:r>
            <a:r>
              <a:rPr lang="zh-CN" altLang="en-US" dirty="0">
                <a:solidFill>
                  <a:srgbClr val="008000"/>
                </a:solidFill>
              </a:rPr>
              <a:t>结点表中元素结构</a:t>
            </a:r>
          </a:p>
        </p:txBody>
      </p:sp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1143000" y="4343400"/>
          <a:ext cx="71628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03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624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altLang="zh-CN" sz="3200" b="0" dirty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info</a:t>
                      </a:r>
                    </a:p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zh-CN" altLang="en-US" sz="3200" b="0" dirty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结点数据信息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altLang="zh-CN" sz="3200" b="0" dirty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children</a:t>
                      </a:r>
                    </a:p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zh-CN" altLang="en-US" sz="3200" b="0" dirty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子表的头指针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  <a:alpha val="63137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53000" y="1116009"/>
            <a:ext cx="4081462" cy="984893"/>
          </a:xfrm>
          <a:prstGeom prst="rect">
            <a:avLst/>
          </a:prstGeom>
          <a:noFill/>
          <a:ln w="28575">
            <a:solidFill>
              <a:schemeClr val="bg2">
                <a:lumMod val="50000"/>
              </a:schemeClr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en-US" altLang="zh-CN" dirty="0">
                <a:latin typeface="黑体" pitchFamily="2" charset="-122"/>
                <a:ea typeface="黑体" pitchFamily="2" charset="-122"/>
              </a:rPr>
              <a:t>2.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子表表示法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304800" y="1447800"/>
            <a:ext cx="8839200" cy="408727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</a:ln>
        </p:spPr>
        <p:txBody>
          <a:bodyPr wrap="square">
            <a:spAutoFit/>
          </a:bodyPr>
          <a:lstStyle/>
          <a:p>
            <a:pPr marL="36000" algn="just">
              <a:lnSpc>
                <a:spcPct val="13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 err="1">
                <a:solidFill>
                  <a:schemeClr val="tx2"/>
                </a:solidFill>
                <a:latin typeface="+mj-lt"/>
              </a:rPr>
              <a:t>struct</a:t>
            </a:r>
            <a:r>
              <a:rPr lang="en-US" altLang="zh-CN" sz="3200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altLang="zh-CN" sz="3200" dirty="0" err="1">
                <a:solidFill>
                  <a:schemeClr val="tx2"/>
                </a:solidFill>
                <a:latin typeface="+mj-lt"/>
              </a:rPr>
              <a:t>ChiTree</a:t>
            </a:r>
            <a:endParaRPr lang="en-US" altLang="zh-CN" sz="3200" dirty="0">
              <a:solidFill>
                <a:srgbClr val="008A00"/>
              </a:solidFill>
              <a:latin typeface="+mj-lt"/>
            </a:endParaRPr>
          </a:p>
          <a:p>
            <a:pPr marL="36000" algn="just">
              <a:lnSpc>
                <a:spcPct val="13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>
                <a:latin typeface="+mj-lt"/>
              </a:rPr>
              <a:t>{ </a:t>
            </a:r>
            <a:r>
              <a:rPr lang="en-US" altLang="zh-CN" sz="3200" dirty="0" err="1">
                <a:latin typeface="+mj-lt"/>
              </a:rPr>
              <a:t>int</a:t>
            </a:r>
            <a:r>
              <a:rPr lang="en-US" altLang="zh-CN" sz="3200" dirty="0">
                <a:latin typeface="+mj-lt"/>
              </a:rPr>
              <a:t> </a:t>
            </a:r>
            <a:r>
              <a:rPr lang="en-US" altLang="zh-CN" sz="3200" dirty="0" err="1">
                <a:latin typeface="+mj-lt"/>
              </a:rPr>
              <a:t>MaxNum</a:t>
            </a:r>
            <a:r>
              <a:rPr lang="en-US" altLang="zh-CN" sz="3200" dirty="0">
                <a:latin typeface="+mj-lt"/>
              </a:rPr>
              <a:t>;</a:t>
            </a:r>
          </a:p>
          <a:p>
            <a:pPr marL="36000" algn="just">
              <a:lnSpc>
                <a:spcPct val="13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>
                <a:latin typeface="+mj-lt"/>
              </a:rPr>
              <a:t>   </a:t>
            </a:r>
            <a:r>
              <a:rPr lang="en-US" altLang="zh-CN" sz="3200" dirty="0" err="1">
                <a:solidFill>
                  <a:srgbClr val="C00000"/>
                </a:solidFill>
                <a:latin typeface="+mj-lt"/>
              </a:rPr>
              <a:t>int</a:t>
            </a:r>
            <a:r>
              <a:rPr lang="en-US" altLang="zh-CN" sz="3200" dirty="0">
                <a:solidFill>
                  <a:srgbClr val="C00000"/>
                </a:solidFill>
                <a:latin typeface="+mj-lt"/>
              </a:rPr>
              <a:t> root; </a:t>
            </a:r>
          </a:p>
          <a:p>
            <a:pPr marL="36000" algn="just">
              <a:lnSpc>
                <a:spcPct val="13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>
                <a:latin typeface="+mj-lt"/>
              </a:rPr>
              <a:t>   </a:t>
            </a:r>
            <a:r>
              <a:rPr lang="en-US" altLang="zh-CN" sz="3200" dirty="0" err="1">
                <a:latin typeface="+mj-lt"/>
              </a:rPr>
              <a:t>int</a:t>
            </a:r>
            <a:r>
              <a:rPr lang="en-US" altLang="zh-CN" sz="3200" dirty="0">
                <a:latin typeface="+mj-lt"/>
              </a:rPr>
              <a:t> n; </a:t>
            </a:r>
            <a:endParaRPr lang="en-US" altLang="zh-CN" sz="3200" dirty="0">
              <a:solidFill>
                <a:srgbClr val="008A00"/>
              </a:solidFill>
              <a:latin typeface="+mj-lt"/>
            </a:endParaRPr>
          </a:p>
          <a:p>
            <a:pPr marL="36000" algn="just">
              <a:lnSpc>
                <a:spcPct val="13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>
                <a:solidFill>
                  <a:srgbClr val="0000CC"/>
                </a:solidFill>
                <a:latin typeface="+mj-lt"/>
              </a:rPr>
              <a:t>   </a:t>
            </a:r>
            <a:r>
              <a:rPr lang="en-US" altLang="zh-CN" sz="3200" dirty="0" err="1">
                <a:solidFill>
                  <a:srgbClr val="0000CC"/>
                </a:solidFill>
                <a:latin typeface="+mj-lt"/>
              </a:rPr>
              <a:t>struct</a:t>
            </a:r>
            <a:r>
              <a:rPr lang="en-US" altLang="zh-CN" sz="3200" dirty="0">
                <a:solidFill>
                  <a:srgbClr val="0000CC"/>
                </a:solidFill>
                <a:latin typeface="+mj-lt"/>
              </a:rPr>
              <a:t> </a:t>
            </a:r>
            <a:r>
              <a:rPr lang="en-US" altLang="zh-CN" sz="3200" dirty="0" err="1">
                <a:solidFill>
                  <a:srgbClr val="0000CC"/>
                </a:solidFill>
                <a:latin typeface="+mj-lt"/>
              </a:rPr>
              <a:t>ChiTreeNode</a:t>
            </a:r>
            <a:r>
              <a:rPr lang="en-US" altLang="zh-CN" sz="3200" dirty="0">
                <a:solidFill>
                  <a:srgbClr val="0000CC"/>
                </a:solidFill>
                <a:latin typeface="+mj-lt"/>
              </a:rPr>
              <a:t> * </a:t>
            </a:r>
            <a:r>
              <a:rPr lang="en-US" altLang="zh-CN" sz="3200" dirty="0" err="1">
                <a:latin typeface="+mj-lt"/>
              </a:rPr>
              <a:t>nodelist</a:t>
            </a:r>
            <a:r>
              <a:rPr lang="en-US" altLang="zh-CN" sz="3200" dirty="0">
                <a:latin typeface="+mj-lt"/>
              </a:rPr>
              <a:t>;</a:t>
            </a:r>
            <a:r>
              <a:rPr lang="zh-CN" altLang="en-US" sz="3200" dirty="0">
                <a:latin typeface="+mj-lt"/>
              </a:rPr>
              <a:t>}</a:t>
            </a:r>
            <a:endParaRPr lang="en-US" altLang="zh-CN" sz="3200" dirty="0">
              <a:latin typeface="+mj-lt"/>
            </a:endParaRPr>
          </a:p>
          <a:p>
            <a:pPr marL="36000" algn="just">
              <a:lnSpc>
                <a:spcPct val="130000"/>
              </a:lnSpc>
              <a:spcBef>
                <a:spcPts val="1200"/>
              </a:spcBef>
              <a:buFontTx/>
              <a:buNone/>
            </a:pPr>
            <a:r>
              <a:rPr lang="en-US" altLang="zh-CN" sz="3200" dirty="0" err="1">
                <a:solidFill>
                  <a:srgbClr val="7030A0"/>
                </a:solidFill>
                <a:latin typeface="+mj-lt"/>
              </a:rPr>
              <a:t>typedef</a:t>
            </a:r>
            <a:r>
              <a:rPr lang="en-US" altLang="zh-CN" sz="3200" dirty="0">
                <a:latin typeface="+mj-lt"/>
              </a:rPr>
              <a:t> </a:t>
            </a:r>
            <a:r>
              <a:rPr lang="en-US" altLang="zh-CN" sz="3200" dirty="0" err="1">
                <a:latin typeface="+mj-lt"/>
              </a:rPr>
              <a:t>struct</a:t>
            </a:r>
            <a:r>
              <a:rPr lang="en-US" altLang="zh-CN" sz="3200" dirty="0">
                <a:latin typeface="+mj-lt"/>
              </a:rPr>
              <a:t> </a:t>
            </a:r>
            <a:r>
              <a:rPr lang="en-US" altLang="zh-CN" sz="3200" dirty="0" err="1">
                <a:latin typeface="+mj-lt"/>
              </a:rPr>
              <a:t>ChiTree</a:t>
            </a:r>
            <a:r>
              <a:rPr lang="en-US" altLang="zh-CN" sz="3200" dirty="0">
                <a:latin typeface="+mj-lt"/>
              </a:rPr>
              <a:t> * </a:t>
            </a:r>
            <a:r>
              <a:rPr lang="en-US" altLang="zh-CN" sz="3200" dirty="0" err="1">
                <a:solidFill>
                  <a:srgbClr val="0000CC"/>
                </a:solidFill>
                <a:latin typeface="+mj-lt"/>
              </a:rPr>
              <a:t>PChiTree</a:t>
            </a:r>
            <a:r>
              <a:rPr lang="en-US" altLang="zh-CN" sz="3200" dirty="0">
                <a:latin typeface="+mj-lt"/>
              </a:rPr>
              <a:t>;</a:t>
            </a:r>
            <a:endParaRPr lang="zh-CN" altLang="en-US" sz="3200" dirty="0">
              <a:latin typeface="+mj-lt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429000" y="1524000"/>
            <a:ext cx="5638800" cy="574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8000"/>
                </a:solidFill>
              </a:rPr>
              <a:t>//</a:t>
            </a:r>
            <a:r>
              <a:rPr lang="zh-CN" altLang="en-US" dirty="0">
                <a:solidFill>
                  <a:srgbClr val="008000"/>
                </a:solidFill>
              </a:rPr>
              <a:t>树的类型（顺序表结构）</a:t>
            </a:r>
          </a:p>
        </p:txBody>
      </p:sp>
      <p:sp>
        <p:nvSpPr>
          <p:cNvPr id="13" name="矩形 12"/>
          <p:cNvSpPr/>
          <p:nvPr/>
        </p:nvSpPr>
        <p:spPr>
          <a:xfrm>
            <a:off x="2590800" y="2778604"/>
            <a:ext cx="44196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8A00"/>
                </a:solidFill>
              </a:rPr>
              <a:t>//</a:t>
            </a:r>
            <a:r>
              <a:rPr lang="zh-CN" altLang="en-US" dirty="0">
                <a:solidFill>
                  <a:srgbClr val="008A00"/>
                </a:solidFill>
              </a:rPr>
              <a:t>树根在数组中的下标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6385426" y="4140842"/>
            <a:ext cx="2529974" cy="5835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4000"/>
              </a:lnSpc>
              <a:spcBef>
                <a:spcPts val="0"/>
              </a:spcBef>
              <a:buFontTx/>
              <a:buNone/>
            </a:pPr>
            <a:r>
              <a:rPr lang="en-US" altLang="zh-CN" dirty="0">
                <a:solidFill>
                  <a:srgbClr val="008A00"/>
                </a:solidFill>
              </a:rPr>
              <a:t>//</a:t>
            </a:r>
            <a:r>
              <a:rPr lang="zh-CN" altLang="en-US" dirty="0">
                <a:solidFill>
                  <a:srgbClr val="008A00"/>
                </a:solidFill>
              </a:rPr>
              <a:t>数组</a:t>
            </a:r>
            <a:r>
              <a:rPr lang="en-US" altLang="zh-CN" dirty="0">
                <a:solidFill>
                  <a:srgbClr val="008A00"/>
                </a:solidFill>
              </a:rPr>
              <a:t>, </a:t>
            </a:r>
            <a:r>
              <a:rPr lang="zh-CN" altLang="en-US" dirty="0">
                <a:solidFill>
                  <a:srgbClr val="008A00"/>
                </a:solidFill>
              </a:rPr>
              <a:t>结点表</a:t>
            </a:r>
          </a:p>
        </p:txBody>
      </p:sp>
      <p:sp>
        <p:nvSpPr>
          <p:cNvPr id="14" name="矩形 13"/>
          <p:cNvSpPr/>
          <p:nvPr/>
        </p:nvSpPr>
        <p:spPr>
          <a:xfrm>
            <a:off x="6629400" y="4902842"/>
            <a:ext cx="2590800" cy="5386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4000"/>
              </a:lnSpc>
              <a:spcBef>
                <a:spcPts val="0"/>
              </a:spcBef>
              <a:buFontTx/>
              <a:buNone/>
            </a:pPr>
            <a:r>
              <a:rPr lang="en-US" altLang="zh-CN" dirty="0">
                <a:solidFill>
                  <a:srgbClr val="008000"/>
                </a:solidFill>
              </a:rPr>
              <a:t>//</a:t>
            </a:r>
            <a:r>
              <a:rPr lang="zh-CN" altLang="en-US" dirty="0">
                <a:solidFill>
                  <a:srgbClr val="008000"/>
                </a:solidFill>
              </a:rPr>
              <a:t>树指针类型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</p:bldLst>
  </p:timing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en-US" altLang="zh-CN" dirty="0">
                <a:latin typeface="黑体" pitchFamily="2" charset="-122"/>
                <a:ea typeface="黑体" pitchFamily="2" charset="-122"/>
              </a:rPr>
              <a:t>2.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子表表示法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57200" y="1066801"/>
            <a:ext cx="8686800" cy="5204502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</a:ln>
        </p:spPr>
        <p:txBody>
          <a:bodyPr wrap="square">
            <a:spAutoFit/>
          </a:bodyPr>
          <a:lstStyle/>
          <a:p>
            <a:pPr marL="108000" algn="just">
              <a:lnSpc>
                <a:spcPct val="120000"/>
              </a:lnSpc>
              <a:spcBef>
                <a:spcPts val="0"/>
              </a:spcBef>
              <a:buSzPct val="75000"/>
              <a:buFont typeface="Wingdings" pitchFamily="2" charset="2"/>
              <a:buChar char="p"/>
            </a:pPr>
            <a:r>
              <a:rPr lang="zh-CN" altLang="en-US" sz="3200" dirty="0">
                <a:solidFill>
                  <a:srgbClr val="0000CC"/>
                </a:solidFill>
                <a:latin typeface="+mj-lt"/>
              </a:rPr>
              <a:t> 小结</a:t>
            </a:r>
            <a:r>
              <a:rPr lang="zh-CN" altLang="en-US" sz="3200" dirty="0">
                <a:solidFill>
                  <a:srgbClr val="0000CC"/>
                </a:solidFill>
                <a:latin typeface="+mj-lt"/>
                <a:sym typeface="Wingdings" pitchFamily="2" charset="2"/>
              </a:rPr>
              <a:t>：</a:t>
            </a:r>
            <a:r>
              <a:rPr lang="zh-CN" altLang="en-US" sz="3200" dirty="0">
                <a:latin typeface="+mj-lt"/>
                <a:sym typeface="Wingdings" pitchFamily="2" charset="2"/>
              </a:rPr>
              <a:t>（对于下标为</a:t>
            </a:r>
            <a:r>
              <a:rPr lang="en-US" altLang="zh-CN" sz="3200" dirty="0">
                <a:latin typeface="+mj-lt"/>
                <a:sym typeface="Wingdings" pitchFamily="2" charset="2"/>
              </a:rPr>
              <a:t>p</a:t>
            </a:r>
            <a:r>
              <a:rPr lang="zh-CN" altLang="en-US" sz="3200" dirty="0">
                <a:latin typeface="+mj-lt"/>
                <a:sym typeface="Wingdings" pitchFamily="2" charset="2"/>
              </a:rPr>
              <a:t>的结点）</a:t>
            </a:r>
            <a:endParaRPr lang="en-US" altLang="zh-CN" sz="3200" dirty="0">
              <a:latin typeface="+mj-lt"/>
            </a:endParaRPr>
          </a:p>
          <a:p>
            <a:pPr marL="108000" algn="just">
              <a:lnSpc>
                <a:spcPct val="120000"/>
              </a:lnSpc>
              <a:spcBef>
                <a:spcPts val="600"/>
              </a:spcBef>
              <a:buFontTx/>
              <a:buAutoNum type="arabicPeriod"/>
            </a:pPr>
            <a:r>
              <a:rPr lang="zh-CN" altLang="en-US" sz="3200" dirty="0">
                <a:latin typeface="+mj-lt"/>
              </a:rPr>
              <a:t> 方便找：长子、所有孩子；</a:t>
            </a:r>
            <a:endParaRPr lang="en-US" altLang="zh-CN" sz="3200" dirty="0">
              <a:latin typeface="+mj-lt"/>
            </a:endParaRPr>
          </a:p>
          <a:p>
            <a:pPr marL="108000" algn="just">
              <a:lnSpc>
                <a:spcPct val="120000"/>
              </a:lnSpc>
              <a:spcBef>
                <a:spcPts val="1200"/>
              </a:spcBef>
              <a:buFontTx/>
              <a:buAutoNum type="arabicPeriod"/>
            </a:pPr>
            <a:r>
              <a:rPr lang="zh-CN" altLang="en-US" sz="3200" dirty="0">
                <a:solidFill>
                  <a:srgbClr val="0000CC"/>
                </a:solidFill>
                <a:latin typeface="+mj-lt"/>
              </a:rPr>
              <a:t> 找</a:t>
            </a:r>
            <a:r>
              <a:rPr lang="en-US" altLang="zh-CN" sz="3200" dirty="0">
                <a:solidFill>
                  <a:srgbClr val="0000CC"/>
                </a:solidFill>
                <a:latin typeface="+mj-lt"/>
              </a:rPr>
              <a:t>p</a:t>
            </a:r>
            <a:r>
              <a:rPr lang="zh-CN" altLang="en-US" sz="3200" dirty="0">
                <a:solidFill>
                  <a:srgbClr val="0000CC"/>
                </a:solidFill>
                <a:latin typeface="+mj-lt"/>
              </a:rPr>
              <a:t>的父亲？</a:t>
            </a:r>
            <a:endParaRPr lang="en-US" altLang="zh-CN" sz="3200" dirty="0">
              <a:solidFill>
                <a:srgbClr val="0000CC"/>
              </a:solidFill>
              <a:latin typeface="+mj-lt"/>
            </a:endParaRPr>
          </a:p>
          <a:p>
            <a:pPr marL="10800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>
                <a:latin typeface="+mj-lt"/>
              </a:rPr>
              <a:t>     -- </a:t>
            </a:r>
            <a:r>
              <a:rPr lang="zh-CN" altLang="en-US" sz="3200" dirty="0">
                <a:latin typeface="+mj-lt"/>
              </a:rPr>
              <a:t>依次检查各子表，</a:t>
            </a:r>
            <a:r>
              <a:rPr lang="zh-CN" altLang="en-US" sz="3200" dirty="0"/>
              <a:t>若</a:t>
            </a:r>
            <a:r>
              <a:rPr lang="en-US" altLang="zh-CN" sz="3200" dirty="0"/>
              <a:t>p</a:t>
            </a:r>
            <a:r>
              <a:rPr lang="zh-CN" altLang="en-US" sz="3200" dirty="0"/>
              <a:t>在其中，</a:t>
            </a:r>
            <a:endParaRPr lang="en-US" altLang="zh-CN" sz="3200" dirty="0">
              <a:latin typeface="+mj-lt"/>
            </a:endParaRPr>
          </a:p>
          <a:p>
            <a:pPr marL="10800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3200" dirty="0">
                <a:latin typeface="+mj-lt"/>
              </a:rPr>
              <a:t>        则返回“所对应结点表中元素”；</a:t>
            </a:r>
            <a:endParaRPr lang="en-US" altLang="zh-CN" sz="3200" dirty="0">
              <a:latin typeface="+mj-lt"/>
            </a:endParaRPr>
          </a:p>
          <a:p>
            <a:pPr marL="108000" algn="just">
              <a:lnSpc>
                <a:spcPct val="120000"/>
              </a:lnSpc>
              <a:spcBef>
                <a:spcPts val="1200"/>
              </a:spcBef>
              <a:buNone/>
            </a:pPr>
            <a:r>
              <a:rPr lang="en-US" altLang="zh-CN" sz="3200" dirty="0">
                <a:solidFill>
                  <a:srgbClr val="0000CC"/>
                </a:solidFill>
                <a:latin typeface="+mj-lt"/>
              </a:rPr>
              <a:t>3. </a:t>
            </a:r>
            <a:r>
              <a:rPr lang="zh-CN" altLang="en-US" sz="3200" dirty="0">
                <a:solidFill>
                  <a:srgbClr val="0000CC"/>
                </a:solidFill>
                <a:latin typeface="+mj-lt"/>
              </a:rPr>
              <a:t>找</a:t>
            </a:r>
            <a:r>
              <a:rPr lang="en-US" altLang="zh-CN" sz="3200" dirty="0">
                <a:solidFill>
                  <a:srgbClr val="0000CC"/>
                </a:solidFill>
                <a:latin typeface="+mj-lt"/>
              </a:rPr>
              <a:t>p</a:t>
            </a:r>
            <a:r>
              <a:rPr lang="zh-CN" altLang="en-US" sz="3200" dirty="0">
                <a:solidFill>
                  <a:srgbClr val="0000CC"/>
                </a:solidFill>
                <a:latin typeface="+mj-lt"/>
              </a:rPr>
              <a:t>的右兄弟？</a:t>
            </a:r>
            <a:endParaRPr lang="en-US" altLang="zh-CN" sz="3200" dirty="0">
              <a:solidFill>
                <a:srgbClr val="0000CC"/>
              </a:solidFill>
              <a:latin typeface="+mj-lt"/>
            </a:endParaRPr>
          </a:p>
          <a:p>
            <a:pPr marL="10800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>
                <a:latin typeface="+mj-lt"/>
              </a:rPr>
              <a:t>    -- </a:t>
            </a:r>
            <a:r>
              <a:rPr lang="zh-CN" altLang="en-US" sz="3200" dirty="0">
                <a:latin typeface="+mj-lt"/>
              </a:rPr>
              <a:t>依次检查各子表，若</a:t>
            </a:r>
            <a:r>
              <a:rPr lang="en-US" altLang="zh-CN" sz="3200" dirty="0">
                <a:latin typeface="+mj-lt"/>
              </a:rPr>
              <a:t>p</a:t>
            </a:r>
            <a:r>
              <a:rPr lang="zh-CN" altLang="en-US" sz="3200" dirty="0">
                <a:latin typeface="+mj-lt"/>
              </a:rPr>
              <a:t>在其中，</a:t>
            </a:r>
            <a:endParaRPr lang="en-US" altLang="zh-CN" sz="3200" dirty="0">
              <a:latin typeface="+mj-lt"/>
            </a:endParaRPr>
          </a:p>
          <a:p>
            <a:pPr marL="10800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>
                <a:latin typeface="+mj-lt"/>
              </a:rPr>
              <a:t>       </a:t>
            </a:r>
            <a:r>
              <a:rPr lang="zh-CN" altLang="en-US" sz="3200" dirty="0">
                <a:latin typeface="+mj-lt"/>
              </a:rPr>
              <a:t>则该子表中，</a:t>
            </a:r>
            <a:r>
              <a:rPr lang="en-US" altLang="zh-CN" sz="3200" dirty="0">
                <a:latin typeface="+mj-lt"/>
              </a:rPr>
              <a:t>p</a:t>
            </a:r>
            <a:r>
              <a:rPr lang="zh-CN" altLang="en-US" sz="3200" dirty="0">
                <a:latin typeface="+mj-lt"/>
              </a:rPr>
              <a:t>的下一个结点即是。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304800" y="1068600"/>
            <a:ext cx="8839200" cy="54864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/>
          <a:lstStyle/>
          <a:p>
            <a:pPr indent="276225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 err="1">
                <a:solidFill>
                  <a:srgbClr val="0000CC"/>
                </a:solidFill>
                <a:latin typeface="+mj-lt"/>
                <a:ea typeface="黑体" pitchFamily="2" charset="-122"/>
              </a:rPr>
              <a:t>int</a:t>
            </a:r>
            <a:r>
              <a:rPr lang="en-US" altLang="zh-CN" sz="3200" dirty="0">
                <a:latin typeface="+mj-lt"/>
                <a:ea typeface="黑体" pitchFamily="2" charset="-122"/>
              </a:rPr>
              <a:t> </a:t>
            </a:r>
            <a:r>
              <a:rPr lang="en-US" altLang="zh-CN" sz="3200" dirty="0" err="1">
                <a:latin typeface="+mj-lt"/>
                <a:ea typeface="黑体" pitchFamily="2" charset="-122"/>
              </a:rPr>
              <a:t>parent_chitree</a:t>
            </a:r>
            <a:r>
              <a:rPr lang="en-US" altLang="zh-CN" sz="3200" dirty="0">
                <a:latin typeface="+mj-lt"/>
                <a:ea typeface="黑体" pitchFamily="2" charset="-122"/>
              </a:rPr>
              <a:t>(</a:t>
            </a:r>
            <a:r>
              <a:rPr lang="en-US" altLang="zh-CN" sz="3200" dirty="0" err="1">
                <a:latin typeface="+mj-lt"/>
                <a:ea typeface="黑体" pitchFamily="2" charset="-122"/>
              </a:rPr>
              <a:t>PChiTree</a:t>
            </a:r>
            <a:r>
              <a:rPr lang="en-US" altLang="zh-CN" sz="3200" dirty="0">
                <a:latin typeface="+mj-lt"/>
                <a:ea typeface="黑体" pitchFamily="2" charset="-122"/>
              </a:rPr>
              <a:t> t,</a:t>
            </a:r>
            <a:r>
              <a:rPr lang="en-US" altLang="zh-CN" sz="3200" dirty="0">
                <a:solidFill>
                  <a:srgbClr val="0000CC"/>
                </a:solidFill>
                <a:latin typeface="+mj-lt"/>
                <a:ea typeface="黑体" pitchFamily="2" charset="-122"/>
              </a:rPr>
              <a:t> </a:t>
            </a:r>
            <a:r>
              <a:rPr lang="en-US" altLang="zh-CN" sz="3200" dirty="0" err="1">
                <a:solidFill>
                  <a:srgbClr val="0000CC"/>
                </a:solidFill>
                <a:latin typeface="+mj-lt"/>
                <a:ea typeface="黑体" pitchFamily="2" charset="-122"/>
              </a:rPr>
              <a:t>int</a:t>
            </a:r>
            <a:r>
              <a:rPr lang="en-US" altLang="zh-CN" sz="3200" dirty="0">
                <a:solidFill>
                  <a:srgbClr val="0000CC"/>
                </a:solidFill>
                <a:latin typeface="+mj-lt"/>
                <a:ea typeface="黑体" pitchFamily="2" charset="-122"/>
              </a:rPr>
              <a:t> </a:t>
            </a:r>
            <a:r>
              <a:rPr lang="en-US" altLang="zh-CN" sz="3200" dirty="0">
                <a:latin typeface="+mj-lt"/>
                <a:ea typeface="黑体" pitchFamily="2" charset="-122"/>
              </a:rPr>
              <a:t>p)</a:t>
            </a:r>
          </a:p>
          <a:p>
            <a:pPr indent="276225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>
                <a:latin typeface="+mj-lt"/>
                <a:ea typeface="黑体" pitchFamily="2" charset="-122"/>
              </a:rPr>
              <a:t>{ </a:t>
            </a:r>
            <a:r>
              <a:rPr lang="en-US" altLang="zh-CN" sz="3200" dirty="0" err="1">
                <a:solidFill>
                  <a:srgbClr val="0000CC"/>
                </a:solidFill>
                <a:latin typeface="+mj-lt"/>
                <a:ea typeface="黑体" pitchFamily="2" charset="-122"/>
              </a:rPr>
              <a:t>int</a:t>
            </a:r>
            <a:r>
              <a:rPr lang="en-US" altLang="zh-CN" sz="3200" dirty="0">
                <a:latin typeface="+mj-lt"/>
                <a:ea typeface="黑体" pitchFamily="2" charset="-122"/>
              </a:rPr>
              <a:t> </a:t>
            </a:r>
            <a:r>
              <a:rPr lang="en-US" altLang="zh-CN" sz="3200" dirty="0" err="1">
                <a:latin typeface="+mj-lt"/>
                <a:ea typeface="黑体" pitchFamily="2" charset="-122"/>
              </a:rPr>
              <a:t>i</a:t>
            </a:r>
            <a:r>
              <a:rPr lang="en-US" altLang="zh-CN" sz="3200" dirty="0">
                <a:latin typeface="+mj-lt"/>
                <a:ea typeface="黑体" pitchFamily="2" charset="-122"/>
              </a:rPr>
              <a:t>;   </a:t>
            </a:r>
            <a:r>
              <a:rPr lang="en-US" altLang="zh-CN" sz="3200" dirty="0" err="1">
                <a:solidFill>
                  <a:srgbClr val="0000CC"/>
                </a:solidFill>
                <a:latin typeface="+mj-lt"/>
                <a:ea typeface="黑体" pitchFamily="2" charset="-122"/>
              </a:rPr>
              <a:t>struct</a:t>
            </a:r>
            <a:r>
              <a:rPr lang="en-US" altLang="zh-CN" sz="3200" dirty="0">
                <a:solidFill>
                  <a:srgbClr val="0000CC"/>
                </a:solidFill>
                <a:latin typeface="+mj-lt"/>
                <a:ea typeface="黑体" pitchFamily="2" charset="-122"/>
              </a:rPr>
              <a:t> </a:t>
            </a:r>
            <a:r>
              <a:rPr lang="en-US" altLang="zh-CN" sz="3200" dirty="0" err="1">
                <a:solidFill>
                  <a:srgbClr val="0000CC"/>
                </a:solidFill>
                <a:latin typeface="+mj-lt"/>
                <a:ea typeface="黑体" pitchFamily="2" charset="-122"/>
              </a:rPr>
              <a:t>EdgeNode</a:t>
            </a:r>
            <a:r>
              <a:rPr lang="en-US" altLang="zh-CN" sz="3200" dirty="0">
                <a:solidFill>
                  <a:srgbClr val="0000CC"/>
                </a:solidFill>
                <a:latin typeface="+mj-lt"/>
                <a:ea typeface="黑体" pitchFamily="2" charset="-122"/>
              </a:rPr>
              <a:t> * </a:t>
            </a:r>
            <a:r>
              <a:rPr lang="en-US" altLang="zh-CN" sz="3200" dirty="0">
                <a:latin typeface="+mj-lt"/>
                <a:ea typeface="黑体" pitchFamily="2" charset="-122"/>
              </a:rPr>
              <a:t>v; </a:t>
            </a:r>
            <a:endParaRPr lang="en-US" altLang="zh-CN" sz="3200" dirty="0">
              <a:solidFill>
                <a:srgbClr val="008A00"/>
              </a:solidFill>
              <a:latin typeface="+mj-lt"/>
              <a:ea typeface="黑体" pitchFamily="2" charset="-122"/>
            </a:endParaRPr>
          </a:p>
          <a:p>
            <a:pPr indent="276225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>
                <a:latin typeface="+mj-lt"/>
                <a:ea typeface="黑体" pitchFamily="2" charset="-122"/>
              </a:rPr>
              <a:t>   for( </a:t>
            </a:r>
            <a:r>
              <a:rPr lang="en-US" altLang="zh-CN" sz="3200" dirty="0" err="1">
                <a:latin typeface="+mj-lt"/>
                <a:ea typeface="黑体" pitchFamily="2" charset="-122"/>
              </a:rPr>
              <a:t>i</a:t>
            </a:r>
            <a:r>
              <a:rPr lang="en-US" altLang="zh-CN" sz="3200" dirty="0">
                <a:latin typeface="+mj-lt"/>
                <a:ea typeface="黑体" pitchFamily="2" charset="-122"/>
              </a:rPr>
              <a:t>=0; </a:t>
            </a:r>
            <a:r>
              <a:rPr lang="en-US" altLang="zh-CN" sz="3200" dirty="0" err="1">
                <a:latin typeface="+mj-lt"/>
                <a:ea typeface="黑体" pitchFamily="2" charset="-122"/>
              </a:rPr>
              <a:t>i</a:t>
            </a:r>
            <a:r>
              <a:rPr lang="en-US" altLang="zh-CN" sz="3200" dirty="0">
                <a:latin typeface="+mj-lt"/>
                <a:ea typeface="黑体" pitchFamily="2" charset="-122"/>
              </a:rPr>
              <a:t>&lt; t-&gt;n; </a:t>
            </a:r>
            <a:r>
              <a:rPr lang="en-US" altLang="zh-CN" sz="3200" dirty="0" err="1">
                <a:latin typeface="+mj-lt"/>
                <a:ea typeface="黑体" pitchFamily="2" charset="-122"/>
              </a:rPr>
              <a:t>i</a:t>
            </a:r>
            <a:r>
              <a:rPr lang="en-US" altLang="zh-CN" sz="3200" dirty="0">
                <a:latin typeface="+mj-lt"/>
                <a:ea typeface="黑体" pitchFamily="2" charset="-122"/>
              </a:rPr>
              <a:t>++)</a:t>
            </a:r>
            <a:endParaRPr lang="en-US" altLang="zh-CN" sz="3200" dirty="0">
              <a:solidFill>
                <a:srgbClr val="008A00"/>
              </a:solidFill>
              <a:latin typeface="+mj-lt"/>
              <a:ea typeface="黑体" pitchFamily="2" charset="-122"/>
            </a:endParaRPr>
          </a:p>
          <a:p>
            <a:pPr indent="276225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>
                <a:latin typeface="+mj-lt"/>
                <a:ea typeface="黑体" pitchFamily="2" charset="-122"/>
              </a:rPr>
              <a:t>         v= </a:t>
            </a:r>
            <a:r>
              <a:rPr lang="en-US" altLang="zh-CN" sz="3200" dirty="0">
                <a:solidFill>
                  <a:schemeClr val="tx2"/>
                </a:solidFill>
                <a:latin typeface="+mj-lt"/>
                <a:ea typeface="黑体" pitchFamily="2" charset="-122"/>
              </a:rPr>
              <a:t>t-&gt;</a:t>
            </a:r>
            <a:r>
              <a:rPr lang="en-US" altLang="zh-CN" sz="3200" dirty="0" err="1">
                <a:solidFill>
                  <a:srgbClr val="C00000"/>
                </a:solidFill>
                <a:latin typeface="+mj-lt"/>
                <a:ea typeface="黑体" pitchFamily="2" charset="-122"/>
              </a:rPr>
              <a:t>nodelist</a:t>
            </a:r>
            <a:r>
              <a:rPr lang="en-US" altLang="zh-CN" sz="3200" dirty="0">
                <a:solidFill>
                  <a:schemeClr val="tx2"/>
                </a:solidFill>
                <a:latin typeface="+mj-lt"/>
                <a:ea typeface="黑体" pitchFamily="2" charset="-122"/>
              </a:rPr>
              <a:t>[</a:t>
            </a:r>
            <a:r>
              <a:rPr lang="en-US" altLang="zh-CN" sz="3200" dirty="0" err="1">
                <a:solidFill>
                  <a:schemeClr val="tx2"/>
                </a:solidFill>
                <a:latin typeface="+mj-lt"/>
                <a:ea typeface="黑体" pitchFamily="2" charset="-122"/>
              </a:rPr>
              <a:t>i</a:t>
            </a:r>
            <a:r>
              <a:rPr lang="en-US" altLang="zh-CN" sz="3200" dirty="0">
                <a:solidFill>
                  <a:schemeClr val="tx2"/>
                </a:solidFill>
                <a:latin typeface="+mj-lt"/>
                <a:ea typeface="黑体" pitchFamily="2" charset="-122"/>
              </a:rPr>
              <a:t>]</a:t>
            </a:r>
            <a:r>
              <a:rPr lang="en-US" altLang="zh-CN" sz="3200" dirty="0">
                <a:solidFill>
                  <a:srgbClr val="C00000"/>
                </a:solidFill>
                <a:latin typeface="+mj-lt"/>
                <a:ea typeface="黑体" pitchFamily="2" charset="-122"/>
              </a:rPr>
              <a:t>.children</a:t>
            </a:r>
            <a:r>
              <a:rPr lang="en-US" altLang="zh-CN" sz="3200" dirty="0">
                <a:latin typeface="+mj-lt"/>
                <a:ea typeface="黑体" pitchFamily="2" charset="-122"/>
              </a:rPr>
              <a:t>; </a:t>
            </a:r>
            <a:endParaRPr lang="en-US" altLang="zh-CN" sz="3200" dirty="0">
              <a:solidFill>
                <a:srgbClr val="008A00"/>
              </a:solidFill>
              <a:latin typeface="+mj-lt"/>
              <a:ea typeface="黑体" pitchFamily="2" charset="-122"/>
            </a:endParaRPr>
          </a:p>
          <a:p>
            <a:pPr indent="276225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>
                <a:latin typeface="+mj-lt"/>
                <a:ea typeface="黑体" pitchFamily="2" charset="-122"/>
              </a:rPr>
              <a:t>         while(v != Null )</a:t>
            </a:r>
            <a:endParaRPr lang="en-US" altLang="zh-CN" sz="3200" dirty="0">
              <a:solidFill>
                <a:srgbClr val="008A00"/>
              </a:solidFill>
              <a:latin typeface="+mj-lt"/>
              <a:ea typeface="黑体" pitchFamily="2" charset="-122"/>
            </a:endParaRPr>
          </a:p>
          <a:p>
            <a:pPr indent="276225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>
                <a:latin typeface="+mj-lt"/>
                <a:ea typeface="黑体" pitchFamily="2" charset="-122"/>
              </a:rPr>
              <a:t>                 if( v-&gt;</a:t>
            </a:r>
            <a:r>
              <a:rPr lang="en-US" altLang="zh-CN" sz="3200" dirty="0" err="1">
                <a:latin typeface="+mj-lt"/>
                <a:ea typeface="黑体" pitchFamily="2" charset="-122"/>
              </a:rPr>
              <a:t>nodeposition</a:t>
            </a:r>
            <a:r>
              <a:rPr lang="en-US" altLang="zh-CN" sz="3200" dirty="0">
                <a:latin typeface="+mj-lt"/>
                <a:ea typeface="黑体" pitchFamily="2" charset="-122"/>
              </a:rPr>
              <a:t> ==p)   </a:t>
            </a:r>
          </a:p>
          <a:p>
            <a:pPr indent="276225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>
                <a:latin typeface="+mj-lt"/>
              </a:rPr>
              <a:t>                     </a:t>
            </a:r>
            <a:r>
              <a:rPr lang="en-US" altLang="zh-CN" sz="3200" dirty="0">
                <a:latin typeface="+mj-lt"/>
                <a:ea typeface="黑体" pitchFamily="2" charset="-122"/>
              </a:rPr>
              <a:t>return (</a:t>
            </a:r>
            <a:r>
              <a:rPr lang="en-US" altLang="zh-CN" sz="3200" dirty="0" err="1">
                <a:latin typeface="+mj-lt"/>
                <a:ea typeface="黑体" pitchFamily="2" charset="-122"/>
              </a:rPr>
              <a:t>i</a:t>
            </a:r>
            <a:r>
              <a:rPr lang="en-US" altLang="zh-CN" sz="3200" dirty="0">
                <a:latin typeface="+mj-lt"/>
                <a:ea typeface="黑体" pitchFamily="2" charset="-122"/>
              </a:rPr>
              <a:t>);</a:t>
            </a:r>
          </a:p>
          <a:p>
            <a:pPr indent="276225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>
                <a:latin typeface="+mj-lt"/>
                <a:ea typeface="黑体" pitchFamily="2" charset="-122"/>
              </a:rPr>
              <a:t>                 else  v= v-&gt;link; </a:t>
            </a:r>
            <a:endParaRPr lang="en-US" altLang="zh-CN" sz="3200" dirty="0">
              <a:solidFill>
                <a:srgbClr val="008A00"/>
              </a:solidFill>
              <a:latin typeface="+mj-lt"/>
              <a:ea typeface="黑体" pitchFamily="2" charset="-122"/>
            </a:endParaRPr>
          </a:p>
          <a:p>
            <a:pPr indent="276225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>
                <a:latin typeface="+mj-lt"/>
                <a:ea typeface="黑体" pitchFamily="2" charset="-122"/>
              </a:rPr>
              <a:t>return (-1); }</a:t>
            </a: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304800" y="533400"/>
            <a:ext cx="8839200" cy="523220"/>
          </a:xfrm>
          <a:prstGeom prst="rect">
            <a:avLst/>
          </a:prstGeom>
          <a:solidFill>
            <a:srgbClr val="CCFF99"/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80000">
              <a:lnSpc>
                <a:spcPct val="10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zh-CN" altLang="en-US" dirty="0"/>
              <a:t>  找结点表中“下标为</a:t>
            </a:r>
            <a:r>
              <a:rPr lang="en-US" altLang="zh-CN" dirty="0"/>
              <a:t>p</a:t>
            </a:r>
            <a:r>
              <a:rPr lang="zh-CN" altLang="en-US" dirty="0"/>
              <a:t>的”结点的父亲</a:t>
            </a:r>
            <a:endParaRPr lang="en-US" altLang="zh-CN" dirty="0"/>
          </a:p>
        </p:txBody>
      </p:sp>
      <p:sp>
        <p:nvSpPr>
          <p:cNvPr id="10" name="矩形 9"/>
          <p:cNvSpPr/>
          <p:nvPr/>
        </p:nvSpPr>
        <p:spPr>
          <a:xfrm>
            <a:off x="4572000" y="2247004"/>
            <a:ext cx="43434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990099"/>
                </a:solidFill>
              </a:rPr>
              <a:t>//</a:t>
            </a:r>
            <a:r>
              <a:rPr lang="zh-CN" altLang="en-US" dirty="0">
                <a:solidFill>
                  <a:srgbClr val="990099"/>
                </a:solidFill>
              </a:rPr>
              <a:t>依次在各子表中找</a:t>
            </a:r>
            <a:r>
              <a:rPr lang="en-US" altLang="zh-CN" dirty="0">
                <a:solidFill>
                  <a:srgbClr val="990099"/>
                </a:solidFill>
              </a:rPr>
              <a:t>p</a:t>
            </a:r>
            <a:endParaRPr lang="zh-CN" altLang="en-US" dirty="0">
              <a:solidFill>
                <a:srgbClr val="990099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854309" y="4019058"/>
            <a:ext cx="2286000" cy="574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990099"/>
                </a:solidFill>
              </a:rPr>
              <a:t>//</a:t>
            </a:r>
            <a:r>
              <a:rPr lang="zh-CN" altLang="en-US" dirty="0">
                <a:solidFill>
                  <a:srgbClr val="990099"/>
                </a:solidFill>
              </a:rPr>
              <a:t>若找到</a:t>
            </a:r>
            <a:r>
              <a:rPr lang="en-US" altLang="zh-CN" dirty="0">
                <a:solidFill>
                  <a:srgbClr val="990099"/>
                </a:solidFill>
              </a:rPr>
              <a:t>p</a:t>
            </a:r>
            <a:endParaRPr lang="zh-CN" altLang="en-US" dirty="0">
              <a:solidFill>
                <a:srgbClr val="990099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800600" y="4609204"/>
            <a:ext cx="3577709" cy="574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8A00"/>
                </a:solidFill>
              </a:rPr>
              <a:t>//</a:t>
            </a:r>
            <a:r>
              <a:rPr lang="zh-CN" altLang="en-US" dirty="0">
                <a:solidFill>
                  <a:srgbClr val="008A00"/>
                </a:solidFill>
              </a:rPr>
              <a:t>则返回父亲下标</a:t>
            </a:r>
            <a:r>
              <a:rPr lang="en-US" altLang="zh-CN" dirty="0" err="1">
                <a:solidFill>
                  <a:srgbClr val="008A00"/>
                </a:solidFill>
              </a:rPr>
              <a:t>i</a:t>
            </a:r>
            <a:r>
              <a:rPr lang="en-US" altLang="zh-CN" dirty="0">
                <a:solidFill>
                  <a:srgbClr val="008A00"/>
                </a:solidFill>
              </a:rPr>
              <a:t> 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3124200" y="5793000"/>
            <a:ext cx="42672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8A00"/>
                </a:solidFill>
              </a:rPr>
              <a:t>//</a:t>
            </a:r>
            <a:r>
              <a:rPr lang="zh-CN" altLang="en-US" dirty="0">
                <a:solidFill>
                  <a:srgbClr val="008A00"/>
                </a:solidFill>
              </a:rPr>
              <a:t>从未找到</a:t>
            </a:r>
            <a:r>
              <a:rPr lang="en-US" altLang="zh-CN" dirty="0">
                <a:solidFill>
                  <a:srgbClr val="008A00"/>
                </a:solidFill>
              </a:rPr>
              <a:t>p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685800" y="2707179"/>
            <a:ext cx="550151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/>
              <a:t> { </a:t>
            </a:r>
            <a:endParaRPr lang="zh-CN" altLang="en-US" sz="3200" dirty="0"/>
          </a:p>
        </p:txBody>
      </p:sp>
      <p:sp>
        <p:nvSpPr>
          <p:cNvPr id="19" name="矩形 18"/>
          <p:cNvSpPr/>
          <p:nvPr/>
        </p:nvSpPr>
        <p:spPr>
          <a:xfrm>
            <a:off x="5562600" y="5069379"/>
            <a:ext cx="436338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/>
              <a:t> }</a:t>
            </a:r>
            <a:endParaRPr lang="zh-CN" altLang="en-US" sz="3200" dirty="0"/>
          </a:p>
        </p:txBody>
      </p:sp>
      <p:sp>
        <p:nvSpPr>
          <p:cNvPr id="11" name="矩形 10"/>
          <p:cNvSpPr/>
          <p:nvPr/>
        </p:nvSpPr>
        <p:spPr>
          <a:xfrm>
            <a:off x="4495800" y="3409458"/>
            <a:ext cx="44196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8A00"/>
                </a:solidFill>
              </a:rPr>
              <a:t>//</a:t>
            </a:r>
            <a:r>
              <a:rPr lang="zh-CN" altLang="en-US" dirty="0">
                <a:solidFill>
                  <a:srgbClr val="008A00"/>
                </a:solidFill>
              </a:rPr>
              <a:t>顺着子表向后查找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5867400" y="1656858"/>
            <a:ext cx="29718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8A00"/>
                </a:solidFill>
              </a:rPr>
              <a:t>//v</a:t>
            </a:r>
            <a:r>
              <a:rPr lang="zh-CN" altLang="en-US" dirty="0">
                <a:solidFill>
                  <a:srgbClr val="008A00"/>
                </a:solidFill>
              </a:rPr>
              <a:t>用于取子表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6096000" y="2821200"/>
            <a:ext cx="32004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8A00"/>
                </a:solidFill>
              </a:rPr>
              <a:t>//</a:t>
            </a:r>
            <a:r>
              <a:rPr lang="zh-CN" altLang="en-US" dirty="0">
                <a:solidFill>
                  <a:srgbClr val="008A00"/>
                </a:solidFill>
              </a:rPr>
              <a:t>取子表头指针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5867400" y="5183400"/>
            <a:ext cx="3505200" cy="574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990099"/>
                </a:solidFill>
              </a:rPr>
              <a:t>//</a:t>
            </a:r>
            <a:r>
              <a:rPr lang="zh-CN" altLang="en-US" dirty="0">
                <a:solidFill>
                  <a:srgbClr val="990099"/>
                </a:solidFill>
              </a:rPr>
              <a:t>未找到</a:t>
            </a:r>
            <a:r>
              <a:rPr lang="en-US" altLang="zh-CN" dirty="0">
                <a:solidFill>
                  <a:srgbClr val="990099"/>
                </a:solidFill>
              </a:rPr>
              <a:t>p, </a:t>
            </a:r>
            <a:r>
              <a:rPr lang="zh-CN" altLang="en-US" dirty="0">
                <a:solidFill>
                  <a:srgbClr val="990099"/>
                </a:solidFill>
              </a:rPr>
              <a:t>继续向后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  <p:bldP spid="19" grpId="0"/>
      <p:bldP spid="11" grpId="0"/>
      <p:bldP spid="13" grpId="0"/>
      <p:bldP spid="14" grpId="0"/>
    </p:bldLst>
  </p:timing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Box 6"/>
          <p:cNvSpPr txBox="1">
            <a:spLocks noChangeArrowheads="1"/>
          </p:cNvSpPr>
          <p:nvPr/>
        </p:nvSpPr>
        <p:spPr bwMode="auto">
          <a:xfrm>
            <a:off x="228600" y="467380"/>
            <a:ext cx="8915400" cy="523220"/>
          </a:xfrm>
          <a:prstGeom prst="rect">
            <a:avLst/>
          </a:prstGeom>
          <a:solidFill>
            <a:srgbClr val="CCFF99"/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80000">
              <a:lnSpc>
                <a:spcPct val="10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zh-CN" altLang="en-US" dirty="0"/>
              <a:t>  找结点表中下标为</a:t>
            </a:r>
            <a:r>
              <a:rPr lang="en-US" altLang="zh-CN" dirty="0"/>
              <a:t>p</a:t>
            </a:r>
            <a:r>
              <a:rPr lang="zh-CN" altLang="en-US" dirty="0"/>
              <a:t>的节点的右兄弟</a:t>
            </a:r>
            <a:endParaRPr lang="en-US" altLang="zh-CN" dirty="0"/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228600" y="990600"/>
            <a:ext cx="8915400" cy="58674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/>
          <a:lstStyle/>
          <a:p>
            <a:pPr marL="144000" algn="just">
              <a:lnSpc>
                <a:spcPct val="112000"/>
              </a:lnSpc>
              <a:spcBef>
                <a:spcPts val="0"/>
              </a:spcBef>
              <a:buNone/>
            </a:pPr>
            <a:r>
              <a:rPr lang="en-US" altLang="zh-CN" sz="3000" dirty="0" err="1">
                <a:solidFill>
                  <a:srgbClr val="0000CC"/>
                </a:solidFill>
                <a:latin typeface="+mn-lt"/>
              </a:rPr>
              <a:t>int</a:t>
            </a:r>
            <a:r>
              <a:rPr lang="en-US" altLang="zh-CN" sz="3000" dirty="0">
                <a:solidFill>
                  <a:srgbClr val="0000CC"/>
                </a:solidFill>
                <a:latin typeface="+mn-lt"/>
              </a:rPr>
              <a:t> </a:t>
            </a:r>
            <a:r>
              <a:rPr lang="en-US" altLang="zh-CN" sz="3000" dirty="0" err="1">
                <a:latin typeface="+mn-lt"/>
              </a:rPr>
              <a:t>rightSibling_chitree</a:t>
            </a:r>
            <a:r>
              <a:rPr lang="en-US" altLang="zh-CN" sz="3000" dirty="0">
                <a:latin typeface="+mn-lt"/>
              </a:rPr>
              <a:t>(</a:t>
            </a:r>
            <a:r>
              <a:rPr lang="en-US" altLang="zh-CN" sz="3000" dirty="0" err="1">
                <a:solidFill>
                  <a:srgbClr val="0000CC"/>
                </a:solidFill>
                <a:latin typeface="+mn-lt"/>
              </a:rPr>
              <a:t>PChiTree</a:t>
            </a:r>
            <a:r>
              <a:rPr lang="en-US" altLang="zh-CN" sz="3000" dirty="0">
                <a:solidFill>
                  <a:srgbClr val="0000CC"/>
                </a:solidFill>
                <a:latin typeface="+mn-lt"/>
              </a:rPr>
              <a:t> </a:t>
            </a:r>
            <a:r>
              <a:rPr lang="en-US" altLang="zh-CN" sz="3000" dirty="0">
                <a:latin typeface="+mn-lt"/>
              </a:rPr>
              <a:t>t, </a:t>
            </a:r>
            <a:r>
              <a:rPr lang="en-US" altLang="zh-CN" sz="3000" dirty="0" err="1">
                <a:solidFill>
                  <a:srgbClr val="0000CC"/>
                </a:solidFill>
                <a:latin typeface="+mn-lt"/>
              </a:rPr>
              <a:t>int</a:t>
            </a:r>
            <a:r>
              <a:rPr lang="en-US" altLang="zh-CN" sz="3000" dirty="0">
                <a:latin typeface="+mn-lt"/>
              </a:rPr>
              <a:t> p)</a:t>
            </a:r>
          </a:p>
          <a:p>
            <a:pPr marL="144000" algn="just">
              <a:lnSpc>
                <a:spcPct val="112000"/>
              </a:lnSpc>
              <a:spcBef>
                <a:spcPts val="0"/>
              </a:spcBef>
              <a:buNone/>
            </a:pPr>
            <a:r>
              <a:rPr lang="en-US" altLang="zh-CN" sz="3000" dirty="0">
                <a:latin typeface="+mn-lt"/>
              </a:rPr>
              <a:t>   </a:t>
            </a:r>
            <a:r>
              <a:rPr lang="en-US" altLang="zh-CN" sz="3000" dirty="0" err="1">
                <a:solidFill>
                  <a:srgbClr val="0000CC"/>
                </a:solidFill>
                <a:latin typeface="+mn-lt"/>
              </a:rPr>
              <a:t>int</a:t>
            </a:r>
            <a:r>
              <a:rPr lang="en-US" altLang="zh-CN" sz="3000" dirty="0">
                <a:latin typeface="+mn-lt"/>
              </a:rPr>
              <a:t> i;   </a:t>
            </a:r>
            <a:r>
              <a:rPr lang="en-US" altLang="zh-CN" sz="3000" dirty="0" err="1">
                <a:solidFill>
                  <a:srgbClr val="0000CC"/>
                </a:solidFill>
                <a:latin typeface="+mn-lt"/>
              </a:rPr>
              <a:t>struct</a:t>
            </a:r>
            <a:r>
              <a:rPr lang="en-US" altLang="zh-CN" sz="3000" dirty="0">
                <a:solidFill>
                  <a:srgbClr val="0000CC"/>
                </a:solidFill>
                <a:latin typeface="+mn-lt"/>
              </a:rPr>
              <a:t> </a:t>
            </a:r>
            <a:r>
              <a:rPr lang="en-US" altLang="zh-CN" sz="3000" dirty="0" err="1">
                <a:solidFill>
                  <a:srgbClr val="0000CC"/>
                </a:solidFill>
                <a:latin typeface="+mn-lt"/>
              </a:rPr>
              <a:t>EdgeNode</a:t>
            </a:r>
            <a:r>
              <a:rPr lang="en-US" altLang="zh-CN" sz="3000" dirty="0">
                <a:solidFill>
                  <a:srgbClr val="0000CC"/>
                </a:solidFill>
                <a:latin typeface="+mn-lt"/>
              </a:rPr>
              <a:t> * </a:t>
            </a:r>
            <a:r>
              <a:rPr lang="en-US" altLang="zh-CN" sz="3000" dirty="0">
                <a:latin typeface="+mn-lt"/>
              </a:rPr>
              <a:t>v; </a:t>
            </a:r>
          </a:p>
          <a:p>
            <a:pPr marL="144000" algn="just">
              <a:lnSpc>
                <a:spcPct val="112000"/>
              </a:lnSpc>
              <a:spcBef>
                <a:spcPts val="0"/>
              </a:spcBef>
              <a:buNone/>
            </a:pPr>
            <a:r>
              <a:rPr lang="en-US" altLang="zh-CN" sz="3000" dirty="0">
                <a:latin typeface="+mn-lt"/>
              </a:rPr>
              <a:t>   for(</a:t>
            </a:r>
            <a:r>
              <a:rPr lang="en-US" altLang="zh-CN" sz="3000" dirty="0" err="1">
                <a:latin typeface="+mn-lt"/>
              </a:rPr>
              <a:t>i</a:t>
            </a:r>
            <a:r>
              <a:rPr lang="en-US" altLang="zh-CN" sz="3000" dirty="0">
                <a:latin typeface="+mn-lt"/>
              </a:rPr>
              <a:t>=0; </a:t>
            </a:r>
            <a:r>
              <a:rPr lang="en-US" altLang="zh-CN" sz="3000" dirty="0" err="1">
                <a:latin typeface="+mn-lt"/>
              </a:rPr>
              <a:t>i</a:t>
            </a:r>
            <a:r>
              <a:rPr lang="en-US" altLang="zh-CN" sz="3000" dirty="0">
                <a:latin typeface="+mn-lt"/>
              </a:rPr>
              <a:t>&lt; t-&gt;n; </a:t>
            </a:r>
            <a:r>
              <a:rPr lang="en-US" altLang="zh-CN" sz="3000" dirty="0" err="1">
                <a:latin typeface="+mn-lt"/>
              </a:rPr>
              <a:t>i</a:t>
            </a:r>
            <a:r>
              <a:rPr lang="en-US" altLang="zh-CN" sz="3000" dirty="0">
                <a:latin typeface="+mn-lt"/>
              </a:rPr>
              <a:t>++)</a:t>
            </a:r>
          </a:p>
          <a:p>
            <a:pPr marL="144000" algn="just">
              <a:lnSpc>
                <a:spcPct val="112000"/>
              </a:lnSpc>
              <a:spcBef>
                <a:spcPts val="0"/>
              </a:spcBef>
              <a:buNone/>
            </a:pPr>
            <a:r>
              <a:rPr lang="en-US" altLang="zh-CN" sz="3000" dirty="0">
                <a:latin typeface="+mn-lt"/>
              </a:rPr>
              <a:t>        v= t-&gt;</a:t>
            </a:r>
            <a:r>
              <a:rPr lang="en-US" altLang="zh-CN" sz="3000" dirty="0" err="1">
                <a:solidFill>
                  <a:srgbClr val="C00000"/>
                </a:solidFill>
                <a:latin typeface="+mn-lt"/>
              </a:rPr>
              <a:t>nodelist</a:t>
            </a:r>
            <a:r>
              <a:rPr lang="en-US" altLang="zh-CN" sz="3000" dirty="0">
                <a:latin typeface="+mn-lt"/>
              </a:rPr>
              <a:t>[</a:t>
            </a:r>
            <a:r>
              <a:rPr lang="en-US" altLang="zh-CN" sz="3000" dirty="0" err="1">
                <a:latin typeface="+mn-lt"/>
              </a:rPr>
              <a:t>i</a:t>
            </a:r>
            <a:r>
              <a:rPr lang="en-US" altLang="zh-CN" sz="3000" dirty="0">
                <a:latin typeface="+mn-lt"/>
              </a:rPr>
              <a:t>]</a:t>
            </a:r>
            <a:r>
              <a:rPr lang="en-US" altLang="zh-CN" sz="3000" dirty="0">
                <a:solidFill>
                  <a:srgbClr val="C00000"/>
                </a:solidFill>
                <a:latin typeface="+mn-lt"/>
              </a:rPr>
              <a:t>.children</a:t>
            </a:r>
            <a:r>
              <a:rPr lang="en-US" altLang="zh-CN" sz="3000" dirty="0">
                <a:latin typeface="+mn-lt"/>
              </a:rPr>
              <a:t>; </a:t>
            </a:r>
          </a:p>
          <a:p>
            <a:pPr marL="144000" algn="just">
              <a:lnSpc>
                <a:spcPct val="112000"/>
              </a:lnSpc>
              <a:spcBef>
                <a:spcPts val="0"/>
              </a:spcBef>
              <a:buNone/>
            </a:pPr>
            <a:r>
              <a:rPr lang="en-US" altLang="zh-CN" sz="3000" dirty="0">
                <a:latin typeface="+mn-lt"/>
              </a:rPr>
              <a:t>        while(v != Null )</a:t>
            </a:r>
          </a:p>
          <a:p>
            <a:pPr marL="144000" algn="just">
              <a:lnSpc>
                <a:spcPct val="112000"/>
              </a:lnSpc>
              <a:spcBef>
                <a:spcPts val="0"/>
              </a:spcBef>
              <a:buNone/>
            </a:pPr>
            <a:r>
              <a:rPr lang="en-US" altLang="zh-CN" sz="3000" dirty="0">
                <a:latin typeface="+mn-lt"/>
              </a:rPr>
              <a:t>               if(v-&gt;</a:t>
            </a:r>
            <a:r>
              <a:rPr lang="en-US" altLang="zh-CN" sz="3000" dirty="0" err="1">
                <a:latin typeface="+mn-lt"/>
              </a:rPr>
              <a:t>nodeposition</a:t>
            </a:r>
            <a:r>
              <a:rPr lang="en-US" altLang="zh-CN" sz="3000" dirty="0">
                <a:latin typeface="+mn-lt"/>
              </a:rPr>
              <a:t> ==p)</a:t>
            </a:r>
          </a:p>
          <a:p>
            <a:pPr marL="144000" algn="just">
              <a:lnSpc>
                <a:spcPct val="105000"/>
              </a:lnSpc>
              <a:spcBef>
                <a:spcPts val="0"/>
              </a:spcBef>
              <a:buNone/>
            </a:pPr>
            <a:r>
              <a:rPr lang="en-US" altLang="zh-CN" sz="3000" dirty="0">
                <a:latin typeface="+mn-lt"/>
              </a:rPr>
              <a:t>                      if(v-&gt;link == Null)</a:t>
            </a:r>
          </a:p>
          <a:p>
            <a:pPr marL="144000" algn="just">
              <a:lnSpc>
                <a:spcPct val="105000"/>
              </a:lnSpc>
              <a:spcBef>
                <a:spcPts val="0"/>
              </a:spcBef>
              <a:buNone/>
            </a:pPr>
            <a:r>
              <a:rPr lang="en-US" altLang="zh-CN" sz="3000" dirty="0">
                <a:latin typeface="+mn-lt"/>
              </a:rPr>
              <a:t>                               return  -1;</a:t>
            </a:r>
          </a:p>
          <a:p>
            <a:pPr marL="144000" algn="just">
              <a:lnSpc>
                <a:spcPct val="112000"/>
              </a:lnSpc>
              <a:spcBef>
                <a:spcPts val="0"/>
              </a:spcBef>
              <a:buNone/>
            </a:pPr>
            <a:r>
              <a:rPr lang="en-US" altLang="zh-CN" sz="3000" dirty="0">
                <a:latin typeface="+mn-lt"/>
              </a:rPr>
              <a:t>                      else  return(v-&gt;link-&gt;</a:t>
            </a:r>
            <a:r>
              <a:rPr lang="en-US" altLang="zh-CN" sz="3000" dirty="0" err="1">
                <a:latin typeface="+mn-lt"/>
              </a:rPr>
              <a:t>nodeposition</a:t>
            </a:r>
            <a:r>
              <a:rPr lang="en-US" altLang="zh-CN" sz="3000" dirty="0">
                <a:latin typeface="+mn-lt"/>
              </a:rPr>
              <a:t>);</a:t>
            </a:r>
          </a:p>
          <a:p>
            <a:pPr marL="144000" algn="just">
              <a:lnSpc>
                <a:spcPct val="112000"/>
              </a:lnSpc>
              <a:spcBef>
                <a:spcPts val="0"/>
              </a:spcBef>
              <a:buNone/>
            </a:pPr>
            <a:r>
              <a:rPr lang="en-US" altLang="zh-CN" sz="3000" dirty="0">
                <a:latin typeface="+mn-lt"/>
              </a:rPr>
              <a:t>                else   v=v-&gt;link; </a:t>
            </a:r>
          </a:p>
          <a:p>
            <a:pPr marL="144000" algn="just">
              <a:lnSpc>
                <a:spcPct val="112000"/>
              </a:lnSpc>
              <a:spcBef>
                <a:spcPts val="0"/>
              </a:spcBef>
              <a:buNone/>
            </a:pPr>
            <a:r>
              <a:rPr lang="en-US" altLang="zh-CN" sz="3000" dirty="0">
                <a:latin typeface="+mn-lt"/>
              </a:rPr>
              <a:t>   return  -1; }</a:t>
            </a:r>
          </a:p>
        </p:txBody>
      </p:sp>
      <p:sp>
        <p:nvSpPr>
          <p:cNvPr id="12" name="矩形 11"/>
          <p:cNvSpPr/>
          <p:nvPr/>
        </p:nvSpPr>
        <p:spPr>
          <a:xfrm>
            <a:off x="4038600" y="1998000"/>
            <a:ext cx="5105400" cy="574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8A00"/>
                </a:solidFill>
              </a:rPr>
              <a:t>//</a:t>
            </a:r>
            <a:r>
              <a:rPr lang="zh-CN" altLang="en-US" dirty="0">
                <a:solidFill>
                  <a:srgbClr val="008A00"/>
                </a:solidFill>
              </a:rPr>
              <a:t>依次在各子表中找</a:t>
            </a:r>
            <a:r>
              <a:rPr lang="en-US" altLang="zh-CN" dirty="0">
                <a:solidFill>
                  <a:srgbClr val="008A00"/>
                </a:solidFill>
              </a:rPr>
              <a:t>p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5867400" y="3505200"/>
            <a:ext cx="36576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990099"/>
                </a:solidFill>
              </a:rPr>
              <a:t>//</a:t>
            </a:r>
            <a:r>
              <a:rPr lang="zh-CN" altLang="en-US" dirty="0">
                <a:solidFill>
                  <a:srgbClr val="990099"/>
                </a:solidFill>
              </a:rPr>
              <a:t>若找到</a:t>
            </a:r>
            <a:r>
              <a:rPr lang="en-US" altLang="zh-CN" dirty="0">
                <a:solidFill>
                  <a:srgbClr val="990099"/>
                </a:solidFill>
              </a:rPr>
              <a:t>p, </a:t>
            </a:r>
            <a:r>
              <a:rPr lang="zh-CN" altLang="en-US" dirty="0">
                <a:solidFill>
                  <a:srgbClr val="990099"/>
                </a:solidFill>
              </a:rPr>
              <a:t>则取后继</a:t>
            </a:r>
          </a:p>
        </p:txBody>
      </p:sp>
      <p:sp>
        <p:nvSpPr>
          <p:cNvPr id="22" name="矩形 21"/>
          <p:cNvSpPr/>
          <p:nvPr/>
        </p:nvSpPr>
        <p:spPr>
          <a:xfrm>
            <a:off x="5029200" y="5521804"/>
            <a:ext cx="42672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990099"/>
                </a:solidFill>
              </a:rPr>
              <a:t>//</a:t>
            </a:r>
            <a:r>
              <a:rPr lang="zh-CN" altLang="en-US" dirty="0">
                <a:solidFill>
                  <a:srgbClr val="990099"/>
                </a:solidFill>
              </a:rPr>
              <a:t>未找到</a:t>
            </a:r>
            <a:r>
              <a:rPr lang="en-US" altLang="zh-CN" dirty="0">
                <a:solidFill>
                  <a:srgbClr val="990099"/>
                </a:solidFill>
              </a:rPr>
              <a:t>p, </a:t>
            </a:r>
            <a:r>
              <a:rPr lang="zh-CN" altLang="en-US" dirty="0">
                <a:solidFill>
                  <a:srgbClr val="990099"/>
                </a:solidFill>
              </a:rPr>
              <a:t>则继续向后找</a:t>
            </a:r>
          </a:p>
        </p:txBody>
      </p:sp>
      <p:sp>
        <p:nvSpPr>
          <p:cNvPr id="23" name="矩形 22"/>
          <p:cNvSpPr/>
          <p:nvPr/>
        </p:nvSpPr>
        <p:spPr>
          <a:xfrm>
            <a:off x="228600" y="1371600"/>
            <a:ext cx="312906" cy="6126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000" dirty="0"/>
              <a:t>{</a:t>
            </a:r>
            <a:endParaRPr lang="zh-CN" altLang="en-US" sz="3000" dirty="0"/>
          </a:p>
        </p:txBody>
      </p:sp>
      <p:sp>
        <p:nvSpPr>
          <p:cNvPr id="24" name="矩形 23"/>
          <p:cNvSpPr/>
          <p:nvPr/>
        </p:nvSpPr>
        <p:spPr>
          <a:xfrm>
            <a:off x="4800600" y="5483332"/>
            <a:ext cx="420308" cy="6126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000" dirty="0"/>
              <a:t>} </a:t>
            </a:r>
            <a:endParaRPr lang="zh-CN" altLang="en-US" sz="3000" dirty="0"/>
          </a:p>
        </p:txBody>
      </p:sp>
      <p:sp>
        <p:nvSpPr>
          <p:cNvPr id="25" name="矩形 24"/>
          <p:cNvSpPr/>
          <p:nvPr/>
        </p:nvSpPr>
        <p:spPr>
          <a:xfrm>
            <a:off x="457200" y="2362200"/>
            <a:ext cx="420308" cy="6126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000" dirty="0"/>
              <a:t> {</a:t>
            </a:r>
            <a:endParaRPr lang="zh-CN" altLang="en-US" sz="3000" dirty="0"/>
          </a:p>
        </p:txBody>
      </p:sp>
      <p:sp>
        <p:nvSpPr>
          <p:cNvPr id="26" name="矩形 25"/>
          <p:cNvSpPr/>
          <p:nvPr/>
        </p:nvSpPr>
        <p:spPr>
          <a:xfrm>
            <a:off x="2743200" y="6019800"/>
            <a:ext cx="42672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8A00"/>
                </a:solidFill>
              </a:rPr>
              <a:t>//</a:t>
            </a:r>
            <a:r>
              <a:rPr lang="zh-CN" altLang="en-US" dirty="0">
                <a:solidFill>
                  <a:srgbClr val="008A00"/>
                </a:solidFill>
              </a:rPr>
              <a:t>从未找到</a:t>
            </a:r>
            <a:r>
              <a:rPr lang="en-US" altLang="zh-CN" dirty="0">
                <a:solidFill>
                  <a:srgbClr val="008A00"/>
                </a:solidFill>
              </a:rPr>
              <a:t>p, </a:t>
            </a:r>
            <a:r>
              <a:rPr lang="zh-CN" altLang="en-US" dirty="0">
                <a:solidFill>
                  <a:srgbClr val="008A00"/>
                </a:solidFill>
              </a:rPr>
              <a:t>或</a:t>
            </a:r>
            <a:r>
              <a:rPr lang="en-US" altLang="zh-CN" dirty="0">
                <a:solidFill>
                  <a:srgbClr val="008A00"/>
                </a:solidFill>
              </a:rPr>
              <a:t>p</a:t>
            </a:r>
            <a:r>
              <a:rPr lang="zh-CN" altLang="en-US" dirty="0">
                <a:solidFill>
                  <a:srgbClr val="008A00"/>
                </a:solidFill>
              </a:rPr>
              <a:t>无右兄弟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5257800" y="1447800"/>
            <a:ext cx="29718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8A00"/>
                </a:solidFill>
              </a:rPr>
              <a:t>//v</a:t>
            </a:r>
            <a:r>
              <a:rPr lang="zh-CN" altLang="en-US" dirty="0">
                <a:solidFill>
                  <a:srgbClr val="008A00"/>
                </a:solidFill>
              </a:rPr>
              <a:t>用于取子表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 Box 6"/>
          <p:cNvSpPr txBox="1">
            <a:spLocks noChangeArrowheads="1"/>
          </p:cNvSpPr>
          <p:nvPr/>
        </p:nvSpPr>
        <p:spPr bwMode="auto">
          <a:xfrm>
            <a:off x="457200" y="2294959"/>
            <a:ext cx="3657600" cy="380104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zh-CN" altLang="en-US" sz="3000" dirty="0">
                <a:solidFill>
                  <a:srgbClr val="00518E"/>
                </a:solidFill>
              </a:rPr>
              <a:t> 递归定义：</a:t>
            </a:r>
            <a:endParaRPr lang="en-US" altLang="zh-CN" sz="3000" dirty="0">
              <a:solidFill>
                <a:srgbClr val="00518E"/>
              </a:solidFill>
            </a:endParaRPr>
          </a:p>
          <a:p>
            <a:pPr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3000" dirty="0"/>
              <a:t>1) </a:t>
            </a:r>
            <a:r>
              <a:rPr lang="zh-CN" altLang="en-US" sz="3000" dirty="0"/>
              <a:t>是一棵空树，或</a:t>
            </a:r>
            <a:endParaRPr lang="en-US" altLang="zh-CN" sz="3000" dirty="0"/>
          </a:p>
          <a:p>
            <a:pPr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3000" dirty="0"/>
              <a:t>2) </a:t>
            </a:r>
            <a:r>
              <a:rPr lang="zh-CN" altLang="en-US" sz="3000" dirty="0"/>
              <a:t>左右子树都是</a:t>
            </a:r>
            <a:endParaRPr lang="en-US" altLang="zh-CN" sz="3000" dirty="0"/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3000" dirty="0"/>
              <a:t>平衡二叉树，</a:t>
            </a:r>
            <a:endParaRPr lang="en-US" altLang="zh-CN" sz="3000" dirty="0"/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3000" dirty="0"/>
              <a:t>并且，</a:t>
            </a:r>
            <a:endParaRPr lang="en-US" altLang="zh-CN" sz="3000" dirty="0"/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3000" dirty="0"/>
              <a:t>左、右子树高度差的绝对值不大于</a:t>
            </a:r>
            <a:r>
              <a:rPr lang="en-US" altLang="zh-CN" sz="3000" dirty="0"/>
              <a:t>1</a:t>
            </a:r>
            <a:r>
              <a:rPr lang="zh-CN" altLang="en-US" sz="3000" dirty="0"/>
              <a:t>。</a:t>
            </a:r>
            <a:endParaRPr lang="en-US" altLang="zh-CN" sz="3000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57200" y="-75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400" kern="0" dirty="0">
                <a:solidFill>
                  <a:schemeClr val="tx2"/>
                </a:solidFill>
                <a:latin typeface="黑体" pitchFamily="2" charset="-122"/>
                <a:cs typeface="+mj-cs"/>
              </a:rPr>
              <a:t>平衡二叉树（补充内容）</a:t>
            </a:r>
            <a:endParaRPr kumimoji="0" lang="zh-CN" altLang="en-US" sz="4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9" name="Text Box 6"/>
          <p:cNvSpPr txBox="1">
            <a:spLocks noChangeArrowheads="1"/>
          </p:cNvSpPr>
          <p:nvPr/>
        </p:nvSpPr>
        <p:spPr bwMode="auto">
          <a:xfrm>
            <a:off x="457200" y="1151959"/>
            <a:ext cx="8305800" cy="114525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zh-CN" altLang="en-US" sz="3000" dirty="0">
                <a:solidFill>
                  <a:srgbClr val="00518E"/>
                </a:solidFill>
              </a:rPr>
              <a:t> 平衡二叉树：</a:t>
            </a:r>
            <a:r>
              <a:rPr lang="zh-CN" altLang="en-US" sz="3000" dirty="0"/>
              <a:t>所有结点平衡因子的绝对值</a:t>
            </a:r>
            <a:endParaRPr lang="en-US" altLang="zh-CN" sz="3000" dirty="0"/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000" dirty="0"/>
              <a:t>                        </a:t>
            </a:r>
            <a:r>
              <a:rPr lang="zh-CN" altLang="en-US" sz="3000" dirty="0"/>
              <a:t>都不大于</a:t>
            </a:r>
            <a:r>
              <a:rPr lang="en-US" altLang="zh-CN" sz="3000" dirty="0"/>
              <a:t>1</a:t>
            </a:r>
            <a:r>
              <a:rPr lang="zh-CN" altLang="en-US" sz="3000" dirty="0"/>
              <a:t>；</a:t>
            </a:r>
            <a:endParaRPr lang="en-US" altLang="zh-CN" sz="3000" dirty="0"/>
          </a:p>
        </p:txBody>
      </p:sp>
      <p:sp>
        <p:nvSpPr>
          <p:cNvPr id="83" name="Oval 26"/>
          <p:cNvSpPr>
            <a:spLocks noChangeArrowheads="1"/>
          </p:cNvSpPr>
          <p:nvPr/>
        </p:nvSpPr>
        <p:spPr bwMode="auto">
          <a:xfrm>
            <a:off x="3875401" y="3437959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B</a:t>
            </a:r>
          </a:p>
        </p:txBody>
      </p:sp>
      <p:sp>
        <p:nvSpPr>
          <p:cNvPr id="84" name="Oval 27"/>
          <p:cNvSpPr>
            <a:spLocks noChangeArrowheads="1"/>
          </p:cNvSpPr>
          <p:nvPr/>
        </p:nvSpPr>
        <p:spPr bwMode="auto">
          <a:xfrm>
            <a:off x="4367401" y="2523559"/>
            <a:ext cx="504000" cy="504000"/>
          </a:xfrm>
          <a:prstGeom prst="ellipse">
            <a:avLst/>
          </a:prstGeom>
          <a:solidFill>
            <a:srgbClr val="FFFE98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/>
              <a:t>A</a:t>
            </a:r>
          </a:p>
        </p:txBody>
      </p:sp>
      <p:sp>
        <p:nvSpPr>
          <p:cNvPr id="85" name="Oval 28"/>
          <p:cNvSpPr>
            <a:spLocks noChangeArrowheads="1"/>
          </p:cNvSpPr>
          <p:nvPr/>
        </p:nvSpPr>
        <p:spPr bwMode="auto">
          <a:xfrm>
            <a:off x="4830001" y="3437959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C</a:t>
            </a:r>
            <a:endParaRPr lang="zh-CN" altLang="en-US" sz="3200" dirty="0"/>
          </a:p>
        </p:txBody>
      </p:sp>
      <p:sp>
        <p:nvSpPr>
          <p:cNvPr id="86" name="Oval 29"/>
          <p:cNvSpPr>
            <a:spLocks noChangeArrowheads="1"/>
          </p:cNvSpPr>
          <p:nvPr/>
        </p:nvSpPr>
        <p:spPr bwMode="auto">
          <a:xfrm>
            <a:off x="4419601" y="4428559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D</a:t>
            </a:r>
            <a:endParaRPr lang="zh-CN" altLang="en-US" sz="3200" dirty="0"/>
          </a:p>
        </p:txBody>
      </p:sp>
      <p:cxnSp>
        <p:nvCxnSpPr>
          <p:cNvPr id="87" name="直接连接符 86"/>
          <p:cNvCxnSpPr>
            <a:stCxn id="84" idx="3"/>
            <a:endCxn id="83" idx="0"/>
          </p:cNvCxnSpPr>
          <p:nvPr/>
        </p:nvCxnSpPr>
        <p:spPr bwMode="auto">
          <a:xfrm rot="5400000">
            <a:off x="4042202" y="3038950"/>
            <a:ext cx="484209" cy="3138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8" name="直接连接符 87"/>
          <p:cNvCxnSpPr>
            <a:stCxn id="84" idx="5"/>
            <a:endCxn id="85" idx="0"/>
          </p:cNvCxnSpPr>
          <p:nvPr/>
        </p:nvCxnSpPr>
        <p:spPr bwMode="auto">
          <a:xfrm rot="16200000" flipH="1">
            <a:off x="4697692" y="3053649"/>
            <a:ext cx="484209" cy="2844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9" name="直接连接符 88"/>
          <p:cNvCxnSpPr>
            <a:stCxn id="85" idx="3"/>
            <a:endCxn id="86" idx="0"/>
          </p:cNvCxnSpPr>
          <p:nvPr/>
        </p:nvCxnSpPr>
        <p:spPr bwMode="auto">
          <a:xfrm rot="5400000">
            <a:off x="4507502" y="4032250"/>
            <a:ext cx="560409" cy="2322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0" name="Oval 29"/>
          <p:cNvSpPr>
            <a:spLocks noChangeArrowheads="1"/>
          </p:cNvSpPr>
          <p:nvPr/>
        </p:nvSpPr>
        <p:spPr bwMode="auto">
          <a:xfrm>
            <a:off x="5287201" y="4428559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E</a:t>
            </a:r>
            <a:endParaRPr lang="zh-CN" altLang="en-US" sz="3200" dirty="0"/>
          </a:p>
        </p:txBody>
      </p:sp>
      <p:cxnSp>
        <p:nvCxnSpPr>
          <p:cNvPr id="91" name="直接连接符 90"/>
          <p:cNvCxnSpPr>
            <a:stCxn id="85" idx="5"/>
            <a:endCxn id="90" idx="0"/>
          </p:cNvCxnSpPr>
          <p:nvPr/>
        </p:nvCxnSpPr>
        <p:spPr bwMode="auto">
          <a:xfrm rot="16200000" flipH="1">
            <a:off x="5119492" y="4008849"/>
            <a:ext cx="560409" cy="2790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2" name="Oval 29"/>
          <p:cNvSpPr>
            <a:spLocks noChangeArrowheads="1"/>
          </p:cNvSpPr>
          <p:nvPr/>
        </p:nvSpPr>
        <p:spPr bwMode="auto">
          <a:xfrm>
            <a:off x="4876801" y="5296159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F</a:t>
            </a:r>
            <a:endParaRPr lang="zh-CN" altLang="en-US" sz="3200" dirty="0"/>
          </a:p>
        </p:txBody>
      </p:sp>
      <p:cxnSp>
        <p:nvCxnSpPr>
          <p:cNvPr id="93" name="直接连接符 92"/>
          <p:cNvCxnSpPr>
            <a:stCxn id="90" idx="3"/>
            <a:endCxn id="92" idx="0"/>
          </p:cNvCxnSpPr>
          <p:nvPr/>
        </p:nvCxnSpPr>
        <p:spPr bwMode="auto">
          <a:xfrm rot="5400000">
            <a:off x="5026202" y="4961350"/>
            <a:ext cx="437409" cy="2322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4" name="Oval 29"/>
          <p:cNvSpPr>
            <a:spLocks noChangeArrowheads="1"/>
          </p:cNvSpPr>
          <p:nvPr/>
        </p:nvSpPr>
        <p:spPr bwMode="auto">
          <a:xfrm>
            <a:off x="5744401" y="5296159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G</a:t>
            </a:r>
            <a:endParaRPr lang="zh-CN" altLang="en-US" sz="3200" dirty="0"/>
          </a:p>
        </p:txBody>
      </p:sp>
      <p:cxnSp>
        <p:nvCxnSpPr>
          <p:cNvPr id="95" name="直接连接符 94"/>
          <p:cNvCxnSpPr>
            <a:stCxn id="90" idx="5"/>
            <a:endCxn id="94" idx="0"/>
          </p:cNvCxnSpPr>
          <p:nvPr/>
        </p:nvCxnSpPr>
        <p:spPr bwMode="auto">
          <a:xfrm rot="16200000" flipH="1">
            <a:off x="5638192" y="4937949"/>
            <a:ext cx="437409" cy="2790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6" name="直接箭头连接符 95"/>
          <p:cNvCxnSpPr/>
          <p:nvPr/>
        </p:nvCxnSpPr>
        <p:spPr bwMode="auto">
          <a:xfrm rot="10800000">
            <a:off x="4953000" y="2718572"/>
            <a:ext cx="609600" cy="1588"/>
          </a:xfrm>
          <a:prstGeom prst="straightConnector1">
            <a:avLst/>
          </a:prstGeom>
          <a:solidFill>
            <a:srgbClr val="B9FFB9"/>
          </a:solidFill>
          <a:ln w="25400" cap="flat" cmpd="sng" algn="ctr">
            <a:solidFill>
              <a:srgbClr val="FF66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7" name="Text Box 6"/>
          <p:cNvSpPr txBox="1">
            <a:spLocks noChangeArrowheads="1"/>
          </p:cNvSpPr>
          <p:nvPr/>
        </p:nvSpPr>
        <p:spPr bwMode="auto">
          <a:xfrm>
            <a:off x="5562601" y="2337572"/>
            <a:ext cx="3276600" cy="6955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dirty="0">
                <a:sym typeface="Wingdings" pitchFamily="2" charset="2"/>
              </a:rPr>
              <a:t>A</a:t>
            </a:r>
            <a:r>
              <a:rPr lang="zh-CN" altLang="en-US" dirty="0">
                <a:sym typeface="Wingdings" pitchFamily="2" charset="2"/>
              </a:rPr>
              <a:t>的平衡因子</a:t>
            </a:r>
            <a:r>
              <a:rPr lang="en-US" altLang="zh-CN" dirty="0">
                <a:sym typeface="Wingdings" pitchFamily="2" charset="2"/>
              </a:rPr>
              <a:t>: -2</a:t>
            </a:r>
          </a:p>
        </p:txBody>
      </p:sp>
      <p:cxnSp>
        <p:nvCxnSpPr>
          <p:cNvPr id="98" name="直接箭头连接符 97"/>
          <p:cNvCxnSpPr/>
          <p:nvPr/>
        </p:nvCxnSpPr>
        <p:spPr bwMode="auto">
          <a:xfrm rot="10800000">
            <a:off x="5410200" y="3732984"/>
            <a:ext cx="609600" cy="1588"/>
          </a:xfrm>
          <a:prstGeom prst="straightConnector1">
            <a:avLst/>
          </a:prstGeom>
          <a:solidFill>
            <a:srgbClr val="B9FFB9"/>
          </a:solidFill>
          <a:ln w="25400" cap="flat" cmpd="sng" algn="ctr">
            <a:solidFill>
              <a:srgbClr val="FF66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9" name="Text Box 6"/>
          <p:cNvSpPr txBox="1">
            <a:spLocks noChangeArrowheads="1"/>
          </p:cNvSpPr>
          <p:nvPr/>
        </p:nvSpPr>
        <p:spPr bwMode="auto">
          <a:xfrm>
            <a:off x="5943600" y="3351984"/>
            <a:ext cx="3429000" cy="6955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dirty="0">
                <a:sym typeface="Wingdings" pitchFamily="2" charset="2"/>
              </a:rPr>
              <a:t>C</a:t>
            </a:r>
            <a:r>
              <a:rPr lang="zh-CN" altLang="en-US" dirty="0">
                <a:sym typeface="Wingdings" pitchFamily="2" charset="2"/>
              </a:rPr>
              <a:t>的平衡因子</a:t>
            </a:r>
            <a:r>
              <a:rPr lang="en-US" altLang="zh-CN" dirty="0">
                <a:sym typeface="Wingdings" pitchFamily="2" charset="2"/>
              </a:rPr>
              <a:t>: -1</a:t>
            </a:r>
          </a:p>
        </p:txBody>
      </p:sp>
      <p:cxnSp>
        <p:nvCxnSpPr>
          <p:cNvPr id="100" name="直接箭头连接符 99"/>
          <p:cNvCxnSpPr/>
          <p:nvPr/>
        </p:nvCxnSpPr>
        <p:spPr bwMode="auto">
          <a:xfrm rot="10800000">
            <a:off x="5867402" y="4699772"/>
            <a:ext cx="609600" cy="1588"/>
          </a:xfrm>
          <a:prstGeom prst="straightConnector1">
            <a:avLst/>
          </a:prstGeom>
          <a:solidFill>
            <a:srgbClr val="B9FFB9"/>
          </a:solidFill>
          <a:ln w="25400" cap="flat" cmpd="sng" algn="ctr">
            <a:solidFill>
              <a:srgbClr val="FF66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1" name="Text Box 6"/>
          <p:cNvSpPr txBox="1">
            <a:spLocks noChangeArrowheads="1"/>
          </p:cNvSpPr>
          <p:nvPr/>
        </p:nvSpPr>
        <p:spPr bwMode="auto">
          <a:xfrm>
            <a:off x="6400801" y="4342584"/>
            <a:ext cx="3200399" cy="6955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dirty="0">
                <a:sym typeface="Wingdings" pitchFamily="2" charset="2"/>
              </a:rPr>
              <a:t>E</a:t>
            </a:r>
            <a:r>
              <a:rPr lang="zh-CN" altLang="en-US" dirty="0">
                <a:sym typeface="Wingdings" pitchFamily="2" charset="2"/>
              </a:rPr>
              <a:t>的平衡因子</a:t>
            </a:r>
            <a:r>
              <a:rPr lang="en-US" altLang="zh-CN" dirty="0">
                <a:sym typeface="Wingdings" pitchFamily="2" charset="2"/>
              </a:rPr>
              <a:t>: 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zh-CN" altLang="en-US" dirty="0">
                <a:latin typeface="黑体" pitchFamily="2" charset="-122"/>
                <a:ea typeface="黑体" pitchFamily="2" charset="-122"/>
              </a:rPr>
              <a:t>小结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2" name="Text Box 6"/>
          <p:cNvSpPr txBox="1">
            <a:spLocks noChangeArrowheads="1"/>
          </p:cNvSpPr>
          <p:nvPr/>
        </p:nvSpPr>
        <p:spPr bwMode="auto">
          <a:xfrm>
            <a:off x="381000" y="1143000"/>
            <a:ext cx="8763000" cy="528144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52000">
              <a:lnSpc>
                <a:spcPct val="12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zh-CN" altLang="en-US" sz="3200" dirty="0">
                <a:solidFill>
                  <a:srgbClr val="003399"/>
                </a:solidFill>
              </a:rPr>
              <a:t> 掌握</a:t>
            </a:r>
            <a:endParaRPr lang="en-US" altLang="zh-CN" sz="3200" dirty="0">
              <a:solidFill>
                <a:srgbClr val="003399"/>
              </a:solidFill>
            </a:endParaRPr>
          </a:p>
          <a:p>
            <a:pPr marL="252000">
              <a:lnSpc>
                <a:spcPct val="120000"/>
              </a:lnSpc>
              <a:spcBef>
                <a:spcPts val="1200"/>
              </a:spcBef>
              <a:buNone/>
            </a:pPr>
            <a:r>
              <a:rPr lang="en-US" altLang="zh-CN" sz="3200" dirty="0">
                <a:solidFill>
                  <a:srgbClr val="990099"/>
                </a:solidFill>
              </a:rPr>
              <a:t>  1. </a:t>
            </a:r>
            <a:r>
              <a:rPr lang="zh-CN" altLang="en-US" sz="3200" dirty="0">
                <a:solidFill>
                  <a:srgbClr val="990099"/>
                </a:solidFill>
              </a:rPr>
              <a:t>树的度，结点个数计算方法；</a:t>
            </a:r>
            <a:endParaRPr lang="en-US" altLang="zh-CN" sz="3200" dirty="0">
              <a:solidFill>
                <a:srgbClr val="990099"/>
              </a:solidFill>
            </a:endParaRPr>
          </a:p>
          <a:p>
            <a:pPr marL="252000">
              <a:lnSpc>
                <a:spcPct val="120000"/>
              </a:lnSpc>
              <a:spcBef>
                <a:spcPts val="1200"/>
              </a:spcBef>
              <a:buNone/>
            </a:pPr>
            <a:r>
              <a:rPr lang="en-US" altLang="zh-CN" sz="3200" dirty="0">
                <a:solidFill>
                  <a:srgbClr val="990099"/>
                </a:solidFill>
              </a:rPr>
              <a:t>   2. </a:t>
            </a:r>
            <a:r>
              <a:rPr lang="zh-CN" altLang="en-US" sz="3200" dirty="0">
                <a:solidFill>
                  <a:srgbClr val="990099"/>
                </a:solidFill>
              </a:rPr>
              <a:t>树的遍历</a:t>
            </a:r>
            <a:endParaRPr lang="en-US" altLang="zh-CN" sz="3200" dirty="0">
              <a:solidFill>
                <a:srgbClr val="990099"/>
              </a:solidFill>
            </a:endParaRPr>
          </a:p>
          <a:p>
            <a:pPr marL="2520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/>
              <a:t>       2.1 </a:t>
            </a:r>
            <a:r>
              <a:rPr lang="zh-CN" altLang="en-US" sz="3200" dirty="0"/>
              <a:t>树的先根、后根遍历；</a:t>
            </a:r>
            <a:endParaRPr lang="en-US" altLang="zh-CN" sz="3200" dirty="0"/>
          </a:p>
          <a:p>
            <a:pPr marL="2520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/>
              <a:t>       2.2 </a:t>
            </a:r>
            <a:r>
              <a:rPr lang="zh-CN" altLang="en-US" sz="3200" dirty="0"/>
              <a:t>树的广度优先遍历；</a:t>
            </a:r>
            <a:endParaRPr lang="en-US" altLang="zh-CN" sz="3200" dirty="0"/>
          </a:p>
          <a:p>
            <a:pPr marL="252000">
              <a:lnSpc>
                <a:spcPct val="120000"/>
              </a:lnSpc>
              <a:spcBef>
                <a:spcPts val="1200"/>
              </a:spcBef>
              <a:buNone/>
            </a:pPr>
            <a:r>
              <a:rPr lang="en-US" altLang="zh-CN" sz="3200" dirty="0">
                <a:solidFill>
                  <a:srgbClr val="990099"/>
                </a:solidFill>
              </a:rPr>
              <a:t>   3. </a:t>
            </a:r>
            <a:r>
              <a:rPr lang="zh-CN" altLang="en-US" sz="3200" dirty="0">
                <a:solidFill>
                  <a:srgbClr val="990099"/>
                </a:solidFill>
              </a:rPr>
              <a:t>树的表示（存储）：</a:t>
            </a:r>
            <a:endParaRPr lang="en-US" altLang="zh-CN" sz="3200" dirty="0">
              <a:solidFill>
                <a:srgbClr val="990099"/>
              </a:solidFill>
            </a:endParaRPr>
          </a:p>
          <a:p>
            <a:pPr marL="2520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/>
              <a:t>       3.1 </a:t>
            </a:r>
            <a:r>
              <a:rPr lang="zh-CN" altLang="en-US" sz="3200" dirty="0"/>
              <a:t>父亲数组表示法</a:t>
            </a:r>
            <a:endParaRPr lang="en-US" altLang="zh-CN" sz="3200" dirty="0"/>
          </a:p>
          <a:p>
            <a:pPr marL="2520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/>
              <a:t>       3.2 </a:t>
            </a:r>
            <a:r>
              <a:rPr lang="zh-CN" altLang="en-US" sz="3200" dirty="0"/>
              <a:t>子表表示法；</a:t>
            </a:r>
            <a:endParaRPr lang="en-US" altLang="zh-CN" sz="3200" dirty="0"/>
          </a:p>
        </p:txBody>
      </p:sp>
    </p:spTree>
  </p:cSld>
  <p:clrMapOvr>
    <a:masterClrMapping/>
  </p:clrMapOvr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Text Box 2"/>
          <p:cNvSpPr txBox="1">
            <a:spLocks noChangeArrowheads="1"/>
          </p:cNvSpPr>
          <p:nvPr/>
        </p:nvSpPr>
        <p:spPr bwMode="auto">
          <a:xfrm>
            <a:off x="0" y="1773238"/>
            <a:ext cx="9144000" cy="21544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6000" b="1" dirty="0">
                <a:solidFill>
                  <a:srgbClr val="5959D5"/>
                </a:solidFill>
                <a:ea typeface="楷体_GB2312" pitchFamily="49" charset="-122"/>
              </a:rPr>
              <a:t>第</a:t>
            </a:r>
            <a:r>
              <a:rPr kumimoji="1" lang="en-US" altLang="zh-CN" sz="6000" b="1" dirty="0">
                <a:solidFill>
                  <a:srgbClr val="5959D5"/>
                </a:solidFill>
                <a:ea typeface="楷体_GB2312" pitchFamily="49" charset="-122"/>
              </a:rPr>
              <a:t>5</a:t>
            </a:r>
            <a:r>
              <a:rPr kumimoji="1" lang="zh-CN" altLang="en-US" sz="6000" b="1" dirty="0">
                <a:solidFill>
                  <a:srgbClr val="5959D5"/>
                </a:solidFill>
                <a:ea typeface="楷体_GB2312" pitchFamily="49" charset="-122"/>
              </a:rPr>
              <a:t>章 二叉树与树</a:t>
            </a:r>
          </a:p>
          <a:p>
            <a:pPr algn="ctr" eaLnBrk="0" hangingPunct="0">
              <a:lnSpc>
                <a:spcPct val="100000"/>
              </a:lnSpc>
              <a:spcBef>
                <a:spcPts val="3600"/>
              </a:spcBef>
              <a:buFontTx/>
              <a:buNone/>
            </a:pPr>
            <a:r>
              <a:rPr kumimoji="1" lang="zh-CN" altLang="en-US" sz="4400" dirty="0">
                <a:solidFill>
                  <a:srgbClr val="292929"/>
                </a:solidFill>
                <a:latin typeface="黑体" pitchFamily="2" charset="-122"/>
              </a:rPr>
              <a:t>第</a:t>
            </a:r>
            <a:r>
              <a:rPr kumimoji="1" lang="en-US" altLang="zh-CN" sz="4400" dirty="0">
                <a:solidFill>
                  <a:srgbClr val="292929"/>
                </a:solidFill>
                <a:latin typeface="黑体" pitchFamily="2" charset="-122"/>
              </a:rPr>
              <a:t>18</a:t>
            </a:r>
            <a:r>
              <a:rPr kumimoji="1" lang="zh-CN" altLang="en-US" sz="4400" dirty="0">
                <a:solidFill>
                  <a:srgbClr val="292929"/>
                </a:solidFill>
                <a:latin typeface="黑体" pitchFamily="2" charset="-122"/>
              </a:rPr>
              <a:t>讲：树，二叉树，树林</a:t>
            </a:r>
            <a:endParaRPr kumimoji="1" lang="en-US" altLang="zh-CN" sz="4400" dirty="0">
              <a:solidFill>
                <a:srgbClr val="292929"/>
              </a:solidFill>
              <a:latin typeface="黑体" pitchFamily="2" charset="-122"/>
            </a:endParaRPr>
          </a:p>
        </p:txBody>
      </p:sp>
      <p:sp>
        <p:nvSpPr>
          <p:cNvPr id="4101" name="Rectangle 8"/>
          <p:cNvSpPr>
            <a:spLocks noChangeArrowheads="1"/>
          </p:cNvSpPr>
          <p:nvPr/>
        </p:nvSpPr>
        <p:spPr bwMode="auto">
          <a:xfrm>
            <a:off x="990600" y="609600"/>
            <a:ext cx="7924800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102" name="Text Box 9"/>
          <p:cNvSpPr txBox="1">
            <a:spLocks noChangeArrowheads="1"/>
          </p:cNvSpPr>
          <p:nvPr/>
        </p:nvSpPr>
        <p:spPr bwMode="auto">
          <a:xfrm>
            <a:off x="928688" y="188913"/>
            <a:ext cx="4651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0067B4"/>
                </a:solidFill>
                <a:latin typeface="Times New Roman" pitchFamily="18" charset="0"/>
                <a:ea typeface="宋体" pitchFamily="2" charset="-122"/>
              </a:rPr>
              <a:t>河海大学计算机与信息学院</a:t>
            </a:r>
          </a:p>
        </p:txBody>
      </p:sp>
      <p:pic>
        <p:nvPicPr>
          <p:cNvPr id="4103" name="Picture 7" descr="河海校徽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65200" cy="103028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zh-CN" altLang="en-US" dirty="0">
                <a:latin typeface="黑体" pitchFamily="2" charset="-122"/>
                <a:ea typeface="黑体" pitchFamily="2" charset="-122"/>
              </a:rPr>
              <a:t>回顾：树的遍历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304800" y="1219200"/>
            <a:ext cx="8839200" cy="462588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08000">
              <a:lnSpc>
                <a:spcPct val="13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zh-CN" altLang="en-US" sz="3200" dirty="0">
                <a:solidFill>
                  <a:srgbClr val="003399"/>
                </a:solidFill>
              </a:rPr>
              <a:t> 深度优先遍历</a:t>
            </a:r>
            <a:endParaRPr lang="en-US" altLang="zh-CN" sz="3200" dirty="0">
              <a:solidFill>
                <a:srgbClr val="003399"/>
              </a:solidFill>
            </a:endParaRPr>
          </a:p>
          <a:p>
            <a:pPr marL="108000">
              <a:lnSpc>
                <a:spcPct val="130000"/>
              </a:lnSpc>
              <a:spcBef>
                <a:spcPts val="600"/>
              </a:spcBef>
              <a:buNone/>
            </a:pPr>
            <a:r>
              <a:rPr lang="zh-CN" altLang="en-US" sz="3200" dirty="0"/>
              <a:t>    </a:t>
            </a:r>
            <a:r>
              <a:rPr lang="en-US" altLang="zh-CN" sz="3200" dirty="0"/>
              <a:t>-- </a:t>
            </a:r>
            <a:r>
              <a:rPr lang="zh-CN" altLang="en-US" sz="3200" dirty="0"/>
              <a:t>先根</a:t>
            </a:r>
            <a:r>
              <a:rPr lang="en-US" altLang="zh-CN" sz="3200" dirty="0"/>
              <a:t>(</a:t>
            </a:r>
            <a:r>
              <a:rPr lang="zh-CN" altLang="en-US" sz="3200" dirty="0"/>
              <a:t>先序</a:t>
            </a:r>
            <a:r>
              <a:rPr lang="en-US" altLang="zh-CN" sz="3200" dirty="0"/>
              <a:t>)</a:t>
            </a:r>
            <a:r>
              <a:rPr lang="zh-CN" altLang="en-US" sz="3200" dirty="0"/>
              <a:t>遍历；</a:t>
            </a:r>
            <a:endParaRPr lang="en-US" altLang="zh-CN" sz="3200" dirty="0"/>
          </a:p>
          <a:p>
            <a:pPr marL="108000">
              <a:lnSpc>
                <a:spcPct val="130000"/>
              </a:lnSpc>
              <a:spcBef>
                <a:spcPts val="600"/>
              </a:spcBef>
              <a:buNone/>
            </a:pPr>
            <a:r>
              <a:rPr lang="en-US" altLang="zh-CN" sz="3200" dirty="0">
                <a:solidFill>
                  <a:schemeClr val="bg1">
                    <a:lumMod val="50000"/>
                  </a:schemeClr>
                </a:solidFill>
              </a:rPr>
              <a:t>    -- </a:t>
            </a:r>
            <a:r>
              <a:rPr lang="zh-CN" altLang="en-US" sz="3200" dirty="0">
                <a:solidFill>
                  <a:schemeClr val="bg1">
                    <a:lumMod val="50000"/>
                  </a:schemeClr>
                </a:solidFill>
              </a:rPr>
              <a:t>中根</a:t>
            </a:r>
            <a:r>
              <a:rPr lang="en-US" altLang="zh-CN" sz="32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zh-CN" altLang="en-US" sz="3200" dirty="0">
                <a:solidFill>
                  <a:schemeClr val="bg1">
                    <a:lumMod val="50000"/>
                  </a:schemeClr>
                </a:solidFill>
              </a:rPr>
              <a:t>中序</a:t>
            </a:r>
            <a:r>
              <a:rPr lang="en-US" altLang="zh-CN" sz="3200" dirty="0">
                <a:solidFill>
                  <a:schemeClr val="bg1">
                    <a:lumMod val="50000"/>
                  </a:schemeClr>
                </a:solidFill>
              </a:rPr>
              <a:t>)</a:t>
            </a:r>
            <a:r>
              <a:rPr lang="zh-CN" altLang="en-US" sz="3200" dirty="0">
                <a:solidFill>
                  <a:schemeClr val="bg1">
                    <a:lumMod val="50000"/>
                  </a:schemeClr>
                </a:solidFill>
              </a:rPr>
              <a:t>遍历；</a:t>
            </a:r>
            <a:endParaRPr lang="en-US" altLang="zh-CN" sz="3200" dirty="0">
              <a:solidFill>
                <a:schemeClr val="bg1">
                  <a:lumMod val="50000"/>
                </a:schemeClr>
              </a:solidFill>
            </a:endParaRPr>
          </a:p>
          <a:p>
            <a:pPr marL="108000">
              <a:lnSpc>
                <a:spcPct val="130000"/>
              </a:lnSpc>
              <a:spcBef>
                <a:spcPts val="600"/>
              </a:spcBef>
              <a:buNone/>
            </a:pPr>
            <a:r>
              <a:rPr lang="zh-CN" altLang="en-US" sz="3200" dirty="0"/>
              <a:t>    </a:t>
            </a:r>
            <a:r>
              <a:rPr lang="en-US" altLang="zh-CN" sz="3200" dirty="0"/>
              <a:t>--</a:t>
            </a:r>
            <a:r>
              <a:rPr lang="zh-CN" altLang="en-US" sz="3200" dirty="0"/>
              <a:t> 后根</a:t>
            </a:r>
            <a:r>
              <a:rPr lang="en-US" altLang="zh-CN" sz="3200" dirty="0"/>
              <a:t>(</a:t>
            </a:r>
            <a:r>
              <a:rPr lang="zh-CN" altLang="en-US" sz="3200" dirty="0"/>
              <a:t>后序</a:t>
            </a:r>
            <a:r>
              <a:rPr lang="en-US" altLang="zh-CN" sz="3200" dirty="0"/>
              <a:t>)</a:t>
            </a:r>
            <a:r>
              <a:rPr lang="zh-CN" altLang="en-US" sz="3200" dirty="0"/>
              <a:t>遍历；</a:t>
            </a:r>
            <a:endParaRPr lang="en-US" altLang="zh-CN" sz="3200" dirty="0"/>
          </a:p>
          <a:p>
            <a:pPr marL="108000">
              <a:lnSpc>
                <a:spcPct val="130000"/>
              </a:lnSpc>
              <a:spcBef>
                <a:spcPts val="1800"/>
              </a:spcBef>
            </a:pPr>
            <a:r>
              <a:rPr lang="zh-CN" altLang="en-US" sz="3200" dirty="0">
                <a:solidFill>
                  <a:srgbClr val="003399"/>
                </a:solidFill>
              </a:rPr>
              <a:t> 广度优先遍历</a:t>
            </a:r>
            <a:endParaRPr lang="en-US" altLang="zh-CN" sz="3200" dirty="0">
              <a:solidFill>
                <a:srgbClr val="003399"/>
              </a:solidFill>
            </a:endParaRPr>
          </a:p>
          <a:p>
            <a:pPr marL="108000">
              <a:lnSpc>
                <a:spcPct val="130000"/>
              </a:lnSpc>
              <a:spcBef>
                <a:spcPts val="1800"/>
              </a:spcBef>
              <a:buNone/>
            </a:pPr>
            <a:endParaRPr lang="en-US" altLang="zh-CN" sz="3200" dirty="0"/>
          </a:p>
        </p:txBody>
      </p:sp>
      <p:sp>
        <p:nvSpPr>
          <p:cNvPr id="6" name="Oval 28"/>
          <p:cNvSpPr>
            <a:spLocks noChangeArrowheads="1"/>
          </p:cNvSpPr>
          <p:nvPr/>
        </p:nvSpPr>
        <p:spPr bwMode="auto">
          <a:xfrm>
            <a:off x="7683479" y="26670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C</a:t>
            </a:r>
            <a:endParaRPr lang="zh-CN" altLang="en-US" sz="3200" dirty="0"/>
          </a:p>
        </p:txBody>
      </p:sp>
      <p:sp>
        <p:nvSpPr>
          <p:cNvPr id="9" name="Oval 30"/>
          <p:cNvSpPr>
            <a:spLocks noChangeArrowheads="1"/>
          </p:cNvSpPr>
          <p:nvPr/>
        </p:nvSpPr>
        <p:spPr bwMode="auto">
          <a:xfrm>
            <a:off x="5761800" y="4017188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E</a:t>
            </a:r>
          </a:p>
        </p:txBody>
      </p:sp>
      <p:sp>
        <p:nvSpPr>
          <p:cNvPr id="10" name="Oval 29"/>
          <p:cNvSpPr>
            <a:spLocks noChangeArrowheads="1"/>
          </p:cNvSpPr>
          <p:nvPr/>
        </p:nvSpPr>
        <p:spPr bwMode="auto">
          <a:xfrm>
            <a:off x="6523800" y="3947338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F</a:t>
            </a:r>
            <a:endParaRPr lang="zh-CN" altLang="en-US" sz="3200" dirty="0"/>
          </a:p>
        </p:txBody>
      </p:sp>
      <p:cxnSp>
        <p:nvCxnSpPr>
          <p:cNvPr id="11" name="直接连接符 10"/>
          <p:cNvCxnSpPr>
            <a:cxnSpLocks noChangeShapeType="1"/>
            <a:stCxn id="18" idx="5"/>
            <a:endCxn id="6" idx="1"/>
          </p:cNvCxnSpPr>
          <p:nvPr/>
        </p:nvCxnSpPr>
        <p:spPr bwMode="auto">
          <a:xfrm rot="16200000" flipH="1">
            <a:off x="6965093" y="1948614"/>
            <a:ext cx="862818" cy="72157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2" name="直接连接符 11"/>
          <p:cNvCxnSpPr>
            <a:cxnSpLocks noChangeShapeType="1"/>
            <a:stCxn id="19" idx="5"/>
            <a:endCxn id="10" idx="0"/>
          </p:cNvCxnSpPr>
          <p:nvPr/>
        </p:nvCxnSpPr>
        <p:spPr bwMode="auto">
          <a:xfrm rot="16200000" flipH="1">
            <a:off x="6089391" y="3260928"/>
            <a:ext cx="789009" cy="5838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3" name="直接连接符 12"/>
          <p:cNvCxnSpPr>
            <a:cxnSpLocks noChangeShapeType="1"/>
            <a:stCxn id="19" idx="4"/>
            <a:endCxn id="9" idx="0"/>
          </p:cNvCxnSpPr>
          <p:nvPr/>
        </p:nvCxnSpPr>
        <p:spPr bwMode="auto">
          <a:xfrm rot="5400000">
            <a:off x="5621275" y="3624663"/>
            <a:ext cx="785050" cy="15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4" name="Oval 30"/>
          <p:cNvSpPr>
            <a:spLocks noChangeArrowheads="1"/>
          </p:cNvSpPr>
          <p:nvPr/>
        </p:nvSpPr>
        <p:spPr bwMode="auto">
          <a:xfrm>
            <a:off x="5334000" y="5070475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I</a:t>
            </a:r>
          </a:p>
        </p:txBody>
      </p:sp>
      <p:cxnSp>
        <p:nvCxnSpPr>
          <p:cNvPr id="15" name="直接连接符 30"/>
          <p:cNvCxnSpPr>
            <a:cxnSpLocks noChangeShapeType="1"/>
            <a:stCxn id="9" idx="3"/>
            <a:endCxn id="14" idx="0"/>
          </p:cNvCxnSpPr>
          <p:nvPr/>
        </p:nvCxnSpPr>
        <p:spPr bwMode="auto">
          <a:xfrm rot="5400000">
            <a:off x="5399257" y="4634123"/>
            <a:ext cx="623096" cy="2496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" name="直接连接符 31"/>
          <p:cNvCxnSpPr>
            <a:cxnSpLocks noChangeShapeType="1"/>
            <a:stCxn id="17" idx="0"/>
            <a:endCxn id="9" idx="5"/>
          </p:cNvCxnSpPr>
          <p:nvPr/>
        </p:nvCxnSpPr>
        <p:spPr bwMode="auto">
          <a:xfrm rot="16200000" flipV="1">
            <a:off x="6019948" y="4619422"/>
            <a:ext cx="623096" cy="2790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7" name="Oval 30"/>
          <p:cNvSpPr>
            <a:spLocks noChangeArrowheads="1"/>
          </p:cNvSpPr>
          <p:nvPr/>
        </p:nvSpPr>
        <p:spPr bwMode="auto">
          <a:xfrm>
            <a:off x="6219000" y="5070475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J</a:t>
            </a:r>
          </a:p>
        </p:txBody>
      </p:sp>
      <p:sp>
        <p:nvSpPr>
          <p:cNvPr id="18" name="Oval 27"/>
          <p:cNvSpPr>
            <a:spLocks noChangeArrowheads="1"/>
          </p:cNvSpPr>
          <p:nvPr/>
        </p:nvSpPr>
        <p:spPr bwMode="auto">
          <a:xfrm>
            <a:off x="6605525" y="14478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buNone/>
            </a:pPr>
            <a:r>
              <a:rPr lang="en-US" altLang="zh-CN" sz="3200" dirty="0"/>
              <a:t>A</a:t>
            </a:r>
          </a:p>
        </p:txBody>
      </p:sp>
      <p:sp>
        <p:nvSpPr>
          <p:cNvPr id="19" name="Oval 26"/>
          <p:cNvSpPr>
            <a:spLocks noChangeArrowheads="1"/>
          </p:cNvSpPr>
          <p:nvPr/>
        </p:nvSpPr>
        <p:spPr bwMode="auto">
          <a:xfrm>
            <a:off x="5761800" y="2728138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B</a:t>
            </a:r>
          </a:p>
        </p:txBody>
      </p:sp>
      <p:cxnSp>
        <p:nvCxnSpPr>
          <p:cNvPr id="20" name="直接连接符 19"/>
          <p:cNvCxnSpPr>
            <a:cxnSpLocks noChangeShapeType="1"/>
            <a:stCxn id="18" idx="3"/>
            <a:endCxn id="19" idx="0"/>
          </p:cNvCxnSpPr>
          <p:nvPr/>
        </p:nvCxnSpPr>
        <p:spPr bwMode="auto">
          <a:xfrm rot="5400000">
            <a:off x="5921494" y="1970297"/>
            <a:ext cx="850147" cy="665534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1" name="Oval 29"/>
          <p:cNvSpPr>
            <a:spLocks noChangeArrowheads="1"/>
          </p:cNvSpPr>
          <p:nvPr/>
        </p:nvSpPr>
        <p:spPr bwMode="auto">
          <a:xfrm>
            <a:off x="8181954" y="3898126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H</a:t>
            </a:r>
            <a:endParaRPr lang="zh-CN" altLang="en-US" sz="3200" dirty="0"/>
          </a:p>
        </p:txBody>
      </p:sp>
      <p:cxnSp>
        <p:nvCxnSpPr>
          <p:cNvPr id="22" name="直接连接符 21"/>
          <p:cNvCxnSpPr>
            <a:cxnSpLocks noChangeShapeType="1"/>
            <a:stCxn id="6" idx="5"/>
            <a:endCxn id="21" idx="0"/>
          </p:cNvCxnSpPr>
          <p:nvPr/>
        </p:nvCxnSpPr>
        <p:spPr bwMode="auto">
          <a:xfrm rot="16200000" flipH="1">
            <a:off x="7873345" y="3337516"/>
            <a:ext cx="800935" cy="320284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3" name="Oval 29"/>
          <p:cNvSpPr>
            <a:spLocks noChangeArrowheads="1"/>
          </p:cNvSpPr>
          <p:nvPr/>
        </p:nvSpPr>
        <p:spPr bwMode="auto">
          <a:xfrm>
            <a:off x="7285800" y="3927475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G</a:t>
            </a:r>
            <a:endParaRPr lang="zh-CN" altLang="en-US" sz="3200" dirty="0"/>
          </a:p>
        </p:txBody>
      </p:sp>
      <p:cxnSp>
        <p:nvCxnSpPr>
          <p:cNvPr id="24" name="直接连接符 23"/>
          <p:cNvCxnSpPr>
            <a:cxnSpLocks noChangeShapeType="1"/>
            <a:stCxn id="6" idx="3"/>
            <a:endCxn id="23" idx="0"/>
          </p:cNvCxnSpPr>
          <p:nvPr/>
        </p:nvCxnSpPr>
        <p:spPr bwMode="auto">
          <a:xfrm rot="5400000">
            <a:off x="7232402" y="3402589"/>
            <a:ext cx="830284" cy="2194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5" name="Oval 29"/>
          <p:cNvSpPr>
            <a:spLocks noChangeArrowheads="1"/>
          </p:cNvSpPr>
          <p:nvPr/>
        </p:nvSpPr>
        <p:spPr bwMode="auto">
          <a:xfrm>
            <a:off x="5029200" y="3982263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D</a:t>
            </a:r>
            <a:endParaRPr lang="zh-CN" altLang="en-US" sz="3200" dirty="0"/>
          </a:p>
        </p:txBody>
      </p:sp>
      <p:cxnSp>
        <p:nvCxnSpPr>
          <p:cNvPr id="26" name="直接连接符 25"/>
          <p:cNvCxnSpPr>
            <a:cxnSpLocks noChangeShapeType="1"/>
            <a:stCxn id="19" idx="3"/>
            <a:endCxn id="25" idx="0"/>
          </p:cNvCxnSpPr>
          <p:nvPr/>
        </p:nvCxnSpPr>
        <p:spPr bwMode="auto">
          <a:xfrm rot="5400000">
            <a:off x="5146438" y="3293092"/>
            <a:ext cx="823934" cy="5544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</p:spTree>
  </p:cSld>
  <p:clrMapOvr>
    <a:masterClrMapping/>
  </p:clrMapOvr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en-US" altLang="zh-CN" dirty="0">
                <a:ea typeface="黑体" pitchFamily="2" charset="-122"/>
              </a:rPr>
              <a:t>5.6 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树的实现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3" name="Text Box 6"/>
          <p:cNvSpPr txBox="1">
            <a:spLocks noChangeArrowheads="1"/>
          </p:cNvSpPr>
          <p:nvPr/>
        </p:nvSpPr>
        <p:spPr bwMode="auto">
          <a:xfrm>
            <a:off x="609600" y="1143000"/>
            <a:ext cx="8077200" cy="299243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0800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000" dirty="0">
                <a:solidFill>
                  <a:srgbClr val="0000CC"/>
                </a:solidFill>
              </a:rPr>
              <a:t>1. </a:t>
            </a:r>
            <a:r>
              <a:rPr lang="zh-CN" altLang="en-US" sz="3000" dirty="0">
                <a:solidFill>
                  <a:srgbClr val="0000CC"/>
                </a:solidFill>
              </a:rPr>
              <a:t>父亲数组表示法 </a:t>
            </a:r>
            <a:endParaRPr lang="en-US" altLang="zh-CN" sz="3000" dirty="0">
              <a:solidFill>
                <a:srgbClr val="0000CC"/>
              </a:solidFill>
            </a:endParaRPr>
          </a:p>
          <a:p>
            <a:pPr marL="10800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000" dirty="0"/>
              <a:t>    (</a:t>
            </a:r>
            <a:r>
              <a:rPr lang="zh-CN" altLang="en-US" sz="3000" dirty="0"/>
              <a:t>双亲表示法，父指针表示法</a:t>
            </a:r>
            <a:r>
              <a:rPr lang="en-US" altLang="zh-CN" sz="3000" dirty="0"/>
              <a:t>)</a:t>
            </a:r>
          </a:p>
          <a:p>
            <a:pPr marL="108000">
              <a:lnSpc>
                <a:spcPct val="130000"/>
              </a:lnSpc>
              <a:spcBef>
                <a:spcPts val="1800"/>
              </a:spcBef>
              <a:buNone/>
            </a:pPr>
            <a:r>
              <a:rPr lang="en-US" altLang="zh-CN" sz="3000" dirty="0">
                <a:solidFill>
                  <a:srgbClr val="0000CC"/>
                </a:solidFill>
              </a:rPr>
              <a:t>2. </a:t>
            </a:r>
            <a:r>
              <a:rPr lang="zh-CN" altLang="en-US" sz="3000" dirty="0">
                <a:solidFill>
                  <a:srgbClr val="0000CC"/>
                </a:solidFill>
              </a:rPr>
              <a:t>子表表示法</a:t>
            </a:r>
            <a:r>
              <a:rPr lang="zh-CN" altLang="en-US" sz="3000" dirty="0">
                <a:solidFill>
                  <a:srgbClr val="003399"/>
                </a:solidFill>
              </a:rPr>
              <a:t> </a:t>
            </a:r>
            <a:r>
              <a:rPr lang="en-US" altLang="zh-CN" sz="3000" dirty="0"/>
              <a:t>(</a:t>
            </a:r>
            <a:r>
              <a:rPr lang="zh-CN" altLang="en-US" sz="3000" dirty="0"/>
              <a:t>孩子链表表示法</a:t>
            </a:r>
            <a:r>
              <a:rPr lang="en-US" altLang="zh-CN" sz="3000" dirty="0"/>
              <a:t>)</a:t>
            </a:r>
          </a:p>
          <a:p>
            <a:pPr marL="108000">
              <a:lnSpc>
                <a:spcPct val="130000"/>
              </a:lnSpc>
              <a:spcBef>
                <a:spcPts val="1800"/>
              </a:spcBef>
              <a:buNone/>
            </a:pPr>
            <a:r>
              <a:rPr lang="en-US" altLang="zh-CN" sz="3000" dirty="0">
                <a:solidFill>
                  <a:srgbClr val="0000CC"/>
                </a:solidFill>
              </a:rPr>
              <a:t>3. </a:t>
            </a:r>
            <a:r>
              <a:rPr lang="zh-CN" altLang="en-US" sz="3000" dirty="0">
                <a:solidFill>
                  <a:srgbClr val="0000CC"/>
                </a:solidFill>
              </a:rPr>
              <a:t>长子</a:t>
            </a:r>
            <a:r>
              <a:rPr lang="en-US" altLang="zh-CN" sz="3000" dirty="0">
                <a:solidFill>
                  <a:srgbClr val="0000CC"/>
                </a:solidFill>
              </a:rPr>
              <a:t>-</a:t>
            </a:r>
            <a:r>
              <a:rPr lang="zh-CN" altLang="en-US" sz="3000" dirty="0">
                <a:solidFill>
                  <a:srgbClr val="0000CC"/>
                </a:solidFill>
              </a:rPr>
              <a:t>兄弟表示法</a:t>
            </a:r>
            <a:endParaRPr lang="en-US" altLang="zh-CN" sz="3000" dirty="0">
              <a:solidFill>
                <a:srgbClr val="0000CC"/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1905000" y="4528608"/>
            <a:ext cx="5410200" cy="189282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180000" algn="ctr">
              <a:lnSpc>
                <a:spcPct val="130000"/>
              </a:lnSpc>
              <a:spcBef>
                <a:spcPts val="0"/>
              </a:spcBef>
              <a:buFontTx/>
              <a:buNone/>
            </a:pPr>
            <a:r>
              <a:rPr lang="zh-CN" altLang="en-US" sz="3000" dirty="0">
                <a:latin typeface="+mj-lt"/>
              </a:rPr>
              <a:t>需反映的关系：</a:t>
            </a:r>
            <a:endParaRPr lang="en-US" altLang="zh-CN" sz="3000" dirty="0">
              <a:latin typeface="+mj-lt"/>
            </a:endParaRPr>
          </a:p>
          <a:p>
            <a:pPr marL="180000" algn="ctr">
              <a:lnSpc>
                <a:spcPct val="130000"/>
              </a:lnSpc>
              <a:spcBef>
                <a:spcPts val="0"/>
              </a:spcBef>
              <a:buFontTx/>
              <a:buAutoNum type="arabicPeriod"/>
            </a:pPr>
            <a:r>
              <a:rPr lang="zh-CN" altLang="en-US" sz="3000" dirty="0">
                <a:solidFill>
                  <a:srgbClr val="008A00"/>
                </a:solidFill>
                <a:latin typeface="+mj-lt"/>
              </a:rPr>
              <a:t> 父亲</a:t>
            </a:r>
            <a:r>
              <a:rPr lang="en-US" altLang="zh-CN" sz="3000" dirty="0">
                <a:solidFill>
                  <a:srgbClr val="008A00"/>
                </a:solidFill>
                <a:latin typeface="+mj-lt"/>
              </a:rPr>
              <a:t>--</a:t>
            </a:r>
            <a:r>
              <a:rPr lang="zh-CN" altLang="en-US" sz="3000" dirty="0">
                <a:solidFill>
                  <a:srgbClr val="008A00"/>
                </a:solidFill>
                <a:latin typeface="+mj-lt"/>
              </a:rPr>
              <a:t>孩子；</a:t>
            </a:r>
            <a:endParaRPr lang="en-US" altLang="zh-CN" sz="3000" dirty="0">
              <a:solidFill>
                <a:srgbClr val="008A00"/>
              </a:solidFill>
              <a:latin typeface="+mj-lt"/>
            </a:endParaRPr>
          </a:p>
          <a:p>
            <a:pPr marL="180000" algn="ctr">
              <a:lnSpc>
                <a:spcPct val="130000"/>
              </a:lnSpc>
              <a:spcBef>
                <a:spcPts val="0"/>
              </a:spcBef>
              <a:buFontTx/>
              <a:buAutoNum type="arabicPeriod"/>
            </a:pPr>
            <a:r>
              <a:rPr lang="zh-CN" altLang="en-US" sz="3000" dirty="0">
                <a:solidFill>
                  <a:srgbClr val="008A00"/>
                </a:solidFill>
                <a:latin typeface="+mj-lt"/>
              </a:rPr>
              <a:t> 左</a:t>
            </a:r>
            <a:r>
              <a:rPr lang="en-US" altLang="zh-CN" sz="3000" dirty="0">
                <a:solidFill>
                  <a:srgbClr val="008A00"/>
                </a:solidFill>
                <a:latin typeface="+mj-lt"/>
              </a:rPr>
              <a:t>--</a:t>
            </a:r>
            <a:r>
              <a:rPr lang="zh-CN" altLang="en-US" sz="3000" dirty="0">
                <a:solidFill>
                  <a:srgbClr val="008A00"/>
                </a:solidFill>
                <a:latin typeface="+mj-lt"/>
              </a:rPr>
              <a:t>右兄弟；</a:t>
            </a:r>
          </a:p>
        </p:txBody>
      </p:sp>
      <p:sp>
        <p:nvSpPr>
          <p:cNvPr id="65" name="下箭头 64"/>
          <p:cNvSpPr/>
          <p:nvPr/>
        </p:nvSpPr>
        <p:spPr bwMode="auto">
          <a:xfrm>
            <a:off x="4343400" y="4158222"/>
            <a:ext cx="304800" cy="360000"/>
          </a:xfrm>
          <a:prstGeom prst="downArrow">
            <a:avLst/>
          </a:prstGeom>
          <a:solidFill>
            <a:schemeClr val="bg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</p:spTree>
  </p:cSld>
  <p:clrMapOvr>
    <a:masterClrMapping/>
  </p:clrMapOvr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en-US" altLang="zh-CN" dirty="0">
                <a:latin typeface="黑体" pitchFamily="2" charset="-122"/>
                <a:ea typeface="黑体" pitchFamily="2" charset="-122"/>
              </a:rPr>
              <a:t>3.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长子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--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兄弟表示法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533400" y="1118580"/>
            <a:ext cx="8382000" cy="63402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zh-CN" altLang="en-US" sz="3200" dirty="0"/>
              <a:t> 树的二叉链表表示，链表中元素结构：</a:t>
            </a:r>
            <a:endParaRPr lang="en-US" altLang="zh-CN" sz="3200" dirty="0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990600" y="1752600"/>
          <a:ext cx="7543800" cy="11258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6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16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86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25876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zh-CN" altLang="en-US" sz="2800" b="0" dirty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指针 </a:t>
                      </a:r>
                      <a:r>
                        <a:rPr lang="en-US" altLang="zh-CN" sz="2800" b="0" dirty="0" err="1">
                          <a:solidFill>
                            <a:srgbClr val="0000CC"/>
                          </a:solidFill>
                          <a:latin typeface="+mj-lt"/>
                          <a:ea typeface="黑体" pitchFamily="2" charset="-122"/>
                        </a:rPr>
                        <a:t>lchild</a:t>
                      </a:r>
                      <a:endParaRPr lang="en-US" altLang="zh-CN" sz="2800" b="0" dirty="0">
                        <a:solidFill>
                          <a:srgbClr val="0000CC"/>
                        </a:solidFill>
                        <a:latin typeface="+mj-lt"/>
                        <a:ea typeface="黑体" pitchFamily="2" charset="-122"/>
                      </a:endParaRPr>
                    </a:p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zh-CN" altLang="en-US" sz="2800" b="0" dirty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指向长子</a:t>
                      </a:r>
                      <a:endParaRPr lang="zh-CN" altLang="en-US" sz="2800" b="0" dirty="0">
                        <a:solidFill>
                          <a:srgbClr val="FF6600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9A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altLang="zh-CN" sz="2800" b="0" dirty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info</a:t>
                      </a:r>
                    </a:p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zh-CN" altLang="en-US" sz="2800" b="0" dirty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数据信息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zh-CN" altLang="en-US" sz="2800" b="0" dirty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指针 </a:t>
                      </a:r>
                      <a:r>
                        <a:rPr lang="en-US" altLang="zh-CN" sz="2800" b="0" dirty="0" err="1">
                          <a:solidFill>
                            <a:srgbClr val="0000CC"/>
                          </a:solidFill>
                          <a:latin typeface="+mj-lt"/>
                          <a:ea typeface="黑体" pitchFamily="2" charset="-122"/>
                        </a:rPr>
                        <a:t>rsibling</a:t>
                      </a:r>
                      <a:endParaRPr lang="en-US" altLang="zh-CN" sz="2800" b="0" dirty="0">
                        <a:solidFill>
                          <a:srgbClr val="0000CC"/>
                        </a:solidFill>
                        <a:latin typeface="+mj-lt"/>
                        <a:ea typeface="黑体" pitchFamily="2" charset="-122"/>
                      </a:endParaRPr>
                    </a:p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zh-CN" altLang="en-US" sz="2800" b="0" dirty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指向右兄弟</a:t>
                      </a:r>
                      <a:endParaRPr lang="zh-CN" altLang="en-US" sz="2800" b="0" dirty="0">
                        <a:solidFill>
                          <a:srgbClr val="FF6600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9A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Oval 28"/>
          <p:cNvSpPr>
            <a:spLocks noChangeArrowheads="1"/>
          </p:cNvSpPr>
          <p:nvPr/>
        </p:nvSpPr>
        <p:spPr bwMode="auto">
          <a:xfrm>
            <a:off x="2286000" y="38862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C</a:t>
            </a:r>
            <a:endParaRPr lang="zh-CN" altLang="en-US" sz="3200" dirty="0"/>
          </a:p>
        </p:txBody>
      </p:sp>
      <p:sp>
        <p:nvSpPr>
          <p:cNvPr id="15" name="Oval 30"/>
          <p:cNvSpPr>
            <a:spLocks noChangeArrowheads="1"/>
          </p:cNvSpPr>
          <p:nvPr/>
        </p:nvSpPr>
        <p:spPr bwMode="auto">
          <a:xfrm>
            <a:off x="1242599" y="4814062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E</a:t>
            </a:r>
          </a:p>
        </p:txBody>
      </p:sp>
      <p:sp>
        <p:nvSpPr>
          <p:cNvPr id="16" name="Oval 29"/>
          <p:cNvSpPr>
            <a:spLocks noChangeArrowheads="1"/>
          </p:cNvSpPr>
          <p:nvPr/>
        </p:nvSpPr>
        <p:spPr bwMode="auto">
          <a:xfrm>
            <a:off x="1881599" y="5876886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J</a:t>
            </a:r>
            <a:endParaRPr lang="zh-CN" altLang="en-US" sz="3200" dirty="0"/>
          </a:p>
        </p:txBody>
      </p:sp>
      <p:cxnSp>
        <p:nvCxnSpPr>
          <p:cNvPr id="17" name="直接连接符 16"/>
          <p:cNvCxnSpPr>
            <a:cxnSpLocks noChangeShapeType="1"/>
            <a:stCxn id="24" idx="5"/>
            <a:endCxn id="14" idx="0"/>
          </p:cNvCxnSpPr>
          <p:nvPr/>
        </p:nvCxnSpPr>
        <p:spPr bwMode="auto">
          <a:xfrm rot="16200000" flipH="1">
            <a:off x="2080191" y="3428390"/>
            <a:ext cx="484209" cy="4314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8" name="直接连接符 17"/>
          <p:cNvCxnSpPr>
            <a:cxnSpLocks noChangeShapeType="1"/>
            <a:stCxn id="15" idx="5"/>
            <a:endCxn id="16" idx="0"/>
          </p:cNvCxnSpPr>
          <p:nvPr/>
        </p:nvCxnSpPr>
        <p:spPr bwMode="auto">
          <a:xfrm rot="16200000" flipH="1">
            <a:off x="1586878" y="5330164"/>
            <a:ext cx="632633" cy="4608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9" name="直接连接符 18"/>
          <p:cNvCxnSpPr>
            <a:cxnSpLocks noChangeShapeType="1"/>
            <a:stCxn id="25" idx="5"/>
            <a:endCxn id="15" idx="0"/>
          </p:cNvCxnSpPr>
          <p:nvPr/>
        </p:nvCxnSpPr>
        <p:spPr bwMode="auto">
          <a:xfrm rot="16200000" flipH="1">
            <a:off x="1170760" y="4490222"/>
            <a:ext cx="497671" cy="15000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0" name="Oval 30"/>
          <p:cNvSpPr>
            <a:spLocks noChangeArrowheads="1"/>
          </p:cNvSpPr>
          <p:nvPr/>
        </p:nvSpPr>
        <p:spPr bwMode="auto">
          <a:xfrm>
            <a:off x="639000" y="5847486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H</a:t>
            </a:r>
          </a:p>
        </p:txBody>
      </p:sp>
      <p:cxnSp>
        <p:nvCxnSpPr>
          <p:cNvPr id="21" name="直接连接符 30"/>
          <p:cNvCxnSpPr>
            <a:cxnSpLocks noChangeShapeType="1"/>
            <a:stCxn id="15" idx="3"/>
            <a:endCxn id="20" idx="0"/>
          </p:cNvCxnSpPr>
          <p:nvPr/>
        </p:nvCxnSpPr>
        <p:spPr bwMode="auto">
          <a:xfrm rot="5400000">
            <a:off x="802088" y="5333165"/>
            <a:ext cx="603233" cy="42540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2" name="直接连接符 31"/>
          <p:cNvCxnSpPr>
            <a:cxnSpLocks noChangeShapeType="1"/>
            <a:stCxn id="23" idx="0"/>
            <a:endCxn id="15" idx="4"/>
          </p:cNvCxnSpPr>
          <p:nvPr/>
        </p:nvCxnSpPr>
        <p:spPr bwMode="auto">
          <a:xfrm rot="16200000" flipV="1">
            <a:off x="1222957" y="5589705"/>
            <a:ext cx="549287" cy="6001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3" name="Oval 30"/>
          <p:cNvSpPr>
            <a:spLocks noChangeArrowheads="1"/>
          </p:cNvSpPr>
          <p:nvPr/>
        </p:nvSpPr>
        <p:spPr bwMode="auto">
          <a:xfrm>
            <a:off x="1248600" y="5867349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I</a:t>
            </a:r>
          </a:p>
        </p:txBody>
      </p:sp>
      <p:sp>
        <p:nvSpPr>
          <p:cNvPr id="24" name="Oval 27"/>
          <p:cNvSpPr>
            <a:spLocks noChangeArrowheads="1"/>
          </p:cNvSpPr>
          <p:nvPr/>
        </p:nvSpPr>
        <p:spPr bwMode="auto">
          <a:xfrm>
            <a:off x="1676400" y="29718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buNone/>
            </a:pPr>
            <a:r>
              <a:rPr lang="en-US" altLang="zh-CN" sz="3200" dirty="0"/>
              <a:t>A</a:t>
            </a:r>
          </a:p>
        </p:txBody>
      </p:sp>
      <p:sp>
        <p:nvSpPr>
          <p:cNvPr id="25" name="Oval 26"/>
          <p:cNvSpPr>
            <a:spLocks noChangeArrowheads="1"/>
          </p:cNvSpPr>
          <p:nvPr/>
        </p:nvSpPr>
        <p:spPr bwMode="auto">
          <a:xfrm>
            <a:off x="914400" y="38862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B</a:t>
            </a:r>
          </a:p>
        </p:txBody>
      </p:sp>
      <p:cxnSp>
        <p:nvCxnSpPr>
          <p:cNvPr id="26" name="直接连接符 25"/>
          <p:cNvCxnSpPr>
            <a:cxnSpLocks noChangeShapeType="1"/>
            <a:stCxn id="24" idx="3"/>
            <a:endCxn id="25" idx="0"/>
          </p:cNvCxnSpPr>
          <p:nvPr/>
        </p:nvCxnSpPr>
        <p:spPr bwMode="auto">
          <a:xfrm rot="5400000">
            <a:off x="1216201" y="3352191"/>
            <a:ext cx="484209" cy="5838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7" name="Oval 29"/>
          <p:cNvSpPr>
            <a:spLocks noChangeArrowheads="1"/>
          </p:cNvSpPr>
          <p:nvPr/>
        </p:nvSpPr>
        <p:spPr bwMode="auto">
          <a:xfrm>
            <a:off x="2590800" y="47538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G</a:t>
            </a:r>
            <a:endParaRPr lang="zh-CN" altLang="en-US" sz="3200" dirty="0"/>
          </a:p>
        </p:txBody>
      </p:sp>
      <p:cxnSp>
        <p:nvCxnSpPr>
          <p:cNvPr id="28" name="直接连接符 27"/>
          <p:cNvCxnSpPr>
            <a:cxnSpLocks noChangeShapeType="1"/>
            <a:stCxn id="14" idx="5"/>
            <a:endCxn id="27" idx="0"/>
          </p:cNvCxnSpPr>
          <p:nvPr/>
        </p:nvCxnSpPr>
        <p:spPr bwMode="auto">
          <a:xfrm rot="16200000" flipH="1">
            <a:off x="2560791" y="4471790"/>
            <a:ext cx="437409" cy="1266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9" name="Oval 29"/>
          <p:cNvSpPr>
            <a:spLocks noChangeArrowheads="1"/>
          </p:cNvSpPr>
          <p:nvPr/>
        </p:nvSpPr>
        <p:spPr bwMode="auto">
          <a:xfrm>
            <a:off x="1951800" y="4724349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F</a:t>
            </a:r>
            <a:endParaRPr lang="zh-CN" altLang="en-US" sz="3200" dirty="0"/>
          </a:p>
        </p:txBody>
      </p:sp>
      <p:cxnSp>
        <p:nvCxnSpPr>
          <p:cNvPr id="30" name="直接连接符 29"/>
          <p:cNvCxnSpPr>
            <a:cxnSpLocks noChangeShapeType="1"/>
            <a:stCxn id="14" idx="3"/>
            <a:endCxn id="29" idx="0"/>
          </p:cNvCxnSpPr>
          <p:nvPr/>
        </p:nvCxnSpPr>
        <p:spPr bwMode="auto">
          <a:xfrm rot="5400000">
            <a:off x="2077826" y="4442366"/>
            <a:ext cx="407958" cy="1560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31" name="Oval 29"/>
          <p:cNvSpPr>
            <a:spLocks noChangeArrowheads="1"/>
          </p:cNvSpPr>
          <p:nvPr/>
        </p:nvSpPr>
        <p:spPr bwMode="auto">
          <a:xfrm>
            <a:off x="533400" y="48006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D</a:t>
            </a:r>
            <a:endParaRPr lang="zh-CN" altLang="en-US" sz="3200" dirty="0"/>
          </a:p>
        </p:txBody>
      </p:sp>
      <p:cxnSp>
        <p:nvCxnSpPr>
          <p:cNvPr id="32" name="直接连接符 31"/>
          <p:cNvCxnSpPr>
            <a:cxnSpLocks noChangeShapeType="1"/>
            <a:stCxn id="25" idx="3"/>
            <a:endCxn id="31" idx="0"/>
          </p:cNvCxnSpPr>
          <p:nvPr/>
        </p:nvCxnSpPr>
        <p:spPr bwMode="auto">
          <a:xfrm rot="5400000">
            <a:off x="644701" y="4457091"/>
            <a:ext cx="484209" cy="2028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33" name="Line 41"/>
          <p:cNvSpPr>
            <a:spLocks noChangeShapeType="1"/>
          </p:cNvSpPr>
          <p:nvPr/>
        </p:nvSpPr>
        <p:spPr bwMode="auto">
          <a:xfrm>
            <a:off x="4511675" y="6115876"/>
            <a:ext cx="5334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square">
            <a:spAutoFit/>
          </a:bodyPr>
          <a:lstStyle/>
          <a:p>
            <a:endParaRPr lang="zh-CN" altLang="en-US" sz="3200"/>
          </a:p>
        </p:txBody>
      </p:sp>
      <p:sp>
        <p:nvSpPr>
          <p:cNvPr id="34" name="Rectangle 28"/>
          <p:cNvSpPr>
            <a:spLocks noChangeArrowheads="1"/>
          </p:cNvSpPr>
          <p:nvPr/>
        </p:nvSpPr>
        <p:spPr bwMode="auto">
          <a:xfrm>
            <a:off x="6324600" y="3124200"/>
            <a:ext cx="320675" cy="5040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200" b="1" dirty="0"/>
              <a:t>∧</a:t>
            </a:r>
            <a:endParaRPr lang="zh-CN" altLang="zh-CN" sz="3200" baseline="-25000" dirty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5" name="Rectangle 29"/>
          <p:cNvSpPr>
            <a:spLocks noChangeArrowheads="1"/>
          </p:cNvSpPr>
          <p:nvPr/>
        </p:nvSpPr>
        <p:spPr bwMode="auto">
          <a:xfrm>
            <a:off x="5867400" y="3124200"/>
            <a:ext cx="432000" cy="5040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>
                <a:solidFill>
                  <a:schemeClr val="bg1"/>
                </a:solidFill>
                <a:ea typeface="宋体" pitchFamily="2" charset="-122"/>
              </a:rPr>
              <a:t>A</a:t>
            </a:r>
          </a:p>
        </p:txBody>
      </p:sp>
      <p:sp>
        <p:nvSpPr>
          <p:cNvPr id="36" name="Rectangle 30"/>
          <p:cNvSpPr>
            <a:spLocks noChangeArrowheads="1"/>
          </p:cNvSpPr>
          <p:nvPr/>
        </p:nvSpPr>
        <p:spPr bwMode="auto">
          <a:xfrm>
            <a:off x="5562600" y="3124200"/>
            <a:ext cx="320675" cy="5040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32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7" name="Rectangle 28"/>
          <p:cNvSpPr>
            <a:spLocks noChangeArrowheads="1"/>
          </p:cNvSpPr>
          <p:nvPr/>
        </p:nvSpPr>
        <p:spPr bwMode="auto">
          <a:xfrm>
            <a:off x="4953000" y="3839400"/>
            <a:ext cx="320675" cy="5040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32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8" name="Rectangle 29"/>
          <p:cNvSpPr>
            <a:spLocks noChangeArrowheads="1"/>
          </p:cNvSpPr>
          <p:nvPr/>
        </p:nvSpPr>
        <p:spPr bwMode="auto">
          <a:xfrm>
            <a:off x="4495800" y="3839400"/>
            <a:ext cx="432000" cy="5040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>
                <a:solidFill>
                  <a:schemeClr val="bg1"/>
                </a:solidFill>
                <a:ea typeface="宋体" pitchFamily="2" charset="-122"/>
              </a:rPr>
              <a:t>B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39" name="Rectangle 30"/>
          <p:cNvSpPr>
            <a:spLocks noChangeArrowheads="1"/>
          </p:cNvSpPr>
          <p:nvPr/>
        </p:nvSpPr>
        <p:spPr bwMode="auto">
          <a:xfrm>
            <a:off x="4191000" y="3839400"/>
            <a:ext cx="320675" cy="5040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32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0" name="Rectangle 28"/>
          <p:cNvSpPr>
            <a:spLocks noChangeArrowheads="1"/>
          </p:cNvSpPr>
          <p:nvPr/>
        </p:nvSpPr>
        <p:spPr bwMode="auto">
          <a:xfrm>
            <a:off x="7467600" y="3839400"/>
            <a:ext cx="320675" cy="5040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/>
              <a:t>∧</a:t>
            </a:r>
            <a:endParaRPr lang="zh-CN" altLang="zh-CN" sz="3200" baseline="-25000" dirty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1" name="Rectangle 29"/>
          <p:cNvSpPr>
            <a:spLocks noChangeArrowheads="1"/>
          </p:cNvSpPr>
          <p:nvPr/>
        </p:nvSpPr>
        <p:spPr bwMode="auto">
          <a:xfrm>
            <a:off x="7026275" y="3839400"/>
            <a:ext cx="432000" cy="5040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>
                <a:solidFill>
                  <a:schemeClr val="bg1"/>
                </a:solidFill>
                <a:ea typeface="宋体" pitchFamily="2" charset="-122"/>
              </a:rPr>
              <a:t>C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42" name="Rectangle 30"/>
          <p:cNvSpPr>
            <a:spLocks noChangeArrowheads="1"/>
          </p:cNvSpPr>
          <p:nvPr/>
        </p:nvSpPr>
        <p:spPr bwMode="auto">
          <a:xfrm>
            <a:off x="6721475" y="3839400"/>
            <a:ext cx="320675" cy="5040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32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3" name="Rectangle 28"/>
          <p:cNvSpPr>
            <a:spLocks noChangeArrowheads="1"/>
          </p:cNvSpPr>
          <p:nvPr/>
        </p:nvSpPr>
        <p:spPr bwMode="auto">
          <a:xfrm>
            <a:off x="4114800" y="4815714"/>
            <a:ext cx="320675" cy="5040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32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4" name="Rectangle 29"/>
          <p:cNvSpPr>
            <a:spLocks noChangeArrowheads="1"/>
          </p:cNvSpPr>
          <p:nvPr/>
        </p:nvSpPr>
        <p:spPr bwMode="auto">
          <a:xfrm>
            <a:off x="3657600" y="4815714"/>
            <a:ext cx="432000" cy="5040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>
                <a:solidFill>
                  <a:schemeClr val="bg1"/>
                </a:solidFill>
                <a:ea typeface="宋体" pitchFamily="2" charset="-122"/>
              </a:rPr>
              <a:t>D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45" name="Rectangle 30"/>
          <p:cNvSpPr>
            <a:spLocks noChangeArrowheads="1"/>
          </p:cNvSpPr>
          <p:nvPr/>
        </p:nvSpPr>
        <p:spPr bwMode="auto">
          <a:xfrm>
            <a:off x="3352800" y="4815714"/>
            <a:ext cx="320675" cy="5040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200" b="1" dirty="0"/>
              <a:t>∧</a:t>
            </a:r>
            <a:endParaRPr lang="zh-CN" altLang="zh-CN" sz="3200" baseline="-25000" dirty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6" name="Rectangle 28"/>
          <p:cNvSpPr>
            <a:spLocks noChangeArrowheads="1"/>
          </p:cNvSpPr>
          <p:nvPr/>
        </p:nvSpPr>
        <p:spPr bwMode="auto">
          <a:xfrm>
            <a:off x="5578475" y="4820476"/>
            <a:ext cx="320675" cy="5040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200" b="1" dirty="0"/>
              <a:t>∧</a:t>
            </a:r>
            <a:endParaRPr lang="zh-CN" altLang="zh-CN" sz="3200" baseline="-25000" dirty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7" name="Rectangle 29"/>
          <p:cNvSpPr>
            <a:spLocks noChangeArrowheads="1"/>
          </p:cNvSpPr>
          <p:nvPr/>
        </p:nvSpPr>
        <p:spPr bwMode="auto">
          <a:xfrm>
            <a:off x="5121275" y="4820476"/>
            <a:ext cx="432000" cy="5040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>
                <a:solidFill>
                  <a:schemeClr val="bg1"/>
                </a:solidFill>
                <a:ea typeface="宋体" pitchFamily="2" charset="-122"/>
              </a:rPr>
              <a:t>E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48" name="Rectangle 30"/>
          <p:cNvSpPr>
            <a:spLocks noChangeArrowheads="1"/>
          </p:cNvSpPr>
          <p:nvPr/>
        </p:nvSpPr>
        <p:spPr bwMode="auto">
          <a:xfrm>
            <a:off x="4816475" y="4820476"/>
            <a:ext cx="320675" cy="5040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32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9" name="Rectangle 28"/>
          <p:cNvSpPr>
            <a:spLocks noChangeArrowheads="1"/>
          </p:cNvSpPr>
          <p:nvPr/>
        </p:nvSpPr>
        <p:spPr bwMode="auto">
          <a:xfrm>
            <a:off x="7146925" y="4810952"/>
            <a:ext cx="320675" cy="5040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32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0" name="Rectangle 29"/>
          <p:cNvSpPr>
            <a:spLocks noChangeArrowheads="1"/>
          </p:cNvSpPr>
          <p:nvPr/>
        </p:nvSpPr>
        <p:spPr bwMode="auto">
          <a:xfrm>
            <a:off x="6689725" y="4810952"/>
            <a:ext cx="432000" cy="5040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>
                <a:solidFill>
                  <a:schemeClr val="bg1"/>
                </a:solidFill>
                <a:ea typeface="宋体" pitchFamily="2" charset="-122"/>
              </a:rPr>
              <a:t>F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51" name="Rectangle 30"/>
          <p:cNvSpPr>
            <a:spLocks noChangeArrowheads="1"/>
          </p:cNvSpPr>
          <p:nvPr/>
        </p:nvSpPr>
        <p:spPr bwMode="auto">
          <a:xfrm>
            <a:off x="6384925" y="4810952"/>
            <a:ext cx="320675" cy="5040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200" b="1" dirty="0"/>
              <a:t>∧</a:t>
            </a:r>
            <a:endParaRPr lang="zh-CN" altLang="zh-CN" sz="3200" baseline="-25000" dirty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2" name="Rectangle 28"/>
          <p:cNvSpPr>
            <a:spLocks noChangeArrowheads="1"/>
          </p:cNvSpPr>
          <p:nvPr/>
        </p:nvSpPr>
        <p:spPr bwMode="auto">
          <a:xfrm>
            <a:off x="8594725" y="4815714"/>
            <a:ext cx="320675" cy="5040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200" b="1" dirty="0"/>
              <a:t>∧</a:t>
            </a:r>
            <a:endParaRPr lang="zh-CN" altLang="zh-CN" sz="3200" baseline="-25000" dirty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3" name="Rectangle 29"/>
          <p:cNvSpPr>
            <a:spLocks noChangeArrowheads="1"/>
          </p:cNvSpPr>
          <p:nvPr/>
        </p:nvSpPr>
        <p:spPr bwMode="auto">
          <a:xfrm>
            <a:off x="8153400" y="4815714"/>
            <a:ext cx="432000" cy="5040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>
                <a:solidFill>
                  <a:schemeClr val="bg1"/>
                </a:solidFill>
                <a:ea typeface="宋体" pitchFamily="2" charset="-122"/>
              </a:rPr>
              <a:t>G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54" name="Rectangle 30"/>
          <p:cNvSpPr>
            <a:spLocks noChangeArrowheads="1"/>
          </p:cNvSpPr>
          <p:nvPr/>
        </p:nvSpPr>
        <p:spPr bwMode="auto">
          <a:xfrm>
            <a:off x="7848600" y="4815714"/>
            <a:ext cx="320675" cy="5040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200" b="1" dirty="0"/>
              <a:t>∧</a:t>
            </a:r>
            <a:endParaRPr lang="zh-CN" altLang="zh-CN" sz="3200" baseline="-25000" dirty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5" name="Rectangle 28"/>
          <p:cNvSpPr>
            <a:spLocks noChangeArrowheads="1"/>
          </p:cNvSpPr>
          <p:nvPr/>
        </p:nvSpPr>
        <p:spPr bwMode="auto">
          <a:xfrm>
            <a:off x="4343400" y="5892038"/>
            <a:ext cx="320675" cy="5040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32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6" name="Rectangle 29"/>
          <p:cNvSpPr>
            <a:spLocks noChangeArrowheads="1"/>
          </p:cNvSpPr>
          <p:nvPr/>
        </p:nvSpPr>
        <p:spPr bwMode="auto">
          <a:xfrm>
            <a:off x="3886200" y="5892038"/>
            <a:ext cx="432000" cy="5040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>
                <a:solidFill>
                  <a:schemeClr val="bg1"/>
                </a:solidFill>
                <a:ea typeface="宋体" pitchFamily="2" charset="-122"/>
              </a:rPr>
              <a:t>H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57" name="Rectangle 30"/>
          <p:cNvSpPr>
            <a:spLocks noChangeArrowheads="1"/>
          </p:cNvSpPr>
          <p:nvPr/>
        </p:nvSpPr>
        <p:spPr bwMode="auto">
          <a:xfrm>
            <a:off x="3581400" y="5892038"/>
            <a:ext cx="320675" cy="5040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200" b="1" dirty="0"/>
              <a:t>∧</a:t>
            </a:r>
            <a:endParaRPr lang="zh-CN" altLang="zh-CN" sz="3200" baseline="-25000" dirty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8" name="Rectangle 28"/>
          <p:cNvSpPr>
            <a:spLocks noChangeArrowheads="1"/>
          </p:cNvSpPr>
          <p:nvPr/>
        </p:nvSpPr>
        <p:spPr bwMode="auto">
          <a:xfrm>
            <a:off x="5791200" y="5896800"/>
            <a:ext cx="320675" cy="5040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32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9" name="Rectangle 29"/>
          <p:cNvSpPr>
            <a:spLocks noChangeArrowheads="1"/>
          </p:cNvSpPr>
          <p:nvPr/>
        </p:nvSpPr>
        <p:spPr bwMode="auto">
          <a:xfrm>
            <a:off x="5349875" y="5896800"/>
            <a:ext cx="432000" cy="5040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>
                <a:solidFill>
                  <a:schemeClr val="bg1"/>
                </a:solidFill>
                <a:ea typeface="宋体" pitchFamily="2" charset="-122"/>
              </a:rPr>
              <a:t>I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60" name="Rectangle 30"/>
          <p:cNvSpPr>
            <a:spLocks noChangeArrowheads="1"/>
          </p:cNvSpPr>
          <p:nvPr/>
        </p:nvSpPr>
        <p:spPr bwMode="auto">
          <a:xfrm>
            <a:off x="5045075" y="5896800"/>
            <a:ext cx="320675" cy="5040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200" b="1" dirty="0"/>
              <a:t>∧</a:t>
            </a:r>
            <a:endParaRPr lang="zh-CN" altLang="zh-CN" sz="3200" baseline="-25000" dirty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1" name="Rectangle 28"/>
          <p:cNvSpPr>
            <a:spLocks noChangeArrowheads="1"/>
          </p:cNvSpPr>
          <p:nvPr/>
        </p:nvSpPr>
        <p:spPr bwMode="auto">
          <a:xfrm>
            <a:off x="7239000" y="5887276"/>
            <a:ext cx="320675" cy="5040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200" b="1" dirty="0"/>
              <a:t>∧</a:t>
            </a:r>
            <a:endParaRPr lang="zh-CN" altLang="zh-CN" sz="3200" baseline="-25000" dirty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2" name="Rectangle 29"/>
          <p:cNvSpPr>
            <a:spLocks noChangeArrowheads="1"/>
          </p:cNvSpPr>
          <p:nvPr/>
        </p:nvSpPr>
        <p:spPr bwMode="auto">
          <a:xfrm>
            <a:off x="6797675" y="5887276"/>
            <a:ext cx="432000" cy="5040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>
                <a:solidFill>
                  <a:schemeClr val="bg1"/>
                </a:solidFill>
                <a:ea typeface="宋体" pitchFamily="2" charset="-122"/>
              </a:rPr>
              <a:t>J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63" name="Rectangle 30"/>
          <p:cNvSpPr>
            <a:spLocks noChangeArrowheads="1"/>
          </p:cNvSpPr>
          <p:nvPr/>
        </p:nvSpPr>
        <p:spPr bwMode="auto">
          <a:xfrm>
            <a:off x="6492875" y="5887276"/>
            <a:ext cx="320675" cy="5040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200" b="1" dirty="0"/>
              <a:t>∧</a:t>
            </a:r>
            <a:endParaRPr lang="zh-CN" altLang="zh-CN" sz="3200" baseline="-25000" dirty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4" name="Line 41"/>
          <p:cNvSpPr>
            <a:spLocks noChangeShapeType="1"/>
          </p:cNvSpPr>
          <p:nvPr/>
        </p:nvSpPr>
        <p:spPr bwMode="auto">
          <a:xfrm>
            <a:off x="5121275" y="4114800"/>
            <a:ext cx="16002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square">
            <a:spAutoFit/>
          </a:bodyPr>
          <a:lstStyle/>
          <a:p>
            <a:endParaRPr lang="zh-CN" altLang="en-US" sz="3200"/>
          </a:p>
        </p:txBody>
      </p:sp>
      <p:sp>
        <p:nvSpPr>
          <p:cNvPr id="65" name="Line 26"/>
          <p:cNvSpPr>
            <a:spLocks noChangeShapeType="1"/>
          </p:cNvSpPr>
          <p:nvPr/>
        </p:nvSpPr>
        <p:spPr bwMode="auto">
          <a:xfrm>
            <a:off x="6858000" y="4114800"/>
            <a:ext cx="121919" cy="705676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zh-CN" altLang="en-US" sz="3200"/>
          </a:p>
        </p:txBody>
      </p:sp>
      <p:sp>
        <p:nvSpPr>
          <p:cNvPr id="66" name="Line 26"/>
          <p:cNvSpPr>
            <a:spLocks noChangeShapeType="1"/>
          </p:cNvSpPr>
          <p:nvPr/>
        </p:nvSpPr>
        <p:spPr bwMode="auto">
          <a:xfrm flipH="1">
            <a:off x="3886200" y="4058476"/>
            <a:ext cx="45720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zh-CN" altLang="en-US" sz="3200"/>
          </a:p>
        </p:txBody>
      </p:sp>
      <p:sp>
        <p:nvSpPr>
          <p:cNvPr id="67" name="Line 26"/>
          <p:cNvSpPr>
            <a:spLocks noChangeShapeType="1"/>
          </p:cNvSpPr>
          <p:nvPr/>
        </p:nvSpPr>
        <p:spPr bwMode="auto">
          <a:xfrm>
            <a:off x="4283075" y="5049076"/>
            <a:ext cx="5334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zh-CN" altLang="en-US" sz="3200"/>
          </a:p>
        </p:txBody>
      </p:sp>
      <p:sp>
        <p:nvSpPr>
          <p:cNvPr id="68" name="Line 26"/>
          <p:cNvSpPr>
            <a:spLocks noChangeShapeType="1"/>
          </p:cNvSpPr>
          <p:nvPr/>
        </p:nvSpPr>
        <p:spPr bwMode="auto">
          <a:xfrm flipH="1">
            <a:off x="4114800" y="5105400"/>
            <a:ext cx="838200" cy="781876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zh-CN" altLang="en-US" sz="3200"/>
          </a:p>
        </p:txBody>
      </p:sp>
      <p:sp>
        <p:nvSpPr>
          <p:cNvPr id="69" name="Line 26"/>
          <p:cNvSpPr>
            <a:spLocks noChangeShapeType="1"/>
          </p:cNvSpPr>
          <p:nvPr/>
        </p:nvSpPr>
        <p:spPr bwMode="auto">
          <a:xfrm>
            <a:off x="7315200" y="5049076"/>
            <a:ext cx="5334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zh-CN" altLang="en-US" sz="3200"/>
          </a:p>
        </p:txBody>
      </p:sp>
      <p:sp>
        <p:nvSpPr>
          <p:cNvPr id="70" name="Line 41"/>
          <p:cNvSpPr>
            <a:spLocks noChangeShapeType="1"/>
          </p:cNvSpPr>
          <p:nvPr/>
        </p:nvSpPr>
        <p:spPr bwMode="auto">
          <a:xfrm>
            <a:off x="5959475" y="6115876"/>
            <a:ext cx="5334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square">
            <a:spAutoFit/>
          </a:bodyPr>
          <a:lstStyle/>
          <a:p>
            <a:endParaRPr lang="zh-CN" altLang="en-US" sz="3200"/>
          </a:p>
        </p:txBody>
      </p:sp>
      <p:sp>
        <p:nvSpPr>
          <p:cNvPr id="72" name="Line 26"/>
          <p:cNvSpPr>
            <a:spLocks noChangeShapeType="1"/>
          </p:cNvSpPr>
          <p:nvPr/>
        </p:nvSpPr>
        <p:spPr bwMode="auto">
          <a:xfrm flipH="1">
            <a:off x="4800600" y="3448876"/>
            <a:ext cx="914400" cy="36112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zh-CN" altLang="en-US" sz="3200"/>
          </a:p>
        </p:txBody>
      </p:sp>
      <p:sp>
        <p:nvSpPr>
          <p:cNvPr id="73" name="Line 26"/>
          <p:cNvSpPr>
            <a:spLocks noChangeShapeType="1"/>
          </p:cNvSpPr>
          <p:nvPr/>
        </p:nvSpPr>
        <p:spPr bwMode="auto">
          <a:xfrm flipH="1">
            <a:off x="6629400" y="3124200"/>
            <a:ext cx="45720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 sz="3200"/>
          </a:p>
        </p:txBody>
      </p:sp>
      <p:sp>
        <p:nvSpPr>
          <p:cNvPr id="74" name="Text Box 6"/>
          <p:cNvSpPr txBox="1">
            <a:spLocks noChangeArrowheads="1"/>
          </p:cNvSpPr>
          <p:nvPr/>
        </p:nvSpPr>
        <p:spPr bwMode="auto">
          <a:xfrm>
            <a:off x="7010400" y="2844225"/>
            <a:ext cx="762000" cy="5847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/>
              <a:t>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2" grpId="0" animBg="1"/>
      <p:bldP spid="73" grpId="0" animBg="1"/>
      <p:bldP spid="74" grpId="0"/>
    </p:bldLst>
  </p:timing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en-US" altLang="zh-CN" dirty="0">
                <a:latin typeface="黑体" pitchFamily="2" charset="-122"/>
                <a:ea typeface="黑体" pitchFamily="2" charset="-122"/>
              </a:rPr>
              <a:t>3.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长子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--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兄弟表示法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533400" y="2971800"/>
            <a:ext cx="8382000" cy="325012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108000" algn="just">
              <a:lnSpc>
                <a:spcPct val="114000"/>
              </a:lnSpc>
              <a:spcBef>
                <a:spcPts val="0"/>
              </a:spcBef>
              <a:buFontTx/>
              <a:buNone/>
            </a:pPr>
            <a:r>
              <a:rPr lang="en-US" altLang="zh-CN" sz="3000" dirty="0" err="1">
                <a:latin typeface="+mj-lt"/>
              </a:rPr>
              <a:t>struct</a:t>
            </a:r>
            <a:r>
              <a:rPr lang="en-US" altLang="zh-CN" sz="3000" dirty="0">
                <a:latin typeface="+mj-lt"/>
              </a:rPr>
              <a:t> </a:t>
            </a:r>
            <a:r>
              <a:rPr lang="en-US" altLang="zh-CN" sz="3000" dirty="0" err="1">
                <a:latin typeface="+mj-lt"/>
              </a:rPr>
              <a:t>CSNode</a:t>
            </a:r>
            <a:r>
              <a:rPr lang="en-US" altLang="zh-CN" sz="3000" dirty="0">
                <a:latin typeface="+mj-lt"/>
              </a:rPr>
              <a:t>;</a:t>
            </a:r>
          </a:p>
          <a:p>
            <a:pPr marL="108000" algn="just">
              <a:lnSpc>
                <a:spcPct val="114000"/>
              </a:lnSpc>
              <a:spcBef>
                <a:spcPts val="0"/>
              </a:spcBef>
              <a:buFontTx/>
              <a:buNone/>
            </a:pPr>
            <a:r>
              <a:rPr lang="en-US" altLang="zh-CN" sz="3000" dirty="0" err="1">
                <a:latin typeface="+mj-lt"/>
              </a:rPr>
              <a:t>typedef</a:t>
            </a:r>
            <a:r>
              <a:rPr lang="en-US" altLang="zh-CN" sz="3000" dirty="0">
                <a:latin typeface="+mj-lt"/>
              </a:rPr>
              <a:t> </a:t>
            </a:r>
            <a:r>
              <a:rPr lang="en-US" altLang="zh-CN" sz="3000" dirty="0">
                <a:solidFill>
                  <a:srgbClr val="C00000"/>
                </a:solidFill>
                <a:latin typeface="+mj-lt"/>
              </a:rPr>
              <a:t> </a:t>
            </a:r>
            <a:r>
              <a:rPr lang="en-US" altLang="zh-CN" sz="3000" dirty="0" err="1">
                <a:solidFill>
                  <a:srgbClr val="C00000"/>
                </a:solidFill>
                <a:latin typeface="+mj-lt"/>
              </a:rPr>
              <a:t>struct</a:t>
            </a:r>
            <a:r>
              <a:rPr lang="en-US" altLang="zh-CN" sz="3000" dirty="0">
                <a:solidFill>
                  <a:srgbClr val="C00000"/>
                </a:solidFill>
                <a:latin typeface="+mj-lt"/>
              </a:rPr>
              <a:t> </a:t>
            </a:r>
            <a:r>
              <a:rPr lang="en-US" altLang="zh-CN" sz="3000" dirty="0" err="1">
                <a:solidFill>
                  <a:srgbClr val="C00000"/>
                </a:solidFill>
                <a:latin typeface="+mj-lt"/>
              </a:rPr>
              <a:t>CSNode</a:t>
            </a:r>
            <a:r>
              <a:rPr lang="en-US" altLang="zh-CN" sz="3000" dirty="0">
                <a:solidFill>
                  <a:srgbClr val="C00000"/>
                </a:solidFill>
                <a:latin typeface="+mj-lt"/>
              </a:rPr>
              <a:t> *</a:t>
            </a:r>
            <a:r>
              <a:rPr lang="en-US" altLang="zh-CN" sz="3000" dirty="0">
                <a:latin typeface="+mj-lt"/>
              </a:rPr>
              <a:t> </a:t>
            </a:r>
            <a:r>
              <a:rPr lang="en-US" altLang="zh-CN" sz="3000" dirty="0" err="1">
                <a:solidFill>
                  <a:srgbClr val="0000CC"/>
                </a:solidFill>
                <a:latin typeface="+mj-lt"/>
              </a:rPr>
              <a:t>PCSNode</a:t>
            </a:r>
            <a:r>
              <a:rPr lang="en-US" altLang="zh-CN" sz="3000" dirty="0">
                <a:latin typeface="+mj-lt"/>
              </a:rPr>
              <a:t>;</a:t>
            </a:r>
          </a:p>
          <a:p>
            <a:pPr marL="108000" algn="just">
              <a:lnSpc>
                <a:spcPct val="114000"/>
              </a:lnSpc>
              <a:spcBef>
                <a:spcPts val="0"/>
              </a:spcBef>
              <a:buFontTx/>
              <a:buNone/>
            </a:pPr>
            <a:r>
              <a:rPr lang="en-US" altLang="zh-CN" sz="3000" dirty="0" err="1">
                <a:latin typeface="+mj-lt"/>
              </a:rPr>
              <a:t>struct</a:t>
            </a:r>
            <a:r>
              <a:rPr lang="en-US" altLang="zh-CN" sz="3000" dirty="0">
                <a:latin typeface="+mj-lt"/>
              </a:rPr>
              <a:t> </a:t>
            </a:r>
            <a:r>
              <a:rPr lang="en-US" altLang="zh-CN" sz="3000" dirty="0" err="1">
                <a:latin typeface="+mj-lt"/>
              </a:rPr>
              <a:t>CSNode</a:t>
            </a:r>
            <a:endParaRPr lang="en-US" altLang="zh-CN" sz="3000" dirty="0">
              <a:latin typeface="+mj-lt"/>
            </a:endParaRPr>
          </a:p>
          <a:p>
            <a:pPr marL="108000" algn="just">
              <a:lnSpc>
                <a:spcPct val="114000"/>
              </a:lnSpc>
              <a:spcBef>
                <a:spcPts val="0"/>
              </a:spcBef>
              <a:buFontTx/>
              <a:buNone/>
            </a:pPr>
            <a:r>
              <a:rPr lang="en-US" altLang="zh-CN" sz="3000" dirty="0">
                <a:latin typeface="+mj-lt"/>
              </a:rPr>
              <a:t> { </a:t>
            </a:r>
            <a:r>
              <a:rPr lang="en-US" altLang="zh-CN" sz="3000" dirty="0" err="1">
                <a:solidFill>
                  <a:srgbClr val="0000CC"/>
                </a:solidFill>
                <a:latin typeface="+mj-lt"/>
              </a:rPr>
              <a:t>Datatype</a:t>
            </a:r>
            <a:r>
              <a:rPr lang="en-US" altLang="zh-CN" sz="3000" dirty="0">
                <a:latin typeface="+mj-lt"/>
              </a:rPr>
              <a:t> info; </a:t>
            </a:r>
          </a:p>
          <a:p>
            <a:pPr marL="108000" algn="just">
              <a:lnSpc>
                <a:spcPct val="114000"/>
              </a:lnSpc>
              <a:spcBef>
                <a:spcPts val="0"/>
              </a:spcBef>
              <a:buFontTx/>
              <a:buNone/>
            </a:pPr>
            <a:r>
              <a:rPr lang="en-US" altLang="zh-CN" sz="3000" dirty="0">
                <a:latin typeface="+mj-lt"/>
              </a:rPr>
              <a:t>   </a:t>
            </a:r>
            <a:r>
              <a:rPr lang="en-US" altLang="zh-CN" sz="3000" dirty="0" err="1">
                <a:solidFill>
                  <a:srgbClr val="0000CC"/>
                </a:solidFill>
                <a:latin typeface="+mj-lt"/>
              </a:rPr>
              <a:t>PCSNode</a:t>
            </a:r>
            <a:r>
              <a:rPr lang="en-US" altLang="zh-CN" sz="3000" dirty="0">
                <a:latin typeface="+mj-lt"/>
              </a:rPr>
              <a:t> </a:t>
            </a:r>
            <a:r>
              <a:rPr lang="en-US" altLang="zh-CN" sz="3000" dirty="0" err="1">
                <a:latin typeface="+mj-lt"/>
              </a:rPr>
              <a:t>lchild</a:t>
            </a:r>
            <a:r>
              <a:rPr lang="en-US" altLang="zh-CN" sz="3000" dirty="0">
                <a:latin typeface="+mj-lt"/>
              </a:rPr>
              <a:t>;</a:t>
            </a:r>
          </a:p>
          <a:p>
            <a:pPr marL="108000" algn="just">
              <a:lnSpc>
                <a:spcPct val="114000"/>
              </a:lnSpc>
              <a:spcBef>
                <a:spcPts val="0"/>
              </a:spcBef>
              <a:buFontTx/>
              <a:buNone/>
            </a:pPr>
            <a:r>
              <a:rPr lang="en-US" altLang="zh-CN" sz="3000" dirty="0">
                <a:latin typeface="+mj-lt"/>
              </a:rPr>
              <a:t>   </a:t>
            </a:r>
            <a:r>
              <a:rPr lang="en-US" altLang="zh-CN" sz="3000" dirty="0" err="1">
                <a:solidFill>
                  <a:srgbClr val="0000CC"/>
                </a:solidFill>
              </a:rPr>
              <a:t>PCSNode</a:t>
            </a:r>
            <a:r>
              <a:rPr lang="en-US" altLang="zh-CN" sz="3000" dirty="0"/>
              <a:t> </a:t>
            </a:r>
            <a:r>
              <a:rPr lang="en-US" altLang="zh-CN" sz="3000" dirty="0" err="1"/>
              <a:t>rsibling</a:t>
            </a:r>
            <a:r>
              <a:rPr lang="en-US" altLang="zh-CN" sz="3000" dirty="0"/>
              <a:t>;</a:t>
            </a:r>
            <a:r>
              <a:rPr lang="zh-CN" altLang="en-US" sz="3000" dirty="0">
                <a:latin typeface="+mj-lt"/>
              </a:rPr>
              <a:t>}</a:t>
            </a:r>
          </a:p>
        </p:txBody>
      </p:sp>
      <p:sp>
        <p:nvSpPr>
          <p:cNvPr id="76" name="矩形 75"/>
          <p:cNvSpPr/>
          <p:nvPr/>
        </p:nvSpPr>
        <p:spPr>
          <a:xfrm>
            <a:off x="3886200" y="5105400"/>
            <a:ext cx="1819729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8A00"/>
                </a:solidFill>
              </a:rPr>
              <a:t>//</a:t>
            </a:r>
            <a:r>
              <a:rPr lang="zh-CN" altLang="en-US" dirty="0">
                <a:solidFill>
                  <a:srgbClr val="008A00"/>
                </a:solidFill>
              </a:rPr>
              <a:t>长子指针</a:t>
            </a:r>
            <a:endParaRPr lang="zh-CN" altLang="en-US" dirty="0"/>
          </a:p>
        </p:txBody>
      </p:sp>
      <p:sp>
        <p:nvSpPr>
          <p:cNvPr id="77" name="矩形 76"/>
          <p:cNvSpPr/>
          <p:nvPr/>
        </p:nvSpPr>
        <p:spPr>
          <a:xfrm>
            <a:off x="4419600" y="5598004"/>
            <a:ext cx="2178802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8A00"/>
                </a:solidFill>
              </a:rPr>
              <a:t>//</a:t>
            </a:r>
            <a:r>
              <a:rPr lang="zh-CN" altLang="en-US" dirty="0">
                <a:solidFill>
                  <a:srgbClr val="008A00"/>
                </a:solidFill>
              </a:rPr>
              <a:t>右兄弟指针</a:t>
            </a:r>
            <a:endParaRPr lang="zh-CN" altLang="en-US" dirty="0"/>
          </a:p>
        </p:txBody>
      </p:sp>
      <p:sp>
        <p:nvSpPr>
          <p:cNvPr id="78" name="矩形 77"/>
          <p:cNvSpPr/>
          <p:nvPr/>
        </p:nvSpPr>
        <p:spPr>
          <a:xfrm>
            <a:off x="3429000" y="3007204"/>
            <a:ext cx="4932761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8000"/>
                </a:solidFill>
              </a:rPr>
              <a:t>//</a:t>
            </a:r>
            <a:r>
              <a:rPr lang="zh-CN" altLang="en-US" dirty="0">
                <a:solidFill>
                  <a:srgbClr val="008000"/>
                </a:solidFill>
              </a:rPr>
              <a:t>长子</a:t>
            </a:r>
            <a:r>
              <a:rPr lang="en-US" altLang="zh-CN" dirty="0">
                <a:solidFill>
                  <a:srgbClr val="008000"/>
                </a:solidFill>
              </a:rPr>
              <a:t>--</a:t>
            </a:r>
            <a:r>
              <a:rPr lang="zh-CN" altLang="en-US" dirty="0">
                <a:solidFill>
                  <a:srgbClr val="008000"/>
                </a:solidFill>
              </a:rPr>
              <a:t>兄弟表示法，结点结构</a:t>
            </a: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533400" y="1118580"/>
            <a:ext cx="8382000" cy="63402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zh-CN" altLang="en-US" sz="3200" dirty="0"/>
              <a:t> 树的二叉链表表示，链表中元素结构：</a:t>
            </a:r>
            <a:endParaRPr lang="en-US" altLang="zh-CN" sz="3200" dirty="0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990600" y="1752600"/>
          <a:ext cx="7543800" cy="11258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6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16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86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25876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zh-CN" altLang="en-US" sz="2800" b="0" dirty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指针 </a:t>
                      </a:r>
                      <a:r>
                        <a:rPr lang="en-US" altLang="zh-CN" sz="2800" b="0" dirty="0" err="1">
                          <a:solidFill>
                            <a:srgbClr val="0000CC"/>
                          </a:solidFill>
                          <a:latin typeface="+mj-lt"/>
                          <a:ea typeface="黑体" pitchFamily="2" charset="-122"/>
                        </a:rPr>
                        <a:t>lchild</a:t>
                      </a:r>
                      <a:endParaRPr lang="en-US" altLang="zh-CN" sz="2800" b="0" dirty="0">
                        <a:solidFill>
                          <a:srgbClr val="0000CC"/>
                        </a:solidFill>
                        <a:latin typeface="+mj-lt"/>
                        <a:ea typeface="黑体" pitchFamily="2" charset="-122"/>
                      </a:endParaRPr>
                    </a:p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zh-CN" altLang="en-US" sz="2800" b="0" dirty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指向长子</a:t>
                      </a:r>
                      <a:endParaRPr lang="zh-CN" altLang="en-US" sz="2800" b="0" dirty="0">
                        <a:solidFill>
                          <a:srgbClr val="FF6600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9A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altLang="zh-CN" sz="2800" b="0" dirty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info</a:t>
                      </a:r>
                    </a:p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zh-CN" altLang="en-US" sz="2800" b="0" dirty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数据信息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zh-CN" altLang="en-US" sz="2800" b="0" dirty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指针 </a:t>
                      </a:r>
                      <a:r>
                        <a:rPr lang="en-US" altLang="zh-CN" sz="2800" b="0" dirty="0" err="1">
                          <a:solidFill>
                            <a:srgbClr val="0000CC"/>
                          </a:solidFill>
                          <a:latin typeface="+mj-lt"/>
                          <a:ea typeface="黑体" pitchFamily="2" charset="-122"/>
                        </a:rPr>
                        <a:t>rsibling</a:t>
                      </a:r>
                      <a:endParaRPr lang="en-US" altLang="zh-CN" sz="2800" b="0" dirty="0">
                        <a:solidFill>
                          <a:srgbClr val="0000CC"/>
                        </a:solidFill>
                        <a:latin typeface="+mj-lt"/>
                        <a:ea typeface="黑体" pitchFamily="2" charset="-122"/>
                      </a:endParaRPr>
                    </a:p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zh-CN" altLang="en-US" sz="2800" b="0" dirty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指向右兄弟</a:t>
                      </a:r>
                      <a:endParaRPr lang="zh-CN" altLang="en-US" sz="2800" b="0" dirty="0">
                        <a:solidFill>
                          <a:srgbClr val="FF6600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9A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/>
      <p:bldP spid="77" grpId="0"/>
    </p:bldLst>
  </p:timing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381000" y="1118580"/>
            <a:ext cx="8763000" cy="537993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SzPct val="75000"/>
              <a:buFont typeface="Wingdings" pitchFamily="2" charset="2"/>
              <a:buChar char="p"/>
            </a:pPr>
            <a:r>
              <a:rPr lang="zh-CN" altLang="en-US" sz="3000" dirty="0">
                <a:solidFill>
                  <a:srgbClr val="003399"/>
                </a:solidFill>
              </a:rPr>
              <a:t> 小结：</a:t>
            </a:r>
            <a:r>
              <a:rPr lang="zh-CN" altLang="en-US" sz="3000" dirty="0">
                <a:sym typeface="Wingdings" pitchFamily="2" charset="2"/>
              </a:rPr>
              <a:t>（对于指针</a:t>
            </a:r>
            <a:r>
              <a:rPr lang="en-US" altLang="zh-CN" sz="3000" dirty="0">
                <a:sym typeface="Wingdings" pitchFamily="2" charset="2"/>
              </a:rPr>
              <a:t>p</a:t>
            </a:r>
            <a:r>
              <a:rPr lang="zh-CN" altLang="en-US" sz="3000" dirty="0">
                <a:sym typeface="Wingdings" pitchFamily="2" charset="2"/>
              </a:rPr>
              <a:t>所指结点）</a:t>
            </a:r>
            <a:r>
              <a:rPr lang="zh-CN" altLang="en-US" sz="3000" dirty="0"/>
              <a:t> </a:t>
            </a:r>
            <a:endParaRPr lang="en-US" altLang="zh-CN" sz="3000" dirty="0"/>
          </a:p>
          <a:p>
            <a:pPr marL="514350" indent="-51435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altLang="zh-CN" sz="3000" dirty="0"/>
              <a:t>1. </a:t>
            </a:r>
            <a:r>
              <a:rPr lang="zh-CN" altLang="en-US" sz="3000" dirty="0"/>
              <a:t>找长子：</a:t>
            </a:r>
            <a:endParaRPr lang="en-US" altLang="zh-CN" sz="3000" dirty="0"/>
          </a:p>
          <a:p>
            <a:pPr marL="514350" indent="-51435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altLang="zh-CN" sz="3000" dirty="0"/>
              <a:t>2. </a:t>
            </a:r>
            <a:r>
              <a:rPr lang="zh-CN" altLang="en-US" sz="3000" dirty="0"/>
              <a:t>找右兄弟：</a:t>
            </a:r>
            <a:endParaRPr lang="en-US" altLang="zh-CN" sz="3000" dirty="0"/>
          </a:p>
          <a:p>
            <a:pPr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altLang="zh-CN" sz="3000" dirty="0"/>
              <a:t>3. </a:t>
            </a:r>
            <a:r>
              <a:rPr lang="zh-CN" altLang="en-US" sz="3000" dirty="0"/>
              <a:t>找</a:t>
            </a:r>
            <a:r>
              <a:rPr lang="en-US" altLang="zh-CN" sz="3000" dirty="0"/>
              <a:t>p</a:t>
            </a:r>
            <a:r>
              <a:rPr lang="zh-CN" altLang="en-US" sz="3000" dirty="0"/>
              <a:t>的所有子结点：</a:t>
            </a:r>
            <a:endParaRPr lang="en-US" altLang="zh-CN" sz="3000" dirty="0"/>
          </a:p>
          <a:p>
            <a:pPr>
              <a:lnSpc>
                <a:spcPct val="114000"/>
              </a:lnSpc>
              <a:spcBef>
                <a:spcPts val="0"/>
              </a:spcBef>
              <a:buNone/>
            </a:pPr>
            <a:endParaRPr lang="en-US" altLang="zh-CN" sz="3000" dirty="0"/>
          </a:p>
          <a:p>
            <a:pPr>
              <a:lnSpc>
                <a:spcPct val="114000"/>
              </a:lnSpc>
              <a:spcBef>
                <a:spcPts val="0"/>
              </a:spcBef>
              <a:buNone/>
            </a:pPr>
            <a:endParaRPr lang="en-US" altLang="zh-CN" sz="3000" dirty="0"/>
          </a:p>
          <a:p>
            <a:pPr>
              <a:lnSpc>
                <a:spcPct val="114000"/>
              </a:lnSpc>
              <a:spcBef>
                <a:spcPts val="0"/>
              </a:spcBef>
              <a:buNone/>
            </a:pPr>
            <a:endParaRPr lang="en-US" altLang="zh-CN" sz="3000" dirty="0"/>
          </a:p>
          <a:p>
            <a:pPr>
              <a:lnSpc>
                <a:spcPct val="120000"/>
              </a:lnSpc>
              <a:spcBef>
                <a:spcPts val="600"/>
              </a:spcBef>
              <a:buNone/>
            </a:pPr>
            <a:endParaRPr lang="en-US" altLang="zh-CN" sz="3000" dirty="0"/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000" dirty="0"/>
              <a:t>4. </a:t>
            </a:r>
            <a:r>
              <a:rPr lang="zh-CN" altLang="en-US" sz="3000" dirty="0"/>
              <a:t>找父亲？</a:t>
            </a:r>
            <a:endParaRPr lang="en-US" altLang="zh-CN" sz="3000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en-US" altLang="zh-CN" dirty="0">
                <a:latin typeface="黑体" pitchFamily="2" charset="-122"/>
                <a:ea typeface="黑体" pitchFamily="2" charset="-122"/>
              </a:rPr>
              <a:t>3.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长子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--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兄弟表示法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" name="Line 41"/>
          <p:cNvSpPr>
            <a:spLocks noChangeShapeType="1"/>
          </p:cNvSpPr>
          <p:nvPr/>
        </p:nvSpPr>
        <p:spPr bwMode="auto">
          <a:xfrm>
            <a:off x="4953000" y="5405251"/>
            <a:ext cx="457200" cy="5632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square">
            <a:spAutoFit/>
          </a:bodyPr>
          <a:lstStyle/>
          <a:p>
            <a:endParaRPr lang="zh-CN" altLang="en-US" sz="3200"/>
          </a:p>
        </p:txBody>
      </p:sp>
      <p:sp>
        <p:nvSpPr>
          <p:cNvPr id="11" name="Rectangle 28"/>
          <p:cNvSpPr>
            <a:spLocks noChangeArrowheads="1"/>
          </p:cNvSpPr>
          <p:nvPr/>
        </p:nvSpPr>
        <p:spPr bwMode="auto">
          <a:xfrm>
            <a:off x="6553200" y="2413575"/>
            <a:ext cx="320675" cy="5040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200" b="1" dirty="0"/>
              <a:t>∧</a:t>
            </a:r>
            <a:endParaRPr lang="zh-CN" altLang="zh-CN" sz="3200" baseline="-25000" dirty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4" name="Rectangle 29"/>
          <p:cNvSpPr>
            <a:spLocks noChangeArrowheads="1"/>
          </p:cNvSpPr>
          <p:nvPr/>
        </p:nvSpPr>
        <p:spPr bwMode="auto">
          <a:xfrm>
            <a:off x="6096000" y="2413575"/>
            <a:ext cx="432000" cy="5040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>
                <a:solidFill>
                  <a:schemeClr val="bg1"/>
                </a:solidFill>
                <a:ea typeface="宋体" pitchFamily="2" charset="-122"/>
              </a:rPr>
              <a:t>A</a:t>
            </a:r>
          </a:p>
        </p:txBody>
      </p:sp>
      <p:sp>
        <p:nvSpPr>
          <p:cNvPr id="15" name="Rectangle 30"/>
          <p:cNvSpPr>
            <a:spLocks noChangeArrowheads="1"/>
          </p:cNvSpPr>
          <p:nvPr/>
        </p:nvSpPr>
        <p:spPr bwMode="auto">
          <a:xfrm>
            <a:off x="5791200" y="2413575"/>
            <a:ext cx="320675" cy="5040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32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6" name="Rectangle 28"/>
          <p:cNvSpPr>
            <a:spLocks noChangeArrowheads="1"/>
          </p:cNvSpPr>
          <p:nvPr/>
        </p:nvSpPr>
        <p:spPr bwMode="auto">
          <a:xfrm>
            <a:off x="5181600" y="3128775"/>
            <a:ext cx="320675" cy="5040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32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7" name="Rectangle 29"/>
          <p:cNvSpPr>
            <a:spLocks noChangeArrowheads="1"/>
          </p:cNvSpPr>
          <p:nvPr/>
        </p:nvSpPr>
        <p:spPr bwMode="auto">
          <a:xfrm>
            <a:off x="4724400" y="3128775"/>
            <a:ext cx="432000" cy="5040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>
                <a:solidFill>
                  <a:schemeClr val="bg1"/>
                </a:solidFill>
                <a:ea typeface="宋体" pitchFamily="2" charset="-122"/>
              </a:rPr>
              <a:t>B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8" name="Rectangle 30"/>
          <p:cNvSpPr>
            <a:spLocks noChangeArrowheads="1"/>
          </p:cNvSpPr>
          <p:nvPr/>
        </p:nvSpPr>
        <p:spPr bwMode="auto">
          <a:xfrm>
            <a:off x="4419600" y="3128775"/>
            <a:ext cx="320675" cy="5040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32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9" name="Rectangle 28"/>
          <p:cNvSpPr>
            <a:spLocks noChangeArrowheads="1"/>
          </p:cNvSpPr>
          <p:nvPr/>
        </p:nvSpPr>
        <p:spPr bwMode="auto">
          <a:xfrm>
            <a:off x="7696200" y="3128775"/>
            <a:ext cx="320675" cy="5040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/>
              <a:t>∧</a:t>
            </a:r>
            <a:endParaRPr lang="zh-CN" altLang="zh-CN" sz="3200" baseline="-25000" dirty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0" name="Rectangle 29"/>
          <p:cNvSpPr>
            <a:spLocks noChangeArrowheads="1"/>
          </p:cNvSpPr>
          <p:nvPr/>
        </p:nvSpPr>
        <p:spPr bwMode="auto">
          <a:xfrm>
            <a:off x="7254875" y="3128775"/>
            <a:ext cx="432000" cy="5040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>
                <a:solidFill>
                  <a:schemeClr val="bg1"/>
                </a:solidFill>
                <a:ea typeface="宋体" pitchFamily="2" charset="-122"/>
              </a:rPr>
              <a:t>C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21" name="Rectangle 30"/>
          <p:cNvSpPr>
            <a:spLocks noChangeArrowheads="1"/>
          </p:cNvSpPr>
          <p:nvPr/>
        </p:nvSpPr>
        <p:spPr bwMode="auto">
          <a:xfrm>
            <a:off x="6950075" y="3128775"/>
            <a:ext cx="320675" cy="5040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32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2" name="Rectangle 28"/>
          <p:cNvSpPr>
            <a:spLocks noChangeArrowheads="1"/>
          </p:cNvSpPr>
          <p:nvPr/>
        </p:nvSpPr>
        <p:spPr bwMode="auto">
          <a:xfrm>
            <a:off x="4343400" y="4105089"/>
            <a:ext cx="320675" cy="5040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32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3" name="Rectangle 29"/>
          <p:cNvSpPr>
            <a:spLocks noChangeArrowheads="1"/>
          </p:cNvSpPr>
          <p:nvPr/>
        </p:nvSpPr>
        <p:spPr bwMode="auto">
          <a:xfrm>
            <a:off x="3886200" y="4105089"/>
            <a:ext cx="432000" cy="5040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>
                <a:solidFill>
                  <a:schemeClr val="bg1"/>
                </a:solidFill>
                <a:ea typeface="宋体" pitchFamily="2" charset="-122"/>
              </a:rPr>
              <a:t>D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24" name="Rectangle 30"/>
          <p:cNvSpPr>
            <a:spLocks noChangeArrowheads="1"/>
          </p:cNvSpPr>
          <p:nvPr/>
        </p:nvSpPr>
        <p:spPr bwMode="auto">
          <a:xfrm>
            <a:off x="3581400" y="4105089"/>
            <a:ext cx="320675" cy="5040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200" b="1" dirty="0"/>
              <a:t>∧</a:t>
            </a:r>
            <a:endParaRPr lang="zh-CN" altLang="zh-CN" sz="3200" baseline="-25000" dirty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5" name="Rectangle 28"/>
          <p:cNvSpPr>
            <a:spLocks noChangeArrowheads="1"/>
          </p:cNvSpPr>
          <p:nvPr/>
        </p:nvSpPr>
        <p:spPr bwMode="auto">
          <a:xfrm>
            <a:off x="5715000" y="4109851"/>
            <a:ext cx="320675" cy="5040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200" b="1" dirty="0"/>
              <a:t>∧</a:t>
            </a:r>
            <a:endParaRPr lang="zh-CN" altLang="zh-CN" sz="3200" baseline="-25000" dirty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6" name="Rectangle 29"/>
          <p:cNvSpPr>
            <a:spLocks noChangeArrowheads="1"/>
          </p:cNvSpPr>
          <p:nvPr/>
        </p:nvSpPr>
        <p:spPr bwMode="auto">
          <a:xfrm>
            <a:off x="5257800" y="4109851"/>
            <a:ext cx="432000" cy="5040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>
                <a:solidFill>
                  <a:schemeClr val="bg1"/>
                </a:solidFill>
                <a:ea typeface="宋体" pitchFamily="2" charset="-122"/>
              </a:rPr>
              <a:t>E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27" name="Rectangle 30"/>
          <p:cNvSpPr>
            <a:spLocks noChangeArrowheads="1"/>
          </p:cNvSpPr>
          <p:nvPr/>
        </p:nvSpPr>
        <p:spPr bwMode="auto">
          <a:xfrm>
            <a:off x="4953000" y="4109851"/>
            <a:ext cx="320675" cy="5040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32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8" name="Rectangle 28"/>
          <p:cNvSpPr>
            <a:spLocks noChangeArrowheads="1"/>
          </p:cNvSpPr>
          <p:nvPr/>
        </p:nvSpPr>
        <p:spPr bwMode="auto">
          <a:xfrm>
            <a:off x="7375525" y="4100327"/>
            <a:ext cx="320675" cy="5040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32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9" name="Rectangle 29"/>
          <p:cNvSpPr>
            <a:spLocks noChangeArrowheads="1"/>
          </p:cNvSpPr>
          <p:nvPr/>
        </p:nvSpPr>
        <p:spPr bwMode="auto">
          <a:xfrm>
            <a:off x="6918325" y="4100327"/>
            <a:ext cx="432000" cy="5040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>
                <a:solidFill>
                  <a:schemeClr val="bg1"/>
                </a:solidFill>
                <a:ea typeface="宋体" pitchFamily="2" charset="-122"/>
              </a:rPr>
              <a:t>F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30" name="Rectangle 30"/>
          <p:cNvSpPr>
            <a:spLocks noChangeArrowheads="1"/>
          </p:cNvSpPr>
          <p:nvPr/>
        </p:nvSpPr>
        <p:spPr bwMode="auto">
          <a:xfrm>
            <a:off x="6613525" y="4100327"/>
            <a:ext cx="320675" cy="5040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200" b="1" dirty="0"/>
              <a:t>∧</a:t>
            </a:r>
            <a:endParaRPr lang="zh-CN" altLang="zh-CN" sz="3200" baseline="-25000" dirty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1" name="Rectangle 28"/>
          <p:cNvSpPr>
            <a:spLocks noChangeArrowheads="1"/>
          </p:cNvSpPr>
          <p:nvPr/>
        </p:nvSpPr>
        <p:spPr bwMode="auto">
          <a:xfrm>
            <a:off x="8747125" y="4105089"/>
            <a:ext cx="320675" cy="5040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200" b="1" dirty="0"/>
              <a:t>∧</a:t>
            </a:r>
            <a:endParaRPr lang="zh-CN" altLang="zh-CN" sz="3200" baseline="-25000" dirty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2" name="Rectangle 29"/>
          <p:cNvSpPr>
            <a:spLocks noChangeArrowheads="1"/>
          </p:cNvSpPr>
          <p:nvPr/>
        </p:nvSpPr>
        <p:spPr bwMode="auto">
          <a:xfrm>
            <a:off x="8305800" y="4105089"/>
            <a:ext cx="432000" cy="5040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>
                <a:solidFill>
                  <a:schemeClr val="bg1"/>
                </a:solidFill>
                <a:ea typeface="宋体" pitchFamily="2" charset="-122"/>
              </a:rPr>
              <a:t>G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33" name="Rectangle 30"/>
          <p:cNvSpPr>
            <a:spLocks noChangeArrowheads="1"/>
          </p:cNvSpPr>
          <p:nvPr/>
        </p:nvSpPr>
        <p:spPr bwMode="auto">
          <a:xfrm>
            <a:off x="8001000" y="4105089"/>
            <a:ext cx="320675" cy="5040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200" b="1" dirty="0"/>
              <a:t>∧</a:t>
            </a:r>
            <a:endParaRPr lang="zh-CN" altLang="zh-CN" sz="3200" baseline="-25000" dirty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4" name="Rectangle 28"/>
          <p:cNvSpPr>
            <a:spLocks noChangeArrowheads="1"/>
          </p:cNvSpPr>
          <p:nvPr/>
        </p:nvSpPr>
        <p:spPr bwMode="auto">
          <a:xfrm>
            <a:off x="4784725" y="5181413"/>
            <a:ext cx="320675" cy="5040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32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5" name="Rectangle 29"/>
          <p:cNvSpPr>
            <a:spLocks noChangeArrowheads="1"/>
          </p:cNvSpPr>
          <p:nvPr/>
        </p:nvSpPr>
        <p:spPr bwMode="auto">
          <a:xfrm>
            <a:off x="4327525" y="5181413"/>
            <a:ext cx="432000" cy="5040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>
                <a:solidFill>
                  <a:schemeClr val="bg1"/>
                </a:solidFill>
                <a:ea typeface="宋体" pitchFamily="2" charset="-122"/>
              </a:rPr>
              <a:t>H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36" name="Rectangle 30"/>
          <p:cNvSpPr>
            <a:spLocks noChangeArrowheads="1"/>
          </p:cNvSpPr>
          <p:nvPr/>
        </p:nvSpPr>
        <p:spPr bwMode="auto">
          <a:xfrm>
            <a:off x="4022725" y="5181413"/>
            <a:ext cx="320675" cy="5040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200" b="1" dirty="0"/>
              <a:t>∧</a:t>
            </a:r>
            <a:endParaRPr lang="zh-CN" altLang="zh-CN" sz="3200" baseline="-25000" dirty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7" name="Rectangle 28"/>
          <p:cNvSpPr>
            <a:spLocks noChangeArrowheads="1"/>
          </p:cNvSpPr>
          <p:nvPr/>
        </p:nvSpPr>
        <p:spPr bwMode="auto">
          <a:xfrm>
            <a:off x="6156325" y="5186175"/>
            <a:ext cx="320675" cy="5040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32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8" name="Rectangle 29"/>
          <p:cNvSpPr>
            <a:spLocks noChangeArrowheads="1"/>
          </p:cNvSpPr>
          <p:nvPr/>
        </p:nvSpPr>
        <p:spPr bwMode="auto">
          <a:xfrm>
            <a:off x="5715000" y="5186175"/>
            <a:ext cx="432000" cy="5040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>
                <a:solidFill>
                  <a:schemeClr val="bg1"/>
                </a:solidFill>
                <a:ea typeface="宋体" pitchFamily="2" charset="-122"/>
              </a:rPr>
              <a:t>I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39" name="Rectangle 30"/>
          <p:cNvSpPr>
            <a:spLocks noChangeArrowheads="1"/>
          </p:cNvSpPr>
          <p:nvPr/>
        </p:nvSpPr>
        <p:spPr bwMode="auto">
          <a:xfrm>
            <a:off x="5410200" y="5186175"/>
            <a:ext cx="320675" cy="5040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200" b="1" dirty="0"/>
              <a:t>∧</a:t>
            </a:r>
            <a:endParaRPr lang="zh-CN" altLang="zh-CN" sz="3200" baseline="-25000" dirty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0" name="Rectangle 28"/>
          <p:cNvSpPr>
            <a:spLocks noChangeArrowheads="1"/>
          </p:cNvSpPr>
          <p:nvPr/>
        </p:nvSpPr>
        <p:spPr bwMode="auto">
          <a:xfrm>
            <a:off x="7527925" y="5176651"/>
            <a:ext cx="320675" cy="5040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200" b="1" dirty="0"/>
              <a:t>∧</a:t>
            </a:r>
            <a:endParaRPr lang="zh-CN" altLang="zh-CN" sz="3200" baseline="-25000" dirty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1" name="Rectangle 29"/>
          <p:cNvSpPr>
            <a:spLocks noChangeArrowheads="1"/>
          </p:cNvSpPr>
          <p:nvPr/>
        </p:nvSpPr>
        <p:spPr bwMode="auto">
          <a:xfrm>
            <a:off x="7086600" y="5176651"/>
            <a:ext cx="432000" cy="5040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>
                <a:solidFill>
                  <a:schemeClr val="bg1"/>
                </a:solidFill>
                <a:ea typeface="宋体" pitchFamily="2" charset="-122"/>
              </a:rPr>
              <a:t>J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42" name="Rectangle 30"/>
          <p:cNvSpPr>
            <a:spLocks noChangeArrowheads="1"/>
          </p:cNvSpPr>
          <p:nvPr/>
        </p:nvSpPr>
        <p:spPr bwMode="auto">
          <a:xfrm>
            <a:off x="6781800" y="5176651"/>
            <a:ext cx="320675" cy="5040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200" b="1" dirty="0"/>
              <a:t>∧</a:t>
            </a:r>
            <a:endParaRPr lang="zh-CN" altLang="zh-CN" sz="3200" baseline="-25000" dirty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3" name="Line 41"/>
          <p:cNvSpPr>
            <a:spLocks noChangeShapeType="1"/>
          </p:cNvSpPr>
          <p:nvPr/>
        </p:nvSpPr>
        <p:spPr bwMode="auto">
          <a:xfrm>
            <a:off x="5349875" y="3404175"/>
            <a:ext cx="16002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square">
            <a:spAutoFit/>
          </a:bodyPr>
          <a:lstStyle/>
          <a:p>
            <a:endParaRPr lang="zh-CN" altLang="en-US" sz="3200"/>
          </a:p>
        </p:txBody>
      </p:sp>
      <p:sp>
        <p:nvSpPr>
          <p:cNvPr id="44" name="Line 26"/>
          <p:cNvSpPr>
            <a:spLocks noChangeShapeType="1"/>
          </p:cNvSpPr>
          <p:nvPr/>
        </p:nvSpPr>
        <p:spPr bwMode="auto">
          <a:xfrm>
            <a:off x="7086600" y="3404175"/>
            <a:ext cx="121919" cy="705676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zh-CN" altLang="en-US" sz="3200"/>
          </a:p>
        </p:txBody>
      </p:sp>
      <p:sp>
        <p:nvSpPr>
          <p:cNvPr id="45" name="Line 26"/>
          <p:cNvSpPr>
            <a:spLocks noChangeShapeType="1"/>
          </p:cNvSpPr>
          <p:nvPr/>
        </p:nvSpPr>
        <p:spPr bwMode="auto">
          <a:xfrm flipH="1">
            <a:off x="4114800" y="3347851"/>
            <a:ext cx="45720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zh-CN" altLang="en-US" sz="3200"/>
          </a:p>
        </p:txBody>
      </p:sp>
      <p:sp>
        <p:nvSpPr>
          <p:cNvPr id="46" name="Line 26"/>
          <p:cNvSpPr>
            <a:spLocks noChangeShapeType="1"/>
          </p:cNvSpPr>
          <p:nvPr/>
        </p:nvSpPr>
        <p:spPr bwMode="auto">
          <a:xfrm>
            <a:off x="4511675" y="4338451"/>
            <a:ext cx="441325" cy="5632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zh-CN" altLang="en-US" sz="3200"/>
          </a:p>
        </p:txBody>
      </p:sp>
      <p:sp>
        <p:nvSpPr>
          <p:cNvPr id="47" name="Line 26"/>
          <p:cNvSpPr>
            <a:spLocks noChangeShapeType="1"/>
          </p:cNvSpPr>
          <p:nvPr/>
        </p:nvSpPr>
        <p:spPr bwMode="auto">
          <a:xfrm flipH="1">
            <a:off x="4495800" y="4394775"/>
            <a:ext cx="609600" cy="78682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zh-CN" altLang="en-US" sz="3200"/>
          </a:p>
        </p:txBody>
      </p:sp>
      <p:sp>
        <p:nvSpPr>
          <p:cNvPr id="48" name="Line 26"/>
          <p:cNvSpPr>
            <a:spLocks noChangeShapeType="1"/>
          </p:cNvSpPr>
          <p:nvPr/>
        </p:nvSpPr>
        <p:spPr bwMode="auto">
          <a:xfrm>
            <a:off x="7543800" y="4338451"/>
            <a:ext cx="457200" cy="5632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zh-CN" altLang="en-US" sz="3200"/>
          </a:p>
        </p:txBody>
      </p:sp>
      <p:sp>
        <p:nvSpPr>
          <p:cNvPr id="49" name="Line 41"/>
          <p:cNvSpPr>
            <a:spLocks noChangeShapeType="1"/>
          </p:cNvSpPr>
          <p:nvPr/>
        </p:nvSpPr>
        <p:spPr bwMode="auto">
          <a:xfrm>
            <a:off x="6324600" y="5405251"/>
            <a:ext cx="457200" cy="5632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square">
            <a:spAutoFit/>
          </a:bodyPr>
          <a:lstStyle/>
          <a:p>
            <a:endParaRPr lang="zh-CN" altLang="en-US" sz="3200"/>
          </a:p>
        </p:txBody>
      </p:sp>
      <p:sp>
        <p:nvSpPr>
          <p:cNvPr id="50" name="Line 26"/>
          <p:cNvSpPr>
            <a:spLocks noChangeShapeType="1"/>
          </p:cNvSpPr>
          <p:nvPr/>
        </p:nvSpPr>
        <p:spPr bwMode="auto">
          <a:xfrm flipH="1">
            <a:off x="5029200" y="2738251"/>
            <a:ext cx="914400" cy="36112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zh-CN" altLang="en-US" sz="3200"/>
          </a:p>
        </p:txBody>
      </p:sp>
      <p:sp>
        <p:nvSpPr>
          <p:cNvPr id="51" name="Line 26"/>
          <p:cNvSpPr>
            <a:spLocks noChangeShapeType="1"/>
          </p:cNvSpPr>
          <p:nvPr/>
        </p:nvSpPr>
        <p:spPr bwMode="auto">
          <a:xfrm flipH="1">
            <a:off x="6248400" y="2057400"/>
            <a:ext cx="381000" cy="356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zh-CN" altLang="en-US" sz="3200"/>
          </a:p>
        </p:txBody>
      </p:sp>
      <p:sp>
        <p:nvSpPr>
          <p:cNvPr id="52" name="Text Box 6"/>
          <p:cNvSpPr txBox="1">
            <a:spLocks noChangeArrowheads="1"/>
          </p:cNvSpPr>
          <p:nvPr/>
        </p:nvSpPr>
        <p:spPr bwMode="auto">
          <a:xfrm>
            <a:off x="6553200" y="1752600"/>
            <a:ext cx="762000" cy="5847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/>
              <a:t>t</a:t>
            </a:r>
          </a:p>
        </p:txBody>
      </p:sp>
      <p:sp>
        <p:nvSpPr>
          <p:cNvPr id="53" name="矩形 52"/>
          <p:cNvSpPr/>
          <p:nvPr/>
        </p:nvSpPr>
        <p:spPr>
          <a:xfrm>
            <a:off x="2514600" y="1692786"/>
            <a:ext cx="1731564" cy="6694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000" dirty="0">
                <a:solidFill>
                  <a:srgbClr val="C00000"/>
                </a:solidFill>
              </a:rPr>
              <a:t>p-&gt;</a:t>
            </a:r>
            <a:r>
              <a:rPr lang="en-US" altLang="zh-CN" sz="3000" dirty="0" err="1">
                <a:solidFill>
                  <a:srgbClr val="C00000"/>
                </a:solidFill>
              </a:rPr>
              <a:t>lchild</a:t>
            </a:r>
            <a:r>
              <a:rPr lang="en-US" altLang="zh-CN" sz="3000" dirty="0">
                <a:solidFill>
                  <a:srgbClr val="C00000"/>
                </a:solidFill>
              </a:rPr>
              <a:t>;</a:t>
            </a:r>
            <a:endParaRPr lang="zh-CN" altLang="en-US" sz="3000" dirty="0">
              <a:solidFill>
                <a:srgbClr val="C00000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2819400" y="2378586"/>
            <a:ext cx="2073003" cy="6694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000" dirty="0">
                <a:solidFill>
                  <a:srgbClr val="C00000"/>
                </a:solidFill>
              </a:rPr>
              <a:t>p-&gt;</a:t>
            </a:r>
            <a:r>
              <a:rPr lang="en-US" altLang="zh-CN" sz="3000" dirty="0" err="1">
                <a:solidFill>
                  <a:srgbClr val="C00000"/>
                </a:solidFill>
              </a:rPr>
              <a:t>rsibling</a:t>
            </a:r>
            <a:r>
              <a:rPr lang="en-US" altLang="zh-CN" sz="3000" dirty="0">
                <a:solidFill>
                  <a:srgbClr val="C00000"/>
                </a:solidFill>
              </a:rPr>
              <a:t>;</a:t>
            </a:r>
            <a:endParaRPr lang="zh-CN" altLang="en-US" sz="3000" dirty="0">
              <a:solidFill>
                <a:srgbClr val="C00000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609600" y="3505200"/>
            <a:ext cx="4572000" cy="20842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000" dirty="0">
                <a:solidFill>
                  <a:srgbClr val="008000"/>
                </a:solidFill>
              </a:rPr>
              <a:t>q=p-&gt;</a:t>
            </a:r>
            <a:r>
              <a:rPr lang="en-US" altLang="zh-CN" sz="3000" dirty="0" err="1">
                <a:solidFill>
                  <a:srgbClr val="008000"/>
                </a:solidFill>
              </a:rPr>
              <a:t>lchild</a:t>
            </a:r>
            <a:r>
              <a:rPr lang="en-US" altLang="zh-CN" sz="3000" dirty="0">
                <a:solidFill>
                  <a:srgbClr val="008000"/>
                </a:solidFill>
              </a:rPr>
              <a:t>;</a:t>
            </a:r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000" dirty="0">
                <a:solidFill>
                  <a:srgbClr val="008000"/>
                </a:solidFill>
              </a:rPr>
              <a:t> while(q!=null)</a:t>
            </a:r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000" dirty="0">
                <a:solidFill>
                  <a:srgbClr val="008000"/>
                </a:solidFill>
              </a:rPr>
              <a:t> {  </a:t>
            </a:r>
            <a:r>
              <a:rPr lang="zh-CN" altLang="en-US" sz="3000" dirty="0">
                <a:solidFill>
                  <a:srgbClr val="008000"/>
                </a:solidFill>
              </a:rPr>
              <a:t>访问</a:t>
            </a:r>
            <a:r>
              <a:rPr lang="en-US" altLang="zh-CN" sz="3000" dirty="0">
                <a:solidFill>
                  <a:srgbClr val="008000"/>
                </a:solidFill>
              </a:rPr>
              <a:t>q;</a:t>
            </a:r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000" dirty="0">
                <a:solidFill>
                  <a:srgbClr val="008000"/>
                </a:solidFill>
              </a:rPr>
              <a:t>     q=q-&gt;</a:t>
            </a:r>
            <a:r>
              <a:rPr lang="en-US" altLang="zh-CN" sz="3000" dirty="0" err="1">
                <a:solidFill>
                  <a:srgbClr val="008000"/>
                </a:solidFill>
              </a:rPr>
              <a:t>rsibling</a:t>
            </a:r>
            <a:r>
              <a:rPr lang="en-US" altLang="zh-CN" sz="3000" dirty="0">
                <a:solidFill>
                  <a:srgbClr val="008000"/>
                </a:solidFill>
              </a:rPr>
              <a:t>;}</a:t>
            </a:r>
          </a:p>
        </p:txBody>
      </p:sp>
      <p:sp>
        <p:nvSpPr>
          <p:cNvPr id="56" name="矩形 55"/>
          <p:cNvSpPr/>
          <p:nvPr/>
        </p:nvSpPr>
        <p:spPr>
          <a:xfrm>
            <a:off x="2587509" y="5791200"/>
            <a:ext cx="6251691" cy="609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altLang="zh-CN" dirty="0">
                <a:solidFill>
                  <a:srgbClr val="990099"/>
                </a:solidFill>
              </a:rPr>
              <a:t>--</a:t>
            </a:r>
            <a:r>
              <a:rPr lang="zh-CN" altLang="en-US" dirty="0">
                <a:solidFill>
                  <a:srgbClr val="990099"/>
                </a:solidFill>
              </a:rPr>
              <a:t>遍历树，判断结点孩子是否是</a:t>
            </a:r>
            <a:r>
              <a:rPr lang="en-US" altLang="zh-CN" dirty="0">
                <a:solidFill>
                  <a:srgbClr val="990099"/>
                </a:solidFill>
              </a:rPr>
              <a:t>p</a:t>
            </a:r>
          </a:p>
        </p:txBody>
      </p:sp>
      <p:sp>
        <p:nvSpPr>
          <p:cNvPr id="57" name="Line 26"/>
          <p:cNvSpPr>
            <a:spLocks noChangeShapeType="1"/>
          </p:cNvSpPr>
          <p:nvPr/>
        </p:nvSpPr>
        <p:spPr bwMode="auto">
          <a:xfrm flipH="1">
            <a:off x="7391400" y="2743200"/>
            <a:ext cx="381000" cy="356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zh-CN" altLang="en-US" sz="3200"/>
          </a:p>
        </p:txBody>
      </p:sp>
      <p:sp>
        <p:nvSpPr>
          <p:cNvPr id="58" name="Text Box 6"/>
          <p:cNvSpPr txBox="1">
            <a:spLocks noChangeArrowheads="1"/>
          </p:cNvSpPr>
          <p:nvPr/>
        </p:nvSpPr>
        <p:spPr bwMode="auto">
          <a:xfrm>
            <a:off x="7696200" y="2438400"/>
            <a:ext cx="762000" cy="5847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>
                <a:solidFill>
                  <a:srgbClr val="003399"/>
                </a:solidFill>
              </a:rPr>
              <a:t>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54" grpId="0"/>
      <p:bldP spid="55" grpId="0"/>
      <p:bldP spid="56" grpId="0"/>
    </p:bldLst>
  </p:timing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en-US" altLang="zh-CN" dirty="0">
                <a:latin typeface="黑体" pitchFamily="2" charset="-122"/>
                <a:ea typeface="黑体" pitchFamily="2" charset="-122"/>
              </a:rPr>
              <a:t>(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续</a:t>
            </a:r>
            <a:r>
              <a:rPr lang="en-US" altLang="zh-CN" dirty="0">
                <a:ea typeface="黑体" pitchFamily="2" charset="-122"/>
              </a:rPr>
              <a:t>5.7.3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)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树转换为二叉树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0" name="Oval 26"/>
          <p:cNvSpPr>
            <a:spLocks noChangeArrowheads="1"/>
          </p:cNvSpPr>
          <p:nvPr/>
        </p:nvSpPr>
        <p:spPr bwMode="auto">
          <a:xfrm>
            <a:off x="457200" y="2966274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B</a:t>
            </a:r>
          </a:p>
        </p:txBody>
      </p:sp>
      <p:sp>
        <p:nvSpPr>
          <p:cNvPr id="71" name="Oval 28"/>
          <p:cNvSpPr>
            <a:spLocks noChangeArrowheads="1"/>
          </p:cNvSpPr>
          <p:nvPr/>
        </p:nvSpPr>
        <p:spPr bwMode="auto">
          <a:xfrm>
            <a:off x="2010600" y="2966274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D</a:t>
            </a:r>
            <a:endParaRPr lang="zh-CN" altLang="en-US" sz="3200" dirty="0"/>
          </a:p>
        </p:txBody>
      </p:sp>
      <p:cxnSp>
        <p:nvCxnSpPr>
          <p:cNvPr id="72" name="直接连接符 71"/>
          <p:cNvCxnSpPr>
            <a:cxnSpLocks noChangeShapeType="1"/>
            <a:stCxn id="77" idx="3"/>
            <a:endCxn id="70" idx="0"/>
          </p:cNvCxnSpPr>
          <p:nvPr/>
        </p:nvCxnSpPr>
        <p:spPr bwMode="auto">
          <a:xfrm rot="5400000">
            <a:off x="662163" y="2306027"/>
            <a:ext cx="707285" cy="6132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3" name="直接连接符 72"/>
          <p:cNvCxnSpPr>
            <a:cxnSpLocks noChangeShapeType="1"/>
            <a:stCxn id="77" idx="5"/>
            <a:endCxn id="71" idx="0"/>
          </p:cNvCxnSpPr>
          <p:nvPr/>
        </p:nvCxnSpPr>
        <p:spPr bwMode="auto">
          <a:xfrm rot="16200000" flipH="1">
            <a:off x="1617053" y="2320726"/>
            <a:ext cx="707285" cy="5838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74" name="Oval 30"/>
          <p:cNvSpPr>
            <a:spLocks noChangeArrowheads="1"/>
          </p:cNvSpPr>
          <p:nvPr/>
        </p:nvSpPr>
        <p:spPr bwMode="auto">
          <a:xfrm>
            <a:off x="808800" y="4102924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E</a:t>
            </a:r>
          </a:p>
        </p:txBody>
      </p:sp>
      <p:cxnSp>
        <p:nvCxnSpPr>
          <p:cNvPr id="75" name="直接连接符 30"/>
          <p:cNvCxnSpPr>
            <a:cxnSpLocks noChangeShapeType="1"/>
            <a:stCxn id="100" idx="3"/>
            <a:endCxn id="74" idx="0"/>
          </p:cNvCxnSpPr>
          <p:nvPr/>
        </p:nvCxnSpPr>
        <p:spPr bwMode="auto">
          <a:xfrm rot="5400000">
            <a:off x="849875" y="3630390"/>
            <a:ext cx="683460" cy="2616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6" name="直接连接符 31"/>
          <p:cNvCxnSpPr>
            <a:cxnSpLocks noChangeShapeType="1"/>
            <a:stCxn id="78" idx="0"/>
            <a:endCxn id="100" idx="5"/>
          </p:cNvCxnSpPr>
          <p:nvPr/>
        </p:nvCxnSpPr>
        <p:spPr bwMode="auto">
          <a:xfrm rot="16200000" flipV="1">
            <a:off x="1426528" y="3671727"/>
            <a:ext cx="683460" cy="178934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77" name="Oval 27"/>
          <p:cNvSpPr>
            <a:spLocks noChangeArrowheads="1"/>
          </p:cNvSpPr>
          <p:nvPr/>
        </p:nvSpPr>
        <p:spPr bwMode="auto">
          <a:xfrm>
            <a:off x="1248600" y="1828798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buNone/>
            </a:pPr>
            <a:r>
              <a:rPr lang="en-US" altLang="zh-CN" sz="3200" dirty="0"/>
              <a:t>A</a:t>
            </a:r>
          </a:p>
        </p:txBody>
      </p:sp>
      <p:sp>
        <p:nvSpPr>
          <p:cNvPr id="78" name="Oval 26"/>
          <p:cNvSpPr>
            <a:spLocks noChangeArrowheads="1"/>
          </p:cNvSpPr>
          <p:nvPr/>
        </p:nvSpPr>
        <p:spPr bwMode="auto">
          <a:xfrm>
            <a:off x="1605725" y="4102924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F</a:t>
            </a:r>
          </a:p>
        </p:txBody>
      </p:sp>
      <p:sp>
        <p:nvSpPr>
          <p:cNvPr id="79" name="Rectangle 28"/>
          <p:cNvSpPr>
            <a:spLocks noChangeArrowheads="1"/>
          </p:cNvSpPr>
          <p:nvPr/>
        </p:nvSpPr>
        <p:spPr bwMode="auto">
          <a:xfrm>
            <a:off x="4835525" y="1904999"/>
            <a:ext cx="320675" cy="5040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200" b="1" dirty="0"/>
              <a:t>∧</a:t>
            </a:r>
            <a:endParaRPr lang="zh-CN" altLang="zh-CN" sz="3200" baseline="-25000" dirty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0" name="Rectangle 29"/>
          <p:cNvSpPr>
            <a:spLocks noChangeArrowheads="1"/>
          </p:cNvSpPr>
          <p:nvPr/>
        </p:nvSpPr>
        <p:spPr bwMode="auto">
          <a:xfrm>
            <a:off x="4394200" y="1904999"/>
            <a:ext cx="432000" cy="5040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A</a:t>
            </a:r>
            <a:endParaRPr lang="en-US" altLang="zh-CN" sz="36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81" name="Rectangle 30"/>
          <p:cNvSpPr>
            <a:spLocks noChangeArrowheads="1"/>
          </p:cNvSpPr>
          <p:nvPr/>
        </p:nvSpPr>
        <p:spPr bwMode="auto">
          <a:xfrm>
            <a:off x="4089400" y="1904999"/>
            <a:ext cx="320675" cy="5040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36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2" name="Rectangle 28"/>
          <p:cNvSpPr>
            <a:spLocks noChangeArrowheads="1"/>
          </p:cNvSpPr>
          <p:nvPr/>
        </p:nvSpPr>
        <p:spPr bwMode="auto">
          <a:xfrm>
            <a:off x="3540125" y="3043236"/>
            <a:ext cx="320675" cy="5040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36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3" name="Rectangle 29"/>
          <p:cNvSpPr>
            <a:spLocks noChangeArrowheads="1"/>
          </p:cNvSpPr>
          <p:nvPr/>
        </p:nvSpPr>
        <p:spPr bwMode="auto">
          <a:xfrm>
            <a:off x="3098800" y="3043236"/>
            <a:ext cx="432000" cy="5040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B</a:t>
            </a:r>
            <a:endParaRPr lang="en-US" altLang="zh-CN" sz="36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84" name="Rectangle 30"/>
          <p:cNvSpPr>
            <a:spLocks noChangeArrowheads="1"/>
          </p:cNvSpPr>
          <p:nvPr/>
        </p:nvSpPr>
        <p:spPr bwMode="auto">
          <a:xfrm>
            <a:off x="2778125" y="3043236"/>
            <a:ext cx="320675" cy="5040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36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5" name="Rectangle 28"/>
          <p:cNvSpPr>
            <a:spLocks noChangeArrowheads="1"/>
          </p:cNvSpPr>
          <p:nvPr/>
        </p:nvSpPr>
        <p:spPr bwMode="auto">
          <a:xfrm>
            <a:off x="4895850" y="3047998"/>
            <a:ext cx="320675" cy="5040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3200" baseline="-25000" dirty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6" name="Rectangle 29"/>
          <p:cNvSpPr>
            <a:spLocks noChangeArrowheads="1"/>
          </p:cNvSpPr>
          <p:nvPr/>
        </p:nvSpPr>
        <p:spPr bwMode="auto">
          <a:xfrm>
            <a:off x="4454525" y="3047998"/>
            <a:ext cx="432000" cy="5040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C</a:t>
            </a:r>
            <a:endParaRPr lang="en-US" altLang="zh-CN" sz="36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87" name="Rectangle 30"/>
          <p:cNvSpPr>
            <a:spLocks noChangeArrowheads="1"/>
          </p:cNvSpPr>
          <p:nvPr/>
        </p:nvSpPr>
        <p:spPr bwMode="auto">
          <a:xfrm>
            <a:off x="4133850" y="3047998"/>
            <a:ext cx="320675" cy="5040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36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8" name="Rectangle 28"/>
          <p:cNvSpPr>
            <a:spLocks noChangeArrowheads="1"/>
          </p:cNvSpPr>
          <p:nvPr/>
        </p:nvSpPr>
        <p:spPr bwMode="auto">
          <a:xfrm>
            <a:off x="4454525" y="4190999"/>
            <a:ext cx="320675" cy="5040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36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9" name="Rectangle 29"/>
          <p:cNvSpPr>
            <a:spLocks noChangeArrowheads="1"/>
          </p:cNvSpPr>
          <p:nvPr/>
        </p:nvSpPr>
        <p:spPr bwMode="auto">
          <a:xfrm>
            <a:off x="4013200" y="4190999"/>
            <a:ext cx="432000" cy="5040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E</a:t>
            </a:r>
            <a:endParaRPr lang="en-US" altLang="zh-CN" sz="36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90" name="Rectangle 30"/>
          <p:cNvSpPr>
            <a:spLocks noChangeArrowheads="1"/>
          </p:cNvSpPr>
          <p:nvPr/>
        </p:nvSpPr>
        <p:spPr bwMode="auto">
          <a:xfrm>
            <a:off x="3708400" y="4190999"/>
            <a:ext cx="320675" cy="5040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200" b="1" dirty="0"/>
              <a:t>∧</a:t>
            </a:r>
            <a:endParaRPr lang="zh-CN" altLang="zh-CN" sz="3200" baseline="-25000" dirty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1" name="Rectangle 28"/>
          <p:cNvSpPr>
            <a:spLocks noChangeArrowheads="1"/>
          </p:cNvSpPr>
          <p:nvPr/>
        </p:nvSpPr>
        <p:spPr bwMode="auto">
          <a:xfrm>
            <a:off x="5886450" y="4195761"/>
            <a:ext cx="320675" cy="5040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200" b="1" dirty="0"/>
              <a:t>∧</a:t>
            </a:r>
            <a:endParaRPr lang="zh-CN" altLang="zh-CN" sz="3200" baseline="-25000" dirty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2" name="Rectangle 29"/>
          <p:cNvSpPr>
            <a:spLocks noChangeArrowheads="1"/>
          </p:cNvSpPr>
          <p:nvPr/>
        </p:nvSpPr>
        <p:spPr bwMode="auto">
          <a:xfrm>
            <a:off x="5445125" y="4195761"/>
            <a:ext cx="432000" cy="5040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F</a:t>
            </a:r>
            <a:endParaRPr lang="en-US" altLang="zh-CN" sz="36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93" name="Rectangle 30"/>
          <p:cNvSpPr>
            <a:spLocks noChangeArrowheads="1"/>
          </p:cNvSpPr>
          <p:nvPr/>
        </p:nvSpPr>
        <p:spPr bwMode="auto">
          <a:xfrm>
            <a:off x="5140325" y="4195761"/>
            <a:ext cx="320675" cy="5040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endParaRPr lang="zh-CN" altLang="zh-CN" sz="3200" baseline="-25000" dirty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4" name="Line 41"/>
          <p:cNvSpPr>
            <a:spLocks noChangeShapeType="1"/>
          </p:cNvSpPr>
          <p:nvPr/>
        </p:nvSpPr>
        <p:spPr bwMode="auto">
          <a:xfrm>
            <a:off x="3616325" y="3276599"/>
            <a:ext cx="5334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square">
            <a:spAutoFit/>
          </a:bodyPr>
          <a:lstStyle/>
          <a:p>
            <a:endParaRPr lang="zh-CN" altLang="en-US" sz="3600"/>
          </a:p>
        </p:txBody>
      </p:sp>
      <p:sp>
        <p:nvSpPr>
          <p:cNvPr id="95" name="Line 26"/>
          <p:cNvSpPr>
            <a:spLocks noChangeShapeType="1"/>
          </p:cNvSpPr>
          <p:nvPr/>
        </p:nvSpPr>
        <p:spPr bwMode="auto">
          <a:xfrm flipH="1">
            <a:off x="4225924" y="3352800"/>
            <a:ext cx="76199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zh-CN" altLang="en-US" sz="3600"/>
          </a:p>
        </p:txBody>
      </p:sp>
      <p:sp>
        <p:nvSpPr>
          <p:cNvPr id="96" name="Line 26"/>
          <p:cNvSpPr>
            <a:spLocks noChangeShapeType="1"/>
          </p:cNvSpPr>
          <p:nvPr/>
        </p:nvSpPr>
        <p:spPr bwMode="auto">
          <a:xfrm>
            <a:off x="4606925" y="4429124"/>
            <a:ext cx="5334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zh-CN" altLang="en-US" sz="3600"/>
          </a:p>
        </p:txBody>
      </p:sp>
      <p:sp>
        <p:nvSpPr>
          <p:cNvPr id="97" name="Line 26"/>
          <p:cNvSpPr>
            <a:spLocks noChangeShapeType="1"/>
          </p:cNvSpPr>
          <p:nvPr/>
        </p:nvSpPr>
        <p:spPr bwMode="auto">
          <a:xfrm flipH="1">
            <a:off x="4606923" y="1524000"/>
            <a:ext cx="269876" cy="38099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zh-CN" altLang="en-US" sz="3600"/>
          </a:p>
        </p:txBody>
      </p:sp>
      <p:sp>
        <p:nvSpPr>
          <p:cNvPr id="98" name="Line 26"/>
          <p:cNvSpPr>
            <a:spLocks noChangeShapeType="1"/>
          </p:cNvSpPr>
          <p:nvPr/>
        </p:nvSpPr>
        <p:spPr bwMode="auto">
          <a:xfrm flipH="1">
            <a:off x="3251200" y="2133599"/>
            <a:ext cx="974725" cy="91439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zh-CN" altLang="en-US" sz="3600"/>
          </a:p>
        </p:txBody>
      </p:sp>
      <p:sp>
        <p:nvSpPr>
          <p:cNvPr id="99" name="Text Box 6"/>
          <p:cNvSpPr txBox="1">
            <a:spLocks noChangeArrowheads="1"/>
          </p:cNvSpPr>
          <p:nvPr/>
        </p:nvSpPr>
        <p:spPr bwMode="auto">
          <a:xfrm>
            <a:off x="4800600" y="960870"/>
            <a:ext cx="1600200" cy="86793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sz="3600" dirty="0"/>
              <a:t>t</a:t>
            </a:r>
          </a:p>
        </p:txBody>
      </p:sp>
      <p:sp>
        <p:nvSpPr>
          <p:cNvPr id="100" name="Oval 29"/>
          <p:cNvSpPr>
            <a:spLocks noChangeArrowheads="1"/>
          </p:cNvSpPr>
          <p:nvPr/>
        </p:nvSpPr>
        <p:spPr bwMode="auto">
          <a:xfrm>
            <a:off x="1248600" y="2989273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C</a:t>
            </a:r>
            <a:endParaRPr lang="zh-CN" altLang="en-US" sz="3200" dirty="0"/>
          </a:p>
        </p:txBody>
      </p:sp>
      <p:cxnSp>
        <p:nvCxnSpPr>
          <p:cNvPr id="101" name="直接连接符 100"/>
          <p:cNvCxnSpPr>
            <a:cxnSpLocks noChangeShapeType="1"/>
            <a:stCxn id="77" idx="4"/>
            <a:endCxn id="100" idx="0"/>
          </p:cNvCxnSpPr>
          <p:nvPr/>
        </p:nvCxnSpPr>
        <p:spPr bwMode="auto">
          <a:xfrm rot="5400000">
            <a:off x="1172363" y="2661035"/>
            <a:ext cx="656475" cy="15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2" name="直接连接符 31"/>
          <p:cNvCxnSpPr>
            <a:cxnSpLocks noChangeShapeType="1"/>
            <a:stCxn id="103" idx="0"/>
            <a:endCxn id="78" idx="4"/>
          </p:cNvCxnSpPr>
          <p:nvPr/>
        </p:nvCxnSpPr>
        <p:spPr bwMode="auto">
          <a:xfrm rot="5400000" flipH="1" flipV="1">
            <a:off x="1552925" y="4906200"/>
            <a:ext cx="604075" cy="5525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03" name="Oval 26"/>
          <p:cNvSpPr>
            <a:spLocks noChangeArrowheads="1"/>
          </p:cNvSpPr>
          <p:nvPr/>
        </p:nvSpPr>
        <p:spPr bwMode="auto">
          <a:xfrm>
            <a:off x="1600200" y="5210999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G</a:t>
            </a:r>
          </a:p>
        </p:txBody>
      </p:sp>
      <p:sp>
        <p:nvSpPr>
          <p:cNvPr id="104" name="Rectangle 28"/>
          <p:cNvSpPr>
            <a:spLocks noChangeArrowheads="1"/>
          </p:cNvSpPr>
          <p:nvPr/>
        </p:nvSpPr>
        <p:spPr bwMode="auto">
          <a:xfrm>
            <a:off x="5445125" y="5267324"/>
            <a:ext cx="320675" cy="5040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b="1" dirty="0"/>
              <a:t>∧</a:t>
            </a:r>
            <a:endParaRPr lang="zh-CN" altLang="zh-CN" sz="3600" baseline="-25000" dirty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5" name="Rectangle 29"/>
          <p:cNvSpPr>
            <a:spLocks noChangeArrowheads="1"/>
          </p:cNvSpPr>
          <p:nvPr/>
        </p:nvSpPr>
        <p:spPr bwMode="auto">
          <a:xfrm>
            <a:off x="4987925" y="5267324"/>
            <a:ext cx="432000" cy="5040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G</a:t>
            </a:r>
            <a:endParaRPr lang="en-US" altLang="zh-CN" sz="36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06" name="Rectangle 30"/>
          <p:cNvSpPr>
            <a:spLocks noChangeArrowheads="1"/>
          </p:cNvSpPr>
          <p:nvPr/>
        </p:nvSpPr>
        <p:spPr bwMode="auto">
          <a:xfrm>
            <a:off x="4683125" y="5267324"/>
            <a:ext cx="320675" cy="5040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200" b="1" dirty="0"/>
              <a:t>∧</a:t>
            </a:r>
            <a:endParaRPr lang="zh-CN" altLang="zh-CN" sz="3200" baseline="-25000" dirty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7" name="Line 26"/>
          <p:cNvSpPr>
            <a:spLocks noChangeShapeType="1"/>
          </p:cNvSpPr>
          <p:nvPr/>
        </p:nvSpPr>
        <p:spPr bwMode="auto">
          <a:xfrm flipH="1">
            <a:off x="5216523" y="4429125"/>
            <a:ext cx="76201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zh-CN" altLang="en-US" sz="3600"/>
          </a:p>
        </p:txBody>
      </p:sp>
      <p:sp>
        <p:nvSpPr>
          <p:cNvPr id="108" name="Rectangle 28"/>
          <p:cNvSpPr>
            <a:spLocks noChangeArrowheads="1"/>
          </p:cNvSpPr>
          <p:nvPr/>
        </p:nvSpPr>
        <p:spPr bwMode="auto">
          <a:xfrm>
            <a:off x="6267450" y="3047998"/>
            <a:ext cx="320675" cy="5040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3200" baseline="-25000" dirty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9" name="Rectangle 29"/>
          <p:cNvSpPr>
            <a:spLocks noChangeArrowheads="1"/>
          </p:cNvSpPr>
          <p:nvPr/>
        </p:nvSpPr>
        <p:spPr bwMode="auto">
          <a:xfrm>
            <a:off x="5810250" y="3047998"/>
            <a:ext cx="432000" cy="5040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D</a:t>
            </a:r>
            <a:endParaRPr lang="en-US" altLang="zh-CN" sz="36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10" name="Rectangle 30"/>
          <p:cNvSpPr>
            <a:spLocks noChangeArrowheads="1"/>
          </p:cNvSpPr>
          <p:nvPr/>
        </p:nvSpPr>
        <p:spPr bwMode="auto">
          <a:xfrm>
            <a:off x="5505450" y="3047998"/>
            <a:ext cx="320675" cy="5040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36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11" name="Line 41"/>
          <p:cNvSpPr>
            <a:spLocks noChangeShapeType="1"/>
          </p:cNvSpPr>
          <p:nvPr/>
        </p:nvSpPr>
        <p:spPr bwMode="auto">
          <a:xfrm>
            <a:off x="4972049" y="3276599"/>
            <a:ext cx="549275" cy="76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square">
            <a:spAutoFit/>
          </a:bodyPr>
          <a:lstStyle/>
          <a:p>
            <a:endParaRPr lang="zh-CN" altLang="en-US" sz="3600"/>
          </a:p>
        </p:txBody>
      </p:sp>
      <p:cxnSp>
        <p:nvCxnSpPr>
          <p:cNvPr id="125" name="直接连接符 124"/>
          <p:cNvCxnSpPr/>
          <p:nvPr/>
        </p:nvCxnSpPr>
        <p:spPr bwMode="auto">
          <a:xfrm rot="5400000">
            <a:off x="189705" y="4152104"/>
            <a:ext cx="4800599" cy="1589"/>
          </a:xfrm>
          <a:prstGeom prst="line">
            <a:avLst/>
          </a:prstGeom>
          <a:solidFill>
            <a:srgbClr val="B9FFB9"/>
          </a:solidFill>
          <a:ln w="3810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6" name="直接连接符 125"/>
          <p:cNvCxnSpPr/>
          <p:nvPr/>
        </p:nvCxnSpPr>
        <p:spPr bwMode="auto">
          <a:xfrm rot="5400000">
            <a:off x="4377531" y="4190205"/>
            <a:ext cx="4724400" cy="1589"/>
          </a:xfrm>
          <a:prstGeom prst="line">
            <a:avLst/>
          </a:prstGeom>
          <a:solidFill>
            <a:srgbClr val="B9FFB9"/>
          </a:solidFill>
          <a:ln w="3810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8" name="Text Box 6"/>
          <p:cNvSpPr txBox="1">
            <a:spLocks noChangeArrowheads="1"/>
          </p:cNvSpPr>
          <p:nvPr/>
        </p:nvSpPr>
        <p:spPr bwMode="auto">
          <a:xfrm>
            <a:off x="533400" y="1042380"/>
            <a:ext cx="8382000" cy="63402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zh-CN" altLang="en-US" sz="3200" dirty="0"/>
              <a:t> 树的二叉链表表示：</a:t>
            </a:r>
            <a:endParaRPr lang="en-US" altLang="zh-CN" sz="3200" dirty="0"/>
          </a:p>
        </p:txBody>
      </p:sp>
      <p:sp>
        <p:nvSpPr>
          <p:cNvPr id="62" name="Oval 26"/>
          <p:cNvSpPr>
            <a:spLocks noChangeArrowheads="1"/>
          </p:cNvSpPr>
          <p:nvPr/>
        </p:nvSpPr>
        <p:spPr bwMode="auto">
          <a:xfrm>
            <a:off x="7010400" y="2666999"/>
            <a:ext cx="504000" cy="504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B</a:t>
            </a:r>
          </a:p>
        </p:txBody>
      </p:sp>
      <p:sp>
        <p:nvSpPr>
          <p:cNvPr id="63" name="Oval 28"/>
          <p:cNvSpPr>
            <a:spLocks noChangeArrowheads="1"/>
          </p:cNvSpPr>
          <p:nvPr/>
        </p:nvSpPr>
        <p:spPr bwMode="auto">
          <a:xfrm>
            <a:off x="7590600" y="4859400"/>
            <a:ext cx="504000" cy="504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F</a:t>
            </a:r>
            <a:endParaRPr lang="zh-CN" altLang="en-US" sz="3200" dirty="0"/>
          </a:p>
        </p:txBody>
      </p:sp>
      <p:cxnSp>
        <p:nvCxnSpPr>
          <p:cNvPr id="64" name="直接连接符 63"/>
          <p:cNvCxnSpPr>
            <a:cxnSpLocks noChangeShapeType="1"/>
            <a:stCxn id="69" idx="3"/>
            <a:endCxn id="62" idx="0"/>
          </p:cNvCxnSpPr>
          <p:nvPr/>
        </p:nvCxnSpPr>
        <p:spPr bwMode="auto">
          <a:xfrm rot="5400000">
            <a:off x="7250701" y="2300090"/>
            <a:ext cx="378609" cy="3552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5" name="直接连接符 64"/>
          <p:cNvCxnSpPr>
            <a:cxnSpLocks noChangeShapeType="1"/>
            <a:stCxn id="66" idx="5"/>
            <a:endCxn id="63" idx="0"/>
          </p:cNvCxnSpPr>
          <p:nvPr/>
        </p:nvCxnSpPr>
        <p:spPr bwMode="auto">
          <a:xfrm rot="16200000" flipH="1">
            <a:off x="7548718" y="4565517"/>
            <a:ext cx="267481" cy="320284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66" name="Oval 30"/>
          <p:cNvSpPr>
            <a:spLocks noChangeArrowheads="1"/>
          </p:cNvSpPr>
          <p:nvPr/>
        </p:nvSpPr>
        <p:spPr bwMode="auto">
          <a:xfrm>
            <a:off x="7092125" y="4161728"/>
            <a:ext cx="504000" cy="504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E</a:t>
            </a:r>
          </a:p>
        </p:txBody>
      </p:sp>
      <p:cxnSp>
        <p:nvCxnSpPr>
          <p:cNvPr id="67" name="直接连接符 30"/>
          <p:cNvCxnSpPr>
            <a:cxnSpLocks noChangeShapeType="1"/>
            <a:stCxn id="129" idx="3"/>
            <a:endCxn id="66" idx="0"/>
          </p:cNvCxnSpPr>
          <p:nvPr/>
        </p:nvCxnSpPr>
        <p:spPr bwMode="auto">
          <a:xfrm rot="5400000">
            <a:off x="7329253" y="3791647"/>
            <a:ext cx="384954" cy="3552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8" name="直接连接符 31"/>
          <p:cNvCxnSpPr>
            <a:cxnSpLocks noChangeShapeType="1"/>
            <a:stCxn id="127" idx="0"/>
            <a:endCxn id="129" idx="5"/>
          </p:cNvCxnSpPr>
          <p:nvPr/>
        </p:nvCxnSpPr>
        <p:spPr bwMode="auto">
          <a:xfrm rot="16200000" flipV="1">
            <a:off x="8061481" y="3771010"/>
            <a:ext cx="384955" cy="396484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69" name="Oval 27"/>
          <p:cNvSpPr>
            <a:spLocks noChangeArrowheads="1"/>
          </p:cNvSpPr>
          <p:nvPr/>
        </p:nvSpPr>
        <p:spPr bwMode="auto">
          <a:xfrm>
            <a:off x="7543800" y="1858199"/>
            <a:ext cx="504000" cy="504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buNone/>
            </a:pPr>
            <a:r>
              <a:rPr lang="en-US" altLang="zh-CN" sz="3200" dirty="0"/>
              <a:t>A</a:t>
            </a:r>
          </a:p>
        </p:txBody>
      </p:sp>
      <p:sp>
        <p:nvSpPr>
          <p:cNvPr id="127" name="Oval 26"/>
          <p:cNvSpPr>
            <a:spLocks noChangeArrowheads="1"/>
          </p:cNvSpPr>
          <p:nvPr/>
        </p:nvSpPr>
        <p:spPr bwMode="auto">
          <a:xfrm>
            <a:off x="8200200" y="4161729"/>
            <a:ext cx="504000" cy="504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D</a:t>
            </a:r>
          </a:p>
        </p:txBody>
      </p:sp>
      <p:sp>
        <p:nvSpPr>
          <p:cNvPr id="129" name="Oval 29"/>
          <p:cNvSpPr>
            <a:spLocks noChangeArrowheads="1"/>
          </p:cNvSpPr>
          <p:nvPr/>
        </p:nvSpPr>
        <p:spPr bwMode="auto">
          <a:xfrm>
            <a:off x="7625525" y="3346583"/>
            <a:ext cx="504000" cy="504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C</a:t>
            </a:r>
            <a:endParaRPr lang="zh-CN" altLang="en-US" sz="3200" dirty="0"/>
          </a:p>
        </p:txBody>
      </p:sp>
      <p:cxnSp>
        <p:nvCxnSpPr>
          <p:cNvPr id="130" name="直接连接符 129"/>
          <p:cNvCxnSpPr>
            <a:cxnSpLocks noChangeShapeType="1"/>
            <a:stCxn id="62" idx="5"/>
            <a:endCxn id="129" idx="1"/>
          </p:cNvCxnSpPr>
          <p:nvPr/>
        </p:nvCxnSpPr>
        <p:spPr bwMode="auto">
          <a:xfrm rot="16200000" flipH="1">
            <a:off x="7408361" y="3129419"/>
            <a:ext cx="323202" cy="258743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31" name="Oval 28"/>
          <p:cNvSpPr>
            <a:spLocks noChangeArrowheads="1"/>
          </p:cNvSpPr>
          <p:nvPr/>
        </p:nvSpPr>
        <p:spPr bwMode="auto">
          <a:xfrm>
            <a:off x="7256400" y="5668199"/>
            <a:ext cx="504000" cy="504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G</a:t>
            </a:r>
            <a:endParaRPr lang="zh-CN" altLang="en-US" sz="3200" dirty="0"/>
          </a:p>
        </p:txBody>
      </p:sp>
      <p:cxnSp>
        <p:nvCxnSpPr>
          <p:cNvPr id="132" name="直接连接符 131"/>
          <p:cNvCxnSpPr>
            <a:cxnSpLocks noChangeShapeType="1"/>
            <a:stCxn id="63" idx="4"/>
            <a:endCxn id="131" idx="0"/>
          </p:cNvCxnSpPr>
          <p:nvPr/>
        </p:nvCxnSpPr>
        <p:spPr bwMode="auto">
          <a:xfrm rot="5400000">
            <a:off x="7523101" y="5348699"/>
            <a:ext cx="304799" cy="3342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12" name="Line 26"/>
          <p:cNvSpPr>
            <a:spLocks noChangeShapeType="1"/>
          </p:cNvSpPr>
          <p:nvPr/>
        </p:nvSpPr>
        <p:spPr bwMode="auto">
          <a:xfrm flipH="1">
            <a:off x="7883523" y="1524000"/>
            <a:ext cx="269876" cy="38099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zh-CN" altLang="en-US" sz="3600"/>
          </a:p>
        </p:txBody>
      </p:sp>
      <p:sp>
        <p:nvSpPr>
          <p:cNvPr id="113" name="Text Box 6"/>
          <p:cNvSpPr txBox="1">
            <a:spLocks noChangeArrowheads="1"/>
          </p:cNvSpPr>
          <p:nvPr/>
        </p:nvSpPr>
        <p:spPr bwMode="auto">
          <a:xfrm>
            <a:off x="8077200" y="990600"/>
            <a:ext cx="1600200" cy="86793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sz="3600" dirty="0"/>
              <a:t>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63" grpId="0" animBg="1"/>
      <p:bldP spid="66" grpId="0" animBg="1"/>
      <p:bldP spid="69" grpId="0" animBg="1"/>
      <p:bldP spid="127" grpId="0" animBg="1"/>
      <p:bldP spid="129" grpId="0" animBg="1"/>
      <p:bldP spid="131" grpId="0" animBg="1"/>
      <p:bldP spid="112" grpId="0" animBg="1"/>
      <p:bldP spid="113" grpId="0"/>
    </p:bldLst>
  </p:timing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en-US" altLang="zh-CN" dirty="0">
                <a:latin typeface="黑体" pitchFamily="2" charset="-122"/>
                <a:ea typeface="黑体" pitchFamily="2" charset="-122"/>
              </a:rPr>
              <a:t>(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续</a:t>
            </a:r>
            <a:r>
              <a:rPr lang="en-US" altLang="zh-CN" dirty="0">
                <a:ea typeface="黑体" pitchFamily="2" charset="-122"/>
              </a:rPr>
              <a:t>5.7.3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)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树转换为二叉树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3" name="Oval 26"/>
          <p:cNvSpPr>
            <a:spLocks noChangeArrowheads="1"/>
          </p:cNvSpPr>
          <p:nvPr/>
        </p:nvSpPr>
        <p:spPr bwMode="auto">
          <a:xfrm>
            <a:off x="457200" y="2966275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B</a:t>
            </a:r>
          </a:p>
        </p:txBody>
      </p:sp>
      <p:sp>
        <p:nvSpPr>
          <p:cNvPr id="64" name="Oval 28"/>
          <p:cNvSpPr>
            <a:spLocks noChangeArrowheads="1"/>
          </p:cNvSpPr>
          <p:nvPr/>
        </p:nvSpPr>
        <p:spPr bwMode="auto">
          <a:xfrm>
            <a:off x="2010600" y="2966275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D</a:t>
            </a:r>
            <a:endParaRPr lang="zh-CN" altLang="en-US" sz="3200" dirty="0"/>
          </a:p>
        </p:txBody>
      </p:sp>
      <p:cxnSp>
        <p:nvCxnSpPr>
          <p:cNvPr id="65" name="直接连接符 64"/>
          <p:cNvCxnSpPr>
            <a:cxnSpLocks noChangeShapeType="1"/>
            <a:stCxn id="127" idx="3"/>
            <a:endCxn id="63" idx="0"/>
          </p:cNvCxnSpPr>
          <p:nvPr/>
        </p:nvCxnSpPr>
        <p:spPr bwMode="auto">
          <a:xfrm rot="5400000">
            <a:off x="662163" y="2306028"/>
            <a:ext cx="707285" cy="6132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6" name="直接连接符 65"/>
          <p:cNvCxnSpPr>
            <a:cxnSpLocks noChangeShapeType="1"/>
            <a:stCxn id="127" idx="5"/>
            <a:endCxn id="64" idx="0"/>
          </p:cNvCxnSpPr>
          <p:nvPr/>
        </p:nvCxnSpPr>
        <p:spPr bwMode="auto">
          <a:xfrm rot="16200000" flipH="1">
            <a:off x="1617053" y="2320727"/>
            <a:ext cx="707285" cy="5838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67" name="Oval 30"/>
          <p:cNvSpPr>
            <a:spLocks noChangeArrowheads="1"/>
          </p:cNvSpPr>
          <p:nvPr/>
        </p:nvSpPr>
        <p:spPr bwMode="auto">
          <a:xfrm>
            <a:off x="808800" y="4102925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E</a:t>
            </a:r>
          </a:p>
        </p:txBody>
      </p:sp>
      <p:cxnSp>
        <p:nvCxnSpPr>
          <p:cNvPr id="68" name="直接连接符 30"/>
          <p:cNvCxnSpPr>
            <a:cxnSpLocks noChangeShapeType="1"/>
            <a:stCxn id="150" idx="3"/>
            <a:endCxn id="67" idx="0"/>
          </p:cNvCxnSpPr>
          <p:nvPr/>
        </p:nvCxnSpPr>
        <p:spPr bwMode="auto">
          <a:xfrm rot="5400000">
            <a:off x="849875" y="3630391"/>
            <a:ext cx="683460" cy="2616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9" name="直接连接符 31"/>
          <p:cNvCxnSpPr>
            <a:cxnSpLocks noChangeShapeType="1"/>
            <a:stCxn id="129" idx="0"/>
            <a:endCxn id="150" idx="5"/>
          </p:cNvCxnSpPr>
          <p:nvPr/>
        </p:nvCxnSpPr>
        <p:spPr bwMode="auto">
          <a:xfrm rot="16200000" flipV="1">
            <a:off x="1426528" y="3671728"/>
            <a:ext cx="683460" cy="178934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27" name="Oval 27"/>
          <p:cNvSpPr>
            <a:spLocks noChangeArrowheads="1"/>
          </p:cNvSpPr>
          <p:nvPr/>
        </p:nvSpPr>
        <p:spPr bwMode="auto">
          <a:xfrm>
            <a:off x="1248600" y="1828799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buNone/>
            </a:pPr>
            <a:r>
              <a:rPr lang="en-US" altLang="zh-CN" sz="3200" dirty="0"/>
              <a:t>A</a:t>
            </a:r>
          </a:p>
        </p:txBody>
      </p:sp>
      <p:sp>
        <p:nvSpPr>
          <p:cNvPr id="129" name="Oval 26"/>
          <p:cNvSpPr>
            <a:spLocks noChangeArrowheads="1"/>
          </p:cNvSpPr>
          <p:nvPr/>
        </p:nvSpPr>
        <p:spPr bwMode="auto">
          <a:xfrm>
            <a:off x="1605725" y="4102925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F</a:t>
            </a:r>
          </a:p>
        </p:txBody>
      </p:sp>
      <p:sp>
        <p:nvSpPr>
          <p:cNvPr id="150" name="Oval 29"/>
          <p:cNvSpPr>
            <a:spLocks noChangeArrowheads="1"/>
          </p:cNvSpPr>
          <p:nvPr/>
        </p:nvSpPr>
        <p:spPr bwMode="auto">
          <a:xfrm>
            <a:off x="1248600" y="2989274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C</a:t>
            </a:r>
            <a:endParaRPr lang="zh-CN" altLang="en-US" sz="3200" dirty="0"/>
          </a:p>
        </p:txBody>
      </p:sp>
      <p:cxnSp>
        <p:nvCxnSpPr>
          <p:cNvPr id="151" name="直接连接符 150"/>
          <p:cNvCxnSpPr>
            <a:cxnSpLocks noChangeShapeType="1"/>
            <a:stCxn id="127" idx="4"/>
            <a:endCxn id="150" idx="0"/>
          </p:cNvCxnSpPr>
          <p:nvPr/>
        </p:nvCxnSpPr>
        <p:spPr bwMode="auto">
          <a:xfrm rot="5400000">
            <a:off x="1172363" y="2661036"/>
            <a:ext cx="656475" cy="15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52" name="直接连接符 31"/>
          <p:cNvCxnSpPr>
            <a:cxnSpLocks noChangeShapeType="1"/>
            <a:stCxn id="153" idx="0"/>
            <a:endCxn id="129" idx="4"/>
          </p:cNvCxnSpPr>
          <p:nvPr/>
        </p:nvCxnSpPr>
        <p:spPr bwMode="auto">
          <a:xfrm rot="5400000" flipH="1" flipV="1">
            <a:off x="1552925" y="4906201"/>
            <a:ext cx="604075" cy="5525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53" name="Oval 26"/>
          <p:cNvSpPr>
            <a:spLocks noChangeArrowheads="1"/>
          </p:cNvSpPr>
          <p:nvPr/>
        </p:nvSpPr>
        <p:spPr bwMode="auto">
          <a:xfrm>
            <a:off x="1600200" y="52110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G</a:t>
            </a:r>
          </a:p>
        </p:txBody>
      </p:sp>
      <p:cxnSp>
        <p:nvCxnSpPr>
          <p:cNvPr id="175" name="直接连接符 174"/>
          <p:cNvCxnSpPr/>
          <p:nvPr/>
        </p:nvCxnSpPr>
        <p:spPr bwMode="auto">
          <a:xfrm rot="5400000">
            <a:off x="189705" y="4075905"/>
            <a:ext cx="4800599" cy="1589"/>
          </a:xfrm>
          <a:prstGeom prst="line">
            <a:avLst/>
          </a:prstGeom>
          <a:solidFill>
            <a:srgbClr val="B9FFB9"/>
          </a:solidFill>
          <a:ln w="3810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6" name="直接连接符 175"/>
          <p:cNvCxnSpPr/>
          <p:nvPr/>
        </p:nvCxnSpPr>
        <p:spPr bwMode="auto">
          <a:xfrm rot="5400000">
            <a:off x="4377531" y="4114006"/>
            <a:ext cx="4724400" cy="1589"/>
          </a:xfrm>
          <a:prstGeom prst="line">
            <a:avLst/>
          </a:prstGeom>
          <a:solidFill>
            <a:srgbClr val="B9FFB9"/>
          </a:solidFill>
          <a:ln w="3810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8" name="Text Box 6"/>
          <p:cNvSpPr txBox="1">
            <a:spLocks noChangeArrowheads="1"/>
          </p:cNvSpPr>
          <p:nvPr/>
        </p:nvSpPr>
        <p:spPr bwMode="auto">
          <a:xfrm>
            <a:off x="2819400" y="1066800"/>
            <a:ext cx="3733800" cy="5235408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72000">
              <a:lnSpc>
                <a:spcPct val="114000"/>
              </a:lnSpc>
              <a:spcBef>
                <a:spcPts val="0"/>
              </a:spcBef>
              <a:buNone/>
            </a:pPr>
            <a:r>
              <a:rPr lang="zh-CN" altLang="en-US" dirty="0"/>
              <a:t>转换过程：</a:t>
            </a:r>
            <a:endParaRPr lang="en-US" altLang="zh-CN" dirty="0"/>
          </a:p>
          <a:p>
            <a:pPr marL="72000">
              <a:lnSpc>
                <a:spcPct val="114000"/>
              </a:lnSpc>
              <a:spcBef>
                <a:spcPts val="600"/>
              </a:spcBef>
              <a:buNone/>
            </a:pPr>
            <a:r>
              <a:rPr lang="en-US" altLang="zh-CN" dirty="0">
                <a:solidFill>
                  <a:srgbClr val="0000CC"/>
                </a:solidFill>
              </a:rPr>
              <a:t>1)</a:t>
            </a:r>
            <a:r>
              <a:rPr lang="zh-CN" altLang="en-US" dirty="0">
                <a:solidFill>
                  <a:srgbClr val="0000CC"/>
                </a:solidFill>
              </a:rPr>
              <a:t>加边：</a:t>
            </a:r>
            <a:endParaRPr lang="en-US" altLang="zh-CN" dirty="0">
              <a:solidFill>
                <a:srgbClr val="0000CC"/>
              </a:solidFill>
            </a:endParaRPr>
          </a:p>
          <a:p>
            <a:pPr marL="72000">
              <a:lnSpc>
                <a:spcPct val="114000"/>
              </a:lnSpc>
              <a:spcBef>
                <a:spcPts val="0"/>
              </a:spcBef>
              <a:buNone/>
            </a:pPr>
            <a:r>
              <a:rPr lang="zh-CN" altLang="en-US" dirty="0"/>
              <a:t>所有</a:t>
            </a:r>
            <a:r>
              <a:rPr lang="zh-CN" altLang="en-US" dirty="0">
                <a:solidFill>
                  <a:srgbClr val="0000CC"/>
                </a:solidFill>
              </a:rPr>
              <a:t>相邻兄弟</a:t>
            </a:r>
            <a:r>
              <a:rPr lang="zh-CN" altLang="en-US" dirty="0"/>
              <a:t>之间，加</a:t>
            </a:r>
            <a:r>
              <a:rPr lang="en-US" altLang="zh-CN" dirty="0"/>
              <a:t>1</a:t>
            </a:r>
            <a:r>
              <a:rPr lang="zh-CN" altLang="en-US" dirty="0"/>
              <a:t>条边；</a:t>
            </a:r>
            <a:endParaRPr lang="en-US" altLang="zh-CN" dirty="0"/>
          </a:p>
          <a:p>
            <a:pPr marL="72000">
              <a:lnSpc>
                <a:spcPct val="114000"/>
              </a:lnSpc>
              <a:spcBef>
                <a:spcPts val="600"/>
              </a:spcBef>
              <a:buNone/>
            </a:pPr>
            <a:r>
              <a:rPr lang="en-US" altLang="zh-CN" dirty="0">
                <a:solidFill>
                  <a:srgbClr val="C00000"/>
                </a:solidFill>
              </a:rPr>
              <a:t>2) </a:t>
            </a:r>
            <a:r>
              <a:rPr lang="zh-CN" altLang="en-US" dirty="0">
                <a:solidFill>
                  <a:srgbClr val="C00000"/>
                </a:solidFill>
              </a:rPr>
              <a:t>删边：</a:t>
            </a:r>
            <a:endParaRPr lang="en-US" altLang="zh-CN" dirty="0">
              <a:solidFill>
                <a:srgbClr val="C00000"/>
              </a:solidFill>
            </a:endParaRPr>
          </a:p>
          <a:p>
            <a:pPr marL="72000">
              <a:lnSpc>
                <a:spcPct val="114000"/>
              </a:lnSpc>
              <a:spcBef>
                <a:spcPts val="0"/>
              </a:spcBef>
              <a:buNone/>
            </a:pPr>
            <a:r>
              <a:rPr lang="zh-CN" altLang="en-US" dirty="0"/>
              <a:t>删除</a:t>
            </a:r>
            <a:r>
              <a:rPr lang="zh-CN" altLang="en-US" dirty="0">
                <a:solidFill>
                  <a:srgbClr val="C00000"/>
                </a:solidFill>
              </a:rPr>
              <a:t>父亲</a:t>
            </a:r>
            <a:r>
              <a:rPr lang="en-US" altLang="zh-CN" dirty="0">
                <a:solidFill>
                  <a:srgbClr val="C00000"/>
                </a:solidFill>
              </a:rPr>
              <a:t>--</a:t>
            </a:r>
            <a:r>
              <a:rPr lang="zh-CN" altLang="en-US" dirty="0">
                <a:solidFill>
                  <a:srgbClr val="C00000"/>
                </a:solidFill>
              </a:rPr>
              <a:t>非长子</a:t>
            </a:r>
            <a:r>
              <a:rPr lang="zh-CN" altLang="en-US" dirty="0"/>
              <a:t>之间的边；</a:t>
            </a:r>
            <a:endParaRPr lang="en-US" altLang="zh-CN" dirty="0"/>
          </a:p>
          <a:p>
            <a:pPr marL="72000">
              <a:lnSpc>
                <a:spcPct val="114000"/>
              </a:lnSpc>
              <a:spcBef>
                <a:spcPts val="600"/>
              </a:spcBef>
              <a:buNone/>
            </a:pPr>
            <a:r>
              <a:rPr lang="en-US" altLang="zh-CN" dirty="0">
                <a:solidFill>
                  <a:srgbClr val="003399"/>
                </a:solidFill>
              </a:rPr>
              <a:t>3) </a:t>
            </a:r>
            <a:r>
              <a:rPr lang="zh-CN" altLang="en-US" dirty="0">
                <a:solidFill>
                  <a:srgbClr val="003399"/>
                </a:solidFill>
              </a:rPr>
              <a:t>转动：</a:t>
            </a:r>
            <a:endParaRPr lang="en-US" altLang="zh-CN" dirty="0">
              <a:solidFill>
                <a:srgbClr val="003399"/>
              </a:solidFill>
            </a:endParaRPr>
          </a:p>
          <a:p>
            <a:pPr marL="72000">
              <a:lnSpc>
                <a:spcPct val="114000"/>
              </a:lnSpc>
              <a:spcBef>
                <a:spcPts val="0"/>
              </a:spcBef>
              <a:buNone/>
            </a:pPr>
            <a:r>
              <a:rPr lang="zh-CN" altLang="en-US" dirty="0"/>
              <a:t>以树根为轴心，转动一定角度；</a:t>
            </a:r>
            <a:endParaRPr lang="en-US" altLang="zh-CN" dirty="0"/>
          </a:p>
        </p:txBody>
      </p:sp>
      <p:cxnSp>
        <p:nvCxnSpPr>
          <p:cNvPr id="179" name="直接连接符 178"/>
          <p:cNvCxnSpPr>
            <a:cxnSpLocks noChangeShapeType="1"/>
            <a:stCxn id="63" idx="6"/>
            <a:endCxn id="150" idx="2"/>
          </p:cNvCxnSpPr>
          <p:nvPr/>
        </p:nvCxnSpPr>
        <p:spPr bwMode="auto">
          <a:xfrm>
            <a:off x="961200" y="3218275"/>
            <a:ext cx="287400" cy="22999"/>
          </a:xfrm>
          <a:prstGeom prst="line">
            <a:avLst/>
          </a:prstGeom>
          <a:noFill/>
          <a:ln w="34925" algn="ctr">
            <a:solidFill>
              <a:srgbClr val="003399"/>
            </a:solidFill>
            <a:round/>
            <a:headEnd/>
            <a:tailEnd/>
          </a:ln>
        </p:spPr>
      </p:cxnSp>
      <p:cxnSp>
        <p:nvCxnSpPr>
          <p:cNvPr id="183" name="直接连接符 182"/>
          <p:cNvCxnSpPr>
            <a:cxnSpLocks noChangeShapeType="1"/>
            <a:stCxn id="150" idx="6"/>
            <a:endCxn id="64" idx="2"/>
          </p:cNvCxnSpPr>
          <p:nvPr/>
        </p:nvCxnSpPr>
        <p:spPr bwMode="auto">
          <a:xfrm flipV="1">
            <a:off x="1752600" y="3218275"/>
            <a:ext cx="258000" cy="22999"/>
          </a:xfrm>
          <a:prstGeom prst="line">
            <a:avLst/>
          </a:prstGeom>
          <a:noFill/>
          <a:ln w="34925" algn="ctr">
            <a:solidFill>
              <a:srgbClr val="003399"/>
            </a:solidFill>
            <a:round/>
            <a:headEnd/>
            <a:tailEnd/>
          </a:ln>
        </p:spPr>
      </p:cxnSp>
      <p:cxnSp>
        <p:nvCxnSpPr>
          <p:cNvPr id="186" name="直接连接符 185"/>
          <p:cNvCxnSpPr>
            <a:cxnSpLocks noChangeShapeType="1"/>
            <a:stCxn id="67" idx="6"/>
            <a:endCxn id="129" idx="2"/>
          </p:cNvCxnSpPr>
          <p:nvPr/>
        </p:nvCxnSpPr>
        <p:spPr bwMode="auto">
          <a:xfrm>
            <a:off x="1312800" y="4354925"/>
            <a:ext cx="292925" cy="1588"/>
          </a:xfrm>
          <a:prstGeom prst="line">
            <a:avLst/>
          </a:prstGeom>
          <a:noFill/>
          <a:ln w="34925" algn="ctr">
            <a:solidFill>
              <a:srgbClr val="003399"/>
            </a:solidFill>
            <a:round/>
            <a:headEnd/>
            <a:tailEnd/>
          </a:ln>
        </p:spPr>
      </p:cxnSp>
      <p:sp>
        <p:nvSpPr>
          <p:cNvPr id="36" name="Oval 26"/>
          <p:cNvSpPr>
            <a:spLocks noChangeArrowheads="1"/>
          </p:cNvSpPr>
          <p:nvPr/>
        </p:nvSpPr>
        <p:spPr bwMode="auto">
          <a:xfrm>
            <a:off x="7010400" y="2667000"/>
            <a:ext cx="504000" cy="504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B</a:t>
            </a:r>
          </a:p>
        </p:txBody>
      </p:sp>
      <p:sp>
        <p:nvSpPr>
          <p:cNvPr id="37" name="Oval 28"/>
          <p:cNvSpPr>
            <a:spLocks noChangeArrowheads="1"/>
          </p:cNvSpPr>
          <p:nvPr/>
        </p:nvSpPr>
        <p:spPr bwMode="auto">
          <a:xfrm>
            <a:off x="7590600" y="4859401"/>
            <a:ext cx="504000" cy="504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F</a:t>
            </a:r>
            <a:endParaRPr lang="zh-CN" altLang="en-US" sz="3200" dirty="0"/>
          </a:p>
        </p:txBody>
      </p:sp>
      <p:cxnSp>
        <p:nvCxnSpPr>
          <p:cNvPr id="38" name="直接连接符 37"/>
          <p:cNvCxnSpPr>
            <a:cxnSpLocks noChangeShapeType="1"/>
            <a:stCxn id="43" idx="3"/>
            <a:endCxn id="36" idx="0"/>
          </p:cNvCxnSpPr>
          <p:nvPr/>
        </p:nvCxnSpPr>
        <p:spPr bwMode="auto">
          <a:xfrm rot="5400000">
            <a:off x="7250701" y="2300091"/>
            <a:ext cx="378609" cy="3552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9" name="直接连接符 38"/>
          <p:cNvCxnSpPr>
            <a:cxnSpLocks noChangeShapeType="1"/>
            <a:stCxn id="40" idx="5"/>
            <a:endCxn id="37" idx="0"/>
          </p:cNvCxnSpPr>
          <p:nvPr/>
        </p:nvCxnSpPr>
        <p:spPr bwMode="auto">
          <a:xfrm rot="16200000" flipH="1">
            <a:off x="7548718" y="4565518"/>
            <a:ext cx="267481" cy="320284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40" name="Oval 30"/>
          <p:cNvSpPr>
            <a:spLocks noChangeArrowheads="1"/>
          </p:cNvSpPr>
          <p:nvPr/>
        </p:nvSpPr>
        <p:spPr bwMode="auto">
          <a:xfrm>
            <a:off x="7092125" y="4161729"/>
            <a:ext cx="504000" cy="504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E</a:t>
            </a:r>
          </a:p>
        </p:txBody>
      </p:sp>
      <p:cxnSp>
        <p:nvCxnSpPr>
          <p:cNvPr id="41" name="直接连接符 30"/>
          <p:cNvCxnSpPr>
            <a:cxnSpLocks noChangeShapeType="1"/>
            <a:stCxn id="45" idx="3"/>
            <a:endCxn id="40" idx="0"/>
          </p:cNvCxnSpPr>
          <p:nvPr/>
        </p:nvCxnSpPr>
        <p:spPr bwMode="auto">
          <a:xfrm rot="5400000">
            <a:off x="7329253" y="3791648"/>
            <a:ext cx="384954" cy="3552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2" name="直接连接符 31"/>
          <p:cNvCxnSpPr>
            <a:cxnSpLocks noChangeShapeType="1"/>
            <a:stCxn id="44" idx="0"/>
            <a:endCxn id="45" idx="5"/>
          </p:cNvCxnSpPr>
          <p:nvPr/>
        </p:nvCxnSpPr>
        <p:spPr bwMode="auto">
          <a:xfrm rot="16200000" flipV="1">
            <a:off x="8061481" y="3771011"/>
            <a:ext cx="384955" cy="396484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43" name="Oval 27"/>
          <p:cNvSpPr>
            <a:spLocks noChangeArrowheads="1"/>
          </p:cNvSpPr>
          <p:nvPr/>
        </p:nvSpPr>
        <p:spPr bwMode="auto">
          <a:xfrm>
            <a:off x="7543800" y="1858200"/>
            <a:ext cx="504000" cy="504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buNone/>
            </a:pPr>
            <a:r>
              <a:rPr lang="en-US" altLang="zh-CN" sz="3200" dirty="0"/>
              <a:t>A</a:t>
            </a:r>
          </a:p>
        </p:txBody>
      </p:sp>
      <p:sp>
        <p:nvSpPr>
          <p:cNvPr id="44" name="Oval 26"/>
          <p:cNvSpPr>
            <a:spLocks noChangeArrowheads="1"/>
          </p:cNvSpPr>
          <p:nvPr/>
        </p:nvSpPr>
        <p:spPr bwMode="auto">
          <a:xfrm>
            <a:off x="8200200" y="4161730"/>
            <a:ext cx="504000" cy="504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D</a:t>
            </a:r>
          </a:p>
        </p:txBody>
      </p:sp>
      <p:sp>
        <p:nvSpPr>
          <p:cNvPr id="45" name="Oval 29"/>
          <p:cNvSpPr>
            <a:spLocks noChangeArrowheads="1"/>
          </p:cNvSpPr>
          <p:nvPr/>
        </p:nvSpPr>
        <p:spPr bwMode="auto">
          <a:xfrm>
            <a:off x="7625525" y="3346584"/>
            <a:ext cx="504000" cy="504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C</a:t>
            </a:r>
            <a:endParaRPr lang="zh-CN" altLang="en-US" sz="3200" dirty="0"/>
          </a:p>
        </p:txBody>
      </p:sp>
      <p:cxnSp>
        <p:nvCxnSpPr>
          <p:cNvPr id="46" name="直接连接符 45"/>
          <p:cNvCxnSpPr>
            <a:cxnSpLocks noChangeShapeType="1"/>
            <a:stCxn id="36" idx="5"/>
            <a:endCxn id="45" idx="1"/>
          </p:cNvCxnSpPr>
          <p:nvPr/>
        </p:nvCxnSpPr>
        <p:spPr bwMode="auto">
          <a:xfrm rot="16200000" flipH="1">
            <a:off x="7408361" y="3129420"/>
            <a:ext cx="323202" cy="258743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47" name="Oval 28"/>
          <p:cNvSpPr>
            <a:spLocks noChangeArrowheads="1"/>
          </p:cNvSpPr>
          <p:nvPr/>
        </p:nvSpPr>
        <p:spPr bwMode="auto">
          <a:xfrm>
            <a:off x="7256400" y="5668200"/>
            <a:ext cx="504000" cy="504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G</a:t>
            </a:r>
            <a:endParaRPr lang="zh-CN" altLang="en-US" sz="3200" dirty="0"/>
          </a:p>
        </p:txBody>
      </p:sp>
      <p:cxnSp>
        <p:nvCxnSpPr>
          <p:cNvPr id="48" name="直接连接符 47"/>
          <p:cNvCxnSpPr>
            <a:cxnSpLocks noChangeShapeType="1"/>
            <a:stCxn id="37" idx="4"/>
            <a:endCxn id="47" idx="0"/>
          </p:cNvCxnSpPr>
          <p:nvPr/>
        </p:nvCxnSpPr>
        <p:spPr bwMode="auto">
          <a:xfrm rot="5400000">
            <a:off x="7523101" y="5348700"/>
            <a:ext cx="304799" cy="3342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304800" y="1066800"/>
            <a:ext cx="8839200" cy="54864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/>
          <a:lstStyle/>
          <a:p>
            <a:pPr marL="514350" indent="-514350">
              <a:lnSpc>
                <a:spcPct val="170000"/>
              </a:lnSpc>
              <a:spcBef>
                <a:spcPts val="1200"/>
              </a:spcBef>
              <a:buAutoNum type="arabicPeriod"/>
            </a:pPr>
            <a:r>
              <a:rPr lang="zh-CN" altLang="en-US" sz="3000" dirty="0"/>
              <a:t>树根</a:t>
            </a:r>
            <a:r>
              <a:rPr lang="en-US" altLang="zh-CN" sz="3000" dirty="0"/>
              <a:t>t</a:t>
            </a:r>
            <a:r>
              <a:rPr lang="zh-CN" altLang="en-US" sz="3000" dirty="0"/>
              <a:t>进队，作为二叉树的根</a:t>
            </a:r>
            <a:r>
              <a:rPr lang="en-US" altLang="zh-CN" sz="3000" dirty="0" err="1"/>
              <a:t>bt</a:t>
            </a:r>
            <a:r>
              <a:rPr lang="zh-CN" altLang="en-US" sz="3000" dirty="0"/>
              <a:t>，置</a:t>
            </a:r>
            <a:r>
              <a:rPr lang="en-US" altLang="zh-CN" sz="3000" dirty="0" err="1"/>
              <a:t>bt</a:t>
            </a:r>
            <a:r>
              <a:rPr lang="zh-CN" altLang="en-US" sz="3000" dirty="0"/>
              <a:t>的</a:t>
            </a:r>
            <a:r>
              <a:rPr lang="en-US" altLang="zh-CN" sz="3000" dirty="0" err="1">
                <a:solidFill>
                  <a:srgbClr val="0000CC"/>
                </a:solidFill>
              </a:rPr>
              <a:t>rs</a:t>
            </a:r>
            <a:r>
              <a:rPr lang="zh-CN" altLang="en-US" sz="3000" dirty="0"/>
              <a:t>为</a:t>
            </a:r>
            <a:r>
              <a:rPr lang="en-US" altLang="zh-CN" sz="3000" dirty="0"/>
              <a:t>Null</a:t>
            </a:r>
            <a:r>
              <a:rPr lang="zh-CN" altLang="en-US" sz="3000" dirty="0"/>
              <a:t>；</a:t>
            </a:r>
            <a:endParaRPr lang="en-US" altLang="zh-CN" sz="3000" dirty="0"/>
          </a:p>
          <a:p>
            <a:pPr marL="514350" indent="-514350">
              <a:lnSpc>
                <a:spcPct val="130000"/>
              </a:lnSpc>
              <a:spcBef>
                <a:spcPts val="300"/>
              </a:spcBef>
              <a:buFontTx/>
              <a:buAutoNum type="arabicPeriod"/>
            </a:pPr>
            <a:r>
              <a:rPr lang="zh-CN" altLang="en-US" sz="3000" dirty="0">
                <a:solidFill>
                  <a:srgbClr val="C00000"/>
                </a:solidFill>
              </a:rPr>
              <a:t>若队头有长子，</a:t>
            </a:r>
            <a:r>
              <a:rPr lang="zh-CN" altLang="en-US" sz="3000" dirty="0"/>
              <a:t>则长子进队，队头的</a:t>
            </a:r>
            <a:r>
              <a:rPr lang="en-US" altLang="zh-CN" sz="3000" dirty="0" err="1">
                <a:solidFill>
                  <a:srgbClr val="0000CC"/>
                </a:solidFill>
              </a:rPr>
              <a:t>lc</a:t>
            </a:r>
            <a:r>
              <a:rPr lang="zh-CN" altLang="en-US" sz="3000" dirty="0"/>
              <a:t>指向长子</a:t>
            </a:r>
            <a:endParaRPr lang="en-US" altLang="zh-CN" sz="3000" dirty="0"/>
          </a:p>
          <a:p>
            <a:pPr>
              <a:lnSpc>
                <a:spcPct val="130000"/>
              </a:lnSpc>
              <a:spcBef>
                <a:spcPts val="600"/>
              </a:spcBef>
              <a:buNone/>
            </a:pPr>
            <a:r>
              <a:rPr lang="en-US" altLang="zh-CN" sz="3000" dirty="0"/>
              <a:t>     -- 2.1 </a:t>
            </a:r>
            <a:r>
              <a:rPr lang="zh-CN" altLang="en-US" sz="3000" dirty="0"/>
              <a:t>当队头还</a:t>
            </a:r>
            <a:r>
              <a:rPr lang="zh-CN" altLang="en-US" sz="3000" dirty="0">
                <a:solidFill>
                  <a:srgbClr val="0000CC"/>
                </a:solidFill>
              </a:rPr>
              <a:t>其他孩子</a:t>
            </a:r>
            <a:r>
              <a:rPr lang="zh-CN" altLang="en-US" sz="3000" dirty="0"/>
              <a:t>，</a:t>
            </a:r>
            <a:endParaRPr lang="en-US" altLang="zh-CN" sz="3000" dirty="0"/>
          </a:p>
          <a:p>
            <a:pPr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000" dirty="0"/>
              <a:t>               </a:t>
            </a:r>
            <a:r>
              <a:rPr lang="zh-CN" altLang="en-US" sz="3000" dirty="0"/>
              <a:t>则进队，并链在队尾的</a:t>
            </a:r>
            <a:r>
              <a:rPr lang="en-US" altLang="zh-CN" sz="3000" dirty="0" err="1">
                <a:solidFill>
                  <a:srgbClr val="0000CC"/>
                </a:solidFill>
              </a:rPr>
              <a:t>rs</a:t>
            </a:r>
            <a:r>
              <a:rPr lang="zh-CN" altLang="en-US" sz="3000" dirty="0"/>
              <a:t>域，</a:t>
            </a:r>
            <a:endParaRPr lang="en-US" altLang="zh-CN" sz="3000" dirty="0"/>
          </a:p>
          <a:p>
            <a:pPr>
              <a:lnSpc>
                <a:spcPct val="130000"/>
              </a:lnSpc>
              <a:spcBef>
                <a:spcPts val="600"/>
              </a:spcBef>
              <a:buNone/>
            </a:pPr>
            <a:r>
              <a:rPr lang="en-US" altLang="zh-CN" sz="3000" dirty="0"/>
              <a:t>     -- 2.2 </a:t>
            </a:r>
            <a:r>
              <a:rPr lang="zh-CN" altLang="en-US" sz="3000" dirty="0"/>
              <a:t>重复</a:t>
            </a:r>
            <a:r>
              <a:rPr lang="en-US" altLang="zh-CN" sz="3000" dirty="0"/>
              <a:t>2.1</a:t>
            </a:r>
            <a:r>
              <a:rPr lang="zh-CN" altLang="en-US" sz="3000" dirty="0"/>
              <a:t>，</a:t>
            </a:r>
            <a:r>
              <a:rPr lang="zh-CN" altLang="en-US" sz="3000" dirty="0">
                <a:solidFill>
                  <a:srgbClr val="008000"/>
                </a:solidFill>
              </a:rPr>
              <a:t>直到队头的孩子全部进队，</a:t>
            </a:r>
            <a:endParaRPr lang="en-US" altLang="zh-CN" sz="3000" dirty="0">
              <a:solidFill>
                <a:srgbClr val="008000"/>
              </a:solidFill>
            </a:endParaRPr>
          </a:p>
          <a:p>
            <a:pPr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sz="3000" dirty="0"/>
              <a:t>               队尾的</a:t>
            </a:r>
            <a:r>
              <a:rPr lang="en-US" altLang="zh-CN" sz="3000" dirty="0" err="1">
                <a:solidFill>
                  <a:srgbClr val="0000CC"/>
                </a:solidFill>
              </a:rPr>
              <a:t>rs</a:t>
            </a:r>
            <a:r>
              <a:rPr lang="zh-CN" altLang="en-US" sz="3000" dirty="0"/>
              <a:t>为</a:t>
            </a:r>
            <a:r>
              <a:rPr lang="en-US" altLang="zh-CN" sz="3000" dirty="0"/>
              <a:t>Null</a:t>
            </a:r>
            <a:r>
              <a:rPr lang="zh-CN" altLang="en-US" sz="3000" dirty="0"/>
              <a:t>，队头出队；</a:t>
            </a:r>
            <a:endParaRPr lang="en-US" altLang="zh-CN" sz="3000" dirty="0"/>
          </a:p>
          <a:p>
            <a:pPr>
              <a:lnSpc>
                <a:spcPct val="130000"/>
              </a:lnSpc>
              <a:spcBef>
                <a:spcPts val="600"/>
              </a:spcBef>
              <a:buNone/>
            </a:pPr>
            <a:r>
              <a:rPr lang="zh-CN" altLang="en-US" sz="3000" dirty="0">
                <a:solidFill>
                  <a:srgbClr val="C00000"/>
                </a:solidFill>
              </a:rPr>
              <a:t>    否则，队头的</a:t>
            </a:r>
            <a:r>
              <a:rPr lang="en-US" altLang="zh-CN" sz="3000" dirty="0" err="1">
                <a:solidFill>
                  <a:srgbClr val="000099"/>
                </a:solidFill>
              </a:rPr>
              <a:t>lc</a:t>
            </a:r>
            <a:r>
              <a:rPr lang="zh-CN" altLang="en-US" sz="3000" dirty="0">
                <a:solidFill>
                  <a:srgbClr val="C00000"/>
                </a:solidFill>
              </a:rPr>
              <a:t>为</a:t>
            </a:r>
            <a:r>
              <a:rPr lang="en-US" altLang="zh-CN" sz="3000" dirty="0">
                <a:solidFill>
                  <a:srgbClr val="C00000"/>
                </a:solidFill>
              </a:rPr>
              <a:t>Null</a:t>
            </a:r>
            <a:r>
              <a:rPr lang="zh-CN" altLang="en-US" sz="3000" dirty="0">
                <a:solidFill>
                  <a:srgbClr val="C00000"/>
                </a:solidFill>
              </a:rPr>
              <a:t>，队头出队；</a:t>
            </a:r>
            <a:endParaRPr lang="en-US" altLang="zh-CN" sz="3000" dirty="0">
              <a:solidFill>
                <a:srgbClr val="C00000"/>
              </a:solidFill>
            </a:endParaRPr>
          </a:p>
          <a:p>
            <a:pPr>
              <a:lnSpc>
                <a:spcPct val="130000"/>
              </a:lnSpc>
              <a:spcBef>
                <a:spcPts val="600"/>
              </a:spcBef>
              <a:buNone/>
            </a:pPr>
            <a:r>
              <a:rPr lang="en-US" altLang="zh-CN" sz="3000" dirty="0"/>
              <a:t>3. </a:t>
            </a:r>
            <a:r>
              <a:rPr lang="zh-CN" altLang="en-US" sz="3000" dirty="0"/>
              <a:t>重复</a:t>
            </a:r>
            <a:r>
              <a:rPr lang="en-US" altLang="zh-CN" sz="3000" dirty="0"/>
              <a:t>2</a:t>
            </a:r>
            <a:r>
              <a:rPr lang="zh-CN" altLang="en-US" sz="3000" dirty="0"/>
              <a:t>，直到</a:t>
            </a:r>
            <a:r>
              <a:rPr lang="zh-CN" altLang="en-US" sz="3000" dirty="0">
                <a:solidFill>
                  <a:srgbClr val="990099"/>
                </a:solidFill>
              </a:rPr>
              <a:t>队空，</a:t>
            </a:r>
            <a:r>
              <a:rPr lang="zh-CN" altLang="en-US" sz="3000" dirty="0"/>
              <a:t>则结束；</a:t>
            </a:r>
          </a:p>
          <a:p>
            <a:pPr>
              <a:lnSpc>
                <a:spcPct val="130000"/>
              </a:lnSpc>
              <a:spcBef>
                <a:spcPts val="0"/>
              </a:spcBef>
              <a:buNone/>
            </a:pPr>
            <a:endParaRPr lang="en-US" altLang="zh-CN" sz="3000" dirty="0"/>
          </a:p>
          <a:p>
            <a:pPr>
              <a:lnSpc>
                <a:spcPct val="130000"/>
              </a:lnSpc>
              <a:spcBef>
                <a:spcPts val="0"/>
              </a:spcBef>
              <a:buNone/>
            </a:pPr>
            <a:endParaRPr lang="en-US" altLang="zh-CN" sz="3000" dirty="0"/>
          </a:p>
          <a:p>
            <a:pPr>
              <a:lnSpc>
                <a:spcPct val="130000"/>
              </a:lnSpc>
              <a:spcBef>
                <a:spcPts val="0"/>
              </a:spcBef>
              <a:buNone/>
            </a:pPr>
            <a:endParaRPr lang="en-US" altLang="zh-CN" sz="3000" dirty="0"/>
          </a:p>
          <a:p>
            <a:pPr marL="514350" indent="-514350">
              <a:lnSpc>
                <a:spcPct val="130000"/>
              </a:lnSpc>
              <a:spcBef>
                <a:spcPts val="0"/>
              </a:spcBef>
              <a:buNone/>
            </a:pPr>
            <a:endParaRPr lang="en-US" altLang="zh-CN" sz="3000" dirty="0"/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304800" y="533400"/>
            <a:ext cx="8839200" cy="523220"/>
          </a:xfrm>
          <a:prstGeom prst="rect">
            <a:avLst/>
          </a:prstGeom>
          <a:solidFill>
            <a:srgbClr val="CCFF99"/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zh-CN" altLang="en-US" dirty="0"/>
              <a:t> 树转换成二叉树，算法：</a:t>
            </a:r>
            <a:endParaRPr lang="en-US" altLang="zh-CN" dirty="0"/>
          </a:p>
        </p:txBody>
      </p:sp>
      <p:graphicFrame>
        <p:nvGraphicFramePr>
          <p:cNvPr id="20" name="表格 19"/>
          <p:cNvGraphicFramePr>
            <a:graphicFrameLocks noGrp="1"/>
          </p:cNvGraphicFramePr>
          <p:nvPr/>
        </p:nvGraphicFramePr>
        <p:xfrm>
          <a:off x="4571999" y="591312"/>
          <a:ext cx="4267201" cy="475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58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668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zh-CN" altLang="en-US" sz="2800" b="0" dirty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指针 </a:t>
                      </a:r>
                      <a:r>
                        <a:rPr lang="en-US" altLang="zh-CN" sz="2800" b="0" dirty="0" err="1">
                          <a:solidFill>
                            <a:srgbClr val="0000CC"/>
                          </a:solidFill>
                          <a:latin typeface="+mj-lt"/>
                          <a:ea typeface="黑体" pitchFamily="2" charset="-122"/>
                        </a:rPr>
                        <a:t>lc</a:t>
                      </a:r>
                      <a:endParaRPr lang="zh-CN" altLang="en-US" sz="2800" b="0" dirty="0">
                        <a:solidFill>
                          <a:srgbClr val="FF6600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9A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2800" b="0" dirty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info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zh-CN" altLang="en-US" sz="2800" b="0" dirty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指针 </a:t>
                      </a:r>
                      <a:r>
                        <a:rPr lang="en-US" altLang="zh-CN" sz="2800" b="0" dirty="0" err="1">
                          <a:solidFill>
                            <a:srgbClr val="0000CC"/>
                          </a:solidFill>
                          <a:latin typeface="+mj-lt"/>
                          <a:ea typeface="黑体" pitchFamily="2" charset="-122"/>
                        </a:rPr>
                        <a:t>rs</a:t>
                      </a:r>
                      <a:endParaRPr lang="en-US" altLang="zh-CN" sz="2800" b="0" dirty="0">
                        <a:solidFill>
                          <a:srgbClr val="0000CC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9A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4" name="Oval 26"/>
          <p:cNvSpPr>
            <a:spLocks noChangeArrowheads="1"/>
          </p:cNvSpPr>
          <p:nvPr/>
        </p:nvSpPr>
        <p:spPr bwMode="auto">
          <a:xfrm>
            <a:off x="7344600" y="3271075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B</a:t>
            </a:r>
          </a:p>
        </p:txBody>
      </p:sp>
      <p:sp>
        <p:nvSpPr>
          <p:cNvPr id="35" name="Oval 28"/>
          <p:cNvSpPr>
            <a:spLocks noChangeArrowheads="1"/>
          </p:cNvSpPr>
          <p:nvPr/>
        </p:nvSpPr>
        <p:spPr bwMode="auto">
          <a:xfrm>
            <a:off x="8534400" y="3271075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D</a:t>
            </a:r>
            <a:endParaRPr lang="zh-CN" altLang="en-US" sz="3200" dirty="0"/>
          </a:p>
        </p:txBody>
      </p:sp>
      <p:cxnSp>
        <p:nvCxnSpPr>
          <p:cNvPr id="36" name="直接连接符 35"/>
          <p:cNvCxnSpPr>
            <a:cxnSpLocks noChangeShapeType="1"/>
            <a:stCxn id="41" idx="3"/>
            <a:endCxn id="34" idx="0"/>
          </p:cNvCxnSpPr>
          <p:nvPr/>
        </p:nvCxnSpPr>
        <p:spPr bwMode="auto">
          <a:xfrm flipH="1">
            <a:off x="7596600" y="2897991"/>
            <a:ext cx="431409" cy="373084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7" name="直接连接符 36"/>
          <p:cNvCxnSpPr>
            <a:cxnSpLocks noChangeShapeType="1"/>
            <a:stCxn id="41" idx="5"/>
            <a:endCxn id="35" idx="0"/>
          </p:cNvCxnSpPr>
          <p:nvPr/>
        </p:nvCxnSpPr>
        <p:spPr bwMode="auto">
          <a:xfrm>
            <a:off x="8384391" y="2897991"/>
            <a:ext cx="402009" cy="373084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38" name="Oval 30"/>
          <p:cNvSpPr>
            <a:spLocks noChangeArrowheads="1"/>
          </p:cNvSpPr>
          <p:nvPr/>
        </p:nvSpPr>
        <p:spPr bwMode="auto">
          <a:xfrm>
            <a:off x="7620000" y="4360925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E</a:t>
            </a:r>
          </a:p>
        </p:txBody>
      </p:sp>
      <p:cxnSp>
        <p:nvCxnSpPr>
          <p:cNvPr id="39" name="直接连接符 30"/>
          <p:cNvCxnSpPr>
            <a:cxnSpLocks noChangeShapeType="1"/>
            <a:stCxn id="43" idx="3"/>
            <a:endCxn id="38" idx="0"/>
          </p:cNvCxnSpPr>
          <p:nvPr/>
        </p:nvCxnSpPr>
        <p:spPr bwMode="auto">
          <a:xfrm flipH="1">
            <a:off x="7872000" y="3724265"/>
            <a:ext cx="156009" cy="63666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0" name="直接连接符 31"/>
          <p:cNvCxnSpPr>
            <a:cxnSpLocks noChangeShapeType="1"/>
            <a:stCxn id="42" idx="0"/>
            <a:endCxn id="43" idx="5"/>
          </p:cNvCxnSpPr>
          <p:nvPr/>
        </p:nvCxnSpPr>
        <p:spPr bwMode="auto">
          <a:xfrm flipH="1" flipV="1">
            <a:off x="8384391" y="3724265"/>
            <a:ext cx="255134" cy="63666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41" name="Oval 27"/>
          <p:cNvSpPr>
            <a:spLocks noChangeArrowheads="1"/>
          </p:cNvSpPr>
          <p:nvPr/>
        </p:nvSpPr>
        <p:spPr bwMode="auto">
          <a:xfrm>
            <a:off x="7954200" y="24678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buNone/>
            </a:pPr>
            <a:r>
              <a:rPr lang="en-US" altLang="zh-CN" sz="3200" dirty="0"/>
              <a:t>A</a:t>
            </a:r>
          </a:p>
        </p:txBody>
      </p:sp>
      <p:sp>
        <p:nvSpPr>
          <p:cNvPr id="42" name="Oval 26"/>
          <p:cNvSpPr>
            <a:spLocks noChangeArrowheads="1"/>
          </p:cNvSpPr>
          <p:nvPr/>
        </p:nvSpPr>
        <p:spPr bwMode="auto">
          <a:xfrm>
            <a:off x="8387525" y="4360925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F</a:t>
            </a:r>
          </a:p>
        </p:txBody>
      </p:sp>
      <p:sp>
        <p:nvSpPr>
          <p:cNvPr id="43" name="Oval 29"/>
          <p:cNvSpPr>
            <a:spLocks noChangeArrowheads="1"/>
          </p:cNvSpPr>
          <p:nvPr/>
        </p:nvSpPr>
        <p:spPr bwMode="auto">
          <a:xfrm>
            <a:off x="7954200" y="3294074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C</a:t>
            </a:r>
            <a:endParaRPr lang="zh-CN" altLang="en-US" sz="3200" dirty="0"/>
          </a:p>
        </p:txBody>
      </p:sp>
      <p:cxnSp>
        <p:nvCxnSpPr>
          <p:cNvPr id="44" name="直接连接符 43"/>
          <p:cNvCxnSpPr>
            <a:cxnSpLocks noChangeShapeType="1"/>
            <a:stCxn id="41" idx="4"/>
            <a:endCxn id="43" idx="0"/>
          </p:cNvCxnSpPr>
          <p:nvPr/>
        </p:nvCxnSpPr>
        <p:spPr bwMode="auto">
          <a:xfrm>
            <a:off x="8206200" y="2971800"/>
            <a:ext cx="0" cy="322274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5" name="直接连接符 31"/>
          <p:cNvCxnSpPr>
            <a:cxnSpLocks noChangeShapeType="1"/>
            <a:stCxn id="46" idx="0"/>
            <a:endCxn id="42" idx="4"/>
          </p:cNvCxnSpPr>
          <p:nvPr/>
        </p:nvCxnSpPr>
        <p:spPr bwMode="auto">
          <a:xfrm flipV="1">
            <a:off x="8634000" y="4864925"/>
            <a:ext cx="5525" cy="269875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46" name="Oval 26"/>
          <p:cNvSpPr>
            <a:spLocks noChangeArrowheads="1"/>
          </p:cNvSpPr>
          <p:nvPr/>
        </p:nvSpPr>
        <p:spPr bwMode="auto">
          <a:xfrm>
            <a:off x="8382000" y="51348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G</a:t>
            </a:r>
          </a:p>
        </p:txBody>
      </p:sp>
      <p:sp>
        <p:nvSpPr>
          <p:cNvPr id="47" name="矩形 46"/>
          <p:cNvSpPr/>
          <p:nvPr/>
        </p:nvSpPr>
        <p:spPr>
          <a:xfrm>
            <a:off x="7315200" y="5791200"/>
            <a:ext cx="1620957" cy="574196"/>
          </a:xfrm>
          <a:prstGeom prst="rect">
            <a:avLst/>
          </a:prstGeom>
          <a:solidFill>
            <a:srgbClr val="006400"/>
          </a:solidFill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dirty="0">
                <a:solidFill>
                  <a:schemeClr val="bg1"/>
                </a:solidFill>
              </a:rPr>
              <a:t>借助</a:t>
            </a:r>
            <a:r>
              <a:rPr lang="zh-CN" altLang="en-US" dirty="0">
                <a:solidFill>
                  <a:srgbClr val="FFFF00"/>
                </a:solidFill>
              </a:rPr>
              <a:t>队列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57200" y="-75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j-cs"/>
              </a:rPr>
              <a:t>满、完全二叉树的平衡性</a:t>
            </a:r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9" name="Text Box 6"/>
          <p:cNvSpPr txBox="1">
            <a:spLocks noChangeArrowheads="1"/>
          </p:cNvSpPr>
          <p:nvPr/>
        </p:nvSpPr>
        <p:spPr bwMode="auto">
          <a:xfrm>
            <a:off x="457200" y="1182874"/>
            <a:ext cx="8305800" cy="186512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zh-CN" altLang="en-US" sz="3000" dirty="0">
                <a:solidFill>
                  <a:srgbClr val="00518E"/>
                </a:solidFill>
              </a:rPr>
              <a:t> </a:t>
            </a:r>
            <a:r>
              <a:rPr lang="en-US" altLang="zh-CN" sz="3000" dirty="0">
                <a:solidFill>
                  <a:srgbClr val="00518E"/>
                </a:solidFill>
              </a:rPr>
              <a:t>(</a:t>
            </a:r>
            <a:r>
              <a:rPr lang="zh-CN" altLang="en-US" sz="3000" dirty="0">
                <a:solidFill>
                  <a:srgbClr val="00518E"/>
                </a:solidFill>
              </a:rPr>
              <a:t>国内定义的</a:t>
            </a:r>
            <a:r>
              <a:rPr lang="en-US" altLang="zh-CN" sz="3000" dirty="0">
                <a:solidFill>
                  <a:srgbClr val="00518E"/>
                </a:solidFill>
              </a:rPr>
              <a:t>)</a:t>
            </a:r>
            <a:r>
              <a:rPr lang="zh-CN" altLang="en-US" sz="3000" dirty="0">
                <a:solidFill>
                  <a:srgbClr val="00518E"/>
                </a:solidFill>
              </a:rPr>
              <a:t>满二叉树：</a:t>
            </a:r>
            <a:r>
              <a:rPr lang="zh-CN" altLang="en-US" sz="3200" dirty="0"/>
              <a:t>所有结点的平衡因子都等于</a:t>
            </a:r>
            <a:r>
              <a:rPr lang="en-US" altLang="zh-CN" sz="3200" dirty="0"/>
              <a:t>0</a:t>
            </a:r>
            <a:r>
              <a:rPr lang="zh-CN" altLang="en-US" sz="3200" dirty="0"/>
              <a:t>；</a:t>
            </a:r>
            <a:endParaRPr lang="en-US" altLang="zh-CN" sz="3200" dirty="0"/>
          </a:p>
          <a:p>
            <a:pPr>
              <a:lnSpc>
                <a:spcPct val="12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zh-CN" altLang="en-US" sz="3200" dirty="0"/>
              <a:t> 完全二叉树 是平衡的；</a:t>
            </a:r>
            <a:endParaRPr lang="en-US" altLang="zh-CN" sz="3200" dirty="0"/>
          </a:p>
        </p:txBody>
      </p:sp>
      <p:sp>
        <p:nvSpPr>
          <p:cNvPr id="25" name="Oval 26"/>
          <p:cNvSpPr>
            <a:spLocks noChangeArrowheads="1"/>
          </p:cNvSpPr>
          <p:nvPr/>
        </p:nvSpPr>
        <p:spPr bwMode="auto">
          <a:xfrm>
            <a:off x="2175000" y="4243788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1</a:t>
            </a:r>
          </a:p>
        </p:txBody>
      </p:sp>
      <p:sp>
        <p:nvSpPr>
          <p:cNvPr id="26" name="Oval 27"/>
          <p:cNvSpPr>
            <a:spLocks noChangeArrowheads="1"/>
          </p:cNvSpPr>
          <p:nvPr/>
        </p:nvSpPr>
        <p:spPr bwMode="auto">
          <a:xfrm>
            <a:off x="2743200" y="3473389"/>
            <a:ext cx="504000" cy="504000"/>
          </a:xfrm>
          <a:prstGeom prst="ellipse">
            <a:avLst/>
          </a:prstGeom>
          <a:solidFill>
            <a:srgbClr val="FFFE98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/>
              <a:t>0</a:t>
            </a:r>
          </a:p>
        </p:txBody>
      </p:sp>
      <p:sp>
        <p:nvSpPr>
          <p:cNvPr id="27" name="Oval 28"/>
          <p:cNvSpPr>
            <a:spLocks noChangeArrowheads="1"/>
          </p:cNvSpPr>
          <p:nvPr/>
        </p:nvSpPr>
        <p:spPr bwMode="auto">
          <a:xfrm>
            <a:off x="3306000" y="4243788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2</a:t>
            </a:r>
            <a:endParaRPr lang="zh-CN" altLang="en-US" sz="3200" dirty="0"/>
          </a:p>
        </p:txBody>
      </p:sp>
      <p:sp>
        <p:nvSpPr>
          <p:cNvPr id="28" name="Oval 29"/>
          <p:cNvSpPr>
            <a:spLocks noChangeArrowheads="1"/>
          </p:cNvSpPr>
          <p:nvPr/>
        </p:nvSpPr>
        <p:spPr bwMode="auto">
          <a:xfrm>
            <a:off x="3048000" y="5102989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5</a:t>
            </a:r>
            <a:endParaRPr lang="zh-CN" altLang="en-US" sz="3200" dirty="0"/>
          </a:p>
        </p:txBody>
      </p:sp>
      <p:cxnSp>
        <p:nvCxnSpPr>
          <p:cNvPr id="29" name="直接连接符 28"/>
          <p:cNvCxnSpPr>
            <a:stCxn id="26" idx="3"/>
            <a:endCxn id="25" idx="0"/>
          </p:cNvCxnSpPr>
          <p:nvPr/>
        </p:nvCxnSpPr>
        <p:spPr bwMode="auto">
          <a:xfrm rot="5400000">
            <a:off x="2451901" y="3878680"/>
            <a:ext cx="340208" cy="3900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直接连接符 29"/>
          <p:cNvCxnSpPr>
            <a:stCxn id="26" idx="5"/>
            <a:endCxn id="27" idx="0"/>
          </p:cNvCxnSpPr>
          <p:nvPr/>
        </p:nvCxnSpPr>
        <p:spPr bwMode="auto">
          <a:xfrm rot="16200000" flipH="1">
            <a:off x="3195591" y="3881379"/>
            <a:ext cx="340208" cy="3846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直接连接符 30"/>
          <p:cNvCxnSpPr>
            <a:stCxn id="27" idx="3"/>
            <a:endCxn id="28" idx="0"/>
          </p:cNvCxnSpPr>
          <p:nvPr/>
        </p:nvCxnSpPr>
        <p:spPr bwMode="auto">
          <a:xfrm rot="5400000">
            <a:off x="3125400" y="4848580"/>
            <a:ext cx="429010" cy="798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2" name="Oval 29"/>
          <p:cNvSpPr>
            <a:spLocks noChangeArrowheads="1"/>
          </p:cNvSpPr>
          <p:nvPr/>
        </p:nvSpPr>
        <p:spPr bwMode="auto">
          <a:xfrm>
            <a:off x="1840800" y="5121600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3</a:t>
            </a:r>
            <a:endParaRPr lang="zh-CN" altLang="en-US" sz="3200" dirty="0"/>
          </a:p>
        </p:txBody>
      </p:sp>
      <p:cxnSp>
        <p:nvCxnSpPr>
          <p:cNvPr id="33" name="直接连接符 32"/>
          <p:cNvCxnSpPr>
            <a:stCxn id="25" idx="3"/>
            <a:endCxn id="32" idx="0"/>
          </p:cNvCxnSpPr>
          <p:nvPr/>
        </p:nvCxnSpPr>
        <p:spPr bwMode="auto">
          <a:xfrm rot="5400000">
            <a:off x="1946995" y="4819785"/>
            <a:ext cx="447621" cy="1560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4" name="Oval 29"/>
          <p:cNvSpPr>
            <a:spLocks noChangeArrowheads="1"/>
          </p:cNvSpPr>
          <p:nvPr/>
        </p:nvSpPr>
        <p:spPr bwMode="auto">
          <a:xfrm>
            <a:off x="2467800" y="5134800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4</a:t>
            </a:r>
            <a:endParaRPr lang="zh-CN" altLang="en-US" sz="3200" dirty="0"/>
          </a:p>
        </p:txBody>
      </p:sp>
      <p:cxnSp>
        <p:nvCxnSpPr>
          <p:cNvPr id="35" name="直接连接符 34"/>
          <p:cNvCxnSpPr>
            <a:stCxn id="25" idx="5"/>
            <a:endCxn id="34" idx="0"/>
          </p:cNvCxnSpPr>
          <p:nvPr/>
        </p:nvCxnSpPr>
        <p:spPr bwMode="auto">
          <a:xfrm rot="16200000" flipH="1">
            <a:off x="2432085" y="4847084"/>
            <a:ext cx="460821" cy="1146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6" name="Oval 29"/>
          <p:cNvSpPr>
            <a:spLocks noChangeArrowheads="1"/>
          </p:cNvSpPr>
          <p:nvPr/>
        </p:nvSpPr>
        <p:spPr bwMode="auto">
          <a:xfrm>
            <a:off x="3610800" y="5109023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6</a:t>
            </a:r>
            <a:endParaRPr lang="zh-CN" altLang="en-US" sz="3200" dirty="0"/>
          </a:p>
        </p:txBody>
      </p:sp>
      <p:cxnSp>
        <p:nvCxnSpPr>
          <p:cNvPr id="37" name="直接连接符 36"/>
          <p:cNvCxnSpPr>
            <a:stCxn id="27" idx="5"/>
            <a:endCxn id="36" idx="0"/>
          </p:cNvCxnSpPr>
          <p:nvPr/>
        </p:nvCxnSpPr>
        <p:spPr bwMode="auto">
          <a:xfrm rot="16200000" flipH="1">
            <a:off x="3581973" y="4828196"/>
            <a:ext cx="435044" cy="1266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8" name="Oval 26"/>
          <p:cNvSpPr>
            <a:spLocks noChangeArrowheads="1"/>
          </p:cNvSpPr>
          <p:nvPr/>
        </p:nvSpPr>
        <p:spPr bwMode="auto">
          <a:xfrm>
            <a:off x="5908800" y="4243788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1</a:t>
            </a:r>
          </a:p>
        </p:txBody>
      </p:sp>
      <p:sp>
        <p:nvSpPr>
          <p:cNvPr id="39" name="Oval 27"/>
          <p:cNvSpPr>
            <a:spLocks noChangeArrowheads="1"/>
          </p:cNvSpPr>
          <p:nvPr/>
        </p:nvSpPr>
        <p:spPr bwMode="auto">
          <a:xfrm>
            <a:off x="6477000" y="3473389"/>
            <a:ext cx="504000" cy="504000"/>
          </a:xfrm>
          <a:prstGeom prst="ellipse">
            <a:avLst/>
          </a:prstGeom>
          <a:solidFill>
            <a:srgbClr val="FFFE98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/>
              <a:t>0</a:t>
            </a:r>
          </a:p>
        </p:txBody>
      </p:sp>
      <p:sp>
        <p:nvSpPr>
          <p:cNvPr id="40" name="Oval 28"/>
          <p:cNvSpPr>
            <a:spLocks noChangeArrowheads="1"/>
          </p:cNvSpPr>
          <p:nvPr/>
        </p:nvSpPr>
        <p:spPr bwMode="auto">
          <a:xfrm>
            <a:off x="7039800" y="4243788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2</a:t>
            </a:r>
            <a:endParaRPr lang="zh-CN" altLang="en-US" sz="3200" dirty="0"/>
          </a:p>
        </p:txBody>
      </p:sp>
      <p:sp>
        <p:nvSpPr>
          <p:cNvPr id="41" name="Oval 29"/>
          <p:cNvSpPr>
            <a:spLocks noChangeArrowheads="1"/>
          </p:cNvSpPr>
          <p:nvPr/>
        </p:nvSpPr>
        <p:spPr bwMode="auto">
          <a:xfrm>
            <a:off x="6781800" y="5102989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5</a:t>
            </a:r>
            <a:endParaRPr lang="zh-CN" altLang="en-US" sz="3200" dirty="0"/>
          </a:p>
        </p:txBody>
      </p:sp>
      <p:cxnSp>
        <p:nvCxnSpPr>
          <p:cNvPr id="42" name="直接连接符 41"/>
          <p:cNvCxnSpPr>
            <a:stCxn id="39" idx="3"/>
            <a:endCxn id="38" idx="0"/>
          </p:cNvCxnSpPr>
          <p:nvPr/>
        </p:nvCxnSpPr>
        <p:spPr bwMode="auto">
          <a:xfrm rot="5400000">
            <a:off x="6185701" y="3878680"/>
            <a:ext cx="340208" cy="3900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直接连接符 42"/>
          <p:cNvCxnSpPr>
            <a:stCxn id="39" idx="5"/>
            <a:endCxn id="40" idx="0"/>
          </p:cNvCxnSpPr>
          <p:nvPr/>
        </p:nvCxnSpPr>
        <p:spPr bwMode="auto">
          <a:xfrm rot="16200000" flipH="1">
            <a:off x="6929391" y="3881379"/>
            <a:ext cx="340208" cy="3846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直接连接符 43"/>
          <p:cNvCxnSpPr>
            <a:stCxn id="40" idx="3"/>
            <a:endCxn id="41" idx="0"/>
          </p:cNvCxnSpPr>
          <p:nvPr/>
        </p:nvCxnSpPr>
        <p:spPr bwMode="auto">
          <a:xfrm rot="5400000">
            <a:off x="6859200" y="4848580"/>
            <a:ext cx="429010" cy="798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Oval 29"/>
          <p:cNvSpPr>
            <a:spLocks noChangeArrowheads="1"/>
          </p:cNvSpPr>
          <p:nvPr/>
        </p:nvSpPr>
        <p:spPr bwMode="auto">
          <a:xfrm>
            <a:off x="5574600" y="5121600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3</a:t>
            </a:r>
            <a:endParaRPr lang="zh-CN" altLang="en-US" sz="3200" dirty="0"/>
          </a:p>
        </p:txBody>
      </p:sp>
      <p:cxnSp>
        <p:nvCxnSpPr>
          <p:cNvPr id="46" name="直接连接符 45"/>
          <p:cNvCxnSpPr>
            <a:stCxn id="38" idx="3"/>
            <a:endCxn id="45" idx="0"/>
          </p:cNvCxnSpPr>
          <p:nvPr/>
        </p:nvCxnSpPr>
        <p:spPr bwMode="auto">
          <a:xfrm rot="5400000">
            <a:off x="5680795" y="4819785"/>
            <a:ext cx="447621" cy="1560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7" name="Oval 29"/>
          <p:cNvSpPr>
            <a:spLocks noChangeArrowheads="1"/>
          </p:cNvSpPr>
          <p:nvPr/>
        </p:nvSpPr>
        <p:spPr bwMode="auto">
          <a:xfrm>
            <a:off x="6201600" y="5134800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4</a:t>
            </a:r>
            <a:endParaRPr lang="zh-CN" altLang="en-US" sz="3200" dirty="0"/>
          </a:p>
        </p:txBody>
      </p:sp>
      <p:cxnSp>
        <p:nvCxnSpPr>
          <p:cNvPr id="48" name="直接连接符 47"/>
          <p:cNvCxnSpPr>
            <a:stCxn id="38" idx="5"/>
            <a:endCxn id="47" idx="0"/>
          </p:cNvCxnSpPr>
          <p:nvPr/>
        </p:nvCxnSpPr>
        <p:spPr bwMode="auto">
          <a:xfrm rot="16200000" flipH="1">
            <a:off x="6165885" y="4847084"/>
            <a:ext cx="460821" cy="1146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0" name="Rectangle 6"/>
          <p:cNvSpPr>
            <a:spLocks noChangeArrowheads="1"/>
          </p:cNvSpPr>
          <p:nvPr/>
        </p:nvSpPr>
        <p:spPr bwMode="auto">
          <a:xfrm>
            <a:off x="1524000" y="3429000"/>
            <a:ext cx="838200" cy="685800"/>
          </a:xfrm>
          <a:prstGeom prst="rect">
            <a:avLst/>
          </a:prstGeom>
          <a:solidFill>
            <a:srgbClr val="006600"/>
          </a:solidFill>
          <a:ln w="9525" algn="ctr">
            <a:solidFill>
              <a:srgbClr val="007E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3200" dirty="0">
                <a:solidFill>
                  <a:schemeClr val="bg1"/>
                </a:solidFill>
                <a:latin typeface="黑体" pitchFamily="2" charset="-122"/>
              </a:rPr>
              <a:t>满</a:t>
            </a:r>
            <a:endParaRPr lang="en-US" altLang="zh-CN" sz="3200" dirty="0">
              <a:solidFill>
                <a:schemeClr val="bg1"/>
              </a:solidFill>
              <a:latin typeface="黑体" pitchFamily="2" charset="-122"/>
            </a:endParaRPr>
          </a:p>
        </p:txBody>
      </p:sp>
      <p:sp>
        <p:nvSpPr>
          <p:cNvPr id="51" name="Rectangle 6"/>
          <p:cNvSpPr>
            <a:spLocks noChangeArrowheads="1"/>
          </p:cNvSpPr>
          <p:nvPr/>
        </p:nvSpPr>
        <p:spPr bwMode="auto">
          <a:xfrm>
            <a:off x="5029200" y="3429000"/>
            <a:ext cx="990600" cy="685800"/>
          </a:xfrm>
          <a:prstGeom prst="rect">
            <a:avLst/>
          </a:prstGeom>
          <a:solidFill>
            <a:srgbClr val="006600"/>
          </a:solidFill>
          <a:ln w="9525" algn="ctr">
            <a:solidFill>
              <a:srgbClr val="007E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3200" dirty="0">
                <a:solidFill>
                  <a:schemeClr val="bg1"/>
                </a:solidFill>
                <a:latin typeface="黑体" pitchFamily="2" charset="-122"/>
              </a:rPr>
              <a:t>完全</a:t>
            </a:r>
            <a:endParaRPr lang="en-US" altLang="zh-CN" sz="3200" dirty="0">
              <a:solidFill>
                <a:schemeClr val="bg1"/>
              </a:solidFill>
              <a:latin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en-US" altLang="zh-CN" dirty="0">
                <a:latin typeface="黑体" pitchFamily="2" charset="-122"/>
                <a:ea typeface="黑体" pitchFamily="2" charset="-122"/>
              </a:rPr>
              <a:t>(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续</a:t>
            </a:r>
            <a:r>
              <a:rPr lang="en-US" altLang="zh-CN" dirty="0">
                <a:ea typeface="黑体" pitchFamily="2" charset="-122"/>
              </a:rPr>
              <a:t>5.7.3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)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树转换为二叉树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57200" y="1143000"/>
            <a:ext cx="8686800" cy="488133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>
            <a:noFill/>
          </a:ln>
        </p:spPr>
        <p:txBody>
          <a:bodyPr wrap="square">
            <a:spAutoFit/>
          </a:bodyPr>
          <a:lstStyle/>
          <a:p>
            <a:pPr marL="108000" algn="just">
              <a:lnSpc>
                <a:spcPct val="130000"/>
              </a:lnSpc>
              <a:spcBef>
                <a:spcPts val="0"/>
              </a:spcBef>
              <a:buSzPct val="75000"/>
              <a:buFont typeface="Wingdings" pitchFamily="2" charset="2"/>
              <a:buChar char="p"/>
            </a:pPr>
            <a:r>
              <a:rPr lang="zh-CN" altLang="en-US" sz="3200" dirty="0">
                <a:solidFill>
                  <a:srgbClr val="003399"/>
                </a:solidFill>
                <a:latin typeface="+mj-lt"/>
              </a:rPr>
              <a:t> 小结</a:t>
            </a:r>
            <a:r>
              <a:rPr lang="zh-CN" altLang="en-US" sz="3200" dirty="0">
                <a:solidFill>
                  <a:srgbClr val="003399"/>
                </a:solidFill>
                <a:latin typeface="+mj-lt"/>
                <a:sym typeface="Wingdings" pitchFamily="2" charset="2"/>
              </a:rPr>
              <a:t>：</a:t>
            </a:r>
            <a:endParaRPr lang="en-US" altLang="zh-CN" sz="3200" dirty="0">
              <a:latin typeface="+mj-lt"/>
            </a:endParaRPr>
          </a:p>
          <a:p>
            <a:pPr marL="108000" algn="just">
              <a:lnSpc>
                <a:spcPct val="130000"/>
              </a:lnSpc>
              <a:spcBef>
                <a:spcPts val="600"/>
              </a:spcBef>
              <a:buFontTx/>
              <a:buAutoNum type="arabicPeriod"/>
            </a:pPr>
            <a:r>
              <a:rPr lang="zh-CN" altLang="en-US" sz="3200" dirty="0">
                <a:latin typeface="+mj-lt"/>
              </a:rPr>
              <a:t>  </a:t>
            </a:r>
            <a:r>
              <a:rPr lang="en-US" altLang="zh-CN" sz="3200" dirty="0">
                <a:latin typeface="+mj-lt"/>
              </a:rPr>
              <a:t>1</a:t>
            </a:r>
            <a:r>
              <a:rPr lang="zh-CN" altLang="en-US" sz="3200" dirty="0">
                <a:latin typeface="+mj-lt"/>
              </a:rPr>
              <a:t>棵树，通过长子</a:t>
            </a:r>
            <a:r>
              <a:rPr lang="en-US" altLang="zh-CN" sz="3200" dirty="0">
                <a:latin typeface="+mj-lt"/>
              </a:rPr>
              <a:t>--</a:t>
            </a:r>
            <a:r>
              <a:rPr lang="zh-CN" altLang="en-US" sz="3200" dirty="0">
                <a:latin typeface="+mj-lt"/>
              </a:rPr>
              <a:t>兄弟表示法，</a:t>
            </a:r>
            <a:endParaRPr lang="en-US" altLang="zh-CN" sz="3200" dirty="0">
              <a:latin typeface="+mj-lt"/>
            </a:endParaRPr>
          </a:p>
          <a:p>
            <a:pPr marL="108000" algn="just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200" dirty="0">
                <a:latin typeface="+mj-lt"/>
              </a:rPr>
              <a:t>     </a:t>
            </a:r>
            <a:r>
              <a:rPr lang="en-US" altLang="zh-CN" sz="3200" dirty="0">
                <a:latin typeface="+mj-lt"/>
                <a:sym typeface="Wingdings" pitchFamily="2" charset="2"/>
              </a:rPr>
              <a:t> </a:t>
            </a:r>
            <a:r>
              <a:rPr lang="zh-CN" altLang="en-US" sz="3200" dirty="0">
                <a:latin typeface="+mj-lt"/>
                <a:sym typeface="Wingdings" pitchFamily="2" charset="2"/>
              </a:rPr>
              <a:t>唯一的二叉树，</a:t>
            </a:r>
            <a:endParaRPr lang="en-US" altLang="zh-CN" sz="3200" dirty="0">
              <a:latin typeface="+mj-lt"/>
              <a:sym typeface="Wingdings" pitchFamily="2" charset="2"/>
            </a:endParaRPr>
          </a:p>
          <a:p>
            <a:pPr marL="108000" algn="just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200" dirty="0">
                <a:latin typeface="+mj-lt"/>
                <a:sym typeface="Wingdings" pitchFamily="2" charset="2"/>
              </a:rPr>
              <a:t>         </a:t>
            </a:r>
            <a:r>
              <a:rPr lang="zh-CN" altLang="en-US" sz="3200" dirty="0">
                <a:latin typeface="+mj-lt"/>
                <a:sym typeface="Wingdings" pitchFamily="2" charset="2"/>
              </a:rPr>
              <a:t>且</a:t>
            </a:r>
            <a:r>
              <a:rPr lang="zh-CN" altLang="en-US" sz="3200" dirty="0">
                <a:solidFill>
                  <a:srgbClr val="990099"/>
                </a:solidFill>
                <a:latin typeface="+mj-lt"/>
                <a:sym typeface="Wingdings" pitchFamily="2" charset="2"/>
              </a:rPr>
              <a:t>该二叉树根的右子树为空；</a:t>
            </a:r>
            <a:endParaRPr lang="en-US" altLang="zh-CN" sz="3200" dirty="0">
              <a:solidFill>
                <a:srgbClr val="990099"/>
              </a:solidFill>
              <a:latin typeface="+mj-lt"/>
            </a:endParaRPr>
          </a:p>
          <a:p>
            <a:pPr marL="108000" algn="just">
              <a:lnSpc>
                <a:spcPct val="130000"/>
              </a:lnSpc>
              <a:spcBef>
                <a:spcPts val="1800"/>
              </a:spcBef>
              <a:buNone/>
            </a:pPr>
            <a:r>
              <a:rPr lang="en-US" altLang="zh-CN" sz="3200" dirty="0">
                <a:latin typeface="+mj-lt"/>
              </a:rPr>
              <a:t>2.  1</a:t>
            </a:r>
            <a:r>
              <a:rPr lang="zh-CN" altLang="en-US" sz="3200" dirty="0">
                <a:latin typeface="+mj-lt"/>
              </a:rPr>
              <a:t>棵树  </a:t>
            </a:r>
            <a:r>
              <a:rPr lang="en-US" altLang="zh-CN" sz="3200" dirty="0">
                <a:latin typeface="+mj-lt"/>
                <a:sym typeface="Wingdings" pitchFamily="2" charset="2"/>
              </a:rPr>
              <a:t> 1</a:t>
            </a:r>
            <a:r>
              <a:rPr lang="zh-CN" altLang="en-US" sz="3200" dirty="0">
                <a:latin typeface="+mj-lt"/>
                <a:sym typeface="Wingdings" pitchFamily="2" charset="2"/>
              </a:rPr>
              <a:t>棵二叉树，</a:t>
            </a:r>
            <a:endParaRPr lang="en-US" altLang="zh-CN" sz="3200" dirty="0">
              <a:latin typeface="+mj-lt"/>
              <a:sym typeface="Wingdings" pitchFamily="2" charset="2"/>
            </a:endParaRPr>
          </a:p>
          <a:p>
            <a:pPr marL="108000" algn="just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200" dirty="0">
                <a:latin typeface="+mj-lt"/>
                <a:sym typeface="Wingdings" pitchFamily="2" charset="2"/>
              </a:rPr>
              <a:t>     1</a:t>
            </a:r>
            <a:r>
              <a:rPr lang="zh-CN" altLang="en-US" sz="3200" dirty="0">
                <a:latin typeface="+mj-lt"/>
                <a:sym typeface="Wingdings" pitchFamily="2" charset="2"/>
              </a:rPr>
              <a:t>棵二叉树  </a:t>
            </a:r>
            <a:r>
              <a:rPr lang="en-US" altLang="zh-CN" sz="3200" dirty="0">
                <a:latin typeface="+mj-lt"/>
                <a:sym typeface="Wingdings" pitchFamily="2" charset="2"/>
              </a:rPr>
              <a:t>  1</a:t>
            </a:r>
            <a:r>
              <a:rPr lang="zh-CN" altLang="en-US" sz="3200" dirty="0">
                <a:latin typeface="+mj-lt"/>
                <a:sym typeface="Wingdings" pitchFamily="2" charset="2"/>
              </a:rPr>
              <a:t>棵树？</a:t>
            </a:r>
            <a:endParaRPr lang="en-US" altLang="zh-CN" sz="3200" dirty="0">
              <a:latin typeface="+mj-lt"/>
              <a:sym typeface="Wingdings" pitchFamily="2" charset="2"/>
            </a:endParaRPr>
          </a:p>
          <a:p>
            <a:pPr marL="108000" algn="just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200" dirty="0">
                <a:latin typeface="+mj-lt"/>
                <a:sym typeface="Wingdings" pitchFamily="2" charset="2"/>
              </a:rPr>
              <a:t>                             </a:t>
            </a:r>
            <a:r>
              <a:rPr lang="zh-CN" altLang="en-US" sz="3200" dirty="0">
                <a:solidFill>
                  <a:srgbClr val="C00000"/>
                </a:solidFill>
                <a:latin typeface="+mj-lt"/>
                <a:sym typeface="Wingdings" pitchFamily="2" charset="2"/>
              </a:rPr>
              <a:t>也可能是树林；</a:t>
            </a:r>
            <a:endParaRPr lang="zh-CN" altLang="en-US" sz="32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257800" y="4687669"/>
            <a:ext cx="64793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14350" indent="-5143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600" b="1" dirty="0">
                <a:solidFill>
                  <a:srgbClr val="C00000"/>
                </a:solidFill>
              </a:rPr>
              <a:t>×</a:t>
            </a:r>
          </a:p>
        </p:txBody>
      </p:sp>
      <p:sp>
        <p:nvSpPr>
          <p:cNvPr id="6" name="Oval 26"/>
          <p:cNvSpPr>
            <a:spLocks noChangeArrowheads="1"/>
          </p:cNvSpPr>
          <p:nvPr/>
        </p:nvSpPr>
        <p:spPr bwMode="auto">
          <a:xfrm>
            <a:off x="6993000" y="3804476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B</a:t>
            </a:r>
          </a:p>
        </p:txBody>
      </p:sp>
      <p:sp>
        <p:nvSpPr>
          <p:cNvPr id="9" name="Oval 28"/>
          <p:cNvSpPr>
            <a:spLocks noChangeArrowheads="1"/>
          </p:cNvSpPr>
          <p:nvPr/>
        </p:nvSpPr>
        <p:spPr bwMode="auto">
          <a:xfrm>
            <a:off x="8335200" y="38394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D</a:t>
            </a:r>
            <a:endParaRPr lang="zh-CN" altLang="en-US" sz="3200" dirty="0"/>
          </a:p>
        </p:txBody>
      </p:sp>
      <p:cxnSp>
        <p:nvCxnSpPr>
          <p:cNvPr id="10" name="直接连接符 9"/>
          <p:cNvCxnSpPr>
            <a:cxnSpLocks noChangeShapeType="1"/>
            <a:stCxn id="15" idx="3"/>
            <a:endCxn id="6" idx="0"/>
          </p:cNvCxnSpPr>
          <p:nvPr/>
        </p:nvCxnSpPr>
        <p:spPr bwMode="auto">
          <a:xfrm rot="5400000">
            <a:off x="7259463" y="3311329"/>
            <a:ext cx="478685" cy="5076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1" name="直接连接符 10"/>
          <p:cNvCxnSpPr>
            <a:cxnSpLocks noChangeShapeType="1"/>
            <a:stCxn id="15" idx="5"/>
            <a:endCxn id="9" idx="0"/>
          </p:cNvCxnSpPr>
          <p:nvPr/>
        </p:nvCxnSpPr>
        <p:spPr bwMode="auto">
          <a:xfrm rot="16200000" flipH="1">
            <a:off x="8091291" y="3343490"/>
            <a:ext cx="513609" cy="4782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2" name="Oval 30"/>
          <p:cNvSpPr>
            <a:spLocks noChangeArrowheads="1"/>
          </p:cNvSpPr>
          <p:nvPr/>
        </p:nvSpPr>
        <p:spPr bwMode="auto">
          <a:xfrm>
            <a:off x="7374000" y="46482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E</a:t>
            </a:r>
          </a:p>
        </p:txBody>
      </p:sp>
      <p:cxnSp>
        <p:nvCxnSpPr>
          <p:cNvPr id="13" name="直接连接符 30"/>
          <p:cNvCxnSpPr>
            <a:cxnSpLocks noChangeShapeType="1"/>
            <a:stCxn id="17" idx="3"/>
            <a:endCxn id="12" idx="0"/>
          </p:cNvCxnSpPr>
          <p:nvPr/>
        </p:nvCxnSpPr>
        <p:spPr bwMode="auto">
          <a:xfrm rot="5400000">
            <a:off x="7494038" y="4389629"/>
            <a:ext cx="390534" cy="1266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4" name="直接连接符 31"/>
          <p:cNvCxnSpPr>
            <a:cxnSpLocks noChangeShapeType="1"/>
            <a:stCxn id="16" idx="0"/>
            <a:endCxn id="17" idx="5"/>
          </p:cNvCxnSpPr>
          <p:nvPr/>
        </p:nvCxnSpPr>
        <p:spPr bwMode="auto">
          <a:xfrm rot="16200000" flipV="1">
            <a:off x="8015129" y="4351528"/>
            <a:ext cx="390534" cy="2028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5" name="Oval 27"/>
          <p:cNvSpPr>
            <a:spLocks noChangeArrowheads="1"/>
          </p:cNvSpPr>
          <p:nvPr/>
        </p:nvSpPr>
        <p:spPr bwMode="auto">
          <a:xfrm>
            <a:off x="7678800" y="28956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buNone/>
            </a:pPr>
            <a:r>
              <a:rPr lang="en-US" altLang="zh-CN" sz="3200" dirty="0"/>
              <a:t>A</a:t>
            </a:r>
          </a:p>
        </p:txBody>
      </p:sp>
      <p:sp>
        <p:nvSpPr>
          <p:cNvPr id="16" name="Oval 26"/>
          <p:cNvSpPr>
            <a:spLocks noChangeArrowheads="1"/>
          </p:cNvSpPr>
          <p:nvPr/>
        </p:nvSpPr>
        <p:spPr bwMode="auto">
          <a:xfrm>
            <a:off x="8059800" y="46482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F</a:t>
            </a:r>
          </a:p>
        </p:txBody>
      </p:sp>
      <p:sp>
        <p:nvSpPr>
          <p:cNvPr id="17" name="Oval 29"/>
          <p:cNvSpPr>
            <a:spLocks noChangeArrowheads="1"/>
          </p:cNvSpPr>
          <p:nvPr/>
        </p:nvSpPr>
        <p:spPr bwMode="auto">
          <a:xfrm>
            <a:off x="7678800" y="3827475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C</a:t>
            </a:r>
            <a:endParaRPr lang="zh-CN" altLang="en-US" sz="3200" dirty="0"/>
          </a:p>
        </p:txBody>
      </p:sp>
      <p:cxnSp>
        <p:nvCxnSpPr>
          <p:cNvPr id="18" name="直接连接符 17"/>
          <p:cNvCxnSpPr>
            <a:cxnSpLocks noChangeShapeType="1"/>
            <a:stCxn id="15" idx="4"/>
            <a:endCxn id="17" idx="0"/>
          </p:cNvCxnSpPr>
          <p:nvPr/>
        </p:nvCxnSpPr>
        <p:spPr bwMode="auto">
          <a:xfrm rot="5400000">
            <a:off x="7716863" y="3613537"/>
            <a:ext cx="427875" cy="15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9" name="直接连接符 31"/>
          <p:cNvCxnSpPr>
            <a:cxnSpLocks noChangeShapeType="1"/>
            <a:stCxn id="22" idx="0"/>
            <a:endCxn id="16" idx="4"/>
          </p:cNvCxnSpPr>
          <p:nvPr/>
        </p:nvCxnSpPr>
        <p:spPr bwMode="auto">
          <a:xfrm rot="5400000" flipH="1" flipV="1">
            <a:off x="8065737" y="5392738"/>
            <a:ext cx="486600" cy="5525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2" name="Oval 26"/>
          <p:cNvSpPr>
            <a:spLocks noChangeArrowheads="1"/>
          </p:cNvSpPr>
          <p:nvPr/>
        </p:nvSpPr>
        <p:spPr bwMode="auto">
          <a:xfrm>
            <a:off x="8054275" y="56388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2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304800" y="1037070"/>
            <a:ext cx="8839200" cy="555844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72000">
              <a:lnSpc>
                <a:spcPct val="13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zh-CN" altLang="en-US" sz="3200" dirty="0"/>
              <a:t> 树林：由</a:t>
            </a:r>
            <a:r>
              <a:rPr lang="en-US" altLang="zh-CN" sz="3200" dirty="0"/>
              <a:t>0</a:t>
            </a:r>
            <a:r>
              <a:rPr lang="zh-CN" altLang="en-US" sz="3200" dirty="0"/>
              <a:t>个或多个不相交的树组成的集合</a:t>
            </a:r>
            <a:endParaRPr lang="en-US" altLang="zh-CN" sz="3200" dirty="0"/>
          </a:p>
          <a:p>
            <a:pPr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sz="3200" dirty="0">
                <a:solidFill>
                  <a:srgbClr val="006699"/>
                </a:solidFill>
              </a:rPr>
              <a:t>  </a:t>
            </a:r>
            <a:r>
              <a:rPr lang="en-US" altLang="zh-CN" sz="3200" dirty="0">
                <a:solidFill>
                  <a:srgbClr val="008A00"/>
                </a:solidFill>
              </a:rPr>
              <a:t> -- </a:t>
            </a:r>
            <a:r>
              <a:rPr lang="zh-CN" altLang="en-US" sz="3200" dirty="0">
                <a:solidFill>
                  <a:srgbClr val="008A00"/>
                </a:solidFill>
              </a:rPr>
              <a:t>树林中，树之间也有左右次序，</a:t>
            </a:r>
            <a:endParaRPr lang="en-US" altLang="zh-CN" sz="3200" dirty="0">
              <a:solidFill>
                <a:srgbClr val="008A00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>
                <a:solidFill>
                  <a:srgbClr val="008A00"/>
                </a:solidFill>
              </a:rPr>
              <a:t>      </a:t>
            </a:r>
            <a:r>
              <a:rPr lang="zh-CN" altLang="en-US" sz="3200" dirty="0">
                <a:solidFill>
                  <a:srgbClr val="008A00"/>
                </a:solidFill>
              </a:rPr>
              <a:t>互称兄弟树</a:t>
            </a:r>
            <a:endParaRPr lang="en-US" altLang="zh-CN" sz="3200" dirty="0">
              <a:solidFill>
                <a:srgbClr val="008A00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endParaRPr lang="en-US" altLang="zh-CN" sz="3200" dirty="0">
              <a:solidFill>
                <a:srgbClr val="008A00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3200" dirty="0"/>
              <a:t>例：删除树的根 </a:t>
            </a:r>
            <a:r>
              <a:rPr lang="en-US" altLang="zh-CN" sz="3200" dirty="0">
                <a:sym typeface="Wingdings" pitchFamily="2" charset="2"/>
              </a:rPr>
              <a:t></a:t>
            </a:r>
            <a:r>
              <a:rPr lang="zh-CN" altLang="en-US" sz="3200" dirty="0">
                <a:sym typeface="Wingdings" pitchFamily="2" charset="2"/>
              </a:rPr>
              <a:t>树林</a:t>
            </a:r>
            <a:endParaRPr lang="en-US" altLang="zh-CN" sz="3200" dirty="0">
              <a:sym typeface="Wingdings" pitchFamily="2" charset="2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endParaRPr lang="en-US" altLang="zh-CN" sz="3200" dirty="0">
              <a:solidFill>
                <a:srgbClr val="006699"/>
              </a:solidFill>
              <a:sym typeface="Wingdings" pitchFamily="2" charset="2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endParaRPr lang="en-US" altLang="zh-CN" sz="3200" dirty="0">
              <a:solidFill>
                <a:srgbClr val="006699"/>
              </a:solidFill>
              <a:sym typeface="Wingdings" pitchFamily="2" charset="2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endParaRPr lang="en-US" altLang="zh-CN" sz="3200" dirty="0">
              <a:solidFill>
                <a:srgbClr val="006699"/>
              </a:solidFill>
              <a:sym typeface="Wingdings" pitchFamily="2" charset="2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endParaRPr lang="en-US" altLang="zh-CN" sz="3200" dirty="0">
              <a:solidFill>
                <a:srgbClr val="006699"/>
              </a:solidFill>
              <a:sym typeface="Wingdings" pitchFamily="2" charset="2"/>
            </a:endParaRPr>
          </a:p>
        </p:txBody>
      </p:sp>
      <p:sp>
        <p:nvSpPr>
          <p:cNvPr id="7" name="Oval 29"/>
          <p:cNvSpPr>
            <a:spLocks noChangeArrowheads="1"/>
          </p:cNvSpPr>
          <p:nvPr/>
        </p:nvSpPr>
        <p:spPr bwMode="auto">
          <a:xfrm>
            <a:off x="6442800" y="2590800"/>
            <a:ext cx="720000" cy="720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1</a:t>
            </a:r>
            <a:endParaRPr lang="zh-CN" altLang="en-US" sz="3200" dirty="0"/>
          </a:p>
        </p:txBody>
      </p:sp>
      <p:cxnSp>
        <p:nvCxnSpPr>
          <p:cNvPr id="8" name="直接连接符 7"/>
          <p:cNvCxnSpPr>
            <a:stCxn id="7" idx="3"/>
            <a:endCxn id="11" idx="3"/>
          </p:cNvCxnSpPr>
          <p:nvPr/>
        </p:nvCxnSpPr>
        <p:spPr bwMode="auto">
          <a:xfrm rot="5400000">
            <a:off x="5467816" y="2995343"/>
            <a:ext cx="870411" cy="1290442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直接连接符 9"/>
          <p:cNvCxnSpPr>
            <a:stCxn id="16" idx="3"/>
            <a:endCxn id="7" idx="5"/>
          </p:cNvCxnSpPr>
          <p:nvPr/>
        </p:nvCxnSpPr>
        <p:spPr bwMode="auto">
          <a:xfrm rot="16200000" flipV="1">
            <a:off x="7073112" y="3189605"/>
            <a:ext cx="835934" cy="867442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云形 10"/>
          <p:cNvSpPr/>
          <p:nvPr/>
        </p:nvSpPr>
        <p:spPr bwMode="auto">
          <a:xfrm>
            <a:off x="4648200" y="4014159"/>
            <a:ext cx="1219200" cy="1077575"/>
          </a:xfrm>
          <a:prstGeom prst="cloud">
            <a:avLst/>
          </a:prstGeom>
          <a:solidFill>
            <a:srgbClr val="007E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黑体" pitchFamily="2" charset="-122"/>
              </a:rPr>
              <a:t>T1</a:t>
            </a:r>
            <a:endParaRPr kumimoji="0" lang="zh-CN" altLang="en-US" sz="3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2" name="云形 11"/>
          <p:cNvSpPr/>
          <p:nvPr/>
        </p:nvSpPr>
        <p:spPr bwMode="auto">
          <a:xfrm>
            <a:off x="6019800" y="3979682"/>
            <a:ext cx="1219200" cy="1077575"/>
          </a:xfrm>
          <a:prstGeom prst="cloud">
            <a:avLst/>
          </a:prstGeom>
          <a:solidFill>
            <a:srgbClr val="007E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黑体" pitchFamily="2" charset="-122"/>
              </a:rPr>
              <a:t>T2</a:t>
            </a:r>
            <a:endParaRPr kumimoji="0" lang="zh-CN" altLang="en-US" sz="3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15" name="直接连接符 14"/>
          <p:cNvCxnSpPr>
            <a:stCxn id="12" idx="3"/>
            <a:endCxn id="7" idx="4"/>
          </p:cNvCxnSpPr>
          <p:nvPr/>
        </p:nvCxnSpPr>
        <p:spPr bwMode="auto">
          <a:xfrm rot="5400000" flipH="1" flipV="1">
            <a:off x="6350854" y="3589347"/>
            <a:ext cx="730493" cy="1734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云形 15"/>
          <p:cNvSpPr/>
          <p:nvPr/>
        </p:nvSpPr>
        <p:spPr bwMode="auto">
          <a:xfrm>
            <a:off x="7315200" y="3979682"/>
            <a:ext cx="1219200" cy="1077575"/>
          </a:xfrm>
          <a:prstGeom prst="cloud">
            <a:avLst/>
          </a:prstGeom>
          <a:solidFill>
            <a:srgbClr val="007E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黑体" pitchFamily="2" charset="-122"/>
              </a:rPr>
              <a:t>T3</a:t>
            </a:r>
            <a:endParaRPr kumimoji="0" lang="zh-CN" altLang="en-US" sz="3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9" name="Text Box 6"/>
          <p:cNvSpPr txBox="1">
            <a:spLocks noChangeArrowheads="1"/>
          </p:cNvSpPr>
          <p:nvPr/>
        </p:nvSpPr>
        <p:spPr bwMode="auto">
          <a:xfrm>
            <a:off x="4572000" y="5025277"/>
            <a:ext cx="1600200" cy="78175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  <a:spcBef>
                <a:spcPts val="0"/>
              </a:spcBef>
              <a:buNone/>
            </a:pPr>
            <a:r>
              <a:rPr lang="zh-CN" altLang="en-US" sz="3200" dirty="0"/>
              <a:t>第</a:t>
            </a:r>
            <a:r>
              <a:rPr lang="en-US" altLang="zh-CN" sz="3200" dirty="0"/>
              <a:t>1</a:t>
            </a:r>
            <a:r>
              <a:rPr lang="zh-CN" altLang="en-US" sz="3200" dirty="0"/>
              <a:t>棵</a:t>
            </a:r>
            <a:endParaRPr lang="en-US" altLang="zh-CN" sz="3200" dirty="0"/>
          </a:p>
        </p:txBody>
      </p:sp>
      <p:sp>
        <p:nvSpPr>
          <p:cNvPr id="20" name="Text Box 6"/>
          <p:cNvSpPr txBox="1">
            <a:spLocks noChangeArrowheads="1"/>
          </p:cNvSpPr>
          <p:nvPr/>
        </p:nvSpPr>
        <p:spPr bwMode="auto">
          <a:xfrm>
            <a:off x="6019800" y="5025277"/>
            <a:ext cx="1600200" cy="78175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  <a:spcBef>
                <a:spcPts val="0"/>
              </a:spcBef>
              <a:buNone/>
            </a:pPr>
            <a:r>
              <a:rPr lang="zh-CN" altLang="en-US" sz="3200" dirty="0"/>
              <a:t>第</a:t>
            </a:r>
            <a:r>
              <a:rPr lang="en-US" altLang="zh-CN" sz="3200" dirty="0"/>
              <a:t>2</a:t>
            </a:r>
            <a:r>
              <a:rPr lang="zh-CN" altLang="en-US" sz="3200" dirty="0"/>
              <a:t>棵</a:t>
            </a:r>
            <a:endParaRPr lang="en-US" altLang="zh-CN" sz="3200" dirty="0"/>
          </a:p>
        </p:txBody>
      </p:sp>
      <p:sp>
        <p:nvSpPr>
          <p:cNvPr id="21" name="Text Box 6"/>
          <p:cNvSpPr txBox="1">
            <a:spLocks noChangeArrowheads="1"/>
          </p:cNvSpPr>
          <p:nvPr/>
        </p:nvSpPr>
        <p:spPr bwMode="auto">
          <a:xfrm>
            <a:off x="7391400" y="5025277"/>
            <a:ext cx="1600200" cy="78175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  <a:spcBef>
                <a:spcPts val="0"/>
              </a:spcBef>
              <a:buNone/>
            </a:pPr>
            <a:r>
              <a:rPr lang="zh-CN" altLang="en-US" sz="3200" dirty="0"/>
              <a:t>第</a:t>
            </a:r>
            <a:r>
              <a:rPr lang="en-US" altLang="zh-CN" sz="3200" dirty="0"/>
              <a:t>3</a:t>
            </a:r>
            <a:r>
              <a:rPr lang="zh-CN" altLang="en-US" sz="3200" dirty="0"/>
              <a:t>棵</a:t>
            </a:r>
            <a:endParaRPr lang="en-US" altLang="zh-CN" sz="3200" dirty="0"/>
          </a:p>
        </p:txBody>
      </p:sp>
      <p:sp>
        <p:nvSpPr>
          <p:cNvPr id="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en-US" altLang="zh-CN" dirty="0">
                <a:latin typeface="黑体" pitchFamily="2" charset="-122"/>
                <a:ea typeface="黑体" pitchFamily="2" charset="-122"/>
              </a:rPr>
              <a:t>5.7 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树林</a:t>
            </a:r>
          </a:p>
        </p:txBody>
      </p:sp>
      <p:sp>
        <p:nvSpPr>
          <p:cNvPr id="23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11" grpId="0" animBg="1"/>
      <p:bldP spid="12" grpId="0" animBg="1"/>
      <p:bldP spid="16" grpId="0" animBg="1"/>
      <p:bldP spid="19" grpId="0"/>
      <p:bldP spid="20" grpId="0"/>
      <p:bldP spid="21" grpId="0"/>
    </p:bldLst>
  </p:timing>
</p:sld>
</file>

<file path=ppt/slides/slide2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304800" y="1037070"/>
            <a:ext cx="8839200" cy="3080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zh-CN" altLang="en-US" sz="3200" dirty="0"/>
              <a:t> 树林可以分解为三部分：</a:t>
            </a:r>
            <a:endParaRPr lang="en-US" altLang="zh-CN" sz="3200" dirty="0"/>
          </a:p>
          <a:p>
            <a:pPr>
              <a:lnSpc>
                <a:spcPct val="140000"/>
              </a:lnSpc>
              <a:spcBef>
                <a:spcPts val="600"/>
              </a:spcBef>
              <a:buNone/>
            </a:pPr>
            <a:r>
              <a:rPr lang="en-US" altLang="zh-CN" sz="3200" dirty="0">
                <a:solidFill>
                  <a:srgbClr val="0000CC"/>
                </a:solidFill>
              </a:rPr>
              <a:t>   (1) </a:t>
            </a:r>
            <a:r>
              <a:rPr lang="zh-CN" altLang="en-US" sz="3200" dirty="0">
                <a:solidFill>
                  <a:srgbClr val="0000CC"/>
                </a:solidFill>
              </a:rPr>
              <a:t>第</a:t>
            </a:r>
            <a:r>
              <a:rPr lang="en-US" altLang="zh-CN" sz="3200" dirty="0">
                <a:solidFill>
                  <a:srgbClr val="0000CC"/>
                </a:solidFill>
              </a:rPr>
              <a:t>1</a:t>
            </a:r>
            <a:r>
              <a:rPr lang="zh-CN" altLang="en-US" sz="3200" dirty="0">
                <a:solidFill>
                  <a:srgbClr val="0000CC"/>
                </a:solidFill>
              </a:rPr>
              <a:t>棵树的根；</a:t>
            </a:r>
            <a:endParaRPr lang="en-US" altLang="zh-CN" sz="3200" dirty="0">
              <a:solidFill>
                <a:srgbClr val="0000CC"/>
              </a:solidFill>
            </a:endParaRPr>
          </a:p>
          <a:p>
            <a:pPr>
              <a:lnSpc>
                <a:spcPct val="140000"/>
              </a:lnSpc>
              <a:spcBef>
                <a:spcPts val="600"/>
              </a:spcBef>
              <a:buNone/>
            </a:pPr>
            <a:r>
              <a:rPr lang="en-US" altLang="zh-CN" sz="3200" dirty="0">
                <a:solidFill>
                  <a:srgbClr val="FF3300"/>
                </a:solidFill>
              </a:rPr>
              <a:t>   (2) </a:t>
            </a:r>
            <a:r>
              <a:rPr lang="zh-CN" altLang="en-US" sz="3200" dirty="0">
                <a:solidFill>
                  <a:srgbClr val="FF3300"/>
                </a:solidFill>
              </a:rPr>
              <a:t>第</a:t>
            </a:r>
            <a:r>
              <a:rPr lang="en-US" altLang="zh-CN" sz="3200" dirty="0">
                <a:solidFill>
                  <a:srgbClr val="FF3300"/>
                </a:solidFill>
              </a:rPr>
              <a:t>1</a:t>
            </a:r>
            <a:r>
              <a:rPr lang="zh-CN" altLang="en-US" sz="3200" dirty="0">
                <a:solidFill>
                  <a:srgbClr val="FF3300"/>
                </a:solidFill>
              </a:rPr>
              <a:t>棵树的子树森林；</a:t>
            </a:r>
            <a:endParaRPr lang="en-US" altLang="zh-CN" sz="3200" dirty="0">
              <a:solidFill>
                <a:srgbClr val="FF3300"/>
              </a:solidFill>
            </a:endParaRPr>
          </a:p>
          <a:p>
            <a:pPr>
              <a:lnSpc>
                <a:spcPct val="140000"/>
              </a:lnSpc>
              <a:spcBef>
                <a:spcPts val="600"/>
              </a:spcBef>
              <a:buNone/>
            </a:pPr>
            <a:r>
              <a:rPr lang="en-US" altLang="zh-CN" sz="3200" dirty="0">
                <a:solidFill>
                  <a:srgbClr val="FF6600"/>
                </a:solidFill>
              </a:rPr>
              <a:t>   </a:t>
            </a:r>
            <a:r>
              <a:rPr lang="en-US" altLang="zh-CN" sz="3200" dirty="0"/>
              <a:t>(3) </a:t>
            </a:r>
            <a:r>
              <a:rPr lang="zh-CN" altLang="en-US" sz="3200" dirty="0"/>
              <a:t>由第</a:t>
            </a:r>
            <a:r>
              <a:rPr lang="en-US" altLang="zh-CN" sz="3200" dirty="0"/>
              <a:t>1</a:t>
            </a:r>
            <a:r>
              <a:rPr lang="zh-CN" altLang="en-US" sz="3200" dirty="0"/>
              <a:t>棵树的“兄弟树”组成的树林；</a:t>
            </a:r>
            <a:endParaRPr lang="en-US" altLang="zh-CN" sz="3200" dirty="0"/>
          </a:p>
        </p:txBody>
      </p:sp>
      <p:sp>
        <p:nvSpPr>
          <p:cNvPr id="65" name="Oval 26"/>
          <p:cNvSpPr>
            <a:spLocks noChangeArrowheads="1"/>
          </p:cNvSpPr>
          <p:nvPr/>
        </p:nvSpPr>
        <p:spPr bwMode="auto">
          <a:xfrm>
            <a:off x="5029200" y="2304412"/>
            <a:ext cx="504000" cy="5040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66" name="Oval 28"/>
          <p:cNvSpPr>
            <a:spLocks noChangeArrowheads="1"/>
          </p:cNvSpPr>
          <p:nvPr/>
        </p:nvSpPr>
        <p:spPr bwMode="auto">
          <a:xfrm>
            <a:off x="6324600" y="2304412"/>
            <a:ext cx="504000" cy="5040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>
                <a:solidFill>
                  <a:schemeClr val="bg1"/>
                </a:solidFill>
              </a:rPr>
              <a:t>D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cxnSp>
        <p:nvCxnSpPr>
          <p:cNvPr id="67" name="直接连接符 66"/>
          <p:cNvCxnSpPr>
            <a:cxnSpLocks noChangeShapeType="1"/>
            <a:stCxn id="69" idx="3"/>
            <a:endCxn id="65" idx="7"/>
          </p:cNvCxnSpPr>
          <p:nvPr/>
        </p:nvCxnSpPr>
        <p:spPr bwMode="auto">
          <a:xfrm flipH="1">
            <a:off x="5459391" y="1889970"/>
            <a:ext cx="288143" cy="488251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8" name="直接连接符 67"/>
          <p:cNvCxnSpPr>
            <a:cxnSpLocks noChangeShapeType="1"/>
            <a:stCxn id="69" idx="5"/>
            <a:endCxn id="66" idx="1"/>
          </p:cNvCxnSpPr>
          <p:nvPr/>
        </p:nvCxnSpPr>
        <p:spPr bwMode="auto">
          <a:xfrm>
            <a:off x="6103916" y="1889970"/>
            <a:ext cx="294493" cy="488251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69" name="Oval 27"/>
          <p:cNvSpPr>
            <a:spLocks noChangeArrowheads="1"/>
          </p:cNvSpPr>
          <p:nvPr/>
        </p:nvSpPr>
        <p:spPr bwMode="auto">
          <a:xfrm>
            <a:off x="5673725" y="1459779"/>
            <a:ext cx="504000" cy="5040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72" name="Oval 29"/>
          <p:cNvSpPr>
            <a:spLocks noChangeArrowheads="1"/>
          </p:cNvSpPr>
          <p:nvPr/>
        </p:nvSpPr>
        <p:spPr bwMode="auto">
          <a:xfrm>
            <a:off x="5673725" y="2297979"/>
            <a:ext cx="504000" cy="5040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>
                <a:solidFill>
                  <a:schemeClr val="bg1"/>
                </a:solidFill>
              </a:rPr>
              <a:t>C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cxnSp>
        <p:nvCxnSpPr>
          <p:cNvPr id="73" name="直接连接符 72"/>
          <p:cNvCxnSpPr>
            <a:cxnSpLocks noChangeShapeType="1"/>
            <a:stCxn id="69" idx="4"/>
            <a:endCxn id="72" idx="0"/>
          </p:cNvCxnSpPr>
          <p:nvPr/>
        </p:nvCxnSpPr>
        <p:spPr bwMode="auto">
          <a:xfrm>
            <a:off x="5925725" y="1963779"/>
            <a:ext cx="0" cy="3342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74" name="Oval 28"/>
          <p:cNvSpPr>
            <a:spLocks noChangeArrowheads="1"/>
          </p:cNvSpPr>
          <p:nvPr/>
        </p:nvSpPr>
        <p:spPr bwMode="auto">
          <a:xfrm>
            <a:off x="7010400" y="1459779"/>
            <a:ext cx="504000" cy="504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/>
              <a:t>E</a:t>
            </a:r>
            <a:endParaRPr lang="zh-CN" altLang="en-US" sz="3200" dirty="0"/>
          </a:p>
        </p:txBody>
      </p:sp>
      <p:sp>
        <p:nvSpPr>
          <p:cNvPr id="75" name="Oval 29"/>
          <p:cNvSpPr>
            <a:spLocks noChangeArrowheads="1"/>
          </p:cNvSpPr>
          <p:nvPr/>
        </p:nvSpPr>
        <p:spPr bwMode="auto">
          <a:xfrm>
            <a:off x="7004050" y="2356758"/>
            <a:ext cx="504000" cy="504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/>
              <a:t>F</a:t>
            </a:r>
            <a:endParaRPr lang="zh-CN" altLang="en-US" sz="3200" dirty="0"/>
          </a:p>
        </p:txBody>
      </p:sp>
      <p:cxnSp>
        <p:nvCxnSpPr>
          <p:cNvPr id="76" name="直接连接符 75"/>
          <p:cNvCxnSpPr>
            <a:cxnSpLocks noChangeShapeType="1"/>
            <a:stCxn id="74" idx="4"/>
            <a:endCxn id="75" idx="0"/>
          </p:cNvCxnSpPr>
          <p:nvPr/>
        </p:nvCxnSpPr>
        <p:spPr bwMode="auto">
          <a:xfrm flipH="1">
            <a:off x="7256050" y="1963779"/>
            <a:ext cx="6350" cy="39297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77" name="Oval 26"/>
          <p:cNvSpPr>
            <a:spLocks noChangeArrowheads="1"/>
          </p:cNvSpPr>
          <p:nvPr/>
        </p:nvSpPr>
        <p:spPr bwMode="auto">
          <a:xfrm>
            <a:off x="7702550" y="2321833"/>
            <a:ext cx="504000" cy="504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/>
              <a:t>H</a:t>
            </a:r>
          </a:p>
        </p:txBody>
      </p:sp>
      <p:cxnSp>
        <p:nvCxnSpPr>
          <p:cNvPr id="78" name="直接连接符 77"/>
          <p:cNvCxnSpPr>
            <a:cxnSpLocks noChangeShapeType="1"/>
            <a:stCxn id="81" idx="3"/>
            <a:endCxn id="77" idx="0"/>
          </p:cNvCxnSpPr>
          <p:nvPr/>
        </p:nvCxnSpPr>
        <p:spPr bwMode="auto">
          <a:xfrm flipH="1">
            <a:off x="7954550" y="1889970"/>
            <a:ext cx="120259" cy="431863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79" name="Oval 30"/>
          <p:cNvSpPr>
            <a:spLocks noChangeArrowheads="1"/>
          </p:cNvSpPr>
          <p:nvPr/>
        </p:nvSpPr>
        <p:spPr bwMode="auto">
          <a:xfrm>
            <a:off x="8340725" y="3153600"/>
            <a:ext cx="504000" cy="504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/>
              <a:t>J</a:t>
            </a:r>
          </a:p>
        </p:txBody>
      </p:sp>
      <p:cxnSp>
        <p:nvCxnSpPr>
          <p:cNvPr id="80" name="直接连接符 30"/>
          <p:cNvCxnSpPr>
            <a:cxnSpLocks noChangeShapeType="1"/>
            <a:stCxn id="82" idx="4"/>
            <a:endCxn id="79" idx="0"/>
          </p:cNvCxnSpPr>
          <p:nvPr/>
        </p:nvCxnSpPr>
        <p:spPr bwMode="auto">
          <a:xfrm>
            <a:off x="8592725" y="2801979"/>
            <a:ext cx="0" cy="351621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81" name="Oval 27"/>
          <p:cNvSpPr>
            <a:spLocks noChangeArrowheads="1"/>
          </p:cNvSpPr>
          <p:nvPr/>
        </p:nvSpPr>
        <p:spPr bwMode="auto">
          <a:xfrm>
            <a:off x="8001000" y="1459779"/>
            <a:ext cx="504000" cy="504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/>
              <a:t>G</a:t>
            </a:r>
          </a:p>
        </p:txBody>
      </p:sp>
      <p:sp>
        <p:nvSpPr>
          <p:cNvPr id="82" name="Oval 29"/>
          <p:cNvSpPr>
            <a:spLocks noChangeArrowheads="1"/>
          </p:cNvSpPr>
          <p:nvPr/>
        </p:nvSpPr>
        <p:spPr bwMode="auto">
          <a:xfrm>
            <a:off x="8340725" y="2297979"/>
            <a:ext cx="504000" cy="504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/>
              <a:t>I</a:t>
            </a:r>
            <a:endParaRPr lang="zh-CN" altLang="en-US" sz="3200" dirty="0"/>
          </a:p>
        </p:txBody>
      </p:sp>
      <p:cxnSp>
        <p:nvCxnSpPr>
          <p:cNvPr id="83" name="直接连接符 82"/>
          <p:cNvCxnSpPr>
            <a:cxnSpLocks noChangeShapeType="1"/>
            <a:stCxn id="81" idx="5"/>
            <a:endCxn id="82" idx="0"/>
          </p:cNvCxnSpPr>
          <p:nvPr/>
        </p:nvCxnSpPr>
        <p:spPr bwMode="auto">
          <a:xfrm>
            <a:off x="8431191" y="1889970"/>
            <a:ext cx="161534" cy="4080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84" name="Oval 27"/>
          <p:cNvSpPr>
            <a:spLocks noChangeArrowheads="1"/>
          </p:cNvSpPr>
          <p:nvPr/>
        </p:nvSpPr>
        <p:spPr bwMode="auto">
          <a:xfrm>
            <a:off x="3698875" y="4309939"/>
            <a:ext cx="568325" cy="550821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>
                <a:solidFill>
                  <a:schemeClr val="bg1"/>
                </a:solidFill>
              </a:rPr>
              <a:t>A</a:t>
            </a:r>
            <a:endParaRPr lang="en-US" altLang="zh-CN" sz="3200" baseline="-25000" dirty="0">
              <a:solidFill>
                <a:schemeClr val="bg1"/>
              </a:solidFill>
            </a:endParaRPr>
          </a:p>
        </p:txBody>
      </p:sp>
      <p:cxnSp>
        <p:nvCxnSpPr>
          <p:cNvPr id="85" name="直接连接符 84"/>
          <p:cNvCxnSpPr>
            <a:cxnSpLocks noChangeShapeType="1"/>
            <a:stCxn id="84" idx="4"/>
            <a:endCxn id="86" idx="0"/>
          </p:cNvCxnSpPr>
          <p:nvPr/>
        </p:nvCxnSpPr>
        <p:spPr bwMode="auto">
          <a:xfrm flipH="1">
            <a:off x="3962400" y="4860760"/>
            <a:ext cx="20638" cy="51597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86" name="矩形 85"/>
          <p:cNvSpPr/>
          <p:nvPr/>
        </p:nvSpPr>
        <p:spPr bwMode="auto">
          <a:xfrm>
            <a:off x="1905000" y="5376739"/>
            <a:ext cx="4114800" cy="719261"/>
          </a:xfrm>
          <a:prstGeom prst="rect">
            <a:avLst/>
          </a:prstGeom>
          <a:solidFill>
            <a:srgbClr val="FF6600"/>
          </a:solidFill>
          <a:ln w="2857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黑体" pitchFamily="2" charset="-122"/>
              </a:rPr>
              <a:t>T</a:t>
            </a:r>
            <a:r>
              <a:rPr kumimoji="0" lang="en-US" altLang="zh-CN" sz="3200" b="0" i="0" u="none" strike="noStrike" cap="none" normalizeH="0" baseline="-2500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黑体" pitchFamily="2" charset="-122"/>
              </a:rPr>
              <a:t>1</a:t>
            </a:r>
            <a:r>
              <a:rPr kumimoji="0" lang="zh-CN" altLang="en-US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黑体" pitchFamily="2" charset="-122"/>
              </a:rPr>
              <a:t>的子树</a:t>
            </a:r>
            <a:r>
              <a:rPr kumimoji="0" lang="en-US" altLang="zh-CN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黑体" pitchFamily="2" charset="-122"/>
              </a:rPr>
              <a:t>: T</a:t>
            </a:r>
            <a:r>
              <a:rPr kumimoji="0" lang="en-US" altLang="zh-CN" sz="3200" b="0" i="0" u="none" strike="noStrike" cap="none" normalizeH="0" baseline="-2500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黑体" pitchFamily="2" charset="-122"/>
              </a:rPr>
              <a:t>11</a:t>
            </a:r>
            <a:r>
              <a:rPr kumimoji="0" lang="en-US" altLang="zh-CN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黑体" pitchFamily="2" charset="-122"/>
              </a:rPr>
              <a:t>, T</a:t>
            </a:r>
            <a:r>
              <a:rPr kumimoji="0" lang="en-US" altLang="zh-CN" sz="3200" b="0" i="0" u="none" strike="noStrike" cap="none" normalizeH="0" baseline="-2500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黑体" pitchFamily="2" charset="-122"/>
              </a:rPr>
              <a:t>12</a:t>
            </a:r>
            <a:r>
              <a:rPr kumimoji="0" lang="en-US" altLang="zh-CN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黑体" pitchFamily="2" charset="-122"/>
              </a:rPr>
              <a:t>, T</a:t>
            </a:r>
            <a:r>
              <a:rPr kumimoji="0" lang="en-US" altLang="zh-CN" sz="3200" b="0" i="0" u="none" strike="noStrike" cap="none" normalizeH="0" baseline="-2500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黑体" pitchFamily="2" charset="-122"/>
              </a:rPr>
              <a:t>13</a:t>
            </a:r>
            <a:endParaRPr kumimoji="0" lang="zh-CN" altLang="en-US" sz="3200" b="0" i="0" u="none" strike="noStrike" cap="none" normalizeH="0" baseline="-2500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87" name="矩形 86"/>
          <p:cNvSpPr/>
          <p:nvPr/>
        </p:nvSpPr>
        <p:spPr bwMode="auto">
          <a:xfrm>
            <a:off x="6172200" y="4267200"/>
            <a:ext cx="2209800" cy="707886"/>
          </a:xfrm>
          <a:prstGeom prst="rect">
            <a:avLst/>
          </a:prstGeom>
          <a:solidFill>
            <a:srgbClr val="92D050"/>
          </a:solidFill>
          <a:ln w="2857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T</a:t>
            </a:r>
            <a:r>
              <a:rPr kumimoji="0" lang="en-US" altLang="zh-CN" sz="32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2</a:t>
            </a:r>
            <a:r>
              <a:rPr kumimoji="0" lang="en-US" altLang="zh-CN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, T</a:t>
            </a:r>
            <a:r>
              <a:rPr kumimoji="0" lang="en-US" altLang="zh-CN" sz="32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3</a:t>
            </a:r>
            <a:r>
              <a:rPr kumimoji="0" lang="en-US" altLang="zh-CN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, …</a:t>
            </a:r>
            <a:endParaRPr kumimoji="0" lang="zh-CN" altLang="en-US" sz="32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89" name="矩形 88"/>
          <p:cNvSpPr/>
          <p:nvPr/>
        </p:nvSpPr>
        <p:spPr bwMode="auto">
          <a:xfrm>
            <a:off x="2362200" y="4267200"/>
            <a:ext cx="762000" cy="64306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T</a:t>
            </a:r>
            <a:r>
              <a:rPr kumimoji="0" lang="en-US" altLang="zh-CN" sz="32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1</a:t>
            </a:r>
            <a:r>
              <a:rPr kumimoji="0" lang="zh-CN" altLang="en-US" sz="32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：</a:t>
            </a:r>
            <a:endParaRPr kumimoji="0" lang="zh-CN" altLang="en-US" sz="32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3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en-US" altLang="zh-CN" dirty="0">
                <a:latin typeface="黑体" pitchFamily="2" charset="-122"/>
                <a:ea typeface="黑体" pitchFamily="2" charset="-122"/>
              </a:rPr>
              <a:t>5.7 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树林</a:t>
            </a:r>
          </a:p>
        </p:txBody>
      </p:sp>
      <p:sp>
        <p:nvSpPr>
          <p:cNvPr id="32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  <p:bldP spid="86" grpId="0" animBg="1"/>
      <p:bldP spid="87" grpId="0" animBg="1"/>
      <p:bldP spid="89" grpId="0" animBg="1"/>
    </p:bldLst>
  </p:timing>
</p:sld>
</file>

<file path=ppt/slides/slide2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en-US" altLang="zh-CN" dirty="0">
                <a:ea typeface="黑体" pitchFamily="2" charset="-122"/>
              </a:rPr>
              <a:t>5.7.3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树林转换为二叉树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8" name="Text Box 6"/>
          <p:cNvSpPr txBox="1">
            <a:spLocks noChangeArrowheads="1"/>
          </p:cNvSpPr>
          <p:nvPr/>
        </p:nvSpPr>
        <p:spPr bwMode="auto">
          <a:xfrm>
            <a:off x="381000" y="1123248"/>
            <a:ext cx="8763000" cy="63402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>
                <a:solidFill>
                  <a:srgbClr val="008A00"/>
                </a:solidFill>
              </a:rPr>
              <a:t>1) </a:t>
            </a:r>
            <a:r>
              <a:rPr lang="zh-CN" altLang="en-US" sz="3200" dirty="0">
                <a:solidFill>
                  <a:srgbClr val="008A00"/>
                </a:solidFill>
              </a:rPr>
              <a:t>将树林中所有树转成二叉树；</a:t>
            </a:r>
            <a:endParaRPr lang="en-US" altLang="zh-CN" sz="3200" dirty="0">
              <a:solidFill>
                <a:srgbClr val="008A00"/>
              </a:solidFill>
            </a:endParaRPr>
          </a:p>
        </p:txBody>
      </p:sp>
      <p:sp>
        <p:nvSpPr>
          <p:cNvPr id="19" name="Oval 28"/>
          <p:cNvSpPr>
            <a:spLocks noChangeArrowheads="1"/>
          </p:cNvSpPr>
          <p:nvPr/>
        </p:nvSpPr>
        <p:spPr bwMode="auto">
          <a:xfrm>
            <a:off x="4876800" y="3352800"/>
            <a:ext cx="504000" cy="5040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/>
              <a:t>B</a:t>
            </a:r>
            <a:endParaRPr lang="zh-CN" altLang="en-US" sz="3200" dirty="0"/>
          </a:p>
        </p:txBody>
      </p:sp>
      <p:cxnSp>
        <p:nvCxnSpPr>
          <p:cNvPr id="20" name="直接连接符 19"/>
          <p:cNvCxnSpPr>
            <a:cxnSpLocks noChangeShapeType="1"/>
            <a:stCxn id="21" idx="4"/>
            <a:endCxn id="19" idx="0"/>
          </p:cNvCxnSpPr>
          <p:nvPr/>
        </p:nvCxnSpPr>
        <p:spPr bwMode="auto">
          <a:xfrm rot="5400000">
            <a:off x="5190300" y="2880900"/>
            <a:ext cx="410400" cy="5334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1" name="Oval 27"/>
          <p:cNvSpPr>
            <a:spLocks noChangeArrowheads="1"/>
          </p:cNvSpPr>
          <p:nvPr/>
        </p:nvSpPr>
        <p:spPr bwMode="auto">
          <a:xfrm>
            <a:off x="5410200" y="2438400"/>
            <a:ext cx="504000" cy="504000"/>
          </a:xfrm>
          <a:prstGeom prst="ellipse">
            <a:avLst/>
          </a:prstGeom>
          <a:solidFill>
            <a:srgbClr val="0000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22" name="Oval 29"/>
          <p:cNvSpPr>
            <a:spLocks noChangeArrowheads="1"/>
          </p:cNvSpPr>
          <p:nvPr/>
        </p:nvSpPr>
        <p:spPr bwMode="auto">
          <a:xfrm>
            <a:off x="5486400" y="4220400"/>
            <a:ext cx="504000" cy="5040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/>
              <a:t>C</a:t>
            </a:r>
            <a:endParaRPr lang="zh-CN" altLang="en-US" sz="3200" dirty="0"/>
          </a:p>
        </p:txBody>
      </p:sp>
      <p:cxnSp>
        <p:nvCxnSpPr>
          <p:cNvPr id="23" name="直接连接符 22"/>
          <p:cNvCxnSpPr>
            <a:cxnSpLocks noChangeShapeType="1"/>
            <a:stCxn id="19" idx="4"/>
            <a:endCxn id="22" idx="0"/>
          </p:cNvCxnSpPr>
          <p:nvPr/>
        </p:nvCxnSpPr>
        <p:spPr bwMode="auto">
          <a:xfrm rot="16200000" flipH="1">
            <a:off x="5251800" y="3733800"/>
            <a:ext cx="363600" cy="6096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4" name="Oval 29"/>
          <p:cNvSpPr>
            <a:spLocks noChangeArrowheads="1"/>
          </p:cNvSpPr>
          <p:nvPr/>
        </p:nvSpPr>
        <p:spPr bwMode="auto">
          <a:xfrm>
            <a:off x="6019800" y="5105400"/>
            <a:ext cx="504000" cy="5040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/>
              <a:t>D</a:t>
            </a:r>
            <a:endParaRPr lang="zh-CN" altLang="en-US" sz="3200" dirty="0"/>
          </a:p>
        </p:txBody>
      </p:sp>
      <p:cxnSp>
        <p:nvCxnSpPr>
          <p:cNvPr id="25" name="直接连接符 24"/>
          <p:cNvCxnSpPr>
            <a:cxnSpLocks noChangeShapeType="1"/>
            <a:stCxn id="22" idx="4"/>
            <a:endCxn id="24" idx="0"/>
          </p:cNvCxnSpPr>
          <p:nvPr/>
        </p:nvCxnSpPr>
        <p:spPr bwMode="auto">
          <a:xfrm rot="16200000" flipH="1">
            <a:off x="5814600" y="4648200"/>
            <a:ext cx="381000" cy="5334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43" name="Oval 28"/>
          <p:cNvSpPr>
            <a:spLocks noChangeArrowheads="1"/>
          </p:cNvSpPr>
          <p:nvPr/>
        </p:nvSpPr>
        <p:spPr bwMode="auto">
          <a:xfrm>
            <a:off x="6752400" y="2438400"/>
            <a:ext cx="504000" cy="504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/>
              <a:t>E</a:t>
            </a:r>
            <a:endParaRPr lang="zh-CN" altLang="en-US" sz="3200" dirty="0"/>
          </a:p>
        </p:txBody>
      </p:sp>
      <p:sp>
        <p:nvSpPr>
          <p:cNvPr id="44" name="Oval 29"/>
          <p:cNvSpPr>
            <a:spLocks noChangeArrowheads="1"/>
          </p:cNvSpPr>
          <p:nvPr/>
        </p:nvSpPr>
        <p:spPr bwMode="auto">
          <a:xfrm>
            <a:off x="6324600" y="3411579"/>
            <a:ext cx="504000" cy="504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/>
              <a:t>F</a:t>
            </a:r>
            <a:endParaRPr lang="zh-CN" altLang="en-US" sz="3200" dirty="0"/>
          </a:p>
        </p:txBody>
      </p:sp>
      <p:cxnSp>
        <p:nvCxnSpPr>
          <p:cNvPr id="59" name="直接连接符 58"/>
          <p:cNvCxnSpPr>
            <a:cxnSpLocks noChangeShapeType="1"/>
            <a:stCxn id="43" idx="4"/>
            <a:endCxn id="44" idx="0"/>
          </p:cNvCxnSpPr>
          <p:nvPr/>
        </p:nvCxnSpPr>
        <p:spPr bwMode="auto">
          <a:xfrm rot="5400000">
            <a:off x="6555911" y="2963089"/>
            <a:ext cx="469179" cy="4278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60" name="Oval 26"/>
          <p:cNvSpPr>
            <a:spLocks noChangeArrowheads="1"/>
          </p:cNvSpPr>
          <p:nvPr/>
        </p:nvSpPr>
        <p:spPr bwMode="auto">
          <a:xfrm>
            <a:off x="7467600" y="3359233"/>
            <a:ext cx="504000" cy="504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/>
              <a:t>H</a:t>
            </a:r>
          </a:p>
        </p:txBody>
      </p:sp>
      <p:cxnSp>
        <p:nvCxnSpPr>
          <p:cNvPr id="61" name="直接连接符 60"/>
          <p:cNvCxnSpPr>
            <a:cxnSpLocks noChangeShapeType="1"/>
            <a:stCxn id="64" idx="3"/>
            <a:endCxn id="60" idx="0"/>
          </p:cNvCxnSpPr>
          <p:nvPr/>
        </p:nvCxnSpPr>
        <p:spPr bwMode="auto">
          <a:xfrm rot="5400000">
            <a:off x="7704271" y="2883920"/>
            <a:ext cx="490642" cy="459984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62" name="Oval 30"/>
          <p:cNvSpPr>
            <a:spLocks noChangeArrowheads="1"/>
          </p:cNvSpPr>
          <p:nvPr/>
        </p:nvSpPr>
        <p:spPr bwMode="auto">
          <a:xfrm>
            <a:off x="7572375" y="5105400"/>
            <a:ext cx="504000" cy="504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/>
              <a:t>J</a:t>
            </a:r>
          </a:p>
        </p:txBody>
      </p:sp>
      <p:cxnSp>
        <p:nvCxnSpPr>
          <p:cNvPr id="63" name="直接连接符 30"/>
          <p:cNvCxnSpPr>
            <a:cxnSpLocks noChangeShapeType="1"/>
            <a:stCxn id="65" idx="4"/>
            <a:endCxn id="62" idx="0"/>
          </p:cNvCxnSpPr>
          <p:nvPr/>
        </p:nvCxnSpPr>
        <p:spPr bwMode="auto">
          <a:xfrm rot="5400000">
            <a:off x="7885875" y="4633500"/>
            <a:ext cx="410400" cy="5334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64" name="Oval 27"/>
          <p:cNvSpPr>
            <a:spLocks noChangeArrowheads="1"/>
          </p:cNvSpPr>
          <p:nvPr/>
        </p:nvSpPr>
        <p:spPr bwMode="auto">
          <a:xfrm>
            <a:off x="8105775" y="2438400"/>
            <a:ext cx="504000" cy="504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/>
              <a:t>G</a:t>
            </a:r>
          </a:p>
        </p:txBody>
      </p:sp>
      <p:sp>
        <p:nvSpPr>
          <p:cNvPr id="65" name="Oval 29"/>
          <p:cNvSpPr>
            <a:spLocks noChangeArrowheads="1"/>
          </p:cNvSpPr>
          <p:nvPr/>
        </p:nvSpPr>
        <p:spPr bwMode="auto">
          <a:xfrm>
            <a:off x="8105775" y="4191000"/>
            <a:ext cx="504000" cy="504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/>
              <a:t>I</a:t>
            </a:r>
            <a:endParaRPr lang="zh-CN" altLang="en-US" sz="3200" dirty="0"/>
          </a:p>
        </p:txBody>
      </p:sp>
      <p:cxnSp>
        <p:nvCxnSpPr>
          <p:cNvPr id="66" name="直接连接符 65"/>
          <p:cNvCxnSpPr>
            <a:cxnSpLocks noChangeShapeType="1"/>
            <a:stCxn id="60" idx="4"/>
            <a:endCxn id="65" idx="0"/>
          </p:cNvCxnSpPr>
          <p:nvPr/>
        </p:nvCxnSpPr>
        <p:spPr bwMode="auto">
          <a:xfrm rot="16200000" flipH="1">
            <a:off x="7874804" y="3708028"/>
            <a:ext cx="327767" cy="638175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7" name="直接连接符 66"/>
          <p:cNvCxnSpPr/>
          <p:nvPr/>
        </p:nvCxnSpPr>
        <p:spPr bwMode="auto">
          <a:xfrm rot="5400000">
            <a:off x="2591197" y="4189809"/>
            <a:ext cx="4114006" cy="1588"/>
          </a:xfrm>
          <a:prstGeom prst="line">
            <a:avLst/>
          </a:prstGeom>
          <a:solidFill>
            <a:srgbClr val="B9FFB9"/>
          </a:solidFill>
          <a:ln w="3810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8" name="Oval 26"/>
          <p:cNvSpPr>
            <a:spLocks noChangeArrowheads="1"/>
          </p:cNvSpPr>
          <p:nvPr/>
        </p:nvSpPr>
        <p:spPr bwMode="auto">
          <a:xfrm>
            <a:off x="604075" y="3217224"/>
            <a:ext cx="504000" cy="5040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/>
              <a:t>B</a:t>
            </a:r>
          </a:p>
        </p:txBody>
      </p:sp>
      <p:sp>
        <p:nvSpPr>
          <p:cNvPr id="69" name="Oval 28"/>
          <p:cNvSpPr>
            <a:spLocks noChangeArrowheads="1"/>
          </p:cNvSpPr>
          <p:nvPr/>
        </p:nvSpPr>
        <p:spPr bwMode="auto">
          <a:xfrm>
            <a:off x="1899475" y="3217224"/>
            <a:ext cx="504000" cy="5040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/>
              <a:t>D</a:t>
            </a:r>
            <a:endParaRPr lang="zh-CN" altLang="en-US" sz="3200" dirty="0"/>
          </a:p>
        </p:txBody>
      </p:sp>
      <p:cxnSp>
        <p:nvCxnSpPr>
          <p:cNvPr id="70" name="直接连接符 69"/>
          <p:cNvCxnSpPr>
            <a:cxnSpLocks noChangeShapeType="1"/>
            <a:stCxn id="72" idx="3"/>
            <a:endCxn id="68" idx="0"/>
          </p:cNvCxnSpPr>
          <p:nvPr/>
        </p:nvCxnSpPr>
        <p:spPr bwMode="auto">
          <a:xfrm rot="5400000">
            <a:off x="882021" y="2776836"/>
            <a:ext cx="414442" cy="466334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1" name="直接连接符 70"/>
          <p:cNvCxnSpPr>
            <a:cxnSpLocks noChangeShapeType="1"/>
            <a:stCxn id="72" idx="5"/>
            <a:endCxn id="69" idx="0"/>
          </p:cNvCxnSpPr>
          <p:nvPr/>
        </p:nvCxnSpPr>
        <p:spPr bwMode="auto">
          <a:xfrm rot="16200000" flipH="1">
            <a:off x="1707912" y="2773661"/>
            <a:ext cx="414442" cy="472684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72" name="Oval 27"/>
          <p:cNvSpPr>
            <a:spLocks noChangeArrowheads="1"/>
          </p:cNvSpPr>
          <p:nvPr/>
        </p:nvSpPr>
        <p:spPr bwMode="auto">
          <a:xfrm>
            <a:off x="1248600" y="2372591"/>
            <a:ext cx="504000" cy="504000"/>
          </a:xfrm>
          <a:prstGeom prst="ellipse">
            <a:avLst/>
          </a:prstGeom>
          <a:solidFill>
            <a:srgbClr val="0000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73" name="Oval 29"/>
          <p:cNvSpPr>
            <a:spLocks noChangeArrowheads="1"/>
          </p:cNvSpPr>
          <p:nvPr/>
        </p:nvSpPr>
        <p:spPr bwMode="auto">
          <a:xfrm>
            <a:off x="1248600" y="3210791"/>
            <a:ext cx="504000" cy="5040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/>
              <a:t>C</a:t>
            </a:r>
            <a:endParaRPr lang="zh-CN" altLang="en-US" sz="3200" dirty="0"/>
          </a:p>
        </p:txBody>
      </p:sp>
      <p:cxnSp>
        <p:nvCxnSpPr>
          <p:cNvPr id="74" name="直接连接符 73"/>
          <p:cNvCxnSpPr>
            <a:cxnSpLocks noChangeShapeType="1"/>
            <a:stCxn id="72" idx="4"/>
            <a:endCxn id="73" idx="0"/>
          </p:cNvCxnSpPr>
          <p:nvPr/>
        </p:nvCxnSpPr>
        <p:spPr bwMode="auto">
          <a:xfrm rot="5400000">
            <a:off x="1333500" y="3043691"/>
            <a:ext cx="334200" cy="15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75" name="Oval 28"/>
          <p:cNvSpPr>
            <a:spLocks noChangeArrowheads="1"/>
          </p:cNvSpPr>
          <p:nvPr/>
        </p:nvSpPr>
        <p:spPr bwMode="auto">
          <a:xfrm>
            <a:off x="2585275" y="2372591"/>
            <a:ext cx="504000" cy="504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/>
              <a:t>E</a:t>
            </a:r>
            <a:endParaRPr lang="zh-CN" altLang="en-US" sz="3200" dirty="0"/>
          </a:p>
        </p:txBody>
      </p:sp>
      <p:sp>
        <p:nvSpPr>
          <p:cNvPr id="76" name="Oval 29"/>
          <p:cNvSpPr>
            <a:spLocks noChangeArrowheads="1"/>
          </p:cNvSpPr>
          <p:nvPr/>
        </p:nvSpPr>
        <p:spPr bwMode="auto">
          <a:xfrm>
            <a:off x="2578925" y="3269570"/>
            <a:ext cx="504000" cy="504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/>
              <a:t>F</a:t>
            </a:r>
            <a:endParaRPr lang="zh-CN" altLang="en-US" sz="3200" dirty="0"/>
          </a:p>
        </p:txBody>
      </p:sp>
      <p:cxnSp>
        <p:nvCxnSpPr>
          <p:cNvPr id="77" name="直接连接符 76"/>
          <p:cNvCxnSpPr>
            <a:cxnSpLocks noChangeShapeType="1"/>
            <a:stCxn id="75" idx="4"/>
            <a:endCxn id="76" idx="0"/>
          </p:cNvCxnSpPr>
          <p:nvPr/>
        </p:nvCxnSpPr>
        <p:spPr bwMode="auto">
          <a:xfrm rot="5400000">
            <a:off x="2637611" y="3069905"/>
            <a:ext cx="392979" cy="635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78" name="Oval 26"/>
          <p:cNvSpPr>
            <a:spLocks noChangeArrowheads="1"/>
          </p:cNvSpPr>
          <p:nvPr/>
        </p:nvSpPr>
        <p:spPr bwMode="auto">
          <a:xfrm>
            <a:off x="3277425" y="3234645"/>
            <a:ext cx="504000" cy="504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/>
              <a:t>H</a:t>
            </a:r>
          </a:p>
        </p:txBody>
      </p:sp>
      <p:cxnSp>
        <p:nvCxnSpPr>
          <p:cNvPr id="79" name="直接连接符 78"/>
          <p:cNvCxnSpPr>
            <a:cxnSpLocks noChangeShapeType="1"/>
            <a:stCxn id="82" idx="3"/>
            <a:endCxn id="78" idx="0"/>
          </p:cNvCxnSpPr>
          <p:nvPr/>
        </p:nvCxnSpPr>
        <p:spPr bwMode="auto">
          <a:xfrm rot="5400000">
            <a:off x="3373624" y="2958584"/>
            <a:ext cx="431863" cy="12025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80" name="Oval 30"/>
          <p:cNvSpPr>
            <a:spLocks noChangeArrowheads="1"/>
          </p:cNvSpPr>
          <p:nvPr/>
        </p:nvSpPr>
        <p:spPr bwMode="auto">
          <a:xfrm>
            <a:off x="3915600" y="4066412"/>
            <a:ext cx="504000" cy="504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/>
              <a:t>J</a:t>
            </a:r>
          </a:p>
        </p:txBody>
      </p:sp>
      <p:cxnSp>
        <p:nvCxnSpPr>
          <p:cNvPr id="81" name="直接连接符 30"/>
          <p:cNvCxnSpPr>
            <a:cxnSpLocks noChangeShapeType="1"/>
            <a:stCxn id="83" idx="4"/>
            <a:endCxn id="80" idx="0"/>
          </p:cNvCxnSpPr>
          <p:nvPr/>
        </p:nvCxnSpPr>
        <p:spPr bwMode="auto">
          <a:xfrm rot="5400000">
            <a:off x="3991790" y="3890601"/>
            <a:ext cx="351621" cy="15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82" name="Oval 27"/>
          <p:cNvSpPr>
            <a:spLocks noChangeArrowheads="1"/>
          </p:cNvSpPr>
          <p:nvPr/>
        </p:nvSpPr>
        <p:spPr bwMode="auto">
          <a:xfrm>
            <a:off x="3575875" y="2372591"/>
            <a:ext cx="504000" cy="504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/>
              <a:t>G</a:t>
            </a:r>
          </a:p>
        </p:txBody>
      </p:sp>
      <p:sp>
        <p:nvSpPr>
          <p:cNvPr id="83" name="Oval 29"/>
          <p:cNvSpPr>
            <a:spLocks noChangeArrowheads="1"/>
          </p:cNvSpPr>
          <p:nvPr/>
        </p:nvSpPr>
        <p:spPr bwMode="auto">
          <a:xfrm>
            <a:off x="3915600" y="3210791"/>
            <a:ext cx="504000" cy="504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/>
              <a:t>I</a:t>
            </a:r>
            <a:endParaRPr lang="zh-CN" altLang="en-US" sz="3200" dirty="0"/>
          </a:p>
        </p:txBody>
      </p:sp>
      <p:cxnSp>
        <p:nvCxnSpPr>
          <p:cNvPr id="84" name="直接连接符 83"/>
          <p:cNvCxnSpPr>
            <a:cxnSpLocks noChangeShapeType="1"/>
            <a:stCxn id="82" idx="5"/>
            <a:endCxn id="83" idx="0"/>
          </p:cNvCxnSpPr>
          <p:nvPr/>
        </p:nvCxnSpPr>
        <p:spPr bwMode="auto">
          <a:xfrm rot="16200000" flipH="1">
            <a:off x="3882829" y="2926019"/>
            <a:ext cx="408009" cy="161534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1" grpId="0" animBg="1"/>
      <p:bldP spid="22" grpId="0" animBg="1"/>
      <p:bldP spid="24" grpId="0" animBg="1"/>
      <p:bldP spid="43" grpId="0" animBg="1"/>
      <p:bldP spid="44" grpId="0" animBg="1"/>
      <p:bldP spid="60" grpId="0" animBg="1"/>
      <p:bldP spid="62" grpId="0" animBg="1"/>
      <p:bldP spid="64" grpId="0" animBg="1"/>
      <p:bldP spid="65" grpId="0" animBg="1"/>
    </p:bldLst>
  </p:timing>
</p:sld>
</file>

<file path=ppt/slides/slide2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en-US" altLang="zh-CN" dirty="0">
                <a:ea typeface="黑体" pitchFamily="2" charset="-122"/>
              </a:rPr>
              <a:t>5.7.3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树林转换为二叉树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9" name="Oval 28"/>
          <p:cNvSpPr>
            <a:spLocks noChangeArrowheads="1"/>
          </p:cNvSpPr>
          <p:nvPr/>
        </p:nvSpPr>
        <p:spPr bwMode="auto">
          <a:xfrm>
            <a:off x="4876800" y="3352800"/>
            <a:ext cx="504000" cy="5040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/>
              <a:t>B</a:t>
            </a:r>
            <a:endParaRPr lang="zh-CN" altLang="en-US" sz="3200" dirty="0"/>
          </a:p>
        </p:txBody>
      </p:sp>
      <p:cxnSp>
        <p:nvCxnSpPr>
          <p:cNvPr id="20" name="直接连接符 19"/>
          <p:cNvCxnSpPr>
            <a:cxnSpLocks noChangeShapeType="1"/>
            <a:stCxn id="21" idx="4"/>
            <a:endCxn id="19" idx="0"/>
          </p:cNvCxnSpPr>
          <p:nvPr/>
        </p:nvCxnSpPr>
        <p:spPr bwMode="auto">
          <a:xfrm rot="5400000">
            <a:off x="5190300" y="2880900"/>
            <a:ext cx="410400" cy="5334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1" name="Oval 27"/>
          <p:cNvSpPr>
            <a:spLocks noChangeArrowheads="1"/>
          </p:cNvSpPr>
          <p:nvPr/>
        </p:nvSpPr>
        <p:spPr bwMode="auto">
          <a:xfrm>
            <a:off x="5410200" y="2438400"/>
            <a:ext cx="504000" cy="504000"/>
          </a:xfrm>
          <a:prstGeom prst="ellipse">
            <a:avLst/>
          </a:prstGeom>
          <a:solidFill>
            <a:srgbClr val="0000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22" name="Oval 29"/>
          <p:cNvSpPr>
            <a:spLocks noChangeArrowheads="1"/>
          </p:cNvSpPr>
          <p:nvPr/>
        </p:nvSpPr>
        <p:spPr bwMode="auto">
          <a:xfrm>
            <a:off x="5486400" y="4220400"/>
            <a:ext cx="504000" cy="5040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/>
              <a:t>C</a:t>
            </a:r>
            <a:endParaRPr lang="zh-CN" altLang="en-US" sz="3200" dirty="0"/>
          </a:p>
        </p:txBody>
      </p:sp>
      <p:cxnSp>
        <p:nvCxnSpPr>
          <p:cNvPr id="23" name="直接连接符 22"/>
          <p:cNvCxnSpPr>
            <a:cxnSpLocks noChangeShapeType="1"/>
            <a:stCxn id="19" idx="4"/>
            <a:endCxn id="22" idx="0"/>
          </p:cNvCxnSpPr>
          <p:nvPr/>
        </p:nvCxnSpPr>
        <p:spPr bwMode="auto">
          <a:xfrm rot="16200000" flipH="1">
            <a:off x="5251800" y="3733800"/>
            <a:ext cx="363600" cy="6096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4" name="Oval 29"/>
          <p:cNvSpPr>
            <a:spLocks noChangeArrowheads="1"/>
          </p:cNvSpPr>
          <p:nvPr/>
        </p:nvSpPr>
        <p:spPr bwMode="auto">
          <a:xfrm>
            <a:off x="6019800" y="5105400"/>
            <a:ext cx="504000" cy="5040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/>
              <a:t>D</a:t>
            </a:r>
            <a:endParaRPr lang="zh-CN" altLang="en-US" sz="3200" dirty="0"/>
          </a:p>
        </p:txBody>
      </p:sp>
      <p:cxnSp>
        <p:nvCxnSpPr>
          <p:cNvPr id="25" name="直接连接符 24"/>
          <p:cNvCxnSpPr>
            <a:cxnSpLocks noChangeShapeType="1"/>
            <a:stCxn id="22" idx="4"/>
            <a:endCxn id="24" idx="0"/>
          </p:cNvCxnSpPr>
          <p:nvPr/>
        </p:nvCxnSpPr>
        <p:spPr bwMode="auto">
          <a:xfrm rot="16200000" flipH="1">
            <a:off x="5814600" y="4648200"/>
            <a:ext cx="381000" cy="5334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43" name="Oval 28"/>
          <p:cNvSpPr>
            <a:spLocks noChangeArrowheads="1"/>
          </p:cNvSpPr>
          <p:nvPr/>
        </p:nvSpPr>
        <p:spPr bwMode="auto">
          <a:xfrm>
            <a:off x="6752400" y="2438400"/>
            <a:ext cx="504000" cy="504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/>
              <a:t>E</a:t>
            </a:r>
            <a:endParaRPr lang="zh-CN" altLang="en-US" sz="3200" dirty="0"/>
          </a:p>
        </p:txBody>
      </p:sp>
      <p:sp>
        <p:nvSpPr>
          <p:cNvPr id="44" name="Oval 29"/>
          <p:cNvSpPr>
            <a:spLocks noChangeArrowheads="1"/>
          </p:cNvSpPr>
          <p:nvPr/>
        </p:nvSpPr>
        <p:spPr bwMode="auto">
          <a:xfrm>
            <a:off x="6324600" y="3411579"/>
            <a:ext cx="504000" cy="504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/>
              <a:t>F</a:t>
            </a:r>
            <a:endParaRPr lang="zh-CN" altLang="en-US" sz="3200" dirty="0"/>
          </a:p>
        </p:txBody>
      </p:sp>
      <p:cxnSp>
        <p:nvCxnSpPr>
          <p:cNvPr id="59" name="直接连接符 58"/>
          <p:cNvCxnSpPr>
            <a:cxnSpLocks noChangeShapeType="1"/>
            <a:stCxn id="43" idx="4"/>
            <a:endCxn id="44" idx="0"/>
          </p:cNvCxnSpPr>
          <p:nvPr/>
        </p:nvCxnSpPr>
        <p:spPr bwMode="auto">
          <a:xfrm rot="5400000">
            <a:off x="6555911" y="2963089"/>
            <a:ext cx="469179" cy="4278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60" name="Oval 26"/>
          <p:cNvSpPr>
            <a:spLocks noChangeArrowheads="1"/>
          </p:cNvSpPr>
          <p:nvPr/>
        </p:nvSpPr>
        <p:spPr bwMode="auto">
          <a:xfrm>
            <a:off x="7467600" y="3359233"/>
            <a:ext cx="504000" cy="504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/>
              <a:t>H</a:t>
            </a:r>
          </a:p>
        </p:txBody>
      </p:sp>
      <p:cxnSp>
        <p:nvCxnSpPr>
          <p:cNvPr id="61" name="直接连接符 60"/>
          <p:cNvCxnSpPr>
            <a:cxnSpLocks noChangeShapeType="1"/>
            <a:stCxn id="64" idx="3"/>
            <a:endCxn id="60" idx="0"/>
          </p:cNvCxnSpPr>
          <p:nvPr/>
        </p:nvCxnSpPr>
        <p:spPr bwMode="auto">
          <a:xfrm rot="5400000">
            <a:off x="7704271" y="2883920"/>
            <a:ext cx="490642" cy="459984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62" name="Oval 30"/>
          <p:cNvSpPr>
            <a:spLocks noChangeArrowheads="1"/>
          </p:cNvSpPr>
          <p:nvPr/>
        </p:nvSpPr>
        <p:spPr bwMode="auto">
          <a:xfrm>
            <a:off x="7572375" y="5105400"/>
            <a:ext cx="504000" cy="504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/>
              <a:t>J</a:t>
            </a:r>
          </a:p>
        </p:txBody>
      </p:sp>
      <p:cxnSp>
        <p:nvCxnSpPr>
          <p:cNvPr id="63" name="直接连接符 30"/>
          <p:cNvCxnSpPr>
            <a:cxnSpLocks noChangeShapeType="1"/>
            <a:stCxn id="65" idx="4"/>
            <a:endCxn id="62" idx="0"/>
          </p:cNvCxnSpPr>
          <p:nvPr/>
        </p:nvCxnSpPr>
        <p:spPr bwMode="auto">
          <a:xfrm rot="5400000">
            <a:off x="7885875" y="4633500"/>
            <a:ext cx="410400" cy="5334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64" name="Oval 27"/>
          <p:cNvSpPr>
            <a:spLocks noChangeArrowheads="1"/>
          </p:cNvSpPr>
          <p:nvPr/>
        </p:nvSpPr>
        <p:spPr bwMode="auto">
          <a:xfrm>
            <a:off x="8105775" y="2438400"/>
            <a:ext cx="504000" cy="504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/>
              <a:t>G</a:t>
            </a:r>
          </a:p>
        </p:txBody>
      </p:sp>
      <p:sp>
        <p:nvSpPr>
          <p:cNvPr id="65" name="Oval 29"/>
          <p:cNvSpPr>
            <a:spLocks noChangeArrowheads="1"/>
          </p:cNvSpPr>
          <p:nvPr/>
        </p:nvSpPr>
        <p:spPr bwMode="auto">
          <a:xfrm>
            <a:off x="8105775" y="4191000"/>
            <a:ext cx="504000" cy="504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/>
              <a:t>I</a:t>
            </a:r>
            <a:endParaRPr lang="zh-CN" altLang="en-US" sz="3200" dirty="0"/>
          </a:p>
        </p:txBody>
      </p:sp>
      <p:cxnSp>
        <p:nvCxnSpPr>
          <p:cNvPr id="66" name="直接连接符 65"/>
          <p:cNvCxnSpPr>
            <a:cxnSpLocks noChangeShapeType="1"/>
            <a:stCxn id="60" idx="4"/>
            <a:endCxn id="65" idx="0"/>
          </p:cNvCxnSpPr>
          <p:nvPr/>
        </p:nvCxnSpPr>
        <p:spPr bwMode="auto">
          <a:xfrm rot="16200000" flipH="1">
            <a:off x="7874804" y="3708028"/>
            <a:ext cx="327767" cy="638175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7" name="直接连接符 66"/>
          <p:cNvCxnSpPr/>
          <p:nvPr/>
        </p:nvCxnSpPr>
        <p:spPr bwMode="auto">
          <a:xfrm rot="5400000">
            <a:off x="2591197" y="4189809"/>
            <a:ext cx="4114006" cy="1588"/>
          </a:xfrm>
          <a:prstGeom prst="line">
            <a:avLst/>
          </a:prstGeom>
          <a:solidFill>
            <a:srgbClr val="B9FFB9"/>
          </a:solidFill>
          <a:ln w="3810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0" name="Text Box 6"/>
          <p:cNvSpPr txBox="1">
            <a:spLocks noChangeArrowheads="1"/>
          </p:cNvSpPr>
          <p:nvPr/>
        </p:nvSpPr>
        <p:spPr bwMode="auto">
          <a:xfrm>
            <a:off x="381000" y="1070474"/>
            <a:ext cx="8763000" cy="117570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>
                <a:solidFill>
                  <a:srgbClr val="008A00"/>
                </a:solidFill>
              </a:rPr>
              <a:t>2) </a:t>
            </a:r>
            <a:r>
              <a:rPr lang="zh-CN" altLang="en-US" sz="3200" dirty="0">
                <a:solidFill>
                  <a:srgbClr val="008A00"/>
                </a:solidFill>
              </a:rPr>
              <a:t>第</a:t>
            </a:r>
            <a:r>
              <a:rPr lang="en-US" altLang="zh-CN" sz="3200" dirty="0">
                <a:solidFill>
                  <a:srgbClr val="008A00"/>
                </a:solidFill>
              </a:rPr>
              <a:t>1</a:t>
            </a:r>
            <a:r>
              <a:rPr lang="zh-CN" altLang="en-US" sz="3200" dirty="0">
                <a:solidFill>
                  <a:srgbClr val="008A00"/>
                </a:solidFill>
              </a:rPr>
              <a:t>棵不动，</a:t>
            </a:r>
            <a:endParaRPr lang="en-US" altLang="zh-CN" sz="3200" dirty="0">
              <a:solidFill>
                <a:srgbClr val="008A00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>
                <a:solidFill>
                  <a:srgbClr val="008A00"/>
                </a:solidFill>
              </a:rPr>
              <a:t>    </a:t>
            </a:r>
            <a:r>
              <a:rPr lang="zh-CN" altLang="en-US" sz="3200" dirty="0">
                <a:solidFill>
                  <a:srgbClr val="008A00"/>
                </a:solidFill>
              </a:rPr>
              <a:t>将后</a:t>
            </a:r>
            <a:r>
              <a:rPr lang="en-US" altLang="zh-CN" sz="3200" dirty="0">
                <a:solidFill>
                  <a:srgbClr val="008A00"/>
                </a:solidFill>
              </a:rPr>
              <a:t>1</a:t>
            </a:r>
            <a:r>
              <a:rPr lang="zh-CN" altLang="en-US" sz="3200" dirty="0">
                <a:solidFill>
                  <a:srgbClr val="008A00"/>
                </a:solidFill>
              </a:rPr>
              <a:t>棵 作为前</a:t>
            </a:r>
            <a:r>
              <a:rPr lang="en-US" altLang="zh-CN" sz="3200" dirty="0">
                <a:solidFill>
                  <a:srgbClr val="008A00"/>
                </a:solidFill>
              </a:rPr>
              <a:t>1</a:t>
            </a:r>
            <a:r>
              <a:rPr lang="zh-CN" altLang="en-US" sz="3200" dirty="0">
                <a:solidFill>
                  <a:srgbClr val="008A00"/>
                </a:solidFill>
              </a:rPr>
              <a:t>棵的右子树；</a:t>
            </a:r>
            <a:endParaRPr lang="en-US" altLang="zh-CN" sz="3200" dirty="0">
              <a:solidFill>
                <a:srgbClr val="008A00"/>
              </a:solidFill>
            </a:endParaRPr>
          </a:p>
        </p:txBody>
      </p:sp>
      <p:sp>
        <p:nvSpPr>
          <p:cNvPr id="41" name="Oval 28"/>
          <p:cNvSpPr>
            <a:spLocks noChangeArrowheads="1"/>
          </p:cNvSpPr>
          <p:nvPr/>
        </p:nvSpPr>
        <p:spPr bwMode="auto">
          <a:xfrm>
            <a:off x="1219200" y="3094800"/>
            <a:ext cx="504000" cy="5040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/>
              <a:t>B</a:t>
            </a:r>
            <a:endParaRPr lang="zh-CN" altLang="en-US" sz="3200" dirty="0"/>
          </a:p>
        </p:txBody>
      </p:sp>
      <p:cxnSp>
        <p:nvCxnSpPr>
          <p:cNvPr id="42" name="直接连接符 41"/>
          <p:cNvCxnSpPr>
            <a:cxnSpLocks noChangeShapeType="1"/>
            <a:stCxn id="45" idx="3"/>
            <a:endCxn id="41" idx="0"/>
          </p:cNvCxnSpPr>
          <p:nvPr/>
        </p:nvCxnSpPr>
        <p:spPr bwMode="auto">
          <a:xfrm rot="5400000">
            <a:off x="1573801" y="2537391"/>
            <a:ext cx="454809" cy="6600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45" name="Oval 27"/>
          <p:cNvSpPr>
            <a:spLocks noChangeArrowheads="1"/>
          </p:cNvSpPr>
          <p:nvPr/>
        </p:nvSpPr>
        <p:spPr bwMode="auto">
          <a:xfrm>
            <a:off x="2057400" y="2209800"/>
            <a:ext cx="504000" cy="504000"/>
          </a:xfrm>
          <a:prstGeom prst="ellipse">
            <a:avLst/>
          </a:prstGeom>
          <a:solidFill>
            <a:srgbClr val="0000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46" name="Oval 29"/>
          <p:cNvSpPr>
            <a:spLocks noChangeArrowheads="1"/>
          </p:cNvSpPr>
          <p:nvPr/>
        </p:nvSpPr>
        <p:spPr bwMode="auto">
          <a:xfrm>
            <a:off x="1553400" y="3856800"/>
            <a:ext cx="504000" cy="5040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/>
              <a:t>C</a:t>
            </a:r>
            <a:endParaRPr lang="zh-CN" altLang="en-US" sz="3200" dirty="0"/>
          </a:p>
        </p:txBody>
      </p:sp>
      <p:cxnSp>
        <p:nvCxnSpPr>
          <p:cNvPr id="47" name="直接连接符 46"/>
          <p:cNvCxnSpPr>
            <a:cxnSpLocks noChangeShapeType="1"/>
            <a:stCxn id="41" idx="4"/>
            <a:endCxn id="46" idx="0"/>
          </p:cNvCxnSpPr>
          <p:nvPr/>
        </p:nvCxnSpPr>
        <p:spPr bwMode="auto">
          <a:xfrm rot="16200000" flipH="1">
            <a:off x="1509300" y="3560700"/>
            <a:ext cx="258000" cy="3342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48" name="Oval 29"/>
          <p:cNvSpPr>
            <a:spLocks noChangeArrowheads="1"/>
          </p:cNvSpPr>
          <p:nvPr/>
        </p:nvSpPr>
        <p:spPr bwMode="auto">
          <a:xfrm>
            <a:off x="1905000" y="4618800"/>
            <a:ext cx="504000" cy="5040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/>
              <a:t>D</a:t>
            </a:r>
            <a:endParaRPr lang="zh-CN" altLang="en-US" sz="3200" dirty="0"/>
          </a:p>
        </p:txBody>
      </p:sp>
      <p:cxnSp>
        <p:nvCxnSpPr>
          <p:cNvPr id="49" name="直接连接符 48"/>
          <p:cNvCxnSpPr>
            <a:cxnSpLocks noChangeShapeType="1"/>
            <a:stCxn id="46" idx="4"/>
            <a:endCxn id="48" idx="0"/>
          </p:cNvCxnSpPr>
          <p:nvPr/>
        </p:nvCxnSpPr>
        <p:spPr bwMode="auto">
          <a:xfrm rot="16200000" flipH="1">
            <a:off x="1852200" y="4314000"/>
            <a:ext cx="258000" cy="3516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50" name="Oval 28"/>
          <p:cNvSpPr>
            <a:spLocks noChangeArrowheads="1"/>
          </p:cNvSpPr>
          <p:nvPr/>
        </p:nvSpPr>
        <p:spPr bwMode="auto">
          <a:xfrm>
            <a:off x="2925000" y="3018600"/>
            <a:ext cx="504000" cy="504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/>
              <a:t>E</a:t>
            </a:r>
            <a:endParaRPr lang="zh-CN" altLang="en-US" sz="3200" dirty="0"/>
          </a:p>
        </p:txBody>
      </p:sp>
      <p:sp>
        <p:nvSpPr>
          <p:cNvPr id="51" name="Oval 29"/>
          <p:cNvSpPr>
            <a:spLocks noChangeArrowheads="1"/>
          </p:cNvSpPr>
          <p:nvPr/>
        </p:nvSpPr>
        <p:spPr bwMode="auto">
          <a:xfrm>
            <a:off x="2362200" y="3780600"/>
            <a:ext cx="504000" cy="504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/>
              <a:t>F</a:t>
            </a:r>
            <a:endParaRPr lang="zh-CN" altLang="en-US" sz="3200" dirty="0"/>
          </a:p>
        </p:txBody>
      </p:sp>
      <p:cxnSp>
        <p:nvCxnSpPr>
          <p:cNvPr id="52" name="直接连接符 51"/>
          <p:cNvCxnSpPr>
            <a:cxnSpLocks noChangeShapeType="1"/>
            <a:stCxn id="50" idx="3"/>
            <a:endCxn id="51" idx="0"/>
          </p:cNvCxnSpPr>
          <p:nvPr/>
        </p:nvCxnSpPr>
        <p:spPr bwMode="auto">
          <a:xfrm rot="5400000">
            <a:off x="2640601" y="3422391"/>
            <a:ext cx="331809" cy="3846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53" name="Oval 26"/>
          <p:cNvSpPr>
            <a:spLocks noChangeArrowheads="1"/>
          </p:cNvSpPr>
          <p:nvPr/>
        </p:nvSpPr>
        <p:spPr bwMode="auto">
          <a:xfrm>
            <a:off x="3048000" y="4618800"/>
            <a:ext cx="504000" cy="504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/>
              <a:t>H</a:t>
            </a:r>
          </a:p>
        </p:txBody>
      </p:sp>
      <p:cxnSp>
        <p:nvCxnSpPr>
          <p:cNvPr id="54" name="直接连接符 53"/>
          <p:cNvCxnSpPr>
            <a:cxnSpLocks noChangeShapeType="1"/>
            <a:stCxn id="57" idx="3"/>
            <a:endCxn id="53" idx="0"/>
          </p:cNvCxnSpPr>
          <p:nvPr/>
        </p:nvCxnSpPr>
        <p:spPr bwMode="auto">
          <a:xfrm rot="5400000">
            <a:off x="3288301" y="4222491"/>
            <a:ext cx="408009" cy="3846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55" name="Oval 30"/>
          <p:cNvSpPr>
            <a:spLocks noChangeArrowheads="1"/>
          </p:cNvSpPr>
          <p:nvPr/>
        </p:nvSpPr>
        <p:spPr bwMode="auto">
          <a:xfrm>
            <a:off x="3077400" y="6172200"/>
            <a:ext cx="504000" cy="504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/>
              <a:t>J</a:t>
            </a:r>
          </a:p>
        </p:txBody>
      </p:sp>
      <p:cxnSp>
        <p:nvCxnSpPr>
          <p:cNvPr id="56" name="直接连接符 30"/>
          <p:cNvCxnSpPr>
            <a:cxnSpLocks noChangeShapeType="1"/>
            <a:stCxn id="58" idx="4"/>
            <a:endCxn id="55" idx="0"/>
          </p:cNvCxnSpPr>
          <p:nvPr/>
        </p:nvCxnSpPr>
        <p:spPr bwMode="auto">
          <a:xfrm rot="5400000">
            <a:off x="3414300" y="5829300"/>
            <a:ext cx="258000" cy="4278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57" name="Oval 27"/>
          <p:cNvSpPr>
            <a:spLocks noChangeArrowheads="1"/>
          </p:cNvSpPr>
          <p:nvPr/>
        </p:nvSpPr>
        <p:spPr bwMode="auto">
          <a:xfrm>
            <a:off x="3610800" y="3780600"/>
            <a:ext cx="504000" cy="504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/>
              <a:t>G</a:t>
            </a:r>
          </a:p>
        </p:txBody>
      </p:sp>
      <p:sp>
        <p:nvSpPr>
          <p:cNvPr id="58" name="Oval 29"/>
          <p:cNvSpPr>
            <a:spLocks noChangeArrowheads="1"/>
          </p:cNvSpPr>
          <p:nvPr/>
        </p:nvSpPr>
        <p:spPr bwMode="auto">
          <a:xfrm>
            <a:off x="3505200" y="5410200"/>
            <a:ext cx="504000" cy="504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/>
              <a:t>I</a:t>
            </a:r>
            <a:endParaRPr lang="zh-CN" altLang="en-US" sz="3200" dirty="0"/>
          </a:p>
        </p:txBody>
      </p:sp>
      <p:cxnSp>
        <p:nvCxnSpPr>
          <p:cNvPr id="85" name="直接连接符 84"/>
          <p:cNvCxnSpPr>
            <a:cxnSpLocks noChangeShapeType="1"/>
            <a:stCxn id="53" idx="4"/>
            <a:endCxn id="58" idx="0"/>
          </p:cNvCxnSpPr>
          <p:nvPr/>
        </p:nvCxnSpPr>
        <p:spPr bwMode="auto">
          <a:xfrm rot="16200000" flipH="1">
            <a:off x="3384900" y="5037900"/>
            <a:ext cx="287400" cy="4572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6" name="直接连接符 85"/>
          <p:cNvCxnSpPr>
            <a:cxnSpLocks noChangeShapeType="1"/>
            <a:stCxn id="45" idx="5"/>
            <a:endCxn id="50" idx="0"/>
          </p:cNvCxnSpPr>
          <p:nvPr/>
        </p:nvCxnSpPr>
        <p:spPr bwMode="auto">
          <a:xfrm rot="16200000" flipH="1">
            <a:off x="2642991" y="2484590"/>
            <a:ext cx="378609" cy="689409"/>
          </a:xfrm>
          <a:prstGeom prst="lin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87" name="直接连接符 86"/>
          <p:cNvCxnSpPr>
            <a:cxnSpLocks noChangeShapeType="1"/>
            <a:stCxn id="50" idx="5"/>
            <a:endCxn id="57" idx="0"/>
          </p:cNvCxnSpPr>
          <p:nvPr/>
        </p:nvCxnSpPr>
        <p:spPr bwMode="auto">
          <a:xfrm rot="16200000" flipH="1">
            <a:off x="3443091" y="3360890"/>
            <a:ext cx="331809" cy="507609"/>
          </a:xfrm>
          <a:prstGeom prst="lin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1" grpId="0" animBg="1"/>
      <p:bldP spid="53" grpId="0" animBg="1"/>
      <p:bldP spid="55" grpId="0" animBg="1"/>
      <p:bldP spid="57" grpId="0" animBg="1"/>
      <p:bldP spid="58" grpId="0" animBg="1"/>
    </p:bldLst>
  </p:timing>
</p:sld>
</file>

<file path=ppt/slides/slide2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 Box 6"/>
          <p:cNvSpPr txBox="1">
            <a:spLocks noChangeArrowheads="1"/>
          </p:cNvSpPr>
          <p:nvPr/>
        </p:nvSpPr>
        <p:spPr bwMode="auto">
          <a:xfrm>
            <a:off x="4038600" y="1295400"/>
            <a:ext cx="5105400" cy="498598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7200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3000" dirty="0"/>
              <a:t>转换过程：</a:t>
            </a:r>
            <a:endParaRPr lang="en-US" altLang="zh-CN" sz="3000" dirty="0"/>
          </a:p>
          <a:p>
            <a:pPr marL="72000">
              <a:lnSpc>
                <a:spcPct val="120000"/>
              </a:lnSpc>
              <a:spcBef>
                <a:spcPts val="1200"/>
              </a:spcBef>
              <a:buNone/>
            </a:pPr>
            <a:r>
              <a:rPr lang="en-US" altLang="zh-CN" sz="3000" dirty="0">
                <a:solidFill>
                  <a:srgbClr val="0000CC"/>
                </a:solidFill>
              </a:rPr>
              <a:t>1)</a:t>
            </a:r>
            <a:r>
              <a:rPr lang="zh-CN" altLang="en-US" sz="3000" dirty="0">
                <a:solidFill>
                  <a:srgbClr val="0000CC"/>
                </a:solidFill>
              </a:rPr>
              <a:t>加边：</a:t>
            </a:r>
            <a:endParaRPr lang="en-US" altLang="zh-CN" sz="3000" dirty="0">
              <a:solidFill>
                <a:srgbClr val="0000CC"/>
              </a:solidFill>
            </a:endParaRPr>
          </a:p>
          <a:p>
            <a:pPr marL="7200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3000" dirty="0"/>
              <a:t>结点与 </a:t>
            </a:r>
            <a:r>
              <a:rPr lang="zh-CN" altLang="en-US" sz="3000" dirty="0">
                <a:solidFill>
                  <a:srgbClr val="0000CC"/>
                </a:solidFill>
              </a:rPr>
              <a:t>其左孩子的右孩子</a:t>
            </a:r>
            <a:r>
              <a:rPr lang="zh-CN" altLang="en-US" sz="3000" dirty="0"/>
              <a:t>、</a:t>
            </a:r>
            <a:r>
              <a:rPr lang="zh-CN" altLang="en-US" sz="3000" dirty="0">
                <a:solidFill>
                  <a:srgbClr val="0000CC"/>
                </a:solidFill>
              </a:rPr>
              <a:t>该右孩子的右孩子</a:t>
            </a:r>
            <a:r>
              <a:rPr lang="en-US" altLang="zh-CN" sz="3000" dirty="0"/>
              <a:t>……</a:t>
            </a:r>
            <a:r>
              <a:rPr lang="zh-CN" altLang="en-US" sz="3000" dirty="0"/>
              <a:t>相连；</a:t>
            </a:r>
            <a:endParaRPr lang="en-US" altLang="zh-CN" sz="3000" dirty="0"/>
          </a:p>
          <a:p>
            <a:pPr marL="72000">
              <a:lnSpc>
                <a:spcPct val="120000"/>
              </a:lnSpc>
              <a:spcBef>
                <a:spcPts val="1200"/>
              </a:spcBef>
              <a:buNone/>
            </a:pPr>
            <a:r>
              <a:rPr lang="en-US" altLang="zh-CN" sz="3000" dirty="0">
                <a:solidFill>
                  <a:srgbClr val="C00000"/>
                </a:solidFill>
              </a:rPr>
              <a:t>2) </a:t>
            </a:r>
            <a:r>
              <a:rPr lang="zh-CN" altLang="en-US" sz="3000" dirty="0">
                <a:solidFill>
                  <a:srgbClr val="C00000"/>
                </a:solidFill>
              </a:rPr>
              <a:t>删边：</a:t>
            </a:r>
            <a:endParaRPr lang="en-US" altLang="zh-CN" sz="3000" dirty="0">
              <a:solidFill>
                <a:srgbClr val="C00000"/>
              </a:solidFill>
            </a:endParaRPr>
          </a:p>
          <a:p>
            <a:pPr marL="7200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3000" dirty="0"/>
              <a:t>删除所有</a:t>
            </a:r>
            <a:r>
              <a:rPr lang="zh-CN" altLang="en-US" sz="3000" dirty="0">
                <a:solidFill>
                  <a:srgbClr val="C00000"/>
                </a:solidFill>
              </a:rPr>
              <a:t>父亲</a:t>
            </a:r>
            <a:r>
              <a:rPr lang="en-US" altLang="zh-CN" sz="3000" dirty="0">
                <a:solidFill>
                  <a:srgbClr val="C00000"/>
                </a:solidFill>
              </a:rPr>
              <a:t>--</a:t>
            </a:r>
            <a:r>
              <a:rPr lang="zh-CN" altLang="en-US" sz="3000" dirty="0">
                <a:solidFill>
                  <a:srgbClr val="C00000"/>
                </a:solidFill>
              </a:rPr>
              <a:t>右孩子</a:t>
            </a:r>
            <a:r>
              <a:rPr lang="zh-CN" altLang="en-US" sz="3000" dirty="0"/>
              <a:t>之间的边；</a:t>
            </a:r>
            <a:endParaRPr lang="en-US" altLang="zh-CN" sz="3000" dirty="0"/>
          </a:p>
          <a:p>
            <a:pPr marL="72000">
              <a:lnSpc>
                <a:spcPct val="120000"/>
              </a:lnSpc>
              <a:spcBef>
                <a:spcPts val="1200"/>
              </a:spcBef>
              <a:buNone/>
            </a:pPr>
            <a:r>
              <a:rPr lang="en-US" altLang="zh-CN" sz="3000" dirty="0">
                <a:solidFill>
                  <a:srgbClr val="003399"/>
                </a:solidFill>
              </a:rPr>
              <a:t>3) </a:t>
            </a:r>
            <a:r>
              <a:rPr lang="zh-CN" altLang="en-US" sz="3000" dirty="0">
                <a:solidFill>
                  <a:srgbClr val="003399"/>
                </a:solidFill>
              </a:rPr>
              <a:t>整理树林；</a:t>
            </a:r>
            <a:endParaRPr lang="en-US" altLang="zh-CN" sz="3000" dirty="0">
              <a:solidFill>
                <a:srgbClr val="003399"/>
              </a:solidFill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en-US" altLang="zh-CN" dirty="0">
                <a:ea typeface="黑体" pitchFamily="2" charset="-122"/>
              </a:rPr>
              <a:t>5.7.3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二叉树转换为树林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67" name="直接连接符 66"/>
          <p:cNvCxnSpPr/>
          <p:nvPr/>
        </p:nvCxnSpPr>
        <p:spPr bwMode="auto">
          <a:xfrm rot="5400000">
            <a:off x="1486694" y="3694906"/>
            <a:ext cx="5104606" cy="794"/>
          </a:xfrm>
          <a:prstGeom prst="line">
            <a:avLst/>
          </a:prstGeom>
          <a:solidFill>
            <a:srgbClr val="B9FFB9"/>
          </a:solidFill>
          <a:ln w="3810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0" name="Oval 28"/>
          <p:cNvSpPr>
            <a:spLocks noChangeArrowheads="1"/>
          </p:cNvSpPr>
          <p:nvPr/>
        </p:nvSpPr>
        <p:spPr bwMode="auto">
          <a:xfrm>
            <a:off x="762000" y="2286000"/>
            <a:ext cx="568325" cy="550821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/>
              <a:t>B</a:t>
            </a:r>
            <a:endParaRPr lang="zh-CN" altLang="en-US" sz="3200" dirty="0"/>
          </a:p>
        </p:txBody>
      </p:sp>
      <p:cxnSp>
        <p:nvCxnSpPr>
          <p:cNvPr id="71" name="直接连接符 70"/>
          <p:cNvCxnSpPr>
            <a:cxnSpLocks noChangeShapeType="1"/>
            <a:stCxn id="72" idx="3"/>
            <a:endCxn id="70" idx="0"/>
          </p:cNvCxnSpPr>
          <p:nvPr/>
        </p:nvCxnSpPr>
        <p:spPr bwMode="auto">
          <a:xfrm rot="5400000">
            <a:off x="1142674" y="1745244"/>
            <a:ext cx="444245" cy="637266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72" name="Oval 27"/>
          <p:cNvSpPr>
            <a:spLocks noChangeArrowheads="1"/>
          </p:cNvSpPr>
          <p:nvPr/>
        </p:nvSpPr>
        <p:spPr bwMode="auto">
          <a:xfrm>
            <a:off x="1600200" y="1371600"/>
            <a:ext cx="568325" cy="550821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73" name="Oval 29"/>
          <p:cNvSpPr>
            <a:spLocks noChangeArrowheads="1"/>
          </p:cNvSpPr>
          <p:nvPr/>
        </p:nvSpPr>
        <p:spPr bwMode="auto">
          <a:xfrm>
            <a:off x="1066800" y="3259179"/>
            <a:ext cx="568325" cy="550821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/>
              <a:t>C</a:t>
            </a:r>
            <a:endParaRPr lang="zh-CN" altLang="en-US" sz="3200" dirty="0"/>
          </a:p>
        </p:txBody>
      </p:sp>
      <p:cxnSp>
        <p:nvCxnSpPr>
          <p:cNvPr id="74" name="直接连接符 73"/>
          <p:cNvCxnSpPr>
            <a:cxnSpLocks noChangeShapeType="1"/>
            <a:stCxn id="70" idx="4"/>
            <a:endCxn id="73" idx="0"/>
          </p:cNvCxnSpPr>
          <p:nvPr/>
        </p:nvCxnSpPr>
        <p:spPr bwMode="auto">
          <a:xfrm rot="16200000" flipH="1">
            <a:off x="987384" y="2895600"/>
            <a:ext cx="422358" cy="3048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75" name="Oval 29"/>
          <p:cNvSpPr>
            <a:spLocks noChangeArrowheads="1"/>
          </p:cNvSpPr>
          <p:nvPr/>
        </p:nvSpPr>
        <p:spPr bwMode="auto">
          <a:xfrm>
            <a:off x="1447800" y="4267200"/>
            <a:ext cx="568325" cy="550821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/>
              <a:t>D</a:t>
            </a:r>
            <a:endParaRPr lang="zh-CN" altLang="en-US" sz="3200" dirty="0"/>
          </a:p>
        </p:txBody>
      </p:sp>
      <p:cxnSp>
        <p:nvCxnSpPr>
          <p:cNvPr id="76" name="直接连接符 75"/>
          <p:cNvCxnSpPr>
            <a:cxnSpLocks noChangeShapeType="1"/>
            <a:stCxn id="73" idx="4"/>
            <a:endCxn id="75" idx="0"/>
          </p:cNvCxnSpPr>
          <p:nvPr/>
        </p:nvCxnSpPr>
        <p:spPr bwMode="auto">
          <a:xfrm rot="16200000" flipH="1">
            <a:off x="1312863" y="3848100"/>
            <a:ext cx="457200" cy="3810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77" name="Oval 28"/>
          <p:cNvSpPr>
            <a:spLocks noChangeArrowheads="1"/>
          </p:cNvSpPr>
          <p:nvPr/>
        </p:nvSpPr>
        <p:spPr bwMode="auto">
          <a:xfrm>
            <a:off x="2479675" y="2268579"/>
            <a:ext cx="568325" cy="550821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/>
              <a:t>E</a:t>
            </a:r>
            <a:endParaRPr lang="zh-CN" altLang="en-US" sz="3200" dirty="0"/>
          </a:p>
        </p:txBody>
      </p:sp>
      <p:sp>
        <p:nvSpPr>
          <p:cNvPr id="78" name="Oval 29"/>
          <p:cNvSpPr>
            <a:spLocks noChangeArrowheads="1"/>
          </p:cNvSpPr>
          <p:nvPr/>
        </p:nvSpPr>
        <p:spPr bwMode="auto">
          <a:xfrm>
            <a:off x="2009775" y="3259179"/>
            <a:ext cx="568325" cy="550821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/>
              <a:t>F</a:t>
            </a:r>
            <a:endParaRPr lang="zh-CN" altLang="en-US" sz="3200" dirty="0"/>
          </a:p>
        </p:txBody>
      </p:sp>
      <p:cxnSp>
        <p:nvCxnSpPr>
          <p:cNvPr id="79" name="直接连接符 78"/>
          <p:cNvCxnSpPr>
            <a:cxnSpLocks noChangeShapeType="1"/>
            <a:stCxn id="77" idx="3"/>
            <a:endCxn id="78" idx="0"/>
          </p:cNvCxnSpPr>
          <p:nvPr/>
        </p:nvCxnSpPr>
        <p:spPr bwMode="auto">
          <a:xfrm rot="5400000">
            <a:off x="2168199" y="2864473"/>
            <a:ext cx="520445" cy="268966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80" name="Oval 26"/>
          <p:cNvSpPr>
            <a:spLocks noChangeArrowheads="1"/>
          </p:cNvSpPr>
          <p:nvPr/>
        </p:nvSpPr>
        <p:spPr bwMode="auto">
          <a:xfrm>
            <a:off x="2514600" y="4267200"/>
            <a:ext cx="568325" cy="550821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/>
              <a:t>H</a:t>
            </a:r>
          </a:p>
        </p:txBody>
      </p:sp>
      <p:cxnSp>
        <p:nvCxnSpPr>
          <p:cNvPr id="81" name="直接连接符 80"/>
          <p:cNvCxnSpPr>
            <a:cxnSpLocks noChangeShapeType="1"/>
            <a:stCxn id="84" idx="3"/>
            <a:endCxn id="80" idx="0"/>
          </p:cNvCxnSpPr>
          <p:nvPr/>
        </p:nvCxnSpPr>
        <p:spPr bwMode="auto">
          <a:xfrm rot="5400000">
            <a:off x="2734163" y="3870134"/>
            <a:ext cx="461666" cy="332466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82" name="Oval 30"/>
          <p:cNvSpPr>
            <a:spLocks noChangeArrowheads="1"/>
          </p:cNvSpPr>
          <p:nvPr/>
        </p:nvSpPr>
        <p:spPr bwMode="auto">
          <a:xfrm>
            <a:off x="2619375" y="6019800"/>
            <a:ext cx="568325" cy="550821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/>
              <a:t>J</a:t>
            </a:r>
          </a:p>
        </p:txBody>
      </p:sp>
      <p:cxnSp>
        <p:nvCxnSpPr>
          <p:cNvPr id="83" name="直接连接符 30"/>
          <p:cNvCxnSpPr>
            <a:cxnSpLocks noChangeShapeType="1"/>
            <a:stCxn id="88" idx="4"/>
            <a:endCxn id="82" idx="0"/>
          </p:cNvCxnSpPr>
          <p:nvPr/>
        </p:nvCxnSpPr>
        <p:spPr bwMode="auto">
          <a:xfrm rot="5400000">
            <a:off x="2988449" y="5571310"/>
            <a:ext cx="363579" cy="5334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84" name="Oval 27"/>
          <p:cNvSpPr>
            <a:spLocks noChangeArrowheads="1"/>
          </p:cNvSpPr>
          <p:nvPr/>
        </p:nvSpPr>
        <p:spPr bwMode="auto">
          <a:xfrm>
            <a:off x="3048000" y="3335379"/>
            <a:ext cx="568325" cy="550821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/>
              <a:t>G</a:t>
            </a:r>
          </a:p>
        </p:txBody>
      </p:sp>
      <p:sp>
        <p:nvSpPr>
          <p:cNvPr id="88" name="Oval 29"/>
          <p:cNvSpPr>
            <a:spLocks noChangeArrowheads="1"/>
          </p:cNvSpPr>
          <p:nvPr/>
        </p:nvSpPr>
        <p:spPr bwMode="auto">
          <a:xfrm>
            <a:off x="3152775" y="5105400"/>
            <a:ext cx="568325" cy="550821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/>
              <a:t>I</a:t>
            </a:r>
            <a:endParaRPr lang="zh-CN" altLang="en-US" sz="3200" dirty="0"/>
          </a:p>
        </p:txBody>
      </p:sp>
      <p:cxnSp>
        <p:nvCxnSpPr>
          <p:cNvPr id="89" name="直接连接符 88"/>
          <p:cNvCxnSpPr>
            <a:cxnSpLocks noChangeShapeType="1"/>
            <a:stCxn id="80" idx="4"/>
            <a:endCxn id="88" idx="0"/>
          </p:cNvCxnSpPr>
          <p:nvPr/>
        </p:nvCxnSpPr>
        <p:spPr bwMode="auto">
          <a:xfrm rot="16200000" flipH="1">
            <a:off x="2974161" y="4642622"/>
            <a:ext cx="287379" cy="638175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0" name="直接连接符 89"/>
          <p:cNvCxnSpPr>
            <a:cxnSpLocks noChangeShapeType="1"/>
            <a:stCxn id="72" idx="5"/>
            <a:endCxn id="77" idx="0"/>
          </p:cNvCxnSpPr>
          <p:nvPr/>
        </p:nvCxnSpPr>
        <p:spPr bwMode="auto">
          <a:xfrm rot="16200000" flipH="1">
            <a:off x="2211155" y="1715896"/>
            <a:ext cx="426824" cy="678542"/>
          </a:xfrm>
          <a:prstGeom prst="line">
            <a:avLst/>
          </a:prstGeom>
          <a:noFill/>
          <a:ln w="22225" algn="ctr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91" name="直接连接符 90"/>
          <p:cNvCxnSpPr>
            <a:cxnSpLocks noChangeShapeType="1"/>
            <a:stCxn id="77" idx="5"/>
            <a:endCxn id="84" idx="0"/>
          </p:cNvCxnSpPr>
          <p:nvPr/>
        </p:nvCxnSpPr>
        <p:spPr bwMode="auto">
          <a:xfrm rot="16200000" flipH="1">
            <a:off x="2850145" y="2853360"/>
            <a:ext cx="596645" cy="367392"/>
          </a:xfrm>
          <a:prstGeom prst="line">
            <a:avLst/>
          </a:prstGeom>
          <a:noFill/>
          <a:ln w="22225" algn="ctr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92" name="直接连接符 91"/>
          <p:cNvCxnSpPr>
            <a:stCxn id="72" idx="4"/>
            <a:endCxn id="73" idx="0"/>
          </p:cNvCxnSpPr>
          <p:nvPr/>
        </p:nvCxnSpPr>
        <p:spPr bwMode="auto">
          <a:xfrm rot="5400000">
            <a:off x="949284" y="2324100"/>
            <a:ext cx="1336758" cy="533400"/>
          </a:xfrm>
          <a:prstGeom prst="line">
            <a:avLst/>
          </a:prstGeom>
          <a:solidFill>
            <a:srgbClr val="B9FFB9"/>
          </a:solidFill>
          <a:ln w="31750" cap="flat" cmpd="sng" algn="ctr">
            <a:solidFill>
              <a:srgbClr val="003399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93" name="直接连接符 92"/>
          <p:cNvCxnSpPr>
            <a:stCxn id="72" idx="4"/>
            <a:endCxn id="75" idx="0"/>
          </p:cNvCxnSpPr>
          <p:nvPr/>
        </p:nvCxnSpPr>
        <p:spPr bwMode="auto">
          <a:xfrm rot="5400000">
            <a:off x="635774" y="3018610"/>
            <a:ext cx="2344779" cy="152400"/>
          </a:xfrm>
          <a:prstGeom prst="line">
            <a:avLst/>
          </a:prstGeom>
          <a:solidFill>
            <a:srgbClr val="B9FFB9"/>
          </a:solidFill>
          <a:ln w="31750" cap="flat" cmpd="sng" algn="ctr">
            <a:solidFill>
              <a:srgbClr val="003399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94" name="直接连接符 93"/>
          <p:cNvCxnSpPr>
            <a:stCxn id="84" idx="4"/>
            <a:endCxn id="88" idx="0"/>
          </p:cNvCxnSpPr>
          <p:nvPr/>
        </p:nvCxnSpPr>
        <p:spPr bwMode="auto">
          <a:xfrm rot="16200000" flipH="1">
            <a:off x="2774950" y="4443412"/>
            <a:ext cx="1219200" cy="104775"/>
          </a:xfrm>
          <a:prstGeom prst="line">
            <a:avLst/>
          </a:prstGeom>
          <a:solidFill>
            <a:srgbClr val="B9FFB9"/>
          </a:solidFill>
          <a:ln w="31750" cap="flat" cmpd="sng" algn="ctr">
            <a:solidFill>
              <a:srgbClr val="003399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304800" y="1066800"/>
            <a:ext cx="8839200" cy="54864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/>
          <a:lstStyle/>
          <a:p>
            <a:pPr marL="72000">
              <a:lnSpc>
                <a:spcPct val="130000"/>
              </a:lnSpc>
              <a:spcBef>
                <a:spcPts val="0"/>
              </a:spcBef>
              <a:buAutoNum type="arabicPeriod"/>
            </a:pPr>
            <a:r>
              <a:rPr lang="zh-CN" altLang="en-US" sz="3000" dirty="0"/>
              <a:t> 二叉树根</a:t>
            </a:r>
            <a:r>
              <a:rPr lang="en-US" altLang="zh-CN" sz="3000" dirty="0" err="1"/>
              <a:t>bt</a:t>
            </a:r>
            <a:r>
              <a:rPr lang="zh-CN" altLang="en-US" sz="3000" dirty="0"/>
              <a:t>进队，作为树的根</a:t>
            </a:r>
            <a:r>
              <a:rPr lang="en-US" altLang="zh-CN" sz="3000" dirty="0"/>
              <a:t>t</a:t>
            </a:r>
            <a:r>
              <a:rPr lang="zh-CN" altLang="en-US" sz="3000" dirty="0"/>
              <a:t>；</a:t>
            </a:r>
            <a:endParaRPr lang="en-US" altLang="zh-CN" sz="3000" dirty="0"/>
          </a:p>
          <a:p>
            <a:pPr marL="72000">
              <a:lnSpc>
                <a:spcPct val="130000"/>
              </a:lnSpc>
              <a:spcBef>
                <a:spcPts val="0"/>
              </a:spcBef>
              <a:buFontTx/>
              <a:buAutoNum type="arabicPeriod"/>
            </a:pPr>
            <a:r>
              <a:rPr lang="zh-CN" altLang="en-US" sz="3000" dirty="0">
                <a:solidFill>
                  <a:srgbClr val="C00000"/>
                </a:solidFill>
              </a:rPr>
              <a:t> 若队头的</a:t>
            </a:r>
            <a:r>
              <a:rPr lang="en-US" altLang="zh-CN" sz="3000" dirty="0" err="1">
                <a:solidFill>
                  <a:srgbClr val="C00000"/>
                </a:solidFill>
              </a:rPr>
              <a:t>lc</a:t>
            </a:r>
            <a:r>
              <a:rPr lang="zh-CN" altLang="en-US" sz="3000" dirty="0">
                <a:solidFill>
                  <a:srgbClr val="C00000"/>
                </a:solidFill>
              </a:rPr>
              <a:t>不空，</a:t>
            </a:r>
            <a:r>
              <a:rPr lang="zh-CN" altLang="en-US" sz="3000" dirty="0"/>
              <a:t>则该</a:t>
            </a:r>
            <a:r>
              <a:rPr lang="en-US" altLang="zh-CN" sz="3000" dirty="0" err="1">
                <a:solidFill>
                  <a:srgbClr val="0000CC"/>
                </a:solidFill>
              </a:rPr>
              <a:t>lc</a:t>
            </a:r>
            <a:r>
              <a:rPr lang="zh-CN" altLang="en-US" sz="3000" dirty="0"/>
              <a:t>所指结点为队头的长子，</a:t>
            </a:r>
            <a:r>
              <a:rPr lang="en-US" altLang="zh-CN" sz="3000" dirty="0"/>
              <a:t> </a:t>
            </a:r>
          </a:p>
          <a:p>
            <a:pPr marL="7200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000" dirty="0"/>
              <a:t>    </a:t>
            </a:r>
            <a:r>
              <a:rPr lang="zh-CN" altLang="en-US" sz="3000" dirty="0"/>
              <a:t>该结点进队</a:t>
            </a:r>
            <a:endParaRPr lang="en-US" altLang="zh-CN" sz="3000" dirty="0"/>
          </a:p>
          <a:p>
            <a:pPr marL="7200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000" dirty="0"/>
              <a:t>    -- 2.1 </a:t>
            </a:r>
            <a:r>
              <a:rPr lang="zh-CN" altLang="en-US" sz="3000" dirty="0"/>
              <a:t>若队尾的</a:t>
            </a:r>
            <a:r>
              <a:rPr lang="en-US" altLang="zh-CN" sz="3000" dirty="0" err="1">
                <a:solidFill>
                  <a:srgbClr val="0000CC"/>
                </a:solidFill>
              </a:rPr>
              <a:t>rs</a:t>
            </a:r>
            <a:r>
              <a:rPr lang="zh-CN" altLang="en-US" sz="3000" dirty="0"/>
              <a:t>不空，</a:t>
            </a:r>
            <a:endParaRPr lang="en-US" altLang="zh-CN" sz="3000" dirty="0"/>
          </a:p>
          <a:p>
            <a:pPr marL="7200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000" dirty="0"/>
              <a:t>             </a:t>
            </a:r>
            <a:r>
              <a:rPr lang="zh-CN" altLang="en-US" sz="3000" dirty="0"/>
              <a:t>则</a:t>
            </a:r>
            <a:r>
              <a:rPr lang="en-US" altLang="zh-CN" sz="3000" dirty="0" err="1">
                <a:solidFill>
                  <a:srgbClr val="0000CC"/>
                </a:solidFill>
              </a:rPr>
              <a:t>rs</a:t>
            </a:r>
            <a:r>
              <a:rPr lang="zh-CN" altLang="en-US" sz="3000" dirty="0"/>
              <a:t>所指为队头的孩子，该结点进队</a:t>
            </a:r>
            <a:endParaRPr lang="en-US" altLang="zh-CN" sz="3000" dirty="0"/>
          </a:p>
          <a:p>
            <a:pPr marL="7200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000" dirty="0"/>
              <a:t>    -- 2.2 </a:t>
            </a:r>
            <a:r>
              <a:rPr lang="zh-CN" altLang="en-US" sz="3000" dirty="0"/>
              <a:t>重复</a:t>
            </a:r>
            <a:r>
              <a:rPr lang="en-US" altLang="zh-CN" sz="3000" dirty="0"/>
              <a:t>2.1</a:t>
            </a:r>
            <a:r>
              <a:rPr lang="zh-CN" altLang="en-US" sz="3000" dirty="0"/>
              <a:t>，</a:t>
            </a:r>
            <a:r>
              <a:rPr lang="zh-CN" altLang="en-US" sz="3000" dirty="0">
                <a:solidFill>
                  <a:srgbClr val="008000"/>
                </a:solidFill>
              </a:rPr>
              <a:t>直到队尾的</a:t>
            </a:r>
            <a:r>
              <a:rPr lang="en-US" altLang="zh-CN" sz="3000" dirty="0" err="1">
                <a:solidFill>
                  <a:srgbClr val="0000CC"/>
                </a:solidFill>
              </a:rPr>
              <a:t>rs</a:t>
            </a:r>
            <a:r>
              <a:rPr lang="zh-CN" altLang="en-US" sz="3000" dirty="0">
                <a:solidFill>
                  <a:srgbClr val="008000"/>
                </a:solidFill>
              </a:rPr>
              <a:t>为空，</a:t>
            </a:r>
            <a:endParaRPr lang="en-US" altLang="zh-CN" sz="3000" dirty="0">
              <a:solidFill>
                <a:srgbClr val="008000"/>
              </a:solidFill>
            </a:endParaRPr>
          </a:p>
          <a:p>
            <a:pPr marL="72000"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sz="3000" dirty="0"/>
              <a:t>             则，队头再无孩子，队头出队</a:t>
            </a:r>
            <a:endParaRPr lang="en-US" altLang="zh-CN" sz="3000" dirty="0"/>
          </a:p>
          <a:p>
            <a:pPr marL="72000"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sz="3000" dirty="0">
                <a:solidFill>
                  <a:srgbClr val="C00000"/>
                </a:solidFill>
              </a:rPr>
              <a:t>    否则，队头无孩子，队头出队；</a:t>
            </a:r>
            <a:endParaRPr lang="en-US" altLang="zh-CN" sz="3000" dirty="0">
              <a:solidFill>
                <a:srgbClr val="C00000"/>
              </a:solidFill>
            </a:endParaRPr>
          </a:p>
          <a:p>
            <a:pPr marL="7200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000" dirty="0"/>
              <a:t>3. </a:t>
            </a:r>
            <a:r>
              <a:rPr lang="zh-CN" altLang="en-US" sz="3000" dirty="0"/>
              <a:t>重复</a:t>
            </a:r>
            <a:r>
              <a:rPr lang="en-US" altLang="zh-CN" sz="3000" dirty="0"/>
              <a:t>2</a:t>
            </a:r>
            <a:r>
              <a:rPr lang="zh-CN" altLang="en-US" sz="3000" dirty="0"/>
              <a:t>，直到</a:t>
            </a:r>
            <a:r>
              <a:rPr lang="zh-CN" altLang="en-US" sz="3000" dirty="0">
                <a:solidFill>
                  <a:srgbClr val="990099"/>
                </a:solidFill>
              </a:rPr>
              <a:t>队空，</a:t>
            </a:r>
            <a:r>
              <a:rPr lang="zh-CN" altLang="en-US" sz="3000" dirty="0"/>
              <a:t>则结束；</a:t>
            </a:r>
          </a:p>
          <a:p>
            <a:pPr marL="72000">
              <a:lnSpc>
                <a:spcPct val="130000"/>
              </a:lnSpc>
              <a:spcBef>
                <a:spcPts val="0"/>
              </a:spcBef>
              <a:buNone/>
            </a:pPr>
            <a:endParaRPr lang="en-US" altLang="zh-CN" sz="3000" dirty="0"/>
          </a:p>
          <a:p>
            <a:pPr marL="72000">
              <a:lnSpc>
                <a:spcPct val="130000"/>
              </a:lnSpc>
              <a:spcBef>
                <a:spcPts val="0"/>
              </a:spcBef>
              <a:buNone/>
            </a:pPr>
            <a:endParaRPr lang="en-US" altLang="zh-CN" sz="3000" dirty="0"/>
          </a:p>
          <a:p>
            <a:pPr marL="72000">
              <a:lnSpc>
                <a:spcPct val="130000"/>
              </a:lnSpc>
              <a:spcBef>
                <a:spcPts val="0"/>
              </a:spcBef>
              <a:buNone/>
            </a:pPr>
            <a:endParaRPr lang="en-US" altLang="zh-CN" sz="3000" dirty="0"/>
          </a:p>
          <a:p>
            <a:pPr marL="72000">
              <a:lnSpc>
                <a:spcPct val="130000"/>
              </a:lnSpc>
              <a:spcBef>
                <a:spcPts val="0"/>
              </a:spcBef>
              <a:buNone/>
            </a:pPr>
            <a:endParaRPr lang="en-US" altLang="zh-CN" sz="3000" dirty="0"/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304800" y="533400"/>
            <a:ext cx="8839200" cy="523220"/>
          </a:xfrm>
          <a:prstGeom prst="rect">
            <a:avLst/>
          </a:prstGeom>
          <a:solidFill>
            <a:srgbClr val="CCFF99"/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zh-CN" altLang="en-US" dirty="0"/>
              <a:t> 二叉树转换成树，算法：</a:t>
            </a:r>
            <a:endParaRPr lang="en-US" altLang="zh-CN" dirty="0"/>
          </a:p>
        </p:txBody>
      </p:sp>
      <p:graphicFrame>
        <p:nvGraphicFramePr>
          <p:cNvPr id="20" name="表格 19"/>
          <p:cNvGraphicFramePr>
            <a:graphicFrameLocks noGrp="1"/>
          </p:cNvGraphicFramePr>
          <p:nvPr/>
        </p:nvGraphicFramePr>
        <p:xfrm>
          <a:off x="4571999" y="591312"/>
          <a:ext cx="4267201" cy="475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58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668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zh-CN" altLang="en-US" sz="2800" b="0" dirty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指针 </a:t>
                      </a:r>
                      <a:r>
                        <a:rPr lang="en-US" altLang="zh-CN" sz="2800" b="0" dirty="0" err="1">
                          <a:solidFill>
                            <a:srgbClr val="0000CC"/>
                          </a:solidFill>
                          <a:latin typeface="+mj-lt"/>
                          <a:ea typeface="黑体" pitchFamily="2" charset="-122"/>
                        </a:rPr>
                        <a:t>lc</a:t>
                      </a:r>
                      <a:endParaRPr lang="zh-CN" altLang="en-US" sz="2800" b="0" dirty="0">
                        <a:solidFill>
                          <a:srgbClr val="FF6600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9A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2800" b="0" dirty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info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zh-CN" altLang="en-US" sz="2800" b="0" dirty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指针 </a:t>
                      </a:r>
                      <a:r>
                        <a:rPr lang="en-US" altLang="zh-CN" sz="2800" b="0" dirty="0" err="1">
                          <a:solidFill>
                            <a:srgbClr val="0000CC"/>
                          </a:solidFill>
                          <a:latin typeface="+mj-lt"/>
                          <a:ea typeface="黑体" pitchFamily="2" charset="-122"/>
                        </a:rPr>
                        <a:t>rs</a:t>
                      </a:r>
                      <a:endParaRPr lang="en-US" altLang="zh-CN" sz="2800" b="0" dirty="0">
                        <a:solidFill>
                          <a:srgbClr val="0000CC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9A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" name="Oval 26"/>
          <p:cNvSpPr>
            <a:spLocks noChangeArrowheads="1"/>
          </p:cNvSpPr>
          <p:nvPr/>
        </p:nvSpPr>
        <p:spPr bwMode="auto">
          <a:xfrm>
            <a:off x="7467600" y="29424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B</a:t>
            </a:r>
          </a:p>
        </p:txBody>
      </p:sp>
      <p:sp>
        <p:nvSpPr>
          <p:cNvPr id="21" name="Oval 28"/>
          <p:cNvSpPr>
            <a:spLocks noChangeArrowheads="1"/>
          </p:cNvSpPr>
          <p:nvPr/>
        </p:nvSpPr>
        <p:spPr bwMode="auto">
          <a:xfrm>
            <a:off x="8047800" y="5134801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F</a:t>
            </a:r>
            <a:endParaRPr lang="zh-CN" altLang="en-US" sz="3200" dirty="0"/>
          </a:p>
        </p:txBody>
      </p:sp>
      <p:cxnSp>
        <p:nvCxnSpPr>
          <p:cNvPr id="22" name="直接连接符 21"/>
          <p:cNvCxnSpPr>
            <a:cxnSpLocks noChangeShapeType="1"/>
            <a:stCxn id="27" idx="3"/>
            <a:endCxn id="19" idx="0"/>
          </p:cNvCxnSpPr>
          <p:nvPr/>
        </p:nvCxnSpPr>
        <p:spPr bwMode="auto">
          <a:xfrm rot="5400000">
            <a:off x="7707901" y="2575491"/>
            <a:ext cx="378609" cy="3552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3" name="直接连接符 22"/>
          <p:cNvCxnSpPr>
            <a:cxnSpLocks noChangeShapeType="1"/>
            <a:stCxn id="24" idx="5"/>
            <a:endCxn id="21" idx="0"/>
          </p:cNvCxnSpPr>
          <p:nvPr/>
        </p:nvCxnSpPr>
        <p:spPr bwMode="auto">
          <a:xfrm rot="16200000" flipH="1">
            <a:off x="8005918" y="4840918"/>
            <a:ext cx="267481" cy="320284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4" name="Oval 30"/>
          <p:cNvSpPr>
            <a:spLocks noChangeArrowheads="1"/>
          </p:cNvSpPr>
          <p:nvPr/>
        </p:nvSpPr>
        <p:spPr bwMode="auto">
          <a:xfrm>
            <a:off x="7549325" y="4437129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E</a:t>
            </a:r>
          </a:p>
        </p:txBody>
      </p:sp>
      <p:cxnSp>
        <p:nvCxnSpPr>
          <p:cNvPr id="25" name="直接连接符 30"/>
          <p:cNvCxnSpPr>
            <a:cxnSpLocks noChangeShapeType="1"/>
            <a:stCxn id="29" idx="3"/>
            <a:endCxn id="24" idx="0"/>
          </p:cNvCxnSpPr>
          <p:nvPr/>
        </p:nvCxnSpPr>
        <p:spPr bwMode="auto">
          <a:xfrm rot="5400000">
            <a:off x="7786453" y="4067048"/>
            <a:ext cx="384954" cy="3552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6" name="直接连接符 31"/>
          <p:cNvCxnSpPr>
            <a:cxnSpLocks noChangeShapeType="1"/>
            <a:stCxn id="28" idx="0"/>
            <a:endCxn id="29" idx="5"/>
          </p:cNvCxnSpPr>
          <p:nvPr/>
        </p:nvCxnSpPr>
        <p:spPr bwMode="auto">
          <a:xfrm flipH="1" flipV="1">
            <a:off x="8512916" y="4052175"/>
            <a:ext cx="273484" cy="384955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7" name="Oval 27"/>
          <p:cNvSpPr>
            <a:spLocks noChangeArrowheads="1"/>
          </p:cNvSpPr>
          <p:nvPr/>
        </p:nvSpPr>
        <p:spPr bwMode="auto">
          <a:xfrm>
            <a:off x="8001000" y="21336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buNone/>
            </a:pPr>
            <a:r>
              <a:rPr lang="en-US" altLang="zh-CN" sz="3200" dirty="0"/>
              <a:t>A</a:t>
            </a:r>
          </a:p>
        </p:txBody>
      </p:sp>
      <p:sp>
        <p:nvSpPr>
          <p:cNvPr id="28" name="Oval 26"/>
          <p:cNvSpPr>
            <a:spLocks noChangeArrowheads="1"/>
          </p:cNvSpPr>
          <p:nvPr/>
        </p:nvSpPr>
        <p:spPr bwMode="auto">
          <a:xfrm>
            <a:off x="8534400" y="443713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D</a:t>
            </a:r>
          </a:p>
        </p:txBody>
      </p:sp>
      <p:sp>
        <p:nvSpPr>
          <p:cNvPr id="29" name="Oval 29"/>
          <p:cNvSpPr>
            <a:spLocks noChangeArrowheads="1"/>
          </p:cNvSpPr>
          <p:nvPr/>
        </p:nvSpPr>
        <p:spPr bwMode="auto">
          <a:xfrm>
            <a:off x="8082725" y="3621984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C</a:t>
            </a:r>
            <a:endParaRPr lang="zh-CN" altLang="en-US" sz="3200" dirty="0"/>
          </a:p>
        </p:txBody>
      </p:sp>
      <p:cxnSp>
        <p:nvCxnSpPr>
          <p:cNvPr id="30" name="直接连接符 29"/>
          <p:cNvCxnSpPr>
            <a:cxnSpLocks noChangeShapeType="1"/>
            <a:stCxn id="19" idx="5"/>
            <a:endCxn id="29" idx="1"/>
          </p:cNvCxnSpPr>
          <p:nvPr/>
        </p:nvCxnSpPr>
        <p:spPr bwMode="auto">
          <a:xfrm rot="16200000" flipH="1">
            <a:off x="7865561" y="3404820"/>
            <a:ext cx="323202" cy="258743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31" name="Oval 28"/>
          <p:cNvSpPr>
            <a:spLocks noChangeArrowheads="1"/>
          </p:cNvSpPr>
          <p:nvPr/>
        </p:nvSpPr>
        <p:spPr bwMode="auto">
          <a:xfrm>
            <a:off x="7713600" y="59436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G</a:t>
            </a:r>
            <a:endParaRPr lang="zh-CN" altLang="en-US" sz="3200" dirty="0"/>
          </a:p>
        </p:txBody>
      </p:sp>
      <p:cxnSp>
        <p:nvCxnSpPr>
          <p:cNvPr id="32" name="直接连接符 31"/>
          <p:cNvCxnSpPr>
            <a:cxnSpLocks noChangeShapeType="1"/>
            <a:stCxn id="21" idx="4"/>
            <a:endCxn id="31" idx="0"/>
          </p:cNvCxnSpPr>
          <p:nvPr/>
        </p:nvCxnSpPr>
        <p:spPr bwMode="auto">
          <a:xfrm rot="5400000">
            <a:off x="7980301" y="5624100"/>
            <a:ext cx="304799" cy="3342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304800" y="1066800"/>
            <a:ext cx="8839200" cy="54864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/>
          <a:lstStyle/>
          <a:p>
            <a:pPr marL="72000">
              <a:lnSpc>
                <a:spcPct val="170000"/>
              </a:lnSpc>
              <a:spcBef>
                <a:spcPts val="0"/>
              </a:spcBef>
              <a:buFontTx/>
              <a:buAutoNum type="arabicPeriod"/>
            </a:pPr>
            <a:r>
              <a:rPr lang="zh-CN" altLang="en-US" sz="3200" dirty="0"/>
              <a:t> 断开二叉树根的右分枝</a:t>
            </a:r>
            <a:r>
              <a:rPr lang="en-US" altLang="zh-CN" sz="3200" dirty="0"/>
              <a:t>, </a:t>
            </a:r>
            <a:r>
              <a:rPr lang="zh-CN" altLang="en-US" sz="3200" dirty="0"/>
              <a:t>右分枝的右分枝</a:t>
            </a:r>
            <a:r>
              <a:rPr lang="en-US" altLang="zh-CN" sz="3200" dirty="0"/>
              <a:t>, …</a:t>
            </a:r>
          </a:p>
          <a:p>
            <a:pPr>
              <a:lnSpc>
                <a:spcPct val="130000"/>
              </a:lnSpc>
              <a:spcBef>
                <a:spcPts val="1200"/>
              </a:spcBef>
              <a:buNone/>
            </a:pPr>
            <a:r>
              <a:rPr lang="en-US" altLang="zh-CN" sz="3200" dirty="0"/>
              <a:t> 2. </a:t>
            </a:r>
            <a:r>
              <a:rPr lang="zh-CN" altLang="en-US" sz="3200" dirty="0"/>
              <a:t>得到</a:t>
            </a:r>
            <a:r>
              <a:rPr lang="en-US" altLang="zh-CN" sz="3200" dirty="0"/>
              <a:t>m</a:t>
            </a:r>
            <a:r>
              <a:rPr lang="zh-CN" altLang="en-US" sz="3200" dirty="0"/>
              <a:t>棵独立的二叉树，</a:t>
            </a:r>
            <a:endParaRPr lang="en-US" altLang="zh-CN" sz="3200" dirty="0"/>
          </a:p>
          <a:p>
            <a:pPr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200" dirty="0"/>
              <a:t>     </a:t>
            </a:r>
            <a:r>
              <a:rPr lang="zh-CN" altLang="en-US" sz="3200" dirty="0"/>
              <a:t>分别记录其根</a:t>
            </a:r>
            <a:r>
              <a:rPr lang="en-US" altLang="zh-CN" sz="3200" dirty="0"/>
              <a:t>T</a:t>
            </a:r>
            <a:r>
              <a:rPr lang="en-US" altLang="zh-CN" sz="3200" baseline="-25000" dirty="0"/>
              <a:t>1</a:t>
            </a:r>
            <a:r>
              <a:rPr lang="en-US" altLang="zh-CN" sz="3200" dirty="0"/>
              <a:t>, T</a:t>
            </a:r>
            <a:r>
              <a:rPr lang="en-US" altLang="zh-CN" sz="3200" baseline="-25000" dirty="0"/>
              <a:t>2</a:t>
            </a:r>
            <a:r>
              <a:rPr lang="en-US" altLang="zh-CN" sz="3200" dirty="0"/>
              <a:t>, … T</a:t>
            </a:r>
            <a:r>
              <a:rPr lang="en-US" altLang="zh-CN" sz="3200" baseline="-25000" dirty="0"/>
              <a:t>m</a:t>
            </a:r>
            <a:r>
              <a:rPr lang="zh-CN" altLang="en-US" sz="3200" dirty="0"/>
              <a:t>；</a:t>
            </a:r>
            <a:endParaRPr lang="en-US" altLang="zh-CN" sz="3200" dirty="0"/>
          </a:p>
          <a:p>
            <a:pPr>
              <a:lnSpc>
                <a:spcPct val="130000"/>
              </a:lnSpc>
              <a:spcBef>
                <a:spcPts val="1200"/>
              </a:spcBef>
              <a:buNone/>
            </a:pPr>
            <a:r>
              <a:rPr lang="en-US" altLang="zh-CN" sz="3200" dirty="0"/>
              <a:t>3. </a:t>
            </a:r>
            <a:r>
              <a:rPr lang="zh-CN" altLang="en-US" sz="3200" dirty="0"/>
              <a:t>依次将所有二叉树</a:t>
            </a:r>
            <a:r>
              <a:rPr lang="en-US" altLang="zh-CN" sz="3200" dirty="0"/>
              <a:t>{T</a:t>
            </a:r>
            <a:r>
              <a:rPr lang="en-US" altLang="zh-CN" sz="3200" baseline="-25000" dirty="0"/>
              <a:t>1</a:t>
            </a:r>
            <a:r>
              <a:rPr lang="en-US" altLang="zh-CN" sz="3200" dirty="0"/>
              <a:t>, T</a:t>
            </a:r>
            <a:r>
              <a:rPr lang="en-US" altLang="zh-CN" sz="3200" baseline="-25000" dirty="0"/>
              <a:t>2</a:t>
            </a:r>
            <a:r>
              <a:rPr lang="en-US" altLang="zh-CN" sz="3200" dirty="0"/>
              <a:t>, … T</a:t>
            </a:r>
            <a:r>
              <a:rPr lang="en-US" altLang="zh-CN" sz="3200" baseline="-25000" dirty="0"/>
              <a:t>m</a:t>
            </a:r>
            <a:r>
              <a:rPr lang="en-US" altLang="zh-CN" sz="3200" dirty="0"/>
              <a:t>}</a:t>
            </a:r>
          </a:p>
          <a:p>
            <a:pPr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200" dirty="0"/>
              <a:t>    </a:t>
            </a:r>
            <a:r>
              <a:rPr lang="zh-CN" altLang="en-US" sz="3200" dirty="0"/>
              <a:t>转换为树；</a:t>
            </a:r>
            <a:endParaRPr lang="en-US" altLang="zh-CN" sz="3200" dirty="0"/>
          </a:p>
          <a:p>
            <a:pPr marL="72000">
              <a:lnSpc>
                <a:spcPct val="130000"/>
              </a:lnSpc>
              <a:spcBef>
                <a:spcPts val="0"/>
              </a:spcBef>
              <a:buNone/>
            </a:pPr>
            <a:endParaRPr lang="en-US" altLang="zh-CN" sz="3200" dirty="0"/>
          </a:p>
          <a:p>
            <a:pPr marL="72000">
              <a:lnSpc>
                <a:spcPct val="130000"/>
              </a:lnSpc>
              <a:spcBef>
                <a:spcPts val="0"/>
              </a:spcBef>
              <a:buAutoNum type="arabicPeriod"/>
            </a:pPr>
            <a:endParaRPr lang="en-US" altLang="zh-CN" sz="3200" dirty="0"/>
          </a:p>
          <a:p>
            <a:pPr marL="72000">
              <a:lnSpc>
                <a:spcPct val="130000"/>
              </a:lnSpc>
              <a:spcBef>
                <a:spcPts val="0"/>
              </a:spcBef>
              <a:buNone/>
            </a:pPr>
            <a:endParaRPr lang="en-US" altLang="zh-CN" sz="3200" dirty="0"/>
          </a:p>
          <a:p>
            <a:pPr marL="72000">
              <a:lnSpc>
                <a:spcPct val="130000"/>
              </a:lnSpc>
              <a:spcBef>
                <a:spcPts val="0"/>
              </a:spcBef>
              <a:buNone/>
            </a:pPr>
            <a:endParaRPr lang="en-US" altLang="zh-CN" sz="3200" dirty="0"/>
          </a:p>
          <a:p>
            <a:pPr marL="72000">
              <a:lnSpc>
                <a:spcPct val="130000"/>
              </a:lnSpc>
              <a:spcBef>
                <a:spcPts val="0"/>
              </a:spcBef>
              <a:buNone/>
            </a:pPr>
            <a:endParaRPr lang="en-US" altLang="zh-CN" sz="3200" dirty="0"/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304800" y="533400"/>
            <a:ext cx="8839200" cy="523220"/>
          </a:xfrm>
          <a:prstGeom prst="rect">
            <a:avLst/>
          </a:prstGeom>
          <a:solidFill>
            <a:srgbClr val="CCFF99"/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zh-CN" altLang="en-US" dirty="0"/>
              <a:t> 二叉树转换成树，算法：</a:t>
            </a:r>
            <a:endParaRPr lang="en-US" altLang="zh-CN" dirty="0"/>
          </a:p>
        </p:txBody>
      </p:sp>
      <p:graphicFrame>
        <p:nvGraphicFramePr>
          <p:cNvPr id="20" name="表格 19"/>
          <p:cNvGraphicFramePr>
            <a:graphicFrameLocks noGrp="1"/>
          </p:cNvGraphicFramePr>
          <p:nvPr/>
        </p:nvGraphicFramePr>
        <p:xfrm>
          <a:off x="4571999" y="591312"/>
          <a:ext cx="4267201" cy="475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58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668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zh-CN" altLang="en-US" sz="2800" b="0" dirty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指针 </a:t>
                      </a:r>
                      <a:r>
                        <a:rPr lang="en-US" altLang="zh-CN" sz="2800" b="0" dirty="0" err="1">
                          <a:solidFill>
                            <a:srgbClr val="0000CC"/>
                          </a:solidFill>
                          <a:latin typeface="+mj-lt"/>
                          <a:ea typeface="黑体" pitchFamily="2" charset="-122"/>
                        </a:rPr>
                        <a:t>lc</a:t>
                      </a:r>
                      <a:endParaRPr lang="zh-CN" altLang="en-US" sz="2800" b="0" dirty="0">
                        <a:solidFill>
                          <a:srgbClr val="FF6600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9A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2800" b="0" dirty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info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zh-CN" altLang="en-US" sz="2800" b="0" dirty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指针 </a:t>
                      </a:r>
                      <a:r>
                        <a:rPr lang="en-US" altLang="zh-CN" sz="2800" b="0" dirty="0" err="1">
                          <a:solidFill>
                            <a:srgbClr val="0000CC"/>
                          </a:solidFill>
                          <a:latin typeface="+mj-lt"/>
                          <a:ea typeface="黑体" pitchFamily="2" charset="-122"/>
                        </a:rPr>
                        <a:t>rs</a:t>
                      </a:r>
                      <a:endParaRPr lang="en-US" altLang="zh-CN" sz="2800" b="0" dirty="0">
                        <a:solidFill>
                          <a:srgbClr val="0000CC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9A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Oval 28"/>
          <p:cNvSpPr>
            <a:spLocks noChangeArrowheads="1"/>
          </p:cNvSpPr>
          <p:nvPr/>
        </p:nvSpPr>
        <p:spPr bwMode="auto">
          <a:xfrm>
            <a:off x="6289675" y="2725779"/>
            <a:ext cx="568325" cy="550821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/>
              <a:t>B</a:t>
            </a:r>
            <a:endParaRPr lang="zh-CN" altLang="en-US" sz="3200" dirty="0"/>
          </a:p>
        </p:txBody>
      </p:sp>
      <p:cxnSp>
        <p:nvCxnSpPr>
          <p:cNvPr id="33" name="直接连接符 32"/>
          <p:cNvCxnSpPr>
            <a:cxnSpLocks noChangeShapeType="1"/>
            <a:stCxn id="34" idx="3"/>
            <a:endCxn id="18" idx="0"/>
          </p:cNvCxnSpPr>
          <p:nvPr/>
        </p:nvCxnSpPr>
        <p:spPr bwMode="auto">
          <a:xfrm flipH="1">
            <a:off x="6573838" y="2281534"/>
            <a:ext cx="532491" cy="444245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34" name="Oval 27"/>
          <p:cNvSpPr>
            <a:spLocks noChangeArrowheads="1"/>
          </p:cNvSpPr>
          <p:nvPr/>
        </p:nvSpPr>
        <p:spPr bwMode="auto">
          <a:xfrm>
            <a:off x="7023100" y="1811379"/>
            <a:ext cx="568325" cy="550821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35" name="Oval 29"/>
          <p:cNvSpPr>
            <a:spLocks noChangeArrowheads="1"/>
          </p:cNvSpPr>
          <p:nvPr/>
        </p:nvSpPr>
        <p:spPr bwMode="auto">
          <a:xfrm>
            <a:off x="6594475" y="3487779"/>
            <a:ext cx="568325" cy="550821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/>
              <a:t>C</a:t>
            </a:r>
            <a:endParaRPr lang="zh-CN" altLang="en-US" sz="3200" dirty="0"/>
          </a:p>
        </p:txBody>
      </p:sp>
      <p:cxnSp>
        <p:nvCxnSpPr>
          <p:cNvPr id="36" name="直接连接符 35"/>
          <p:cNvCxnSpPr>
            <a:cxnSpLocks noChangeShapeType="1"/>
            <a:stCxn id="18" idx="4"/>
            <a:endCxn id="35" idx="0"/>
          </p:cNvCxnSpPr>
          <p:nvPr/>
        </p:nvCxnSpPr>
        <p:spPr bwMode="auto">
          <a:xfrm>
            <a:off x="6573838" y="3276600"/>
            <a:ext cx="304800" cy="21117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37" name="Oval 29"/>
          <p:cNvSpPr>
            <a:spLocks noChangeArrowheads="1"/>
          </p:cNvSpPr>
          <p:nvPr/>
        </p:nvSpPr>
        <p:spPr bwMode="auto">
          <a:xfrm>
            <a:off x="6975475" y="4325979"/>
            <a:ext cx="568325" cy="550821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/>
              <a:t>D</a:t>
            </a:r>
            <a:endParaRPr lang="zh-CN" altLang="en-US" sz="3200" dirty="0"/>
          </a:p>
        </p:txBody>
      </p:sp>
      <p:cxnSp>
        <p:nvCxnSpPr>
          <p:cNvPr id="38" name="直接连接符 37"/>
          <p:cNvCxnSpPr>
            <a:cxnSpLocks noChangeShapeType="1"/>
            <a:stCxn id="35" idx="4"/>
            <a:endCxn id="37" idx="0"/>
          </p:cNvCxnSpPr>
          <p:nvPr/>
        </p:nvCxnSpPr>
        <p:spPr bwMode="auto">
          <a:xfrm>
            <a:off x="6878638" y="4038600"/>
            <a:ext cx="381000" cy="28737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39" name="Oval 28"/>
          <p:cNvSpPr>
            <a:spLocks noChangeArrowheads="1"/>
          </p:cNvSpPr>
          <p:nvPr/>
        </p:nvSpPr>
        <p:spPr bwMode="auto">
          <a:xfrm>
            <a:off x="7902575" y="2708358"/>
            <a:ext cx="568325" cy="550821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/>
              <a:t>E</a:t>
            </a:r>
            <a:endParaRPr lang="zh-CN" altLang="en-US" sz="3200" dirty="0"/>
          </a:p>
        </p:txBody>
      </p:sp>
      <p:sp>
        <p:nvSpPr>
          <p:cNvPr id="40" name="Oval 29"/>
          <p:cNvSpPr>
            <a:spLocks noChangeArrowheads="1"/>
          </p:cNvSpPr>
          <p:nvPr/>
        </p:nvSpPr>
        <p:spPr bwMode="auto">
          <a:xfrm>
            <a:off x="7432675" y="3487779"/>
            <a:ext cx="568325" cy="550821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/>
              <a:t>F</a:t>
            </a:r>
            <a:endParaRPr lang="zh-CN" altLang="en-US" sz="3200" dirty="0"/>
          </a:p>
        </p:txBody>
      </p:sp>
      <p:cxnSp>
        <p:nvCxnSpPr>
          <p:cNvPr id="41" name="直接连接符 40"/>
          <p:cNvCxnSpPr>
            <a:cxnSpLocks noChangeShapeType="1"/>
            <a:stCxn id="39" idx="3"/>
            <a:endCxn id="40" idx="0"/>
          </p:cNvCxnSpPr>
          <p:nvPr/>
        </p:nvCxnSpPr>
        <p:spPr bwMode="auto">
          <a:xfrm flipH="1">
            <a:off x="7716838" y="3178513"/>
            <a:ext cx="268966" cy="309266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42" name="Oval 26"/>
          <p:cNvSpPr>
            <a:spLocks noChangeArrowheads="1"/>
          </p:cNvSpPr>
          <p:nvPr/>
        </p:nvSpPr>
        <p:spPr bwMode="auto">
          <a:xfrm>
            <a:off x="7978775" y="4325979"/>
            <a:ext cx="568325" cy="550821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/>
              <a:t>H</a:t>
            </a:r>
          </a:p>
        </p:txBody>
      </p:sp>
      <p:cxnSp>
        <p:nvCxnSpPr>
          <p:cNvPr id="43" name="直接连接符 42"/>
          <p:cNvCxnSpPr>
            <a:cxnSpLocks noChangeShapeType="1"/>
            <a:stCxn id="46" idx="3"/>
            <a:endCxn id="42" idx="0"/>
          </p:cNvCxnSpPr>
          <p:nvPr/>
        </p:nvCxnSpPr>
        <p:spPr bwMode="auto">
          <a:xfrm flipH="1">
            <a:off x="8262938" y="4034134"/>
            <a:ext cx="291191" cy="291845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44" name="Oval 30"/>
          <p:cNvSpPr>
            <a:spLocks noChangeArrowheads="1"/>
          </p:cNvSpPr>
          <p:nvPr/>
        </p:nvSpPr>
        <p:spPr bwMode="auto">
          <a:xfrm>
            <a:off x="8118475" y="5849979"/>
            <a:ext cx="568325" cy="550821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/>
              <a:t>J</a:t>
            </a:r>
          </a:p>
        </p:txBody>
      </p:sp>
      <p:cxnSp>
        <p:nvCxnSpPr>
          <p:cNvPr id="45" name="直接连接符 30"/>
          <p:cNvCxnSpPr>
            <a:cxnSpLocks noChangeShapeType="1"/>
            <a:stCxn id="47" idx="4"/>
            <a:endCxn id="44" idx="0"/>
          </p:cNvCxnSpPr>
          <p:nvPr/>
        </p:nvCxnSpPr>
        <p:spPr bwMode="auto">
          <a:xfrm flipH="1">
            <a:off x="8402638" y="5638800"/>
            <a:ext cx="381000" cy="21117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46" name="Oval 27"/>
          <p:cNvSpPr>
            <a:spLocks noChangeArrowheads="1"/>
          </p:cNvSpPr>
          <p:nvPr/>
        </p:nvSpPr>
        <p:spPr bwMode="auto">
          <a:xfrm>
            <a:off x="8470900" y="3563979"/>
            <a:ext cx="568325" cy="550821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/>
              <a:t>G</a:t>
            </a:r>
          </a:p>
        </p:txBody>
      </p:sp>
      <p:sp>
        <p:nvSpPr>
          <p:cNvPr id="47" name="Oval 29"/>
          <p:cNvSpPr>
            <a:spLocks noChangeArrowheads="1"/>
          </p:cNvSpPr>
          <p:nvPr/>
        </p:nvSpPr>
        <p:spPr bwMode="auto">
          <a:xfrm>
            <a:off x="8499475" y="5087979"/>
            <a:ext cx="568325" cy="550821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/>
              <a:t>I</a:t>
            </a:r>
            <a:endParaRPr lang="zh-CN" altLang="en-US" sz="3200" dirty="0"/>
          </a:p>
        </p:txBody>
      </p:sp>
      <p:cxnSp>
        <p:nvCxnSpPr>
          <p:cNvPr id="48" name="直接连接符 47"/>
          <p:cNvCxnSpPr>
            <a:cxnSpLocks noChangeShapeType="1"/>
            <a:stCxn id="42" idx="4"/>
            <a:endCxn id="47" idx="0"/>
          </p:cNvCxnSpPr>
          <p:nvPr/>
        </p:nvCxnSpPr>
        <p:spPr bwMode="auto">
          <a:xfrm>
            <a:off x="8262938" y="4876800"/>
            <a:ext cx="520700" cy="21117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9" name="直接连接符 48"/>
          <p:cNvCxnSpPr>
            <a:cxnSpLocks noChangeShapeType="1"/>
            <a:stCxn id="34" idx="5"/>
            <a:endCxn id="39" idx="0"/>
          </p:cNvCxnSpPr>
          <p:nvPr/>
        </p:nvCxnSpPr>
        <p:spPr bwMode="auto">
          <a:xfrm rot="16200000" flipH="1">
            <a:off x="7634055" y="2155675"/>
            <a:ext cx="426824" cy="678542"/>
          </a:xfrm>
          <a:prstGeom prst="lin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50" name="直接连接符 49"/>
          <p:cNvCxnSpPr>
            <a:cxnSpLocks noChangeShapeType="1"/>
            <a:stCxn id="39" idx="5"/>
            <a:endCxn id="46" idx="0"/>
          </p:cNvCxnSpPr>
          <p:nvPr/>
        </p:nvCxnSpPr>
        <p:spPr bwMode="auto">
          <a:xfrm>
            <a:off x="8387671" y="3178513"/>
            <a:ext cx="367392" cy="385466"/>
          </a:xfrm>
          <a:prstGeom prst="lin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zh-CN" altLang="en-US" dirty="0">
                <a:latin typeface="黑体" pitchFamily="2" charset="-122"/>
                <a:ea typeface="黑体" pitchFamily="2" charset="-122"/>
              </a:rPr>
              <a:t>二叉树、树林之间的转换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457200" y="1143000"/>
            <a:ext cx="8686800" cy="317009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</a:ln>
        </p:spPr>
        <p:txBody>
          <a:bodyPr wrap="square">
            <a:spAutoFit/>
          </a:bodyPr>
          <a:lstStyle/>
          <a:p>
            <a:pPr marL="108000" algn="just">
              <a:lnSpc>
                <a:spcPct val="130000"/>
              </a:lnSpc>
              <a:spcBef>
                <a:spcPts val="0"/>
              </a:spcBef>
              <a:buSzPct val="75000"/>
              <a:buFont typeface="Wingdings" pitchFamily="2" charset="2"/>
              <a:buChar char="p"/>
            </a:pPr>
            <a:r>
              <a:rPr lang="zh-CN" altLang="en-US" sz="3000" dirty="0">
                <a:solidFill>
                  <a:srgbClr val="003399"/>
                </a:solidFill>
                <a:latin typeface="+mj-lt"/>
              </a:rPr>
              <a:t> 小结</a:t>
            </a:r>
            <a:r>
              <a:rPr lang="zh-CN" altLang="en-US" sz="3000" dirty="0">
                <a:solidFill>
                  <a:srgbClr val="003399"/>
                </a:solidFill>
                <a:latin typeface="+mj-lt"/>
                <a:sym typeface="Wingdings" pitchFamily="2" charset="2"/>
              </a:rPr>
              <a:t>：</a:t>
            </a:r>
            <a:endParaRPr lang="en-US" altLang="zh-CN" sz="3000" dirty="0">
              <a:latin typeface="+mj-lt"/>
            </a:endParaRPr>
          </a:p>
          <a:p>
            <a:pPr marL="108000" algn="just">
              <a:lnSpc>
                <a:spcPct val="130000"/>
              </a:lnSpc>
              <a:spcBef>
                <a:spcPts val="0"/>
              </a:spcBef>
              <a:buFontTx/>
              <a:buAutoNum type="arabicPeriod"/>
            </a:pPr>
            <a:r>
              <a:rPr lang="zh-CN" altLang="en-US" sz="3000" dirty="0">
                <a:latin typeface="+mj-lt"/>
              </a:rPr>
              <a:t>  基于树的长子</a:t>
            </a:r>
            <a:r>
              <a:rPr lang="en-US" altLang="zh-CN" sz="3000" dirty="0">
                <a:latin typeface="+mj-lt"/>
              </a:rPr>
              <a:t>--</a:t>
            </a:r>
            <a:r>
              <a:rPr lang="zh-CN" altLang="en-US" sz="3000" dirty="0">
                <a:latin typeface="+mj-lt"/>
              </a:rPr>
              <a:t>兄弟表示法，</a:t>
            </a:r>
            <a:endParaRPr lang="en-US" altLang="zh-CN" sz="3000" dirty="0">
              <a:latin typeface="+mj-lt"/>
            </a:endParaRPr>
          </a:p>
          <a:p>
            <a:pPr marL="108000" algn="just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000" dirty="0">
                <a:latin typeface="+mj-lt"/>
              </a:rPr>
              <a:t>     </a:t>
            </a:r>
            <a:r>
              <a:rPr lang="zh-CN" altLang="en-US" sz="3000" dirty="0">
                <a:latin typeface="+mj-lt"/>
              </a:rPr>
              <a:t>树、树林转换为</a:t>
            </a:r>
            <a:r>
              <a:rPr lang="en-US" altLang="zh-CN" sz="3000" dirty="0">
                <a:latin typeface="+mj-lt"/>
              </a:rPr>
              <a:t>1</a:t>
            </a:r>
            <a:r>
              <a:rPr lang="zh-CN" altLang="en-US" sz="3000" dirty="0">
                <a:latin typeface="+mj-lt"/>
              </a:rPr>
              <a:t>棵二叉树，</a:t>
            </a:r>
            <a:endParaRPr lang="en-US" altLang="zh-CN" sz="3000" dirty="0">
              <a:latin typeface="+mj-lt"/>
            </a:endParaRPr>
          </a:p>
          <a:p>
            <a:pPr marL="108000" algn="just">
              <a:lnSpc>
                <a:spcPct val="130000"/>
              </a:lnSpc>
              <a:spcBef>
                <a:spcPts val="300"/>
              </a:spcBef>
              <a:buNone/>
            </a:pPr>
            <a:r>
              <a:rPr lang="en-US" altLang="zh-CN" sz="3000" dirty="0">
                <a:solidFill>
                  <a:srgbClr val="008A00"/>
                </a:solidFill>
                <a:latin typeface="+mj-lt"/>
              </a:rPr>
              <a:t>     (1) </a:t>
            </a:r>
            <a:r>
              <a:rPr lang="zh-CN" altLang="en-US" sz="3000" dirty="0">
                <a:solidFill>
                  <a:srgbClr val="008A00"/>
                </a:solidFill>
                <a:latin typeface="+mj-lt"/>
              </a:rPr>
              <a:t>左子树由第</a:t>
            </a:r>
            <a:r>
              <a:rPr lang="en-US" altLang="zh-CN" sz="3000" dirty="0">
                <a:solidFill>
                  <a:srgbClr val="008A00"/>
                </a:solidFill>
                <a:latin typeface="+mj-lt"/>
              </a:rPr>
              <a:t>1</a:t>
            </a:r>
            <a:r>
              <a:rPr lang="zh-CN" altLang="en-US" sz="3000" dirty="0">
                <a:solidFill>
                  <a:srgbClr val="008A00"/>
                </a:solidFill>
                <a:latin typeface="+mj-lt"/>
              </a:rPr>
              <a:t>棵树的所有子树组成；</a:t>
            </a:r>
            <a:endParaRPr lang="en-US" altLang="zh-CN" sz="3000" dirty="0">
              <a:solidFill>
                <a:srgbClr val="008A00"/>
              </a:solidFill>
              <a:latin typeface="+mj-lt"/>
            </a:endParaRPr>
          </a:p>
          <a:p>
            <a:pPr marL="108000" algn="just">
              <a:lnSpc>
                <a:spcPct val="130000"/>
              </a:lnSpc>
              <a:spcBef>
                <a:spcPts val="300"/>
              </a:spcBef>
              <a:buNone/>
            </a:pPr>
            <a:r>
              <a:rPr lang="en-US" altLang="zh-CN" sz="3000" dirty="0">
                <a:solidFill>
                  <a:srgbClr val="008A00"/>
                </a:solidFill>
                <a:latin typeface="+mj-lt"/>
              </a:rPr>
              <a:t>     (2) </a:t>
            </a:r>
            <a:r>
              <a:rPr lang="zh-CN" altLang="en-US" sz="3000" dirty="0">
                <a:solidFill>
                  <a:srgbClr val="008A00"/>
                </a:solidFill>
                <a:latin typeface="+mj-lt"/>
              </a:rPr>
              <a:t>右子树由第</a:t>
            </a:r>
            <a:r>
              <a:rPr lang="en-US" altLang="zh-CN" sz="3000" dirty="0">
                <a:solidFill>
                  <a:srgbClr val="008A00"/>
                </a:solidFill>
                <a:latin typeface="+mj-lt"/>
              </a:rPr>
              <a:t>1</a:t>
            </a:r>
            <a:r>
              <a:rPr lang="zh-CN" altLang="en-US" sz="3000" dirty="0">
                <a:solidFill>
                  <a:srgbClr val="008A00"/>
                </a:solidFill>
                <a:latin typeface="+mj-lt"/>
              </a:rPr>
              <a:t>棵树的兄弟树组成；</a:t>
            </a:r>
          </a:p>
        </p:txBody>
      </p:sp>
      <p:sp>
        <p:nvSpPr>
          <p:cNvPr id="44" name="Oval 27"/>
          <p:cNvSpPr>
            <a:spLocks noChangeArrowheads="1"/>
          </p:cNvSpPr>
          <p:nvPr/>
        </p:nvSpPr>
        <p:spPr bwMode="auto">
          <a:xfrm>
            <a:off x="1946275" y="4538539"/>
            <a:ext cx="568325" cy="550821"/>
          </a:xfrm>
          <a:prstGeom prst="ellipse">
            <a:avLst/>
          </a:prstGeom>
          <a:solidFill>
            <a:srgbClr val="0000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>
                <a:solidFill>
                  <a:schemeClr val="bg1"/>
                </a:solidFill>
              </a:rPr>
              <a:t>A</a:t>
            </a:r>
            <a:endParaRPr lang="en-US" altLang="zh-CN" sz="3200" baseline="-25000" dirty="0">
              <a:solidFill>
                <a:schemeClr val="bg1"/>
              </a:solidFill>
            </a:endParaRPr>
          </a:p>
        </p:txBody>
      </p:sp>
      <p:cxnSp>
        <p:nvCxnSpPr>
          <p:cNvPr id="45" name="直接连接符 44"/>
          <p:cNvCxnSpPr>
            <a:cxnSpLocks noChangeShapeType="1"/>
            <a:stCxn id="44" idx="4"/>
            <a:endCxn id="46" idx="0"/>
          </p:cNvCxnSpPr>
          <p:nvPr/>
        </p:nvCxnSpPr>
        <p:spPr bwMode="auto">
          <a:xfrm rot="16200000" flipH="1">
            <a:off x="1981180" y="5338618"/>
            <a:ext cx="515979" cy="1746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46" name="矩形 45"/>
          <p:cNvSpPr/>
          <p:nvPr/>
        </p:nvSpPr>
        <p:spPr bwMode="auto">
          <a:xfrm>
            <a:off x="990600" y="5605339"/>
            <a:ext cx="2514600" cy="707886"/>
          </a:xfrm>
          <a:prstGeom prst="rect">
            <a:avLst/>
          </a:prstGeom>
          <a:solidFill>
            <a:srgbClr val="FF6600"/>
          </a:solidFill>
          <a:ln w="2857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3200" b="0" i="0" u="none" strike="noStrike" cap="none" normalizeH="0" baseline="0" dirty="0">
                <a:ln>
                  <a:noFill/>
                </a:ln>
                <a:effectLst/>
                <a:latin typeface="Arial" charset="0"/>
                <a:ea typeface="黑体" pitchFamily="2" charset="-122"/>
              </a:rPr>
              <a:t>T</a:t>
            </a:r>
            <a:r>
              <a:rPr kumimoji="0" lang="en-US" altLang="zh-CN" sz="3200" b="0" i="0" u="none" strike="noStrike" cap="none" normalizeH="0" baseline="-25000" dirty="0">
                <a:ln>
                  <a:noFill/>
                </a:ln>
                <a:effectLst/>
                <a:latin typeface="Arial" charset="0"/>
                <a:ea typeface="黑体" pitchFamily="2" charset="-122"/>
              </a:rPr>
              <a:t>11</a:t>
            </a:r>
            <a:r>
              <a:rPr kumimoji="0" lang="en-US" altLang="zh-CN" sz="3200" b="0" i="0" u="none" strike="noStrike" cap="none" normalizeH="0" baseline="0" dirty="0">
                <a:ln>
                  <a:noFill/>
                </a:ln>
                <a:effectLst/>
                <a:latin typeface="Arial" charset="0"/>
                <a:ea typeface="黑体" pitchFamily="2" charset="-122"/>
              </a:rPr>
              <a:t>, T</a:t>
            </a:r>
            <a:r>
              <a:rPr kumimoji="0" lang="en-US" altLang="zh-CN" sz="3200" b="0" i="0" u="none" strike="noStrike" cap="none" normalizeH="0" baseline="-25000" dirty="0">
                <a:ln>
                  <a:noFill/>
                </a:ln>
                <a:effectLst/>
                <a:latin typeface="Arial" charset="0"/>
                <a:ea typeface="黑体" pitchFamily="2" charset="-122"/>
              </a:rPr>
              <a:t>12</a:t>
            </a:r>
            <a:r>
              <a:rPr kumimoji="0" lang="en-US" altLang="zh-CN" sz="3200" b="0" i="0" u="none" strike="noStrike" cap="none" normalizeH="0" baseline="0" dirty="0">
                <a:ln>
                  <a:noFill/>
                </a:ln>
                <a:effectLst/>
                <a:latin typeface="Arial" charset="0"/>
                <a:ea typeface="黑体" pitchFamily="2" charset="-122"/>
              </a:rPr>
              <a:t>, T</a:t>
            </a:r>
            <a:r>
              <a:rPr kumimoji="0" lang="en-US" altLang="zh-CN" sz="3200" b="0" i="0" u="none" strike="noStrike" cap="none" normalizeH="0" baseline="-25000" dirty="0">
                <a:ln>
                  <a:noFill/>
                </a:ln>
                <a:effectLst/>
                <a:latin typeface="Arial" charset="0"/>
                <a:ea typeface="黑体" pitchFamily="2" charset="-122"/>
              </a:rPr>
              <a:t>13</a:t>
            </a:r>
            <a:endParaRPr kumimoji="0" lang="zh-CN" altLang="en-US" sz="3200" b="0" i="0" u="none" strike="noStrike" cap="none" normalizeH="0" baseline="-25000" dirty="0">
              <a:ln>
                <a:noFill/>
              </a:ln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47" name="矩形 46"/>
          <p:cNvSpPr/>
          <p:nvPr/>
        </p:nvSpPr>
        <p:spPr bwMode="auto">
          <a:xfrm>
            <a:off x="3048000" y="4495800"/>
            <a:ext cx="1981200" cy="707886"/>
          </a:xfrm>
          <a:prstGeom prst="rect">
            <a:avLst/>
          </a:prstGeom>
          <a:solidFill>
            <a:srgbClr val="92D050"/>
          </a:solidFill>
          <a:ln w="2857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T</a:t>
            </a:r>
            <a:r>
              <a:rPr kumimoji="0" lang="en-US" altLang="zh-CN" sz="32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2</a:t>
            </a:r>
            <a:r>
              <a:rPr kumimoji="0" lang="en-US" altLang="zh-CN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, T</a:t>
            </a:r>
            <a:r>
              <a:rPr kumimoji="0" lang="en-US" altLang="zh-CN" sz="32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3</a:t>
            </a:r>
            <a:r>
              <a:rPr kumimoji="0" lang="en-US" altLang="zh-CN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, …</a:t>
            </a:r>
            <a:endParaRPr kumimoji="0" lang="zh-CN" altLang="en-US" sz="32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48" name="矩形 47"/>
          <p:cNvSpPr/>
          <p:nvPr/>
        </p:nvSpPr>
        <p:spPr bwMode="auto">
          <a:xfrm>
            <a:off x="990600" y="4419600"/>
            <a:ext cx="762000" cy="707886"/>
          </a:xfrm>
          <a:prstGeom prst="rect">
            <a:avLst/>
          </a:prstGeom>
          <a:noFill/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T</a:t>
            </a:r>
            <a:r>
              <a:rPr kumimoji="0" lang="en-US" altLang="zh-CN" sz="32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1</a:t>
            </a:r>
            <a:endParaRPr kumimoji="0" lang="zh-CN" altLang="en-US" sz="32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49" name="Oval 27"/>
          <p:cNvSpPr>
            <a:spLocks noChangeArrowheads="1"/>
          </p:cNvSpPr>
          <p:nvPr/>
        </p:nvSpPr>
        <p:spPr bwMode="auto">
          <a:xfrm>
            <a:off x="6899275" y="4444238"/>
            <a:ext cx="568325" cy="550821"/>
          </a:xfrm>
          <a:prstGeom prst="ellipse">
            <a:avLst/>
          </a:prstGeom>
          <a:solidFill>
            <a:srgbClr val="0000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>
                <a:solidFill>
                  <a:schemeClr val="bg1"/>
                </a:solidFill>
              </a:rPr>
              <a:t>A</a:t>
            </a:r>
            <a:endParaRPr lang="en-US" altLang="zh-CN" sz="3200" baseline="-25000" dirty="0">
              <a:solidFill>
                <a:schemeClr val="bg1"/>
              </a:solidFill>
            </a:endParaRPr>
          </a:p>
        </p:txBody>
      </p:sp>
      <p:sp>
        <p:nvSpPr>
          <p:cNvPr id="50" name="等腰三角形 49"/>
          <p:cNvSpPr/>
          <p:nvPr/>
        </p:nvSpPr>
        <p:spPr bwMode="auto">
          <a:xfrm>
            <a:off x="5881800" y="5452259"/>
            <a:ext cx="900000" cy="900000"/>
          </a:xfrm>
          <a:prstGeom prst="triangle">
            <a:avLst/>
          </a:prstGeom>
          <a:solidFill>
            <a:srgbClr val="FF6600"/>
          </a:solidFill>
          <a:ln w="2857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51" name="等腰三角形 50"/>
          <p:cNvSpPr/>
          <p:nvPr/>
        </p:nvSpPr>
        <p:spPr bwMode="auto">
          <a:xfrm>
            <a:off x="7634400" y="5452259"/>
            <a:ext cx="900000" cy="900000"/>
          </a:xfrm>
          <a:prstGeom prst="triangle">
            <a:avLst/>
          </a:prstGeom>
          <a:solidFill>
            <a:srgbClr val="92D050"/>
          </a:solidFill>
          <a:ln w="2857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52" name="直接连接符 51"/>
          <p:cNvCxnSpPr>
            <a:cxnSpLocks noChangeShapeType="1"/>
            <a:stCxn id="49" idx="3"/>
            <a:endCxn id="50" idx="0"/>
          </p:cNvCxnSpPr>
          <p:nvPr/>
        </p:nvCxnSpPr>
        <p:spPr bwMode="auto">
          <a:xfrm rot="5400000">
            <a:off x="6388219" y="4857974"/>
            <a:ext cx="537866" cy="650704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3" name="直接连接符 52"/>
          <p:cNvCxnSpPr>
            <a:cxnSpLocks noChangeShapeType="1"/>
            <a:stCxn id="49" idx="5"/>
            <a:endCxn id="51" idx="0"/>
          </p:cNvCxnSpPr>
          <p:nvPr/>
        </p:nvCxnSpPr>
        <p:spPr bwMode="auto">
          <a:xfrm rot="16200000" flipH="1">
            <a:off x="7465452" y="4833311"/>
            <a:ext cx="537866" cy="70002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4" name="直接连接符 53"/>
          <p:cNvCxnSpPr/>
          <p:nvPr/>
        </p:nvCxnSpPr>
        <p:spPr bwMode="auto">
          <a:xfrm rot="5400000">
            <a:off x="4381897" y="5447109"/>
            <a:ext cx="2209006" cy="1588"/>
          </a:xfrm>
          <a:prstGeom prst="line">
            <a:avLst/>
          </a:prstGeom>
          <a:solidFill>
            <a:srgbClr val="B9FFB9"/>
          </a:solidFill>
          <a:ln w="3810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304800" y="1037070"/>
            <a:ext cx="8839200" cy="30808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zh-CN" altLang="en-US" sz="3200" dirty="0"/>
              <a:t> 树林可以分解为三部分：</a:t>
            </a:r>
            <a:endParaRPr lang="en-US" altLang="zh-CN" sz="3200" dirty="0"/>
          </a:p>
          <a:p>
            <a:pPr>
              <a:lnSpc>
                <a:spcPct val="140000"/>
              </a:lnSpc>
              <a:spcBef>
                <a:spcPts val="600"/>
              </a:spcBef>
              <a:buNone/>
            </a:pPr>
            <a:r>
              <a:rPr lang="en-US" altLang="zh-CN" sz="3200" dirty="0">
                <a:solidFill>
                  <a:srgbClr val="0000CC"/>
                </a:solidFill>
              </a:rPr>
              <a:t>   (1) </a:t>
            </a:r>
            <a:r>
              <a:rPr lang="zh-CN" altLang="en-US" sz="3200" dirty="0">
                <a:solidFill>
                  <a:srgbClr val="0000CC"/>
                </a:solidFill>
              </a:rPr>
              <a:t>第</a:t>
            </a:r>
            <a:r>
              <a:rPr lang="en-US" altLang="zh-CN" sz="3200" dirty="0">
                <a:solidFill>
                  <a:srgbClr val="0000CC"/>
                </a:solidFill>
              </a:rPr>
              <a:t>1</a:t>
            </a:r>
            <a:r>
              <a:rPr lang="zh-CN" altLang="en-US" sz="3200" dirty="0">
                <a:solidFill>
                  <a:srgbClr val="0000CC"/>
                </a:solidFill>
              </a:rPr>
              <a:t>棵树的根；</a:t>
            </a:r>
            <a:endParaRPr lang="en-US" altLang="zh-CN" sz="3200" dirty="0">
              <a:solidFill>
                <a:srgbClr val="0000CC"/>
              </a:solidFill>
            </a:endParaRPr>
          </a:p>
          <a:p>
            <a:pPr>
              <a:lnSpc>
                <a:spcPct val="140000"/>
              </a:lnSpc>
              <a:spcBef>
                <a:spcPts val="600"/>
              </a:spcBef>
              <a:buNone/>
            </a:pPr>
            <a:r>
              <a:rPr lang="en-US" altLang="zh-CN" sz="3200" dirty="0">
                <a:solidFill>
                  <a:srgbClr val="FF3300"/>
                </a:solidFill>
              </a:rPr>
              <a:t>   (2) </a:t>
            </a:r>
            <a:r>
              <a:rPr lang="zh-CN" altLang="en-US" sz="3200" dirty="0">
                <a:solidFill>
                  <a:srgbClr val="FF3300"/>
                </a:solidFill>
              </a:rPr>
              <a:t>第</a:t>
            </a:r>
            <a:r>
              <a:rPr lang="en-US" altLang="zh-CN" sz="3200" dirty="0">
                <a:solidFill>
                  <a:srgbClr val="FF3300"/>
                </a:solidFill>
              </a:rPr>
              <a:t>1</a:t>
            </a:r>
            <a:r>
              <a:rPr lang="zh-CN" altLang="en-US" sz="3200" dirty="0">
                <a:solidFill>
                  <a:srgbClr val="FF3300"/>
                </a:solidFill>
              </a:rPr>
              <a:t>棵树的子树森林；</a:t>
            </a:r>
            <a:endParaRPr lang="en-US" altLang="zh-CN" sz="3200" dirty="0">
              <a:solidFill>
                <a:srgbClr val="FF3300"/>
              </a:solidFill>
            </a:endParaRPr>
          </a:p>
          <a:p>
            <a:pPr>
              <a:lnSpc>
                <a:spcPct val="140000"/>
              </a:lnSpc>
              <a:spcBef>
                <a:spcPts val="600"/>
              </a:spcBef>
              <a:buNone/>
            </a:pPr>
            <a:r>
              <a:rPr lang="en-US" altLang="zh-CN" sz="3200" dirty="0">
                <a:solidFill>
                  <a:srgbClr val="FF6600"/>
                </a:solidFill>
              </a:rPr>
              <a:t>   </a:t>
            </a:r>
            <a:r>
              <a:rPr lang="en-US" altLang="zh-CN" sz="3200" dirty="0"/>
              <a:t>(3) </a:t>
            </a:r>
            <a:r>
              <a:rPr lang="zh-CN" altLang="en-US" sz="3200" dirty="0"/>
              <a:t>由第</a:t>
            </a:r>
            <a:r>
              <a:rPr lang="en-US" altLang="zh-CN" sz="3200" dirty="0"/>
              <a:t>1</a:t>
            </a:r>
            <a:r>
              <a:rPr lang="zh-CN" altLang="en-US" sz="3200" dirty="0"/>
              <a:t>棵树的“兄弟树”组成的树林；</a:t>
            </a:r>
            <a:endParaRPr lang="en-US" altLang="zh-CN" sz="3200" dirty="0"/>
          </a:p>
        </p:txBody>
      </p:sp>
      <p:sp>
        <p:nvSpPr>
          <p:cNvPr id="65" name="Oval 26"/>
          <p:cNvSpPr>
            <a:spLocks noChangeArrowheads="1"/>
          </p:cNvSpPr>
          <p:nvPr/>
        </p:nvSpPr>
        <p:spPr bwMode="auto">
          <a:xfrm>
            <a:off x="5029200" y="2304412"/>
            <a:ext cx="504000" cy="5040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66" name="Oval 28"/>
          <p:cNvSpPr>
            <a:spLocks noChangeArrowheads="1"/>
          </p:cNvSpPr>
          <p:nvPr/>
        </p:nvSpPr>
        <p:spPr bwMode="auto">
          <a:xfrm>
            <a:off x="6324600" y="2304412"/>
            <a:ext cx="504000" cy="5040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>
                <a:solidFill>
                  <a:schemeClr val="bg1"/>
                </a:solidFill>
              </a:rPr>
              <a:t>D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cxnSp>
        <p:nvCxnSpPr>
          <p:cNvPr id="67" name="直接连接符 66"/>
          <p:cNvCxnSpPr>
            <a:cxnSpLocks noChangeShapeType="1"/>
            <a:stCxn id="69" idx="3"/>
            <a:endCxn id="65" idx="7"/>
          </p:cNvCxnSpPr>
          <p:nvPr/>
        </p:nvCxnSpPr>
        <p:spPr bwMode="auto">
          <a:xfrm flipH="1">
            <a:off x="5459391" y="1889970"/>
            <a:ext cx="288143" cy="488251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8" name="直接连接符 67"/>
          <p:cNvCxnSpPr>
            <a:cxnSpLocks noChangeShapeType="1"/>
            <a:stCxn id="69" idx="5"/>
            <a:endCxn id="66" idx="1"/>
          </p:cNvCxnSpPr>
          <p:nvPr/>
        </p:nvCxnSpPr>
        <p:spPr bwMode="auto">
          <a:xfrm>
            <a:off x="6103916" y="1889970"/>
            <a:ext cx="294493" cy="488251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69" name="Oval 27"/>
          <p:cNvSpPr>
            <a:spLocks noChangeArrowheads="1"/>
          </p:cNvSpPr>
          <p:nvPr/>
        </p:nvSpPr>
        <p:spPr bwMode="auto">
          <a:xfrm>
            <a:off x="5673725" y="1459779"/>
            <a:ext cx="504000" cy="5040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72" name="Oval 29"/>
          <p:cNvSpPr>
            <a:spLocks noChangeArrowheads="1"/>
          </p:cNvSpPr>
          <p:nvPr/>
        </p:nvSpPr>
        <p:spPr bwMode="auto">
          <a:xfrm>
            <a:off x="5673725" y="2297979"/>
            <a:ext cx="504000" cy="5040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>
                <a:solidFill>
                  <a:schemeClr val="bg1"/>
                </a:solidFill>
              </a:rPr>
              <a:t>C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cxnSp>
        <p:nvCxnSpPr>
          <p:cNvPr id="73" name="直接连接符 72"/>
          <p:cNvCxnSpPr>
            <a:cxnSpLocks noChangeShapeType="1"/>
            <a:stCxn id="69" idx="4"/>
            <a:endCxn id="72" idx="0"/>
          </p:cNvCxnSpPr>
          <p:nvPr/>
        </p:nvCxnSpPr>
        <p:spPr bwMode="auto">
          <a:xfrm>
            <a:off x="5925725" y="1963779"/>
            <a:ext cx="0" cy="3342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74" name="Oval 28"/>
          <p:cNvSpPr>
            <a:spLocks noChangeArrowheads="1"/>
          </p:cNvSpPr>
          <p:nvPr/>
        </p:nvSpPr>
        <p:spPr bwMode="auto">
          <a:xfrm>
            <a:off x="7010400" y="1459779"/>
            <a:ext cx="504000" cy="504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/>
              <a:t>E</a:t>
            </a:r>
            <a:endParaRPr lang="zh-CN" altLang="en-US" sz="3200" dirty="0"/>
          </a:p>
        </p:txBody>
      </p:sp>
      <p:sp>
        <p:nvSpPr>
          <p:cNvPr id="75" name="Oval 29"/>
          <p:cNvSpPr>
            <a:spLocks noChangeArrowheads="1"/>
          </p:cNvSpPr>
          <p:nvPr/>
        </p:nvSpPr>
        <p:spPr bwMode="auto">
          <a:xfrm>
            <a:off x="7004050" y="2356758"/>
            <a:ext cx="504000" cy="504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/>
              <a:t>F</a:t>
            </a:r>
            <a:endParaRPr lang="zh-CN" altLang="en-US" sz="3200" dirty="0"/>
          </a:p>
        </p:txBody>
      </p:sp>
      <p:cxnSp>
        <p:nvCxnSpPr>
          <p:cNvPr id="76" name="直接连接符 75"/>
          <p:cNvCxnSpPr>
            <a:cxnSpLocks noChangeShapeType="1"/>
            <a:stCxn id="74" idx="4"/>
            <a:endCxn id="75" idx="0"/>
          </p:cNvCxnSpPr>
          <p:nvPr/>
        </p:nvCxnSpPr>
        <p:spPr bwMode="auto">
          <a:xfrm flipH="1">
            <a:off x="7256050" y="1963779"/>
            <a:ext cx="6350" cy="39297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77" name="Oval 26"/>
          <p:cNvSpPr>
            <a:spLocks noChangeArrowheads="1"/>
          </p:cNvSpPr>
          <p:nvPr/>
        </p:nvSpPr>
        <p:spPr bwMode="auto">
          <a:xfrm>
            <a:off x="7702550" y="2321833"/>
            <a:ext cx="504000" cy="504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/>
              <a:t>H</a:t>
            </a:r>
          </a:p>
        </p:txBody>
      </p:sp>
      <p:cxnSp>
        <p:nvCxnSpPr>
          <p:cNvPr id="78" name="直接连接符 77"/>
          <p:cNvCxnSpPr>
            <a:cxnSpLocks noChangeShapeType="1"/>
            <a:stCxn id="81" idx="3"/>
            <a:endCxn id="77" idx="0"/>
          </p:cNvCxnSpPr>
          <p:nvPr/>
        </p:nvCxnSpPr>
        <p:spPr bwMode="auto">
          <a:xfrm flipH="1">
            <a:off x="7954550" y="1889970"/>
            <a:ext cx="120259" cy="431863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79" name="Oval 30"/>
          <p:cNvSpPr>
            <a:spLocks noChangeArrowheads="1"/>
          </p:cNvSpPr>
          <p:nvPr/>
        </p:nvSpPr>
        <p:spPr bwMode="auto">
          <a:xfrm>
            <a:off x="8340725" y="3153600"/>
            <a:ext cx="504000" cy="504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/>
              <a:t>J</a:t>
            </a:r>
          </a:p>
        </p:txBody>
      </p:sp>
      <p:cxnSp>
        <p:nvCxnSpPr>
          <p:cNvPr id="80" name="直接连接符 30"/>
          <p:cNvCxnSpPr>
            <a:cxnSpLocks noChangeShapeType="1"/>
            <a:stCxn id="82" idx="4"/>
            <a:endCxn id="79" idx="0"/>
          </p:cNvCxnSpPr>
          <p:nvPr/>
        </p:nvCxnSpPr>
        <p:spPr bwMode="auto">
          <a:xfrm>
            <a:off x="8592725" y="2801979"/>
            <a:ext cx="0" cy="351621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81" name="Oval 27"/>
          <p:cNvSpPr>
            <a:spLocks noChangeArrowheads="1"/>
          </p:cNvSpPr>
          <p:nvPr/>
        </p:nvSpPr>
        <p:spPr bwMode="auto">
          <a:xfrm>
            <a:off x="8001000" y="1459779"/>
            <a:ext cx="504000" cy="504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/>
              <a:t>G</a:t>
            </a:r>
          </a:p>
        </p:txBody>
      </p:sp>
      <p:sp>
        <p:nvSpPr>
          <p:cNvPr id="82" name="Oval 29"/>
          <p:cNvSpPr>
            <a:spLocks noChangeArrowheads="1"/>
          </p:cNvSpPr>
          <p:nvPr/>
        </p:nvSpPr>
        <p:spPr bwMode="auto">
          <a:xfrm>
            <a:off x="8340725" y="2297979"/>
            <a:ext cx="504000" cy="504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/>
              <a:t>I</a:t>
            </a:r>
            <a:endParaRPr lang="zh-CN" altLang="en-US" sz="3200" dirty="0"/>
          </a:p>
        </p:txBody>
      </p:sp>
      <p:cxnSp>
        <p:nvCxnSpPr>
          <p:cNvPr id="83" name="直接连接符 82"/>
          <p:cNvCxnSpPr>
            <a:cxnSpLocks noChangeShapeType="1"/>
            <a:stCxn id="81" idx="5"/>
            <a:endCxn id="82" idx="0"/>
          </p:cNvCxnSpPr>
          <p:nvPr/>
        </p:nvCxnSpPr>
        <p:spPr bwMode="auto">
          <a:xfrm>
            <a:off x="8431191" y="1889970"/>
            <a:ext cx="161534" cy="4080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84" name="Oval 27"/>
          <p:cNvSpPr>
            <a:spLocks noChangeArrowheads="1"/>
          </p:cNvSpPr>
          <p:nvPr/>
        </p:nvSpPr>
        <p:spPr bwMode="auto">
          <a:xfrm>
            <a:off x="3698875" y="4309939"/>
            <a:ext cx="568325" cy="550821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>
                <a:solidFill>
                  <a:schemeClr val="bg1"/>
                </a:solidFill>
              </a:rPr>
              <a:t>A</a:t>
            </a:r>
            <a:endParaRPr lang="en-US" altLang="zh-CN" sz="3200" baseline="-25000" dirty="0">
              <a:solidFill>
                <a:schemeClr val="bg1"/>
              </a:solidFill>
            </a:endParaRPr>
          </a:p>
        </p:txBody>
      </p:sp>
      <p:cxnSp>
        <p:nvCxnSpPr>
          <p:cNvPr id="85" name="直接连接符 84"/>
          <p:cNvCxnSpPr>
            <a:cxnSpLocks noChangeShapeType="1"/>
            <a:stCxn id="84" idx="4"/>
            <a:endCxn id="86" idx="0"/>
          </p:cNvCxnSpPr>
          <p:nvPr/>
        </p:nvCxnSpPr>
        <p:spPr bwMode="auto">
          <a:xfrm flipH="1">
            <a:off x="3962400" y="4860760"/>
            <a:ext cx="20638" cy="51597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86" name="矩形 85"/>
          <p:cNvSpPr/>
          <p:nvPr/>
        </p:nvSpPr>
        <p:spPr bwMode="auto">
          <a:xfrm>
            <a:off x="1905000" y="5376739"/>
            <a:ext cx="4114800" cy="719261"/>
          </a:xfrm>
          <a:prstGeom prst="rect">
            <a:avLst/>
          </a:prstGeom>
          <a:solidFill>
            <a:srgbClr val="FF6600"/>
          </a:solidFill>
          <a:ln w="2857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黑体" pitchFamily="2" charset="-122"/>
              </a:rPr>
              <a:t>T</a:t>
            </a:r>
            <a:r>
              <a:rPr kumimoji="0" lang="en-US" altLang="zh-CN" sz="3200" b="0" i="0" u="none" strike="noStrike" cap="none" normalizeH="0" baseline="-2500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黑体" pitchFamily="2" charset="-122"/>
              </a:rPr>
              <a:t>1</a:t>
            </a:r>
            <a:r>
              <a:rPr kumimoji="0" lang="zh-CN" altLang="en-US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黑体" pitchFamily="2" charset="-122"/>
              </a:rPr>
              <a:t>的子树</a:t>
            </a:r>
            <a:r>
              <a:rPr kumimoji="0" lang="en-US" altLang="zh-CN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黑体" pitchFamily="2" charset="-122"/>
              </a:rPr>
              <a:t>: T</a:t>
            </a:r>
            <a:r>
              <a:rPr kumimoji="0" lang="en-US" altLang="zh-CN" sz="3200" b="0" i="0" u="none" strike="noStrike" cap="none" normalizeH="0" baseline="-2500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黑体" pitchFamily="2" charset="-122"/>
              </a:rPr>
              <a:t>11</a:t>
            </a:r>
            <a:r>
              <a:rPr kumimoji="0" lang="en-US" altLang="zh-CN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黑体" pitchFamily="2" charset="-122"/>
              </a:rPr>
              <a:t>, T</a:t>
            </a:r>
            <a:r>
              <a:rPr kumimoji="0" lang="en-US" altLang="zh-CN" sz="3200" b="0" i="0" u="none" strike="noStrike" cap="none" normalizeH="0" baseline="-2500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黑体" pitchFamily="2" charset="-122"/>
              </a:rPr>
              <a:t>12</a:t>
            </a:r>
            <a:r>
              <a:rPr kumimoji="0" lang="en-US" altLang="zh-CN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黑体" pitchFamily="2" charset="-122"/>
              </a:rPr>
              <a:t>, T</a:t>
            </a:r>
            <a:r>
              <a:rPr kumimoji="0" lang="en-US" altLang="zh-CN" sz="3200" b="0" i="0" u="none" strike="noStrike" cap="none" normalizeH="0" baseline="-2500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黑体" pitchFamily="2" charset="-122"/>
              </a:rPr>
              <a:t>13</a:t>
            </a:r>
            <a:endParaRPr kumimoji="0" lang="zh-CN" altLang="en-US" sz="3200" b="0" i="0" u="none" strike="noStrike" cap="none" normalizeH="0" baseline="-2500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87" name="矩形 86"/>
          <p:cNvSpPr/>
          <p:nvPr/>
        </p:nvSpPr>
        <p:spPr bwMode="auto">
          <a:xfrm>
            <a:off x="6172200" y="4267200"/>
            <a:ext cx="2209800" cy="707886"/>
          </a:xfrm>
          <a:prstGeom prst="rect">
            <a:avLst/>
          </a:prstGeom>
          <a:solidFill>
            <a:srgbClr val="92D050"/>
          </a:solidFill>
          <a:ln w="2857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T</a:t>
            </a:r>
            <a:r>
              <a:rPr kumimoji="0" lang="en-US" altLang="zh-CN" sz="32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2</a:t>
            </a:r>
            <a:r>
              <a:rPr kumimoji="0" lang="en-US" altLang="zh-CN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, T</a:t>
            </a:r>
            <a:r>
              <a:rPr kumimoji="0" lang="en-US" altLang="zh-CN" sz="32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3</a:t>
            </a:r>
            <a:r>
              <a:rPr kumimoji="0" lang="en-US" altLang="zh-CN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, …</a:t>
            </a:r>
            <a:endParaRPr kumimoji="0" lang="zh-CN" altLang="en-US" sz="32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89" name="矩形 88"/>
          <p:cNvSpPr/>
          <p:nvPr/>
        </p:nvSpPr>
        <p:spPr bwMode="auto">
          <a:xfrm>
            <a:off x="2362200" y="4267200"/>
            <a:ext cx="762000" cy="64306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T</a:t>
            </a:r>
            <a:r>
              <a:rPr kumimoji="0" lang="en-US" altLang="zh-CN" sz="32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1</a:t>
            </a:r>
            <a:r>
              <a:rPr kumimoji="0" lang="zh-CN" altLang="en-US" sz="32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：</a:t>
            </a:r>
            <a:endParaRPr kumimoji="0" lang="zh-CN" altLang="en-US" sz="32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32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en-US" altLang="zh-CN" dirty="0">
                <a:ea typeface="黑体" pitchFamily="2" charset="-122"/>
              </a:rPr>
              <a:t>5.7.1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树林遍历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  <p:bldP spid="86" grpId="0" animBg="1"/>
      <p:bldP spid="87" grpId="0" animBg="1"/>
      <p:bldP spid="8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57200" y="-75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黑体" pitchFamily="2" charset="-122"/>
                <a:cs typeface="+mj-cs"/>
              </a:rPr>
              <a:t>5.1.2</a:t>
            </a:r>
            <a:r>
              <a:rPr kumimoji="0" lang="en-US" altLang="zh-CN" sz="4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j-cs"/>
              </a:rPr>
              <a:t> </a:t>
            </a:r>
            <a:r>
              <a:rPr kumimoji="0" lang="zh-CN" altLang="en-US" sz="4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j-cs"/>
              </a:rPr>
              <a:t>二叉树的主要性质</a:t>
            </a:r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9" name="Text Box 6"/>
          <p:cNvSpPr txBox="1">
            <a:spLocks noChangeArrowheads="1"/>
          </p:cNvSpPr>
          <p:nvPr/>
        </p:nvSpPr>
        <p:spPr bwMode="auto">
          <a:xfrm>
            <a:off x="457200" y="1219200"/>
            <a:ext cx="8305800" cy="1371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514350" indent="-514350">
              <a:spcBef>
                <a:spcPts val="0"/>
              </a:spcBef>
              <a:buAutoNum type="arabicPeriod"/>
            </a:pPr>
            <a:r>
              <a:rPr lang="zh-CN" altLang="en-US" sz="3200" dirty="0"/>
              <a:t>设二叉树的层数编号从</a:t>
            </a:r>
            <a:r>
              <a:rPr lang="en-US" altLang="zh-CN" sz="3200" dirty="0"/>
              <a:t>0</a:t>
            </a:r>
            <a:r>
              <a:rPr lang="zh-CN" altLang="en-US" sz="3200" dirty="0"/>
              <a:t>开始，</a:t>
            </a:r>
            <a:endParaRPr lang="en-US" altLang="zh-CN" sz="3200" dirty="0"/>
          </a:p>
          <a:p>
            <a:pPr marL="514350" indent="-514350">
              <a:spcBef>
                <a:spcPts val="0"/>
              </a:spcBef>
              <a:buNone/>
            </a:pPr>
            <a:r>
              <a:rPr lang="en-US" altLang="zh-CN" sz="3200" dirty="0"/>
              <a:t>    </a:t>
            </a:r>
            <a:r>
              <a:rPr lang="zh-CN" altLang="en-US" sz="3200" dirty="0"/>
              <a:t>则非空二叉树的</a:t>
            </a:r>
            <a:r>
              <a:rPr lang="en-US" altLang="zh-CN" sz="3200" dirty="0" err="1"/>
              <a:t>i</a:t>
            </a:r>
            <a:r>
              <a:rPr lang="zh-CN" altLang="en-US" sz="3200" dirty="0"/>
              <a:t>层上，至多有</a:t>
            </a:r>
            <a:r>
              <a:rPr lang="en-US" altLang="zh-CN" sz="3200" dirty="0"/>
              <a:t>2</a:t>
            </a:r>
            <a:r>
              <a:rPr lang="en-US" altLang="zh-CN" sz="3200" baseline="30000" dirty="0"/>
              <a:t>i</a:t>
            </a:r>
            <a:r>
              <a:rPr lang="zh-CN" altLang="en-US" sz="3200" dirty="0"/>
              <a:t>个结点</a:t>
            </a:r>
            <a:r>
              <a:rPr lang="en-US" altLang="zh-CN" sz="3200" dirty="0"/>
              <a:t>.</a:t>
            </a:r>
          </a:p>
        </p:txBody>
      </p:sp>
      <p:sp>
        <p:nvSpPr>
          <p:cNvPr id="49" name="Text Box 6"/>
          <p:cNvSpPr txBox="1">
            <a:spLocks noChangeArrowheads="1"/>
          </p:cNvSpPr>
          <p:nvPr/>
        </p:nvSpPr>
        <p:spPr bwMode="auto">
          <a:xfrm>
            <a:off x="457200" y="2617200"/>
            <a:ext cx="6781800" cy="1323439"/>
          </a:xfrm>
          <a:prstGeom prst="rect">
            <a:avLst/>
          </a:prstGeom>
          <a:solidFill>
            <a:schemeClr val="accent5"/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zh-CN" altLang="en-US" sz="3200" dirty="0"/>
              <a:t>∵ 结点的度最大为</a:t>
            </a:r>
            <a:r>
              <a:rPr lang="en-US" altLang="zh-CN" sz="3200" dirty="0"/>
              <a:t>2,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3200" dirty="0">
                <a:sym typeface="Wingdings" pitchFamily="2" charset="2"/>
              </a:rPr>
              <a:t> </a:t>
            </a:r>
            <a:r>
              <a:rPr lang="zh-CN" altLang="en-US" sz="3200" dirty="0">
                <a:sym typeface="Wingdings" pitchFamily="2" charset="2"/>
              </a:rPr>
              <a:t>每层结点数最多是上一层的</a:t>
            </a:r>
            <a:r>
              <a:rPr lang="en-US" altLang="zh-CN" sz="3200" dirty="0">
                <a:sym typeface="Wingdings" pitchFamily="2" charset="2"/>
              </a:rPr>
              <a:t>2</a:t>
            </a:r>
            <a:r>
              <a:rPr lang="zh-CN" altLang="en-US" sz="3200" dirty="0">
                <a:sym typeface="Wingdings" pitchFamily="2" charset="2"/>
              </a:rPr>
              <a:t>倍；</a:t>
            </a:r>
            <a:endParaRPr lang="en-US" altLang="zh-CN" sz="3200" dirty="0"/>
          </a:p>
        </p:txBody>
      </p:sp>
      <p:sp>
        <p:nvSpPr>
          <p:cNvPr id="52" name="Oval 26"/>
          <p:cNvSpPr>
            <a:spLocks noChangeArrowheads="1"/>
          </p:cNvSpPr>
          <p:nvPr/>
        </p:nvSpPr>
        <p:spPr bwMode="auto">
          <a:xfrm>
            <a:off x="6887400" y="3938988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1</a:t>
            </a:r>
          </a:p>
        </p:txBody>
      </p:sp>
      <p:sp>
        <p:nvSpPr>
          <p:cNvPr id="53" name="Oval 27"/>
          <p:cNvSpPr>
            <a:spLocks noChangeArrowheads="1"/>
          </p:cNvSpPr>
          <p:nvPr/>
        </p:nvSpPr>
        <p:spPr bwMode="auto">
          <a:xfrm>
            <a:off x="7455600" y="3168589"/>
            <a:ext cx="504000" cy="504000"/>
          </a:xfrm>
          <a:prstGeom prst="ellipse">
            <a:avLst/>
          </a:prstGeom>
          <a:solidFill>
            <a:srgbClr val="FFFE98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/>
              <a:t>0</a:t>
            </a:r>
          </a:p>
        </p:txBody>
      </p:sp>
      <p:sp>
        <p:nvSpPr>
          <p:cNvPr id="54" name="Oval 28"/>
          <p:cNvSpPr>
            <a:spLocks noChangeArrowheads="1"/>
          </p:cNvSpPr>
          <p:nvPr/>
        </p:nvSpPr>
        <p:spPr bwMode="auto">
          <a:xfrm>
            <a:off x="8018400" y="3938988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2</a:t>
            </a:r>
            <a:endParaRPr lang="zh-CN" altLang="en-US" sz="3200" dirty="0"/>
          </a:p>
        </p:txBody>
      </p:sp>
      <p:sp>
        <p:nvSpPr>
          <p:cNvPr id="55" name="Oval 29"/>
          <p:cNvSpPr>
            <a:spLocks noChangeArrowheads="1"/>
          </p:cNvSpPr>
          <p:nvPr/>
        </p:nvSpPr>
        <p:spPr bwMode="auto">
          <a:xfrm>
            <a:off x="7760400" y="4798189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5</a:t>
            </a:r>
            <a:endParaRPr lang="zh-CN" altLang="en-US" sz="3200" dirty="0"/>
          </a:p>
        </p:txBody>
      </p:sp>
      <p:cxnSp>
        <p:nvCxnSpPr>
          <p:cNvPr id="56" name="直接连接符 55"/>
          <p:cNvCxnSpPr>
            <a:stCxn id="53" idx="3"/>
            <a:endCxn id="52" idx="0"/>
          </p:cNvCxnSpPr>
          <p:nvPr/>
        </p:nvCxnSpPr>
        <p:spPr bwMode="auto">
          <a:xfrm rot="5400000">
            <a:off x="7164301" y="3573880"/>
            <a:ext cx="340208" cy="3900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7" name="直接连接符 56"/>
          <p:cNvCxnSpPr>
            <a:stCxn id="53" idx="5"/>
            <a:endCxn id="54" idx="0"/>
          </p:cNvCxnSpPr>
          <p:nvPr/>
        </p:nvCxnSpPr>
        <p:spPr bwMode="auto">
          <a:xfrm rot="16200000" flipH="1">
            <a:off x="7907991" y="3576579"/>
            <a:ext cx="340208" cy="3846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8" name="直接连接符 57"/>
          <p:cNvCxnSpPr>
            <a:stCxn id="54" idx="3"/>
            <a:endCxn id="55" idx="0"/>
          </p:cNvCxnSpPr>
          <p:nvPr/>
        </p:nvCxnSpPr>
        <p:spPr bwMode="auto">
          <a:xfrm rot="5400000">
            <a:off x="7837800" y="4543780"/>
            <a:ext cx="429010" cy="798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9" name="Oval 29"/>
          <p:cNvSpPr>
            <a:spLocks noChangeArrowheads="1"/>
          </p:cNvSpPr>
          <p:nvPr/>
        </p:nvSpPr>
        <p:spPr bwMode="auto">
          <a:xfrm>
            <a:off x="6553200" y="4816800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3</a:t>
            </a:r>
            <a:endParaRPr lang="zh-CN" altLang="en-US" sz="3200" dirty="0"/>
          </a:p>
        </p:txBody>
      </p:sp>
      <p:cxnSp>
        <p:nvCxnSpPr>
          <p:cNvPr id="60" name="直接连接符 59"/>
          <p:cNvCxnSpPr>
            <a:stCxn id="52" idx="3"/>
            <a:endCxn id="59" idx="0"/>
          </p:cNvCxnSpPr>
          <p:nvPr/>
        </p:nvCxnSpPr>
        <p:spPr bwMode="auto">
          <a:xfrm rot="5400000">
            <a:off x="6659395" y="4514985"/>
            <a:ext cx="447621" cy="1560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1" name="Oval 29"/>
          <p:cNvSpPr>
            <a:spLocks noChangeArrowheads="1"/>
          </p:cNvSpPr>
          <p:nvPr/>
        </p:nvSpPr>
        <p:spPr bwMode="auto">
          <a:xfrm>
            <a:off x="7180200" y="4830000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4</a:t>
            </a:r>
            <a:endParaRPr lang="zh-CN" altLang="en-US" sz="3200" dirty="0"/>
          </a:p>
        </p:txBody>
      </p:sp>
      <p:cxnSp>
        <p:nvCxnSpPr>
          <p:cNvPr id="62" name="直接连接符 61"/>
          <p:cNvCxnSpPr>
            <a:stCxn id="52" idx="5"/>
            <a:endCxn id="61" idx="0"/>
          </p:cNvCxnSpPr>
          <p:nvPr/>
        </p:nvCxnSpPr>
        <p:spPr bwMode="auto">
          <a:xfrm rot="16200000" flipH="1">
            <a:off x="7144485" y="4542284"/>
            <a:ext cx="460821" cy="1146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3" name="Oval 29"/>
          <p:cNvSpPr>
            <a:spLocks noChangeArrowheads="1"/>
          </p:cNvSpPr>
          <p:nvPr/>
        </p:nvSpPr>
        <p:spPr bwMode="auto">
          <a:xfrm>
            <a:off x="8323200" y="4804223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6</a:t>
            </a:r>
            <a:endParaRPr lang="zh-CN" altLang="en-US" sz="3200" dirty="0"/>
          </a:p>
        </p:txBody>
      </p:sp>
      <p:cxnSp>
        <p:nvCxnSpPr>
          <p:cNvPr id="64" name="直接连接符 63"/>
          <p:cNvCxnSpPr>
            <a:stCxn id="54" idx="5"/>
            <a:endCxn id="63" idx="0"/>
          </p:cNvCxnSpPr>
          <p:nvPr/>
        </p:nvCxnSpPr>
        <p:spPr bwMode="auto">
          <a:xfrm rot="16200000" flipH="1">
            <a:off x="8294373" y="4523396"/>
            <a:ext cx="435044" cy="1266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6" name="Text Box 6"/>
          <p:cNvSpPr txBox="1">
            <a:spLocks noChangeArrowheads="1"/>
          </p:cNvSpPr>
          <p:nvPr/>
        </p:nvSpPr>
        <p:spPr bwMode="auto">
          <a:xfrm>
            <a:off x="457200" y="3960000"/>
            <a:ext cx="5181600" cy="1350395"/>
          </a:xfrm>
          <a:prstGeom prst="rect">
            <a:avLst/>
          </a:prstGeom>
          <a:solidFill>
            <a:srgbClr val="FFFFA7"/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altLang="zh-CN" sz="3200" dirty="0"/>
              <a:t>(</a:t>
            </a:r>
            <a:r>
              <a:rPr lang="zh-CN" altLang="en-US" sz="3200" dirty="0"/>
              <a:t>国内定义的</a:t>
            </a:r>
            <a:r>
              <a:rPr lang="en-US" altLang="zh-CN" sz="3200" dirty="0"/>
              <a:t>)</a:t>
            </a:r>
            <a:r>
              <a:rPr lang="zh-CN" altLang="en-US" sz="3200" dirty="0"/>
              <a:t>满二叉树，</a:t>
            </a:r>
            <a:endParaRPr lang="en-US" altLang="zh-CN" sz="3200" dirty="0"/>
          </a:p>
          <a:p>
            <a:pPr>
              <a:spcBef>
                <a:spcPts val="0"/>
              </a:spcBef>
              <a:buNone/>
            </a:pPr>
            <a:r>
              <a:rPr lang="zh-CN" altLang="en-US" sz="3200" dirty="0"/>
              <a:t>每一层都达到最大结点数。</a:t>
            </a:r>
            <a:endParaRPr lang="en-US" altLang="zh-CN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304800" y="1037070"/>
            <a:ext cx="8839200" cy="285001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zh-CN" altLang="en-US" sz="3200" dirty="0"/>
              <a:t> 树林的</a:t>
            </a:r>
            <a:r>
              <a:rPr lang="zh-CN" altLang="en-US" sz="3200" dirty="0">
                <a:solidFill>
                  <a:srgbClr val="C00000"/>
                </a:solidFill>
              </a:rPr>
              <a:t>先序</a:t>
            </a:r>
            <a:r>
              <a:rPr lang="zh-CN" altLang="en-US" sz="3200" dirty="0"/>
              <a:t>遍历</a:t>
            </a:r>
            <a:endParaRPr lang="en-US" altLang="zh-CN" sz="3200" dirty="0"/>
          </a:p>
          <a:p>
            <a:pPr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sz="3200" dirty="0"/>
              <a:t>  </a:t>
            </a:r>
            <a:r>
              <a:rPr lang="en-US" altLang="zh-CN" sz="3200" dirty="0">
                <a:solidFill>
                  <a:srgbClr val="008A00"/>
                </a:solidFill>
              </a:rPr>
              <a:t>1) </a:t>
            </a:r>
            <a:r>
              <a:rPr lang="zh-CN" altLang="en-US" sz="3200" dirty="0">
                <a:solidFill>
                  <a:srgbClr val="008A00"/>
                </a:solidFill>
              </a:rPr>
              <a:t>访问第</a:t>
            </a:r>
            <a:r>
              <a:rPr lang="en-US" altLang="zh-CN" sz="3200" dirty="0">
                <a:solidFill>
                  <a:srgbClr val="008A00"/>
                </a:solidFill>
              </a:rPr>
              <a:t>1</a:t>
            </a:r>
            <a:r>
              <a:rPr lang="zh-CN" altLang="en-US" sz="3200" dirty="0">
                <a:solidFill>
                  <a:srgbClr val="008A00"/>
                </a:solidFill>
              </a:rPr>
              <a:t>棵树的根；</a:t>
            </a:r>
            <a:endParaRPr lang="en-US" altLang="zh-CN" sz="3200" dirty="0">
              <a:solidFill>
                <a:srgbClr val="008A00"/>
              </a:solidFill>
            </a:endParaRPr>
          </a:p>
          <a:p>
            <a:pPr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sz="3200" dirty="0">
                <a:solidFill>
                  <a:srgbClr val="008A00"/>
                </a:solidFill>
              </a:rPr>
              <a:t>  2) </a:t>
            </a:r>
            <a:r>
              <a:rPr lang="zh-CN" altLang="en-US" sz="3200" dirty="0">
                <a:solidFill>
                  <a:srgbClr val="008A00"/>
                </a:solidFill>
              </a:rPr>
              <a:t>先序遍历第</a:t>
            </a:r>
            <a:r>
              <a:rPr lang="en-US" altLang="zh-CN" sz="3200" dirty="0">
                <a:solidFill>
                  <a:srgbClr val="008A00"/>
                </a:solidFill>
              </a:rPr>
              <a:t>1</a:t>
            </a:r>
            <a:r>
              <a:rPr lang="zh-CN" altLang="en-US" sz="3200" dirty="0">
                <a:solidFill>
                  <a:srgbClr val="008A00"/>
                </a:solidFill>
              </a:rPr>
              <a:t>棵树的子树林；</a:t>
            </a:r>
            <a:endParaRPr lang="en-US" altLang="zh-CN" sz="3200" dirty="0">
              <a:solidFill>
                <a:srgbClr val="008A00"/>
              </a:solidFill>
            </a:endParaRPr>
          </a:p>
          <a:p>
            <a:pPr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sz="3200" dirty="0">
                <a:solidFill>
                  <a:srgbClr val="008A00"/>
                </a:solidFill>
              </a:rPr>
              <a:t>  3) </a:t>
            </a:r>
            <a:r>
              <a:rPr lang="zh-CN" altLang="en-US" sz="3200" dirty="0">
                <a:solidFill>
                  <a:srgbClr val="008A00"/>
                </a:solidFill>
              </a:rPr>
              <a:t>先序遍历其余树组成的树林；</a:t>
            </a:r>
            <a:endParaRPr lang="en-US" altLang="zh-CN" sz="3200" dirty="0">
              <a:solidFill>
                <a:srgbClr val="008A00"/>
              </a:solidFill>
            </a:endParaRPr>
          </a:p>
        </p:txBody>
      </p:sp>
      <p:sp>
        <p:nvSpPr>
          <p:cNvPr id="32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en-US" altLang="zh-CN" dirty="0">
                <a:ea typeface="黑体" pitchFamily="2" charset="-122"/>
              </a:rPr>
              <a:t>5.7.1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树林遍历</a:t>
            </a:r>
          </a:p>
        </p:txBody>
      </p:sp>
      <p:sp>
        <p:nvSpPr>
          <p:cNvPr id="46" name="Text Box 6"/>
          <p:cNvSpPr txBox="1">
            <a:spLocks noChangeArrowheads="1"/>
          </p:cNvSpPr>
          <p:nvPr/>
        </p:nvSpPr>
        <p:spPr bwMode="auto">
          <a:xfrm>
            <a:off x="304800" y="3886200"/>
            <a:ext cx="4953000" cy="1295400"/>
          </a:xfrm>
          <a:prstGeom prst="rect">
            <a:avLst/>
          </a:prstGeom>
          <a:solidFill>
            <a:schemeClr val="accent5"/>
          </a:solidFill>
          <a:ln w="28575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3200" dirty="0"/>
              <a:t>即：</a:t>
            </a:r>
            <a:r>
              <a:rPr lang="zh-CN" altLang="en-US" sz="3200" dirty="0">
                <a:solidFill>
                  <a:srgbClr val="003399"/>
                </a:solidFill>
              </a:rPr>
              <a:t>从左至右，</a:t>
            </a:r>
            <a:endParaRPr lang="en-US" altLang="zh-CN" sz="3200" dirty="0">
              <a:solidFill>
                <a:srgbClr val="003399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3200" dirty="0">
                <a:solidFill>
                  <a:srgbClr val="003399"/>
                </a:solidFill>
              </a:rPr>
              <a:t>       先序</a:t>
            </a:r>
            <a:r>
              <a:rPr lang="en-US" altLang="zh-CN" sz="3200" dirty="0">
                <a:solidFill>
                  <a:srgbClr val="003399"/>
                </a:solidFill>
              </a:rPr>
              <a:t>(</a:t>
            </a:r>
            <a:r>
              <a:rPr lang="zh-CN" altLang="en-US" sz="3200" dirty="0">
                <a:solidFill>
                  <a:srgbClr val="003399"/>
                </a:solidFill>
              </a:rPr>
              <a:t>先根</a:t>
            </a:r>
            <a:r>
              <a:rPr lang="en-US" altLang="zh-CN" sz="3200" dirty="0">
                <a:solidFill>
                  <a:srgbClr val="003399"/>
                </a:solidFill>
              </a:rPr>
              <a:t>)</a:t>
            </a:r>
            <a:r>
              <a:rPr lang="zh-CN" altLang="en-US" sz="3200" dirty="0">
                <a:solidFill>
                  <a:srgbClr val="003399"/>
                </a:solidFill>
              </a:rPr>
              <a:t>遍历每棵树</a:t>
            </a:r>
            <a:endParaRPr lang="en-US" altLang="zh-CN" sz="3200" dirty="0">
              <a:solidFill>
                <a:srgbClr val="003399"/>
              </a:solidFill>
            </a:endParaRPr>
          </a:p>
        </p:txBody>
      </p:sp>
      <p:sp>
        <p:nvSpPr>
          <p:cNvPr id="47" name="Text Box 6"/>
          <p:cNvSpPr txBox="1">
            <a:spLocks noChangeArrowheads="1"/>
          </p:cNvSpPr>
          <p:nvPr/>
        </p:nvSpPr>
        <p:spPr bwMode="auto">
          <a:xfrm>
            <a:off x="304800" y="5181600"/>
            <a:ext cx="4191000" cy="1274195"/>
          </a:xfrm>
          <a:prstGeom prst="rect">
            <a:avLst/>
          </a:prstGeom>
          <a:solidFill>
            <a:schemeClr val="accent5"/>
          </a:solidFill>
          <a:ln w="28575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3200" dirty="0"/>
              <a:t>先序序列：</a:t>
            </a:r>
            <a:endParaRPr lang="en-US" altLang="zh-CN" sz="3200" dirty="0"/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/>
              <a:t>A B C D E F G H I K J</a:t>
            </a:r>
          </a:p>
        </p:txBody>
      </p:sp>
      <p:sp>
        <p:nvSpPr>
          <p:cNvPr id="50" name="Oval 26"/>
          <p:cNvSpPr>
            <a:spLocks noChangeArrowheads="1"/>
          </p:cNvSpPr>
          <p:nvPr/>
        </p:nvSpPr>
        <p:spPr bwMode="auto">
          <a:xfrm>
            <a:off x="5157850" y="4807033"/>
            <a:ext cx="504000" cy="5040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/>
              <a:t>B</a:t>
            </a:r>
          </a:p>
        </p:txBody>
      </p:sp>
      <p:sp>
        <p:nvSpPr>
          <p:cNvPr id="51" name="Oval 28"/>
          <p:cNvSpPr>
            <a:spLocks noChangeArrowheads="1"/>
          </p:cNvSpPr>
          <p:nvPr/>
        </p:nvSpPr>
        <p:spPr bwMode="auto">
          <a:xfrm>
            <a:off x="6277800" y="4807033"/>
            <a:ext cx="504000" cy="5040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/>
              <a:t>D</a:t>
            </a:r>
            <a:endParaRPr lang="zh-CN" altLang="en-US" sz="3200" dirty="0"/>
          </a:p>
        </p:txBody>
      </p:sp>
      <p:cxnSp>
        <p:nvCxnSpPr>
          <p:cNvPr id="52" name="直接连接符 51"/>
          <p:cNvCxnSpPr>
            <a:cxnSpLocks noChangeShapeType="1"/>
            <a:stCxn id="54" idx="3"/>
            <a:endCxn id="50" idx="0"/>
          </p:cNvCxnSpPr>
          <p:nvPr/>
        </p:nvCxnSpPr>
        <p:spPr bwMode="auto">
          <a:xfrm flipH="1">
            <a:off x="5409850" y="4392591"/>
            <a:ext cx="367084" cy="41444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3" name="直接连接符 52"/>
          <p:cNvCxnSpPr>
            <a:cxnSpLocks noChangeShapeType="1"/>
            <a:stCxn id="54" idx="5"/>
            <a:endCxn id="51" idx="0"/>
          </p:cNvCxnSpPr>
          <p:nvPr/>
        </p:nvCxnSpPr>
        <p:spPr bwMode="auto">
          <a:xfrm>
            <a:off x="6133316" y="4392591"/>
            <a:ext cx="396484" cy="41444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54" name="Oval 27"/>
          <p:cNvSpPr>
            <a:spLocks noChangeArrowheads="1"/>
          </p:cNvSpPr>
          <p:nvPr/>
        </p:nvSpPr>
        <p:spPr bwMode="auto">
          <a:xfrm>
            <a:off x="5703125" y="3962400"/>
            <a:ext cx="504000" cy="5040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55" name="Oval 29"/>
          <p:cNvSpPr>
            <a:spLocks noChangeArrowheads="1"/>
          </p:cNvSpPr>
          <p:nvPr/>
        </p:nvSpPr>
        <p:spPr bwMode="auto">
          <a:xfrm>
            <a:off x="6271450" y="5656221"/>
            <a:ext cx="504000" cy="5040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/>
              <a:t>E</a:t>
            </a:r>
            <a:endParaRPr lang="zh-CN" altLang="en-US" sz="3200" dirty="0"/>
          </a:p>
        </p:txBody>
      </p:sp>
      <p:cxnSp>
        <p:nvCxnSpPr>
          <p:cNvPr id="56" name="直接连接符 55"/>
          <p:cNvCxnSpPr>
            <a:cxnSpLocks noChangeShapeType="1"/>
            <a:stCxn id="51" idx="4"/>
            <a:endCxn id="55" idx="0"/>
          </p:cNvCxnSpPr>
          <p:nvPr/>
        </p:nvCxnSpPr>
        <p:spPr bwMode="auto">
          <a:xfrm flipH="1">
            <a:off x="6523450" y="5311033"/>
            <a:ext cx="6350" cy="3451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57" name="Oval 29"/>
          <p:cNvSpPr>
            <a:spLocks noChangeArrowheads="1"/>
          </p:cNvSpPr>
          <p:nvPr/>
        </p:nvSpPr>
        <p:spPr bwMode="auto">
          <a:xfrm>
            <a:off x="5703125" y="4800600"/>
            <a:ext cx="504000" cy="5040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/>
              <a:t>C</a:t>
            </a:r>
            <a:endParaRPr lang="zh-CN" altLang="en-US" sz="3200" dirty="0"/>
          </a:p>
        </p:txBody>
      </p:sp>
      <p:cxnSp>
        <p:nvCxnSpPr>
          <p:cNvPr id="58" name="直接连接符 57"/>
          <p:cNvCxnSpPr>
            <a:cxnSpLocks noChangeShapeType="1"/>
            <a:stCxn id="54" idx="4"/>
            <a:endCxn id="57" idx="0"/>
          </p:cNvCxnSpPr>
          <p:nvPr/>
        </p:nvCxnSpPr>
        <p:spPr bwMode="auto">
          <a:xfrm>
            <a:off x="5955125" y="4466400"/>
            <a:ext cx="0" cy="3342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59" name="Oval 28"/>
          <p:cNvSpPr>
            <a:spLocks noChangeArrowheads="1"/>
          </p:cNvSpPr>
          <p:nvPr/>
        </p:nvSpPr>
        <p:spPr bwMode="auto">
          <a:xfrm>
            <a:off x="6940550" y="3962400"/>
            <a:ext cx="504000" cy="504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/>
              <a:t>F</a:t>
            </a:r>
            <a:endParaRPr lang="zh-CN" altLang="en-US" sz="3200" dirty="0"/>
          </a:p>
        </p:txBody>
      </p:sp>
      <p:sp>
        <p:nvSpPr>
          <p:cNvPr id="60" name="Oval 29"/>
          <p:cNvSpPr>
            <a:spLocks noChangeArrowheads="1"/>
          </p:cNvSpPr>
          <p:nvPr/>
        </p:nvSpPr>
        <p:spPr bwMode="auto">
          <a:xfrm>
            <a:off x="6934200" y="4859379"/>
            <a:ext cx="504000" cy="504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/>
              <a:t>G</a:t>
            </a:r>
            <a:endParaRPr lang="zh-CN" altLang="en-US" sz="3200" dirty="0"/>
          </a:p>
        </p:txBody>
      </p:sp>
      <p:cxnSp>
        <p:nvCxnSpPr>
          <p:cNvPr id="61" name="直接连接符 60"/>
          <p:cNvCxnSpPr>
            <a:cxnSpLocks noChangeShapeType="1"/>
            <a:stCxn id="59" idx="4"/>
            <a:endCxn id="60" idx="0"/>
          </p:cNvCxnSpPr>
          <p:nvPr/>
        </p:nvCxnSpPr>
        <p:spPr bwMode="auto">
          <a:xfrm flipH="1">
            <a:off x="7186200" y="4466400"/>
            <a:ext cx="6350" cy="39297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62" name="Oval 26"/>
          <p:cNvSpPr>
            <a:spLocks noChangeArrowheads="1"/>
          </p:cNvSpPr>
          <p:nvPr/>
        </p:nvSpPr>
        <p:spPr bwMode="auto">
          <a:xfrm>
            <a:off x="7667625" y="4824454"/>
            <a:ext cx="504000" cy="504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/>
              <a:t>I</a:t>
            </a:r>
          </a:p>
        </p:txBody>
      </p:sp>
      <p:cxnSp>
        <p:nvCxnSpPr>
          <p:cNvPr id="63" name="直接连接符 62"/>
          <p:cNvCxnSpPr>
            <a:cxnSpLocks noChangeShapeType="1"/>
            <a:stCxn id="71" idx="3"/>
            <a:endCxn id="62" idx="0"/>
          </p:cNvCxnSpPr>
          <p:nvPr/>
        </p:nvCxnSpPr>
        <p:spPr bwMode="auto">
          <a:xfrm flipH="1">
            <a:off x="7919625" y="4392591"/>
            <a:ext cx="120259" cy="431863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64" name="Oval 30"/>
          <p:cNvSpPr>
            <a:spLocks noChangeArrowheads="1"/>
          </p:cNvSpPr>
          <p:nvPr/>
        </p:nvSpPr>
        <p:spPr bwMode="auto">
          <a:xfrm>
            <a:off x="7661275" y="5656221"/>
            <a:ext cx="504000" cy="504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/>
              <a:t>K</a:t>
            </a:r>
          </a:p>
        </p:txBody>
      </p:sp>
      <p:cxnSp>
        <p:nvCxnSpPr>
          <p:cNvPr id="70" name="直接连接符 30"/>
          <p:cNvCxnSpPr>
            <a:cxnSpLocks noChangeShapeType="1"/>
            <a:stCxn id="62" idx="4"/>
            <a:endCxn id="64" idx="0"/>
          </p:cNvCxnSpPr>
          <p:nvPr/>
        </p:nvCxnSpPr>
        <p:spPr bwMode="auto">
          <a:xfrm flipH="1">
            <a:off x="7913275" y="5328454"/>
            <a:ext cx="6350" cy="327767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71" name="Oval 27"/>
          <p:cNvSpPr>
            <a:spLocks noChangeArrowheads="1"/>
          </p:cNvSpPr>
          <p:nvPr/>
        </p:nvSpPr>
        <p:spPr bwMode="auto">
          <a:xfrm>
            <a:off x="7966075" y="3962400"/>
            <a:ext cx="504000" cy="504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/>
              <a:t>H</a:t>
            </a:r>
          </a:p>
        </p:txBody>
      </p:sp>
      <p:sp>
        <p:nvSpPr>
          <p:cNvPr id="88" name="Oval 29"/>
          <p:cNvSpPr>
            <a:spLocks noChangeArrowheads="1"/>
          </p:cNvSpPr>
          <p:nvPr/>
        </p:nvSpPr>
        <p:spPr bwMode="auto">
          <a:xfrm>
            <a:off x="8347075" y="4800600"/>
            <a:ext cx="504000" cy="504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/>
              <a:t>J</a:t>
            </a:r>
            <a:endParaRPr lang="zh-CN" altLang="en-US" sz="3200" dirty="0"/>
          </a:p>
        </p:txBody>
      </p:sp>
      <p:cxnSp>
        <p:nvCxnSpPr>
          <p:cNvPr id="90" name="直接连接符 89"/>
          <p:cNvCxnSpPr>
            <a:cxnSpLocks noChangeShapeType="1"/>
            <a:stCxn id="71" idx="5"/>
            <a:endCxn id="88" idx="0"/>
          </p:cNvCxnSpPr>
          <p:nvPr/>
        </p:nvCxnSpPr>
        <p:spPr bwMode="auto">
          <a:xfrm>
            <a:off x="8396266" y="4392591"/>
            <a:ext cx="202809" cy="4080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7" grpId="0" animBg="1"/>
    </p:bldLst>
  </p:timing>
</p:sld>
</file>

<file path=ppt/slides/slide2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zh-CN" altLang="en-US" dirty="0">
                <a:latin typeface="黑体" pitchFamily="2" charset="-122"/>
                <a:ea typeface="黑体" pitchFamily="2" charset="-122"/>
              </a:rPr>
              <a:t>树林的先序遍历</a:t>
            </a:r>
          </a:p>
        </p:txBody>
      </p:sp>
      <p:sp>
        <p:nvSpPr>
          <p:cNvPr id="49" name="Oval 28"/>
          <p:cNvSpPr>
            <a:spLocks noChangeArrowheads="1"/>
          </p:cNvSpPr>
          <p:nvPr/>
        </p:nvSpPr>
        <p:spPr bwMode="auto">
          <a:xfrm>
            <a:off x="5984875" y="1782000"/>
            <a:ext cx="504000" cy="5040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/>
              <a:t>B</a:t>
            </a:r>
            <a:endParaRPr lang="zh-CN" altLang="en-US" sz="3200" dirty="0"/>
          </a:p>
        </p:txBody>
      </p:sp>
      <p:cxnSp>
        <p:nvCxnSpPr>
          <p:cNvPr id="65" name="直接连接符 64"/>
          <p:cNvCxnSpPr>
            <a:cxnSpLocks noChangeShapeType="1"/>
            <a:stCxn id="66" idx="3"/>
            <a:endCxn id="49" idx="0"/>
          </p:cNvCxnSpPr>
          <p:nvPr/>
        </p:nvCxnSpPr>
        <p:spPr bwMode="auto">
          <a:xfrm flipH="1">
            <a:off x="6236875" y="1538370"/>
            <a:ext cx="660009" cy="24363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66" name="Oval 27"/>
          <p:cNvSpPr>
            <a:spLocks noChangeArrowheads="1"/>
          </p:cNvSpPr>
          <p:nvPr/>
        </p:nvSpPr>
        <p:spPr bwMode="auto">
          <a:xfrm>
            <a:off x="6823075" y="1108179"/>
            <a:ext cx="504000" cy="5040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67" name="Oval 29"/>
          <p:cNvSpPr>
            <a:spLocks noChangeArrowheads="1"/>
          </p:cNvSpPr>
          <p:nvPr/>
        </p:nvSpPr>
        <p:spPr bwMode="auto">
          <a:xfrm>
            <a:off x="6289675" y="2590800"/>
            <a:ext cx="504000" cy="5040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/>
              <a:t>C</a:t>
            </a:r>
            <a:endParaRPr lang="zh-CN" altLang="en-US" sz="3200" dirty="0"/>
          </a:p>
        </p:txBody>
      </p:sp>
      <p:cxnSp>
        <p:nvCxnSpPr>
          <p:cNvPr id="68" name="直接连接符 67"/>
          <p:cNvCxnSpPr>
            <a:cxnSpLocks noChangeShapeType="1"/>
            <a:stCxn id="49" idx="4"/>
            <a:endCxn id="67" idx="0"/>
          </p:cNvCxnSpPr>
          <p:nvPr/>
        </p:nvCxnSpPr>
        <p:spPr bwMode="auto">
          <a:xfrm>
            <a:off x="6236875" y="2286000"/>
            <a:ext cx="304800" cy="3048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69" name="Oval 29"/>
          <p:cNvSpPr>
            <a:spLocks noChangeArrowheads="1"/>
          </p:cNvSpPr>
          <p:nvPr/>
        </p:nvSpPr>
        <p:spPr bwMode="auto">
          <a:xfrm>
            <a:off x="6658800" y="3352800"/>
            <a:ext cx="504000" cy="5040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/>
              <a:t>D</a:t>
            </a:r>
            <a:endParaRPr lang="zh-CN" altLang="en-US" sz="3200" dirty="0"/>
          </a:p>
        </p:txBody>
      </p:sp>
      <p:cxnSp>
        <p:nvCxnSpPr>
          <p:cNvPr id="72" name="直接连接符 71"/>
          <p:cNvCxnSpPr>
            <a:cxnSpLocks noChangeShapeType="1"/>
            <a:stCxn id="67" idx="4"/>
            <a:endCxn id="69" idx="0"/>
          </p:cNvCxnSpPr>
          <p:nvPr/>
        </p:nvCxnSpPr>
        <p:spPr bwMode="auto">
          <a:xfrm>
            <a:off x="6541675" y="3094800"/>
            <a:ext cx="369125" cy="2580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73" name="Oval 28"/>
          <p:cNvSpPr>
            <a:spLocks noChangeArrowheads="1"/>
          </p:cNvSpPr>
          <p:nvPr/>
        </p:nvSpPr>
        <p:spPr bwMode="auto">
          <a:xfrm>
            <a:off x="7649400" y="1764579"/>
            <a:ext cx="504000" cy="504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/>
              <a:t>F</a:t>
            </a:r>
            <a:endParaRPr lang="zh-CN" altLang="en-US" sz="3200" dirty="0"/>
          </a:p>
        </p:txBody>
      </p:sp>
      <p:sp>
        <p:nvSpPr>
          <p:cNvPr id="74" name="Oval 29"/>
          <p:cNvSpPr>
            <a:spLocks noChangeArrowheads="1"/>
          </p:cNvSpPr>
          <p:nvPr/>
        </p:nvSpPr>
        <p:spPr bwMode="auto">
          <a:xfrm>
            <a:off x="7204075" y="2590800"/>
            <a:ext cx="504000" cy="504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/>
              <a:t>G</a:t>
            </a:r>
            <a:endParaRPr lang="zh-CN" altLang="en-US" sz="3200" dirty="0"/>
          </a:p>
        </p:txBody>
      </p:sp>
      <p:cxnSp>
        <p:nvCxnSpPr>
          <p:cNvPr id="75" name="直接连接符 74"/>
          <p:cNvCxnSpPr>
            <a:cxnSpLocks noChangeShapeType="1"/>
            <a:stCxn id="73" idx="4"/>
            <a:endCxn id="74" idx="0"/>
          </p:cNvCxnSpPr>
          <p:nvPr/>
        </p:nvCxnSpPr>
        <p:spPr bwMode="auto">
          <a:xfrm flipH="1">
            <a:off x="7456075" y="2268579"/>
            <a:ext cx="445325" cy="322221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76" name="Oval 26"/>
          <p:cNvSpPr>
            <a:spLocks noChangeArrowheads="1"/>
          </p:cNvSpPr>
          <p:nvPr/>
        </p:nvSpPr>
        <p:spPr bwMode="auto">
          <a:xfrm>
            <a:off x="7785100" y="3352800"/>
            <a:ext cx="504000" cy="504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/>
              <a:t>I</a:t>
            </a:r>
          </a:p>
        </p:txBody>
      </p:sp>
      <p:cxnSp>
        <p:nvCxnSpPr>
          <p:cNvPr id="77" name="直接连接符 76"/>
          <p:cNvCxnSpPr>
            <a:cxnSpLocks noChangeShapeType="1"/>
            <a:stCxn id="80" idx="4"/>
            <a:endCxn id="76" idx="0"/>
          </p:cNvCxnSpPr>
          <p:nvPr/>
        </p:nvCxnSpPr>
        <p:spPr bwMode="auto">
          <a:xfrm flipH="1">
            <a:off x="8037100" y="3053442"/>
            <a:ext cx="444500" cy="29935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78" name="Oval 30"/>
          <p:cNvSpPr>
            <a:spLocks noChangeArrowheads="1"/>
          </p:cNvSpPr>
          <p:nvPr/>
        </p:nvSpPr>
        <p:spPr bwMode="auto">
          <a:xfrm>
            <a:off x="7356475" y="4173579"/>
            <a:ext cx="504000" cy="504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/>
              <a:t>K</a:t>
            </a:r>
          </a:p>
        </p:txBody>
      </p:sp>
      <p:cxnSp>
        <p:nvCxnSpPr>
          <p:cNvPr id="79" name="直接连接符 30"/>
          <p:cNvCxnSpPr>
            <a:cxnSpLocks noChangeShapeType="1"/>
            <a:stCxn id="76" idx="4"/>
            <a:endCxn id="78" idx="0"/>
          </p:cNvCxnSpPr>
          <p:nvPr/>
        </p:nvCxnSpPr>
        <p:spPr bwMode="auto">
          <a:xfrm flipH="1">
            <a:off x="7608475" y="3856800"/>
            <a:ext cx="428625" cy="31677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80" name="Oval 27"/>
          <p:cNvSpPr>
            <a:spLocks noChangeArrowheads="1"/>
          </p:cNvSpPr>
          <p:nvPr/>
        </p:nvSpPr>
        <p:spPr bwMode="auto">
          <a:xfrm>
            <a:off x="8229600" y="2549442"/>
            <a:ext cx="504000" cy="504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/>
              <a:t>H</a:t>
            </a:r>
          </a:p>
        </p:txBody>
      </p:sp>
      <p:sp>
        <p:nvSpPr>
          <p:cNvPr id="81" name="Oval 29"/>
          <p:cNvSpPr>
            <a:spLocks noChangeArrowheads="1"/>
          </p:cNvSpPr>
          <p:nvPr/>
        </p:nvSpPr>
        <p:spPr bwMode="auto">
          <a:xfrm>
            <a:off x="8305800" y="4173579"/>
            <a:ext cx="504000" cy="504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/>
              <a:t>J</a:t>
            </a:r>
            <a:endParaRPr lang="zh-CN" altLang="en-US" sz="3200" dirty="0"/>
          </a:p>
        </p:txBody>
      </p:sp>
      <p:cxnSp>
        <p:nvCxnSpPr>
          <p:cNvPr id="82" name="直接连接符 81"/>
          <p:cNvCxnSpPr>
            <a:cxnSpLocks noChangeShapeType="1"/>
            <a:stCxn id="76" idx="4"/>
            <a:endCxn id="81" idx="0"/>
          </p:cNvCxnSpPr>
          <p:nvPr/>
        </p:nvCxnSpPr>
        <p:spPr bwMode="auto">
          <a:xfrm>
            <a:off x="8037100" y="3856800"/>
            <a:ext cx="520700" cy="31677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3" name="直接连接符 82"/>
          <p:cNvCxnSpPr>
            <a:cxnSpLocks noChangeShapeType="1"/>
            <a:stCxn id="66" idx="5"/>
            <a:endCxn id="73" idx="0"/>
          </p:cNvCxnSpPr>
          <p:nvPr/>
        </p:nvCxnSpPr>
        <p:spPr bwMode="auto">
          <a:xfrm>
            <a:off x="7253266" y="1538370"/>
            <a:ext cx="648134" cy="2262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4" name="直接连接符 83"/>
          <p:cNvCxnSpPr>
            <a:cxnSpLocks noChangeShapeType="1"/>
            <a:stCxn id="73" idx="4"/>
            <a:endCxn id="80" idx="0"/>
          </p:cNvCxnSpPr>
          <p:nvPr/>
        </p:nvCxnSpPr>
        <p:spPr bwMode="auto">
          <a:xfrm>
            <a:off x="7901400" y="2268579"/>
            <a:ext cx="580200" cy="280863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85" name="Text Box 6"/>
          <p:cNvSpPr txBox="1">
            <a:spLocks noChangeArrowheads="1"/>
          </p:cNvSpPr>
          <p:nvPr/>
        </p:nvSpPr>
        <p:spPr bwMode="auto">
          <a:xfrm>
            <a:off x="3657600" y="3429000"/>
            <a:ext cx="2209800" cy="553998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514350" indent="-51435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3000" dirty="0"/>
              <a:t>转成二叉树</a:t>
            </a:r>
            <a:endParaRPr lang="en-US" altLang="zh-CN" sz="3000" dirty="0"/>
          </a:p>
        </p:txBody>
      </p:sp>
      <p:sp>
        <p:nvSpPr>
          <p:cNvPr id="86" name="右箭头 85"/>
          <p:cNvSpPr/>
          <p:nvPr/>
        </p:nvSpPr>
        <p:spPr bwMode="auto">
          <a:xfrm>
            <a:off x="3581400" y="3813860"/>
            <a:ext cx="2520000" cy="540000"/>
          </a:xfrm>
          <a:prstGeom prst="rightArrow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87" name="Oval 28"/>
          <p:cNvSpPr>
            <a:spLocks noChangeArrowheads="1"/>
          </p:cNvSpPr>
          <p:nvPr/>
        </p:nvSpPr>
        <p:spPr bwMode="auto">
          <a:xfrm>
            <a:off x="6213475" y="4173580"/>
            <a:ext cx="504000" cy="5040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/>
              <a:t>E</a:t>
            </a:r>
            <a:endParaRPr lang="zh-CN" altLang="en-US" sz="3200" dirty="0"/>
          </a:p>
        </p:txBody>
      </p:sp>
      <p:cxnSp>
        <p:nvCxnSpPr>
          <p:cNvPr id="89" name="直接连接符 88"/>
          <p:cNvCxnSpPr>
            <a:cxnSpLocks noChangeShapeType="1"/>
            <a:stCxn id="69" idx="4"/>
            <a:endCxn id="87" idx="0"/>
          </p:cNvCxnSpPr>
          <p:nvPr/>
        </p:nvCxnSpPr>
        <p:spPr bwMode="auto">
          <a:xfrm flipH="1">
            <a:off x="6465475" y="3856800"/>
            <a:ext cx="445325" cy="31678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91" name="Text Box 6"/>
          <p:cNvSpPr txBox="1">
            <a:spLocks noChangeArrowheads="1"/>
          </p:cNvSpPr>
          <p:nvPr/>
        </p:nvSpPr>
        <p:spPr bwMode="auto">
          <a:xfrm>
            <a:off x="520200" y="4953000"/>
            <a:ext cx="3581400" cy="127419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3200" dirty="0"/>
              <a:t>树林的</a:t>
            </a:r>
            <a:r>
              <a:rPr lang="zh-CN" altLang="en-US" sz="3200" dirty="0">
                <a:solidFill>
                  <a:srgbClr val="C00000"/>
                </a:solidFill>
              </a:rPr>
              <a:t>先序序列：</a:t>
            </a:r>
            <a:endParaRPr lang="en-US" altLang="zh-CN" sz="3200" dirty="0">
              <a:solidFill>
                <a:srgbClr val="C00000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/>
              <a:t>ABCDE FG HIKJ</a:t>
            </a:r>
          </a:p>
        </p:txBody>
      </p:sp>
      <p:sp>
        <p:nvSpPr>
          <p:cNvPr id="92" name="Text Box 6"/>
          <p:cNvSpPr txBox="1">
            <a:spLocks noChangeArrowheads="1"/>
          </p:cNvSpPr>
          <p:nvPr/>
        </p:nvSpPr>
        <p:spPr bwMode="auto">
          <a:xfrm>
            <a:off x="5181600" y="4953000"/>
            <a:ext cx="3962400" cy="121988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3200" dirty="0"/>
              <a:t>二叉树的</a:t>
            </a:r>
            <a:r>
              <a:rPr lang="zh-CN" altLang="en-US" sz="3200" dirty="0">
                <a:solidFill>
                  <a:srgbClr val="C00000"/>
                </a:solidFill>
              </a:rPr>
              <a:t>先序序列：</a:t>
            </a:r>
            <a:endParaRPr lang="en-US" altLang="zh-CN" sz="3200" dirty="0">
              <a:solidFill>
                <a:srgbClr val="C00000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/>
              <a:t>ABCDEFGHIKJ</a:t>
            </a:r>
          </a:p>
        </p:txBody>
      </p:sp>
      <p:sp>
        <p:nvSpPr>
          <p:cNvPr id="93" name="左右箭头 92"/>
          <p:cNvSpPr/>
          <p:nvPr/>
        </p:nvSpPr>
        <p:spPr bwMode="auto">
          <a:xfrm>
            <a:off x="4101600" y="5388995"/>
            <a:ext cx="1080000" cy="533400"/>
          </a:xfrm>
          <a:prstGeom prst="leftRightArrow">
            <a:avLst/>
          </a:prstGeom>
          <a:noFill/>
          <a:ln w="38100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95" name="Oval 26"/>
          <p:cNvSpPr>
            <a:spLocks noChangeArrowheads="1"/>
          </p:cNvSpPr>
          <p:nvPr/>
        </p:nvSpPr>
        <p:spPr bwMode="auto">
          <a:xfrm>
            <a:off x="345375" y="2444833"/>
            <a:ext cx="504000" cy="5040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/>
              <a:t>B</a:t>
            </a:r>
          </a:p>
        </p:txBody>
      </p:sp>
      <p:sp>
        <p:nvSpPr>
          <p:cNvPr id="96" name="Oval 28"/>
          <p:cNvSpPr>
            <a:spLocks noChangeArrowheads="1"/>
          </p:cNvSpPr>
          <p:nvPr/>
        </p:nvSpPr>
        <p:spPr bwMode="auto">
          <a:xfrm>
            <a:off x="1465325" y="2444833"/>
            <a:ext cx="504000" cy="5040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/>
              <a:t>D</a:t>
            </a:r>
            <a:endParaRPr lang="zh-CN" altLang="en-US" sz="3200" dirty="0"/>
          </a:p>
        </p:txBody>
      </p:sp>
      <p:cxnSp>
        <p:nvCxnSpPr>
          <p:cNvPr id="97" name="直接连接符 96"/>
          <p:cNvCxnSpPr>
            <a:cxnSpLocks noChangeShapeType="1"/>
            <a:stCxn id="99" idx="3"/>
            <a:endCxn id="95" idx="0"/>
          </p:cNvCxnSpPr>
          <p:nvPr/>
        </p:nvCxnSpPr>
        <p:spPr bwMode="auto">
          <a:xfrm flipH="1">
            <a:off x="597375" y="2030391"/>
            <a:ext cx="367084" cy="41444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8" name="直接连接符 97"/>
          <p:cNvCxnSpPr>
            <a:cxnSpLocks noChangeShapeType="1"/>
            <a:stCxn id="99" idx="5"/>
            <a:endCxn id="96" idx="0"/>
          </p:cNvCxnSpPr>
          <p:nvPr/>
        </p:nvCxnSpPr>
        <p:spPr bwMode="auto">
          <a:xfrm>
            <a:off x="1320841" y="2030391"/>
            <a:ext cx="396484" cy="41444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99" name="Oval 27"/>
          <p:cNvSpPr>
            <a:spLocks noChangeArrowheads="1"/>
          </p:cNvSpPr>
          <p:nvPr/>
        </p:nvSpPr>
        <p:spPr bwMode="auto">
          <a:xfrm>
            <a:off x="890650" y="1600200"/>
            <a:ext cx="504000" cy="5040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00" name="Oval 29"/>
          <p:cNvSpPr>
            <a:spLocks noChangeArrowheads="1"/>
          </p:cNvSpPr>
          <p:nvPr/>
        </p:nvSpPr>
        <p:spPr bwMode="auto">
          <a:xfrm>
            <a:off x="1458975" y="3294021"/>
            <a:ext cx="504000" cy="5040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/>
              <a:t>E</a:t>
            </a:r>
            <a:endParaRPr lang="zh-CN" altLang="en-US" sz="3200" dirty="0"/>
          </a:p>
        </p:txBody>
      </p:sp>
      <p:cxnSp>
        <p:nvCxnSpPr>
          <p:cNvPr id="101" name="直接连接符 100"/>
          <p:cNvCxnSpPr>
            <a:cxnSpLocks noChangeShapeType="1"/>
            <a:stCxn id="96" idx="4"/>
            <a:endCxn id="100" idx="0"/>
          </p:cNvCxnSpPr>
          <p:nvPr/>
        </p:nvCxnSpPr>
        <p:spPr bwMode="auto">
          <a:xfrm flipH="1">
            <a:off x="1710975" y="2948833"/>
            <a:ext cx="6350" cy="3451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02" name="Oval 29"/>
          <p:cNvSpPr>
            <a:spLocks noChangeArrowheads="1"/>
          </p:cNvSpPr>
          <p:nvPr/>
        </p:nvSpPr>
        <p:spPr bwMode="auto">
          <a:xfrm>
            <a:off x="890650" y="2438400"/>
            <a:ext cx="504000" cy="5040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/>
              <a:t>C</a:t>
            </a:r>
            <a:endParaRPr lang="zh-CN" altLang="en-US" sz="3200" dirty="0"/>
          </a:p>
        </p:txBody>
      </p:sp>
      <p:cxnSp>
        <p:nvCxnSpPr>
          <p:cNvPr id="103" name="直接连接符 102"/>
          <p:cNvCxnSpPr>
            <a:cxnSpLocks noChangeShapeType="1"/>
            <a:stCxn id="99" idx="4"/>
            <a:endCxn id="102" idx="0"/>
          </p:cNvCxnSpPr>
          <p:nvPr/>
        </p:nvCxnSpPr>
        <p:spPr bwMode="auto">
          <a:xfrm>
            <a:off x="1142650" y="2104200"/>
            <a:ext cx="0" cy="3342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04" name="Oval 28"/>
          <p:cNvSpPr>
            <a:spLocks noChangeArrowheads="1"/>
          </p:cNvSpPr>
          <p:nvPr/>
        </p:nvSpPr>
        <p:spPr bwMode="auto">
          <a:xfrm>
            <a:off x="2128075" y="1600200"/>
            <a:ext cx="504000" cy="504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/>
              <a:t>F</a:t>
            </a:r>
            <a:endParaRPr lang="zh-CN" altLang="en-US" sz="3200" dirty="0"/>
          </a:p>
        </p:txBody>
      </p:sp>
      <p:sp>
        <p:nvSpPr>
          <p:cNvPr id="105" name="Oval 29"/>
          <p:cNvSpPr>
            <a:spLocks noChangeArrowheads="1"/>
          </p:cNvSpPr>
          <p:nvPr/>
        </p:nvSpPr>
        <p:spPr bwMode="auto">
          <a:xfrm>
            <a:off x="2121725" y="2497179"/>
            <a:ext cx="504000" cy="504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/>
              <a:t>G</a:t>
            </a:r>
            <a:endParaRPr lang="zh-CN" altLang="en-US" sz="3200" dirty="0"/>
          </a:p>
        </p:txBody>
      </p:sp>
      <p:cxnSp>
        <p:nvCxnSpPr>
          <p:cNvPr id="106" name="直接连接符 105"/>
          <p:cNvCxnSpPr>
            <a:cxnSpLocks noChangeShapeType="1"/>
            <a:stCxn id="104" idx="4"/>
            <a:endCxn id="105" idx="0"/>
          </p:cNvCxnSpPr>
          <p:nvPr/>
        </p:nvCxnSpPr>
        <p:spPr bwMode="auto">
          <a:xfrm flipH="1">
            <a:off x="2373725" y="2104200"/>
            <a:ext cx="6350" cy="39297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07" name="Oval 26"/>
          <p:cNvSpPr>
            <a:spLocks noChangeArrowheads="1"/>
          </p:cNvSpPr>
          <p:nvPr/>
        </p:nvSpPr>
        <p:spPr bwMode="auto">
          <a:xfrm>
            <a:off x="2855150" y="2462254"/>
            <a:ext cx="504000" cy="504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/>
              <a:t>I</a:t>
            </a:r>
          </a:p>
        </p:txBody>
      </p:sp>
      <p:cxnSp>
        <p:nvCxnSpPr>
          <p:cNvPr id="108" name="直接连接符 107"/>
          <p:cNvCxnSpPr>
            <a:cxnSpLocks noChangeShapeType="1"/>
            <a:stCxn id="111" idx="3"/>
            <a:endCxn id="107" idx="0"/>
          </p:cNvCxnSpPr>
          <p:nvPr/>
        </p:nvCxnSpPr>
        <p:spPr bwMode="auto">
          <a:xfrm flipH="1">
            <a:off x="3107150" y="2030391"/>
            <a:ext cx="120259" cy="431863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09" name="Oval 30"/>
          <p:cNvSpPr>
            <a:spLocks noChangeArrowheads="1"/>
          </p:cNvSpPr>
          <p:nvPr/>
        </p:nvSpPr>
        <p:spPr bwMode="auto">
          <a:xfrm>
            <a:off x="2848800" y="3294021"/>
            <a:ext cx="504000" cy="504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/>
              <a:t>K</a:t>
            </a:r>
          </a:p>
        </p:txBody>
      </p:sp>
      <p:cxnSp>
        <p:nvCxnSpPr>
          <p:cNvPr id="110" name="直接连接符 30"/>
          <p:cNvCxnSpPr>
            <a:cxnSpLocks noChangeShapeType="1"/>
            <a:stCxn id="107" idx="4"/>
            <a:endCxn id="109" idx="0"/>
          </p:cNvCxnSpPr>
          <p:nvPr/>
        </p:nvCxnSpPr>
        <p:spPr bwMode="auto">
          <a:xfrm flipH="1">
            <a:off x="3100800" y="2966254"/>
            <a:ext cx="6350" cy="327767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11" name="Oval 27"/>
          <p:cNvSpPr>
            <a:spLocks noChangeArrowheads="1"/>
          </p:cNvSpPr>
          <p:nvPr/>
        </p:nvSpPr>
        <p:spPr bwMode="auto">
          <a:xfrm>
            <a:off x="3153600" y="1600200"/>
            <a:ext cx="504000" cy="504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/>
              <a:t>H</a:t>
            </a:r>
          </a:p>
        </p:txBody>
      </p:sp>
      <p:sp>
        <p:nvSpPr>
          <p:cNvPr id="112" name="Oval 29"/>
          <p:cNvSpPr>
            <a:spLocks noChangeArrowheads="1"/>
          </p:cNvSpPr>
          <p:nvPr/>
        </p:nvSpPr>
        <p:spPr bwMode="auto">
          <a:xfrm>
            <a:off x="3534600" y="2438400"/>
            <a:ext cx="504000" cy="504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/>
              <a:t>J</a:t>
            </a:r>
            <a:endParaRPr lang="zh-CN" altLang="en-US" sz="3200" dirty="0"/>
          </a:p>
        </p:txBody>
      </p:sp>
      <p:cxnSp>
        <p:nvCxnSpPr>
          <p:cNvPr id="113" name="直接连接符 112"/>
          <p:cNvCxnSpPr>
            <a:cxnSpLocks noChangeShapeType="1"/>
            <a:stCxn id="111" idx="5"/>
            <a:endCxn id="112" idx="0"/>
          </p:cNvCxnSpPr>
          <p:nvPr/>
        </p:nvCxnSpPr>
        <p:spPr bwMode="auto">
          <a:xfrm>
            <a:off x="3583791" y="2030391"/>
            <a:ext cx="202809" cy="4080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/>
      <p:bldP spid="92" grpId="0" animBg="1"/>
      <p:bldP spid="93" grpId="0" animBg="1"/>
    </p:bldLst>
  </p:timing>
</p:sld>
</file>

<file path=ppt/slides/slide2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304800" y="1037070"/>
            <a:ext cx="8839200" cy="285001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zh-CN" altLang="en-US" sz="3200" dirty="0"/>
              <a:t> 树林的</a:t>
            </a:r>
            <a:r>
              <a:rPr lang="zh-CN" altLang="en-US" sz="3200" dirty="0">
                <a:solidFill>
                  <a:srgbClr val="C00000"/>
                </a:solidFill>
              </a:rPr>
              <a:t>后序</a:t>
            </a:r>
            <a:r>
              <a:rPr lang="zh-CN" altLang="en-US" sz="3200" dirty="0"/>
              <a:t>遍历  </a:t>
            </a:r>
            <a:r>
              <a:rPr lang="en-US" altLang="zh-CN" sz="3200" dirty="0"/>
              <a:t>(</a:t>
            </a:r>
            <a:r>
              <a:rPr lang="zh-CN" altLang="en-US" sz="3200" dirty="0"/>
              <a:t>有的教材称为“中序遍历”</a:t>
            </a:r>
            <a:r>
              <a:rPr lang="en-US" altLang="zh-CN" sz="3200" dirty="0"/>
              <a:t>)</a:t>
            </a:r>
          </a:p>
          <a:p>
            <a:pPr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sz="3200" dirty="0"/>
              <a:t>  </a:t>
            </a:r>
            <a:r>
              <a:rPr lang="en-US" altLang="zh-CN" sz="3200" dirty="0">
                <a:solidFill>
                  <a:srgbClr val="008A00"/>
                </a:solidFill>
              </a:rPr>
              <a:t>1)</a:t>
            </a:r>
            <a:r>
              <a:rPr lang="zh-CN" altLang="en-US" sz="3200" dirty="0">
                <a:solidFill>
                  <a:srgbClr val="008A00"/>
                </a:solidFill>
              </a:rPr>
              <a:t> 后序遍历第</a:t>
            </a:r>
            <a:r>
              <a:rPr lang="en-US" altLang="zh-CN" sz="3200" dirty="0">
                <a:solidFill>
                  <a:srgbClr val="008A00"/>
                </a:solidFill>
              </a:rPr>
              <a:t>1</a:t>
            </a:r>
            <a:r>
              <a:rPr lang="zh-CN" altLang="en-US" sz="3200" dirty="0">
                <a:solidFill>
                  <a:srgbClr val="008A00"/>
                </a:solidFill>
              </a:rPr>
              <a:t>棵树的子树林；</a:t>
            </a:r>
            <a:endParaRPr lang="en-US" altLang="zh-CN" sz="3200" dirty="0">
              <a:solidFill>
                <a:srgbClr val="008A00"/>
              </a:solidFill>
            </a:endParaRPr>
          </a:p>
          <a:p>
            <a:pPr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sz="3200" dirty="0">
                <a:solidFill>
                  <a:srgbClr val="008A00"/>
                </a:solidFill>
              </a:rPr>
              <a:t>  2) </a:t>
            </a:r>
            <a:r>
              <a:rPr lang="zh-CN" altLang="en-US" sz="3200" dirty="0">
                <a:solidFill>
                  <a:srgbClr val="008A00"/>
                </a:solidFill>
              </a:rPr>
              <a:t>访问第</a:t>
            </a:r>
            <a:r>
              <a:rPr lang="en-US" altLang="zh-CN" sz="3200" dirty="0">
                <a:solidFill>
                  <a:srgbClr val="008A00"/>
                </a:solidFill>
              </a:rPr>
              <a:t>1</a:t>
            </a:r>
            <a:r>
              <a:rPr lang="zh-CN" altLang="en-US" sz="3200" dirty="0">
                <a:solidFill>
                  <a:srgbClr val="008A00"/>
                </a:solidFill>
              </a:rPr>
              <a:t>棵树的根；</a:t>
            </a:r>
            <a:endParaRPr lang="en-US" altLang="zh-CN" sz="3200" dirty="0">
              <a:solidFill>
                <a:srgbClr val="008A00"/>
              </a:solidFill>
            </a:endParaRPr>
          </a:p>
          <a:p>
            <a:pPr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sz="3200" dirty="0">
                <a:solidFill>
                  <a:srgbClr val="008A00"/>
                </a:solidFill>
              </a:rPr>
              <a:t>  3) </a:t>
            </a:r>
            <a:r>
              <a:rPr lang="zh-CN" altLang="en-US" sz="3200" dirty="0">
                <a:solidFill>
                  <a:srgbClr val="008A00"/>
                </a:solidFill>
              </a:rPr>
              <a:t>后序遍历其余树组成的森林；</a:t>
            </a:r>
            <a:endParaRPr lang="en-US" altLang="zh-CN" sz="3200" dirty="0">
              <a:solidFill>
                <a:srgbClr val="008A00"/>
              </a:solidFill>
            </a:endParaRPr>
          </a:p>
        </p:txBody>
      </p:sp>
      <p:sp>
        <p:nvSpPr>
          <p:cNvPr id="32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en-US" altLang="zh-CN" dirty="0">
                <a:ea typeface="黑体" pitchFamily="2" charset="-122"/>
              </a:rPr>
              <a:t>5.7.1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树林遍历</a:t>
            </a:r>
          </a:p>
        </p:txBody>
      </p:sp>
      <p:sp>
        <p:nvSpPr>
          <p:cNvPr id="46" name="Text Box 6"/>
          <p:cNvSpPr txBox="1">
            <a:spLocks noChangeArrowheads="1"/>
          </p:cNvSpPr>
          <p:nvPr/>
        </p:nvSpPr>
        <p:spPr bwMode="auto">
          <a:xfrm>
            <a:off x="304800" y="3886200"/>
            <a:ext cx="4953000" cy="1295400"/>
          </a:xfrm>
          <a:prstGeom prst="rect">
            <a:avLst/>
          </a:prstGeom>
          <a:solidFill>
            <a:schemeClr val="accent5"/>
          </a:solidFill>
          <a:ln w="28575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3200" dirty="0"/>
              <a:t>即：</a:t>
            </a:r>
            <a:r>
              <a:rPr lang="zh-CN" altLang="en-US" sz="3200" dirty="0">
                <a:solidFill>
                  <a:srgbClr val="003399"/>
                </a:solidFill>
              </a:rPr>
              <a:t>从左至右，</a:t>
            </a:r>
            <a:endParaRPr lang="en-US" altLang="zh-CN" sz="3200" dirty="0">
              <a:solidFill>
                <a:srgbClr val="003399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3200" dirty="0">
                <a:solidFill>
                  <a:srgbClr val="003399"/>
                </a:solidFill>
              </a:rPr>
              <a:t>       后序</a:t>
            </a:r>
            <a:r>
              <a:rPr lang="en-US" altLang="zh-CN" sz="3200" dirty="0">
                <a:solidFill>
                  <a:srgbClr val="003399"/>
                </a:solidFill>
              </a:rPr>
              <a:t>(</a:t>
            </a:r>
            <a:r>
              <a:rPr lang="zh-CN" altLang="en-US" sz="3200" dirty="0">
                <a:solidFill>
                  <a:srgbClr val="003399"/>
                </a:solidFill>
              </a:rPr>
              <a:t>后根</a:t>
            </a:r>
            <a:r>
              <a:rPr lang="en-US" altLang="zh-CN" sz="3200" dirty="0">
                <a:solidFill>
                  <a:srgbClr val="003399"/>
                </a:solidFill>
              </a:rPr>
              <a:t>)</a:t>
            </a:r>
            <a:r>
              <a:rPr lang="zh-CN" altLang="en-US" sz="3200" dirty="0">
                <a:solidFill>
                  <a:srgbClr val="003399"/>
                </a:solidFill>
              </a:rPr>
              <a:t>遍历每棵树</a:t>
            </a:r>
            <a:endParaRPr lang="en-US" altLang="zh-CN" sz="3200" dirty="0">
              <a:solidFill>
                <a:srgbClr val="003399"/>
              </a:solidFill>
            </a:endParaRPr>
          </a:p>
        </p:txBody>
      </p:sp>
      <p:sp>
        <p:nvSpPr>
          <p:cNvPr id="47" name="Text Box 6"/>
          <p:cNvSpPr txBox="1">
            <a:spLocks noChangeArrowheads="1"/>
          </p:cNvSpPr>
          <p:nvPr/>
        </p:nvSpPr>
        <p:spPr bwMode="auto">
          <a:xfrm>
            <a:off x="304800" y="5181600"/>
            <a:ext cx="4191000" cy="1274195"/>
          </a:xfrm>
          <a:prstGeom prst="rect">
            <a:avLst/>
          </a:prstGeom>
          <a:solidFill>
            <a:schemeClr val="accent5"/>
          </a:solidFill>
          <a:ln w="28575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3200" dirty="0"/>
              <a:t>后序序列：</a:t>
            </a:r>
            <a:endParaRPr lang="en-US" altLang="zh-CN" sz="3200" dirty="0"/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/>
              <a:t>B C E D A G F K I J H</a:t>
            </a:r>
          </a:p>
        </p:txBody>
      </p:sp>
      <p:sp>
        <p:nvSpPr>
          <p:cNvPr id="50" name="Oval 26"/>
          <p:cNvSpPr>
            <a:spLocks noChangeArrowheads="1"/>
          </p:cNvSpPr>
          <p:nvPr/>
        </p:nvSpPr>
        <p:spPr bwMode="auto">
          <a:xfrm>
            <a:off x="5157850" y="4807033"/>
            <a:ext cx="504000" cy="5040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/>
              <a:t>B</a:t>
            </a:r>
          </a:p>
        </p:txBody>
      </p:sp>
      <p:sp>
        <p:nvSpPr>
          <p:cNvPr id="51" name="Oval 28"/>
          <p:cNvSpPr>
            <a:spLocks noChangeArrowheads="1"/>
          </p:cNvSpPr>
          <p:nvPr/>
        </p:nvSpPr>
        <p:spPr bwMode="auto">
          <a:xfrm>
            <a:off x="6277800" y="4807033"/>
            <a:ext cx="504000" cy="5040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/>
              <a:t>D</a:t>
            </a:r>
            <a:endParaRPr lang="zh-CN" altLang="en-US" sz="3200" dirty="0"/>
          </a:p>
        </p:txBody>
      </p:sp>
      <p:cxnSp>
        <p:nvCxnSpPr>
          <p:cNvPr id="52" name="直接连接符 51"/>
          <p:cNvCxnSpPr>
            <a:cxnSpLocks noChangeShapeType="1"/>
            <a:stCxn id="54" idx="3"/>
            <a:endCxn id="50" idx="0"/>
          </p:cNvCxnSpPr>
          <p:nvPr/>
        </p:nvCxnSpPr>
        <p:spPr bwMode="auto">
          <a:xfrm flipH="1">
            <a:off x="5409850" y="4392591"/>
            <a:ext cx="367084" cy="41444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3" name="直接连接符 52"/>
          <p:cNvCxnSpPr>
            <a:cxnSpLocks noChangeShapeType="1"/>
            <a:stCxn id="54" idx="5"/>
            <a:endCxn id="51" idx="0"/>
          </p:cNvCxnSpPr>
          <p:nvPr/>
        </p:nvCxnSpPr>
        <p:spPr bwMode="auto">
          <a:xfrm>
            <a:off x="6133316" y="4392591"/>
            <a:ext cx="396484" cy="41444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54" name="Oval 27"/>
          <p:cNvSpPr>
            <a:spLocks noChangeArrowheads="1"/>
          </p:cNvSpPr>
          <p:nvPr/>
        </p:nvSpPr>
        <p:spPr bwMode="auto">
          <a:xfrm>
            <a:off x="5703125" y="3962400"/>
            <a:ext cx="504000" cy="5040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55" name="Oval 29"/>
          <p:cNvSpPr>
            <a:spLocks noChangeArrowheads="1"/>
          </p:cNvSpPr>
          <p:nvPr/>
        </p:nvSpPr>
        <p:spPr bwMode="auto">
          <a:xfrm>
            <a:off x="6271450" y="5656221"/>
            <a:ext cx="504000" cy="5040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/>
              <a:t>E</a:t>
            </a:r>
            <a:endParaRPr lang="zh-CN" altLang="en-US" sz="3200" dirty="0"/>
          </a:p>
        </p:txBody>
      </p:sp>
      <p:cxnSp>
        <p:nvCxnSpPr>
          <p:cNvPr id="56" name="直接连接符 55"/>
          <p:cNvCxnSpPr>
            <a:cxnSpLocks noChangeShapeType="1"/>
            <a:stCxn id="51" idx="4"/>
            <a:endCxn id="55" idx="0"/>
          </p:cNvCxnSpPr>
          <p:nvPr/>
        </p:nvCxnSpPr>
        <p:spPr bwMode="auto">
          <a:xfrm flipH="1">
            <a:off x="6523450" y="5311033"/>
            <a:ext cx="6350" cy="3451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57" name="Oval 29"/>
          <p:cNvSpPr>
            <a:spLocks noChangeArrowheads="1"/>
          </p:cNvSpPr>
          <p:nvPr/>
        </p:nvSpPr>
        <p:spPr bwMode="auto">
          <a:xfrm>
            <a:off x="5703125" y="4800600"/>
            <a:ext cx="504000" cy="5040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/>
              <a:t>C</a:t>
            </a:r>
            <a:endParaRPr lang="zh-CN" altLang="en-US" sz="3200" dirty="0"/>
          </a:p>
        </p:txBody>
      </p:sp>
      <p:cxnSp>
        <p:nvCxnSpPr>
          <p:cNvPr id="58" name="直接连接符 57"/>
          <p:cNvCxnSpPr>
            <a:cxnSpLocks noChangeShapeType="1"/>
            <a:stCxn id="54" idx="4"/>
            <a:endCxn id="57" idx="0"/>
          </p:cNvCxnSpPr>
          <p:nvPr/>
        </p:nvCxnSpPr>
        <p:spPr bwMode="auto">
          <a:xfrm>
            <a:off x="5955125" y="4466400"/>
            <a:ext cx="0" cy="3342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59" name="Oval 28"/>
          <p:cNvSpPr>
            <a:spLocks noChangeArrowheads="1"/>
          </p:cNvSpPr>
          <p:nvPr/>
        </p:nvSpPr>
        <p:spPr bwMode="auto">
          <a:xfrm>
            <a:off x="6940550" y="3962400"/>
            <a:ext cx="504000" cy="504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/>
              <a:t>F</a:t>
            </a:r>
            <a:endParaRPr lang="zh-CN" altLang="en-US" sz="3200" dirty="0"/>
          </a:p>
        </p:txBody>
      </p:sp>
      <p:sp>
        <p:nvSpPr>
          <p:cNvPr id="60" name="Oval 29"/>
          <p:cNvSpPr>
            <a:spLocks noChangeArrowheads="1"/>
          </p:cNvSpPr>
          <p:nvPr/>
        </p:nvSpPr>
        <p:spPr bwMode="auto">
          <a:xfrm>
            <a:off x="6934200" y="4859379"/>
            <a:ext cx="504000" cy="504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/>
              <a:t>G</a:t>
            </a:r>
            <a:endParaRPr lang="zh-CN" altLang="en-US" sz="3200" dirty="0"/>
          </a:p>
        </p:txBody>
      </p:sp>
      <p:cxnSp>
        <p:nvCxnSpPr>
          <p:cNvPr id="61" name="直接连接符 60"/>
          <p:cNvCxnSpPr>
            <a:cxnSpLocks noChangeShapeType="1"/>
            <a:stCxn id="59" idx="4"/>
            <a:endCxn id="60" idx="0"/>
          </p:cNvCxnSpPr>
          <p:nvPr/>
        </p:nvCxnSpPr>
        <p:spPr bwMode="auto">
          <a:xfrm flipH="1">
            <a:off x="7186200" y="4466400"/>
            <a:ext cx="6350" cy="39297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62" name="Oval 26"/>
          <p:cNvSpPr>
            <a:spLocks noChangeArrowheads="1"/>
          </p:cNvSpPr>
          <p:nvPr/>
        </p:nvSpPr>
        <p:spPr bwMode="auto">
          <a:xfrm>
            <a:off x="7667625" y="4824454"/>
            <a:ext cx="504000" cy="504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/>
              <a:t>I</a:t>
            </a:r>
          </a:p>
        </p:txBody>
      </p:sp>
      <p:cxnSp>
        <p:nvCxnSpPr>
          <p:cNvPr id="63" name="直接连接符 62"/>
          <p:cNvCxnSpPr>
            <a:cxnSpLocks noChangeShapeType="1"/>
            <a:stCxn id="71" idx="3"/>
            <a:endCxn id="62" idx="0"/>
          </p:cNvCxnSpPr>
          <p:nvPr/>
        </p:nvCxnSpPr>
        <p:spPr bwMode="auto">
          <a:xfrm flipH="1">
            <a:off x="7919625" y="4392591"/>
            <a:ext cx="120259" cy="431863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64" name="Oval 30"/>
          <p:cNvSpPr>
            <a:spLocks noChangeArrowheads="1"/>
          </p:cNvSpPr>
          <p:nvPr/>
        </p:nvSpPr>
        <p:spPr bwMode="auto">
          <a:xfrm>
            <a:off x="7661275" y="5656221"/>
            <a:ext cx="504000" cy="504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/>
              <a:t>K</a:t>
            </a:r>
          </a:p>
        </p:txBody>
      </p:sp>
      <p:cxnSp>
        <p:nvCxnSpPr>
          <p:cNvPr id="70" name="直接连接符 30"/>
          <p:cNvCxnSpPr>
            <a:cxnSpLocks noChangeShapeType="1"/>
            <a:stCxn id="62" idx="4"/>
            <a:endCxn id="64" idx="0"/>
          </p:cNvCxnSpPr>
          <p:nvPr/>
        </p:nvCxnSpPr>
        <p:spPr bwMode="auto">
          <a:xfrm flipH="1">
            <a:off x="7913275" y="5328454"/>
            <a:ext cx="6350" cy="327767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71" name="Oval 27"/>
          <p:cNvSpPr>
            <a:spLocks noChangeArrowheads="1"/>
          </p:cNvSpPr>
          <p:nvPr/>
        </p:nvSpPr>
        <p:spPr bwMode="auto">
          <a:xfrm>
            <a:off x="7966075" y="3962400"/>
            <a:ext cx="504000" cy="504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/>
              <a:t>H</a:t>
            </a:r>
          </a:p>
        </p:txBody>
      </p:sp>
      <p:sp>
        <p:nvSpPr>
          <p:cNvPr id="88" name="Oval 29"/>
          <p:cNvSpPr>
            <a:spLocks noChangeArrowheads="1"/>
          </p:cNvSpPr>
          <p:nvPr/>
        </p:nvSpPr>
        <p:spPr bwMode="auto">
          <a:xfrm>
            <a:off x="8347075" y="4800600"/>
            <a:ext cx="504000" cy="504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/>
              <a:t>J</a:t>
            </a:r>
            <a:endParaRPr lang="zh-CN" altLang="en-US" sz="3200" dirty="0"/>
          </a:p>
        </p:txBody>
      </p:sp>
      <p:cxnSp>
        <p:nvCxnSpPr>
          <p:cNvPr id="90" name="直接连接符 89"/>
          <p:cNvCxnSpPr>
            <a:cxnSpLocks noChangeShapeType="1"/>
            <a:stCxn id="71" idx="5"/>
            <a:endCxn id="88" idx="0"/>
          </p:cNvCxnSpPr>
          <p:nvPr/>
        </p:nvCxnSpPr>
        <p:spPr bwMode="auto">
          <a:xfrm>
            <a:off x="8396266" y="4392591"/>
            <a:ext cx="202809" cy="4080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7" grpId="0" animBg="1"/>
    </p:bldLst>
  </p:timing>
</p:sld>
</file>

<file path=ppt/slides/slide2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zh-CN" altLang="en-US" dirty="0">
                <a:latin typeface="黑体" pitchFamily="2" charset="-122"/>
                <a:ea typeface="黑体" pitchFamily="2" charset="-122"/>
              </a:rPr>
              <a:t>树林的后序遍历</a:t>
            </a:r>
          </a:p>
        </p:txBody>
      </p:sp>
      <p:sp>
        <p:nvSpPr>
          <p:cNvPr id="49" name="Oval 28"/>
          <p:cNvSpPr>
            <a:spLocks noChangeArrowheads="1"/>
          </p:cNvSpPr>
          <p:nvPr/>
        </p:nvSpPr>
        <p:spPr bwMode="auto">
          <a:xfrm>
            <a:off x="5984875" y="1782000"/>
            <a:ext cx="504000" cy="5040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/>
              <a:t>B</a:t>
            </a:r>
            <a:endParaRPr lang="zh-CN" altLang="en-US" sz="3200" dirty="0"/>
          </a:p>
        </p:txBody>
      </p:sp>
      <p:cxnSp>
        <p:nvCxnSpPr>
          <p:cNvPr id="65" name="直接连接符 64"/>
          <p:cNvCxnSpPr>
            <a:cxnSpLocks noChangeShapeType="1"/>
            <a:stCxn id="66" idx="3"/>
            <a:endCxn id="49" idx="0"/>
          </p:cNvCxnSpPr>
          <p:nvPr/>
        </p:nvCxnSpPr>
        <p:spPr bwMode="auto">
          <a:xfrm flipH="1">
            <a:off x="6236875" y="1538370"/>
            <a:ext cx="660009" cy="24363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66" name="Oval 27"/>
          <p:cNvSpPr>
            <a:spLocks noChangeArrowheads="1"/>
          </p:cNvSpPr>
          <p:nvPr/>
        </p:nvSpPr>
        <p:spPr bwMode="auto">
          <a:xfrm>
            <a:off x="6823075" y="1108179"/>
            <a:ext cx="504000" cy="5040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67" name="Oval 29"/>
          <p:cNvSpPr>
            <a:spLocks noChangeArrowheads="1"/>
          </p:cNvSpPr>
          <p:nvPr/>
        </p:nvSpPr>
        <p:spPr bwMode="auto">
          <a:xfrm>
            <a:off x="6289675" y="2590800"/>
            <a:ext cx="504000" cy="5040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/>
              <a:t>C</a:t>
            </a:r>
            <a:endParaRPr lang="zh-CN" altLang="en-US" sz="3200" dirty="0"/>
          </a:p>
        </p:txBody>
      </p:sp>
      <p:cxnSp>
        <p:nvCxnSpPr>
          <p:cNvPr id="68" name="直接连接符 67"/>
          <p:cNvCxnSpPr>
            <a:cxnSpLocks noChangeShapeType="1"/>
            <a:stCxn id="49" idx="4"/>
            <a:endCxn id="67" idx="0"/>
          </p:cNvCxnSpPr>
          <p:nvPr/>
        </p:nvCxnSpPr>
        <p:spPr bwMode="auto">
          <a:xfrm>
            <a:off x="6236875" y="2286000"/>
            <a:ext cx="304800" cy="3048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69" name="Oval 29"/>
          <p:cNvSpPr>
            <a:spLocks noChangeArrowheads="1"/>
          </p:cNvSpPr>
          <p:nvPr/>
        </p:nvSpPr>
        <p:spPr bwMode="auto">
          <a:xfrm>
            <a:off x="6658800" y="3352800"/>
            <a:ext cx="504000" cy="5040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/>
              <a:t>D</a:t>
            </a:r>
            <a:endParaRPr lang="zh-CN" altLang="en-US" sz="3200" dirty="0"/>
          </a:p>
        </p:txBody>
      </p:sp>
      <p:cxnSp>
        <p:nvCxnSpPr>
          <p:cNvPr id="72" name="直接连接符 71"/>
          <p:cNvCxnSpPr>
            <a:cxnSpLocks noChangeShapeType="1"/>
            <a:stCxn id="67" idx="4"/>
            <a:endCxn id="69" idx="0"/>
          </p:cNvCxnSpPr>
          <p:nvPr/>
        </p:nvCxnSpPr>
        <p:spPr bwMode="auto">
          <a:xfrm>
            <a:off x="6541675" y="3094800"/>
            <a:ext cx="369125" cy="2580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73" name="Oval 28"/>
          <p:cNvSpPr>
            <a:spLocks noChangeArrowheads="1"/>
          </p:cNvSpPr>
          <p:nvPr/>
        </p:nvSpPr>
        <p:spPr bwMode="auto">
          <a:xfrm>
            <a:off x="7649400" y="1764579"/>
            <a:ext cx="504000" cy="504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/>
              <a:t>F</a:t>
            </a:r>
            <a:endParaRPr lang="zh-CN" altLang="en-US" sz="3200" dirty="0"/>
          </a:p>
        </p:txBody>
      </p:sp>
      <p:sp>
        <p:nvSpPr>
          <p:cNvPr id="74" name="Oval 29"/>
          <p:cNvSpPr>
            <a:spLocks noChangeArrowheads="1"/>
          </p:cNvSpPr>
          <p:nvPr/>
        </p:nvSpPr>
        <p:spPr bwMode="auto">
          <a:xfrm>
            <a:off x="7204075" y="2590800"/>
            <a:ext cx="504000" cy="504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/>
              <a:t>G</a:t>
            </a:r>
            <a:endParaRPr lang="zh-CN" altLang="en-US" sz="3200" dirty="0"/>
          </a:p>
        </p:txBody>
      </p:sp>
      <p:cxnSp>
        <p:nvCxnSpPr>
          <p:cNvPr id="75" name="直接连接符 74"/>
          <p:cNvCxnSpPr>
            <a:cxnSpLocks noChangeShapeType="1"/>
            <a:stCxn id="73" idx="4"/>
            <a:endCxn id="74" idx="0"/>
          </p:cNvCxnSpPr>
          <p:nvPr/>
        </p:nvCxnSpPr>
        <p:spPr bwMode="auto">
          <a:xfrm flipH="1">
            <a:off x="7456075" y="2268579"/>
            <a:ext cx="445325" cy="322221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76" name="Oval 26"/>
          <p:cNvSpPr>
            <a:spLocks noChangeArrowheads="1"/>
          </p:cNvSpPr>
          <p:nvPr/>
        </p:nvSpPr>
        <p:spPr bwMode="auto">
          <a:xfrm>
            <a:off x="7785100" y="3352800"/>
            <a:ext cx="504000" cy="504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/>
              <a:t>I</a:t>
            </a:r>
          </a:p>
        </p:txBody>
      </p:sp>
      <p:cxnSp>
        <p:nvCxnSpPr>
          <p:cNvPr id="77" name="直接连接符 76"/>
          <p:cNvCxnSpPr>
            <a:cxnSpLocks noChangeShapeType="1"/>
            <a:stCxn id="80" idx="4"/>
            <a:endCxn id="76" idx="0"/>
          </p:cNvCxnSpPr>
          <p:nvPr/>
        </p:nvCxnSpPr>
        <p:spPr bwMode="auto">
          <a:xfrm flipH="1">
            <a:off x="8037100" y="3053442"/>
            <a:ext cx="444500" cy="29935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78" name="Oval 30"/>
          <p:cNvSpPr>
            <a:spLocks noChangeArrowheads="1"/>
          </p:cNvSpPr>
          <p:nvPr/>
        </p:nvSpPr>
        <p:spPr bwMode="auto">
          <a:xfrm>
            <a:off x="7356475" y="4173579"/>
            <a:ext cx="504000" cy="504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/>
              <a:t>K</a:t>
            </a:r>
          </a:p>
        </p:txBody>
      </p:sp>
      <p:cxnSp>
        <p:nvCxnSpPr>
          <p:cNvPr id="79" name="直接连接符 30"/>
          <p:cNvCxnSpPr>
            <a:cxnSpLocks noChangeShapeType="1"/>
            <a:stCxn id="76" idx="4"/>
            <a:endCxn id="78" idx="0"/>
          </p:cNvCxnSpPr>
          <p:nvPr/>
        </p:nvCxnSpPr>
        <p:spPr bwMode="auto">
          <a:xfrm flipH="1">
            <a:off x="7608475" y="3856800"/>
            <a:ext cx="428625" cy="31677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80" name="Oval 27"/>
          <p:cNvSpPr>
            <a:spLocks noChangeArrowheads="1"/>
          </p:cNvSpPr>
          <p:nvPr/>
        </p:nvSpPr>
        <p:spPr bwMode="auto">
          <a:xfrm>
            <a:off x="8229600" y="2549442"/>
            <a:ext cx="504000" cy="504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/>
              <a:t>H</a:t>
            </a:r>
          </a:p>
        </p:txBody>
      </p:sp>
      <p:sp>
        <p:nvSpPr>
          <p:cNvPr id="81" name="Oval 29"/>
          <p:cNvSpPr>
            <a:spLocks noChangeArrowheads="1"/>
          </p:cNvSpPr>
          <p:nvPr/>
        </p:nvSpPr>
        <p:spPr bwMode="auto">
          <a:xfrm>
            <a:off x="8305800" y="4173579"/>
            <a:ext cx="504000" cy="504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/>
              <a:t>J</a:t>
            </a:r>
            <a:endParaRPr lang="zh-CN" altLang="en-US" sz="3200" dirty="0"/>
          </a:p>
        </p:txBody>
      </p:sp>
      <p:cxnSp>
        <p:nvCxnSpPr>
          <p:cNvPr id="82" name="直接连接符 81"/>
          <p:cNvCxnSpPr>
            <a:cxnSpLocks noChangeShapeType="1"/>
            <a:stCxn id="76" idx="4"/>
            <a:endCxn id="81" idx="0"/>
          </p:cNvCxnSpPr>
          <p:nvPr/>
        </p:nvCxnSpPr>
        <p:spPr bwMode="auto">
          <a:xfrm>
            <a:off x="8037100" y="3856800"/>
            <a:ext cx="520700" cy="31677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3" name="直接连接符 82"/>
          <p:cNvCxnSpPr>
            <a:cxnSpLocks noChangeShapeType="1"/>
            <a:stCxn id="66" idx="5"/>
            <a:endCxn id="73" idx="0"/>
          </p:cNvCxnSpPr>
          <p:nvPr/>
        </p:nvCxnSpPr>
        <p:spPr bwMode="auto">
          <a:xfrm>
            <a:off x="7253266" y="1538370"/>
            <a:ext cx="648134" cy="2262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4" name="直接连接符 83"/>
          <p:cNvCxnSpPr>
            <a:cxnSpLocks noChangeShapeType="1"/>
            <a:stCxn id="73" idx="4"/>
            <a:endCxn id="80" idx="0"/>
          </p:cNvCxnSpPr>
          <p:nvPr/>
        </p:nvCxnSpPr>
        <p:spPr bwMode="auto">
          <a:xfrm>
            <a:off x="7901400" y="2268579"/>
            <a:ext cx="580200" cy="280863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85" name="Text Box 6"/>
          <p:cNvSpPr txBox="1">
            <a:spLocks noChangeArrowheads="1"/>
          </p:cNvSpPr>
          <p:nvPr/>
        </p:nvSpPr>
        <p:spPr bwMode="auto">
          <a:xfrm>
            <a:off x="3657600" y="3429000"/>
            <a:ext cx="2209800" cy="553998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514350" indent="-51435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3000" dirty="0"/>
              <a:t>转成二叉树</a:t>
            </a:r>
            <a:endParaRPr lang="en-US" altLang="zh-CN" sz="3000" dirty="0"/>
          </a:p>
        </p:txBody>
      </p:sp>
      <p:sp>
        <p:nvSpPr>
          <p:cNvPr id="86" name="右箭头 85"/>
          <p:cNvSpPr/>
          <p:nvPr/>
        </p:nvSpPr>
        <p:spPr bwMode="auto">
          <a:xfrm>
            <a:off x="3581400" y="3813860"/>
            <a:ext cx="2520000" cy="540000"/>
          </a:xfrm>
          <a:prstGeom prst="rightArrow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87" name="Oval 28"/>
          <p:cNvSpPr>
            <a:spLocks noChangeArrowheads="1"/>
          </p:cNvSpPr>
          <p:nvPr/>
        </p:nvSpPr>
        <p:spPr bwMode="auto">
          <a:xfrm>
            <a:off x="6213475" y="4173580"/>
            <a:ext cx="504000" cy="5040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/>
              <a:t>E</a:t>
            </a:r>
            <a:endParaRPr lang="zh-CN" altLang="en-US" sz="3200" dirty="0"/>
          </a:p>
        </p:txBody>
      </p:sp>
      <p:cxnSp>
        <p:nvCxnSpPr>
          <p:cNvPr id="89" name="直接连接符 88"/>
          <p:cNvCxnSpPr>
            <a:cxnSpLocks noChangeShapeType="1"/>
            <a:stCxn id="69" idx="4"/>
            <a:endCxn id="87" idx="0"/>
          </p:cNvCxnSpPr>
          <p:nvPr/>
        </p:nvCxnSpPr>
        <p:spPr bwMode="auto">
          <a:xfrm flipH="1">
            <a:off x="6465475" y="3856800"/>
            <a:ext cx="445325" cy="31678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91" name="Text Box 6"/>
          <p:cNvSpPr txBox="1">
            <a:spLocks noChangeArrowheads="1"/>
          </p:cNvSpPr>
          <p:nvPr/>
        </p:nvSpPr>
        <p:spPr bwMode="auto">
          <a:xfrm>
            <a:off x="520200" y="4953000"/>
            <a:ext cx="3581400" cy="127419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3200" dirty="0"/>
              <a:t>树林的</a:t>
            </a:r>
            <a:r>
              <a:rPr lang="zh-CN" altLang="en-US" sz="3200" dirty="0">
                <a:solidFill>
                  <a:srgbClr val="C00000"/>
                </a:solidFill>
              </a:rPr>
              <a:t>后序序列：</a:t>
            </a:r>
            <a:endParaRPr lang="en-US" altLang="zh-CN" sz="3200" dirty="0">
              <a:solidFill>
                <a:srgbClr val="C00000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/>
              <a:t>BCEDAGFKIJH</a:t>
            </a:r>
          </a:p>
        </p:txBody>
      </p:sp>
      <p:sp>
        <p:nvSpPr>
          <p:cNvPr id="92" name="Text Box 6"/>
          <p:cNvSpPr txBox="1">
            <a:spLocks noChangeArrowheads="1"/>
          </p:cNvSpPr>
          <p:nvPr/>
        </p:nvSpPr>
        <p:spPr bwMode="auto">
          <a:xfrm>
            <a:off x="5181600" y="4953000"/>
            <a:ext cx="3962400" cy="127419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3200" dirty="0"/>
              <a:t>二叉树的</a:t>
            </a:r>
            <a:r>
              <a:rPr lang="zh-CN" altLang="en-US" sz="3200" dirty="0">
                <a:solidFill>
                  <a:srgbClr val="C00000"/>
                </a:solidFill>
              </a:rPr>
              <a:t>中序序列：</a:t>
            </a:r>
            <a:endParaRPr lang="en-US" altLang="zh-CN" sz="3200" dirty="0">
              <a:solidFill>
                <a:srgbClr val="C00000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/>
              <a:t>BCEDAGFKIJH</a:t>
            </a:r>
          </a:p>
        </p:txBody>
      </p:sp>
      <p:sp>
        <p:nvSpPr>
          <p:cNvPr id="93" name="左右箭头 92"/>
          <p:cNvSpPr/>
          <p:nvPr/>
        </p:nvSpPr>
        <p:spPr bwMode="auto">
          <a:xfrm>
            <a:off x="4101600" y="5388995"/>
            <a:ext cx="1080000" cy="533400"/>
          </a:xfrm>
          <a:prstGeom prst="leftRightArrow">
            <a:avLst/>
          </a:prstGeom>
          <a:noFill/>
          <a:ln w="38100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95" name="Oval 26"/>
          <p:cNvSpPr>
            <a:spLocks noChangeArrowheads="1"/>
          </p:cNvSpPr>
          <p:nvPr/>
        </p:nvSpPr>
        <p:spPr bwMode="auto">
          <a:xfrm>
            <a:off x="345375" y="2444833"/>
            <a:ext cx="504000" cy="5040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/>
              <a:t>B</a:t>
            </a:r>
          </a:p>
        </p:txBody>
      </p:sp>
      <p:sp>
        <p:nvSpPr>
          <p:cNvPr id="96" name="Oval 28"/>
          <p:cNvSpPr>
            <a:spLocks noChangeArrowheads="1"/>
          </p:cNvSpPr>
          <p:nvPr/>
        </p:nvSpPr>
        <p:spPr bwMode="auto">
          <a:xfrm>
            <a:off x="1465325" y="2444833"/>
            <a:ext cx="504000" cy="5040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/>
              <a:t>D</a:t>
            </a:r>
            <a:endParaRPr lang="zh-CN" altLang="en-US" sz="3200" dirty="0"/>
          </a:p>
        </p:txBody>
      </p:sp>
      <p:cxnSp>
        <p:nvCxnSpPr>
          <p:cNvPr id="97" name="直接连接符 96"/>
          <p:cNvCxnSpPr>
            <a:cxnSpLocks noChangeShapeType="1"/>
            <a:stCxn id="99" idx="3"/>
            <a:endCxn id="95" idx="0"/>
          </p:cNvCxnSpPr>
          <p:nvPr/>
        </p:nvCxnSpPr>
        <p:spPr bwMode="auto">
          <a:xfrm flipH="1">
            <a:off x="597375" y="2030391"/>
            <a:ext cx="367084" cy="41444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8" name="直接连接符 97"/>
          <p:cNvCxnSpPr>
            <a:cxnSpLocks noChangeShapeType="1"/>
            <a:stCxn id="99" idx="5"/>
            <a:endCxn id="96" idx="0"/>
          </p:cNvCxnSpPr>
          <p:nvPr/>
        </p:nvCxnSpPr>
        <p:spPr bwMode="auto">
          <a:xfrm>
            <a:off x="1320841" y="2030391"/>
            <a:ext cx="396484" cy="41444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99" name="Oval 27"/>
          <p:cNvSpPr>
            <a:spLocks noChangeArrowheads="1"/>
          </p:cNvSpPr>
          <p:nvPr/>
        </p:nvSpPr>
        <p:spPr bwMode="auto">
          <a:xfrm>
            <a:off x="890650" y="1600200"/>
            <a:ext cx="504000" cy="5040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00" name="Oval 29"/>
          <p:cNvSpPr>
            <a:spLocks noChangeArrowheads="1"/>
          </p:cNvSpPr>
          <p:nvPr/>
        </p:nvSpPr>
        <p:spPr bwMode="auto">
          <a:xfrm>
            <a:off x="1458975" y="3294021"/>
            <a:ext cx="504000" cy="5040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/>
              <a:t>E</a:t>
            </a:r>
            <a:endParaRPr lang="zh-CN" altLang="en-US" sz="3200" dirty="0"/>
          </a:p>
        </p:txBody>
      </p:sp>
      <p:cxnSp>
        <p:nvCxnSpPr>
          <p:cNvPr id="101" name="直接连接符 100"/>
          <p:cNvCxnSpPr>
            <a:cxnSpLocks noChangeShapeType="1"/>
            <a:stCxn id="96" idx="4"/>
            <a:endCxn id="100" idx="0"/>
          </p:cNvCxnSpPr>
          <p:nvPr/>
        </p:nvCxnSpPr>
        <p:spPr bwMode="auto">
          <a:xfrm flipH="1">
            <a:off x="1710975" y="2948833"/>
            <a:ext cx="6350" cy="3451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02" name="Oval 29"/>
          <p:cNvSpPr>
            <a:spLocks noChangeArrowheads="1"/>
          </p:cNvSpPr>
          <p:nvPr/>
        </p:nvSpPr>
        <p:spPr bwMode="auto">
          <a:xfrm>
            <a:off x="890650" y="2438400"/>
            <a:ext cx="504000" cy="5040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/>
              <a:t>C</a:t>
            </a:r>
            <a:endParaRPr lang="zh-CN" altLang="en-US" sz="3200" dirty="0"/>
          </a:p>
        </p:txBody>
      </p:sp>
      <p:cxnSp>
        <p:nvCxnSpPr>
          <p:cNvPr id="103" name="直接连接符 102"/>
          <p:cNvCxnSpPr>
            <a:cxnSpLocks noChangeShapeType="1"/>
            <a:stCxn id="99" idx="4"/>
            <a:endCxn id="102" idx="0"/>
          </p:cNvCxnSpPr>
          <p:nvPr/>
        </p:nvCxnSpPr>
        <p:spPr bwMode="auto">
          <a:xfrm>
            <a:off x="1142650" y="2104200"/>
            <a:ext cx="0" cy="3342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04" name="Oval 28"/>
          <p:cNvSpPr>
            <a:spLocks noChangeArrowheads="1"/>
          </p:cNvSpPr>
          <p:nvPr/>
        </p:nvSpPr>
        <p:spPr bwMode="auto">
          <a:xfrm>
            <a:off x="2128075" y="1600200"/>
            <a:ext cx="504000" cy="504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/>
              <a:t>F</a:t>
            </a:r>
            <a:endParaRPr lang="zh-CN" altLang="en-US" sz="3200" dirty="0"/>
          </a:p>
        </p:txBody>
      </p:sp>
      <p:sp>
        <p:nvSpPr>
          <p:cNvPr id="105" name="Oval 29"/>
          <p:cNvSpPr>
            <a:spLocks noChangeArrowheads="1"/>
          </p:cNvSpPr>
          <p:nvPr/>
        </p:nvSpPr>
        <p:spPr bwMode="auto">
          <a:xfrm>
            <a:off x="2121725" y="2497179"/>
            <a:ext cx="504000" cy="504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/>
              <a:t>G</a:t>
            </a:r>
            <a:endParaRPr lang="zh-CN" altLang="en-US" sz="3200" dirty="0"/>
          </a:p>
        </p:txBody>
      </p:sp>
      <p:cxnSp>
        <p:nvCxnSpPr>
          <p:cNvPr id="106" name="直接连接符 105"/>
          <p:cNvCxnSpPr>
            <a:cxnSpLocks noChangeShapeType="1"/>
            <a:stCxn id="104" idx="4"/>
            <a:endCxn id="105" idx="0"/>
          </p:cNvCxnSpPr>
          <p:nvPr/>
        </p:nvCxnSpPr>
        <p:spPr bwMode="auto">
          <a:xfrm flipH="1">
            <a:off x="2373725" y="2104200"/>
            <a:ext cx="6350" cy="39297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07" name="Oval 26"/>
          <p:cNvSpPr>
            <a:spLocks noChangeArrowheads="1"/>
          </p:cNvSpPr>
          <p:nvPr/>
        </p:nvSpPr>
        <p:spPr bwMode="auto">
          <a:xfrm>
            <a:off x="2855150" y="2462254"/>
            <a:ext cx="504000" cy="504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/>
              <a:t>I</a:t>
            </a:r>
          </a:p>
        </p:txBody>
      </p:sp>
      <p:cxnSp>
        <p:nvCxnSpPr>
          <p:cNvPr id="108" name="直接连接符 107"/>
          <p:cNvCxnSpPr>
            <a:cxnSpLocks noChangeShapeType="1"/>
            <a:stCxn id="111" idx="3"/>
            <a:endCxn id="107" idx="0"/>
          </p:cNvCxnSpPr>
          <p:nvPr/>
        </p:nvCxnSpPr>
        <p:spPr bwMode="auto">
          <a:xfrm flipH="1">
            <a:off x="3107150" y="2030391"/>
            <a:ext cx="120259" cy="431863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09" name="Oval 30"/>
          <p:cNvSpPr>
            <a:spLocks noChangeArrowheads="1"/>
          </p:cNvSpPr>
          <p:nvPr/>
        </p:nvSpPr>
        <p:spPr bwMode="auto">
          <a:xfrm>
            <a:off x="2848800" y="3294021"/>
            <a:ext cx="504000" cy="504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/>
              <a:t>K</a:t>
            </a:r>
          </a:p>
        </p:txBody>
      </p:sp>
      <p:cxnSp>
        <p:nvCxnSpPr>
          <p:cNvPr id="110" name="直接连接符 30"/>
          <p:cNvCxnSpPr>
            <a:cxnSpLocks noChangeShapeType="1"/>
            <a:stCxn id="107" idx="4"/>
            <a:endCxn id="109" idx="0"/>
          </p:cNvCxnSpPr>
          <p:nvPr/>
        </p:nvCxnSpPr>
        <p:spPr bwMode="auto">
          <a:xfrm flipH="1">
            <a:off x="3100800" y="2966254"/>
            <a:ext cx="6350" cy="327767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11" name="Oval 27"/>
          <p:cNvSpPr>
            <a:spLocks noChangeArrowheads="1"/>
          </p:cNvSpPr>
          <p:nvPr/>
        </p:nvSpPr>
        <p:spPr bwMode="auto">
          <a:xfrm>
            <a:off x="3153600" y="1600200"/>
            <a:ext cx="504000" cy="504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/>
              <a:t>H</a:t>
            </a:r>
          </a:p>
        </p:txBody>
      </p:sp>
      <p:sp>
        <p:nvSpPr>
          <p:cNvPr id="112" name="Oval 29"/>
          <p:cNvSpPr>
            <a:spLocks noChangeArrowheads="1"/>
          </p:cNvSpPr>
          <p:nvPr/>
        </p:nvSpPr>
        <p:spPr bwMode="auto">
          <a:xfrm>
            <a:off x="3534600" y="2438400"/>
            <a:ext cx="504000" cy="504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/>
              <a:t>J</a:t>
            </a:r>
            <a:endParaRPr lang="zh-CN" altLang="en-US" sz="3200" dirty="0"/>
          </a:p>
        </p:txBody>
      </p:sp>
      <p:cxnSp>
        <p:nvCxnSpPr>
          <p:cNvPr id="113" name="直接连接符 112"/>
          <p:cNvCxnSpPr>
            <a:cxnSpLocks noChangeShapeType="1"/>
            <a:stCxn id="111" idx="5"/>
            <a:endCxn id="112" idx="0"/>
          </p:cNvCxnSpPr>
          <p:nvPr/>
        </p:nvCxnSpPr>
        <p:spPr bwMode="auto">
          <a:xfrm>
            <a:off x="3583791" y="2030391"/>
            <a:ext cx="202809" cy="4080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 animBg="1"/>
      <p:bldP spid="93" grpId="0" animBg="1"/>
    </p:bldLst>
  </p:timing>
</p:sld>
</file>

<file path=ppt/slides/slide2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363600" y="909697"/>
            <a:ext cx="6172200" cy="206210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514350" indent="-514350">
              <a:lnSpc>
                <a:spcPct val="160000"/>
              </a:lnSpc>
              <a:spcBef>
                <a:spcPts val="0"/>
              </a:spcBef>
              <a:buAutoNum type="arabicParenBoth"/>
            </a:pPr>
            <a:r>
              <a:rPr lang="zh-CN" altLang="en-US" sz="3200" dirty="0"/>
              <a:t> 树的先根遍历</a:t>
            </a:r>
            <a:endParaRPr lang="en-US" altLang="zh-CN" sz="3200" dirty="0"/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/>
              <a:t>     </a:t>
            </a:r>
            <a:r>
              <a:rPr lang="en-US" altLang="zh-CN" sz="3200" dirty="0">
                <a:solidFill>
                  <a:srgbClr val="008A00"/>
                </a:solidFill>
              </a:rPr>
              <a:t>-- </a:t>
            </a:r>
            <a:r>
              <a:rPr lang="zh-CN" altLang="en-US" sz="3200" dirty="0">
                <a:solidFill>
                  <a:srgbClr val="008A00"/>
                </a:solidFill>
              </a:rPr>
              <a:t>首先访问根结点</a:t>
            </a:r>
            <a:r>
              <a:rPr lang="en-US" altLang="zh-CN" sz="3200" dirty="0">
                <a:solidFill>
                  <a:srgbClr val="008A00"/>
                </a:solidFill>
              </a:rPr>
              <a:t>D</a:t>
            </a:r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>
                <a:solidFill>
                  <a:srgbClr val="008A00"/>
                </a:solidFill>
              </a:rPr>
              <a:t>     -- </a:t>
            </a:r>
            <a:r>
              <a:rPr lang="zh-CN" altLang="en-US" sz="3200" dirty="0">
                <a:solidFill>
                  <a:srgbClr val="FF6600"/>
                </a:solidFill>
              </a:rPr>
              <a:t>从左到右</a:t>
            </a:r>
            <a:r>
              <a:rPr lang="zh-CN" altLang="en-US" sz="3200" dirty="0">
                <a:solidFill>
                  <a:srgbClr val="008A00"/>
                </a:solidFill>
              </a:rPr>
              <a:t>先根遍历</a:t>
            </a:r>
            <a:r>
              <a:rPr lang="zh-CN" altLang="en-US" sz="3200" dirty="0"/>
              <a:t>所有子树</a:t>
            </a:r>
            <a:endParaRPr lang="en-US" altLang="zh-CN" sz="3200" dirty="0"/>
          </a:p>
        </p:txBody>
      </p:sp>
      <p:sp>
        <p:nvSpPr>
          <p:cNvPr id="15" name="Oval 26"/>
          <p:cNvSpPr>
            <a:spLocks noChangeArrowheads="1"/>
          </p:cNvSpPr>
          <p:nvPr/>
        </p:nvSpPr>
        <p:spPr bwMode="auto">
          <a:xfrm>
            <a:off x="820800" y="3798876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B</a:t>
            </a:r>
          </a:p>
        </p:txBody>
      </p:sp>
      <p:sp>
        <p:nvSpPr>
          <p:cNvPr id="16" name="Oval 28"/>
          <p:cNvSpPr>
            <a:spLocks noChangeArrowheads="1"/>
          </p:cNvSpPr>
          <p:nvPr/>
        </p:nvSpPr>
        <p:spPr bwMode="auto">
          <a:xfrm>
            <a:off x="2467800" y="3798876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D</a:t>
            </a:r>
            <a:endParaRPr lang="zh-CN" altLang="en-US" sz="3200" dirty="0"/>
          </a:p>
        </p:txBody>
      </p:sp>
      <p:cxnSp>
        <p:nvCxnSpPr>
          <p:cNvPr id="17" name="直接连接符 16"/>
          <p:cNvCxnSpPr>
            <a:cxnSpLocks noChangeShapeType="1"/>
            <a:stCxn id="22" idx="3"/>
            <a:endCxn id="15" idx="0"/>
          </p:cNvCxnSpPr>
          <p:nvPr/>
        </p:nvCxnSpPr>
        <p:spPr bwMode="auto">
          <a:xfrm flipH="1">
            <a:off x="1072800" y="3401991"/>
            <a:ext cx="630609" cy="396885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8" name="直接连接符 17"/>
          <p:cNvCxnSpPr>
            <a:cxnSpLocks noChangeShapeType="1"/>
            <a:stCxn id="22" idx="5"/>
            <a:endCxn id="16" idx="0"/>
          </p:cNvCxnSpPr>
          <p:nvPr/>
        </p:nvCxnSpPr>
        <p:spPr bwMode="auto">
          <a:xfrm>
            <a:off x="2059791" y="3401991"/>
            <a:ext cx="660009" cy="396885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9" name="Oval 30"/>
          <p:cNvSpPr>
            <a:spLocks noChangeArrowheads="1"/>
          </p:cNvSpPr>
          <p:nvPr/>
        </p:nvSpPr>
        <p:spPr bwMode="auto">
          <a:xfrm>
            <a:off x="1125600" y="46188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E</a:t>
            </a:r>
          </a:p>
        </p:txBody>
      </p:sp>
      <p:cxnSp>
        <p:nvCxnSpPr>
          <p:cNvPr id="20" name="直接连接符 30"/>
          <p:cNvCxnSpPr>
            <a:cxnSpLocks noChangeShapeType="1"/>
            <a:stCxn id="26" idx="3"/>
            <a:endCxn id="19" idx="0"/>
          </p:cNvCxnSpPr>
          <p:nvPr/>
        </p:nvCxnSpPr>
        <p:spPr bwMode="auto">
          <a:xfrm flipH="1">
            <a:off x="1377600" y="4252066"/>
            <a:ext cx="320232" cy="366734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" name="直接连接符 31"/>
          <p:cNvCxnSpPr>
            <a:cxnSpLocks noChangeShapeType="1"/>
            <a:stCxn id="23" idx="0"/>
            <a:endCxn id="26" idx="5"/>
          </p:cNvCxnSpPr>
          <p:nvPr/>
        </p:nvCxnSpPr>
        <p:spPr bwMode="auto">
          <a:xfrm flipH="1" flipV="1">
            <a:off x="2054214" y="4252066"/>
            <a:ext cx="284586" cy="366734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2" name="Oval 27"/>
          <p:cNvSpPr>
            <a:spLocks noChangeArrowheads="1"/>
          </p:cNvSpPr>
          <p:nvPr/>
        </p:nvSpPr>
        <p:spPr bwMode="auto">
          <a:xfrm>
            <a:off x="1629600" y="29718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buNone/>
            </a:pPr>
            <a:r>
              <a:rPr lang="en-US" altLang="zh-CN" sz="3200" dirty="0"/>
              <a:t>A</a:t>
            </a:r>
          </a:p>
        </p:txBody>
      </p:sp>
      <p:sp>
        <p:nvSpPr>
          <p:cNvPr id="23" name="Oval 26"/>
          <p:cNvSpPr>
            <a:spLocks noChangeArrowheads="1"/>
          </p:cNvSpPr>
          <p:nvPr/>
        </p:nvSpPr>
        <p:spPr bwMode="auto">
          <a:xfrm>
            <a:off x="2086800" y="46188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F</a:t>
            </a:r>
          </a:p>
        </p:txBody>
      </p:sp>
      <p:sp>
        <p:nvSpPr>
          <p:cNvPr id="26" name="Oval 29"/>
          <p:cNvSpPr>
            <a:spLocks noChangeArrowheads="1"/>
          </p:cNvSpPr>
          <p:nvPr/>
        </p:nvSpPr>
        <p:spPr bwMode="auto">
          <a:xfrm>
            <a:off x="1624023" y="3821875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C</a:t>
            </a:r>
            <a:endParaRPr lang="zh-CN" altLang="en-US" sz="3200" dirty="0"/>
          </a:p>
        </p:txBody>
      </p:sp>
      <p:cxnSp>
        <p:nvCxnSpPr>
          <p:cNvPr id="32" name="直接连接符 31"/>
          <p:cNvCxnSpPr>
            <a:cxnSpLocks noChangeShapeType="1"/>
            <a:stCxn id="22" idx="4"/>
            <a:endCxn id="26" idx="0"/>
          </p:cNvCxnSpPr>
          <p:nvPr/>
        </p:nvCxnSpPr>
        <p:spPr bwMode="auto">
          <a:xfrm flipH="1">
            <a:off x="1876023" y="3475800"/>
            <a:ext cx="5577" cy="346075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3" name="直接连接符 31"/>
          <p:cNvCxnSpPr>
            <a:cxnSpLocks noChangeShapeType="1"/>
            <a:stCxn id="34" idx="0"/>
            <a:endCxn id="23" idx="4"/>
          </p:cNvCxnSpPr>
          <p:nvPr/>
        </p:nvCxnSpPr>
        <p:spPr bwMode="auto">
          <a:xfrm flipV="1">
            <a:off x="2110200" y="5122800"/>
            <a:ext cx="228600" cy="3342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34" name="Oval 26"/>
          <p:cNvSpPr>
            <a:spLocks noChangeArrowheads="1"/>
          </p:cNvSpPr>
          <p:nvPr/>
        </p:nvSpPr>
        <p:spPr bwMode="auto">
          <a:xfrm>
            <a:off x="1858200" y="54570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G</a:t>
            </a:r>
          </a:p>
        </p:txBody>
      </p:sp>
      <p:sp>
        <p:nvSpPr>
          <p:cNvPr id="41" name="Oval 26"/>
          <p:cNvSpPr>
            <a:spLocks noChangeArrowheads="1"/>
          </p:cNvSpPr>
          <p:nvPr/>
        </p:nvSpPr>
        <p:spPr bwMode="auto">
          <a:xfrm>
            <a:off x="6764400" y="30012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B</a:t>
            </a:r>
          </a:p>
        </p:txBody>
      </p:sp>
      <p:sp>
        <p:nvSpPr>
          <p:cNvPr id="42" name="Oval 28"/>
          <p:cNvSpPr>
            <a:spLocks noChangeArrowheads="1"/>
          </p:cNvSpPr>
          <p:nvPr/>
        </p:nvSpPr>
        <p:spPr bwMode="auto">
          <a:xfrm>
            <a:off x="7526400" y="50292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F</a:t>
            </a:r>
            <a:endParaRPr lang="zh-CN" altLang="en-US" sz="3200" dirty="0"/>
          </a:p>
        </p:txBody>
      </p:sp>
      <p:cxnSp>
        <p:nvCxnSpPr>
          <p:cNvPr id="43" name="直接连接符 42"/>
          <p:cNvCxnSpPr>
            <a:cxnSpLocks noChangeShapeType="1"/>
            <a:stCxn id="48" idx="3"/>
            <a:endCxn id="41" idx="0"/>
          </p:cNvCxnSpPr>
          <p:nvPr/>
        </p:nvCxnSpPr>
        <p:spPr bwMode="auto">
          <a:xfrm flipH="1">
            <a:off x="7016400" y="2698791"/>
            <a:ext cx="430584" cy="3024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4" name="直接连接符 43"/>
          <p:cNvCxnSpPr>
            <a:cxnSpLocks noChangeShapeType="1"/>
            <a:stCxn id="45" idx="5"/>
            <a:endCxn id="42" idx="0"/>
          </p:cNvCxnSpPr>
          <p:nvPr/>
        </p:nvCxnSpPr>
        <p:spPr bwMode="auto">
          <a:xfrm>
            <a:off x="7423191" y="4773591"/>
            <a:ext cx="355209" cy="2556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45" name="Oval 30"/>
          <p:cNvSpPr>
            <a:spLocks noChangeArrowheads="1"/>
          </p:cNvSpPr>
          <p:nvPr/>
        </p:nvSpPr>
        <p:spPr bwMode="auto">
          <a:xfrm>
            <a:off x="6993000" y="43434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E</a:t>
            </a:r>
          </a:p>
        </p:txBody>
      </p:sp>
      <p:cxnSp>
        <p:nvCxnSpPr>
          <p:cNvPr id="46" name="直接连接符 45"/>
          <p:cNvCxnSpPr>
            <a:cxnSpLocks noChangeShapeType="1"/>
            <a:stCxn id="50" idx="3"/>
            <a:endCxn id="45" idx="0"/>
          </p:cNvCxnSpPr>
          <p:nvPr/>
        </p:nvCxnSpPr>
        <p:spPr bwMode="auto">
          <a:xfrm flipH="1">
            <a:off x="7245000" y="3964791"/>
            <a:ext cx="279009" cy="3786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7" name="直接连接符 46"/>
          <p:cNvCxnSpPr>
            <a:cxnSpLocks noChangeShapeType="1"/>
            <a:stCxn id="49" idx="0"/>
            <a:endCxn id="50" idx="5"/>
          </p:cNvCxnSpPr>
          <p:nvPr/>
        </p:nvCxnSpPr>
        <p:spPr bwMode="auto">
          <a:xfrm flipH="1" flipV="1">
            <a:off x="7880391" y="3964791"/>
            <a:ext cx="402009" cy="3318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48" name="Oval 27"/>
          <p:cNvSpPr>
            <a:spLocks noChangeArrowheads="1"/>
          </p:cNvSpPr>
          <p:nvPr/>
        </p:nvSpPr>
        <p:spPr bwMode="auto">
          <a:xfrm>
            <a:off x="7373175" y="22686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buNone/>
            </a:pPr>
            <a:r>
              <a:rPr lang="en-US" altLang="zh-CN" sz="3200" dirty="0"/>
              <a:t>A</a:t>
            </a:r>
          </a:p>
        </p:txBody>
      </p:sp>
      <p:sp>
        <p:nvSpPr>
          <p:cNvPr id="49" name="Oval 26"/>
          <p:cNvSpPr>
            <a:spLocks noChangeArrowheads="1"/>
          </p:cNvSpPr>
          <p:nvPr/>
        </p:nvSpPr>
        <p:spPr bwMode="auto">
          <a:xfrm>
            <a:off x="8030400" y="42966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D</a:t>
            </a:r>
          </a:p>
        </p:txBody>
      </p:sp>
      <p:sp>
        <p:nvSpPr>
          <p:cNvPr id="50" name="Oval 29"/>
          <p:cNvSpPr>
            <a:spLocks noChangeArrowheads="1"/>
          </p:cNvSpPr>
          <p:nvPr/>
        </p:nvSpPr>
        <p:spPr bwMode="auto">
          <a:xfrm>
            <a:off x="7450200" y="35346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C</a:t>
            </a:r>
            <a:endParaRPr lang="zh-CN" altLang="en-US" sz="3200" dirty="0"/>
          </a:p>
        </p:txBody>
      </p:sp>
      <p:cxnSp>
        <p:nvCxnSpPr>
          <p:cNvPr id="51" name="直接连接符 50"/>
          <p:cNvCxnSpPr>
            <a:cxnSpLocks noChangeShapeType="1"/>
            <a:stCxn id="41" idx="5"/>
            <a:endCxn id="50" idx="1"/>
          </p:cNvCxnSpPr>
          <p:nvPr/>
        </p:nvCxnSpPr>
        <p:spPr bwMode="auto">
          <a:xfrm>
            <a:off x="7194591" y="3431391"/>
            <a:ext cx="329418" cy="17701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52" name="Oval 28"/>
          <p:cNvSpPr>
            <a:spLocks noChangeArrowheads="1"/>
          </p:cNvSpPr>
          <p:nvPr/>
        </p:nvSpPr>
        <p:spPr bwMode="auto">
          <a:xfrm>
            <a:off x="7250175" y="58206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G</a:t>
            </a:r>
            <a:endParaRPr lang="zh-CN" altLang="en-US" sz="3200" dirty="0"/>
          </a:p>
        </p:txBody>
      </p:sp>
      <p:cxnSp>
        <p:nvCxnSpPr>
          <p:cNvPr id="53" name="直接连接符 52"/>
          <p:cNvCxnSpPr>
            <a:cxnSpLocks noChangeShapeType="1"/>
            <a:stCxn id="42" idx="4"/>
            <a:endCxn id="52" idx="0"/>
          </p:cNvCxnSpPr>
          <p:nvPr/>
        </p:nvCxnSpPr>
        <p:spPr bwMode="auto">
          <a:xfrm flipH="1">
            <a:off x="7502175" y="5533200"/>
            <a:ext cx="276225" cy="2874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57" name="Text Box 6"/>
          <p:cNvSpPr txBox="1">
            <a:spLocks noChangeArrowheads="1"/>
          </p:cNvSpPr>
          <p:nvPr/>
        </p:nvSpPr>
        <p:spPr bwMode="auto">
          <a:xfrm>
            <a:off x="3886200" y="3048000"/>
            <a:ext cx="2819400" cy="78175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514350" indent="-514350">
              <a:lnSpc>
                <a:spcPct val="160000"/>
              </a:lnSpc>
              <a:spcBef>
                <a:spcPts val="0"/>
              </a:spcBef>
              <a:buNone/>
            </a:pPr>
            <a:r>
              <a:rPr lang="zh-CN" altLang="en-US" dirty="0"/>
              <a:t>转成二叉树</a:t>
            </a:r>
            <a:endParaRPr lang="en-US" altLang="zh-CN" dirty="0"/>
          </a:p>
        </p:txBody>
      </p:sp>
      <p:sp>
        <p:nvSpPr>
          <p:cNvPr id="58" name="右箭头 57"/>
          <p:cNvSpPr/>
          <p:nvPr/>
        </p:nvSpPr>
        <p:spPr bwMode="auto">
          <a:xfrm>
            <a:off x="3915000" y="3581400"/>
            <a:ext cx="2160000" cy="540000"/>
          </a:xfrm>
          <a:prstGeom prst="rightArrow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61" name="Rectangle 4"/>
          <p:cNvSpPr>
            <a:spLocks noChangeArrowheads="1"/>
          </p:cNvSpPr>
          <p:nvPr/>
        </p:nvSpPr>
        <p:spPr bwMode="auto">
          <a:xfrm>
            <a:off x="3124200" y="4191000"/>
            <a:ext cx="3657600" cy="685800"/>
          </a:xfrm>
          <a:prstGeom prst="rect">
            <a:avLst/>
          </a:prstGeom>
          <a:solidFill>
            <a:schemeClr val="accent3">
              <a:lumMod val="95000"/>
            </a:schemeClr>
          </a:solidFill>
          <a:ln w="285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72000" eaLnBrk="1" hangingPunct="1">
              <a:spcBef>
                <a:spcPts val="0"/>
              </a:spcBef>
              <a:buNone/>
            </a:pPr>
            <a:r>
              <a:rPr lang="zh-CN" altLang="en-US" sz="3000" dirty="0">
                <a:solidFill>
                  <a:srgbClr val="C00000"/>
                </a:solidFill>
                <a:latin typeface="+mj-lt"/>
                <a:ea typeface="黑体" pitchFamily="2" charset="-122"/>
              </a:rPr>
              <a:t>树的先</a:t>
            </a:r>
            <a:r>
              <a:rPr lang="zh-CN" altLang="en-US" sz="3000" dirty="0">
                <a:solidFill>
                  <a:srgbClr val="C00000"/>
                </a:solidFill>
                <a:latin typeface="+mj-lt"/>
              </a:rPr>
              <a:t>序</a:t>
            </a:r>
            <a:r>
              <a:rPr lang="zh-CN" altLang="en-US" sz="3000" dirty="0">
                <a:latin typeface="+mj-lt"/>
                <a:ea typeface="黑体" pitchFamily="2" charset="-122"/>
              </a:rPr>
              <a:t>序列</a:t>
            </a:r>
            <a:endParaRPr lang="en-US" altLang="zh-CN" sz="3000" dirty="0">
              <a:latin typeface="+mj-lt"/>
              <a:ea typeface="黑体" pitchFamily="2" charset="-122"/>
            </a:endParaRPr>
          </a:p>
        </p:txBody>
      </p:sp>
      <p:sp>
        <p:nvSpPr>
          <p:cNvPr id="35" name="Rectangle 4"/>
          <p:cNvSpPr>
            <a:spLocks noChangeArrowheads="1"/>
          </p:cNvSpPr>
          <p:nvPr/>
        </p:nvSpPr>
        <p:spPr bwMode="auto">
          <a:xfrm>
            <a:off x="3124200" y="4876800"/>
            <a:ext cx="3657600" cy="685800"/>
          </a:xfrm>
          <a:prstGeom prst="rect">
            <a:avLst/>
          </a:prstGeom>
          <a:solidFill>
            <a:schemeClr val="accent3">
              <a:lumMod val="95000"/>
            </a:schemeClr>
          </a:solidFill>
          <a:ln w="285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72000" eaLnBrk="1" hangingPunct="1">
              <a:spcBef>
                <a:spcPts val="0"/>
              </a:spcBef>
              <a:buNone/>
            </a:pPr>
            <a:r>
              <a:rPr lang="zh-CN" altLang="en-US" sz="3000" dirty="0">
                <a:latin typeface="+mj-lt"/>
                <a:ea typeface="黑体" pitchFamily="2" charset="-122"/>
              </a:rPr>
              <a:t>二叉树的</a:t>
            </a:r>
            <a:r>
              <a:rPr lang="zh-CN" altLang="en-US" sz="3000" dirty="0">
                <a:solidFill>
                  <a:srgbClr val="C00000"/>
                </a:solidFill>
                <a:latin typeface="+mj-lt"/>
                <a:ea typeface="黑体" pitchFamily="2" charset="-122"/>
              </a:rPr>
              <a:t>先序</a:t>
            </a:r>
            <a:r>
              <a:rPr lang="zh-CN" altLang="en-US" sz="3000" dirty="0">
                <a:latin typeface="+mj-lt"/>
              </a:rPr>
              <a:t>序列</a:t>
            </a:r>
            <a:endParaRPr lang="en-US" altLang="zh-CN" sz="3000" dirty="0">
              <a:latin typeface="+mj-lt"/>
              <a:ea typeface="黑体" pitchFamily="2" charset="-122"/>
            </a:endParaRPr>
          </a:p>
        </p:txBody>
      </p:sp>
      <p:sp>
        <p:nvSpPr>
          <p:cNvPr id="36" name="Rectangle 4"/>
          <p:cNvSpPr>
            <a:spLocks noChangeArrowheads="1"/>
          </p:cNvSpPr>
          <p:nvPr/>
        </p:nvSpPr>
        <p:spPr bwMode="auto">
          <a:xfrm>
            <a:off x="3124200" y="5562600"/>
            <a:ext cx="3657600" cy="685800"/>
          </a:xfrm>
          <a:prstGeom prst="rect">
            <a:avLst/>
          </a:prstGeom>
          <a:solidFill>
            <a:schemeClr val="accent3">
              <a:lumMod val="95000"/>
            </a:schemeClr>
          </a:solidFill>
          <a:ln w="285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72000" eaLnBrk="1" hangingPunct="1">
              <a:spcBef>
                <a:spcPts val="0"/>
              </a:spcBef>
              <a:buNone/>
            </a:pPr>
            <a:r>
              <a:rPr lang="en-US" altLang="zh-CN" sz="3200" dirty="0">
                <a:latin typeface="+mj-lt"/>
              </a:rPr>
              <a:t>A B C E F G D</a:t>
            </a:r>
            <a:endParaRPr lang="en-US" altLang="zh-CN" sz="3200" dirty="0">
              <a:latin typeface="+mj-lt"/>
              <a:ea typeface="黑体" pitchFamily="2" charset="-122"/>
            </a:endParaRPr>
          </a:p>
        </p:txBody>
      </p:sp>
      <p:sp>
        <p:nvSpPr>
          <p:cNvPr id="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zh-CN" altLang="en-US" dirty="0">
                <a:latin typeface="黑体" pitchFamily="2" charset="-122"/>
                <a:ea typeface="黑体" pitchFamily="2" charset="-122"/>
              </a:rPr>
              <a:t>树、二叉树的遍历关系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2" grpId="0" animBg="1"/>
      <p:bldP spid="45" grpId="0" animBg="1"/>
      <p:bldP spid="48" grpId="0" animBg="1"/>
      <p:bldP spid="49" grpId="0" animBg="1"/>
      <p:bldP spid="50" grpId="0" animBg="1"/>
      <p:bldP spid="52" grpId="0" animBg="1"/>
      <p:bldP spid="57" grpId="0"/>
      <p:bldP spid="58" grpId="0" animBg="1"/>
      <p:bldP spid="61" grpId="0" animBg="1"/>
      <p:bldP spid="35" grpId="0" animBg="1"/>
      <p:bldP spid="36" grpId="0" animBg="1"/>
    </p:bldLst>
  </p:timing>
</p:sld>
</file>

<file path=ppt/slides/slide2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363600" y="909697"/>
            <a:ext cx="6418200" cy="206210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514350" indent="-51435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altLang="zh-CN" sz="3200" dirty="0"/>
              <a:t>(2) </a:t>
            </a:r>
            <a:r>
              <a:rPr lang="zh-CN" altLang="en-US" sz="3200" dirty="0"/>
              <a:t>树的后根遍历</a:t>
            </a:r>
            <a:endParaRPr lang="en-US" altLang="zh-CN" sz="3200" dirty="0"/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/>
              <a:t>     </a:t>
            </a:r>
            <a:r>
              <a:rPr lang="en-US" altLang="zh-CN" sz="3200" dirty="0">
                <a:solidFill>
                  <a:srgbClr val="008A00"/>
                </a:solidFill>
              </a:rPr>
              <a:t>-- </a:t>
            </a:r>
            <a:r>
              <a:rPr lang="zh-CN" altLang="en-US" sz="3200" dirty="0">
                <a:solidFill>
                  <a:srgbClr val="FF6600"/>
                </a:solidFill>
              </a:rPr>
              <a:t>从左到右</a:t>
            </a:r>
            <a:r>
              <a:rPr lang="zh-CN" altLang="en-US" sz="3200" dirty="0">
                <a:solidFill>
                  <a:srgbClr val="008A00"/>
                </a:solidFill>
              </a:rPr>
              <a:t>后根遍历</a:t>
            </a:r>
            <a:r>
              <a:rPr lang="zh-CN" altLang="en-US" sz="3200" dirty="0"/>
              <a:t>所有子树</a:t>
            </a:r>
            <a:endParaRPr lang="en-US" altLang="zh-CN" sz="3200" dirty="0"/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/>
              <a:t>     </a:t>
            </a:r>
            <a:r>
              <a:rPr lang="en-US" altLang="zh-CN" sz="3200" dirty="0">
                <a:solidFill>
                  <a:srgbClr val="008A00"/>
                </a:solidFill>
              </a:rPr>
              <a:t>-- </a:t>
            </a:r>
            <a:r>
              <a:rPr lang="zh-CN" altLang="en-US" sz="3200" dirty="0">
                <a:solidFill>
                  <a:srgbClr val="008A00"/>
                </a:solidFill>
              </a:rPr>
              <a:t>最后访问根结点</a:t>
            </a:r>
            <a:r>
              <a:rPr lang="en-US" altLang="zh-CN" sz="3200" dirty="0">
                <a:solidFill>
                  <a:srgbClr val="008A00"/>
                </a:solidFill>
              </a:rPr>
              <a:t>D</a:t>
            </a:r>
            <a:endParaRPr lang="en-US" altLang="zh-CN" sz="3200" dirty="0"/>
          </a:p>
        </p:txBody>
      </p:sp>
      <p:sp>
        <p:nvSpPr>
          <p:cNvPr id="15" name="Oval 26"/>
          <p:cNvSpPr>
            <a:spLocks noChangeArrowheads="1"/>
          </p:cNvSpPr>
          <p:nvPr/>
        </p:nvSpPr>
        <p:spPr bwMode="auto">
          <a:xfrm>
            <a:off x="820800" y="3798876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B</a:t>
            </a:r>
          </a:p>
        </p:txBody>
      </p:sp>
      <p:sp>
        <p:nvSpPr>
          <p:cNvPr id="16" name="Oval 28"/>
          <p:cNvSpPr>
            <a:spLocks noChangeArrowheads="1"/>
          </p:cNvSpPr>
          <p:nvPr/>
        </p:nvSpPr>
        <p:spPr bwMode="auto">
          <a:xfrm>
            <a:off x="2467800" y="3798876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D</a:t>
            </a:r>
            <a:endParaRPr lang="zh-CN" altLang="en-US" sz="3200" dirty="0"/>
          </a:p>
        </p:txBody>
      </p:sp>
      <p:cxnSp>
        <p:nvCxnSpPr>
          <p:cNvPr id="17" name="直接连接符 16"/>
          <p:cNvCxnSpPr>
            <a:cxnSpLocks noChangeShapeType="1"/>
            <a:stCxn id="22" idx="3"/>
            <a:endCxn id="15" idx="0"/>
          </p:cNvCxnSpPr>
          <p:nvPr/>
        </p:nvCxnSpPr>
        <p:spPr bwMode="auto">
          <a:xfrm flipH="1">
            <a:off x="1072800" y="3401991"/>
            <a:ext cx="630609" cy="396885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8" name="直接连接符 17"/>
          <p:cNvCxnSpPr>
            <a:cxnSpLocks noChangeShapeType="1"/>
            <a:stCxn id="22" idx="5"/>
            <a:endCxn id="16" idx="0"/>
          </p:cNvCxnSpPr>
          <p:nvPr/>
        </p:nvCxnSpPr>
        <p:spPr bwMode="auto">
          <a:xfrm>
            <a:off x="2059791" y="3401991"/>
            <a:ext cx="660009" cy="396885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9" name="Oval 30"/>
          <p:cNvSpPr>
            <a:spLocks noChangeArrowheads="1"/>
          </p:cNvSpPr>
          <p:nvPr/>
        </p:nvSpPr>
        <p:spPr bwMode="auto">
          <a:xfrm>
            <a:off x="1125600" y="46188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E</a:t>
            </a:r>
          </a:p>
        </p:txBody>
      </p:sp>
      <p:cxnSp>
        <p:nvCxnSpPr>
          <p:cNvPr id="20" name="直接连接符 30"/>
          <p:cNvCxnSpPr>
            <a:cxnSpLocks noChangeShapeType="1"/>
            <a:stCxn id="26" idx="3"/>
            <a:endCxn id="19" idx="0"/>
          </p:cNvCxnSpPr>
          <p:nvPr/>
        </p:nvCxnSpPr>
        <p:spPr bwMode="auto">
          <a:xfrm flipH="1">
            <a:off x="1377600" y="4252066"/>
            <a:ext cx="320232" cy="366734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" name="直接连接符 31"/>
          <p:cNvCxnSpPr>
            <a:cxnSpLocks noChangeShapeType="1"/>
            <a:stCxn id="23" idx="0"/>
            <a:endCxn id="26" idx="5"/>
          </p:cNvCxnSpPr>
          <p:nvPr/>
        </p:nvCxnSpPr>
        <p:spPr bwMode="auto">
          <a:xfrm flipH="1" flipV="1">
            <a:off x="2054214" y="4252066"/>
            <a:ext cx="284586" cy="366734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2" name="Oval 27"/>
          <p:cNvSpPr>
            <a:spLocks noChangeArrowheads="1"/>
          </p:cNvSpPr>
          <p:nvPr/>
        </p:nvSpPr>
        <p:spPr bwMode="auto">
          <a:xfrm>
            <a:off x="1629600" y="29718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buNone/>
            </a:pPr>
            <a:r>
              <a:rPr lang="en-US" altLang="zh-CN" sz="3200" dirty="0"/>
              <a:t>A</a:t>
            </a:r>
          </a:p>
        </p:txBody>
      </p:sp>
      <p:sp>
        <p:nvSpPr>
          <p:cNvPr id="23" name="Oval 26"/>
          <p:cNvSpPr>
            <a:spLocks noChangeArrowheads="1"/>
          </p:cNvSpPr>
          <p:nvPr/>
        </p:nvSpPr>
        <p:spPr bwMode="auto">
          <a:xfrm>
            <a:off x="2086800" y="46188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F</a:t>
            </a:r>
          </a:p>
        </p:txBody>
      </p:sp>
      <p:sp>
        <p:nvSpPr>
          <p:cNvPr id="26" name="Oval 29"/>
          <p:cNvSpPr>
            <a:spLocks noChangeArrowheads="1"/>
          </p:cNvSpPr>
          <p:nvPr/>
        </p:nvSpPr>
        <p:spPr bwMode="auto">
          <a:xfrm>
            <a:off x="1624023" y="3821875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C</a:t>
            </a:r>
            <a:endParaRPr lang="zh-CN" altLang="en-US" sz="3200" dirty="0"/>
          </a:p>
        </p:txBody>
      </p:sp>
      <p:cxnSp>
        <p:nvCxnSpPr>
          <p:cNvPr id="32" name="直接连接符 31"/>
          <p:cNvCxnSpPr>
            <a:cxnSpLocks noChangeShapeType="1"/>
            <a:stCxn id="22" idx="4"/>
            <a:endCxn id="26" idx="0"/>
          </p:cNvCxnSpPr>
          <p:nvPr/>
        </p:nvCxnSpPr>
        <p:spPr bwMode="auto">
          <a:xfrm flipH="1">
            <a:off x="1876023" y="3475800"/>
            <a:ext cx="5577" cy="346075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3" name="直接连接符 31"/>
          <p:cNvCxnSpPr>
            <a:cxnSpLocks noChangeShapeType="1"/>
            <a:stCxn id="34" idx="0"/>
            <a:endCxn id="23" idx="4"/>
          </p:cNvCxnSpPr>
          <p:nvPr/>
        </p:nvCxnSpPr>
        <p:spPr bwMode="auto">
          <a:xfrm flipV="1">
            <a:off x="2110200" y="5122800"/>
            <a:ext cx="228600" cy="3342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34" name="Oval 26"/>
          <p:cNvSpPr>
            <a:spLocks noChangeArrowheads="1"/>
          </p:cNvSpPr>
          <p:nvPr/>
        </p:nvSpPr>
        <p:spPr bwMode="auto">
          <a:xfrm>
            <a:off x="1858200" y="54570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G</a:t>
            </a:r>
          </a:p>
        </p:txBody>
      </p:sp>
      <p:sp>
        <p:nvSpPr>
          <p:cNvPr id="41" name="Oval 26"/>
          <p:cNvSpPr>
            <a:spLocks noChangeArrowheads="1"/>
          </p:cNvSpPr>
          <p:nvPr/>
        </p:nvSpPr>
        <p:spPr bwMode="auto">
          <a:xfrm>
            <a:off x="6764400" y="30012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B</a:t>
            </a:r>
          </a:p>
        </p:txBody>
      </p:sp>
      <p:sp>
        <p:nvSpPr>
          <p:cNvPr id="42" name="Oval 28"/>
          <p:cNvSpPr>
            <a:spLocks noChangeArrowheads="1"/>
          </p:cNvSpPr>
          <p:nvPr/>
        </p:nvSpPr>
        <p:spPr bwMode="auto">
          <a:xfrm>
            <a:off x="7526400" y="50292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F</a:t>
            </a:r>
            <a:endParaRPr lang="zh-CN" altLang="en-US" sz="3200" dirty="0"/>
          </a:p>
        </p:txBody>
      </p:sp>
      <p:cxnSp>
        <p:nvCxnSpPr>
          <p:cNvPr id="43" name="直接连接符 42"/>
          <p:cNvCxnSpPr>
            <a:cxnSpLocks noChangeShapeType="1"/>
            <a:stCxn id="48" idx="3"/>
            <a:endCxn id="41" idx="0"/>
          </p:cNvCxnSpPr>
          <p:nvPr/>
        </p:nvCxnSpPr>
        <p:spPr bwMode="auto">
          <a:xfrm flipH="1">
            <a:off x="7016400" y="2698791"/>
            <a:ext cx="430584" cy="3024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4" name="直接连接符 43"/>
          <p:cNvCxnSpPr>
            <a:cxnSpLocks noChangeShapeType="1"/>
            <a:stCxn id="45" idx="5"/>
            <a:endCxn id="42" idx="0"/>
          </p:cNvCxnSpPr>
          <p:nvPr/>
        </p:nvCxnSpPr>
        <p:spPr bwMode="auto">
          <a:xfrm>
            <a:off x="7423191" y="4773591"/>
            <a:ext cx="355209" cy="2556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45" name="Oval 30"/>
          <p:cNvSpPr>
            <a:spLocks noChangeArrowheads="1"/>
          </p:cNvSpPr>
          <p:nvPr/>
        </p:nvSpPr>
        <p:spPr bwMode="auto">
          <a:xfrm>
            <a:off x="6993000" y="43434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E</a:t>
            </a:r>
          </a:p>
        </p:txBody>
      </p:sp>
      <p:cxnSp>
        <p:nvCxnSpPr>
          <p:cNvPr id="46" name="直接连接符 45"/>
          <p:cNvCxnSpPr>
            <a:cxnSpLocks noChangeShapeType="1"/>
            <a:stCxn id="50" idx="3"/>
            <a:endCxn id="45" idx="0"/>
          </p:cNvCxnSpPr>
          <p:nvPr/>
        </p:nvCxnSpPr>
        <p:spPr bwMode="auto">
          <a:xfrm flipH="1">
            <a:off x="7245000" y="3964791"/>
            <a:ext cx="279009" cy="3786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7" name="直接连接符 46"/>
          <p:cNvCxnSpPr>
            <a:cxnSpLocks noChangeShapeType="1"/>
            <a:stCxn id="49" idx="0"/>
            <a:endCxn id="50" idx="5"/>
          </p:cNvCxnSpPr>
          <p:nvPr/>
        </p:nvCxnSpPr>
        <p:spPr bwMode="auto">
          <a:xfrm flipH="1" flipV="1">
            <a:off x="7880391" y="3964791"/>
            <a:ext cx="402009" cy="3318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48" name="Oval 27"/>
          <p:cNvSpPr>
            <a:spLocks noChangeArrowheads="1"/>
          </p:cNvSpPr>
          <p:nvPr/>
        </p:nvSpPr>
        <p:spPr bwMode="auto">
          <a:xfrm>
            <a:off x="7373175" y="22686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buNone/>
            </a:pPr>
            <a:r>
              <a:rPr lang="en-US" altLang="zh-CN" sz="3200" dirty="0"/>
              <a:t>A</a:t>
            </a:r>
          </a:p>
        </p:txBody>
      </p:sp>
      <p:sp>
        <p:nvSpPr>
          <p:cNvPr id="49" name="Oval 26"/>
          <p:cNvSpPr>
            <a:spLocks noChangeArrowheads="1"/>
          </p:cNvSpPr>
          <p:nvPr/>
        </p:nvSpPr>
        <p:spPr bwMode="auto">
          <a:xfrm>
            <a:off x="8030400" y="42966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D</a:t>
            </a:r>
          </a:p>
        </p:txBody>
      </p:sp>
      <p:sp>
        <p:nvSpPr>
          <p:cNvPr id="50" name="Oval 29"/>
          <p:cNvSpPr>
            <a:spLocks noChangeArrowheads="1"/>
          </p:cNvSpPr>
          <p:nvPr/>
        </p:nvSpPr>
        <p:spPr bwMode="auto">
          <a:xfrm>
            <a:off x="7450200" y="35346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C</a:t>
            </a:r>
            <a:endParaRPr lang="zh-CN" altLang="en-US" sz="3200" dirty="0"/>
          </a:p>
        </p:txBody>
      </p:sp>
      <p:cxnSp>
        <p:nvCxnSpPr>
          <p:cNvPr id="51" name="直接连接符 50"/>
          <p:cNvCxnSpPr>
            <a:cxnSpLocks noChangeShapeType="1"/>
            <a:stCxn id="41" idx="5"/>
            <a:endCxn id="50" idx="1"/>
          </p:cNvCxnSpPr>
          <p:nvPr/>
        </p:nvCxnSpPr>
        <p:spPr bwMode="auto">
          <a:xfrm>
            <a:off x="7194591" y="3431391"/>
            <a:ext cx="329418" cy="17701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52" name="Oval 28"/>
          <p:cNvSpPr>
            <a:spLocks noChangeArrowheads="1"/>
          </p:cNvSpPr>
          <p:nvPr/>
        </p:nvSpPr>
        <p:spPr bwMode="auto">
          <a:xfrm>
            <a:off x="7250175" y="58206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G</a:t>
            </a:r>
            <a:endParaRPr lang="zh-CN" altLang="en-US" sz="3200" dirty="0"/>
          </a:p>
        </p:txBody>
      </p:sp>
      <p:cxnSp>
        <p:nvCxnSpPr>
          <p:cNvPr id="53" name="直接连接符 52"/>
          <p:cNvCxnSpPr>
            <a:cxnSpLocks noChangeShapeType="1"/>
            <a:stCxn id="42" idx="4"/>
            <a:endCxn id="52" idx="0"/>
          </p:cNvCxnSpPr>
          <p:nvPr/>
        </p:nvCxnSpPr>
        <p:spPr bwMode="auto">
          <a:xfrm flipH="1">
            <a:off x="7502175" y="5533200"/>
            <a:ext cx="276225" cy="2874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57" name="Text Box 6"/>
          <p:cNvSpPr txBox="1">
            <a:spLocks noChangeArrowheads="1"/>
          </p:cNvSpPr>
          <p:nvPr/>
        </p:nvSpPr>
        <p:spPr bwMode="auto">
          <a:xfrm>
            <a:off x="3886200" y="3048000"/>
            <a:ext cx="2819400" cy="78175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514350" indent="-514350">
              <a:lnSpc>
                <a:spcPct val="160000"/>
              </a:lnSpc>
              <a:spcBef>
                <a:spcPts val="0"/>
              </a:spcBef>
              <a:buNone/>
            </a:pPr>
            <a:r>
              <a:rPr lang="zh-CN" altLang="en-US" dirty="0"/>
              <a:t>转成二叉树</a:t>
            </a:r>
            <a:endParaRPr lang="en-US" altLang="zh-CN" dirty="0"/>
          </a:p>
        </p:txBody>
      </p:sp>
      <p:sp>
        <p:nvSpPr>
          <p:cNvPr id="58" name="右箭头 57"/>
          <p:cNvSpPr/>
          <p:nvPr/>
        </p:nvSpPr>
        <p:spPr bwMode="auto">
          <a:xfrm>
            <a:off x="3915000" y="3581400"/>
            <a:ext cx="2160000" cy="540000"/>
          </a:xfrm>
          <a:prstGeom prst="rightArrow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61" name="Rectangle 4"/>
          <p:cNvSpPr>
            <a:spLocks noChangeArrowheads="1"/>
          </p:cNvSpPr>
          <p:nvPr/>
        </p:nvSpPr>
        <p:spPr bwMode="auto">
          <a:xfrm>
            <a:off x="3124200" y="4191000"/>
            <a:ext cx="3657600" cy="685800"/>
          </a:xfrm>
          <a:prstGeom prst="rect">
            <a:avLst/>
          </a:prstGeom>
          <a:solidFill>
            <a:schemeClr val="accent3">
              <a:lumMod val="95000"/>
            </a:schemeClr>
          </a:solidFill>
          <a:ln w="285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72000" eaLnBrk="1" hangingPunct="1">
              <a:spcBef>
                <a:spcPts val="0"/>
              </a:spcBef>
              <a:buNone/>
            </a:pPr>
            <a:r>
              <a:rPr lang="zh-CN" altLang="en-US" sz="3000" dirty="0">
                <a:solidFill>
                  <a:srgbClr val="C00000"/>
                </a:solidFill>
                <a:latin typeface="+mj-lt"/>
                <a:ea typeface="黑体" pitchFamily="2" charset="-122"/>
              </a:rPr>
              <a:t>树的</a:t>
            </a:r>
            <a:r>
              <a:rPr lang="zh-CN" altLang="en-US" sz="3000" dirty="0">
                <a:solidFill>
                  <a:srgbClr val="C00000"/>
                </a:solidFill>
                <a:latin typeface="+mj-lt"/>
              </a:rPr>
              <a:t>后序</a:t>
            </a:r>
            <a:r>
              <a:rPr lang="zh-CN" altLang="en-US" sz="3000" dirty="0">
                <a:latin typeface="+mj-lt"/>
                <a:ea typeface="黑体" pitchFamily="2" charset="-122"/>
              </a:rPr>
              <a:t>序列</a:t>
            </a:r>
            <a:endParaRPr lang="en-US" altLang="zh-CN" sz="3000" dirty="0">
              <a:latin typeface="+mj-lt"/>
              <a:ea typeface="黑体" pitchFamily="2" charset="-122"/>
            </a:endParaRPr>
          </a:p>
        </p:txBody>
      </p:sp>
      <p:sp>
        <p:nvSpPr>
          <p:cNvPr id="35" name="Rectangle 4"/>
          <p:cNvSpPr>
            <a:spLocks noChangeArrowheads="1"/>
          </p:cNvSpPr>
          <p:nvPr/>
        </p:nvSpPr>
        <p:spPr bwMode="auto">
          <a:xfrm>
            <a:off x="3124200" y="4876800"/>
            <a:ext cx="3657600" cy="685800"/>
          </a:xfrm>
          <a:prstGeom prst="rect">
            <a:avLst/>
          </a:prstGeom>
          <a:solidFill>
            <a:schemeClr val="accent3">
              <a:lumMod val="95000"/>
            </a:schemeClr>
          </a:solidFill>
          <a:ln w="285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72000" eaLnBrk="1" hangingPunct="1">
              <a:spcBef>
                <a:spcPts val="0"/>
              </a:spcBef>
              <a:buNone/>
            </a:pPr>
            <a:r>
              <a:rPr lang="zh-CN" altLang="en-US" sz="3000" dirty="0">
                <a:latin typeface="+mj-lt"/>
                <a:ea typeface="黑体" pitchFamily="2" charset="-122"/>
              </a:rPr>
              <a:t>二叉树的</a:t>
            </a:r>
            <a:r>
              <a:rPr lang="zh-CN" altLang="en-US" sz="3000" dirty="0">
                <a:solidFill>
                  <a:srgbClr val="C00000"/>
                </a:solidFill>
                <a:latin typeface="+mj-lt"/>
                <a:ea typeface="黑体" pitchFamily="2" charset="-122"/>
              </a:rPr>
              <a:t>中序</a:t>
            </a:r>
            <a:r>
              <a:rPr lang="zh-CN" altLang="en-US" sz="3000" dirty="0">
                <a:latin typeface="+mj-lt"/>
              </a:rPr>
              <a:t>序列</a:t>
            </a:r>
            <a:endParaRPr lang="en-US" altLang="zh-CN" sz="3000" dirty="0">
              <a:latin typeface="+mj-lt"/>
              <a:ea typeface="黑体" pitchFamily="2" charset="-122"/>
            </a:endParaRPr>
          </a:p>
        </p:txBody>
      </p:sp>
      <p:sp>
        <p:nvSpPr>
          <p:cNvPr id="36" name="Rectangle 4"/>
          <p:cNvSpPr>
            <a:spLocks noChangeArrowheads="1"/>
          </p:cNvSpPr>
          <p:nvPr/>
        </p:nvSpPr>
        <p:spPr bwMode="auto">
          <a:xfrm>
            <a:off x="3124200" y="5562600"/>
            <a:ext cx="3657600" cy="685800"/>
          </a:xfrm>
          <a:prstGeom prst="rect">
            <a:avLst/>
          </a:prstGeom>
          <a:solidFill>
            <a:schemeClr val="accent3">
              <a:lumMod val="95000"/>
            </a:schemeClr>
          </a:solidFill>
          <a:ln w="285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72000" eaLnBrk="1" hangingPunct="1">
              <a:spcBef>
                <a:spcPts val="0"/>
              </a:spcBef>
              <a:buNone/>
            </a:pPr>
            <a:r>
              <a:rPr lang="en-US" altLang="zh-CN" sz="3200" dirty="0">
                <a:latin typeface="+mj-lt"/>
                <a:ea typeface="黑体" pitchFamily="2" charset="-122"/>
              </a:rPr>
              <a:t>B E G F C D A</a:t>
            </a:r>
          </a:p>
        </p:txBody>
      </p:sp>
      <p:sp>
        <p:nvSpPr>
          <p:cNvPr id="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zh-CN" altLang="en-US" dirty="0">
                <a:latin typeface="黑体" pitchFamily="2" charset="-122"/>
                <a:ea typeface="黑体" pitchFamily="2" charset="-122"/>
              </a:rPr>
              <a:t>树、二叉树的遍历关系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2" grpId="0" animBg="1"/>
      <p:bldP spid="45" grpId="0" animBg="1"/>
      <p:bldP spid="48" grpId="0" animBg="1"/>
      <p:bldP spid="49" grpId="0" animBg="1"/>
      <p:bldP spid="50" grpId="0" animBg="1"/>
      <p:bldP spid="52" grpId="0" animBg="1"/>
      <p:bldP spid="57" grpId="0"/>
      <p:bldP spid="58" grpId="0" animBg="1"/>
      <p:bldP spid="61" grpId="0" animBg="1"/>
      <p:bldP spid="35" grpId="0" animBg="1"/>
      <p:bldP spid="36" grpId="0" animBg="1"/>
    </p:bldLst>
  </p:timing>
</p:sld>
</file>

<file path=ppt/slides/slide2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304800" y="1113270"/>
            <a:ext cx="8839200" cy="201593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buFont typeface="Arial" pitchFamily="34" charset="0"/>
              <a:buChar char="•"/>
            </a:pPr>
            <a:r>
              <a:rPr lang="zh-CN" altLang="en-US" sz="3200" dirty="0">
                <a:solidFill>
                  <a:srgbClr val="008000"/>
                </a:solidFill>
              </a:rPr>
              <a:t> 树林通过“孩子兄弟表示法”转换成</a:t>
            </a:r>
            <a:endParaRPr lang="en-US" altLang="zh-CN" sz="3200" dirty="0">
              <a:solidFill>
                <a:srgbClr val="008000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3200" dirty="0">
                <a:solidFill>
                  <a:srgbClr val="008000"/>
                </a:solidFill>
              </a:rPr>
              <a:t>  </a:t>
            </a:r>
            <a:r>
              <a:rPr lang="zh-CN" altLang="en-US" sz="3200" dirty="0">
                <a:solidFill>
                  <a:srgbClr val="008000"/>
                </a:solidFill>
              </a:rPr>
              <a:t>相应的二叉树，</a:t>
            </a:r>
            <a:endParaRPr lang="en-US" altLang="zh-CN" sz="3200" dirty="0">
              <a:solidFill>
                <a:srgbClr val="008000"/>
              </a:solidFill>
            </a:endParaRPr>
          </a:p>
          <a:p>
            <a:pPr>
              <a:spcBef>
                <a:spcPts val="600"/>
              </a:spcBef>
              <a:buNone/>
            </a:pPr>
            <a:r>
              <a:rPr lang="en-US" altLang="zh-CN" sz="3200" dirty="0"/>
              <a:t>  </a:t>
            </a:r>
            <a:r>
              <a:rPr lang="en-US" altLang="zh-CN" sz="3200" dirty="0">
                <a:sym typeface="Wingdings" pitchFamily="2" charset="2"/>
              </a:rPr>
              <a:t> </a:t>
            </a:r>
            <a:r>
              <a:rPr lang="zh-CN" altLang="en-US" sz="3200" dirty="0">
                <a:sym typeface="Wingdings" pitchFamily="2" charset="2"/>
              </a:rPr>
              <a:t>相应</a:t>
            </a:r>
            <a:r>
              <a:rPr lang="zh-CN" altLang="en-US" sz="3200" dirty="0"/>
              <a:t>遍历序列的对应关系为：</a:t>
            </a:r>
            <a:endParaRPr lang="en-US" altLang="zh-CN" sz="3200" dirty="0"/>
          </a:p>
        </p:txBody>
      </p:sp>
      <p:sp>
        <p:nvSpPr>
          <p:cNvPr id="32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zh-CN" altLang="en-US" dirty="0">
                <a:latin typeface="黑体" pitchFamily="2" charset="-122"/>
                <a:ea typeface="黑体" pitchFamily="2" charset="-122"/>
              </a:rPr>
              <a:t>二叉树、树、树林的遍历关系</a:t>
            </a:r>
          </a:p>
        </p:txBody>
      </p:sp>
      <p:graphicFrame>
        <p:nvGraphicFramePr>
          <p:cNvPr id="26" name="表格 25"/>
          <p:cNvGraphicFramePr>
            <a:graphicFrameLocks noGrp="1"/>
          </p:cNvGraphicFramePr>
          <p:nvPr/>
        </p:nvGraphicFramePr>
        <p:xfrm>
          <a:off x="914400" y="3276600"/>
          <a:ext cx="7543800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1966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b="0" dirty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树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b="0" dirty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森林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b="0" dirty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二叉树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433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b="0" dirty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先序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b="0" dirty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先序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b="0" dirty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先序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433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b="0" dirty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后序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b="0" dirty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后序</a:t>
                      </a:r>
                      <a:endParaRPr lang="en-US" altLang="zh-CN" sz="32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  <a:p>
                      <a:pPr algn="ctr"/>
                      <a:r>
                        <a:rPr lang="en-US" altLang="zh-CN" sz="3200" b="0" dirty="0">
                          <a:solidFill>
                            <a:srgbClr val="003399"/>
                          </a:solidFill>
                          <a:latin typeface="+mj-lt"/>
                          <a:ea typeface="黑体" pitchFamily="2" charset="-122"/>
                        </a:rPr>
                        <a:t>(</a:t>
                      </a:r>
                      <a:r>
                        <a:rPr lang="zh-CN" altLang="en-US" sz="3200" b="0" dirty="0">
                          <a:solidFill>
                            <a:srgbClr val="003399"/>
                          </a:solidFill>
                          <a:latin typeface="+mj-lt"/>
                          <a:ea typeface="黑体" pitchFamily="2" charset="-122"/>
                        </a:rPr>
                        <a:t>有教材称中序</a:t>
                      </a:r>
                      <a:r>
                        <a:rPr lang="en-US" altLang="zh-CN" sz="3200" b="0" dirty="0">
                          <a:solidFill>
                            <a:srgbClr val="003399"/>
                          </a:solidFill>
                          <a:latin typeface="+mj-lt"/>
                          <a:ea typeface="黑体" pitchFamily="2" charset="-122"/>
                        </a:rPr>
                        <a:t>)</a:t>
                      </a:r>
                      <a:endParaRPr lang="zh-CN" altLang="en-US" sz="3200" b="0" dirty="0">
                        <a:solidFill>
                          <a:srgbClr val="003399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b="0" dirty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中序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zh-CN" altLang="en-US" dirty="0">
                <a:latin typeface="黑体" pitchFamily="2" charset="-122"/>
                <a:ea typeface="黑体" pitchFamily="2" charset="-122"/>
              </a:rPr>
              <a:t>小结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9" name="Text Box 6"/>
          <p:cNvSpPr txBox="1">
            <a:spLocks noChangeArrowheads="1"/>
          </p:cNvSpPr>
          <p:nvPr/>
        </p:nvSpPr>
        <p:spPr bwMode="auto">
          <a:xfrm>
            <a:off x="304800" y="1219200"/>
            <a:ext cx="8839200" cy="384720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08000">
              <a:lnSpc>
                <a:spcPct val="14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zh-CN" altLang="en-US" sz="3200" dirty="0">
                <a:solidFill>
                  <a:srgbClr val="003399"/>
                </a:solidFill>
              </a:rPr>
              <a:t>  掌握</a:t>
            </a:r>
            <a:endParaRPr lang="en-US" altLang="zh-CN" sz="3200" dirty="0">
              <a:solidFill>
                <a:srgbClr val="003399"/>
              </a:solidFill>
            </a:endParaRPr>
          </a:p>
          <a:p>
            <a:pPr marL="10800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sz="3200" dirty="0"/>
              <a:t>    </a:t>
            </a:r>
            <a:r>
              <a:rPr lang="zh-CN" altLang="en-US" sz="3200" dirty="0"/>
              <a:t>树的三种实现方式，及</a:t>
            </a:r>
            <a:endParaRPr lang="en-US" altLang="zh-CN" sz="3200" dirty="0"/>
          </a:p>
          <a:p>
            <a:pPr marL="108000">
              <a:lnSpc>
                <a:spcPct val="140000"/>
              </a:lnSpc>
              <a:spcBef>
                <a:spcPts val="0"/>
              </a:spcBef>
              <a:buNone/>
            </a:pPr>
            <a:r>
              <a:rPr lang="zh-CN" altLang="en-US" sz="3200" dirty="0"/>
              <a:t>    基本操作</a:t>
            </a:r>
            <a:r>
              <a:rPr lang="en-US" altLang="zh-CN" sz="3200" dirty="0"/>
              <a:t>(</a:t>
            </a:r>
            <a:r>
              <a:rPr lang="zh-CN" altLang="en-US" sz="3200" dirty="0"/>
              <a:t>找长子、右兄弟、父亲</a:t>
            </a:r>
            <a:r>
              <a:rPr lang="en-US" altLang="zh-CN" sz="3200" dirty="0"/>
              <a:t>)</a:t>
            </a:r>
            <a:r>
              <a:rPr lang="zh-CN" altLang="en-US" sz="3200" dirty="0"/>
              <a:t>的实现；</a:t>
            </a:r>
            <a:endParaRPr lang="en-US" altLang="zh-CN" sz="3200" dirty="0"/>
          </a:p>
          <a:p>
            <a:pPr marL="108000">
              <a:lnSpc>
                <a:spcPct val="140000"/>
              </a:lnSpc>
              <a:spcBef>
                <a:spcPts val="2400"/>
              </a:spcBef>
            </a:pPr>
            <a:r>
              <a:rPr lang="en-US" altLang="zh-CN" sz="3200" dirty="0">
                <a:solidFill>
                  <a:srgbClr val="003399"/>
                </a:solidFill>
              </a:rPr>
              <a:t> </a:t>
            </a:r>
            <a:r>
              <a:rPr lang="zh-CN" altLang="en-US" sz="3200" dirty="0">
                <a:solidFill>
                  <a:srgbClr val="003399"/>
                </a:solidFill>
              </a:rPr>
              <a:t>理解</a:t>
            </a:r>
            <a:endParaRPr lang="en-US" altLang="zh-CN" sz="3200" dirty="0">
              <a:solidFill>
                <a:srgbClr val="003399"/>
              </a:solidFill>
            </a:endParaRPr>
          </a:p>
          <a:p>
            <a:pPr marL="10800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sz="3200" dirty="0"/>
              <a:t>   </a:t>
            </a:r>
            <a:r>
              <a:rPr lang="zh-CN" altLang="en-US" sz="3200" dirty="0"/>
              <a:t>树与二叉树之间的转换、遍历关系</a:t>
            </a:r>
            <a:endParaRPr lang="en-US" altLang="zh-CN" sz="3200" dirty="0"/>
          </a:p>
        </p:txBody>
      </p:sp>
    </p:spTree>
  </p:cSld>
  <p:clrMapOvr>
    <a:masterClrMapping/>
  </p:clrMapOvr>
</p:sld>
</file>

<file path=ppt/slides/slide2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zh-CN" altLang="en-US" dirty="0">
                <a:latin typeface="黑体" pitchFamily="2" charset="-122"/>
                <a:ea typeface="黑体" pitchFamily="2" charset="-122"/>
              </a:rPr>
              <a:t>作业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9" name="Text Box 6"/>
          <p:cNvSpPr txBox="1">
            <a:spLocks noChangeArrowheads="1"/>
          </p:cNvSpPr>
          <p:nvPr/>
        </p:nvSpPr>
        <p:spPr bwMode="auto">
          <a:xfrm>
            <a:off x="304800" y="1219200"/>
            <a:ext cx="8839200" cy="501675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08000">
              <a:lnSpc>
                <a:spcPct val="20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zh-CN" altLang="en-US" sz="3200" dirty="0">
                <a:solidFill>
                  <a:srgbClr val="003399"/>
                </a:solidFill>
              </a:rPr>
              <a:t>  </a:t>
            </a:r>
            <a:r>
              <a:rPr lang="en-US" altLang="zh-CN" sz="3200" dirty="0">
                <a:solidFill>
                  <a:srgbClr val="003399"/>
                </a:solidFill>
              </a:rPr>
              <a:t>P168</a:t>
            </a:r>
          </a:p>
          <a:p>
            <a:pPr marL="10800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altLang="zh-CN" sz="3200" dirty="0">
                <a:solidFill>
                  <a:srgbClr val="003399"/>
                </a:solidFill>
              </a:rPr>
              <a:t>    </a:t>
            </a:r>
            <a:r>
              <a:rPr lang="zh-CN" altLang="en-US" sz="3200" dirty="0"/>
              <a:t>复习题 </a:t>
            </a:r>
            <a:r>
              <a:rPr lang="en-US" altLang="zh-CN" sz="3200" dirty="0"/>
              <a:t>11</a:t>
            </a:r>
            <a:r>
              <a:rPr lang="zh-CN" altLang="en-US" sz="3200" dirty="0"/>
              <a:t>，</a:t>
            </a:r>
            <a:r>
              <a:rPr lang="en-US" altLang="zh-CN" sz="3200" dirty="0"/>
              <a:t>12</a:t>
            </a:r>
            <a:r>
              <a:rPr lang="zh-CN" altLang="en-US" sz="3200" dirty="0"/>
              <a:t>，</a:t>
            </a:r>
            <a:r>
              <a:rPr lang="en-US" altLang="zh-CN" sz="3200" dirty="0"/>
              <a:t>13</a:t>
            </a:r>
            <a:r>
              <a:rPr lang="zh-CN" altLang="en-US" sz="3200" dirty="0"/>
              <a:t>，</a:t>
            </a:r>
            <a:r>
              <a:rPr lang="en-US" altLang="zh-CN" sz="3200" dirty="0"/>
              <a:t>14</a:t>
            </a:r>
          </a:p>
          <a:p>
            <a:pPr marL="108000">
              <a:lnSpc>
                <a:spcPct val="200000"/>
              </a:lnSpc>
              <a:spcBef>
                <a:spcPts val="0"/>
              </a:spcBef>
              <a:buNone/>
            </a:pPr>
            <a:endParaRPr lang="en-US" altLang="zh-CN" sz="3200" dirty="0"/>
          </a:p>
          <a:p>
            <a:pPr marL="108000">
              <a:lnSpc>
                <a:spcPct val="200000"/>
              </a:lnSpc>
              <a:spcBef>
                <a:spcPts val="0"/>
              </a:spcBef>
              <a:buNone/>
            </a:pPr>
            <a:endParaRPr lang="en-US" altLang="zh-CN" sz="3200" dirty="0"/>
          </a:p>
          <a:p>
            <a:pPr marL="108000">
              <a:lnSpc>
                <a:spcPct val="200000"/>
              </a:lnSpc>
              <a:spcBef>
                <a:spcPts val="0"/>
              </a:spcBef>
              <a:buNone/>
            </a:pPr>
            <a:endParaRPr lang="en-US" altLang="zh-CN" sz="3200" dirty="0"/>
          </a:p>
        </p:txBody>
      </p:sp>
    </p:spTree>
  </p:cSld>
  <p:clrMapOvr>
    <a:masterClrMapping/>
  </p:clrMapOvr>
</p:sld>
</file>

<file path=ppt/slides/slide2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zh-CN" altLang="en-US" dirty="0">
                <a:latin typeface="黑体" pitchFamily="2" charset="-122"/>
                <a:ea typeface="黑体" pitchFamily="2" charset="-122"/>
              </a:rPr>
              <a:t>第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4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章 作业总结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9" name="Text Box 6"/>
          <p:cNvSpPr txBox="1">
            <a:spLocks noChangeArrowheads="1"/>
          </p:cNvSpPr>
          <p:nvPr/>
        </p:nvSpPr>
        <p:spPr bwMode="auto">
          <a:xfrm>
            <a:off x="228600" y="1066800"/>
            <a:ext cx="8915400" cy="564621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0800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3000" dirty="0"/>
              <a:t>算法题</a:t>
            </a:r>
            <a:r>
              <a:rPr lang="en-US" altLang="zh-CN" sz="3000" dirty="0"/>
              <a:t>9</a:t>
            </a:r>
            <a:r>
              <a:rPr lang="zh-CN" altLang="en-US" sz="3000" dirty="0"/>
              <a:t>：</a:t>
            </a:r>
            <a:r>
              <a:rPr lang="en-US" sz="3000" dirty="0"/>
              <a:t>(</a:t>
            </a:r>
            <a:r>
              <a:rPr lang="zh-CN" altLang="en-US" sz="3000" dirty="0"/>
              <a:t>顺序</a:t>
            </a:r>
            <a:r>
              <a:rPr lang="en-US" sz="3000" dirty="0"/>
              <a:t>)</a:t>
            </a:r>
            <a:r>
              <a:rPr lang="zh-CN" altLang="en-US" sz="3000" dirty="0"/>
              <a:t>循环队列</a:t>
            </a:r>
            <a:r>
              <a:rPr lang="en-US" sz="3000" dirty="0" err="1"/>
              <a:t>sequ</a:t>
            </a:r>
            <a:r>
              <a:rPr lang="en-US" sz="3000" dirty="0"/>
              <a:t>[m]</a:t>
            </a:r>
            <a:r>
              <a:rPr lang="zh-CN" altLang="en-US" sz="3000" dirty="0"/>
              <a:t>，令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000" dirty="0"/>
              <a:t>                  rear</a:t>
            </a:r>
            <a:r>
              <a:rPr lang="zh-CN" altLang="en-US" sz="3000" dirty="0"/>
              <a:t>：队尾元素的位置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000" dirty="0"/>
              <a:t>                  </a:t>
            </a:r>
            <a:r>
              <a:rPr lang="en-US" sz="3000" dirty="0" err="1"/>
              <a:t>quelen</a:t>
            </a:r>
            <a:r>
              <a:rPr lang="zh-CN" altLang="en-US" sz="3000" dirty="0"/>
              <a:t>：队列中元素个数</a:t>
            </a:r>
            <a:endParaRPr lang="en-US" altLang="zh-CN" sz="3000" dirty="0"/>
          </a:p>
          <a:p>
            <a:pPr marL="514350" indent="-514350">
              <a:lnSpc>
                <a:spcPct val="130000"/>
              </a:lnSpc>
              <a:spcBef>
                <a:spcPts val="600"/>
              </a:spcBef>
              <a:buAutoNum type="arabicPeriod"/>
            </a:pPr>
            <a:r>
              <a:rPr lang="zh-CN" altLang="en-US" sz="3000" dirty="0">
                <a:solidFill>
                  <a:srgbClr val="003399"/>
                </a:solidFill>
              </a:rPr>
              <a:t>队空条件：</a:t>
            </a:r>
            <a:endParaRPr lang="en-US" altLang="zh-CN" sz="3000" dirty="0"/>
          </a:p>
          <a:p>
            <a:pPr marL="514350" indent="-514350">
              <a:lnSpc>
                <a:spcPct val="130000"/>
              </a:lnSpc>
              <a:spcBef>
                <a:spcPts val="600"/>
              </a:spcBef>
              <a:buAutoNum type="arabicPeriod"/>
            </a:pPr>
            <a:r>
              <a:rPr lang="zh-CN" altLang="en-US" sz="3000" dirty="0">
                <a:solidFill>
                  <a:srgbClr val="003399"/>
                </a:solidFill>
              </a:rPr>
              <a:t>队满条件？</a:t>
            </a:r>
          </a:p>
          <a:p>
            <a:pPr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sz="3000" dirty="0"/>
              <a:t>    ∵ </a:t>
            </a:r>
            <a:r>
              <a:rPr lang="en-US" sz="3000" dirty="0"/>
              <a:t>rear</a:t>
            </a:r>
            <a:r>
              <a:rPr lang="zh-CN" altLang="en-US" sz="3000" dirty="0"/>
              <a:t>指向最后</a:t>
            </a:r>
            <a:r>
              <a:rPr lang="en-US" sz="3000" dirty="0"/>
              <a:t>1</a:t>
            </a:r>
            <a:r>
              <a:rPr lang="zh-CN" altLang="en-US" sz="3000" dirty="0"/>
              <a:t>个元素，</a:t>
            </a:r>
            <a:r>
              <a:rPr lang="zh-CN" altLang="en-US" sz="3000" dirty="0">
                <a:solidFill>
                  <a:srgbClr val="C00000"/>
                </a:solidFill>
              </a:rPr>
              <a:t>不是空位置</a:t>
            </a:r>
          </a:p>
          <a:p>
            <a:pPr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sz="3000" dirty="0">
                <a:sym typeface="Wingdings" pitchFamily="2" charset="2"/>
              </a:rPr>
              <a:t>      </a:t>
            </a:r>
            <a:r>
              <a:rPr lang="zh-CN" altLang="en-US" sz="3000" dirty="0"/>
              <a:t>首元素下标：</a:t>
            </a:r>
          </a:p>
          <a:p>
            <a:pPr>
              <a:lnSpc>
                <a:spcPct val="140000"/>
              </a:lnSpc>
              <a:spcBef>
                <a:spcPts val="0"/>
              </a:spcBef>
              <a:buNone/>
            </a:pPr>
            <a:r>
              <a:rPr lang="zh-CN" altLang="en-US" sz="3000" dirty="0"/>
              <a:t>     </a:t>
            </a:r>
            <a:r>
              <a:rPr lang="en-US" altLang="zh-CN" sz="3000" dirty="0">
                <a:sym typeface="Wingdings" pitchFamily="2" charset="2"/>
              </a:rPr>
              <a:t> </a:t>
            </a:r>
            <a:r>
              <a:rPr lang="zh-CN" altLang="en-US" sz="3000" dirty="0"/>
              <a:t>队满时：</a:t>
            </a:r>
          </a:p>
          <a:p>
            <a:pPr>
              <a:lnSpc>
                <a:spcPct val="140000"/>
              </a:lnSpc>
              <a:spcBef>
                <a:spcPts val="0"/>
              </a:spcBef>
              <a:buNone/>
            </a:pPr>
            <a:r>
              <a:rPr lang="en-US" sz="3000" dirty="0">
                <a:sym typeface="Wingdings"/>
              </a:rPr>
              <a:t>      </a:t>
            </a:r>
            <a:r>
              <a:rPr lang="zh-CN" altLang="en-US" sz="3000" dirty="0"/>
              <a:t>队满条件：</a:t>
            </a: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6096000" y="2895600"/>
            <a:ext cx="3048000" cy="1126462"/>
          </a:xfrm>
          <a:prstGeom prst="rect">
            <a:avLst/>
          </a:prstGeom>
          <a:solidFill>
            <a:srgbClr val="006600"/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8000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>
                <a:solidFill>
                  <a:schemeClr val="bg1"/>
                </a:solidFill>
              </a:rPr>
              <a:t>注意：与</a:t>
            </a:r>
            <a:r>
              <a:rPr lang="en-US" altLang="zh-CN" dirty="0">
                <a:solidFill>
                  <a:schemeClr val="bg1"/>
                </a:solidFill>
              </a:rPr>
              <a:t>P</a:t>
            </a:r>
            <a:r>
              <a:rPr lang="en-US" altLang="zh-CN" baseline="-25000" dirty="0">
                <a:solidFill>
                  <a:schemeClr val="bg1"/>
                </a:solidFill>
              </a:rPr>
              <a:t>105</a:t>
            </a:r>
            <a:endParaRPr lang="en-US" altLang="zh-CN" dirty="0">
              <a:solidFill>
                <a:schemeClr val="bg1"/>
              </a:solidFill>
            </a:endParaRPr>
          </a:p>
          <a:p>
            <a:pPr marL="18000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>
                <a:solidFill>
                  <a:schemeClr val="bg1"/>
                </a:solidFill>
              </a:rPr>
              <a:t>环形队列的区别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667000" y="2820435"/>
            <a:ext cx="2597186" cy="608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000" dirty="0" err="1"/>
              <a:t>quelen</a:t>
            </a:r>
            <a:r>
              <a:rPr lang="en-US" sz="3000" dirty="0"/>
              <a:t> == 0</a:t>
            </a:r>
            <a:r>
              <a:rPr lang="zh-CN" altLang="en-US" sz="3000" dirty="0"/>
              <a:t>；</a:t>
            </a:r>
          </a:p>
        </p:txBody>
      </p:sp>
      <p:sp>
        <p:nvSpPr>
          <p:cNvPr id="9" name="矩形 8"/>
          <p:cNvSpPr/>
          <p:nvPr/>
        </p:nvSpPr>
        <p:spPr>
          <a:xfrm>
            <a:off x="3505200" y="4698000"/>
            <a:ext cx="5943600" cy="669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3000" dirty="0">
                <a:solidFill>
                  <a:srgbClr val="008000"/>
                </a:solidFill>
              </a:rPr>
              <a:t>front = (rear-quelen</a:t>
            </a:r>
            <a:r>
              <a:rPr lang="en-US" altLang="zh-CN" sz="3000" dirty="0">
                <a:solidFill>
                  <a:srgbClr val="008000"/>
                </a:solidFill>
              </a:rPr>
              <a:t>+1</a:t>
            </a:r>
            <a:r>
              <a:rPr lang="en-US" sz="3000" dirty="0">
                <a:solidFill>
                  <a:srgbClr val="008000"/>
                </a:solidFill>
              </a:rPr>
              <a:t>+m)%m;</a:t>
            </a:r>
            <a:endParaRPr lang="zh-CN" altLang="en-US" sz="3000" dirty="0">
              <a:solidFill>
                <a:srgbClr val="008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701666" y="5334000"/>
            <a:ext cx="4461134" cy="669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3000" dirty="0">
                <a:solidFill>
                  <a:srgbClr val="008000"/>
                </a:solidFill>
              </a:rPr>
              <a:t>(rear+1)%m == front</a:t>
            </a:r>
            <a:endParaRPr lang="zh-CN" altLang="en-US" sz="3000" dirty="0">
              <a:solidFill>
                <a:srgbClr val="008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124200" y="5890736"/>
            <a:ext cx="60960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  <a:spcBef>
                <a:spcPts val="0"/>
              </a:spcBef>
              <a:buNone/>
            </a:pPr>
            <a:r>
              <a:rPr lang="en-US" sz="3000" dirty="0" err="1">
                <a:solidFill>
                  <a:srgbClr val="008000"/>
                </a:solidFill>
              </a:rPr>
              <a:t>quelen</a:t>
            </a:r>
            <a:r>
              <a:rPr lang="en-US" sz="3000" dirty="0">
                <a:solidFill>
                  <a:srgbClr val="008000"/>
                </a:solidFill>
              </a:rPr>
              <a:t> == m </a:t>
            </a:r>
            <a:endParaRPr lang="zh-CN" altLang="en-US" sz="3000" dirty="0">
              <a:solidFill>
                <a:srgbClr val="008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0" grpId="0"/>
      <p:bldP spid="1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19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19600" y="2743200"/>
            <a:ext cx="2286000" cy="1100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61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05000" y="2667000"/>
            <a:ext cx="253365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57200" y="-75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黑体" pitchFamily="2" charset="-122"/>
                <a:cs typeface="+mj-cs"/>
              </a:rPr>
              <a:t>5.1.2</a:t>
            </a:r>
            <a:r>
              <a:rPr kumimoji="0" lang="en-US" altLang="zh-CN" sz="4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j-cs"/>
              </a:rPr>
              <a:t> </a:t>
            </a:r>
            <a:r>
              <a:rPr kumimoji="0" lang="zh-CN" altLang="en-US" sz="4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j-cs"/>
              </a:rPr>
              <a:t>二叉树的主要性质</a:t>
            </a:r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9" name="Text Box 6"/>
          <p:cNvSpPr txBox="1">
            <a:spLocks noChangeArrowheads="1"/>
          </p:cNvSpPr>
          <p:nvPr/>
        </p:nvSpPr>
        <p:spPr bwMode="auto">
          <a:xfrm>
            <a:off x="381000" y="1191161"/>
            <a:ext cx="8763000" cy="1323439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514350" indent="-514350">
              <a:spcBef>
                <a:spcPts val="0"/>
              </a:spcBef>
              <a:buNone/>
            </a:pPr>
            <a:r>
              <a:rPr lang="en-US" altLang="zh-CN" sz="3200" dirty="0"/>
              <a:t>2. </a:t>
            </a:r>
            <a:r>
              <a:rPr lang="zh-CN" altLang="en-US" sz="3200" dirty="0"/>
              <a:t>高度为</a:t>
            </a:r>
            <a:r>
              <a:rPr lang="en-US" altLang="zh-CN" sz="3200" dirty="0"/>
              <a:t>k</a:t>
            </a:r>
            <a:r>
              <a:rPr lang="zh-CN" altLang="en-US" sz="3200" dirty="0"/>
              <a:t>的二叉树，最多有</a:t>
            </a:r>
            <a:r>
              <a:rPr lang="en-US" altLang="zh-CN" sz="3200" dirty="0"/>
              <a:t>2</a:t>
            </a:r>
            <a:r>
              <a:rPr lang="en-US" altLang="zh-CN" sz="3200" baseline="30000" dirty="0"/>
              <a:t>k+1</a:t>
            </a:r>
            <a:r>
              <a:rPr lang="en-US" altLang="zh-CN" sz="3200" dirty="0"/>
              <a:t>-1</a:t>
            </a:r>
            <a:r>
              <a:rPr lang="zh-CN" altLang="en-US" sz="3200" dirty="0"/>
              <a:t>个结点</a:t>
            </a:r>
            <a:r>
              <a:rPr lang="en-US" altLang="zh-CN" sz="3200" dirty="0"/>
              <a:t>(k≥0)</a:t>
            </a:r>
            <a:r>
              <a:rPr lang="zh-CN" altLang="en-US" sz="3200" dirty="0"/>
              <a:t>，</a:t>
            </a:r>
            <a:endParaRPr lang="en-US" altLang="zh-CN" sz="3200" dirty="0"/>
          </a:p>
          <a:p>
            <a:pPr marL="514350" indent="-514350">
              <a:spcBef>
                <a:spcPts val="0"/>
              </a:spcBef>
              <a:buNone/>
            </a:pPr>
            <a:r>
              <a:rPr lang="en-US" altLang="zh-CN" sz="3200" dirty="0">
                <a:sym typeface="Wingdings" pitchFamily="2" charset="2"/>
              </a:rPr>
              <a:t>                                  </a:t>
            </a:r>
            <a:r>
              <a:rPr lang="zh-CN" altLang="en-US" sz="3200" dirty="0">
                <a:sym typeface="Wingdings" pitchFamily="2" charset="2"/>
              </a:rPr>
              <a:t> 最少有</a:t>
            </a:r>
            <a:r>
              <a:rPr lang="en-US" altLang="zh-CN" sz="3200" dirty="0">
                <a:sym typeface="Wingdings" pitchFamily="2" charset="2"/>
              </a:rPr>
              <a:t>k+1</a:t>
            </a:r>
            <a:r>
              <a:rPr lang="zh-CN" altLang="en-US" sz="3200" dirty="0">
                <a:sym typeface="Wingdings" pitchFamily="2" charset="2"/>
              </a:rPr>
              <a:t>个结点；</a:t>
            </a:r>
            <a:endParaRPr lang="en-US" altLang="zh-CN" sz="3200" dirty="0"/>
          </a:p>
        </p:txBody>
      </p:sp>
      <p:cxnSp>
        <p:nvCxnSpPr>
          <p:cNvPr id="21" name="直接箭头连接符 20"/>
          <p:cNvCxnSpPr/>
          <p:nvPr/>
        </p:nvCxnSpPr>
        <p:spPr bwMode="auto">
          <a:xfrm rot="16200000" flipV="1">
            <a:off x="3471194" y="4072606"/>
            <a:ext cx="1211014" cy="76202"/>
          </a:xfrm>
          <a:prstGeom prst="straightConnector1">
            <a:avLst/>
          </a:prstGeom>
          <a:solidFill>
            <a:srgbClr val="B9FFB9"/>
          </a:solidFill>
          <a:ln w="25400" cap="flat" cmpd="sng" algn="ctr">
            <a:solidFill>
              <a:srgbClr val="FF66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2" name="Text Box 6"/>
          <p:cNvSpPr txBox="1">
            <a:spLocks noChangeArrowheads="1"/>
          </p:cNvSpPr>
          <p:nvPr/>
        </p:nvSpPr>
        <p:spPr bwMode="auto">
          <a:xfrm>
            <a:off x="2285998" y="4648200"/>
            <a:ext cx="3429000" cy="6955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dirty="0" err="1">
                <a:sym typeface="Wingdings" pitchFamily="2" charset="2"/>
              </a:rPr>
              <a:t>i</a:t>
            </a:r>
            <a:r>
              <a:rPr lang="zh-CN" altLang="en-US" dirty="0">
                <a:sym typeface="Wingdings" pitchFamily="2" charset="2"/>
              </a:rPr>
              <a:t>层的最大结点数</a:t>
            </a:r>
            <a:endParaRPr lang="en-US" altLang="zh-CN" dirty="0">
              <a:sym typeface="Wingdings" pitchFamily="2" charset="2"/>
            </a:endParaRPr>
          </a:p>
        </p:txBody>
      </p:sp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15000" y="4400849"/>
            <a:ext cx="2819400" cy="17713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4" name="直接箭头连接符 23"/>
          <p:cNvCxnSpPr/>
          <p:nvPr/>
        </p:nvCxnSpPr>
        <p:spPr bwMode="auto">
          <a:xfrm rot="16200000" flipV="1">
            <a:off x="4572000" y="3581400"/>
            <a:ext cx="1295400" cy="1143000"/>
          </a:xfrm>
          <a:prstGeom prst="straightConnector1">
            <a:avLst/>
          </a:prstGeom>
          <a:solidFill>
            <a:srgbClr val="B9FFB9"/>
          </a:solidFill>
          <a:ln w="25400" cap="flat" cmpd="sng" algn="ctr">
            <a:solidFill>
              <a:srgbClr val="FF66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2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 Box 28"/>
          <p:cNvSpPr txBox="1">
            <a:spLocks noChangeArrowheads="1"/>
          </p:cNvSpPr>
          <p:nvPr/>
        </p:nvSpPr>
        <p:spPr bwMode="auto">
          <a:xfrm>
            <a:off x="304800" y="601169"/>
            <a:ext cx="8839200" cy="112646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>
            <a:solidFill>
              <a:schemeClr val="bg2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0800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>
                <a:solidFill>
                  <a:srgbClr val="990099"/>
                </a:solidFill>
              </a:rPr>
              <a:t>教材</a:t>
            </a:r>
            <a:r>
              <a:rPr lang="zh-CN" altLang="en-US" dirty="0"/>
              <a:t>循环队列：</a:t>
            </a:r>
            <a:r>
              <a:rPr lang="en-US" altLang="zh-CN" dirty="0"/>
              <a:t>rear—</a:t>
            </a:r>
            <a:r>
              <a:rPr lang="zh-CN" altLang="en-US" dirty="0"/>
              <a:t>队尾的下一个位置，</a:t>
            </a:r>
            <a:r>
              <a:rPr lang="en-US" altLang="zh-CN" dirty="0"/>
              <a:t>front</a:t>
            </a:r>
            <a:r>
              <a:rPr lang="zh-CN" altLang="en-US" dirty="0"/>
              <a:t>队头，为了区分</a:t>
            </a:r>
            <a:r>
              <a:rPr lang="zh-CN" altLang="en-US" dirty="0">
                <a:solidFill>
                  <a:srgbClr val="C00000"/>
                </a:solidFill>
              </a:rPr>
              <a:t>空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rgbClr val="C00000"/>
                </a:solidFill>
              </a:rPr>
              <a:t>满      </a:t>
            </a:r>
            <a:r>
              <a:rPr lang="en-US" altLang="zh-CN" dirty="0">
                <a:solidFill>
                  <a:srgbClr val="003399"/>
                </a:solidFill>
                <a:sym typeface="Wingdings" pitchFamily="2" charset="2"/>
              </a:rPr>
              <a:t></a:t>
            </a:r>
            <a:r>
              <a:rPr lang="zh-CN" altLang="en-US" dirty="0">
                <a:solidFill>
                  <a:srgbClr val="003399"/>
                </a:solidFill>
                <a:sym typeface="Wingdings" pitchFamily="2" charset="2"/>
              </a:rPr>
              <a:t>牺牲</a:t>
            </a:r>
            <a:r>
              <a:rPr lang="en-US" altLang="zh-CN" dirty="0">
                <a:solidFill>
                  <a:srgbClr val="003399"/>
                </a:solidFill>
                <a:sym typeface="Wingdings" pitchFamily="2" charset="2"/>
              </a:rPr>
              <a:t>1</a:t>
            </a:r>
            <a:r>
              <a:rPr lang="zh-CN" altLang="en-US" dirty="0">
                <a:solidFill>
                  <a:srgbClr val="003399"/>
                </a:solidFill>
                <a:sym typeface="Wingdings" pitchFamily="2" charset="2"/>
              </a:rPr>
              <a:t>个节点空间，</a:t>
            </a:r>
            <a:endParaRPr lang="en-US" altLang="zh-CN" dirty="0">
              <a:solidFill>
                <a:srgbClr val="003399"/>
              </a:solidFill>
              <a:sym typeface="Wingdings" pitchFamily="2" charset="2"/>
            </a:endParaRPr>
          </a:p>
        </p:txBody>
      </p:sp>
      <p:sp>
        <p:nvSpPr>
          <p:cNvPr id="47" name="Text Box 28"/>
          <p:cNvSpPr txBox="1">
            <a:spLocks noChangeArrowheads="1"/>
          </p:cNvSpPr>
          <p:nvPr/>
        </p:nvSpPr>
        <p:spPr bwMode="auto">
          <a:xfrm>
            <a:off x="304800" y="1745092"/>
            <a:ext cx="8839200" cy="115050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>
            <a:solidFill>
              <a:schemeClr val="bg2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0800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>
                <a:sym typeface="Wingdings" pitchFamily="2" charset="2"/>
              </a:rPr>
              <a:t>当队列中有</a:t>
            </a:r>
            <a:r>
              <a:rPr lang="en-US" altLang="zh-CN" dirty="0">
                <a:sym typeface="Wingdings" pitchFamily="2" charset="2"/>
              </a:rPr>
              <a:t>M-1</a:t>
            </a:r>
            <a:r>
              <a:rPr lang="zh-CN" altLang="en-US" dirty="0">
                <a:sym typeface="Wingdings" pitchFamily="2" charset="2"/>
              </a:rPr>
              <a:t>个元素时，就说队满，</a:t>
            </a:r>
            <a:endParaRPr lang="en-US" altLang="zh-CN" dirty="0">
              <a:sym typeface="Wingdings" pitchFamily="2" charset="2"/>
            </a:endParaRPr>
          </a:p>
          <a:p>
            <a:pPr marL="10800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>
                <a:sym typeface="Wingdings" pitchFamily="2" charset="2"/>
              </a:rPr>
              <a:t>即队满的条件：</a:t>
            </a:r>
            <a:r>
              <a:rPr lang="en-US" altLang="zh-CN" dirty="0">
                <a:sym typeface="Wingdings" pitchFamily="2" charset="2"/>
              </a:rPr>
              <a:t>(</a:t>
            </a:r>
            <a:r>
              <a:rPr lang="en-US" altLang="zh-CN" dirty="0" err="1">
                <a:sym typeface="Wingdings" pitchFamily="2" charset="2"/>
              </a:rPr>
              <a:t>paq</a:t>
            </a:r>
            <a:r>
              <a:rPr lang="en-US" altLang="zh-CN" dirty="0">
                <a:sym typeface="Wingdings" pitchFamily="2" charset="2"/>
              </a:rPr>
              <a:t>-&gt;r+1) </a:t>
            </a:r>
            <a:r>
              <a:rPr lang="en-US" altLang="zh-CN" dirty="0">
                <a:solidFill>
                  <a:srgbClr val="FF0000"/>
                </a:solidFill>
                <a:sym typeface="Wingdings" pitchFamily="2" charset="2"/>
              </a:rPr>
              <a:t>%M</a:t>
            </a:r>
            <a:r>
              <a:rPr lang="en-US" altLang="zh-CN" dirty="0">
                <a:solidFill>
                  <a:srgbClr val="003399"/>
                </a:solidFill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== </a:t>
            </a:r>
            <a:r>
              <a:rPr lang="en-US" altLang="zh-CN" dirty="0" err="1">
                <a:sym typeface="Wingdings" pitchFamily="2" charset="2"/>
              </a:rPr>
              <a:t>paq</a:t>
            </a:r>
            <a:r>
              <a:rPr lang="en-US" altLang="zh-CN" dirty="0">
                <a:sym typeface="Wingdings" pitchFamily="2" charset="2"/>
              </a:rPr>
              <a:t>-&gt;f</a:t>
            </a:r>
            <a:r>
              <a:rPr lang="zh-CN" altLang="en-US" dirty="0">
                <a:sym typeface="Wingdings" pitchFamily="2" charset="2"/>
              </a:rPr>
              <a:t>，</a:t>
            </a:r>
            <a:endParaRPr lang="en-US" altLang="zh-CN" dirty="0"/>
          </a:p>
        </p:txBody>
      </p:sp>
      <p:sp>
        <p:nvSpPr>
          <p:cNvPr id="49" name="矩形 48"/>
          <p:cNvSpPr/>
          <p:nvPr/>
        </p:nvSpPr>
        <p:spPr bwMode="auto">
          <a:xfrm>
            <a:off x="304800" y="2940748"/>
            <a:ext cx="5638800" cy="3841052"/>
          </a:xfrm>
          <a:prstGeom prst="rect">
            <a:avLst/>
          </a:prstGeom>
          <a:noFill/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zh-CN" dirty="0"/>
          </a:p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zh-CN" dirty="0"/>
          </a:p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zh-CN" dirty="0"/>
          </a:p>
        </p:txBody>
      </p:sp>
      <p:sp>
        <p:nvSpPr>
          <p:cNvPr id="115" name="Text Box 28"/>
          <p:cNvSpPr txBox="1">
            <a:spLocks noChangeArrowheads="1"/>
          </p:cNvSpPr>
          <p:nvPr/>
        </p:nvSpPr>
        <p:spPr bwMode="auto">
          <a:xfrm>
            <a:off x="457200" y="3070217"/>
            <a:ext cx="1752600" cy="480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dirty="0" err="1">
                <a:solidFill>
                  <a:srgbClr val="003399"/>
                </a:solidFill>
              </a:rPr>
              <a:t>paq</a:t>
            </a:r>
            <a:r>
              <a:rPr lang="en-US" altLang="zh-CN" dirty="0">
                <a:solidFill>
                  <a:srgbClr val="003399"/>
                </a:solidFill>
              </a:rPr>
              <a:t>-&gt;r =7</a:t>
            </a:r>
            <a:endParaRPr lang="zh-CN" altLang="en-US" dirty="0">
              <a:solidFill>
                <a:srgbClr val="003399"/>
              </a:solidFill>
            </a:endParaRPr>
          </a:p>
        </p:txBody>
      </p:sp>
      <p:sp>
        <p:nvSpPr>
          <p:cNvPr id="116" name="Text Box 28"/>
          <p:cNvSpPr txBox="1">
            <a:spLocks noChangeArrowheads="1"/>
          </p:cNvSpPr>
          <p:nvPr/>
        </p:nvSpPr>
        <p:spPr bwMode="auto">
          <a:xfrm>
            <a:off x="4191000" y="3093148"/>
            <a:ext cx="1981200" cy="867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zh-CN" altLang="en-US" dirty="0">
                <a:solidFill>
                  <a:srgbClr val="006600"/>
                </a:solidFill>
              </a:rPr>
              <a:t>    队头</a:t>
            </a:r>
            <a:endParaRPr lang="en-US" altLang="zh-CN" dirty="0">
              <a:solidFill>
                <a:srgbClr val="006600"/>
              </a:solidFill>
            </a:endParaRPr>
          </a:p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dirty="0" err="1">
                <a:solidFill>
                  <a:srgbClr val="006600"/>
                </a:solidFill>
              </a:rPr>
              <a:t>paq</a:t>
            </a:r>
            <a:r>
              <a:rPr lang="en-US" altLang="zh-CN" dirty="0">
                <a:solidFill>
                  <a:srgbClr val="006600"/>
                </a:solidFill>
              </a:rPr>
              <a:t>-&gt;f =0</a:t>
            </a:r>
            <a:endParaRPr lang="zh-CN" altLang="en-US" dirty="0">
              <a:solidFill>
                <a:srgbClr val="006600"/>
              </a:solidFill>
            </a:endParaRPr>
          </a:p>
        </p:txBody>
      </p:sp>
      <p:sp>
        <p:nvSpPr>
          <p:cNvPr id="117" name="Oval 5"/>
          <p:cNvSpPr>
            <a:spLocks noChangeArrowheads="1"/>
          </p:cNvSpPr>
          <p:nvPr/>
        </p:nvSpPr>
        <p:spPr bwMode="auto">
          <a:xfrm>
            <a:off x="1600200" y="3861744"/>
            <a:ext cx="2667000" cy="2590800"/>
          </a:xfrm>
          <a:prstGeom prst="ellipse">
            <a:avLst/>
          </a:prstGeom>
          <a:solidFill>
            <a:srgbClr val="FDF77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118" name="Oval 7"/>
          <p:cNvSpPr>
            <a:spLocks noChangeArrowheads="1"/>
          </p:cNvSpPr>
          <p:nvPr/>
        </p:nvSpPr>
        <p:spPr bwMode="auto">
          <a:xfrm>
            <a:off x="2438400" y="4699944"/>
            <a:ext cx="990600" cy="945956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119" name="Text Box 18"/>
          <p:cNvSpPr txBox="1">
            <a:spLocks noChangeArrowheads="1"/>
          </p:cNvSpPr>
          <p:nvPr/>
        </p:nvSpPr>
        <p:spPr bwMode="auto">
          <a:xfrm>
            <a:off x="3657600" y="5058114"/>
            <a:ext cx="685800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altLang="zh-CN" sz="3600" dirty="0">
                <a:solidFill>
                  <a:srgbClr val="0070C0"/>
                </a:solidFill>
              </a:rPr>
              <a:t>a</a:t>
            </a:r>
          </a:p>
        </p:txBody>
      </p:sp>
      <p:sp>
        <p:nvSpPr>
          <p:cNvPr id="120" name="Text Box 23"/>
          <p:cNvSpPr txBox="1">
            <a:spLocks noChangeArrowheads="1"/>
          </p:cNvSpPr>
          <p:nvPr/>
        </p:nvSpPr>
        <p:spPr bwMode="auto">
          <a:xfrm>
            <a:off x="3429000" y="3535602"/>
            <a:ext cx="457200" cy="630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zh-CN" altLang="en-US" dirty="0"/>
              <a:t>0</a:t>
            </a:r>
          </a:p>
        </p:txBody>
      </p:sp>
      <p:sp>
        <p:nvSpPr>
          <p:cNvPr id="121" name="Text Box 24"/>
          <p:cNvSpPr txBox="1">
            <a:spLocks noChangeArrowheads="1"/>
          </p:cNvSpPr>
          <p:nvPr/>
        </p:nvSpPr>
        <p:spPr bwMode="auto">
          <a:xfrm>
            <a:off x="2133600" y="3535602"/>
            <a:ext cx="609600" cy="630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dirty="0"/>
              <a:t>7</a:t>
            </a:r>
          </a:p>
        </p:txBody>
      </p:sp>
      <p:cxnSp>
        <p:nvCxnSpPr>
          <p:cNvPr id="122" name="直接连接符 121"/>
          <p:cNvCxnSpPr>
            <a:stCxn id="117" idx="4"/>
            <a:endCxn id="118" idx="4"/>
          </p:cNvCxnSpPr>
          <p:nvPr/>
        </p:nvCxnSpPr>
        <p:spPr bwMode="auto">
          <a:xfrm rot="5400000" flipH="1">
            <a:off x="2530378" y="6049222"/>
            <a:ext cx="806644" cy="1588"/>
          </a:xfrm>
          <a:prstGeom prst="line">
            <a:avLst/>
          </a:prstGeom>
          <a:solidFill>
            <a:srgbClr val="B9FFB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3" name="直接连接符 122"/>
          <p:cNvCxnSpPr>
            <a:stCxn id="117" idx="5"/>
            <a:endCxn id="118" idx="5"/>
          </p:cNvCxnSpPr>
          <p:nvPr/>
        </p:nvCxnSpPr>
        <p:spPr bwMode="auto">
          <a:xfrm rot="5400000" flipH="1">
            <a:off x="3297398" y="5493901"/>
            <a:ext cx="565762" cy="592697"/>
          </a:xfrm>
          <a:prstGeom prst="line">
            <a:avLst/>
          </a:prstGeom>
          <a:solidFill>
            <a:srgbClr val="B9FFB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4" name="直接连接符 123"/>
          <p:cNvCxnSpPr>
            <a:stCxn id="117" idx="6"/>
            <a:endCxn id="118" idx="6"/>
          </p:cNvCxnSpPr>
          <p:nvPr/>
        </p:nvCxnSpPr>
        <p:spPr bwMode="auto">
          <a:xfrm flipH="1">
            <a:off x="3429000" y="5157144"/>
            <a:ext cx="838200" cy="15778"/>
          </a:xfrm>
          <a:prstGeom prst="line">
            <a:avLst/>
          </a:prstGeom>
          <a:solidFill>
            <a:srgbClr val="B9FFB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5" name="直接连接符 124"/>
          <p:cNvCxnSpPr>
            <a:stCxn id="117" idx="7"/>
            <a:endCxn id="118" idx="7"/>
          </p:cNvCxnSpPr>
          <p:nvPr/>
        </p:nvCxnSpPr>
        <p:spPr bwMode="auto">
          <a:xfrm rot="16200000" flipH="1" flipV="1">
            <a:off x="3281620" y="4243468"/>
            <a:ext cx="597318" cy="592697"/>
          </a:xfrm>
          <a:prstGeom prst="line">
            <a:avLst/>
          </a:prstGeom>
          <a:solidFill>
            <a:srgbClr val="B9FFB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6" name="直接连接符 125"/>
          <p:cNvCxnSpPr>
            <a:stCxn id="118" idx="3"/>
            <a:endCxn id="117" idx="3"/>
          </p:cNvCxnSpPr>
          <p:nvPr/>
        </p:nvCxnSpPr>
        <p:spPr bwMode="auto">
          <a:xfrm rot="5400000">
            <a:off x="2004241" y="5493901"/>
            <a:ext cx="565762" cy="592697"/>
          </a:xfrm>
          <a:prstGeom prst="line">
            <a:avLst/>
          </a:prstGeom>
          <a:solidFill>
            <a:srgbClr val="B9FFB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7" name="直接连接符 126"/>
          <p:cNvCxnSpPr>
            <a:stCxn id="117" idx="0"/>
            <a:endCxn id="118" idx="0"/>
          </p:cNvCxnSpPr>
          <p:nvPr/>
        </p:nvCxnSpPr>
        <p:spPr bwMode="auto">
          <a:xfrm rot="16200000" flipH="1">
            <a:off x="2514600" y="4280844"/>
            <a:ext cx="838200" cy="1588"/>
          </a:xfrm>
          <a:prstGeom prst="line">
            <a:avLst/>
          </a:prstGeom>
          <a:solidFill>
            <a:srgbClr val="B9FFB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8" name="直接连接符 127"/>
          <p:cNvCxnSpPr>
            <a:stCxn id="117" idx="1"/>
            <a:endCxn id="118" idx="1"/>
          </p:cNvCxnSpPr>
          <p:nvPr/>
        </p:nvCxnSpPr>
        <p:spPr bwMode="auto">
          <a:xfrm rot="16200000" flipH="1">
            <a:off x="1988462" y="4243469"/>
            <a:ext cx="597318" cy="592697"/>
          </a:xfrm>
          <a:prstGeom prst="line">
            <a:avLst/>
          </a:prstGeom>
          <a:solidFill>
            <a:srgbClr val="B9FFB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9" name="直接连接符 128"/>
          <p:cNvCxnSpPr>
            <a:stCxn id="117" idx="2"/>
            <a:endCxn id="118" idx="2"/>
          </p:cNvCxnSpPr>
          <p:nvPr/>
        </p:nvCxnSpPr>
        <p:spPr bwMode="auto">
          <a:xfrm rot="10800000" flipH="1" flipV="1">
            <a:off x="1600200" y="5157144"/>
            <a:ext cx="838200" cy="15778"/>
          </a:xfrm>
          <a:prstGeom prst="line">
            <a:avLst/>
          </a:prstGeom>
          <a:solidFill>
            <a:srgbClr val="B9FFB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0" name="Text Box 23"/>
          <p:cNvSpPr txBox="1">
            <a:spLocks noChangeArrowheads="1"/>
          </p:cNvSpPr>
          <p:nvPr/>
        </p:nvSpPr>
        <p:spPr bwMode="auto">
          <a:xfrm>
            <a:off x="4114800" y="4318944"/>
            <a:ext cx="457200" cy="578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31" name="Text Box 23"/>
          <p:cNvSpPr txBox="1">
            <a:spLocks noChangeArrowheads="1"/>
          </p:cNvSpPr>
          <p:nvPr/>
        </p:nvSpPr>
        <p:spPr bwMode="auto">
          <a:xfrm>
            <a:off x="4191000" y="5309544"/>
            <a:ext cx="457200" cy="578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32" name="Text Box 23"/>
          <p:cNvSpPr txBox="1">
            <a:spLocks noChangeArrowheads="1"/>
          </p:cNvSpPr>
          <p:nvPr/>
        </p:nvSpPr>
        <p:spPr bwMode="auto">
          <a:xfrm>
            <a:off x="3505200" y="6103101"/>
            <a:ext cx="457200" cy="578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33" name="Text Box 23"/>
          <p:cNvSpPr txBox="1">
            <a:spLocks noChangeArrowheads="1"/>
          </p:cNvSpPr>
          <p:nvPr/>
        </p:nvSpPr>
        <p:spPr bwMode="auto">
          <a:xfrm>
            <a:off x="2286000" y="6179301"/>
            <a:ext cx="457200" cy="578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34" name="Text Box 23"/>
          <p:cNvSpPr txBox="1">
            <a:spLocks noChangeArrowheads="1"/>
          </p:cNvSpPr>
          <p:nvPr/>
        </p:nvSpPr>
        <p:spPr bwMode="auto">
          <a:xfrm>
            <a:off x="1371600" y="5341101"/>
            <a:ext cx="457200" cy="578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35" name="Text Box 23"/>
          <p:cNvSpPr txBox="1">
            <a:spLocks noChangeArrowheads="1"/>
          </p:cNvSpPr>
          <p:nvPr/>
        </p:nvSpPr>
        <p:spPr bwMode="auto">
          <a:xfrm>
            <a:off x="1447800" y="4267705"/>
            <a:ext cx="457200" cy="578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136" name="Text Box 18"/>
          <p:cNvSpPr txBox="1">
            <a:spLocks noChangeArrowheads="1"/>
          </p:cNvSpPr>
          <p:nvPr/>
        </p:nvSpPr>
        <p:spPr bwMode="auto">
          <a:xfrm>
            <a:off x="3124200" y="5569701"/>
            <a:ext cx="685800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altLang="zh-CN" sz="3600" dirty="0">
                <a:solidFill>
                  <a:srgbClr val="0070C0"/>
                </a:solidFill>
              </a:rPr>
              <a:t>b</a:t>
            </a:r>
          </a:p>
        </p:txBody>
      </p:sp>
      <p:sp>
        <p:nvSpPr>
          <p:cNvPr id="137" name="Text Box 18"/>
          <p:cNvSpPr txBox="1">
            <a:spLocks noChangeArrowheads="1"/>
          </p:cNvSpPr>
          <p:nvPr/>
        </p:nvSpPr>
        <p:spPr bwMode="auto">
          <a:xfrm>
            <a:off x="2438400" y="5569701"/>
            <a:ext cx="685800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altLang="zh-CN" sz="3600" dirty="0">
                <a:solidFill>
                  <a:srgbClr val="0070C0"/>
                </a:solidFill>
              </a:rPr>
              <a:t>c</a:t>
            </a:r>
          </a:p>
        </p:txBody>
      </p:sp>
      <p:sp>
        <p:nvSpPr>
          <p:cNvPr id="138" name="Text Box 18"/>
          <p:cNvSpPr txBox="1">
            <a:spLocks noChangeArrowheads="1"/>
          </p:cNvSpPr>
          <p:nvPr/>
        </p:nvSpPr>
        <p:spPr bwMode="auto">
          <a:xfrm>
            <a:off x="1905000" y="5134314"/>
            <a:ext cx="685800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altLang="zh-CN" sz="3600" dirty="0">
                <a:solidFill>
                  <a:srgbClr val="0070C0"/>
                </a:solidFill>
              </a:rPr>
              <a:t>d</a:t>
            </a:r>
          </a:p>
        </p:txBody>
      </p:sp>
      <p:sp>
        <p:nvSpPr>
          <p:cNvPr id="139" name="Text Box 18"/>
          <p:cNvSpPr txBox="1">
            <a:spLocks noChangeArrowheads="1"/>
          </p:cNvSpPr>
          <p:nvPr/>
        </p:nvSpPr>
        <p:spPr bwMode="auto">
          <a:xfrm>
            <a:off x="3581400" y="4395144"/>
            <a:ext cx="685800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altLang="zh-CN" sz="3600" dirty="0">
                <a:solidFill>
                  <a:srgbClr val="0070C0"/>
                </a:solidFill>
              </a:rPr>
              <a:t>z</a:t>
            </a:r>
          </a:p>
        </p:txBody>
      </p:sp>
      <p:sp>
        <p:nvSpPr>
          <p:cNvPr id="140" name="Text Box 18"/>
          <p:cNvSpPr txBox="1">
            <a:spLocks noChangeArrowheads="1"/>
          </p:cNvSpPr>
          <p:nvPr/>
        </p:nvSpPr>
        <p:spPr bwMode="auto">
          <a:xfrm>
            <a:off x="3124200" y="3937944"/>
            <a:ext cx="685800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altLang="zh-CN" sz="3600" dirty="0">
                <a:solidFill>
                  <a:srgbClr val="0070C0"/>
                </a:solidFill>
              </a:rPr>
              <a:t>y</a:t>
            </a:r>
          </a:p>
        </p:txBody>
      </p:sp>
      <p:sp>
        <p:nvSpPr>
          <p:cNvPr id="141" name="Text Box 18"/>
          <p:cNvSpPr txBox="1">
            <a:spLocks noChangeArrowheads="1"/>
          </p:cNvSpPr>
          <p:nvPr/>
        </p:nvSpPr>
        <p:spPr bwMode="auto">
          <a:xfrm>
            <a:off x="1905000" y="4395144"/>
            <a:ext cx="685800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altLang="zh-CN" sz="3600" dirty="0">
                <a:solidFill>
                  <a:srgbClr val="0070C0"/>
                </a:solidFill>
              </a:rPr>
              <a:t>e</a:t>
            </a:r>
          </a:p>
        </p:txBody>
      </p:sp>
      <p:cxnSp>
        <p:nvCxnSpPr>
          <p:cNvPr id="142" name="直接箭头连接符 141"/>
          <p:cNvCxnSpPr>
            <a:endCxn id="121" idx="1"/>
          </p:cNvCxnSpPr>
          <p:nvPr/>
        </p:nvCxnSpPr>
        <p:spPr bwMode="auto">
          <a:xfrm>
            <a:off x="1447800" y="3474148"/>
            <a:ext cx="685800" cy="376925"/>
          </a:xfrm>
          <a:prstGeom prst="straightConnector1">
            <a:avLst/>
          </a:prstGeom>
          <a:solidFill>
            <a:srgbClr val="B9FFB9"/>
          </a:solidFill>
          <a:ln w="254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3" name="直接箭头连接符 142"/>
          <p:cNvCxnSpPr/>
          <p:nvPr/>
        </p:nvCxnSpPr>
        <p:spPr bwMode="auto">
          <a:xfrm rot="10800000" flipV="1">
            <a:off x="3733800" y="3404544"/>
            <a:ext cx="838200" cy="381000"/>
          </a:xfrm>
          <a:prstGeom prst="straightConnector1">
            <a:avLst/>
          </a:prstGeom>
          <a:solidFill>
            <a:srgbClr val="B9FFB9"/>
          </a:solidFill>
          <a:ln w="25400" cap="flat" cmpd="sng" algn="ctr">
            <a:solidFill>
              <a:srgbClr val="0066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8" name="Text Box 28"/>
          <p:cNvSpPr txBox="1">
            <a:spLocks noChangeArrowheads="1"/>
          </p:cNvSpPr>
          <p:nvPr/>
        </p:nvSpPr>
        <p:spPr bwMode="auto">
          <a:xfrm>
            <a:off x="228600" y="4464748"/>
            <a:ext cx="990600" cy="480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zh-CN" altLang="en-US" dirty="0">
                <a:solidFill>
                  <a:srgbClr val="C00000"/>
                </a:solidFill>
              </a:rPr>
              <a:t>队尾</a:t>
            </a:r>
            <a:endParaRPr lang="en-US" altLang="zh-CN" dirty="0">
              <a:solidFill>
                <a:srgbClr val="C00000"/>
              </a:solidFill>
            </a:endParaRPr>
          </a:p>
        </p:txBody>
      </p:sp>
      <p:cxnSp>
        <p:nvCxnSpPr>
          <p:cNvPr id="149" name="直接箭头连接符 148"/>
          <p:cNvCxnSpPr/>
          <p:nvPr/>
        </p:nvCxnSpPr>
        <p:spPr bwMode="auto">
          <a:xfrm>
            <a:off x="990600" y="4693348"/>
            <a:ext cx="533400" cy="1588"/>
          </a:xfrm>
          <a:prstGeom prst="straightConnector1">
            <a:avLst/>
          </a:prstGeom>
          <a:solidFill>
            <a:srgbClr val="B9FFB9"/>
          </a:solidFill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8" name="Text Box 28"/>
          <p:cNvSpPr txBox="1">
            <a:spLocks noChangeArrowheads="1"/>
          </p:cNvSpPr>
          <p:nvPr/>
        </p:nvSpPr>
        <p:spPr bwMode="auto">
          <a:xfrm>
            <a:off x="5943600" y="2940748"/>
            <a:ext cx="3200400" cy="1246495"/>
          </a:xfrm>
          <a:prstGeom prst="rect">
            <a:avLst/>
          </a:prstGeom>
          <a:solidFill>
            <a:schemeClr val="accent5"/>
          </a:solidFill>
          <a:ln w="28575">
            <a:solidFill>
              <a:srgbClr val="0066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buNone/>
            </a:pPr>
            <a:r>
              <a:rPr lang="zh-CN" altLang="en-US" sz="3000" dirty="0">
                <a:solidFill>
                  <a:srgbClr val="003399"/>
                </a:solidFill>
                <a:sym typeface="Wingdings" pitchFamily="2" charset="2"/>
              </a:rPr>
              <a:t>队空的条件：</a:t>
            </a:r>
            <a:endParaRPr lang="en-US" altLang="zh-CN" sz="3000" dirty="0">
              <a:solidFill>
                <a:srgbClr val="003399"/>
              </a:solidFill>
              <a:sym typeface="Wingdings" pitchFamily="2" charset="2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3000" dirty="0" err="1">
                <a:solidFill>
                  <a:srgbClr val="003399"/>
                </a:solidFill>
                <a:sym typeface="Wingdings" pitchFamily="2" charset="2"/>
              </a:rPr>
              <a:t>paq</a:t>
            </a:r>
            <a:r>
              <a:rPr lang="en-US" altLang="zh-CN" sz="3000" dirty="0">
                <a:solidFill>
                  <a:srgbClr val="003399"/>
                </a:solidFill>
                <a:sym typeface="Wingdings" pitchFamily="2" charset="2"/>
              </a:rPr>
              <a:t>-&gt;r==</a:t>
            </a:r>
            <a:r>
              <a:rPr lang="en-US" altLang="zh-CN" sz="3000" dirty="0" err="1">
                <a:solidFill>
                  <a:srgbClr val="003399"/>
                </a:solidFill>
                <a:sym typeface="Wingdings" pitchFamily="2" charset="2"/>
              </a:rPr>
              <a:t>paq</a:t>
            </a:r>
            <a:r>
              <a:rPr lang="en-US" altLang="zh-CN" sz="3000" dirty="0">
                <a:solidFill>
                  <a:srgbClr val="003399"/>
                </a:solidFill>
                <a:sym typeface="Wingdings" pitchFamily="2" charset="2"/>
              </a:rPr>
              <a:t>-&gt;f</a:t>
            </a:r>
            <a:endParaRPr lang="en-US" altLang="zh-CN" sz="3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/>
      <p:bldP spid="116" grpId="0"/>
      <p:bldP spid="117" grpId="0" animBg="1"/>
      <p:bldP spid="118" grpId="0" animBg="1"/>
      <p:bldP spid="119" grpId="0"/>
      <p:bldP spid="120" grpId="0"/>
      <p:bldP spid="121" grpId="0"/>
      <p:bldP spid="130" grpId="0"/>
      <p:bldP spid="131" grpId="0"/>
      <p:bldP spid="132" grpId="0"/>
      <p:bldP spid="133" grpId="0"/>
      <p:bldP spid="134" grpId="0"/>
      <p:bldP spid="135" grpId="0"/>
      <p:bldP spid="136" grpId="0"/>
      <p:bldP spid="137" grpId="0"/>
      <p:bldP spid="138" grpId="0"/>
      <p:bldP spid="139" grpId="0"/>
      <p:bldP spid="140" grpId="0"/>
      <p:bldP spid="141" grpId="0"/>
      <p:bldP spid="148" grpId="0"/>
    </p:bldLst>
  </p:timing>
</p:sld>
</file>

<file path=ppt/slides/slide2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zh-CN" altLang="en-US" dirty="0">
                <a:latin typeface="黑体" pitchFamily="2" charset="-122"/>
                <a:ea typeface="黑体" pitchFamily="2" charset="-122"/>
              </a:rPr>
              <a:t>第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4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章 作业总结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9" name="Text Box 6"/>
          <p:cNvSpPr txBox="1">
            <a:spLocks noChangeArrowheads="1"/>
          </p:cNvSpPr>
          <p:nvPr/>
        </p:nvSpPr>
        <p:spPr bwMode="auto">
          <a:xfrm>
            <a:off x="381000" y="990600"/>
            <a:ext cx="8763000" cy="2400657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80000">
              <a:spcBef>
                <a:spcPts val="0"/>
              </a:spcBef>
              <a:buNone/>
            </a:pPr>
            <a:r>
              <a:rPr lang="en-US" sz="3000" dirty="0" err="1"/>
              <a:t>struct</a:t>
            </a:r>
            <a:r>
              <a:rPr lang="en-US" sz="3000" dirty="0"/>
              <a:t> Queue</a:t>
            </a:r>
            <a:endParaRPr lang="zh-CN" altLang="en-US" sz="3000" dirty="0">
              <a:solidFill>
                <a:srgbClr val="008000"/>
              </a:solidFill>
            </a:endParaRPr>
          </a:p>
          <a:p>
            <a:pPr marL="180000">
              <a:spcBef>
                <a:spcPts val="0"/>
              </a:spcBef>
              <a:buNone/>
            </a:pPr>
            <a:r>
              <a:rPr lang="en-US" sz="3000" dirty="0"/>
              <a:t>{ </a:t>
            </a:r>
            <a:r>
              <a:rPr lang="en-US" sz="3000" dirty="0" err="1"/>
              <a:t>Datatype</a:t>
            </a:r>
            <a:r>
              <a:rPr lang="en-US" sz="3000" dirty="0"/>
              <a:t> * </a:t>
            </a:r>
            <a:r>
              <a:rPr lang="en-US" sz="3000" dirty="0" err="1">
                <a:solidFill>
                  <a:srgbClr val="7030A0"/>
                </a:solidFill>
              </a:rPr>
              <a:t>sequ</a:t>
            </a:r>
            <a:r>
              <a:rPr lang="en-US" sz="3000" dirty="0"/>
              <a:t>;</a:t>
            </a:r>
            <a:endParaRPr lang="zh-CN" altLang="en-US" sz="3000" dirty="0"/>
          </a:p>
          <a:p>
            <a:pPr marL="180000">
              <a:spcBef>
                <a:spcPts val="0"/>
              </a:spcBef>
              <a:buNone/>
            </a:pPr>
            <a:r>
              <a:rPr lang="en-US" sz="3000" dirty="0"/>
              <a:t> </a:t>
            </a:r>
            <a:r>
              <a:rPr lang="en-US" sz="3000" dirty="0" err="1"/>
              <a:t>int</a:t>
            </a:r>
            <a:r>
              <a:rPr lang="en-US" sz="3000" dirty="0"/>
              <a:t> rear, </a:t>
            </a:r>
            <a:r>
              <a:rPr lang="en-US" sz="3000" dirty="0" err="1"/>
              <a:t>quelen</a:t>
            </a:r>
            <a:r>
              <a:rPr lang="en-US" sz="3000" dirty="0"/>
              <a:t>; }</a:t>
            </a:r>
            <a:endParaRPr lang="zh-CN" altLang="en-US" sz="3000" dirty="0"/>
          </a:p>
          <a:p>
            <a:pPr marL="180000">
              <a:spcBef>
                <a:spcPts val="0"/>
              </a:spcBef>
              <a:buNone/>
            </a:pPr>
            <a:r>
              <a:rPr lang="en-US" sz="3000" dirty="0" err="1">
                <a:solidFill>
                  <a:srgbClr val="003399"/>
                </a:solidFill>
              </a:rPr>
              <a:t>typedef</a:t>
            </a:r>
            <a:r>
              <a:rPr lang="en-US" sz="3000" dirty="0"/>
              <a:t> </a:t>
            </a:r>
            <a:r>
              <a:rPr lang="en-US" sz="3000" dirty="0" err="1"/>
              <a:t>struct</a:t>
            </a:r>
            <a:r>
              <a:rPr lang="en-US" sz="3000" dirty="0"/>
              <a:t> Queue * </a:t>
            </a:r>
            <a:r>
              <a:rPr lang="en-US" sz="3000" dirty="0" err="1"/>
              <a:t>PQueue</a:t>
            </a:r>
            <a:r>
              <a:rPr lang="en-US" sz="3000" dirty="0"/>
              <a:t>;</a:t>
            </a:r>
            <a:endParaRPr lang="zh-CN" altLang="en-US" sz="3000" dirty="0"/>
          </a:p>
        </p:txBody>
      </p:sp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381000" y="3456985"/>
            <a:ext cx="8763000" cy="297773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905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139700" defTabSz="914400" eaLnBrk="1" latinLnBrk="0" hangingPunct="1">
              <a:spcBef>
                <a:spcPts val="0"/>
              </a:spcBef>
              <a:buClrTx/>
              <a:buSzTx/>
              <a:buNone/>
              <a:tabLst/>
            </a:pPr>
            <a:r>
              <a:rPr lang="en-US" altLang="zh-CN" sz="3000" dirty="0" err="1"/>
              <a:t>PQueue</a:t>
            </a:r>
            <a:r>
              <a:rPr lang="en-US" altLang="zh-CN" sz="3000" dirty="0"/>
              <a:t> </a:t>
            </a:r>
            <a:r>
              <a:rPr lang="en-US" altLang="zh-CN" sz="3000" dirty="0" err="1"/>
              <a:t>creatEmptyQueue</a:t>
            </a:r>
            <a:r>
              <a:rPr lang="en-US" altLang="zh-CN" sz="3000" dirty="0"/>
              <a:t>(</a:t>
            </a:r>
            <a:r>
              <a:rPr lang="en-US" altLang="zh-CN" sz="3000" dirty="0" err="1"/>
              <a:t>int</a:t>
            </a:r>
            <a:r>
              <a:rPr lang="en-US" altLang="zh-CN" sz="3000" dirty="0"/>
              <a:t> m)</a:t>
            </a:r>
          </a:p>
          <a:p>
            <a:pPr marL="0" marR="0" lvl="0" indent="139700" defTabSz="914400" eaLnBrk="0" latinLnBrk="0" hangingPunct="0">
              <a:spcBef>
                <a:spcPts val="0"/>
              </a:spcBef>
              <a:buClrTx/>
              <a:buSzTx/>
              <a:buNone/>
              <a:tabLst/>
            </a:pPr>
            <a:r>
              <a:rPr lang="en-US" altLang="zh-CN" sz="3000" dirty="0"/>
              <a:t>{ </a:t>
            </a:r>
            <a:r>
              <a:rPr lang="en-US" altLang="zh-CN" sz="3000" dirty="0" err="1">
                <a:solidFill>
                  <a:srgbClr val="003399"/>
                </a:solidFill>
              </a:rPr>
              <a:t>PQueue</a:t>
            </a:r>
            <a:r>
              <a:rPr lang="en-US" altLang="zh-CN" sz="3000" dirty="0"/>
              <a:t> Q=(</a:t>
            </a:r>
            <a:r>
              <a:rPr lang="en-US" altLang="zh-CN" sz="3000" dirty="0" err="1"/>
              <a:t>PQueue</a:t>
            </a:r>
            <a:r>
              <a:rPr lang="en-US" altLang="zh-CN" sz="3000" dirty="0"/>
              <a:t>)</a:t>
            </a:r>
            <a:r>
              <a:rPr lang="en-US" altLang="zh-CN" sz="3000" dirty="0" err="1"/>
              <a:t>malloc</a:t>
            </a:r>
            <a:r>
              <a:rPr lang="en-US" altLang="zh-CN" sz="3000" dirty="0"/>
              <a:t>(</a:t>
            </a:r>
            <a:r>
              <a:rPr lang="en-US" altLang="zh-CN" sz="3000" dirty="0" err="1"/>
              <a:t>sizeof</a:t>
            </a:r>
            <a:r>
              <a:rPr lang="en-US" altLang="zh-CN" sz="3000" dirty="0"/>
              <a:t>(……));</a:t>
            </a:r>
          </a:p>
          <a:p>
            <a:pPr marL="0" marR="0" lvl="0" indent="139700" defTabSz="914400" eaLnBrk="0" latinLnBrk="0" hangingPunct="0">
              <a:spcBef>
                <a:spcPts val="0"/>
              </a:spcBef>
              <a:buClrTx/>
              <a:buSzTx/>
              <a:buNone/>
              <a:tabLst/>
            </a:pPr>
            <a:r>
              <a:rPr lang="en-US" altLang="zh-CN" sz="3000" dirty="0"/>
              <a:t>  Q-&gt;</a:t>
            </a:r>
            <a:r>
              <a:rPr lang="en-US" altLang="zh-CN" sz="3000" dirty="0" err="1"/>
              <a:t>sequ</a:t>
            </a:r>
            <a:r>
              <a:rPr lang="en-US" altLang="zh-CN" sz="3000" dirty="0"/>
              <a:t>=(</a:t>
            </a:r>
            <a:r>
              <a:rPr lang="en-US" altLang="zh-CN" sz="3000" dirty="0" err="1"/>
              <a:t>Datatype</a:t>
            </a:r>
            <a:r>
              <a:rPr lang="en-US" altLang="zh-CN" sz="3000" dirty="0"/>
              <a:t> *)</a:t>
            </a:r>
            <a:r>
              <a:rPr lang="en-US" altLang="zh-CN" sz="3000" dirty="0" err="1"/>
              <a:t>malloc</a:t>
            </a:r>
            <a:r>
              <a:rPr lang="en-US" altLang="zh-CN" sz="3000" dirty="0"/>
              <a:t>(</a:t>
            </a:r>
            <a:r>
              <a:rPr lang="en-US" altLang="zh-CN" sz="3000" dirty="0" err="1"/>
              <a:t>sizeof</a:t>
            </a:r>
            <a:r>
              <a:rPr lang="en-US" altLang="zh-CN" sz="3000" dirty="0"/>
              <a:t>(……)*m);</a:t>
            </a:r>
          </a:p>
          <a:p>
            <a:pPr marL="0" marR="0" lvl="0" indent="139700" defTabSz="914400" eaLnBrk="0" latinLnBrk="0" hangingPunct="0">
              <a:spcBef>
                <a:spcPts val="0"/>
              </a:spcBef>
              <a:buClrTx/>
              <a:buSzTx/>
              <a:buNone/>
              <a:tabLst/>
            </a:pPr>
            <a:r>
              <a:rPr lang="en-US" altLang="zh-CN" sz="3000" dirty="0"/>
              <a:t>  </a:t>
            </a:r>
            <a:r>
              <a:rPr lang="en-US" altLang="zh-CN" sz="3000" dirty="0">
                <a:solidFill>
                  <a:srgbClr val="C00000"/>
                </a:solidFill>
              </a:rPr>
              <a:t>Q-&gt;</a:t>
            </a:r>
            <a:r>
              <a:rPr lang="en-US" altLang="zh-CN" sz="3000" dirty="0" err="1">
                <a:solidFill>
                  <a:srgbClr val="C00000"/>
                </a:solidFill>
              </a:rPr>
              <a:t>quelen</a:t>
            </a:r>
            <a:r>
              <a:rPr lang="en-US" altLang="zh-CN" sz="3000" dirty="0">
                <a:solidFill>
                  <a:srgbClr val="C00000"/>
                </a:solidFill>
              </a:rPr>
              <a:t> =0;</a:t>
            </a:r>
          </a:p>
          <a:p>
            <a:pPr marL="0" marR="0" lvl="0" indent="139700" defTabSz="914400" eaLnBrk="0" latinLnBrk="0" hangingPunct="0">
              <a:spcBef>
                <a:spcPts val="0"/>
              </a:spcBef>
              <a:buClrTx/>
              <a:buSzTx/>
              <a:buNone/>
              <a:tabLst/>
            </a:pPr>
            <a:r>
              <a:rPr lang="en-US" altLang="zh-CN" sz="3000" dirty="0"/>
              <a:t>  return Q; }</a:t>
            </a:r>
          </a:p>
        </p:txBody>
      </p:sp>
      <p:sp>
        <p:nvSpPr>
          <p:cNvPr id="12" name="矩形 11"/>
          <p:cNvSpPr/>
          <p:nvPr/>
        </p:nvSpPr>
        <p:spPr>
          <a:xfrm>
            <a:off x="2971800" y="1066800"/>
            <a:ext cx="3615092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dirty="0">
                <a:solidFill>
                  <a:srgbClr val="003399"/>
                </a:solidFill>
              </a:rPr>
              <a:t>//</a:t>
            </a:r>
            <a:r>
              <a:rPr lang="zh-CN" altLang="en-US" dirty="0">
                <a:solidFill>
                  <a:srgbClr val="003399"/>
                </a:solidFill>
              </a:rPr>
              <a:t>队列，数据结构定义</a:t>
            </a:r>
          </a:p>
        </p:txBody>
      </p:sp>
      <p:sp>
        <p:nvSpPr>
          <p:cNvPr id="13" name="矩形 12"/>
          <p:cNvSpPr/>
          <p:nvPr/>
        </p:nvSpPr>
        <p:spPr>
          <a:xfrm>
            <a:off x="3657600" y="2169004"/>
            <a:ext cx="5605363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>
                <a:solidFill>
                  <a:srgbClr val="008000"/>
                </a:solidFill>
              </a:rPr>
              <a:t>//</a:t>
            </a:r>
            <a:r>
              <a:rPr lang="zh-CN" altLang="en-US" dirty="0">
                <a:solidFill>
                  <a:srgbClr val="008000"/>
                </a:solidFill>
              </a:rPr>
              <a:t>两个属性：队尾位置，实际长度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6400800" y="3483858"/>
            <a:ext cx="2895600" cy="574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>
                <a:solidFill>
                  <a:srgbClr val="008000"/>
                </a:solidFill>
              </a:rPr>
              <a:t>//</a:t>
            </a:r>
            <a:r>
              <a:rPr lang="zh-CN" altLang="en-US" dirty="0">
                <a:solidFill>
                  <a:srgbClr val="008000"/>
                </a:solidFill>
              </a:rPr>
              <a:t>建空顺序队列</a:t>
            </a:r>
          </a:p>
        </p:txBody>
      </p:sp>
      <p:sp>
        <p:nvSpPr>
          <p:cNvPr id="15" name="矩形 14"/>
          <p:cNvSpPr/>
          <p:nvPr/>
        </p:nvSpPr>
        <p:spPr>
          <a:xfrm>
            <a:off x="3285671" y="5257800"/>
            <a:ext cx="4181929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6400"/>
                </a:solidFill>
              </a:rPr>
              <a:t>//</a:t>
            </a:r>
            <a:r>
              <a:rPr lang="zh-CN" altLang="en-US" dirty="0">
                <a:solidFill>
                  <a:srgbClr val="006400"/>
                </a:solidFill>
              </a:rPr>
              <a:t>空队标志：没有元素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zh-CN" altLang="en-US" dirty="0">
                <a:latin typeface="黑体" pitchFamily="2" charset="-122"/>
                <a:ea typeface="黑体" pitchFamily="2" charset="-122"/>
              </a:rPr>
              <a:t>第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4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章 作业总结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9" name="Text Box 6"/>
          <p:cNvSpPr txBox="1">
            <a:spLocks noChangeArrowheads="1"/>
          </p:cNvSpPr>
          <p:nvPr/>
        </p:nvSpPr>
        <p:spPr bwMode="auto">
          <a:xfrm>
            <a:off x="381000" y="1066800"/>
            <a:ext cx="8763000" cy="541071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35000"/>
              </a:lnSpc>
              <a:spcBef>
                <a:spcPts val="0"/>
              </a:spcBef>
              <a:buNone/>
            </a:pPr>
            <a:r>
              <a:rPr lang="en-US" sz="3200" dirty="0"/>
              <a:t> </a:t>
            </a:r>
            <a:r>
              <a:rPr lang="en-US" sz="3200" dirty="0" err="1"/>
              <a:t>int</a:t>
            </a:r>
            <a:r>
              <a:rPr lang="en-US" sz="3200" dirty="0"/>
              <a:t> </a:t>
            </a:r>
            <a:r>
              <a:rPr lang="en-US" sz="3200" dirty="0" err="1"/>
              <a:t>enQueue</a:t>
            </a:r>
            <a:r>
              <a:rPr lang="en-US" sz="3200" dirty="0"/>
              <a:t>(</a:t>
            </a:r>
            <a:r>
              <a:rPr lang="en-US" sz="3200" dirty="0" err="1"/>
              <a:t>PQueue</a:t>
            </a:r>
            <a:r>
              <a:rPr lang="en-US" sz="3200" dirty="0"/>
              <a:t> Q, </a:t>
            </a:r>
            <a:r>
              <a:rPr lang="en-US" sz="3200" dirty="0" err="1"/>
              <a:t>Datatype</a:t>
            </a:r>
            <a:r>
              <a:rPr lang="en-US" sz="3200" dirty="0"/>
              <a:t> x)</a:t>
            </a:r>
            <a:endParaRPr lang="zh-CN" altLang="en-US" sz="3200" dirty="0"/>
          </a:p>
          <a:p>
            <a:pPr>
              <a:lnSpc>
                <a:spcPct val="135000"/>
              </a:lnSpc>
              <a:spcBef>
                <a:spcPts val="0"/>
              </a:spcBef>
              <a:buNone/>
            </a:pPr>
            <a:r>
              <a:rPr lang="en-US" sz="3200" dirty="0"/>
              <a:t> { if(Q-&gt;</a:t>
            </a:r>
            <a:r>
              <a:rPr lang="en-US" sz="3200" dirty="0" err="1"/>
              <a:t>quelen</a:t>
            </a:r>
            <a:r>
              <a:rPr lang="en-US" sz="3200" dirty="0"/>
              <a:t>==m)  </a:t>
            </a:r>
          </a:p>
          <a:p>
            <a:pPr>
              <a:lnSpc>
                <a:spcPct val="135000"/>
              </a:lnSpc>
              <a:spcBef>
                <a:spcPts val="0"/>
              </a:spcBef>
              <a:buNone/>
            </a:pPr>
            <a:r>
              <a:rPr lang="en-US" sz="3200" dirty="0"/>
              <a:t>     {</a:t>
            </a:r>
            <a:r>
              <a:rPr lang="en-US" sz="3200" dirty="0" err="1"/>
              <a:t>printf</a:t>
            </a:r>
            <a:r>
              <a:rPr lang="en-US" sz="3200" dirty="0"/>
              <a:t>(“overflow!\n”);   return 0;}</a:t>
            </a:r>
            <a:endParaRPr lang="zh-CN" altLang="en-US" sz="3200" dirty="0"/>
          </a:p>
          <a:p>
            <a:pPr>
              <a:lnSpc>
                <a:spcPct val="135000"/>
              </a:lnSpc>
              <a:spcBef>
                <a:spcPts val="0"/>
              </a:spcBef>
              <a:buNone/>
            </a:pPr>
            <a:r>
              <a:rPr lang="en-US" sz="3200" dirty="0"/>
              <a:t>   </a:t>
            </a:r>
            <a:r>
              <a:rPr lang="en-US" sz="3200" dirty="0">
                <a:solidFill>
                  <a:srgbClr val="990099"/>
                </a:solidFill>
              </a:rPr>
              <a:t>Q-&gt;rear = (Q-&gt;rear+1)%m; </a:t>
            </a:r>
            <a:endParaRPr lang="zh-CN" altLang="en-US" sz="3200" dirty="0">
              <a:solidFill>
                <a:srgbClr val="990099"/>
              </a:solidFill>
            </a:endParaRPr>
          </a:p>
          <a:p>
            <a:pPr>
              <a:lnSpc>
                <a:spcPct val="135000"/>
              </a:lnSpc>
              <a:spcBef>
                <a:spcPts val="0"/>
              </a:spcBef>
              <a:buNone/>
            </a:pPr>
            <a:r>
              <a:rPr lang="en-US" sz="3200" dirty="0"/>
              <a:t>   </a:t>
            </a:r>
            <a:r>
              <a:rPr lang="en-US" sz="3200" dirty="0">
                <a:solidFill>
                  <a:srgbClr val="990099"/>
                </a:solidFill>
              </a:rPr>
              <a:t>Q-&gt;</a:t>
            </a:r>
            <a:r>
              <a:rPr lang="en-US" sz="3200" dirty="0" err="1">
                <a:solidFill>
                  <a:srgbClr val="990099"/>
                </a:solidFill>
              </a:rPr>
              <a:t>sequ</a:t>
            </a:r>
            <a:r>
              <a:rPr lang="en-US" sz="3200" dirty="0">
                <a:solidFill>
                  <a:srgbClr val="990099"/>
                </a:solidFill>
              </a:rPr>
              <a:t>[Q-&gt;rear] =x;</a:t>
            </a:r>
            <a:endParaRPr lang="zh-CN" altLang="en-US" sz="3200" dirty="0">
              <a:solidFill>
                <a:srgbClr val="990099"/>
              </a:solidFill>
            </a:endParaRPr>
          </a:p>
          <a:p>
            <a:pPr>
              <a:lnSpc>
                <a:spcPct val="135000"/>
              </a:lnSpc>
              <a:spcBef>
                <a:spcPts val="0"/>
              </a:spcBef>
              <a:buNone/>
            </a:pPr>
            <a:r>
              <a:rPr lang="en-US" sz="3200" dirty="0"/>
              <a:t>   </a:t>
            </a:r>
            <a:r>
              <a:rPr lang="en-US" sz="3200" dirty="0">
                <a:solidFill>
                  <a:srgbClr val="C00000"/>
                </a:solidFill>
              </a:rPr>
              <a:t>Q-&gt;</a:t>
            </a:r>
            <a:r>
              <a:rPr lang="en-US" sz="3200" dirty="0" err="1">
                <a:solidFill>
                  <a:srgbClr val="C00000"/>
                </a:solidFill>
              </a:rPr>
              <a:t>quelen</a:t>
            </a:r>
            <a:r>
              <a:rPr lang="en-US" sz="3200" dirty="0">
                <a:solidFill>
                  <a:srgbClr val="C00000"/>
                </a:solidFill>
              </a:rPr>
              <a:t> ++; </a:t>
            </a:r>
            <a:endParaRPr lang="zh-CN" altLang="en-US" sz="3200" dirty="0">
              <a:solidFill>
                <a:srgbClr val="C00000"/>
              </a:solidFill>
            </a:endParaRPr>
          </a:p>
          <a:p>
            <a:pPr>
              <a:lnSpc>
                <a:spcPct val="135000"/>
              </a:lnSpc>
              <a:spcBef>
                <a:spcPts val="0"/>
              </a:spcBef>
              <a:buNone/>
            </a:pPr>
            <a:r>
              <a:rPr lang="en-US" sz="3200" dirty="0"/>
              <a:t>   return 1;</a:t>
            </a:r>
            <a:endParaRPr lang="zh-CN" altLang="en-US" sz="3200" dirty="0"/>
          </a:p>
          <a:p>
            <a:pPr>
              <a:lnSpc>
                <a:spcPct val="135000"/>
              </a:lnSpc>
              <a:spcBef>
                <a:spcPts val="0"/>
              </a:spcBef>
              <a:buNone/>
            </a:pPr>
            <a:r>
              <a:rPr lang="en-US" sz="3200" dirty="0"/>
              <a:t> }</a:t>
            </a:r>
            <a:endParaRPr lang="zh-CN" altLang="en-US" sz="3200" dirty="0"/>
          </a:p>
        </p:txBody>
      </p:sp>
      <p:sp>
        <p:nvSpPr>
          <p:cNvPr id="10" name="矩形 9"/>
          <p:cNvSpPr/>
          <p:nvPr/>
        </p:nvSpPr>
        <p:spPr>
          <a:xfrm>
            <a:off x="7162800" y="1143000"/>
            <a:ext cx="1281120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dirty="0">
                <a:solidFill>
                  <a:srgbClr val="003399"/>
                </a:solidFill>
              </a:rPr>
              <a:t>//x</a:t>
            </a:r>
            <a:r>
              <a:rPr lang="zh-CN" altLang="en-US" dirty="0">
                <a:solidFill>
                  <a:srgbClr val="003399"/>
                </a:solidFill>
              </a:rPr>
              <a:t>入队</a:t>
            </a:r>
          </a:p>
        </p:txBody>
      </p:sp>
      <p:sp>
        <p:nvSpPr>
          <p:cNvPr id="11" name="矩形 10"/>
          <p:cNvSpPr/>
          <p:nvPr/>
        </p:nvSpPr>
        <p:spPr>
          <a:xfrm>
            <a:off x="4800600" y="3810000"/>
            <a:ext cx="2438400" cy="574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>
                <a:solidFill>
                  <a:srgbClr val="008000"/>
                </a:solidFill>
              </a:rPr>
              <a:t>//</a:t>
            </a:r>
            <a:r>
              <a:rPr lang="zh-CN" altLang="en-US" dirty="0">
                <a:solidFill>
                  <a:srgbClr val="008000"/>
                </a:solidFill>
              </a:rPr>
              <a:t>放入</a:t>
            </a:r>
            <a:r>
              <a:rPr lang="en-US" altLang="zh-CN" dirty="0">
                <a:solidFill>
                  <a:srgbClr val="008000"/>
                </a:solidFill>
              </a:rPr>
              <a:t>x</a:t>
            </a:r>
            <a:endParaRPr lang="zh-CN" altLang="en-US" dirty="0">
              <a:solidFill>
                <a:srgbClr val="00800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791200" y="3155757"/>
            <a:ext cx="2438400" cy="578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>
                <a:solidFill>
                  <a:srgbClr val="008000"/>
                </a:solidFill>
              </a:rPr>
              <a:t>//</a:t>
            </a:r>
            <a:r>
              <a:rPr lang="en-US" altLang="zh-CN" dirty="0">
                <a:solidFill>
                  <a:srgbClr val="008000"/>
                </a:solidFill>
              </a:rPr>
              <a:t>rear</a:t>
            </a:r>
            <a:r>
              <a:rPr lang="zh-CN" altLang="en-US" dirty="0">
                <a:solidFill>
                  <a:srgbClr val="008000"/>
                </a:solidFill>
              </a:rPr>
              <a:t>后移</a:t>
            </a:r>
          </a:p>
        </p:txBody>
      </p:sp>
      <p:sp>
        <p:nvSpPr>
          <p:cNvPr id="17" name="矩形 16"/>
          <p:cNvSpPr/>
          <p:nvPr/>
        </p:nvSpPr>
        <p:spPr>
          <a:xfrm>
            <a:off x="3505200" y="4495800"/>
            <a:ext cx="2438400" cy="574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>
                <a:solidFill>
                  <a:srgbClr val="008000"/>
                </a:solidFill>
              </a:rPr>
              <a:t>//</a:t>
            </a:r>
            <a:r>
              <a:rPr lang="zh-CN" altLang="en-US" dirty="0">
                <a:solidFill>
                  <a:srgbClr val="008000"/>
                </a:solidFill>
              </a:rPr>
              <a:t>长度改变</a:t>
            </a:r>
          </a:p>
        </p:txBody>
      </p:sp>
      <p:sp>
        <p:nvSpPr>
          <p:cNvPr id="18" name="矩形 17"/>
          <p:cNvSpPr/>
          <p:nvPr/>
        </p:nvSpPr>
        <p:spPr>
          <a:xfrm>
            <a:off x="4114800" y="1828800"/>
            <a:ext cx="1752600" cy="574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>
                <a:solidFill>
                  <a:srgbClr val="008000"/>
                </a:solidFill>
              </a:rPr>
              <a:t>//</a:t>
            </a:r>
            <a:r>
              <a:rPr lang="zh-CN" altLang="en-US" dirty="0">
                <a:solidFill>
                  <a:srgbClr val="008000"/>
                </a:solidFill>
              </a:rPr>
              <a:t>判满</a:t>
            </a:r>
          </a:p>
        </p:txBody>
      </p:sp>
      <p:sp>
        <p:nvSpPr>
          <p:cNvPr id="45" name="Oval 5"/>
          <p:cNvSpPr>
            <a:spLocks noChangeArrowheads="1"/>
          </p:cNvSpPr>
          <p:nvPr/>
        </p:nvSpPr>
        <p:spPr bwMode="auto">
          <a:xfrm>
            <a:off x="5715001" y="4266406"/>
            <a:ext cx="2667000" cy="2590800"/>
          </a:xfrm>
          <a:prstGeom prst="ellipse">
            <a:avLst/>
          </a:prstGeom>
          <a:solidFill>
            <a:srgbClr val="FDF77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46" name="Oval 7"/>
          <p:cNvSpPr>
            <a:spLocks noChangeArrowheads="1"/>
          </p:cNvSpPr>
          <p:nvPr/>
        </p:nvSpPr>
        <p:spPr bwMode="auto">
          <a:xfrm>
            <a:off x="6553201" y="5104606"/>
            <a:ext cx="990600" cy="945956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cxnSp>
        <p:nvCxnSpPr>
          <p:cNvPr id="48" name="直接连接符 47"/>
          <p:cNvCxnSpPr>
            <a:stCxn id="45" idx="4"/>
            <a:endCxn id="46" idx="4"/>
          </p:cNvCxnSpPr>
          <p:nvPr/>
        </p:nvCxnSpPr>
        <p:spPr bwMode="auto">
          <a:xfrm rot="5400000" flipH="1">
            <a:off x="6645179" y="6453884"/>
            <a:ext cx="806644" cy="1588"/>
          </a:xfrm>
          <a:prstGeom prst="line">
            <a:avLst/>
          </a:prstGeom>
          <a:solidFill>
            <a:srgbClr val="B9FFB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9" name="直接连接符 48"/>
          <p:cNvCxnSpPr>
            <a:stCxn id="45" idx="5"/>
            <a:endCxn id="46" idx="5"/>
          </p:cNvCxnSpPr>
          <p:nvPr/>
        </p:nvCxnSpPr>
        <p:spPr bwMode="auto">
          <a:xfrm rot="5400000" flipH="1">
            <a:off x="7412199" y="5898563"/>
            <a:ext cx="565762" cy="592697"/>
          </a:xfrm>
          <a:prstGeom prst="line">
            <a:avLst/>
          </a:prstGeom>
          <a:solidFill>
            <a:srgbClr val="B9FFB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直接连接符 49"/>
          <p:cNvCxnSpPr>
            <a:stCxn id="45" idx="6"/>
            <a:endCxn id="46" idx="6"/>
          </p:cNvCxnSpPr>
          <p:nvPr/>
        </p:nvCxnSpPr>
        <p:spPr bwMode="auto">
          <a:xfrm flipH="1">
            <a:off x="7543801" y="5561806"/>
            <a:ext cx="838200" cy="15778"/>
          </a:xfrm>
          <a:prstGeom prst="line">
            <a:avLst/>
          </a:prstGeom>
          <a:solidFill>
            <a:srgbClr val="B9FFB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直接连接符 50"/>
          <p:cNvCxnSpPr>
            <a:stCxn id="45" idx="7"/>
            <a:endCxn id="46" idx="7"/>
          </p:cNvCxnSpPr>
          <p:nvPr/>
        </p:nvCxnSpPr>
        <p:spPr bwMode="auto">
          <a:xfrm rot="16200000" flipH="1" flipV="1">
            <a:off x="7396421" y="4648130"/>
            <a:ext cx="597318" cy="592697"/>
          </a:xfrm>
          <a:prstGeom prst="line">
            <a:avLst/>
          </a:prstGeom>
          <a:solidFill>
            <a:srgbClr val="B9FFB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直接连接符 51"/>
          <p:cNvCxnSpPr>
            <a:stCxn id="46" idx="3"/>
            <a:endCxn id="45" idx="3"/>
          </p:cNvCxnSpPr>
          <p:nvPr/>
        </p:nvCxnSpPr>
        <p:spPr bwMode="auto">
          <a:xfrm rot="5400000">
            <a:off x="6119042" y="5898563"/>
            <a:ext cx="565762" cy="592697"/>
          </a:xfrm>
          <a:prstGeom prst="line">
            <a:avLst/>
          </a:prstGeom>
          <a:solidFill>
            <a:srgbClr val="B9FFB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3" name="直接连接符 52"/>
          <p:cNvCxnSpPr>
            <a:stCxn id="45" idx="0"/>
            <a:endCxn id="46" idx="0"/>
          </p:cNvCxnSpPr>
          <p:nvPr/>
        </p:nvCxnSpPr>
        <p:spPr bwMode="auto">
          <a:xfrm rot="16200000" flipH="1">
            <a:off x="6629401" y="4685506"/>
            <a:ext cx="838200" cy="1588"/>
          </a:xfrm>
          <a:prstGeom prst="line">
            <a:avLst/>
          </a:prstGeom>
          <a:solidFill>
            <a:srgbClr val="B9FFB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4" name="直接连接符 53"/>
          <p:cNvCxnSpPr>
            <a:stCxn id="45" idx="1"/>
            <a:endCxn id="46" idx="1"/>
          </p:cNvCxnSpPr>
          <p:nvPr/>
        </p:nvCxnSpPr>
        <p:spPr bwMode="auto">
          <a:xfrm rot="16200000" flipH="1">
            <a:off x="6103263" y="4648131"/>
            <a:ext cx="597318" cy="592697"/>
          </a:xfrm>
          <a:prstGeom prst="line">
            <a:avLst/>
          </a:prstGeom>
          <a:solidFill>
            <a:srgbClr val="B9FFB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直接连接符 54"/>
          <p:cNvCxnSpPr>
            <a:stCxn id="45" idx="2"/>
            <a:endCxn id="46" idx="2"/>
          </p:cNvCxnSpPr>
          <p:nvPr/>
        </p:nvCxnSpPr>
        <p:spPr bwMode="auto">
          <a:xfrm rot="10800000" flipH="1" flipV="1">
            <a:off x="5715001" y="5561806"/>
            <a:ext cx="838200" cy="15778"/>
          </a:xfrm>
          <a:prstGeom prst="line">
            <a:avLst/>
          </a:prstGeom>
          <a:solidFill>
            <a:srgbClr val="B9FFB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1" name="Text Box 18"/>
          <p:cNvSpPr txBox="1">
            <a:spLocks noChangeArrowheads="1"/>
          </p:cNvSpPr>
          <p:nvPr/>
        </p:nvSpPr>
        <p:spPr bwMode="auto">
          <a:xfrm>
            <a:off x="7239001" y="5974363"/>
            <a:ext cx="685800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altLang="zh-CN" sz="3600" dirty="0">
                <a:solidFill>
                  <a:srgbClr val="0070C0"/>
                </a:solidFill>
              </a:rPr>
              <a:t>b</a:t>
            </a:r>
          </a:p>
        </p:txBody>
      </p:sp>
      <p:sp>
        <p:nvSpPr>
          <p:cNvPr id="62" name="Text Box 18"/>
          <p:cNvSpPr txBox="1">
            <a:spLocks noChangeArrowheads="1"/>
          </p:cNvSpPr>
          <p:nvPr/>
        </p:nvSpPr>
        <p:spPr bwMode="auto">
          <a:xfrm>
            <a:off x="6553201" y="5974363"/>
            <a:ext cx="685800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altLang="zh-CN" sz="3600" dirty="0">
                <a:solidFill>
                  <a:srgbClr val="0070C0"/>
                </a:solidFill>
              </a:rPr>
              <a:t>c</a:t>
            </a:r>
          </a:p>
        </p:txBody>
      </p:sp>
      <p:sp>
        <p:nvSpPr>
          <p:cNvPr id="63" name="Text Box 18"/>
          <p:cNvSpPr txBox="1">
            <a:spLocks noChangeArrowheads="1"/>
          </p:cNvSpPr>
          <p:nvPr/>
        </p:nvSpPr>
        <p:spPr bwMode="auto">
          <a:xfrm>
            <a:off x="6019801" y="5538976"/>
            <a:ext cx="685800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altLang="zh-CN" sz="3600" dirty="0">
                <a:solidFill>
                  <a:srgbClr val="0070C0"/>
                </a:solidFill>
              </a:rPr>
              <a:t>d</a:t>
            </a:r>
          </a:p>
        </p:txBody>
      </p:sp>
      <p:sp>
        <p:nvSpPr>
          <p:cNvPr id="66" name="Text Box 18"/>
          <p:cNvSpPr txBox="1">
            <a:spLocks noChangeArrowheads="1"/>
          </p:cNvSpPr>
          <p:nvPr/>
        </p:nvSpPr>
        <p:spPr bwMode="auto">
          <a:xfrm>
            <a:off x="6019801" y="4799806"/>
            <a:ext cx="685800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altLang="zh-CN" sz="36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67" name="Text Box 18"/>
          <p:cNvSpPr txBox="1">
            <a:spLocks noChangeArrowheads="1"/>
          </p:cNvSpPr>
          <p:nvPr/>
        </p:nvSpPr>
        <p:spPr bwMode="auto">
          <a:xfrm>
            <a:off x="6477000" y="4420432"/>
            <a:ext cx="685800" cy="716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altLang="zh-CN" sz="3600" dirty="0">
                <a:solidFill>
                  <a:srgbClr val="0070C0"/>
                </a:solidFill>
              </a:rPr>
              <a:t>f</a:t>
            </a:r>
          </a:p>
        </p:txBody>
      </p:sp>
      <p:sp>
        <p:nvSpPr>
          <p:cNvPr id="68" name="Text Box 18"/>
          <p:cNvSpPr txBox="1">
            <a:spLocks noChangeArrowheads="1"/>
          </p:cNvSpPr>
          <p:nvPr/>
        </p:nvSpPr>
        <p:spPr bwMode="auto">
          <a:xfrm>
            <a:off x="7162800" y="4367062"/>
            <a:ext cx="685800" cy="716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altLang="zh-CN" sz="3600" dirty="0">
                <a:solidFill>
                  <a:srgbClr val="0070C0"/>
                </a:solidFill>
              </a:rPr>
              <a:t>g</a:t>
            </a:r>
          </a:p>
        </p:txBody>
      </p:sp>
      <p:sp>
        <p:nvSpPr>
          <p:cNvPr id="69" name="Text Box 28"/>
          <p:cNvSpPr txBox="1">
            <a:spLocks noChangeArrowheads="1"/>
          </p:cNvSpPr>
          <p:nvPr/>
        </p:nvSpPr>
        <p:spPr bwMode="auto">
          <a:xfrm>
            <a:off x="7086600" y="3651532"/>
            <a:ext cx="1600200" cy="480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zh-CN" altLang="en-US" dirty="0">
                <a:solidFill>
                  <a:srgbClr val="006600"/>
                </a:solidFill>
              </a:rPr>
              <a:t>    </a:t>
            </a:r>
            <a:r>
              <a:rPr lang="en-US" altLang="zh-CN" dirty="0">
                <a:solidFill>
                  <a:srgbClr val="006600"/>
                </a:solidFill>
              </a:rPr>
              <a:t>rear</a:t>
            </a:r>
            <a:endParaRPr lang="zh-CN" altLang="en-US" dirty="0">
              <a:solidFill>
                <a:srgbClr val="006600"/>
              </a:solidFill>
            </a:endParaRPr>
          </a:p>
        </p:txBody>
      </p:sp>
      <p:cxnSp>
        <p:nvCxnSpPr>
          <p:cNvPr id="70" name="直接箭头连接符 69"/>
          <p:cNvCxnSpPr/>
          <p:nvPr/>
        </p:nvCxnSpPr>
        <p:spPr bwMode="auto">
          <a:xfrm rot="5400000">
            <a:off x="7517267" y="4088795"/>
            <a:ext cx="281666" cy="228600"/>
          </a:xfrm>
          <a:prstGeom prst="straightConnector1">
            <a:avLst/>
          </a:prstGeom>
          <a:solidFill>
            <a:srgbClr val="B9FFB9"/>
          </a:solidFill>
          <a:ln w="25400" cap="flat" cmpd="sng" algn="ctr">
            <a:solidFill>
              <a:srgbClr val="0066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3" name="Text Box 18"/>
          <p:cNvSpPr txBox="1">
            <a:spLocks noChangeArrowheads="1"/>
          </p:cNvSpPr>
          <p:nvPr/>
        </p:nvSpPr>
        <p:spPr bwMode="auto">
          <a:xfrm>
            <a:off x="7696200" y="4824262"/>
            <a:ext cx="685800" cy="716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altLang="zh-CN" sz="3600" dirty="0">
                <a:solidFill>
                  <a:srgbClr val="C00000"/>
                </a:solidFill>
              </a:rPr>
              <a:t>x</a:t>
            </a:r>
          </a:p>
        </p:txBody>
      </p:sp>
      <p:sp>
        <p:nvSpPr>
          <p:cNvPr id="74" name="Text Box 28"/>
          <p:cNvSpPr txBox="1">
            <a:spLocks noChangeArrowheads="1"/>
          </p:cNvSpPr>
          <p:nvPr/>
        </p:nvSpPr>
        <p:spPr bwMode="auto">
          <a:xfrm>
            <a:off x="7772400" y="4244269"/>
            <a:ext cx="1600200" cy="480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zh-CN" altLang="en-US" dirty="0">
                <a:solidFill>
                  <a:srgbClr val="006600"/>
                </a:solidFill>
              </a:rPr>
              <a:t>    </a:t>
            </a:r>
            <a:r>
              <a:rPr lang="en-US" altLang="zh-CN" dirty="0">
                <a:solidFill>
                  <a:srgbClr val="006600"/>
                </a:solidFill>
              </a:rPr>
              <a:t>rear</a:t>
            </a:r>
            <a:endParaRPr lang="zh-CN" altLang="en-US" dirty="0">
              <a:solidFill>
                <a:srgbClr val="006600"/>
              </a:solidFill>
            </a:endParaRPr>
          </a:p>
        </p:txBody>
      </p:sp>
      <p:cxnSp>
        <p:nvCxnSpPr>
          <p:cNvPr id="75" name="直接箭头连接符 74"/>
          <p:cNvCxnSpPr/>
          <p:nvPr/>
        </p:nvCxnSpPr>
        <p:spPr bwMode="auto">
          <a:xfrm rot="5400000">
            <a:off x="8203067" y="4721529"/>
            <a:ext cx="281666" cy="228600"/>
          </a:xfrm>
          <a:prstGeom prst="straightConnector1">
            <a:avLst/>
          </a:prstGeom>
          <a:solidFill>
            <a:srgbClr val="B9FFB9"/>
          </a:solidFill>
          <a:ln w="25400" cap="flat" cmpd="sng" algn="ctr">
            <a:solidFill>
              <a:srgbClr val="0066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6" grpId="0"/>
      <p:bldP spid="17" grpId="0"/>
      <p:bldP spid="69" grpId="0"/>
      <p:bldP spid="73" grpId="0"/>
      <p:bldP spid="74" grpId="0"/>
    </p:bldLst>
  </p:timing>
</p:sld>
</file>

<file path=ppt/slides/slide2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zh-CN" altLang="en-US" dirty="0">
                <a:latin typeface="黑体" pitchFamily="2" charset="-122"/>
                <a:ea typeface="黑体" pitchFamily="2" charset="-122"/>
              </a:rPr>
              <a:t>第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4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章 作业总结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9" name="Text Box 6"/>
          <p:cNvSpPr txBox="1">
            <a:spLocks noChangeArrowheads="1"/>
          </p:cNvSpPr>
          <p:nvPr/>
        </p:nvSpPr>
        <p:spPr bwMode="auto">
          <a:xfrm>
            <a:off x="228600" y="1143000"/>
            <a:ext cx="8915400" cy="503214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08000">
              <a:lnSpc>
                <a:spcPct val="135000"/>
              </a:lnSpc>
              <a:spcBef>
                <a:spcPts val="0"/>
              </a:spcBef>
              <a:buNone/>
            </a:pPr>
            <a:r>
              <a:rPr lang="en-US" altLang="zh-CN" sz="3000" dirty="0" err="1"/>
              <a:t>Datatype</a:t>
            </a:r>
            <a:r>
              <a:rPr lang="en-US" sz="3000" dirty="0"/>
              <a:t> </a:t>
            </a:r>
            <a:r>
              <a:rPr lang="en-US" sz="3000" dirty="0" err="1"/>
              <a:t>deQueue</a:t>
            </a:r>
            <a:r>
              <a:rPr lang="en-US" sz="3000" dirty="0"/>
              <a:t>(</a:t>
            </a:r>
            <a:r>
              <a:rPr lang="en-US" sz="3000" dirty="0" err="1"/>
              <a:t>PQueue</a:t>
            </a:r>
            <a:r>
              <a:rPr lang="en-US" sz="3000" dirty="0"/>
              <a:t> Q)</a:t>
            </a:r>
            <a:endParaRPr lang="zh-CN" altLang="en-US" sz="3000" dirty="0"/>
          </a:p>
          <a:p>
            <a:pPr marL="108000">
              <a:lnSpc>
                <a:spcPct val="135000"/>
              </a:lnSpc>
              <a:spcBef>
                <a:spcPts val="0"/>
              </a:spcBef>
              <a:buNone/>
            </a:pPr>
            <a:r>
              <a:rPr lang="en-US" sz="3000" dirty="0"/>
              <a:t>{ if(Q-&gt;</a:t>
            </a:r>
            <a:r>
              <a:rPr lang="en-US" sz="3000" dirty="0" err="1"/>
              <a:t>quelen</a:t>
            </a:r>
            <a:r>
              <a:rPr lang="en-US" sz="3000" dirty="0"/>
              <a:t>==0)  </a:t>
            </a:r>
          </a:p>
          <a:p>
            <a:pPr marL="108000">
              <a:lnSpc>
                <a:spcPct val="135000"/>
              </a:lnSpc>
              <a:spcBef>
                <a:spcPts val="0"/>
              </a:spcBef>
              <a:buNone/>
            </a:pPr>
            <a:r>
              <a:rPr lang="en-US" sz="3000" dirty="0"/>
              <a:t>    {</a:t>
            </a:r>
            <a:r>
              <a:rPr lang="en-US" sz="3000" dirty="0" err="1"/>
              <a:t>printf</a:t>
            </a:r>
            <a:r>
              <a:rPr lang="en-US" sz="3000" dirty="0"/>
              <a:t>(“Empty!\n”);    return 0;}</a:t>
            </a:r>
            <a:endParaRPr lang="zh-CN" altLang="en-US" sz="3000" dirty="0"/>
          </a:p>
          <a:p>
            <a:pPr marL="108000">
              <a:lnSpc>
                <a:spcPct val="135000"/>
              </a:lnSpc>
              <a:spcBef>
                <a:spcPts val="0"/>
              </a:spcBef>
              <a:buNone/>
            </a:pPr>
            <a:r>
              <a:rPr lang="en-US" sz="3000" dirty="0"/>
              <a:t>  </a:t>
            </a:r>
            <a:r>
              <a:rPr lang="en-US" sz="3000" dirty="0" err="1"/>
              <a:t>int</a:t>
            </a:r>
            <a:r>
              <a:rPr lang="en-US" sz="3000" dirty="0"/>
              <a:t> front;   </a:t>
            </a:r>
            <a:endParaRPr lang="zh-CN" altLang="en-US" sz="3000" dirty="0"/>
          </a:p>
          <a:p>
            <a:pPr marL="108000">
              <a:lnSpc>
                <a:spcPct val="135000"/>
              </a:lnSpc>
              <a:spcBef>
                <a:spcPts val="0"/>
              </a:spcBef>
              <a:buNone/>
            </a:pPr>
            <a:r>
              <a:rPr lang="en-US" sz="3000" dirty="0">
                <a:solidFill>
                  <a:srgbClr val="990099"/>
                </a:solidFill>
              </a:rPr>
              <a:t>  front = (Q-&gt;rear - Q-&gt;</a:t>
            </a:r>
            <a:r>
              <a:rPr lang="en-US" sz="3000" dirty="0" err="1">
                <a:solidFill>
                  <a:srgbClr val="990099"/>
                </a:solidFill>
              </a:rPr>
              <a:t>quelen</a:t>
            </a:r>
            <a:r>
              <a:rPr lang="en-US" sz="3000" dirty="0">
                <a:solidFill>
                  <a:srgbClr val="990099"/>
                </a:solidFill>
              </a:rPr>
              <a:t> +1 +m)%m;</a:t>
            </a:r>
            <a:endParaRPr lang="zh-CN" altLang="en-US" sz="3000" dirty="0">
              <a:solidFill>
                <a:srgbClr val="990099"/>
              </a:solidFill>
            </a:endParaRPr>
          </a:p>
          <a:p>
            <a:pPr marL="108000">
              <a:lnSpc>
                <a:spcPct val="135000"/>
              </a:lnSpc>
              <a:spcBef>
                <a:spcPts val="0"/>
              </a:spcBef>
              <a:buNone/>
            </a:pPr>
            <a:r>
              <a:rPr lang="en-US" sz="3000" dirty="0"/>
              <a:t>  </a:t>
            </a:r>
            <a:r>
              <a:rPr lang="en-US" sz="3000" dirty="0">
                <a:solidFill>
                  <a:srgbClr val="C00000"/>
                </a:solidFill>
              </a:rPr>
              <a:t>Q-&gt;</a:t>
            </a:r>
            <a:r>
              <a:rPr lang="en-US" sz="3000" dirty="0" err="1">
                <a:solidFill>
                  <a:srgbClr val="C00000"/>
                </a:solidFill>
              </a:rPr>
              <a:t>quelen</a:t>
            </a:r>
            <a:r>
              <a:rPr lang="en-US" sz="3000" dirty="0">
                <a:solidFill>
                  <a:srgbClr val="C00000"/>
                </a:solidFill>
              </a:rPr>
              <a:t> --;  </a:t>
            </a:r>
            <a:endParaRPr lang="zh-CN" altLang="en-US" sz="3000" dirty="0">
              <a:solidFill>
                <a:srgbClr val="C00000"/>
              </a:solidFill>
            </a:endParaRPr>
          </a:p>
          <a:p>
            <a:pPr marL="108000">
              <a:lnSpc>
                <a:spcPct val="135000"/>
              </a:lnSpc>
              <a:spcBef>
                <a:spcPts val="0"/>
              </a:spcBef>
              <a:buNone/>
            </a:pPr>
            <a:r>
              <a:rPr lang="en-US" sz="3000" dirty="0"/>
              <a:t>  return(Q-&gt;</a:t>
            </a:r>
            <a:r>
              <a:rPr lang="en-US" sz="3000" dirty="0" err="1"/>
              <a:t>sequ</a:t>
            </a:r>
            <a:r>
              <a:rPr lang="en-US" sz="3000" dirty="0"/>
              <a:t>[front]); </a:t>
            </a:r>
          </a:p>
          <a:p>
            <a:pPr marL="108000">
              <a:spcBef>
                <a:spcPts val="0"/>
              </a:spcBef>
              <a:buNone/>
            </a:pPr>
            <a:r>
              <a:rPr lang="en-US" sz="3000" dirty="0"/>
              <a:t>} </a:t>
            </a:r>
            <a:endParaRPr lang="zh-CN" altLang="en-US" sz="3000" dirty="0"/>
          </a:p>
        </p:txBody>
      </p:sp>
      <p:sp>
        <p:nvSpPr>
          <p:cNvPr id="10" name="矩形 9"/>
          <p:cNvSpPr/>
          <p:nvPr/>
        </p:nvSpPr>
        <p:spPr>
          <a:xfrm>
            <a:off x="5715000" y="1197858"/>
            <a:ext cx="36576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>
                <a:solidFill>
                  <a:srgbClr val="003399"/>
                </a:solidFill>
              </a:rPr>
              <a:t>//</a:t>
            </a:r>
            <a:r>
              <a:rPr lang="zh-CN" altLang="en-US" dirty="0">
                <a:solidFill>
                  <a:srgbClr val="003399"/>
                </a:solidFill>
              </a:rPr>
              <a:t>出队，返回出队者</a:t>
            </a:r>
          </a:p>
        </p:txBody>
      </p:sp>
      <p:sp>
        <p:nvSpPr>
          <p:cNvPr id="13" name="矩形 12"/>
          <p:cNvSpPr/>
          <p:nvPr/>
        </p:nvSpPr>
        <p:spPr>
          <a:xfrm>
            <a:off x="3193673" y="4346600"/>
            <a:ext cx="4273927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dirty="0">
                <a:solidFill>
                  <a:srgbClr val="008000"/>
                </a:solidFill>
              </a:rPr>
              <a:t>//</a:t>
            </a:r>
            <a:r>
              <a:rPr lang="zh-CN" altLang="en-US" dirty="0">
                <a:solidFill>
                  <a:srgbClr val="008000"/>
                </a:solidFill>
              </a:rPr>
              <a:t>删除元素：即，长度减</a:t>
            </a:r>
            <a:r>
              <a:rPr lang="en-US" dirty="0">
                <a:solidFill>
                  <a:srgbClr val="008000"/>
                </a:solidFill>
              </a:rPr>
              <a:t>1 </a:t>
            </a:r>
            <a:endParaRPr lang="zh-CN" altLang="en-US" dirty="0">
              <a:solidFill>
                <a:srgbClr val="008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886200" y="1886858"/>
            <a:ext cx="17526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>
                <a:solidFill>
                  <a:srgbClr val="008000"/>
                </a:solidFill>
              </a:rPr>
              <a:t>//</a:t>
            </a:r>
            <a:r>
              <a:rPr lang="zh-CN" altLang="en-US" dirty="0">
                <a:solidFill>
                  <a:srgbClr val="008000"/>
                </a:solidFill>
              </a:rPr>
              <a:t>判空</a:t>
            </a:r>
          </a:p>
        </p:txBody>
      </p:sp>
      <p:sp>
        <p:nvSpPr>
          <p:cNvPr id="11" name="矩形 10"/>
          <p:cNvSpPr/>
          <p:nvPr/>
        </p:nvSpPr>
        <p:spPr>
          <a:xfrm>
            <a:off x="7543800" y="3715658"/>
            <a:ext cx="19050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>
                <a:solidFill>
                  <a:srgbClr val="008000"/>
                </a:solidFill>
              </a:rPr>
              <a:t>//</a:t>
            </a:r>
            <a:r>
              <a:rPr lang="zh-CN" altLang="en-US" dirty="0">
                <a:solidFill>
                  <a:srgbClr val="008000"/>
                </a:solidFill>
              </a:rPr>
              <a:t>取队头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1" grpId="0"/>
    </p:bldLst>
  </p:timing>
</p:sld>
</file>

<file path=ppt/slides/slide2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 Box 6"/>
          <p:cNvSpPr txBox="1">
            <a:spLocks noChangeArrowheads="1"/>
          </p:cNvSpPr>
          <p:nvPr/>
        </p:nvSpPr>
        <p:spPr bwMode="auto">
          <a:xfrm>
            <a:off x="381000" y="1012174"/>
            <a:ext cx="8763000" cy="55092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08000"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sz="3000" dirty="0">
                <a:solidFill>
                  <a:srgbClr val="003399"/>
                </a:solidFill>
              </a:rPr>
              <a:t>复习题</a:t>
            </a:r>
            <a:r>
              <a:rPr lang="en-US" altLang="zh-CN" sz="3000" dirty="0">
                <a:solidFill>
                  <a:srgbClr val="003399"/>
                </a:solidFill>
              </a:rPr>
              <a:t>7</a:t>
            </a:r>
            <a:r>
              <a:rPr lang="zh-CN" altLang="en-US" sz="3000" dirty="0">
                <a:solidFill>
                  <a:srgbClr val="003399"/>
                </a:solidFill>
              </a:rPr>
              <a:t>，</a:t>
            </a:r>
            <a:r>
              <a:rPr lang="zh-CN" altLang="en-US" sz="3000" dirty="0"/>
              <a:t>建立表达式二叉树：</a:t>
            </a:r>
          </a:p>
          <a:p>
            <a:pPr marL="108000">
              <a:spcBef>
                <a:spcPts val="1200"/>
              </a:spcBef>
              <a:buAutoNum type="arabicParenBoth"/>
            </a:pPr>
            <a:r>
              <a:rPr lang="zh-CN" altLang="en-US" sz="3000" dirty="0"/>
              <a:t> 寻找</a:t>
            </a:r>
            <a:r>
              <a:rPr lang="zh-CN" altLang="en-US" sz="3000" dirty="0">
                <a:solidFill>
                  <a:srgbClr val="C00000"/>
                </a:solidFill>
              </a:rPr>
              <a:t>优先级最低的运算符</a:t>
            </a:r>
            <a:r>
              <a:rPr lang="zh-CN" altLang="en-US" sz="3000" dirty="0"/>
              <a:t>，作为根，</a:t>
            </a:r>
            <a:endParaRPr lang="en-US" altLang="zh-CN" sz="3000" dirty="0"/>
          </a:p>
          <a:p>
            <a:pPr marL="108000">
              <a:spcBef>
                <a:spcPts val="0"/>
              </a:spcBef>
              <a:buNone/>
            </a:pPr>
            <a:r>
              <a:rPr lang="en-US" altLang="zh-CN" sz="3000" dirty="0"/>
              <a:t>     </a:t>
            </a:r>
            <a:r>
              <a:rPr lang="zh-CN" altLang="en-US" sz="3000" dirty="0"/>
              <a:t>其左、右两侧的表达式分别为左、右子树；</a:t>
            </a:r>
          </a:p>
          <a:p>
            <a:pPr marL="108000">
              <a:spcBef>
                <a:spcPts val="1200"/>
              </a:spcBef>
              <a:buNone/>
            </a:pPr>
            <a:r>
              <a:rPr lang="en-US" sz="3000" dirty="0"/>
              <a:t>(2) </a:t>
            </a:r>
            <a:r>
              <a:rPr lang="zh-CN" altLang="en-US" sz="3000" dirty="0"/>
              <a:t>在左、右子树中，重复过程</a:t>
            </a:r>
            <a:r>
              <a:rPr lang="en-US" altLang="zh-CN" sz="3000" dirty="0"/>
              <a:t>(1)</a:t>
            </a:r>
            <a:r>
              <a:rPr lang="zh-CN" altLang="en-US" sz="3000" dirty="0"/>
              <a:t>；</a:t>
            </a:r>
          </a:p>
          <a:p>
            <a:pPr marL="108000">
              <a:spcBef>
                <a:spcPts val="1200"/>
              </a:spcBef>
              <a:buNone/>
            </a:pPr>
            <a:r>
              <a:rPr lang="en-US" altLang="zh-CN" sz="3000" dirty="0"/>
              <a:t>(3) </a:t>
            </a:r>
            <a:r>
              <a:rPr lang="zh-CN" altLang="en-US" sz="3000" dirty="0"/>
              <a:t>如此递归，</a:t>
            </a:r>
            <a:endParaRPr lang="en-US" altLang="zh-CN" sz="3000" dirty="0"/>
          </a:p>
          <a:p>
            <a:pPr marL="108000">
              <a:spcBef>
                <a:spcPts val="0"/>
              </a:spcBef>
              <a:buNone/>
            </a:pPr>
            <a:r>
              <a:rPr lang="en-US" altLang="zh-CN" sz="3000" dirty="0"/>
              <a:t>     </a:t>
            </a:r>
            <a:r>
              <a:rPr lang="zh-CN" altLang="en-US" sz="3000" dirty="0"/>
              <a:t>只剩数据，则将其作为叶子</a:t>
            </a:r>
            <a:r>
              <a:rPr lang="en-US" sz="3000" dirty="0"/>
              <a:t>.</a:t>
            </a:r>
          </a:p>
          <a:p>
            <a:pPr marL="108000">
              <a:lnSpc>
                <a:spcPct val="130000"/>
              </a:lnSpc>
              <a:spcBef>
                <a:spcPts val="1800"/>
              </a:spcBef>
              <a:buNone/>
            </a:pPr>
            <a:r>
              <a:rPr lang="en-US" altLang="zh-CN" sz="3000" dirty="0"/>
              <a:t>(</a:t>
            </a:r>
            <a:r>
              <a:rPr lang="en-US" altLang="zh-CN" sz="3000" dirty="0" err="1"/>
              <a:t>a+b</a:t>
            </a:r>
            <a:r>
              <a:rPr lang="en-US" altLang="zh-CN" sz="3000" dirty="0"/>
              <a:t>)*(</a:t>
            </a:r>
            <a:r>
              <a:rPr lang="en-US" altLang="zh-CN" sz="3000" dirty="0" err="1"/>
              <a:t>c+d</a:t>
            </a:r>
            <a:r>
              <a:rPr lang="en-US" altLang="zh-CN" sz="3000" dirty="0"/>
              <a:t>)*(e-f)</a:t>
            </a:r>
          </a:p>
          <a:p>
            <a:pPr marL="108000">
              <a:lnSpc>
                <a:spcPct val="130000"/>
              </a:lnSpc>
              <a:spcBef>
                <a:spcPts val="0"/>
              </a:spcBef>
              <a:buNone/>
            </a:pPr>
            <a:endParaRPr lang="zh-CN" altLang="en-US" sz="3000" dirty="0"/>
          </a:p>
        </p:txBody>
      </p:sp>
      <p:sp>
        <p:nvSpPr>
          <p:cNvPr id="9" name="矩形 8"/>
          <p:cNvSpPr/>
          <p:nvPr/>
        </p:nvSpPr>
        <p:spPr>
          <a:xfrm>
            <a:off x="381000" y="6019800"/>
            <a:ext cx="5181600" cy="523220"/>
          </a:xfrm>
          <a:prstGeom prst="rect">
            <a:avLst/>
          </a:prstGeom>
          <a:solidFill>
            <a:srgbClr val="006600"/>
          </a:solidFill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>
                <a:solidFill>
                  <a:schemeClr val="bg1"/>
                </a:solidFill>
              </a:rPr>
              <a:t> 后缀表达式求值</a:t>
            </a:r>
            <a:r>
              <a:rPr lang="en-US" dirty="0">
                <a:solidFill>
                  <a:schemeClr val="bg1"/>
                </a:solidFill>
              </a:rPr>
              <a:t>P101~102.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zh-CN" altLang="en-US" dirty="0">
                <a:latin typeface="黑体" pitchFamily="2" charset="-122"/>
                <a:ea typeface="黑体" pitchFamily="2" charset="-122"/>
              </a:rPr>
              <a:t>第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5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章 作业总结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91138" name="对象 1"/>
          <p:cNvPicPr>
            <a:picLocks noChangeArrowheads="1"/>
          </p:cNvPicPr>
          <p:nvPr/>
        </p:nvPicPr>
        <p:blipFill>
          <a:blip r:embed="rId3" cstate="print"/>
          <a:srcRect l="-2946" t="-10709" r="-1299" b="-2138"/>
          <a:stretch>
            <a:fillRect/>
          </a:stretch>
        </p:blipFill>
        <p:spPr bwMode="auto">
          <a:xfrm>
            <a:off x="5181600" y="2895600"/>
            <a:ext cx="38100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zh-CN" altLang="en-US" dirty="0">
                <a:latin typeface="黑体" pitchFamily="2" charset="-122"/>
                <a:ea typeface="黑体" pitchFamily="2" charset="-122"/>
              </a:rPr>
              <a:t>第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5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章 作业总结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9" name="Text Box 6"/>
          <p:cNvSpPr txBox="1">
            <a:spLocks noChangeArrowheads="1"/>
          </p:cNvSpPr>
          <p:nvPr/>
        </p:nvSpPr>
        <p:spPr bwMode="auto">
          <a:xfrm>
            <a:off x="381000" y="1066800"/>
            <a:ext cx="8763000" cy="5660011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44000"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sz="3000" dirty="0">
                <a:solidFill>
                  <a:srgbClr val="003399"/>
                </a:solidFill>
              </a:rPr>
              <a:t>复习题</a:t>
            </a:r>
            <a:r>
              <a:rPr lang="en-US" altLang="zh-CN" sz="3000" dirty="0">
                <a:solidFill>
                  <a:srgbClr val="003399"/>
                </a:solidFill>
              </a:rPr>
              <a:t>16</a:t>
            </a:r>
            <a:r>
              <a:rPr lang="zh-CN" altLang="en-US" sz="3000" dirty="0">
                <a:solidFill>
                  <a:srgbClr val="003399"/>
                </a:solidFill>
              </a:rPr>
              <a:t>，</a:t>
            </a:r>
            <a:r>
              <a:rPr lang="zh-CN" altLang="en-US" sz="3000" dirty="0"/>
              <a:t>判断哪些是堆，哪些不是？</a:t>
            </a:r>
            <a:endParaRPr lang="en-US" altLang="zh-CN" sz="3000" dirty="0"/>
          </a:p>
          <a:p>
            <a:pPr>
              <a:spcBef>
                <a:spcPts val="1200"/>
              </a:spcBef>
              <a:buNone/>
            </a:pPr>
            <a:r>
              <a:rPr lang="zh-CN" altLang="en-US" sz="3000" dirty="0"/>
              <a:t> </a:t>
            </a:r>
            <a:r>
              <a:rPr lang="zh-CN" altLang="en-US" sz="3000" dirty="0">
                <a:solidFill>
                  <a:srgbClr val="008000"/>
                </a:solidFill>
              </a:rPr>
              <a:t>堆：特殊的</a:t>
            </a:r>
            <a:r>
              <a:rPr lang="zh-CN" altLang="en-US" sz="3000" dirty="0">
                <a:solidFill>
                  <a:srgbClr val="C00000"/>
                </a:solidFill>
              </a:rPr>
              <a:t>完全二叉树</a:t>
            </a:r>
            <a:r>
              <a:rPr lang="zh-CN" altLang="en-US" sz="3000" dirty="0">
                <a:solidFill>
                  <a:srgbClr val="008000"/>
                </a:solidFill>
              </a:rPr>
              <a:t>，</a:t>
            </a:r>
            <a:endParaRPr lang="en-US" altLang="zh-CN" sz="3000" dirty="0">
              <a:solidFill>
                <a:srgbClr val="008000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3000" dirty="0">
                <a:solidFill>
                  <a:srgbClr val="008000"/>
                </a:solidFill>
              </a:rPr>
              <a:t>        </a:t>
            </a:r>
            <a:r>
              <a:rPr lang="zh-CN" altLang="en-US" sz="3000" dirty="0">
                <a:solidFill>
                  <a:srgbClr val="008000"/>
                </a:solidFill>
              </a:rPr>
              <a:t>要求结点与孩子之间大小关系一致</a:t>
            </a:r>
            <a:r>
              <a:rPr lang="zh-CN" altLang="en-US" sz="3000" dirty="0">
                <a:solidFill>
                  <a:srgbClr val="C00000"/>
                </a:solidFill>
              </a:rPr>
              <a:t>（堆序性）</a:t>
            </a:r>
          </a:p>
          <a:p>
            <a:pPr lvl="0">
              <a:spcBef>
                <a:spcPts val="1800"/>
              </a:spcBef>
              <a:buNone/>
            </a:pPr>
            <a:r>
              <a:rPr lang="en-US" altLang="zh-CN" sz="3000" dirty="0"/>
              <a:t>        (a)</a:t>
            </a:r>
            <a:r>
              <a:rPr lang="zh-CN" altLang="en-US" sz="3000" dirty="0"/>
              <a:t>不是，      </a:t>
            </a:r>
            <a:r>
              <a:rPr lang="en-US" sz="3000" dirty="0"/>
              <a:t>(b)</a:t>
            </a:r>
            <a:r>
              <a:rPr lang="zh-CN" altLang="en-US" sz="3000" dirty="0"/>
              <a:t>是，   </a:t>
            </a:r>
            <a:r>
              <a:rPr lang="en-US" sz="3000" dirty="0"/>
              <a:t>(c)</a:t>
            </a:r>
            <a:r>
              <a:rPr lang="zh-CN" altLang="en-US" sz="3000" dirty="0"/>
              <a:t>不是，    </a:t>
            </a:r>
            <a:r>
              <a:rPr lang="en-US" sz="3000" dirty="0"/>
              <a:t>(d)</a:t>
            </a:r>
            <a:r>
              <a:rPr lang="zh-CN" altLang="en-US" sz="3000" dirty="0"/>
              <a:t>是</a:t>
            </a:r>
            <a:endParaRPr lang="en-US" altLang="zh-CN" sz="3000" dirty="0"/>
          </a:p>
          <a:p>
            <a:pPr lvl="0">
              <a:buNone/>
            </a:pPr>
            <a:endParaRPr lang="en-US" altLang="zh-CN" sz="3200" dirty="0"/>
          </a:p>
          <a:p>
            <a:pPr lvl="0">
              <a:buNone/>
            </a:pPr>
            <a:endParaRPr lang="en-US" altLang="zh-CN" sz="3200" dirty="0"/>
          </a:p>
          <a:p>
            <a:pPr lvl="0">
              <a:buNone/>
            </a:pPr>
            <a:endParaRPr lang="zh-CN" altLang="en-US" sz="3200" dirty="0"/>
          </a:p>
          <a:p>
            <a:pPr marL="144000">
              <a:lnSpc>
                <a:spcPct val="130000"/>
              </a:lnSpc>
              <a:spcBef>
                <a:spcPts val="0"/>
              </a:spcBef>
              <a:buNone/>
            </a:pPr>
            <a:endParaRPr lang="en-US" altLang="zh-CN" sz="3000" dirty="0">
              <a:solidFill>
                <a:srgbClr val="003399"/>
              </a:solidFill>
            </a:endParaRPr>
          </a:p>
        </p:txBody>
      </p:sp>
      <p:sp>
        <p:nvSpPr>
          <p:cNvPr id="6" name="Oval 28"/>
          <p:cNvSpPr>
            <a:spLocks noChangeArrowheads="1"/>
          </p:cNvSpPr>
          <p:nvPr/>
        </p:nvSpPr>
        <p:spPr bwMode="auto">
          <a:xfrm>
            <a:off x="2358000" y="4897857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15</a:t>
            </a:r>
            <a:endParaRPr lang="zh-CN" altLang="en-US" sz="3200" dirty="0"/>
          </a:p>
        </p:txBody>
      </p:sp>
      <p:cxnSp>
        <p:nvCxnSpPr>
          <p:cNvPr id="11" name="直接连接符 10"/>
          <p:cNvCxnSpPr>
            <a:cxnSpLocks noChangeShapeType="1"/>
            <a:stCxn id="18" idx="5"/>
            <a:endCxn id="6" idx="0"/>
          </p:cNvCxnSpPr>
          <p:nvPr/>
        </p:nvCxnSpPr>
        <p:spPr bwMode="auto">
          <a:xfrm rot="16200000" flipH="1">
            <a:off x="2231647" y="4483503"/>
            <a:ext cx="422753" cy="405953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8" name="Oval 27"/>
          <p:cNvSpPr>
            <a:spLocks noChangeArrowheads="1"/>
          </p:cNvSpPr>
          <p:nvPr/>
        </p:nvSpPr>
        <p:spPr bwMode="auto">
          <a:xfrm>
            <a:off x="1748400" y="3983457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buNone/>
            </a:pPr>
            <a:r>
              <a:rPr lang="en-US" altLang="zh-CN" sz="3200" dirty="0"/>
              <a:t>23</a:t>
            </a:r>
          </a:p>
        </p:txBody>
      </p:sp>
      <p:sp>
        <p:nvSpPr>
          <p:cNvPr id="19" name="Oval 26"/>
          <p:cNvSpPr>
            <a:spLocks noChangeArrowheads="1"/>
          </p:cNvSpPr>
          <p:nvPr/>
        </p:nvSpPr>
        <p:spPr bwMode="auto">
          <a:xfrm>
            <a:off x="1219200" y="4897857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12</a:t>
            </a:r>
          </a:p>
        </p:txBody>
      </p:sp>
      <p:cxnSp>
        <p:nvCxnSpPr>
          <p:cNvPr id="20" name="直接连接符 19"/>
          <p:cNvCxnSpPr>
            <a:cxnSpLocks noChangeShapeType="1"/>
            <a:stCxn id="18" idx="3"/>
            <a:endCxn id="19" idx="0"/>
          </p:cNvCxnSpPr>
          <p:nvPr/>
        </p:nvCxnSpPr>
        <p:spPr bwMode="auto">
          <a:xfrm rot="5400000">
            <a:off x="1458601" y="4523704"/>
            <a:ext cx="422753" cy="325553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5" name="Oval 29"/>
          <p:cNvSpPr>
            <a:spLocks noChangeArrowheads="1"/>
          </p:cNvSpPr>
          <p:nvPr/>
        </p:nvSpPr>
        <p:spPr bwMode="auto">
          <a:xfrm>
            <a:off x="1977000" y="5812257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11</a:t>
            </a:r>
            <a:endParaRPr lang="zh-CN" altLang="en-US" sz="3200" dirty="0"/>
          </a:p>
        </p:txBody>
      </p:sp>
      <p:cxnSp>
        <p:nvCxnSpPr>
          <p:cNvPr id="26" name="直接连接符 25"/>
          <p:cNvCxnSpPr>
            <a:cxnSpLocks noChangeShapeType="1"/>
            <a:stCxn id="6" idx="3"/>
            <a:endCxn id="25" idx="0"/>
          </p:cNvCxnSpPr>
          <p:nvPr/>
        </p:nvCxnSpPr>
        <p:spPr bwMode="auto">
          <a:xfrm rot="5400000">
            <a:off x="2142301" y="5512204"/>
            <a:ext cx="422753" cy="177353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8" name="Oval 28"/>
          <p:cNvSpPr>
            <a:spLocks noChangeArrowheads="1"/>
          </p:cNvSpPr>
          <p:nvPr/>
        </p:nvSpPr>
        <p:spPr bwMode="auto">
          <a:xfrm>
            <a:off x="6282000" y="4864257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15</a:t>
            </a:r>
            <a:endParaRPr lang="zh-CN" altLang="en-US" sz="3200" dirty="0"/>
          </a:p>
        </p:txBody>
      </p:sp>
      <p:cxnSp>
        <p:nvCxnSpPr>
          <p:cNvPr id="29" name="直接连接符 28"/>
          <p:cNvCxnSpPr>
            <a:cxnSpLocks noChangeShapeType="1"/>
            <a:stCxn id="30" idx="5"/>
            <a:endCxn id="28" idx="0"/>
          </p:cNvCxnSpPr>
          <p:nvPr/>
        </p:nvCxnSpPr>
        <p:spPr bwMode="auto">
          <a:xfrm rot="16200000" flipH="1">
            <a:off x="6155647" y="4449903"/>
            <a:ext cx="422753" cy="405953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30" name="Oval 27"/>
          <p:cNvSpPr>
            <a:spLocks noChangeArrowheads="1"/>
          </p:cNvSpPr>
          <p:nvPr/>
        </p:nvSpPr>
        <p:spPr bwMode="auto">
          <a:xfrm>
            <a:off x="5672400" y="3949857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buNone/>
            </a:pPr>
            <a:r>
              <a:rPr lang="en-US" altLang="zh-CN" sz="3200" dirty="0"/>
              <a:t>23</a:t>
            </a:r>
          </a:p>
        </p:txBody>
      </p:sp>
      <p:sp>
        <p:nvSpPr>
          <p:cNvPr id="31" name="Oval 26"/>
          <p:cNvSpPr>
            <a:spLocks noChangeArrowheads="1"/>
          </p:cNvSpPr>
          <p:nvPr/>
        </p:nvSpPr>
        <p:spPr bwMode="auto">
          <a:xfrm>
            <a:off x="5143200" y="4864257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12</a:t>
            </a:r>
          </a:p>
        </p:txBody>
      </p:sp>
      <p:cxnSp>
        <p:nvCxnSpPr>
          <p:cNvPr id="32" name="直接连接符 31"/>
          <p:cNvCxnSpPr>
            <a:cxnSpLocks noChangeShapeType="1"/>
            <a:stCxn id="30" idx="3"/>
            <a:endCxn id="31" idx="0"/>
          </p:cNvCxnSpPr>
          <p:nvPr/>
        </p:nvCxnSpPr>
        <p:spPr bwMode="auto">
          <a:xfrm rot="5400000">
            <a:off x="5382601" y="4490104"/>
            <a:ext cx="422753" cy="325553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33" name="Oval 29"/>
          <p:cNvSpPr>
            <a:spLocks noChangeArrowheads="1"/>
          </p:cNvSpPr>
          <p:nvPr/>
        </p:nvSpPr>
        <p:spPr bwMode="auto">
          <a:xfrm>
            <a:off x="5638800" y="5778657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11</a:t>
            </a:r>
            <a:endParaRPr lang="zh-CN" altLang="en-US" sz="3200" dirty="0"/>
          </a:p>
        </p:txBody>
      </p:sp>
      <p:cxnSp>
        <p:nvCxnSpPr>
          <p:cNvPr id="34" name="直接连接符 33"/>
          <p:cNvCxnSpPr>
            <a:cxnSpLocks noChangeShapeType="1"/>
            <a:stCxn id="31" idx="5"/>
            <a:endCxn id="33" idx="0"/>
          </p:cNvCxnSpPr>
          <p:nvPr/>
        </p:nvCxnSpPr>
        <p:spPr bwMode="auto">
          <a:xfrm rot="16200000" flipH="1">
            <a:off x="5569447" y="5421303"/>
            <a:ext cx="422753" cy="291953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36" name="Oval 29"/>
          <p:cNvSpPr>
            <a:spLocks noChangeArrowheads="1"/>
          </p:cNvSpPr>
          <p:nvPr/>
        </p:nvSpPr>
        <p:spPr bwMode="auto">
          <a:xfrm>
            <a:off x="4728353" y="5812257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13</a:t>
            </a:r>
            <a:endParaRPr lang="zh-CN" altLang="en-US" sz="3200" dirty="0"/>
          </a:p>
        </p:txBody>
      </p:sp>
      <p:cxnSp>
        <p:nvCxnSpPr>
          <p:cNvPr id="37" name="直接连接符 36"/>
          <p:cNvCxnSpPr>
            <a:cxnSpLocks noChangeShapeType="1"/>
            <a:stCxn id="31" idx="3"/>
            <a:endCxn id="36" idx="0"/>
          </p:cNvCxnSpPr>
          <p:nvPr/>
        </p:nvCxnSpPr>
        <p:spPr bwMode="auto">
          <a:xfrm rot="5400000">
            <a:off x="4893777" y="5478480"/>
            <a:ext cx="456353" cy="2112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zh-CN" altLang="en-US" dirty="0">
                <a:latin typeface="黑体" pitchFamily="2" charset="-122"/>
                <a:ea typeface="黑体" pitchFamily="2" charset="-122"/>
              </a:rPr>
              <a:t>第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5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章 作业总结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9" name="Text Box 6"/>
          <p:cNvSpPr txBox="1">
            <a:spLocks noChangeArrowheads="1"/>
          </p:cNvSpPr>
          <p:nvPr/>
        </p:nvSpPr>
        <p:spPr bwMode="auto">
          <a:xfrm>
            <a:off x="381000" y="1066800"/>
            <a:ext cx="8763000" cy="557075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08000">
              <a:lnSpc>
                <a:spcPct val="140000"/>
              </a:lnSpc>
              <a:spcBef>
                <a:spcPts val="0"/>
              </a:spcBef>
              <a:buNone/>
            </a:pPr>
            <a:r>
              <a:rPr lang="zh-CN" altLang="en-US" sz="3000" dirty="0"/>
              <a:t>算法题</a:t>
            </a:r>
            <a:r>
              <a:rPr lang="en-US" altLang="zh-CN" sz="3000" dirty="0"/>
              <a:t>2</a:t>
            </a:r>
            <a:r>
              <a:rPr lang="zh-CN" altLang="en-US" sz="3000" dirty="0"/>
              <a:t>：</a:t>
            </a:r>
            <a:endParaRPr lang="en-US" altLang="zh-CN" sz="3000" dirty="0"/>
          </a:p>
          <a:p>
            <a:pPr marL="10800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sz="3000" dirty="0"/>
              <a:t>(</a:t>
            </a:r>
            <a:r>
              <a:rPr lang="zh-CN" altLang="en-US" sz="3000" dirty="0"/>
              <a:t>递归、非递归</a:t>
            </a:r>
            <a:r>
              <a:rPr lang="en-US" altLang="zh-CN" sz="3000" dirty="0"/>
              <a:t>) </a:t>
            </a:r>
            <a:r>
              <a:rPr lang="zh-CN" altLang="en-US" sz="3000" dirty="0"/>
              <a:t>计算一颗二叉树</a:t>
            </a:r>
            <a:r>
              <a:rPr lang="en-US" altLang="zh-CN" sz="3000" dirty="0"/>
              <a:t>t</a:t>
            </a:r>
            <a:r>
              <a:rPr lang="zh-CN" altLang="en-US" sz="3000" dirty="0"/>
              <a:t>的高度？</a:t>
            </a:r>
            <a:endParaRPr lang="en-US" altLang="zh-CN" sz="3000" dirty="0"/>
          </a:p>
          <a:p>
            <a:pPr marL="622350" indent="-514350">
              <a:lnSpc>
                <a:spcPct val="140000"/>
              </a:lnSpc>
              <a:spcBef>
                <a:spcPts val="600"/>
              </a:spcBef>
              <a:buAutoNum type="arabicPeriod"/>
            </a:pPr>
            <a:r>
              <a:rPr lang="zh-CN" altLang="en-US" sz="3000" dirty="0">
                <a:solidFill>
                  <a:srgbClr val="003399"/>
                </a:solidFill>
              </a:rPr>
              <a:t>递归思想：</a:t>
            </a:r>
            <a:endParaRPr lang="en-US" altLang="zh-CN" sz="3000" dirty="0">
              <a:solidFill>
                <a:srgbClr val="003399"/>
              </a:solidFill>
            </a:endParaRPr>
          </a:p>
          <a:p>
            <a:pPr marL="622350" indent="-51435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sz="3000" dirty="0"/>
              <a:t>    </a:t>
            </a:r>
            <a:r>
              <a:rPr lang="zh-CN" altLang="en-US" sz="3000" dirty="0"/>
              <a:t>若二叉树为空，则其深度为</a:t>
            </a:r>
            <a:r>
              <a:rPr lang="en-US" sz="3000" dirty="0"/>
              <a:t>-1</a:t>
            </a:r>
            <a:r>
              <a:rPr lang="zh-CN" altLang="en-US" sz="3000" dirty="0"/>
              <a:t>，</a:t>
            </a:r>
            <a:endParaRPr lang="en-US" altLang="zh-CN" sz="3000" dirty="0"/>
          </a:p>
          <a:p>
            <a:pPr marL="622350" indent="-51435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sz="3000" dirty="0"/>
              <a:t>    </a:t>
            </a:r>
            <a:r>
              <a:rPr lang="zh-CN" altLang="en-US" sz="3000" dirty="0"/>
              <a:t>否则，等于左、右子树的最大深度值加</a:t>
            </a:r>
            <a:r>
              <a:rPr lang="en-US" sz="3000" dirty="0"/>
              <a:t>1</a:t>
            </a:r>
            <a:r>
              <a:rPr lang="zh-CN" altLang="en-US" sz="3000" dirty="0"/>
              <a:t>；</a:t>
            </a:r>
            <a:endParaRPr lang="en-US" sz="3000" dirty="0"/>
          </a:p>
          <a:p>
            <a:pPr marL="144000">
              <a:lnSpc>
                <a:spcPct val="140000"/>
              </a:lnSpc>
              <a:spcBef>
                <a:spcPts val="1800"/>
              </a:spcBef>
              <a:buFont typeface="Arial" pitchFamily="34" charset="0"/>
              <a:buChar char="•"/>
            </a:pPr>
            <a:r>
              <a:rPr lang="zh-CN" altLang="en-US" sz="3000" dirty="0">
                <a:solidFill>
                  <a:srgbClr val="003399"/>
                </a:solidFill>
              </a:rPr>
              <a:t> 本教材约定：</a:t>
            </a:r>
            <a:r>
              <a:rPr lang="zh-CN" altLang="en-US" sz="3000" dirty="0"/>
              <a:t>空树的高度为</a:t>
            </a:r>
            <a:r>
              <a:rPr lang="en-US" altLang="zh-CN" sz="3000" dirty="0"/>
              <a:t>-1</a:t>
            </a:r>
            <a:r>
              <a:rPr lang="zh-CN" altLang="en-US" sz="3000" dirty="0"/>
              <a:t>；</a:t>
            </a:r>
            <a:endParaRPr lang="en-US" altLang="zh-CN" sz="3000" dirty="0"/>
          </a:p>
          <a:p>
            <a:pPr marL="622350" indent="-51435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sz="3000" dirty="0"/>
              <a:t>                        </a:t>
            </a:r>
            <a:r>
              <a:rPr lang="zh-CN" altLang="en-US" sz="3000" dirty="0"/>
              <a:t>只有根的树，高度为</a:t>
            </a:r>
            <a:r>
              <a:rPr lang="en-US" altLang="zh-CN" sz="3000" dirty="0"/>
              <a:t>0</a:t>
            </a:r>
            <a:r>
              <a:rPr lang="zh-CN" altLang="en-US" sz="3000" dirty="0"/>
              <a:t>；</a:t>
            </a:r>
            <a:endParaRPr lang="en-US" altLang="zh-CN" sz="3000" dirty="0"/>
          </a:p>
          <a:p>
            <a:pPr marL="622350" indent="-514350">
              <a:lnSpc>
                <a:spcPct val="140000"/>
              </a:lnSpc>
              <a:spcBef>
                <a:spcPts val="0"/>
              </a:spcBef>
              <a:buNone/>
            </a:pPr>
            <a:endParaRPr lang="en-US" sz="3000" dirty="0"/>
          </a:p>
        </p:txBody>
      </p:sp>
      <p:sp>
        <p:nvSpPr>
          <p:cNvPr id="5" name="Oval 28"/>
          <p:cNvSpPr>
            <a:spLocks noChangeArrowheads="1"/>
          </p:cNvSpPr>
          <p:nvPr/>
        </p:nvSpPr>
        <p:spPr bwMode="auto">
          <a:xfrm>
            <a:off x="8335200" y="51348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5</a:t>
            </a:r>
            <a:endParaRPr lang="zh-CN" altLang="en-US" sz="3200" dirty="0"/>
          </a:p>
        </p:txBody>
      </p:sp>
      <p:cxnSp>
        <p:nvCxnSpPr>
          <p:cNvPr id="6" name="直接连接符 5"/>
          <p:cNvCxnSpPr>
            <a:cxnSpLocks noChangeShapeType="1"/>
            <a:stCxn id="9" idx="5"/>
            <a:endCxn id="5" idx="0"/>
          </p:cNvCxnSpPr>
          <p:nvPr/>
        </p:nvCxnSpPr>
        <p:spPr bwMode="auto">
          <a:xfrm rot="16200000" flipH="1">
            <a:off x="8281791" y="4829390"/>
            <a:ext cx="331809" cy="2790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9" name="Oval 27"/>
          <p:cNvSpPr>
            <a:spLocks noChangeArrowheads="1"/>
          </p:cNvSpPr>
          <p:nvPr/>
        </p:nvSpPr>
        <p:spPr bwMode="auto">
          <a:xfrm>
            <a:off x="7878000" y="43728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buNone/>
            </a:pPr>
            <a:r>
              <a:rPr lang="en-US" altLang="zh-CN" sz="3200" dirty="0"/>
              <a:t>9</a:t>
            </a:r>
          </a:p>
        </p:txBody>
      </p:sp>
      <p:sp>
        <p:nvSpPr>
          <p:cNvPr id="10" name="Oval 26"/>
          <p:cNvSpPr>
            <a:spLocks noChangeArrowheads="1"/>
          </p:cNvSpPr>
          <p:nvPr/>
        </p:nvSpPr>
        <p:spPr bwMode="auto">
          <a:xfrm>
            <a:off x="7411800" y="51348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2</a:t>
            </a:r>
          </a:p>
        </p:txBody>
      </p:sp>
      <p:cxnSp>
        <p:nvCxnSpPr>
          <p:cNvPr id="11" name="直接连接符 10"/>
          <p:cNvCxnSpPr>
            <a:cxnSpLocks noChangeShapeType="1"/>
            <a:stCxn id="9" idx="3"/>
            <a:endCxn id="10" idx="0"/>
          </p:cNvCxnSpPr>
          <p:nvPr/>
        </p:nvCxnSpPr>
        <p:spPr bwMode="auto">
          <a:xfrm rot="5400000">
            <a:off x="7641901" y="4824891"/>
            <a:ext cx="331809" cy="2880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2" name="Oval 29"/>
          <p:cNvSpPr>
            <a:spLocks noChangeArrowheads="1"/>
          </p:cNvSpPr>
          <p:nvPr/>
        </p:nvSpPr>
        <p:spPr bwMode="auto">
          <a:xfrm>
            <a:off x="7784400" y="58968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7</a:t>
            </a:r>
            <a:endParaRPr lang="zh-CN" altLang="en-US" sz="3200" dirty="0"/>
          </a:p>
        </p:txBody>
      </p:sp>
      <p:cxnSp>
        <p:nvCxnSpPr>
          <p:cNvPr id="13" name="直接连接符 12"/>
          <p:cNvCxnSpPr>
            <a:cxnSpLocks noChangeShapeType="1"/>
            <a:stCxn id="10" idx="5"/>
            <a:endCxn id="12" idx="0"/>
          </p:cNvCxnSpPr>
          <p:nvPr/>
        </p:nvCxnSpPr>
        <p:spPr bwMode="auto">
          <a:xfrm rot="16200000" flipH="1">
            <a:off x="7773291" y="5633690"/>
            <a:ext cx="331809" cy="1944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4" name="Oval 29"/>
          <p:cNvSpPr>
            <a:spLocks noChangeArrowheads="1"/>
          </p:cNvSpPr>
          <p:nvPr/>
        </p:nvSpPr>
        <p:spPr bwMode="auto">
          <a:xfrm>
            <a:off x="7098600" y="58968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3</a:t>
            </a:r>
            <a:endParaRPr lang="zh-CN" altLang="en-US" sz="3200" dirty="0"/>
          </a:p>
        </p:txBody>
      </p:sp>
      <p:cxnSp>
        <p:nvCxnSpPr>
          <p:cNvPr id="15" name="直接连接符 14"/>
          <p:cNvCxnSpPr>
            <a:cxnSpLocks noChangeShapeType="1"/>
            <a:stCxn id="10" idx="3"/>
            <a:endCxn id="14" idx="0"/>
          </p:cNvCxnSpPr>
          <p:nvPr/>
        </p:nvCxnSpPr>
        <p:spPr bwMode="auto">
          <a:xfrm rot="5400000">
            <a:off x="7252201" y="5663391"/>
            <a:ext cx="331809" cy="1350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 Box 6"/>
          <p:cNvSpPr txBox="1">
            <a:spLocks noChangeArrowheads="1"/>
          </p:cNvSpPr>
          <p:nvPr/>
        </p:nvSpPr>
        <p:spPr bwMode="auto">
          <a:xfrm>
            <a:off x="152400" y="611624"/>
            <a:ext cx="8991600" cy="626017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08000">
              <a:lnSpc>
                <a:spcPct val="114000"/>
              </a:lnSpc>
              <a:spcBef>
                <a:spcPts val="0"/>
              </a:spcBef>
              <a:buNone/>
            </a:pPr>
            <a:r>
              <a:rPr lang="zh-CN" altLang="en-US" sz="3000" dirty="0">
                <a:solidFill>
                  <a:srgbClr val="008000"/>
                </a:solidFill>
              </a:rPr>
              <a:t>第</a:t>
            </a:r>
            <a:r>
              <a:rPr lang="en-US" altLang="zh-CN" sz="3000" dirty="0">
                <a:solidFill>
                  <a:srgbClr val="008000"/>
                </a:solidFill>
              </a:rPr>
              <a:t>5</a:t>
            </a:r>
            <a:r>
              <a:rPr lang="zh-CN" altLang="en-US" sz="3000" dirty="0">
                <a:solidFill>
                  <a:srgbClr val="008000"/>
                </a:solidFill>
              </a:rPr>
              <a:t>章，算法题</a:t>
            </a:r>
            <a:r>
              <a:rPr lang="en-US" altLang="zh-CN" sz="3000" dirty="0">
                <a:solidFill>
                  <a:srgbClr val="008000"/>
                </a:solidFill>
              </a:rPr>
              <a:t>2</a:t>
            </a:r>
            <a:r>
              <a:rPr lang="zh-CN" altLang="en-US" sz="3000" dirty="0">
                <a:solidFill>
                  <a:srgbClr val="008000"/>
                </a:solidFill>
              </a:rPr>
              <a:t>，递归：</a:t>
            </a:r>
            <a:endParaRPr lang="en-US" altLang="zh-CN" sz="3000" dirty="0">
              <a:solidFill>
                <a:srgbClr val="008000"/>
              </a:solidFill>
            </a:endParaRPr>
          </a:p>
          <a:p>
            <a:pPr marL="1080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000" dirty="0" err="1"/>
              <a:t>int</a:t>
            </a:r>
            <a:r>
              <a:rPr lang="en-US" sz="3000" dirty="0"/>
              <a:t> </a:t>
            </a:r>
            <a:r>
              <a:rPr lang="en-US" sz="3000" dirty="0" err="1">
                <a:solidFill>
                  <a:srgbClr val="990099"/>
                </a:solidFill>
              </a:rPr>
              <a:t>BinTreeDepth</a:t>
            </a:r>
            <a:r>
              <a:rPr lang="en-US" sz="3000" dirty="0"/>
              <a:t>(</a:t>
            </a:r>
            <a:r>
              <a:rPr lang="en-US" sz="3000" dirty="0" err="1"/>
              <a:t>BinTree</a:t>
            </a:r>
            <a:r>
              <a:rPr lang="en-US" sz="3000" dirty="0"/>
              <a:t> t)</a:t>
            </a:r>
            <a:endParaRPr lang="zh-CN" altLang="en-US" sz="3000" dirty="0"/>
          </a:p>
          <a:p>
            <a:pPr marL="1080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000" dirty="0"/>
              <a:t>{ </a:t>
            </a:r>
            <a:r>
              <a:rPr lang="en-US" sz="3000" dirty="0" err="1"/>
              <a:t>int</a:t>
            </a:r>
            <a:r>
              <a:rPr lang="en-US" sz="3000" dirty="0"/>
              <a:t>  </a:t>
            </a:r>
            <a:r>
              <a:rPr lang="en-US" sz="3000" dirty="0" err="1"/>
              <a:t>leftdepth</a:t>
            </a:r>
            <a:r>
              <a:rPr lang="en-US" sz="3000" dirty="0"/>
              <a:t>,  </a:t>
            </a:r>
            <a:r>
              <a:rPr lang="en-US" sz="3000" dirty="0" err="1"/>
              <a:t>rightdepth</a:t>
            </a:r>
            <a:r>
              <a:rPr lang="en-US" sz="3000" dirty="0"/>
              <a:t>;</a:t>
            </a:r>
            <a:endParaRPr lang="zh-CN" altLang="en-US" sz="3000" dirty="0"/>
          </a:p>
          <a:p>
            <a:pPr marL="1080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000" dirty="0"/>
              <a:t>  if(t == Null)      </a:t>
            </a:r>
            <a:r>
              <a:rPr lang="en-US" sz="3000" dirty="0">
                <a:solidFill>
                  <a:srgbClr val="003399"/>
                </a:solidFill>
              </a:rPr>
              <a:t>return -1;</a:t>
            </a:r>
          </a:p>
          <a:p>
            <a:pPr marL="1080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000" dirty="0"/>
              <a:t>  else</a:t>
            </a:r>
            <a:endParaRPr lang="zh-CN" altLang="en-US" sz="3000" dirty="0"/>
          </a:p>
          <a:p>
            <a:pPr marL="1080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000" dirty="0"/>
              <a:t>    {</a:t>
            </a:r>
            <a:r>
              <a:rPr lang="en-US" sz="3000" dirty="0" err="1"/>
              <a:t>leftdepth</a:t>
            </a:r>
            <a:r>
              <a:rPr lang="en-US" sz="3000" dirty="0"/>
              <a:t> =</a:t>
            </a:r>
            <a:r>
              <a:rPr lang="en-US" sz="3000" dirty="0" err="1">
                <a:solidFill>
                  <a:srgbClr val="990099"/>
                </a:solidFill>
              </a:rPr>
              <a:t>BinTreeDepth</a:t>
            </a:r>
            <a:r>
              <a:rPr lang="en-US" sz="3000" dirty="0"/>
              <a:t>(t-&gt;</a:t>
            </a:r>
            <a:r>
              <a:rPr lang="en-US" sz="3000" dirty="0" err="1"/>
              <a:t>lchild</a:t>
            </a:r>
            <a:r>
              <a:rPr lang="en-US" sz="3000" dirty="0"/>
              <a:t>);</a:t>
            </a:r>
            <a:endParaRPr lang="zh-CN" altLang="en-US" sz="3000" dirty="0"/>
          </a:p>
          <a:p>
            <a:pPr marL="1080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000" dirty="0"/>
              <a:t>     </a:t>
            </a:r>
            <a:r>
              <a:rPr lang="en-US" sz="3000" dirty="0" err="1"/>
              <a:t>rightdepth</a:t>
            </a:r>
            <a:r>
              <a:rPr lang="en-US" sz="3000" dirty="0"/>
              <a:t> =</a:t>
            </a:r>
            <a:r>
              <a:rPr lang="en-US" sz="3000" dirty="0" err="1">
                <a:solidFill>
                  <a:srgbClr val="990099"/>
                </a:solidFill>
              </a:rPr>
              <a:t>BinTreeDepth</a:t>
            </a:r>
            <a:r>
              <a:rPr lang="en-US" sz="3000" dirty="0"/>
              <a:t>(t-&gt;</a:t>
            </a:r>
            <a:r>
              <a:rPr lang="en-US" sz="3000" dirty="0" err="1"/>
              <a:t>rchild</a:t>
            </a:r>
            <a:r>
              <a:rPr lang="en-US" sz="3000" dirty="0"/>
              <a:t>);</a:t>
            </a:r>
            <a:endParaRPr lang="zh-CN" altLang="en-US" sz="3000" dirty="0"/>
          </a:p>
          <a:p>
            <a:pPr marL="1080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000" dirty="0"/>
              <a:t>     if(</a:t>
            </a:r>
            <a:r>
              <a:rPr lang="en-US" sz="3000" dirty="0" err="1"/>
              <a:t>leftdepth</a:t>
            </a:r>
            <a:r>
              <a:rPr lang="en-US" sz="3000" dirty="0"/>
              <a:t> &gt; </a:t>
            </a:r>
            <a:r>
              <a:rPr lang="en-US" sz="3000" dirty="0" err="1"/>
              <a:t>rightdepth</a:t>
            </a:r>
            <a:r>
              <a:rPr lang="en-US" sz="3000" dirty="0"/>
              <a:t>)</a:t>
            </a:r>
            <a:endParaRPr lang="zh-CN" altLang="en-US" sz="3000" dirty="0"/>
          </a:p>
          <a:p>
            <a:pPr marL="108000">
              <a:lnSpc>
                <a:spcPct val="114000"/>
              </a:lnSpc>
              <a:spcBef>
                <a:spcPts val="0"/>
              </a:spcBef>
              <a:buNone/>
            </a:pPr>
            <a:r>
              <a:rPr lang="en-US" sz="3000" dirty="0"/>
              <a:t>                return (</a:t>
            </a:r>
            <a:r>
              <a:rPr lang="en-US" sz="3000" dirty="0" err="1"/>
              <a:t>leftdepth</a:t>
            </a:r>
            <a:r>
              <a:rPr lang="en-US" sz="3000" dirty="0"/>
              <a:t> +1);</a:t>
            </a:r>
            <a:endParaRPr lang="zh-CN" altLang="en-US" sz="3000" dirty="0"/>
          </a:p>
          <a:p>
            <a:pPr marL="108000">
              <a:lnSpc>
                <a:spcPct val="114000"/>
              </a:lnSpc>
              <a:spcBef>
                <a:spcPts val="0"/>
              </a:spcBef>
              <a:buNone/>
            </a:pPr>
            <a:r>
              <a:rPr lang="en-US" sz="3000" dirty="0"/>
              <a:t>    els</a:t>
            </a:r>
            <a:r>
              <a:rPr lang="en-US" altLang="zh-CN" sz="3000" dirty="0"/>
              <a:t>e     </a:t>
            </a:r>
            <a:r>
              <a:rPr lang="en-US" sz="3000" dirty="0"/>
              <a:t>return (</a:t>
            </a:r>
            <a:r>
              <a:rPr lang="en-US" sz="3000" dirty="0" err="1"/>
              <a:t>rightdepth</a:t>
            </a:r>
            <a:r>
              <a:rPr lang="en-US" sz="3000" dirty="0"/>
              <a:t> +1);</a:t>
            </a:r>
            <a:endParaRPr lang="zh-CN" altLang="en-US" sz="3000" dirty="0"/>
          </a:p>
          <a:p>
            <a:pPr marL="10800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3000" dirty="0"/>
              <a:t>   }</a:t>
            </a:r>
            <a:endParaRPr lang="zh-CN" altLang="en-US" sz="3000" dirty="0"/>
          </a:p>
          <a:p>
            <a:pPr marL="10800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3000" dirty="0"/>
              <a:t>}</a:t>
            </a:r>
            <a:endParaRPr lang="zh-CN" altLang="en-US" sz="3000" dirty="0"/>
          </a:p>
        </p:txBody>
      </p:sp>
      <p:sp>
        <p:nvSpPr>
          <p:cNvPr id="6" name="矩形 5"/>
          <p:cNvSpPr/>
          <p:nvPr/>
        </p:nvSpPr>
        <p:spPr>
          <a:xfrm>
            <a:off x="5334000" y="2209800"/>
            <a:ext cx="35052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>
                <a:solidFill>
                  <a:srgbClr val="008000"/>
                </a:solidFill>
              </a:rPr>
              <a:t>//</a:t>
            </a:r>
            <a:r>
              <a:rPr lang="zh-CN" altLang="en-US" dirty="0">
                <a:solidFill>
                  <a:srgbClr val="008000"/>
                </a:solidFill>
              </a:rPr>
              <a:t>递归出口</a:t>
            </a:r>
          </a:p>
        </p:txBody>
      </p:sp>
      <p:sp>
        <p:nvSpPr>
          <p:cNvPr id="9" name="矩形 8"/>
          <p:cNvSpPr/>
          <p:nvPr/>
        </p:nvSpPr>
        <p:spPr>
          <a:xfrm>
            <a:off x="6781800" y="3276600"/>
            <a:ext cx="23622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>
                <a:solidFill>
                  <a:srgbClr val="008000"/>
                </a:solidFill>
              </a:rPr>
              <a:t>//</a:t>
            </a:r>
            <a:r>
              <a:rPr lang="zh-CN" altLang="en-US" dirty="0">
                <a:solidFill>
                  <a:srgbClr val="008000"/>
                </a:solidFill>
              </a:rPr>
              <a:t>左子树高度</a:t>
            </a:r>
          </a:p>
        </p:txBody>
      </p:sp>
      <p:sp>
        <p:nvSpPr>
          <p:cNvPr id="10" name="矩形 9"/>
          <p:cNvSpPr/>
          <p:nvPr/>
        </p:nvSpPr>
        <p:spPr>
          <a:xfrm>
            <a:off x="7010400" y="3854643"/>
            <a:ext cx="25908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>
                <a:solidFill>
                  <a:srgbClr val="008000"/>
                </a:solidFill>
              </a:rPr>
              <a:t>//</a:t>
            </a:r>
            <a:r>
              <a:rPr lang="zh-CN" altLang="en-US" dirty="0">
                <a:solidFill>
                  <a:srgbClr val="008000"/>
                </a:solidFill>
              </a:rPr>
              <a:t>右子树高度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zh-CN" altLang="en-US" dirty="0">
                <a:latin typeface="黑体" pitchFamily="2" charset="-122"/>
                <a:ea typeface="黑体" pitchFamily="2" charset="-122"/>
              </a:rPr>
              <a:t>第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5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章 作业总结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9" name="Text Box 6"/>
          <p:cNvSpPr txBox="1">
            <a:spLocks noChangeArrowheads="1"/>
          </p:cNvSpPr>
          <p:nvPr/>
        </p:nvSpPr>
        <p:spPr bwMode="auto">
          <a:xfrm>
            <a:off x="381000" y="1066800"/>
            <a:ext cx="8763000" cy="5262979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08000">
              <a:lnSpc>
                <a:spcPct val="140000"/>
              </a:lnSpc>
              <a:spcBef>
                <a:spcPts val="0"/>
              </a:spcBef>
              <a:buNone/>
            </a:pPr>
            <a:r>
              <a:rPr lang="zh-CN" altLang="en-US" sz="3000" dirty="0"/>
              <a:t>算法题</a:t>
            </a:r>
            <a:r>
              <a:rPr lang="en-US" altLang="zh-CN" sz="3000" dirty="0"/>
              <a:t>2</a:t>
            </a:r>
            <a:r>
              <a:rPr lang="zh-CN" altLang="en-US" sz="3000" dirty="0"/>
              <a:t>：</a:t>
            </a:r>
            <a:endParaRPr lang="en-US" altLang="zh-CN" sz="3000" dirty="0"/>
          </a:p>
          <a:p>
            <a:pPr marL="10800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sz="3000" dirty="0"/>
              <a:t>(</a:t>
            </a:r>
            <a:r>
              <a:rPr lang="zh-CN" altLang="en-US" sz="3000" dirty="0"/>
              <a:t>递归、非递归</a:t>
            </a:r>
            <a:r>
              <a:rPr lang="en-US" altLang="zh-CN" sz="3000" dirty="0"/>
              <a:t>) </a:t>
            </a:r>
            <a:r>
              <a:rPr lang="zh-CN" altLang="en-US" sz="3000" dirty="0"/>
              <a:t>计算一颗二叉树</a:t>
            </a:r>
            <a:r>
              <a:rPr lang="en-US" altLang="zh-CN" sz="3000" dirty="0"/>
              <a:t>t</a:t>
            </a:r>
            <a:r>
              <a:rPr lang="zh-CN" altLang="en-US" sz="3000" dirty="0"/>
              <a:t>的高度？</a:t>
            </a:r>
            <a:endParaRPr lang="en-US" altLang="zh-CN" sz="3000" dirty="0"/>
          </a:p>
          <a:p>
            <a:pPr marL="622350" indent="-514350">
              <a:lnSpc>
                <a:spcPct val="140000"/>
              </a:lnSpc>
              <a:spcBef>
                <a:spcPts val="600"/>
              </a:spcBef>
              <a:buNone/>
            </a:pPr>
            <a:r>
              <a:rPr lang="en-US" altLang="zh-CN" sz="3000" dirty="0">
                <a:solidFill>
                  <a:srgbClr val="003399"/>
                </a:solidFill>
              </a:rPr>
              <a:t>2. </a:t>
            </a:r>
            <a:r>
              <a:rPr lang="zh-CN" altLang="en-US" sz="3000" dirty="0">
                <a:solidFill>
                  <a:srgbClr val="003399"/>
                </a:solidFill>
              </a:rPr>
              <a:t>非递归思想：</a:t>
            </a:r>
            <a:endParaRPr lang="en-US" altLang="zh-CN" sz="3000" dirty="0">
              <a:solidFill>
                <a:srgbClr val="003399"/>
              </a:solidFill>
            </a:endParaRPr>
          </a:p>
          <a:p>
            <a:pPr marL="622350" indent="-51435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000" dirty="0">
                <a:solidFill>
                  <a:srgbClr val="003399"/>
                </a:solidFill>
              </a:rPr>
              <a:t>    2.1  </a:t>
            </a:r>
            <a:r>
              <a:rPr lang="zh-CN" altLang="en-US" sz="3000" dirty="0">
                <a:solidFill>
                  <a:srgbClr val="C00000"/>
                </a:solidFill>
              </a:rPr>
              <a:t>后根非递归遍历</a:t>
            </a:r>
            <a:r>
              <a:rPr lang="zh-CN" altLang="en-US" sz="3000" dirty="0"/>
              <a:t>二叉树的过程中，</a:t>
            </a:r>
            <a:endParaRPr lang="en-US" altLang="zh-CN" sz="3000" dirty="0"/>
          </a:p>
          <a:p>
            <a:pPr marL="622350" indent="-514350"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sz="3000" dirty="0"/>
              <a:t>           栈的最大高度</a:t>
            </a:r>
            <a:r>
              <a:rPr lang="en-US" altLang="zh-CN" sz="3000" dirty="0"/>
              <a:t>-1</a:t>
            </a:r>
            <a:r>
              <a:rPr lang="zh-CN" altLang="en-US" sz="3000" dirty="0"/>
              <a:t>，即是。</a:t>
            </a:r>
            <a:r>
              <a:rPr lang="en-US" altLang="zh-CN" sz="3000" dirty="0"/>
              <a:t>(</a:t>
            </a:r>
            <a:r>
              <a:rPr lang="zh-CN" altLang="en-US" sz="3000" dirty="0"/>
              <a:t>设树根高度为</a:t>
            </a:r>
            <a:r>
              <a:rPr lang="en-US" altLang="zh-CN" sz="3000" dirty="0"/>
              <a:t>0)</a:t>
            </a:r>
          </a:p>
          <a:p>
            <a:pPr marL="622350" indent="-514350">
              <a:lnSpc>
                <a:spcPct val="130000"/>
              </a:lnSpc>
              <a:spcBef>
                <a:spcPts val="1200"/>
              </a:spcBef>
              <a:buNone/>
            </a:pPr>
            <a:r>
              <a:rPr lang="en-US" altLang="zh-CN" sz="3000" dirty="0">
                <a:solidFill>
                  <a:srgbClr val="003399"/>
                </a:solidFill>
              </a:rPr>
              <a:t>    2.2  </a:t>
            </a:r>
            <a:r>
              <a:rPr lang="zh-CN" altLang="en-US" sz="3000" dirty="0"/>
              <a:t>广度优先遍历</a:t>
            </a:r>
            <a:r>
              <a:rPr lang="en-US" altLang="zh-CN" sz="3000" dirty="0"/>
              <a:t>(</a:t>
            </a:r>
            <a:r>
              <a:rPr lang="zh-CN" altLang="en-US" sz="3000" dirty="0"/>
              <a:t>层次遍历</a:t>
            </a:r>
            <a:r>
              <a:rPr lang="en-US" altLang="zh-CN" sz="3000" dirty="0"/>
              <a:t>)</a:t>
            </a:r>
            <a:r>
              <a:rPr lang="zh-CN" altLang="en-US" sz="3000" dirty="0"/>
              <a:t>过程中，</a:t>
            </a:r>
            <a:endParaRPr lang="en-US" altLang="zh-CN" sz="3000" dirty="0"/>
          </a:p>
          <a:p>
            <a:pPr marL="622350" indent="-51435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000" dirty="0"/>
              <a:t>           </a:t>
            </a:r>
            <a:r>
              <a:rPr lang="zh-CN" altLang="en-US" sz="3000" dirty="0"/>
              <a:t>结点入队时，</a:t>
            </a:r>
            <a:r>
              <a:rPr lang="zh-CN" altLang="en-US" sz="3000" dirty="0">
                <a:solidFill>
                  <a:srgbClr val="C00000"/>
                </a:solidFill>
              </a:rPr>
              <a:t>附加：层次属性，</a:t>
            </a:r>
            <a:endParaRPr lang="en-US" altLang="zh-CN" sz="3000" dirty="0">
              <a:solidFill>
                <a:srgbClr val="C00000"/>
              </a:solidFill>
            </a:endParaRPr>
          </a:p>
          <a:p>
            <a:pPr marL="622350" indent="-514350"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sz="3000" dirty="0"/>
              <a:t>           遍历结束时，最大层次，即是高度。</a:t>
            </a:r>
            <a:endParaRPr lang="en-US" altLang="zh-CN" sz="3000" dirty="0">
              <a:solidFill>
                <a:srgbClr val="0033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zh-CN" altLang="en-US" dirty="0">
                <a:latin typeface="黑体" pitchFamily="2" charset="-122"/>
                <a:ea typeface="黑体" pitchFamily="2" charset="-122"/>
              </a:rPr>
              <a:t>非递归深度优先遍历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—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对比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4" name="Rectangle 6"/>
          <p:cNvSpPr>
            <a:spLocks noChangeArrowheads="1"/>
          </p:cNvSpPr>
          <p:nvPr/>
        </p:nvSpPr>
        <p:spPr bwMode="auto">
          <a:xfrm>
            <a:off x="533400" y="1712598"/>
            <a:ext cx="8610600" cy="4993002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t" anchorCtr="0"/>
          <a:lstStyle/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3000" dirty="0"/>
              <a:t>--</a:t>
            </a:r>
            <a:r>
              <a:rPr lang="zh-CN" altLang="en-US" sz="3000" dirty="0"/>
              <a:t>先根：</a:t>
            </a:r>
            <a:r>
              <a:rPr lang="zh-CN" altLang="en-US" sz="3000" dirty="0">
                <a:solidFill>
                  <a:srgbClr val="0000CC"/>
                </a:solidFill>
              </a:rPr>
              <a:t>边访问边进栈，</a:t>
            </a:r>
            <a:r>
              <a:rPr lang="zh-CN" altLang="en-US" sz="3000" dirty="0"/>
              <a:t>向左下方走不动时，</a:t>
            </a:r>
            <a:endParaRPr lang="en-US" altLang="zh-CN" sz="3000" dirty="0"/>
          </a:p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3000" dirty="0"/>
              <a:t>             </a:t>
            </a:r>
            <a:r>
              <a:rPr lang="zh-CN" altLang="en-US" sz="3000" dirty="0"/>
              <a:t>去栈顶右孩子处，</a:t>
            </a:r>
            <a:r>
              <a:rPr lang="zh-CN" altLang="en-US" sz="3000" dirty="0">
                <a:solidFill>
                  <a:srgbClr val="990099"/>
                </a:solidFill>
              </a:rPr>
              <a:t>出栈；</a:t>
            </a:r>
            <a:endParaRPr lang="en-US" altLang="zh-CN" sz="3000" dirty="0">
              <a:solidFill>
                <a:srgbClr val="990099"/>
              </a:solidFill>
            </a:endParaRPr>
          </a:p>
          <a:p>
            <a:pPr>
              <a:lnSpc>
                <a:spcPct val="120000"/>
              </a:lnSpc>
              <a:spcBef>
                <a:spcPts val="900"/>
              </a:spcBef>
              <a:buFontTx/>
              <a:buNone/>
            </a:pPr>
            <a:r>
              <a:rPr lang="en-US" altLang="zh-CN" sz="3000" dirty="0"/>
              <a:t>--</a:t>
            </a:r>
            <a:r>
              <a:rPr lang="zh-CN" altLang="en-US" sz="3000" dirty="0"/>
              <a:t>中根：</a:t>
            </a:r>
            <a:r>
              <a:rPr lang="zh-CN" altLang="en-US" sz="3000" dirty="0">
                <a:solidFill>
                  <a:srgbClr val="0000CC"/>
                </a:solidFill>
              </a:rPr>
              <a:t>进栈不访问，</a:t>
            </a:r>
            <a:r>
              <a:rPr lang="zh-CN" altLang="en-US" sz="3000" dirty="0"/>
              <a:t>向左下方走不动时，</a:t>
            </a:r>
            <a:endParaRPr lang="en-US" altLang="zh-CN" sz="3000" dirty="0"/>
          </a:p>
          <a:p>
            <a:pPr>
              <a:lnSpc>
                <a:spcPct val="120000"/>
              </a:lnSpc>
              <a:spcBef>
                <a:spcPts val="600"/>
              </a:spcBef>
              <a:buFontTx/>
              <a:buNone/>
            </a:pPr>
            <a:r>
              <a:rPr lang="en-US" altLang="zh-CN" sz="3000" dirty="0"/>
              <a:t>             </a:t>
            </a:r>
            <a:r>
              <a:rPr lang="zh-CN" altLang="en-US" sz="3000" dirty="0"/>
              <a:t>访问栈顶，去栈顶右孩子处，</a:t>
            </a:r>
            <a:r>
              <a:rPr lang="zh-CN" altLang="en-US" sz="3000" dirty="0">
                <a:solidFill>
                  <a:srgbClr val="990099"/>
                </a:solidFill>
              </a:rPr>
              <a:t>出栈；</a:t>
            </a:r>
            <a:endParaRPr lang="en-US" altLang="zh-CN" sz="3000" dirty="0">
              <a:solidFill>
                <a:srgbClr val="990099"/>
              </a:solidFill>
            </a:endParaRPr>
          </a:p>
          <a:p>
            <a:pPr>
              <a:lnSpc>
                <a:spcPct val="120000"/>
              </a:lnSpc>
              <a:spcBef>
                <a:spcPts val="900"/>
              </a:spcBef>
              <a:buFontTx/>
              <a:buNone/>
            </a:pPr>
            <a:r>
              <a:rPr lang="en-US" altLang="zh-CN" sz="3000" dirty="0"/>
              <a:t>--</a:t>
            </a:r>
            <a:r>
              <a:rPr lang="zh-CN" altLang="en-US" sz="3000" dirty="0"/>
              <a:t>后根：</a:t>
            </a:r>
            <a:r>
              <a:rPr lang="zh-CN" altLang="en-US" sz="3000" dirty="0">
                <a:solidFill>
                  <a:srgbClr val="0000CC"/>
                </a:solidFill>
              </a:rPr>
              <a:t>进栈不访问，</a:t>
            </a:r>
            <a:r>
              <a:rPr lang="zh-CN" altLang="en-US" sz="3000" dirty="0"/>
              <a:t>向左下方走不动时，分析</a:t>
            </a:r>
            <a:endParaRPr lang="en-US" altLang="zh-CN" sz="3000" dirty="0">
              <a:solidFill>
                <a:srgbClr val="003399"/>
              </a:solidFill>
            </a:endParaRPr>
          </a:p>
          <a:p>
            <a:pPr>
              <a:lnSpc>
                <a:spcPct val="120000"/>
              </a:lnSpc>
              <a:spcBef>
                <a:spcPts val="300"/>
              </a:spcBef>
              <a:buFontTx/>
              <a:buNone/>
            </a:pPr>
            <a:r>
              <a:rPr lang="en-US" altLang="zh-CN" sz="3000" dirty="0">
                <a:solidFill>
                  <a:srgbClr val="003399"/>
                </a:solidFill>
              </a:rPr>
              <a:t>             (1) </a:t>
            </a:r>
            <a:r>
              <a:rPr lang="zh-CN" altLang="en-US" sz="3000" dirty="0"/>
              <a:t>若无右子树，或右子树已被访问过，</a:t>
            </a:r>
            <a:endParaRPr lang="en-US" altLang="zh-CN" sz="3000" dirty="0"/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3000" dirty="0"/>
              <a:t>                   </a:t>
            </a:r>
            <a:r>
              <a:rPr lang="zh-CN" altLang="en-US" sz="3000" dirty="0"/>
              <a:t>则访问栈顶、</a:t>
            </a:r>
            <a:r>
              <a:rPr lang="zh-CN" altLang="en-US" sz="3000" dirty="0">
                <a:solidFill>
                  <a:srgbClr val="990099"/>
                </a:solidFill>
              </a:rPr>
              <a:t>出栈、</a:t>
            </a:r>
            <a:r>
              <a:rPr lang="zh-CN" altLang="en-US" sz="3000" dirty="0">
                <a:solidFill>
                  <a:srgbClr val="008000"/>
                </a:solidFill>
              </a:rPr>
              <a:t>继续考察栈顶；</a:t>
            </a:r>
            <a:endParaRPr lang="en-US" altLang="zh-CN" sz="3000" dirty="0">
              <a:solidFill>
                <a:srgbClr val="008000"/>
              </a:solidFill>
            </a:endParaRPr>
          </a:p>
          <a:p>
            <a:pPr>
              <a:lnSpc>
                <a:spcPct val="120000"/>
              </a:lnSpc>
              <a:spcBef>
                <a:spcPts val="300"/>
              </a:spcBef>
              <a:buFontTx/>
              <a:buNone/>
            </a:pPr>
            <a:r>
              <a:rPr lang="en-US" altLang="zh-CN" sz="3000" dirty="0">
                <a:solidFill>
                  <a:srgbClr val="003399"/>
                </a:solidFill>
              </a:rPr>
              <a:t>             (2) </a:t>
            </a:r>
            <a:r>
              <a:rPr lang="zh-CN" altLang="en-US" sz="3000" dirty="0"/>
              <a:t>否则，</a:t>
            </a:r>
            <a:r>
              <a:rPr lang="zh-CN" altLang="en-US" sz="3000" dirty="0">
                <a:solidFill>
                  <a:srgbClr val="C00000"/>
                </a:solidFill>
              </a:rPr>
              <a:t>去右子树，不出栈；</a:t>
            </a:r>
            <a:endParaRPr lang="en-US" altLang="zh-CN" sz="3000" dirty="0">
              <a:solidFill>
                <a:srgbClr val="C00000"/>
              </a:solidFill>
            </a:endParaRPr>
          </a:p>
        </p:txBody>
      </p:sp>
      <p:sp>
        <p:nvSpPr>
          <p:cNvPr id="18" name="Text Box 6"/>
          <p:cNvSpPr txBox="1">
            <a:spLocks noChangeArrowheads="1"/>
          </p:cNvSpPr>
          <p:nvPr/>
        </p:nvSpPr>
        <p:spPr bwMode="auto">
          <a:xfrm>
            <a:off x="533400" y="1066800"/>
            <a:ext cx="8610600" cy="646331"/>
          </a:xfrm>
          <a:prstGeom prst="rect">
            <a:avLst/>
          </a:prstGeom>
          <a:solidFill>
            <a:schemeClr val="accent5"/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zh-CN" altLang="en-US" sz="3000" dirty="0"/>
              <a:t> 对比于先根、中根  </a:t>
            </a:r>
            <a:r>
              <a:rPr lang="en-US" altLang="zh-CN" sz="3000" dirty="0">
                <a:sym typeface="Wingdings" pitchFamily="2" charset="2"/>
              </a:rPr>
              <a:t></a:t>
            </a:r>
            <a:endParaRPr lang="en-US" altLang="zh-CN" sz="3000" dirty="0"/>
          </a:p>
        </p:txBody>
      </p:sp>
      <p:sp>
        <p:nvSpPr>
          <p:cNvPr id="19" name="矩形 18"/>
          <p:cNvSpPr/>
          <p:nvPr/>
        </p:nvSpPr>
        <p:spPr>
          <a:xfrm>
            <a:off x="4648200" y="1122402"/>
            <a:ext cx="3262432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3000" dirty="0">
                <a:solidFill>
                  <a:srgbClr val="008000"/>
                </a:solidFill>
                <a:sym typeface="Wingdings" pitchFamily="2" charset="2"/>
              </a:rPr>
              <a:t>行走路线相同，但</a:t>
            </a:r>
            <a:endParaRPr lang="en-US" altLang="zh-CN" sz="3000" dirty="0">
              <a:solidFill>
                <a:srgbClr val="008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57200" y="-75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黑体" pitchFamily="2" charset="-122"/>
                <a:cs typeface="+mj-cs"/>
              </a:rPr>
              <a:t>5.1.2</a:t>
            </a:r>
            <a:r>
              <a:rPr kumimoji="0" lang="en-US" altLang="zh-CN" sz="4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j-cs"/>
              </a:rPr>
              <a:t> </a:t>
            </a:r>
            <a:r>
              <a:rPr kumimoji="0" lang="zh-CN" altLang="en-US" sz="4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j-cs"/>
              </a:rPr>
              <a:t>二叉树的主要性质</a:t>
            </a:r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9" name="Text Box 6"/>
          <p:cNvSpPr txBox="1">
            <a:spLocks noChangeArrowheads="1"/>
          </p:cNvSpPr>
          <p:nvPr/>
        </p:nvSpPr>
        <p:spPr bwMode="auto">
          <a:xfrm>
            <a:off x="381000" y="1191161"/>
            <a:ext cx="8763000" cy="1323439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altLang="zh-CN" sz="3200" dirty="0"/>
              <a:t>3. </a:t>
            </a:r>
            <a:r>
              <a:rPr lang="zh-CN" altLang="en-US" sz="3200" dirty="0"/>
              <a:t>任何非空二叉树，设有叶子结点</a:t>
            </a:r>
            <a:r>
              <a:rPr lang="en-US" altLang="zh-CN" sz="3200" dirty="0"/>
              <a:t>(</a:t>
            </a:r>
            <a:r>
              <a:rPr lang="zh-CN" altLang="en-US" sz="3200" dirty="0"/>
              <a:t>度为</a:t>
            </a:r>
            <a:r>
              <a:rPr lang="en-US" altLang="zh-CN" sz="3200" dirty="0"/>
              <a:t>0)n</a:t>
            </a:r>
            <a:r>
              <a:rPr lang="en-US" altLang="zh-CN" sz="3200" baseline="-25000" dirty="0"/>
              <a:t>0</a:t>
            </a:r>
            <a:r>
              <a:rPr lang="zh-CN" altLang="en-US" sz="3200" dirty="0"/>
              <a:t>个、 </a:t>
            </a:r>
            <a:endParaRPr lang="en-US" altLang="zh-CN" sz="3200" dirty="0"/>
          </a:p>
          <a:p>
            <a:pPr>
              <a:spcBef>
                <a:spcPts val="0"/>
              </a:spcBef>
              <a:buNone/>
            </a:pPr>
            <a:r>
              <a:rPr lang="en-US" altLang="zh-CN" sz="3200" dirty="0"/>
              <a:t>    </a:t>
            </a:r>
            <a:r>
              <a:rPr lang="zh-CN" altLang="en-US" sz="3200" dirty="0"/>
              <a:t>度为</a:t>
            </a:r>
            <a:r>
              <a:rPr lang="en-US" altLang="zh-CN" sz="3200" dirty="0"/>
              <a:t>1</a:t>
            </a:r>
            <a:r>
              <a:rPr lang="zh-CN" altLang="en-US" sz="3200" dirty="0"/>
              <a:t>的结点</a:t>
            </a:r>
            <a:r>
              <a:rPr lang="en-US" altLang="zh-CN" sz="3200" dirty="0"/>
              <a:t>n</a:t>
            </a:r>
            <a:r>
              <a:rPr lang="en-US" altLang="zh-CN" sz="3200" baseline="-25000" dirty="0"/>
              <a:t>1</a:t>
            </a:r>
            <a:r>
              <a:rPr lang="zh-CN" altLang="en-US" sz="3200" dirty="0"/>
              <a:t>个、度为</a:t>
            </a:r>
            <a:r>
              <a:rPr lang="en-US" altLang="zh-CN" sz="3200" dirty="0"/>
              <a:t>2</a:t>
            </a:r>
            <a:r>
              <a:rPr lang="zh-CN" altLang="en-US" sz="3200" dirty="0"/>
              <a:t>的结点</a:t>
            </a:r>
            <a:r>
              <a:rPr lang="en-US" altLang="zh-CN" sz="3200" dirty="0"/>
              <a:t>n</a:t>
            </a:r>
            <a:r>
              <a:rPr lang="en-US" altLang="zh-CN" sz="3200" baseline="-25000" dirty="0"/>
              <a:t>2</a:t>
            </a:r>
            <a:r>
              <a:rPr lang="zh-CN" altLang="en-US" sz="3200" dirty="0"/>
              <a:t>个，则：</a:t>
            </a:r>
            <a:endParaRPr lang="en-US" altLang="zh-CN" sz="3200" dirty="0"/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381000" y="2595872"/>
            <a:ext cx="7086600" cy="683264"/>
          </a:xfrm>
          <a:prstGeom prst="rect">
            <a:avLst/>
          </a:prstGeom>
          <a:solidFill>
            <a:schemeClr val="accent5"/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3200" dirty="0">
                <a:sym typeface="Wingdings" pitchFamily="2" charset="2"/>
              </a:rPr>
              <a:t> 结点总数：</a:t>
            </a:r>
            <a:r>
              <a:rPr lang="en-US" altLang="zh-CN" sz="3200" dirty="0">
                <a:sym typeface="Wingdings" pitchFamily="2" charset="2"/>
              </a:rPr>
              <a:t>n =</a:t>
            </a:r>
            <a:r>
              <a:rPr lang="en-US" altLang="zh-CN" sz="3200" dirty="0"/>
              <a:t> n</a:t>
            </a:r>
            <a:r>
              <a:rPr lang="en-US" altLang="zh-CN" sz="3200" baseline="-25000" dirty="0"/>
              <a:t>0</a:t>
            </a:r>
            <a:r>
              <a:rPr lang="en-US" altLang="zh-CN" sz="3200" dirty="0"/>
              <a:t>+ n</a:t>
            </a:r>
            <a:r>
              <a:rPr lang="en-US" altLang="zh-CN" sz="3200" baseline="-25000" dirty="0"/>
              <a:t>1</a:t>
            </a:r>
            <a:r>
              <a:rPr lang="en-US" altLang="zh-CN" sz="3200" dirty="0"/>
              <a:t>+ n</a:t>
            </a:r>
            <a:r>
              <a:rPr lang="en-US" altLang="zh-CN" sz="3200" baseline="-25000" dirty="0"/>
              <a:t>2</a:t>
            </a:r>
            <a:endParaRPr lang="en-US" altLang="zh-CN" sz="3200" dirty="0"/>
          </a:p>
        </p:txBody>
      </p: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381000" y="3202936"/>
            <a:ext cx="7086600" cy="683264"/>
          </a:xfrm>
          <a:prstGeom prst="rect">
            <a:avLst/>
          </a:prstGeom>
          <a:solidFill>
            <a:schemeClr val="accent5"/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3200" dirty="0">
                <a:solidFill>
                  <a:srgbClr val="00518E"/>
                </a:solidFill>
                <a:sym typeface="Wingdings" pitchFamily="2" charset="2"/>
              </a:rPr>
              <a:t> 唯一父亲 </a:t>
            </a:r>
            <a:r>
              <a:rPr lang="en-US" altLang="zh-CN" sz="3200" dirty="0">
                <a:sym typeface="Wingdings" pitchFamily="2" charset="2"/>
              </a:rPr>
              <a:t></a:t>
            </a:r>
            <a:r>
              <a:rPr lang="zh-CN" altLang="en-US" sz="3200" dirty="0">
                <a:sym typeface="Wingdings" pitchFamily="2" charset="2"/>
              </a:rPr>
              <a:t>边的总数：</a:t>
            </a:r>
            <a:r>
              <a:rPr lang="en-US" altLang="zh-CN" sz="3200" dirty="0">
                <a:sym typeface="Wingdings" pitchFamily="2" charset="2"/>
              </a:rPr>
              <a:t>B =</a:t>
            </a:r>
            <a:r>
              <a:rPr lang="en-US" altLang="zh-CN" sz="3200" dirty="0"/>
              <a:t> n-1</a:t>
            </a:r>
          </a:p>
        </p:txBody>
      </p:sp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381000" y="3891272"/>
            <a:ext cx="8763000" cy="683264"/>
          </a:xfrm>
          <a:prstGeom prst="rect">
            <a:avLst/>
          </a:prstGeom>
          <a:solidFill>
            <a:schemeClr val="accent5"/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>
                <a:solidFill>
                  <a:srgbClr val="00518E"/>
                </a:solidFill>
                <a:sym typeface="Wingdings" pitchFamily="2" charset="2"/>
              </a:rPr>
              <a:t> 0~2</a:t>
            </a:r>
            <a:r>
              <a:rPr lang="zh-CN" altLang="en-US" sz="3200" dirty="0">
                <a:solidFill>
                  <a:srgbClr val="00518E"/>
                </a:solidFill>
                <a:sym typeface="Wingdings" pitchFamily="2" charset="2"/>
              </a:rPr>
              <a:t>个孩子 </a:t>
            </a:r>
            <a:r>
              <a:rPr lang="en-US" altLang="zh-CN" sz="3200" dirty="0">
                <a:sym typeface="Wingdings" pitchFamily="2" charset="2"/>
              </a:rPr>
              <a:t></a:t>
            </a:r>
            <a:r>
              <a:rPr lang="zh-CN" altLang="en-US" sz="3200" dirty="0">
                <a:sym typeface="Wingdings" pitchFamily="2" charset="2"/>
              </a:rPr>
              <a:t>边的总数：</a:t>
            </a:r>
            <a:r>
              <a:rPr lang="en-US" altLang="zh-CN" sz="3200" dirty="0">
                <a:sym typeface="Wingdings" pitchFamily="2" charset="2"/>
              </a:rPr>
              <a:t>B = 0</a:t>
            </a:r>
            <a:r>
              <a:rPr lang="zh-CN" altLang="en-US" sz="3200" dirty="0">
                <a:sym typeface="Wingdings" pitchFamily="2" charset="2"/>
              </a:rPr>
              <a:t>*</a:t>
            </a:r>
            <a:r>
              <a:rPr lang="en-US" altLang="zh-CN" sz="3200" dirty="0"/>
              <a:t>n</a:t>
            </a:r>
            <a:r>
              <a:rPr lang="en-US" altLang="zh-CN" sz="3200" baseline="-25000" dirty="0"/>
              <a:t>0</a:t>
            </a:r>
            <a:r>
              <a:rPr lang="en-US" altLang="zh-CN" sz="3200" dirty="0"/>
              <a:t>+ 1</a:t>
            </a:r>
            <a:r>
              <a:rPr lang="zh-CN" altLang="en-US" sz="3200" dirty="0"/>
              <a:t>*</a:t>
            </a:r>
            <a:r>
              <a:rPr lang="en-US" altLang="zh-CN" sz="3200" dirty="0"/>
              <a:t>n</a:t>
            </a:r>
            <a:r>
              <a:rPr lang="en-US" altLang="zh-CN" sz="3200" baseline="-25000" dirty="0"/>
              <a:t>1</a:t>
            </a:r>
            <a:r>
              <a:rPr lang="en-US" altLang="zh-CN" sz="3200" dirty="0"/>
              <a:t>+ 2</a:t>
            </a:r>
            <a:r>
              <a:rPr lang="zh-CN" altLang="en-US" sz="3200" dirty="0"/>
              <a:t>*</a:t>
            </a:r>
            <a:r>
              <a:rPr lang="en-US" altLang="zh-CN" sz="3200" dirty="0"/>
              <a:t>n</a:t>
            </a:r>
            <a:r>
              <a:rPr lang="en-US" altLang="zh-CN" sz="3200" baseline="-25000" dirty="0"/>
              <a:t>2</a:t>
            </a:r>
            <a:endParaRPr lang="en-US" altLang="zh-CN" sz="3200" dirty="0"/>
          </a:p>
        </p:txBody>
      </p:sp>
      <p:sp>
        <p:nvSpPr>
          <p:cNvPr id="14" name="Text Box 6"/>
          <p:cNvSpPr txBox="1">
            <a:spLocks noChangeArrowheads="1"/>
          </p:cNvSpPr>
          <p:nvPr/>
        </p:nvSpPr>
        <p:spPr bwMode="auto">
          <a:xfrm>
            <a:off x="3048000" y="4953000"/>
            <a:ext cx="2286000" cy="68326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>
                <a:solidFill>
                  <a:schemeClr val="bg1"/>
                </a:solidFill>
              </a:rPr>
              <a:t>n</a:t>
            </a:r>
            <a:r>
              <a:rPr lang="en-US" altLang="zh-CN" sz="3200" baseline="-25000" dirty="0">
                <a:solidFill>
                  <a:schemeClr val="bg1"/>
                </a:solidFill>
              </a:rPr>
              <a:t>2</a:t>
            </a:r>
            <a:r>
              <a:rPr lang="en-US" altLang="zh-CN" sz="3200" dirty="0">
                <a:solidFill>
                  <a:schemeClr val="bg1"/>
                </a:solidFill>
              </a:rPr>
              <a:t>= n</a:t>
            </a:r>
            <a:r>
              <a:rPr lang="en-US" altLang="zh-CN" sz="3200" baseline="-25000" dirty="0">
                <a:solidFill>
                  <a:schemeClr val="bg1"/>
                </a:solidFill>
              </a:rPr>
              <a:t>0</a:t>
            </a:r>
            <a:r>
              <a:rPr lang="en-US" altLang="zh-CN" sz="3200" dirty="0">
                <a:solidFill>
                  <a:schemeClr val="bg1"/>
                </a:solidFill>
              </a:rPr>
              <a:t> -1</a:t>
            </a:r>
          </a:p>
        </p:txBody>
      </p:sp>
      <p:sp>
        <p:nvSpPr>
          <p:cNvPr id="15" name="下箭头 14"/>
          <p:cNvSpPr/>
          <p:nvPr/>
        </p:nvSpPr>
        <p:spPr bwMode="auto">
          <a:xfrm>
            <a:off x="3962400" y="4574536"/>
            <a:ext cx="381000" cy="432000"/>
          </a:xfrm>
          <a:prstGeom prst="downArrow">
            <a:avLst/>
          </a:prstGeom>
          <a:solidFill>
            <a:schemeClr val="bg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5" grpId="0" animBg="1"/>
    </p:bldLst>
  </p:timing>
</p:sld>
</file>

<file path=ppt/slides/slide2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 Box 6"/>
          <p:cNvSpPr txBox="1">
            <a:spLocks noChangeArrowheads="1"/>
          </p:cNvSpPr>
          <p:nvPr/>
        </p:nvSpPr>
        <p:spPr bwMode="auto">
          <a:xfrm>
            <a:off x="381000" y="5638800"/>
            <a:ext cx="8763000" cy="587661"/>
          </a:xfrm>
          <a:prstGeom prst="rect">
            <a:avLst/>
          </a:prstGeom>
          <a:solidFill>
            <a:srgbClr val="B4DE86"/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3200" dirty="0"/>
              <a:t>先根序列：</a:t>
            </a:r>
            <a:endParaRPr lang="en-US" altLang="zh-CN" sz="3200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en-US" altLang="zh-CN" dirty="0">
                <a:ea typeface="黑体" pitchFamily="2" charset="-122"/>
              </a:rPr>
              <a:t>1.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先根遍历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--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非递归算法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2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5" name="Text Box 6"/>
          <p:cNvSpPr txBox="1">
            <a:spLocks noChangeArrowheads="1"/>
          </p:cNvSpPr>
          <p:nvPr/>
        </p:nvSpPr>
        <p:spPr bwMode="auto">
          <a:xfrm>
            <a:off x="381000" y="1069007"/>
            <a:ext cx="8763000" cy="4455772"/>
          </a:xfrm>
          <a:prstGeom prst="rect">
            <a:avLst/>
          </a:prstGeom>
          <a:noFill/>
          <a:ln w="28575" algn="ctr">
            <a:solidFill>
              <a:srgbClr val="92D05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buNone/>
            </a:pPr>
            <a:r>
              <a:rPr lang="en-US" altLang="zh-CN" sz="3000" dirty="0"/>
              <a:t>1)</a:t>
            </a:r>
            <a:r>
              <a:rPr lang="zh-CN" altLang="en-US" sz="3000" dirty="0"/>
              <a:t> 置树根为当前结点</a:t>
            </a:r>
            <a:r>
              <a:rPr lang="en-US" altLang="zh-CN" sz="3000" dirty="0"/>
              <a:t>p, </a:t>
            </a:r>
          </a:p>
          <a:p>
            <a:pPr>
              <a:spcBef>
                <a:spcPts val="600"/>
              </a:spcBef>
              <a:buNone/>
            </a:pPr>
            <a:r>
              <a:rPr lang="en-US" altLang="zh-CN" sz="3000" dirty="0"/>
              <a:t>2) </a:t>
            </a:r>
            <a:r>
              <a:rPr lang="zh-CN" altLang="en-US" sz="3000" dirty="0"/>
              <a:t>当</a:t>
            </a:r>
            <a:r>
              <a:rPr lang="en-US" altLang="zh-CN" sz="3000" dirty="0" err="1"/>
              <a:t>p≠Null</a:t>
            </a:r>
            <a:r>
              <a:rPr lang="zh-CN" altLang="en-US" sz="3000" dirty="0"/>
              <a:t>，</a:t>
            </a:r>
            <a:r>
              <a:rPr lang="zh-CN" altLang="en-US" sz="3000" dirty="0">
                <a:solidFill>
                  <a:srgbClr val="C00000"/>
                </a:solidFill>
              </a:rPr>
              <a:t>访问</a:t>
            </a:r>
            <a:r>
              <a:rPr lang="en-US" altLang="zh-CN" sz="3000" dirty="0">
                <a:solidFill>
                  <a:srgbClr val="C00000"/>
                </a:solidFill>
              </a:rPr>
              <a:t>p</a:t>
            </a:r>
            <a:r>
              <a:rPr lang="zh-CN" altLang="en-US" sz="3000" dirty="0">
                <a:solidFill>
                  <a:srgbClr val="C00000"/>
                </a:solidFill>
              </a:rPr>
              <a:t>，</a:t>
            </a:r>
            <a:endParaRPr lang="en-US" altLang="zh-CN" sz="3000" dirty="0">
              <a:solidFill>
                <a:srgbClr val="C00000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3000" dirty="0">
                <a:solidFill>
                  <a:srgbClr val="C00000"/>
                </a:solidFill>
              </a:rPr>
              <a:t>   p</a:t>
            </a:r>
            <a:r>
              <a:rPr lang="zh-CN" altLang="en-US" sz="3000" dirty="0">
                <a:solidFill>
                  <a:srgbClr val="C00000"/>
                </a:solidFill>
              </a:rPr>
              <a:t>进栈，</a:t>
            </a:r>
            <a:r>
              <a:rPr lang="en-US" altLang="zh-CN" sz="3000" dirty="0">
                <a:solidFill>
                  <a:srgbClr val="C00000"/>
                </a:solidFill>
              </a:rPr>
              <a:t>p=p</a:t>
            </a:r>
            <a:r>
              <a:rPr lang="zh-CN" altLang="en-US" sz="3000" dirty="0">
                <a:solidFill>
                  <a:srgbClr val="C00000"/>
                </a:solidFill>
              </a:rPr>
              <a:t>的左孩子；</a:t>
            </a:r>
            <a:endParaRPr lang="en-US" altLang="zh-CN" sz="3000" dirty="0">
              <a:solidFill>
                <a:srgbClr val="C00000"/>
              </a:solidFill>
            </a:endParaRPr>
          </a:p>
          <a:p>
            <a:pPr>
              <a:spcBef>
                <a:spcPts val="600"/>
              </a:spcBef>
              <a:buNone/>
            </a:pPr>
            <a:r>
              <a:rPr lang="en-US" altLang="zh-CN" sz="3000" dirty="0"/>
              <a:t>3) </a:t>
            </a:r>
            <a:r>
              <a:rPr lang="zh-CN" altLang="en-US" sz="3000" dirty="0"/>
              <a:t>重复</a:t>
            </a:r>
            <a:r>
              <a:rPr lang="en-US" altLang="zh-CN" sz="3000" dirty="0"/>
              <a:t>2)</a:t>
            </a:r>
            <a:r>
              <a:rPr lang="zh-CN" altLang="en-US" sz="3000" dirty="0"/>
              <a:t>，直到</a:t>
            </a:r>
            <a:r>
              <a:rPr lang="en-US" altLang="zh-CN" sz="3000" dirty="0"/>
              <a:t>p</a:t>
            </a:r>
            <a:r>
              <a:rPr lang="zh-CN" altLang="en-US" sz="3000" dirty="0"/>
              <a:t>为</a:t>
            </a:r>
            <a:r>
              <a:rPr lang="en-US" altLang="zh-CN" sz="3000" dirty="0"/>
              <a:t>Null</a:t>
            </a:r>
            <a:r>
              <a:rPr lang="zh-CN" altLang="en-US" sz="3000" dirty="0"/>
              <a:t>；</a:t>
            </a:r>
            <a:endParaRPr lang="en-US" altLang="zh-CN" sz="3000" dirty="0"/>
          </a:p>
          <a:p>
            <a:pPr>
              <a:spcBef>
                <a:spcPts val="600"/>
              </a:spcBef>
              <a:buNone/>
            </a:pPr>
            <a:r>
              <a:rPr lang="en-US" altLang="zh-CN" sz="3000" dirty="0"/>
              <a:t>4)</a:t>
            </a:r>
            <a:r>
              <a:rPr lang="zh-CN" altLang="en-US" sz="3000" dirty="0"/>
              <a:t> 若栈不空，</a:t>
            </a:r>
            <a:r>
              <a:rPr lang="en-US" altLang="zh-CN" sz="3000" dirty="0">
                <a:solidFill>
                  <a:srgbClr val="00518E"/>
                </a:solidFill>
              </a:rPr>
              <a:t>p=</a:t>
            </a:r>
            <a:r>
              <a:rPr lang="zh-CN" altLang="en-US" sz="3000" dirty="0">
                <a:solidFill>
                  <a:srgbClr val="00518E"/>
                </a:solidFill>
              </a:rPr>
              <a:t>栈顶的右孩子，</a:t>
            </a:r>
            <a:endParaRPr lang="en-US" altLang="zh-CN" sz="3000" dirty="0">
              <a:solidFill>
                <a:srgbClr val="00518E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3000" dirty="0"/>
              <a:t>    </a:t>
            </a:r>
            <a:r>
              <a:rPr lang="zh-CN" altLang="en-US" sz="3000" dirty="0"/>
              <a:t>栈顶退栈，返回</a:t>
            </a:r>
            <a:r>
              <a:rPr lang="en-US" altLang="zh-CN" sz="3000" dirty="0"/>
              <a:t>2)</a:t>
            </a:r>
            <a:r>
              <a:rPr lang="zh-CN" altLang="en-US" sz="3000" dirty="0"/>
              <a:t>；</a:t>
            </a:r>
            <a:endParaRPr lang="en-US" altLang="zh-CN" sz="3000" dirty="0"/>
          </a:p>
          <a:p>
            <a:pPr>
              <a:spcBef>
                <a:spcPts val="600"/>
              </a:spcBef>
              <a:buNone/>
            </a:pPr>
            <a:r>
              <a:rPr lang="en-US" altLang="zh-CN" sz="3000" dirty="0"/>
              <a:t>5) </a:t>
            </a:r>
            <a:r>
              <a:rPr lang="zh-CN" altLang="en-US" sz="3000" dirty="0"/>
              <a:t>当栈空且</a:t>
            </a:r>
            <a:r>
              <a:rPr lang="en-US" altLang="zh-CN" sz="3000" dirty="0"/>
              <a:t>p</a:t>
            </a:r>
            <a:r>
              <a:rPr lang="zh-CN" altLang="en-US" sz="3000" dirty="0"/>
              <a:t>为</a:t>
            </a:r>
            <a:r>
              <a:rPr lang="en-US" altLang="zh-CN" sz="3000" dirty="0"/>
              <a:t>Null </a:t>
            </a:r>
            <a:r>
              <a:rPr lang="zh-CN" altLang="en-US" sz="3000" dirty="0"/>
              <a:t>，结束。</a:t>
            </a:r>
            <a:endParaRPr lang="en-US" altLang="zh-CN" sz="3000" dirty="0"/>
          </a:p>
        </p:txBody>
      </p:sp>
      <p:graphicFrame>
        <p:nvGraphicFramePr>
          <p:cNvPr id="78" name="表格 77"/>
          <p:cNvGraphicFramePr>
            <a:graphicFrameLocks noGrp="1"/>
          </p:cNvGraphicFramePr>
          <p:nvPr/>
        </p:nvGraphicFramePr>
        <p:xfrm>
          <a:off x="4724400" y="1280213"/>
          <a:ext cx="1828800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9" name="矩形 78"/>
          <p:cNvSpPr/>
          <p:nvPr/>
        </p:nvSpPr>
        <p:spPr>
          <a:xfrm>
            <a:off x="4791772" y="2256574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80" name="矩形 79"/>
          <p:cNvSpPr/>
          <p:nvPr/>
        </p:nvSpPr>
        <p:spPr>
          <a:xfrm>
            <a:off x="4770934" y="1723250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81" name="矩形 80"/>
          <p:cNvSpPr/>
          <p:nvPr/>
        </p:nvSpPr>
        <p:spPr>
          <a:xfrm>
            <a:off x="4770934" y="1221407"/>
            <a:ext cx="444352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42" name="Oval 27"/>
          <p:cNvSpPr>
            <a:spLocks noChangeArrowheads="1"/>
          </p:cNvSpPr>
          <p:nvPr/>
        </p:nvSpPr>
        <p:spPr bwMode="auto">
          <a:xfrm>
            <a:off x="6987600" y="2313407"/>
            <a:ext cx="432000" cy="432000"/>
          </a:xfrm>
          <a:prstGeom prst="ellipse">
            <a:avLst/>
          </a:prstGeom>
          <a:solidFill>
            <a:srgbClr val="FFFE98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/>
              <a:t>A</a:t>
            </a:r>
          </a:p>
        </p:txBody>
      </p:sp>
      <p:sp>
        <p:nvSpPr>
          <p:cNvPr id="43" name="Oval 28"/>
          <p:cNvSpPr>
            <a:spLocks noChangeArrowheads="1"/>
          </p:cNvSpPr>
          <p:nvPr/>
        </p:nvSpPr>
        <p:spPr bwMode="auto">
          <a:xfrm>
            <a:off x="7475398" y="3075407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C</a:t>
            </a:r>
            <a:endParaRPr lang="zh-CN" altLang="en-US" sz="3200" dirty="0"/>
          </a:p>
        </p:txBody>
      </p:sp>
      <p:sp>
        <p:nvSpPr>
          <p:cNvPr id="44" name="Oval 29"/>
          <p:cNvSpPr>
            <a:spLocks noChangeArrowheads="1"/>
          </p:cNvSpPr>
          <p:nvPr/>
        </p:nvSpPr>
        <p:spPr bwMode="auto">
          <a:xfrm>
            <a:off x="6865798" y="3897366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E</a:t>
            </a:r>
            <a:endParaRPr lang="zh-CN" altLang="en-US" sz="3200" dirty="0"/>
          </a:p>
        </p:txBody>
      </p:sp>
      <p:cxnSp>
        <p:nvCxnSpPr>
          <p:cNvPr id="45" name="直接连接符 44"/>
          <p:cNvCxnSpPr>
            <a:stCxn id="42" idx="3"/>
            <a:endCxn id="54" idx="0"/>
          </p:cNvCxnSpPr>
          <p:nvPr/>
        </p:nvCxnSpPr>
        <p:spPr bwMode="auto">
          <a:xfrm rot="5400000">
            <a:off x="6654280" y="2669863"/>
            <a:ext cx="384306" cy="4088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直接连接符 45"/>
          <p:cNvCxnSpPr>
            <a:stCxn id="42" idx="5"/>
            <a:endCxn id="43" idx="0"/>
          </p:cNvCxnSpPr>
          <p:nvPr/>
        </p:nvCxnSpPr>
        <p:spPr bwMode="auto">
          <a:xfrm rot="16200000" flipH="1">
            <a:off x="7327234" y="2711242"/>
            <a:ext cx="393265" cy="33506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7" name="直接连接符 46"/>
          <p:cNvCxnSpPr>
            <a:stCxn id="43" idx="3"/>
            <a:endCxn id="44" idx="0"/>
          </p:cNvCxnSpPr>
          <p:nvPr/>
        </p:nvCxnSpPr>
        <p:spPr bwMode="auto">
          <a:xfrm rot="5400000">
            <a:off x="7083619" y="3442322"/>
            <a:ext cx="453224" cy="4568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8" name="Oval 29"/>
          <p:cNvSpPr>
            <a:spLocks noChangeArrowheads="1"/>
          </p:cNvSpPr>
          <p:nvPr/>
        </p:nvSpPr>
        <p:spPr bwMode="auto">
          <a:xfrm>
            <a:off x="8055598" y="3897366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F</a:t>
            </a:r>
            <a:endParaRPr lang="zh-CN" altLang="en-US" sz="3200" dirty="0"/>
          </a:p>
        </p:txBody>
      </p:sp>
      <p:cxnSp>
        <p:nvCxnSpPr>
          <p:cNvPr id="49" name="直接连接符 48"/>
          <p:cNvCxnSpPr>
            <a:stCxn id="43" idx="5"/>
            <a:endCxn id="48" idx="0"/>
          </p:cNvCxnSpPr>
          <p:nvPr/>
        </p:nvCxnSpPr>
        <p:spPr bwMode="auto">
          <a:xfrm rot="16200000" flipH="1">
            <a:off x="7831253" y="3457021"/>
            <a:ext cx="453224" cy="4274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0" name="Oval 29"/>
          <p:cNvSpPr>
            <a:spLocks noChangeArrowheads="1"/>
          </p:cNvSpPr>
          <p:nvPr/>
        </p:nvSpPr>
        <p:spPr bwMode="auto">
          <a:xfrm>
            <a:off x="7750798" y="4688766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H</a:t>
            </a:r>
            <a:endParaRPr lang="zh-CN" altLang="en-US" sz="3200" dirty="0"/>
          </a:p>
        </p:txBody>
      </p:sp>
      <p:cxnSp>
        <p:nvCxnSpPr>
          <p:cNvPr id="51" name="直接连接符 50"/>
          <p:cNvCxnSpPr>
            <a:stCxn id="48" idx="3"/>
            <a:endCxn id="50" idx="0"/>
          </p:cNvCxnSpPr>
          <p:nvPr/>
        </p:nvCxnSpPr>
        <p:spPr bwMode="auto">
          <a:xfrm rot="5400000">
            <a:off x="7831499" y="4401401"/>
            <a:ext cx="422665" cy="1520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2" name="Oval 29"/>
          <p:cNvSpPr>
            <a:spLocks noChangeArrowheads="1"/>
          </p:cNvSpPr>
          <p:nvPr/>
        </p:nvSpPr>
        <p:spPr bwMode="auto">
          <a:xfrm>
            <a:off x="8407200" y="4688766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I</a:t>
            </a:r>
            <a:endParaRPr lang="zh-CN" altLang="en-US" sz="3200" dirty="0"/>
          </a:p>
        </p:txBody>
      </p:sp>
      <p:cxnSp>
        <p:nvCxnSpPr>
          <p:cNvPr id="53" name="直接连接符 52"/>
          <p:cNvCxnSpPr>
            <a:stCxn id="48" idx="5"/>
            <a:endCxn id="52" idx="0"/>
          </p:cNvCxnSpPr>
          <p:nvPr/>
        </p:nvCxnSpPr>
        <p:spPr bwMode="auto">
          <a:xfrm rot="16200000" flipH="1">
            <a:off x="8312434" y="4377999"/>
            <a:ext cx="422665" cy="19886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4" name="Oval 28"/>
          <p:cNvSpPr>
            <a:spLocks noChangeArrowheads="1"/>
          </p:cNvSpPr>
          <p:nvPr/>
        </p:nvSpPr>
        <p:spPr bwMode="auto">
          <a:xfrm>
            <a:off x="6426000" y="3066448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B</a:t>
            </a:r>
            <a:endParaRPr lang="zh-CN" altLang="en-US" sz="3200" dirty="0"/>
          </a:p>
        </p:txBody>
      </p:sp>
      <p:sp>
        <p:nvSpPr>
          <p:cNvPr id="55" name="Oval 29"/>
          <p:cNvSpPr>
            <a:spLocks noChangeArrowheads="1"/>
          </p:cNvSpPr>
          <p:nvPr/>
        </p:nvSpPr>
        <p:spPr bwMode="auto">
          <a:xfrm>
            <a:off x="5896800" y="3915416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D</a:t>
            </a:r>
            <a:endParaRPr lang="zh-CN" altLang="en-US" sz="3200" dirty="0"/>
          </a:p>
        </p:txBody>
      </p:sp>
      <p:cxnSp>
        <p:nvCxnSpPr>
          <p:cNvPr id="56" name="直接连接符 55"/>
          <p:cNvCxnSpPr>
            <a:stCxn id="54" idx="3"/>
            <a:endCxn id="55" idx="0"/>
          </p:cNvCxnSpPr>
          <p:nvPr/>
        </p:nvCxnSpPr>
        <p:spPr bwMode="auto">
          <a:xfrm rot="5400000">
            <a:off x="6060917" y="3487067"/>
            <a:ext cx="480233" cy="3764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7" name="Oval 29"/>
          <p:cNvSpPr>
            <a:spLocks noChangeArrowheads="1"/>
          </p:cNvSpPr>
          <p:nvPr/>
        </p:nvSpPr>
        <p:spPr bwMode="auto">
          <a:xfrm>
            <a:off x="7145400" y="4706818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G</a:t>
            </a:r>
            <a:endParaRPr lang="zh-CN" altLang="en-US" sz="3200" dirty="0"/>
          </a:p>
        </p:txBody>
      </p:sp>
      <p:cxnSp>
        <p:nvCxnSpPr>
          <p:cNvPr id="58" name="直接连接符 57"/>
          <p:cNvCxnSpPr>
            <a:stCxn id="44" idx="5"/>
            <a:endCxn id="57" idx="0"/>
          </p:cNvCxnSpPr>
          <p:nvPr/>
        </p:nvCxnSpPr>
        <p:spPr bwMode="auto">
          <a:xfrm rot="16200000" flipH="1">
            <a:off x="7077608" y="4423025"/>
            <a:ext cx="440717" cy="12686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直接箭头连接符 58"/>
          <p:cNvCxnSpPr/>
          <p:nvPr/>
        </p:nvCxnSpPr>
        <p:spPr bwMode="auto">
          <a:xfrm rot="10800000" flipV="1">
            <a:off x="7391400" y="2288206"/>
            <a:ext cx="304800" cy="92441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0" name="直接箭头连接符 59"/>
          <p:cNvCxnSpPr/>
          <p:nvPr/>
        </p:nvCxnSpPr>
        <p:spPr bwMode="auto">
          <a:xfrm rot="5400000">
            <a:off x="6789921" y="2905927"/>
            <a:ext cx="364759" cy="2286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1" name="直接箭头连接符 60"/>
          <p:cNvCxnSpPr>
            <a:endCxn id="55" idx="7"/>
          </p:cNvCxnSpPr>
          <p:nvPr/>
        </p:nvCxnSpPr>
        <p:spPr bwMode="auto">
          <a:xfrm rot="5400000">
            <a:off x="6173732" y="3675411"/>
            <a:ext cx="395074" cy="211467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8" name="直接箭头连接符 67"/>
          <p:cNvCxnSpPr/>
          <p:nvPr/>
        </p:nvCxnSpPr>
        <p:spPr bwMode="auto">
          <a:xfrm rot="5400000">
            <a:off x="5791200" y="4421807"/>
            <a:ext cx="304800" cy="1524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9" name="直接箭头连接符 68"/>
          <p:cNvCxnSpPr/>
          <p:nvPr/>
        </p:nvCxnSpPr>
        <p:spPr bwMode="auto">
          <a:xfrm rot="16200000" flipH="1">
            <a:off x="6134101" y="4459907"/>
            <a:ext cx="304799" cy="762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0" name="直接箭头连接符 69"/>
          <p:cNvCxnSpPr/>
          <p:nvPr/>
        </p:nvCxnSpPr>
        <p:spPr bwMode="auto">
          <a:xfrm rot="16200000" flipH="1">
            <a:off x="6591300" y="3621707"/>
            <a:ext cx="304800" cy="762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1" name="直接箭头连接符 70"/>
          <p:cNvCxnSpPr/>
          <p:nvPr/>
        </p:nvCxnSpPr>
        <p:spPr bwMode="auto">
          <a:xfrm rot="5400000">
            <a:off x="7826998" y="2837848"/>
            <a:ext cx="381000" cy="2286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2" name="直接箭头连接符 71"/>
          <p:cNvCxnSpPr/>
          <p:nvPr/>
        </p:nvCxnSpPr>
        <p:spPr bwMode="auto">
          <a:xfrm rot="5400000">
            <a:off x="7179298" y="3697907"/>
            <a:ext cx="304800" cy="2286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3" name="直接箭头连接符 72"/>
          <p:cNvCxnSpPr/>
          <p:nvPr/>
        </p:nvCxnSpPr>
        <p:spPr bwMode="auto">
          <a:xfrm rot="5400000">
            <a:off x="6645898" y="4383707"/>
            <a:ext cx="381000" cy="1524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4" name="直接箭头连接符 73"/>
          <p:cNvCxnSpPr/>
          <p:nvPr/>
        </p:nvCxnSpPr>
        <p:spPr bwMode="auto">
          <a:xfrm rot="5400000">
            <a:off x="7353300" y="4459907"/>
            <a:ext cx="381000" cy="1524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5" name="直接箭头连接符 74"/>
          <p:cNvCxnSpPr/>
          <p:nvPr/>
        </p:nvCxnSpPr>
        <p:spPr bwMode="auto">
          <a:xfrm rot="5400000">
            <a:off x="7010400" y="5183807"/>
            <a:ext cx="304800" cy="1524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6" name="直接箭头连接符 75"/>
          <p:cNvCxnSpPr/>
          <p:nvPr/>
        </p:nvCxnSpPr>
        <p:spPr bwMode="auto">
          <a:xfrm rot="16200000" flipH="1">
            <a:off x="7353301" y="5221907"/>
            <a:ext cx="304799" cy="762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7" name="直接箭头连接符 76"/>
          <p:cNvCxnSpPr/>
          <p:nvPr/>
        </p:nvCxnSpPr>
        <p:spPr bwMode="auto">
          <a:xfrm rot="5400000">
            <a:off x="7691997" y="5183807"/>
            <a:ext cx="304800" cy="1524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2" name="直接箭头连接符 81"/>
          <p:cNvCxnSpPr/>
          <p:nvPr/>
        </p:nvCxnSpPr>
        <p:spPr bwMode="auto">
          <a:xfrm rot="16200000" flipH="1">
            <a:off x="7962901" y="5221907"/>
            <a:ext cx="304799" cy="762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6" name="直接箭头连接符 85"/>
          <p:cNvCxnSpPr/>
          <p:nvPr/>
        </p:nvCxnSpPr>
        <p:spPr bwMode="auto">
          <a:xfrm rot="5400000">
            <a:off x="8301598" y="5183807"/>
            <a:ext cx="304800" cy="1524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7" name="直接箭头连接符 86"/>
          <p:cNvCxnSpPr/>
          <p:nvPr/>
        </p:nvCxnSpPr>
        <p:spPr bwMode="auto">
          <a:xfrm rot="16200000" flipH="1">
            <a:off x="8644500" y="5221907"/>
            <a:ext cx="304799" cy="762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8" name="直接箭头连接符 87"/>
          <p:cNvCxnSpPr/>
          <p:nvPr/>
        </p:nvCxnSpPr>
        <p:spPr bwMode="auto">
          <a:xfrm rot="5400000">
            <a:off x="8034898" y="4459907"/>
            <a:ext cx="304800" cy="2286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9" name="直接箭头连接符 88"/>
          <p:cNvCxnSpPr/>
          <p:nvPr/>
        </p:nvCxnSpPr>
        <p:spPr bwMode="auto">
          <a:xfrm rot="5400000">
            <a:off x="8568300" y="4459907"/>
            <a:ext cx="381000" cy="1524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0" name="直接箭头连接符 89"/>
          <p:cNvCxnSpPr/>
          <p:nvPr/>
        </p:nvCxnSpPr>
        <p:spPr bwMode="auto">
          <a:xfrm rot="5400000">
            <a:off x="8265599" y="3695806"/>
            <a:ext cx="381000" cy="156602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5" name="Text Box 34"/>
          <p:cNvSpPr txBox="1">
            <a:spLocks noChangeArrowheads="1"/>
          </p:cNvSpPr>
          <p:nvPr/>
        </p:nvSpPr>
        <p:spPr bwMode="auto">
          <a:xfrm>
            <a:off x="7467600" y="2079764"/>
            <a:ext cx="663534" cy="43704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>
                <a:solidFill>
                  <a:srgbClr val="003399"/>
                </a:solidFill>
                <a:ea typeface="宋体" pitchFamily="2" charset="-122"/>
              </a:rPr>
              <a:t>p</a:t>
            </a:r>
          </a:p>
        </p:txBody>
      </p:sp>
      <p:sp>
        <p:nvSpPr>
          <p:cNvPr id="97" name="矩形 96"/>
          <p:cNvSpPr/>
          <p:nvPr/>
        </p:nvSpPr>
        <p:spPr>
          <a:xfrm>
            <a:off x="5096572" y="2279951"/>
            <a:ext cx="444352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98" name="矩形 97"/>
          <p:cNvSpPr/>
          <p:nvPr/>
        </p:nvSpPr>
        <p:spPr>
          <a:xfrm>
            <a:off x="5105400" y="1791194"/>
            <a:ext cx="423514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/>
              <a:t>E</a:t>
            </a:r>
            <a:endParaRPr lang="zh-CN" altLang="en-US" dirty="0"/>
          </a:p>
        </p:txBody>
      </p:sp>
      <p:sp>
        <p:nvSpPr>
          <p:cNvPr id="99" name="矩形 98"/>
          <p:cNvSpPr/>
          <p:nvPr/>
        </p:nvSpPr>
        <p:spPr>
          <a:xfrm>
            <a:off x="5423048" y="1791194"/>
            <a:ext cx="463588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/>
              <a:t>G</a:t>
            </a:r>
            <a:endParaRPr lang="zh-CN" altLang="en-US" dirty="0"/>
          </a:p>
        </p:txBody>
      </p:sp>
      <p:sp>
        <p:nvSpPr>
          <p:cNvPr id="100" name="矩形 99"/>
          <p:cNvSpPr/>
          <p:nvPr/>
        </p:nvSpPr>
        <p:spPr>
          <a:xfrm>
            <a:off x="5791200" y="2301293"/>
            <a:ext cx="404278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/>
              <a:t>F</a:t>
            </a:r>
            <a:endParaRPr lang="zh-CN" altLang="en-US" dirty="0"/>
          </a:p>
        </p:txBody>
      </p:sp>
      <p:sp>
        <p:nvSpPr>
          <p:cNvPr id="101" name="矩形 100"/>
          <p:cNvSpPr/>
          <p:nvPr/>
        </p:nvSpPr>
        <p:spPr>
          <a:xfrm>
            <a:off x="5791200" y="1767893"/>
            <a:ext cx="444352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/>
              <a:t>H</a:t>
            </a:r>
            <a:endParaRPr lang="zh-CN" altLang="en-US" dirty="0"/>
          </a:p>
        </p:txBody>
      </p:sp>
      <p:sp>
        <p:nvSpPr>
          <p:cNvPr id="102" name="矩形 101"/>
          <p:cNvSpPr/>
          <p:nvPr/>
        </p:nvSpPr>
        <p:spPr>
          <a:xfrm>
            <a:off x="6148922" y="2301293"/>
            <a:ext cx="284052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/>
              <a:t>I</a:t>
            </a:r>
            <a:endParaRPr lang="zh-CN" altLang="en-US" dirty="0"/>
          </a:p>
        </p:txBody>
      </p:sp>
      <p:sp>
        <p:nvSpPr>
          <p:cNvPr id="62" name="矩形 61"/>
          <p:cNvSpPr/>
          <p:nvPr/>
        </p:nvSpPr>
        <p:spPr>
          <a:xfrm>
            <a:off x="2780814" y="5600979"/>
            <a:ext cx="686406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/>
              <a:t>B, </a:t>
            </a:r>
            <a:endParaRPr lang="zh-CN" altLang="en-US" sz="3200" dirty="0"/>
          </a:p>
        </p:txBody>
      </p:sp>
      <p:sp>
        <p:nvSpPr>
          <p:cNvPr id="63" name="矩形 62"/>
          <p:cNvSpPr/>
          <p:nvPr/>
        </p:nvSpPr>
        <p:spPr>
          <a:xfrm>
            <a:off x="3237408" y="5600979"/>
            <a:ext cx="708848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/>
              <a:t>D, </a:t>
            </a:r>
            <a:endParaRPr lang="zh-CN" altLang="en-US" sz="3200" dirty="0"/>
          </a:p>
        </p:txBody>
      </p:sp>
      <p:sp>
        <p:nvSpPr>
          <p:cNvPr id="64" name="矩形 63"/>
          <p:cNvSpPr/>
          <p:nvPr/>
        </p:nvSpPr>
        <p:spPr>
          <a:xfrm>
            <a:off x="2323614" y="5600979"/>
            <a:ext cx="708848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/>
              <a:t>A, </a:t>
            </a:r>
            <a:endParaRPr lang="zh-CN" altLang="en-US" sz="3200" dirty="0"/>
          </a:p>
        </p:txBody>
      </p:sp>
      <p:sp>
        <p:nvSpPr>
          <p:cNvPr id="65" name="矩形 64"/>
          <p:cNvSpPr/>
          <p:nvPr/>
        </p:nvSpPr>
        <p:spPr>
          <a:xfrm>
            <a:off x="3748366" y="5600979"/>
            <a:ext cx="708848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/>
              <a:t>C, </a:t>
            </a:r>
            <a:endParaRPr lang="zh-CN" altLang="en-US" sz="3200" dirty="0"/>
          </a:p>
        </p:txBody>
      </p:sp>
      <p:sp>
        <p:nvSpPr>
          <p:cNvPr id="66" name="矩形 65"/>
          <p:cNvSpPr/>
          <p:nvPr/>
        </p:nvSpPr>
        <p:spPr>
          <a:xfrm>
            <a:off x="4205566" y="5600979"/>
            <a:ext cx="708848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/>
              <a:t>E, </a:t>
            </a:r>
            <a:endParaRPr lang="zh-CN" altLang="en-US" sz="3200" dirty="0"/>
          </a:p>
        </p:txBody>
      </p:sp>
      <p:sp>
        <p:nvSpPr>
          <p:cNvPr id="83" name="矩形 82"/>
          <p:cNvSpPr/>
          <p:nvPr/>
        </p:nvSpPr>
        <p:spPr>
          <a:xfrm>
            <a:off x="4662766" y="5600979"/>
            <a:ext cx="731290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/>
              <a:t>G, </a:t>
            </a:r>
            <a:endParaRPr lang="zh-CN" altLang="en-US" sz="3200" dirty="0"/>
          </a:p>
        </p:txBody>
      </p:sp>
      <p:sp>
        <p:nvSpPr>
          <p:cNvPr id="84" name="矩形 83"/>
          <p:cNvSpPr/>
          <p:nvPr/>
        </p:nvSpPr>
        <p:spPr>
          <a:xfrm>
            <a:off x="5211914" y="5600979"/>
            <a:ext cx="616900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/>
              <a:t>F, </a:t>
            </a:r>
            <a:endParaRPr lang="zh-CN" altLang="en-US" sz="3200" dirty="0"/>
          </a:p>
        </p:txBody>
      </p:sp>
      <p:sp>
        <p:nvSpPr>
          <p:cNvPr id="85" name="矩形 84"/>
          <p:cNvSpPr/>
          <p:nvPr/>
        </p:nvSpPr>
        <p:spPr>
          <a:xfrm>
            <a:off x="5653366" y="5600979"/>
            <a:ext cx="708848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/>
              <a:t>H, </a:t>
            </a:r>
            <a:endParaRPr lang="zh-CN" altLang="en-US" sz="3200" dirty="0"/>
          </a:p>
        </p:txBody>
      </p:sp>
      <p:sp>
        <p:nvSpPr>
          <p:cNvPr id="91" name="矩形 90"/>
          <p:cNvSpPr/>
          <p:nvPr/>
        </p:nvSpPr>
        <p:spPr>
          <a:xfrm>
            <a:off x="6140908" y="5600979"/>
            <a:ext cx="412292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/>
              <a:t>I 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/>
      <p:bldP spid="79" grpId="1"/>
      <p:bldP spid="80" grpId="0"/>
      <p:bldP spid="80" grpId="1"/>
      <p:bldP spid="81" grpId="0"/>
      <p:bldP spid="81" grpId="1"/>
      <p:bldP spid="95" grpId="0"/>
      <p:bldP spid="95" grpId="1"/>
      <p:bldP spid="97" grpId="0"/>
      <p:bldP spid="97" grpId="1"/>
      <p:bldP spid="98" grpId="0"/>
      <p:bldP spid="98" grpId="1"/>
      <p:bldP spid="99" grpId="0"/>
      <p:bldP spid="99" grpId="1"/>
      <p:bldP spid="100" grpId="0"/>
      <p:bldP spid="100" grpId="1"/>
      <p:bldP spid="101" grpId="0"/>
      <p:bldP spid="101" grpId="1"/>
      <p:bldP spid="102" grpId="0"/>
      <p:bldP spid="102" grpId="1"/>
      <p:bldP spid="62" grpId="0"/>
      <p:bldP spid="63" grpId="0"/>
      <p:bldP spid="64" grpId="0"/>
      <p:bldP spid="65" grpId="0"/>
      <p:bldP spid="66" grpId="0"/>
      <p:bldP spid="83" grpId="0"/>
      <p:bldP spid="84" grpId="0"/>
      <p:bldP spid="85" grpId="0"/>
      <p:bldP spid="91" grpId="0"/>
    </p:bldLst>
  </p:timing>
</p:sld>
</file>

<file path=ppt/slides/slide2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 Box 6"/>
          <p:cNvSpPr txBox="1">
            <a:spLocks noChangeArrowheads="1"/>
          </p:cNvSpPr>
          <p:nvPr/>
        </p:nvSpPr>
        <p:spPr bwMode="auto">
          <a:xfrm>
            <a:off x="381000" y="5586462"/>
            <a:ext cx="8763000" cy="634020"/>
          </a:xfrm>
          <a:prstGeom prst="rect">
            <a:avLst/>
          </a:prstGeom>
          <a:solidFill>
            <a:srgbClr val="B4DE86"/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3200" dirty="0"/>
              <a:t>中根序列：</a:t>
            </a:r>
            <a:endParaRPr lang="en-US" altLang="zh-CN" sz="3200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en-US" altLang="zh-CN" dirty="0">
                <a:ea typeface="黑体" pitchFamily="2" charset="-122"/>
              </a:rPr>
              <a:t>2.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中根遍历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--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非递归算法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381000" y="1066800"/>
            <a:ext cx="8763000" cy="4439677"/>
          </a:xfrm>
          <a:prstGeom prst="rect">
            <a:avLst/>
          </a:prstGeom>
          <a:noFill/>
          <a:ln w="28575" algn="ctr">
            <a:solidFill>
              <a:srgbClr val="92D05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altLang="zh-CN" sz="3000" dirty="0"/>
              <a:t>1)</a:t>
            </a:r>
            <a:r>
              <a:rPr lang="zh-CN" altLang="en-US" sz="3000" dirty="0"/>
              <a:t> 置树根为当前结点</a:t>
            </a:r>
            <a:r>
              <a:rPr lang="en-US" altLang="zh-CN" sz="3000" dirty="0"/>
              <a:t>p</a:t>
            </a:r>
            <a:r>
              <a:rPr lang="zh-CN" altLang="en-US" sz="3000" dirty="0"/>
              <a:t>，</a:t>
            </a:r>
            <a:endParaRPr lang="en-US" altLang="zh-CN" sz="3000" dirty="0"/>
          </a:p>
          <a:p>
            <a:pPr>
              <a:spcBef>
                <a:spcPts val="600"/>
              </a:spcBef>
              <a:buNone/>
            </a:pPr>
            <a:r>
              <a:rPr lang="en-US" altLang="zh-CN" sz="3000" dirty="0"/>
              <a:t>2) </a:t>
            </a:r>
            <a:r>
              <a:rPr lang="zh-CN" altLang="en-US" sz="3000" dirty="0"/>
              <a:t>当</a:t>
            </a:r>
            <a:r>
              <a:rPr lang="en-US" altLang="zh-CN" sz="3000" dirty="0" err="1"/>
              <a:t>p≠Null</a:t>
            </a:r>
            <a:r>
              <a:rPr lang="zh-CN" altLang="en-US" sz="3000" dirty="0"/>
              <a:t>，</a:t>
            </a:r>
            <a:r>
              <a:rPr lang="zh-CN" altLang="en-US" sz="3000" dirty="0">
                <a:solidFill>
                  <a:srgbClr val="C00000"/>
                </a:solidFill>
              </a:rPr>
              <a:t>访问</a:t>
            </a:r>
            <a:r>
              <a:rPr lang="en-US" altLang="zh-CN" sz="3000" dirty="0">
                <a:solidFill>
                  <a:srgbClr val="C00000"/>
                </a:solidFill>
              </a:rPr>
              <a:t>p</a:t>
            </a:r>
            <a:r>
              <a:rPr lang="zh-CN" altLang="en-US" sz="3000" dirty="0">
                <a:solidFill>
                  <a:srgbClr val="C00000"/>
                </a:solidFill>
              </a:rPr>
              <a:t>，</a:t>
            </a:r>
            <a:endParaRPr lang="en-US" altLang="zh-CN" sz="3000" dirty="0">
              <a:solidFill>
                <a:srgbClr val="C00000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3000" dirty="0">
                <a:solidFill>
                  <a:srgbClr val="C00000"/>
                </a:solidFill>
              </a:rPr>
              <a:t>   p</a:t>
            </a:r>
            <a:r>
              <a:rPr lang="zh-CN" altLang="en-US" sz="3000" dirty="0">
                <a:solidFill>
                  <a:srgbClr val="C00000"/>
                </a:solidFill>
              </a:rPr>
              <a:t>进栈，</a:t>
            </a:r>
            <a:r>
              <a:rPr lang="en-US" altLang="zh-CN" sz="3000" dirty="0">
                <a:solidFill>
                  <a:srgbClr val="C00000"/>
                </a:solidFill>
              </a:rPr>
              <a:t>p=p</a:t>
            </a:r>
            <a:r>
              <a:rPr lang="zh-CN" altLang="en-US" sz="3000" dirty="0">
                <a:solidFill>
                  <a:srgbClr val="C00000"/>
                </a:solidFill>
              </a:rPr>
              <a:t>的左孩子；</a:t>
            </a:r>
            <a:endParaRPr lang="en-US" altLang="zh-CN" sz="3000" dirty="0">
              <a:solidFill>
                <a:srgbClr val="C00000"/>
              </a:solidFill>
            </a:endParaRPr>
          </a:p>
          <a:p>
            <a:pPr>
              <a:spcBef>
                <a:spcPts val="600"/>
              </a:spcBef>
              <a:buNone/>
            </a:pPr>
            <a:r>
              <a:rPr lang="en-US" altLang="zh-CN" sz="3000" dirty="0"/>
              <a:t>3) </a:t>
            </a:r>
            <a:r>
              <a:rPr lang="zh-CN" altLang="en-US" sz="3000" dirty="0"/>
              <a:t>重复</a:t>
            </a:r>
            <a:r>
              <a:rPr lang="en-US" altLang="zh-CN" sz="3000" dirty="0"/>
              <a:t>2)</a:t>
            </a:r>
            <a:r>
              <a:rPr lang="zh-CN" altLang="en-US" sz="3000" dirty="0"/>
              <a:t>，直到</a:t>
            </a:r>
            <a:r>
              <a:rPr lang="en-US" altLang="zh-CN" sz="3000" dirty="0"/>
              <a:t>p</a:t>
            </a:r>
            <a:r>
              <a:rPr lang="zh-CN" altLang="en-US" sz="3000" dirty="0"/>
              <a:t>为</a:t>
            </a:r>
            <a:r>
              <a:rPr lang="en-US" altLang="zh-CN" sz="3000" dirty="0"/>
              <a:t>Null</a:t>
            </a:r>
            <a:r>
              <a:rPr lang="zh-CN" altLang="en-US" sz="3000" dirty="0"/>
              <a:t>；</a:t>
            </a:r>
            <a:endParaRPr lang="en-US" altLang="zh-CN" sz="3000" dirty="0"/>
          </a:p>
          <a:p>
            <a:pPr>
              <a:spcBef>
                <a:spcPts val="600"/>
              </a:spcBef>
              <a:buNone/>
            </a:pPr>
            <a:r>
              <a:rPr lang="en-US" altLang="zh-CN" sz="3000" dirty="0"/>
              <a:t>4)</a:t>
            </a:r>
            <a:r>
              <a:rPr lang="zh-CN" altLang="en-US" sz="3000" dirty="0"/>
              <a:t> 若栈不空，</a:t>
            </a:r>
            <a:r>
              <a:rPr lang="en-US" altLang="zh-CN" sz="3000" dirty="0">
                <a:solidFill>
                  <a:srgbClr val="003399"/>
                </a:solidFill>
              </a:rPr>
              <a:t>p=</a:t>
            </a:r>
            <a:r>
              <a:rPr lang="zh-CN" altLang="en-US" sz="3000" dirty="0">
                <a:solidFill>
                  <a:srgbClr val="003399"/>
                </a:solidFill>
              </a:rPr>
              <a:t>栈顶的右孩子，</a:t>
            </a:r>
            <a:endParaRPr lang="en-US" altLang="zh-CN" sz="3000" dirty="0">
              <a:solidFill>
                <a:srgbClr val="003399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sz="3000" dirty="0">
                <a:solidFill>
                  <a:srgbClr val="003399"/>
                </a:solidFill>
              </a:rPr>
              <a:t>    访问栈顶，</a:t>
            </a:r>
            <a:r>
              <a:rPr lang="zh-CN" altLang="en-US" sz="3000" dirty="0"/>
              <a:t>退栈，返回</a:t>
            </a:r>
            <a:r>
              <a:rPr lang="en-US" altLang="zh-CN" sz="3000" dirty="0"/>
              <a:t>2)</a:t>
            </a:r>
            <a:r>
              <a:rPr lang="zh-CN" altLang="en-US" sz="3000" dirty="0"/>
              <a:t>；</a:t>
            </a:r>
            <a:endParaRPr lang="en-US" altLang="zh-CN" sz="3000" dirty="0"/>
          </a:p>
          <a:p>
            <a:pPr>
              <a:spcBef>
                <a:spcPts val="600"/>
              </a:spcBef>
              <a:buNone/>
            </a:pPr>
            <a:r>
              <a:rPr lang="en-US" altLang="zh-CN" sz="3000" dirty="0"/>
              <a:t>5) </a:t>
            </a:r>
            <a:r>
              <a:rPr lang="zh-CN" altLang="en-US" sz="3000" dirty="0"/>
              <a:t>当栈空且</a:t>
            </a:r>
            <a:r>
              <a:rPr lang="en-US" altLang="zh-CN" sz="3000" dirty="0"/>
              <a:t>p</a:t>
            </a:r>
            <a:r>
              <a:rPr lang="zh-CN" altLang="en-US" sz="3000" dirty="0"/>
              <a:t>为</a:t>
            </a:r>
            <a:r>
              <a:rPr lang="en-US" altLang="zh-CN" sz="3000" dirty="0"/>
              <a:t>Null </a:t>
            </a:r>
            <a:r>
              <a:rPr lang="zh-CN" altLang="en-US" sz="3000" dirty="0"/>
              <a:t>，结束。</a:t>
            </a:r>
            <a:endParaRPr lang="en-US" altLang="zh-CN" sz="3000" dirty="0"/>
          </a:p>
        </p:txBody>
      </p:sp>
      <p:cxnSp>
        <p:nvCxnSpPr>
          <p:cNvPr id="9" name="直接连接符 8"/>
          <p:cNvCxnSpPr/>
          <p:nvPr/>
        </p:nvCxnSpPr>
        <p:spPr bwMode="auto">
          <a:xfrm>
            <a:off x="2743200" y="2055812"/>
            <a:ext cx="1066800" cy="1588"/>
          </a:xfrm>
          <a:prstGeom prst="line">
            <a:avLst/>
          </a:prstGeom>
          <a:solidFill>
            <a:srgbClr val="B9FFB9"/>
          </a:solidFill>
          <a:ln w="1270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4724400" y="1278006"/>
          <a:ext cx="1828800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矩形 10"/>
          <p:cNvSpPr/>
          <p:nvPr/>
        </p:nvSpPr>
        <p:spPr>
          <a:xfrm>
            <a:off x="4791772" y="2254367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4770934" y="1721043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4770934" y="1219200"/>
            <a:ext cx="444352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14" name="Oval 27"/>
          <p:cNvSpPr>
            <a:spLocks noChangeArrowheads="1"/>
          </p:cNvSpPr>
          <p:nvPr/>
        </p:nvSpPr>
        <p:spPr bwMode="auto">
          <a:xfrm>
            <a:off x="6987600" y="2311200"/>
            <a:ext cx="432000" cy="432000"/>
          </a:xfrm>
          <a:prstGeom prst="ellipse">
            <a:avLst/>
          </a:prstGeom>
          <a:solidFill>
            <a:srgbClr val="FFFE98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/>
              <a:t>A</a:t>
            </a:r>
          </a:p>
        </p:txBody>
      </p:sp>
      <p:sp>
        <p:nvSpPr>
          <p:cNvPr id="15" name="Oval 28"/>
          <p:cNvSpPr>
            <a:spLocks noChangeArrowheads="1"/>
          </p:cNvSpPr>
          <p:nvPr/>
        </p:nvSpPr>
        <p:spPr bwMode="auto">
          <a:xfrm>
            <a:off x="7475398" y="307320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C</a:t>
            </a:r>
            <a:endParaRPr lang="zh-CN" altLang="en-US" sz="3200" dirty="0"/>
          </a:p>
        </p:txBody>
      </p:sp>
      <p:sp>
        <p:nvSpPr>
          <p:cNvPr id="16" name="Oval 29"/>
          <p:cNvSpPr>
            <a:spLocks noChangeArrowheads="1"/>
          </p:cNvSpPr>
          <p:nvPr/>
        </p:nvSpPr>
        <p:spPr bwMode="auto">
          <a:xfrm>
            <a:off x="6865798" y="3895159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E</a:t>
            </a:r>
            <a:endParaRPr lang="zh-CN" altLang="en-US" sz="3200" dirty="0"/>
          </a:p>
        </p:txBody>
      </p:sp>
      <p:cxnSp>
        <p:nvCxnSpPr>
          <p:cNvPr id="17" name="直接连接符 16"/>
          <p:cNvCxnSpPr>
            <a:stCxn id="14" idx="3"/>
            <a:endCxn id="26" idx="0"/>
          </p:cNvCxnSpPr>
          <p:nvPr/>
        </p:nvCxnSpPr>
        <p:spPr bwMode="auto">
          <a:xfrm rot="5400000">
            <a:off x="6654280" y="2667656"/>
            <a:ext cx="384306" cy="4088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直接连接符 17"/>
          <p:cNvCxnSpPr>
            <a:stCxn id="14" idx="5"/>
            <a:endCxn id="15" idx="0"/>
          </p:cNvCxnSpPr>
          <p:nvPr/>
        </p:nvCxnSpPr>
        <p:spPr bwMode="auto">
          <a:xfrm rot="16200000" flipH="1">
            <a:off x="7327234" y="2709035"/>
            <a:ext cx="393265" cy="33506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直接连接符 18"/>
          <p:cNvCxnSpPr>
            <a:stCxn id="15" idx="3"/>
            <a:endCxn id="16" idx="0"/>
          </p:cNvCxnSpPr>
          <p:nvPr/>
        </p:nvCxnSpPr>
        <p:spPr bwMode="auto">
          <a:xfrm rot="5400000">
            <a:off x="7083619" y="3440115"/>
            <a:ext cx="453224" cy="4568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" name="Oval 29"/>
          <p:cNvSpPr>
            <a:spLocks noChangeArrowheads="1"/>
          </p:cNvSpPr>
          <p:nvPr/>
        </p:nvSpPr>
        <p:spPr bwMode="auto">
          <a:xfrm>
            <a:off x="8055598" y="3895159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F</a:t>
            </a:r>
            <a:endParaRPr lang="zh-CN" altLang="en-US" sz="3200" dirty="0"/>
          </a:p>
        </p:txBody>
      </p:sp>
      <p:cxnSp>
        <p:nvCxnSpPr>
          <p:cNvPr id="21" name="直接连接符 20"/>
          <p:cNvCxnSpPr>
            <a:stCxn id="15" idx="5"/>
            <a:endCxn id="20" idx="0"/>
          </p:cNvCxnSpPr>
          <p:nvPr/>
        </p:nvCxnSpPr>
        <p:spPr bwMode="auto">
          <a:xfrm rot="16200000" flipH="1">
            <a:off x="7831253" y="3454814"/>
            <a:ext cx="453224" cy="4274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2" name="Oval 29"/>
          <p:cNvSpPr>
            <a:spLocks noChangeArrowheads="1"/>
          </p:cNvSpPr>
          <p:nvPr/>
        </p:nvSpPr>
        <p:spPr bwMode="auto">
          <a:xfrm>
            <a:off x="7750798" y="4686559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H</a:t>
            </a:r>
            <a:endParaRPr lang="zh-CN" altLang="en-US" sz="3200" dirty="0"/>
          </a:p>
        </p:txBody>
      </p:sp>
      <p:cxnSp>
        <p:nvCxnSpPr>
          <p:cNvPr id="23" name="直接连接符 22"/>
          <p:cNvCxnSpPr>
            <a:stCxn id="20" idx="3"/>
            <a:endCxn id="22" idx="0"/>
          </p:cNvCxnSpPr>
          <p:nvPr/>
        </p:nvCxnSpPr>
        <p:spPr bwMode="auto">
          <a:xfrm rot="5400000">
            <a:off x="7831499" y="4399194"/>
            <a:ext cx="422665" cy="1520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4" name="Oval 29"/>
          <p:cNvSpPr>
            <a:spLocks noChangeArrowheads="1"/>
          </p:cNvSpPr>
          <p:nvPr/>
        </p:nvSpPr>
        <p:spPr bwMode="auto">
          <a:xfrm>
            <a:off x="8407200" y="4686559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I</a:t>
            </a:r>
            <a:endParaRPr lang="zh-CN" altLang="en-US" sz="3200" dirty="0"/>
          </a:p>
        </p:txBody>
      </p:sp>
      <p:cxnSp>
        <p:nvCxnSpPr>
          <p:cNvPr id="25" name="直接连接符 24"/>
          <p:cNvCxnSpPr>
            <a:stCxn id="20" idx="5"/>
            <a:endCxn id="24" idx="0"/>
          </p:cNvCxnSpPr>
          <p:nvPr/>
        </p:nvCxnSpPr>
        <p:spPr bwMode="auto">
          <a:xfrm rot="16200000" flipH="1">
            <a:off x="8312434" y="4375792"/>
            <a:ext cx="422665" cy="19886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Oval 28"/>
          <p:cNvSpPr>
            <a:spLocks noChangeArrowheads="1"/>
          </p:cNvSpPr>
          <p:nvPr/>
        </p:nvSpPr>
        <p:spPr bwMode="auto">
          <a:xfrm>
            <a:off x="6426000" y="3064241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B</a:t>
            </a:r>
            <a:endParaRPr lang="zh-CN" altLang="en-US" sz="3200" dirty="0"/>
          </a:p>
        </p:txBody>
      </p:sp>
      <p:sp>
        <p:nvSpPr>
          <p:cNvPr id="27" name="Oval 29"/>
          <p:cNvSpPr>
            <a:spLocks noChangeArrowheads="1"/>
          </p:cNvSpPr>
          <p:nvPr/>
        </p:nvSpPr>
        <p:spPr bwMode="auto">
          <a:xfrm>
            <a:off x="5896800" y="3913209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D</a:t>
            </a:r>
            <a:endParaRPr lang="zh-CN" altLang="en-US" sz="3200" dirty="0"/>
          </a:p>
        </p:txBody>
      </p:sp>
      <p:cxnSp>
        <p:nvCxnSpPr>
          <p:cNvPr id="28" name="直接连接符 27"/>
          <p:cNvCxnSpPr>
            <a:stCxn id="26" idx="3"/>
            <a:endCxn id="27" idx="0"/>
          </p:cNvCxnSpPr>
          <p:nvPr/>
        </p:nvCxnSpPr>
        <p:spPr bwMode="auto">
          <a:xfrm rot="5400000">
            <a:off x="6060917" y="3484860"/>
            <a:ext cx="480233" cy="3764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9" name="Oval 29"/>
          <p:cNvSpPr>
            <a:spLocks noChangeArrowheads="1"/>
          </p:cNvSpPr>
          <p:nvPr/>
        </p:nvSpPr>
        <p:spPr bwMode="auto">
          <a:xfrm>
            <a:off x="7145400" y="4704611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G</a:t>
            </a:r>
            <a:endParaRPr lang="zh-CN" altLang="en-US" sz="3200" dirty="0"/>
          </a:p>
        </p:txBody>
      </p:sp>
      <p:cxnSp>
        <p:nvCxnSpPr>
          <p:cNvPr id="30" name="直接连接符 29"/>
          <p:cNvCxnSpPr>
            <a:stCxn id="16" idx="5"/>
            <a:endCxn id="29" idx="0"/>
          </p:cNvCxnSpPr>
          <p:nvPr/>
        </p:nvCxnSpPr>
        <p:spPr bwMode="auto">
          <a:xfrm rot="16200000" flipH="1">
            <a:off x="7077608" y="4420818"/>
            <a:ext cx="440717" cy="12686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直接箭头连接符 30"/>
          <p:cNvCxnSpPr/>
          <p:nvPr/>
        </p:nvCxnSpPr>
        <p:spPr bwMode="auto">
          <a:xfrm rot="10800000" flipV="1">
            <a:off x="7391400" y="2285999"/>
            <a:ext cx="304800" cy="92441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2" name="直接箭头连接符 31"/>
          <p:cNvCxnSpPr/>
          <p:nvPr/>
        </p:nvCxnSpPr>
        <p:spPr bwMode="auto">
          <a:xfrm rot="5400000">
            <a:off x="6789921" y="2903720"/>
            <a:ext cx="364759" cy="2286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3" name="直接箭头连接符 32"/>
          <p:cNvCxnSpPr>
            <a:endCxn id="27" idx="7"/>
          </p:cNvCxnSpPr>
          <p:nvPr/>
        </p:nvCxnSpPr>
        <p:spPr bwMode="auto">
          <a:xfrm rot="5400000">
            <a:off x="6173732" y="3673204"/>
            <a:ext cx="395074" cy="211467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4" name="直接箭头连接符 33"/>
          <p:cNvCxnSpPr/>
          <p:nvPr/>
        </p:nvCxnSpPr>
        <p:spPr bwMode="auto">
          <a:xfrm rot="5400000">
            <a:off x="5791200" y="4419600"/>
            <a:ext cx="304800" cy="1524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5" name="直接箭头连接符 34"/>
          <p:cNvCxnSpPr/>
          <p:nvPr/>
        </p:nvCxnSpPr>
        <p:spPr bwMode="auto">
          <a:xfrm rot="16200000" flipH="1">
            <a:off x="6134101" y="4457700"/>
            <a:ext cx="304799" cy="762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6" name="直接箭头连接符 35"/>
          <p:cNvCxnSpPr/>
          <p:nvPr/>
        </p:nvCxnSpPr>
        <p:spPr bwMode="auto">
          <a:xfrm rot="16200000" flipH="1">
            <a:off x="6591300" y="3619500"/>
            <a:ext cx="304800" cy="762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7" name="直接箭头连接符 36"/>
          <p:cNvCxnSpPr/>
          <p:nvPr/>
        </p:nvCxnSpPr>
        <p:spPr bwMode="auto">
          <a:xfrm rot="5400000">
            <a:off x="7826998" y="2835641"/>
            <a:ext cx="381000" cy="2286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8" name="直接箭头连接符 37"/>
          <p:cNvCxnSpPr/>
          <p:nvPr/>
        </p:nvCxnSpPr>
        <p:spPr bwMode="auto">
          <a:xfrm rot="5400000">
            <a:off x="7179298" y="3695700"/>
            <a:ext cx="304800" cy="2286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9" name="直接箭头连接符 38"/>
          <p:cNvCxnSpPr/>
          <p:nvPr/>
        </p:nvCxnSpPr>
        <p:spPr bwMode="auto">
          <a:xfrm rot="5400000">
            <a:off x="6645898" y="4381500"/>
            <a:ext cx="381000" cy="1524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0" name="直接箭头连接符 39"/>
          <p:cNvCxnSpPr/>
          <p:nvPr/>
        </p:nvCxnSpPr>
        <p:spPr bwMode="auto">
          <a:xfrm rot="5400000">
            <a:off x="7353300" y="4457700"/>
            <a:ext cx="381000" cy="1524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1" name="直接箭头连接符 40"/>
          <p:cNvCxnSpPr/>
          <p:nvPr/>
        </p:nvCxnSpPr>
        <p:spPr bwMode="auto">
          <a:xfrm rot="5400000">
            <a:off x="7010400" y="5181600"/>
            <a:ext cx="304800" cy="1524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2" name="直接箭头连接符 41"/>
          <p:cNvCxnSpPr/>
          <p:nvPr/>
        </p:nvCxnSpPr>
        <p:spPr bwMode="auto">
          <a:xfrm rot="16200000" flipH="1">
            <a:off x="7353301" y="5219700"/>
            <a:ext cx="304799" cy="762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3" name="直接箭头连接符 42"/>
          <p:cNvCxnSpPr/>
          <p:nvPr/>
        </p:nvCxnSpPr>
        <p:spPr bwMode="auto">
          <a:xfrm rot="5400000">
            <a:off x="7691997" y="5181600"/>
            <a:ext cx="304800" cy="1524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4" name="直接箭头连接符 43"/>
          <p:cNvCxnSpPr/>
          <p:nvPr/>
        </p:nvCxnSpPr>
        <p:spPr bwMode="auto">
          <a:xfrm rot="16200000" flipH="1">
            <a:off x="7962901" y="5219700"/>
            <a:ext cx="304799" cy="762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5" name="直接箭头连接符 44"/>
          <p:cNvCxnSpPr/>
          <p:nvPr/>
        </p:nvCxnSpPr>
        <p:spPr bwMode="auto">
          <a:xfrm rot="5400000">
            <a:off x="8301598" y="5181600"/>
            <a:ext cx="304800" cy="1524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6" name="直接箭头连接符 45"/>
          <p:cNvCxnSpPr/>
          <p:nvPr/>
        </p:nvCxnSpPr>
        <p:spPr bwMode="auto">
          <a:xfrm rot="16200000" flipH="1">
            <a:off x="8644500" y="5219700"/>
            <a:ext cx="304799" cy="762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7" name="直接箭头连接符 46"/>
          <p:cNvCxnSpPr/>
          <p:nvPr/>
        </p:nvCxnSpPr>
        <p:spPr bwMode="auto">
          <a:xfrm rot="5400000">
            <a:off x="8034898" y="4457700"/>
            <a:ext cx="304800" cy="2286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8" name="直接箭头连接符 47"/>
          <p:cNvCxnSpPr/>
          <p:nvPr/>
        </p:nvCxnSpPr>
        <p:spPr bwMode="auto">
          <a:xfrm rot="5400000">
            <a:off x="8568300" y="4457700"/>
            <a:ext cx="381000" cy="1524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9" name="直接箭头连接符 48"/>
          <p:cNvCxnSpPr/>
          <p:nvPr/>
        </p:nvCxnSpPr>
        <p:spPr bwMode="auto">
          <a:xfrm rot="5400000">
            <a:off x="8265599" y="3693599"/>
            <a:ext cx="381000" cy="156602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0" name="Text Box 34"/>
          <p:cNvSpPr txBox="1">
            <a:spLocks noChangeArrowheads="1"/>
          </p:cNvSpPr>
          <p:nvPr/>
        </p:nvSpPr>
        <p:spPr bwMode="auto">
          <a:xfrm>
            <a:off x="7467600" y="2077557"/>
            <a:ext cx="663534" cy="43704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>
                <a:solidFill>
                  <a:srgbClr val="003399"/>
                </a:solidFill>
                <a:ea typeface="宋体" pitchFamily="2" charset="-122"/>
              </a:rPr>
              <a:t>p</a:t>
            </a:r>
          </a:p>
        </p:txBody>
      </p:sp>
      <p:sp>
        <p:nvSpPr>
          <p:cNvPr id="51" name="矩形 50"/>
          <p:cNvSpPr/>
          <p:nvPr/>
        </p:nvSpPr>
        <p:spPr>
          <a:xfrm>
            <a:off x="5096572" y="2277744"/>
            <a:ext cx="444352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52" name="矩形 51"/>
          <p:cNvSpPr/>
          <p:nvPr/>
        </p:nvSpPr>
        <p:spPr>
          <a:xfrm>
            <a:off x="5105400" y="1788987"/>
            <a:ext cx="423514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/>
              <a:t>E</a:t>
            </a:r>
            <a:endParaRPr lang="zh-CN" altLang="en-US" dirty="0"/>
          </a:p>
        </p:txBody>
      </p:sp>
      <p:sp>
        <p:nvSpPr>
          <p:cNvPr id="53" name="矩形 52"/>
          <p:cNvSpPr/>
          <p:nvPr/>
        </p:nvSpPr>
        <p:spPr>
          <a:xfrm>
            <a:off x="5423048" y="1788987"/>
            <a:ext cx="463588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/>
              <a:t>G</a:t>
            </a:r>
            <a:endParaRPr lang="zh-CN" altLang="en-US" dirty="0"/>
          </a:p>
        </p:txBody>
      </p:sp>
      <p:sp>
        <p:nvSpPr>
          <p:cNvPr id="54" name="矩形 53"/>
          <p:cNvSpPr/>
          <p:nvPr/>
        </p:nvSpPr>
        <p:spPr>
          <a:xfrm>
            <a:off x="5791200" y="2299086"/>
            <a:ext cx="404278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/>
              <a:t>F</a:t>
            </a:r>
            <a:endParaRPr lang="zh-CN" altLang="en-US" dirty="0"/>
          </a:p>
        </p:txBody>
      </p:sp>
      <p:sp>
        <p:nvSpPr>
          <p:cNvPr id="55" name="矩形 54"/>
          <p:cNvSpPr/>
          <p:nvPr/>
        </p:nvSpPr>
        <p:spPr>
          <a:xfrm>
            <a:off x="5791200" y="1765686"/>
            <a:ext cx="444352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/>
              <a:t>H</a:t>
            </a:r>
            <a:endParaRPr lang="zh-CN" altLang="en-US" dirty="0"/>
          </a:p>
        </p:txBody>
      </p:sp>
      <p:sp>
        <p:nvSpPr>
          <p:cNvPr id="56" name="矩形 55"/>
          <p:cNvSpPr/>
          <p:nvPr/>
        </p:nvSpPr>
        <p:spPr>
          <a:xfrm>
            <a:off x="6148922" y="2299086"/>
            <a:ext cx="284052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/>
              <a:t>I</a:t>
            </a:r>
            <a:endParaRPr lang="zh-CN" altLang="en-US" dirty="0"/>
          </a:p>
        </p:txBody>
      </p:sp>
      <p:sp>
        <p:nvSpPr>
          <p:cNvPr id="58" name="矩形 57"/>
          <p:cNvSpPr/>
          <p:nvPr/>
        </p:nvSpPr>
        <p:spPr>
          <a:xfrm>
            <a:off x="2780814" y="5548641"/>
            <a:ext cx="686406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/>
              <a:t>B, </a:t>
            </a:r>
            <a:endParaRPr lang="zh-CN" altLang="en-US" sz="3200" dirty="0"/>
          </a:p>
        </p:txBody>
      </p:sp>
      <p:sp>
        <p:nvSpPr>
          <p:cNvPr id="59" name="矩形 58"/>
          <p:cNvSpPr/>
          <p:nvPr/>
        </p:nvSpPr>
        <p:spPr>
          <a:xfrm>
            <a:off x="3237408" y="5548641"/>
            <a:ext cx="686406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/>
              <a:t>A, </a:t>
            </a:r>
            <a:endParaRPr lang="zh-CN" altLang="en-US" sz="3200" dirty="0"/>
          </a:p>
        </p:txBody>
      </p:sp>
      <p:sp>
        <p:nvSpPr>
          <p:cNvPr id="60" name="矩形 59"/>
          <p:cNvSpPr/>
          <p:nvPr/>
        </p:nvSpPr>
        <p:spPr>
          <a:xfrm>
            <a:off x="2323614" y="5548641"/>
            <a:ext cx="708848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/>
              <a:t>D, </a:t>
            </a:r>
            <a:endParaRPr lang="zh-CN" altLang="en-US" sz="3200" dirty="0"/>
          </a:p>
        </p:txBody>
      </p:sp>
      <p:sp>
        <p:nvSpPr>
          <p:cNvPr id="61" name="矩形 60"/>
          <p:cNvSpPr/>
          <p:nvPr/>
        </p:nvSpPr>
        <p:spPr>
          <a:xfrm>
            <a:off x="3748366" y="5548641"/>
            <a:ext cx="686406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/>
              <a:t>E, </a:t>
            </a:r>
            <a:endParaRPr lang="zh-CN" altLang="en-US" sz="3200" dirty="0"/>
          </a:p>
        </p:txBody>
      </p:sp>
      <p:sp>
        <p:nvSpPr>
          <p:cNvPr id="62" name="矩形 61"/>
          <p:cNvSpPr/>
          <p:nvPr/>
        </p:nvSpPr>
        <p:spPr>
          <a:xfrm>
            <a:off x="4205566" y="5548641"/>
            <a:ext cx="731290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/>
              <a:t>G, </a:t>
            </a:r>
            <a:endParaRPr lang="zh-CN" altLang="en-US" sz="3200" dirty="0"/>
          </a:p>
        </p:txBody>
      </p:sp>
      <p:sp>
        <p:nvSpPr>
          <p:cNvPr id="63" name="矩形 62"/>
          <p:cNvSpPr/>
          <p:nvPr/>
        </p:nvSpPr>
        <p:spPr>
          <a:xfrm>
            <a:off x="4738966" y="5548641"/>
            <a:ext cx="708848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/>
              <a:t>C, </a:t>
            </a:r>
            <a:endParaRPr lang="zh-CN" altLang="en-US" sz="3200" dirty="0"/>
          </a:p>
        </p:txBody>
      </p:sp>
      <p:sp>
        <p:nvSpPr>
          <p:cNvPr id="64" name="矩形 63"/>
          <p:cNvSpPr/>
          <p:nvPr/>
        </p:nvSpPr>
        <p:spPr>
          <a:xfrm>
            <a:off x="5211914" y="5548641"/>
            <a:ext cx="708848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/>
              <a:t>H, </a:t>
            </a:r>
            <a:endParaRPr lang="zh-CN" altLang="en-US" sz="3200" dirty="0"/>
          </a:p>
        </p:txBody>
      </p:sp>
      <p:sp>
        <p:nvSpPr>
          <p:cNvPr id="65" name="矩形 64"/>
          <p:cNvSpPr/>
          <p:nvPr/>
        </p:nvSpPr>
        <p:spPr>
          <a:xfrm>
            <a:off x="5745314" y="5548641"/>
            <a:ext cx="616900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/>
              <a:t>F, </a:t>
            </a:r>
            <a:endParaRPr lang="zh-CN" altLang="en-US" sz="3200" dirty="0"/>
          </a:p>
        </p:txBody>
      </p:sp>
      <p:sp>
        <p:nvSpPr>
          <p:cNvPr id="66" name="矩形 65"/>
          <p:cNvSpPr/>
          <p:nvPr/>
        </p:nvSpPr>
        <p:spPr>
          <a:xfrm>
            <a:off x="6140908" y="5548641"/>
            <a:ext cx="412292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/>
              <a:t>I 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1" grpId="1"/>
      <p:bldP spid="12" grpId="0"/>
      <p:bldP spid="12" grpId="1"/>
      <p:bldP spid="13" grpId="0"/>
      <p:bldP spid="13" grpId="1"/>
      <p:bldP spid="50" grpId="0"/>
      <p:bldP spid="50" grpId="1"/>
      <p:bldP spid="51" grpId="0"/>
      <p:bldP spid="51" grpId="1"/>
      <p:bldP spid="52" grpId="0"/>
      <p:bldP spid="52" grpId="1"/>
      <p:bldP spid="53" grpId="0"/>
      <p:bldP spid="53" grpId="1"/>
      <p:bldP spid="54" grpId="0"/>
      <p:bldP spid="54" grpId="1"/>
      <p:bldP spid="55" grpId="0"/>
      <p:bldP spid="55" grpId="1"/>
      <p:bldP spid="56" grpId="0"/>
      <p:bldP spid="56" grpId="1"/>
      <p:bldP spid="58" grpId="0"/>
      <p:bldP spid="59" grpId="0"/>
      <p:bldP spid="60" grpId="0"/>
      <p:bldP spid="61" grpId="0"/>
      <p:bldP spid="62" grpId="0"/>
      <p:bldP spid="63" grpId="0"/>
      <p:bldP spid="64" grpId="0"/>
      <p:bldP spid="65" grpId="0"/>
      <p:bldP spid="66" grpId="0"/>
    </p:bldLst>
  </p:timing>
</p:sld>
</file>

<file path=ppt/slides/slide2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 Box 6"/>
          <p:cNvSpPr txBox="1">
            <a:spLocks noChangeArrowheads="1"/>
          </p:cNvSpPr>
          <p:nvPr/>
        </p:nvSpPr>
        <p:spPr bwMode="auto">
          <a:xfrm>
            <a:off x="304800" y="596609"/>
            <a:ext cx="7848600" cy="587661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3200" dirty="0"/>
              <a:t>后根序列：</a:t>
            </a:r>
            <a:endParaRPr lang="en-US" altLang="zh-CN" sz="3200" dirty="0"/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304800" y="1167110"/>
            <a:ext cx="8763000" cy="5386090"/>
          </a:xfrm>
          <a:prstGeom prst="rect">
            <a:avLst/>
          </a:prstGeom>
          <a:noFill/>
          <a:ln w="28575" algn="ctr">
            <a:solidFill>
              <a:srgbClr val="92D05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400"/>
              </a:spcBef>
              <a:buNone/>
            </a:pPr>
            <a:r>
              <a:rPr lang="en-US" altLang="zh-CN" sz="3000" dirty="0"/>
              <a:t>1)</a:t>
            </a:r>
            <a:r>
              <a:rPr lang="zh-CN" altLang="en-US" sz="3000" dirty="0"/>
              <a:t> </a:t>
            </a:r>
            <a:r>
              <a:rPr lang="en-US" altLang="zh-CN" sz="3000" dirty="0"/>
              <a:t>p</a:t>
            </a:r>
            <a:r>
              <a:rPr lang="zh-CN" altLang="en-US" sz="3000" dirty="0"/>
              <a:t>指向树根，</a:t>
            </a:r>
            <a:endParaRPr lang="en-US" altLang="zh-CN" sz="3000" dirty="0"/>
          </a:p>
          <a:p>
            <a:pPr>
              <a:lnSpc>
                <a:spcPct val="120000"/>
              </a:lnSpc>
              <a:spcBef>
                <a:spcPts val="400"/>
              </a:spcBef>
              <a:buNone/>
            </a:pPr>
            <a:r>
              <a:rPr lang="en-US" altLang="zh-CN" sz="3000" dirty="0"/>
              <a:t>2) </a:t>
            </a:r>
            <a:r>
              <a:rPr lang="zh-CN" altLang="en-US" sz="3000" dirty="0"/>
              <a:t>当</a:t>
            </a:r>
            <a:r>
              <a:rPr lang="en-US" altLang="zh-CN" sz="3000" dirty="0" err="1"/>
              <a:t>p≠Null</a:t>
            </a:r>
            <a:r>
              <a:rPr lang="en-US" altLang="zh-CN" sz="3000" dirty="0"/>
              <a:t>, </a:t>
            </a:r>
            <a:r>
              <a:rPr lang="en-US" altLang="zh-CN" sz="3000" dirty="0">
                <a:solidFill>
                  <a:srgbClr val="C00000"/>
                </a:solidFill>
              </a:rPr>
              <a:t> p</a:t>
            </a:r>
            <a:r>
              <a:rPr lang="zh-CN" altLang="en-US" sz="3000" dirty="0">
                <a:solidFill>
                  <a:srgbClr val="C00000"/>
                </a:solidFill>
              </a:rPr>
              <a:t>进栈，</a:t>
            </a:r>
            <a:endParaRPr lang="en-US" altLang="zh-CN" sz="3000" dirty="0">
              <a:solidFill>
                <a:srgbClr val="C00000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000" dirty="0">
                <a:solidFill>
                  <a:srgbClr val="C00000"/>
                </a:solidFill>
              </a:rPr>
              <a:t>     p=p</a:t>
            </a:r>
            <a:r>
              <a:rPr lang="zh-CN" altLang="en-US" sz="3000" dirty="0">
                <a:solidFill>
                  <a:srgbClr val="C00000"/>
                </a:solidFill>
              </a:rPr>
              <a:t>的左孩子；</a:t>
            </a:r>
            <a:endParaRPr lang="en-US" altLang="zh-CN" sz="3000" dirty="0">
              <a:solidFill>
                <a:srgbClr val="C00000"/>
              </a:solidFill>
            </a:endParaRPr>
          </a:p>
          <a:p>
            <a:pPr>
              <a:lnSpc>
                <a:spcPct val="120000"/>
              </a:lnSpc>
              <a:spcBef>
                <a:spcPts val="400"/>
              </a:spcBef>
              <a:buNone/>
            </a:pPr>
            <a:r>
              <a:rPr lang="en-US" altLang="zh-CN" sz="3000" dirty="0"/>
              <a:t>3) </a:t>
            </a:r>
            <a:r>
              <a:rPr lang="zh-CN" altLang="en-US" sz="3000" dirty="0"/>
              <a:t>重复</a:t>
            </a:r>
            <a:r>
              <a:rPr lang="en-US" altLang="zh-CN" sz="3000" dirty="0"/>
              <a:t>2), </a:t>
            </a:r>
            <a:r>
              <a:rPr lang="zh-CN" altLang="en-US" sz="3000" dirty="0"/>
              <a:t>直到</a:t>
            </a:r>
            <a:r>
              <a:rPr lang="en-US" altLang="zh-CN" sz="3000" dirty="0"/>
              <a:t>p</a:t>
            </a:r>
            <a:r>
              <a:rPr lang="zh-CN" altLang="en-US" sz="3000" dirty="0"/>
              <a:t>为</a:t>
            </a:r>
            <a:r>
              <a:rPr lang="en-US" altLang="zh-CN" sz="3000" dirty="0"/>
              <a:t>Null</a:t>
            </a:r>
            <a:r>
              <a:rPr lang="zh-CN" altLang="en-US" sz="3000" dirty="0"/>
              <a:t>；</a:t>
            </a:r>
            <a:endParaRPr lang="en-US" altLang="zh-CN" sz="3000" dirty="0"/>
          </a:p>
          <a:p>
            <a:pPr>
              <a:lnSpc>
                <a:spcPct val="120000"/>
              </a:lnSpc>
              <a:spcBef>
                <a:spcPts val="400"/>
              </a:spcBef>
              <a:buNone/>
            </a:pPr>
            <a:r>
              <a:rPr lang="en-US" altLang="zh-CN" sz="3000" dirty="0"/>
              <a:t>4)</a:t>
            </a:r>
            <a:r>
              <a:rPr lang="zh-CN" altLang="en-US" sz="3000" dirty="0"/>
              <a:t> 若栈不空，</a:t>
            </a:r>
            <a:endParaRPr lang="en-US" altLang="zh-CN" sz="3000" dirty="0">
              <a:solidFill>
                <a:srgbClr val="00518E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000" dirty="0">
                <a:solidFill>
                  <a:srgbClr val="003399"/>
                </a:solidFill>
              </a:rPr>
              <a:t>    a. </a:t>
            </a:r>
            <a:r>
              <a:rPr lang="zh-CN" altLang="en-US" sz="3000" dirty="0">
                <a:solidFill>
                  <a:srgbClr val="003399"/>
                </a:solidFill>
              </a:rPr>
              <a:t>若栈顶无右孩子，或右孩子刚被访问，</a:t>
            </a:r>
            <a:endParaRPr lang="en-US" altLang="zh-CN" sz="3000" dirty="0">
              <a:solidFill>
                <a:srgbClr val="003399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000" dirty="0"/>
              <a:t>         </a:t>
            </a:r>
            <a:r>
              <a:rPr lang="en-US" altLang="zh-CN" sz="3000" dirty="0">
                <a:sym typeface="Wingdings" pitchFamily="2" charset="2"/>
              </a:rPr>
              <a:t></a:t>
            </a:r>
            <a:r>
              <a:rPr lang="zh-CN" altLang="en-US" sz="3000" dirty="0">
                <a:sym typeface="Wingdings" pitchFamily="2" charset="2"/>
              </a:rPr>
              <a:t>访问栈顶，退栈，</a:t>
            </a:r>
            <a:r>
              <a:rPr lang="zh-CN" altLang="en-US" sz="3000" dirty="0">
                <a:solidFill>
                  <a:srgbClr val="008000"/>
                </a:solidFill>
                <a:sym typeface="Wingdings" pitchFamily="2" charset="2"/>
              </a:rPr>
              <a:t>令</a:t>
            </a:r>
            <a:r>
              <a:rPr lang="en-US" altLang="zh-CN" sz="3000" dirty="0">
                <a:solidFill>
                  <a:srgbClr val="008000"/>
                </a:solidFill>
                <a:sym typeface="Wingdings" pitchFamily="2" charset="2"/>
              </a:rPr>
              <a:t>p=Null(</a:t>
            </a:r>
            <a:r>
              <a:rPr lang="zh-CN" altLang="en-US" sz="3000" dirty="0">
                <a:solidFill>
                  <a:srgbClr val="008000"/>
                </a:solidFill>
                <a:sym typeface="Wingdings" pitchFamily="2" charset="2"/>
              </a:rPr>
              <a:t>继续考察栈顶</a:t>
            </a:r>
            <a:r>
              <a:rPr lang="en-US" altLang="zh-CN" sz="3000" dirty="0">
                <a:solidFill>
                  <a:srgbClr val="008000"/>
                </a:solidFill>
                <a:sym typeface="Wingdings" pitchFamily="2" charset="2"/>
              </a:rPr>
              <a:t>)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000" dirty="0">
                <a:sym typeface="Wingdings" pitchFamily="2" charset="2"/>
              </a:rPr>
              <a:t>    </a:t>
            </a:r>
            <a:r>
              <a:rPr lang="en-US" altLang="zh-CN" sz="3000" dirty="0">
                <a:solidFill>
                  <a:srgbClr val="003399"/>
                </a:solidFill>
                <a:sym typeface="Wingdings" pitchFamily="2" charset="2"/>
              </a:rPr>
              <a:t>b. </a:t>
            </a:r>
            <a:r>
              <a:rPr lang="zh-CN" altLang="en-US" sz="3000" dirty="0">
                <a:solidFill>
                  <a:srgbClr val="003399"/>
                </a:solidFill>
                <a:sym typeface="Wingdings" pitchFamily="2" charset="2"/>
              </a:rPr>
              <a:t>否则，</a:t>
            </a:r>
            <a:r>
              <a:rPr lang="en-US" altLang="zh-CN" sz="3000" dirty="0">
                <a:solidFill>
                  <a:srgbClr val="003399"/>
                </a:solidFill>
                <a:sym typeface="Wingdings" pitchFamily="2" charset="2"/>
              </a:rPr>
              <a:t>p=p</a:t>
            </a:r>
            <a:r>
              <a:rPr lang="zh-CN" altLang="en-US" sz="3000" dirty="0">
                <a:solidFill>
                  <a:srgbClr val="003399"/>
                </a:solidFill>
                <a:sym typeface="Wingdings" pitchFamily="2" charset="2"/>
              </a:rPr>
              <a:t>的右孩子</a:t>
            </a:r>
            <a:endParaRPr lang="en-US" altLang="zh-CN" sz="3000" dirty="0">
              <a:solidFill>
                <a:srgbClr val="003399"/>
              </a:solidFill>
            </a:endParaRPr>
          </a:p>
          <a:p>
            <a:pPr>
              <a:lnSpc>
                <a:spcPct val="120000"/>
              </a:lnSpc>
              <a:spcBef>
                <a:spcPts val="400"/>
              </a:spcBef>
              <a:buNone/>
            </a:pPr>
            <a:r>
              <a:rPr lang="en-US" altLang="zh-CN" sz="3000" dirty="0"/>
              <a:t>5) </a:t>
            </a:r>
            <a:r>
              <a:rPr lang="zh-CN" altLang="en-US" sz="3000" dirty="0"/>
              <a:t>当栈空且</a:t>
            </a:r>
            <a:r>
              <a:rPr lang="en-US" altLang="zh-CN" sz="3000" dirty="0"/>
              <a:t>p</a:t>
            </a:r>
            <a:r>
              <a:rPr lang="zh-CN" altLang="en-US" sz="3000" dirty="0"/>
              <a:t>为</a:t>
            </a:r>
            <a:r>
              <a:rPr lang="en-US" altLang="zh-CN" sz="3000" dirty="0"/>
              <a:t>Null </a:t>
            </a:r>
            <a:r>
              <a:rPr lang="zh-CN" altLang="en-US" sz="3000" dirty="0"/>
              <a:t>，结束。</a:t>
            </a:r>
            <a:endParaRPr lang="en-US" altLang="zh-CN" sz="3000" dirty="0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4364148" y="1112987"/>
          <a:ext cx="1600200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81289">
                <a:tc>
                  <a:txBody>
                    <a:bodyPr/>
                    <a:lstStyle/>
                    <a:p>
                      <a:endParaRPr lang="zh-CN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1289">
                <a:tc>
                  <a:txBody>
                    <a:bodyPr/>
                    <a:lstStyle/>
                    <a:p>
                      <a:endParaRPr lang="zh-CN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1289">
                <a:tc>
                  <a:txBody>
                    <a:bodyPr/>
                    <a:lstStyle/>
                    <a:p>
                      <a:endParaRPr lang="zh-CN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1289">
                <a:tc>
                  <a:txBody>
                    <a:bodyPr/>
                    <a:lstStyle/>
                    <a:p>
                      <a:endParaRPr lang="zh-CN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4" name="矩形 13"/>
          <p:cNvSpPr/>
          <p:nvPr/>
        </p:nvSpPr>
        <p:spPr>
          <a:xfrm>
            <a:off x="4384986" y="2605354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4364148" y="2135144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4364148" y="1570187"/>
            <a:ext cx="444352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18" name="Oval 27"/>
          <p:cNvSpPr>
            <a:spLocks noChangeArrowheads="1"/>
          </p:cNvSpPr>
          <p:nvPr/>
        </p:nvSpPr>
        <p:spPr bwMode="auto">
          <a:xfrm>
            <a:off x="7140000" y="1224243"/>
            <a:ext cx="432000" cy="432000"/>
          </a:xfrm>
          <a:prstGeom prst="ellipse">
            <a:avLst/>
          </a:prstGeom>
          <a:solidFill>
            <a:srgbClr val="FFFE98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/>
              <a:t>A</a:t>
            </a:r>
          </a:p>
        </p:txBody>
      </p:sp>
      <p:sp>
        <p:nvSpPr>
          <p:cNvPr id="19" name="Oval 28"/>
          <p:cNvSpPr>
            <a:spLocks noChangeArrowheads="1"/>
          </p:cNvSpPr>
          <p:nvPr/>
        </p:nvSpPr>
        <p:spPr bwMode="auto">
          <a:xfrm>
            <a:off x="7627798" y="1986243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C</a:t>
            </a:r>
            <a:endParaRPr lang="zh-CN" altLang="en-US" sz="3200" dirty="0"/>
          </a:p>
        </p:txBody>
      </p:sp>
      <p:sp>
        <p:nvSpPr>
          <p:cNvPr id="20" name="Oval 29"/>
          <p:cNvSpPr>
            <a:spLocks noChangeArrowheads="1"/>
          </p:cNvSpPr>
          <p:nvPr/>
        </p:nvSpPr>
        <p:spPr bwMode="auto">
          <a:xfrm>
            <a:off x="7018198" y="2808202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E</a:t>
            </a:r>
            <a:endParaRPr lang="zh-CN" altLang="en-US" sz="3200" dirty="0"/>
          </a:p>
        </p:txBody>
      </p:sp>
      <p:cxnSp>
        <p:nvCxnSpPr>
          <p:cNvPr id="22" name="直接连接符 21"/>
          <p:cNvCxnSpPr>
            <a:stCxn id="18" idx="3"/>
            <a:endCxn id="31" idx="0"/>
          </p:cNvCxnSpPr>
          <p:nvPr/>
        </p:nvCxnSpPr>
        <p:spPr bwMode="auto">
          <a:xfrm rot="5400000">
            <a:off x="6806680" y="1580699"/>
            <a:ext cx="384306" cy="4088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直接连接符 22"/>
          <p:cNvCxnSpPr>
            <a:stCxn id="18" idx="5"/>
            <a:endCxn id="19" idx="0"/>
          </p:cNvCxnSpPr>
          <p:nvPr/>
        </p:nvCxnSpPr>
        <p:spPr bwMode="auto">
          <a:xfrm rot="16200000" flipH="1">
            <a:off x="7479634" y="1622078"/>
            <a:ext cx="393265" cy="33506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直接连接符 23"/>
          <p:cNvCxnSpPr>
            <a:stCxn id="19" idx="3"/>
            <a:endCxn id="20" idx="0"/>
          </p:cNvCxnSpPr>
          <p:nvPr/>
        </p:nvCxnSpPr>
        <p:spPr bwMode="auto">
          <a:xfrm rot="5400000">
            <a:off x="7236019" y="2353158"/>
            <a:ext cx="453224" cy="4568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Oval 29"/>
          <p:cNvSpPr>
            <a:spLocks noChangeArrowheads="1"/>
          </p:cNvSpPr>
          <p:nvPr/>
        </p:nvSpPr>
        <p:spPr bwMode="auto">
          <a:xfrm>
            <a:off x="8207998" y="2808202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F</a:t>
            </a:r>
            <a:endParaRPr lang="zh-CN" altLang="en-US" sz="3200" dirty="0"/>
          </a:p>
        </p:txBody>
      </p:sp>
      <p:cxnSp>
        <p:nvCxnSpPr>
          <p:cNvPr id="26" name="直接连接符 25"/>
          <p:cNvCxnSpPr>
            <a:stCxn id="19" idx="5"/>
            <a:endCxn id="25" idx="0"/>
          </p:cNvCxnSpPr>
          <p:nvPr/>
        </p:nvCxnSpPr>
        <p:spPr bwMode="auto">
          <a:xfrm rot="16200000" flipH="1">
            <a:off x="7983653" y="2367857"/>
            <a:ext cx="453224" cy="4274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7" name="Oval 29"/>
          <p:cNvSpPr>
            <a:spLocks noChangeArrowheads="1"/>
          </p:cNvSpPr>
          <p:nvPr/>
        </p:nvSpPr>
        <p:spPr bwMode="auto">
          <a:xfrm>
            <a:off x="7903198" y="3599602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H</a:t>
            </a:r>
            <a:endParaRPr lang="zh-CN" altLang="en-US" sz="3200" dirty="0"/>
          </a:p>
        </p:txBody>
      </p:sp>
      <p:cxnSp>
        <p:nvCxnSpPr>
          <p:cNvPr id="28" name="直接连接符 27"/>
          <p:cNvCxnSpPr>
            <a:stCxn id="25" idx="3"/>
            <a:endCxn id="27" idx="0"/>
          </p:cNvCxnSpPr>
          <p:nvPr/>
        </p:nvCxnSpPr>
        <p:spPr bwMode="auto">
          <a:xfrm rot="5400000">
            <a:off x="7983899" y="3312237"/>
            <a:ext cx="422665" cy="1520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9" name="Oval 29"/>
          <p:cNvSpPr>
            <a:spLocks noChangeArrowheads="1"/>
          </p:cNvSpPr>
          <p:nvPr/>
        </p:nvSpPr>
        <p:spPr bwMode="auto">
          <a:xfrm>
            <a:off x="8559600" y="3599602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I</a:t>
            </a:r>
            <a:endParaRPr lang="zh-CN" altLang="en-US" sz="3200" dirty="0"/>
          </a:p>
        </p:txBody>
      </p:sp>
      <p:cxnSp>
        <p:nvCxnSpPr>
          <p:cNvPr id="30" name="直接连接符 29"/>
          <p:cNvCxnSpPr>
            <a:stCxn id="25" idx="5"/>
            <a:endCxn id="29" idx="0"/>
          </p:cNvCxnSpPr>
          <p:nvPr/>
        </p:nvCxnSpPr>
        <p:spPr bwMode="auto">
          <a:xfrm rot="16200000" flipH="1">
            <a:off x="8464834" y="3288835"/>
            <a:ext cx="422665" cy="19886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1" name="Oval 28"/>
          <p:cNvSpPr>
            <a:spLocks noChangeArrowheads="1"/>
          </p:cNvSpPr>
          <p:nvPr/>
        </p:nvSpPr>
        <p:spPr bwMode="auto">
          <a:xfrm>
            <a:off x="6578400" y="1977284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B</a:t>
            </a:r>
            <a:endParaRPr lang="zh-CN" altLang="en-US" sz="3200" dirty="0"/>
          </a:p>
        </p:txBody>
      </p:sp>
      <p:sp>
        <p:nvSpPr>
          <p:cNvPr id="32" name="Oval 29"/>
          <p:cNvSpPr>
            <a:spLocks noChangeArrowheads="1"/>
          </p:cNvSpPr>
          <p:nvPr/>
        </p:nvSpPr>
        <p:spPr bwMode="auto">
          <a:xfrm>
            <a:off x="6049200" y="2826252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D</a:t>
            </a:r>
            <a:endParaRPr lang="zh-CN" altLang="en-US" sz="3200" dirty="0"/>
          </a:p>
        </p:txBody>
      </p:sp>
      <p:cxnSp>
        <p:nvCxnSpPr>
          <p:cNvPr id="33" name="直接连接符 32"/>
          <p:cNvCxnSpPr>
            <a:stCxn id="31" idx="3"/>
            <a:endCxn id="32" idx="0"/>
          </p:cNvCxnSpPr>
          <p:nvPr/>
        </p:nvCxnSpPr>
        <p:spPr bwMode="auto">
          <a:xfrm rot="5400000">
            <a:off x="6213317" y="2397903"/>
            <a:ext cx="480233" cy="3764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4" name="Oval 29"/>
          <p:cNvSpPr>
            <a:spLocks noChangeArrowheads="1"/>
          </p:cNvSpPr>
          <p:nvPr/>
        </p:nvSpPr>
        <p:spPr bwMode="auto">
          <a:xfrm>
            <a:off x="7297800" y="3617654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G</a:t>
            </a:r>
            <a:endParaRPr lang="zh-CN" altLang="en-US" sz="3200" dirty="0"/>
          </a:p>
        </p:txBody>
      </p:sp>
      <p:cxnSp>
        <p:nvCxnSpPr>
          <p:cNvPr id="35" name="直接连接符 34"/>
          <p:cNvCxnSpPr>
            <a:stCxn id="20" idx="5"/>
            <a:endCxn id="34" idx="0"/>
          </p:cNvCxnSpPr>
          <p:nvPr/>
        </p:nvCxnSpPr>
        <p:spPr bwMode="auto">
          <a:xfrm rot="16200000" flipH="1">
            <a:off x="7230008" y="3333861"/>
            <a:ext cx="440717" cy="12686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直接箭头连接符 35"/>
          <p:cNvCxnSpPr/>
          <p:nvPr/>
        </p:nvCxnSpPr>
        <p:spPr bwMode="auto">
          <a:xfrm rot="10800000" flipV="1">
            <a:off x="7543800" y="1199042"/>
            <a:ext cx="304800" cy="92441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7" name="直接箭头连接符 36"/>
          <p:cNvCxnSpPr/>
          <p:nvPr/>
        </p:nvCxnSpPr>
        <p:spPr bwMode="auto">
          <a:xfrm rot="5400000">
            <a:off x="6942321" y="1816763"/>
            <a:ext cx="364759" cy="2286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8" name="直接箭头连接符 37"/>
          <p:cNvCxnSpPr>
            <a:endCxn id="32" idx="7"/>
          </p:cNvCxnSpPr>
          <p:nvPr/>
        </p:nvCxnSpPr>
        <p:spPr bwMode="auto">
          <a:xfrm rot="5400000">
            <a:off x="6326132" y="2586247"/>
            <a:ext cx="395074" cy="211467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9" name="直接箭头连接符 38"/>
          <p:cNvCxnSpPr/>
          <p:nvPr/>
        </p:nvCxnSpPr>
        <p:spPr bwMode="auto">
          <a:xfrm rot="5400000">
            <a:off x="5943600" y="3332643"/>
            <a:ext cx="304800" cy="1524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2" name="直接箭头连接符 41"/>
          <p:cNvCxnSpPr/>
          <p:nvPr/>
        </p:nvCxnSpPr>
        <p:spPr bwMode="auto">
          <a:xfrm rot="5400000">
            <a:off x="7979398" y="1748684"/>
            <a:ext cx="381000" cy="2286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3" name="直接箭头连接符 42"/>
          <p:cNvCxnSpPr/>
          <p:nvPr/>
        </p:nvCxnSpPr>
        <p:spPr bwMode="auto">
          <a:xfrm rot="5400000">
            <a:off x="7331698" y="2608743"/>
            <a:ext cx="304800" cy="2286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4" name="直接箭头连接符 43"/>
          <p:cNvCxnSpPr/>
          <p:nvPr/>
        </p:nvCxnSpPr>
        <p:spPr bwMode="auto">
          <a:xfrm rot="5400000">
            <a:off x="6798298" y="3294543"/>
            <a:ext cx="381000" cy="1524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5" name="直接箭头连接符 44"/>
          <p:cNvCxnSpPr/>
          <p:nvPr/>
        </p:nvCxnSpPr>
        <p:spPr bwMode="auto">
          <a:xfrm rot="5400000">
            <a:off x="7505700" y="3370743"/>
            <a:ext cx="381000" cy="1524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6" name="直接箭头连接符 45"/>
          <p:cNvCxnSpPr/>
          <p:nvPr/>
        </p:nvCxnSpPr>
        <p:spPr bwMode="auto">
          <a:xfrm rot="5400000">
            <a:off x="7162800" y="4094643"/>
            <a:ext cx="304800" cy="1524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8" name="直接箭头连接符 47"/>
          <p:cNvCxnSpPr/>
          <p:nvPr/>
        </p:nvCxnSpPr>
        <p:spPr bwMode="auto">
          <a:xfrm rot="5400000">
            <a:off x="7844397" y="4094643"/>
            <a:ext cx="304800" cy="1524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0" name="直接箭头连接符 49"/>
          <p:cNvCxnSpPr/>
          <p:nvPr/>
        </p:nvCxnSpPr>
        <p:spPr bwMode="auto">
          <a:xfrm rot="5400000">
            <a:off x="8453998" y="4094643"/>
            <a:ext cx="304800" cy="1524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2" name="直接箭头连接符 51"/>
          <p:cNvCxnSpPr/>
          <p:nvPr/>
        </p:nvCxnSpPr>
        <p:spPr bwMode="auto">
          <a:xfrm rot="5400000">
            <a:off x="8187298" y="3370743"/>
            <a:ext cx="304800" cy="2286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3" name="直接箭头连接符 52"/>
          <p:cNvCxnSpPr/>
          <p:nvPr/>
        </p:nvCxnSpPr>
        <p:spPr bwMode="auto">
          <a:xfrm rot="5400000">
            <a:off x="8720700" y="3370743"/>
            <a:ext cx="381000" cy="1524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4" name="直接箭头连接符 53"/>
          <p:cNvCxnSpPr/>
          <p:nvPr/>
        </p:nvCxnSpPr>
        <p:spPr bwMode="auto">
          <a:xfrm rot="5400000">
            <a:off x="8417999" y="2606642"/>
            <a:ext cx="381000" cy="156602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5" name="Text Box 34"/>
          <p:cNvSpPr txBox="1">
            <a:spLocks noChangeArrowheads="1"/>
          </p:cNvSpPr>
          <p:nvPr/>
        </p:nvSpPr>
        <p:spPr bwMode="auto">
          <a:xfrm>
            <a:off x="7620000" y="990600"/>
            <a:ext cx="663534" cy="43704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>
                <a:solidFill>
                  <a:srgbClr val="003399"/>
                </a:solidFill>
                <a:ea typeface="宋体" pitchFamily="2" charset="-122"/>
              </a:rPr>
              <a:t>p</a:t>
            </a:r>
          </a:p>
        </p:txBody>
      </p:sp>
      <p:sp>
        <p:nvSpPr>
          <p:cNvPr id="56" name="矩形 55"/>
          <p:cNvSpPr/>
          <p:nvPr/>
        </p:nvSpPr>
        <p:spPr>
          <a:xfrm>
            <a:off x="4745148" y="2153528"/>
            <a:ext cx="444352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57" name="矩形 56"/>
          <p:cNvSpPr/>
          <p:nvPr/>
        </p:nvSpPr>
        <p:spPr>
          <a:xfrm>
            <a:off x="4745148" y="1565270"/>
            <a:ext cx="423514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/>
              <a:t>E</a:t>
            </a:r>
            <a:endParaRPr lang="zh-CN" altLang="en-US" dirty="0"/>
          </a:p>
        </p:txBody>
      </p:sp>
      <p:sp>
        <p:nvSpPr>
          <p:cNvPr id="58" name="矩形 57"/>
          <p:cNvSpPr/>
          <p:nvPr/>
        </p:nvSpPr>
        <p:spPr>
          <a:xfrm>
            <a:off x="4745148" y="1108070"/>
            <a:ext cx="463588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/>
              <a:t>G</a:t>
            </a:r>
            <a:endParaRPr lang="zh-CN" altLang="en-US" dirty="0"/>
          </a:p>
        </p:txBody>
      </p:sp>
      <p:sp>
        <p:nvSpPr>
          <p:cNvPr id="59" name="矩形 58"/>
          <p:cNvSpPr/>
          <p:nvPr/>
        </p:nvSpPr>
        <p:spPr>
          <a:xfrm>
            <a:off x="5126148" y="1565270"/>
            <a:ext cx="404278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/>
              <a:t>F</a:t>
            </a:r>
            <a:endParaRPr lang="zh-CN" altLang="en-US" dirty="0"/>
          </a:p>
        </p:txBody>
      </p:sp>
      <p:sp>
        <p:nvSpPr>
          <p:cNvPr id="60" name="矩形 59"/>
          <p:cNvSpPr/>
          <p:nvPr/>
        </p:nvSpPr>
        <p:spPr>
          <a:xfrm>
            <a:off x="5126148" y="1108070"/>
            <a:ext cx="444352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/>
              <a:t>H</a:t>
            </a:r>
            <a:endParaRPr lang="zh-CN" altLang="en-US" dirty="0"/>
          </a:p>
        </p:txBody>
      </p:sp>
      <p:sp>
        <p:nvSpPr>
          <p:cNvPr id="61" name="矩形 60"/>
          <p:cNvSpPr/>
          <p:nvPr/>
        </p:nvSpPr>
        <p:spPr>
          <a:xfrm>
            <a:off x="5735748" y="1046643"/>
            <a:ext cx="284052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/>
              <a:t>I</a:t>
            </a:r>
            <a:endParaRPr lang="zh-CN" altLang="en-US" dirty="0"/>
          </a:p>
        </p:txBody>
      </p:sp>
      <p:sp>
        <p:nvSpPr>
          <p:cNvPr id="64" name="矩形 63"/>
          <p:cNvSpPr/>
          <p:nvPr/>
        </p:nvSpPr>
        <p:spPr>
          <a:xfrm>
            <a:off x="2871747" y="520409"/>
            <a:ext cx="686406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/>
              <a:t>B, </a:t>
            </a:r>
            <a:endParaRPr lang="zh-CN" altLang="en-US" sz="3200" dirty="0"/>
          </a:p>
        </p:txBody>
      </p:sp>
      <p:sp>
        <p:nvSpPr>
          <p:cNvPr id="65" name="矩形 64"/>
          <p:cNvSpPr/>
          <p:nvPr/>
        </p:nvSpPr>
        <p:spPr>
          <a:xfrm>
            <a:off x="3328341" y="520409"/>
            <a:ext cx="731290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/>
              <a:t>G, </a:t>
            </a:r>
            <a:endParaRPr lang="zh-CN" altLang="en-US" sz="3200" dirty="0"/>
          </a:p>
        </p:txBody>
      </p:sp>
      <p:sp>
        <p:nvSpPr>
          <p:cNvPr id="66" name="矩形 65"/>
          <p:cNvSpPr/>
          <p:nvPr/>
        </p:nvSpPr>
        <p:spPr>
          <a:xfrm>
            <a:off x="2338347" y="520409"/>
            <a:ext cx="708848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/>
              <a:t>D, </a:t>
            </a:r>
            <a:endParaRPr lang="zh-CN" altLang="en-US" sz="3200" dirty="0"/>
          </a:p>
        </p:txBody>
      </p:sp>
      <p:sp>
        <p:nvSpPr>
          <p:cNvPr id="67" name="矩形 66"/>
          <p:cNvSpPr/>
          <p:nvPr/>
        </p:nvSpPr>
        <p:spPr>
          <a:xfrm>
            <a:off x="3839299" y="520409"/>
            <a:ext cx="686406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/>
              <a:t>E, </a:t>
            </a:r>
            <a:endParaRPr lang="zh-CN" altLang="en-US" sz="3200" dirty="0"/>
          </a:p>
        </p:txBody>
      </p:sp>
      <p:sp>
        <p:nvSpPr>
          <p:cNvPr id="68" name="矩形 67"/>
          <p:cNvSpPr/>
          <p:nvPr/>
        </p:nvSpPr>
        <p:spPr>
          <a:xfrm>
            <a:off x="4296499" y="520409"/>
            <a:ext cx="708848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/>
              <a:t>H, </a:t>
            </a:r>
            <a:endParaRPr lang="zh-CN" altLang="en-US" sz="3200" dirty="0"/>
          </a:p>
        </p:txBody>
      </p:sp>
      <p:sp>
        <p:nvSpPr>
          <p:cNvPr id="69" name="矩形 68"/>
          <p:cNvSpPr/>
          <p:nvPr/>
        </p:nvSpPr>
        <p:spPr>
          <a:xfrm>
            <a:off x="4860241" y="520409"/>
            <a:ext cx="526106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/>
              <a:t>I, </a:t>
            </a:r>
            <a:endParaRPr lang="zh-CN" altLang="en-US" sz="3200" dirty="0"/>
          </a:p>
        </p:txBody>
      </p:sp>
      <p:sp>
        <p:nvSpPr>
          <p:cNvPr id="70" name="矩形 69"/>
          <p:cNvSpPr/>
          <p:nvPr/>
        </p:nvSpPr>
        <p:spPr>
          <a:xfrm>
            <a:off x="5233947" y="520409"/>
            <a:ext cx="616900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/>
              <a:t>F, </a:t>
            </a:r>
            <a:endParaRPr lang="zh-CN" altLang="en-US" sz="3200" dirty="0"/>
          </a:p>
        </p:txBody>
      </p:sp>
      <p:sp>
        <p:nvSpPr>
          <p:cNvPr id="71" name="矩形 70"/>
          <p:cNvSpPr/>
          <p:nvPr/>
        </p:nvSpPr>
        <p:spPr>
          <a:xfrm>
            <a:off x="5691147" y="520409"/>
            <a:ext cx="708848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/>
              <a:t>C, </a:t>
            </a:r>
            <a:endParaRPr lang="zh-CN" altLang="en-US" sz="3200" dirty="0"/>
          </a:p>
        </p:txBody>
      </p:sp>
      <p:sp>
        <p:nvSpPr>
          <p:cNvPr id="72" name="矩形 71"/>
          <p:cNvSpPr/>
          <p:nvPr/>
        </p:nvSpPr>
        <p:spPr>
          <a:xfrm>
            <a:off x="6231841" y="520409"/>
            <a:ext cx="549959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/>
              <a:t>A </a:t>
            </a:r>
            <a:endParaRPr lang="zh-CN" altLang="en-US" sz="3200" dirty="0"/>
          </a:p>
        </p:txBody>
      </p:sp>
      <p:sp>
        <p:nvSpPr>
          <p:cNvPr id="73" name="Text Box 34"/>
          <p:cNvSpPr txBox="1">
            <a:spLocks noChangeArrowheads="1"/>
          </p:cNvSpPr>
          <p:nvPr/>
        </p:nvSpPr>
        <p:spPr bwMode="auto">
          <a:xfrm>
            <a:off x="7543800" y="1194794"/>
            <a:ext cx="1524000" cy="44428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>
                <a:solidFill>
                  <a:srgbClr val="003399"/>
                </a:solidFill>
                <a:ea typeface="宋体" pitchFamily="2" charset="-122"/>
              </a:rPr>
              <a:t>p=Null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4" grpId="1"/>
      <p:bldP spid="15" grpId="0"/>
      <p:bldP spid="15" grpId="1"/>
      <p:bldP spid="17" grpId="0"/>
      <p:bldP spid="17" grpId="1"/>
      <p:bldP spid="55" grpId="0"/>
      <p:bldP spid="55" grpId="1"/>
      <p:bldP spid="56" grpId="0"/>
      <p:bldP spid="56" grpId="1"/>
      <p:bldP spid="57" grpId="0"/>
      <p:bldP spid="57" grpId="1"/>
      <p:bldP spid="58" grpId="0"/>
      <p:bldP spid="58" grpId="1"/>
      <p:bldP spid="59" grpId="0"/>
      <p:bldP spid="59" grpId="1"/>
      <p:bldP spid="60" grpId="0"/>
      <p:bldP spid="60" grpId="1"/>
      <p:bldP spid="61" grpId="0"/>
      <p:bldP spid="61" grpId="1"/>
      <p:bldP spid="64" grpId="0"/>
      <p:bldP spid="65" grpId="0"/>
      <p:bldP spid="66" grpId="0"/>
      <p:bldP spid="67" grpId="0"/>
      <p:bldP spid="68" grpId="0"/>
      <p:bldP spid="69" grpId="0"/>
      <p:bldP spid="70" grpId="0"/>
      <p:bldP spid="71" grpId="0"/>
      <p:bldP spid="72" grpId="0"/>
      <p:bldP spid="73" grpId="0"/>
    </p:bldLst>
  </p:timing>
</p:sld>
</file>

<file path=ppt/slides/slide2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52400" y="457200"/>
            <a:ext cx="8991600" cy="638020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CN" sz="3000" dirty="0"/>
              <a:t>void </a:t>
            </a:r>
            <a:r>
              <a:rPr lang="en-US" altLang="zh-CN" sz="3000" dirty="0" err="1"/>
              <a:t>PostOrder</a:t>
            </a:r>
            <a:r>
              <a:rPr lang="en-US" altLang="zh-CN" sz="3000" dirty="0"/>
              <a:t>(</a:t>
            </a:r>
            <a:r>
              <a:rPr lang="en-US" altLang="zh-CN" sz="3000" dirty="0" err="1">
                <a:solidFill>
                  <a:srgbClr val="0000CC"/>
                </a:solidFill>
              </a:rPr>
              <a:t>BinTree</a:t>
            </a:r>
            <a:r>
              <a:rPr lang="en-US" altLang="zh-CN" sz="3000" dirty="0"/>
              <a:t> t)</a:t>
            </a:r>
          </a:p>
          <a:p>
            <a:pPr algn="just">
              <a:lnSpc>
                <a:spcPct val="95000"/>
              </a:lnSpc>
              <a:spcBef>
                <a:spcPts val="0"/>
              </a:spcBef>
              <a:buNone/>
            </a:pPr>
            <a:r>
              <a:rPr lang="zh-CN" altLang="en-US" sz="3000" dirty="0"/>
              <a:t>{</a:t>
            </a:r>
            <a:r>
              <a:rPr lang="en-US" altLang="zh-CN" sz="3000" dirty="0"/>
              <a:t> Stack s = </a:t>
            </a:r>
            <a:r>
              <a:rPr lang="en-US" altLang="zh-CN" sz="3000" dirty="0" err="1">
                <a:solidFill>
                  <a:srgbClr val="990099"/>
                </a:solidFill>
              </a:rPr>
              <a:t>createEmptyStack</a:t>
            </a:r>
            <a:r>
              <a:rPr lang="en-US" altLang="zh-CN" sz="3000" dirty="0"/>
              <a:t>(); </a:t>
            </a:r>
          </a:p>
          <a:p>
            <a:pPr algn="just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CN" sz="3000" dirty="0"/>
              <a:t>  </a:t>
            </a:r>
            <a:r>
              <a:rPr lang="en-US" altLang="zh-CN" sz="3000" dirty="0" err="1">
                <a:solidFill>
                  <a:srgbClr val="0000CC"/>
                </a:solidFill>
              </a:rPr>
              <a:t>BinTree</a:t>
            </a:r>
            <a:r>
              <a:rPr lang="en-US" altLang="zh-CN" sz="3000" dirty="0"/>
              <a:t> q=Null,  p=t; </a:t>
            </a:r>
          </a:p>
          <a:p>
            <a:pPr algn="just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CN" sz="3000" dirty="0"/>
              <a:t>  if( p == Null)   return; </a:t>
            </a:r>
          </a:p>
          <a:p>
            <a:pPr algn="just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sz="3000" dirty="0"/>
              <a:t>        while(p!=Null)</a:t>
            </a:r>
          </a:p>
          <a:p>
            <a:pPr indent="276225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sz="3000" dirty="0"/>
              <a:t>     </a:t>
            </a:r>
            <a:r>
              <a:rPr lang="en-US" altLang="zh-CN" sz="3000" dirty="0">
                <a:solidFill>
                  <a:srgbClr val="008000"/>
                </a:solidFill>
              </a:rPr>
              <a:t>{   </a:t>
            </a:r>
            <a:r>
              <a:rPr lang="en-US" altLang="zh-CN" sz="3000" dirty="0">
                <a:solidFill>
                  <a:srgbClr val="990099"/>
                </a:solidFill>
              </a:rPr>
              <a:t>push</a:t>
            </a:r>
            <a:r>
              <a:rPr lang="en-US" altLang="zh-CN" sz="3000" dirty="0"/>
              <a:t>(s, p);  p=</a:t>
            </a:r>
            <a:r>
              <a:rPr lang="en-US" altLang="zh-CN" sz="3000" dirty="0" err="1">
                <a:solidFill>
                  <a:srgbClr val="C00000"/>
                </a:solidFill>
              </a:rPr>
              <a:t>leftChild</a:t>
            </a:r>
            <a:r>
              <a:rPr lang="en-US" altLang="zh-CN" sz="3000" dirty="0"/>
              <a:t>(p);</a:t>
            </a:r>
            <a:r>
              <a:rPr lang="en-US" altLang="zh-CN" sz="3000" dirty="0">
                <a:solidFill>
                  <a:srgbClr val="008000"/>
                </a:solidFill>
              </a:rPr>
              <a:t>}</a:t>
            </a:r>
          </a:p>
          <a:p>
            <a:pPr indent="276225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sz="3000" dirty="0"/>
              <a:t>      p=</a:t>
            </a:r>
            <a:r>
              <a:rPr lang="en-US" altLang="zh-CN" sz="3000" dirty="0">
                <a:solidFill>
                  <a:srgbClr val="990099"/>
                </a:solidFill>
              </a:rPr>
              <a:t>top</a:t>
            </a:r>
            <a:r>
              <a:rPr lang="en-US" altLang="zh-CN" sz="3000" dirty="0"/>
              <a:t>(s); </a:t>
            </a:r>
          </a:p>
          <a:p>
            <a:pPr indent="276225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sz="3000" dirty="0"/>
              <a:t>      if (</a:t>
            </a:r>
            <a:r>
              <a:rPr lang="en-US" altLang="zh-CN" sz="3000" dirty="0" err="1">
                <a:solidFill>
                  <a:srgbClr val="C00000"/>
                </a:solidFill>
              </a:rPr>
              <a:t>rightChild</a:t>
            </a:r>
            <a:r>
              <a:rPr lang="en-US" altLang="zh-CN" sz="3000" dirty="0"/>
              <a:t>(p)==Null || </a:t>
            </a:r>
            <a:r>
              <a:rPr lang="en-US" altLang="zh-CN" sz="3000" dirty="0" err="1">
                <a:solidFill>
                  <a:srgbClr val="C00000"/>
                </a:solidFill>
              </a:rPr>
              <a:t>rightChild</a:t>
            </a:r>
            <a:r>
              <a:rPr lang="en-US" altLang="zh-CN" sz="3000" dirty="0"/>
              <a:t>(p)==q)      </a:t>
            </a:r>
          </a:p>
          <a:p>
            <a:pPr indent="276225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sz="3000" dirty="0"/>
              <a:t>      </a:t>
            </a:r>
            <a:r>
              <a:rPr lang="en-US" altLang="zh-CN" sz="3000" dirty="0">
                <a:solidFill>
                  <a:srgbClr val="7030A0"/>
                </a:solidFill>
              </a:rPr>
              <a:t>{   </a:t>
            </a:r>
            <a:r>
              <a:rPr lang="en-US" altLang="zh-CN" sz="3000" dirty="0">
                <a:solidFill>
                  <a:srgbClr val="C00000"/>
                </a:solidFill>
              </a:rPr>
              <a:t>visit</a:t>
            </a:r>
            <a:r>
              <a:rPr lang="en-US" altLang="zh-CN" sz="3000" dirty="0"/>
              <a:t>(root(p)); </a:t>
            </a:r>
            <a:r>
              <a:rPr lang="en-US" altLang="zh-CN" sz="3000" dirty="0">
                <a:solidFill>
                  <a:srgbClr val="990099"/>
                </a:solidFill>
              </a:rPr>
              <a:t>pop</a:t>
            </a:r>
            <a:r>
              <a:rPr lang="en-US" altLang="zh-CN" sz="3000" dirty="0"/>
              <a:t>(s); </a:t>
            </a:r>
          </a:p>
          <a:p>
            <a:pPr indent="276225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sz="3000" dirty="0"/>
              <a:t>          </a:t>
            </a:r>
            <a:r>
              <a:rPr lang="en-US" altLang="zh-CN" sz="3000" dirty="0">
                <a:solidFill>
                  <a:srgbClr val="0000CC"/>
                </a:solidFill>
              </a:rPr>
              <a:t>q=p;</a:t>
            </a:r>
            <a:r>
              <a:rPr lang="en-US" altLang="zh-CN" sz="3000" dirty="0"/>
              <a:t> p=Null; </a:t>
            </a:r>
            <a:r>
              <a:rPr lang="en-US" altLang="zh-CN" sz="3000" dirty="0">
                <a:solidFill>
                  <a:srgbClr val="7030A0"/>
                </a:solidFill>
              </a:rPr>
              <a:t>}</a:t>
            </a:r>
            <a:r>
              <a:rPr lang="en-US" altLang="zh-CN" sz="3000" dirty="0"/>
              <a:t>              </a:t>
            </a:r>
          </a:p>
          <a:p>
            <a:pPr indent="276225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sz="3000" dirty="0"/>
              <a:t>      else   p=</a:t>
            </a:r>
            <a:r>
              <a:rPr lang="en-US" altLang="zh-CN" sz="3000" dirty="0" err="1">
                <a:solidFill>
                  <a:srgbClr val="C00000"/>
                </a:solidFill>
              </a:rPr>
              <a:t>rightChild</a:t>
            </a:r>
            <a:r>
              <a:rPr lang="en-US" altLang="zh-CN" sz="3000" dirty="0"/>
              <a:t>(p); </a:t>
            </a:r>
          </a:p>
          <a:p>
            <a:pPr indent="276225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sz="3000" b="1" dirty="0"/>
              <a:t>   </a:t>
            </a:r>
            <a:r>
              <a:rPr lang="en-US" altLang="zh-CN" sz="3000" dirty="0">
                <a:solidFill>
                  <a:srgbClr val="FF0000"/>
                </a:solidFill>
              </a:rPr>
              <a:t>}</a:t>
            </a:r>
            <a:r>
              <a:rPr lang="en-US" altLang="zh-CN" sz="3000" dirty="0"/>
              <a:t>while( ! </a:t>
            </a:r>
            <a:r>
              <a:rPr lang="en-US" altLang="zh-CN" sz="3000" dirty="0" err="1">
                <a:solidFill>
                  <a:srgbClr val="990099"/>
                </a:solidFill>
              </a:rPr>
              <a:t>isEmptyStack</a:t>
            </a:r>
            <a:r>
              <a:rPr lang="en-US" altLang="zh-CN" sz="3000" dirty="0"/>
              <a:t>(s) || p!=Null)</a:t>
            </a:r>
          </a:p>
          <a:p>
            <a:pPr>
              <a:lnSpc>
                <a:spcPct val="70000"/>
              </a:lnSpc>
              <a:spcBef>
                <a:spcPts val="0"/>
              </a:spcBef>
              <a:buNone/>
            </a:pPr>
            <a:r>
              <a:rPr lang="en-US" altLang="zh-CN" sz="3000" dirty="0"/>
              <a:t> }</a:t>
            </a:r>
          </a:p>
        </p:txBody>
      </p:sp>
      <p:sp>
        <p:nvSpPr>
          <p:cNvPr id="15" name="矩形 14"/>
          <p:cNvSpPr/>
          <p:nvPr/>
        </p:nvSpPr>
        <p:spPr>
          <a:xfrm>
            <a:off x="4114800" y="1295400"/>
            <a:ext cx="5091458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8A00"/>
                </a:solidFill>
              </a:rPr>
              <a:t>//</a:t>
            </a:r>
            <a:r>
              <a:rPr lang="en-US" altLang="zh-CN" dirty="0">
                <a:solidFill>
                  <a:srgbClr val="0000CC"/>
                </a:solidFill>
              </a:rPr>
              <a:t>q: </a:t>
            </a:r>
            <a:r>
              <a:rPr lang="zh-CN" altLang="en-US" dirty="0">
                <a:solidFill>
                  <a:srgbClr val="008A00"/>
                </a:solidFill>
              </a:rPr>
              <a:t>用于记录被访问的上一结点</a:t>
            </a:r>
          </a:p>
        </p:txBody>
      </p:sp>
      <p:sp>
        <p:nvSpPr>
          <p:cNvPr id="16" name="矩形 15"/>
          <p:cNvSpPr/>
          <p:nvPr/>
        </p:nvSpPr>
        <p:spPr>
          <a:xfrm>
            <a:off x="3379677" y="2188458"/>
            <a:ext cx="3097323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3399"/>
                </a:solidFill>
              </a:rPr>
              <a:t>//p</a:t>
            </a:r>
            <a:r>
              <a:rPr lang="zh-CN" altLang="en-US" dirty="0">
                <a:solidFill>
                  <a:srgbClr val="003399"/>
                </a:solidFill>
              </a:rPr>
              <a:t>一直走向左下方</a:t>
            </a:r>
          </a:p>
        </p:txBody>
      </p:sp>
      <p:sp>
        <p:nvSpPr>
          <p:cNvPr id="17" name="矩形 16"/>
          <p:cNvSpPr/>
          <p:nvPr/>
        </p:nvSpPr>
        <p:spPr>
          <a:xfrm>
            <a:off x="6019800" y="2721858"/>
            <a:ext cx="3171919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8A00"/>
                </a:solidFill>
              </a:rPr>
              <a:t>//</a:t>
            </a:r>
            <a:r>
              <a:rPr lang="zh-CN" altLang="en-US" dirty="0">
                <a:solidFill>
                  <a:srgbClr val="008A00"/>
                </a:solidFill>
              </a:rPr>
              <a:t>进栈</a:t>
            </a:r>
            <a:r>
              <a:rPr lang="en-US" altLang="zh-CN" dirty="0">
                <a:solidFill>
                  <a:srgbClr val="008A00"/>
                </a:solidFill>
              </a:rPr>
              <a:t>, </a:t>
            </a:r>
            <a:r>
              <a:rPr lang="zh-CN" altLang="en-US" dirty="0">
                <a:solidFill>
                  <a:srgbClr val="008A00"/>
                </a:solidFill>
              </a:rPr>
              <a:t>去左孩子处</a:t>
            </a:r>
          </a:p>
        </p:txBody>
      </p:sp>
      <p:sp>
        <p:nvSpPr>
          <p:cNvPr id="18" name="矩形 17"/>
          <p:cNvSpPr/>
          <p:nvPr/>
        </p:nvSpPr>
        <p:spPr>
          <a:xfrm>
            <a:off x="2667000" y="3276600"/>
            <a:ext cx="60198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3399"/>
                </a:solidFill>
              </a:rPr>
              <a:t>//</a:t>
            </a:r>
            <a:r>
              <a:rPr lang="zh-CN" altLang="en-US" dirty="0">
                <a:solidFill>
                  <a:srgbClr val="003399"/>
                </a:solidFill>
              </a:rPr>
              <a:t>走不动，则考察栈顶 </a:t>
            </a:r>
            <a:r>
              <a:rPr lang="en-US" altLang="zh-CN" dirty="0">
                <a:solidFill>
                  <a:srgbClr val="003399"/>
                </a:solidFill>
                <a:sym typeface="Wingdings" pitchFamily="2" charset="2"/>
              </a:rPr>
              <a:t> 2</a:t>
            </a:r>
            <a:r>
              <a:rPr lang="zh-CN" altLang="en-US" dirty="0">
                <a:solidFill>
                  <a:srgbClr val="003399"/>
                </a:solidFill>
                <a:sym typeface="Wingdings" pitchFamily="2" charset="2"/>
              </a:rPr>
              <a:t>种情况</a:t>
            </a:r>
            <a:endParaRPr lang="zh-CN" altLang="en-US" dirty="0">
              <a:solidFill>
                <a:srgbClr val="003399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018764" y="4800600"/>
            <a:ext cx="493276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8A00"/>
                </a:solidFill>
              </a:rPr>
              <a:t>//</a:t>
            </a:r>
            <a:r>
              <a:rPr lang="zh-CN" altLang="en-US" dirty="0">
                <a:solidFill>
                  <a:srgbClr val="008A00"/>
                </a:solidFill>
              </a:rPr>
              <a:t>则访问栈顶，出栈，设置</a:t>
            </a:r>
            <a:r>
              <a:rPr lang="en-US" altLang="zh-CN" dirty="0">
                <a:solidFill>
                  <a:srgbClr val="008A00"/>
                </a:solidFill>
              </a:rPr>
              <a:t>p, q</a:t>
            </a:r>
            <a:endParaRPr lang="zh-CN" altLang="en-US" dirty="0">
              <a:solidFill>
                <a:srgbClr val="008A00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803032" y="5388858"/>
            <a:ext cx="3655168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8A00"/>
                </a:solidFill>
              </a:rPr>
              <a:t>//2.</a:t>
            </a:r>
            <a:r>
              <a:rPr lang="zh-CN" altLang="en-US" dirty="0">
                <a:solidFill>
                  <a:srgbClr val="008A00"/>
                </a:solidFill>
              </a:rPr>
              <a:t>去栈顶的右孩子处</a:t>
            </a:r>
          </a:p>
        </p:txBody>
      </p:sp>
      <p:sp>
        <p:nvSpPr>
          <p:cNvPr id="21" name="矩形 20"/>
          <p:cNvSpPr/>
          <p:nvPr/>
        </p:nvSpPr>
        <p:spPr>
          <a:xfrm>
            <a:off x="4305587" y="6283804"/>
            <a:ext cx="3815468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3399"/>
                </a:solidFill>
              </a:rPr>
              <a:t>//</a:t>
            </a:r>
            <a:r>
              <a:rPr lang="zh-CN" altLang="en-US" dirty="0">
                <a:solidFill>
                  <a:srgbClr val="003399"/>
                </a:solidFill>
              </a:rPr>
              <a:t>直到栈空且</a:t>
            </a:r>
            <a:r>
              <a:rPr lang="en-US" altLang="zh-CN" dirty="0">
                <a:solidFill>
                  <a:srgbClr val="003399"/>
                </a:solidFill>
              </a:rPr>
              <a:t>p</a:t>
            </a:r>
            <a:r>
              <a:rPr lang="zh-CN" altLang="en-US" dirty="0">
                <a:solidFill>
                  <a:srgbClr val="003399"/>
                </a:solidFill>
              </a:rPr>
              <a:t>空，结束</a:t>
            </a:r>
          </a:p>
        </p:txBody>
      </p:sp>
      <p:sp>
        <p:nvSpPr>
          <p:cNvPr id="23" name="矩形 22"/>
          <p:cNvSpPr/>
          <p:nvPr/>
        </p:nvSpPr>
        <p:spPr>
          <a:xfrm>
            <a:off x="327495" y="2126008"/>
            <a:ext cx="739305" cy="6126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000" dirty="0"/>
              <a:t>do</a:t>
            </a:r>
            <a:r>
              <a:rPr lang="en-US" altLang="zh-CN" sz="3000" dirty="0">
                <a:solidFill>
                  <a:srgbClr val="FF0000"/>
                </a:solidFill>
              </a:rPr>
              <a:t>{</a:t>
            </a:r>
            <a:endParaRPr lang="zh-CN" altLang="en-US" sz="3000" dirty="0"/>
          </a:p>
        </p:txBody>
      </p:sp>
      <p:sp>
        <p:nvSpPr>
          <p:cNvPr id="24" name="矩形 23"/>
          <p:cNvSpPr/>
          <p:nvPr/>
        </p:nvSpPr>
        <p:spPr>
          <a:xfrm>
            <a:off x="5000546" y="4322058"/>
            <a:ext cx="4219654" cy="574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8A00"/>
                </a:solidFill>
              </a:rPr>
              <a:t>//1.</a:t>
            </a:r>
            <a:r>
              <a:rPr lang="zh-CN" altLang="en-US" dirty="0">
                <a:solidFill>
                  <a:srgbClr val="008A00"/>
                </a:solidFill>
              </a:rPr>
              <a:t>无右子</a:t>
            </a:r>
            <a:r>
              <a:rPr lang="en-US" altLang="zh-CN" dirty="0">
                <a:solidFill>
                  <a:srgbClr val="008A00"/>
                </a:solidFill>
              </a:rPr>
              <a:t>or</a:t>
            </a:r>
            <a:r>
              <a:rPr lang="zh-CN" altLang="en-US" dirty="0">
                <a:solidFill>
                  <a:srgbClr val="008A00"/>
                </a:solidFill>
              </a:rPr>
              <a:t>刚访问过右子</a:t>
            </a:r>
          </a:p>
        </p:txBody>
      </p: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4800600" y="304800"/>
            <a:ext cx="4267200" cy="523220"/>
          </a:xfrm>
          <a:prstGeom prst="rect">
            <a:avLst/>
          </a:prstGeom>
          <a:solidFill>
            <a:srgbClr val="C4E59F"/>
          </a:solidFill>
          <a:ln w="28575" algn="ctr">
            <a:solidFill>
              <a:srgbClr val="92D05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514350" indent="-51435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>
                <a:solidFill>
                  <a:srgbClr val="008A00"/>
                </a:solidFill>
              </a:rPr>
              <a:t>二叉树的非递归后根遍历</a:t>
            </a:r>
            <a:endParaRPr lang="en-US" altLang="zh-CN" dirty="0">
              <a:solidFill>
                <a:srgbClr val="008A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19" grpId="0"/>
      <p:bldP spid="20" grpId="0"/>
      <p:bldP spid="21" grpId="0"/>
      <p:bldP spid="23" grpId="0"/>
      <p:bldP spid="24" grpId="0"/>
    </p:bldLst>
  </p:timing>
</p:sld>
</file>

<file path=ppt/slides/slide2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zh-CN" altLang="en-US" dirty="0">
                <a:latin typeface="黑体" pitchFamily="2" charset="-122"/>
                <a:ea typeface="黑体" pitchFamily="2" charset="-122"/>
              </a:rPr>
              <a:t>广度优先遍历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--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非递归算法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8" name="Text Box 6"/>
          <p:cNvSpPr txBox="1">
            <a:spLocks noChangeArrowheads="1"/>
          </p:cNvSpPr>
          <p:nvPr/>
        </p:nvSpPr>
        <p:spPr bwMode="auto">
          <a:xfrm>
            <a:off x="533400" y="1303687"/>
            <a:ext cx="8610600" cy="32470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solidFill>
              <a:srgbClr val="92D05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514350" indent="-51435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000" dirty="0"/>
              <a:t>1) </a:t>
            </a:r>
            <a:r>
              <a:rPr lang="zh-CN" altLang="en-US" sz="3000" dirty="0"/>
              <a:t>根结点进队；</a:t>
            </a:r>
            <a:endParaRPr lang="en-US" altLang="zh-CN" sz="3000" dirty="0"/>
          </a:p>
          <a:p>
            <a:pPr marL="514350" indent="-514350">
              <a:lnSpc>
                <a:spcPct val="130000"/>
              </a:lnSpc>
              <a:spcBef>
                <a:spcPts val="600"/>
              </a:spcBef>
              <a:buNone/>
            </a:pPr>
            <a:r>
              <a:rPr lang="en-US" altLang="zh-CN" sz="3000" dirty="0"/>
              <a:t>2)</a:t>
            </a:r>
            <a:r>
              <a:rPr lang="zh-CN" altLang="en-US" sz="3000" dirty="0"/>
              <a:t> 当队不空，访问队头，</a:t>
            </a:r>
            <a:endParaRPr lang="en-US" altLang="zh-CN" sz="3000" dirty="0"/>
          </a:p>
          <a:p>
            <a:pPr marL="514350" indent="-51435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000" dirty="0"/>
              <a:t>     </a:t>
            </a:r>
            <a:r>
              <a:rPr lang="zh-CN" altLang="en-US" sz="3000" dirty="0"/>
              <a:t>队头的</a:t>
            </a:r>
            <a:r>
              <a:rPr lang="zh-CN" altLang="en-US" sz="3000" dirty="0">
                <a:solidFill>
                  <a:srgbClr val="C00000"/>
                </a:solidFill>
              </a:rPr>
              <a:t>非空左、右孩子</a:t>
            </a:r>
            <a:r>
              <a:rPr lang="zh-CN" altLang="en-US" sz="3000" dirty="0"/>
              <a:t>进队，</a:t>
            </a:r>
            <a:endParaRPr lang="en-US" altLang="zh-CN" sz="3000" dirty="0"/>
          </a:p>
          <a:p>
            <a:pPr marL="514350" indent="-51435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000" dirty="0"/>
              <a:t>     </a:t>
            </a:r>
            <a:r>
              <a:rPr lang="zh-CN" altLang="en-US" sz="3000" dirty="0"/>
              <a:t>队头出队；</a:t>
            </a:r>
            <a:endParaRPr lang="en-US" altLang="zh-CN" sz="3000" dirty="0"/>
          </a:p>
          <a:p>
            <a:pPr marL="514350" indent="-514350">
              <a:lnSpc>
                <a:spcPct val="130000"/>
              </a:lnSpc>
              <a:spcBef>
                <a:spcPts val="600"/>
              </a:spcBef>
              <a:buNone/>
            </a:pPr>
            <a:r>
              <a:rPr lang="en-US" altLang="zh-CN" sz="3000" dirty="0"/>
              <a:t>3) </a:t>
            </a:r>
            <a:r>
              <a:rPr lang="zh-CN" altLang="en-US" sz="3000" dirty="0"/>
              <a:t>重复</a:t>
            </a:r>
            <a:r>
              <a:rPr lang="en-US" altLang="zh-CN" sz="3000" dirty="0"/>
              <a:t>2)</a:t>
            </a:r>
            <a:r>
              <a:rPr lang="zh-CN" altLang="en-US" sz="3000" dirty="0"/>
              <a:t>直到队空；</a:t>
            </a:r>
            <a:endParaRPr lang="en-US" altLang="zh-CN" sz="3000" dirty="0"/>
          </a:p>
        </p:txBody>
      </p:sp>
      <p:sp>
        <p:nvSpPr>
          <p:cNvPr id="70" name="Oval 27"/>
          <p:cNvSpPr>
            <a:spLocks noChangeArrowheads="1"/>
          </p:cNvSpPr>
          <p:nvPr/>
        </p:nvSpPr>
        <p:spPr bwMode="auto">
          <a:xfrm>
            <a:off x="6828603" y="1706041"/>
            <a:ext cx="432000" cy="432000"/>
          </a:xfrm>
          <a:prstGeom prst="ellipse">
            <a:avLst/>
          </a:prstGeom>
          <a:solidFill>
            <a:srgbClr val="FFFE98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/>
              <a:t>A</a:t>
            </a:r>
          </a:p>
        </p:txBody>
      </p:sp>
      <p:sp>
        <p:nvSpPr>
          <p:cNvPr id="71" name="Oval 28"/>
          <p:cNvSpPr>
            <a:spLocks noChangeArrowheads="1"/>
          </p:cNvSpPr>
          <p:nvPr/>
        </p:nvSpPr>
        <p:spPr bwMode="auto">
          <a:xfrm>
            <a:off x="7369801" y="2468041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C</a:t>
            </a:r>
            <a:endParaRPr lang="zh-CN" altLang="en-US" sz="3200" dirty="0"/>
          </a:p>
        </p:txBody>
      </p:sp>
      <p:sp>
        <p:nvSpPr>
          <p:cNvPr id="72" name="Oval 29"/>
          <p:cNvSpPr>
            <a:spLocks noChangeArrowheads="1"/>
          </p:cNvSpPr>
          <p:nvPr/>
        </p:nvSpPr>
        <p:spPr bwMode="auto">
          <a:xfrm>
            <a:off x="6760201" y="329000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E</a:t>
            </a:r>
            <a:endParaRPr lang="zh-CN" altLang="en-US" sz="3200" dirty="0"/>
          </a:p>
        </p:txBody>
      </p:sp>
      <p:cxnSp>
        <p:nvCxnSpPr>
          <p:cNvPr id="73" name="直接连接符 72"/>
          <p:cNvCxnSpPr>
            <a:stCxn id="70" idx="3"/>
            <a:endCxn id="82" idx="0"/>
          </p:cNvCxnSpPr>
          <p:nvPr/>
        </p:nvCxnSpPr>
        <p:spPr bwMode="auto">
          <a:xfrm rot="5400000">
            <a:off x="6521983" y="2089197"/>
            <a:ext cx="384306" cy="3554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直接连接符 73"/>
          <p:cNvCxnSpPr>
            <a:stCxn id="70" idx="5"/>
            <a:endCxn id="71" idx="0"/>
          </p:cNvCxnSpPr>
          <p:nvPr/>
        </p:nvCxnSpPr>
        <p:spPr bwMode="auto">
          <a:xfrm rot="16200000" flipH="1">
            <a:off x="7194937" y="2077176"/>
            <a:ext cx="393265" cy="38846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5" name="直接连接符 74"/>
          <p:cNvCxnSpPr>
            <a:stCxn id="71" idx="3"/>
            <a:endCxn id="72" idx="0"/>
          </p:cNvCxnSpPr>
          <p:nvPr/>
        </p:nvCxnSpPr>
        <p:spPr bwMode="auto">
          <a:xfrm rot="5400000">
            <a:off x="6978022" y="2834956"/>
            <a:ext cx="453224" cy="4568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6" name="Oval 29"/>
          <p:cNvSpPr>
            <a:spLocks noChangeArrowheads="1"/>
          </p:cNvSpPr>
          <p:nvPr/>
        </p:nvSpPr>
        <p:spPr bwMode="auto">
          <a:xfrm>
            <a:off x="7950001" y="329000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F</a:t>
            </a:r>
            <a:endParaRPr lang="zh-CN" altLang="en-US" sz="3200" dirty="0"/>
          </a:p>
        </p:txBody>
      </p:sp>
      <p:cxnSp>
        <p:nvCxnSpPr>
          <p:cNvPr id="77" name="直接连接符 76"/>
          <p:cNvCxnSpPr>
            <a:stCxn id="71" idx="5"/>
            <a:endCxn id="76" idx="0"/>
          </p:cNvCxnSpPr>
          <p:nvPr/>
        </p:nvCxnSpPr>
        <p:spPr bwMode="auto">
          <a:xfrm rot="16200000" flipH="1">
            <a:off x="7725656" y="2849655"/>
            <a:ext cx="453224" cy="4274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8" name="Oval 29"/>
          <p:cNvSpPr>
            <a:spLocks noChangeArrowheads="1"/>
          </p:cNvSpPr>
          <p:nvPr/>
        </p:nvSpPr>
        <p:spPr bwMode="auto">
          <a:xfrm>
            <a:off x="7645201" y="408140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H</a:t>
            </a:r>
            <a:endParaRPr lang="zh-CN" altLang="en-US" sz="3200" dirty="0"/>
          </a:p>
        </p:txBody>
      </p:sp>
      <p:cxnSp>
        <p:nvCxnSpPr>
          <p:cNvPr id="79" name="直接连接符 78"/>
          <p:cNvCxnSpPr>
            <a:stCxn id="76" idx="3"/>
            <a:endCxn id="78" idx="0"/>
          </p:cNvCxnSpPr>
          <p:nvPr/>
        </p:nvCxnSpPr>
        <p:spPr bwMode="auto">
          <a:xfrm rot="5400000">
            <a:off x="7725902" y="3794035"/>
            <a:ext cx="422665" cy="1520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0" name="Oval 29"/>
          <p:cNvSpPr>
            <a:spLocks noChangeArrowheads="1"/>
          </p:cNvSpPr>
          <p:nvPr/>
        </p:nvSpPr>
        <p:spPr bwMode="auto">
          <a:xfrm>
            <a:off x="8301603" y="408140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I</a:t>
            </a:r>
            <a:endParaRPr lang="zh-CN" altLang="en-US" sz="3200" dirty="0"/>
          </a:p>
        </p:txBody>
      </p:sp>
      <p:cxnSp>
        <p:nvCxnSpPr>
          <p:cNvPr id="81" name="直接连接符 80"/>
          <p:cNvCxnSpPr>
            <a:stCxn id="76" idx="5"/>
            <a:endCxn id="80" idx="0"/>
          </p:cNvCxnSpPr>
          <p:nvPr/>
        </p:nvCxnSpPr>
        <p:spPr bwMode="auto">
          <a:xfrm rot="16200000" flipH="1">
            <a:off x="8206837" y="3770633"/>
            <a:ext cx="422665" cy="19886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2" name="Oval 28"/>
          <p:cNvSpPr>
            <a:spLocks noChangeArrowheads="1"/>
          </p:cNvSpPr>
          <p:nvPr/>
        </p:nvSpPr>
        <p:spPr bwMode="auto">
          <a:xfrm>
            <a:off x="6320403" y="2459082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B</a:t>
            </a:r>
            <a:endParaRPr lang="zh-CN" altLang="en-US" sz="3200" dirty="0"/>
          </a:p>
        </p:txBody>
      </p:sp>
      <p:sp>
        <p:nvSpPr>
          <p:cNvPr id="83" name="Oval 29"/>
          <p:cNvSpPr>
            <a:spLocks noChangeArrowheads="1"/>
          </p:cNvSpPr>
          <p:nvPr/>
        </p:nvSpPr>
        <p:spPr bwMode="auto">
          <a:xfrm>
            <a:off x="5943600" y="330805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D</a:t>
            </a:r>
            <a:endParaRPr lang="zh-CN" altLang="en-US" sz="3200" dirty="0"/>
          </a:p>
        </p:txBody>
      </p:sp>
      <p:cxnSp>
        <p:nvCxnSpPr>
          <p:cNvPr id="84" name="直接连接符 83"/>
          <p:cNvCxnSpPr>
            <a:stCxn id="82" idx="3"/>
            <a:endCxn id="83" idx="0"/>
          </p:cNvCxnSpPr>
          <p:nvPr/>
        </p:nvCxnSpPr>
        <p:spPr bwMode="auto">
          <a:xfrm rot="5400000">
            <a:off x="6031518" y="2955899"/>
            <a:ext cx="480233" cy="224068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5" name="Oval 29"/>
          <p:cNvSpPr>
            <a:spLocks noChangeArrowheads="1"/>
          </p:cNvSpPr>
          <p:nvPr/>
        </p:nvSpPr>
        <p:spPr bwMode="auto">
          <a:xfrm>
            <a:off x="7039803" y="4099452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G</a:t>
            </a:r>
            <a:endParaRPr lang="zh-CN" altLang="en-US" sz="3200" dirty="0"/>
          </a:p>
        </p:txBody>
      </p:sp>
      <p:cxnSp>
        <p:nvCxnSpPr>
          <p:cNvPr id="86" name="直接连接符 85"/>
          <p:cNvCxnSpPr>
            <a:stCxn id="72" idx="5"/>
            <a:endCxn id="85" idx="0"/>
          </p:cNvCxnSpPr>
          <p:nvPr/>
        </p:nvCxnSpPr>
        <p:spPr bwMode="auto">
          <a:xfrm rot="16200000" flipH="1">
            <a:off x="6972011" y="3815659"/>
            <a:ext cx="440717" cy="12686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7" name="直接箭头连接符 86"/>
          <p:cNvCxnSpPr/>
          <p:nvPr/>
        </p:nvCxnSpPr>
        <p:spPr bwMode="auto">
          <a:xfrm rot="10800000" flipV="1">
            <a:off x="7209603" y="1680840"/>
            <a:ext cx="304800" cy="92441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8" name="直接箭头连接符 87"/>
          <p:cNvCxnSpPr/>
          <p:nvPr/>
        </p:nvCxnSpPr>
        <p:spPr bwMode="auto">
          <a:xfrm rot="5400000">
            <a:off x="6684324" y="2298561"/>
            <a:ext cx="364759" cy="2286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9" name="直接箭头连接符 88"/>
          <p:cNvCxnSpPr>
            <a:endCxn id="83" idx="7"/>
          </p:cNvCxnSpPr>
          <p:nvPr/>
        </p:nvCxnSpPr>
        <p:spPr bwMode="auto">
          <a:xfrm rot="5400000">
            <a:off x="6220532" y="3068045"/>
            <a:ext cx="395074" cy="211467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3" name="直接箭头连接符 92"/>
          <p:cNvCxnSpPr/>
          <p:nvPr/>
        </p:nvCxnSpPr>
        <p:spPr bwMode="auto">
          <a:xfrm rot="5400000">
            <a:off x="7721401" y="2230482"/>
            <a:ext cx="381000" cy="2286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4" name="直接箭头连接符 93"/>
          <p:cNvCxnSpPr/>
          <p:nvPr/>
        </p:nvCxnSpPr>
        <p:spPr bwMode="auto">
          <a:xfrm rot="5400000">
            <a:off x="7073701" y="3090541"/>
            <a:ext cx="304800" cy="2286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6" name="直接箭头连接符 95"/>
          <p:cNvCxnSpPr/>
          <p:nvPr/>
        </p:nvCxnSpPr>
        <p:spPr bwMode="auto">
          <a:xfrm rot="5400000">
            <a:off x="7247703" y="3852541"/>
            <a:ext cx="381000" cy="1524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3" name="直接箭头连接符 102"/>
          <p:cNvCxnSpPr/>
          <p:nvPr/>
        </p:nvCxnSpPr>
        <p:spPr bwMode="auto">
          <a:xfrm rot="5400000">
            <a:off x="7929301" y="3852541"/>
            <a:ext cx="304800" cy="2286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4" name="直接箭头连接符 103"/>
          <p:cNvCxnSpPr/>
          <p:nvPr/>
        </p:nvCxnSpPr>
        <p:spPr bwMode="auto">
          <a:xfrm rot="5400000">
            <a:off x="8462703" y="3852541"/>
            <a:ext cx="381000" cy="1524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5" name="直接箭头连接符 104"/>
          <p:cNvCxnSpPr/>
          <p:nvPr/>
        </p:nvCxnSpPr>
        <p:spPr bwMode="auto">
          <a:xfrm rot="5400000">
            <a:off x="8160002" y="3088440"/>
            <a:ext cx="381000" cy="156602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0" name="Text Box 6"/>
          <p:cNvSpPr txBox="1">
            <a:spLocks noChangeArrowheads="1"/>
          </p:cNvSpPr>
          <p:nvPr/>
        </p:nvSpPr>
        <p:spPr bwMode="auto">
          <a:xfrm>
            <a:off x="533400" y="5309580"/>
            <a:ext cx="8610600" cy="63402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3200" dirty="0"/>
              <a:t>广度优先序列：</a:t>
            </a:r>
            <a:endParaRPr lang="en-US" altLang="zh-CN" sz="3200" dirty="0"/>
          </a:p>
        </p:txBody>
      </p:sp>
      <p:sp>
        <p:nvSpPr>
          <p:cNvPr id="120" name="矩形 119"/>
          <p:cNvSpPr/>
          <p:nvPr/>
        </p:nvSpPr>
        <p:spPr>
          <a:xfrm>
            <a:off x="4038600" y="5266086"/>
            <a:ext cx="686406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/>
              <a:t>B, </a:t>
            </a:r>
            <a:endParaRPr lang="zh-CN" altLang="en-US" sz="3200" dirty="0"/>
          </a:p>
        </p:txBody>
      </p:sp>
      <p:sp>
        <p:nvSpPr>
          <p:cNvPr id="121" name="矩形 120"/>
          <p:cNvSpPr/>
          <p:nvPr/>
        </p:nvSpPr>
        <p:spPr>
          <a:xfrm>
            <a:off x="4495194" y="5266086"/>
            <a:ext cx="708848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/>
              <a:t>C, </a:t>
            </a:r>
            <a:endParaRPr lang="zh-CN" altLang="en-US" sz="3200" dirty="0"/>
          </a:p>
        </p:txBody>
      </p:sp>
      <p:sp>
        <p:nvSpPr>
          <p:cNvPr id="122" name="矩形 121"/>
          <p:cNvSpPr/>
          <p:nvPr/>
        </p:nvSpPr>
        <p:spPr>
          <a:xfrm>
            <a:off x="3505200" y="5266086"/>
            <a:ext cx="686406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/>
              <a:t>A, </a:t>
            </a:r>
            <a:endParaRPr lang="zh-CN" altLang="en-US" sz="3200" dirty="0"/>
          </a:p>
        </p:txBody>
      </p:sp>
      <p:sp>
        <p:nvSpPr>
          <p:cNvPr id="123" name="矩形 122"/>
          <p:cNvSpPr/>
          <p:nvPr/>
        </p:nvSpPr>
        <p:spPr>
          <a:xfrm>
            <a:off x="5006152" y="5266086"/>
            <a:ext cx="708848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/>
              <a:t>D, </a:t>
            </a:r>
            <a:endParaRPr lang="zh-CN" altLang="en-US" sz="3200" dirty="0"/>
          </a:p>
        </p:txBody>
      </p:sp>
      <p:sp>
        <p:nvSpPr>
          <p:cNvPr id="124" name="矩形 123"/>
          <p:cNvSpPr/>
          <p:nvPr/>
        </p:nvSpPr>
        <p:spPr>
          <a:xfrm>
            <a:off x="5463352" y="5266086"/>
            <a:ext cx="686406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/>
              <a:t>E, </a:t>
            </a:r>
            <a:endParaRPr lang="zh-CN" altLang="en-US" sz="3200" dirty="0"/>
          </a:p>
        </p:txBody>
      </p:sp>
      <p:sp>
        <p:nvSpPr>
          <p:cNvPr id="125" name="矩形 124"/>
          <p:cNvSpPr/>
          <p:nvPr/>
        </p:nvSpPr>
        <p:spPr>
          <a:xfrm>
            <a:off x="6012500" y="5266086"/>
            <a:ext cx="616900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/>
              <a:t>F, </a:t>
            </a:r>
            <a:endParaRPr lang="zh-CN" altLang="en-US" sz="3200" dirty="0"/>
          </a:p>
        </p:txBody>
      </p:sp>
      <p:sp>
        <p:nvSpPr>
          <p:cNvPr id="126" name="矩形 125"/>
          <p:cNvSpPr/>
          <p:nvPr/>
        </p:nvSpPr>
        <p:spPr>
          <a:xfrm>
            <a:off x="6400800" y="5266086"/>
            <a:ext cx="731290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/>
              <a:t>G, </a:t>
            </a:r>
            <a:endParaRPr lang="zh-CN" altLang="en-US" sz="3200" dirty="0"/>
          </a:p>
        </p:txBody>
      </p:sp>
      <p:sp>
        <p:nvSpPr>
          <p:cNvPr id="127" name="矩形 126"/>
          <p:cNvSpPr/>
          <p:nvPr/>
        </p:nvSpPr>
        <p:spPr>
          <a:xfrm>
            <a:off x="6911152" y="5266086"/>
            <a:ext cx="708848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/>
              <a:t>H, </a:t>
            </a:r>
            <a:endParaRPr lang="zh-CN" altLang="en-US" sz="3200" dirty="0"/>
          </a:p>
        </p:txBody>
      </p:sp>
      <p:sp>
        <p:nvSpPr>
          <p:cNvPr id="128" name="矩形 127"/>
          <p:cNvSpPr/>
          <p:nvPr/>
        </p:nvSpPr>
        <p:spPr>
          <a:xfrm>
            <a:off x="7398694" y="5266086"/>
            <a:ext cx="412292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/>
              <a:t>I </a:t>
            </a:r>
            <a:endParaRPr lang="zh-CN" altLang="en-US" sz="3200" dirty="0"/>
          </a:p>
        </p:txBody>
      </p:sp>
      <p:graphicFrame>
        <p:nvGraphicFramePr>
          <p:cNvPr id="131" name="表格 130"/>
          <p:cNvGraphicFramePr>
            <a:graphicFrameLocks noGrp="1"/>
          </p:cNvGraphicFramePr>
          <p:nvPr/>
        </p:nvGraphicFramePr>
        <p:xfrm>
          <a:off x="1676400" y="4656486"/>
          <a:ext cx="6096000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sz="3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EE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2" name="矩形 131"/>
          <p:cNvSpPr/>
          <p:nvPr/>
        </p:nvSpPr>
        <p:spPr>
          <a:xfrm>
            <a:off x="1981200" y="4618665"/>
            <a:ext cx="549959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/>
              <a:t>A </a:t>
            </a:r>
            <a:endParaRPr lang="zh-CN" altLang="en-US" sz="3200" dirty="0"/>
          </a:p>
        </p:txBody>
      </p:sp>
      <p:sp>
        <p:nvSpPr>
          <p:cNvPr id="133" name="矩形 132"/>
          <p:cNvSpPr/>
          <p:nvPr/>
        </p:nvSpPr>
        <p:spPr>
          <a:xfrm>
            <a:off x="849789" y="4635144"/>
            <a:ext cx="90281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dirty="0">
                <a:solidFill>
                  <a:srgbClr val="006600"/>
                </a:solidFill>
              </a:rPr>
              <a:t>队头</a:t>
            </a:r>
          </a:p>
        </p:txBody>
      </p:sp>
      <p:sp>
        <p:nvSpPr>
          <p:cNvPr id="134" name="矩形 133"/>
          <p:cNvSpPr/>
          <p:nvPr/>
        </p:nvSpPr>
        <p:spPr>
          <a:xfrm>
            <a:off x="7772400" y="4635144"/>
            <a:ext cx="902811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dirty="0">
                <a:solidFill>
                  <a:srgbClr val="006600"/>
                </a:solidFill>
              </a:rPr>
              <a:t>队尾</a:t>
            </a:r>
          </a:p>
        </p:txBody>
      </p:sp>
      <p:sp>
        <p:nvSpPr>
          <p:cNvPr id="135" name="矩形 134"/>
          <p:cNvSpPr/>
          <p:nvPr/>
        </p:nvSpPr>
        <p:spPr>
          <a:xfrm>
            <a:off x="2438400" y="4618665"/>
            <a:ext cx="45878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/>
              <a:t>B</a:t>
            </a:r>
            <a:endParaRPr lang="zh-CN" altLang="en-US" sz="3200" dirty="0"/>
          </a:p>
        </p:txBody>
      </p:sp>
      <p:sp>
        <p:nvSpPr>
          <p:cNvPr id="136" name="矩形 135"/>
          <p:cNvSpPr/>
          <p:nvPr/>
        </p:nvSpPr>
        <p:spPr>
          <a:xfrm>
            <a:off x="2895600" y="4634400"/>
            <a:ext cx="48122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/>
              <a:t>C</a:t>
            </a:r>
            <a:endParaRPr lang="zh-CN" altLang="en-US" sz="3200" dirty="0"/>
          </a:p>
        </p:txBody>
      </p:sp>
      <p:sp>
        <p:nvSpPr>
          <p:cNvPr id="137" name="矩形 136"/>
          <p:cNvSpPr/>
          <p:nvPr/>
        </p:nvSpPr>
        <p:spPr>
          <a:xfrm>
            <a:off x="3404978" y="4634400"/>
            <a:ext cx="48122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/>
              <a:t>D</a:t>
            </a:r>
            <a:endParaRPr lang="zh-CN" altLang="en-US" sz="3200" dirty="0"/>
          </a:p>
        </p:txBody>
      </p:sp>
      <p:sp>
        <p:nvSpPr>
          <p:cNvPr id="138" name="矩形 137"/>
          <p:cNvSpPr/>
          <p:nvPr/>
        </p:nvSpPr>
        <p:spPr>
          <a:xfrm>
            <a:off x="3862178" y="4634400"/>
            <a:ext cx="458780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/>
              <a:t>E</a:t>
            </a:r>
            <a:endParaRPr lang="zh-CN" altLang="en-US" sz="3200" dirty="0"/>
          </a:p>
        </p:txBody>
      </p:sp>
      <p:sp>
        <p:nvSpPr>
          <p:cNvPr id="139" name="矩形 138"/>
          <p:cNvSpPr/>
          <p:nvPr/>
        </p:nvSpPr>
        <p:spPr>
          <a:xfrm>
            <a:off x="4372162" y="4618665"/>
            <a:ext cx="434734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/>
              <a:t>F</a:t>
            </a:r>
            <a:endParaRPr lang="zh-CN" altLang="en-US" sz="3200" dirty="0"/>
          </a:p>
        </p:txBody>
      </p:sp>
      <p:sp>
        <p:nvSpPr>
          <p:cNvPr id="140" name="矩形 139"/>
          <p:cNvSpPr/>
          <p:nvPr/>
        </p:nvSpPr>
        <p:spPr>
          <a:xfrm>
            <a:off x="4777208" y="4618665"/>
            <a:ext cx="50366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/>
              <a:t>G</a:t>
            </a:r>
            <a:endParaRPr lang="zh-CN" altLang="en-US" sz="3200" dirty="0"/>
          </a:p>
        </p:txBody>
      </p:sp>
      <p:sp>
        <p:nvSpPr>
          <p:cNvPr id="141" name="矩形 140"/>
          <p:cNvSpPr/>
          <p:nvPr/>
        </p:nvSpPr>
        <p:spPr>
          <a:xfrm>
            <a:off x="5317878" y="4634400"/>
            <a:ext cx="481222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/>
              <a:t>H</a:t>
            </a:r>
            <a:endParaRPr lang="zh-CN" altLang="en-US" sz="3200" dirty="0"/>
          </a:p>
        </p:txBody>
      </p:sp>
      <p:sp>
        <p:nvSpPr>
          <p:cNvPr id="142" name="矩形 141"/>
          <p:cNvSpPr/>
          <p:nvPr/>
        </p:nvSpPr>
        <p:spPr>
          <a:xfrm>
            <a:off x="5873720" y="4618665"/>
            <a:ext cx="298480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/>
              <a:t>I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" grpId="0"/>
      <p:bldP spid="121" grpId="0"/>
      <p:bldP spid="122" grpId="0"/>
      <p:bldP spid="123" grpId="0"/>
      <p:bldP spid="124" grpId="0"/>
      <p:bldP spid="125" grpId="0"/>
      <p:bldP spid="126" grpId="0"/>
      <p:bldP spid="127" grpId="0"/>
      <p:bldP spid="128" grpId="0"/>
      <p:bldP spid="132" grpId="0"/>
      <p:bldP spid="132" grpId="1"/>
      <p:bldP spid="135" grpId="0"/>
      <p:bldP spid="135" grpId="1"/>
      <p:bldP spid="136" grpId="0"/>
      <p:bldP spid="136" grpId="1"/>
      <p:bldP spid="137" grpId="0"/>
      <p:bldP spid="137" grpId="1"/>
      <p:bldP spid="138" grpId="0"/>
      <p:bldP spid="138" grpId="1"/>
      <p:bldP spid="139" grpId="0"/>
      <p:bldP spid="139" grpId="1"/>
      <p:bldP spid="140" grpId="0"/>
      <p:bldP spid="140" grpId="1"/>
      <p:bldP spid="141" grpId="0"/>
      <p:bldP spid="141" grpId="1"/>
      <p:bldP spid="142" grpId="0"/>
      <p:bldP spid="142" grpId="1"/>
    </p:bldLst>
  </p:timing>
</p:sld>
</file>

<file path=ppt/slides/slide2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zh-CN" altLang="en-US" dirty="0">
                <a:latin typeface="黑体" pitchFamily="2" charset="-122"/>
                <a:ea typeface="黑体" pitchFamily="2" charset="-122"/>
              </a:rPr>
              <a:t>第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5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章 作业总结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9" name="Text Box 6"/>
          <p:cNvSpPr txBox="1">
            <a:spLocks noChangeArrowheads="1"/>
          </p:cNvSpPr>
          <p:nvPr/>
        </p:nvSpPr>
        <p:spPr bwMode="auto">
          <a:xfrm>
            <a:off x="457200" y="963600"/>
            <a:ext cx="8686800" cy="1384995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08000">
              <a:lnSpc>
                <a:spcPct val="140000"/>
              </a:lnSpc>
              <a:spcBef>
                <a:spcPts val="0"/>
              </a:spcBef>
              <a:buNone/>
            </a:pPr>
            <a:r>
              <a:rPr lang="zh-CN" altLang="en-US" sz="3000" dirty="0">
                <a:solidFill>
                  <a:srgbClr val="003399"/>
                </a:solidFill>
              </a:rPr>
              <a:t>算法题</a:t>
            </a:r>
            <a:r>
              <a:rPr lang="en-US" altLang="zh-CN" sz="3000" dirty="0">
                <a:solidFill>
                  <a:srgbClr val="003399"/>
                </a:solidFill>
              </a:rPr>
              <a:t>3</a:t>
            </a:r>
            <a:r>
              <a:rPr lang="zh-CN" altLang="en-US" sz="3000" dirty="0">
                <a:solidFill>
                  <a:srgbClr val="003399"/>
                </a:solidFill>
              </a:rPr>
              <a:t>：</a:t>
            </a:r>
            <a:r>
              <a:rPr lang="zh-CN" altLang="en-US" sz="3000" dirty="0"/>
              <a:t>在对称序线索二叉树中，</a:t>
            </a:r>
            <a:endParaRPr lang="en-US" altLang="zh-CN" sz="3000" dirty="0"/>
          </a:p>
          <a:p>
            <a:pPr marL="10800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sz="3000" dirty="0"/>
              <a:t>                 </a:t>
            </a:r>
            <a:r>
              <a:rPr lang="zh-CN" altLang="en-US" sz="3000" dirty="0"/>
              <a:t>找对称序下的前驱？</a:t>
            </a:r>
            <a:endParaRPr lang="en-US" altLang="zh-CN" sz="3000" dirty="0"/>
          </a:p>
        </p:txBody>
      </p:sp>
      <p:sp>
        <p:nvSpPr>
          <p:cNvPr id="31" name="Text Box 6"/>
          <p:cNvSpPr txBox="1">
            <a:spLocks noChangeArrowheads="1"/>
          </p:cNvSpPr>
          <p:nvPr/>
        </p:nvSpPr>
        <p:spPr bwMode="auto">
          <a:xfrm>
            <a:off x="457200" y="2362200"/>
            <a:ext cx="8686800" cy="3943708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514350" indent="-514350">
              <a:lnSpc>
                <a:spcPct val="130000"/>
              </a:lnSpc>
              <a:spcBef>
                <a:spcPts val="1200"/>
              </a:spcBef>
              <a:buNone/>
            </a:pPr>
            <a:r>
              <a:rPr lang="en-US" altLang="zh-CN" sz="3200" dirty="0"/>
              <a:t>a) </a:t>
            </a:r>
            <a:r>
              <a:rPr lang="zh-CN" altLang="en-US" sz="3200" dirty="0"/>
              <a:t>若</a:t>
            </a:r>
            <a:r>
              <a:rPr lang="en-US" altLang="zh-CN" sz="3200" dirty="0"/>
              <a:t>p-&gt;</a:t>
            </a:r>
            <a:r>
              <a:rPr lang="en-US" altLang="zh-CN" sz="3200" dirty="0" err="1"/>
              <a:t>ltag</a:t>
            </a:r>
            <a:r>
              <a:rPr lang="en-US" altLang="zh-CN" sz="3200" dirty="0"/>
              <a:t>==1, </a:t>
            </a:r>
            <a:endParaRPr lang="en-US" altLang="zh-CN" sz="3200" dirty="0">
              <a:solidFill>
                <a:srgbClr val="008A00"/>
              </a:solidFill>
            </a:endParaRPr>
          </a:p>
          <a:p>
            <a:pPr marL="514350" indent="-51435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200" dirty="0">
                <a:solidFill>
                  <a:srgbClr val="008A00"/>
                </a:solidFill>
              </a:rPr>
              <a:t>    </a:t>
            </a:r>
            <a:r>
              <a:rPr lang="zh-CN" altLang="en-US" sz="3200" dirty="0">
                <a:solidFill>
                  <a:srgbClr val="008A00"/>
                </a:solidFill>
              </a:rPr>
              <a:t>前驱为：</a:t>
            </a:r>
            <a:endParaRPr lang="en-US" altLang="zh-CN" sz="3200" dirty="0"/>
          </a:p>
          <a:p>
            <a:pPr marL="514350" indent="-514350">
              <a:lnSpc>
                <a:spcPct val="130000"/>
              </a:lnSpc>
              <a:spcBef>
                <a:spcPts val="600"/>
              </a:spcBef>
              <a:buNone/>
            </a:pPr>
            <a:r>
              <a:rPr lang="en-US" altLang="zh-CN" sz="3200" dirty="0"/>
              <a:t>b) </a:t>
            </a:r>
            <a:r>
              <a:rPr lang="zh-CN" altLang="en-US" sz="3200" dirty="0"/>
              <a:t>若</a:t>
            </a:r>
            <a:r>
              <a:rPr lang="en-US" altLang="zh-CN" sz="3200" dirty="0"/>
              <a:t>p-&gt;</a:t>
            </a:r>
            <a:r>
              <a:rPr lang="en-US" altLang="zh-CN" sz="3200" dirty="0" err="1"/>
              <a:t>ltag</a:t>
            </a:r>
            <a:r>
              <a:rPr lang="en-US" altLang="zh-CN" sz="3200" dirty="0"/>
              <a:t>==0 (</a:t>
            </a:r>
            <a:r>
              <a:rPr lang="zh-CN" altLang="en-US" sz="3200" dirty="0"/>
              <a:t>则</a:t>
            </a:r>
            <a:r>
              <a:rPr lang="en-US" altLang="zh-CN" sz="3200" dirty="0"/>
              <a:t>p</a:t>
            </a:r>
            <a:r>
              <a:rPr lang="zh-CN" altLang="en-US" sz="3200" dirty="0"/>
              <a:t>有左孩子</a:t>
            </a:r>
            <a:r>
              <a:rPr lang="en-US" altLang="zh-CN" sz="3200" dirty="0"/>
              <a:t>), </a:t>
            </a:r>
          </a:p>
          <a:p>
            <a:pPr marL="514350" indent="-51435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200" dirty="0"/>
              <a:t>    </a:t>
            </a:r>
            <a:r>
              <a:rPr lang="zh-CN" altLang="en-US" sz="3200" dirty="0">
                <a:solidFill>
                  <a:srgbClr val="008A00"/>
                </a:solidFill>
              </a:rPr>
              <a:t>前驱为：</a:t>
            </a:r>
            <a:endParaRPr lang="en-US" altLang="zh-CN" sz="3200" dirty="0"/>
          </a:p>
          <a:p>
            <a:pPr marL="514350" indent="-514350"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sz="3200" dirty="0"/>
              <a:t>    </a:t>
            </a:r>
            <a:r>
              <a:rPr lang="zh-CN" altLang="en-US" sz="3200" dirty="0">
                <a:solidFill>
                  <a:srgbClr val="008A00"/>
                </a:solidFill>
              </a:rPr>
              <a:t>做法：</a:t>
            </a:r>
            <a:endParaRPr lang="en-US" altLang="zh-CN" sz="3200" dirty="0">
              <a:solidFill>
                <a:srgbClr val="008A00"/>
              </a:solidFill>
            </a:endParaRPr>
          </a:p>
          <a:p>
            <a:pPr marL="514350" indent="-514350">
              <a:lnSpc>
                <a:spcPct val="130000"/>
              </a:lnSpc>
              <a:spcBef>
                <a:spcPts val="0"/>
              </a:spcBef>
              <a:buNone/>
            </a:pPr>
            <a:endParaRPr lang="en-US" altLang="zh-CN" sz="3200" dirty="0"/>
          </a:p>
        </p:txBody>
      </p:sp>
      <p:cxnSp>
        <p:nvCxnSpPr>
          <p:cNvPr id="32" name="曲线连接符 6"/>
          <p:cNvCxnSpPr>
            <a:stCxn id="43" idx="2"/>
          </p:cNvCxnSpPr>
          <p:nvPr/>
        </p:nvCxnSpPr>
        <p:spPr bwMode="auto">
          <a:xfrm rot="10800000" flipV="1">
            <a:off x="5867400" y="3172939"/>
            <a:ext cx="228600" cy="410845"/>
          </a:xfrm>
          <a:prstGeom prst="curvedConnector2">
            <a:avLst/>
          </a:prstGeom>
          <a:solidFill>
            <a:srgbClr val="B9FFB9"/>
          </a:solidFill>
          <a:ln w="22225" cap="flat" cmpd="sng" algn="ctr">
            <a:solidFill>
              <a:srgbClr val="003399"/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33" name="Oval 27"/>
          <p:cNvSpPr>
            <a:spLocks noChangeArrowheads="1"/>
          </p:cNvSpPr>
          <p:nvPr/>
        </p:nvSpPr>
        <p:spPr bwMode="auto">
          <a:xfrm>
            <a:off x="7137600" y="1145385"/>
            <a:ext cx="432000" cy="432000"/>
          </a:xfrm>
          <a:prstGeom prst="ellipse">
            <a:avLst/>
          </a:prstGeom>
          <a:solidFill>
            <a:srgbClr val="FFFE98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/>
              <a:t>A</a:t>
            </a:r>
          </a:p>
        </p:txBody>
      </p:sp>
      <p:sp>
        <p:nvSpPr>
          <p:cNvPr id="34" name="Oval 28"/>
          <p:cNvSpPr>
            <a:spLocks noChangeArrowheads="1"/>
          </p:cNvSpPr>
          <p:nvPr/>
        </p:nvSpPr>
        <p:spPr bwMode="auto">
          <a:xfrm>
            <a:off x="7671000" y="196883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C</a:t>
            </a:r>
            <a:endParaRPr lang="zh-CN" altLang="en-US" sz="3200" dirty="0"/>
          </a:p>
        </p:txBody>
      </p:sp>
      <p:cxnSp>
        <p:nvCxnSpPr>
          <p:cNvPr id="35" name="直接连接符 34"/>
          <p:cNvCxnSpPr>
            <a:stCxn id="33" idx="3"/>
            <a:endCxn id="37" idx="0"/>
          </p:cNvCxnSpPr>
          <p:nvPr/>
        </p:nvCxnSpPr>
        <p:spPr bwMode="auto">
          <a:xfrm rot="5400000">
            <a:off x="6757678" y="1601843"/>
            <a:ext cx="530910" cy="3554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直接连接符 35"/>
          <p:cNvCxnSpPr>
            <a:stCxn id="33" idx="5"/>
            <a:endCxn id="34" idx="0"/>
          </p:cNvCxnSpPr>
          <p:nvPr/>
        </p:nvCxnSpPr>
        <p:spPr bwMode="auto">
          <a:xfrm rot="16200000" flipH="1">
            <a:off x="7469312" y="1551142"/>
            <a:ext cx="454710" cy="3806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7" name="Oval 28"/>
          <p:cNvSpPr>
            <a:spLocks noChangeArrowheads="1"/>
          </p:cNvSpPr>
          <p:nvPr/>
        </p:nvSpPr>
        <p:spPr bwMode="auto">
          <a:xfrm>
            <a:off x="6629400" y="204503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B</a:t>
            </a:r>
            <a:endParaRPr lang="zh-CN" altLang="en-US" sz="3200" dirty="0"/>
          </a:p>
        </p:txBody>
      </p:sp>
      <p:sp>
        <p:nvSpPr>
          <p:cNvPr id="38" name="Oval 28"/>
          <p:cNvSpPr>
            <a:spLocks noChangeArrowheads="1"/>
          </p:cNvSpPr>
          <p:nvPr/>
        </p:nvSpPr>
        <p:spPr bwMode="auto">
          <a:xfrm>
            <a:off x="8280600" y="288323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F</a:t>
            </a:r>
            <a:endParaRPr lang="zh-CN" altLang="en-US" sz="3200" dirty="0"/>
          </a:p>
        </p:txBody>
      </p:sp>
      <p:cxnSp>
        <p:nvCxnSpPr>
          <p:cNvPr id="39" name="直接连接符 38"/>
          <p:cNvCxnSpPr>
            <a:stCxn id="34" idx="3"/>
            <a:endCxn id="41" idx="0"/>
          </p:cNvCxnSpPr>
          <p:nvPr/>
        </p:nvCxnSpPr>
        <p:spPr bwMode="auto">
          <a:xfrm rot="5400000">
            <a:off x="7309201" y="2534365"/>
            <a:ext cx="621865" cy="2282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直接连接符 39"/>
          <p:cNvCxnSpPr>
            <a:stCxn id="34" idx="5"/>
            <a:endCxn id="38" idx="0"/>
          </p:cNvCxnSpPr>
          <p:nvPr/>
        </p:nvCxnSpPr>
        <p:spPr bwMode="auto">
          <a:xfrm rot="16200000" flipH="1">
            <a:off x="7995335" y="2381964"/>
            <a:ext cx="545665" cy="4568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1" name="Oval 28"/>
          <p:cNvSpPr>
            <a:spLocks noChangeArrowheads="1"/>
          </p:cNvSpPr>
          <p:nvPr/>
        </p:nvSpPr>
        <p:spPr bwMode="auto">
          <a:xfrm>
            <a:off x="7290000" y="295943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E</a:t>
            </a:r>
            <a:endParaRPr lang="zh-CN" altLang="en-US" sz="3200" dirty="0"/>
          </a:p>
        </p:txBody>
      </p:sp>
      <p:cxnSp>
        <p:nvCxnSpPr>
          <p:cNvPr id="42" name="直接连接符 41"/>
          <p:cNvCxnSpPr>
            <a:stCxn id="37" idx="3"/>
            <a:endCxn id="43" idx="0"/>
          </p:cNvCxnSpPr>
          <p:nvPr/>
        </p:nvCxnSpPr>
        <p:spPr bwMode="auto">
          <a:xfrm rot="5400000">
            <a:off x="6230746" y="2495020"/>
            <a:ext cx="543175" cy="3806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3" name="Oval 28"/>
          <p:cNvSpPr>
            <a:spLocks noChangeArrowheads="1"/>
          </p:cNvSpPr>
          <p:nvPr/>
        </p:nvSpPr>
        <p:spPr bwMode="auto">
          <a:xfrm>
            <a:off x="6096000" y="295694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D</a:t>
            </a:r>
            <a:endParaRPr lang="zh-CN" altLang="en-US" sz="3200" dirty="0"/>
          </a:p>
        </p:txBody>
      </p:sp>
      <p:sp>
        <p:nvSpPr>
          <p:cNvPr id="44" name="Oval 28"/>
          <p:cNvSpPr>
            <a:spLocks noChangeArrowheads="1"/>
          </p:cNvSpPr>
          <p:nvPr/>
        </p:nvSpPr>
        <p:spPr bwMode="auto">
          <a:xfrm>
            <a:off x="6553200" y="377243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G</a:t>
            </a:r>
            <a:endParaRPr lang="zh-CN" altLang="en-US" sz="3200" dirty="0"/>
          </a:p>
        </p:txBody>
      </p:sp>
      <p:cxnSp>
        <p:nvCxnSpPr>
          <p:cNvPr id="45" name="直接连接符 44"/>
          <p:cNvCxnSpPr>
            <a:stCxn id="43" idx="5"/>
            <a:endCxn id="44" idx="0"/>
          </p:cNvCxnSpPr>
          <p:nvPr/>
        </p:nvCxnSpPr>
        <p:spPr bwMode="auto">
          <a:xfrm rot="16200000" flipH="1">
            <a:off x="6393590" y="3396819"/>
            <a:ext cx="446755" cy="3044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6" name="Oval 28"/>
          <p:cNvSpPr>
            <a:spLocks noChangeArrowheads="1"/>
          </p:cNvSpPr>
          <p:nvPr/>
        </p:nvSpPr>
        <p:spPr bwMode="auto">
          <a:xfrm>
            <a:off x="7823400" y="377243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H</a:t>
            </a:r>
            <a:endParaRPr lang="zh-CN" altLang="en-US" sz="3200" dirty="0"/>
          </a:p>
        </p:txBody>
      </p:sp>
      <p:cxnSp>
        <p:nvCxnSpPr>
          <p:cNvPr id="47" name="直接连接符 46"/>
          <p:cNvCxnSpPr>
            <a:stCxn id="41" idx="5"/>
            <a:endCxn id="46" idx="0"/>
          </p:cNvCxnSpPr>
          <p:nvPr/>
        </p:nvCxnSpPr>
        <p:spPr bwMode="auto">
          <a:xfrm rot="16200000" flipH="1">
            <a:off x="7626935" y="3359964"/>
            <a:ext cx="444265" cy="3806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曲线连接符 108"/>
          <p:cNvCxnSpPr>
            <a:stCxn id="44" idx="2"/>
            <a:endCxn id="43" idx="4"/>
          </p:cNvCxnSpPr>
          <p:nvPr/>
        </p:nvCxnSpPr>
        <p:spPr bwMode="auto">
          <a:xfrm rot="10800000">
            <a:off x="6312000" y="3388940"/>
            <a:ext cx="241200" cy="599490"/>
          </a:xfrm>
          <a:prstGeom prst="curvedConnector2">
            <a:avLst/>
          </a:prstGeom>
          <a:solidFill>
            <a:srgbClr val="B9FFB9"/>
          </a:solidFill>
          <a:ln w="22225" cap="flat" cmpd="sng" algn="ctr">
            <a:solidFill>
              <a:srgbClr val="003399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49" name="曲线连接符 104"/>
          <p:cNvCxnSpPr>
            <a:stCxn id="44" idx="7"/>
            <a:endCxn id="37" idx="4"/>
          </p:cNvCxnSpPr>
          <p:nvPr/>
        </p:nvCxnSpPr>
        <p:spPr bwMode="auto">
          <a:xfrm rot="16200000" flipV="1">
            <a:off x="6204336" y="3118095"/>
            <a:ext cx="1358665" cy="76535"/>
          </a:xfrm>
          <a:prstGeom prst="curvedConnector3">
            <a:avLst>
              <a:gd name="adj1" fmla="val 50000"/>
            </a:avLst>
          </a:prstGeom>
          <a:solidFill>
            <a:srgbClr val="B9FFB9"/>
          </a:solidFill>
          <a:ln w="22225" cap="flat" cmpd="sng" algn="ctr">
            <a:solidFill>
              <a:srgbClr val="C00000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50" name="曲线连接符 117"/>
          <p:cNvCxnSpPr>
            <a:stCxn id="41" idx="2"/>
            <a:endCxn id="33" idx="5"/>
          </p:cNvCxnSpPr>
          <p:nvPr/>
        </p:nvCxnSpPr>
        <p:spPr bwMode="auto">
          <a:xfrm rot="10800000" flipH="1">
            <a:off x="7289999" y="1514120"/>
            <a:ext cx="216335" cy="1661310"/>
          </a:xfrm>
          <a:prstGeom prst="curvedConnector4">
            <a:avLst>
              <a:gd name="adj1" fmla="val -31868"/>
              <a:gd name="adj2" fmla="val 54597"/>
            </a:avLst>
          </a:prstGeom>
          <a:solidFill>
            <a:srgbClr val="B9FFB9"/>
          </a:solidFill>
          <a:ln w="22225" cap="flat" cmpd="sng" algn="ctr">
            <a:solidFill>
              <a:srgbClr val="003399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51" name="曲线连接符 121"/>
          <p:cNvCxnSpPr>
            <a:stCxn id="46" idx="2"/>
            <a:endCxn id="41" idx="4"/>
          </p:cNvCxnSpPr>
          <p:nvPr/>
        </p:nvCxnSpPr>
        <p:spPr bwMode="auto">
          <a:xfrm rot="10800000">
            <a:off x="7506000" y="3391430"/>
            <a:ext cx="317400" cy="597000"/>
          </a:xfrm>
          <a:prstGeom prst="curvedConnector2">
            <a:avLst/>
          </a:prstGeom>
          <a:solidFill>
            <a:srgbClr val="B9FFB9"/>
          </a:solidFill>
          <a:ln w="22225" cap="flat" cmpd="sng" algn="ctr">
            <a:solidFill>
              <a:srgbClr val="003399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52" name="曲线连接符 104"/>
          <p:cNvCxnSpPr>
            <a:stCxn id="46" idx="7"/>
            <a:endCxn id="34" idx="4"/>
          </p:cNvCxnSpPr>
          <p:nvPr/>
        </p:nvCxnSpPr>
        <p:spPr bwMode="auto">
          <a:xfrm rot="16200000" flipV="1">
            <a:off x="7322136" y="2965695"/>
            <a:ext cx="1434865" cy="305135"/>
          </a:xfrm>
          <a:prstGeom prst="curvedConnector3">
            <a:avLst>
              <a:gd name="adj1" fmla="val 50000"/>
            </a:avLst>
          </a:prstGeom>
          <a:solidFill>
            <a:srgbClr val="B9FFB9"/>
          </a:solidFill>
          <a:ln w="22225" cap="flat" cmpd="sng" algn="ctr">
            <a:solidFill>
              <a:srgbClr val="C00000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53" name="曲线连接符 104"/>
          <p:cNvCxnSpPr>
            <a:stCxn id="38" idx="6"/>
          </p:cNvCxnSpPr>
          <p:nvPr/>
        </p:nvCxnSpPr>
        <p:spPr bwMode="auto">
          <a:xfrm>
            <a:off x="8712600" y="3099230"/>
            <a:ext cx="177600" cy="408355"/>
          </a:xfrm>
          <a:prstGeom prst="curvedConnector2">
            <a:avLst/>
          </a:prstGeom>
          <a:solidFill>
            <a:srgbClr val="B9FFB9"/>
          </a:solidFill>
          <a:ln w="22225" cap="flat" cmpd="sng" algn="ctr">
            <a:solidFill>
              <a:srgbClr val="C00000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54" name="曲线连接符 104"/>
          <p:cNvCxnSpPr>
            <a:stCxn id="37" idx="6"/>
            <a:endCxn id="33" idx="4"/>
          </p:cNvCxnSpPr>
          <p:nvPr/>
        </p:nvCxnSpPr>
        <p:spPr bwMode="auto">
          <a:xfrm flipV="1">
            <a:off x="7061400" y="1577385"/>
            <a:ext cx="292200" cy="683645"/>
          </a:xfrm>
          <a:prstGeom prst="curvedConnector2">
            <a:avLst/>
          </a:prstGeom>
          <a:solidFill>
            <a:srgbClr val="B9FFB9"/>
          </a:solidFill>
          <a:ln w="22225" cap="flat" cmpd="sng" algn="ctr">
            <a:solidFill>
              <a:srgbClr val="C00000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55" name="曲线连接符 121"/>
          <p:cNvCxnSpPr>
            <a:stCxn id="38" idx="2"/>
            <a:endCxn id="34" idx="5"/>
          </p:cNvCxnSpPr>
          <p:nvPr/>
        </p:nvCxnSpPr>
        <p:spPr bwMode="auto">
          <a:xfrm rot="10800000">
            <a:off x="8039736" y="2337566"/>
            <a:ext cx="240865" cy="761665"/>
          </a:xfrm>
          <a:prstGeom prst="curvedConnector2">
            <a:avLst/>
          </a:prstGeom>
          <a:solidFill>
            <a:srgbClr val="B9FFB9"/>
          </a:solidFill>
          <a:ln w="22225" cap="flat" cmpd="sng" algn="ctr">
            <a:solidFill>
              <a:srgbClr val="003399"/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56" name="矩形 55"/>
          <p:cNvSpPr/>
          <p:nvPr/>
        </p:nvSpPr>
        <p:spPr>
          <a:xfrm>
            <a:off x="2581264" y="3010179"/>
            <a:ext cx="1609736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/>
              <a:t>p-&gt;</a:t>
            </a:r>
            <a:r>
              <a:rPr lang="en-US" altLang="zh-CN" sz="3200" dirty="0" err="1"/>
              <a:t>llink</a:t>
            </a:r>
            <a:r>
              <a:rPr lang="en-US" altLang="zh-CN" sz="3200" dirty="0"/>
              <a:t>;</a:t>
            </a:r>
            <a:endParaRPr lang="zh-CN" altLang="en-US" sz="3200" dirty="0"/>
          </a:p>
        </p:txBody>
      </p:sp>
      <p:sp>
        <p:nvSpPr>
          <p:cNvPr id="57" name="矩形 56"/>
          <p:cNvSpPr/>
          <p:nvPr/>
        </p:nvSpPr>
        <p:spPr>
          <a:xfrm>
            <a:off x="2438400" y="4397514"/>
            <a:ext cx="67056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3200" dirty="0"/>
              <a:t>p</a:t>
            </a:r>
            <a:r>
              <a:rPr lang="zh-CN" altLang="en-US" sz="3200" dirty="0"/>
              <a:t>的左子树的“最右下”结点；</a:t>
            </a:r>
          </a:p>
        </p:txBody>
      </p:sp>
      <p:sp>
        <p:nvSpPr>
          <p:cNvPr id="58" name="矩形 57"/>
          <p:cNvSpPr/>
          <p:nvPr/>
        </p:nvSpPr>
        <p:spPr>
          <a:xfrm>
            <a:off x="2133600" y="5049853"/>
            <a:ext cx="2965877" cy="6430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/>
              <a:t>1) </a:t>
            </a:r>
            <a:r>
              <a:rPr lang="zh-CN" altLang="en-US" sz="3200" dirty="0"/>
              <a:t>置</a:t>
            </a:r>
            <a:r>
              <a:rPr lang="en-US" altLang="zh-CN" sz="3200" dirty="0"/>
              <a:t>p=p-&gt;</a:t>
            </a:r>
            <a:r>
              <a:rPr lang="en-US" altLang="zh-CN" sz="3200" dirty="0" err="1"/>
              <a:t>llink</a:t>
            </a:r>
            <a:r>
              <a:rPr lang="en-US" altLang="zh-CN" sz="3200" dirty="0"/>
              <a:t>,</a:t>
            </a:r>
            <a:endParaRPr lang="zh-CN" altLang="en-US" sz="3200" dirty="0"/>
          </a:p>
        </p:txBody>
      </p:sp>
      <p:sp>
        <p:nvSpPr>
          <p:cNvPr id="60" name="矩形 59"/>
          <p:cNvSpPr/>
          <p:nvPr/>
        </p:nvSpPr>
        <p:spPr>
          <a:xfrm>
            <a:off x="2133600" y="5659453"/>
            <a:ext cx="4538422" cy="6430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/>
              <a:t>2) </a:t>
            </a:r>
            <a:r>
              <a:rPr lang="zh-CN" altLang="en-US" sz="3200" dirty="0"/>
              <a:t>重复</a:t>
            </a:r>
            <a:r>
              <a:rPr lang="en-US" altLang="zh-CN" sz="3200" dirty="0"/>
              <a:t>p=p-&gt;</a:t>
            </a:r>
            <a:r>
              <a:rPr lang="en-US" altLang="zh-CN" sz="3200" dirty="0" err="1"/>
              <a:t>rlink</a:t>
            </a:r>
            <a:r>
              <a:rPr lang="zh-CN" altLang="en-US" sz="3200" dirty="0"/>
              <a:t>，直到</a:t>
            </a:r>
          </a:p>
        </p:txBody>
      </p:sp>
      <p:sp>
        <p:nvSpPr>
          <p:cNvPr id="61" name="矩形 60"/>
          <p:cNvSpPr/>
          <p:nvPr/>
        </p:nvSpPr>
        <p:spPr>
          <a:xfrm>
            <a:off x="6400800" y="5616714"/>
            <a:ext cx="243047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14350" indent="-514350">
              <a:spcBef>
                <a:spcPts val="0"/>
              </a:spcBef>
              <a:buNone/>
            </a:pPr>
            <a:r>
              <a:rPr lang="en-US" altLang="zh-CN" sz="3200" dirty="0">
                <a:solidFill>
                  <a:srgbClr val="003399"/>
                </a:solidFill>
              </a:rPr>
              <a:t> p-&gt;</a:t>
            </a:r>
            <a:r>
              <a:rPr lang="en-US" altLang="zh-CN" sz="3200" dirty="0" err="1">
                <a:solidFill>
                  <a:srgbClr val="003399"/>
                </a:solidFill>
              </a:rPr>
              <a:t>rtag</a:t>
            </a:r>
            <a:r>
              <a:rPr lang="en-US" altLang="zh-CN" sz="3200" dirty="0">
                <a:solidFill>
                  <a:srgbClr val="003399"/>
                </a:solidFill>
              </a:rPr>
              <a:t>==1;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57" grpId="0"/>
      <p:bldP spid="58" grpId="0"/>
      <p:bldP spid="60" grpId="0"/>
      <p:bldP spid="61" grpId="0"/>
    </p:bldLst>
  </p:timing>
</p:sld>
</file>

<file path=ppt/slides/slide2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 Box 6"/>
          <p:cNvSpPr txBox="1">
            <a:spLocks noChangeArrowheads="1"/>
          </p:cNvSpPr>
          <p:nvPr/>
        </p:nvSpPr>
        <p:spPr bwMode="auto">
          <a:xfrm>
            <a:off x="457200" y="2405659"/>
            <a:ext cx="8686800" cy="397506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80000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sz="3200" dirty="0"/>
              <a:t>if(p-&gt;</a:t>
            </a:r>
            <a:r>
              <a:rPr lang="en-US" altLang="zh-CN" sz="3200" dirty="0" err="1"/>
              <a:t>ltag</a:t>
            </a:r>
            <a:r>
              <a:rPr lang="en-US" altLang="zh-CN" sz="3200" dirty="0"/>
              <a:t>==1) </a:t>
            </a:r>
          </a:p>
          <a:p>
            <a:pPr marL="180000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sz="3200" dirty="0"/>
              <a:t>   return (p-&gt;</a:t>
            </a:r>
            <a:r>
              <a:rPr lang="en-US" altLang="zh-CN" sz="3200" dirty="0" err="1"/>
              <a:t>llink</a:t>
            </a:r>
            <a:r>
              <a:rPr lang="en-US" altLang="zh-CN" sz="3200" dirty="0"/>
              <a:t>); </a:t>
            </a:r>
            <a:endParaRPr lang="en-US" altLang="zh-CN" sz="3200" dirty="0">
              <a:solidFill>
                <a:srgbClr val="008A00"/>
              </a:solidFill>
            </a:endParaRPr>
          </a:p>
          <a:p>
            <a:pPr marL="180000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sz="3200" dirty="0"/>
              <a:t>if(p-&gt;</a:t>
            </a:r>
            <a:r>
              <a:rPr lang="en-US" altLang="zh-CN" sz="3200" dirty="0" err="1"/>
              <a:t>ltag</a:t>
            </a:r>
            <a:r>
              <a:rPr lang="en-US" altLang="zh-CN" sz="3200" dirty="0"/>
              <a:t>==0)</a:t>
            </a:r>
          </a:p>
          <a:p>
            <a:pPr marL="180000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sz="3200" dirty="0"/>
              <a:t>      p=p-&gt;</a:t>
            </a:r>
            <a:r>
              <a:rPr lang="en-US" altLang="zh-CN" sz="3200" dirty="0" err="1"/>
              <a:t>llink</a:t>
            </a:r>
            <a:r>
              <a:rPr lang="en-US" altLang="zh-CN" sz="3200" dirty="0"/>
              <a:t>; </a:t>
            </a:r>
            <a:endParaRPr lang="en-US" altLang="zh-CN" sz="3200" dirty="0">
              <a:solidFill>
                <a:srgbClr val="008A00"/>
              </a:solidFill>
            </a:endParaRPr>
          </a:p>
          <a:p>
            <a:pPr marL="180000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sz="3200" dirty="0"/>
              <a:t>      while(p-&gt;</a:t>
            </a:r>
            <a:r>
              <a:rPr lang="en-US" altLang="zh-CN" sz="3200" dirty="0" err="1"/>
              <a:t>rtag</a:t>
            </a:r>
            <a:r>
              <a:rPr lang="en-US" altLang="zh-CN" sz="3200" dirty="0"/>
              <a:t>==0)</a:t>
            </a:r>
          </a:p>
          <a:p>
            <a:pPr marL="180000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sz="3200" dirty="0"/>
              <a:t>           p=p-&gt;</a:t>
            </a:r>
            <a:r>
              <a:rPr lang="en-US" altLang="zh-CN" sz="3200" dirty="0" err="1"/>
              <a:t>rlink</a:t>
            </a:r>
            <a:r>
              <a:rPr lang="en-US" altLang="zh-CN" sz="3200" dirty="0"/>
              <a:t>; </a:t>
            </a:r>
          </a:p>
          <a:p>
            <a:pPr marL="180000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sz="3200" dirty="0"/>
              <a:t>      return p; }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zh-CN" altLang="en-US" dirty="0">
                <a:latin typeface="黑体" pitchFamily="2" charset="-122"/>
                <a:ea typeface="黑体" pitchFamily="2" charset="-122"/>
              </a:rPr>
              <a:t>第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5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章 作业总结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9" name="Text Box 6"/>
          <p:cNvSpPr txBox="1">
            <a:spLocks noChangeArrowheads="1"/>
          </p:cNvSpPr>
          <p:nvPr/>
        </p:nvSpPr>
        <p:spPr bwMode="auto">
          <a:xfrm>
            <a:off x="457200" y="990600"/>
            <a:ext cx="8686800" cy="1384995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08000">
              <a:lnSpc>
                <a:spcPct val="140000"/>
              </a:lnSpc>
              <a:spcBef>
                <a:spcPts val="0"/>
              </a:spcBef>
              <a:buNone/>
            </a:pPr>
            <a:r>
              <a:rPr lang="zh-CN" altLang="en-US" sz="3000" dirty="0">
                <a:solidFill>
                  <a:srgbClr val="003399"/>
                </a:solidFill>
              </a:rPr>
              <a:t>算法题</a:t>
            </a:r>
            <a:r>
              <a:rPr lang="en-US" altLang="zh-CN" sz="3000" dirty="0">
                <a:solidFill>
                  <a:srgbClr val="003399"/>
                </a:solidFill>
              </a:rPr>
              <a:t>3</a:t>
            </a:r>
            <a:r>
              <a:rPr lang="zh-CN" altLang="en-US" sz="3000" dirty="0">
                <a:solidFill>
                  <a:srgbClr val="003399"/>
                </a:solidFill>
              </a:rPr>
              <a:t>：</a:t>
            </a:r>
            <a:r>
              <a:rPr lang="zh-CN" altLang="en-US" sz="3000" dirty="0"/>
              <a:t>在对称序线索二叉树中，</a:t>
            </a:r>
            <a:endParaRPr lang="en-US" altLang="zh-CN" sz="3000" dirty="0"/>
          </a:p>
          <a:p>
            <a:pPr marL="10800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sz="3000" dirty="0"/>
              <a:t>                 </a:t>
            </a:r>
            <a:r>
              <a:rPr lang="zh-CN" altLang="en-US" sz="3000" dirty="0"/>
              <a:t>找对称序下的前驱？</a:t>
            </a:r>
            <a:endParaRPr lang="en-US" altLang="zh-CN" sz="3000" dirty="0"/>
          </a:p>
        </p:txBody>
      </p:sp>
      <p:cxnSp>
        <p:nvCxnSpPr>
          <p:cNvPr id="32" name="曲线连接符 6"/>
          <p:cNvCxnSpPr>
            <a:stCxn id="43" idx="2"/>
          </p:cNvCxnSpPr>
          <p:nvPr/>
        </p:nvCxnSpPr>
        <p:spPr bwMode="auto">
          <a:xfrm rot="10800000" flipV="1">
            <a:off x="5867400" y="3199939"/>
            <a:ext cx="228600" cy="410845"/>
          </a:xfrm>
          <a:prstGeom prst="curvedConnector2">
            <a:avLst/>
          </a:prstGeom>
          <a:solidFill>
            <a:srgbClr val="B9FFB9"/>
          </a:solidFill>
          <a:ln w="22225" cap="flat" cmpd="sng" algn="ctr">
            <a:solidFill>
              <a:srgbClr val="003399"/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33" name="Oval 27"/>
          <p:cNvSpPr>
            <a:spLocks noChangeArrowheads="1"/>
          </p:cNvSpPr>
          <p:nvPr/>
        </p:nvSpPr>
        <p:spPr bwMode="auto">
          <a:xfrm>
            <a:off x="7137600" y="1172385"/>
            <a:ext cx="432000" cy="432000"/>
          </a:xfrm>
          <a:prstGeom prst="ellipse">
            <a:avLst/>
          </a:prstGeom>
          <a:solidFill>
            <a:srgbClr val="FFFE98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/>
              <a:t>A</a:t>
            </a:r>
          </a:p>
        </p:txBody>
      </p:sp>
      <p:sp>
        <p:nvSpPr>
          <p:cNvPr id="34" name="Oval 28"/>
          <p:cNvSpPr>
            <a:spLocks noChangeArrowheads="1"/>
          </p:cNvSpPr>
          <p:nvPr/>
        </p:nvSpPr>
        <p:spPr bwMode="auto">
          <a:xfrm>
            <a:off x="7671000" y="199583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C</a:t>
            </a:r>
            <a:endParaRPr lang="zh-CN" altLang="en-US" sz="3200" dirty="0"/>
          </a:p>
        </p:txBody>
      </p:sp>
      <p:cxnSp>
        <p:nvCxnSpPr>
          <p:cNvPr id="35" name="直接连接符 34"/>
          <p:cNvCxnSpPr>
            <a:stCxn id="33" idx="3"/>
            <a:endCxn id="37" idx="0"/>
          </p:cNvCxnSpPr>
          <p:nvPr/>
        </p:nvCxnSpPr>
        <p:spPr bwMode="auto">
          <a:xfrm rot="5400000">
            <a:off x="6757678" y="1628843"/>
            <a:ext cx="530910" cy="3554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直接连接符 35"/>
          <p:cNvCxnSpPr>
            <a:stCxn id="33" idx="5"/>
            <a:endCxn id="34" idx="0"/>
          </p:cNvCxnSpPr>
          <p:nvPr/>
        </p:nvCxnSpPr>
        <p:spPr bwMode="auto">
          <a:xfrm rot="16200000" flipH="1">
            <a:off x="7469312" y="1578142"/>
            <a:ext cx="454710" cy="3806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7" name="Oval 28"/>
          <p:cNvSpPr>
            <a:spLocks noChangeArrowheads="1"/>
          </p:cNvSpPr>
          <p:nvPr/>
        </p:nvSpPr>
        <p:spPr bwMode="auto">
          <a:xfrm>
            <a:off x="6629400" y="207203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B</a:t>
            </a:r>
            <a:endParaRPr lang="zh-CN" altLang="en-US" sz="3200" dirty="0"/>
          </a:p>
        </p:txBody>
      </p:sp>
      <p:sp>
        <p:nvSpPr>
          <p:cNvPr id="38" name="Oval 28"/>
          <p:cNvSpPr>
            <a:spLocks noChangeArrowheads="1"/>
          </p:cNvSpPr>
          <p:nvPr/>
        </p:nvSpPr>
        <p:spPr bwMode="auto">
          <a:xfrm>
            <a:off x="8280600" y="291023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F</a:t>
            </a:r>
            <a:endParaRPr lang="zh-CN" altLang="en-US" sz="3200" dirty="0"/>
          </a:p>
        </p:txBody>
      </p:sp>
      <p:cxnSp>
        <p:nvCxnSpPr>
          <p:cNvPr id="39" name="直接连接符 38"/>
          <p:cNvCxnSpPr>
            <a:stCxn id="34" idx="3"/>
            <a:endCxn id="41" idx="0"/>
          </p:cNvCxnSpPr>
          <p:nvPr/>
        </p:nvCxnSpPr>
        <p:spPr bwMode="auto">
          <a:xfrm rot="5400000">
            <a:off x="7309201" y="2561365"/>
            <a:ext cx="621865" cy="2282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直接连接符 39"/>
          <p:cNvCxnSpPr>
            <a:stCxn id="34" idx="5"/>
            <a:endCxn id="38" idx="0"/>
          </p:cNvCxnSpPr>
          <p:nvPr/>
        </p:nvCxnSpPr>
        <p:spPr bwMode="auto">
          <a:xfrm rot="16200000" flipH="1">
            <a:off x="7995335" y="2408964"/>
            <a:ext cx="545665" cy="4568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1" name="Oval 28"/>
          <p:cNvSpPr>
            <a:spLocks noChangeArrowheads="1"/>
          </p:cNvSpPr>
          <p:nvPr/>
        </p:nvSpPr>
        <p:spPr bwMode="auto">
          <a:xfrm>
            <a:off x="7290000" y="298643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E</a:t>
            </a:r>
            <a:endParaRPr lang="zh-CN" altLang="en-US" sz="3200" dirty="0"/>
          </a:p>
        </p:txBody>
      </p:sp>
      <p:cxnSp>
        <p:nvCxnSpPr>
          <p:cNvPr id="42" name="直接连接符 41"/>
          <p:cNvCxnSpPr>
            <a:stCxn id="37" idx="3"/>
            <a:endCxn id="43" idx="0"/>
          </p:cNvCxnSpPr>
          <p:nvPr/>
        </p:nvCxnSpPr>
        <p:spPr bwMode="auto">
          <a:xfrm rot="5400000">
            <a:off x="6230746" y="2522020"/>
            <a:ext cx="543175" cy="3806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3" name="Oval 28"/>
          <p:cNvSpPr>
            <a:spLocks noChangeArrowheads="1"/>
          </p:cNvSpPr>
          <p:nvPr/>
        </p:nvSpPr>
        <p:spPr bwMode="auto">
          <a:xfrm>
            <a:off x="6096000" y="298394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D</a:t>
            </a:r>
            <a:endParaRPr lang="zh-CN" altLang="en-US" sz="3200" dirty="0"/>
          </a:p>
        </p:txBody>
      </p:sp>
      <p:sp>
        <p:nvSpPr>
          <p:cNvPr id="44" name="Oval 28"/>
          <p:cNvSpPr>
            <a:spLocks noChangeArrowheads="1"/>
          </p:cNvSpPr>
          <p:nvPr/>
        </p:nvSpPr>
        <p:spPr bwMode="auto">
          <a:xfrm>
            <a:off x="6553200" y="379943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G</a:t>
            </a:r>
            <a:endParaRPr lang="zh-CN" altLang="en-US" sz="3200" dirty="0"/>
          </a:p>
        </p:txBody>
      </p:sp>
      <p:cxnSp>
        <p:nvCxnSpPr>
          <p:cNvPr id="45" name="直接连接符 44"/>
          <p:cNvCxnSpPr>
            <a:stCxn id="43" idx="5"/>
            <a:endCxn id="44" idx="0"/>
          </p:cNvCxnSpPr>
          <p:nvPr/>
        </p:nvCxnSpPr>
        <p:spPr bwMode="auto">
          <a:xfrm rot="16200000" flipH="1">
            <a:off x="6393590" y="3423819"/>
            <a:ext cx="446755" cy="3044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6" name="Oval 28"/>
          <p:cNvSpPr>
            <a:spLocks noChangeArrowheads="1"/>
          </p:cNvSpPr>
          <p:nvPr/>
        </p:nvSpPr>
        <p:spPr bwMode="auto">
          <a:xfrm>
            <a:off x="7823400" y="379943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H</a:t>
            </a:r>
            <a:endParaRPr lang="zh-CN" altLang="en-US" sz="3200" dirty="0"/>
          </a:p>
        </p:txBody>
      </p:sp>
      <p:cxnSp>
        <p:nvCxnSpPr>
          <p:cNvPr id="47" name="直接连接符 46"/>
          <p:cNvCxnSpPr>
            <a:stCxn id="41" idx="5"/>
            <a:endCxn id="46" idx="0"/>
          </p:cNvCxnSpPr>
          <p:nvPr/>
        </p:nvCxnSpPr>
        <p:spPr bwMode="auto">
          <a:xfrm rot="16200000" flipH="1">
            <a:off x="7626935" y="3386964"/>
            <a:ext cx="444265" cy="3806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曲线连接符 108"/>
          <p:cNvCxnSpPr>
            <a:stCxn id="44" idx="2"/>
            <a:endCxn id="43" idx="4"/>
          </p:cNvCxnSpPr>
          <p:nvPr/>
        </p:nvCxnSpPr>
        <p:spPr bwMode="auto">
          <a:xfrm rot="10800000">
            <a:off x="6312000" y="3415940"/>
            <a:ext cx="241200" cy="599490"/>
          </a:xfrm>
          <a:prstGeom prst="curvedConnector2">
            <a:avLst/>
          </a:prstGeom>
          <a:solidFill>
            <a:srgbClr val="B9FFB9"/>
          </a:solidFill>
          <a:ln w="22225" cap="flat" cmpd="sng" algn="ctr">
            <a:solidFill>
              <a:srgbClr val="003399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49" name="曲线连接符 104"/>
          <p:cNvCxnSpPr>
            <a:stCxn id="44" idx="7"/>
            <a:endCxn id="37" idx="4"/>
          </p:cNvCxnSpPr>
          <p:nvPr/>
        </p:nvCxnSpPr>
        <p:spPr bwMode="auto">
          <a:xfrm rot="16200000" flipV="1">
            <a:off x="6204336" y="3145095"/>
            <a:ext cx="1358665" cy="76535"/>
          </a:xfrm>
          <a:prstGeom prst="curvedConnector3">
            <a:avLst>
              <a:gd name="adj1" fmla="val 50000"/>
            </a:avLst>
          </a:prstGeom>
          <a:solidFill>
            <a:srgbClr val="B9FFB9"/>
          </a:solidFill>
          <a:ln w="22225" cap="flat" cmpd="sng" algn="ctr">
            <a:solidFill>
              <a:srgbClr val="C00000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50" name="曲线连接符 117"/>
          <p:cNvCxnSpPr>
            <a:stCxn id="41" idx="2"/>
            <a:endCxn id="33" idx="5"/>
          </p:cNvCxnSpPr>
          <p:nvPr/>
        </p:nvCxnSpPr>
        <p:spPr bwMode="auto">
          <a:xfrm rot="10800000" flipH="1">
            <a:off x="7289999" y="1541120"/>
            <a:ext cx="216335" cy="1661310"/>
          </a:xfrm>
          <a:prstGeom prst="curvedConnector4">
            <a:avLst>
              <a:gd name="adj1" fmla="val -31868"/>
              <a:gd name="adj2" fmla="val 54597"/>
            </a:avLst>
          </a:prstGeom>
          <a:solidFill>
            <a:srgbClr val="B9FFB9"/>
          </a:solidFill>
          <a:ln w="22225" cap="flat" cmpd="sng" algn="ctr">
            <a:solidFill>
              <a:srgbClr val="003399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51" name="曲线连接符 121"/>
          <p:cNvCxnSpPr>
            <a:stCxn id="46" idx="2"/>
            <a:endCxn id="41" idx="4"/>
          </p:cNvCxnSpPr>
          <p:nvPr/>
        </p:nvCxnSpPr>
        <p:spPr bwMode="auto">
          <a:xfrm rot="10800000">
            <a:off x="7506000" y="3418430"/>
            <a:ext cx="317400" cy="597000"/>
          </a:xfrm>
          <a:prstGeom prst="curvedConnector2">
            <a:avLst/>
          </a:prstGeom>
          <a:solidFill>
            <a:srgbClr val="B9FFB9"/>
          </a:solidFill>
          <a:ln w="22225" cap="flat" cmpd="sng" algn="ctr">
            <a:solidFill>
              <a:srgbClr val="003399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52" name="曲线连接符 104"/>
          <p:cNvCxnSpPr>
            <a:stCxn id="46" idx="7"/>
            <a:endCxn id="34" idx="4"/>
          </p:cNvCxnSpPr>
          <p:nvPr/>
        </p:nvCxnSpPr>
        <p:spPr bwMode="auto">
          <a:xfrm rot="16200000" flipV="1">
            <a:off x="7322136" y="2992695"/>
            <a:ext cx="1434865" cy="305135"/>
          </a:xfrm>
          <a:prstGeom prst="curvedConnector3">
            <a:avLst>
              <a:gd name="adj1" fmla="val 50000"/>
            </a:avLst>
          </a:prstGeom>
          <a:solidFill>
            <a:srgbClr val="B9FFB9"/>
          </a:solidFill>
          <a:ln w="22225" cap="flat" cmpd="sng" algn="ctr">
            <a:solidFill>
              <a:srgbClr val="C00000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53" name="曲线连接符 104"/>
          <p:cNvCxnSpPr>
            <a:stCxn id="38" idx="6"/>
          </p:cNvCxnSpPr>
          <p:nvPr/>
        </p:nvCxnSpPr>
        <p:spPr bwMode="auto">
          <a:xfrm>
            <a:off x="8712600" y="3126230"/>
            <a:ext cx="177600" cy="408355"/>
          </a:xfrm>
          <a:prstGeom prst="curvedConnector2">
            <a:avLst/>
          </a:prstGeom>
          <a:solidFill>
            <a:srgbClr val="B9FFB9"/>
          </a:solidFill>
          <a:ln w="22225" cap="flat" cmpd="sng" algn="ctr">
            <a:solidFill>
              <a:srgbClr val="C00000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54" name="曲线连接符 104"/>
          <p:cNvCxnSpPr>
            <a:stCxn id="37" idx="6"/>
            <a:endCxn id="33" idx="4"/>
          </p:cNvCxnSpPr>
          <p:nvPr/>
        </p:nvCxnSpPr>
        <p:spPr bwMode="auto">
          <a:xfrm flipV="1">
            <a:off x="7061400" y="1604385"/>
            <a:ext cx="292200" cy="683645"/>
          </a:xfrm>
          <a:prstGeom prst="curvedConnector2">
            <a:avLst/>
          </a:prstGeom>
          <a:solidFill>
            <a:srgbClr val="B9FFB9"/>
          </a:solidFill>
          <a:ln w="22225" cap="flat" cmpd="sng" algn="ctr">
            <a:solidFill>
              <a:srgbClr val="C00000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55" name="曲线连接符 121"/>
          <p:cNvCxnSpPr>
            <a:stCxn id="38" idx="2"/>
            <a:endCxn id="34" idx="5"/>
          </p:cNvCxnSpPr>
          <p:nvPr/>
        </p:nvCxnSpPr>
        <p:spPr bwMode="auto">
          <a:xfrm rot="10800000">
            <a:off x="8039736" y="2364566"/>
            <a:ext cx="240865" cy="761665"/>
          </a:xfrm>
          <a:prstGeom prst="curvedConnector2">
            <a:avLst/>
          </a:prstGeom>
          <a:solidFill>
            <a:srgbClr val="B9FFB9"/>
          </a:solidFill>
          <a:ln w="22225" cap="flat" cmpd="sng" algn="ctr">
            <a:solidFill>
              <a:srgbClr val="003399"/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63" name="矩形 62"/>
          <p:cNvSpPr/>
          <p:nvPr/>
        </p:nvSpPr>
        <p:spPr>
          <a:xfrm>
            <a:off x="3918290" y="5257800"/>
            <a:ext cx="4692310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8A00"/>
                </a:solidFill>
              </a:rPr>
              <a:t>//</a:t>
            </a:r>
            <a:r>
              <a:rPr lang="zh-CN" altLang="en-US" dirty="0">
                <a:solidFill>
                  <a:srgbClr val="008A00"/>
                </a:solidFill>
              </a:rPr>
              <a:t>找左子树的“最右下”结点</a:t>
            </a:r>
            <a:endParaRPr lang="zh-CN" altLang="en-US" dirty="0"/>
          </a:p>
        </p:txBody>
      </p:sp>
      <p:sp>
        <p:nvSpPr>
          <p:cNvPr id="64" name="矩形 63"/>
          <p:cNvSpPr/>
          <p:nvPr/>
        </p:nvSpPr>
        <p:spPr>
          <a:xfrm>
            <a:off x="3286762" y="4150204"/>
            <a:ext cx="2178802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8A00"/>
                </a:solidFill>
              </a:rPr>
              <a:t>//</a:t>
            </a:r>
            <a:r>
              <a:rPr lang="zh-CN" altLang="en-US" dirty="0">
                <a:solidFill>
                  <a:srgbClr val="008A00"/>
                </a:solidFill>
              </a:rPr>
              <a:t>去左子树处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zh-CN" altLang="en-US" dirty="0">
                <a:latin typeface="黑体" pitchFamily="2" charset="-122"/>
                <a:ea typeface="黑体" pitchFamily="2" charset="-122"/>
              </a:rPr>
              <a:t>第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5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章 作业总结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9" name="Text Box 6"/>
          <p:cNvSpPr txBox="1">
            <a:spLocks noChangeArrowheads="1"/>
          </p:cNvSpPr>
          <p:nvPr/>
        </p:nvSpPr>
        <p:spPr bwMode="auto">
          <a:xfrm>
            <a:off x="457200" y="961987"/>
            <a:ext cx="8686800" cy="738664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08000">
              <a:lnSpc>
                <a:spcPct val="140000"/>
              </a:lnSpc>
              <a:spcBef>
                <a:spcPts val="0"/>
              </a:spcBef>
              <a:buNone/>
            </a:pPr>
            <a:r>
              <a:rPr lang="zh-CN" altLang="en-US" sz="3000" dirty="0">
                <a:solidFill>
                  <a:srgbClr val="003399"/>
                </a:solidFill>
              </a:rPr>
              <a:t>算法题</a:t>
            </a:r>
            <a:r>
              <a:rPr lang="en-US" altLang="zh-CN" sz="3000" dirty="0">
                <a:solidFill>
                  <a:srgbClr val="003399"/>
                </a:solidFill>
              </a:rPr>
              <a:t>6</a:t>
            </a:r>
            <a:r>
              <a:rPr lang="zh-CN" altLang="en-US" sz="3000" dirty="0">
                <a:solidFill>
                  <a:srgbClr val="003399"/>
                </a:solidFill>
              </a:rPr>
              <a:t>：</a:t>
            </a:r>
            <a:r>
              <a:rPr lang="zh-CN" altLang="en-US" sz="3000" dirty="0"/>
              <a:t>根据先序和对称序列，创建二叉树。</a:t>
            </a:r>
            <a:endParaRPr lang="en-US" altLang="zh-CN" sz="3000" dirty="0"/>
          </a:p>
        </p:txBody>
      </p:sp>
      <p:sp>
        <p:nvSpPr>
          <p:cNvPr id="62" name="Text Box 6"/>
          <p:cNvSpPr txBox="1">
            <a:spLocks noChangeArrowheads="1"/>
          </p:cNvSpPr>
          <p:nvPr/>
        </p:nvSpPr>
        <p:spPr bwMode="auto">
          <a:xfrm>
            <a:off x="457200" y="1749225"/>
            <a:ext cx="4648200" cy="1068562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3000" dirty="0">
                <a:solidFill>
                  <a:srgbClr val="007E00"/>
                </a:solidFill>
              </a:rPr>
              <a:t>先根序列：</a:t>
            </a:r>
            <a:endParaRPr lang="en-US" altLang="zh-CN" sz="3000" dirty="0">
              <a:solidFill>
                <a:srgbClr val="007E00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000" dirty="0"/>
              <a:t>A, B, D, F, G, C, E, H</a:t>
            </a:r>
          </a:p>
        </p:txBody>
      </p:sp>
      <p:sp>
        <p:nvSpPr>
          <p:cNvPr id="63" name="Text Box 6"/>
          <p:cNvSpPr txBox="1">
            <a:spLocks noChangeArrowheads="1"/>
          </p:cNvSpPr>
          <p:nvPr/>
        </p:nvSpPr>
        <p:spPr bwMode="auto">
          <a:xfrm>
            <a:off x="457200" y="2817638"/>
            <a:ext cx="4648200" cy="1068562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3000" dirty="0">
                <a:solidFill>
                  <a:srgbClr val="007E00"/>
                </a:solidFill>
              </a:rPr>
              <a:t>中根序列：</a:t>
            </a:r>
            <a:endParaRPr lang="en-US" altLang="zh-CN" sz="3000" dirty="0">
              <a:solidFill>
                <a:srgbClr val="007E00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000" dirty="0"/>
              <a:t>B, F, D, G, A, C, E, H </a:t>
            </a:r>
          </a:p>
        </p:txBody>
      </p:sp>
      <p:sp>
        <p:nvSpPr>
          <p:cNvPr id="64" name="Text Box 6"/>
          <p:cNvSpPr txBox="1">
            <a:spLocks noChangeArrowheads="1"/>
          </p:cNvSpPr>
          <p:nvPr/>
        </p:nvSpPr>
        <p:spPr bwMode="auto">
          <a:xfrm>
            <a:off x="457200" y="3962400"/>
            <a:ext cx="8153400" cy="24622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08000" indent="-51435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000" dirty="0">
                <a:solidFill>
                  <a:srgbClr val="003399"/>
                </a:solidFill>
              </a:rPr>
              <a:t>-- </a:t>
            </a:r>
            <a:r>
              <a:rPr lang="zh-CN" altLang="en-US" sz="3000" dirty="0">
                <a:solidFill>
                  <a:srgbClr val="003399"/>
                </a:solidFill>
              </a:rPr>
              <a:t>递归过程：</a:t>
            </a:r>
            <a:endParaRPr lang="en-US" altLang="zh-CN" sz="3000" dirty="0">
              <a:solidFill>
                <a:srgbClr val="003399"/>
              </a:solidFill>
            </a:endParaRPr>
          </a:p>
          <a:p>
            <a:pPr marL="514350" indent="-514350">
              <a:lnSpc>
                <a:spcPct val="120000"/>
              </a:lnSpc>
              <a:spcBef>
                <a:spcPts val="600"/>
              </a:spcBef>
              <a:buAutoNum type="arabicParenBoth"/>
            </a:pPr>
            <a:r>
              <a:rPr lang="en-US" altLang="zh-CN" sz="3000" dirty="0"/>
              <a:t> </a:t>
            </a:r>
            <a:r>
              <a:rPr lang="zh-CN" altLang="en-US" sz="3000" dirty="0"/>
              <a:t>在先根序列中</a:t>
            </a:r>
            <a:r>
              <a:rPr lang="zh-CN" altLang="en-US" sz="3000" dirty="0">
                <a:solidFill>
                  <a:srgbClr val="C00000"/>
                </a:solidFill>
              </a:rPr>
              <a:t>找根</a:t>
            </a:r>
            <a:r>
              <a:rPr lang="en-US" altLang="zh-CN" sz="3000" dirty="0">
                <a:solidFill>
                  <a:srgbClr val="C00000"/>
                </a:solidFill>
              </a:rPr>
              <a:t>(</a:t>
            </a:r>
            <a:r>
              <a:rPr lang="zh-CN" altLang="en-US" sz="3000" dirty="0">
                <a:solidFill>
                  <a:srgbClr val="C00000"/>
                </a:solidFill>
              </a:rPr>
              <a:t>最左为根</a:t>
            </a:r>
            <a:r>
              <a:rPr lang="en-US" altLang="zh-CN" sz="3000" dirty="0">
                <a:solidFill>
                  <a:srgbClr val="C00000"/>
                </a:solidFill>
              </a:rPr>
              <a:t>)</a:t>
            </a:r>
            <a:r>
              <a:rPr lang="zh-CN" altLang="en-US" sz="3000" dirty="0">
                <a:solidFill>
                  <a:srgbClr val="C00000"/>
                </a:solidFill>
              </a:rPr>
              <a:t>；</a:t>
            </a:r>
            <a:endParaRPr lang="en-US" altLang="zh-CN" sz="3000" dirty="0">
              <a:solidFill>
                <a:srgbClr val="C00000"/>
              </a:solidFill>
            </a:endParaRPr>
          </a:p>
          <a:p>
            <a:pPr marL="514350" indent="-514350">
              <a:lnSpc>
                <a:spcPct val="120000"/>
              </a:lnSpc>
              <a:spcBef>
                <a:spcPts val="600"/>
              </a:spcBef>
              <a:buAutoNum type="arabicParenBoth"/>
            </a:pPr>
            <a:r>
              <a:rPr lang="en-US" altLang="zh-CN" sz="3000" dirty="0"/>
              <a:t> </a:t>
            </a:r>
            <a:r>
              <a:rPr lang="zh-CN" altLang="en-US" sz="3000" dirty="0"/>
              <a:t>在中根序列中，</a:t>
            </a:r>
            <a:r>
              <a:rPr lang="zh-CN" altLang="en-US" sz="3000" dirty="0">
                <a:solidFill>
                  <a:srgbClr val="C00000"/>
                </a:solidFill>
              </a:rPr>
              <a:t>划分左、右子树：</a:t>
            </a:r>
            <a:endParaRPr lang="en-US" altLang="zh-CN" sz="3000" dirty="0">
              <a:solidFill>
                <a:srgbClr val="C00000"/>
              </a:solidFill>
            </a:endParaRPr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000" dirty="0"/>
              <a:t>     </a:t>
            </a:r>
            <a:r>
              <a:rPr lang="zh-CN" altLang="en-US" sz="3000" dirty="0"/>
              <a:t>根的左侧为其左子树，右侧为其右子树；</a:t>
            </a:r>
            <a:endParaRPr lang="en-US" altLang="zh-CN" sz="3000" dirty="0"/>
          </a:p>
        </p:txBody>
      </p:sp>
      <p:sp>
        <p:nvSpPr>
          <p:cNvPr id="65" name="Oval 27"/>
          <p:cNvSpPr>
            <a:spLocks noChangeArrowheads="1"/>
          </p:cNvSpPr>
          <p:nvPr/>
        </p:nvSpPr>
        <p:spPr bwMode="auto">
          <a:xfrm>
            <a:off x="6489000" y="1755765"/>
            <a:ext cx="504000" cy="504000"/>
          </a:xfrm>
          <a:prstGeom prst="ellipse">
            <a:avLst/>
          </a:prstGeom>
          <a:solidFill>
            <a:srgbClr val="FFFE98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/>
              <a:t>A</a:t>
            </a:r>
          </a:p>
        </p:txBody>
      </p:sp>
      <p:sp>
        <p:nvSpPr>
          <p:cNvPr id="66" name="Oval 28"/>
          <p:cNvSpPr>
            <a:spLocks noChangeArrowheads="1"/>
          </p:cNvSpPr>
          <p:nvPr/>
        </p:nvSpPr>
        <p:spPr bwMode="auto">
          <a:xfrm>
            <a:off x="7221600" y="2640765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C</a:t>
            </a:r>
            <a:endParaRPr lang="zh-CN" altLang="en-US" sz="3200" dirty="0"/>
          </a:p>
        </p:txBody>
      </p:sp>
      <p:cxnSp>
        <p:nvCxnSpPr>
          <p:cNvPr id="67" name="直接连接符 66"/>
          <p:cNvCxnSpPr>
            <a:stCxn id="65" idx="3"/>
            <a:endCxn id="73" idx="0"/>
          </p:cNvCxnSpPr>
          <p:nvPr/>
        </p:nvCxnSpPr>
        <p:spPr bwMode="auto">
          <a:xfrm rot="5400000">
            <a:off x="6071380" y="2140377"/>
            <a:ext cx="445850" cy="5370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直接连接符 67"/>
          <p:cNvCxnSpPr>
            <a:stCxn id="65" idx="5"/>
            <a:endCxn id="66" idx="0"/>
          </p:cNvCxnSpPr>
          <p:nvPr/>
        </p:nvCxnSpPr>
        <p:spPr bwMode="auto">
          <a:xfrm rot="16200000" flipH="1">
            <a:off x="6968991" y="2136155"/>
            <a:ext cx="454809" cy="5544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9" name="Oval 29"/>
          <p:cNvSpPr>
            <a:spLocks noChangeArrowheads="1"/>
          </p:cNvSpPr>
          <p:nvPr/>
        </p:nvSpPr>
        <p:spPr bwMode="auto">
          <a:xfrm>
            <a:off x="7725600" y="3429776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E</a:t>
            </a:r>
            <a:endParaRPr lang="zh-CN" altLang="en-US" sz="3200" dirty="0"/>
          </a:p>
        </p:txBody>
      </p:sp>
      <p:cxnSp>
        <p:nvCxnSpPr>
          <p:cNvPr id="70" name="直接连接符 69"/>
          <p:cNvCxnSpPr>
            <a:stCxn id="66" idx="5"/>
            <a:endCxn id="69" idx="0"/>
          </p:cNvCxnSpPr>
          <p:nvPr/>
        </p:nvCxnSpPr>
        <p:spPr bwMode="auto">
          <a:xfrm rot="16200000" flipH="1">
            <a:off x="7635285" y="3087461"/>
            <a:ext cx="358820" cy="3258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1" name="Oval 29"/>
          <p:cNvSpPr>
            <a:spLocks noChangeArrowheads="1"/>
          </p:cNvSpPr>
          <p:nvPr/>
        </p:nvSpPr>
        <p:spPr bwMode="auto">
          <a:xfrm>
            <a:off x="8182800" y="4294987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H</a:t>
            </a:r>
            <a:endParaRPr lang="zh-CN" altLang="en-US" sz="3200" dirty="0"/>
          </a:p>
        </p:txBody>
      </p:sp>
      <p:cxnSp>
        <p:nvCxnSpPr>
          <p:cNvPr id="72" name="直接连接符 71"/>
          <p:cNvCxnSpPr>
            <a:stCxn id="69" idx="5"/>
            <a:endCxn id="71" idx="0"/>
          </p:cNvCxnSpPr>
          <p:nvPr/>
        </p:nvCxnSpPr>
        <p:spPr bwMode="auto">
          <a:xfrm rot="16200000" flipH="1">
            <a:off x="8077785" y="3937972"/>
            <a:ext cx="435020" cy="2790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3" name="Oval 28"/>
          <p:cNvSpPr>
            <a:spLocks noChangeArrowheads="1"/>
          </p:cNvSpPr>
          <p:nvPr/>
        </p:nvSpPr>
        <p:spPr bwMode="auto">
          <a:xfrm>
            <a:off x="5773800" y="2631806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B</a:t>
            </a:r>
            <a:endParaRPr lang="zh-CN" altLang="en-US" sz="3200" dirty="0"/>
          </a:p>
        </p:txBody>
      </p:sp>
      <p:sp>
        <p:nvSpPr>
          <p:cNvPr id="74" name="Oval 29"/>
          <p:cNvSpPr>
            <a:spLocks noChangeArrowheads="1"/>
          </p:cNvSpPr>
          <p:nvPr/>
        </p:nvSpPr>
        <p:spPr bwMode="auto">
          <a:xfrm>
            <a:off x="6184200" y="3505976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D</a:t>
            </a:r>
            <a:endParaRPr lang="zh-CN" altLang="en-US" sz="3200" dirty="0"/>
          </a:p>
        </p:txBody>
      </p:sp>
      <p:cxnSp>
        <p:nvCxnSpPr>
          <p:cNvPr id="75" name="直接连接符 74"/>
          <p:cNvCxnSpPr>
            <a:stCxn id="73" idx="5"/>
            <a:endCxn id="74" idx="0"/>
          </p:cNvCxnSpPr>
          <p:nvPr/>
        </p:nvCxnSpPr>
        <p:spPr bwMode="auto">
          <a:xfrm rot="16200000" flipH="1">
            <a:off x="6098106" y="3167881"/>
            <a:ext cx="443979" cy="2322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6" name="Oval 29"/>
          <p:cNvSpPr>
            <a:spLocks noChangeArrowheads="1"/>
          </p:cNvSpPr>
          <p:nvPr/>
        </p:nvSpPr>
        <p:spPr bwMode="auto">
          <a:xfrm>
            <a:off x="5773800" y="4294987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F</a:t>
            </a:r>
            <a:endParaRPr lang="zh-CN" altLang="en-US" sz="3200" dirty="0"/>
          </a:p>
        </p:txBody>
      </p:sp>
      <p:cxnSp>
        <p:nvCxnSpPr>
          <p:cNvPr id="77" name="直接连接符 76"/>
          <p:cNvCxnSpPr>
            <a:stCxn id="74" idx="3"/>
            <a:endCxn id="76" idx="0"/>
          </p:cNvCxnSpPr>
          <p:nvPr/>
        </p:nvCxnSpPr>
        <p:spPr bwMode="auto">
          <a:xfrm rot="5400000">
            <a:off x="5962495" y="3999473"/>
            <a:ext cx="358820" cy="2322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8" name="Oval 29"/>
          <p:cNvSpPr>
            <a:spLocks noChangeArrowheads="1"/>
          </p:cNvSpPr>
          <p:nvPr/>
        </p:nvSpPr>
        <p:spPr bwMode="auto">
          <a:xfrm>
            <a:off x="6641400" y="4294987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G</a:t>
            </a:r>
            <a:endParaRPr lang="zh-CN" altLang="en-US" sz="3200" dirty="0"/>
          </a:p>
        </p:txBody>
      </p:sp>
      <p:cxnSp>
        <p:nvCxnSpPr>
          <p:cNvPr id="79" name="直接连接符 78"/>
          <p:cNvCxnSpPr>
            <a:stCxn id="74" idx="5"/>
            <a:endCxn id="78" idx="0"/>
          </p:cNvCxnSpPr>
          <p:nvPr/>
        </p:nvCxnSpPr>
        <p:spPr bwMode="auto">
          <a:xfrm rot="16200000" flipH="1">
            <a:off x="6574485" y="3976072"/>
            <a:ext cx="358820" cy="2790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66" grpId="0" animBg="1"/>
      <p:bldP spid="69" grpId="0" animBg="1"/>
      <p:bldP spid="71" grpId="0" animBg="1"/>
      <p:bldP spid="73" grpId="0" animBg="1"/>
      <p:bldP spid="74" grpId="0" animBg="1"/>
      <p:bldP spid="76" grpId="0" animBg="1"/>
      <p:bldP spid="78" grpId="0" animBg="1"/>
    </p:bldLst>
  </p:timing>
</p:sld>
</file>

<file path=ppt/slides/slide2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 Box 6"/>
          <p:cNvSpPr txBox="1">
            <a:spLocks noChangeArrowheads="1"/>
          </p:cNvSpPr>
          <p:nvPr/>
        </p:nvSpPr>
        <p:spPr bwMode="auto">
          <a:xfrm>
            <a:off x="457200" y="381000"/>
            <a:ext cx="8686800" cy="2977738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08000">
              <a:spcBef>
                <a:spcPts val="0"/>
              </a:spcBef>
              <a:buNone/>
            </a:pPr>
            <a:r>
              <a:rPr lang="zh-CN" altLang="en-US" sz="3000" dirty="0">
                <a:solidFill>
                  <a:srgbClr val="003399"/>
                </a:solidFill>
              </a:rPr>
              <a:t>思考：</a:t>
            </a:r>
            <a:r>
              <a:rPr lang="zh-CN" altLang="en-US" sz="3000" dirty="0"/>
              <a:t>计算二叉树的宽度？</a:t>
            </a:r>
            <a:endParaRPr lang="en-US" altLang="zh-CN" sz="3000" dirty="0"/>
          </a:p>
          <a:p>
            <a:pPr marL="108000">
              <a:spcBef>
                <a:spcPts val="0"/>
              </a:spcBef>
              <a:buNone/>
            </a:pPr>
            <a:r>
              <a:rPr lang="zh-CN" altLang="en-US" sz="3000" dirty="0"/>
              <a:t>层次遍历</a:t>
            </a:r>
            <a:r>
              <a:rPr lang="en-US" altLang="zh-CN" sz="3000" dirty="0"/>
              <a:t>(</a:t>
            </a:r>
            <a:r>
              <a:rPr lang="zh-CN" altLang="en-US" sz="3000" dirty="0"/>
              <a:t>广度优先遍历</a:t>
            </a:r>
            <a:r>
              <a:rPr lang="en-US" altLang="zh-CN" sz="3000" dirty="0"/>
              <a:t>)</a:t>
            </a:r>
            <a:r>
              <a:rPr lang="zh-CN" altLang="en-US" sz="3000" dirty="0"/>
              <a:t>的过程中，</a:t>
            </a:r>
            <a:endParaRPr lang="en-US" altLang="zh-CN" sz="3000" dirty="0"/>
          </a:p>
          <a:p>
            <a:pPr marL="108000">
              <a:spcBef>
                <a:spcPts val="0"/>
              </a:spcBef>
              <a:buNone/>
            </a:pPr>
            <a:r>
              <a:rPr lang="zh-CN" altLang="en-US" sz="3000" dirty="0">
                <a:solidFill>
                  <a:srgbClr val="003399"/>
                </a:solidFill>
              </a:rPr>
              <a:t>每层结点进队结束时，</a:t>
            </a:r>
            <a:endParaRPr lang="en-US" altLang="zh-CN" sz="3000" dirty="0">
              <a:solidFill>
                <a:srgbClr val="003399"/>
              </a:solidFill>
            </a:endParaRPr>
          </a:p>
          <a:p>
            <a:pPr marL="108000">
              <a:spcBef>
                <a:spcPts val="0"/>
              </a:spcBef>
              <a:buNone/>
            </a:pPr>
            <a:r>
              <a:rPr lang="zh-CN" altLang="en-US" sz="3000" dirty="0">
                <a:solidFill>
                  <a:srgbClr val="003399"/>
                </a:solidFill>
              </a:rPr>
              <a:t>正是其上一层结点完全离队时，</a:t>
            </a:r>
            <a:endParaRPr lang="en-US" altLang="zh-CN" sz="3000" dirty="0">
              <a:solidFill>
                <a:srgbClr val="003399"/>
              </a:solidFill>
            </a:endParaRPr>
          </a:p>
          <a:p>
            <a:pPr marL="108000">
              <a:spcBef>
                <a:spcPts val="0"/>
              </a:spcBef>
              <a:buNone/>
            </a:pPr>
            <a:r>
              <a:rPr lang="zh-CN" altLang="en-US" sz="3000" dirty="0"/>
              <a:t>此时，统计队列的长度，</a:t>
            </a:r>
            <a:r>
              <a:rPr lang="zh-CN" altLang="en-US" sz="3000" dirty="0">
                <a:solidFill>
                  <a:srgbClr val="990099"/>
                </a:solidFill>
              </a:rPr>
              <a:t>所有长度的最大值即是。</a:t>
            </a:r>
            <a:endParaRPr lang="en-US" altLang="zh-CN" sz="3000" dirty="0">
              <a:solidFill>
                <a:srgbClr val="990099"/>
              </a:solidFill>
            </a:endParaRPr>
          </a:p>
        </p:txBody>
      </p:sp>
      <p:sp>
        <p:nvSpPr>
          <p:cNvPr id="65" name="Oval 27"/>
          <p:cNvSpPr>
            <a:spLocks noChangeArrowheads="1"/>
          </p:cNvSpPr>
          <p:nvPr/>
        </p:nvSpPr>
        <p:spPr bwMode="auto">
          <a:xfrm>
            <a:off x="7509000" y="457200"/>
            <a:ext cx="504000" cy="504000"/>
          </a:xfrm>
          <a:prstGeom prst="ellipse">
            <a:avLst/>
          </a:prstGeom>
          <a:solidFill>
            <a:srgbClr val="FFFE98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/>
              <a:t>A</a:t>
            </a:r>
          </a:p>
        </p:txBody>
      </p:sp>
      <p:sp>
        <p:nvSpPr>
          <p:cNvPr id="66" name="Oval 28"/>
          <p:cNvSpPr>
            <a:spLocks noChangeArrowheads="1"/>
          </p:cNvSpPr>
          <p:nvPr/>
        </p:nvSpPr>
        <p:spPr bwMode="auto">
          <a:xfrm>
            <a:off x="8106600" y="1312800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C</a:t>
            </a:r>
            <a:endParaRPr lang="zh-CN" altLang="en-US" sz="3200" dirty="0"/>
          </a:p>
        </p:txBody>
      </p:sp>
      <p:cxnSp>
        <p:nvCxnSpPr>
          <p:cNvPr id="67" name="直接连接符 66"/>
          <p:cNvCxnSpPr>
            <a:stCxn id="65" idx="3"/>
            <a:endCxn id="73" idx="0"/>
          </p:cNvCxnSpPr>
          <p:nvPr/>
        </p:nvCxnSpPr>
        <p:spPr bwMode="auto">
          <a:xfrm rot="5400000">
            <a:off x="7106080" y="827112"/>
            <a:ext cx="416450" cy="5370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直接连接符 67"/>
          <p:cNvCxnSpPr>
            <a:stCxn id="65" idx="5"/>
            <a:endCxn id="66" idx="0"/>
          </p:cNvCxnSpPr>
          <p:nvPr/>
        </p:nvCxnSpPr>
        <p:spPr bwMode="auto">
          <a:xfrm rot="16200000" flipH="1">
            <a:off x="7936191" y="890390"/>
            <a:ext cx="425409" cy="4194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3" name="Oval 28"/>
          <p:cNvSpPr>
            <a:spLocks noChangeArrowheads="1"/>
          </p:cNvSpPr>
          <p:nvPr/>
        </p:nvSpPr>
        <p:spPr bwMode="auto">
          <a:xfrm>
            <a:off x="6793800" y="1303841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B</a:t>
            </a:r>
            <a:endParaRPr lang="zh-CN" altLang="en-US" sz="3200" dirty="0"/>
          </a:p>
        </p:txBody>
      </p:sp>
      <p:sp>
        <p:nvSpPr>
          <p:cNvPr id="74" name="Oval 29"/>
          <p:cNvSpPr>
            <a:spLocks noChangeArrowheads="1"/>
          </p:cNvSpPr>
          <p:nvPr/>
        </p:nvSpPr>
        <p:spPr bwMode="auto">
          <a:xfrm>
            <a:off x="7204200" y="2119211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D</a:t>
            </a:r>
            <a:endParaRPr lang="zh-CN" altLang="en-US" sz="3200" dirty="0"/>
          </a:p>
        </p:txBody>
      </p:sp>
      <p:cxnSp>
        <p:nvCxnSpPr>
          <p:cNvPr id="75" name="直接连接符 74"/>
          <p:cNvCxnSpPr>
            <a:stCxn id="73" idx="5"/>
            <a:endCxn id="74" idx="0"/>
          </p:cNvCxnSpPr>
          <p:nvPr/>
        </p:nvCxnSpPr>
        <p:spPr bwMode="auto">
          <a:xfrm rot="16200000" flipH="1">
            <a:off x="7147506" y="1810516"/>
            <a:ext cx="385179" cy="2322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6" name="Oval 29"/>
          <p:cNvSpPr>
            <a:spLocks noChangeArrowheads="1"/>
          </p:cNvSpPr>
          <p:nvPr/>
        </p:nvSpPr>
        <p:spPr bwMode="auto">
          <a:xfrm>
            <a:off x="6400800" y="2146222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F</a:t>
            </a:r>
            <a:endParaRPr lang="zh-CN" altLang="en-US" sz="3200" dirty="0"/>
          </a:p>
        </p:txBody>
      </p:sp>
      <p:cxnSp>
        <p:nvCxnSpPr>
          <p:cNvPr id="77" name="直接连接符 76"/>
          <p:cNvCxnSpPr>
            <a:stCxn id="73" idx="3"/>
            <a:endCxn id="76" idx="0"/>
          </p:cNvCxnSpPr>
          <p:nvPr/>
        </p:nvCxnSpPr>
        <p:spPr bwMode="auto">
          <a:xfrm rot="5400000">
            <a:off x="6554110" y="1832723"/>
            <a:ext cx="412190" cy="2148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8" name="Oval 29"/>
          <p:cNvSpPr>
            <a:spLocks noChangeArrowheads="1"/>
          </p:cNvSpPr>
          <p:nvPr/>
        </p:nvSpPr>
        <p:spPr bwMode="auto">
          <a:xfrm>
            <a:off x="7801800" y="2146222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G</a:t>
            </a:r>
            <a:endParaRPr lang="zh-CN" altLang="en-US" sz="3200" dirty="0"/>
          </a:p>
        </p:txBody>
      </p:sp>
      <p:cxnSp>
        <p:nvCxnSpPr>
          <p:cNvPr id="79" name="直接连接符 78"/>
          <p:cNvCxnSpPr>
            <a:stCxn id="66" idx="3"/>
            <a:endCxn id="78" idx="0"/>
          </p:cNvCxnSpPr>
          <p:nvPr/>
        </p:nvCxnSpPr>
        <p:spPr bwMode="auto">
          <a:xfrm rot="5400000">
            <a:off x="7915490" y="1881302"/>
            <a:ext cx="403231" cy="1266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矩形 24"/>
          <p:cNvSpPr/>
          <p:nvPr/>
        </p:nvSpPr>
        <p:spPr>
          <a:xfrm>
            <a:off x="0" y="3352800"/>
            <a:ext cx="9144000" cy="30223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800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>
                <a:solidFill>
                  <a:srgbClr val="C00000"/>
                </a:solidFill>
              </a:rPr>
              <a:t>变量</a:t>
            </a:r>
            <a:r>
              <a:rPr lang="en-US" altLang="zh-CN" dirty="0" err="1">
                <a:solidFill>
                  <a:srgbClr val="C00000"/>
                </a:solidFill>
              </a:rPr>
              <a:t>lastwidth</a:t>
            </a:r>
            <a:r>
              <a:rPr lang="en-US" altLang="zh-CN" dirty="0">
                <a:solidFill>
                  <a:srgbClr val="C00000"/>
                </a:solidFill>
              </a:rPr>
              <a:t>(</a:t>
            </a:r>
            <a:r>
              <a:rPr lang="zh-CN" altLang="en-US" dirty="0">
                <a:solidFill>
                  <a:srgbClr val="C00000"/>
                </a:solidFill>
              </a:rPr>
              <a:t>上</a:t>
            </a:r>
            <a:r>
              <a:rPr lang="en-US" altLang="zh-CN" dirty="0">
                <a:solidFill>
                  <a:srgbClr val="C00000"/>
                </a:solidFill>
              </a:rPr>
              <a:t>1</a:t>
            </a:r>
            <a:r>
              <a:rPr lang="zh-CN" altLang="en-US" dirty="0">
                <a:solidFill>
                  <a:srgbClr val="C00000"/>
                </a:solidFill>
              </a:rPr>
              <a:t>层的宽度</a:t>
            </a:r>
            <a:r>
              <a:rPr lang="en-US" altLang="zh-CN" dirty="0">
                <a:solidFill>
                  <a:srgbClr val="C00000"/>
                </a:solidFill>
              </a:rPr>
              <a:t>)</a:t>
            </a:r>
            <a:r>
              <a:rPr lang="zh-CN" altLang="en-US" dirty="0">
                <a:solidFill>
                  <a:srgbClr val="C00000"/>
                </a:solidFill>
              </a:rPr>
              <a:t>：</a:t>
            </a:r>
            <a:r>
              <a:rPr lang="zh-CN" altLang="en-US" dirty="0"/>
              <a:t>用于指示</a:t>
            </a:r>
            <a:r>
              <a:rPr lang="en-US" altLang="zh-CN" dirty="0"/>
              <a:t>1</a:t>
            </a:r>
            <a:r>
              <a:rPr lang="zh-CN" altLang="en-US" dirty="0"/>
              <a:t>层结点进队结束</a:t>
            </a:r>
            <a:endParaRPr lang="en-US" altLang="zh-CN" dirty="0"/>
          </a:p>
          <a:p>
            <a:pPr marL="1080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>
                <a:solidFill>
                  <a:srgbClr val="C00000"/>
                </a:solidFill>
              </a:rPr>
              <a:t>       </a:t>
            </a:r>
            <a:r>
              <a:rPr lang="en-US" altLang="zh-CN" dirty="0" err="1">
                <a:solidFill>
                  <a:srgbClr val="C00000"/>
                </a:solidFill>
              </a:rPr>
              <a:t>tempwidth</a:t>
            </a:r>
            <a:r>
              <a:rPr lang="zh-CN" altLang="en-US" dirty="0"/>
              <a:t>：用于记录当前层的结点数</a:t>
            </a:r>
            <a:endParaRPr lang="en-US" altLang="zh-CN" dirty="0"/>
          </a:p>
          <a:p>
            <a:pPr marL="10800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dirty="0"/>
              <a:t>             </a:t>
            </a:r>
            <a:r>
              <a:rPr lang="en-US" altLang="zh-CN" dirty="0">
                <a:solidFill>
                  <a:srgbClr val="0000CC"/>
                </a:solidFill>
              </a:rPr>
              <a:t>while(</a:t>
            </a:r>
            <a:r>
              <a:rPr lang="en-US" altLang="zh-CN" dirty="0" err="1">
                <a:solidFill>
                  <a:srgbClr val="0000CC"/>
                </a:solidFill>
              </a:rPr>
              <a:t>lastwidth</a:t>
            </a:r>
            <a:r>
              <a:rPr lang="en-US" altLang="zh-CN" dirty="0">
                <a:solidFill>
                  <a:srgbClr val="0000CC"/>
                </a:solidFill>
              </a:rPr>
              <a:t> &gt; 0)  </a:t>
            </a:r>
          </a:p>
          <a:p>
            <a:pPr marL="10800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dirty="0">
                <a:solidFill>
                  <a:srgbClr val="0000CC"/>
                </a:solidFill>
              </a:rPr>
              <a:t>                    { </a:t>
            </a:r>
            <a:r>
              <a:rPr lang="zh-CN" altLang="en-US" dirty="0">
                <a:solidFill>
                  <a:srgbClr val="0000CC"/>
                </a:solidFill>
              </a:rPr>
              <a:t>队头的孩子进队、更新</a:t>
            </a:r>
            <a:r>
              <a:rPr lang="en-US" altLang="zh-CN" dirty="0" err="1">
                <a:solidFill>
                  <a:srgbClr val="0000CC"/>
                </a:solidFill>
              </a:rPr>
              <a:t>tempwidth</a:t>
            </a:r>
            <a:r>
              <a:rPr lang="zh-CN" altLang="en-US" dirty="0">
                <a:solidFill>
                  <a:srgbClr val="0000CC"/>
                </a:solidFill>
              </a:rPr>
              <a:t>，</a:t>
            </a:r>
            <a:endParaRPr lang="en-US" altLang="zh-CN" dirty="0">
              <a:solidFill>
                <a:srgbClr val="0000CC"/>
              </a:solidFill>
            </a:endParaRPr>
          </a:p>
          <a:p>
            <a:pPr marL="108000"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dirty="0">
                <a:solidFill>
                  <a:srgbClr val="0000CC"/>
                </a:solidFill>
              </a:rPr>
              <a:t>                      队头出队， </a:t>
            </a:r>
            <a:r>
              <a:rPr lang="en-US" altLang="zh-CN" dirty="0" err="1">
                <a:solidFill>
                  <a:srgbClr val="0000CC"/>
                </a:solidFill>
              </a:rPr>
              <a:t>lastwidth</a:t>
            </a:r>
            <a:r>
              <a:rPr lang="en-US" altLang="zh-CN" dirty="0">
                <a:solidFill>
                  <a:srgbClr val="0000CC"/>
                </a:solidFill>
              </a:rPr>
              <a:t> --;</a:t>
            </a:r>
            <a:r>
              <a:rPr lang="zh-CN" altLang="en-US" dirty="0">
                <a:solidFill>
                  <a:srgbClr val="0000CC"/>
                </a:solidFill>
              </a:rPr>
              <a:t> </a:t>
            </a:r>
            <a:r>
              <a:rPr lang="en-US" altLang="zh-CN" dirty="0">
                <a:solidFill>
                  <a:srgbClr val="0000CC"/>
                </a:solidFill>
              </a:rPr>
              <a:t>}   </a:t>
            </a:r>
          </a:p>
          <a:p>
            <a:pPr marL="108000"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dirty="0">
                <a:solidFill>
                  <a:srgbClr val="0000CC"/>
                </a:solidFill>
              </a:rPr>
              <a:t>             更新：</a:t>
            </a:r>
            <a:r>
              <a:rPr lang="en-US" altLang="zh-CN" dirty="0" err="1">
                <a:solidFill>
                  <a:srgbClr val="0000CC"/>
                </a:solidFill>
              </a:rPr>
              <a:t>lastwidth</a:t>
            </a:r>
            <a:r>
              <a:rPr lang="en-US" altLang="zh-CN" dirty="0">
                <a:solidFill>
                  <a:srgbClr val="0000CC"/>
                </a:solidFill>
              </a:rPr>
              <a:t>=</a:t>
            </a:r>
            <a:r>
              <a:rPr lang="en-US" altLang="zh-CN" dirty="0" err="1">
                <a:solidFill>
                  <a:srgbClr val="0000CC"/>
                </a:solidFill>
              </a:rPr>
              <a:t>tempwidth</a:t>
            </a:r>
            <a:r>
              <a:rPr lang="en-US" altLang="zh-CN" dirty="0">
                <a:solidFill>
                  <a:srgbClr val="0000CC"/>
                </a:solidFill>
              </a:rPr>
              <a:t>; </a:t>
            </a:r>
            <a:r>
              <a:rPr lang="en-US" altLang="zh-CN" dirty="0" err="1">
                <a:solidFill>
                  <a:srgbClr val="0000CC"/>
                </a:solidFill>
              </a:rPr>
              <a:t>tempwidth</a:t>
            </a:r>
            <a:r>
              <a:rPr lang="en-US" altLang="zh-CN" dirty="0">
                <a:solidFill>
                  <a:srgbClr val="0000CC"/>
                </a:solidFill>
              </a:rPr>
              <a:t>=0;</a:t>
            </a:r>
          </a:p>
        </p:txBody>
      </p:sp>
      <p:sp>
        <p:nvSpPr>
          <p:cNvPr id="15" name="矩形 14"/>
          <p:cNvSpPr/>
          <p:nvPr/>
        </p:nvSpPr>
        <p:spPr>
          <a:xfrm>
            <a:off x="5715000" y="4322058"/>
            <a:ext cx="3430747" cy="523220"/>
          </a:xfrm>
          <a:prstGeom prst="rect">
            <a:avLst/>
          </a:prstGeom>
          <a:solidFill>
            <a:srgbClr val="006400"/>
          </a:solidFill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>
                <a:solidFill>
                  <a:schemeClr val="bg1"/>
                </a:solidFill>
              </a:rPr>
              <a:t>初始化：</a:t>
            </a:r>
            <a:r>
              <a:rPr lang="en-US" altLang="zh-CN" dirty="0" err="1">
                <a:solidFill>
                  <a:schemeClr val="bg1"/>
                </a:solidFill>
              </a:rPr>
              <a:t>lastwidth</a:t>
            </a:r>
            <a:r>
              <a:rPr lang="en-US" altLang="zh-CN" dirty="0">
                <a:solidFill>
                  <a:schemeClr val="bg1"/>
                </a:solidFill>
              </a:rPr>
              <a:t>=1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57200" y="-75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黑体" pitchFamily="2" charset="-122"/>
                <a:cs typeface="+mj-cs"/>
              </a:rPr>
              <a:t>5.1.2</a:t>
            </a:r>
            <a:r>
              <a:rPr kumimoji="0" lang="en-US" altLang="zh-CN" sz="4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j-cs"/>
              </a:rPr>
              <a:t> </a:t>
            </a:r>
            <a:r>
              <a:rPr kumimoji="0" lang="zh-CN" altLang="en-US" sz="4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j-cs"/>
              </a:rPr>
              <a:t>完全二叉树的性质</a:t>
            </a:r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9" name="Text Box 6"/>
          <p:cNvSpPr txBox="1">
            <a:spLocks noChangeArrowheads="1"/>
          </p:cNvSpPr>
          <p:nvPr/>
        </p:nvSpPr>
        <p:spPr bwMode="auto">
          <a:xfrm>
            <a:off x="381000" y="1120185"/>
            <a:ext cx="8763000" cy="62459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/>
              <a:t>4. </a:t>
            </a:r>
            <a:r>
              <a:rPr lang="zh-CN" altLang="en-US" sz="3200" dirty="0"/>
              <a:t>有</a:t>
            </a:r>
            <a:r>
              <a:rPr lang="en-US" altLang="zh-CN" sz="3200" dirty="0"/>
              <a:t>n</a:t>
            </a:r>
            <a:r>
              <a:rPr lang="zh-CN" altLang="en-US" sz="3200" dirty="0"/>
              <a:t>个结点的完全二叉树，其高度</a:t>
            </a:r>
            <a:r>
              <a:rPr lang="en-US" altLang="zh-CN" sz="3200" dirty="0"/>
              <a:t>k</a:t>
            </a:r>
            <a:r>
              <a:rPr lang="zh-CN" altLang="en-US" sz="3200" dirty="0"/>
              <a:t>为 </a:t>
            </a:r>
            <a:r>
              <a:rPr lang="zh-CN" altLang="en-US" sz="3200" b="1" dirty="0">
                <a:solidFill>
                  <a:srgbClr val="C00000"/>
                </a:solidFill>
                <a:sym typeface="Symbol"/>
              </a:rPr>
              <a:t></a:t>
            </a:r>
            <a:r>
              <a:rPr lang="en-US" altLang="zh-CN" sz="3200" dirty="0">
                <a:solidFill>
                  <a:srgbClr val="C00000"/>
                </a:solidFill>
              </a:rPr>
              <a:t>log</a:t>
            </a:r>
            <a:r>
              <a:rPr lang="en-US" altLang="zh-CN" sz="3200" baseline="-25000" dirty="0">
                <a:solidFill>
                  <a:srgbClr val="C00000"/>
                </a:solidFill>
              </a:rPr>
              <a:t>2</a:t>
            </a:r>
            <a:r>
              <a:rPr lang="en-US" altLang="zh-CN" sz="3200" dirty="0">
                <a:solidFill>
                  <a:srgbClr val="C00000"/>
                </a:solidFill>
              </a:rPr>
              <a:t>n</a:t>
            </a:r>
            <a:r>
              <a:rPr lang="zh-CN" altLang="en-US" sz="3200" b="1" dirty="0">
                <a:solidFill>
                  <a:srgbClr val="C00000"/>
                </a:solidFill>
                <a:sym typeface="Symbol"/>
              </a:rPr>
              <a:t></a:t>
            </a:r>
            <a:endParaRPr lang="en-US" altLang="zh-CN" sz="3200" b="1" dirty="0">
              <a:solidFill>
                <a:srgbClr val="C00000"/>
              </a:solidFill>
            </a:endParaRP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381000" y="1757824"/>
            <a:ext cx="8077200" cy="1892826"/>
          </a:xfrm>
          <a:prstGeom prst="rect">
            <a:avLst/>
          </a:prstGeom>
          <a:solidFill>
            <a:schemeClr val="accent5"/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sz="3000" dirty="0">
                <a:sym typeface="Wingdings" pitchFamily="2" charset="2"/>
              </a:rPr>
              <a:t>  高度为</a:t>
            </a:r>
            <a:r>
              <a:rPr lang="en-US" altLang="zh-CN" sz="3000" dirty="0">
                <a:sym typeface="Wingdings" pitchFamily="2" charset="2"/>
              </a:rPr>
              <a:t>k</a:t>
            </a:r>
            <a:r>
              <a:rPr lang="zh-CN" altLang="en-US" sz="3000" dirty="0">
                <a:sym typeface="Wingdings" pitchFamily="2" charset="2"/>
              </a:rPr>
              <a:t>的满二叉树，结点数：</a:t>
            </a:r>
            <a:r>
              <a:rPr lang="en-US" altLang="zh-CN" sz="3000" dirty="0"/>
              <a:t> A= 2</a:t>
            </a:r>
            <a:r>
              <a:rPr lang="en-US" altLang="zh-CN" sz="3000" baseline="30000" dirty="0"/>
              <a:t>k+1</a:t>
            </a:r>
            <a:r>
              <a:rPr lang="en-US" altLang="zh-CN" sz="3000" dirty="0"/>
              <a:t>-1</a:t>
            </a:r>
            <a:r>
              <a:rPr lang="zh-CN" altLang="en-US" sz="3000" dirty="0"/>
              <a:t>；</a:t>
            </a:r>
            <a:endParaRPr lang="en-US" altLang="zh-CN" sz="3000" dirty="0"/>
          </a:p>
          <a:p>
            <a:pPr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sz="3000" dirty="0">
                <a:sym typeface="Wingdings" pitchFamily="2" charset="2"/>
              </a:rPr>
              <a:t>  高度为</a:t>
            </a:r>
            <a:r>
              <a:rPr lang="en-US" altLang="zh-CN" sz="3000" dirty="0">
                <a:sym typeface="Wingdings" pitchFamily="2" charset="2"/>
              </a:rPr>
              <a:t>k-1</a:t>
            </a:r>
            <a:r>
              <a:rPr lang="zh-CN" altLang="en-US" sz="3000" dirty="0">
                <a:sym typeface="Wingdings" pitchFamily="2" charset="2"/>
              </a:rPr>
              <a:t>的满二叉树，结点数：</a:t>
            </a:r>
            <a:r>
              <a:rPr lang="en-US" altLang="zh-CN" sz="3000" dirty="0"/>
              <a:t> B= 2</a:t>
            </a:r>
            <a:r>
              <a:rPr lang="en-US" altLang="zh-CN" sz="3000" baseline="30000" dirty="0"/>
              <a:t>k</a:t>
            </a:r>
            <a:r>
              <a:rPr lang="en-US" altLang="zh-CN" sz="3000" dirty="0"/>
              <a:t>-1</a:t>
            </a:r>
            <a:r>
              <a:rPr lang="zh-CN" altLang="en-US" sz="3000" dirty="0"/>
              <a:t>；</a:t>
            </a:r>
            <a:endParaRPr lang="en-US" altLang="zh-CN" sz="3000" dirty="0"/>
          </a:p>
          <a:p>
            <a:pPr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000" dirty="0">
                <a:sym typeface="Wingdings" pitchFamily="2" charset="2"/>
              </a:rPr>
              <a:t>   </a:t>
            </a:r>
            <a:r>
              <a:rPr lang="zh-CN" altLang="en-US" sz="3000" dirty="0">
                <a:sym typeface="Wingdings" pitchFamily="2" charset="2"/>
              </a:rPr>
              <a:t>高度为</a:t>
            </a:r>
            <a:r>
              <a:rPr lang="en-US" altLang="zh-CN" sz="3000" dirty="0">
                <a:sym typeface="Wingdings" pitchFamily="2" charset="2"/>
              </a:rPr>
              <a:t>k</a:t>
            </a:r>
            <a:r>
              <a:rPr lang="zh-CN" altLang="en-US" sz="3000" dirty="0">
                <a:sym typeface="Wingdings" pitchFamily="2" charset="2"/>
              </a:rPr>
              <a:t>的完全二叉树结点数，</a:t>
            </a:r>
            <a:r>
              <a:rPr lang="en-US" altLang="zh-CN" sz="3000" dirty="0">
                <a:solidFill>
                  <a:srgbClr val="00518E"/>
                </a:solidFill>
                <a:sym typeface="Wingdings" pitchFamily="2" charset="2"/>
              </a:rPr>
              <a:t>B&lt; n ≤A</a:t>
            </a:r>
            <a:endParaRPr lang="en-US" altLang="zh-CN" sz="3000" dirty="0">
              <a:solidFill>
                <a:srgbClr val="00518E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85800" y="3962400"/>
            <a:ext cx="3490117" cy="683264"/>
          </a:xfrm>
          <a:prstGeom prst="rect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>
                <a:solidFill>
                  <a:srgbClr val="00518E"/>
                </a:solidFill>
              </a:rPr>
              <a:t>2</a:t>
            </a:r>
            <a:r>
              <a:rPr lang="en-US" altLang="zh-CN" sz="3200" baseline="30000" dirty="0">
                <a:solidFill>
                  <a:srgbClr val="00518E"/>
                </a:solidFill>
              </a:rPr>
              <a:t>k</a:t>
            </a:r>
            <a:r>
              <a:rPr lang="en-US" altLang="zh-CN" sz="3200" dirty="0">
                <a:solidFill>
                  <a:srgbClr val="00518E"/>
                </a:solidFill>
              </a:rPr>
              <a:t>-1&lt; n ≤ 2</a:t>
            </a:r>
            <a:r>
              <a:rPr lang="en-US" altLang="zh-CN" sz="3200" baseline="30000" dirty="0">
                <a:solidFill>
                  <a:srgbClr val="00518E"/>
                </a:solidFill>
              </a:rPr>
              <a:t>k+1</a:t>
            </a:r>
            <a:r>
              <a:rPr lang="en-US" altLang="zh-CN" sz="3200" dirty="0">
                <a:solidFill>
                  <a:srgbClr val="00518E"/>
                </a:solidFill>
              </a:rPr>
              <a:t>-1</a:t>
            </a:r>
          </a:p>
        </p:txBody>
      </p:sp>
      <p:sp>
        <p:nvSpPr>
          <p:cNvPr id="18" name="矩形 17"/>
          <p:cNvSpPr/>
          <p:nvPr/>
        </p:nvSpPr>
        <p:spPr>
          <a:xfrm>
            <a:off x="685800" y="4650736"/>
            <a:ext cx="3490117" cy="683264"/>
          </a:xfrm>
          <a:prstGeom prst="rect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>
                <a:solidFill>
                  <a:srgbClr val="00518E"/>
                </a:solidFill>
              </a:rPr>
              <a:t>2</a:t>
            </a:r>
            <a:r>
              <a:rPr lang="en-US" altLang="zh-CN" sz="3200" baseline="30000" dirty="0">
                <a:solidFill>
                  <a:srgbClr val="00518E"/>
                </a:solidFill>
              </a:rPr>
              <a:t>k</a:t>
            </a:r>
            <a:r>
              <a:rPr lang="en-US" altLang="zh-CN" sz="3200" dirty="0">
                <a:solidFill>
                  <a:srgbClr val="00518E"/>
                </a:solidFill>
              </a:rPr>
              <a:t> ≤ n &lt; 2</a:t>
            </a:r>
            <a:r>
              <a:rPr lang="en-US" altLang="zh-CN" sz="3200" baseline="30000" dirty="0">
                <a:solidFill>
                  <a:srgbClr val="00518E"/>
                </a:solidFill>
              </a:rPr>
              <a:t>k+1</a:t>
            </a:r>
            <a:endParaRPr lang="en-US" altLang="zh-CN" sz="3200" dirty="0">
              <a:solidFill>
                <a:srgbClr val="00518E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85800" y="5334000"/>
            <a:ext cx="3490117" cy="628955"/>
          </a:xfrm>
          <a:prstGeom prst="rect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>
                <a:solidFill>
                  <a:srgbClr val="00518E"/>
                </a:solidFill>
              </a:rPr>
              <a:t>k ≤ log</a:t>
            </a:r>
            <a:r>
              <a:rPr lang="en-US" altLang="zh-CN" sz="3200" baseline="-25000" dirty="0">
                <a:solidFill>
                  <a:srgbClr val="00518E"/>
                </a:solidFill>
              </a:rPr>
              <a:t>2</a:t>
            </a:r>
            <a:r>
              <a:rPr lang="en-US" altLang="zh-CN" sz="3200" dirty="0">
                <a:solidFill>
                  <a:srgbClr val="00518E"/>
                </a:solidFill>
              </a:rPr>
              <a:t>n &lt; k+1</a:t>
            </a:r>
          </a:p>
        </p:txBody>
      </p:sp>
      <p:sp>
        <p:nvSpPr>
          <p:cNvPr id="21" name="右弧形箭头 20"/>
          <p:cNvSpPr/>
          <p:nvPr/>
        </p:nvSpPr>
        <p:spPr bwMode="auto">
          <a:xfrm>
            <a:off x="4191000" y="4267200"/>
            <a:ext cx="457200" cy="762000"/>
          </a:xfrm>
          <a:prstGeom prst="curvedLeftArrow">
            <a:avLst/>
          </a:prstGeom>
          <a:solidFill>
            <a:schemeClr val="bg1">
              <a:lumMod val="85000"/>
            </a:schemeClr>
          </a:solidFill>
          <a:ln w="2857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22" name="右弧形箭头 21"/>
          <p:cNvSpPr/>
          <p:nvPr/>
        </p:nvSpPr>
        <p:spPr bwMode="auto">
          <a:xfrm>
            <a:off x="4191000" y="5029200"/>
            <a:ext cx="457200" cy="762000"/>
          </a:xfrm>
          <a:prstGeom prst="curvedLeftArrow">
            <a:avLst/>
          </a:prstGeom>
          <a:solidFill>
            <a:schemeClr val="bg1">
              <a:lumMod val="85000"/>
            </a:schemeClr>
          </a:solidFill>
          <a:ln w="2857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23" name="下箭头 22"/>
          <p:cNvSpPr/>
          <p:nvPr/>
        </p:nvSpPr>
        <p:spPr bwMode="auto">
          <a:xfrm>
            <a:off x="2057400" y="3581400"/>
            <a:ext cx="381000" cy="432000"/>
          </a:xfrm>
          <a:prstGeom prst="downArrow">
            <a:avLst/>
          </a:prstGeom>
          <a:solidFill>
            <a:schemeClr val="bg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24" name="Oval 26"/>
          <p:cNvSpPr>
            <a:spLocks noChangeArrowheads="1"/>
          </p:cNvSpPr>
          <p:nvPr/>
        </p:nvSpPr>
        <p:spPr bwMode="auto">
          <a:xfrm>
            <a:off x="5908800" y="4396188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1</a:t>
            </a:r>
          </a:p>
        </p:txBody>
      </p:sp>
      <p:sp>
        <p:nvSpPr>
          <p:cNvPr id="25" name="Oval 27"/>
          <p:cNvSpPr>
            <a:spLocks noChangeArrowheads="1"/>
          </p:cNvSpPr>
          <p:nvPr/>
        </p:nvSpPr>
        <p:spPr bwMode="auto">
          <a:xfrm>
            <a:off x="6477000" y="3625789"/>
            <a:ext cx="504000" cy="504000"/>
          </a:xfrm>
          <a:prstGeom prst="ellipse">
            <a:avLst/>
          </a:prstGeom>
          <a:solidFill>
            <a:srgbClr val="FFFE98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/>
              <a:t>0</a:t>
            </a:r>
          </a:p>
        </p:txBody>
      </p:sp>
      <p:sp>
        <p:nvSpPr>
          <p:cNvPr id="26" name="Oval 28"/>
          <p:cNvSpPr>
            <a:spLocks noChangeArrowheads="1"/>
          </p:cNvSpPr>
          <p:nvPr/>
        </p:nvSpPr>
        <p:spPr bwMode="auto">
          <a:xfrm>
            <a:off x="7039800" y="4396188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2</a:t>
            </a:r>
            <a:endParaRPr lang="zh-CN" altLang="en-US" sz="3200" dirty="0"/>
          </a:p>
        </p:txBody>
      </p:sp>
      <p:sp>
        <p:nvSpPr>
          <p:cNvPr id="27" name="Oval 29"/>
          <p:cNvSpPr>
            <a:spLocks noChangeArrowheads="1"/>
          </p:cNvSpPr>
          <p:nvPr/>
        </p:nvSpPr>
        <p:spPr bwMode="auto">
          <a:xfrm>
            <a:off x="6781800" y="5181600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5</a:t>
            </a:r>
            <a:endParaRPr lang="zh-CN" altLang="en-US" sz="3200" dirty="0"/>
          </a:p>
        </p:txBody>
      </p:sp>
      <p:cxnSp>
        <p:nvCxnSpPr>
          <p:cNvPr id="28" name="直接连接符 27"/>
          <p:cNvCxnSpPr>
            <a:stCxn id="25" idx="3"/>
            <a:endCxn id="24" idx="0"/>
          </p:cNvCxnSpPr>
          <p:nvPr/>
        </p:nvCxnSpPr>
        <p:spPr bwMode="auto">
          <a:xfrm rot="5400000">
            <a:off x="6185701" y="4031080"/>
            <a:ext cx="340208" cy="3900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直接连接符 28"/>
          <p:cNvCxnSpPr>
            <a:stCxn id="25" idx="5"/>
            <a:endCxn id="26" idx="0"/>
          </p:cNvCxnSpPr>
          <p:nvPr/>
        </p:nvCxnSpPr>
        <p:spPr bwMode="auto">
          <a:xfrm rot="16200000" flipH="1">
            <a:off x="6929391" y="4033779"/>
            <a:ext cx="340208" cy="3846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直接连接符 29"/>
          <p:cNvCxnSpPr>
            <a:stCxn id="26" idx="3"/>
            <a:endCxn id="27" idx="0"/>
          </p:cNvCxnSpPr>
          <p:nvPr/>
        </p:nvCxnSpPr>
        <p:spPr bwMode="auto">
          <a:xfrm rot="5400000">
            <a:off x="6896095" y="4964085"/>
            <a:ext cx="355221" cy="798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1" name="Oval 29"/>
          <p:cNvSpPr>
            <a:spLocks noChangeArrowheads="1"/>
          </p:cNvSpPr>
          <p:nvPr/>
        </p:nvSpPr>
        <p:spPr bwMode="auto">
          <a:xfrm>
            <a:off x="5574600" y="5200211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3</a:t>
            </a:r>
            <a:endParaRPr lang="zh-CN" altLang="en-US" sz="3200" dirty="0"/>
          </a:p>
        </p:txBody>
      </p:sp>
      <p:cxnSp>
        <p:nvCxnSpPr>
          <p:cNvPr id="32" name="直接连接符 31"/>
          <p:cNvCxnSpPr>
            <a:stCxn id="24" idx="3"/>
            <a:endCxn id="31" idx="0"/>
          </p:cNvCxnSpPr>
          <p:nvPr/>
        </p:nvCxnSpPr>
        <p:spPr bwMode="auto">
          <a:xfrm rot="5400000">
            <a:off x="5717689" y="4935291"/>
            <a:ext cx="373832" cy="1560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3" name="Oval 29"/>
          <p:cNvSpPr>
            <a:spLocks noChangeArrowheads="1"/>
          </p:cNvSpPr>
          <p:nvPr/>
        </p:nvSpPr>
        <p:spPr bwMode="auto">
          <a:xfrm>
            <a:off x="6201600" y="5213411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4</a:t>
            </a:r>
            <a:endParaRPr lang="zh-CN" altLang="en-US" sz="3200" dirty="0"/>
          </a:p>
        </p:txBody>
      </p:sp>
      <p:cxnSp>
        <p:nvCxnSpPr>
          <p:cNvPr id="34" name="直接连接符 33"/>
          <p:cNvCxnSpPr>
            <a:stCxn id="24" idx="5"/>
            <a:endCxn id="33" idx="0"/>
          </p:cNvCxnSpPr>
          <p:nvPr/>
        </p:nvCxnSpPr>
        <p:spPr bwMode="auto">
          <a:xfrm rot="16200000" flipH="1">
            <a:off x="6202779" y="4962590"/>
            <a:ext cx="387032" cy="1146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6" name="Text Box 6"/>
          <p:cNvSpPr txBox="1">
            <a:spLocks noChangeArrowheads="1"/>
          </p:cNvSpPr>
          <p:nvPr/>
        </p:nvSpPr>
        <p:spPr bwMode="auto">
          <a:xfrm>
            <a:off x="7924800" y="3505200"/>
            <a:ext cx="1219200" cy="6955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  <a:spcBef>
                <a:spcPts val="0"/>
              </a:spcBef>
              <a:buNone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sym typeface="Wingdings" pitchFamily="2" charset="2"/>
              </a:rPr>
              <a:t> 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sym typeface="Wingdings" pitchFamily="2" charset="2"/>
              </a:rPr>
              <a:t>0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sym typeface="Wingdings" pitchFamily="2" charset="2"/>
              </a:rPr>
              <a:t>层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sym typeface="Wingdings" pitchFamily="2" charset="2"/>
            </a:endParaRPr>
          </a:p>
        </p:txBody>
      </p:sp>
      <p:sp>
        <p:nvSpPr>
          <p:cNvPr id="37" name="Text Box 6"/>
          <p:cNvSpPr txBox="1">
            <a:spLocks noChangeArrowheads="1"/>
          </p:cNvSpPr>
          <p:nvPr/>
        </p:nvSpPr>
        <p:spPr bwMode="auto">
          <a:xfrm>
            <a:off x="8001000" y="4267200"/>
            <a:ext cx="990600" cy="6955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sym typeface="Wingdings" pitchFamily="2" charset="2"/>
              </a:rPr>
              <a:t>1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sym typeface="Wingdings" pitchFamily="2" charset="2"/>
              </a:rPr>
              <a:t>层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sym typeface="Wingdings" pitchFamily="2" charset="2"/>
            </a:endParaRPr>
          </a:p>
        </p:txBody>
      </p:sp>
      <p:sp>
        <p:nvSpPr>
          <p:cNvPr id="38" name="Text Box 6"/>
          <p:cNvSpPr txBox="1">
            <a:spLocks noChangeArrowheads="1"/>
          </p:cNvSpPr>
          <p:nvPr/>
        </p:nvSpPr>
        <p:spPr bwMode="auto">
          <a:xfrm>
            <a:off x="8001000" y="5105400"/>
            <a:ext cx="990600" cy="6955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sym typeface="Wingdings" pitchFamily="2" charset="2"/>
              </a:rPr>
              <a:t>2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sym typeface="Wingdings" pitchFamily="2" charset="2"/>
              </a:rPr>
              <a:t>层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sym typeface="Wingdings" pitchFamily="2" charset="2"/>
            </a:endParaRPr>
          </a:p>
        </p:txBody>
      </p:sp>
      <p:sp>
        <p:nvSpPr>
          <p:cNvPr id="39" name="Text Box 6"/>
          <p:cNvSpPr txBox="1">
            <a:spLocks noChangeArrowheads="1"/>
          </p:cNvSpPr>
          <p:nvPr/>
        </p:nvSpPr>
        <p:spPr bwMode="auto">
          <a:xfrm>
            <a:off x="8001000" y="5867400"/>
            <a:ext cx="990600" cy="6955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sym typeface="Wingdings" pitchFamily="2" charset="2"/>
              </a:rPr>
              <a:t>3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sym typeface="Wingdings" pitchFamily="2" charset="2"/>
              </a:rPr>
              <a:t>层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sym typeface="Wingdings" pitchFamily="2" charset="2"/>
            </a:endParaRPr>
          </a:p>
        </p:txBody>
      </p:sp>
      <p:sp>
        <p:nvSpPr>
          <p:cNvPr id="43" name="Oval 29"/>
          <p:cNvSpPr>
            <a:spLocks noChangeArrowheads="1"/>
          </p:cNvSpPr>
          <p:nvPr/>
        </p:nvSpPr>
        <p:spPr bwMode="auto">
          <a:xfrm>
            <a:off x="7391400" y="5213411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6</a:t>
            </a:r>
            <a:endParaRPr lang="zh-CN" altLang="en-US" sz="3200" dirty="0"/>
          </a:p>
        </p:txBody>
      </p:sp>
      <p:cxnSp>
        <p:nvCxnSpPr>
          <p:cNvPr id="44" name="直接连接符 43"/>
          <p:cNvCxnSpPr>
            <a:stCxn id="26" idx="5"/>
            <a:endCxn id="43" idx="0"/>
          </p:cNvCxnSpPr>
          <p:nvPr/>
        </p:nvCxnSpPr>
        <p:spPr bwMode="auto">
          <a:xfrm rot="16200000" flipH="1">
            <a:off x="7363179" y="4933190"/>
            <a:ext cx="387032" cy="1734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6" name="Oval 29"/>
          <p:cNvSpPr>
            <a:spLocks noChangeArrowheads="1"/>
          </p:cNvSpPr>
          <p:nvPr/>
        </p:nvSpPr>
        <p:spPr bwMode="auto">
          <a:xfrm>
            <a:off x="5287200" y="5946011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7</a:t>
            </a:r>
            <a:endParaRPr lang="zh-CN" altLang="en-US" sz="3200" dirty="0"/>
          </a:p>
        </p:txBody>
      </p:sp>
      <p:cxnSp>
        <p:nvCxnSpPr>
          <p:cNvPr id="47" name="直接连接符 46"/>
          <p:cNvCxnSpPr>
            <a:stCxn id="31" idx="3"/>
            <a:endCxn id="46" idx="0"/>
          </p:cNvCxnSpPr>
          <p:nvPr/>
        </p:nvCxnSpPr>
        <p:spPr bwMode="auto">
          <a:xfrm rot="5400000">
            <a:off x="5436001" y="5733602"/>
            <a:ext cx="315609" cy="1092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9" name="Oval 29"/>
          <p:cNvSpPr>
            <a:spLocks noChangeArrowheads="1"/>
          </p:cNvSpPr>
          <p:nvPr/>
        </p:nvSpPr>
        <p:spPr bwMode="auto">
          <a:xfrm>
            <a:off x="5867400" y="5956820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8</a:t>
            </a:r>
            <a:endParaRPr lang="zh-CN" altLang="en-US" sz="3200" dirty="0"/>
          </a:p>
        </p:txBody>
      </p:sp>
      <p:cxnSp>
        <p:nvCxnSpPr>
          <p:cNvPr id="50" name="直接连接符 49"/>
          <p:cNvCxnSpPr>
            <a:stCxn id="31" idx="5"/>
            <a:endCxn id="49" idx="0"/>
          </p:cNvCxnSpPr>
          <p:nvPr/>
        </p:nvCxnSpPr>
        <p:spPr bwMode="auto">
          <a:xfrm rot="16200000" flipH="1">
            <a:off x="5898886" y="5736306"/>
            <a:ext cx="326418" cy="1146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527050" y="1295400"/>
            <a:ext cx="8159750" cy="223445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  <a:spcBef>
                <a:spcPct val="30000"/>
              </a:spcBef>
              <a:buFont typeface="Arial" pitchFamily="34" charset="0"/>
              <a:buChar char="•"/>
            </a:pPr>
            <a:r>
              <a:rPr lang="zh-CN" altLang="en-US" sz="3200" baseline="0" dirty="0">
                <a:solidFill>
                  <a:srgbClr val="003399"/>
                </a:solidFill>
              </a:rPr>
              <a:t> 逻辑结构的</a:t>
            </a:r>
            <a:r>
              <a:rPr lang="zh-CN" altLang="en-US" sz="3200" baseline="0" dirty="0">
                <a:solidFill>
                  <a:srgbClr val="003399"/>
                </a:solidFill>
                <a:latin typeface="Arial" charset="0"/>
              </a:rPr>
              <a:t>描述： </a:t>
            </a:r>
            <a:r>
              <a:rPr lang="en-US" altLang="zh-CN" sz="3200" baseline="0" dirty="0">
                <a:latin typeface="Arial" charset="0"/>
              </a:rPr>
              <a:t>B=&lt;K, R&gt;</a:t>
            </a:r>
            <a:r>
              <a:rPr lang="zh-CN" altLang="en-US" sz="3200" baseline="0" dirty="0">
                <a:latin typeface="Arial" charset="0"/>
              </a:rPr>
              <a:t>，</a:t>
            </a:r>
            <a:r>
              <a:rPr lang="en-US" altLang="zh-CN" sz="3200" baseline="0" dirty="0">
                <a:latin typeface="Arial" charset="0"/>
              </a:rPr>
              <a:t> </a:t>
            </a:r>
          </a:p>
          <a:p>
            <a:pPr algn="l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  -- </a:t>
            </a:r>
            <a:r>
              <a:rPr lang="en-US" altLang="zh-CN" sz="3200" baseline="0" dirty="0">
                <a:latin typeface="Arial" charset="0"/>
              </a:rPr>
              <a:t>K</a:t>
            </a:r>
            <a:r>
              <a:rPr lang="zh-CN" altLang="en-US" sz="3200" baseline="0" dirty="0">
                <a:latin typeface="Arial" charset="0"/>
              </a:rPr>
              <a:t>是结点</a:t>
            </a:r>
            <a:r>
              <a:rPr lang="en-US" altLang="zh-CN" sz="3200" baseline="0" dirty="0">
                <a:latin typeface="Arial" charset="0"/>
              </a:rPr>
              <a:t>(</a:t>
            </a:r>
            <a:r>
              <a:rPr lang="zh-CN" altLang="en-US" sz="3200" baseline="0" dirty="0">
                <a:latin typeface="Arial" charset="0"/>
              </a:rPr>
              <a:t>元素</a:t>
            </a:r>
            <a:r>
              <a:rPr lang="en-US" altLang="zh-CN" sz="3200" baseline="0" dirty="0">
                <a:latin typeface="Arial" charset="0"/>
              </a:rPr>
              <a:t>)</a:t>
            </a:r>
            <a:r>
              <a:rPr lang="zh-CN" altLang="en-US" sz="3200" baseline="0" dirty="0">
                <a:latin typeface="Arial" charset="0"/>
              </a:rPr>
              <a:t>的有限集合，</a:t>
            </a:r>
            <a:endParaRPr lang="en-US" altLang="zh-CN" sz="3200" baseline="0" dirty="0">
              <a:latin typeface="Arial" charset="0"/>
            </a:endParaRPr>
          </a:p>
          <a:p>
            <a:pPr>
              <a:buNone/>
            </a:pPr>
            <a:r>
              <a:rPr lang="en-US" altLang="zh-CN" sz="3200" dirty="0">
                <a:latin typeface="Arial" charset="0"/>
              </a:rPr>
              <a:t>  -- </a:t>
            </a:r>
            <a:r>
              <a:rPr lang="en-US" altLang="zh-CN" sz="3200" baseline="0" dirty="0">
                <a:latin typeface="Arial" charset="0"/>
              </a:rPr>
              <a:t>R</a:t>
            </a:r>
            <a:r>
              <a:rPr lang="zh-CN" altLang="en-US" sz="3200" baseline="0" dirty="0">
                <a:latin typeface="Arial" charset="0"/>
              </a:rPr>
              <a:t>是</a:t>
            </a:r>
            <a:r>
              <a:rPr lang="en-US" altLang="zh-CN" sz="3200" baseline="0" dirty="0">
                <a:latin typeface="Arial" charset="0"/>
              </a:rPr>
              <a:t>K</a:t>
            </a:r>
            <a:r>
              <a:rPr lang="zh-CN" altLang="en-US" sz="3200" baseline="0" dirty="0">
                <a:latin typeface="Arial" charset="0"/>
              </a:rPr>
              <a:t>上的</a:t>
            </a:r>
            <a:r>
              <a:rPr lang="zh-CN" altLang="en-US" sz="3200" baseline="0" dirty="0">
                <a:solidFill>
                  <a:srgbClr val="C00000"/>
                </a:solidFill>
                <a:latin typeface="Arial" charset="0"/>
              </a:rPr>
              <a:t>关系</a:t>
            </a:r>
            <a:r>
              <a:rPr lang="en-US" altLang="zh-CN" sz="3200" baseline="0" dirty="0">
                <a:latin typeface="Arial" charset="0"/>
              </a:rPr>
              <a:t>(</a:t>
            </a:r>
            <a:r>
              <a:rPr lang="zh-CN" altLang="en-US" sz="3200" baseline="0" dirty="0">
                <a:latin typeface="Arial" charset="0"/>
              </a:rPr>
              <a:t>有序对</a:t>
            </a:r>
            <a:r>
              <a:rPr lang="en-US" altLang="zh-CN" sz="3200" baseline="0" dirty="0">
                <a:latin typeface="Arial" charset="0"/>
              </a:rPr>
              <a:t>&lt;k, k’&gt;</a:t>
            </a:r>
            <a:r>
              <a:rPr lang="en-US" altLang="zh-CN" sz="3200" baseline="0" dirty="0"/>
              <a:t>)</a:t>
            </a:r>
            <a:r>
              <a:rPr lang="zh-CN" altLang="en-US" sz="3200" dirty="0"/>
              <a:t>的集合</a:t>
            </a:r>
            <a:r>
              <a:rPr lang="zh-CN" altLang="en-US" sz="3200" baseline="0" dirty="0"/>
              <a:t>；</a:t>
            </a:r>
          </a:p>
        </p:txBody>
      </p:sp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533400" y="3634228"/>
            <a:ext cx="8153400" cy="147117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4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zh-CN" altLang="en-US" sz="3200" baseline="0" dirty="0">
                <a:latin typeface="Arial" charset="0"/>
              </a:rPr>
              <a:t> 若</a:t>
            </a:r>
            <a:r>
              <a:rPr lang="en-US" altLang="zh-CN" sz="3200" baseline="0" dirty="0">
                <a:latin typeface="Arial" charset="0"/>
              </a:rPr>
              <a:t>k, k’</a:t>
            </a:r>
            <a:r>
              <a:rPr lang="zh-CN" altLang="en-US" sz="3200" baseline="0" dirty="0">
                <a:latin typeface="Arial" charset="0"/>
              </a:rPr>
              <a:t> </a:t>
            </a:r>
            <a:r>
              <a:rPr lang="en-US" altLang="zh-CN" sz="3200" b="1" baseline="0" dirty="0">
                <a:latin typeface="Arial" charset="0"/>
              </a:rPr>
              <a:t>∈</a:t>
            </a:r>
            <a:r>
              <a:rPr lang="en-US" altLang="zh-CN" sz="3200" baseline="0" dirty="0">
                <a:latin typeface="Arial" charset="0"/>
              </a:rPr>
              <a:t>K</a:t>
            </a:r>
            <a:r>
              <a:rPr lang="zh-CN" altLang="en-US" sz="3200" baseline="0" dirty="0">
                <a:latin typeface="Arial" charset="0"/>
              </a:rPr>
              <a:t>，且 </a:t>
            </a:r>
            <a:r>
              <a:rPr lang="en-US" altLang="zh-CN" sz="3200" baseline="0" dirty="0">
                <a:latin typeface="Arial" charset="0"/>
              </a:rPr>
              <a:t>&lt;k, k’&gt;</a:t>
            </a:r>
            <a:r>
              <a:rPr lang="en-US" altLang="zh-CN" sz="3200" b="1" baseline="0" dirty="0">
                <a:latin typeface="Arial" charset="0"/>
              </a:rPr>
              <a:t>∈</a:t>
            </a:r>
            <a:r>
              <a:rPr lang="en-US" altLang="zh-CN" sz="3200" baseline="0" dirty="0">
                <a:latin typeface="Arial" charset="0"/>
              </a:rPr>
              <a:t>R</a:t>
            </a:r>
            <a:r>
              <a:rPr lang="zh-CN" altLang="en-US" sz="3200" baseline="0" dirty="0">
                <a:latin typeface="Arial" charset="0"/>
              </a:rPr>
              <a:t>，</a:t>
            </a:r>
            <a:endParaRPr lang="en-US" altLang="zh-CN" sz="3200" baseline="0" dirty="0">
              <a:latin typeface="Arial" charset="0"/>
            </a:endParaRPr>
          </a:p>
          <a:p>
            <a:pPr algn="l">
              <a:lnSpc>
                <a:spcPct val="140000"/>
              </a:lnSpc>
              <a:spcBef>
                <a:spcPts val="0"/>
              </a:spcBef>
              <a:buNone/>
            </a:pPr>
            <a:r>
              <a:rPr lang="zh-CN" altLang="en-US" sz="3200" baseline="0" dirty="0">
                <a:latin typeface="Arial" charset="0"/>
              </a:rPr>
              <a:t>  则称</a:t>
            </a:r>
            <a:r>
              <a:rPr lang="en-US" altLang="zh-CN" sz="3200" baseline="0" dirty="0">
                <a:latin typeface="Arial" charset="0"/>
              </a:rPr>
              <a:t>k</a:t>
            </a:r>
            <a:r>
              <a:rPr lang="zh-CN" altLang="en-US" sz="3200" baseline="0" dirty="0">
                <a:latin typeface="Arial" charset="0"/>
              </a:rPr>
              <a:t>为</a:t>
            </a:r>
            <a:r>
              <a:rPr lang="en-US" altLang="zh-CN" sz="3200" baseline="0" dirty="0">
                <a:latin typeface="Arial" charset="0"/>
              </a:rPr>
              <a:t>k’</a:t>
            </a:r>
            <a:r>
              <a:rPr lang="zh-CN" altLang="en-US" sz="3200" baseline="0" dirty="0">
                <a:latin typeface="Arial" charset="0"/>
              </a:rPr>
              <a:t>的</a:t>
            </a:r>
            <a:r>
              <a:rPr lang="zh-CN" altLang="en-US" sz="3200" baseline="0" dirty="0">
                <a:solidFill>
                  <a:srgbClr val="CC0000"/>
                </a:solidFill>
                <a:latin typeface="Arial" charset="0"/>
              </a:rPr>
              <a:t>前驱</a:t>
            </a:r>
            <a:r>
              <a:rPr lang="zh-CN" altLang="en-US" sz="3200" baseline="0" dirty="0">
                <a:latin typeface="Arial" charset="0"/>
              </a:rPr>
              <a:t>，</a:t>
            </a:r>
            <a:r>
              <a:rPr lang="en-US" altLang="zh-CN" sz="3200" baseline="0" dirty="0">
                <a:latin typeface="Arial" charset="0"/>
              </a:rPr>
              <a:t>k’</a:t>
            </a:r>
            <a:r>
              <a:rPr lang="zh-CN" altLang="en-US" sz="3200" baseline="0" dirty="0">
                <a:latin typeface="Arial" charset="0"/>
              </a:rPr>
              <a:t>为</a:t>
            </a:r>
            <a:r>
              <a:rPr lang="en-US" altLang="zh-CN" sz="3200" baseline="0" dirty="0">
                <a:latin typeface="Arial" charset="0"/>
              </a:rPr>
              <a:t>k</a:t>
            </a:r>
            <a:r>
              <a:rPr lang="zh-CN" altLang="en-US" sz="3200" baseline="0" dirty="0">
                <a:latin typeface="Arial" charset="0"/>
              </a:rPr>
              <a:t>的</a:t>
            </a:r>
            <a:r>
              <a:rPr lang="zh-CN" altLang="en-US" sz="3200" baseline="0" dirty="0">
                <a:solidFill>
                  <a:srgbClr val="CC0000"/>
                </a:solidFill>
                <a:latin typeface="Arial" charset="0"/>
              </a:rPr>
              <a:t>后继</a:t>
            </a:r>
            <a:r>
              <a:rPr lang="zh-CN" altLang="en-US" sz="3200" baseline="0" dirty="0">
                <a:latin typeface="Arial" charset="0"/>
              </a:rPr>
              <a:t>，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zh-CN" altLang="en-US" dirty="0">
                <a:latin typeface="黑体" pitchFamily="2" charset="-122"/>
                <a:ea typeface="黑体" pitchFamily="2" charset="-122"/>
              </a:rPr>
              <a:t>回顾：数据结构的分类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57200" y="-75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黑体" pitchFamily="2" charset="-122"/>
                <a:cs typeface="+mj-cs"/>
              </a:rPr>
              <a:t>5.1.2</a:t>
            </a:r>
            <a:r>
              <a:rPr kumimoji="0" lang="en-US" altLang="zh-CN" sz="4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j-cs"/>
              </a:rPr>
              <a:t> </a:t>
            </a:r>
            <a:r>
              <a:rPr kumimoji="0" lang="zh-CN" altLang="en-US" sz="4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j-cs"/>
              </a:rPr>
              <a:t>完全二叉树的性质</a:t>
            </a:r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9" name="Text Box 6"/>
          <p:cNvSpPr txBox="1">
            <a:spLocks noChangeArrowheads="1"/>
          </p:cNvSpPr>
          <p:nvPr/>
        </p:nvSpPr>
        <p:spPr bwMode="auto">
          <a:xfrm>
            <a:off x="381000" y="1120185"/>
            <a:ext cx="8763000" cy="68326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/>
              <a:t>4. </a:t>
            </a:r>
            <a:r>
              <a:rPr lang="zh-CN" altLang="en-US" sz="3200" dirty="0"/>
              <a:t>有</a:t>
            </a:r>
            <a:r>
              <a:rPr lang="en-US" altLang="zh-CN" sz="3200" dirty="0"/>
              <a:t>n</a:t>
            </a:r>
            <a:r>
              <a:rPr lang="zh-CN" altLang="en-US" sz="3200" dirty="0"/>
              <a:t>个结点的完全二叉树，其高度</a:t>
            </a:r>
            <a:r>
              <a:rPr lang="en-US" altLang="zh-CN" sz="3200" dirty="0"/>
              <a:t>k</a:t>
            </a:r>
            <a:r>
              <a:rPr lang="zh-CN" altLang="en-US" sz="3200" dirty="0"/>
              <a:t>为 </a:t>
            </a:r>
            <a:r>
              <a:rPr lang="zh-CN" altLang="en-US" sz="3200" b="1" dirty="0">
                <a:solidFill>
                  <a:srgbClr val="C00000"/>
                </a:solidFill>
                <a:sym typeface="Symbol"/>
              </a:rPr>
              <a:t></a:t>
            </a:r>
            <a:r>
              <a:rPr lang="en-US" altLang="zh-CN" sz="3200" dirty="0">
                <a:solidFill>
                  <a:srgbClr val="C00000"/>
                </a:solidFill>
              </a:rPr>
              <a:t>log</a:t>
            </a:r>
            <a:r>
              <a:rPr lang="en-US" altLang="zh-CN" sz="3200" baseline="-25000" dirty="0">
                <a:solidFill>
                  <a:srgbClr val="C00000"/>
                </a:solidFill>
              </a:rPr>
              <a:t>2</a:t>
            </a:r>
            <a:r>
              <a:rPr lang="en-US" altLang="zh-CN" sz="3200" dirty="0">
                <a:solidFill>
                  <a:srgbClr val="C00000"/>
                </a:solidFill>
              </a:rPr>
              <a:t>n</a:t>
            </a:r>
            <a:r>
              <a:rPr lang="zh-CN" altLang="en-US" sz="3200" b="1" dirty="0">
                <a:solidFill>
                  <a:srgbClr val="C00000"/>
                </a:solidFill>
                <a:sym typeface="Symbol"/>
              </a:rPr>
              <a:t></a:t>
            </a:r>
            <a:endParaRPr lang="en-US" altLang="zh-CN" sz="3200" b="1" dirty="0">
              <a:solidFill>
                <a:srgbClr val="C00000"/>
              </a:solidFill>
            </a:endParaRPr>
          </a:p>
        </p:txBody>
      </p:sp>
      <p:sp>
        <p:nvSpPr>
          <p:cNvPr id="35" name="Text Box 6"/>
          <p:cNvSpPr txBox="1">
            <a:spLocks noChangeArrowheads="1"/>
          </p:cNvSpPr>
          <p:nvPr/>
        </p:nvSpPr>
        <p:spPr bwMode="auto">
          <a:xfrm>
            <a:off x="381000" y="1905001"/>
            <a:ext cx="8763000" cy="2653034"/>
          </a:xfrm>
          <a:prstGeom prst="rect">
            <a:avLst/>
          </a:prstGeom>
          <a:solidFill>
            <a:schemeClr val="accent5"/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US" altLang="zh-CN" sz="3000" dirty="0">
                <a:solidFill>
                  <a:srgbClr val="00518E"/>
                </a:solidFill>
                <a:sym typeface="Symbol"/>
              </a:rPr>
              <a:t> </a:t>
            </a:r>
            <a:r>
              <a:rPr lang="zh-CN" altLang="en-US" sz="3000" dirty="0">
                <a:solidFill>
                  <a:srgbClr val="00518E"/>
                </a:solidFill>
                <a:sym typeface="Symbol"/>
              </a:rPr>
              <a:t>推论：</a:t>
            </a:r>
            <a:endParaRPr lang="en-US" altLang="zh-CN" sz="3000" dirty="0">
              <a:solidFill>
                <a:srgbClr val="00518E"/>
              </a:solidFill>
              <a:sym typeface="Symbol"/>
            </a:endParaRPr>
          </a:p>
          <a:p>
            <a:pPr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200" dirty="0"/>
              <a:t>  </a:t>
            </a:r>
            <a:r>
              <a:rPr lang="zh-CN" altLang="en-US" sz="3200" dirty="0"/>
              <a:t>有</a:t>
            </a:r>
            <a:r>
              <a:rPr lang="en-US" altLang="zh-CN" sz="3200" dirty="0"/>
              <a:t>n ≥1</a:t>
            </a:r>
            <a:r>
              <a:rPr lang="zh-CN" altLang="en-US" sz="3200" dirty="0"/>
              <a:t>个结点的二叉树，其高度</a:t>
            </a:r>
            <a:r>
              <a:rPr lang="en-US" altLang="zh-CN" sz="3200" dirty="0"/>
              <a:t>(</a:t>
            </a:r>
            <a:r>
              <a:rPr lang="zh-CN" altLang="en-US" sz="3200" dirty="0"/>
              <a:t>深度</a:t>
            </a:r>
            <a:r>
              <a:rPr lang="en-US" altLang="zh-CN" sz="3200" dirty="0"/>
              <a:t>)</a:t>
            </a:r>
          </a:p>
          <a:p>
            <a:pPr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200" dirty="0"/>
              <a:t>  -- </a:t>
            </a:r>
            <a:r>
              <a:rPr lang="zh-CN" altLang="en-US" sz="3200" dirty="0"/>
              <a:t>最大值</a:t>
            </a:r>
            <a:r>
              <a:rPr lang="en-US" altLang="zh-CN" sz="3200" dirty="0"/>
              <a:t>(</a:t>
            </a:r>
            <a:r>
              <a:rPr lang="zh-CN" altLang="en-US" sz="3200" dirty="0"/>
              <a:t>结点最大度为</a:t>
            </a:r>
            <a:r>
              <a:rPr lang="en-US" altLang="zh-CN" sz="3200" dirty="0"/>
              <a:t>1)</a:t>
            </a:r>
            <a:r>
              <a:rPr lang="zh-CN" altLang="en-US" sz="3200" dirty="0"/>
              <a:t>：</a:t>
            </a:r>
            <a:r>
              <a:rPr lang="en-US" altLang="zh-CN" sz="3200" dirty="0">
                <a:solidFill>
                  <a:srgbClr val="00518E"/>
                </a:solidFill>
              </a:rPr>
              <a:t>n-1</a:t>
            </a:r>
          </a:p>
          <a:p>
            <a:pPr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lang="en-US" altLang="zh-CN" sz="3200" dirty="0"/>
              <a:t>-- </a:t>
            </a:r>
            <a:r>
              <a:rPr lang="zh-CN" altLang="en-US" sz="3200" dirty="0"/>
              <a:t>最小值</a:t>
            </a:r>
            <a:r>
              <a:rPr lang="en-US" altLang="zh-CN" sz="3200" dirty="0"/>
              <a:t>(</a:t>
            </a:r>
            <a:r>
              <a:rPr lang="zh-CN" altLang="en-US" sz="3200" dirty="0"/>
              <a:t>设计成完全二叉树</a:t>
            </a:r>
            <a:r>
              <a:rPr lang="en-US" altLang="zh-CN" sz="3200" dirty="0"/>
              <a:t>)</a:t>
            </a:r>
            <a:r>
              <a:rPr lang="zh-CN" altLang="en-US" sz="3200" dirty="0"/>
              <a:t>：</a:t>
            </a:r>
            <a:r>
              <a:rPr lang="zh-CN" altLang="en-US" sz="3200" b="1" dirty="0">
                <a:solidFill>
                  <a:srgbClr val="00518E"/>
                </a:solidFill>
                <a:sym typeface="Symbol"/>
              </a:rPr>
              <a:t></a:t>
            </a:r>
            <a:r>
              <a:rPr lang="en-US" altLang="zh-CN" sz="3200" dirty="0">
                <a:solidFill>
                  <a:srgbClr val="00518E"/>
                </a:solidFill>
              </a:rPr>
              <a:t>log</a:t>
            </a:r>
            <a:r>
              <a:rPr lang="en-US" altLang="zh-CN" sz="3200" baseline="-25000" dirty="0">
                <a:solidFill>
                  <a:srgbClr val="00518E"/>
                </a:solidFill>
              </a:rPr>
              <a:t>2</a:t>
            </a:r>
            <a:r>
              <a:rPr lang="en-US" altLang="zh-CN" sz="3200" dirty="0">
                <a:solidFill>
                  <a:srgbClr val="00518E"/>
                </a:solidFill>
              </a:rPr>
              <a:t>n</a:t>
            </a:r>
            <a:r>
              <a:rPr lang="zh-CN" altLang="en-US" sz="3200" b="1" dirty="0">
                <a:solidFill>
                  <a:srgbClr val="00518E"/>
                </a:solidFill>
                <a:sym typeface="Symbol"/>
              </a:rPr>
              <a:t></a:t>
            </a:r>
            <a:endParaRPr lang="en-US" altLang="zh-CN" sz="3200" dirty="0">
              <a:solidFill>
                <a:srgbClr val="00518E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57200" y="-75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黑体" pitchFamily="2" charset="-122"/>
                <a:cs typeface="+mj-cs"/>
              </a:rPr>
              <a:t>5.1.2</a:t>
            </a:r>
            <a:r>
              <a:rPr kumimoji="0" lang="en-US" altLang="zh-CN" sz="4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j-cs"/>
              </a:rPr>
              <a:t> </a:t>
            </a:r>
            <a:r>
              <a:rPr kumimoji="0" lang="zh-CN" altLang="en-US" sz="4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j-cs"/>
              </a:rPr>
              <a:t>完全二叉树的性质</a:t>
            </a:r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9" name="Text Box 6"/>
          <p:cNvSpPr txBox="1">
            <a:spLocks noChangeArrowheads="1"/>
          </p:cNvSpPr>
          <p:nvPr/>
        </p:nvSpPr>
        <p:spPr bwMode="auto">
          <a:xfrm>
            <a:off x="381000" y="1120185"/>
            <a:ext cx="8458200" cy="175432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000" dirty="0"/>
              <a:t>5. </a:t>
            </a:r>
            <a:r>
              <a:rPr lang="zh-CN" altLang="en-US" sz="3000" dirty="0"/>
              <a:t>有</a:t>
            </a:r>
            <a:r>
              <a:rPr lang="en-US" altLang="zh-CN" sz="3000" dirty="0"/>
              <a:t>n</a:t>
            </a:r>
            <a:r>
              <a:rPr lang="zh-CN" altLang="en-US" sz="3000" dirty="0"/>
              <a:t>个结点的完全二叉树</a:t>
            </a:r>
            <a:r>
              <a:rPr lang="en-US" altLang="zh-CN" sz="3000" dirty="0"/>
              <a:t>, 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000" dirty="0"/>
              <a:t>    </a:t>
            </a:r>
            <a:r>
              <a:rPr lang="zh-CN" altLang="en-US" sz="3000" dirty="0"/>
              <a:t>按照</a:t>
            </a:r>
            <a:r>
              <a:rPr lang="en-US" altLang="zh-CN" sz="3000" dirty="0">
                <a:solidFill>
                  <a:srgbClr val="008A00"/>
                </a:solidFill>
              </a:rPr>
              <a:t>”</a:t>
            </a:r>
            <a:r>
              <a:rPr lang="zh-CN" altLang="en-US" sz="3000" dirty="0">
                <a:solidFill>
                  <a:srgbClr val="008A00"/>
                </a:solidFill>
              </a:rPr>
              <a:t>层间从上到下，层内从左到右</a:t>
            </a:r>
            <a:r>
              <a:rPr lang="en-US" altLang="zh-CN" sz="3000" dirty="0">
                <a:solidFill>
                  <a:srgbClr val="008A00"/>
                </a:solidFill>
              </a:rPr>
              <a:t>”</a:t>
            </a:r>
            <a:r>
              <a:rPr lang="zh-CN" altLang="en-US" sz="3000" dirty="0"/>
              <a:t>，</a:t>
            </a:r>
            <a:endParaRPr lang="en-US" altLang="zh-CN" sz="3000" dirty="0"/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3000" dirty="0"/>
              <a:t>    对其结点从</a:t>
            </a:r>
            <a:r>
              <a:rPr lang="en-US" altLang="zh-CN" sz="3000" dirty="0"/>
              <a:t>0</a:t>
            </a:r>
            <a:r>
              <a:rPr lang="zh-CN" altLang="en-US" sz="3000" dirty="0"/>
              <a:t>到</a:t>
            </a:r>
            <a:r>
              <a:rPr lang="en-US" altLang="zh-CN" sz="3000" dirty="0"/>
              <a:t>n-1</a:t>
            </a:r>
            <a:r>
              <a:rPr lang="zh-CN" altLang="en-US" sz="3000" dirty="0"/>
              <a:t>进行编号，则：</a:t>
            </a:r>
            <a:endParaRPr lang="en-US" altLang="zh-CN" sz="3000" dirty="0">
              <a:solidFill>
                <a:srgbClr val="008A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81000" y="2924413"/>
            <a:ext cx="8458200" cy="3323987"/>
          </a:xfrm>
          <a:prstGeom prst="rect">
            <a:avLst/>
          </a:prstGeom>
          <a:solidFill>
            <a:schemeClr val="accent5"/>
          </a:solidFill>
        </p:spPr>
        <p:txBody>
          <a:bodyPr wrap="square">
            <a:spAutoFit/>
          </a:bodyPr>
          <a:lstStyle/>
          <a:p>
            <a:pPr algn="just">
              <a:lnSpc>
                <a:spcPct val="140000"/>
              </a:lnSpc>
              <a:spcBef>
                <a:spcPts val="0"/>
              </a:spcBef>
              <a:buFontTx/>
              <a:buNone/>
            </a:pPr>
            <a:r>
              <a:rPr lang="en-US" altLang="zh-CN" sz="3000" dirty="0">
                <a:latin typeface="+mj-lt"/>
              </a:rPr>
              <a:t> (1) </a:t>
            </a:r>
            <a:r>
              <a:rPr lang="zh-CN" altLang="en-US" sz="3000" dirty="0">
                <a:latin typeface="+mj-lt"/>
              </a:rPr>
              <a:t>当</a:t>
            </a:r>
            <a:r>
              <a:rPr lang="en-US" altLang="zh-CN" sz="3000" dirty="0" err="1">
                <a:latin typeface="+mj-lt"/>
              </a:rPr>
              <a:t>i</a:t>
            </a:r>
            <a:r>
              <a:rPr lang="en-US" altLang="zh-CN" sz="3000" dirty="0">
                <a:latin typeface="+mj-lt"/>
              </a:rPr>
              <a:t>&gt;0</a:t>
            </a:r>
            <a:r>
              <a:rPr lang="zh-CN" altLang="en-US" sz="3000" dirty="0">
                <a:latin typeface="+mj-lt"/>
              </a:rPr>
              <a:t>，结点</a:t>
            </a:r>
            <a:r>
              <a:rPr lang="en-US" altLang="zh-CN" sz="3000" dirty="0" err="1">
                <a:solidFill>
                  <a:srgbClr val="00518E"/>
                </a:solidFill>
                <a:latin typeface="+mj-lt"/>
              </a:rPr>
              <a:t>i</a:t>
            </a:r>
            <a:r>
              <a:rPr lang="zh-CN" altLang="en-US" sz="3000" dirty="0">
                <a:solidFill>
                  <a:srgbClr val="00518E"/>
                </a:solidFill>
                <a:latin typeface="+mj-lt"/>
              </a:rPr>
              <a:t>的父结点</a:t>
            </a:r>
            <a:r>
              <a:rPr lang="zh-CN" altLang="en-US" sz="3000" dirty="0">
                <a:latin typeface="+mj-lt"/>
              </a:rPr>
              <a:t>为 </a:t>
            </a:r>
            <a:r>
              <a:rPr lang="zh-CN" altLang="en-US" sz="3000" b="1" dirty="0">
                <a:latin typeface="+mj-lt"/>
                <a:sym typeface="Symbol" pitchFamily="18" charset="2"/>
              </a:rPr>
              <a:t></a:t>
            </a:r>
            <a:r>
              <a:rPr lang="zh-CN" altLang="en-US" sz="3000" dirty="0">
                <a:latin typeface="+mj-lt"/>
              </a:rPr>
              <a:t>(</a:t>
            </a:r>
            <a:r>
              <a:rPr lang="en-US" altLang="zh-CN" sz="3000" dirty="0">
                <a:latin typeface="+mj-lt"/>
              </a:rPr>
              <a:t>i-1)/2</a:t>
            </a:r>
            <a:r>
              <a:rPr lang="zh-CN" altLang="en-US" sz="3000" b="1" dirty="0">
                <a:latin typeface="+mj-lt"/>
                <a:sym typeface="Symbol" pitchFamily="18" charset="2"/>
              </a:rPr>
              <a:t></a:t>
            </a:r>
            <a:r>
              <a:rPr lang="zh-CN" altLang="en-US" sz="3000" dirty="0">
                <a:latin typeface="+mj-lt"/>
                <a:sym typeface="Symbol" pitchFamily="18" charset="2"/>
              </a:rPr>
              <a:t>；</a:t>
            </a:r>
            <a:endParaRPr lang="en-US" altLang="zh-CN" sz="3000" dirty="0">
              <a:latin typeface="+mj-lt"/>
            </a:endParaRPr>
          </a:p>
          <a:p>
            <a:pPr algn="just">
              <a:lnSpc>
                <a:spcPct val="140000"/>
              </a:lnSpc>
              <a:spcBef>
                <a:spcPts val="0"/>
              </a:spcBef>
              <a:buFontTx/>
              <a:buNone/>
            </a:pPr>
            <a:r>
              <a:rPr lang="en-US" altLang="zh-CN" sz="3000" dirty="0">
                <a:latin typeface="+mj-lt"/>
              </a:rPr>
              <a:t> (2)</a:t>
            </a:r>
            <a:r>
              <a:rPr lang="zh-CN" altLang="en-US" sz="3000" dirty="0">
                <a:latin typeface="+mj-lt"/>
              </a:rPr>
              <a:t> 当2</a:t>
            </a:r>
            <a:r>
              <a:rPr lang="en-US" altLang="zh-CN" sz="3000" dirty="0">
                <a:latin typeface="+mj-lt"/>
              </a:rPr>
              <a:t>i+1≤</a:t>
            </a:r>
            <a:r>
              <a:rPr lang="en-US" altLang="zh-CN" sz="3000" dirty="0">
                <a:latin typeface="+mj-lt"/>
                <a:sym typeface="Symbol" pitchFamily="18" charset="2"/>
              </a:rPr>
              <a:t>n-1</a:t>
            </a:r>
            <a:r>
              <a:rPr lang="zh-CN" altLang="en-US" sz="3000" dirty="0">
                <a:latin typeface="+mj-lt"/>
                <a:sym typeface="Symbol" pitchFamily="18" charset="2"/>
              </a:rPr>
              <a:t>，</a:t>
            </a:r>
            <a:r>
              <a:rPr lang="zh-CN" altLang="en-US" sz="3000" dirty="0">
                <a:latin typeface="+mj-lt"/>
              </a:rPr>
              <a:t>结点</a:t>
            </a:r>
            <a:r>
              <a:rPr lang="en-US" altLang="zh-CN" sz="3000" dirty="0" err="1">
                <a:solidFill>
                  <a:srgbClr val="00518E"/>
                </a:solidFill>
                <a:latin typeface="+mj-lt"/>
              </a:rPr>
              <a:t>i</a:t>
            </a:r>
            <a:r>
              <a:rPr lang="zh-CN" altLang="en-US" sz="3000" dirty="0">
                <a:solidFill>
                  <a:srgbClr val="00518E"/>
                </a:solidFill>
                <a:latin typeface="+mj-lt"/>
              </a:rPr>
              <a:t>的左孩子</a:t>
            </a:r>
            <a:r>
              <a:rPr lang="zh-CN" altLang="en-US" sz="3000" dirty="0">
                <a:latin typeface="+mj-lt"/>
              </a:rPr>
              <a:t>为2</a:t>
            </a:r>
            <a:r>
              <a:rPr lang="en-US" altLang="zh-CN" sz="3000" dirty="0">
                <a:latin typeface="+mj-lt"/>
              </a:rPr>
              <a:t>i+1</a:t>
            </a:r>
            <a:r>
              <a:rPr lang="zh-CN" altLang="en-US" sz="3000" dirty="0">
                <a:latin typeface="+mj-lt"/>
              </a:rPr>
              <a:t>；</a:t>
            </a:r>
            <a:endParaRPr lang="en-US" altLang="zh-CN" sz="3000" dirty="0">
              <a:latin typeface="+mj-lt"/>
            </a:endParaRPr>
          </a:p>
          <a:p>
            <a:pPr algn="just">
              <a:lnSpc>
                <a:spcPct val="140000"/>
              </a:lnSpc>
              <a:spcBef>
                <a:spcPts val="0"/>
              </a:spcBef>
              <a:buFontTx/>
              <a:buNone/>
            </a:pPr>
            <a:r>
              <a:rPr lang="en-US" altLang="zh-CN" sz="3000" dirty="0">
                <a:latin typeface="+mj-lt"/>
              </a:rPr>
              <a:t> (3) </a:t>
            </a:r>
            <a:r>
              <a:rPr lang="zh-CN" altLang="en-US" sz="3000" dirty="0">
                <a:latin typeface="+mj-lt"/>
              </a:rPr>
              <a:t>当2</a:t>
            </a:r>
            <a:r>
              <a:rPr lang="en-US" altLang="zh-CN" sz="3000" dirty="0">
                <a:latin typeface="+mj-lt"/>
              </a:rPr>
              <a:t>i+2≤</a:t>
            </a:r>
            <a:r>
              <a:rPr lang="en-US" altLang="zh-CN" sz="3000" dirty="0">
                <a:latin typeface="+mj-lt"/>
                <a:sym typeface="Symbol" pitchFamily="18" charset="2"/>
              </a:rPr>
              <a:t>n-1</a:t>
            </a:r>
            <a:r>
              <a:rPr lang="zh-CN" altLang="en-US" sz="3000" dirty="0">
                <a:latin typeface="+mj-lt"/>
                <a:sym typeface="Symbol" pitchFamily="18" charset="2"/>
              </a:rPr>
              <a:t>，</a:t>
            </a:r>
            <a:r>
              <a:rPr lang="zh-CN" altLang="en-US" sz="3000" dirty="0">
                <a:latin typeface="+mj-lt"/>
              </a:rPr>
              <a:t>结点</a:t>
            </a:r>
            <a:r>
              <a:rPr lang="en-US" altLang="zh-CN" sz="3000" dirty="0" err="1">
                <a:solidFill>
                  <a:srgbClr val="00518E"/>
                </a:solidFill>
                <a:latin typeface="+mj-lt"/>
              </a:rPr>
              <a:t>i</a:t>
            </a:r>
            <a:r>
              <a:rPr lang="zh-CN" altLang="en-US" sz="3000" dirty="0">
                <a:solidFill>
                  <a:srgbClr val="00518E"/>
                </a:solidFill>
                <a:latin typeface="+mj-lt"/>
              </a:rPr>
              <a:t>的右孩子</a:t>
            </a:r>
            <a:r>
              <a:rPr lang="zh-CN" altLang="en-US" sz="3000" dirty="0">
                <a:latin typeface="+mj-lt"/>
              </a:rPr>
              <a:t>为2</a:t>
            </a:r>
            <a:r>
              <a:rPr lang="en-US" altLang="zh-CN" sz="3000" dirty="0">
                <a:latin typeface="+mj-lt"/>
              </a:rPr>
              <a:t>i+2</a:t>
            </a:r>
            <a:r>
              <a:rPr lang="zh-CN" altLang="en-US" sz="3000" dirty="0">
                <a:latin typeface="+mj-lt"/>
              </a:rPr>
              <a:t>；</a:t>
            </a:r>
            <a:endParaRPr lang="en-US" altLang="zh-CN" sz="3000" dirty="0">
              <a:latin typeface="+mj-lt"/>
            </a:endParaRPr>
          </a:p>
          <a:p>
            <a:pPr algn="just">
              <a:lnSpc>
                <a:spcPct val="140000"/>
              </a:lnSpc>
              <a:spcBef>
                <a:spcPts val="0"/>
              </a:spcBef>
              <a:buFontTx/>
              <a:buNone/>
            </a:pPr>
            <a:r>
              <a:rPr lang="en-US" altLang="zh-CN" sz="3000" dirty="0">
                <a:latin typeface="+mj-lt"/>
              </a:rPr>
              <a:t> (4) </a:t>
            </a:r>
            <a:r>
              <a:rPr lang="zh-CN" altLang="en-US" sz="3000" dirty="0">
                <a:latin typeface="+mj-lt"/>
              </a:rPr>
              <a:t>当</a:t>
            </a:r>
            <a:r>
              <a:rPr lang="en-US" altLang="zh-CN" sz="3000" dirty="0" err="1">
                <a:latin typeface="+mj-lt"/>
              </a:rPr>
              <a:t>i</a:t>
            </a:r>
            <a:r>
              <a:rPr lang="zh-CN" altLang="en-US" sz="3000" dirty="0">
                <a:latin typeface="+mj-lt"/>
              </a:rPr>
              <a:t>为偶数且≠ </a:t>
            </a:r>
            <a:r>
              <a:rPr lang="en-US" altLang="zh-CN" sz="3000" dirty="0">
                <a:latin typeface="+mj-lt"/>
              </a:rPr>
              <a:t>0</a:t>
            </a:r>
            <a:r>
              <a:rPr lang="zh-CN" altLang="en-US" sz="3000" dirty="0">
                <a:latin typeface="+mj-lt"/>
              </a:rPr>
              <a:t>，其</a:t>
            </a:r>
            <a:r>
              <a:rPr lang="zh-CN" altLang="en-US" sz="3000" dirty="0">
                <a:solidFill>
                  <a:srgbClr val="00518E"/>
                </a:solidFill>
                <a:latin typeface="+mj-lt"/>
              </a:rPr>
              <a:t>左兄弟</a:t>
            </a:r>
            <a:r>
              <a:rPr lang="zh-CN" altLang="en-US" sz="3000" dirty="0">
                <a:latin typeface="+mj-lt"/>
              </a:rPr>
              <a:t>为</a:t>
            </a:r>
            <a:r>
              <a:rPr lang="en-US" altLang="zh-CN" sz="3000" dirty="0">
                <a:latin typeface="+mj-lt"/>
              </a:rPr>
              <a:t>i-1；</a:t>
            </a:r>
          </a:p>
          <a:p>
            <a:pPr algn="just">
              <a:lnSpc>
                <a:spcPct val="140000"/>
              </a:lnSpc>
              <a:spcBef>
                <a:spcPts val="0"/>
              </a:spcBef>
              <a:buFontTx/>
              <a:buNone/>
            </a:pPr>
            <a:r>
              <a:rPr lang="zh-CN" altLang="en-US" sz="3000" dirty="0">
                <a:latin typeface="+mj-lt"/>
              </a:rPr>
              <a:t>      当</a:t>
            </a:r>
            <a:r>
              <a:rPr lang="en-US" altLang="zh-CN" sz="3000" dirty="0" err="1">
                <a:latin typeface="+mj-lt"/>
              </a:rPr>
              <a:t>i</a:t>
            </a:r>
            <a:r>
              <a:rPr lang="zh-CN" altLang="en-US" sz="3000" dirty="0">
                <a:latin typeface="+mj-lt"/>
              </a:rPr>
              <a:t>为奇数且</a:t>
            </a:r>
            <a:r>
              <a:rPr lang="en-US" altLang="zh-CN" sz="3000" dirty="0">
                <a:latin typeface="+mj-lt"/>
              </a:rPr>
              <a:t>i+1</a:t>
            </a:r>
            <a:r>
              <a:rPr lang="en-US" altLang="zh-CN" sz="3000" dirty="0"/>
              <a:t> ≤ </a:t>
            </a:r>
            <a:r>
              <a:rPr lang="en-US" altLang="zh-CN" sz="3000" dirty="0">
                <a:sym typeface="Symbol" pitchFamily="18" charset="2"/>
              </a:rPr>
              <a:t>n-1</a:t>
            </a:r>
            <a:r>
              <a:rPr lang="zh-CN" altLang="en-US" sz="3000" dirty="0">
                <a:sym typeface="Symbol" pitchFamily="18" charset="2"/>
              </a:rPr>
              <a:t>，</a:t>
            </a:r>
            <a:r>
              <a:rPr lang="zh-CN" altLang="en-US" sz="3000" dirty="0">
                <a:latin typeface="+mj-lt"/>
              </a:rPr>
              <a:t>其</a:t>
            </a:r>
            <a:r>
              <a:rPr lang="zh-CN" altLang="en-US" sz="3000" dirty="0">
                <a:solidFill>
                  <a:srgbClr val="00518E"/>
                </a:solidFill>
                <a:latin typeface="+mj-lt"/>
              </a:rPr>
              <a:t>右兄弟</a:t>
            </a:r>
            <a:r>
              <a:rPr lang="zh-CN" altLang="en-US" sz="3000" dirty="0">
                <a:latin typeface="+mj-lt"/>
              </a:rPr>
              <a:t>为</a:t>
            </a:r>
            <a:r>
              <a:rPr lang="en-US" altLang="zh-CN" sz="3000" dirty="0">
                <a:latin typeface="+mj-lt"/>
              </a:rPr>
              <a:t>i+1</a:t>
            </a:r>
            <a:r>
              <a:rPr lang="zh-CN" altLang="en-US" sz="3000" dirty="0">
                <a:latin typeface="+mj-lt"/>
              </a:rPr>
              <a:t>； </a:t>
            </a:r>
          </a:p>
        </p:txBody>
      </p:sp>
      <p:sp>
        <p:nvSpPr>
          <p:cNvPr id="7" name="Oval 26"/>
          <p:cNvSpPr>
            <a:spLocks noChangeArrowheads="1"/>
          </p:cNvSpPr>
          <p:nvPr/>
        </p:nvSpPr>
        <p:spPr bwMode="auto">
          <a:xfrm>
            <a:off x="7309800" y="1913399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1</a:t>
            </a:r>
          </a:p>
        </p:txBody>
      </p:sp>
      <p:sp>
        <p:nvSpPr>
          <p:cNvPr id="8" name="Oval 27"/>
          <p:cNvSpPr>
            <a:spLocks noChangeArrowheads="1"/>
          </p:cNvSpPr>
          <p:nvPr/>
        </p:nvSpPr>
        <p:spPr bwMode="auto">
          <a:xfrm>
            <a:off x="7797600" y="1244400"/>
            <a:ext cx="432000" cy="432000"/>
          </a:xfrm>
          <a:prstGeom prst="ellipse">
            <a:avLst/>
          </a:prstGeom>
          <a:solidFill>
            <a:srgbClr val="FFFE98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/>
              <a:t>0</a:t>
            </a:r>
          </a:p>
        </p:txBody>
      </p:sp>
      <p:sp>
        <p:nvSpPr>
          <p:cNvPr id="9" name="Oval 28"/>
          <p:cNvSpPr>
            <a:spLocks noChangeArrowheads="1"/>
          </p:cNvSpPr>
          <p:nvPr/>
        </p:nvSpPr>
        <p:spPr bwMode="auto">
          <a:xfrm>
            <a:off x="8310000" y="1913399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2</a:t>
            </a:r>
            <a:endParaRPr lang="zh-CN" altLang="en-US" sz="3200" dirty="0"/>
          </a:p>
        </p:txBody>
      </p:sp>
      <p:sp>
        <p:nvSpPr>
          <p:cNvPr id="10" name="Oval 29"/>
          <p:cNvSpPr>
            <a:spLocks noChangeArrowheads="1"/>
          </p:cNvSpPr>
          <p:nvPr/>
        </p:nvSpPr>
        <p:spPr bwMode="auto">
          <a:xfrm>
            <a:off x="8077200" y="259080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5</a:t>
            </a:r>
            <a:endParaRPr lang="zh-CN" altLang="en-US" sz="3200" dirty="0"/>
          </a:p>
        </p:txBody>
      </p:sp>
      <p:cxnSp>
        <p:nvCxnSpPr>
          <p:cNvPr id="11" name="直接连接符 10"/>
          <p:cNvCxnSpPr>
            <a:stCxn id="8" idx="3"/>
            <a:endCxn id="7" idx="0"/>
          </p:cNvCxnSpPr>
          <p:nvPr/>
        </p:nvCxnSpPr>
        <p:spPr bwMode="auto">
          <a:xfrm rot="5400000">
            <a:off x="7543201" y="1595735"/>
            <a:ext cx="300264" cy="3350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直接连接符 11"/>
          <p:cNvCxnSpPr>
            <a:stCxn id="8" idx="5"/>
            <a:endCxn id="9" idx="0"/>
          </p:cNvCxnSpPr>
          <p:nvPr/>
        </p:nvCxnSpPr>
        <p:spPr bwMode="auto">
          <a:xfrm rot="16200000" flipH="1">
            <a:off x="8196035" y="1583434"/>
            <a:ext cx="300264" cy="3596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直接连接符 12"/>
          <p:cNvCxnSpPr>
            <a:stCxn id="9" idx="3"/>
            <a:endCxn id="10" idx="0"/>
          </p:cNvCxnSpPr>
          <p:nvPr/>
        </p:nvCxnSpPr>
        <p:spPr bwMode="auto">
          <a:xfrm rot="5400000">
            <a:off x="8178900" y="2396435"/>
            <a:ext cx="308666" cy="800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Oval 29"/>
          <p:cNvSpPr>
            <a:spLocks noChangeArrowheads="1"/>
          </p:cNvSpPr>
          <p:nvPr/>
        </p:nvSpPr>
        <p:spPr bwMode="auto">
          <a:xfrm>
            <a:off x="7035600" y="259080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3</a:t>
            </a:r>
            <a:endParaRPr lang="zh-CN" altLang="en-US" sz="3200" dirty="0"/>
          </a:p>
        </p:txBody>
      </p:sp>
      <p:cxnSp>
        <p:nvCxnSpPr>
          <p:cNvPr id="15" name="直接连接符 14"/>
          <p:cNvCxnSpPr>
            <a:stCxn id="7" idx="3"/>
            <a:endCxn id="14" idx="0"/>
          </p:cNvCxnSpPr>
          <p:nvPr/>
        </p:nvCxnSpPr>
        <p:spPr bwMode="auto">
          <a:xfrm rot="5400000">
            <a:off x="7158000" y="2375735"/>
            <a:ext cx="308666" cy="1214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Oval 29"/>
          <p:cNvSpPr>
            <a:spLocks noChangeArrowheads="1"/>
          </p:cNvSpPr>
          <p:nvPr/>
        </p:nvSpPr>
        <p:spPr bwMode="auto">
          <a:xfrm>
            <a:off x="7543800" y="260400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4</a:t>
            </a:r>
            <a:endParaRPr lang="zh-CN" altLang="en-US" sz="3200" dirty="0"/>
          </a:p>
        </p:txBody>
      </p:sp>
      <p:cxnSp>
        <p:nvCxnSpPr>
          <p:cNvPr id="17" name="直接连接符 16"/>
          <p:cNvCxnSpPr>
            <a:stCxn id="7" idx="5"/>
            <a:endCxn id="16" idx="0"/>
          </p:cNvCxnSpPr>
          <p:nvPr/>
        </p:nvCxnSpPr>
        <p:spPr bwMode="auto">
          <a:xfrm rot="16200000" flipH="1">
            <a:off x="7558234" y="2402434"/>
            <a:ext cx="321866" cy="812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Oval 29"/>
          <p:cNvSpPr>
            <a:spLocks noChangeArrowheads="1"/>
          </p:cNvSpPr>
          <p:nvPr/>
        </p:nvSpPr>
        <p:spPr bwMode="auto">
          <a:xfrm>
            <a:off x="8559600" y="2594666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6</a:t>
            </a:r>
            <a:endParaRPr lang="zh-CN" altLang="en-US" sz="3200" dirty="0"/>
          </a:p>
        </p:txBody>
      </p:sp>
      <p:cxnSp>
        <p:nvCxnSpPr>
          <p:cNvPr id="26" name="直接连接符 25"/>
          <p:cNvCxnSpPr>
            <a:stCxn id="9" idx="5"/>
            <a:endCxn id="25" idx="0"/>
          </p:cNvCxnSpPr>
          <p:nvPr/>
        </p:nvCxnSpPr>
        <p:spPr bwMode="auto">
          <a:xfrm rot="16200000" flipH="1">
            <a:off x="8570901" y="2389967"/>
            <a:ext cx="312532" cy="968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8" name="Oval 29"/>
          <p:cNvSpPr>
            <a:spLocks noChangeArrowheads="1"/>
          </p:cNvSpPr>
          <p:nvPr/>
        </p:nvSpPr>
        <p:spPr bwMode="auto">
          <a:xfrm>
            <a:off x="6781800" y="3297934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7</a:t>
            </a:r>
            <a:endParaRPr lang="zh-CN" altLang="en-US" sz="3200" dirty="0"/>
          </a:p>
        </p:txBody>
      </p:sp>
      <p:cxnSp>
        <p:nvCxnSpPr>
          <p:cNvPr id="29" name="直接连接符 28"/>
          <p:cNvCxnSpPr>
            <a:stCxn id="14" idx="3"/>
            <a:endCxn id="28" idx="0"/>
          </p:cNvCxnSpPr>
          <p:nvPr/>
        </p:nvCxnSpPr>
        <p:spPr bwMode="auto">
          <a:xfrm rot="5400000">
            <a:off x="6879134" y="3078202"/>
            <a:ext cx="338399" cy="1010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0" name="Oval 29"/>
          <p:cNvSpPr>
            <a:spLocks noChangeArrowheads="1"/>
          </p:cNvSpPr>
          <p:nvPr/>
        </p:nvSpPr>
        <p:spPr bwMode="auto">
          <a:xfrm>
            <a:off x="7264200" y="330180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8</a:t>
            </a:r>
            <a:endParaRPr lang="zh-CN" altLang="en-US" sz="3200" dirty="0"/>
          </a:p>
        </p:txBody>
      </p:sp>
      <p:cxnSp>
        <p:nvCxnSpPr>
          <p:cNvPr id="31" name="直接连接符 30"/>
          <p:cNvCxnSpPr>
            <a:stCxn id="14" idx="5"/>
            <a:endCxn id="30" idx="0"/>
          </p:cNvCxnSpPr>
          <p:nvPr/>
        </p:nvCxnSpPr>
        <p:spPr bwMode="auto">
          <a:xfrm rot="16200000" flipH="1">
            <a:off x="7271135" y="3092734"/>
            <a:ext cx="342265" cy="758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57200" y="-75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黑体" pitchFamily="2" charset="-122"/>
                <a:cs typeface="+mj-cs"/>
              </a:rPr>
              <a:t>5.1.2</a:t>
            </a:r>
            <a:r>
              <a:rPr kumimoji="0" lang="en-US" altLang="zh-CN" sz="4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j-cs"/>
              </a:rPr>
              <a:t> </a:t>
            </a:r>
            <a:r>
              <a:rPr kumimoji="0" lang="zh-CN" altLang="en-US" sz="4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j-cs"/>
              </a:rPr>
              <a:t>满二叉树的性质</a:t>
            </a:r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9" name="Text Box 6"/>
          <p:cNvSpPr txBox="1">
            <a:spLocks noChangeArrowheads="1"/>
          </p:cNvSpPr>
          <p:nvPr/>
        </p:nvSpPr>
        <p:spPr bwMode="auto">
          <a:xfrm>
            <a:off x="381000" y="1120185"/>
            <a:ext cx="8458200" cy="68326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000" dirty="0"/>
              <a:t>6</a:t>
            </a:r>
            <a:r>
              <a:rPr lang="en-US" altLang="zh-CN" sz="3200" dirty="0"/>
              <a:t>. </a:t>
            </a:r>
            <a:r>
              <a:rPr lang="zh-CN" altLang="en-US" sz="3200" dirty="0"/>
              <a:t>满二叉树中，叶结点比分枝结点多</a:t>
            </a:r>
            <a:r>
              <a:rPr lang="en-US" altLang="zh-CN" sz="3200" dirty="0"/>
              <a:t>1</a:t>
            </a:r>
            <a:r>
              <a:rPr lang="zh-CN" altLang="en-US" sz="3200" dirty="0"/>
              <a:t>个；</a:t>
            </a:r>
            <a:endParaRPr lang="en-US" altLang="zh-CN" sz="3200" dirty="0"/>
          </a:p>
        </p:txBody>
      </p:sp>
      <p:sp>
        <p:nvSpPr>
          <p:cNvPr id="7" name="矩形 6"/>
          <p:cNvSpPr/>
          <p:nvPr/>
        </p:nvSpPr>
        <p:spPr>
          <a:xfrm>
            <a:off x="381000" y="1828800"/>
            <a:ext cx="8458200" cy="1323439"/>
          </a:xfrm>
          <a:prstGeom prst="rect">
            <a:avLst/>
          </a:prstGeom>
          <a:solidFill>
            <a:schemeClr val="accent5"/>
          </a:solidFill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sz="3200" dirty="0"/>
              <a:t>    设叶子结点为</a:t>
            </a:r>
            <a:r>
              <a:rPr lang="en-US" altLang="zh-CN" sz="3200" dirty="0"/>
              <a:t>n</a:t>
            </a:r>
            <a:r>
              <a:rPr lang="en-US" altLang="zh-CN" sz="3200" baseline="-25000" dirty="0"/>
              <a:t>0</a:t>
            </a:r>
            <a:r>
              <a:rPr lang="zh-CN" altLang="en-US" sz="3200" dirty="0"/>
              <a:t>个，度为</a:t>
            </a:r>
            <a:r>
              <a:rPr lang="en-US" altLang="zh-CN" sz="3200" dirty="0"/>
              <a:t>2</a:t>
            </a:r>
            <a:r>
              <a:rPr lang="zh-CN" altLang="en-US" sz="3200" dirty="0"/>
              <a:t>的结点为</a:t>
            </a:r>
            <a:r>
              <a:rPr lang="en-US" altLang="zh-CN" sz="3200" dirty="0"/>
              <a:t>n</a:t>
            </a:r>
            <a:r>
              <a:rPr lang="en-US" altLang="zh-CN" sz="3200" baseline="-25000" dirty="0"/>
              <a:t>2</a:t>
            </a:r>
            <a:r>
              <a:rPr lang="zh-CN" altLang="en-US" sz="3200" dirty="0"/>
              <a:t>个，</a:t>
            </a:r>
            <a:endParaRPr lang="en-US" altLang="zh-CN" sz="3200" dirty="0"/>
          </a:p>
          <a:p>
            <a:pPr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sz="3200" dirty="0"/>
              <a:t>    满二叉树中，度为</a:t>
            </a:r>
            <a:r>
              <a:rPr lang="en-US" altLang="zh-CN" sz="3200" dirty="0"/>
              <a:t>1</a:t>
            </a:r>
            <a:r>
              <a:rPr lang="zh-CN" altLang="en-US" sz="3200" dirty="0"/>
              <a:t>的结点为</a:t>
            </a:r>
            <a:r>
              <a:rPr lang="en-US" altLang="zh-CN" sz="3200" dirty="0"/>
              <a:t>0</a:t>
            </a:r>
            <a:r>
              <a:rPr lang="zh-CN" altLang="en-US" sz="3200" dirty="0"/>
              <a:t>个；</a:t>
            </a:r>
          </a:p>
        </p:txBody>
      </p:sp>
      <p:sp>
        <p:nvSpPr>
          <p:cNvPr id="8" name="矩形 7"/>
          <p:cNvSpPr/>
          <p:nvPr/>
        </p:nvSpPr>
        <p:spPr>
          <a:xfrm>
            <a:off x="1752600" y="3200400"/>
            <a:ext cx="5715000" cy="68326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3200" dirty="0">
                <a:solidFill>
                  <a:srgbClr val="00518E"/>
                </a:solidFill>
                <a:sym typeface="Wingdings" pitchFamily="2" charset="2"/>
              </a:rPr>
              <a:t>唯一父亲 </a:t>
            </a:r>
            <a:r>
              <a:rPr lang="en-US" altLang="zh-CN" sz="3200" dirty="0">
                <a:sym typeface="Wingdings" pitchFamily="2" charset="2"/>
              </a:rPr>
              <a:t></a:t>
            </a:r>
            <a:r>
              <a:rPr lang="zh-CN" altLang="en-US" sz="3200" dirty="0">
                <a:sym typeface="Wingdings" pitchFamily="2" charset="2"/>
              </a:rPr>
              <a:t>边数</a:t>
            </a:r>
            <a:r>
              <a:rPr lang="en-US" altLang="zh-CN" sz="3200" dirty="0">
                <a:sym typeface="Wingdings" pitchFamily="2" charset="2"/>
              </a:rPr>
              <a:t>: B =</a:t>
            </a:r>
            <a:r>
              <a:rPr lang="en-US" altLang="zh-CN" sz="3200" dirty="0"/>
              <a:t> n</a:t>
            </a:r>
            <a:r>
              <a:rPr lang="en-US" altLang="zh-CN" sz="3200" baseline="-25000" dirty="0"/>
              <a:t>0</a:t>
            </a:r>
            <a:r>
              <a:rPr lang="en-US" altLang="zh-CN" sz="3200" dirty="0"/>
              <a:t>+ n</a:t>
            </a:r>
            <a:r>
              <a:rPr lang="en-US" altLang="zh-CN" sz="3200" baseline="-25000" dirty="0"/>
              <a:t>2</a:t>
            </a:r>
            <a:r>
              <a:rPr lang="en-US" altLang="zh-CN" sz="3200" dirty="0"/>
              <a:t>-1 </a:t>
            </a:r>
          </a:p>
        </p:txBody>
      </p:sp>
      <p:sp>
        <p:nvSpPr>
          <p:cNvPr id="9" name="矩形 8"/>
          <p:cNvSpPr/>
          <p:nvPr/>
        </p:nvSpPr>
        <p:spPr>
          <a:xfrm>
            <a:off x="1742956" y="3886200"/>
            <a:ext cx="5724644" cy="68326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>
                <a:solidFill>
                  <a:srgbClr val="00518E"/>
                </a:solidFill>
                <a:sym typeface="Wingdings" pitchFamily="2" charset="2"/>
              </a:rPr>
              <a:t>0</a:t>
            </a:r>
            <a:r>
              <a:rPr lang="zh-CN" altLang="en-US" sz="3200" dirty="0">
                <a:solidFill>
                  <a:srgbClr val="00518E"/>
                </a:solidFill>
                <a:sym typeface="Wingdings" pitchFamily="2" charset="2"/>
              </a:rPr>
              <a:t>、</a:t>
            </a:r>
            <a:r>
              <a:rPr lang="en-US" altLang="zh-CN" sz="3200" dirty="0">
                <a:solidFill>
                  <a:srgbClr val="00518E"/>
                </a:solidFill>
                <a:sym typeface="Wingdings" pitchFamily="2" charset="2"/>
              </a:rPr>
              <a:t>2</a:t>
            </a:r>
            <a:r>
              <a:rPr lang="zh-CN" altLang="en-US" sz="3200" dirty="0">
                <a:solidFill>
                  <a:srgbClr val="00518E"/>
                </a:solidFill>
                <a:sym typeface="Wingdings" pitchFamily="2" charset="2"/>
              </a:rPr>
              <a:t>个孩子 </a:t>
            </a:r>
            <a:r>
              <a:rPr lang="en-US" altLang="zh-CN" sz="3200" dirty="0">
                <a:sym typeface="Wingdings" pitchFamily="2" charset="2"/>
              </a:rPr>
              <a:t></a:t>
            </a:r>
            <a:r>
              <a:rPr lang="zh-CN" altLang="en-US" sz="3200" dirty="0">
                <a:sym typeface="Wingdings" pitchFamily="2" charset="2"/>
              </a:rPr>
              <a:t>边数</a:t>
            </a:r>
            <a:r>
              <a:rPr lang="en-US" altLang="zh-CN" sz="3200" dirty="0">
                <a:sym typeface="Wingdings" pitchFamily="2" charset="2"/>
              </a:rPr>
              <a:t>: B =</a:t>
            </a:r>
            <a:r>
              <a:rPr lang="en-US" altLang="zh-CN" sz="3200" dirty="0"/>
              <a:t> 2</a:t>
            </a:r>
            <a:r>
              <a:rPr lang="zh-CN" altLang="en-US" sz="3200" dirty="0"/>
              <a:t>*</a:t>
            </a:r>
            <a:r>
              <a:rPr lang="en-US" altLang="zh-CN" sz="3200" dirty="0"/>
              <a:t>n</a:t>
            </a:r>
            <a:r>
              <a:rPr lang="en-US" altLang="zh-CN" sz="3200" baseline="-25000" dirty="0"/>
              <a:t>2</a:t>
            </a:r>
            <a:endParaRPr lang="en-US" altLang="zh-CN" sz="3200" dirty="0"/>
          </a:p>
        </p:txBody>
      </p: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3200400" y="4953000"/>
            <a:ext cx="2286000" cy="68326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>
                <a:solidFill>
                  <a:schemeClr val="bg1"/>
                </a:solidFill>
              </a:rPr>
              <a:t>n</a:t>
            </a:r>
            <a:r>
              <a:rPr lang="en-US" altLang="zh-CN" sz="3200" baseline="-25000" dirty="0">
                <a:solidFill>
                  <a:schemeClr val="bg1"/>
                </a:solidFill>
              </a:rPr>
              <a:t>2</a:t>
            </a:r>
            <a:r>
              <a:rPr lang="en-US" altLang="zh-CN" sz="3200" dirty="0">
                <a:solidFill>
                  <a:schemeClr val="bg1"/>
                </a:solidFill>
              </a:rPr>
              <a:t>= n</a:t>
            </a:r>
            <a:r>
              <a:rPr lang="en-US" altLang="zh-CN" sz="3200" baseline="-25000" dirty="0">
                <a:solidFill>
                  <a:schemeClr val="bg1"/>
                </a:solidFill>
              </a:rPr>
              <a:t>0</a:t>
            </a:r>
            <a:r>
              <a:rPr lang="en-US" altLang="zh-CN" sz="3200" dirty="0">
                <a:solidFill>
                  <a:schemeClr val="bg1"/>
                </a:solidFill>
              </a:rPr>
              <a:t> -1</a:t>
            </a:r>
          </a:p>
        </p:txBody>
      </p:sp>
      <p:sp>
        <p:nvSpPr>
          <p:cNvPr id="13" name="下箭头 12"/>
          <p:cNvSpPr/>
          <p:nvPr/>
        </p:nvSpPr>
        <p:spPr bwMode="auto">
          <a:xfrm>
            <a:off x="4114800" y="4574536"/>
            <a:ext cx="381000" cy="432000"/>
          </a:xfrm>
          <a:prstGeom prst="downArrow">
            <a:avLst/>
          </a:prstGeom>
          <a:solidFill>
            <a:schemeClr val="bg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57200" y="-75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黑体" pitchFamily="2" charset="-122"/>
                <a:cs typeface="+mj-cs"/>
              </a:rPr>
              <a:t>5.1.3</a:t>
            </a:r>
            <a:r>
              <a:rPr kumimoji="0" lang="en-US" altLang="zh-CN" sz="4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j-cs"/>
              </a:rPr>
              <a:t> </a:t>
            </a:r>
            <a:r>
              <a:rPr kumimoji="0" lang="zh-CN" altLang="en-US" sz="4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j-cs"/>
              </a:rPr>
              <a:t>二叉树的抽象数据类型</a:t>
            </a:r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9" name="Text Box 6"/>
          <p:cNvSpPr txBox="1">
            <a:spLocks noChangeArrowheads="1"/>
          </p:cNvSpPr>
          <p:nvPr/>
        </p:nvSpPr>
        <p:spPr bwMode="auto">
          <a:xfrm>
            <a:off x="381000" y="1216950"/>
            <a:ext cx="8763000" cy="1200329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000" dirty="0" err="1">
                <a:solidFill>
                  <a:schemeClr val="tx2"/>
                </a:solidFill>
              </a:rPr>
              <a:t>BinTree</a:t>
            </a:r>
            <a:r>
              <a:rPr lang="en-US" altLang="zh-CN" sz="3000" dirty="0">
                <a:solidFill>
                  <a:schemeClr val="tx2"/>
                </a:solidFill>
              </a:rPr>
              <a:t>  </a:t>
            </a:r>
            <a:r>
              <a:rPr lang="en-US" altLang="zh-CN" sz="3000" dirty="0">
                <a:solidFill>
                  <a:srgbClr val="007400"/>
                </a:solidFill>
              </a:rPr>
              <a:t>//</a:t>
            </a:r>
            <a:r>
              <a:rPr lang="zh-CN" altLang="en-US" sz="3000" dirty="0">
                <a:solidFill>
                  <a:srgbClr val="007400"/>
                </a:solidFill>
              </a:rPr>
              <a:t>二叉树</a:t>
            </a:r>
            <a:r>
              <a:rPr lang="en-US" altLang="zh-CN" sz="3000" dirty="0">
                <a:solidFill>
                  <a:srgbClr val="007400"/>
                </a:solidFill>
              </a:rPr>
              <a:t>(</a:t>
            </a:r>
            <a:r>
              <a:rPr lang="zh-CN" altLang="en-US" sz="3000" dirty="0">
                <a:solidFill>
                  <a:srgbClr val="007400"/>
                </a:solidFill>
              </a:rPr>
              <a:t>指向根结点的指针</a:t>
            </a:r>
            <a:r>
              <a:rPr lang="en-US" altLang="zh-CN" sz="3000" dirty="0">
                <a:solidFill>
                  <a:srgbClr val="007400"/>
                </a:solidFill>
              </a:rPr>
              <a:t>)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000" dirty="0" err="1">
                <a:solidFill>
                  <a:schemeClr val="tx2"/>
                </a:solidFill>
              </a:rPr>
              <a:t>BinTreeNode</a:t>
            </a:r>
            <a:r>
              <a:rPr lang="zh-CN" altLang="en-US" sz="3000" dirty="0">
                <a:solidFill>
                  <a:schemeClr val="tx2"/>
                </a:solidFill>
              </a:rPr>
              <a:t>  </a:t>
            </a:r>
            <a:r>
              <a:rPr lang="en-US" altLang="zh-CN" sz="3000" dirty="0">
                <a:solidFill>
                  <a:srgbClr val="007400"/>
                </a:solidFill>
              </a:rPr>
              <a:t>//</a:t>
            </a:r>
            <a:r>
              <a:rPr lang="zh-CN" altLang="en-US" sz="3000" dirty="0">
                <a:solidFill>
                  <a:srgbClr val="007400"/>
                </a:solidFill>
              </a:rPr>
              <a:t>结点类型</a:t>
            </a:r>
          </a:p>
        </p:txBody>
      </p:sp>
      <p:sp>
        <p:nvSpPr>
          <p:cNvPr id="10" name="矩形 9"/>
          <p:cNvSpPr/>
          <p:nvPr/>
        </p:nvSpPr>
        <p:spPr>
          <a:xfrm>
            <a:off x="381000" y="2452467"/>
            <a:ext cx="8763000" cy="357328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514350" indent="-51435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dirty="0" err="1"/>
              <a:t>BinTree</a:t>
            </a:r>
            <a:r>
              <a:rPr lang="en-US" altLang="zh-CN" dirty="0"/>
              <a:t> </a:t>
            </a:r>
            <a:r>
              <a:rPr lang="en-US" altLang="zh-CN" dirty="0" err="1"/>
              <a:t>createEmptyBinTree</a:t>
            </a:r>
            <a:r>
              <a:rPr lang="en-US" altLang="zh-CN" dirty="0"/>
              <a:t>(void) </a:t>
            </a:r>
          </a:p>
          <a:p>
            <a:pPr marL="514350" indent="-51435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dirty="0">
                <a:solidFill>
                  <a:srgbClr val="007E00"/>
                </a:solidFill>
              </a:rPr>
              <a:t>//</a:t>
            </a:r>
            <a:r>
              <a:rPr lang="zh-CN" altLang="en-US" dirty="0">
                <a:solidFill>
                  <a:srgbClr val="007E00"/>
                </a:solidFill>
              </a:rPr>
              <a:t>建空二叉树</a:t>
            </a:r>
            <a:endParaRPr lang="en-US" altLang="zh-CN" dirty="0">
              <a:solidFill>
                <a:srgbClr val="007E00"/>
              </a:solidFill>
            </a:endParaRPr>
          </a:p>
          <a:p>
            <a:pPr marL="514350" indent="-51435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2400" dirty="0" err="1"/>
              <a:t>BinTree</a:t>
            </a:r>
            <a:r>
              <a:rPr lang="en-US" altLang="zh-CN" sz="2400" dirty="0"/>
              <a:t> </a:t>
            </a:r>
            <a:r>
              <a:rPr lang="en-US" altLang="zh-CN" sz="2400" dirty="0" err="1"/>
              <a:t>consBinTree</a:t>
            </a:r>
            <a:r>
              <a:rPr lang="en-US" altLang="zh-CN" sz="2400" dirty="0"/>
              <a:t>(</a:t>
            </a:r>
            <a:r>
              <a:rPr lang="en-US" altLang="zh-CN" sz="2400" dirty="0" err="1"/>
              <a:t>BinTree</a:t>
            </a:r>
            <a:r>
              <a:rPr lang="en-US" altLang="zh-CN" sz="2400" dirty="0"/>
              <a:t> root, </a:t>
            </a:r>
            <a:r>
              <a:rPr lang="en-US" altLang="zh-CN" sz="2400" dirty="0" err="1"/>
              <a:t>BinTree</a:t>
            </a:r>
            <a:r>
              <a:rPr lang="en-US" altLang="zh-CN" sz="2400" dirty="0"/>
              <a:t> left, </a:t>
            </a:r>
            <a:r>
              <a:rPr lang="en-US" altLang="zh-CN" sz="2400" dirty="0" err="1"/>
              <a:t>BinTree</a:t>
            </a:r>
            <a:r>
              <a:rPr lang="en-US" altLang="zh-CN" sz="2400" dirty="0"/>
              <a:t> right) </a:t>
            </a:r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dirty="0">
                <a:solidFill>
                  <a:srgbClr val="007E00"/>
                </a:solidFill>
              </a:rPr>
              <a:t>//</a:t>
            </a:r>
            <a:r>
              <a:rPr lang="zh-CN" altLang="en-US" dirty="0">
                <a:solidFill>
                  <a:srgbClr val="007E00"/>
                </a:solidFill>
              </a:rPr>
              <a:t>用根</a:t>
            </a:r>
            <a:r>
              <a:rPr lang="en-US" altLang="zh-CN" dirty="0">
                <a:solidFill>
                  <a:srgbClr val="007E00"/>
                </a:solidFill>
              </a:rPr>
              <a:t>root</a:t>
            </a:r>
            <a:r>
              <a:rPr lang="zh-CN" altLang="en-US" dirty="0">
                <a:solidFill>
                  <a:srgbClr val="007E00"/>
                </a:solidFill>
              </a:rPr>
              <a:t>、左子树</a:t>
            </a:r>
            <a:r>
              <a:rPr lang="en-US" altLang="zh-CN" dirty="0">
                <a:solidFill>
                  <a:srgbClr val="007E00"/>
                </a:solidFill>
              </a:rPr>
              <a:t>left</a:t>
            </a:r>
            <a:r>
              <a:rPr lang="zh-CN" altLang="en-US" dirty="0">
                <a:solidFill>
                  <a:srgbClr val="007E00"/>
                </a:solidFill>
              </a:rPr>
              <a:t>、右子树</a:t>
            </a:r>
            <a:r>
              <a:rPr lang="en-US" altLang="zh-CN" dirty="0">
                <a:solidFill>
                  <a:srgbClr val="007E00"/>
                </a:solidFill>
              </a:rPr>
              <a:t>right </a:t>
            </a:r>
            <a:r>
              <a:rPr lang="zh-CN" altLang="en-US" dirty="0">
                <a:solidFill>
                  <a:srgbClr val="007E00"/>
                </a:solidFill>
              </a:rPr>
              <a:t>建立二叉树</a:t>
            </a:r>
            <a:endParaRPr lang="en-US" altLang="zh-CN" dirty="0">
              <a:solidFill>
                <a:srgbClr val="007E00"/>
              </a:solidFill>
            </a:endParaRPr>
          </a:p>
          <a:p>
            <a:pPr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dirty="0" err="1"/>
              <a:t>isNull</a:t>
            </a:r>
            <a:r>
              <a:rPr lang="en-US" altLang="zh-CN" dirty="0"/>
              <a:t>(</a:t>
            </a:r>
            <a:r>
              <a:rPr lang="en-US" altLang="zh-CN" dirty="0" err="1"/>
              <a:t>BinTree</a:t>
            </a:r>
            <a:r>
              <a:rPr lang="en-US" altLang="zh-CN" dirty="0"/>
              <a:t> t) </a:t>
            </a:r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dirty="0">
                <a:solidFill>
                  <a:srgbClr val="007E00"/>
                </a:solidFill>
              </a:rPr>
              <a:t>//</a:t>
            </a:r>
            <a:r>
              <a:rPr lang="zh-CN" altLang="en-US" dirty="0">
                <a:solidFill>
                  <a:srgbClr val="007E00"/>
                </a:solidFill>
              </a:rPr>
              <a:t>判断二叉树是否为空</a:t>
            </a:r>
            <a:endParaRPr lang="en-US" altLang="zh-CN" dirty="0">
              <a:solidFill>
                <a:srgbClr val="007E00"/>
              </a:solidFill>
            </a:endParaRPr>
          </a:p>
          <a:p>
            <a:pPr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dirty="0" err="1"/>
              <a:t>BinTreeNode</a:t>
            </a:r>
            <a:r>
              <a:rPr lang="en-US" altLang="zh-CN" dirty="0"/>
              <a:t> root( </a:t>
            </a:r>
            <a:r>
              <a:rPr lang="en-US" altLang="zh-CN" dirty="0" err="1"/>
              <a:t>BinTree</a:t>
            </a:r>
            <a:r>
              <a:rPr lang="en-US" altLang="zh-CN" dirty="0"/>
              <a:t> t) </a:t>
            </a:r>
            <a:r>
              <a:rPr lang="en-US" altLang="zh-CN" dirty="0">
                <a:solidFill>
                  <a:srgbClr val="007E00"/>
                </a:solidFill>
              </a:rPr>
              <a:t>//</a:t>
            </a:r>
            <a:r>
              <a:rPr lang="zh-CN" altLang="en-US" dirty="0">
                <a:solidFill>
                  <a:srgbClr val="007E00"/>
                </a:solidFill>
              </a:rPr>
              <a:t>返回根结点</a:t>
            </a:r>
            <a:r>
              <a:rPr lang="en-US" altLang="zh-CN" dirty="0">
                <a:solidFill>
                  <a:srgbClr val="007E00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57200" y="-75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黑体" pitchFamily="2" charset="-122"/>
                <a:cs typeface="+mj-cs"/>
              </a:rPr>
              <a:t>5.2</a:t>
            </a:r>
            <a:r>
              <a:rPr kumimoji="0" lang="en-US" altLang="zh-CN" sz="4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j-cs"/>
              </a:rPr>
              <a:t> </a:t>
            </a:r>
            <a:r>
              <a:rPr kumimoji="0" lang="zh-CN" altLang="en-US" sz="4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j-cs"/>
              </a:rPr>
              <a:t>二叉树的周游</a:t>
            </a:r>
            <a:r>
              <a:rPr kumimoji="0" lang="en-US" altLang="zh-CN" sz="4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j-cs"/>
              </a:rPr>
              <a:t>(</a:t>
            </a:r>
            <a:r>
              <a:rPr kumimoji="0" lang="zh-CN" altLang="en-US" sz="4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j-cs"/>
              </a:rPr>
              <a:t>遍历</a:t>
            </a:r>
            <a:r>
              <a:rPr kumimoji="0" lang="en-US" altLang="zh-CN" sz="4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j-cs"/>
              </a:rPr>
              <a:t>)</a:t>
            </a:r>
            <a:endParaRPr kumimoji="0" lang="zh-CN" altLang="en-US" sz="4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57200" y="1447800"/>
            <a:ext cx="8686800" cy="201901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zh-CN" altLang="en-US" sz="3200" dirty="0">
                <a:solidFill>
                  <a:srgbClr val="00518E"/>
                </a:solidFill>
                <a:sym typeface="Wingdings" pitchFamily="2" charset="2"/>
              </a:rPr>
              <a:t> 周游：</a:t>
            </a:r>
            <a:r>
              <a:rPr lang="zh-CN" altLang="en-US" sz="3200" dirty="0">
                <a:sym typeface="Wingdings" pitchFamily="2" charset="2"/>
              </a:rPr>
              <a:t>将</a:t>
            </a:r>
            <a:r>
              <a:rPr lang="zh-CN" altLang="en-US" sz="3200" dirty="0"/>
              <a:t>所有结点访问一遍，</a:t>
            </a:r>
            <a:endParaRPr lang="en-US" altLang="zh-CN" sz="3200" dirty="0"/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/>
              <a:t>             </a:t>
            </a:r>
            <a:r>
              <a:rPr lang="zh-CN" altLang="en-US" sz="3200" dirty="0"/>
              <a:t>且每个结点只被访问</a:t>
            </a:r>
            <a:r>
              <a:rPr lang="en-US" altLang="zh-CN" sz="3200" dirty="0"/>
              <a:t>1</a:t>
            </a:r>
            <a:r>
              <a:rPr lang="zh-CN" altLang="en-US" sz="3200" dirty="0"/>
              <a:t>次；</a:t>
            </a:r>
            <a:endParaRPr lang="en-US" altLang="zh-CN" sz="3200" dirty="0"/>
          </a:p>
          <a:p>
            <a:pPr>
              <a:lnSpc>
                <a:spcPct val="120000"/>
              </a:lnSpc>
              <a:spcBef>
                <a:spcPts val="1200"/>
              </a:spcBef>
              <a:buNone/>
            </a:pPr>
            <a:r>
              <a:rPr lang="en-US" altLang="zh-CN" sz="3200" dirty="0">
                <a:sym typeface="Wingdings" pitchFamily="2" charset="2"/>
              </a:rPr>
              <a:t></a:t>
            </a:r>
            <a:r>
              <a:rPr lang="zh-CN" altLang="en-US" sz="3200" dirty="0">
                <a:sym typeface="Wingdings" pitchFamily="2" charset="2"/>
              </a:rPr>
              <a:t>按照被访问顺序，得到结点的一组</a:t>
            </a:r>
            <a:r>
              <a:rPr lang="zh-CN" altLang="en-US" sz="3200" dirty="0">
                <a:solidFill>
                  <a:srgbClr val="00518E"/>
                </a:solidFill>
                <a:sym typeface="Wingdings" pitchFamily="2" charset="2"/>
              </a:rPr>
              <a:t>线性序列；</a:t>
            </a:r>
            <a:endParaRPr lang="en-US" altLang="zh-CN" sz="3200" dirty="0">
              <a:solidFill>
                <a:srgbClr val="00518E"/>
              </a:solidFill>
              <a:sym typeface="Wingdings" pitchFamily="2" charset="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57200" y="4002750"/>
            <a:ext cx="8534400" cy="1215526"/>
          </a:xfrm>
          <a:prstGeom prst="rect">
            <a:avLst/>
          </a:prstGeom>
          <a:solidFill>
            <a:schemeClr val="accent5"/>
          </a:solidFill>
          <a:ln w="28575"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3200" dirty="0">
                <a:sym typeface="Wingdings" pitchFamily="2" charset="2"/>
              </a:rPr>
              <a:t>将非线性的结构，变成线性的序列，</a:t>
            </a:r>
            <a:endParaRPr lang="en-US" altLang="zh-CN" sz="3200" dirty="0">
              <a:sym typeface="Wingdings" pitchFamily="2" charset="2"/>
            </a:endParaRPr>
          </a:p>
          <a:p>
            <a:pPr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3200" dirty="0">
                <a:sym typeface="Wingdings" pitchFamily="2" charset="2"/>
              </a:rPr>
              <a:t>便于搜索。</a:t>
            </a:r>
            <a:endParaRPr lang="en-US" altLang="zh-CN" sz="3200" dirty="0">
              <a:sym typeface="Wingdings" pitchFamily="2" charset="2"/>
            </a:endParaRPr>
          </a:p>
        </p:txBody>
      </p:sp>
      <p:sp>
        <p:nvSpPr>
          <p:cNvPr id="8" name="下箭头 7"/>
          <p:cNvSpPr/>
          <p:nvPr/>
        </p:nvSpPr>
        <p:spPr bwMode="auto">
          <a:xfrm>
            <a:off x="4419600" y="3466814"/>
            <a:ext cx="381000" cy="576000"/>
          </a:xfrm>
          <a:prstGeom prst="downArrow">
            <a:avLst/>
          </a:prstGeom>
          <a:solidFill>
            <a:schemeClr val="bg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57200" y="-75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黑体" pitchFamily="2" charset="-122"/>
                <a:cs typeface="+mj-cs"/>
              </a:rPr>
              <a:t>5.2</a:t>
            </a:r>
            <a:r>
              <a:rPr kumimoji="0" lang="en-US" altLang="zh-CN" sz="4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j-cs"/>
              </a:rPr>
              <a:t> </a:t>
            </a:r>
            <a:r>
              <a:rPr kumimoji="0" lang="zh-CN" altLang="en-US" sz="4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j-cs"/>
              </a:rPr>
              <a:t>二叉树的周游</a:t>
            </a:r>
            <a:r>
              <a:rPr kumimoji="0" lang="en-US" altLang="zh-CN" sz="4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j-cs"/>
              </a:rPr>
              <a:t>(</a:t>
            </a:r>
            <a:r>
              <a:rPr kumimoji="0" lang="zh-CN" altLang="en-US" sz="4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j-cs"/>
              </a:rPr>
              <a:t>遍历</a:t>
            </a:r>
            <a:r>
              <a:rPr kumimoji="0" lang="en-US" altLang="zh-CN" sz="4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j-cs"/>
              </a:rPr>
              <a:t>)</a:t>
            </a:r>
            <a:endParaRPr kumimoji="0" lang="zh-CN" altLang="en-US" sz="4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304800" y="1203569"/>
            <a:ext cx="3810000" cy="683264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zh-CN" altLang="en-US" sz="3200" dirty="0">
                <a:solidFill>
                  <a:srgbClr val="00518E"/>
                </a:solidFill>
              </a:rPr>
              <a:t> 深度优先遍历，</a:t>
            </a:r>
            <a:endParaRPr lang="en-US" altLang="zh-CN" sz="3200" dirty="0"/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381000" y="4327769"/>
            <a:ext cx="5486400" cy="62459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zh-CN" altLang="en-US" sz="3200" dirty="0">
                <a:solidFill>
                  <a:srgbClr val="00518E"/>
                </a:solidFill>
              </a:rPr>
              <a:t> 广度优先遍历：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逐层遍历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533400" y="1889369"/>
            <a:ext cx="6400800" cy="223445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514350" indent="-514350">
              <a:lnSpc>
                <a:spcPct val="145000"/>
              </a:lnSpc>
              <a:spcBef>
                <a:spcPts val="0"/>
              </a:spcBef>
              <a:buAutoNum type="arabicParenBoth"/>
            </a:pPr>
            <a:r>
              <a:rPr lang="zh-CN" altLang="en-US" sz="3200" dirty="0"/>
              <a:t> </a:t>
            </a:r>
            <a:r>
              <a:rPr lang="en-US" altLang="zh-CN" sz="3200" dirty="0"/>
              <a:t>DLR: </a:t>
            </a:r>
            <a:r>
              <a:rPr lang="zh-CN" altLang="en-US" sz="3200" dirty="0"/>
              <a:t>先根</a:t>
            </a:r>
            <a:r>
              <a:rPr lang="en-US" altLang="zh-CN" sz="3200" dirty="0"/>
              <a:t>(</a:t>
            </a:r>
            <a:r>
              <a:rPr lang="zh-CN" altLang="en-US" sz="3200" dirty="0"/>
              <a:t>先序、前序</a:t>
            </a:r>
            <a:r>
              <a:rPr lang="en-US" altLang="zh-CN" sz="3200" dirty="0"/>
              <a:t>)</a:t>
            </a:r>
            <a:r>
              <a:rPr lang="zh-CN" altLang="en-US" sz="3200" dirty="0"/>
              <a:t>遍历；</a:t>
            </a:r>
            <a:endParaRPr lang="en-US" altLang="zh-CN" sz="3200" dirty="0"/>
          </a:p>
          <a:p>
            <a:pPr marL="514350" indent="-514350">
              <a:lnSpc>
                <a:spcPct val="145000"/>
              </a:lnSpc>
              <a:spcBef>
                <a:spcPts val="0"/>
              </a:spcBef>
              <a:buAutoNum type="arabicParenBoth"/>
            </a:pPr>
            <a:r>
              <a:rPr lang="en-US" altLang="zh-CN" sz="3200" dirty="0"/>
              <a:t> LDR: </a:t>
            </a:r>
            <a:r>
              <a:rPr lang="zh-CN" altLang="en-US" sz="3200" dirty="0"/>
              <a:t>中根</a:t>
            </a:r>
            <a:r>
              <a:rPr lang="en-US" altLang="zh-CN" sz="3200" dirty="0"/>
              <a:t>(</a:t>
            </a:r>
            <a:r>
              <a:rPr lang="zh-CN" altLang="en-US" sz="3200" dirty="0"/>
              <a:t>中序</a:t>
            </a:r>
            <a:r>
              <a:rPr lang="en-US" altLang="zh-CN" sz="3200" dirty="0"/>
              <a:t>)</a:t>
            </a:r>
            <a:r>
              <a:rPr lang="zh-CN" altLang="en-US" sz="3200" dirty="0"/>
              <a:t>遍历；</a:t>
            </a:r>
            <a:endParaRPr lang="en-US" altLang="zh-CN" sz="3200" dirty="0"/>
          </a:p>
          <a:p>
            <a:pPr marL="514350" indent="-514350">
              <a:lnSpc>
                <a:spcPct val="145000"/>
              </a:lnSpc>
              <a:spcBef>
                <a:spcPts val="0"/>
              </a:spcBef>
              <a:buAutoNum type="arabicParenBoth"/>
            </a:pPr>
            <a:r>
              <a:rPr lang="zh-CN" altLang="en-US" sz="3200" dirty="0"/>
              <a:t> </a:t>
            </a:r>
            <a:r>
              <a:rPr lang="en-US" altLang="zh-CN" sz="3200" dirty="0"/>
              <a:t>LRD: </a:t>
            </a:r>
            <a:r>
              <a:rPr lang="zh-CN" altLang="en-US" sz="3200" dirty="0"/>
              <a:t>后根</a:t>
            </a:r>
            <a:r>
              <a:rPr lang="en-US" altLang="zh-CN" sz="3200" dirty="0"/>
              <a:t>(</a:t>
            </a:r>
            <a:r>
              <a:rPr lang="zh-CN" altLang="en-US" sz="3200" dirty="0"/>
              <a:t>后序</a:t>
            </a:r>
            <a:r>
              <a:rPr lang="en-US" altLang="zh-CN" sz="3200" dirty="0"/>
              <a:t>)</a:t>
            </a:r>
            <a:r>
              <a:rPr lang="zh-CN" altLang="en-US" sz="3200" dirty="0"/>
              <a:t>遍历</a:t>
            </a:r>
            <a:endParaRPr lang="en-US" altLang="zh-CN" sz="3200" dirty="0"/>
          </a:p>
        </p:txBody>
      </p:sp>
      <p:sp>
        <p:nvSpPr>
          <p:cNvPr id="20" name="Text Box 6"/>
          <p:cNvSpPr txBox="1">
            <a:spLocks noChangeArrowheads="1"/>
          </p:cNvSpPr>
          <p:nvPr/>
        </p:nvSpPr>
        <p:spPr bwMode="auto">
          <a:xfrm>
            <a:off x="3276600" y="1203569"/>
            <a:ext cx="5486400" cy="683264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3200" dirty="0"/>
              <a:t>依据根被访问的时间，分为：</a:t>
            </a:r>
            <a:endParaRPr lang="en-US" altLang="zh-CN" sz="3200" dirty="0"/>
          </a:p>
        </p:txBody>
      </p:sp>
      <p:sp>
        <p:nvSpPr>
          <p:cNvPr id="21" name="Oval 26"/>
          <p:cNvSpPr>
            <a:spLocks noChangeArrowheads="1"/>
          </p:cNvSpPr>
          <p:nvPr/>
        </p:nvSpPr>
        <p:spPr bwMode="auto">
          <a:xfrm>
            <a:off x="6624000" y="3345568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1</a:t>
            </a:r>
          </a:p>
        </p:txBody>
      </p:sp>
      <p:sp>
        <p:nvSpPr>
          <p:cNvPr id="22" name="Oval 27"/>
          <p:cNvSpPr>
            <a:spLocks noChangeArrowheads="1"/>
          </p:cNvSpPr>
          <p:nvPr/>
        </p:nvSpPr>
        <p:spPr bwMode="auto">
          <a:xfrm>
            <a:off x="7192200" y="2575169"/>
            <a:ext cx="504000" cy="504000"/>
          </a:xfrm>
          <a:prstGeom prst="ellipse">
            <a:avLst/>
          </a:prstGeom>
          <a:solidFill>
            <a:srgbClr val="FFFE98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/>
              <a:t>0</a:t>
            </a:r>
          </a:p>
        </p:txBody>
      </p:sp>
      <p:sp>
        <p:nvSpPr>
          <p:cNvPr id="23" name="Oval 28"/>
          <p:cNvSpPr>
            <a:spLocks noChangeArrowheads="1"/>
          </p:cNvSpPr>
          <p:nvPr/>
        </p:nvSpPr>
        <p:spPr bwMode="auto">
          <a:xfrm>
            <a:off x="7755000" y="3345568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2</a:t>
            </a:r>
            <a:endParaRPr lang="zh-CN" altLang="en-US" sz="3200" dirty="0"/>
          </a:p>
        </p:txBody>
      </p:sp>
      <p:sp>
        <p:nvSpPr>
          <p:cNvPr id="24" name="Oval 29"/>
          <p:cNvSpPr>
            <a:spLocks noChangeArrowheads="1"/>
          </p:cNvSpPr>
          <p:nvPr/>
        </p:nvSpPr>
        <p:spPr bwMode="auto">
          <a:xfrm>
            <a:off x="7497000" y="4130980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5</a:t>
            </a:r>
            <a:endParaRPr lang="zh-CN" altLang="en-US" sz="3200" dirty="0"/>
          </a:p>
        </p:txBody>
      </p:sp>
      <p:cxnSp>
        <p:nvCxnSpPr>
          <p:cNvPr id="25" name="直接连接符 24"/>
          <p:cNvCxnSpPr>
            <a:stCxn id="22" idx="3"/>
            <a:endCxn id="21" idx="0"/>
          </p:cNvCxnSpPr>
          <p:nvPr/>
        </p:nvCxnSpPr>
        <p:spPr bwMode="auto">
          <a:xfrm rot="5400000">
            <a:off x="6900901" y="2980460"/>
            <a:ext cx="340208" cy="3900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直接连接符 25"/>
          <p:cNvCxnSpPr>
            <a:stCxn id="22" idx="5"/>
            <a:endCxn id="23" idx="0"/>
          </p:cNvCxnSpPr>
          <p:nvPr/>
        </p:nvCxnSpPr>
        <p:spPr bwMode="auto">
          <a:xfrm rot="16200000" flipH="1">
            <a:off x="7644591" y="2983159"/>
            <a:ext cx="340208" cy="3846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直接连接符 26"/>
          <p:cNvCxnSpPr>
            <a:stCxn id="23" idx="3"/>
            <a:endCxn id="24" idx="0"/>
          </p:cNvCxnSpPr>
          <p:nvPr/>
        </p:nvCxnSpPr>
        <p:spPr bwMode="auto">
          <a:xfrm rot="5400000">
            <a:off x="7611295" y="3913465"/>
            <a:ext cx="355221" cy="798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8" name="Oval 29"/>
          <p:cNvSpPr>
            <a:spLocks noChangeArrowheads="1"/>
          </p:cNvSpPr>
          <p:nvPr/>
        </p:nvSpPr>
        <p:spPr bwMode="auto">
          <a:xfrm>
            <a:off x="6289800" y="4149591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3</a:t>
            </a:r>
            <a:endParaRPr lang="zh-CN" altLang="en-US" sz="3200" dirty="0"/>
          </a:p>
        </p:txBody>
      </p:sp>
      <p:cxnSp>
        <p:nvCxnSpPr>
          <p:cNvPr id="29" name="直接连接符 28"/>
          <p:cNvCxnSpPr>
            <a:stCxn id="21" idx="3"/>
            <a:endCxn id="28" idx="0"/>
          </p:cNvCxnSpPr>
          <p:nvPr/>
        </p:nvCxnSpPr>
        <p:spPr bwMode="auto">
          <a:xfrm rot="5400000">
            <a:off x="6432889" y="3884671"/>
            <a:ext cx="373832" cy="1560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0" name="Oval 29"/>
          <p:cNvSpPr>
            <a:spLocks noChangeArrowheads="1"/>
          </p:cNvSpPr>
          <p:nvPr/>
        </p:nvSpPr>
        <p:spPr bwMode="auto">
          <a:xfrm>
            <a:off x="6916800" y="4162791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4</a:t>
            </a:r>
            <a:endParaRPr lang="zh-CN" altLang="en-US" sz="3200" dirty="0"/>
          </a:p>
        </p:txBody>
      </p:sp>
      <p:cxnSp>
        <p:nvCxnSpPr>
          <p:cNvPr id="31" name="直接连接符 30"/>
          <p:cNvCxnSpPr>
            <a:stCxn id="21" idx="5"/>
            <a:endCxn id="30" idx="0"/>
          </p:cNvCxnSpPr>
          <p:nvPr/>
        </p:nvCxnSpPr>
        <p:spPr bwMode="auto">
          <a:xfrm rot="16200000" flipH="1">
            <a:off x="6917979" y="3911970"/>
            <a:ext cx="387032" cy="1146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6" name="Oval 29"/>
          <p:cNvSpPr>
            <a:spLocks noChangeArrowheads="1"/>
          </p:cNvSpPr>
          <p:nvPr/>
        </p:nvSpPr>
        <p:spPr bwMode="auto">
          <a:xfrm>
            <a:off x="8106600" y="4162791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6</a:t>
            </a:r>
            <a:endParaRPr lang="zh-CN" altLang="en-US" sz="3200" dirty="0"/>
          </a:p>
        </p:txBody>
      </p:sp>
      <p:cxnSp>
        <p:nvCxnSpPr>
          <p:cNvPr id="37" name="直接连接符 36"/>
          <p:cNvCxnSpPr>
            <a:stCxn id="23" idx="5"/>
            <a:endCxn id="36" idx="0"/>
          </p:cNvCxnSpPr>
          <p:nvPr/>
        </p:nvCxnSpPr>
        <p:spPr bwMode="auto">
          <a:xfrm rot="16200000" flipH="1">
            <a:off x="8078379" y="3882570"/>
            <a:ext cx="387032" cy="1734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8" name="Oval 29"/>
          <p:cNvSpPr>
            <a:spLocks noChangeArrowheads="1"/>
          </p:cNvSpPr>
          <p:nvPr/>
        </p:nvSpPr>
        <p:spPr bwMode="auto">
          <a:xfrm>
            <a:off x="6002400" y="4895391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7</a:t>
            </a:r>
            <a:endParaRPr lang="zh-CN" altLang="en-US" sz="3200" dirty="0"/>
          </a:p>
        </p:txBody>
      </p:sp>
      <p:cxnSp>
        <p:nvCxnSpPr>
          <p:cNvPr id="39" name="直接连接符 38"/>
          <p:cNvCxnSpPr>
            <a:stCxn id="28" idx="3"/>
            <a:endCxn id="38" idx="0"/>
          </p:cNvCxnSpPr>
          <p:nvPr/>
        </p:nvCxnSpPr>
        <p:spPr bwMode="auto">
          <a:xfrm rot="5400000">
            <a:off x="6151201" y="4682982"/>
            <a:ext cx="315609" cy="1092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0" name="Oval 29"/>
          <p:cNvSpPr>
            <a:spLocks noChangeArrowheads="1"/>
          </p:cNvSpPr>
          <p:nvPr/>
        </p:nvSpPr>
        <p:spPr bwMode="auto">
          <a:xfrm>
            <a:off x="6582600" y="4906200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8</a:t>
            </a:r>
            <a:endParaRPr lang="zh-CN" altLang="en-US" sz="3200" dirty="0"/>
          </a:p>
        </p:txBody>
      </p:sp>
      <p:cxnSp>
        <p:nvCxnSpPr>
          <p:cNvPr id="41" name="直接连接符 40"/>
          <p:cNvCxnSpPr>
            <a:stCxn id="28" idx="5"/>
            <a:endCxn id="40" idx="0"/>
          </p:cNvCxnSpPr>
          <p:nvPr/>
        </p:nvCxnSpPr>
        <p:spPr bwMode="auto">
          <a:xfrm rot="16200000" flipH="1">
            <a:off x="6614086" y="4685686"/>
            <a:ext cx="326418" cy="1146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0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Box 6"/>
          <p:cNvSpPr txBox="1">
            <a:spLocks noChangeArrowheads="1"/>
          </p:cNvSpPr>
          <p:nvPr/>
        </p:nvSpPr>
        <p:spPr bwMode="auto">
          <a:xfrm>
            <a:off x="457200" y="1219200"/>
            <a:ext cx="5715000" cy="265303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08000">
              <a:lnSpc>
                <a:spcPct val="13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zh-CN" altLang="en-US" sz="3200" dirty="0">
                <a:solidFill>
                  <a:srgbClr val="00518E"/>
                </a:solidFill>
              </a:rPr>
              <a:t> 递归过程： </a:t>
            </a:r>
            <a:endParaRPr lang="en-US" altLang="zh-CN" sz="3200" dirty="0">
              <a:solidFill>
                <a:srgbClr val="00518E"/>
              </a:solidFill>
            </a:endParaRPr>
          </a:p>
          <a:p>
            <a:pPr marL="108000">
              <a:lnSpc>
                <a:spcPct val="130000"/>
              </a:lnSpc>
              <a:spcBef>
                <a:spcPts val="0"/>
              </a:spcBef>
              <a:buAutoNum type="arabicParenBoth"/>
            </a:pPr>
            <a:r>
              <a:rPr lang="zh-CN" altLang="en-US" sz="3200" dirty="0"/>
              <a:t> 访问根；</a:t>
            </a:r>
            <a:endParaRPr lang="en-US" altLang="zh-CN" sz="3200" dirty="0"/>
          </a:p>
          <a:p>
            <a:pPr marL="108000">
              <a:lnSpc>
                <a:spcPct val="130000"/>
              </a:lnSpc>
              <a:spcBef>
                <a:spcPts val="0"/>
              </a:spcBef>
              <a:buAutoNum type="arabicParenBoth"/>
            </a:pPr>
            <a:r>
              <a:rPr lang="en-US" altLang="zh-CN" sz="3200" dirty="0"/>
              <a:t> </a:t>
            </a:r>
            <a:r>
              <a:rPr lang="zh-CN" altLang="en-US" sz="3200" dirty="0"/>
              <a:t>按“先根”遍历左子树；</a:t>
            </a:r>
            <a:endParaRPr lang="en-US" altLang="zh-CN" sz="3200" dirty="0"/>
          </a:p>
          <a:p>
            <a:pPr marL="108000">
              <a:lnSpc>
                <a:spcPct val="130000"/>
              </a:lnSpc>
              <a:spcBef>
                <a:spcPts val="0"/>
              </a:spcBef>
              <a:buFontTx/>
              <a:buAutoNum type="arabicParenBoth"/>
            </a:pPr>
            <a:r>
              <a:rPr lang="zh-CN" altLang="en-US" sz="3200" dirty="0"/>
              <a:t> 按“先根”遍历右子树；</a:t>
            </a:r>
            <a:endParaRPr lang="en-US" altLang="zh-CN" sz="3200" dirty="0"/>
          </a:p>
        </p:txBody>
      </p:sp>
      <p:sp>
        <p:nvSpPr>
          <p:cNvPr id="13" name="Oval 29"/>
          <p:cNvSpPr>
            <a:spLocks noChangeArrowheads="1"/>
          </p:cNvSpPr>
          <p:nvPr/>
        </p:nvSpPr>
        <p:spPr bwMode="auto">
          <a:xfrm>
            <a:off x="6747600" y="3141118"/>
            <a:ext cx="720000" cy="720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D</a:t>
            </a:r>
            <a:endParaRPr lang="zh-CN" altLang="en-US" sz="3200" dirty="0"/>
          </a:p>
        </p:txBody>
      </p:sp>
      <p:cxnSp>
        <p:nvCxnSpPr>
          <p:cNvPr id="16" name="直接连接符 15"/>
          <p:cNvCxnSpPr>
            <a:stCxn id="13" idx="3"/>
          </p:cNvCxnSpPr>
          <p:nvPr/>
        </p:nvCxnSpPr>
        <p:spPr bwMode="auto">
          <a:xfrm rot="5400000">
            <a:off x="6504601" y="3825276"/>
            <a:ext cx="418041" cy="278842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直接连接符 20"/>
          <p:cNvCxnSpPr>
            <a:endCxn id="13" idx="5"/>
          </p:cNvCxnSpPr>
          <p:nvPr/>
        </p:nvCxnSpPr>
        <p:spPr bwMode="auto">
          <a:xfrm rot="16200000" flipV="1">
            <a:off x="7292559" y="3825277"/>
            <a:ext cx="418041" cy="278842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云形 24"/>
          <p:cNvSpPr/>
          <p:nvPr/>
        </p:nvSpPr>
        <p:spPr bwMode="auto">
          <a:xfrm>
            <a:off x="5867400" y="4055518"/>
            <a:ext cx="990600" cy="900000"/>
          </a:xfrm>
          <a:prstGeom prst="cloud">
            <a:avLst/>
          </a:prstGeom>
          <a:solidFill>
            <a:srgbClr val="007E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32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Arial" charset="0"/>
                <a:ea typeface="黑体" pitchFamily="2" charset="-122"/>
              </a:rPr>
              <a:t>L</a:t>
            </a:r>
            <a:endParaRPr kumimoji="0" lang="zh-CN" altLang="en-US" sz="3200" b="0" i="0" u="none" strike="noStrike" cap="none" normalizeH="0" baseline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26" name="云形 25"/>
          <p:cNvSpPr/>
          <p:nvPr/>
        </p:nvSpPr>
        <p:spPr bwMode="auto">
          <a:xfrm>
            <a:off x="7315200" y="4055518"/>
            <a:ext cx="990600" cy="900000"/>
          </a:xfrm>
          <a:prstGeom prst="cloud">
            <a:avLst/>
          </a:prstGeom>
          <a:solidFill>
            <a:srgbClr val="007E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32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Arial" charset="0"/>
                <a:ea typeface="黑体" pitchFamily="2" charset="-122"/>
              </a:rPr>
              <a:t>R</a:t>
            </a:r>
            <a:endParaRPr kumimoji="0" lang="zh-CN" altLang="en-US" sz="3200" b="0" i="0" u="none" strike="noStrike" cap="none" normalizeH="0" baseline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27" name="Text Box 6"/>
          <p:cNvSpPr txBox="1">
            <a:spLocks noChangeArrowheads="1"/>
          </p:cNvSpPr>
          <p:nvPr/>
        </p:nvSpPr>
        <p:spPr bwMode="auto">
          <a:xfrm>
            <a:off x="6858000" y="2590800"/>
            <a:ext cx="838200" cy="6955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40000"/>
              </a:lnSpc>
              <a:spcBef>
                <a:spcPts val="0"/>
              </a:spcBef>
              <a:buNone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sym typeface="Wingdings" pitchFamily="2" charset="2"/>
              </a:rPr>
              <a:t>根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sym typeface="Wingdings" pitchFamily="2" charset="2"/>
            </a:endParaRPr>
          </a:p>
        </p:txBody>
      </p:sp>
      <p:sp>
        <p:nvSpPr>
          <p:cNvPr id="28" name="Text Box 6"/>
          <p:cNvSpPr txBox="1">
            <a:spLocks noChangeArrowheads="1"/>
          </p:cNvSpPr>
          <p:nvPr/>
        </p:nvSpPr>
        <p:spPr bwMode="auto">
          <a:xfrm>
            <a:off x="5791200" y="4817518"/>
            <a:ext cx="1371600" cy="6955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40000"/>
              </a:lnSpc>
              <a:spcBef>
                <a:spcPts val="0"/>
              </a:spcBef>
              <a:buNone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sym typeface="Wingdings" pitchFamily="2" charset="2"/>
              </a:rPr>
              <a:t>左子树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sym typeface="Wingdings" pitchFamily="2" charset="2"/>
            </a:endParaRPr>
          </a:p>
        </p:txBody>
      </p:sp>
      <p:sp>
        <p:nvSpPr>
          <p:cNvPr id="29" name="Text Box 6"/>
          <p:cNvSpPr txBox="1">
            <a:spLocks noChangeArrowheads="1"/>
          </p:cNvSpPr>
          <p:nvPr/>
        </p:nvSpPr>
        <p:spPr bwMode="auto">
          <a:xfrm>
            <a:off x="7239000" y="4817518"/>
            <a:ext cx="1371600" cy="6955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40000"/>
              </a:lnSpc>
              <a:spcBef>
                <a:spcPts val="0"/>
              </a:spcBef>
              <a:buNone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sym typeface="Wingdings" pitchFamily="2" charset="2"/>
              </a:rPr>
              <a:t>右子树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sym typeface="Wingdings" pitchFamily="2" charset="2"/>
            </a:endParaRPr>
          </a:p>
        </p:txBody>
      </p:sp>
      <p:sp>
        <p:nvSpPr>
          <p:cNvPr id="31" name="Rectangle 2"/>
          <p:cNvSpPr txBox="1">
            <a:spLocks noChangeArrowheads="1"/>
          </p:cNvSpPr>
          <p:nvPr/>
        </p:nvSpPr>
        <p:spPr bwMode="auto">
          <a:xfrm>
            <a:off x="457200" y="-75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黑体" pitchFamily="2" charset="-122"/>
                <a:cs typeface="+mj-cs"/>
              </a:rPr>
              <a:t>1.</a:t>
            </a:r>
            <a:r>
              <a:rPr kumimoji="0" lang="en-US" altLang="zh-CN" sz="4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j-cs"/>
              </a:rPr>
              <a:t> </a:t>
            </a:r>
            <a:r>
              <a:rPr kumimoji="0" lang="zh-CN" altLang="en-US" sz="4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j-cs"/>
              </a:rPr>
              <a:t>先根遍历</a:t>
            </a:r>
            <a:r>
              <a:rPr kumimoji="0" lang="en-US" altLang="zh-CN" sz="4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j-cs"/>
              </a:rPr>
              <a:t>(</a:t>
            </a:r>
            <a:r>
              <a:rPr kumimoji="0" lang="en-US" altLang="zh-CN" sz="4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黑体" pitchFamily="2" charset="-122"/>
                <a:cs typeface="+mj-cs"/>
              </a:rPr>
              <a:t>DLR</a:t>
            </a:r>
            <a:r>
              <a:rPr kumimoji="0" lang="en-US" altLang="zh-CN" sz="4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j-cs"/>
              </a:rPr>
              <a:t>)</a:t>
            </a:r>
            <a:endParaRPr kumimoji="0" lang="zh-CN" altLang="en-US" sz="4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32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 Box 6"/>
          <p:cNvSpPr txBox="1">
            <a:spLocks noChangeArrowheads="1"/>
          </p:cNvSpPr>
          <p:nvPr/>
        </p:nvSpPr>
        <p:spPr bwMode="auto">
          <a:xfrm>
            <a:off x="457200" y="1219200"/>
            <a:ext cx="5715000" cy="265303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08000">
              <a:lnSpc>
                <a:spcPct val="13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zh-CN" altLang="en-US" sz="3200" dirty="0">
                <a:solidFill>
                  <a:srgbClr val="00518E"/>
                </a:solidFill>
              </a:rPr>
              <a:t> 递归过程： </a:t>
            </a:r>
            <a:endParaRPr lang="en-US" altLang="zh-CN" sz="3200" dirty="0">
              <a:solidFill>
                <a:srgbClr val="00518E"/>
              </a:solidFill>
            </a:endParaRPr>
          </a:p>
          <a:p>
            <a:pPr marL="108000">
              <a:lnSpc>
                <a:spcPct val="130000"/>
              </a:lnSpc>
              <a:spcBef>
                <a:spcPts val="0"/>
              </a:spcBef>
              <a:buAutoNum type="arabicParenBoth"/>
            </a:pPr>
            <a:r>
              <a:rPr lang="zh-CN" altLang="en-US" sz="3200" dirty="0"/>
              <a:t> 访问根；</a:t>
            </a:r>
            <a:endParaRPr lang="en-US" altLang="zh-CN" sz="3200" dirty="0"/>
          </a:p>
          <a:p>
            <a:pPr marL="108000">
              <a:lnSpc>
                <a:spcPct val="130000"/>
              </a:lnSpc>
              <a:spcBef>
                <a:spcPts val="0"/>
              </a:spcBef>
              <a:buAutoNum type="arabicParenBoth"/>
            </a:pPr>
            <a:r>
              <a:rPr lang="en-US" altLang="zh-CN" sz="3200" dirty="0"/>
              <a:t> </a:t>
            </a:r>
            <a:r>
              <a:rPr lang="zh-CN" altLang="en-US" sz="3200" dirty="0"/>
              <a:t>按“先根”遍历左子树；</a:t>
            </a:r>
            <a:endParaRPr lang="en-US" altLang="zh-CN" sz="3200" dirty="0"/>
          </a:p>
          <a:p>
            <a:pPr marL="108000">
              <a:lnSpc>
                <a:spcPct val="130000"/>
              </a:lnSpc>
              <a:spcBef>
                <a:spcPts val="0"/>
              </a:spcBef>
              <a:buFontTx/>
              <a:buAutoNum type="arabicParenBoth"/>
            </a:pPr>
            <a:r>
              <a:rPr lang="zh-CN" altLang="en-US" sz="3200" dirty="0"/>
              <a:t> 按“先根”遍历右子树；</a:t>
            </a:r>
            <a:endParaRPr lang="en-US" altLang="zh-CN" sz="3200" dirty="0"/>
          </a:p>
        </p:txBody>
      </p:sp>
      <p:sp>
        <p:nvSpPr>
          <p:cNvPr id="31" name="Rectangle 2"/>
          <p:cNvSpPr txBox="1">
            <a:spLocks noChangeArrowheads="1"/>
          </p:cNvSpPr>
          <p:nvPr/>
        </p:nvSpPr>
        <p:spPr bwMode="auto">
          <a:xfrm>
            <a:off x="457200" y="-75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kumimoji="0" lang="en-US" altLang="zh-CN" sz="4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黑体" pitchFamily="2" charset="-122"/>
                <a:cs typeface="+mj-cs"/>
              </a:rPr>
              <a:t>1.</a:t>
            </a:r>
            <a:r>
              <a:rPr kumimoji="0" lang="en-US" altLang="zh-CN" sz="4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j-cs"/>
              </a:rPr>
              <a:t> </a:t>
            </a:r>
            <a:r>
              <a:rPr kumimoji="0" lang="zh-CN" altLang="en-US" sz="4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j-cs"/>
              </a:rPr>
              <a:t>先根遍历</a:t>
            </a:r>
            <a:r>
              <a:rPr lang="en-US" altLang="zh-CN" sz="4400" kern="0" dirty="0">
                <a:solidFill>
                  <a:schemeClr val="tx2"/>
                </a:solidFill>
                <a:latin typeface="黑体" pitchFamily="2" charset="-122"/>
              </a:rPr>
              <a:t>(</a:t>
            </a:r>
            <a:r>
              <a:rPr lang="en-US" altLang="zh-CN" sz="4400" kern="0" dirty="0">
                <a:solidFill>
                  <a:schemeClr val="tx2"/>
                </a:solidFill>
              </a:rPr>
              <a:t>DLR</a:t>
            </a:r>
            <a:r>
              <a:rPr lang="en-US" altLang="zh-CN" sz="4400" kern="0" dirty="0">
                <a:solidFill>
                  <a:schemeClr val="tx2"/>
                </a:solidFill>
                <a:latin typeface="黑体" pitchFamily="2" charset="-122"/>
              </a:rPr>
              <a:t>)</a:t>
            </a:r>
            <a:endParaRPr lang="zh-CN" altLang="en-US" sz="4400" kern="0" dirty="0">
              <a:solidFill>
                <a:schemeClr val="tx2"/>
              </a:solidFill>
              <a:latin typeface="黑体" pitchFamily="2" charset="-122"/>
            </a:endParaRPr>
          </a:p>
        </p:txBody>
      </p:sp>
      <p:sp>
        <p:nvSpPr>
          <p:cNvPr id="32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7" name="Oval 27"/>
          <p:cNvSpPr>
            <a:spLocks noChangeArrowheads="1"/>
          </p:cNvSpPr>
          <p:nvPr/>
        </p:nvSpPr>
        <p:spPr bwMode="auto">
          <a:xfrm>
            <a:off x="6301800" y="2066359"/>
            <a:ext cx="504000" cy="504000"/>
          </a:xfrm>
          <a:prstGeom prst="ellipse">
            <a:avLst/>
          </a:prstGeom>
          <a:solidFill>
            <a:srgbClr val="FFFE98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/>
              <a:t>A</a:t>
            </a:r>
          </a:p>
        </p:txBody>
      </p:sp>
      <p:sp>
        <p:nvSpPr>
          <p:cNvPr id="18" name="Oval 28"/>
          <p:cNvSpPr>
            <a:spLocks noChangeArrowheads="1"/>
          </p:cNvSpPr>
          <p:nvPr/>
        </p:nvSpPr>
        <p:spPr bwMode="auto">
          <a:xfrm>
            <a:off x="6963600" y="2980759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C</a:t>
            </a:r>
            <a:endParaRPr lang="zh-CN" altLang="en-US" sz="3200" dirty="0"/>
          </a:p>
        </p:txBody>
      </p:sp>
      <p:sp>
        <p:nvSpPr>
          <p:cNvPr id="19" name="Oval 29"/>
          <p:cNvSpPr>
            <a:spLocks noChangeArrowheads="1"/>
          </p:cNvSpPr>
          <p:nvPr/>
        </p:nvSpPr>
        <p:spPr bwMode="auto">
          <a:xfrm>
            <a:off x="6354000" y="3971359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E</a:t>
            </a:r>
            <a:endParaRPr lang="zh-CN" altLang="en-US" sz="3200" dirty="0"/>
          </a:p>
        </p:txBody>
      </p:sp>
      <p:cxnSp>
        <p:nvCxnSpPr>
          <p:cNvPr id="20" name="直接连接符 19"/>
          <p:cNvCxnSpPr>
            <a:stCxn id="17" idx="3"/>
          </p:cNvCxnSpPr>
          <p:nvPr/>
        </p:nvCxnSpPr>
        <p:spPr bwMode="auto">
          <a:xfrm rot="5400000">
            <a:off x="5976601" y="2581750"/>
            <a:ext cx="484209" cy="3138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直接连接符 21"/>
          <p:cNvCxnSpPr>
            <a:stCxn id="17" idx="5"/>
            <a:endCxn id="18" idx="0"/>
          </p:cNvCxnSpPr>
          <p:nvPr/>
        </p:nvCxnSpPr>
        <p:spPr bwMode="auto">
          <a:xfrm rot="16200000" flipH="1">
            <a:off x="6731691" y="2496849"/>
            <a:ext cx="484209" cy="4836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直接连接符 22"/>
          <p:cNvCxnSpPr>
            <a:stCxn id="18" idx="3"/>
            <a:endCxn id="19" idx="0"/>
          </p:cNvCxnSpPr>
          <p:nvPr/>
        </p:nvCxnSpPr>
        <p:spPr bwMode="auto">
          <a:xfrm rot="5400000">
            <a:off x="6541501" y="3475450"/>
            <a:ext cx="560409" cy="4314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4" name="Oval 29"/>
          <p:cNvSpPr>
            <a:spLocks noChangeArrowheads="1"/>
          </p:cNvSpPr>
          <p:nvPr/>
        </p:nvSpPr>
        <p:spPr bwMode="auto">
          <a:xfrm>
            <a:off x="7755000" y="3971359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F</a:t>
            </a:r>
            <a:endParaRPr lang="zh-CN" altLang="en-US" sz="3200" dirty="0"/>
          </a:p>
        </p:txBody>
      </p:sp>
      <p:cxnSp>
        <p:nvCxnSpPr>
          <p:cNvPr id="30" name="直接连接符 29"/>
          <p:cNvCxnSpPr>
            <a:stCxn id="18" idx="5"/>
            <a:endCxn id="24" idx="0"/>
          </p:cNvCxnSpPr>
          <p:nvPr/>
        </p:nvCxnSpPr>
        <p:spPr bwMode="auto">
          <a:xfrm rot="16200000" flipH="1">
            <a:off x="7420191" y="3384549"/>
            <a:ext cx="560409" cy="6132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3" name="Oval 29"/>
          <p:cNvSpPr>
            <a:spLocks noChangeArrowheads="1"/>
          </p:cNvSpPr>
          <p:nvPr/>
        </p:nvSpPr>
        <p:spPr bwMode="auto">
          <a:xfrm>
            <a:off x="7450200" y="4838959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H</a:t>
            </a:r>
            <a:endParaRPr lang="zh-CN" altLang="en-US" sz="3200" dirty="0"/>
          </a:p>
        </p:txBody>
      </p:sp>
      <p:cxnSp>
        <p:nvCxnSpPr>
          <p:cNvPr id="34" name="直接连接符 33"/>
          <p:cNvCxnSpPr>
            <a:stCxn id="24" idx="3"/>
            <a:endCxn id="33" idx="0"/>
          </p:cNvCxnSpPr>
          <p:nvPr/>
        </p:nvCxnSpPr>
        <p:spPr bwMode="auto">
          <a:xfrm rot="5400000">
            <a:off x="7546801" y="4556950"/>
            <a:ext cx="437409" cy="1266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5" name="Oval 29"/>
          <p:cNvSpPr>
            <a:spLocks noChangeArrowheads="1"/>
          </p:cNvSpPr>
          <p:nvPr/>
        </p:nvSpPr>
        <p:spPr bwMode="auto">
          <a:xfrm>
            <a:off x="8182800" y="4838959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I</a:t>
            </a:r>
            <a:endParaRPr lang="zh-CN" altLang="en-US" sz="3200" dirty="0"/>
          </a:p>
        </p:txBody>
      </p:sp>
      <p:cxnSp>
        <p:nvCxnSpPr>
          <p:cNvPr id="36" name="直接连接符 35"/>
          <p:cNvCxnSpPr>
            <a:stCxn id="24" idx="5"/>
            <a:endCxn id="35" idx="0"/>
          </p:cNvCxnSpPr>
          <p:nvPr/>
        </p:nvCxnSpPr>
        <p:spPr bwMode="auto">
          <a:xfrm rot="16200000" flipH="1">
            <a:off x="8091291" y="4495449"/>
            <a:ext cx="437409" cy="2496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7" name="Oval 28"/>
          <p:cNvSpPr>
            <a:spLocks noChangeArrowheads="1"/>
          </p:cNvSpPr>
          <p:nvPr/>
        </p:nvSpPr>
        <p:spPr bwMode="auto">
          <a:xfrm>
            <a:off x="5773800" y="2971800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B</a:t>
            </a:r>
            <a:endParaRPr lang="zh-CN" altLang="en-US" sz="3200" dirty="0"/>
          </a:p>
        </p:txBody>
      </p:sp>
      <p:sp>
        <p:nvSpPr>
          <p:cNvPr id="38" name="Oval 29"/>
          <p:cNvSpPr>
            <a:spLocks noChangeArrowheads="1"/>
          </p:cNvSpPr>
          <p:nvPr/>
        </p:nvSpPr>
        <p:spPr bwMode="auto">
          <a:xfrm>
            <a:off x="5287200" y="3989409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D</a:t>
            </a:r>
            <a:endParaRPr lang="zh-CN" altLang="en-US" sz="3200" dirty="0"/>
          </a:p>
        </p:txBody>
      </p:sp>
      <p:cxnSp>
        <p:nvCxnSpPr>
          <p:cNvPr id="39" name="直接连接符 38"/>
          <p:cNvCxnSpPr>
            <a:stCxn id="37" idx="3"/>
            <a:endCxn id="38" idx="0"/>
          </p:cNvCxnSpPr>
          <p:nvPr/>
        </p:nvCxnSpPr>
        <p:spPr bwMode="auto">
          <a:xfrm rot="5400000">
            <a:off x="5399696" y="3541496"/>
            <a:ext cx="587418" cy="3084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1" name="Oval 29"/>
          <p:cNvSpPr>
            <a:spLocks noChangeArrowheads="1"/>
          </p:cNvSpPr>
          <p:nvPr/>
        </p:nvSpPr>
        <p:spPr bwMode="auto">
          <a:xfrm>
            <a:off x="6764400" y="4857011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G</a:t>
            </a:r>
            <a:endParaRPr lang="zh-CN" altLang="en-US" sz="3200" dirty="0"/>
          </a:p>
        </p:txBody>
      </p:sp>
      <p:cxnSp>
        <p:nvCxnSpPr>
          <p:cNvPr id="42" name="直接连接符 41"/>
          <p:cNvCxnSpPr>
            <a:stCxn id="19" idx="5"/>
            <a:endCxn id="41" idx="0"/>
          </p:cNvCxnSpPr>
          <p:nvPr/>
        </p:nvCxnSpPr>
        <p:spPr bwMode="auto">
          <a:xfrm rot="16200000" flipH="1">
            <a:off x="6672565" y="4513175"/>
            <a:ext cx="455461" cy="2322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Text Box 6"/>
          <p:cNvSpPr txBox="1">
            <a:spLocks noChangeArrowheads="1"/>
          </p:cNvSpPr>
          <p:nvPr/>
        </p:nvSpPr>
        <p:spPr bwMode="auto">
          <a:xfrm>
            <a:off x="457200" y="4191000"/>
            <a:ext cx="4419600" cy="117570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3200" dirty="0"/>
              <a:t>先根序列：</a:t>
            </a:r>
            <a:endParaRPr lang="en-US" altLang="zh-CN" sz="3200" dirty="0"/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endParaRPr lang="en-US" altLang="zh-CN" sz="3200" dirty="0"/>
          </a:p>
        </p:txBody>
      </p:sp>
      <p:sp>
        <p:nvSpPr>
          <p:cNvPr id="46" name="下箭头 45"/>
          <p:cNvSpPr/>
          <p:nvPr/>
        </p:nvSpPr>
        <p:spPr bwMode="auto">
          <a:xfrm>
            <a:off x="2362200" y="3843600"/>
            <a:ext cx="381000" cy="360000"/>
          </a:xfrm>
          <a:prstGeom prst="downArrow">
            <a:avLst/>
          </a:prstGeom>
          <a:solidFill>
            <a:schemeClr val="bg2">
              <a:lumMod val="20000"/>
              <a:lumOff val="80000"/>
            </a:schemeClr>
          </a:solidFill>
          <a:ln w="28575" cap="flat" cmpd="sng" algn="ctr">
            <a:solidFill>
              <a:srgbClr val="0033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52" name="直接箭头连接符 51"/>
          <p:cNvCxnSpPr/>
          <p:nvPr/>
        </p:nvCxnSpPr>
        <p:spPr bwMode="auto">
          <a:xfrm rot="5400000">
            <a:off x="6667500" y="1866900"/>
            <a:ext cx="304800" cy="2286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4" name="直接箭头连接符 53"/>
          <p:cNvCxnSpPr/>
          <p:nvPr/>
        </p:nvCxnSpPr>
        <p:spPr bwMode="auto">
          <a:xfrm rot="5400000">
            <a:off x="6172200" y="2743200"/>
            <a:ext cx="304800" cy="3048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5" name="直接箭头连接符 54"/>
          <p:cNvCxnSpPr>
            <a:endCxn id="38" idx="7"/>
          </p:cNvCxnSpPr>
          <p:nvPr/>
        </p:nvCxnSpPr>
        <p:spPr bwMode="auto">
          <a:xfrm rot="5400000">
            <a:off x="5589587" y="3785405"/>
            <a:ext cx="405618" cy="150009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6" name="直接箭头连接符 55"/>
          <p:cNvCxnSpPr/>
          <p:nvPr/>
        </p:nvCxnSpPr>
        <p:spPr bwMode="auto">
          <a:xfrm rot="5400000">
            <a:off x="5181600" y="4572000"/>
            <a:ext cx="304800" cy="1524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7" name="直接箭头连接符 56"/>
          <p:cNvCxnSpPr/>
          <p:nvPr/>
        </p:nvCxnSpPr>
        <p:spPr bwMode="auto">
          <a:xfrm rot="16200000" flipH="1">
            <a:off x="5524501" y="4610100"/>
            <a:ext cx="304799" cy="762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1" name="直接箭头连接符 60"/>
          <p:cNvCxnSpPr/>
          <p:nvPr/>
        </p:nvCxnSpPr>
        <p:spPr bwMode="auto">
          <a:xfrm rot="16200000" flipH="1">
            <a:off x="6057900" y="3543300"/>
            <a:ext cx="304800" cy="2286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3" name="直接箭头连接符 62"/>
          <p:cNvCxnSpPr/>
          <p:nvPr/>
        </p:nvCxnSpPr>
        <p:spPr bwMode="auto">
          <a:xfrm rot="5400000">
            <a:off x="7315200" y="2743200"/>
            <a:ext cx="381000" cy="2286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4" name="直接箭头连接符 63"/>
          <p:cNvCxnSpPr/>
          <p:nvPr/>
        </p:nvCxnSpPr>
        <p:spPr bwMode="auto">
          <a:xfrm rot="5400000">
            <a:off x="6667500" y="3771900"/>
            <a:ext cx="304800" cy="2286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5" name="直接箭头连接符 64"/>
          <p:cNvCxnSpPr/>
          <p:nvPr/>
        </p:nvCxnSpPr>
        <p:spPr bwMode="auto">
          <a:xfrm rot="5400000">
            <a:off x="6134100" y="4533900"/>
            <a:ext cx="381000" cy="1524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9" name="直接箭头连接符 68"/>
          <p:cNvCxnSpPr/>
          <p:nvPr/>
        </p:nvCxnSpPr>
        <p:spPr bwMode="auto">
          <a:xfrm rot="5400000">
            <a:off x="6972300" y="4610100"/>
            <a:ext cx="381000" cy="1524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6" name="直接箭头连接符 75"/>
          <p:cNvCxnSpPr/>
          <p:nvPr/>
        </p:nvCxnSpPr>
        <p:spPr bwMode="auto">
          <a:xfrm rot="5400000">
            <a:off x="6629400" y="5410200"/>
            <a:ext cx="304800" cy="1524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7" name="直接箭头连接符 76"/>
          <p:cNvCxnSpPr/>
          <p:nvPr/>
        </p:nvCxnSpPr>
        <p:spPr bwMode="auto">
          <a:xfrm rot="16200000" flipH="1">
            <a:off x="6972301" y="5448300"/>
            <a:ext cx="304799" cy="762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8" name="直接箭头连接符 77"/>
          <p:cNvCxnSpPr/>
          <p:nvPr/>
        </p:nvCxnSpPr>
        <p:spPr bwMode="auto">
          <a:xfrm rot="5400000">
            <a:off x="7391399" y="5410200"/>
            <a:ext cx="304800" cy="1524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9" name="直接箭头连接符 78"/>
          <p:cNvCxnSpPr/>
          <p:nvPr/>
        </p:nvCxnSpPr>
        <p:spPr bwMode="auto">
          <a:xfrm rot="16200000" flipH="1">
            <a:off x="7734301" y="5448300"/>
            <a:ext cx="304799" cy="762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0" name="直接箭头连接符 79"/>
          <p:cNvCxnSpPr/>
          <p:nvPr/>
        </p:nvCxnSpPr>
        <p:spPr bwMode="auto">
          <a:xfrm rot="5400000">
            <a:off x="8077198" y="5410200"/>
            <a:ext cx="304800" cy="1524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1" name="直接箭头连接符 80"/>
          <p:cNvCxnSpPr/>
          <p:nvPr/>
        </p:nvCxnSpPr>
        <p:spPr bwMode="auto">
          <a:xfrm rot="16200000" flipH="1">
            <a:off x="8420100" y="5448300"/>
            <a:ext cx="304799" cy="762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2" name="直接箭头连接符 81"/>
          <p:cNvCxnSpPr/>
          <p:nvPr/>
        </p:nvCxnSpPr>
        <p:spPr bwMode="auto">
          <a:xfrm rot="5400000">
            <a:off x="7734300" y="4610100"/>
            <a:ext cx="304800" cy="2286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7" name="直接箭头连接符 86"/>
          <p:cNvCxnSpPr/>
          <p:nvPr/>
        </p:nvCxnSpPr>
        <p:spPr bwMode="auto">
          <a:xfrm rot="5400000">
            <a:off x="8343900" y="4610100"/>
            <a:ext cx="381000" cy="1524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8" name="直接箭头连接符 87"/>
          <p:cNvCxnSpPr/>
          <p:nvPr/>
        </p:nvCxnSpPr>
        <p:spPr bwMode="auto">
          <a:xfrm rot="5400000">
            <a:off x="7962900" y="3771900"/>
            <a:ext cx="381000" cy="1524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0" name="矩形 89"/>
          <p:cNvSpPr/>
          <p:nvPr/>
        </p:nvSpPr>
        <p:spPr>
          <a:xfrm>
            <a:off x="990600" y="4648200"/>
            <a:ext cx="686406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/>
              <a:t>B, </a:t>
            </a:r>
            <a:endParaRPr lang="zh-CN" altLang="en-US" sz="3200" dirty="0"/>
          </a:p>
        </p:txBody>
      </p:sp>
      <p:sp>
        <p:nvSpPr>
          <p:cNvPr id="91" name="矩形 90"/>
          <p:cNvSpPr/>
          <p:nvPr/>
        </p:nvSpPr>
        <p:spPr>
          <a:xfrm>
            <a:off x="1447194" y="4648200"/>
            <a:ext cx="708848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/>
              <a:t>D, </a:t>
            </a:r>
            <a:endParaRPr lang="zh-CN" altLang="en-US" sz="3200" dirty="0"/>
          </a:p>
        </p:txBody>
      </p:sp>
      <p:sp>
        <p:nvSpPr>
          <p:cNvPr id="92" name="矩形 91"/>
          <p:cNvSpPr/>
          <p:nvPr/>
        </p:nvSpPr>
        <p:spPr>
          <a:xfrm>
            <a:off x="533400" y="4648200"/>
            <a:ext cx="708848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/>
              <a:t>A, </a:t>
            </a:r>
            <a:endParaRPr lang="zh-CN" altLang="en-US" sz="3200" dirty="0"/>
          </a:p>
        </p:txBody>
      </p:sp>
      <p:sp>
        <p:nvSpPr>
          <p:cNvPr id="93" name="矩形 92"/>
          <p:cNvSpPr/>
          <p:nvPr/>
        </p:nvSpPr>
        <p:spPr>
          <a:xfrm>
            <a:off x="1958152" y="4648200"/>
            <a:ext cx="708848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/>
              <a:t>C, </a:t>
            </a:r>
            <a:endParaRPr lang="zh-CN" altLang="en-US" sz="3200" dirty="0"/>
          </a:p>
        </p:txBody>
      </p:sp>
      <p:sp>
        <p:nvSpPr>
          <p:cNvPr id="94" name="矩形 93"/>
          <p:cNvSpPr/>
          <p:nvPr/>
        </p:nvSpPr>
        <p:spPr>
          <a:xfrm>
            <a:off x="2415352" y="4648200"/>
            <a:ext cx="708848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/>
              <a:t>E, </a:t>
            </a:r>
            <a:endParaRPr lang="zh-CN" altLang="en-US" sz="3200" dirty="0"/>
          </a:p>
        </p:txBody>
      </p:sp>
      <p:sp>
        <p:nvSpPr>
          <p:cNvPr id="95" name="矩形 94"/>
          <p:cNvSpPr/>
          <p:nvPr/>
        </p:nvSpPr>
        <p:spPr>
          <a:xfrm>
            <a:off x="2872552" y="4648200"/>
            <a:ext cx="731290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/>
              <a:t>G, </a:t>
            </a:r>
            <a:endParaRPr lang="zh-CN" altLang="en-US" sz="3200" dirty="0"/>
          </a:p>
        </p:txBody>
      </p:sp>
      <p:sp>
        <p:nvSpPr>
          <p:cNvPr id="96" name="矩形 95"/>
          <p:cNvSpPr/>
          <p:nvPr/>
        </p:nvSpPr>
        <p:spPr>
          <a:xfrm>
            <a:off x="3421700" y="4648200"/>
            <a:ext cx="616900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/>
              <a:t>F, </a:t>
            </a:r>
            <a:endParaRPr lang="zh-CN" altLang="en-US" sz="3200" dirty="0"/>
          </a:p>
        </p:txBody>
      </p:sp>
      <p:sp>
        <p:nvSpPr>
          <p:cNvPr id="97" name="矩形 96"/>
          <p:cNvSpPr/>
          <p:nvPr/>
        </p:nvSpPr>
        <p:spPr>
          <a:xfrm>
            <a:off x="3863152" y="4648200"/>
            <a:ext cx="708848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/>
              <a:t>H, </a:t>
            </a:r>
            <a:endParaRPr lang="zh-CN" altLang="en-US" sz="3200" dirty="0"/>
          </a:p>
        </p:txBody>
      </p:sp>
      <p:sp>
        <p:nvSpPr>
          <p:cNvPr id="98" name="矩形 97"/>
          <p:cNvSpPr/>
          <p:nvPr/>
        </p:nvSpPr>
        <p:spPr>
          <a:xfrm>
            <a:off x="4350694" y="4648200"/>
            <a:ext cx="412292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/>
              <a:t>I </a:t>
            </a:r>
            <a:endParaRPr lang="zh-CN" altLang="en-US" sz="3200" dirty="0"/>
          </a:p>
        </p:txBody>
      </p:sp>
      <p:sp>
        <p:nvSpPr>
          <p:cNvPr id="103" name="Rectangle 6"/>
          <p:cNvSpPr>
            <a:spLocks noChangeArrowheads="1"/>
          </p:cNvSpPr>
          <p:nvPr/>
        </p:nvSpPr>
        <p:spPr bwMode="auto">
          <a:xfrm>
            <a:off x="457200" y="5334000"/>
            <a:ext cx="4419600" cy="6858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2857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200" dirty="0">
                <a:solidFill>
                  <a:schemeClr val="bg1"/>
                </a:solidFill>
                <a:latin typeface="黑体" pitchFamily="2" charset="-122"/>
              </a:rPr>
              <a:t>‘根’在序列的最左侧</a:t>
            </a:r>
            <a:endParaRPr lang="en-US" altLang="zh-CN" sz="3200" dirty="0">
              <a:solidFill>
                <a:schemeClr val="bg1"/>
              </a:solidFill>
              <a:latin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/>
      <p:bldP spid="91" grpId="0"/>
      <p:bldP spid="92" grpId="0"/>
      <p:bldP spid="93" grpId="0"/>
      <p:bldP spid="94" grpId="0"/>
      <p:bldP spid="95" grpId="0"/>
      <p:bldP spid="96" grpId="0"/>
      <p:bldP spid="97" grpId="0"/>
      <p:bldP spid="98" grpId="0"/>
      <p:bldP spid="103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 Box 6"/>
          <p:cNvSpPr txBox="1">
            <a:spLocks noChangeArrowheads="1"/>
          </p:cNvSpPr>
          <p:nvPr/>
        </p:nvSpPr>
        <p:spPr bwMode="auto">
          <a:xfrm>
            <a:off x="457200" y="1219200"/>
            <a:ext cx="5715000" cy="265303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08000">
              <a:lnSpc>
                <a:spcPct val="13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zh-CN" altLang="en-US" sz="3200" dirty="0">
                <a:solidFill>
                  <a:srgbClr val="00518E"/>
                </a:solidFill>
              </a:rPr>
              <a:t> 递归过程： </a:t>
            </a:r>
            <a:endParaRPr lang="en-US" altLang="zh-CN" sz="3200" dirty="0">
              <a:solidFill>
                <a:srgbClr val="00518E"/>
              </a:solidFill>
            </a:endParaRPr>
          </a:p>
          <a:p>
            <a:pPr marL="108000">
              <a:lnSpc>
                <a:spcPct val="130000"/>
              </a:lnSpc>
              <a:spcBef>
                <a:spcPts val="0"/>
              </a:spcBef>
              <a:buAutoNum type="arabicParenBoth"/>
            </a:pPr>
            <a:r>
              <a:rPr lang="zh-CN" altLang="en-US" sz="3200" dirty="0"/>
              <a:t> 按“中根”遍历左子树；</a:t>
            </a:r>
            <a:endParaRPr lang="en-US" altLang="zh-CN" sz="3200" dirty="0"/>
          </a:p>
          <a:p>
            <a:pPr marL="108000">
              <a:lnSpc>
                <a:spcPct val="130000"/>
              </a:lnSpc>
              <a:spcBef>
                <a:spcPts val="0"/>
              </a:spcBef>
              <a:buAutoNum type="arabicParenBoth"/>
            </a:pPr>
            <a:r>
              <a:rPr lang="zh-CN" altLang="en-US" sz="3200" dirty="0"/>
              <a:t> 访问根；</a:t>
            </a:r>
            <a:endParaRPr lang="en-US" altLang="zh-CN" sz="3200" dirty="0"/>
          </a:p>
          <a:p>
            <a:pPr marL="108000">
              <a:lnSpc>
                <a:spcPct val="130000"/>
              </a:lnSpc>
              <a:spcBef>
                <a:spcPts val="0"/>
              </a:spcBef>
              <a:buFontTx/>
              <a:buAutoNum type="arabicParenBoth"/>
            </a:pPr>
            <a:r>
              <a:rPr lang="zh-CN" altLang="en-US" sz="3200" dirty="0"/>
              <a:t> 按“中根”遍历右子树；</a:t>
            </a:r>
            <a:endParaRPr lang="en-US" altLang="zh-CN" sz="3200" dirty="0"/>
          </a:p>
        </p:txBody>
      </p:sp>
      <p:sp>
        <p:nvSpPr>
          <p:cNvPr id="31" name="Rectangle 2"/>
          <p:cNvSpPr txBox="1">
            <a:spLocks noChangeArrowheads="1"/>
          </p:cNvSpPr>
          <p:nvPr/>
        </p:nvSpPr>
        <p:spPr bwMode="auto">
          <a:xfrm>
            <a:off x="457200" y="-75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kumimoji="0" lang="en-US" altLang="zh-CN" sz="4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黑体" pitchFamily="2" charset="-122"/>
                <a:cs typeface="+mj-cs"/>
              </a:rPr>
              <a:t>2.</a:t>
            </a:r>
            <a:r>
              <a:rPr kumimoji="0" lang="en-US" altLang="zh-CN" sz="4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j-cs"/>
              </a:rPr>
              <a:t> </a:t>
            </a:r>
            <a:r>
              <a:rPr kumimoji="0" lang="zh-CN" altLang="en-US" sz="4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j-cs"/>
              </a:rPr>
              <a:t>中根遍历</a:t>
            </a:r>
            <a:r>
              <a:rPr lang="en-US" altLang="zh-CN" sz="4400" kern="0" dirty="0">
                <a:solidFill>
                  <a:schemeClr val="tx2"/>
                </a:solidFill>
                <a:latin typeface="黑体" pitchFamily="2" charset="-122"/>
              </a:rPr>
              <a:t>(</a:t>
            </a:r>
            <a:r>
              <a:rPr lang="en-US" altLang="zh-CN" sz="4400" kern="0" dirty="0">
                <a:solidFill>
                  <a:schemeClr val="tx2"/>
                </a:solidFill>
              </a:rPr>
              <a:t>LDR</a:t>
            </a:r>
            <a:r>
              <a:rPr lang="en-US" altLang="zh-CN" sz="4400" kern="0" dirty="0">
                <a:solidFill>
                  <a:schemeClr val="tx2"/>
                </a:solidFill>
                <a:latin typeface="黑体" pitchFamily="2" charset="-122"/>
              </a:rPr>
              <a:t>)</a:t>
            </a:r>
            <a:endParaRPr lang="zh-CN" altLang="en-US" sz="4400" kern="0" dirty="0">
              <a:solidFill>
                <a:schemeClr val="tx2"/>
              </a:solidFill>
              <a:latin typeface="黑体" pitchFamily="2" charset="-122"/>
            </a:endParaRPr>
          </a:p>
        </p:txBody>
      </p:sp>
      <p:sp>
        <p:nvSpPr>
          <p:cNvPr id="32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3" name="Oval 29"/>
          <p:cNvSpPr>
            <a:spLocks noChangeArrowheads="1"/>
          </p:cNvSpPr>
          <p:nvPr/>
        </p:nvSpPr>
        <p:spPr bwMode="auto">
          <a:xfrm>
            <a:off x="6747600" y="3141118"/>
            <a:ext cx="720000" cy="720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D</a:t>
            </a:r>
            <a:endParaRPr lang="zh-CN" altLang="en-US" sz="3200" dirty="0"/>
          </a:p>
        </p:txBody>
      </p:sp>
      <p:cxnSp>
        <p:nvCxnSpPr>
          <p:cNvPr id="58" name="直接连接符 57"/>
          <p:cNvCxnSpPr>
            <a:stCxn id="53" idx="3"/>
          </p:cNvCxnSpPr>
          <p:nvPr/>
        </p:nvCxnSpPr>
        <p:spPr bwMode="auto">
          <a:xfrm rot="5400000">
            <a:off x="6504601" y="3825276"/>
            <a:ext cx="418041" cy="278842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直接连接符 58"/>
          <p:cNvCxnSpPr>
            <a:endCxn id="53" idx="5"/>
          </p:cNvCxnSpPr>
          <p:nvPr/>
        </p:nvCxnSpPr>
        <p:spPr bwMode="auto">
          <a:xfrm rot="16200000" flipV="1">
            <a:off x="7292559" y="3825277"/>
            <a:ext cx="418041" cy="278842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0" name="云形 59"/>
          <p:cNvSpPr/>
          <p:nvPr/>
        </p:nvSpPr>
        <p:spPr bwMode="auto">
          <a:xfrm>
            <a:off x="5867400" y="4055518"/>
            <a:ext cx="990600" cy="900000"/>
          </a:xfrm>
          <a:prstGeom prst="cloud">
            <a:avLst/>
          </a:prstGeom>
          <a:solidFill>
            <a:srgbClr val="007E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32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Arial" charset="0"/>
                <a:ea typeface="黑体" pitchFamily="2" charset="-122"/>
              </a:rPr>
              <a:t>L</a:t>
            </a:r>
            <a:endParaRPr kumimoji="0" lang="zh-CN" altLang="en-US" sz="3200" b="0" i="0" u="none" strike="noStrike" cap="none" normalizeH="0" baseline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62" name="云形 61"/>
          <p:cNvSpPr/>
          <p:nvPr/>
        </p:nvSpPr>
        <p:spPr bwMode="auto">
          <a:xfrm>
            <a:off x="7315200" y="4055518"/>
            <a:ext cx="990600" cy="900000"/>
          </a:xfrm>
          <a:prstGeom prst="cloud">
            <a:avLst/>
          </a:prstGeom>
          <a:solidFill>
            <a:srgbClr val="007E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32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Arial" charset="0"/>
                <a:ea typeface="黑体" pitchFamily="2" charset="-122"/>
              </a:rPr>
              <a:t>R</a:t>
            </a:r>
            <a:endParaRPr kumimoji="0" lang="zh-CN" altLang="en-US" sz="3200" b="0" i="0" u="none" strike="noStrike" cap="none" normalizeH="0" baseline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66" name="Text Box 6"/>
          <p:cNvSpPr txBox="1">
            <a:spLocks noChangeArrowheads="1"/>
          </p:cNvSpPr>
          <p:nvPr/>
        </p:nvSpPr>
        <p:spPr bwMode="auto">
          <a:xfrm>
            <a:off x="6858000" y="2590800"/>
            <a:ext cx="838200" cy="6955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40000"/>
              </a:lnSpc>
              <a:spcBef>
                <a:spcPts val="0"/>
              </a:spcBef>
              <a:buNone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sym typeface="Wingdings" pitchFamily="2" charset="2"/>
              </a:rPr>
              <a:t>根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sym typeface="Wingdings" pitchFamily="2" charset="2"/>
            </a:endParaRPr>
          </a:p>
        </p:txBody>
      </p:sp>
      <p:sp>
        <p:nvSpPr>
          <p:cNvPr id="67" name="Text Box 6"/>
          <p:cNvSpPr txBox="1">
            <a:spLocks noChangeArrowheads="1"/>
          </p:cNvSpPr>
          <p:nvPr/>
        </p:nvSpPr>
        <p:spPr bwMode="auto">
          <a:xfrm>
            <a:off x="5791200" y="4817518"/>
            <a:ext cx="1371600" cy="6955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40000"/>
              </a:lnSpc>
              <a:spcBef>
                <a:spcPts val="0"/>
              </a:spcBef>
              <a:buNone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sym typeface="Wingdings" pitchFamily="2" charset="2"/>
              </a:rPr>
              <a:t>左子树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sym typeface="Wingdings" pitchFamily="2" charset="2"/>
            </a:endParaRPr>
          </a:p>
        </p:txBody>
      </p:sp>
      <p:sp>
        <p:nvSpPr>
          <p:cNvPr id="68" name="Text Box 6"/>
          <p:cNvSpPr txBox="1">
            <a:spLocks noChangeArrowheads="1"/>
          </p:cNvSpPr>
          <p:nvPr/>
        </p:nvSpPr>
        <p:spPr bwMode="auto">
          <a:xfrm>
            <a:off x="7239000" y="4817518"/>
            <a:ext cx="1371600" cy="6955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40000"/>
              </a:lnSpc>
              <a:spcBef>
                <a:spcPts val="0"/>
              </a:spcBef>
              <a:buNone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sym typeface="Wingdings" pitchFamily="2" charset="2"/>
              </a:rPr>
              <a:t>右子树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 Box 6"/>
          <p:cNvSpPr txBox="1">
            <a:spLocks noChangeArrowheads="1"/>
          </p:cNvSpPr>
          <p:nvPr/>
        </p:nvSpPr>
        <p:spPr bwMode="auto">
          <a:xfrm>
            <a:off x="457200" y="1219200"/>
            <a:ext cx="5715000" cy="265303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08000">
              <a:lnSpc>
                <a:spcPct val="13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zh-CN" altLang="en-US" sz="3200" dirty="0">
                <a:solidFill>
                  <a:srgbClr val="00518E"/>
                </a:solidFill>
              </a:rPr>
              <a:t> 递归过程： </a:t>
            </a:r>
            <a:endParaRPr lang="en-US" altLang="zh-CN" sz="3200" dirty="0">
              <a:solidFill>
                <a:srgbClr val="00518E"/>
              </a:solidFill>
            </a:endParaRPr>
          </a:p>
          <a:p>
            <a:pPr marL="108000">
              <a:lnSpc>
                <a:spcPct val="130000"/>
              </a:lnSpc>
              <a:spcBef>
                <a:spcPts val="0"/>
              </a:spcBef>
              <a:buAutoNum type="arabicParenBoth"/>
            </a:pPr>
            <a:r>
              <a:rPr lang="zh-CN" altLang="en-US" sz="3200" dirty="0"/>
              <a:t> 按“中根”遍历左子树；</a:t>
            </a:r>
            <a:endParaRPr lang="en-US" altLang="zh-CN" sz="3200" dirty="0"/>
          </a:p>
          <a:p>
            <a:pPr marL="108000">
              <a:lnSpc>
                <a:spcPct val="130000"/>
              </a:lnSpc>
              <a:spcBef>
                <a:spcPts val="0"/>
              </a:spcBef>
              <a:buAutoNum type="arabicParenBoth"/>
            </a:pPr>
            <a:r>
              <a:rPr lang="zh-CN" altLang="en-US" sz="3200" dirty="0"/>
              <a:t> 访问根；</a:t>
            </a:r>
            <a:endParaRPr lang="en-US" altLang="zh-CN" sz="3200" dirty="0"/>
          </a:p>
          <a:p>
            <a:pPr marL="108000">
              <a:lnSpc>
                <a:spcPct val="130000"/>
              </a:lnSpc>
              <a:spcBef>
                <a:spcPts val="0"/>
              </a:spcBef>
              <a:buFontTx/>
              <a:buAutoNum type="arabicParenBoth"/>
            </a:pPr>
            <a:r>
              <a:rPr lang="zh-CN" altLang="en-US" sz="3200" dirty="0"/>
              <a:t> 按“中根”遍历右子树；</a:t>
            </a:r>
            <a:endParaRPr lang="en-US" altLang="zh-CN" sz="3200" dirty="0"/>
          </a:p>
        </p:txBody>
      </p:sp>
      <p:sp>
        <p:nvSpPr>
          <p:cNvPr id="31" name="Rectangle 2"/>
          <p:cNvSpPr txBox="1">
            <a:spLocks noChangeArrowheads="1"/>
          </p:cNvSpPr>
          <p:nvPr/>
        </p:nvSpPr>
        <p:spPr bwMode="auto">
          <a:xfrm>
            <a:off x="457200" y="-75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kumimoji="0" lang="en-US" altLang="zh-CN" sz="4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黑体" pitchFamily="2" charset="-122"/>
                <a:cs typeface="+mj-cs"/>
              </a:rPr>
              <a:t>2.</a:t>
            </a:r>
            <a:r>
              <a:rPr kumimoji="0" lang="en-US" altLang="zh-CN" sz="4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j-cs"/>
              </a:rPr>
              <a:t> </a:t>
            </a:r>
            <a:r>
              <a:rPr kumimoji="0" lang="zh-CN" altLang="en-US" sz="4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j-cs"/>
              </a:rPr>
              <a:t>中根遍历</a:t>
            </a:r>
            <a:r>
              <a:rPr lang="en-US" altLang="zh-CN" sz="4400" kern="0" dirty="0">
                <a:solidFill>
                  <a:schemeClr val="tx2"/>
                </a:solidFill>
                <a:latin typeface="黑体" pitchFamily="2" charset="-122"/>
              </a:rPr>
              <a:t>(</a:t>
            </a:r>
            <a:r>
              <a:rPr lang="en-US" altLang="zh-CN" sz="4400" kern="0" dirty="0">
                <a:solidFill>
                  <a:schemeClr val="tx2"/>
                </a:solidFill>
              </a:rPr>
              <a:t>LDR</a:t>
            </a:r>
            <a:r>
              <a:rPr lang="en-US" altLang="zh-CN" sz="4400" kern="0" dirty="0">
                <a:solidFill>
                  <a:schemeClr val="tx2"/>
                </a:solidFill>
                <a:latin typeface="黑体" pitchFamily="2" charset="-122"/>
              </a:rPr>
              <a:t>)</a:t>
            </a:r>
            <a:endParaRPr lang="zh-CN" altLang="en-US" sz="4400" kern="0" dirty="0">
              <a:solidFill>
                <a:schemeClr val="tx2"/>
              </a:solidFill>
              <a:latin typeface="黑体" pitchFamily="2" charset="-122"/>
            </a:endParaRPr>
          </a:p>
        </p:txBody>
      </p:sp>
      <p:sp>
        <p:nvSpPr>
          <p:cNvPr id="32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7" name="Oval 27"/>
          <p:cNvSpPr>
            <a:spLocks noChangeArrowheads="1"/>
          </p:cNvSpPr>
          <p:nvPr/>
        </p:nvSpPr>
        <p:spPr bwMode="auto">
          <a:xfrm>
            <a:off x="6454200" y="1761559"/>
            <a:ext cx="504000" cy="504000"/>
          </a:xfrm>
          <a:prstGeom prst="ellipse">
            <a:avLst/>
          </a:prstGeom>
          <a:solidFill>
            <a:srgbClr val="FFFE98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/>
              <a:t>A</a:t>
            </a:r>
          </a:p>
        </p:txBody>
      </p:sp>
      <p:sp>
        <p:nvSpPr>
          <p:cNvPr id="18" name="Oval 28"/>
          <p:cNvSpPr>
            <a:spLocks noChangeArrowheads="1"/>
          </p:cNvSpPr>
          <p:nvPr/>
        </p:nvSpPr>
        <p:spPr bwMode="auto">
          <a:xfrm>
            <a:off x="7116000" y="2675959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C</a:t>
            </a:r>
            <a:endParaRPr lang="zh-CN" altLang="en-US" sz="3200" dirty="0"/>
          </a:p>
        </p:txBody>
      </p:sp>
      <p:sp>
        <p:nvSpPr>
          <p:cNvPr id="19" name="Oval 29"/>
          <p:cNvSpPr>
            <a:spLocks noChangeArrowheads="1"/>
          </p:cNvSpPr>
          <p:nvPr/>
        </p:nvSpPr>
        <p:spPr bwMode="auto">
          <a:xfrm>
            <a:off x="6506400" y="3666559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E</a:t>
            </a:r>
            <a:endParaRPr lang="zh-CN" altLang="en-US" sz="3200" dirty="0"/>
          </a:p>
        </p:txBody>
      </p:sp>
      <p:cxnSp>
        <p:nvCxnSpPr>
          <p:cNvPr id="20" name="直接连接符 19"/>
          <p:cNvCxnSpPr>
            <a:stCxn id="17" idx="3"/>
          </p:cNvCxnSpPr>
          <p:nvPr/>
        </p:nvCxnSpPr>
        <p:spPr bwMode="auto">
          <a:xfrm rot="5400000">
            <a:off x="6129001" y="2276950"/>
            <a:ext cx="484209" cy="3138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直接连接符 21"/>
          <p:cNvCxnSpPr>
            <a:stCxn id="17" idx="5"/>
            <a:endCxn id="18" idx="0"/>
          </p:cNvCxnSpPr>
          <p:nvPr/>
        </p:nvCxnSpPr>
        <p:spPr bwMode="auto">
          <a:xfrm rot="16200000" flipH="1">
            <a:off x="6884091" y="2192049"/>
            <a:ext cx="484209" cy="4836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直接连接符 22"/>
          <p:cNvCxnSpPr>
            <a:stCxn id="18" idx="3"/>
            <a:endCxn id="19" idx="0"/>
          </p:cNvCxnSpPr>
          <p:nvPr/>
        </p:nvCxnSpPr>
        <p:spPr bwMode="auto">
          <a:xfrm rot="5400000">
            <a:off x="6693901" y="3170650"/>
            <a:ext cx="560409" cy="4314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4" name="Oval 29"/>
          <p:cNvSpPr>
            <a:spLocks noChangeArrowheads="1"/>
          </p:cNvSpPr>
          <p:nvPr/>
        </p:nvSpPr>
        <p:spPr bwMode="auto">
          <a:xfrm>
            <a:off x="7907400" y="3666559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F</a:t>
            </a:r>
            <a:endParaRPr lang="zh-CN" altLang="en-US" sz="3200" dirty="0"/>
          </a:p>
        </p:txBody>
      </p:sp>
      <p:cxnSp>
        <p:nvCxnSpPr>
          <p:cNvPr id="30" name="直接连接符 29"/>
          <p:cNvCxnSpPr>
            <a:stCxn id="18" idx="5"/>
            <a:endCxn id="24" idx="0"/>
          </p:cNvCxnSpPr>
          <p:nvPr/>
        </p:nvCxnSpPr>
        <p:spPr bwMode="auto">
          <a:xfrm rot="16200000" flipH="1">
            <a:off x="7572591" y="3079749"/>
            <a:ext cx="560409" cy="6132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3" name="Oval 29"/>
          <p:cNvSpPr>
            <a:spLocks noChangeArrowheads="1"/>
          </p:cNvSpPr>
          <p:nvPr/>
        </p:nvSpPr>
        <p:spPr bwMode="auto">
          <a:xfrm>
            <a:off x="7602600" y="4534159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H</a:t>
            </a:r>
            <a:endParaRPr lang="zh-CN" altLang="en-US" sz="3200" dirty="0"/>
          </a:p>
        </p:txBody>
      </p:sp>
      <p:cxnSp>
        <p:nvCxnSpPr>
          <p:cNvPr id="34" name="直接连接符 33"/>
          <p:cNvCxnSpPr>
            <a:stCxn id="24" idx="3"/>
            <a:endCxn id="33" idx="0"/>
          </p:cNvCxnSpPr>
          <p:nvPr/>
        </p:nvCxnSpPr>
        <p:spPr bwMode="auto">
          <a:xfrm rot="5400000">
            <a:off x="7699201" y="4252150"/>
            <a:ext cx="437409" cy="1266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5" name="Oval 29"/>
          <p:cNvSpPr>
            <a:spLocks noChangeArrowheads="1"/>
          </p:cNvSpPr>
          <p:nvPr/>
        </p:nvSpPr>
        <p:spPr bwMode="auto">
          <a:xfrm>
            <a:off x="8335200" y="4534159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I</a:t>
            </a:r>
            <a:endParaRPr lang="zh-CN" altLang="en-US" sz="3200" dirty="0"/>
          </a:p>
        </p:txBody>
      </p:sp>
      <p:cxnSp>
        <p:nvCxnSpPr>
          <p:cNvPr id="36" name="直接连接符 35"/>
          <p:cNvCxnSpPr>
            <a:stCxn id="24" idx="5"/>
            <a:endCxn id="35" idx="0"/>
          </p:cNvCxnSpPr>
          <p:nvPr/>
        </p:nvCxnSpPr>
        <p:spPr bwMode="auto">
          <a:xfrm rot="16200000" flipH="1">
            <a:off x="8243691" y="4190649"/>
            <a:ext cx="437409" cy="2496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7" name="Oval 28"/>
          <p:cNvSpPr>
            <a:spLocks noChangeArrowheads="1"/>
          </p:cNvSpPr>
          <p:nvPr/>
        </p:nvSpPr>
        <p:spPr bwMode="auto">
          <a:xfrm>
            <a:off x="5926200" y="2667000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B</a:t>
            </a:r>
            <a:endParaRPr lang="zh-CN" altLang="en-US" sz="3200" dirty="0"/>
          </a:p>
        </p:txBody>
      </p:sp>
      <p:sp>
        <p:nvSpPr>
          <p:cNvPr id="38" name="Oval 29"/>
          <p:cNvSpPr>
            <a:spLocks noChangeArrowheads="1"/>
          </p:cNvSpPr>
          <p:nvPr/>
        </p:nvSpPr>
        <p:spPr bwMode="auto">
          <a:xfrm>
            <a:off x="5439600" y="3684609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D</a:t>
            </a:r>
            <a:endParaRPr lang="zh-CN" altLang="en-US" sz="3200" dirty="0"/>
          </a:p>
        </p:txBody>
      </p:sp>
      <p:cxnSp>
        <p:nvCxnSpPr>
          <p:cNvPr id="39" name="直接连接符 38"/>
          <p:cNvCxnSpPr>
            <a:stCxn id="37" idx="3"/>
            <a:endCxn id="38" idx="0"/>
          </p:cNvCxnSpPr>
          <p:nvPr/>
        </p:nvCxnSpPr>
        <p:spPr bwMode="auto">
          <a:xfrm rot="5400000">
            <a:off x="5552096" y="3236696"/>
            <a:ext cx="587418" cy="3084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1" name="Oval 29"/>
          <p:cNvSpPr>
            <a:spLocks noChangeArrowheads="1"/>
          </p:cNvSpPr>
          <p:nvPr/>
        </p:nvSpPr>
        <p:spPr bwMode="auto">
          <a:xfrm>
            <a:off x="6916800" y="4552211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G</a:t>
            </a:r>
            <a:endParaRPr lang="zh-CN" altLang="en-US" sz="3200" dirty="0"/>
          </a:p>
        </p:txBody>
      </p:sp>
      <p:cxnSp>
        <p:nvCxnSpPr>
          <p:cNvPr id="42" name="直接连接符 41"/>
          <p:cNvCxnSpPr>
            <a:stCxn id="19" idx="5"/>
            <a:endCxn id="41" idx="0"/>
          </p:cNvCxnSpPr>
          <p:nvPr/>
        </p:nvCxnSpPr>
        <p:spPr bwMode="auto">
          <a:xfrm rot="16200000" flipH="1">
            <a:off x="6824965" y="4208375"/>
            <a:ext cx="455461" cy="2322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Text Box 6"/>
          <p:cNvSpPr txBox="1">
            <a:spLocks noChangeArrowheads="1"/>
          </p:cNvSpPr>
          <p:nvPr/>
        </p:nvSpPr>
        <p:spPr bwMode="auto">
          <a:xfrm>
            <a:off x="457200" y="4191000"/>
            <a:ext cx="4419600" cy="1133708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3200" dirty="0"/>
              <a:t>中根序列：</a:t>
            </a:r>
            <a:endParaRPr lang="en-US" altLang="zh-CN" sz="3200" dirty="0"/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endParaRPr lang="en-US" altLang="zh-CN" sz="3200" dirty="0"/>
          </a:p>
        </p:txBody>
      </p:sp>
      <p:sp>
        <p:nvSpPr>
          <p:cNvPr id="46" name="下箭头 45"/>
          <p:cNvSpPr/>
          <p:nvPr/>
        </p:nvSpPr>
        <p:spPr bwMode="auto">
          <a:xfrm>
            <a:off x="2362200" y="3843600"/>
            <a:ext cx="381000" cy="360000"/>
          </a:xfrm>
          <a:prstGeom prst="downArrow">
            <a:avLst/>
          </a:prstGeom>
          <a:solidFill>
            <a:schemeClr val="bg2">
              <a:lumMod val="20000"/>
              <a:lumOff val="80000"/>
            </a:schemeClr>
          </a:solidFill>
          <a:ln w="28575" cap="flat" cmpd="sng" algn="ctr">
            <a:solidFill>
              <a:srgbClr val="0033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990600" y="4648200"/>
            <a:ext cx="686406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/>
              <a:t>B, </a:t>
            </a:r>
            <a:endParaRPr lang="zh-CN" altLang="en-US" sz="3200" dirty="0"/>
          </a:p>
        </p:txBody>
      </p:sp>
      <p:sp>
        <p:nvSpPr>
          <p:cNvPr id="91" name="矩形 90"/>
          <p:cNvSpPr/>
          <p:nvPr/>
        </p:nvSpPr>
        <p:spPr>
          <a:xfrm>
            <a:off x="1447194" y="4648200"/>
            <a:ext cx="686406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/>
              <a:t>A, </a:t>
            </a:r>
            <a:endParaRPr lang="zh-CN" altLang="en-US" sz="3200" dirty="0"/>
          </a:p>
        </p:txBody>
      </p:sp>
      <p:sp>
        <p:nvSpPr>
          <p:cNvPr id="92" name="矩形 91"/>
          <p:cNvSpPr/>
          <p:nvPr/>
        </p:nvSpPr>
        <p:spPr>
          <a:xfrm>
            <a:off x="533400" y="4648200"/>
            <a:ext cx="708848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/>
              <a:t>D, </a:t>
            </a:r>
            <a:endParaRPr lang="zh-CN" altLang="en-US" sz="3200" dirty="0"/>
          </a:p>
        </p:txBody>
      </p:sp>
      <p:sp>
        <p:nvSpPr>
          <p:cNvPr id="93" name="矩形 92"/>
          <p:cNvSpPr/>
          <p:nvPr/>
        </p:nvSpPr>
        <p:spPr>
          <a:xfrm>
            <a:off x="1958152" y="4648200"/>
            <a:ext cx="686406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/>
              <a:t>E, </a:t>
            </a:r>
            <a:endParaRPr lang="zh-CN" altLang="en-US" sz="3200" dirty="0"/>
          </a:p>
        </p:txBody>
      </p:sp>
      <p:sp>
        <p:nvSpPr>
          <p:cNvPr id="94" name="矩形 93"/>
          <p:cNvSpPr/>
          <p:nvPr/>
        </p:nvSpPr>
        <p:spPr>
          <a:xfrm>
            <a:off x="2415352" y="4648200"/>
            <a:ext cx="731290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/>
              <a:t>G, </a:t>
            </a:r>
            <a:endParaRPr lang="zh-CN" altLang="en-US" sz="3200" dirty="0"/>
          </a:p>
        </p:txBody>
      </p:sp>
      <p:sp>
        <p:nvSpPr>
          <p:cNvPr id="95" name="矩形 94"/>
          <p:cNvSpPr/>
          <p:nvPr/>
        </p:nvSpPr>
        <p:spPr>
          <a:xfrm>
            <a:off x="2948752" y="4648200"/>
            <a:ext cx="708848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/>
              <a:t>C, </a:t>
            </a:r>
            <a:endParaRPr lang="zh-CN" altLang="en-US" sz="3200" dirty="0"/>
          </a:p>
        </p:txBody>
      </p:sp>
      <p:sp>
        <p:nvSpPr>
          <p:cNvPr id="96" name="矩形 95"/>
          <p:cNvSpPr/>
          <p:nvPr/>
        </p:nvSpPr>
        <p:spPr>
          <a:xfrm>
            <a:off x="3421700" y="4648200"/>
            <a:ext cx="708848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/>
              <a:t>H, </a:t>
            </a:r>
            <a:endParaRPr lang="zh-CN" altLang="en-US" sz="3200" dirty="0"/>
          </a:p>
        </p:txBody>
      </p:sp>
      <p:sp>
        <p:nvSpPr>
          <p:cNvPr id="97" name="矩形 96"/>
          <p:cNvSpPr/>
          <p:nvPr/>
        </p:nvSpPr>
        <p:spPr>
          <a:xfrm>
            <a:off x="3955100" y="4648200"/>
            <a:ext cx="616900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/>
              <a:t>F, </a:t>
            </a:r>
            <a:endParaRPr lang="zh-CN" altLang="en-US" sz="3200" dirty="0"/>
          </a:p>
        </p:txBody>
      </p:sp>
      <p:sp>
        <p:nvSpPr>
          <p:cNvPr id="98" name="矩形 97"/>
          <p:cNvSpPr/>
          <p:nvPr/>
        </p:nvSpPr>
        <p:spPr>
          <a:xfrm>
            <a:off x="4350694" y="4648200"/>
            <a:ext cx="412292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/>
              <a:t>I </a:t>
            </a:r>
            <a:endParaRPr lang="zh-CN" altLang="en-US" sz="3200" dirty="0"/>
          </a:p>
        </p:txBody>
      </p:sp>
      <p:cxnSp>
        <p:nvCxnSpPr>
          <p:cNvPr id="59" name="直接箭头连接符 58"/>
          <p:cNvCxnSpPr/>
          <p:nvPr/>
        </p:nvCxnSpPr>
        <p:spPr bwMode="auto">
          <a:xfrm rot="5400000">
            <a:off x="6819900" y="1562100"/>
            <a:ext cx="304800" cy="2286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0" name="直接箭头连接符 59"/>
          <p:cNvCxnSpPr/>
          <p:nvPr/>
        </p:nvCxnSpPr>
        <p:spPr bwMode="auto">
          <a:xfrm rot="5400000">
            <a:off x="6324600" y="2438400"/>
            <a:ext cx="304800" cy="3048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2" name="直接箭头连接符 61"/>
          <p:cNvCxnSpPr/>
          <p:nvPr/>
        </p:nvCxnSpPr>
        <p:spPr bwMode="auto">
          <a:xfrm rot="5400000">
            <a:off x="5715000" y="3429000"/>
            <a:ext cx="381000" cy="2286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6" name="直接箭头连接符 65"/>
          <p:cNvCxnSpPr/>
          <p:nvPr/>
        </p:nvCxnSpPr>
        <p:spPr bwMode="auto">
          <a:xfrm rot="5400000">
            <a:off x="7467600" y="2438400"/>
            <a:ext cx="381000" cy="2286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7" name="直接箭头连接符 66"/>
          <p:cNvCxnSpPr/>
          <p:nvPr/>
        </p:nvCxnSpPr>
        <p:spPr bwMode="auto">
          <a:xfrm rot="5400000">
            <a:off x="6819900" y="3467100"/>
            <a:ext cx="304800" cy="2286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8" name="直接箭头连接符 67"/>
          <p:cNvCxnSpPr/>
          <p:nvPr/>
        </p:nvCxnSpPr>
        <p:spPr bwMode="auto">
          <a:xfrm rot="5400000">
            <a:off x="7124700" y="4305300"/>
            <a:ext cx="381000" cy="1524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0" name="直接箭头连接符 69"/>
          <p:cNvCxnSpPr/>
          <p:nvPr/>
        </p:nvCxnSpPr>
        <p:spPr bwMode="auto">
          <a:xfrm rot="5400000">
            <a:off x="7886700" y="4305300"/>
            <a:ext cx="304800" cy="2286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1" name="直接箭头连接符 70"/>
          <p:cNvCxnSpPr/>
          <p:nvPr/>
        </p:nvCxnSpPr>
        <p:spPr bwMode="auto">
          <a:xfrm rot="5400000">
            <a:off x="8496300" y="4305300"/>
            <a:ext cx="381000" cy="1524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2" name="直接箭头连接符 71"/>
          <p:cNvCxnSpPr/>
          <p:nvPr/>
        </p:nvCxnSpPr>
        <p:spPr bwMode="auto">
          <a:xfrm rot="5400000">
            <a:off x="8115300" y="3467100"/>
            <a:ext cx="381000" cy="1524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4" name="直接箭头连接符 83"/>
          <p:cNvCxnSpPr/>
          <p:nvPr/>
        </p:nvCxnSpPr>
        <p:spPr bwMode="auto">
          <a:xfrm rot="5400000">
            <a:off x="5334000" y="4267200"/>
            <a:ext cx="304800" cy="1524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5" name="直接箭头连接符 84"/>
          <p:cNvCxnSpPr/>
          <p:nvPr/>
        </p:nvCxnSpPr>
        <p:spPr bwMode="auto">
          <a:xfrm rot="16200000" flipH="1">
            <a:off x="5676901" y="4305300"/>
            <a:ext cx="304799" cy="762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6" name="直接箭头连接符 85"/>
          <p:cNvCxnSpPr/>
          <p:nvPr/>
        </p:nvCxnSpPr>
        <p:spPr bwMode="auto">
          <a:xfrm rot="16200000" flipH="1">
            <a:off x="6210300" y="3238500"/>
            <a:ext cx="304800" cy="2286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9" name="直接箭头连接符 98"/>
          <p:cNvCxnSpPr/>
          <p:nvPr/>
        </p:nvCxnSpPr>
        <p:spPr bwMode="auto">
          <a:xfrm rot="5400000">
            <a:off x="6286500" y="4229100"/>
            <a:ext cx="381000" cy="1524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0" name="直接箭头连接符 99"/>
          <p:cNvCxnSpPr/>
          <p:nvPr/>
        </p:nvCxnSpPr>
        <p:spPr bwMode="auto">
          <a:xfrm rot="5400000">
            <a:off x="6781800" y="5105400"/>
            <a:ext cx="304800" cy="1524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1" name="直接箭头连接符 100"/>
          <p:cNvCxnSpPr/>
          <p:nvPr/>
        </p:nvCxnSpPr>
        <p:spPr bwMode="auto">
          <a:xfrm rot="16200000" flipH="1">
            <a:off x="7124701" y="5143500"/>
            <a:ext cx="304799" cy="762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6" name="Rectangle 6"/>
          <p:cNvSpPr>
            <a:spLocks noChangeArrowheads="1"/>
          </p:cNvSpPr>
          <p:nvPr/>
        </p:nvSpPr>
        <p:spPr bwMode="auto">
          <a:xfrm>
            <a:off x="457200" y="5334000"/>
            <a:ext cx="7315200" cy="6858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2857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200" dirty="0">
                <a:solidFill>
                  <a:schemeClr val="bg1"/>
                </a:solidFill>
                <a:latin typeface="黑体" pitchFamily="2" charset="-122"/>
              </a:rPr>
              <a:t>左子树在‘根’的左侧，右子树在右侧</a:t>
            </a:r>
            <a:endParaRPr lang="en-US" altLang="zh-CN" sz="3200" dirty="0">
              <a:solidFill>
                <a:schemeClr val="bg1"/>
              </a:solidFill>
              <a:latin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/>
      <p:bldP spid="91" grpId="0"/>
      <p:bldP spid="92" grpId="0"/>
      <p:bldP spid="93" grpId="0"/>
      <p:bldP spid="94" grpId="0"/>
      <p:bldP spid="95" grpId="0"/>
      <p:bldP spid="96" grpId="0"/>
      <p:bldP spid="97" grpId="0"/>
      <p:bldP spid="98" grpId="0"/>
      <p:bldP spid="10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Oval 14"/>
          <p:cNvSpPr>
            <a:spLocks noChangeArrowheads="1"/>
          </p:cNvSpPr>
          <p:nvPr/>
        </p:nvSpPr>
        <p:spPr bwMode="auto">
          <a:xfrm>
            <a:off x="4343400" y="1981200"/>
            <a:ext cx="514350" cy="493713"/>
          </a:xfrm>
          <a:prstGeom prst="ellipse">
            <a:avLst/>
          </a:prstGeom>
          <a:solidFill>
            <a:srgbClr val="5781D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47" name="Oval 15"/>
          <p:cNvSpPr>
            <a:spLocks noChangeArrowheads="1"/>
          </p:cNvSpPr>
          <p:nvPr/>
        </p:nvSpPr>
        <p:spPr bwMode="auto">
          <a:xfrm>
            <a:off x="5278436" y="1981200"/>
            <a:ext cx="514351" cy="493713"/>
          </a:xfrm>
          <a:prstGeom prst="ellipse">
            <a:avLst/>
          </a:prstGeom>
          <a:solidFill>
            <a:srgbClr val="5781D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baseline="0" dirty="0">
                <a:solidFill>
                  <a:schemeClr val="bg1"/>
                </a:solidFill>
              </a:rPr>
              <a:t>B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sp>
        <p:nvSpPr>
          <p:cNvPr id="48" name="Oval 16"/>
          <p:cNvSpPr>
            <a:spLocks noChangeArrowheads="1"/>
          </p:cNvSpPr>
          <p:nvPr/>
        </p:nvSpPr>
        <p:spPr bwMode="auto">
          <a:xfrm>
            <a:off x="6286500" y="1981200"/>
            <a:ext cx="514350" cy="493713"/>
          </a:xfrm>
          <a:prstGeom prst="ellipse">
            <a:avLst/>
          </a:prstGeom>
          <a:solidFill>
            <a:srgbClr val="5781D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>
                <a:solidFill>
                  <a:schemeClr val="bg1"/>
                </a:solidFill>
              </a:rPr>
              <a:t>C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49" name="Oval 17"/>
          <p:cNvSpPr>
            <a:spLocks noChangeArrowheads="1"/>
          </p:cNvSpPr>
          <p:nvPr/>
        </p:nvSpPr>
        <p:spPr bwMode="auto">
          <a:xfrm>
            <a:off x="7061200" y="1981200"/>
            <a:ext cx="514351" cy="493713"/>
          </a:xfrm>
          <a:prstGeom prst="ellipse">
            <a:avLst/>
          </a:prstGeom>
          <a:solidFill>
            <a:srgbClr val="5781D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>
                <a:solidFill>
                  <a:schemeClr val="bg1"/>
                </a:solidFill>
              </a:rPr>
              <a:t>D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50" name="Oval 18"/>
          <p:cNvSpPr>
            <a:spLocks noChangeArrowheads="1"/>
          </p:cNvSpPr>
          <p:nvPr/>
        </p:nvSpPr>
        <p:spPr bwMode="auto">
          <a:xfrm>
            <a:off x="8069264" y="1981200"/>
            <a:ext cx="514350" cy="493713"/>
          </a:xfrm>
          <a:prstGeom prst="ellipse">
            <a:avLst/>
          </a:prstGeom>
          <a:solidFill>
            <a:srgbClr val="5781D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baseline="0" dirty="0">
                <a:solidFill>
                  <a:schemeClr val="bg1"/>
                </a:solidFill>
              </a:rPr>
              <a:t>E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sp>
        <p:nvSpPr>
          <p:cNvPr id="51" name="Oval 19"/>
          <p:cNvSpPr>
            <a:spLocks noChangeArrowheads="1"/>
          </p:cNvSpPr>
          <p:nvPr/>
        </p:nvSpPr>
        <p:spPr bwMode="auto">
          <a:xfrm>
            <a:off x="1466850" y="1371600"/>
            <a:ext cx="514350" cy="493713"/>
          </a:xfrm>
          <a:prstGeom prst="ellipse">
            <a:avLst/>
          </a:prstGeom>
          <a:solidFill>
            <a:srgbClr val="5781D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52" name="Oval 20"/>
          <p:cNvSpPr>
            <a:spLocks noChangeArrowheads="1"/>
          </p:cNvSpPr>
          <p:nvPr/>
        </p:nvSpPr>
        <p:spPr bwMode="auto">
          <a:xfrm>
            <a:off x="951009" y="1828800"/>
            <a:ext cx="514351" cy="493713"/>
          </a:xfrm>
          <a:prstGeom prst="ellipse">
            <a:avLst/>
          </a:prstGeom>
          <a:solidFill>
            <a:srgbClr val="5781D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baseline="0" dirty="0">
                <a:solidFill>
                  <a:schemeClr val="bg1"/>
                </a:solidFill>
              </a:rPr>
              <a:t>C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sp>
        <p:nvSpPr>
          <p:cNvPr id="53" name="Oval 21"/>
          <p:cNvSpPr>
            <a:spLocks noChangeArrowheads="1"/>
          </p:cNvSpPr>
          <p:nvPr/>
        </p:nvSpPr>
        <p:spPr bwMode="auto">
          <a:xfrm>
            <a:off x="2103534" y="1447800"/>
            <a:ext cx="514351" cy="493712"/>
          </a:xfrm>
          <a:prstGeom prst="ellipse">
            <a:avLst/>
          </a:prstGeom>
          <a:solidFill>
            <a:srgbClr val="5781D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baseline="0" dirty="0">
                <a:solidFill>
                  <a:schemeClr val="bg1"/>
                </a:solidFill>
              </a:rPr>
              <a:t>B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54" name="Oval 22"/>
          <p:cNvSpPr>
            <a:spLocks noChangeArrowheads="1"/>
          </p:cNvSpPr>
          <p:nvPr/>
        </p:nvSpPr>
        <p:spPr bwMode="auto">
          <a:xfrm>
            <a:off x="1741584" y="2057400"/>
            <a:ext cx="514351" cy="493713"/>
          </a:xfrm>
          <a:prstGeom prst="ellipse">
            <a:avLst/>
          </a:prstGeom>
          <a:solidFill>
            <a:srgbClr val="5781D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baseline="0" dirty="0">
                <a:solidFill>
                  <a:schemeClr val="bg1"/>
                </a:solidFill>
              </a:rPr>
              <a:t>D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55" name="Oval 23"/>
          <p:cNvSpPr>
            <a:spLocks noChangeArrowheads="1"/>
          </p:cNvSpPr>
          <p:nvPr/>
        </p:nvSpPr>
        <p:spPr bwMode="auto">
          <a:xfrm>
            <a:off x="2535334" y="1828800"/>
            <a:ext cx="514351" cy="493713"/>
          </a:xfrm>
          <a:prstGeom prst="ellipse">
            <a:avLst/>
          </a:prstGeom>
          <a:solidFill>
            <a:srgbClr val="5781D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baseline="0" dirty="0">
                <a:solidFill>
                  <a:schemeClr val="bg1"/>
                </a:solidFill>
              </a:rPr>
              <a:t>E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sp>
        <p:nvSpPr>
          <p:cNvPr id="56" name="Text Box 24"/>
          <p:cNvSpPr txBox="1">
            <a:spLocks noChangeArrowheads="1"/>
          </p:cNvSpPr>
          <p:nvPr/>
        </p:nvSpPr>
        <p:spPr bwMode="auto">
          <a:xfrm>
            <a:off x="838200" y="2590800"/>
            <a:ext cx="243840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baseline="0" dirty="0"/>
              <a:t>(1) </a:t>
            </a:r>
            <a:r>
              <a:rPr lang="zh-CN" altLang="en-US" baseline="0" dirty="0"/>
              <a:t>集合</a:t>
            </a:r>
          </a:p>
        </p:txBody>
      </p:sp>
      <p:sp>
        <p:nvSpPr>
          <p:cNvPr id="57" name="Text Box 25"/>
          <p:cNvSpPr txBox="1">
            <a:spLocks noChangeArrowheads="1"/>
          </p:cNvSpPr>
          <p:nvPr/>
        </p:nvSpPr>
        <p:spPr bwMode="auto">
          <a:xfrm>
            <a:off x="4256749" y="2499738"/>
            <a:ext cx="4442653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baseline="0" dirty="0"/>
              <a:t>(2) </a:t>
            </a:r>
            <a:r>
              <a:rPr lang="zh-CN" altLang="en-US" baseline="0" dirty="0"/>
              <a:t>线性结构</a:t>
            </a:r>
            <a:r>
              <a:rPr lang="en-US" altLang="zh-CN" baseline="0" dirty="0">
                <a:solidFill>
                  <a:srgbClr val="00518E"/>
                </a:solidFill>
              </a:rPr>
              <a:t>(</a:t>
            </a:r>
            <a:r>
              <a:rPr lang="zh-CN" altLang="en-US" baseline="0" dirty="0">
                <a:solidFill>
                  <a:srgbClr val="00518E"/>
                </a:solidFill>
              </a:rPr>
              <a:t>一对一</a:t>
            </a:r>
            <a:r>
              <a:rPr lang="en-US" altLang="zh-CN" baseline="0" dirty="0">
                <a:solidFill>
                  <a:srgbClr val="00518E"/>
                </a:solidFill>
              </a:rPr>
              <a:t>)</a:t>
            </a:r>
            <a:endParaRPr lang="zh-CN" altLang="en-US" baseline="0" dirty="0">
              <a:solidFill>
                <a:srgbClr val="00518E"/>
              </a:solidFill>
            </a:endParaRPr>
          </a:p>
        </p:txBody>
      </p:sp>
      <p:sp>
        <p:nvSpPr>
          <p:cNvPr id="58" name="Oval 26"/>
          <p:cNvSpPr>
            <a:spLocks noChangeArrowheads="1"/>
          </p:cNvSpPr>
          <p:nvPr/>
        </p:nvSpPr>
        <p:spPr bwMode="auto">
          <a:xfrm>
            <a:off x="1222473" y="3342620"/>
            <a:ext cx="514350" cy="493713"/>
          </a:xfrm>
          <a:prstGeom prst="ellipse">
            <a:avLst/>
          </a:prstGeom>
          <a:solidFill>
            <a:srgbClr val="5781D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baseline="0" dirty="0">
                <a:solidFill>
                  <a:schemeClr val="bg1"/>
                </a:solidFill>
              </a:rPr>
              <a:t>A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sp>
        <p:nvSpPr>
          <p:cNvPr id="59" name="Oval 27"/>
          <p:cNvSpPr>
            <a:spLocks noChangeArrowheads="1"/>
          </p:cNvSpPr>
          <p:nvPr/>
        </p:nvSpPr>
        <p:spPr bwMode="auto">
          <a:xfrm>
            <a:off x="719234" y="4014134"/>
            <a:ext cx="514351" cy="493712"/>
          </a:xfrm>
          <a:prstGeom prst="ellipse">
            <a:avLst/>
          </a:prstGeom>
          <a:solidFill>
            <a:srgbClr val="5781D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baseline="0" dirty="0">
                <a:solidFill>
                  <a:schemeClr val="bg1"/>
                </a:solidFill>
              </a:rPr>
              <a:t>B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sp>
        <p:nvSpPr>
          <p:cNvPr id="60" name="Oval 28"/>
          <p:cNvSpPr>
            <a:spLocks noChangeArrowheads="1"/>
          </p:cNvSpPr>
          <p:nvPr/>
        </p:nvSpPr>
        <p:spPr bwMode="auto">
          <a:xfrm>
            <a:off x="1725709" y="4028420"/>
            <a:ext cx="514351" cy="493713"/>
          </a:xfrm>
          <a:prstGeom prst="ellipse">
            <a:avLst/>
          </a:prstGeom>
          <a:solidFill>
            <a:srgbClr val="5781D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baseline="0" dirty="0">
                <a:solidFill>
                  <a:schemeClr val="bg1"/>
                </a:solidFill>
              </a:rPr>
              <a:t>C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61" name="Oval 29"/>
          <p:cNvSpPr>
            <a:spLocks noChangeArrowheads="1"/>
          </p:cNvSpPr>
          <p:nvPr/>
        </p:nvSpPr>
        <p:spPr bwMode="auto">
          <a:xfrm>
            <a:off x="1293909" y="4677708"/>
            <a:ext cx="514351" cy="493712"/>
          </a:xfrm>
          <a:prstGeom prst="ellipse">
            <a:avLst/>
          </a:prstGeom>
          <a:solidFill>
            <a:srgbClr val="5781D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baseline="0" dirty="0">
                <a:solidFill>
                  <a:schemeClr val="bg1"/>
                </a:solidFill>
              </a:rPr>
              <a:t>D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62" name="Oval 30"/>
          <p:cNvSpPr>
            <a:spLocks noChangeArrowheads="1"/>
          </p:cNvSpPr>
          <p:nvPr/>
        </p:nvSpPr>
        <p:spPr bwMode="auto">
          <a:xfrm>
            <a:off x="2230534" y="4677708"/>
            <a:ext cx="514351" cy="493712"/>
          </a:xfrm>
          <a:prstGeom prst="ellipse">
            <a:avLst/>
          </a:prstGeom>
          <a:solidFill>
            <a:srgbClr val="5781D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baseline="0" dirty="0">
                <a:solidFill>
                  <a:schemeClr val="bg1"/>
                </a:solidFill>
              </a:rPr>
              <a:t>E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sp>
        <p:nvSpPr>
          <p:cNvPr id="63" name="Text Box 31"/>
          <p:cNvSpPr txBox="1">
            <a:spLocks noChangeArrowheads="1"/>
          </p:cNvSpPr>
          <p:nvPr/>
        </p:nvSpPr>
        <p:spPr bwMode="auto">
          <a:xfrm>
            <a:off x="0" y="5360313"/>
            <a:ext cx="3810000" cy="95410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baseline="0" dirty="0"/>
              <a:t>     </a:t>
            </a:r>
            <a:r>
              <a:rPr lang="en-US" altLang="zh-CN" dirty="0"/>
              <a:t> </a:t>
            </a:r>
            <a:r>
              <a:rPr lang="en-US" altLang="zh-CN" baseline="0" dirty="0"/>
              <a:t>(3) </a:t>
            </a:r>
            <a:r>
              <a:rPr lang="zh-CN" altLang="en-US" baseline="0" dirty="0"/>
              <a:t>树</a:t>
            </a:r>
            <a:r>
              <a:rPr lang="zh-CN" altLang="en-US" dirty="0"/>
              <a:t>形结构</a:t>
            </a:r>
            <a:endParaRPr lang="en-US" altLang="zh-CN" baseline="0" dirty="0"/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>
                <a:solidFill>
                  <a:srgbClr val="00518E"/>
                </a:solidFill>
              </a:rPr>
              <a:t>           (</a:t>
            </a:r>
            <a:r>
              <a:rPr lang="zh-CN" altLang="en-US" baseline="0" dirty="0">
                <a:solidFill>
                  <a:srgbClr val="00518E"/>
                </a:solidFill>
              </a:rPr>
              <a:t>可以一对多</a:t>
            </a:r>
            <a:r>
              <a:rPr lang="en-US" altLang="zh-CN" baseline="0" dirty="0">
                <a:solidFill>
                  <a:srgbClr val="00518E"/>
                </a:solidFill>
              </a:rPr>
              <a:t>)</a:t>
            </a:r>
            <a:endParaRPr lang="zh-CN" altLang="en-US" baseline="0" dirty="0">
              <a:solidFill>
                <a:srgbClr val="00518E"/>
              </a:solidFill>
            </a:endParaRPr>
          </a:p>
        </p:txBody>
      </p:sp>
      <p:sp>
        <p:nvSpPr>
          <p:cNvPr id="64" name="Text Box 41"/>
          <p:cNvSpPr txBox="1">
            <a:spLocks noChangeArrowheads="1"/>
          </p:cNvSpPr>
          <p:nvPr/>
        </p:nvSpPr>
        <p:spPr bwMode="auto">
          <a:xfrm>
            <a:off x="4562460" y="5360313"/>
            <a:ext cx="4200540" cy="95410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baseline="0" dirty="0"/>
              <a:t>   (4) </a:t>
            </a:r>
            <a:r>
              <a:rPr lang="zh-CN" altLang="en-US" baseline="0" dirty="0"/>
              <a:t>图</a:t>
            </a:r>
            <a:r>
              <a:rPr lang="zh-CN" altLang="en-US" dirty="0"/>
              <a:t>状结构</a:t>
            </a:r>
            <a:endParaRPr lang="en-US" altLang="zh-CN" baseline="0" dirty="0"/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/>
              <a:t>        </a:t>
            </a:r>
            <a:r>
              <a:rPr lang="en-US" altLang="zh-CN" dirty="0">
                <a:solidFill>
                  <a:srgbClr val="00518E"/>
                </a:solidFill>
              </a:rPr>
              <a:t>(</a:t>
            </a:r>
            <a:r>
              <a:rPr lang="zh-CN" altLang="en-US" baseline="0" dirty="0">
                <a:solidFill>
                  <a:srgbClr val="00518E"/>
                </a:solidFill>
              </a:rPr>
              <a:t>可以多对多</a:t>
            </a:r>
            <a:r>
              <a:rPr lang="en-US" altLang="zh-CN" baseline="0" dirty="0">
                <a:solidFill>
                  <a:srgbClr val="00518E"/>
                </a:solidFill>
              </a:rPr>
              <a:t>)</a:t>
            </a:r>
            <a:endParaRPr lang="zh-CN" altLang="en-US" baseline="0" dirty="0">
              <a:solidFill>
                <a:srgbClr val="00518E"/>
              </a:solidFill>
            </a:endParaRPr>
          </a:p>
        </p:txBody>
      </p:sp>
      <p:sp>
        <p:nvSpPr>
          <p:cNvPr id="65" name="Oval 26"/>
          <p:cNvSpPr>
            <a:spLocks noChangeArrowheads="1"/>
          </p:cNvSpPr>
          <p:nvPr/>
        </p:nvSpPr>
        <p:spPr bwMode="auto">
          <a:xfrm>
            <a:off x="5564188" y="3342620"/>
            <a:ext cx="514350" cy="493713"/>
          </a:xfrm>
          <a:prstGeom prst="ellipse">
            <a:avLst/>
          </a:prstGeom>
          <a:solidFill>
            <a:srgbClr val="5781D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baseline="0" dirty="0">
                <a:solidFill>
                  <a:schemeClr val="bg1"/>
                </a:solidFill>
              </a:rPr>
              <a:t>A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sp>
        <p:nvSpPr>
          <p:cNvPr id="66" name="Oval 27"/>
          <p:cNvSpPr>
            <a:spLocks noChangeArrowheads="1"/>
          </p:cNvSpPr>
          <p:nvPr/>
        </p:nvSpPr>
        <p:spPr bwMode="auto">
          <a:xfrm>
            <a:off x="5060949" y="4014134"/>
            <a:ext cx="514351" cy="493712"/>
          </a:xfrm>
          <a:prstGeom prst="ellipse">
            <a:avLst/>
          </a:prstGeom>
          <a:solidFill>
            <a:srgbClr val="5781D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baseline="0" dirty="0">
                <a:solidFill>
                  <a:schemeClr val="bg1"/>
                </a:solidFill>
              </a:rPr>
              <a:t>B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sp>
        <p:nvSpPr>
          <p:cNvPr id="67" name="Oval 28"/>
          <p:cNvSpPr>
            <a:spLocks noChangeArrowheads="1"/>
          </p:cNvSpPr>
          <p:nvPr/>
        </p:nvSpPr>
        <p:spPr bwMode="auto">
          <a:xfrm>
            <a:off x="6067424" y="4028420"/>
            <a:ext cx="514351" cy="493713"/>
          </a:xfrm>
          <a:prstGeom prst="ellipse">
            <a:avLst/>
          </a:prstGeom>
          <a:solidFill>
            <a:srgbClr val="5781D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baseline="0" dirty="0">
                <a:solidFill>
                  <a:schemeClr val="bg1"/>
                </a:solidFill>
              </a:rPr>
              <a:t>C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68" name="Oval 29"/>
          <p:cNvSpPr>
            <a:spLocks noChangeArrowheads="1"/>
          </p:cNvSpPr>
          <p:nvPr/>
        </p:nvSpPr>
        <p:spPr bwMode="auto">
          <a:xfrm>
            <a:off x="5635624" y="4677708"/>
            <a:ext cx="514351" cy="493712"/>
          </a:xfrm>
          <a:prstGeom prst="ellipse">
            <a:avLst/>
          </a:prstGeom>
          <a:solidFill>
            <a:srgbClr val="5781D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baseline="0" dirty="0">
                <a:solidFill>
                  <a:schemeClr val="bg1"/>
                </a:solidFill>
              </a:rPr>
              <a:t>D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69" name="Oval 30"/>
          <p:cNvSpPr>
            <a:spLocks noChangeArrowheads="1"/>
          </p:cNvSpPr>
          <p:nvPr/>
        </p:nvSpPr>
        <p:spPr bwMode="auto">
          <a:xfrm>
            <a:off x="6572249" y="4677708"/>
            <a:ext cx="514351" cy="493712"/>
          </a:xfrm>
          <a:prstGeom prst="ellipse">
            <a:avLst/>
          </a:prstGeom>
          <a:solidFill>
            <a:srgbClr val="5781D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baseline="0" dirty="0">
                <a:solidFill>
                  <a:schemeClr val="bg1"/>
                </a:solidFill>
              </a:rPr>
              <a:t>E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5181600" y="1371600"/>
            <a:ext cx="3886200" cy="523220"/>
          </a:xfrm>
          <a:prstGeom prst="rect">
            <a:avLst/>
          </a:prstGeom>
          <a:solidFill>
            <a:srgbClr val="A4D76B"/>
          </a:solidFill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/>
              <a:t>&lt;A, B&gt;, &lt;B, C&gt;, &lt;D, E&gt;</a:t>
            </a:r>
            <a:endParaRPr lang="zh-CN" altLang="en-US" dirty="0"/>
          </a:p>
        </p:txBody>
      </p:sp>
      <p:sp>
        <p:nvSpPr>
          <p:cNvPr id="71" name="矩形 70"/>
          <p:cNvSpPr/>
          <p:nvPr/>
        </p:nvSpPr>
        <p:spPr>
          <a:xfrm>
            <a:off x="2819400" y="3418820"/>
            <a:ext cx="1371600" cy="1815882"/>
          </a:xfrm>
          <a:prstGeom prst="rect">
            <a:avLst/>
          </a:prstGeom>
          <a:solidFill>
            <a:srgbClr val="A4D76B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/>
              <a:t>&lt;A, B&gt;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/>
              <a:t>&lt;A, C&gt;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/>
              <a:t>&lt;C, D&gt;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/>
              <a:t>&lt;C, E&gt;</a:t>
            </a:r>
            <a:endParaRPr lang="zh-CN" altLang="en-US" dirty="0"/>
          </a:p>
        </p:txBody>
      </p:sp>
      <p:sp>
        <p:nvSpPr>
          <p:cNvPr id="72" name="矩形 71"/>
          <p:cNvSpPr/>
          <p:nvPr/>
        </p:nvSpPr>
        <p:spPr>
          <a:xfrm>
            <a:off x="7391400" y="3190220"/>
            <a:ext cx="1371600" cy="2677656"/>
          </a:xfrm>
          <a:prstGeom prst="rect">
            <a:avLst/>
          </a:prstGeom>
          <a:solidFill>
            <a:srgbClr val="A4D76B"/>
          </a:solidFill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+mj-lt"/>
              </a:rPr>
              <a:t>&lt;A, B&gt;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+mj-lt"/>
              </a:rPr>
              <a:t>&lt;A, D&gt;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+mj-lt"/>
              </a:rPr>
              <a:t>&lt;A, E&gt;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+mj-lt"/>
              </a:rPr>
              <a:t>&lt;B, D&gt;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+mj-lt"/>
              </a:rPr>
              <a:t>&lt;B, E&gt;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+mj-lt"/>
              </a:rPr>
              <a:t>&lt;E, D&gt;</a:t>
            </a:r>
            <a:endParaRPr lang="zh-CN" altLang="en-US" dirty="0">
              <a:latin typeface="+mj-lt"/>
            </a:endParaRPr>
          </a:p>
        </p:txBody>
      </p:sp>
      <p:cxnSp>
        <p:nvCxnSpPr>
          <p:cNvPr id="73" name="直接箭头连接符 72"/>
          <p:cNvCxnSpPr>
            <a:stCxn id="46" idx="6"/>
            <a:endCxn id="47" idx="2"/>
          </p:cNvCxnSpPr>
          <p:nvPr/>
        </p:nvCxnSpPr>
        <p:spPr bwMode="auto">
          <a:xfrm>
            <a:off x="4857750" y="2228057"/>
            <a:ext cx="420686" cy="1588"/>
          </a:xfrm>
          <a:prstGeom prst="straightConnector1">
            <a:avLst/>
          </a:prstGeom>
          <a:solidFill>
            <a:srgbClr val="B9FFB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4" name="直接箭头连接符 73"/>
          <p:cNvCxnSpPr>
            <a:stCxn id="47" idx="6"/>
            <a:endCxn id="48" idx="2"/>
          </p:cNvCxnSpPr>
          <p:nvPr/>
        </p:nvCxnSpPr>
        <p:spPr bwMode="auto">
          <a:xfrm>
            <a:off x="5792787" y="2228057"/>
            <a:ext cx="493713" cy="1588"/>
          </a:xfrm>
          <a:prstGeom prst="straightConnector1">
            <a:avLst/>
          </a:prstGeom>
          <a:solidFill>
            <a:srgbClr val="B9FFB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5" name="直接箭头连接符 74"/>
          <p:cNvCxnSpPr>
            <a:stCxn id="49" idx="6"/>
            <a:endCxn id="50" idx="2"/>
          </p:cNvCxnSpPr>
          <p:nvPr/>
        </p:nvCxnSpPr>
        <p:spPr bwMode="auto">
          <a:xfrm>
            <a:off x="7575551" y="2228057"/>
            <a:ext cx="493713" cy="1588"/>
          </a:xfrm>
          <a:prstGeom prst="straightConnector1">
            <a:avLst/>
          </a:prstGeom>
          <a:solidFill>
            <a:srgbClr val="B9FFB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6" name="直接箭头连接符 75"/>
          <p:cNvCxnSpPr>
            <a:stCxn id="58" idx="3"/>
            <a:endCxn id="59" idx="0"/>
          </p:cNvCxnSpPr>
          <p:nvPr/>
        </p:nvCxnSpPr>
        <p:spPr bwMode="auto">
          <a:xfrm rot="5400000">
            <a:off x="1012052" y="3728388"/>
            <a:ext cx="250104" cy="321388"/>
          </a:xfrm>
          <a:prstGeom prst="straightConnector1">
            <a:avLst/>
          </a:prstGeom>
          <a:solidFill>
            <a:srgbClr val="B9FFB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7" name="直接箭头连接符 76"/>
          <p:cNvCxnSpPr>
            <a:stCxn id="58" idx="5"/>
            <a:endCxn id="60" idx="0"/>
          </p:cNvCxnSpPr>
          <p:nvPr/>
        </p:nvCxnSpPr>
        <p:spPr bwMode="auto">
          <a:xfrm rot="16200000" flipH="1">
            <a:off x="1689996" y="3735531"/>
            <a:ext cx="264390" cy="321387"/>
          </a:xfrm>
          <a:prstGeom prst="straightConnector1">
            <a:avLst/>
          </a:prstGeom>
          <a:solidFill>
            <a:srgbClr val="B9FFB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8" name="直接箭头连接符 77"/>
          <p:cNvCxnSpPr>
            <a:stCxn id="60" idx="3"/>
            <a:endCxn id="61" idx="0"/>
          </p:cNvCxnSpPr>
          <p:nvPr/>
        </p:nvCxnSpPr>
        <p:spPr bwMode="auto">
          <a:xfrm rot="5400000">
            <a:off x="1562121" y="4438795"/>
            <a:ext cx="227878" cy="249949"/>
          </a:xfrm>
          <a:prstGeom prst="straightConnector1">
            <a:avLst/>
          </a:prstGeom>
          <a:solidFill>
            <a:srgbClr val="B9FFB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9" name="直接箭头连接符 78"/>
          <p:cNvCxnSpPr>
            <a:stCxn id="60" idx="5"/>
            <a:endCxn id="62" idx="0"/>
          </p:cNvCxnSpPr>
          <p:nvPr/>
        </p:nvCxnSpPr>
        <p:spPr bwMode="auto">
          <a:xfrm rot="16200000" flipH="1">
            <a:off x="2212283" y="4402281"/>
            <a:ext cx="227878" cy="322975"/>
          </a:xfrm>
          <a:prstGeom prst="straightConnector1">
            <a:avLst/>
          </a:prstGeom>
          <a:solidFill>
            <a:srgbClr val="B9FFB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0" name="直接箭头连接符 79"/>
          <p:cNvCxnSpPr>
            <a:stCxn id="65" idx="3"/>
            <a:endCxn id="66" idx="0"/>
          </p:cNvCxnSpPr>
          <p:nvPr/>
        </p:nvCxnSpPr>
        <p:spPr bwMode="auto">
          <a:xfrm rot="5400000">
            <a:off x="5353767" y="3728388"/>
            <a:ext cx="250104" cy="321388"/>
          </a:xfrm>
          <a:prstGeom prst="straightConnector1">
            <a:avLst/>
          </a:prstGeom>
          <a:solidFill>
            <a:srgbClr val="B9FFB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1" name="直接箭头连接符 80"/>
          <p:cNvCxnSpPr>
            <a:stCxn id="65" idx="4"/>
            <a:endCxn id="68" idx="0"/>
          </p:cNvCxnSpPr>
          <p:nvPr/>
        </p:nvCxnSpPr>
        <p:spPr bwMode="auto">
          <a:xfrm rot="16200000" flipH="1">
            <a:off x="5436394" y="4221301"/>
            <a:ext cx="841375" cy="71437"/>
          </a:xfrm>
          <a:prstGeom prst="straightConnector1">
            <a:avLst/>
          </a:prstGeom>
          <a:solidFill>
            <a:srgbClr val="B9FFB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2" name="曲线连接符 90"/>
          <p:cNvCxnSpPr>
            <a:stCxn id="65" idx="6"/>
            <a:endCxn id="69" idx="7"/>
          </p:cNvCxnSpPr>
          <p:nvPr/>
        </p:nvCxnSpPr>
        <p:spPr bwMode="auto">
          <a:xfrm>
            <a:off x="6078538" y="3589477"/>
            <a:ext cx="932737" cy="1160533"/>
          </a:xfrm>
          <a:prstGeom prst="curvedConnector2">
            <a:avLst/>
          </a:prstGeom>
          <a:solidFill>
            <a:srgbClr val="B9FFB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3" name="直接箭头连接符 82"/>
          <p:cNvCxnSpPr>
            <a:stCxn id="66" idx="5"/>
            <a:endCxn id="68" idx="1"/>
          </p:cNvCxnSpPr>
          <p:nvPr/>
        </p:nvCxnSpPr>
        <p:spPr bwMode="auto">
          <a:xfrm rot="16200000" flipH="1">
            <a:off x="5448229" y="4487290"/>
            <a:ext cx="314466" cy="210974"/>
          </a:xfrm>
          <a:prstGeom prst="straightConnector1">
            <a:avLst/>
          </a:prstGeom>
          <a:solidFill>
            <a:srgbClr val="B9FFB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4" name="直接箭头连接符 83"/>
          <p:cNvCxnSpPr>
            <a:stCxn id="69" idx="2"/>
            <a:endCxn id="68" idx="6"/>
          </p:cNvCxnSpPr>
          <p:nvPr/>
        </p:nvCxnSpPr>
        <p:spPr bwMode="auto">
          <a:xfrm rot="10800000">
            <a:off x="6149975" y="4924564"/>
            <a:ext cx="422274" cy="1588"/>
          </a:xfrm>
          <a:prstGeom prst="straightConnector1">
            <a:avLst/>
          </a:prstGeom>
          <a:solidFill>
            <a:srgbClr val="B9FFB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5" name="肘形连接符 84"/>
          <p:cNvCxnSpPr>
            <a:stCxn id="66" idx="4"/>
            <a:endCxn id="69" idx="4"/>
          </p:cNvCxnSpPr>
          <p:nvPr/>
        </p:nvCxnSpPr>
        <p:spPr bwMode="auto">
          <a:xfrm rot="16200000" flipH="1">
            <a:off x="5741988" y="4083983"/>
            <a:ext cx="663574" cy="1511300"/>
          </a:xfrm>
          <a:prstGeom prst="bentConnector3">
            <a:avLst>
              <a:gd name="adj1" fmla="val 126098"/>
            </a:avLst>
          </a:prstGeom>
          <a:solidFill>
            <a:srgbClr val="B9FFB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zh-CN" altLang="en-US" dirty="0">
                <a:latin typeface="黑体" pitchFamily="2" charset="-122"/>
                <a:ea typeface="黑体" pitchFamily="2" charset="-122"/>
              </a:rPr>
              <a:t>回顾：按逻辑结构分类</a:t>
            </a:r>
          </a:p>
        </p:txBody>
      </p:sp>
      <p:sp>
        <p:nvSpPr>
          <p:cNvPr id="87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 Box 6"/>
          <p:cNvSpPr txBox="1">
            <a:spLocks noChangeArrowheads="1"/>
          </p:cNvSpPr>
          <p:nvPr/>
        </p:nvSpPr>
        <p:spPr bwMode="auto">
          <a:xfrm>
            <a:off x="457200" y="1219200"/>
            <a:ext cx="5715000" cy="265303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08000">
              <a:lnSpc>
                <a:spcPct val="13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zh-CN" altLang="en-US" sz="3200" dirty="0">
                <a:solidFill>
                  <a:srgbClr val="00518E"/>
                </a:solidFill>
              </a:rPr>
              <a:t> 递归过程： </a:t>
            </a:r>
            <a:endParaRPr lang="en-US" altLang="zh-CN" sz="3200" dirty="0">
              <a:solidFill>
                <a:srgbClr val="00518E"/>
              </a:solidFill>
            </a:endParaRPr>
          </a:p>
          <a:p>
            <a:pPr marL="108000">
              <a:lnSpc>
                <a:spcPct val="130000"/>
              </a:lnSpc>
              <a:spcBef>
                <a:spcPts val="0"/>
              </a:spcBef>
              <a:buAutoNum type="arabicParenBoth"/>
            </a:pPr>
            <a:r>
              <a:rPr lang="zh-CN" altLang="en-US" sz="3200" dirty="0"/>
              <a:t> 按“后根”遍历左子树；</a:t>
            </a:r>
            <a:endParaRPr lang="en-US" altLang="zh-CN" sz="3200" dirty="0"/>
          </a:p>
          <a:p>
            <a:pPr marL="108000">
              <a:lnSpc>
                <a:spcPct val="130000"/>
              </a:lnSpc>
              <a:spcBef>
                <a:spcPts val="0"/>
              </a:spcBef>
              <a:buAutoNum type="arabicParenBoth"/>
            </a:pPr>
            <a:r>
              <a:rPr lang="zh-CN" altLang="en-US" sz="3200" dirty="0"/>
              <a:t> 按“后根”遍历右子树；</a:t>
            </a:r>
            <a:endParaRPr lang="en-US" altLang="zh-CN" sz="3200" dirty="0"/>
          </a:p>
          <a:p>
            <a:pPr marL="108000">
              <a:lnSpc>
                <a:spcPct val="130000"/>
              </a:lnSpc>
              <a:spcBef>
                <a:spcPts val="0"/>
              </a:spcBef>
              <a:buFontTx/>
              <a:buAutoNum type="arabicParenBoth"/>
            </a:pPr>
            <a:r>
              <a:rPr lang="zh-CN" altLang="en-US" sz="3200" dirty="0"/>
              <a:t> 访问根；</a:t>
            </a:r>
            <a:endParaRPr lang="en-US" altLang="zh-CN" sz="3200" dirty="0"/>
          </a:p>
        </p:txBody>
      </p:sp>
      <p:sp>
        <p:nvSpPr>
          <p:cNvPr id="31" name="Rectangle 2"/>
          <p:cNvSpPr txBox="1">
            <a:spLocks noChangeArrowheads="1"/>
          </p:cNvSpPr>
          <p:nvPr/>
        </p:nvSpPr>
        <p:spPr bwMode="auto">
          <a:xfrm>
            <a:off x="457200" y="-75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kumimoji="0" lang="en-US" altLang="zh-CN" sz="4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黑体" pitchFamily="2" charset="-122"/>
                <a:cs typeface="+mj-cs"/>
              </a:rPr>
              <a:t>3.</a:t>
            </a:r>
            <a:r>
              <a:rPr kumimoji="0" lang="en-US" altLang="zh-CN" sz="4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j-cs"/>
              </a:rPr>
              <a:t> </a:t>
            </a:r>
            <a:r>
              <a:rPr kumimoji="0" lang="zh-CN" altLang="en-US" sz="4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j-cs"/>
              </a:rPr>
              <a:t>后根遍历</a:t>
            </a:r>
            <a:r>
              <a:rPr lang="en-US" altLang="zh-CN" sz="4400" kern="0" dirty="0">
                <a:solidFill>
                  <a:schemeClr val="tx2"/>
                </a:solidFill>
                <a:latin typeface="黑体" pitchFamily="2" charset="-122"/>
              </a:rPr>
              <a:t>(</a:t>
            </a:r>
            <a:r>
              <a:rPr lang="en-US" altLang="zh-CN" sz="4400" kern="0" dirty="0">
                <a:solidFill>
                  <a:schemeClr val="tx2"/>
                </a:solidFill>
              </a:rPr>
              <a:t>LRD</a:t>
            </a:r>
            <a:r>
              <a:rPr lang="en-US" altLang="zh-CN" sz="4400" kern="0" dirty="0">
                <a:solidFill>
                  <a:schemeClr val="tx2"/>
                </a:solidFill>
                <a:latin typeface="黑体" pitchFamily="2" charset="-122"/>
              </a:rPr>
              <a:t>)</a:t>
            </a:r>
            <a:endParaRPr lang="zh-CN" altLang="en-US" sz="4400" kern="0" dirty="0">
              <a:solidFill>
                <a:schemeClr val="tx2"/>
              </a:solidFill>
              <a:latin typeface="黑体" pitchFamily="2" charset="-122"/>
            </a:endParaRPr>
          </a:p>
        </p:txBody>
      </p:sp>
      <p:sp>
        <p:nvSpPr>
          <p:cNvPr id="32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3" name="Oval 29"/>
          <p:cNvSpPr>
            <a:spLocks noChangeArrowheads="1"/>
          </p:cNvSpPr>
          <p:nvPr/>
        </p:nvSpPr>
        <p:spPr bwMode="auto">
          <a:xfrm>
            <a:off x="6747600" y="3141118"/>
            <a:ext cx="720000" cy="720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D</a:t>
            </a:r>
            <a:endParaRPr lang="zh-CN" altLang="en-US" sz="3200" dirty="0"/>
          </a:p>
        </p:txBody>
      </p:sp>
      <p:cxnSp>
        <p:nvCxnSpPr>
          <p:cNvPr id="58" name="直接连接符 57"/>
          <p:cNvCxnSpPr>
            <a:stCxn id="53" idx="3"/>
          </p:cNvCxnSpPr>
          <p:nvPr/>
        </p:nvCxnSpPr>
        <p:spPr bwMode="auto">
          <a:xfrm rot="5400000">
            <a:off x="6504601" y="3825276"/>
            <a:ext cx="418041" cy="278842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直接连接符 58"/>
          <p:cNvCxnSpPr>
            <a:endCxn id="53" idx="5"/>
          </p:cNvCxnSpPr>
          <p:nvPr/>
        </p:nvCxnSpPr>
        <p:spPr bwMode="auto">
          <a:xfrm rot="16200000" flipV="1">
            <a:off x="7292559" y="3825277"/>
            <a:ext cx="418041" cy="278842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0" name="云形 59"/>
          <p:cNvSpPr/>
          <p:nvPr/>
        </p:nvSpPr>
        <p:spPr bwMode="auto">
          <a:xfrm>
            <a:off x="5867400" y="4055518"/>
            <a:ext cx="990600" cy="900000"/>
          </a:xfrm>
          <a:prstGeom prst="cloud">
            <a:avLst/>
          </a:prstGeom>
          <a:solidFill>
            <a:srgbClr val="007E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32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Arial" charset="0"/>
                <a:ea typeface="黑体" pitchFamily="2" charset="-122"/>
              </a:rPr>
              <a:t>L</a:t>
            </a:r>
            <a:endParaRPr kumimoji="0" lang="zh-CN" altLang="en-US" sz="3200" b="0" i="0" u="none" strike="noStrike" cap="none" normalizeH="0" baseline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62" name="云形 61"/>
          <p:cNvSpPr/>
          <p:nvPr/>
        </p:nvSpPr>
        <p:spPr bwMode="auto">
          <a:xfrm>
            <a:off x="7315200" y="4055518"/>
            <a:ext cx="990600" cy="900000"/>
          </a:xfrm>
          <a:prstGeom prst="cloud">
            <a:avLst/>
          </a:prstGeom>
          <a:solidFill>
            <a:srgbClr val="007E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32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Arial" charset="0"/>
                <a:ea typeface="黑体" pitchFamily="2" charset="-122"/>
              </a:rPr>
              <a:t>R</a:t>
            </a:r>
            <a:endParaRPr kumimoji="0" lang="zh-CN" altLang="en-US" sz="3200" b="0" i="0" u="none" strike="noStrike" cap="none" normalizeH="0" baseline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66" name="Text Box 6"/>
          <p:cNvSpPr txBox="1">
            <a:spLocks noChangeArrowheads="1"/>
          </p:cNvSpPr>
          <p:nvPr/>
        </p:nvSpPr>
        <p:spPr bwMode="auto">
          <a:xfrm>
            <a:off x="6858000" y="2590800"/>
            <a:ext cx="838200" cy="6955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40000"/>
              </a:lnSpc>
              <a:spcBef>
                <a:spcPts val="0"/>
              </a:spcBef>
              <a:buNone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sym typeface="Wingdings" pitchFamily="2" charset="2"/>
              </a:rPr>
              <a:t>根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sym typeface="Wingdings" pitchFamily="2" charset="2"/>
            </a:endParaRPr>
          </a:p>
        </p:txBody>
      </p:sp>
      <p:sp>
        <p:nvSpPr>
          <p:cNvPr id="67" name="Text Box 6"/>
          <p:cNvSpPr txBox="1">
            <a:spLocks noChangeArrowheads="1"/>
          </p:cNvSpPr>
          <p:nvPr/>
        </p:nvSpPr>
        <p:spPr bwMode="auto">
          <a:xfrm>
            <a:off x="5791200" y="4817518"/>
            <a:ext cx="1371600" cy="6955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40000"/>
              </a:lnSpc>
              <a:spcBef>
                <a:spcPts val="0"/>
              </a:spcBef>
              <a:buNone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sym typeface="Wingdings" pitchFamily="2" charset="2"/>
              </a:rPr>
              <a:t>左子树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sym typeface="Wingdings" pitchFamily="2" charset="2"/>
            </a:endParaRPr>
          </a:p>
        </p:txBody>
      </p:sp>
      <p:sp>
        <p:nvSpPr>
          <p:cNvPr id="68" name="Text Box 6"/>
          <p:cNvSpPr txBox="1">
            <a:spLocks noChangeArrowheads="1"/>
          </p:cNvSpPr>
          <p:nvPr/>
        </p:nvSpPr>
        <p:spPr bwMode="auto">
          <a:xfrm>
            <a:off x="7239000" y="4817518"/>
            <a:ext cx="1371600" cy="6955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40000"/>
              </a:lnSpc>
              <a:spcBef>
                <a:spcPts val="0"/>
              </a:spcBef>
              <a:buNone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sym typeface="Wingdings" pitchFamily="2" charset="2"/>
              </a:rPr>
              <a:t>右子树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 Box 6"/>
          <p:cNvSpPr txBox="1">
            <a:spLocks noChangeArrowheads="1"/>
          </p:cNvSpPr>
          <p:nvPr/>
        </p:nvSpPr>
        <p:spPr bwMode="auto">
          <a:xfrm>
            <a:off x="457200" y="1219200"/>
            <a:ext cx="5715000" cy="265303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08000">
              <a:lnSpc>
                <a:spcPct val="13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zh-CN" altLang="en-US" sz="3200" dirty="0">
                <a:solidFill>
                  <a:srgbClr val="00518E"/>
                </a:solidFill>
              </a:rPr>
              <a:t> 递归过程： </a:t>
            </a:r>
            <a:endParaRPr lang="en-US" altLang="zh-CN" sz="3200" dirty="0">
              <a:solidFill>
                <a:srgbClr val="00518E"/>
              </a:solidFill>
            </a:endParaRPr>
          </a:p>
          <a:p>
            <a:pPr marL="108000">
              <a:lnSpc>
                <a:spcPct val="130000"/>
              </a:lnSpc>
              <a:spcBef>
                <a:spcPts val="0"/>
              </a:spcBef>
              <a:buAutoNum type="arabicParenBoth"/>
            </a:pPr>
            <a:r>
              <a:rPr lang="zh-CN" altLang="en-US" sz="3200" dirty="0"/>
              <a:t> 按“后根”遍历左子树；</a:t>
            </a:r>
            <a:endParaRPr lang="en-US" altLang="zh-CN" sz="3200" dirty="0"/>
          </a:p>
          <a:p>
            <a:pPr marL="108000">
              <a:lnSpc>
                <a:spcPct val="130000"/>
              </a:lnSpc>
              <a:spcBef>
                <a:spcPts val="0"/>
              </a:spcBef>
              <a:buAutoNum type="arabicParenBoth"/>
            </a:pPr>
            <a:r>
              <a:rPr lang="zh-CN" altLang="en-US" sz="3200" dirty="0"/>
              <a:t> 按“后根”遍历右子树；</a:t>
            </a:r>
            <a:endParaRPr lang="en-US" altLang="zh-CN" sz="3200" dirty="0"/>
          </a:p>
          <a:p>
            <a:pPr marL="108000">
              <a:lnSpc>
                <a:spcPct val="130000"/>
              </a:lnSpc>
              <a:spcBef>
                <a:spcPts val="0"/>
              </a:spcBef>
              <a:buFontTx/>
              <a:buAutoNum type="arabicParenBoth"/>
            </a:pPr>
            <a:r>
              <a:rPr lang="zh-CN" altLang="en-US" sz="3200" dirty="0"/>
              <a:t> 访问根；</a:t>
            </a:r>
            <a:endParaRPr lang="en-US" altLang="zh-CN" sz="3200" dirty="0"/>
          </a:p>
        </p:txBody>
      </p:sp>
      <p:sp>
        <p:nvSpPr>
          <p:cNvPr id="31" name="Rectangle 2"/>
          <p:cNvSpPr txBox="1">
            <a:spLocks noChangeArrowheads="1"/>
          </p:cNvSpPr>
          <p:nvPr/>
        </p:nvSpPr>
        <p:spPr bwMode="auto">
          <a:xfrm>
            <a:off x="457200" y="-75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kumimoji="0" lang="en-US" altLang="zh-CN" sz="4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黑体" pitchFamily="2" charset="-122"/>
                <a:cs typeface="+mj-cs"/>
              </a:rPr>
              <a:t>3.</a:t>
            </a:r>
            <a:r>
              <a:rPr kumimoji="0" lang="en-US" altLang="zh-CN" sz="4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j-cs"/>
              </a:rPr>
              <a:t> </a:t>
            </a:r>
            <a:r>
              <a:rPr kumimoji="0" lang="zh-CN" altLang="en-US" sz="4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j-cs"/>
              </a:rPr>
              <a:t>后根遍历</a:t>
            </a:r>
            <a:r>
              <a:rPr lang="en-US" altLang="zh-CN" sz="4400" kern="0" dirty="0">
                <a:solidFill>
                  <a:schemeClr val="tx2"/>
                </a:solidFill>
                <a:latin typeface="黑体" pitchFamily="2" charset="-122"/>
              </a:rPr>
              <a:t>(</a:t>
            </a:r>
            <a:r>
              <a:rPr lang="en-US" altLang="zh-CN" sz="4400" kern="0" dirty="0">
                <a:solidFill>
                  <a:schemeClr val="tx2"/>
                </a:solidFill>
              </a:rPr>
              <a:t>LRD</a:t>
            </a:r>
            <a:r>
              <a:rPr lang="en-US" altLang="zh-CN" sz="4400" kern="0" dirty="0">
                <a:solidFill>
                  <a:schemeClr val="tx2"/>
                </a:solidFill>
                <a:latin typeface="黑体" pitchFamily="2" charset="-122"/>
              </a:rPr>
              <a:t>)</a:t>
            </a:r>
            <a:endParaRPr lang="zh-CN" altLang="en-US" sz="4400" kern="0" dirty="0">
              <a:solidFill>
                <a:schemeClr val="tx2"/>
              </a:solidFill>
              <a:latin typeface="黑体" pitchFamily="2" charset="-122"/>
            </a:endParaRPr>
          </a:p>
        </p:txBody>
      </p:sp>
      <p:sp>
        <p:nvSpPr>
          <p:cNvPr id="32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457200" y="4136005"/>
            <a:ext cx="4648200" cy="117570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3200" dirty="0"/>
              <a:t>后根序列：</a:t>
            </a:r>
            <a:endParaRPr lang="en-US" altLang="zh-CN" sz="3200" dirty="0"/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endParaRPr lang="en-US" altLang="zh-CN" sz="3200" dirty="0"/>
          </a:p>
        </p:txBody>
      </p:sp>
      <p:sp>
        <p:nvSpPr>
          <p:cNvPr id="14" name="下箭头 13"/>
          <p:cNvSpPr/>
          <p:nvPr/>
        </p:nvSpPr>
        <p:spPr bwMode="auto">
          <a:xfrm>
            <a:off x="2362200" y="3843600"/>
            <a:ext cx="381000" cy="360000"/>
          </a:xfrm>
          <a:prstGeom prst="downArrow">
            <a:avLst/>
          </a:prstGeom>
          <a:solidFill>
            <a:schemeClr val="bg2">
              <a:lumMod val="20000"/>
              <a:lumOff val="80000"/>
            </a:schemeClr>
          </a:solidFill>
          <a:ln w="28575" cap="flat" cmpd="sng" algn="ctr">
            <a:solidFill>
              <a:srgbClr val="0033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457200" y="5257800"/>
            <a:ext cx="4648200" cy="6858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2857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>
                <a:solidFill>
                  <a:schemeClr val="bg1"/>
                </a:solidFill>
                <a:latin typeface="黑体" pitchFamily="2" charset="-122"/>
              </a:rPr>
              <a:t>‘</a:t>
            </a:r>
            <a:r>
              <a:rPr lang="zh-CN" altLang="en-US" sz="3200" dirty="0">
                <a:solidFill>
                  <a:schemeClr val="bg1"/>
                </a:solidFill>
                <a:latin typeface="黑体" pitchFamily="2" charset="-122"/>
              </a:rPr>
              <a:t>根</a:t>
            </a:r>
            <a:r>
              <a:rPr lang="en-US" altLang="zh-CN" sz="3200" dirty="0">
                <a:solidFill>
                  <a:schemeClr val="bg1"/>
                </a:solidFill>
                <a:latin typeface="黑体" pitchFamily="2" charset="-122"/>
              </a:rPr>
              <a:t>’</a:t>
            </a:r>
            <a:r>
              <a:rPr lang="zh-CN" altLang="en-US" sz="3200" dirty="0">
                <a:solidFill>
                  <a:schemeClr val="bg1"/>
                </a:solidFill>
                <a:latin typeface="黑体" pitchFamily="2" charset="-122"/>
              </a:rPr>
              <a:t>在序列的最右侧</a:t>
            </a:r>
            <a:endParaRPr lang="en-US" altLang="zh-CN" sz="3200" dirty="0">
              <a:solidFill>
                <a:schemeClr val="bg1"/>
              </a:solidFill>
              <a:latin typeface="黑体" pitchFamily="2" charset="-122"/>
            </a:endParaRPr>
          </a:p>
        </p:txBody>
      </p:sp>
      <p:sp>
        <p:nvSpPr>
          <p:cNvPr id="16" name="Oval 27"/>
          <p:cNvSpPr>
            <a:spLocks noChangeArrowheads="1"/>
          </p:cNvSpPr>
          <p:nvPr/>
        </p:nvSpPr>
        <p:spPr bwMode="auto">
          <a:xfrm>
            <a:off x="6454200" y="1761559"/>
            <a:ext cx="504000" cy="504000"/>
          </a:xfrm>
          <a:prstGeom prst="ellipse">
            <a:avLst/>
          </a:prstGeom>
          <a:solidFill>
            <a:srgbClr val="FFFE98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/>
              <a:t>A</a:t>
            </a:r>
          </a:p>
        </p:txBody>
      </p:sp>
      <p:sp>
        <p:nvSpPr>
          <p:cNvPr id="17" name="Oval 28"/>
          <p:cNvSpPr>
            <a:spLocks noChangeArrowheads="1"/>
          </p:cNvSpPr>
          <p:nvPr/>
        </p:nvSpPr>
        <p:spPr bwMode="auto">
          <a:xfrm>
            <a:off x="7116000" y="2675959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C</a:t>
            </a:r>
            <a:endParaRPr lang="zh-CN" altLang="en-US" sz="3200" dirty="0"/>
          </a:p>
        </p:txBody>
      </p:sp>
      <p:sp>
        <p:nvSpPr>
          <p:cNvPr id="18" name="Oval 29"/>
          <p:cNvSpPr>
            <a:spLocks noChangeArrowheads="1"/>
          </p:cNvSpPr>
          <p:nvPr/>
        </p:nvSpPr>
        <p:spPr bwMode="auto">
          <a:xfrm>
            <a:off x="6506400" y="3666559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E</a:t>
            </a:r>
            <a:endParaRPr lang="zh-CN" altLang="en-US" sz="3200" dirty="0"/>
          </a:p>
        </p:txBody>
      </p:sp>
      <p:cxnSp>
        <p:nvCxnSpPr>
          <p:cNvPr id="19" name="直接连接符 18"/>
          <p:cNvCxnSpPr>
            <a:stCxn id="16" idx="3"/>
          </p:cNvCxnSpPr>
          <p:nvPr/>
        </p:nvCxnSpPr>
        <p:spPr bwMode="auto">
          <a:xfrm rot="5400000">
            <a:off x="6129001" y="2276950"/>
            <a:ext cx="484209" cy="3138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直接连接符 19"/>
          <p:cNvCxnSpPr>
            <a:stCxn id="16" idx="5"/>
            <a:endCxn id="17" idx="0"/>
          </p:cNvCxnSpPr>
          <p:nvPr/>
        </p:nvCxnSpPr>
        <p:spPr bwMode="auto">
          <a:xfrm rot="16200000" flipH="1">
            <a:off x="6884091" y="2192049"/>
            <a:ext cx="484209" cy="4836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直接连接符 20"/>
          <p:cNvCxnSpPr>
            <a:stCxn id="17" idx="3"/>
            <a:endCxn id="18" idx="0"/>
          </p:cNvCxnSpPr>
          <p:nvPr/>
        </p:nvCxnSpPr>
        <p:spPr bwMode="auto">
          <a:xfrm rot="5400000">
            <a:off x="6693901" y="3170650"/>
            <a:ext cx="560409" cy="4314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2" name="Oval 29"/>
          <p:cNvSpPr>
            <a:spLocks noChangeArrowheads="1"/>
          </p:cNvSpPr>
          <p:nvPr/>
        </p:nvSpPr>
        <p:spPr bwMode="auto">
          <a:xfrm>
            <a:off x="7907400" y="3666559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F</a:t>
            </a:r>
            <a:endParaRPr lang="zh-CN" altLang="en-US" sz="3200" dirty="0"/>
          </a:p>
        </p:txBody>
      </p:sp>
      <p:cxnSp>
        <p:nvCxnSpPr>
          <p:cNvPr id="23" name="直接连接符 22"/>
          <p:cNvCxnSpPr>
            <a:stCxn id="17" idx="5"/>
            <a:endCxn id="22" idx="0"/>
          </p:cNvCxnSpPr>
          <p:nvPr/>
        </p:nvCxnSpPr>
        <p:spPr bwMode="auto">
          <a:xfrm rot="16200000" flipH="1">
            <a:off x="7572591" y="3079749"/>
            <a:ext cx="560409" cy="6132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4" name="Oval 29"/>
          <p:cNvSpPr>
            <a:spLocks noChangeArrowheads="1"/>
          </p:cNvSpPr>
          <p:nvPr/>
        </p:nvSpPr>
        <p:spPr bwMode="auto">
          <a:xfrm>
            <a:off x="7602600" y="4534159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H</a:t>
            </a:r>
            <a:endParaRPr lang="zh-CN" altLang="en-US" sz="3200" dirty="0"/>
          </a:p>
        </p:txBody>
      </p:sp>
      <p:cxnSp>
        <p:nvCxnSpPr>
          <p:cNvPr id="25" name="直接连接符 24"/>
          <p:cNvCxnSpPr>
            <a:stCxn id="22" idx="3"/>
            <a:endCxn id="24" idx="0"/>
          </p:cNvCxnSpPr>
          <p:nvPr/>
        </p:nvCxnSpPr>
        <p:spPr bwMode="auto">
          <a:xfrm rot="5400000">
            <a:off x="7699201" y="4252150"/>
            <a:ext cx="437409" cy="1266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Oval 29"/>
          <p:cNvSpPr>
            <a:spLocks noChangeArrowheads="1"/>
          </p:cNvSpPr>
          <p:nvPr/>
        </p:nvSpPr>
        <p:spPr bwMode="auto">
          <a:xfrm>
            <a:off x="8335200" y="4534159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I</a:t>
            </a:r>
            <a:endParaRPr lang="zh-CN" altLang="en-US" sz="3200" dirty="0"/>
          </a:p>
        </p:txBody>
      </p:sp>
      <p:cxnSp>
        <p:nvCxnSpPr>
          <p:cNvPr id="27" name="直接连接符 26"/>
          <p:cNvCxnSpPr>
            <a:stCxn id="22" idx="5"/>
            <a:endCxn id="26" idx="0"/>
          </p:cNvCxnSpPr>
          <p:nvPr/>
        </p:nvCxnSpPr>
        <p:spPr bwMode="auto">
          <a:xfrm rot="16200000" flipH="1">
            <a:off x="8243691" y="4190649"/>
            <a:ext cx="437409" cy="2496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8" name="Oval 28"/>
          <p:cNvSpPr>
            <a:spLocks noChangeArrowheads="1"/>
          </p:cNvSpPr>
          <p:nvPr/>
        </p:nvSpPr>
        <p:spPr bwMode="auto">
          <a:xfrm>
            <a:off x="5926200" y="2667000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B</a:t>
            </a:r>
            <a:endParaRPr lang="zh-CN" altLang="en-US" sz="3200" dirty="0"/>
          </a:p>
        </p:txBody>
      </p:sp>
      <p:sp>
        <p:nvSpPr>
          <p:cNvPr id="29" name="Oval 29"/>
          <p:cNvSpPr>
            <a:spLocks noChangeArrowheads="1"/>
          </p:cNvSpPr>
          <p:nvPr/>
        </p:nvSpPr>
        <p:spPr bwMode="auto">
          <a:xfrm>
            <a:off x="5439600" y="3684609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D</a:t>
            </a:r>
            <a:endParaRPr lang="zh-CN" altLang="en-US" sz="3200" dirty="0"/>
          </a:p>
        </p:txBody>
      </p:sp>
      <p:cxnSp>
        <p:nvCxnSpPr>
          <p:cNvPr id="30" name="直接连接符 29"/>
          <p:cNvCxnSpPr>
            <a:stCxn id="28" idx="3"/>
            <a:endCxn id="29" idx="0"/>
          </p:cNvCxnSpPr>
          <p:nvPr/>
        </p:nvCxnSpPr>
        <p:spPr bwMode="auto">
          <a:xfrm rot="5400000">
            <a:off x="5552096" y="3236696"/>
            <a:ext cx="587418" cy="3084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3" name="Oval 29"/>
          <p:cNvSpPr>
            <a:spLocks noChangeArrowheads="1"/>
          </p:cNvSpPr>
          <p:nvPr/>
        </p:nvSpPr>
        <p:spPr bwMode="auto">
          <a:xfrm>
            <a:off x="6916800" y="4552211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G</a:t>
            </a:r>
            <a:endParaRPr lang="zh-CN" altLang="en-US" sz="3200" dirty="0"/>
          </a:p>
        </p:txBody>
      </p:sp>
      <p:cxnSp>
        <p:nvCxnSpPr>
          <p:cNvPr id="34" name="直接连接符 33"/>
          <p:cNvCxnSpPr>
            <a:stCxn id="18" idx="5"/>
            <a:endCxn id="33" idx="0"/>
          </p:cNvCxnSpPr>
          <p:nvPr/>
        </p:nvCxnSpPr>
        <p:spPr bwMode="auto">
          <a:xfrm rot="16200000" flipH="1">
            <a:off x="6824965" y="4208375"/>
            <a:ext cx="455461" cy="2322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直接箭头连接符 34"/>
          <p:cNvCxnSpPr/>
          <p:nvPr/>
        </p:nvCxnSpPr>
        <p:spPr bwMode="auto">
          <a:xfrm rot="5400000">
            <a:off x="6819900" y="1562100"/>
            <a:ext cx="304800" cy="2286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6" name="直接箭头连接符 35"/>
          <p:cNvCxnSpPr/>
          <p:nvPr/>
        </p:nvCxnSpPr>
        <p:spPr bwMode="auto">
          <a:xfrm rot="5400000">
            <a:off x="6324600" y="2438400"/>
            <a:ext cx="304800" cy="3048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7" name="直接箭头连接符 36"/>
          <p:cNvCxnSpPr/>
          <p:nvPr/>
        </p:nvCxnSpPr>
        <p:spPr bwMode="auto">
          <a:xfrm rot="5400000">
            <a:off x="5715000" y="3429000"/>
            <a:ext cx="381000" cy="2286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8" name="直接箭头连接符 37"/>
          <p:cNvCxnSpPr/>
          <p:nvPr/>
        </p:nvCxnSpPr>
        <p:spPr bwMode="auto">
          <a:xfrm rot="5400000">
            <a:off x="7467600" y="2438400"/>
            <a:ext cx="381000" cy="2286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9" name="直接箭头连接符 38"/>
          <p:cNvCxnSpPr/>
          <p:nvPr/>
        </p:nvCxnSpPr>
        <p:spPr bwMode="auto">
          <a:xfrm rot="5400000">
            <a:off x="6819900" y="3467100"/>
            <a:ext cx="304800" cy="2286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0" name="直接箭头连接符 39"/>
          <p:cNvCxnSpPr/>
          <p:nvPr/>
        </p:nvCxnSpPr>
        <p:spPr bwMode="auto">
          <a:xfrm rot="5400000">
            <a:off x="7124700" y="4305300"/>
            <a:ext cx="381000" cy="1524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1" name="直接箭头连接符 40"/>
          <p:cNvCxnSpPr/>
          <p:nvPr/>
        </p:nvCxnSpPr>
        <p:spPr bwMode="auto">
          <a:xfrm rot="5400000">
            <a:off x="7886700" y="4305300"/>
            <a:ext cx="304800" cy="2286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2" name="直接箭头连接符 41"/>
          <p:cNvCxnSpPr/>
          <p:nvPr/>
        </p:nvCxnSpPr>
        <p:spPr bwMode="auto">
          <a:xfrm rot="5400000">
            <a:off x="8496300" y="4305300"/>
            <a:ext cx="381000" cy="1524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3" name="直接箭头连接符 42"/>
          <p:cNvCxnSpPr/>
          <p:nvPr/>
        </p:nvCxnSpPr>
        <p:spPr bwMode="auto">
          <a:xfrm rot="5400000">
            <a:off x="8115300" y="3467100"/>
            <a:ext cx="381000" cy="1524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4" name="直接箭头连接符 43"/>
          <p:cNvCxnSpPr/>
          <p:nvPr/>
        </p:nvCxnSpPr>
        <p:spPr bwMode="auto">
          <a:xfrm rot="5400000">
            <a:off x="5334000" y="4267200"/>
            <a:ext cx="304800" cy="1524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5" name="直接箭头连接符 44"/>
          <p:cNvCxnSpPr/>
          <p:nvPr/>
        </p:nvCxnSpPr>
        <p:spPr bwMode="auto">
          <a:xfrm rot="16200000" flipH="1">
            <a:off x="5676901" y="4305300"/>
            <a:ext cx="304799" cy="762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6" name="直接箭头连接符 45"/>
          <p:cNvCxnSpPr/>
          <p:nvPr/>
        </p:nvCxnSpPr>
        <p:spPr bwMode="auto">
          <a:xfrm rot="16200000" flipH="1">
            <a:off x="6210300" y="3238500"/>
            <a:ext cx="304800" cy="2286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7" name="直接箭头连接符 46"/>
          <p:cNvCxnSpPr/>
          <p:nvPr/>
        </p:nvCxnSpPr>
        <p:spPr bwMode="auto">
          <a:xfrm rot="5400000">
            <a:off x="6286500" y="4229100"/>
            <a:ext cx="381000" cy="1524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8" name="直接箭头连接符 47"/>
          <p:cNvCxnSpPr/>
          <p:nvPr/>
        </p:nvCxnSpPr>
        <p:spPr bwMode="auto">
          <a:xfrm rot="5400000">
            <a:off x="6781800" y="5105400"/>
            <a:ext cx="304800" cy="1524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9" name="直接箭头连接符 48"/>
          <p:cNvCxnSpPr/>
          <p:nvPr/>
        </p:nvCxnSpPr>
        <p:spPr bwMode="auto">
          <a:xfrm rot="16200000" flipH="1">
            <a:off x="7124701" y="5143500"/>
            <a:ext cx="304799" cy="762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0" name="矩形 49"/>
          <p:cNvSpPr/>
          <p:nvPr/>
        </p:nvSpPr>
        <p:spPr>
          <a:xfrm>
            <a:off x="990600" y="4648200"/>
            <a:ext cx="686406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/>
              <a:t>B, </a:t>
            </a:r>
            <a:endParaRPr lang="zh-CN" altLang="en-US" sz="3200" dirty="0"/>
          </a:p>
        </p:txBody>
      </p:sp>
      <p:sp>
        <p:nvSpPr>
          <p:cNvPr id="51" name="矩形 50"/>
          <p:cNvSpPr/>
          <p:nvPr/>
        </p:nvSpPr>
        <p:spPr>
          <a:xfrm>
            <a:off x="1447194" y="4648200"/>
            <a:ext cx="731290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/>
              <a:t>G, </a:t>
            </a:r>
            <a:endParaRPr lang="zh-CN" altLang="en-US" sz="3200" dirty="0"/>
          </a:p>
        </p:txBody>
      </p:sp>
      <p:sp>
        <p:nvSpPr>
          <p:cNvPr id="52" name="矩形 51"/>
          <p:cNvSpPr/>
          <p:nvPr/>
        </p:nvSpPr>
        <p:spPr>
          <a:xfrm>
            <a:off x="457200" y="4648200"/>
            <a:ext cx="708848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/>
              <a:t>D, </a:t>
            </a:r>
            <a:endParaRPr lang="zh-CN" altLang="en-US" sz="3200" dirty="0"/>
          </a:p>
        </p:txBody>
      </p:sp>
      <p:sp>
        <p:nvSpPr>
          <p:cNvPr id="54" name="矩形 53"/>
          <p:cNvSpPr/>
          <p:nvPr/>
        </p:nvSpPr>
        <p:spPr>
          <a:xfrm>
            <a:off x="1958152" y="4648200"/>
            <a:ext cx="686406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/>
              <a:t>E, </a:t>
            </a:r>
            <a:endParaRPr lang="zh-CN" altLang="en-US" sz="3200" dirty="0"/>
          </a:p>
        </p:txBody>
      </p:sp>
      <p:sp>
        <p:nvSpPr>
          <p:cNvPr id="55" name="矩形 54"/>
          <p:cNvSpPr/>
          <p:nvPr/>
        </p:nvSpPr>
        <p:spPr>
          <a:xfrm>
            <a:off x="2415352" y="4648200"/>
            <a:ext cx="708848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/>
              <a:t>H, </a:t>
            </a:r>
            <a:endParaRPr lang="zh-CN" altLang="en-US" sz="3200" dirty="0"/>
          </a:p>
        </p:txBody>
      </p:sp>
      <p:sp>
        <p:nvSpPr>
          <p:cNvPr id="56" name="矩形 55"/>
          <p:cNvSpPr/>
          <p:nvPr/>
        </p:nvSpPr>
        <p:spPr>
          <a:xfrm>
            <a:off x="2979094" y="4648200"/>
            <a:ext cx="526106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/>
              <a:t>I, </a:t>
            </a:r>
            <a:endParaRPr lang="zh-CN" altLang="en-US" sz="3200" dirty="0"/>
          </a:p>
        </p:txBody>
      </p:sp>
      <p:sp>
        <p:nvSpPr>
          <p:cNvPr id="57" name="矩形 56"/>
          <p:cNvSpPr/>
          <p:nvPr/>
        </p:nvSpPr>
        <p:spPr>
          <a:xfrm>
            <a:off x="3352800" y="4648200"/>
            <a:ext cx="616900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/>
              <a:t>F, </a:t>
            </a:r>
            <a:endParaRPr lang="zh-CN" altLang="en-US" sz="3200" dirty="0"/>
          </a:p>
        </p:txBody>
      </p:sp>
      <p:sp>
        <p:nvSpPr>
          <p:cNvPr id="61" name="矩形 60"/>
          <p:cNvSpPr/>
          <p:nvPr/>
        </p:nvSpPr>
        <p:spPr>
          <a:xfrm>
            <a:off x="3810000" y="4648200"/>
            <a:ext cx="708848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/>
              <a:t>C, </a:t>
            </a:r>
            <a:endParaRPr lang="zh-CN" altLang="en-US" sz="3200" dirty="0"/>
          </a:p>
        </p:txBody>
      </p:sp>
      <p:sp>
        <p:nvSpPr>
          <p:cNvPr id="63" name="矩形 62"/>
          <p:cNvSpPr/>
          <p:nvPr/>
        </p:nvSpPr>
        <p:spPr>
          <a:xfrm>
            <a:off x="4350694" y="4648200"/>
            <a:ext cx="549959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/>
              <a:t>A 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50" grpId="0"/>
      <p:bldP spid="51" grpId="0"/>
      <p:bldP spid="52" grpId="0"/>
      <p:bldP spid="54" grpId="0"/>
      <p:bldP spid="55" grpId="0"/>
      <p:bldP spid="56" grpId="0"/>
      <p:bldP spid="57" grpId="0"/>
      <p:bldP spid="61" grpId="0"/>
      <p:bldP spid="63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 Box 6"/>
          <p:cNvSpPr txBox="1">
            <a:spLocks noChangeArrowheads="1"/>
          </p:cNvSpPr>
          <p:nvPr/>
        </p:nvSpPr>
        <p:spPr bwMode="auto">
          <a:xfrm>
            <a:off x="457200" y="1414212"/>
            <a:ext cx="8686800" cy="31577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08000">
              <a:lnSpc>
                <a:spcPct val="14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zh-CN" altLang="en-US" sz="3200" dirty="0"/>
              <a:t> 给定二叉树，</a:t>
            </a:r>
            <a:endParaRPr lang="en-US" altLang="zh-CN" sz="3200" dirty="0"/>
          </a:p>
          <a:p>
            <a:pPr marL="10800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sz="3200" dirty="0"/>
              <a:t>  </a:t>
            </a:r>
            <a:r>
              <a:rPr lang="zh-CN" altLang="en-US" sz="3200" dirty="0"/>
              <a:t>则先根、中根、后根序列唯一；</a:t>
            </a:r>
            <a:endParaRPr lang="en-US" altLang="zh-CN" sz="3200" dirty="0"/>
          </a:p>
          <a:p>
            <a:pPr marL="108000">
              <a:lnSpc>
                <a:spcPct val="140000"/>
              </a:lnSpc>
              <a:spcBef>
                <a:spcPts val="2400"/>
              </a:spcBef>
            </a:pPr>
            <a:r>
              <a:rPr lang="zh-CN" altLang="en-US" sz="3200" dirty="0"/>
              <a:t> 给定</a:t>
            </a:r>
            <a:endParaRPr lang="en-US" altLang="zh-CN" sz="3200" dirty="0"/>
          </a:p>
          <a:p>
            <a:pPr marL="108000">
              <a:lnSpc>
                <a:spcPct val="140000"/>
              </a:lnSpc>
              <a:spcBef>
                <a:spcPts val="0"/>
              </a:spcBef>
              <a:buNone/>
            </a:pPr>
            <a:r>
              <a:rPr lang="zh-CN" altLang="en-US" sz="3200" dirty="0"/>
              <a:t>  则唯一确定一棵二叉树；</a:t>
            </a:r>
            <a:endParaRPr lang="en-US" altLang="zh-CN" sz="3200" dirty="0"/>
          </a:p>
        </p:txBody>
      </p:sp>
      <p:sp>
        <p:nvSpPr>
          <p:cNvPr id="31" name="Rectangle 2"/>
          <p:cNvSpPr txBox="1">
            <a:spLocks noChangeArrowheads="1"/>
          </p:cNvSpPr>
          <p:nvPr/>
        </p:nvSpPr>
        <p:spPr bwMode="auto">
          <a:xfrm>
            <a:off x="457200" y="-75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zh-CN" altLang="en-US" sz="4400" kern="0" dirty="0">
                <a:solidFill>
                  <a:schemeClr val="tx2"/>
                </a:solidFill>
                <a:latin typeface="黑体" pitchFamily="2" charset="-122"/>
              </a:rPr>
              <a:t>深度优先遍历小结</a:t>
            </a:r>
          </a:p>
        </p:txBody>
      </p:sp>
      <p:sp>
        <p:nvSpPr>
          <p:cNvPr id="32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676400" y="3178314"/>
            <a:ext cx="74676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sz="3200" dirty="0"/>
              <a:t>一个</a:t>
            </a:r>
            <a:r>
              <a:rPr lang="zh-CN" altLang="en-US" sz="3200" dirty="0">
                <a:solidFill>
                  <a:srgbClr val="00518E"/>
                </a:solidFill>
              </a:rPr>
              <a:t>中根序列，</a:t>
            </a:r>
            <a:r>
              <a:rPr lang="zh-CN" altLang="en-US" sz="3200" dirty="0"/>
              <a:t>和一个</a:t>
            </a:r>
            <a:r>
              <a:rPr lang="zh-CN" altLang="en-US" sz="3200" dirty="0">
                <a:solidFill>
                  <a:srgbClr val="00518E"/>
                </a:solidFill>
              </a:rPr>
              <a:t>先根或后根</a:t>
            </a:r>
            <a:r>
              <a:rPr lang="zh-CN" altLang="en-US" sz="3200" dirty="0"/>
              <a:t>序列，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2"/>
          <p:cNvSpPr txBox="1">
            <a:spLocks noChangeArrowheads="1"/>
          </p:cNvSpPr>
          <p:nvPr/>
        </p:nvSpPr>
        <p:spPr bwMode="auto">
          <a:xfrm>
            <a:off x="457200" y="-75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zh-CN" altLang="en-US" sz="4400" kern="0" dirty="0">
                <a:solidFill>
                  <a:schemeClr val="tx2"/>
                </a:solidFill>
                <a:latin typeface="黑体" pitchFamily="2" charset="-122"/>
              </a:rPr>
              <a:t>例</a:t>
            </a:r>
            <a:r>
              <a:rPr lang="en-US" altLang="zh-CN" sz="4400" kern="0" dirty="0">
                <a:solidFill>
                  <a:schemeClr val="tx2"/>
                </a:solidFill>
                <a:latin typeface="黑体" pitchFamily="2" charset="-122"/>
              </a:rPr>
              <a:t>1</a:t>
            </a:r>
            <a:endParaRPr lang="zh-CN" altLang="en-US" sz="4400" kern="0" dirty="0">
              <a:solidFill>
                <a:schemeClr val="tx2"/>
              </a:solidFill>
              <a:latin typeface="黑体" pitchFamily="2" charset="-122"/>
            </a:endParaRPr>
          </a:p>
        </p:txBody>
      </p:sp>
      <p:sp>
        <p:nvSpPr>
          <p:cNvPr id="32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1" name="Oval 26"/>
          <p:cNvSpPr>
            <a:spLocks noChangeArrowheads="1"/>
          </p:cNvSpPr>
          <p:nvPr/>
        </p:nvSpPr>
        <p:spPr bwMode="auto">
          <a:xfrm>
            <a:off x="5955600" y="2517010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+</a:t>
            </a:r>
          </a:p>
        </p:txBody>
      </p:sp>
      <p:sp>
        <p:nvSpPr>
          <p:cNvPr id="52" name="Oval 27"/>
          <p:cNvSpPr>
            <a:spLocks noChangeArrowheads="1"/>
          </p:cNvSpPr>
          <p:nvPr/>
        </p:nvSpPr>
        <p:spPr bwMode="auto">
          <a:xfrm>
            <a:off x="6806400" y="1416010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ts val="0"/>
              </a:spcBef>
              <a:buNone/>
            </a:pPr>
            <a:r>
              <a:rPr lang="en-US" altLang="zh-CN" sz="3200" dirty="0"/>
              <a:t>--</a:t>
            </a:r>
          </a:p>
        </p:txBody>
      </p:sp>
      <p:sp>
        <p:nvSpPr>
          <p:cNvPr id="53" name="Oval 28"/>
          <p:cNvSpPr>
            <a:spLocks noChangeArrowheads="1"/>
          </p:cNvSpPr>
          <p:nvPr/>
        </p:nvSpPr>
        <p:spPr bwMode="auto">
          <a:xfrm>
            <a:off x="7746600" y="2517010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/</a:t>
            </a:r>
            <a:endParaRPr lang="zh-CN" altLang="en-US" sz="3200" dirty="0"/>
          </a:p>
        </p:txBody>
      </p:sp>
      <p:sp>
        <p:nvSpPr>
          <p:cNvPr id="54" name="Oval 29"/>
          <p:cNvSpPr>
            <a:spLocks noChangeArrowheads="1"/>
          </p:cNvSpPr>
          <p:nvPr/>
        </p:nvSpPr>
        <p:spPr bwMode="auto">
          <a:xfrm>
            <a:off x="5527800" y="3534600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a</a:t>
            </a:r>
            <a:endParaRPr lang="zh-CN" altLang="en-US" sz="3200" dirty="0"/>
          </a:p>
        </p:txBody>
      </p:sp>
      <p:sp>
        <p:nvSpPr>
          <p:cNvPr id="55" name="Oval 30"/>
          <p:cNvSpPr>
            <a:spLocks noChangeArrowheads="1"/>
          </p:cNvSpPr>
          <p:nvPr/>
        </p:nvSpPr>
        <p:spPr bwMode="auto">
          <a:xfrm>
            <a:off x="8259000" y="3561589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e</a:t>
            </a:r>
          </a:p>
        </p:txBody>
      </p:sp>
      <p:sp>
        <p:nvSpPr>
          <p:cNvPr id="56" name="Oval 29"/>
          <p:cNvSpPr>
            <a:spLocks noChangeArrowheads="1"/>
          </p:cNvSpPr>
          <p:nvPr/>
        </p:nvSpPr>
        <p:spPr bwMode="auto">
          <a:xfrm>
            <a:off x="7374000" y="3534600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d</a:t>
            </a:r>
            <a:endParaRPr lang="zh-CN" altLang="en-US" sz="3200" dirty="0"/>
          </a:p>
        </p:txBody>
      </p:sp>
      <p:cxnSp>
        <p:nvCxnSpPr>
          <p:cNvPr id="57" name="直接连接符 56"/>
          <p:cNvCxnSpPr>
            <a:stCxn id="52" idx="3"/>
            <a:endCxn id="51" idx="7"/>
          </p:cNvCxnSpPr>
          <p:nvPr/>
        </p:nvCxnSpPr>
        <p:spPr bwMode="auto">
          <a:xfrm rot="5400000">
            <a:off x="6260691" y="1971301"/>
            <a:ext cx="744618" cy="494418"/>
          </a:xfrm>
          <a:prstGeom prst="line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8" name="直接连接符 57"/>
          <p:cNvCxnSpPr>
            <a:stCxn id="52" idx="5"/>
            <a:endCxn id="53" idx="1"/>
          </p:cNvCxnSpPr>
          <p:nvPr/>
        </p:nvCxnSpPr>
        <p:spPr bwMode="auto">
          <a:xfrm rot="16200000" flipH="1">
            <a:off x="7156191" y="1926601"/>
            <a:ext cx="744618" cy="583818"/>
          </a:xfrm>
          <a:prstGeom prst="line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直接连接符 58"/>
          <p:cNvCxnSpPr>
            <a:stCxn id="51" idx="3"/>
            <a:endCxn id="54" idx="0"/>
          </p:cNvCxnSpPr>
          <p:nvPr/>
        </p:nvCxnSpPr>
        <p:spPr bwMode="auto">
          <a:xfrm rot="5400000">
            <a:off x="5610906" y="3116096"/>
            <a:ext cx="587399" cy="249609"/>
          </a:xfrm>
          <a:prstGeom prst="line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0" name="直接连接符 59"/>
          <p:cNvCxnSpPr>
            <a:stCxn id="53" idx="3"/>
            <a:endCxn id="56" idx="0"/>
          </p:cNvCxnSpPr>
          <p:nvPr/>
        </p:nvCxnSpPr>
        <p:spPr bwMode="auto">
          <a:xfrm rot="5400000">
            <a:off x="7429506" y="3143696"/>
            <a:ext cx="587399" cy="194409"/>
          </a:xfrm>
          <a:prstGeom prst="line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1" name="直接连接符 60"/>
          <p:cNvCxnSpPr>
            <a:stCxn id="53" idx="5"/>
            <a:endCxn id="55" idx="0"/>
          </p:cNvCxnSpPr>
          <p:nvPr/>
        </p:nvCxnSpPr>
        <p:spPr bwMode="auto">
          <a:xfrm rot="16200000" flipH="1">
            <a:off x="8036701" y="3087290"/>
            <a:ext cx="614388" cy="334209"/>
          </a:xfrm>
          <a:prstGeom prst="line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2" name="Oval 29"/>
          <p:cNvSpPr>
            <a:spLocks noChangeArrowheads="1"/>
          </p:cNvSpPr>
          <p:nvPr/>
        </p:nvSpPr>
        <p:spPr bwMode="auto">
          <a:xfrm>
            <a:off x="6454800" y="3534600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70000"/>
              </a:lnSpc>
              <a:spcBef>
                <a:spcPts val="0"/>
              </a:spcBef>
              <a:buNone/>
            </a:pPr>
            <a:r>
              <a:rPr lang="en-US" altLang="zh-CN" sz="4400" dirty="0"/>
              <a:t>*</a:t>
            </a:r>
            <a:endParaRPr lang="zh-CN" altLang="en-US" sz="4400" dirty="0"/>
          </a:p>
        </p:txBody>
      </p:sp>
      <p:cxnSp>
        <p:nvCxnSpPr>
          <p:cNvPr id="63" name="直接连接符 62"/>
          <p:cNvCxnSpPr>
            <a:stCxn id="51" idx="5"/>
            <a:endCxn id="62" idx="0"/>
          </p:cNvCxnSpPr>
          <p:nvPr/>
        </p:nvCxnSpPr>
        <p:spPr bwMode="auto">
          <a:xfrm rot="16200000" flipH="1">
            <a:off x="6252596" y="3080395"/>
            <a:ext cx="587399" cy="321009"/>
          </a:xfrm>
          <a:prstGeom prst="line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4" name="Oval 30"/>
          <p:cNvSpPr>
            <a:spLocks noChangeArrowheads="1"/>
          </p:cNvSpPr>
          <p:nvPr/>
        </p:nvSpPr>
        <p:spPr bwMode="auto">
          <a:xfrm>
            <a:off x="6108000" y="4525200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b</a:t>
            </a:r>
          </a:p>
        </p:txBody>
      </p:sp>
      <p:cxnSp>
        <p:nvCxnSpPr>
          <p:cNvPr id="65" name="直接连接符 64"/>
          <p:cNvCxnSpPr>
            <a:stCxn id="62" idx="3"/>
            <a:endCxn id="64" idx="0"/>
          </p:cNvCxnSpPr>
          <p:nvPr/>
        </p:nvCxnSpPr>
        <p:spPr bwMode="auto">
          <a:xfrm rot="5400000">
            <a:off x="6164101" y="4160691"/>
            <a:ext cx="560409" cy="168609"/>
          </a:xfrm>
          <a:prstGeom prst="line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6" name="直接连接符 65"/>
          <p:cNvCxnSpPr>
            <a:stCxn id="67" idx="0"/>
            <a:endCxn id="62" idx="5"/>
          </p:cNvCxnSpPr>
          <p:nvPr/>
        </p:nvCxnSpPr>
        <p:spPr bwMode="auto">
          <a:xfrm rot="16200000" flipV="1">
            <a:off x="6723292" y="4126491"/>
            <a:ext cx="560409" cy="237009"/>
          </a:xfrm>
          <a:prstGeom prst="line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7" name="Oval 30"/>
          <p:cNvSpPr>
            <a:spLocks noChangeArrowheads="1"/>
          </p:cNvSpPr>
          <p:nvPr/>
        </p:nvSpPr>
        <p:spPr bwMode="auto">
          <a:xfrm>
            <a:off x="6870000" y="4525200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c</a:t>
            </a:r>
          </a:p>
        </p:txBody>
      </p:sp>
      <p:sp>
        <p:nvSpPr>
          <p:cNvPr id="70" name="Text Box 6"/>
          <p:cNvSpPr txBox="1">
            <a:spLocks noChangeArrowheads="1"/>
          </p:cNvSpPr>
          <p:nvPr/>
        </p:nvSpPr>
        <p:spPr bwMode="auto">
          <a:xfrm>
            <a:off x="838200" y="1284490"/>
            <a:ext cx="4648200" cy="127419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3200" dirty="0"/>
              <a:t>先根序列：</a:t>
            </a:r>
            <a:endParaRPr lang="en-US" altLang="zh-CN" sz="3200" dirty="0"/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endParaRPr lang="en-US" altLang="zh-CN" sz="3200" dirty="0"/>
          </a:p>
        </p:txBody>
      </p:sp>
      <p:sp>
        <p:nvSpPr>
          <p:cNvPr id="71" name="Text Box 6"/>
          <p:cNvSpPr txBox="1">
            <a:spLocks noChangeArrowheads="1"/>
          </p:cNvSpPr>
          <p:nvPr/>
        </p:nvSpPr>
        <p:spPr bwMode="auto">
          <a:xfrm>
            <a:off x="838200" y="2732290"/>
            <a:ext cx="4648200" cy="127419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3200" dirty="0"/>
              <a:t>中根序列：</a:t>
            </a:r>
            <a:endParaRPr lang="en-US" altLang="zh-CN" sz="3200" dirty="0"/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endParaRPr lang="en-US" altLang="zh-CN" sz="3200" dirty="0"/>
          </a:p>
        </p:txBody>
      </p:sp>
      <p:sp>
        <p:nvSpPr>
          <p:cNvPr id="72" name="Text Box 6"/>
          <p:cNvSpPr txBox="1">
            <a:spLocks noChangeArrowheads="1"/>
          </p:cNvSpPr>
          <p:nvPr/>
        </p:nvSpPr>
        <p:spPr bwMode="auto">
          <a:xfrm>
            <a:off x="838200" y="4201980"/>
            <a:ext cx="4648200" cy="127419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3200" dirty="0"/>
              <a:t>后根序列：</a:t>
            </a:r>
            <a:endParaRPr lang="en-US" altLang="zh-CN" sz="3200" dirty="0"/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endParaRPr lang="en-US" altLang="zh-CN" sz="3200" dirty="0"/>
          </a:p>
        </p:txBody>
      </p:sp>
      <p:sp>
        <p:nvSpPr>
          <p:cNvPr id="73" name="矩形 72"/>
          <p:cNvSpPr/>
          <p:nvPr/>
        </p:nvSpPr>
        <p:spPr>
          <a:xfrm>
            <a:off x="914400" y="1818576"/>
            <a:ext cx="4378122" cy="6960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600" dirty="0"/>
              <a:t>--, +, a, *, b, c, /, d, e</a:t>
            </a:r>
          </a:p>
        </p:txBody>
      </p:sp>
      <p:sp>
        <p:nvSpPr>
          <p:cNvPr id="74" name="矩形 73"/>
          <p:cNvSpPr/>
          <p:nvPr/>
        </p:nvSpPr>
        <p:spPr>
          <a:xfrm>
            <a:off x="903838" y="3332352"/>
            <a:ext cx="4506362" cy="6960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600" dirty="0"/>
              <a:t>a, +, b, *, c, --, d, /, e </a:t>
            </a:r>
          </a:p>
        </p:txBody>
      </p:sp>
      <p:sp>
        <p:nvSpPr>
          <p:cNvPr id="75" name="矩形 74"/>
          <p:cNvSpPr/>
          <p:nvPr/>
        </p:nvSpPr>
        <p:spPr>
          <a:xfrm>
            <a:off x="879678" y="4790376"/>
            <a:ext cx="4378122" cy="6960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600" dirty="0"/>
              <a:t>a, b, c, *, +, d, e, /, --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/>
      <p:bldP spid="74" grpId="0"/>
      <p:bldP spid="75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2"/>
          <p:cNvSpPr txBox="1">
            <a:spLocks noChangeArrowheads="1"/>
          </p:cNvSpPr>
          <p:nvPr/>
        </p:nvSpPr>
        <p:spPr bwMode="auto">
          <a:xfrm>
            <a:off x="457200" y="-75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zh-CN" altLang="en-US" sz="4400" kern="0" dirty="0">
                <a:solidFill>
                  <a:schemeClr val="tx2"/>
                </a:solidFill>
                <a:latin typeface="黑体" pitchFamily="2" charset="-122"/>
              </a:rPr>
              <a:t>例</a:t>
            </a:r>
            <a:r>
              <a:rPr lang="en-US" altLang="zh-CN" sz="4400" kern="0" dirty="0">
                <a:solidFill>
                  <a:schemeClr val="tx2"/>
                </a:solidFill>
                <a:latin typeface="黑体" pitchFamily="2" charset="-122"/>
              </a:rPr>
              <a:t>2</a:t>
            </a:r>
            <a:r>
              <a:rPr lang="zh-CN" altLang="en-US" sz="4400" kern="0" dirty="0">
                <a:solidFill>
                  <a:schemeClr val="tx2"/>
                </a:solidFill>
                <a:latin typeface="黑体" pitchFamily="2" charset="-122"/>
              </a:rPr>
              <a:t>：反推二叉树</a:t>
            </a:r>
          </a:p>
        </p:txBody>
      </p:sp>
      <p:sp>
        <p:nvSpPr>
          <p:cNvPr id="32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7" name="Text Box 6"/>
          <p:cNvSpPr txBox="1">
            <a:spLocks noChangeArrowheads="1"/>
          </p:cNvSpPr>
          <p:nvPr/>
        </p:nvSpPr>
        <p:spPr bwMode="auto">
          <a:xfrm>
            <a:off x="609600" y="1219200"/>
            <a:ext cx="4648200" cy="127419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3200" dirty="0">
                <a:solidFill>
                  <a:srgbClr val="007E00"/>
                </a:solidFill>
              </a:rPr>
              <a:t>先根序列</a:t>
            </a:r>
            <a:r>
              <a:rPr lang="en-US" altLang="zh-CN" sz="3200" dirty="0">
                <a:solidFill>
                  <a:srgbClr val="007E00"/>
                </a:solidFill>
              </a:rPr>
              <a:t>(DLR)</a:t>
            </a:r>
            <a:r>
              <a:rPr lang="zh-CN" altLang="en-US" sz="3200" dirty="0">
                <a:solidFill>
                  <a:srgbClr val="007E00"/>
                </a:solidFill>
              </a:rPr>
              <a:t>：</a:t>
            </a:r>
            <a:endParaRPr lang="en-US" altLang="zh-CN" sz="3200" dirty="0">
              <a:solidFill>
                <a:srgbClr val="007E00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/>
              <a:t>A, B, D, F, G, C, E, H</a:t>
            </a:r>
          </a:p>
        </p:txBody>
      </p:sp>
      <p:sp>
        <p:nvSpPr>
          <p:cNvPr id="28" name="Text Box 6"/>
          <p:cNvSpPr txBox="1">
            <a:spLocks noChangeArrowheads="1"/>
          </p:cNvSpPr>
          <p:nvPr/>
        </p:nvSpPr>
        <p:spPr bwMode="auto">
          <a:xfrm>
            <a:off x="609600" y="2513914"/>
            <a:ext cx="4648200" cy="127419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3200" dirty="0">
                <a:solidFill>
                  <a:srgbClr val="007E00"/>
                </a:solidFill>
              </a:rPr>
              <a:t>中根序列</a:t>
            </a:r>
            <a:r>
              <a:rPr lang="en-US" altLang="zh-CN" sz="3200" dirty="0">
                <a:solidFill>
                  <a:srgbClr val="007E00"/>
                </a:solidFill>
              </a:rPr>
              <a:t>(LDR)</a:t>
            </a:r>
            <a:r>
              <a:rPr lang="zh-CN" altLang="en-US" sz="3200" dirty="0">
                <a:solidFill>
                  <a:srgbClr val="007E00"/>
                </a:solidFill>
              </a:rPr>
              <a:t>：</a:t>
            </a:r>
            <a:endParaRPr lang="en-US" altLang="zh-CN" sz="3200" dirty="0">
              <a:solidFill>
                <a:srgbClr val="007E00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/>
              <a:t>B, F, D, G, A, C, E, H </a:t>
            </a:r>
          </a:p>
        </p:txBody>
      </p:sp>
      <p:sp>
        <p:nvSpPr>
          <p:cNvPr id="29" name="Text Box 6"/>
          <p:cNvSpPr txBox="1">
            <a:spLocks noChangeArrowheads="1"/>
          </p:cNvSpPr>
          <p:nvPr/>
        </p:nvSpPr>
        <p:spPr bwMode="auto">
          <a:xfrm>
            <a:off x="609600" y="3810000"/>
            <a:ext cx="8153400" cy="2434513"/>
          </a:xfrm>
          <a:prstGeom prst="rect">
            <a:avLst/>
          </a:prstGeom>
          <a:solidFill>
            <a:schemeClr val="accent5"/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08000" indent="-51435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200" dirty="0">
                <a:solidFill>
                  <a:srgbClr val="00518E"/>
                </a:solidFill>
              </a:rPr>
              <a:t>-- </a:t>
            </a:r>
            <a:r>
              <a:rPr lang="zh-CN" altLang="en-US" sz="3200" dirty="0">
                <a:solidFill>
                  <a:srgbClr val="00518E"/>
                </a:solidFill>
              </a:rPr>
              <a:t>递归过程：</a:t>
            </a:r>
            <a:endParaRPr lang="en-US" altLang="zh-CN" sz="3200" dirty="0">
              <a:solidFill>
                <a:srgbClr val="00518E"/>
              </a:solidFill>
            </a:endParaRPr>
          </a:p>
          <a:p>
            <a:pPr marL="514350" indent="-514350">
              <a:lnSpc>
                <a:spcPct val="110000"/>
              </a:lnSpc>
              <a:spcBef>
                <a:spcPts val="0"/>
              </a:spcBef>
              <a:buAutoNum type="arabicParenBoth"/>
            </a:pPr>
            <a:r>
              <a:rPr lang="en-US" altLang="zh-CN" sz="3200" dirty="0"/>
              <a:t> </a:t>
            </a:r>
            <a:r>
              <a:rPr lang="zh-CN" altLang="en-US" sz="3200" dirty="0"/>
              <a:t>在先根序列中</a:t>
            </a:r>
            <a:r>
              <a:rPr lang="zh-CN" altLang="en-US" sz="3200" dirty="0">
                <a:solidFill>
                  <a:srgbClr val="D65700"/>
                </a:solidFill>
              </a:rPr>
              <a:t>找根</a:t>
            </a:r>
            <a:r>
              <a:rPr lang="en-US" altLang="zh-CN" sz="3200" dirty="0">
                <a:solidFill>
                  <a:srgbClr val="D65700"/>
                </a:solidFill>
              </a:rPr>
              <a:t>(</a:t>
            </a:r>
            <a:r>
              <a:rPr lang="zh-CN" altLang="en-US" sz="3200" dirty="0">
                <a:solidFill>
                  <a:srgbClr val="D65700"/>
                </a:solidFill>
              </a:rPr>
              <a:t>最左为根</a:t>
            </a:r>
            <a:r>
              <a:rPr lang="en-US" altLang="zh-CN" sz="3200" dirty="0">
                <a:solidFill>
                  <a:srgbClr val="D65700"/>
                </a:solidFill>
              </a:rPr>
              <a:t>)</a:t>
            </a:r>
            <a:r>
              <a:rPr lang="zh-CN" altLang="en-US" sz="3200" dirty="0">
                <a:solidFill>
                  <a:srgbClr val="D65700"/>
                </a:solidFill>
              </a:rPr>
              <a:t>；</a:t>
            </a:r>
            <a:endParaRPr lang="en-US" altLang="zh-CN" sz="3200" dirty="0">
              <a:solidFill>
                <a:srgbClr val="D65700"/>
              </a:solidFill>
            </a:endParaRPr>
          </a:p>
          <a:p>
            <a:pPr marL="514350" indent="-514350">
              <a:lnSpc>
                <a:spcPct val="110000"/>
              </a:lnSpc>
              <a:spcBef>
                <a:spcPts val="600"/>
              </a:spcBef>
              <a:buAutoNum type="arabicParenBoth"/>
            </a:pPr>
            <a:r>
              <a:rPr lang="en-US" altLang="zh-CN" sz="3200" dirty="0"/>
              <a:t> </a:t>
            </a:r>
            <a:r>
              <a:rPr lang="zh-CN" altLang="en-US" sz="3200" dirty="0"/>
              <a:t>在中根序列中，</a:t>
            </a:r>
            <a:r>
              <a:rPr lang="zh-CN" altLang="en-US" sz="3200" dirty="0">
                <a:solidFill>
                  <a:srgbClr val="D65700"/>
                </a:solidFill>
              </a:rPr>
              <a:t>划分左、右子树：</a:t>
            </a:r>
            <a:endParaRPr lang="en-US" altLang="zh-CN" sz="3200" dirty="0">
              <a:solidFill>
                <a:srgbClr val="D65700"/>
              </a:solidFill>
            </a:endParaRPr>
          </a:p>
          <a:p>
            <a:pPr marL="514350" indent="-51435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/>
              <a:t>     </a:t>
            </a:r>
            <a:r>
              <a:rPr lang="zh-CN" altLang="en-US" sz="3200" dirty="0"/>
              <a:t>根的左侧为其左子树，右侧为其右子树；</a:t>
            </a:r>
            <a:endParaRPr lang="en-US" altLang="zh-CN" sz="3200" dirty="0"/>
          </a:p>
        </p:txBody>
      </p:sp>
      <p:sp>
        <p:nvSpPr>
          <p:cNvPr id="30" name="Oval 27"/>
          <p:cNvSpPr>
            <a:spLocks noChangeArrowheads="1"/>
          </p:cNvSpPr>
          <p:nvPr/>
        </p:nvSpPr>
        <p:spPr bwMode="auto">
          <a:xfrm>
            <a:off x="6354000" y="1223978"/>
            <a:ext cx="504000" cy="504000"/>
          </a:xfrm>
          <a:prstGeom prst="ellipse">
            <a:avLst/>
          </a:prstGeom>
          <a:solidFill>
            <a:srgbClr val="FFFE98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/>
              <a:t>A</a:t>
            </a:r>
          </a:p>
        </p:txBody>
      </p:sp>
      <p:sp>
        <p:nvSpPr>
          <p:cNvPr id="33" name="Oval 28"/>
          <p:cNvSpPr>
            <a:spLocks noChangeArrowheads="1"/>
          </p:cNvSpPr>
          <p:nvPr/>
        </p:nvSpPr>
        <p:spPr bwMode="auto">
          <a:xfrm>
            <a:off x="7086600" y="2108978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C</a:t>
            </a:r>
            <a:endParaRPr lang="zh-CN" altLang="en-US" sz="3200" dirty="0"/>
          </a:p>
        </p:txBody>
      </p:sp>
      <p:cxnSp>
        <p:nvCxnSpPr>
          <p:cNvPr id="35" name="直接连接符 34"/>
          <p:cNvCxnSpPr>
            <a:stCxn id="30" idx="3"/>
            <a:endCxn id="44" idx="0"/>
          </p:cNvCxnSpPr>
          <p:nvPr/>
        </p:nvCxnSpPr>
        <p:spPr bwMode="auto">
          <a:xfrm rot="5400000">
            <a:off x="5936380" y="1608590"/>
            <a:ext cx="445850" cy="5370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直接连接符 35"/>
          <p:cNvCxnSpPr>
            <a:stCxn id="30" idx="5"/>
            <a:endCxn id="33" idx="0"/>
          </p:cNvCxnSpPr>
          <p:nvPr/>
        </p:nvCxnSpPr>
        <p:spPr bwMode="auto">
          <a:xfrm rot="16200000" flipH="1">
            <a:off x="6833991" y="1604368"/>
            <a:ext cx="454809" cy="5544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8" name="Oval 29"/>
          <p:cNvSpPr>
            <a:spLocks noChangeArrowheads="1"/>
          </p:cNvSpPr>
          <p:nvPr/>
        </p:nvSpPr>
        <p:spPr bwMode="auto">
          <a:xfrm>
            <a:off x="7590600" y="2897989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E</a:t>
            </a:r>
            <a:endParaRPr lang="zh-CN" altLang="en-US" sz="3200" dirty="0"/>
          </a:p>
        </p:txBody>
      </p:sp>
      <p:cxnSp>
        <p:nvCxnSpPr>
          <p:cNvPr id="39" name="直接连接符 38"/>
          <p:cNvCxnSpPr>
            <a:stCxn id="33" idx="5"/>
            <a:endCxn id="38" idx="0"/>
          </p:cNvCxnSpPr>
          <p:nvPr/>
        </p:nvCxnSpPr>
        <p:spPr bwMode="auto">
          <a:xfrm rot="16200000" flipH="1">
            <a:off x="7500285" y="2555674"/>
            <a:ext cx="358820" cy="3258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0" name="Oval 29"/>
          <p:cNvSpPr>
            <a:spLocks noChangeArrowheads="1"/>
          </p:cNvSpPr>
          <p:nvPr/>
        </p:nvSpPr>
        <p:spPr bwMode="auto">
          <a:xfrm>
            <a:off x="8047800" y="3763200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H</a:t>
            </a:r>
            <a:endParaRPr lang="zh-CN" altLang="en-US" sz="3200" dirty="0"/>
          </a:p>
        </p:txBody>
      </p:sp>
      <p:cxnSp>
        <p:nvCxnSpPr>
          <p:cNvPr id="41" name="直接连接符 40"/>
          <p:cNvCxnSpPr>
            <a:stCxn id="38" idx="5"/>
            <a:endCxn id="40" idx="0"/>
          </p:cNvCxnSpPr>
          <p:nvPr/>
        </p:nvCxnSpPr>
        <p:spPr bwMode="auto">
          <a:xfrm rot="16200000" flipH="1">
            <a:off x="7942785" y="3406185"/>
            <a:ext cx="435020" cy="2790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4" name="Oval 28"/>
          <p:cNvSpPr>
            <a:spLocks noChangeArrowheads="1"/>
          </p:cNvSpPr>
          <p:nvPr/>
        </p:nvSpPr>
        <p:spPr bwMode="auto">
          <a:xfrm>
            <a:off x="5638800" y="2100019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B</a:t>
            </a:r>
            <a:endParaRPr lang="zh-CN" altLang="en-US" sz="3200" dirty="0"/>
          </a:p>
        </p:txBody>
      </p:sp>
      <p:sp>
        <p:nvSpPr>
          <p:cNvPr id="45" name="Oval 29"/>
          <p:cNvSpPr>
            <a:spLocks noChangeArrowheads="1"/>
          </p:cNvSpPr>
          <p:nvPr/>
        </p:nvSpPr>
        <p:spPr bwMode="auto">
          <a:xfrm>
            <a:off x="6049200" y="2974189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D</a:t>
            </a:r>
            <a:endParaRPr lang="zh-CN" altLang="en-US" sz="3200" dirty="0"/>
          </a:p>
        </p:txBody>
      </p:sp>
      <p:cxnSp>
        <p:nvCxnSpPr>
          <p:cNvPr id="46" name="直接连接符 45"/>
          <p:cNvCxnSpPr>
            <a:stCxn id="44" idx="5"/>
            <a:endCxn id="45" idx="0"/>
          </p:cNvCxnSpPr>
          <p:nvPr/>
        </p:nvCxnSpPr>
        <p:spPr bwMode="auto">
          <a:xfrm rot="16200000" flipH="1">
            <a:off x="5963106" y="2636094"/>
            <a:ext cx="443979" cy="2322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4" name="Oval 29"/>
          <p:cNvSpPr>
            <a:spLocks noChangeArrowheads="1"/>
          </p:cNvSpPr>
          <p:nvPr/>
        </p:nvSpPr>
        <p:spPr bwMode="auto">
          <a:xfrm>
            <a:off x="5638800" y="3763200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F</a:t>
            </a:r>
            <a:endParaRPr lang="zh-CN" altLang="en-US" sz="3200" dirty="0"/>
          </a:p>
        </p:txBody>
      </p:sp>
      <p:cxnSp>
        <p:nvCxnSpPr>
          <p:cNvPr id="85" name="直接连接符 84"/>
          <p:cNvCxnSpPr>
            <a:stCxn id="45" idx="3"/>
            <a:endCxn id="84" idx="0"/>
          </p:cNvCxnSpPr>
          <p:nvPr/>
        </p:nvCxnSpPr>
        <p:spPr bwMode="auto">
          <a:xfrm rot="5400000">
            <a:off x="5827495" y="3467686"/>
            <a:ext cx="358820" cy="2322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6" name="Oval 29"/>
          <p:cNvSpPr>
            <a:spLocks noChangeArrowheads="1"/>
          </p:cNvSpPr>
          <p:nvPr/>
        </p:nvSpPr>
        <p:spPr bwMode="auto">
          <a:xfrm>
            <a:off x="6506400" y="3763200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G</a:t>
            </a:r>
            <a:endParaRPr lang="zh-CN" altLang="en-US" sz="3200" dirty="0"/>
          </a:p>
        </p:txBody>
      </p:sp>
      <p:cxnSp>
        <p:nvCxnSpPr>
          <p:cNvPr id="87" name="直接连接符 86"/>
          <p:cNvCxnSpPr>
            <a:stCxn id="45" idx="5"/>
            <a:endCxn id="86" idx="0"/>
          </p:cNvCxnSpPr>
          <p:nvPr/>
        </p:nvCxnSpPr>
        <p:spPr bwMode="auto">
          <a:xfrm rot="16200000" flipH="1">
            <a:off x="6439485" y="3444285"/>
            <a:ext cx="358820" cy="2790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3" grpId="0" animBg="1"/>
      <p:bldP spid="38" grpId="0" animBg="1"/>
      <p:bldP spid="40" grpId="0" animBg="1"/>
      <p:bldP spid="44" grpId="0" animBg="1"/>
      <p:bldP spid="45" grpId="0" animBg="1"/>
      <p:bldP spid="84" grpId="0" animBg="1"/>
      <p:bldP spid="86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2"/>
          <p:cNvSpPr txBox="1">
            <a:spLocks noChangeArrowheads="1"/>
          </p:cNvSpPr>
          <p:nvPr/>
        </p:nvSpPr>
        <p:spPr bwMode="auto">
          <a:xfrm>
            <a:off x="457200" y="-75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zh-CN" altLang="en-US" sz="4400" kern="0" dirty="0">
                <a:solidFill>
                  <a:schemeClr val="tx2"/>
                </a:solidFill>
                <a:latin typeface="黑体" pitchFamily="2" charset="-122"/>
              </a:rPr>
              <a:t>例</a:t>
            </a:r>
            <a:r>
              <a:rPr lang="en-US" altLang="zh-CN" sz="4400" kern="0" dirty="0">
                <a:solidFill>
                  <a:schemeClr val="tx2"/>
                </a:solidFill>
                <a:latin typeface="黑体" pitchFamily="2" charset="-122"/>
              </a:rPr>
              <a:t>3</a:t>
            </a:r>
            <a:r>
              <a:rPr lang="zh-CN" altLang="en-US" sz="4400" kern="0" dirty="0">
                <a:solidFill>
                  <a:schemeClr val="tx2"/>
                </a:solidFill>
                <a:latin typeface="黑体" pitchFamily="2" charset="-122"/>
              </a:rPr>
              <a:t>：反推二叉树</a:t>
            </a:r>
          </a:p>
        </p:txBody>
      </p:sp>
      <p:sp>
        <p:nvSpPr>
          <p:cNvPr id="32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9" name="Text Box 6"/>
          <p:cNvSpPr txBox="1">
            <a:spLocks noChangeArrowheads="1"/>
          </p:cNvSpPr>
          <p:nvPr/>
        </p:nvSpPr>
        <p:spPr bwMode="auto">
          <a:xfrm>
            <a:off x="609600" y="3810000"/>
            <a:ext cx="8153400" cy="2434513"/>
          </a:xfrm>
          <a:prstGeom prst="rect">
            <a:avLst/>
          </a:prstGeom>
          <a:solidFill>
            <a:schemeClr val="accent5"/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08000" indent="-51435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200" dirty="0">
                <a:solidFill>
                  <a:srgbClr val="00518E"/>
                </a:solidFill>
              </a:rPr>
              <a:t>-- </a:t>
            </a:r>
            <a:r>
              <a:rPr lang="zh-CN" altLang="en-US" sz="3200" dirty="0">
                <a:solidFill>
                  <a:srgbClr val="00518E"/>
                </a:solidFill>
              </a:rPr>
              <a:t>递归过程：</a:t>
            </a:r>
            <a:endParaRPr lang="en-US" altLang="zh-CN" sz="3200" dirty="0">
              <a:solidFill>
                <a:srgbClr val="00518E"/>
              </a:solidFill>
            </a:endParaRPr>
          </a:p>
          <a:p>
            <a:pPr marL="514350" indent="-514350">
              <a:lnSpc>
                <a:spcPct val="110000"/>
              </a:lnSpc>
              <a:spcBef>
                <a:spcPts val="0"/>
              </a:spcBef>
              <a:buAutoNum type="arabicParenBoth"/>
            </a:pPr>
            <a:r>
              <a:rPr lang="en-US" altLang="zh-CN" sz="3200" dirty="0"/>
              <a:t> </a:t>
            </a:r>
            <a:r>
              <a:rPr lang="zh-CN" altLang="en-US" sz="3200" dirty="0"/>
              <a:t>在后根序列中找根</a:t>
            </a:r>
            <a:r>
              <a:rPr lang="en-US" altLang="zh-CN" sz="3200" dirty="0"/>
              <a:t>(</a:t>
            </a:r>
            <a:r>
              <a:rPr lang="zh-CN" altLang="en-US" sz="3200" dirty="0"/>
              <a:t>最右为根</a:t>
            </a:r>
            <a:r>
              <a:rPr lang="en-US" altLang="zh-CN" sz="3200" dirty="0"/>
              <a:t>)</a:t>
            </a:r>
            <a:r>
              <a:rPr lang="zh-CN" altLang="en-US" sz="3200" dirty="0"/>
              <a:t>；</a:t>
            </a:r>
            <a:endParaRPr lang="en-US" altLang="zh-CN" sz="3200" dirty="0"/>
          </a:p>
          <a:p>
            <a:pPr marL="514350" indent="-514350">
              <a:lnSpc>
                <a:spcPct val="110000"/>
              </a:lnSpc>
              <a:spcBef>
                <a:spcPts val="600"/>
              </a:spcBef>
              <a:buAutoNum type="arabicParenBoth"/>
            </a:pPr>
            <a:r>
              <a:rPr lang="en-US" altLang="zh-CN" sz="3200" dirty="0"/>
              <a:t> </a:t>
            </a:r>
            <a:r>
              <a:rPr lang="zh-CN" altLang="en-US" sz="3200" dirty="0"/>
              <a:t>在中根序列中，</a:t>
            </a:r>
            <a:endParaRPr lang="en-US" altLang="zh-CN" sz="3200" dirty="0"/>
          </a:p>
          <a:p>
            <a:pPr marL="514350" indent="-51435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/>
              <a:t>     </a:t>
            </a:r>
            <a:r>
              <a:rPr lang="zh-CN" altLang="en-US" sz="3200" dirty="0"/>
              <a:t>根的左侧为其左子树，右侧为其右子树；</a:t>
            </a:r>
            <a:endParaRPr lang="en-US" altLang="zh-CN" sz="3200" dirty="0"/>
          </a:p>
        </p:txBody>
      </p:sp>
      <p:sp>
        <p:nvSpPr>
          <p:cNvPr id="30" name="Oval 27"/>
          <p:cNvSpPr>
            <a:spLocks noChangeArrowheads="1"/>
          </p:cNvSpPr>
          <p:nvPr/>
        </p:nvSpPr>
        <p:spPr bwMode="auto">
          <a:xfrm>
            <a:off x="6354000" y="1223978"/>
            <a:ext cx="504000" cy="504000"/>
          </a:xfrm>
          <a:prstGeom prst="ellipse">
            <a:avLst/>
          </a:prstGeom>
          <a:solidFill>
            <a:srgbClr val="FFFE98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/>
              <a:t>A</a:t>
            </a:r>
          </a:p>
        </p:txBody>
      </p:sp>
      <p:sp>
        <p:nvSpPr>
          <p:cNvPr id="33" name="Oval 28"/>
          <p:cNvSpPr>
            <a:spLocks noChangeArrowheads="1"/>
          </p:cNvSpPr>
          <p:nvPr/>
        </p:nvSpPr>
        <p:spPr bwMode="auto">
          <a:xfrm>
            <a:off x="7086600" y="2108978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C</a:t>
            </a:r>
            <a:endParaRPr lang="zh-CN" altLang="en-US" sz="3200" dirty="0"/>
          </a:p>
        </p:txBody>
      </p:sp>
      <p:cxnSp>
        <p:nvCxnSpPr>
          <p:cNvPr id="35" name="直接连接符 34"/>
          <p:cNvCxnSpPr>
            <a:stCxn id="30" idx="3"/>
            <a:endCxn id="44" idx="0"/>
          </p:cNvCxnSpPr>
          <p:nvPr/>
        </p:nvCxnSpPr>
        <p:spPr bwMode="auto">
          <a:xfrm rot="5400000">
            <a:off x="5936380" y="1608590"/>
            <a:ext cx="445850" cy="5370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直接连接符 35"/>
          <p:cNvCxnSpPr>
            <a:stCxn id="30" idx="5"/>
            <a:endCxn id="33" idx="0"/>
          </p:cNvCxnSpPr>
          <p:nvPr/>
        </p:nvCxnSpPr>
        <p:spPr bwMode="auto">
          <a:xfrm rot="16200000" flipH="1">
            <a:off x="6833991" y="1604368"/>
            <a:ext cx="454809" cy="5544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8" name="Oval 29"/>
          <p:cNvSpPr>
            <a:spLocks noChangeArrowheads="1"/>
          </p:cNvSpPr>
          <p:nvPr/>
        </p:nvSpPr>
        <p:spPr bwMode="auto">
          <a:xfrm>
            <a:off x="7590600" y="2897989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E</a:t>
            </a:r>
            <a:endParaRPr lang="zh-CN" altLang="en-US" sz="3200" dirty="0"/>
          </a:p>
        </p:txBody>
      </p:sp>
      <p:cxnSp>
        <p:nvCxnSpPr>
          <p:cNvPr id="39" name="直接连接符 38"/>
          <p:cNvCxnSpPr>
            <a:stCxn id="33" idx="5"/>
            <a:endCxn id="38" idx="0"/>
          </p:cNvCxnSpPr>
          <p:nvPr/>
        </p:nvCxnSpPr>
        <p:spPr bwMode="auto">
          <a:xfrm rot="16200000" flipH="1">
            <a:off x="7500285" y="2555674"/>
            <a:ext cx="358820" cy="3258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0" name="Oval 29"/>
          <p:cNvSpPr>
            <a:spLocks noChangeArrowheads="1"/>
          </p:cNvSpPr>
          <p:nvPr/>
        </p:nvSpPr>
        <p:spPr bwMode="auto">
          <a:xfrm>
            <a:off x="8047800" y="3763200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H</a:t>
            </a:r>
            <a:endParaRPr lang="zh-CN" altLang="en-US" sz="3200" dirty="0"/>
          </a:p>
        </p:txBody>
      </p:sp>
      <p:cxnSp>
        <p:nvCxnSpPr>
          <p:cNvPr id="41" name="直接连接符 40"/>
          <p:cNvCxnSpPr>
            <a:stCxn id="38" idx="5"/>
            <a:endCxn id="40" idx="0"/>
          </p:cNvCxnSpPr>
          <p:nvPr/>
        </p:nvCxnSpPr>
        <p:spPr bwMode="auto">
          <a:xfrm rot="16200000" flipH="1">
            <a:off x="7942785" y="3406185"/>
            <a:ext cx="435020" cy="2790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4" name="Oval 28"/>
          <p:cNvSpPr>
            <a:spLocks noChangeArrowheads="1"/>
          </p:cNvSpPr>
          <p:nvPr/>
        </p:nvSpPr>
        <p:spPr bwMode="auto">
          <a:xfrm>
            <a:off x="5638800" y="2100019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B</a:t>
            </a:r>
            <a:endParaRPr lang="zh-CN" altLang="en-US" sz="3200" dirty="0"/>
          </a:p>
        </p:txBody>
      </p:sp>
      <p:sp>
        <p:nvSpPr>
          <p:cNvPr id="45" name="Oval 29"/>
          <p:cNvSpPr>
            <a:spLocks noChangeArrowheads="1"/>
          </p:cNvSpPr>
          <p:nvPr/>
        </p:nvSpPr>
        <p:spPr bwMode="auto">
          <a:xfrm>
            <a:off x="6049200" y="2974189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D</a:t>
            </a:r>
            <a:endParaRPr lang="zh-CN" altLang="en-US" sz="3200" dirty="0"/>
          </a:p>
        </p:txBody>
      </p:sp>
      <p:cxnSp>
        <p:nvCxnSpPr>
          <p:cNvPr id="46" name="直接连接符 45"/>
          <p:cNvCxnSpPr>
            <a:stCxn id="44" idx="5"/>
            <a:endCxn id="45" idx="0"/>
          </p:cNvCxnSpPr>
          <p:nvPr/>
        </p:nvCxnSpPr>
        <p:spPr bwMode="auto">
          <a:xfrm rot="16200000" flipH="1">
            <a:off x="5963106" y="2636094"/>
            <a:ext cx="443979" cy="2322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4" name="Oval 29"/>
          <p:cNvSpPr>
            <a:spLocks noChangeArrowheads="1"/>
          </p:cNvSpPr>
          <p:nvPr/>
        </p:nvSpPr>
        <p:spPr bwMode="auto">
          <a:xfrm>
            <a:off x="5638800" y="3763200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F</a:t>
            </a:r>
            <a:endParaRPr lang="zh-CN" altLang="en-US" sz="3200" dirty="0"/>
          </a:p>
        </p:txBody>
      </p:sp>
      <p:cxnSp>
        <p:nvCxnSpPr>
          <p:cNvPr id="85" name="直接连接符 84"/>
          <p:cNvCxnSpPr>
            <a:stCxn id="45" idx="3"/>
            <a:endCxn id="84" idx="0"/>
          </p:cNvCxnSpPr>
          <p:nvPr/>
        </p:nvCxnSpPr>
        <p:spPr bwMode="auto">
          <a:xfrm rot="5400000">
            <a:off x="5827495" y="3467686"/>
            <a:ext cx="358820" cy="2322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6" name="Oval 29"/>
          <p:cNvSpPr>
            <a:spLocks noChangeArrowheads="1"/>
          </p:cNvSpPr>
          <p:nvPr/>
        </p:nvSpPr>
        <p:spPr bwMode="auto">
          <a:xfrm>
            <a:off x="6506400" y="3763200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G</a:t>
            </a:r>
            <a:endParaRPr lang="zh-CN" altLang="en-US" sz="3200" dirty="0"/>
          </a:p>
        </p:txBody>
      </p:sp>
      <p:cxnSp>
        <p:nvCxnSpPr>
          <p:cNvPr id="87" name="直接连接符 86"/>
          <p:cNvCxnSpPr>
            <a:stCxn id="45" idx="5"/>
            <a:endCxn id="86" idx="0"/>
          </p:cNvCxnSpPr>
          <p:nvPr/>
        </p:nvCxnSpPr>
        <p:spPr bwMode="auto">
          <a:xfrm rot="16200000" flipH="1">
            <a:off x="6439485" y="3444285"/>
            <a:ext cx="358820" cy="2790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2" name="Text Box 6"/>
          <p:cNvSpPr txBox="1">
            <a:spLocks noChangeArrowheads="1"/>
          </p:cNvSpPr>
          <p:nvPr/>
        </p:nvSpPr>
        <p:spPr bwMode="auto">
          <a:xfrm>
            <a:off x="609600" y="1240405"/>
            <a:ext cx="4648200" cy="127419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3200" dirty="0">
                <a:solidFill>
                  <a:srgbClr val="007E00"/>
                </a:solidFill>
              </a:rPr>
              <a:t>中根序列</a:t>
            </a:r>
            <a:r>
              <a:rPr lang="en-US" altLang="zh-CN" sz="3200" dirty="0">
                <a:solidFill>
                  <a:srgbClr val="007E00"/>
                </a:solidFill>
              </a:rPr>
              <a:t>(LDR)</a:t>
            </a:r>
            <a:r>
              <a:rPr lang="zh-CN" altLang="en-US" sz="3200" dirty="0">
                <a:solidFill>
                  <a:srgbClr val="007E00"/>
                </a:solidFill>
              </a:rPr>
              <a:t>：</a:t>
            </a:r>
            <a:endParaRPr lang="en-US" altLang="zh-CN" sz="3200" dirty="0">
              <a:solidFill>
                <a:srgbClr val="007E00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/>
              <a:t>B, F, D, G, A, C, E, H </a:t>
            </a:r>
          </a:p>
        </p:txBody>
      </p:sp>
      <p:sp>
        <p:nvSpPr>
          <p:cNvPr id="23" name="Text Box 6"/>
          <p:cNvSpPr txBox="1">
            <a:spLocks noChangeArrowheads="1"/>
          </p:cNvSpPr>
          <p:nvPr/>
        </p:nvSpPr>
        <p:spPr bwMode="auto">
          <a:xfrm>
            <a:off x="609600" y="2514600"/>
            <a:ext cx="4648200" cy="127419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3200" dirty="0">
                <a:solidFill>
                  <a:srgbClr val="007E00"/>
                </a:solidFill>
              </a:rPr>
              <a:t>后根序列</a:t>
            </a:r>
            <a:r>
              <a:rPr lang="en-US" altLang="zh-CN" sz="3200" dirty="0">
                <a:solidFill>
                  <a:srgbClr val="007E00"/>
                </a:solidFill>
              </a:rPr>
              <a:t>(LRD)</a:t>
            </a:r>
            <a:r>
              <a:rPr lang="zh-CN" altLang="en-US" sz="3200" dirty="0">
                <a:solidFill>
                  <a:srgbClr val="007E00"/>
                </a:solidFill>
              </a:rPr>
              <a:t>：</a:t>
            </a:r>
            <a:endParaRPr lang="en-US" altLang="zh-CN" sz="3200" dirty="0">
              <a:solidFill>
                <a:srgbClr val="007E00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/>
              <a:t>F, G, D, B, H, E, C, 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3" grpId="0" animBg="1"/>
      <p:bldP spid="38" grpId="0" animBg="1"/>
      <p:bldP spid="40" grpId="0" animBg="1"/>
      <p:bldP spid="44" grpId="0" animBg="1"/>
      <p:bldP spid="45" grpId="0" animBg="1"/>
      <p:bldP spid="84" grpId="0" animBg="1"/>
      <p:bldP spid="86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 Box 6"/>
          <p:cNvSpPr txBox="1">
            <a:spLocks noChangeArrowheads="1"/>
          </p:cNvSpPr>
          <p:nvPr/>
        </p:nvSpPr>
        <p:spPr bwMode="auto">
          <a:xfrm>
            <a:off x="609600" y="1463401"/>
            <a:ext cx="5486400" cy="137268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zh-CN" altLang="en-US" sz="3200" dirty="0"/>
              <a:t> 从</a:t>
            </a:r>
            <a:r>
              <a:rPr lang="en-US" altLang="zh-CN" sz="3200" dirty="0"/>
              <a:t>0</a:t>
            </a:r>
            <a:r>
              <a:rPr lang="zh-CN" altLang="en-US" sz="3200" dirty="0"/>
              <a:t>层开始，逐层向下；</a:t>
            </a:r>
            <a:endParaRPr lang="en-US" altLang="zh-CN" sz="3200" dirty="0"/>
          </a:p>
          <a:p>
            <a:pPr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sz="3200" dirty="0"/>
              <a:t>  每层中，从左向右遍历；</a:t>
            </a:r>
            <a:endParaRPr lang="en-US" altLang="zh-CN" sz="3200" dirty="0"/>
          </a:p>
        </p:txBody>
      </p:sp>
      <p:sp>
        <p:nvSpPr>
          <p:cNvPr id="31" name="Rectangle 2"/>
          <p:cNvSpPr txBox="1">
            <a:spLocks noChangeArrowheads="1"/>
          </p:cNvSpPr>
          <p:nvPr/>
        </p:nvSpPr>
        <p:spPr bwMode="auto">
          <a:xfrm>
            <a:off x="457200" y="-75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zh-CN" altLang="en-US" sz="4400" kern="0" dirty="0">
                <a:solidFill>
                  <a:schemeClr val="tx2"/>
                </a:solidFill>
                <a:latin typeface="黑体" pitchFamily="2" charset="-122"/>
              </a:rPr>
              <a:t>广度优先遍历二叉树</a:t>
            </a:r>
          </a:p>
        </p:txBody>
      </p:sp>
      <p:sp>
        <p:nvSpPr>
          <p:cNvPr id="32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Oval 27"/>
          <p:cNvSpPr>
            <a:spLocks noChangeArrowheads="1"/>
          </p:cNvSpPr>
          <p:nvPr/>
        </p:nvSpPr>
        <p:spPr bwMode="auto">
          <a:xfrm>
            <a:off x="6606600" y="1963148"/>
            <a:ext cx="504000" cy="504000"/>
          </a:xfrm>
          <a:prstGeom prst="ellipse">
            <a:avLst/>
          </a:prstGeom>
          <a:solidFill>
            <a:srgbClr val="FFFE98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/>
              <a:t>A</a:t>
            </a:r>
          </a:p>
        </p:txBody>
      </p:sp>
      <p:sp>
        <p:nvSpPr>
          <p:cNvPr id="6" name="Oval 28"/>
          <p:cNvSpPr>
            <a:spLocks noChangeArrowheads="1"/>
          </p:cNvSpPr>
          <p:nvPr/>
        </p:nvSpPr>
        <p:spPr bwMode="auto">
          <a:xfrm>
            <a:off x="7268400" y="2877548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C</a:t>
            </a:r>
            <a:endParaRPr lang="zh-CN" altLang="en-US" sz="3200" dirty="0"/>
          </a:p>
        </p:txBody>
      </p:sp>
      <p:sp>
        <p:nvSpPr>
          <p:cNvPr id="7" name="Oval 29"/>
          <p:cNvSpPr>
            <a:spLocks noChangeArrowheads="1"/>
          </p:cNvSpPr>
          <p:nvPr/>
        </p:nvSpPr>
        <p:spPr bwMode="auto">
          <a:xfrm>
            <a:off x="6658800" y="3868148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E</a:t>
            </a:r>
            <a:endParaRPr lang="zh-CN" altLang="en-US" sz="3200" dirty="0"/>
          </a:p>
        </p:txBody>
      </p:sp>
      <p:cxnSp>
        <p:nvCxnSpPr>
          <p:cNvPr id="8" name="直接连接符 7"/>
          <p:cNvCxnSpPr>
            <a:stCxn id="5" idx="3"/>
          </p:cNvCxnSpPr>
          <p:nvPr/>
        </p:nvCxnSpPr>
        <p:spPr bwMode="auto">
          <a:xfrm rot="5400000">
            <a:off x="6281401" y="2478539"/>
            <a:ext cx="484209" cy="3138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直接连接符 8"/>
          <p:cNvCxnSpPr>
            <a:stCxn id="5" idx="5"/>
            <a:endCxn id="6" idx="0"/>
          </p:cNvCxnSpPr>
          <p:nvPr/>
        </p:nvCxnSpPr>
        <p:spPr bwMode="auto">
          <a:xfrm rot="16200000" flipH="1">
            <a:off x="7036491" y="2393638"/>
            <a:ext cx="484209" cy="4836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直接连接符 9"/>
          <p:cNvCxnSpPr>
            <a:stCxn id="6" idx="3"/>
            <a:endCxn id="7" idx="0"/>
          </p:cNvCxnSpPr>
          <p:nvPr/>
        </p:nvCxnSpPr>
        <p:spPr bwMode="auto">
          <a:xfrm rot="5400000">
            <a:off x="6846301" y="3372239"/>
            <a:ext cx="560409" cy="4314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Oval 29"/>
          <p:cNvSpPr>
            <a:spLocks noChangeArrowheads="1"/>
          </p:cNvSpPr>
          <p:nvPr/>
        </p:nvSpPr>
        <p:spPr bwMode="auto">
          <a:xfrm>
            <a:off x="8059800" y="3868148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F</a:t>
            </a:r>
            <a:endParaRPr lang="zh-CN" altLang="en-US" sz="3200" dirty="0"/>
          </a:p>
        </p:txBody>
      </p:sp>
      <p:cxnSp>
        <p:nvCxnSpPr>
          <p:cNvPr id="12" name="直接连接符 11"/>
          <p:cNvCxnSpPr>
            <a:stCxn id="6" idx="5"/>
            <a:endCxn id="11" idx="0"/>
          </p:cNvCxnSpPr>
          <p:nvPr/>
        </p:nvCxnSpPr>
        <p:spPr bwMode="auto">
          <a:xfrm rot="16200000" flipH="1">
            <a:off x="7724991" y="3281338"/>
            <a:ext cx="560409" cy="6132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" name="Oval 29"/>
          <p:cNvSpPr>
            <a:spLocks noChangeArrowheads="1"/>
          </p:cNvSpPr>
          <p:nvPr/>
        </p:nvSpPr>
        <p:spPr bwMode="auto">
          <a:xfrm>
            <a:off x="7755000" y="4735748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H</a:t>
            </a:r>
            <a:endParaRPr lang="zh-CN" altLang="en-US" sz="3200" dirty="0"/>
          </a:p>
        </p:txBody>
      </p:sp>
      <p:cxnSp>
        <p:nvCxnSpPr>
          <p:cNvPr id="14" name="直接连接符 13"/>
          <p:cNvCxnSpPr>
            <a:stCxn id="11" idx="3"/>
            <a:endCxn id="13" idx="0"/>
          </p:cNvCxnSpPr>
          <p:nvPr/>
        </p:nvCxnSpPr>
        <p:spPr bwMode="auto">
          <a:xfrm rot="5400000">
            <a:off x="7851601" y="4453739"/>
            <a:ext cx="437409" cy="1266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Oval 29"/>
          <p:cNvSpPr>
            <a:spLocks noChangeArrowheads="1"/>
          </p:cNvSpPr>
          <p:nvPr/>
        </p:nvSpPr>
        <p:spPr bwMode="auto">
          <a:xfrm>
            <a:off x="8487600" y="4735748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I</a:t>
            </a:r>
            <a:endParaRPr lang="zh-CN" altLang="en-US" sz="3200" dirty="0"/>
          </a:p>
        </p:txBody>
      </p:sp>
      <p:cxnSp>
        <p:nvCxnSpPr>
          <p:cNvPr id="16" name="直接连接符 15"/>
          <p:cNvCxnSpPr>
            <a:stCxn id="11" idx="5"/>
            <a:endCxn id="15" idx="0"/>
          </p:cNvCxnSpPr>
          <p:nvPr/>
        </p:nvCxnSpPr>
        <p:spPr bwMode="auto">
          <a:xfrm rot="16200000" flipH="1">
            <a:off x="8396091" y="4392238"/>
            <a:ext cx="437409" cy="2496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Oval 28"/>
          <p:cNvSpPr>
            <a:spLocks noChangeArrowheads="1"/>
          </p:cNvSpPr>
          <p:nvPr/>
        </p:nvSpPr>
        <p:spPr bwMode="auto">
          <a:xfrm>
            <a:off x="6078600" y="2868589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B</a:t>
            </a:r>
            <a:endParaRPr lang="zh-CN" altLang="en-US" sz="3200" dirty="0"/>
          </a:p>
        </p:txBody>
      </p:sp>
      <p:sp>
        <p:nvSpPr>
          <p:cNvPr id="18" name="Oval 29"/>
          <p:cNvSpPr>
            <a:spLocks noChangeArrowheads="1"/>
          </p:cNvSpPr>
          <p:nvPr/>
        </p:nvSpPr>
        <p:spPr bwMode="auto">
          <a:xfrm>
            <a:off x="5592000" y="3886198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D</a:t>
            </a:r>
            <a:endParaRPr lang="zh-CN" altLang="en-US" sz="3200" dirty="0"/>
          </a:p>
        </p:txBody>
      </p:sp>
      <p:cxnSp>
        <p:nvCxnSpPr>
          <p:cNvPr id="19" name="直接连接符 18"/>
          <p:cNvCxnSpPr>
            <a:stCxn id="17" idx="3"/>
            <a:endCxn id="18" idx="0"/>
          </p:cNvCxnSpPr>
          <p:nvPr/>
        </p:nvCxnSpPr>
        <p:spPr bwMode="auto">
          <a:xfrm rot="5400000">
            <a:off x="5704496" y="3438285"/>
            <a:ext cx="587418" cy="3084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" name="Oval 29"/>
          <p:cNvSpPr>
            <a:spLocks noChangeArrowheads="1"/>
          </p:cNvSpPr>
          <p:nvPr/>
        </p:nvSpPr>
        <p:spPr bwMode="auto">
          <a:xfrm>
            <a:off x="7069200" y="4753800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G</a:t>
            </a:r>
            <a:endParaRPr lang="zh-CN" altLang="en-US" sz="3200" dirty="0"/>
          </a:p>
        </p:txBody>
      </p:sp>
      <p:cxnSp>
        <p:nvCxnSpPr>
          <p:cNvPr id="21" name="直接连接符 20"/>
          <p:cNvCxnSpPr>
            <a:stCxn id="7" idx="5"/>
            <a:endCxn id="20" idx="0"/>
          </p:cNvCxnSpPr>
          <p:nvPr/>
        </p:nvCxnSpPr>
        <p:spPr bwMode="auto">
          <a:xfrm rot="16200000" flipH="1">
            <a:off x="6977365" y="4409964"/>
            <a:ext cx="455461" cy="2322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直接箭头连接符 21"/>
          <p:cNvCxnSpPr/>
          <p:nvPr/>
        </p:nvCxnSpPr>
        <p:spPr bwMode="auto">
          <a:xfrm rot="5400000">
            <a:off x="6972300" y="1763689"/>
            <a:ext cx="304800" cy="2286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直接箭头连接符 22"/>
          <p:cNvCxnSpPr/>
          <p:nvPr/>
        </p:nvCxnSpPr>
        <p:spPr bwMode="auto">
          <a:xfrm rot="5400000">
            <a:off x="6477000" y="2639989"/>
            <a:ext cx="304800" cy="3048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直接箭头连接符 23"/>
          <p:cNvCxnSpPr/>
          <p:nvPr/>
        </p:nvCxnSpPr>
        <p:spPr bwMode="auto">
          <a:xfrm rot="5400000">
            <a:off x="5867400" y="3630589"/>
            <a:ext cx="381000" cy="2286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5" name="直接箭头连接符 24"/>
          <p:cNvCxnSpPr/>
          <p:nvPr/>
        </p:nvCxnSpPr>
        <p:spPr bwMode="auto">
          <a:xfrm rot="5400000">
            <a:off x="7620000" y="2639989"/>
            <a:ext cx="381000" cy="2286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直接箭头连接符 25"/>
          <p:cNvCxnSpPr/>
          <p:nvPr/>
        </p:nvCxnSpPr>
        <p:spPr bwMode="auto">
          <a:xfrm rot="5400000">
            <a:off x="6972300" y="3668689"/>
            <a:ext cx="304800" cy="2286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直接箭头连接符 26"/>
          <p:cNvCxnSpPr/>
          <p:nvPr/>
        </p:nvCxnSpPr>
        <p:spPr bwMode="auto">
          <a:xfrm rot="5400000">
            <a:off x="7277100" y="4506889"/>
            <a:ext cx="381000" cy="1524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8" name="直接箭头连接符 27"/>
          <p:cNvCxnSpPr/>
          <p:nvPr/>
        </p:nvCxnSpPr>
        <p:spPr bwMode="auto">
          <a:xfrm rot="5400000">
            <a:off x="8039100" y="4506889"/>
            <a:ext cx="304800" cy="2286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直接箭头连接符 28"/>
          <p:cNvCxnSpPr/>
          <p:nvPr/>
        </p:nvCxnSpPr>
        <p:spPr bwMode="auto">
          <a:xfrm rot="5400000">
            <a:off x="8648700" y="4506889"/>
            <a:ext cx="381000" cy="1524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0" name="直接箭头连接符 29"/>
          <p:cNvCxnSpPr/>
          <p:nvPr/>
        </p:nvCxnSpPr>
        <p:spPr bwMode="auto">
          <a:xfrm rot="5400000">
            <a:off x="8267700" y="3668689"/>
            <a:ext cx="381000" cy="1524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9" name="Text Box 6"/>
          <p:cNvSpPr txBox="1">
            <a:spLocks noChangeArrowheads="1"/>
          </p:cNvSpPr>
          <p:nvPr/>
        </p:nvSpPr>
        <p:spPr bwMode="auto">
          <a:xfrm>
            <a:off x="609600" y="3270794"/>
            <a:ext cx="4648200" cy="117570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3200" dirty="0"/>
              <a:t>‘广度优先’序列：</a:t>
            </a:r>
            <a:endParaRPr lang="en-US" altLang="zh-CN" sz="3200" dirty="0"/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endParaRPr lang="en-US" altLang="zh-CN" sz="3200" dirty="0"/>
          </a:p>
        </p:txBody>
      </p:sp>
      <p:sp>
        <p:nvSpPr>
          <p:cNvPr id="40" name="下箭头 39"/>
          <p:cNvSpPr/>
          <p:nvPr/>
        </p:nvSpPr>
        <p:spPr bwMode="auto">
          <a:xfrm>
            <a:off x="2514600" y="2792389"/>
            <a:ext cx="381000" cy="504000"/>
          </a:xfrm>
          <a:prstGeom prst="downArrow">
            <a:avLst/>
          </a:prstGeom>
          <a:solidFill>
            <a:schemeClr val="bg2">
              <a:lumMod val="20000"/>
              <a:lumOff val="80000"/>
            </a:schemeClr>
          </a:solidFill>
          <a:ln w="28575" cap="flat" cmpd="sng" algn="ctr">
            <a:solidFill>
              <a:srgbClr val="0033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1143000" y="3782989"/>
            <a:ext cx="686406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/>
              <a:t>B, </a:t>
            </a:r>
            <a:endParaRPr lang="zh-CN" altLang="en-US" sz="3200" dirty="0"/>
          </a:p>
        </p:txBody>
      </p:sp>
      <p:sp>
        <p:nvSpPr>
          <p:cNvPr id="43" name="矩形 42"/>
          <p:cNvSpPr/>
          <p:nvPr/>
        </p:nvSpPr>
        <p:spPr>
          <a:xfrm>
            <a:off x="1599594" y="3782989"/>
            <a:ext cx="708848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/>
              <a:t>C, </a:t>
            </a:r>
            <a:endParaRPr lang="zh-CN" altLang="en-US" sz="3200" dirty="0"/>
          </a:p>
        </p:txBody>
      </p:sp>
      <p:sp>
        <p:nvSpPr>
          <p:cNvPr id="44" name="矩形 43"/>
          <p:cNvSpPr/>
          <p:nvPr/>
        </p:nvSpPr>
        <p:spPr>
          <a:xfrm>
            <a:off x="609600" y="3782989"/>
            <a:ext cx="686406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/>
              <a:t>A, </a:t>
            </a:r>
            <a:endParaRPr lang="zh-CN" altLang="en-US" sz="3200" dirty="0"/>
          </a:p>
        </p:txBody>
      </p:sp>
      <p:sp>
        <p:nvSpPr>
          <p:cNvPr id="45" name="矩形 44"/>
          <p:cNvSpPr/>
          <p:nvPr/>
        </p:nvSpPr>
        <p:spPr>
          <a:xfrm>
            <a:off x="2110552" y="3782989"/>
            <a:ext cx="708848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/>
              <a:t>D, </a:t>
            </a:r>
            <a:endParaRPr lang="zh-CN" altLang="en-US" sz="3200" dirty="0"/>
          </a:p>
        </p:txBody>
      </p:sp>
      <p:sp>
        <p:nvSpPr>
          <p:cNvPr id="46" name="矩形 45"/>
          <p:cNvSpPr/>
          <p:nvPr/>
        </p:nvSpPr>
        <p:spPr>
          <a:xfrm>
            <a:off x="2567752" y="3782989"/>
            <a:ext cx="686406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/>
              <a:t>E, </a:t>
            </a:r>
            <a:endParaRPr lang="zh-CN" altLang="en-US" sz="3200" dirty="0"/>
          </a:p>
        </p:txBody>
      </p:sp>
      <p:sp>
        <p:nvSpPr>
          <p:cNvPr id="47" name="矩形 46"/>
          <p:cNvSpPr/>
          <p:nvPr/>
        </p:nvSpPr>
        <p:spPr>
          <a:xfrm>
            <a:off x="3116900" y="3782989"/>
            <a:ext cx="616900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/>
              <a:t>F, </a:t>
            </a:r>
            <a:endParaRPr lang="zh-CN" altLang="en-US" sz="3200" dirty="0"/>
          </a:p>
        </p:txBody>
      </p:sp>
      <p:sp>
        <p:nvSpPr>
          <p:cNvPr id="48" name="矩形 47"/>
          <p:cNvSpPr/>
          <p:nvPr/>
        </p:nvSpPr>
        <p:spPr>
          <a:xfrm>
            <a:off x="3505200" y="3782989"/>
            <a:ext cx="731290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/>
              <a:t>G, </a:t>
            </a:r>
            <a:endParaRPr lang="zh-CN" altLang="en-US" sz="3200" dirty="0"/>
          </a:p>
        </p:txBody>
      </p:sp>
      <p:sp>
        <p:nvSpPr>
          <p:cNvPr id="49" name="矩形 48"/>
          <p:cNvSpPr/>
          <p:nvPr/>
        </p:nvSpPr>
        <p:spPr>
          <a:xfrm>
            <a:off x="4015552" y="3782989"/>
            <a:ext cx="708848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/>
              <a:t>H, </a:t>
            </a:r>
            <a:endParaRPr lang="zh-CN" altLang="en-US" sz="3200" dirty="0"/>
          </a:p>
        </p:txBody>
      </p:sp>
      <p:sp>
        <p:nvSpPr>
          <p:cNvPr id="50" name="矩形 49"/>
          <p:cNvSpPr/>
          <p:nvPr/>
        </p:nvSpPr>
        <p:spPr>
          <a:xfrm>
            <a:off x="4503094" y="3782989"/>
            <a:ext cx="412292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/>
              <a:t>I 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2"/>
          <p:cNvSpPr txBox="1">
            <a:spLocks noChangeArrowheads="1"/>
          </p:cNvSpPr>
          <p:nvPr/>
        </p:nvSpPr>
        <p:spPr bwMode="auto">
          <a:xfrm>
            <a:off x="457200" y="-75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zh-CN" altLang="en-US" sz="4400" kern="0" dirty="0">
                <a:solidFill>
                  <a:schemeClr val="tx2"/>
                </a:solidFill>
                <a:latin typeface="黑体" pitchFamily="2" charset="-122"/>
              </a:rPr>
              <a:t>课后</a:t>
            </a:r>
          </a:p>
        </p:txBody>
      </p:sp>
      <p:sp>
        <p:nvSpPr>
          <p:cNvPr id="32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4" name="Text Box 6"/>
          <p:cNvSpPr txBox="1">
            <a:spLocks noChangeArrowheads="1"/>
          </p:cNvSpPr>
          <p:nvPr/>
        </p:nvSpPr>
        <p:spPr bwMode="auto">
          <a:xfrm>
            <a:off x="457200" y="1219200"/>
            <a:ext cx="8229600" cy="375487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08000">
              <a:lnSpc>
                <a:spcPct val="13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zh-CN" altLang="en-US" sz="3200" dirty="0"/>
              <a:t>  熟知二叉树的基本概念、术语；</a:t>
            </a:r>
            <a:endParaRPr lang="en-US" altLang="zh-CN" sz="3200" dirty="0"/>
          </a:p>
          <a:p>
            <a:pPr marL="108000">
              <a:lnSpc>
                <a:spcPct val="130000"/>
              </a:lnSpc>
              <a:spcBef>
                <a:spcPts val="1200"/>
              </a:spcBef>
              <a:buFont typeface="Arial" pitchFamily="34" charset="0"/>
              <a:buChar char="•"/>
            </a:pPr>
            <a:r>
              <a:rPr lang="en-US" altLang="zh-CN" sz="3200" dirty="0"/>
              <a:t>  </a:t>
            </a:r>
            <a:r>
              <a:rPr lang="zh-CN" altLang="en-US" sz="3200" dirty="0"/>
              <a:t>熟悉二叉树的重要性质；</a:t>
            </a:r>
            <a:endParaRPr lang="en-US" altLang="zh-CN" sz="3200" dirty="0"/>
          </a:p>
          <a:p>
            <a:pPr marL="108000">
              <a:lnSpc>
                <a:spcPct val="130000"/>
              </a:lnSpc>
              <a:spcBef>
                <a:spcPts val="1200"/>
              </a:spcBef>
              <a:buFont typeface="Arial" pitchFamily="34" charset="0"/>
              <a:buChar char="•"/>
            </a:pPr>
            <a:r>
              <a:rPr lang="zh-CN" altLang="en-US" sz="3200" dirty="0"/>
              <a:t>  熟练掌握二叉树的深度优先遍历：</a:t>
            </a:r>
            <a:endParaRPr lang="en-US" altLang="zh-CN" sz="3200" dirty="0"/>
          </a:p>
          <a:p>
            <a:pPr marL="10800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200" dirty="0"/>
              <a:t>   </a:t>
            </a:r>
            <a:r>
              <a:rPr lang="zh-CN" altLang="en-US" sz="3200" dirty="0"/>
              <a:t>先根、中根、后根遍历；</a:t>
            </a:r>
            <a:endParaRPr lang="en-US" altLang="zh-CN" sz="3200" dirty="0"/>
          </a:p>
          <a:p>
            <a:pPr marL="108000">
              <a:lnSpc>
                <a:spcPct val="130000"/>
              </a:lnSpc>
              <a:spcBef>
                <a:spcPts val="1200"/>
              </a:spcBef>
            </a:pPr>
            <a:r>
              <a:rPr lang="en-US" altLang="zh-CN" sz="3200" dirty="0"/>
              <a:t>  </a:t>
            </a:r>
            <a:r>
              <a:rPr lang="zh-CN" altLang="en-US" sz="3200" dirty="0"/>
              <a:t>能够根据两个遍历序列，反推二叉树；</a:t>
            </a:r>
            <a:endParaRPr lang="en-US" altLang="zh-CN" sz="3200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Text Box 2"/>
          <p:cNvSpPr txBox="1">
            <a:spLocks noChangeArrowheads="1"/>
          </p:cNvSpPr>
          <p:nvPr/>
        </p:nvSpPr>
        <p:spPr bwMode="auto">
          <a:xfrm>
            <a:off x="0" y="1773238"/>
            <a:ext cx="9144000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6000" b="1" dirty="0">
                <a:solidFill>
                  <a:srgbClr val="5959D5"/>
                </a:solidFill>
                <a:ea typeface="楷体_GB2312" pitchFamily="49" charset="-122"/>
              </a:rPr>
              <a:t>第</a:t>
            </a:r>
            <a:r>
              <a:rPr kumimoji="1" lang="en-US" altLang="zh-CN" sz="6000" b="1" dirty="0">
                <a:solidFill>
                  <a:srgbClr val="5959D5"/>
                </a:solidFill>
                <a:ea typeface="楷体_GB2312" pitchFamily="49" charset="-122"/>
              </a:rPr>
              <a:t>5</a:t>
            </a:r>
            <a:r>
              <a:rPr kumimoji="1" lang="zh-CN" altLang="en-US" sz="6000" b="1" dirty="0">
                <a:solidFill>
                  <a:srgbClr val="5959D5"/>
                </a:solidFill>
                <a:ea typeface="楷体_GB2312" pitchFamily="49" charset="-122"/>
              </a:rPr>
              <a:t>章 二叉树与树</a:t>
            </a:r>
          </a:p>
          <a:p>
            <a:pPr algn="ctr" eaLnBrk="0" hangingPunct="0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zh-CN" altLang="en-US" sz="4400" dirty="0">
                <a:solidFill>
                  <a:srgbClr val="292929"/>
                </a:solidFill>
                <a:latin typeface="黑体" pitchFamily="2" charset="-122"/>
              </a:rPr>
              <a:t>第</a:t>
            </a:r>
            <a:r>
              <a:rPr kumimoji="1" lang="en-US" altLang="zh-CN" sz="4400" dirty="0">
                <a:solidFill>
                  <a:srgbClr val="292929"/>
                </a:solidFill>
                <a:latin typeface="黑体" pitchFamily="2" charset="-122"/>
              </a:rPr>
              <a:t>14</a:t>
            </a:r>
            <a:r>
              <a:rPr kumimoji="1" lang="zh-CN" altLang="en-US" sz="4400" dirty="0">
                <a:solidFill>
                  <a:srgbClr val="292929"/>
                </a:solidFill>
                <a:latin typeface="黑体" pitchFamily="2" charset="-122"/>
              </a:rPr>
              <a:t>讲：二叉树的遍历与实现</a:t>
            </a:r>
          </a:p>
        </p:txBody>
      </p:sp>
      <p:sp>
        <p:nvSpPr>
          <p:cNvPr id="4101" name="Rectangle 8"/>
          <p:cNvSpPr>
            <a:spLocks noChangeArrowheads="1"/>
          </p:cNvSpPr>
          <p:nvPr/>
        </p:nvSpPr>
        <p:spPr bwMode="auto">
          <a:xfrm>
            <a:off x="990600" y="609600"/>
            <a:ext cx="7924800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102" name="Text Box 9"/>
          <p:cNvSpPr txBox="1">
            <a:spLocks noChangeArrowheads="1"/>
          </p:cNvSpPr>
          <p:nvPr/>
        </p:nvSpPr>
        <p:spPr bwMode="auto">
          <a:xfrm>
            <a:off x="928688" y="188913"/>
            <a:ext cx="4651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0067B4"/>
                </a:solidFill>
                <a:latin typeface="Times New Roman" pitchFamily="18" charset="0"/>
                <a:ea typeface="宋体" pitchFamily="2" charset="-122"/>
              </a:rPr>
              <a:t>河海大学计算机与信息学院</a:t>
            </a:r>
          </a:p>
        </p:txBody>
      </p:sp>
      <p:pic>
        <p:nvPicPr>
          <p:cNvPr id="4103" name="Picture 7" descr="河海校徽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65200" cy="103028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zh-CN" altLang="en-US" dirty="0">
                <a:latin typeface="黑体" pitchFamily="2" charset="-122"/>
                <a:ea typeface="黑体" pitchFamily="2" charset="-122"/>
              </a:rPr>
              <a:t>回顾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3400" y="1238917"/>
            <a:ext cx="8229600" cy="142808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1200"/>
              </a:spcBef>
              <a:buFont typeface="Arial" pitchFamily="34" charset="0"/>
              <a:buChar char="•"/>
            </a:pPr>
            <a:r>
              <a:rPr lang="zh-CN" altLang="en-US" sz="3200" dirty="0">
                <a:latin typeface="黑体" pitchFamily="2" charset="-122"/>
              </a:rPr>
              <a:t> 满二叉树</a:t>
            </a:r>
            <a:r>
              <a:rPr lang="en-US" altLang="zh-CN" sz="3200" dirty="0">
                <a:latin typeface="黑体" pitchFamily="2" charset="-122"/>
              </a:rPr>
              <a:t>(</a:t>
            </a:r>
            <a:r>
              <a:rPr lang="zh-CN" altLang="en-US" sz="3200" dirty="0">
                <a:latin typeface="黑体" pitchFamily="2" charset="-122"/>
              </a:rPr>
              <a:t>国内定义、国际定义</a:t>
            </a:r>
            <a:r>
              <a:rPr lang="en-US" altLang="zh-CN" sz="3200" dirty="0">
                <a:latin typeface="黑体" pitchFamily="2" charset="-122"/>
              </a:rPr>
              <a:t>)</a:t>
            </a:r>
          </a:p>
          <a:p>
            <a:pPr>
              <a:lnSpc>
                <a:spcPct val="120000"/>
              </a:lnSpc>
              <a:spcBef>
                <a:spcPts val="1200"/>
              </a:spcBef>
              <a:buFont typeface="Arial" pitchFamily="34" charset="0"/>
              <a:buChar char="•"/>
            </a:pPr>
            <a:r>
              <a:rPr lang="en-US" altLang="zh-CN" sz="3200" dirty="0">
                <a:latin typeface="黑体" pitchFamily="2" charset="-122"/>
              </a:rPr>
              <a:t> </a:t>
            </a:r>
            <a:r>
              <a:rPr lang="zh-CN" altLang="en-US" sz="3200" dirty="0">
                <a:latin typeface="黑体" pitchFamily="2" charset="-122"/>
              </a:rPr>
              <a:t>完全二叉树</a:t>
            </a:r>
            <a:endParaRPr lang="en-US" altLang="zh-CN" sz="3200" dirty="0">
              <a:latin typeface="黑体" pitchFamily="2" charset="-122"/>
            </a:endParaRPr>
          </a:p>
        </p:txBody>
      </p:sp>
      <p:sp>
        <p:nvSpPr>
          <p:cNvPr id="9" name="Oval 26"/>
          <p:cNvSpPr>
            <a:spLocks noChangeArrowheads="1"/>
          </p:cNvSpPr>
          <p:nvPr/>
        </p:nvSpPr>
        <p:spPr bwMode="auto">
          <a:xfrm>
            <a:off x="2175000" y="3862788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1</a:t>
            </a:r>
          </a:p>
        </p:txBody>
      </p:sp>
      <p:sp>
        <p:nvSpPr>
          <p:cNvPr id="10" name="Oval 27"/>
          <p:cNvSpPr>
            <a:spLocks noChangeArrowheads="1"/>
          </p:cNvSpPr>
          <p:nvPr/>
        </p:nvSpPr>
        <p:spPr bwMode="auto">
          <a:xfrm>
            <a:off x="2743200" y="3092389"/>
            <a:ext cx="504000" cy="504000"/>
          </a:xfrm>
          <a:prstGeom prst="ellipse">
            <a:avLst/>
          </a:prstGeom>
          <a:solidFill>
            <a:srgbClr val="FFFE98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/>
              <a:t>0</a:t>
            </a:r>
          </a:p>
        </p:txBody>
      </p:sp>
      <p:sp>
        <p:nvSpPr>
          <p:cNvPr id="11" name="Oval 28"/>
          <p:cNvSpPr>
            <a:spLocks noChangeArrowheads="1"/>
          </p:cNvSpPr>
          <p:nvPr/>
        </p:nvSpPr>
        <p:spPr bwMode="auto">
          <a:xfrm>
            <a:off x="3306000" y="3862788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2</a:t>
            </a:r>
            <a:endParaRPr lang="zh-CN" altLang="en-US" sz="3200" dirty="0"/>
          </a:p>
        </p:txBody>
      </p:sp>
      <p:sp>
        <p:nvSpPr>
          <p:cNvPr id="14" name="Oval 29"/>
          <p:cNvSpPr>
            <a:spLocks noChangeArrowheads="1"/>
          </p:cNvSpPr>
          <p:nvPr/>
        </p:nvSpPr>
        <p:spPr bwMode="auto">
          <a:xfrm>
            <a:off x="3048000" y="4721989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5</a:t>
            </a:r>
            <a:endParaRPr lang="zh-CN" altLang="en-US" sz="3200" dirty="0"/>
          </a:p>
        </p:txBody>
      </p:sp>
      <p:cxnSp>
        <p:nvCxnSpPr>
          <p:cNvPr id="15" name="直接连接符 14"/>
          <p:cNvCxnSpPr>
            <a:stCxn id="10" idx="3"/>
            <a:endCxn id="9" idx="0"/>
          </p:cNvCxnSpPr>
          <p:nvPr/>
        </p:nvCxnSpPr>
        <p:spPr bwMode="auto">
          <a:xfrm rot="5400000">
            <a:off x="2451901" y="3497680"/>
            <a:ext cx="340208" cy="3900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直接连接符 15"/>
          <p:cNvCxnSpPr>
            <a:stCxn id="10" idx="5"/>
            <a:endCxn id="11" idx="0"/>
          </p:cNvCxnSpPr>
          <p:nvPr/>
        </p:nvCxnSpPr>
        <p:spPr bwMode="auto">
          <a:xfrm rot="16200000" flipH="1">
            <a:off x="3195591" y="3500379"/>
            <a:ext cx="340208" cy="3846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直接连接符 16"/>
          <p:cNvCxnSpPr>
            <a:stCxn id="11" idx="3"/>
            <a:endCxn id="14" idx="0"/>
          </p:cNvCxnSpPr>
          <p:nvPr/>
        </p:nvCxnSpPr>
        <p:spPr bwMode="auto">
          <a:xfrm rot="5400000">
            <a:off x="3125400" y="4467580"/>
            <a:ext cx="429010" cy="798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Oval 29"/>
          <p:cNvSpPr>
            <a:spLocks noChangeArrowheads="1"/>
          </p:cNvSpPr>
          <p:nvPr/>
        </p:nvSpPr>
        <p:spPr bwMode="auto">
          <a:xfrm>
            <a:off x="1840800" y="4740600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3</a:t>
            </a:r>
            <a:endParaRPr lang="zh-CN" altLang="en-US" sz="3200" dirty="0"/>
          </a:p>
        </p:txBody>
      </p:sp>
      <p:cxnSp>
        <p:nvCxnSpPr>
          <p:cNvPr id="19" name="直接连接符 18"/>
          <p:cNvCxnSpPr>
            <a:stCxn id="9" idx="3"/>
            <a:endCxn id="18" idx="0"/>
          </p:cNvCxnSpPr>
          <p:nvPr/>
        </p:nvCxnSpPr>
        <p:spPr bwMode="auto">
          <a:xfrm rot="5400000">
            <a:off x="1946995" y="4438785"/>
            <a:ext cx="447621" cy="1560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" name="Oval 29"/>
          <p:cNvSpPr>
            <a:spLocks noChangeArrowheads="1"/>
          </p:cNvSpPr>
          <p:nvPr/>
        </p:nvSpPr>
        <p:spPr bwMode="auto">
          <a:xfrm>
            <a:off x="2467800" y="4753800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4</a:t>
            </a:r>
            <a:endParaRPr lang="zh-CN" altLang="en-US" sz="3200" dirty="0"/>
          </a:p>
        </p:txBody>
      </p:sp>
      <p:cxnSp>
        <p:nvCxnSpPr>
          <p:cNvPr id="21" name="直接连接符 20"/>
          <p:cNvCxnSpPr>
            <a:stCxn id="9" idx="5"/>
            <a:endCxn id="20" idx="0"/>
          </p:cNvCxnSpPr>
          <p:nvPr/>
        </p:nvCxnSpPr>
        <p:spPr bwMode="auto">
          <a:xfrm rot="16200000" flipH="1">
            <a:off x="2432085" y="4466084"/>
            <a:ext cx="460821" cy="1146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2" name="Oval 29"/>
          <p:cNvSpPr>
            <a:spLocks noChangeArrowheads="1"/>
          </p:cNvSpPr>
          <p:nvPr/>
        </p:nvSpPr>
        <p:spPr bwMode="auto">
          <a:xfrm>
            <a:off x="3610800" y="4728023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6</a:t>
            </a:r>
            <a:endParaRPr lang="zh-CN" altLang="en-US" sz="3200" dirty="0"/>
          </a:p>
        </p:txBody>
      </p:sp>
      <p:cxnSp>
        <p:nvCxnSpPr>
          <p:cNvPr id="23" name="直接连接符 22"/>
          <p:cNvCxnSpPr>
            <a:stCxn id="11" idx="5"/>
            <a:endCxn id="22" idx="0"/>
          </p:cNvCxnSpPr>
          <p:nvPr/>
        </p:nvCxnSpPr>
        <p:spPr bwMode="auto">
          <a:xfrm rot="16200000" flipH="1">
            <a:off x="3581973" y="4447196"/>
            <a:ext cx="435044" cy="1266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4" name="Oval 26"/>
          <p:cNvSpPr>
            <a:spLocks noChangeArrowheads="1"/>
          </p:cNvSpPr>
          <p:nvPr/>
        </p:nvSpPr>
        <p:spPr bwMode="auto">
          <a:xfrm>
            <a:off x="5908800" y="3862788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1</a:t>
            </a:r>
          </a:p>
        </p:txBody>
      </p:sp>
      <p:sp>
        <p:nvSpPr>
          <p:cNvPr id="25" name="Oval 27"/>
          <p:cNvSpPr>
            <a:spLocks noChangeArrowheads="1"/>
          </p:cNvSpPr>
          <p:nvPr/>
        </p:nvSpPr>
        <p:spPr bwMode="auto">
          <a:xfrm>
            <a:off x="6477000" y="3092389"/>
            <a:ext cx="504000" cy="504000"/>
          </a:xfrm>
          <a:prstGeom prst="ellipse">
            <a:avLst/>
          </a:prstGeom>
          <a:solidFill>
            <a:srgbClr val="FFFE98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/>
              <a:t>0</a:t>
            </a:r>
          </a:p>
        </p:txBody>
      </p:sp>
      <p:sp>
        <p:nvSpPr>
          <p:cNvPr id="26" name="Oval 28"/>
          <p:cNvSpPr>
            <a:spLocks noChangeArrowheads="1"/>
          </p:cNvSpPr>
          <p:nvPr/>
        </p:nvSpPr>
        <p:spPr bwMode="auto">
          <a:xfrm>
            <a:off x="7039800" y="3862788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2</a:t>
            </a:r>
            <a:endParaRPr lang="zh-CN" altLang="en-US" sz="3200" dirty="0"/>
          </a:p>
        </p:txBody>
      </p:sp>
      <p:sp>
        <p:nvSpPr>
          <p:cNvPr id="27" name="Oval 29"/>
          <p:cNvSpPr>
            <a:spLocks noChangeArrowheads="1"/>
          </p:cNvSpPr>
          <p:nvPr/>
        </p:nvSpPr>
        <p:spPr bwMode="auto">
          <a:xfrm>
            <a:off x="6781800" y="4721989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5</a:t>
            </a:r>
            <a:endParaRPr lang="zh-CN" altLang="en-US" sz="3200" dirty="0"/>
          </a:p>
        </p:txBody>
      </p:sp>
      <p:cxnSp>
        <p:nvCxnSpPr>
          <p:cNvPr id="28" name="直接连接符 27"/>
          <p:cNvCxnSpPr>
            <a:stCxn id="25" idx="3"/>
            <a:endCxn id="24" idx="0"/>
          </p:cNvCxnSpPr>
          <p:nvPr/>
        </p:nvCxnSpPr>
        <p:spPr bwMode="auto">
          <a:xfrm rot="5400000">
            <a:off x="6185701" y="3497680"/>
            <a:ext cx="340208" cy="3900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直接连接符 28"/>
          <p:cNvCxnSpPr>
            <a:stCxn id="25" idx="5"/>
            <a:endCxn id="26" idx="0"/>
          </p:cNvCxnSpPr>
          <p:nvPr/>
        </p:nvCxnSpPr>
        <p:spPr bwMode="auto">
          <a:xfrm rot="16200000" flipH="1">
            <a:off x="6929391" y="3500379"/>
            <a:ext cx="340208" cy="3846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直接连接符 29"/>
          <p:cNvCxnSpPr>
            <a:stCxn id="26" idx="3"/>
            <a:endCxn id="27" idx="0"/>
          </p:cNvCxnSpPr>
          <p:nvPr/>
        </p:nvCxnSpPr>
        <p:spPr bwMode="auto">
          <a:xfrm rot="5400000">
            <a:off x="6859200" y="4467580"/>
            <a:ext cx="429010" cy="798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1" name="Oval 29"/>
          <p:cNvSpPr>
            <a:spLocks noChangeArrowheads="1"/>
          </p:cNvSpPr>
          <p:nvPr/>
        </p:nvSpPr>
        <p:spPr bwMode="auto">
          <a:xfrm>
            <a:off x="5574600" y="4740600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3</a:t>
            </a:r>
            <a:endParaRPr lang="zh-CN" altLang="en-US" sz="3200" dirty="0"/>
          </a:p>
        </p:txBody>
      </p:sp>
      <p:cxnSp>
        <p:nvCxnSpPr>
          <p:cNvPr id="32" name="直接连接符 31"/>
          <p:cNvCxnSpPr>
            <a:stCxn id="24" idx="3"/>
            <a:endCxn id="31" idx="0"/>
          </p:cNvCxnSpPr>
          <p:nvPr/>
        </p:nvCxnSpPr>
        <p:spPr bwMode="auto">
          <a:xfrm rot="5400000">
            <a:off x="5680795" y="4438785"/>
            <a:ext cx="447621" cy="1560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3" name="Oval 29"/>
          <p:cNvSpPr>
            <a:spLocks noChangeArrowheads="1"/>
          </p:cNvSpPr>
          <p:nvPr/>
        </p:nvSpPr>
        <p:spPr bwMode="auto">
          <a:xfrm>
            <a:off x="6201600" y="4753800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4</a:t>
            </a:r>
            <a:endParaRPr lang="zh-CN" altLang="en-US" sz="3200" dirty="0"/>
          </a:p>
        </p:txBody>
      </p:sp>
      <p:cxnSp>
        <p:nvCxnSpPr>
          <p:cNvPr id="34" name="直接连接符 33"/>
          <p:cNvCxnSpPr>
            <a:stCxn id="24" idx="5"/>
            <a:endCxn id="33" idx="0"/>
          </p:cNvCxnSpPr>
          <p:nvPr/>
        </p:nvCxnSpPr>
        <p:spPr bwMode="auto">
          <a:xfrm rot="16200000" flipH="1">
            <a:off x="6165885" y="4466084"/>
            <a:ext cx="460821" cy="1146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5" name="Rectangle 6"/>
          <p:cNvSpPr>
            <a:spLocks noChangeArrowheads="1"/>
          </p:cNvSpPr>
          <p:nvPr/>
        </p:nvSpPr>
        <p:spPr bwMode="auto">
          <a:xfrm>
            <a:off x="1524000" y="3048000"/>
            <a:ext cx="838200" cy="685800"/>
          </a:xfrm>
          <a:prstGeom prst="rect">
            <a:avLst/>
          </a:prstGeom>
          <a:solidFill>
            <a:srgbClr val="006600"/>
          </a:solidFill>
          <a:ln w="9525" algn="ctr">
            <a:solidFill>
              <a:srgbClr val="007E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3200" dirty="0">
                <a:solidFill>
                  <a:schemeClr val="bg1"/>
                </a:solidFill>
                <a:latin typeface="黑体" pitchFamily="2" charset="-122"/>
              </a:rPr>
              <a:t>满</a:t>
            </a:r>
            <a:endParaRPr lang="en-US" altLang="zh-CN" sz="3200" dirty="0">
              <a:solidFill>
                <a:schemeClr val="bg1"/>
              </a:solidFill>
              <a:latin typeface="黑体" pitchFamily="2" charset="-122"/>
            </a:endParaRPr>
          </a:p>
        </p:txBody>
      </p:sp>
      <p:sp>
        <p:nvSpPr>
          <p:cNvPr id="36" name="Rectangle 6"/>
          <p:cNvSpPr>
            <a:spLocks noChangeArrowheads="1"/>
          </p:cNvSpPr>
          <p:nvPr/>
        </p:nvSpPr>
        <p:spPr bwMode="auto">
          <a:xfrm>
            <a:off x="5029200" y="3048000"/>
            <a:ext cx="990600" cy="685800"/>
          </a:xfrm>
          <a:prstGeom prst="rect">
            <a:avLst/>
          </a:prstGeom>
          <a:solidFill>
            <a:srgbClr val="006600"/>
          </a:solidFill>
          <a:ln w="9525" algn="ctr">
            <a:solidFill>
              <a:srgbClr val="007E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3200" dirty="0">
                <a:solidFill>
                  <a:schemeClr val="bg1"/>
                </a:solidFill>
                <a:latin typeface="黑体" pitchFamily="2" charset="-122"/>
              </a:rPr>
              <a:t>完全</a:t>
            </a:r>
            <a:endParaRPr lang="en-US" altLang="zh-CN" sz="3200" dirty="0">
              <a:solidFill>
                <a:schemeClr val="bg1"/>
              </a:solidFill>
              <a:latin typeface="黑体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603250" y="1295400"/>
            <a:ext cx="8388350" cy="370870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  <a:spcBef>
                <a:spcPts val="3000"/>
              </a:spcBef>
              <a:buFont typeface="Arial" pitchFamily="34" charset="0"/>
              <a:buChar char="•"/>
            </a:pPr>
            <a:r>
              <a:rPr lang="en-US" altLang="zh-CN" sz="3200" baseline="0" dirty="0">
                <a:solidFill>
                  <a:srgbClr val="00518E"/>
                </a:solidFill>
              </a:rPr>
              <a:t> </a:t>
            </a:r>
            <a:r>
              <a:rPr lang="zh-CN" altLang="en-US" sz="3200" baseline="0" dirty="0">
                <a:solidFill>
                  <a:srgbClr val="00518E"/>
                </a:solidFill>
              </a:rPr>
              <a:t>集合：</a:t>
            </a:r>
            <a:r>
              <a:rPr lang="zh-CN" altLang="en-US" sz="3200" baseline="0" dirty="0"/>
              <a:t>不存在前驱、后继的关系；</a:t>
            </a:r>
            <a:endParaRPr lang="en-US" altLang="zh-CN" sz="3200" baseline="0" dirty="0"/>
          </a:p>
          <a:p>
            <a:pPr algn="l">
              <a:lnSpc>
                <a:spcPct val="125000"/>
              </a:lnSpc>
              <a:spcBef>
                <a:spcPts val="3000"/>
              </a:spcBef>
              <a:buFont typeface="Arial" pitchFamily="34" charset="0"/>
              <a:buChar char="•"/>
            </a:pPr>
            <a:r>
              <a:rPr lang="zh-CN" altLang="en-US" sz="3200" baseline="0" dirty="0">
                <a:solidFill>
                  <a:srgbClr val="00518E"/>
                </a:solidFill>
              </a:rPr>
              <a:t> 线性结构：</a:t>
            </a:r>
            <a:r>
              <a:rPr lang="zh-CN" altLang="en-US" sz="3200" baseline="0" dirty="0"/>
              <a:t>唯一前驱，唯一后继；</a:t>
            </a:r>
            <a:endParaRPr lang="en-US" altLang="zh-CN" sz="3200" baseline="0" dirty="0"/>
          </a:p>
          <a:p>
            <a:pPr algn="l">
              <a:lnSpc>
                <a:spcPct val="125000"/>
              </a:lnSpc>
              <a:spcBef>
                <a:spcPts val="3000"/>
              </a:spcBef>
              <a:buFont typeface="Arial" pitchFamily="34" charset="0"/>
              <a:buChar char="•"/>
            </a:pPr>
            <a:r>
              <a:rPr lang="en-US" altLang="zh-CN" sz="3200" dirty="0">
                <a:solidFill>
                  <a:srgbClr val="00518E"/>
                </a:solidFill>
              </a:rPr>
              <a:t> </a:t>
            </a:r>
            <a:r>
              <a:rPr lang="zh-CN" altLang="en-US" sz="3200" dirty="0">
                <a:solidFill>
                  <a:srgbClr val="00518E"/>
                </a:solidFill>
              </a:rPr>
              <a:t>树型结构：</a:t>
            </a:r>
            <a:r>
              <a:rPr lang="zh-CN" altLang="en-US" sz="3200" dirty="0"/>
              <a:t>唯一前驱，后继可以不唯一；</a:t>
            </a:r>
            <a:endParaRPr lang="en-US" altLang="zh-CN" sz="3200" dirty="0"/>
          </a:p>
          <a:p>
            <a:pPr algn="l">
              <a:lnSpc>
                <a:spcPct val="125000"/>
              </a:lnSpc>
              <a:spcBef>
                <a:spcPts val="3000"/>
              </a:spcBef>
              <a:buFont typeface="Arial" pitchFamily="34" charset="0"/>
              <a:buChar char="•"/>
            </a:pPr>
            <a:r>
              <a:rPr lang="zh-CN" altLang="en-US" sz="3200" baseline="0" dirty="0">
                <a:solidFill>
                  <a:srgbClr val="00518E"/>
                </a:solidFill>
              </a:rPr>
              <a:t> 图结构：</a:t>
            </a:r>
            <a:r>
              <a:rPr lang="zh-CN" altLang="en-US" sz="3200" baseline="0" dirty="0"/>
              <a:t>前驱、后继均可不唯一；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603250" y="3184450"/>
            <a:ext cx="7772400" cy="838200"/>
          </a:xfrm>
          <a:prstGeom prst="rect">
            <a:avLst/>
          </a:prstGeom>
          <a:noFill/>
          <a:ln w="28575">
            <a:solidFill>
              <a:srgbClr val="FF6600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ts val="600"/>
              </a:spcBef>
              <a:buSzPct val="70000"/>
              <a:buFontTx/>
              <a:buNone/>
            </a:pPr>
            <a:endParaRPr lang="en-GB" altLang="zh-CN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zh-CN" altLang="en-US" dirty="0">
                <a:latin typeface="黑体" pitchFamily="2" charset="-122"/>
                <a:ea typeface="黑体" pitchFamily="2" charset="-122"/>
              </a:rPr>
              <a:t>回顾：按逻辑结构分类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zh-CN" altLang="en-US" dirty="0">
                <a:latin typeface="黑体" pitchFamily="2" charset="-122"/>
                <a:ea typeface="黑体" pitchFamily="2" charset="-122"/>
              </a:rPr>
              <a:t>回顾：二叉树的性质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81000" y="1238917"/>
            <a:ext cx="8763000" cy="440120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514350" indent="-514350">
              <a:spcBef>
                <a:spcPts val="0"/>
              </a:spcBef>
              <a:buAutoNum type="arabicPeriod"/>
            </a:pPr>
            <a:r>
              <a:rPr lang="zh-CN" altLang="en-US" sz="3200" dirty="0"/>
              <a:t>设非空二叉树的层数从</a:t>
            </a:r>
            <a:r>
              <a:rPr lang="en-US" altLang="zh-CN" sz="3200" dirty="0"/>
              <a:t>0</a:t>
            </a:r>
            <a:r>
              <a:rPr lang="zh-CN" altLang="en-US" sz="3200" dirty="0"/>
              <a:t>开始编号，</a:t>
            </a:r>
            <a:endParaRPr lang="en-US" altLang="zh-CN" sz="3200" dirty="0"/>
          </a:p>
          <a:p>
            <a:pPr marL="514350" indent="-514350">
              <a:spcBef>
                <a:spcPts val="0"/>
              </a:spcBef>
              <a:buNone/>
            </a:pPr>
            <a:r>
              <a:rPr lang="zh-CN" altLang="en-US" sz="3200" dirty="0"/>
              <a:t>     则</a:t>
            </a:r>
            <a:r>
              <a:rPr lang="en-US" altLang="zh-CN" sz="3200" dirty="0" err="1">
                <a:solidFill>
                  <a:srgbClr val="00518E"/>
                </a:solidFill>
              </a:rPr>
              <a:t>i</a:t>
            </a:r>
            <a:r>
              <a:rPr lang="zh-CN" altLang="en-US" sz="3200" dirty="0">
                <a:solidFill>
                  <a:srgbClr val="00518E"/>
                </a:solidFill>
              </a:rPr>
              <a:t>层上至多有</a:t>
            </a:r>
            <a:r>
              <a:rPr lang="en-US" altLang="zh-CN" sz="3200" dirty="0">
                <a:solidFill>
                  <a:srgbClr val="00518E"/>
                </a:solidFill>
              </a:rPr>
              <a:t>2</a:t>
            </a:r>
            <a:r>
              <a:rPr lang="en-US" altLang="zh-CN" sz="3200" baseline="30000" dirty="0">
                <a:solidFill>
                  <a:srgbClr val="00518E"/>
                </a:solidFill>
              </a:rPr>
              <a:t>i</a:t>
            </a:r>
            <a:r>
              <a:rPr lang="zh-CN" altLang="en-US" sz="3200" dirty="0">
                <a:solidFill>
                  <a:srgbClr val="00518E"/>
                </a:solidFill>
              </a:rPr>
              <a:t>个</a:t>
            </a:r>
            <a:r>
              <a:rPr lang="zh-CN" altLang="en-US" sz="3200" dirty="0"/>
              <a:t>结点</a:t>
            </a:r>
            <a:r>
              <a:rPr lang="en-US" altLang="zh-CN" sz="3200" dirty="0"/>
              <a:t>.</a:t>
            </a:r>
          </a:p>
          <a:p>
            <a:pPr marL="514350" indent="-514350">
              <a:spcBef>
                <a:spcPts val="2400"/>
              </a:spcBef>
              <a:buNone/>
            </a:pPr>
            <a:r>
              <a:rPr lang="en-US" altLang="zh-CN" sz="3200" dirty="0"/>
              <a:t>2. </a:t>
            </a:r>
            <a:r>
              <a:rPr lang="zh-CN" altLang="en-US" sz="3200" dirty="0"/>
              <a:t>高度为</a:t>
            </a:r>
            <a:r>
              <a:rPr lang="en-US" altLang="zh-CN" sz="3200" dirty="0"/>
              <a:t>k</a:t>
            </a:r>
            <a:r>
              <a:rPr lang="zh-CN" altLang="en-US" sz="3200" dirty="0"/>
              <a:t>的二叉树，最多有</a:t>
            </a:r>
            <a:r>
              <a:rPr lang="en-US" altLang="zh-CN" sz="3200" dirty="0"/>
              <a:t>2</a:t>
            </a:r>
            <a:r>
              <a:rPr lang="en-US" altLang="zh-CN" sz="3200" baseline="30000" dirty="0"/>
              <a:t>k+1</a:t>
            </a:r>
            <a:r>
              <a:rPr lang="en-US" altLang="zh-CN" sz="3200" dirty="0"/>
              <a:t>-1</a:t>
            </a:r>
            <a:r>
              <a:rPr lang="zh-CN" altLang="en-US" sz="3200" dirty="0"/>
              <a:t>个结点</a:t>
            </a:r>
            <a:r>
              <a:rPr lang="en-US" altLang="zh-CN" sz="3200" dirty="0"/>
              <a:t>(k≥0)</a:t>
            </a:r>
            <a:r>
              <a:rPr lang="zh-CN" altLang="en-US" sz="3200" dirty="0"/>
              <a:t>，</a:t>
            </a:r>
            <a:endParaRPr lang="en-US" altLang="zh-CN" sz="3200" dirty="0"/>
          </a:p>
          <a:p>
            <a:pPr marL="514350" indent="-514350">
              <a:spcBef>
                <a:spcPts val="0"/>
              </a:spcBef>
              <a:buNone/>
            </a:pPr>
            <a:r>
              <a:rPr lang="en-US" altLang="zh-CN" sz="3200" dirty="0">
                <a:sym typeface="Wingdings" pitchFamily="2" charset="2"/>
              </a:rPr>
              <a:t>                                   </a:t>
            </a:r>
            <a:r>
              <a:rPr lang="zh-CN" altLang="en-US" sz="3200" dirty="0">
                <a:sym typeface="Wingdings" pitchFamily="2" charset="2"/>
              </a:rPr>
              <a:t>最少有</a:t>
            </a:r>
            <a:r>
              <a:rPr lang="en-US" altLang="zh-CN" sz="3200" dirty="0">
                <a:sym typeface="Wingdings" pitchFamily="2" charset="2"/>
              </a:rPr>
              <a:t>k+1</a:t>
            </a:r>
            <a:r>
              <a:rPr lang="zh-CN" altLang="en-US" sz="3200" dirty="0">
                <a:sym typeface="Wingdings" pitchFamily="2" charset="2"/>
              </a:rPr>
              <a:t>个结点；</a:t>
            </a:r>
            <a:endParaRPr lang="en-US" altLang="zh-CN" sz="3200" dirty="0"/>
          </a:p>
          <a:p>
            <a:pPr marL="514350" indent="-514350">
              <a:spcBef>
                <a:spcPts val="2400"/>
              </a:spcBef>
              <a:buNone/>
            </a:pPr>
            <a:r>
              <a:rPr lang="en-US" altLang="zh-CN" sz="3200" dirty="0">
                <a:sym typeface="Wingdings" pitchFamily="2" charset="2"/>
              </a:rPr>
              <a:t>3. </a:t>
            </a:r>
            <a:r>
              <a:rPr lang="zh-CN" altLang="en-US" sz="3200" dirty="0">
                <a:sym typeface="Wingdings" pitchFamily="2" charset="2"/>
              </a:rPr>
              <a:t>非空二叉树，边的总数：</a:t>
            </a:r>
            <a:r>
              <a:rPr lang="en-US" altLang="zh-CN" sz="3200" dirty="0">
                <a:sym typeface="Wingdings" pitchFamily="2" charset="2"/>
              </a:rPr>
              <a:t>B =</a:t>
            </a:r>
            <a:r>
              <a:rPr lang="en-US" altLang="zh-CN" sz="3200" dirty="0"/>
              <a:t> n-1 = n</a:t>
            </a:r>
            <a:r>
              <a:rPr lang="en-US" altLang="zh-CN" sz="3200" baseline="-25000" dirty="0"/>
              <a:t>1</a:t>
            </a:r>
            <a:r>
              <a:rPr lang="en-US" altLang="zh-CN" sz="3200" dirty="0"/>
              <a:t>+ 2</a:t>
            </a:r>
            <a:r>
              <a:rPr lang="zh-CN" altLang="en-US" sz="3200" dirty="0"/>
              <a:t>*</a:t>
            </a:r>
            <a:r>
              <a:rPr lang="en-US" altLang="zh-CN" sz="3200" dirty="0"/>
              <a:t>n</a:t>
            </a:r>
            <a:r>
              <a:rPr lang="en-US" altLang="zh-CN" sz="3200" baseline="-25000" dirty="0"/>
              <a:t>2</a:t>
            </a:r>
          </a:p>
          <a:p>
            <a:pPr marL="514350" indent="-514350">
              <a:spcBef>
                <a:spcPts val="0"/>
              </a:spcBef>
              <a:buNone/>
            </a:pPr>
            <a:r>
              <a:rPr lang="en-US" altLang="zh-CN" sz="3200" baseline="-25000" dirty="0"/>
              <a:t>      </a:t>
            </a:r>
            <a:r>
              <a:rPr lang="zh-CN" altLang="en-US" sz="3200" dirty="0"/>
              <a:t>从而</a:t>
            </a:r>
            <a:r>
              <a:rPr lang="en-US" altLang="zh-CN" sz="3200" dirty="0">
                <a:solidFill>
                  <a:srgbClr val="00518E"/>
                </a:solidFill>
              </a:rPr>
              <a:t>n</a:t>
            </a:r>
            <a:r>
              <a:rPr lang="en-US" altLang="zh-CN" sz="3200" baseline="-25000" dirty="0">
                <a:solidFill>
                  <a:srgbClr val="00518E"/>
                </a:solidFill>
              </a:rPr>
              <a:t>0</a:t>
            </a:r>
            <a:r>
              <a:rPr lang="en-US" altLang="zh-CN" sz="3200" dirty="0">
                <a:solidFill>
                  <a:srgbClr val="00518E"/>
                </a:solidFill>
              </a:rPr>
              <a:t>= n</a:t>
            </a:r>
            <a:r>
              <a:rPr lang="en-US" altLang="zh-CN" sz="3200" baseline="-25000" dirty="0">
                <a:solidFill>
                  <a:srgbClr val="00518E"/>
                </a:solidFill>
              </a:rPr>
              <a:t>2</a:t>
            </a:r>
            <a:r>
              <a:rPr lang="en-US" altLang="zh-CN" sz="3200" dirty="0">
                <a:solidFill>
                  <a:srgbClr val="00518E"/>
                </a:solidFill>
              </a:rPr>
              <a:t>+1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zh-CN" altLang="en-US" dirty="0">
                <a:latin typeface="黑体" pitchFamily="2" charset="-122"/>
                <a:ea typeface="黑体" pitchFamily="2" charset="-122"/>
              </a:rPr>
              <a:t>回顾：完全二叉树的性质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81000" y="1404878"/>
            <a:ext cx="8763000" cy="286232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altLang="zh-CN" sz="3200" dirty="0"/>
              <a:t>4. </a:t>
            </a:r>
            <a:r>
              <a:rPr lang="zh-CN" altLang="en-US" sz="3200" dirty="0"/>
              <a:t>有</a:t>
            </a:r>
            <a:r>
              <a:rPr lang="en-US" altLang="zh-CN" sz="3200" dirty="0"/>
              <a:t>n</a:t>
            </a:r>
            <a:r>
              <a:rPr lang="zh-CN" altLang="en-US" sz="3200" dirty="0"/>
              <a:t>个结点的完全二叉树，其</a:t>
            </a:r>
            <a:r>
              <a:rPr lang="zh-CN" altLang="en-US" sz="3200" dirty="0">
                <a:solidFill>
                  <a:srgbClr val="00518E"/>
                </a:solidFill>
              </a:rPr>
              <a:t>高度</a:t>
            </a:r>
            <a:r>
              <a:rPr lang="en-US" altLang="zh-CN" sz="3200" dirty="0">
                <a:solidFill>
                  <a:srgbClr val="00518E"/>
                </a:solidFill>
              </a:rPr>
              <a:t>k</a:t>
            </a:r>
            <a:r>
              <a:rPr lang="zh-CN" altLang="en-US" sz="3200" dirty="0">
                <a:solidFill>
                  <a:srgbClr val="00518E"/>
                </a:solidFill>
              </a:rPr>
              <a:t>为</a:t>
            </a:r>
            <a:r>
              <a:rPr lang="zh-CN" altLang="en-US" sz="3200" b="1" dirty="0">
                <a:solidFill>
                  <a:srgbClr val="00518E"/>
                </a:solidFill>
                <a:sym typeface="Symbol"/>
              </a:rPr>
              <a:t></a:t>
            </a:r>
            <a:r>
              <a:rPr lang="en-US" altLang="zh-CN" sz="3200" dirty="0">
                <a:solidFill>
                  <a:srgbClr val="00518E"/>
                </a:solidFill>
              </a:rPr>
              <a:t>log</a:t>
            </a:r>
            <a:r>
              <a:rPr lang="en-US" altLang="zh-CN" sz="3200" baseline="-25000" dirty="0">
                <a:solidFill>
                  <a:srgbClr val="00518E"/>
                </a:solidFill>
              </a:rPr>
              <a:t>2</a:t>
            </a:r>
            <a:r>
              <a:rPr lang="en-US" altLang="zh-CN" sz="3200" dirty="0">
                <a:solidFill>
                  <a:srgbClr val="00518E"/>
                </a:solidFill>
              </a:rPr>
              <a:t>n</a:t>
            </a:r>
            <a:r>
              <a:rPr lang="zh-CN" altLang="en-US" sz="3200" b="1" dirty="0">
                <a:solidFill>
                  <a:srgbClr val="00518E"/>
                </a:solidFill>
                <a:sym typeface="Symbol"/>
              </a:rPr>
              <a:t>；</a:t>
            </a:r>
            <a:endParaRPr lang="en-US" altLang="zh-CN" sz="3200" b="1" dirty="0">
              <a:solidFill>
                <a:srgbClr val="00518E"/>
              </a:solidFill>
              <a:sym typeface="Symbol"/>
            </a:endParaRPr>
          </a:p>
          <a:p>
            <a:pPr>
              <a:spcBef>
                <a:spcPts val="2400"/>
              </a:spcBef>
              <a:buNone/>
            </a:pPr>
            <a:r>
              <a:rPr lang="en-US" altLang="zh-CN" sz="3200" dirty="0">
                <a:sym typeface="Symbol"/>
              </a:rPr>
              <a:t>5. </a:t>
            </a:r>
            <a:r>
              <a:rPr lang="zh-CN" altLang="en-US" sz="3200" dirty="0">
                <a:sym typeface="Symbol"/>
              </a:rPr>
              <a:t>将完全二叉树的</a:t>
            </a:r>
            <a:r>
              <a:rPr lang="zh-CN" altLang="en-US" sz="3200" dirty="0"/>
              <a:t>结点从</a:t>
            </a:r>
            <a:r>
              <a:rPr lang="en-US" altLang="zh-CN" sz="3200" dirty="0"/>
              <a:t>0</a:t>
            </a:r>
            <a:r>
              <a:rPr lang="zh-CN" altLang="en-US" sz="3200" dirty="0"/>
              <a:t>到</a:t>
            </a:r>
            <a:r>
              <a:rPr lang="en-US" altLang="zh-CN" sz="3200" dirty="0"/>
              <a:t>n-1</a:t>
            </a:r>
            <a:r>
              <a:rPr lang="zh-CN" altLang="en-US" sz="3200" dirty="0"/>
              <a:t>进行编号，</a:t>
            </a:r>
            <a:endParaRPr lang="en-US" altLang="zh-CN" sz="3200" dirty="0"/>
          </a:p>
          <a:p>
            <a:pPr>
              <a:spcBef>
                <a:spcPts val="0"/>
              </a:spcBef>
              <a:buNone/>
            </a:pPr>
            <a:r>
              <a:rPr lang="en-US" altLang="zh-CN" sz="3200" dirty="0"/>
              <a:t>    </a:t>
            </a:r>
            <a:r>
              <a:rPr lang="zh-CN" altLang="en-US" sz="3200" dirty="0"/>
              <a:t>父亲、孩子、兄弟的</a:t>
            </a:r>
            <a:r>
              <a:rPr lang="zh-CN" altLang="en-US" sz="3200" dirty="0">
                <a:solidFill>
                  <a:srgbClr val="00518E"/>
                </a:solidFill>
              </a:rPr>
              <a:t>编号之间，</a:t>
            </a:r>
            <a:endParaRPr lang="en-US" altLang="zh-CN" sz="3200" dirty="0">
              <a:solidFill>
                <a:srgbClr val="00518E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3200" dirty="0"/>
              <a:t>    </a:t>
            </a:r>
            <a:r>
              <a:rPr lang="zh-CN" altLang="en-US" sz="3200" dirty="0"/>
              <a:t>存在一定计算规律。</a:t>
            </a:r>
            <a:endParaRPr lang="en-US" altLang="zh-CN" sz="3200" dirty="0"/>
          </a:p>
        </p:txBody>
      </p:sp>
      <p:sp>
        <p:nvSpPr>
          <p:cNvPr id="5" name="Oval 26"/>
          <p:cNvSpPr>
            <a:spLocks noChangeArrowheads="1"/>
          </p:cNvSpPr>
          <p:nvPr/>
        </p:nvSpPr>
        <p:spPr bwMode="auto">
          <a:xfrm>
            <a:off x="6624000" y="3869399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1</a:t>
            </a:r>
          </a:p>
        </p:txBody>
      </p:sp>
      <p:sp>
        <p:nvSpPr>
          <p:cNvPr id="9" name="Oval 27"/>
          <p:cNvSpPr>
            <a:spLocks noChangeArrowheads="1"/>
          </p:cNvSpPr>
          <p:nvPr/>
        </p:nvSpPr>
        <p:spPr bwMode="auto">
          <a:xfrm>
            <a:off x="7111800" y="3200400"/>
            <a:ext cx="432000" cy="432000"/>
          </a:xfrm>
          <a:prstGeom prst="ellipse">
            <a:avLst/>
          </a:prstGeom>
          <a:solidFill>
            <a:srgbClr val="FFFE98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/>
              <a:t>0</a:t>
            </a:r>
          </a:p>
        </p:txBody>
      </p:sp>
      <p:sp>
        <p:nvSpPr>
          <p:cNvPr id="10" name="Oval 28"/>
          <p:cNvSpPr>
            <a:spLocks noChangeArrowheads="1"/>
          </p:cNvSpPr>
          <p:nvPr/>
        </p:nvSpPr>
        <p:spPr bwMode="auto">
          <a:xfrm>
            <a:off x="7624200" y="3869399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2</a:t>
            </a:r>
            <a:endParaRPr lang="zh-CN" altLang="en-US" sz="3200" dirty="0"/>
          </a:p>
        </p:txBody>
      </p:sp>
      <p:sp>
        <p:nvSpPr>
          <p:cNvPr id="11" name="Oval 29"/>
          <p:cNvSpPr>
            <a:spLocks noChangeArrowheads="1"/>
          </p:cNvSpPr>
          <p:nvPr/>
        </p:nvSpPr>
        <p:spPr bwMode="auto">
          <a:xfrm>
            <a:off x="7391400" y="454680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5</a:t>
            </a:r>
            <a:endParaRPr lang="zh-CN" altLang="en-US" sz="3200" dirty="0"/>
          </a:p>
        </p:txBody>
      </p:sp>
      <p:cxnSp>
        <p:nvCxnSpPr>
          <p:cNvPr id="12" name="直接连接符 11"/>
          <p:cNvCxnSpPr>
            <a:stCxn id="9" idx="3"/>
            <a:endCxn id="5" idx="0"/>
          </p:cNvCxnSpPr>
          <p:nvPr/>
        </p:nvCxnSpPr>
        <p:spPr bwMode="auto">
          <a:xfrm rot="5400000">
            <a:off x="6857401" y="3551735"/>
            <a:ext cx="300264" cy="3350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直接连接符 12"/>
          <p:cNvCxnSpPr>
            <a:stCxn id="9" idx="5"/>
            <a:endCxn id="10" idx="0"/>
          </p:cNvCxnSpPr>
          <p:nvPr/>
        </p:nvCxnSpPr>
        <p:spPr bwMode="auto">
          <a:xfrm rot="16200000" flipH="1">
            <a:off x="7510235" y="3539434"/>
            <a:ext cx="300264" cy="3596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直接连接符 13"/>
          <p:cNvCxnSpPr>
            <a:stCxn id="10" idx="3"/>
            <a:endCxn id="11" idx="0"/>
          </p:cNvCxnSpPr>
          <p:nvPr/>
        </p:nvCxnSpPr>
        <p:spPr bwMode="auto">
          <a:xfrm rot="5400000">
            <a:off x="7493100" y="4352435"/>
            <a:ext cx="308666" cy="800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Oval 29"/>
          <p:cNvSpPr>
            <a:spLocks noChangeArrowheads="1"/>
          </p:cNvSpPr>
          <p:nvPr/>
        </p:nvSpPr>
        <p:spPr bwMode="auto">
          <a:xfrm>
            <a:off x="6349800" y="454680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3</a:t>
            </a:r>
            <a:endParaRPr lang="zh-CN" altLang="en-US" sz="3200" dirty="0"/>
          </a:p>
        </p:txBody>
      </p:sp>
      <p:cxnSp>
        <p:nvCxnSpPr>
          <p:cNvPr id="16" name="直接连接符 15"/>
          <p:cNvCxnSpPr>
            <a:stCxn id="5" idx="3"/>
            <a:endCxn id="15" idx="0"/>
          </p:cNvCxnSpPr>
          <p:nvPr/>
        </p:nvCxnSpPr>
        <p:spPr bwMode="auto">
          <a:xfrm rot="5400000">
            <a:off x="6472200" y="4331735"/>
            <a:ext cx="308666" cy="1214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Oval 29"/>
          <p:cNvSpPr>
            <a:spLocks noChangeArrowheads="1"/>
          </p:cNvSpPr>
          <p:nvPr/>
        </p:nvSpPr>
        <p:spPr bwMode="auto">
          <a:xfrm>
            <a:off x="6858000" y="456000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4</a:t>
            </a:r>
            <a:endParaRPr lang="zh-CN" altLang="en-US" sz="3200" dirty="0"/>
          </a:p>
        </p:txBody>
      </p:sp>
      <p:cxnSp>
        <p:nvCxnSpPr>
          <p:cNvPr id="18" name="直接连接符 17"/>
          <p:cNvCxnSpPr>
            <a:stCxn id="5" idx="5"/>
            <a:endCxn id="17" idx="0"/>
          </p:cNvCxnSpPr>
          <p:nvPr/>
        </p:nvCxnSpPr>
        <p:spPr bwMode="auto">
          <a:xfrm rot="16200000" flipH="1">
            <a:off x="6872434" y="4358434"/>
            <a:ext cx="321866" cy="812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" name="Oval 29"/>
          <p:cNvSpPr>
            <a:spLocks noChangeArrowheads="1"/>
          </p:cNvSpPr>
          <p:nvPr/>
        </p:nvSpPr>
        <p:spPr bwMode="auto">
          <a:xfrm>
            <a:off x="7873800" y="4550666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6</a:t>
            </a:r>
            <a:endParaRPr lang="zh-CN" altLang="en-US" sz="3200" dirty="0"/>
          </a:p>
        </p:txBody>
      </p:sp>
      <p:cxnSp>
        <p:nvCxnSpPr>
          <p:cNvPr id="20" name="直接连接符 19"/>
          <p:cNvCxnSpPr>
            <a:stCxn id="10" idx="5"/>
            <a:endCxn id="19" idx="0"/>
          </p:cNvCxnSpPr>
          <p:nvPr/>
        </p:nvCxnSpPr>
        <p:spPr bwMode="auto">
          <a:xfrm rot="16200000" flipH="1">
            <a:off x="7885101" y="4345967"/>
            <a:ext cx="312532" cy="968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1" name="Oval 29"/>
          <p:cNvSpPr>
            <a:spLocks noChangeArrowheads="1"/>
          </p:cNvSpPr>
          <p:nvPr/>
        </p:nvSpPr>
        <p:spPr bwMode="auto">
          <a:xfrm>
            <a:off x="6096000" y="5253934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7</a:t>
            </a:r>
            <a:endParaRPr lang="zh-CN" altLang="en-US" sz="3200" dirty="0"/>
          </a:p>
        </p:txBody>
      </p:sp>
      <p:cxnSp>
        <p:nvCxnSpPr>
          <p:cNvPr id="22" name="直接连接符 21"/>
          <p:cNvCxnSpPr>
            <a:stCxn id="15" idx="3"/>
            <a:endCxn id="21" idx="0"/>
          </p:cNvCxnSpPr>
          <p:nvPr/>
        </p:nvCxnSpPr>
        <p:spPr bwMode="auto">
          <a:xfrm rot="5400000">
            <a:off x="6193334" y="5034202"/>
            <a:ext cx="338399" cy="1010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" name="Oval 29"/>
          <p:cNvSpPr>
            <a:spLocks noChangeArrowheads="1"/>
          </p:cNvSpPr>
          <p:nvPr/>
        </p:nvSpPr>
        <p:spPr bwMode="auto">
          <a:xfrm>
            <a:off x="6578400" y="525780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8</a:t>
            </a:r>
            <a:endParaRPr lang="zh-CN" altLang="en-US" sz="3200" dirty="0"/>
          </a:p>
        </p:txBody>
      </p:sp>
      <p:cxnSp>
        <p:nvCxnSpPr>
          <p:cNvPr id="24" name="直接连接符 23"/>
          <p:cNvCxnSpPr>
            <a:stCxn id="15" idx="5"/>
            <a:endCxn id="23" idx="0"/>
          </p:cNvCxnSpPr>
          <p:nvPr/>
        </p:nvCxnSpPr>
        <p:spPr bwMode="auto">
          <a:xfrm rot="16200000" flipH="1">
            <a:off x="6585335" y="5048734"/>
            <a:ext cx="342265" cy="758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zh-CN" altLang="en-US" dirty="0">
                <a:latin typeface="黑体" pitchFamily="2" charset="-122"/>
                <a:ea typeface="黑体" pitchFamily="2" charset="-122"/>
              </a:rPr>
              <a:t>回顾：二叉树的遍历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533400" y="1297936"/>
            <a:ext cx="3657600" cy="62459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zh-CN" altLang="en-US" sz="3200" dirty="0">
                <a:solidFill>
                  <a:srgbClr val="00518E"/>
                </a:solidFill>
              </a:rPr>
              <a:t> 深度优先遍历</a:t>
            </a:r>
            <a:endParaRPr lang="en-US" altLang="zh-CN" sz="3200" dirty="0">
              <a:solidFill>
                <a:srgbClr val="00518E"/>
              </a:solidFill>
            </a:endParaRP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609600" y="4345936"/>
            <a:ext cx="4191000" cy="683264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zh-CN" altLang="en-US" sz="3200" dirty="0">
                <a:solidFill>
                  <a:srgbClr val="00518E"/>
                </a:solidFill>
              </a:rPr>
              <a:t> 广度优先遍历</a:t>
            </a:r>
            <a:endParaRPr lang="en-US" altLang="zh-CN" sz="3200" dirty="0">
              <a:solidFill>
                <a:srgbClr val="00518E"/>
              </a:solidFill>
            </a:endParaRP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838200" y="1889879"/>
            <a:ext cx="6858000" cy="2145011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514350" indent="-514350">
              <a:lnSpc>
                <a:spcPct val="140000"/>
              </a:lnSpc>
              <a:spcBef>
                <a:spcPts val="0"/>
              </a:spcBef>
              <a:buAutoNum type="arabicParenBoth"/>
            </a:pPr>
            <a:r>
              <a:rPr lang="zh-CN" altLang="en-US" sz="3200" dirty="0"/>
              <a:t> </a:t>
            </a:r>
            <a:r>
              <a:rPr lang="en-US" altLang="zh-CN" sz="3200" dirty="0"/>
              <a:t>DLR: </a:t>
            </a:r>
            <a:r>
              <a:rPr lang="zh-CN" altLang="en-US" sz="3200" dirty="0"/>
              <a:t>先根</a:t>
            </a:r>
            <a:r>
              <a:rPr lang="en-US" altLang="zh-CN" sz="3200" dirty="0"/>
              <a:t>(</a:t>
            </a:r>
            <a:r>
              <a:rPr lang="zh-CN" altLang="en-US" sz="3200" dirty="0"/>
              <a:t>先序、前序</a:t>
            </a:r>
            <a:r>
              <a:rPr lang="en-US" altLang="zh-CN" sz="3200" dirty="0"/>
              <a:t>)</a:t>
            </a:r>
            <a:r>
              <a:rPr lang="zh-CN" altLang="en-US" sz="3200" dirty="0"/>
              <a:t>遍历；</a:t>
            </a:r>
            <a:endParaRPr lang="en-US" altLang="zh-CN" sz="3200" dirty="0"/>
          </a:p>
          <a:p>
            <a:pPr marL="514350" indent="-514350">
              <a:lnSpc>
                <a:spcPct val="140000"/>
              </a:lnSpc>
              <a:spcBef>
                <a:spcPts val="0"/>
              </a:spcBef>
              <a:buAutoNum type="arabicParenBoth"/>
            </a:pPr>
            <a:r>
              <a:rPr lang="en-US" altLang="zh-CN" sz="3200" dirty="0"/>
              <a:t> LDR: </a:t>
            </a:r>
            <a:r>
              <a:rPr lang="zh-CN" altLang="en-US" sz="3200" dirty="0"/>
              <a:t>中根</a:t>
            </a:r>
            <a:r>
              <a:rPr lang="en-US" altLang="zh-CN" sz="3200" dirty="0"/>
              <a:t>(</a:t>
            </a:r>
            <a:r>
              <a:rPr lang="zh-CN" altLang="en-US" sz="3200" dirty="0"/>
              <a:t>中序</a:t>
            </a:r>
            <a:r>
              <a:rPr lang="en-US" altLang="zh-CN" sz="3200" dirty="0"/>
              <a:t>)</a:t>
            </a:r>
            <a:r>
              <a:rPr lang="zh-CN" altLang="en-US" sz="3200" dirty="0"/>
              <a:t>遍历；</a:t>
            </a:r>
            <a:endParaRPr lang="en-US" altLang="zh-CN" sz="3200" dirty="0"/>
          </a:p>
          <a:p>
            <a:pPr marL="514350" indent="-514350">
              <a:lnSpc>
                <a:spcPct val="140000"/>
              </a:lnSpc>
              <a:spcBef>
                <a:spcPts val="0"/>
              </a:spcBef>
              <a:buAutoNum type="arabicParenBoth"/>
            </a:pPr>
            <a:r>
              <a:rPr lang="zh-CN" altLang="en-US" sz="3200" dirty="0"/>
              <a:t> </a:t>
            </a:r>
            <a:r>
              <a:rPr lang="en-US" altLang="zh-CN" sz="3200" dirty="0"/>
              <a:t>LRD: </a:t>
            </a:r>
            <a:r>
              <a:rPr lang="zh-CN" altLang="en-US" sz="3200" dirty="0"/>
              <a:t>后根</a:t>
            </a:r>
            <a:r>
              <a:rPr lang="en-US" altLang="zh-CN" sz="3200" dirty="0"/>
              <a:t>(</a:t>
            </a:r>
            <a:r>
              <a:rPr lang="zh-CN" altLang="en-US" sz="3200" dirty="0"/>
              <a:t>后序</a:t>
            </a:r>
            <a:r>
              <a:rPr lang="en-US" altLang="zh-CN" sz="3200" dirty="0"/>
              <a:t>)</a:t>
            </a:r>
            <a:r>
              <a:rPr lang="zh-CN" altLang="en-US" sz="3200" dirty="0"/>
              <a:t>遍历</a:t>
            </a:r>
            <a:endParaRPr lang="en-US" altLang="zh-CN" sz="3200" dirty="0"/>
          </a:p>
        </p:txBody>
      </p:sp>
      <p:sp>
        <p:nvSpPr>
          <p:cNvPr id="11" name="Oval 29"/>
          <p:cNvSpPr>
            <a:spLocks noChangeArrowheads="1"/>
          </p:cNvSpPr>
          <p:nvPr/>
        </p:nvSpPr>
        <p:spPr bwMode="auto">
          <a:xfrm>
            <a:off x="6823800" y="3266825"/>
            <a:ext cx="720000" cy="720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2400" dirty="0"/>
              <a:t>D</a:t>
            </a:r>
            <a:endParaRPr lang="zh-CN" altLang="en-US" sz="2400" dirty="0"/>
          </a:p>
        </p:txBody>
      </p:sp>
      <p:cxnSp>
        <p:nvCxnSpPr>
          <p:cNvPr id="12" name="直接连接符 11"/>
          <p:cNvCxnSpPr>
            <a:stCxn id="11" idx="3"/>
          </p:cNvCxnSpPr>
          <p:nvPr/>
        </p:nvCxnSpPr>
        <p:spPr bwMode="auto">
          <a:xfrm rot="5400000">
            <a:off x="6580801" y="3950983"/>
            <a:ext cx="418041" cy="278842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直接连接符 12"/>
          <p:cNvCxnSpPr>
            <a:endCxn id="11" idx="5"/>
          </p:cNvCxnSpPr>
          <p:nvPr/>
        </p:nvCxnSpPr>
        <p:spPr bwMode="auto">
          <a:xfrm rot="16200000" flipV="1">
            <a:off x="7368759" y="3950984"/>
            <a:ext cx="418041" cy="278842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云形 13"/>
          <p:cNvSpPr/>
          <p:nvPr/>
        </p:nvSpPr>
        <p:spPr bwMode="auto">
          <a:xfrm>
            <a:off x="5943600" y="4181225"/>
            <a:ext cx="990600" cy="879923"/>
          </a:xfrm>
          <a:prstGeom prst="cloud">
            <a:avLst/>
          </a:prstGeom>
          <a:solidFill>
            <a:srgbClr val="007E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Arial" charset="0"/>
                <a:ea typeface="黑体" pitchFamily="2" charset="-122"/>
              </a:rPr>
              <a:t>L</a:t>
            </a: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5" name="云形 14"/>
          <p:cNvSpPr/>
          <p:nvPr/>
        </p:nvSpPr>
        <p:spPr bwMode="auto">
          <a:xfrm>
            <a:off x="7391400" y="4181225"/>
            <a:ext cx="990600" cy="879923"/>
          </a:xfrm>
          <a:prstGeom prst="cloud">
            <a:avLst/>
          </a:prstGeom>
          <a:solidFill>
            <a:srgbClr val="007E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Arial" charset="0"/>
                <a:ea typeface="黑体" pitchFamily="2" charset="-122"/>
              </a:rPr>
              <a:t>R</a:t>
            </a: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6" name="Text Box 6"/>
          <p:cNvSpPr txBox="1">
            <a:spLocks noChangeArrowheads="1"/>
          </p:cNvSpPr>
          <p:nvPr/>
        </p:nvSpPr>
        <p:spPr bwMode="auto">
          <a:xfrm>
            <a:off x="6934200" y="2716507"/>
            <a:ext cx="838200" cy="626518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40000"/>
              </a:lnSpc>
              <a:spcBef>
                <a:spcPts val="0"/>
              </a:spcBef>
              <a:buNone/>
            </a:pPr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sym typeface="Wingdings" pitchFamily="2" charset="2"/>
              </a:rPr>
              <a:t>根</a:t>
            </a:r>
            <a:endParaRPr lang="en-US" altLang="zh-CN" dirty="0">
              <a:solidFill>
                <a:schemeClr val="bg2">
                  <a:lumMod val="50000"/>
                </a:schemeClr>
              </a:solidFill>
              <a:sym typeface="Wingdings" pitchFamily="2" charset="2"/>
            </a:endParaRPr>
          </a:p>
        </p:txBody>
      </p:sp>
      <p:sp>
        <p:nvSpPr>
          <p:cNvPr id="17" name="Text Box 6"/>
          <p:cNvSpPr txBox="1">
            <a:spLocks noChangeArrowheads="1"/>
          </p:cNvSpPr>
          <p:nvPr/>
        </p:nvSpPr>
        <p:spPr bwMode="auto">
          <a:xfrm>
            <a:off x="5867400" y="4943225"/>
            <a:ext cx="1371600" cy="6955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40000"/>
              </a:lnSpc>
              <a:spcBef>
                <a:spcPts val="0"/>
              </a:spcBef>
              <a:buNone/>
            </a:pPr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sym typeface="Wingdings" pitchFamily="2" charset="2"/>
              </a:rPr>
              <a:t>左子树</a:t>
            </a:r>
            <a:endParaRPr lang="en-US" altLang="zh-CN" dirty="0">
              <a:solidFill>
                <a:schemeClr val="bg2">
                  <a:lumMod val="50000"/>
                </a:schemeClr>
              </a:solidFill>
              <a:sym typeface="Wingdings" pitchFamily="2" charset="2"/>
            </a:endParaRPr>
          </a:p>
        </p:txBody>
      </p:sp>
      <p:sp>
        <p:nvSpPr>
          <p:cNvPr id="18" name="Text Box 6"/>
          <p:cNvSpPr txBox="1">
            <a:spLocks noChangeArrowheads="1"/>
          </p:cNvSpPr>
          <p:nvPr/>
        </p:nvSpPr>
        <p:spPr bwMode="auto">
          <a:xfrm>
            <a:off x="7315200" y="4943225"/>
            <a:ext cx="1371600" cy="6955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40000"/>
              </a:lnSpc>
              <a:spcBef>
                <a:spcPts val="0"/>
              </a:spcBef>
              <a:buNone/>
            </a:pPr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sym typeface="Wingdings" pitchFamily="2" charset="2"/>
              </a:rPr>
              <a:t>右子树</a:t>
            </a:r>
            <a:endParaRPr lang="en-US" altLang="zh-CN" dirty="0">
              <a:solidFill>
                <a:schemeClr val="bg2">
                  <a:lumMod val="50000"/>
                </a:schemeClr>
              </a:solidFill>
              <a:sym typeface="Wingdings" pitchFamily="2" charset="2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zh-CN" altLang="en-US" dirty="0">
                <a:latin typeface="黑体" pitchFamily="2" charset="-122"/>
                <a:ea typeface="黑体" pitchFamily="2" charset="-122"/>
              </a:rPr>
              <a:t>回顾：二叉树的遍历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9" name="Text Box 6"/>
          <p:cNvSpPr txBox="1">
            <a:spLocks noChangeArrowheads="1"/>
          </p:cNvSpPr>
          <p:nvPr/>
        </p:nvSpPr>
        <p:spPr bwMode="auto">
          <a:xfrm>
            <a:off x="457200" y="1143001"/>
            <a:ext cx="8686800" cy="257147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08000">
              <a:lnSpc>
                <a:spcPct val="12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zh-CN" altLang="en-US" sz="3200" dirty="0"/>
              <a:t> 给定二叉树，</a:t>
            </a:r>
            <a:endParaRPr lang="en-US" altLang="zh-CN" sz="3200" dirty="0"/>
          </a:p>
          <a:p>
            <a:pPr marL="1080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/>
              <a:t>  </a:t>
            </a:r>
            <a:r>
              <a:rPr lang="zh-CN" altLang="en-US" sz="3200" dirty="0"/>
              <a:t>则先根、中根、后根序列唯一；</a:t>
            </a:r>
            <a:endParaRPr lang="en-US" altLang="zh-CN" sz="3200" dirty="0"/>
          </a:p>
          <a:p>
            <a:pPr marL="108000">
              <a:lnSpc>
                <a:spcPct val="120000"/>
              </a:lnSpc>
              <a:spcBef>
                <a:spcPts val="900"/>
              </a:spcBef>
            </a:pPr>
            <a:r>
              <a:rPr lang="zh-CN" altLang="en-US" sz="3200" dirty="0"/>
              <a:t> 给定一个</a:t>
            </a:r>
            <a:r>
              <a:rPr lang="zh-CN" altLang="en-US" sz="3200" dirty="0">
                <a:solidFill>
                  <a:srgbClr val="00518E"/>
                </a:solidFill>
              </a:rPr>
              <a:t>中根序列，</a:t>
            </a:r>
            <a:r>
              <a:rPr lang="zh-CN" altLang="en-US" sz="3200" dirty="0"/>
              <a:t>和一个</a:t>
            </a:r>
            <a:r>
              <a:rPr lang="zh-CN" altLang="en-US" sz="3200" dirty="0">
                <a:solidFill>
                  <a:srgbClr val="00518E"/>
                </a:solidFill>
              </a:rPr>
              <a:t>先根或后根</a:t>
            </a:r>
            <a:r>
              <a:rPr lang="zh-CN" altLang="en-US" sz="3200" dirty="0"/>
              <a:t>序列，</a:t>
            </a:r>
            <a:endParaRPr lang="en-US" altLang="zh-CN" sz="3200" dirty="0"/>
          </a:p>
          <a:p>
            <a:pPr marL="10800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3200" dirty="0"/>
              <a:t>  则唯一确定一棵二叉树；</a:t>
            </a:r>
            <a:endParaRPr lang="en-US" altLang="zh-CN" sz="3200" dirty="0"/>
          </a:p>
        </p:txBody>
      </p:sp>
      <p:sp>
        <p:nvSpPr>
          <p:cNvPr id="21" name="矩形 20"/>
          <p:cNvSpPr/>
          <p:nvPr/>
        </p:nvSpPr>
        <p:spPr bwMode="auto">
          <a:xfrm>
            <a:off x="1295400" y="3048000"/>
            <a:ext cx="3886200" cy="630942"/>
          </a:xfrm>
          <a:prstGeom prst="rect">
            <a:avLst/>
          </a:prstGeom>
          <a:noFill/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22" name="Text Box 6"/>
          <p:cNvSpPr txBox="1">
            <a:spLocks noChangeArrowheads="1"/>
          </p:cNvSpPr>
          <p:nvPr/>
        </p:nvSpPr>
        <p:spPr bwMode="auto">
          <a:xfrm>
            <a:off x="990600" y="3810000"/>
            <a:ext cx="8153400" cy="243451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08000" indent="-51435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200" dirty="0">
                <a:solidFill>
                  <a:srgbClr val="00518E"/>
                </a:solidFill>
              </a:rPr>
              <a:t>-- </a:t>
            </a:r>
            <a:r>
              <a:rPr lang="zh-CN" altLang="en-US" sz="3200" dirty="0">
                <a:solidFill>
                  <a:srgbClr val="00518E"/>
                </a:solidFill>
              </a:rPr>
              <a:t>递归过程：</a:t>
            </a:r>
            <a:endParaRPr lang="en-US" altLang="zh-CN" sz="3200" dirty="0">
              <a:solidFill>
                <a:srgbClr val="00518E"/>
              </a:solidFill>
            </a:endParaRPr>
          </a:p>
          <a:p>
            <a:pPr marL="514350" indent="-514350">
              <a:lnSpc>
                <a:spcPct val="110000"/>
              </a:lnSpc>
              <a:spcBef>
                <a:spcPts val="0"/>
              </a:spcBef>
              <a:buAutoNum type="arabicParenBoth"/>
            </a:pPr>
            <a:r>
              <a:rPr lang="en-US" altLang="zh-CN" sz="3200" dirty="0"/>
              <a:t> </a:t>
            </a:r>
            <a:r>
              <a:rPr lang="zh-CN" altLang="en-US" sz="3200" dirty="0"/>
              <a:t>在先根或后根序列中</a:t>
            </a:r>
            <a:r>
              <a:rPr lang="zh-CN" altLang="en-US" sz="3200" dirty="0">
                <a:solidFill>
                  <a:srgbClr val="D65700"/>
                </a:solidFill>
              </a:rPr>
              <a:t>找根；</a:t>
            </a:r>
            <a:endParaRPr lang="en-US" altLang="zh-CN" sz="3200" dirty="0">
              <a:solidFill>
                <a:srgbClr val="D65700"/>
              </a:solidFill>
            </a:endParaRPr>
          </a:p>
          <a:p>
            <a:pPr marL="514350" indent="-514350">
              <a:lnSpc>
                <a:spcPct val="110000"/>
              </a:lnSpc>
              <a:spcBef>
                <a:spcPts val="600"/>
              </a:spcBef>
              <a:buAutoNum type="arabicParenBoth"/>
            </a:pPr>
            <a:r>
              <a:rPr lang="en-US" altLang="zh-CN" sz="3200" dirty="0"/>
              <a:t> </a:t>
            </a:r>
            <a:r>
              <a:rPr lang="zh-CN" altLang="en-US" sz="3200" dirty="0"/>
              <a:t>在中根序列中，</a:t>
            </a:r>
            <a:r>
              <a:rPr lang="zh-CN" altLang="en-US" sz="3200" dirty="0">
                <a:solidFill>
                  <a:srgbClr val="D65700"/>
                </a:solidFill>
              </a:rPr>
              <a:t>划分左、右子树：</a:t>
            </a:r>
            <a:endParaRPr lang="en-US" altLang="zh-CN" sz="3200" dirty="0">
              <a:solidFill>
                <a:srgbClr val="D65700"/>
              </a:solidFill>
            </a:endParaRPr>
          </a:p>
          <a:p>
            <a:pPr marL="514350" indent="-51435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/>
              <a:t>     </a:t>
            </a:r>
            <a:r>
              <a:rPr lang="zh-CN" altLang="en-US" sz="3200" dirty="0"/>
              <a:t>根的左侧为其左子树，右侧为其右子树；</a:t>
            </a:r>
            <a:endParaRPr lang="en-US" altLang="zh-CN" sz="3200" dirty="0"/>
          </a:p>
        </p:txBody>
      </p:sp>
      <p:sp>
        <p:nvSpPr>
          <p:cNvPr id="23" name="下箭头 22"/>
          <p:cNvSpPr/>
          <p:nvPr/>
        </p:nvSpPr>
        <p:spPr bwMode="auto">
          <a:xfrm rot="10800000">
            <a:off x="3276600" y="3581400"/>
            <a:ext cx="381000" cy="360000"/>
          </a:xfrm>
          <a:prstGeom prst="downArrow">
            <a:avLst/>
          </a:prstGeom>
          <a:solidFill>
            <a:schemeClr val="bg2">
              <a:lumMod val="20000"/>
              <a:lumOff val="80000"/>
            </a:schemeClr>
          </a:solidFill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en-US" altLang="zh-CN" dirty="0">
                <a:ea typeface="黑体" pitchFamily="2" charset="-122"/>
              </a:rPr>
              <a:t>5.2.4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非递归遍历二叉树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9" name="Text Box 6"/>
          <p:cNvSpPr txBox="1">
            <a:spLocks noChangeArrowheads="1"/>
          </p:cNvSpPr>
          <p:nvPr/>
        </p:nvSpPr>
        <p:spPr bwMode="auto">
          <a:xfrm>
            <a:off x="457200" y="1143001"/>
            <a:ext cx="5867400" cy="1323439"/>
          </a:xfrm>
          <a:prstGeom prst="rect">
            <a:avLst/>
          </a:prstGeom>
          <a:solidFill>
            <a:srgbClr val="C4E59F"/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buFont typeface="Arial" pitchFamily="34" charset="0"/>
              <a:buChar char="•"/>
            </a:pPr>
            <a:r>
              <a:rPr lang="zh-CN" altLang="en-US" sz="3200" dirty="0">
                <a:solidFill>
                  <a:srgbClr val="00518E"/>
                </a:solidFill>
              </a:rPr>
              <a:t> 深度优先遍历</a:t>
            </a:r>
            <a:endParaRPr lang="en-US" altLang="zh-CN" sz="3200" dirty="0">
              <a:solidFill>
                <a:srgbClr val="00518E"/>
              </a:solidFill>
            </a:endParaRPr>
          </a:p>
          <a:p>
            <a:pPr marL="108000">
              <a:spcBef>
                <a:spcPts val="0"/>
              </a:spcBef>
              <a:buNone/>
            </a:pPr>
            <a:r>
              <a:rPr lang="en-US" altLang="zh-CN" sz="3200" dirty="0"/>
              <a:t>  </a:t>
            </a:r>
            <a:r>
              <a:rPr lang="zh-CN" altLang="en-US" sz="3200" dirty="0"/>
              <a:t>递归 </a:t>
            </a:r>
            <a:r>
              <a:rPr lang="en-US" altLang="zh-CN" sz="3200" dirty="0">
                <a:sym typeface="Wingdings" pitchFamily="2" charset="2"/>
              </a:rPr>
              <a:t> </a:t>
            </a:r>
            <a:r>
              <a:rPr lang="zh-CN" altLang="en-US" sz="3200" dirty="0">
                <a:sym typeface="Wingdings" pitchFamily="2" charset="2"/>
              </a:rPr>
              <a:t>非递归，借助</a:t>
            </a:r>
            <a:endParaRPr lang="en-US" altLang="zh-CN" sz="3200" dirty="0">
              <a:sym typeface="Wingdings" pitchFamily="2" charset="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723624" y="1752600"/>
            <a:ext cx="1524776" cy="6832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0800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3200" dirty="0">
                <a:solidFill>
                  <a:srgbClr val="C00000"/>
                </a:solidFill>
                <a:sym typeface="Wingdings" pitchFamily="2" charset="2"/>
              </a:rPr>
              <a:t>“栈”</a:t>
            </a:r>
            <a:endParaRPr lang="en-US" altLang="zh-CN" sz="3200" dirty="0">
              <a:solidFill>
                <a:srgbClr val="C00000"/>
              </a:solidFill>
            </a:endParaRP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457200" y="2460792"/>
            <a:ext cx="5867400" cy="240065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buFont typeface="Arial" pitchFamily="34" charset="0"/>
              <a:buChar char="•"/>
            </a:pPr>
            <a:r>
              <a:rPr lang="zh-CN" altLang="en-US" sz="3000" dirty="0">
                <a:solidFill>
                  <a:srgbClr val="008000"/>
                </a:solidFill>
              </a:rPr>
              <a:t> 例，先根递归：</a:t>
            </a:r>
            <a:endParaRPr lang="en-US" altLang="zh-CN" sz="3000" dirty="0">
              <a:solidFill>
                <a:srgbClr val="008000"/>
              </a:solidFill>
            </a:endParaRPr>
          </a:p>
          <a:p>
            <a:pPr marL="108000">
              <a:spcBef>
                <a:spcPts val="0"/>
              </a:spcBef>
              <a:buAutoNum type="arabicParenBoth"/>
            </a:pPr>
            <a:r>
              <a:rPr lang="zh-CN" altLang="en-US" sz="3000" dirty="0"/>
              <a:t>  访问根；</a:t>
            </a:r>
            <a:endParaRPr lang="en-US" altLang="zh-CN" sz="3000" dirty="0"/>
          </a:p>
          <a:p>
            <a:pPr marL="108000">
              <a:spcBef>
                <a:spcPts val="0"/>
              </a:spcBef>
              <a:buAutoNum type="arabicParenBoth"/>
            </a:pPr>
            <a:r>
              <a:rPr lang="en-US" altLang="zh-CN" sz="3000" dirty="0"/>
              <a:t> </a:t>
            </a:r>
            <a:r>
              <a:rPr lang="zh-CN" altLang="en-US" sz="3000" dirty="0"/>
              <a:t>“先根”遍历左子树；</a:t>
            </a:r>
            <a:endParaRPr lang="en-US" altLang="zh-CN" sz="3000" dirty="0"/>
          </a:p>
          <a:p>
            <a:pPr marL="108000">
              <a:spcBef>
                <a:spcPts val="0"/>
              </a:spcBef>
              <a:buFontTx/>
              <a:buAutoNum type="arabicParenBoth"/>
            </a:pPr>
            <a:r>
              <a:rPr lang="zh-CN" altLang="en-US" sz="3000" dirty="0"/>
              <a:t> “先根”遍历右子树；</a:t>
            </a:r>
            <a:endParaRPr lang="en-US" altLang="zh-CN" sz="3000" dirty="0"/>
          </a:p>
        </p:txBody>
      </p:sp>
      <p:sp>
        <p:nvSpPr>
          <p:cNvPr id="51" name="Rectangle 6"/>
          <p:cNvSpPr>
            <a:spLocks noChangeArrowheads="1"/>
          </p:cNvSpPr>
          <p:nvPr/>
        </p:nvSpPr>
        <p:spPr bwMode="auto">
          <a:xfrm>
            <a:off x="457200" y="5029200"/>
            <a:ext cx="7543800" cy="1143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3000" dirty="0">
                <a:solidFill>
                  <a:schemeClr val="bg1"/>
                </a:solidFill>
                <a:latin typeface="黑体" pitchFamily="2" charset="-122"/>
              </a:rPr>
              <a:t>访问根之后，不能</a:t>
            </a:r>
            <a:r>
              <a:rPr lang="zh-CN" altLang="en-US" sz="3000" dirty="0">
                <a:solidFill>
                  <a:srgbClr val="FFC000"/>
                </a:solidFill>
                <a:latin typeface="黑体" pitchFamily="2" charset="-122"/>
              </a:rPr>
              <a:t>‘忘记’</a:t>
            </a:r>
            <a:r>
              <a:rPr lang="zh-CN" altLang="en-US" sz="3000" dirty="0">
                <a:solidFill>
                  <a:schemeClr val="bg1"/>
                </a:solidFill>
                <a:latin typeface="黑体" pitchFamily="2" charset="-122"/>
              </a:rPr>
              <a:t>根；</a:t>
            </a:r>
            <a:endParaRPr lang="en-US" altLang="zh-CN" sz="3000" dirty="0">
              <a:solidFill>
                <a:schemeClr val="bg1"/>
              </a:solidFill>
              <a:latin typeface="黑体" pitchFamily="2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3000" dirty="0">
                <a:solidFill>
                  <a:schemeClr val="bg1"/>
                </a:solidFill>
                <a:latin typeface="黑体" pitchFamily="2" charset="-122"/>
              </a:rPr>
              <a:t>交代‘左、右子树’之后，才能</a:t>
            </a:r>
            <a:r>
              <a:rPr lang="zh-CN" altLang="en-US" sz="3000" dirty="0">
                <a:solidFill>
                  <a:srgbClr val="FFC000"/>
                </a:solidFill>
                <a:latin typeface="黑体" pitchFamily="2" charset="-122"/>
              </a:rPr>
              <a:t>‘忘记’</a:t>
            </a:r>
            <a:r>
              <a:rPr lang="zh-CN" altLang="en-US" sz="3000" dirty="0">
                <a:solidFill>
                  <a:schemeClr val="bg1"/>
                </a:solidFill>
                <a:latin typeface="黑体" pitchFamily="2" charset="-122"/>
              </a:rPr>
              <a:t>；</a:t>
            </a:r>
            <a:endParaRPr lang="en-US" altLang="zh-CN" sz="3000" dirty="0">
              <a:solidFill>
                <a:schemeClr val="bg1"/>
              </a:solidFill>
              <a:latin typeface="黑体" pitchFamily="2" charset="-122"/>
            </a:endParaRPr>
          </a:p>
        </p:txBody>
      </p:sp>
      <p:sp>
        <p:nvSpPr>
          <p:cNvPr id="52" name="Oval 27"/>
          <p:cNvSpPr>
            <a:spLocks noChangeArrowheads="1"/>
          </p:cNvSpPr>
          <p:nvPr/>
        </p:nvSpPr>
        <p:spPr bwMode="auto">
          <a:xfrm>
            <a:off x="6752276" y="1828800"/>
            <a:ext cx="504000" cy="504000"/>
          </a:xfrm>
          <a:prstGeom prst="ellipse">
            <a:avLst/>
          </a:prstGeom>
          <a:solidFill>
            <a:srgbClr val="FFFE98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/>
              <a:t>A</a:t>
            </a:r>
          </a:p>
        </p:txBody>
      </p:sp>
      <p:sp>
        <p:nvSpPr>
          <p:cNvPr id="53" name="Oval 28"/>
          <p:cNvSpPr>
            <a:spLocks noChangeArrowheads="1"/>
          </p:cNvSpPr>
          <p:nvPr/>
        </p:nvSpPr>
        <p:spPr bwMode="auto">
          <a:xfrm>
            <a:off x="7327200" y="2637600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C</a:t>
            </a:r>
            <a:endParaRPr lang="zh-CN" altLang="en-US" sz="3200" dirty="0"/>
          </a:p>
        </p:txBody>
      </p:sp>
      <p:sp>
        <p:nvSpPr>
          <p:cNvPr id="54" name="Oval 29"/>
          <p:cNvSpPr>
            <a:spLocks noChangeArrowheads="1"/>
          </p:cNvSpPr>
          <p:nvPr/>
        </p:nvSpPr>
        <p:spPr bwMode="auto">
          <a:xfrm>
            <a:off x="6717600" y="3522600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E</a:t>
            </a:r>
            <a:endParaRPr lang="zh-CN" altLang="en-US" sz="3200" dirty="0"/>
          </a:p>
        </p:txBody>
      </p:sp>
      <p:cxnSp>
        <p:nvCxnSpPr>
          <p:cNvPr id="55" name="直接连接符 54"/>
          <p:cNvCxnSpPr>
            <a:stCxn id="52" idx="3"/>
            <a:endCxn id="64" idx="0"/>
          </p:cNvCxnSpPr>
          <p:nvPr/>
        </p:nvCxnSpPr>
        <p:spPr bwMode="auto">
          <a:xfrm rot="5400000">
            <a:off x="6446318" y="2248874"/>
            <a:ext cx="369650" cy="38988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6" name="直接连接符 55"/>
          <p:cNvCxnSpPr>
            <a:stCxn id="52" idx="5"/>
            <a:endCxn id="53" idx="0"/>
          </p:cNvCxnSpPr>
          <p:nvPr/>
        </p:nvCxnSpPr>
        <p:spPr bwMode="auto">
          <a:xfrm rot="16200000" flipH="1">
            <a:off x="7191529" y="2249928"/>
            <a:ext cx="378609" cy="39673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7" name="直接连接符 56"/>
          <p:cNvCxnSpPr>
            <a:stCxn id="53" idx="3"/>
            <a:endCxn id="54" idx="0"/>
          </p:cNvCxnSpPr>
          <p:nvPr/>
        </p:nvCxnSpPr>
        <p:spPr bwMode="auto">
          <a:xfrm rot="5400000">
            <a:off x="6957901" y="3079491"/>
            <a:ext cx="454809" cy="4314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8" name="Oval 29"/>
          <p:cNvSpPr>
            <a:spLocks noChangeArrowheads="1"/>
          </p:cNvSpPr>
          <p:nvPr/>
        </p:nvSpPr>
        <p:spPr bwMode="auto">
          <a:xfrm>
            <a:off x="7983600" y="3522600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F</a:t>
            </a:r>
            <a:endParaRPr lang="zh-CN" altLang="en-US" sz="3200" dirty="0"/>
          </a:p>
        </p:txBody>
      </p:sp>
      <p:cxnSp>
        <p:nvCxnSpPr>
          <p:cNvPr id="59" name="直接连接符 58"/>
          <p:cNvCxnSpPr>
            <a:stCxn id="53" idx="5"/>
            <a:endCxn id="58" idx="0"/>
          </p:cNvCxnSpPr>
          <p:nvPr/>
        </p:nvCxnSpPr>
        <p:spPr bwMode="auto">
          <a:xfrm rot="16200000" flipH="1">
            <a:off x="7769091" y="3056090"/>
            <a:ext cx="454809" cy="4782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0" name="Oval 29"/>
          <p:cNvSpPr>
            <a:spLocks noChangeArrowheads="1"/>
          </p:cNvSpPr>
          <p:nvPr/>
        </p:nvSpPr>
        <p:spPr bwMode="auto">
          <a:xfrm>
            <a:off x="7678800" y="4284600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H</a:t>
            </a:r>
            <a:endParaRPr lang="zh-CN" altLang="en-US" sz="3200" dirty="0"/>
          </a:p>
        </p:txBody>
      </p:sp>
      <p:cxnSp>
        <p:nvCxnSpPr>
          <p:cNvPr id="61" name="直接连接符 60"/>
          <p:cNvCxnSpPr>
            <a:stCxn id="58" idx="3"/>
            <a:endCxn id="60" idx="0"/>
          </p:cNvCxnSpPr>
          <p:nvPr/>
        </p:nvCxnSpPr>
        <p:spPr bwMode="auto">
          <a:xfrm rot="5400000">
            <a:off x="7828201" y="4055391"/>
            <a:ext cx="331809" cy="1266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2" name="Oval 29"/>
          <p:cNvSpPr>
            <a:spLocks noChangeArrowheads="1"/>
          </p:cNvSpPr>
          <p:nvPr/>
        </p:nvSpPr>
        <p:spPr bwMode="auto">
          <a:xfrm>
            <a:off x="8411400" y="4284600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I</a:t>
            </a:r>
            <a:endParaRPr lang="zh-CN" altLang="en-US" sz="3200" dirty="0"/>
          </a:p>
        </p:txBody>
      </p:sp>
      <p:cxnSp>
        <p:nvCxnSpPr>
          <p:cNvPr id="63" name="直接连接符 62"/>
          <p:cNvCxnSpPr>
            <a:stCxn id="58" idx="5"/>
            <a:endCxn id="62" idx="0"/>
          </p:cNvCxnSpPr>
          <p:nvPr/>
        </p:nvCxnSpPr>
        <p:spPr bwMode="auto">
          <a:xfrm rot="16200000" flipH="1">
            <a:off x="8372691" y="3993890"/>
            <a:ext cx="331809" cy="2496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4" name="Oval 28"/>
          <p:cNvSpPr>
            <a:spLocks noChangeArrowheads="1"/>
          </p:cNvSpPr>
          <p:nvPr/>
        </p:nvSpPr>
        <p:spPr bwMode="auto">
          <a:xfrm>
            <a:off x="6184200" y="2628641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B</a:t>
            </a:r>
            <a:endParaRPr lang="zh-CN" altLang="en-US" sz="3200" dirty="0"/>
          </a:p>
        </p:txBody>
      </p:sp>
      <p:sp>
        <p:nvSpPr>
          <p:cNvPr id="65" name="Oval 29"/>
          <p:cNvSpPr>
            <a:spLocks noChangeArrowheads="1"/>
          </p:cNvSpPr>
          <p:nvPr/>
        </p:nvSpPr>
        <p:spPr bwMode="auto">
          <a:xfrm>
            <a:off x="5697600" y="3540650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D</a:t>
            </a:r>
            <a:endParaRPr lang="zh-CN" altLang="en-US" sz="3200" dirty="0"/>
          </a:p>
        </p:txBody>
      </p:sp>
      <p:cxnSp>
        <p:nvCxnSpPr>
          <p:cNvPr id="66" name="直接连接符 65"/>
          <p:cNvCxnSpPr>
            <a:stCxn id="64" idx="3"/>
            <a:endCxn id="65" idx="0"/>
          </p:cNvCxnSpPr>
          <p:nvPr/>
        </p:nvCxnSpPr>
        <p:spPr bwMode="auto">
          <a:xfrm rot="5400000">
            <a:off x="5862896" y="3145537"/>
            <a:ext cx="481818" cy="3084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7" name="Oval 29"/>
          <p:cNvSpPr>
            <a:spLocks noChangeArrowheads="1"/>
          </p:cNvSpPr>
          <p:nvPr/>
        </p:nvSpPr>
        <p:spPr bwMode="auto">
          <a:xfrm>
            <a:off x="7069200" y="4302652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G</a:t>
            </a:r>
            <a:endParaRPr lang="zh-CN" altLang="en-US" sz="3200" dirty="0"/>
          </a:p>
        </p:txBody>
      </p:sp>
      <p:cxnSp>
        <p:nvCxnSpPr>
          <p:cNvPr id="68" name="直接连接符 67"/>
          <p:cNvCxnSpPr>
            <a:stCxn id="54" idx="5"/>
            <a:endCxn id="67" idx="0"/>
          </p:cNvCxnSpPr>
          <p:nvPr/>
        </p:nvCxnSpPr>
        <p:spPr bwMode="auto">
          <a:xfrm rot="16200000" flipH="1">
            <a:off x="7059565" y="4041016"/>
            <a:ext cx="349861" cy="1734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9" name="下箭头 68"/>
          <p:cNvSpPr/>
          <p:nvPr/>
        </p:nvSpPr>
        <p:spPr bwMode="auto">
          <a:xfrm>
            <a:off x="3276600" y="4724400"/>
            <a:ext cx="381000" cy="360000"/>
          </a:xfrm>
          <a:prstGeom prst="downArrow">
            <a:avLst/>
          </a:prstGeom>
          <a:solidFill>
            <a:schemeClr val="bg2">
              <a:lumMod val="20000"/>
              <a:lumOff val="80000"/>
            </a:schemeClr>
          </a:solidFill>
          <a:ln w="2857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648200" y="1752600"/>
            <a:ext cx="704039" cy="6245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0800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3200" b="1" dirty="0">
                <a:solidFill>
                  <a:srgbClr val="C00000"/>
                </a:solidFill>
              </a:rPr>
              <a:t>？</a:t>
            </a:r>
            <a:endParaRPr lang="en-US" altLang="zh-CN" sz="32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51" grpId="0" animBg="1"/>
      <p:bldP spid="69" grpId="0" animBg="1"/>
      <p:bldP spid="26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609600" y="1803974"/>
            <a:ext cx="5867400" cy="147117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514350" indent="-514350">
              <a:lnSpc>
                <a:spcPct val="140000"/>
              </a:lnSpc>
              <a:spcBef>
                <a:spcPts val="0"/>
              </a:spcBef>
              <a:buAutoNum type="arabicPeriod"/>
            </a:pPr>
            <a:r>
              <a:rPr lang="zh-CN" altLang="en-US" sz="3200" dirty="0"/>
              <a:t>根最先被访问；</a:t>
            </a:r>
            <a:endParaRPr lang="en-US" altLang="zh-CN" sz="3200" dirty="0"/>
          </a:p>
          <a:p>
            <a:pPr marL="514350" indent="-514350">
              <a:lnSpc>
                <a:spcPct val="140000"/>
              </a:lnSpc>
              <a:spcBef>
                <a:spcPts val="0"/>
              </a:spcBef>
              <a:buAutoNum type="arabicPeriod"/>
            </a:pPr>
            <a:r>
              <a:rPr lang="zh-CN" altLang="en-US" sz="3200" dirty="0"/>
              <a:t>左子树比右子树先被访问；</a:t>
            </a:r>
            <a:endParaRPr lang="en-US" altLang="zh-CN" sz="3200" dirty="0"/>
          </a:p>
        </p:txBody>
      </p:sp>
      <p:sp>
        <p:nvSpPr>
          <p:cNvPr id="14" name="Text Box 6"/>
          <p:cNvSpPr txBox="1">
            <a:spLocks noChangeArrowheads="1"/>
          </p:cNvSpPr>
          <p:nvPr/>
        </p:nvSpPr>
        <p:spPr bwMode="auto">
          <a:xfrm>
            <a:off x="609600" y="3312855"/>
            <a:ext cx="8534400" cy="2554545"/>
          </a:xfrm>
          <a:prstGeom prst="rect">
            <a:avLst/>
          </a:prstGeom>
          <a:solidFill>
            <a:schemeClr val="accent5"/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514350" indent="-514350">
              <a:spcBef>
                <a:spcPts val="0"/>
              </a:spcBef>
              <a:buNone/>
            </a:pPr>
            <a:r>
              <a:rPr lang="en-US" altLang="zh-CN" sz="3200" dirty="0">
                <a:solidFill>
                  <a:srgbClr val="003399"/>
                </a:solidFill>
                <a:sym typeface="Wingdings" pitchFamily="2" charset="2"/>
              </a:rPr>
              <a:t> </a:t>
            </a:r>
            <a:r>
              <a:rPr lang="zh-CN" altLang="en-US" sz="3200" dirty="0">
                <a:solidFill>
                  <a:srgbClr val="003399"/>
                </a:solidFill>
                <a:sym typeface="Wingdings" pitchFamily="2" charset="2"/>
              </a:rPr>
              <a:t>基本思路：</a:t>
            </a:r>
            <a:endParaRPr lang="en-US" altLang="zh-CN" sz="3200" dirty="0">
              <a:solidFill>
                <a:srgbClr val="003399"/>
              </a:solidFill>
              <a:sym typeface="Wingdings" pitchFamily="2" charset="2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3200" dirty="0">
                <a:sym typeface="Wingdings" pitchFamily="2" charset="2"/>
              </a:rPr>
              <a:t>-- </a:t>
            </a:r>
            <a:r>
              <a:rPr lang="zh-CN" altLang="en-US" sz="3200" dirty="0">
                <a:sym typeface="Wingdings" pitchFamily="2" charset="2"/>
              </a:rPr>
              <a:t>各结点入栈</a:t>
            </a:r>
            <a:r>
              <a:rPr lang="en-US" altLang="zh-CN" sz="3200" dirty="0">
                <a:sym typeface="Wingdings" pitchFamily="2" charset="2"/>
              </a:rPr>
              <a:t>1</a:t>
            </a:r>
            <a:r>
              <a:rPr lang="zh-CN" altLang="en-US" sz="3200" dirty="0">
                <a:sym typeface="Wingdings" pitchFamily="2" charset="2"/>
              </a:rPr>
              <a:t>次，</a:t>
            </a:r>
            <a:endParaRPr lang="en-US" altLang="zh-CN" sz="3200" dirty="0">
              <a:sym typeface="Wingdings" pitchFamily="2" charset="2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3200" dirty="0">
                <a:sym typeface="Wingdings" pitchFamily="2" charset="2"/>
              </a:rPr>
              <a:t>-- </a:t>
            </a:r>
            <a:r>
              <a:rPr lang="zh-CN" altLang="en-US" sz="3200" dirty="0">
                <a:sym typeface="Wingdings" pitchFamily="2" charset="2"/>
              </a:rPr>
              <a:t>不断访问栈顶、退栈，</a:t>
            </a:r>
            <a:endParaRPr lang="en-US" altLang="zh-CN" sz="3200" dirty="0">
              <a:sym typeface="Wingdings" pitchFamily="2" charset="2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3200" dirty="0">
                <a:sym typeface="Wingdings" pitchFamily="2" charset="2"/>
              </a:rPr>
              <a:t>    </a:t>
            </a:r>
            <a:r>
              <a:rPr lang="zh-CN" altLang="en-US" sz="3200" dirty="0">
                <a:sym typeface="Wingdings" pitchFamily="2" charset="2"/>
              </a:rPr>
              <a:t>并让被访问结点的右左孩子进栈；</a:t>
            </a:r>
            <a:endParaRPr lang="en-US" altLang="zh-CN" sz="3200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en-US" altLang="zh-CN" dirty="0">
                <a:ea typeface="黑体" pitchFamily="2" charset="-122"/>
              </a:rPr>
              <a:t>1.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先根遍历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--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非递归算法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1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609600" y="1219200"/>
            <a:ext cx="5867400" cy="584775"/>
          </a:xfrm>
          <a:prstGeom prst="rect">
            <a:avLst/>
          </a:prstGeom>
          <a:solidFill>
            <a:srgbClr val="B4DE86"/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514350" indent="-51435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课本算法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5.4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，基本出发点：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" name="Oval 27"/>
          <p:cNvSpPr>
            <a:spLocks noChangeArrowheads="1"/>
          </p:cNvSpPr>
          <p:nvPr/>
        </p:nvSpPr>
        <p:spPr bwMode="auto">
          <a:xfrm>
            <a:off x="7035600" y="1517989"/>
            <a:ext cx="432000" cy="432000"/>
          </a:xfrm>
          <a:prstGeom prst="ellipse">
            <a:avLst/>
          </a:prstGeom>
          <a:solidFill>
            <a:srgbClr val="FFFE98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/>
              <a:t>A</a:t>
            </a:r>
          </a:p>
        </p:txBody>
      </p:sp>
      <p:sp>
        <p:nvSpPr>
          <p:cNvPr id="16" name="Oval 28"/>
          <p:cNvSpPr>
            <a:spLocks noChangeArrowheads="1"/>
          </p:cNvSpPr>
          <p:nvPr/>
        </p:nvSpPr>
        <p:spPr bwMode="auto">
          <a:xfrm>
            <a:off x="7492800" y="2279989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C</a:t>
            </a:r>
            <a:endParaRPr lang="zh-CN" altLang="en-US" sz="3200" dirty="0"/>
          </a:p>
        </p:txBody>
      </p:sp>
      <p:sp>
        <p:nvSpPr>
          <p:cNvPr id="17" name="Oval 29"/>
          <p:cNvSpPr>
            <a:spLocks noChangeArrowheads="1"/>
          </p:cNvSpPr>
          <p:nvPr/>
        </p:nvSpPr>
        <p:spPr bwMode="auto">
          <a:xfrm>
            <a:off x="6984598" y="3101948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E</a:t>
            </a:r>
            <a:endParaRPr lang="zh-CN" altLang="en-US" sz="3200" dirty="0"/>
          </a:p>
        </p:txBody>
      </p:sp>
      <p:cxnSp>
        <p:nvCxnSpPr>
          <p:cNvPr id="18" name="直接连接符 17"/>
          <p:cNvCxnSpPr>
            <a:stCxn id="15" idx="3"/>
            <a:endCxn id="27" idx="0"/>
          </p:cNvCxnSpPr>
          <p:nvPr/>
        </p:nvCxnSpPr>
        <p:spPr bwMode="auto">
          <a:xfrm rot="5400000">
            <a:off x="6754480" y="1926645"/>
            <a:ext cx="384306" cy="3044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直接连接符 18"/>
          <p:cNvCxnSpPr>
            <a:stCxn id="15" idx="5"/>
            <a:endCxn id="16" idx="0"/>
          </p:cNvCxnSpPr>
          <p:nvPr/>
        </p:nvCxnSpPr>
        <p:spPr bwMode="auto">
          <a:xfrm rot="16200000" flipH="1">
            <a:off x="7359935" y="1931123"/>
            <a:ext cx="393265" cy="3044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直接连接符 19"/>
          <p:cNvCxnSpPr>
            <a:stCxn id="16" idx="3"/>
            <a:endCxn id="17" idx="0"/>
          </p:cNvCxnSpPr>
          <p:nvPr/>
        </p:nvCxnSpPr>
        <p:spPr bwMode="auto">
          <a:xfrm rot="5400000">
            <a:off x="7151720" y="2697603"/>
            <a:ext cx="453224" cy="35546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1" name="Oval 29"/>
          <p:cNvSpPr>
            <a:spLocks noChangeArrowheads="1"/>
          </p:cNvSpPr>
          <p:nvPr/>
        </p:nvSpPr>
        <p:spPr bwMode="auto">
          <a:xfrm>
            <a:off x="8055598" y="3101948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F</a:t>
            </a:r>
            <a:endParaRPr lang="zh-CN" altLang="en-US" sz="3200" dirty="0"/>
          </a:p>
        </p:txBody>
      </p:sp>
      <p:cxnSp>
        <p:nvCxnSpPr>
          <p:cNvPr id="22" name="直接连接符 21"/>
          <p:cNvCxnSpPr>
            <a:stCxn id="16" idx="5"/>
            <a:endCxn id="21" idx="0"/>
          </p:cNvCxnSpPr>
          <p:nvPr/>
        </p:nvCxnSpPr>
        <p:spPr bwMode="auto">
          <a:xfrm rot="16200000" flipH="1">
            <a:off x="7839954" y="2670304"/>
            <a:ext cx="453224" cy="41006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" name="Oval 29"/>
          <p:cNvSpPr>
            <a:spLocks noChangeArrowheads="1"/>
          </p:cNvSpPr>
          <p:nvPr/>
        </p:nvSpPr>
        <p:spPr bwMode="auto">
          <a:xfrm>
            <a:off x="7750798" y="3893348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H</a:t>
            </a:r>
            <a:endParaRPr lang="zh-CN" altLang="en-US" sz="3200" dirty="0"/>
          </a:p>
        </p:txBody>
      </p:sp>
      <p:cxnSp>
        <p:nvCxnSpPr>
          <p:cNvPr id="24" name="直接连接符 23"/>
          <p:cNvCxnSpPr>
            <a:stCxn id="21" idx="3"/>
            <a:endCxn id="23" idx="0"/>
          </p:cNvCxnSpPr>
          <p:nvPr/>
        </p:nvCxnSpPr>
        <p:spPr bwMode="auto">
          <a:xfrm rot="5400000">
            <a:off x="7831499" y="3605983"/>
            <a:ext cx="422665" cy="1520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Oval 29"/>
          <p:cNvSpPr>
            <a:spLocks noChangeArrowheads="1"/>
          </p:cNvSpPr>
          <p:nvPr/>
        </p:nvSpPr>
        <p:spPr bwMode="auto">
          <a:xfrm>
            <a:off x="8407200" y="3893348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I</a:t>
            </a:r>
            <a:endParaRPr lang="zh-CN" altLang="en-US" sz="3200" dirty="0"/>
          </a:p>
        </p:txBody>
      </p:sp>
      <p:cxnSp>
        <p:nvCxnSpPr>
          <p:cNvPr id="26" name="直接连接符 25"/>
          <p:cNvCxnSpPr>
            <a:stCxn id="21" idx="5"/>
            <a:endCxn id="25" idx="0"/>
          </p:cNvCxnSpPr>
          <p:nvPr/>
        </p:nvCxnSpPr>
        <p:spPr bwMode="auto">
          <a:xfrm rot="16200000" flipH="1">
            <a:off x="8312434" y="3582581"/>
            <a:ext cx="422665" cy="19886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7" name="Oval 28"/>
          <p:cNvSpPr>
            <a:spLocks noChangeArrowheads="1"/>
          </p:cNvSpPr>
          <p:nvPr/>
        </p:nvSpPr>
        <p:spPr bwMode="auto">
          <a:xfrm>
            <a:off x="6578400" y="227103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B</a:t>
            </a:r>
            <a:endParaRPr lang="zh-CN" altLang="en-US" sz="3200" dirty="0"/>
          </a:p>
        </p:txBody>
      </p:sp>
      <p:sp>
        <p:nvSpPr>
          <p:cNvPr id="28" name="Oval 29"/>
          <p:cNvSpPr>
            <a:spLocks noChangeArrowheads="1"/>
          </p:cNvSpPr>
          <p:nvPr/>
        </p:nvSpPr>
        <p:spPr bwMode="auto">
          <a:xfrm>
            <a:off x="6049200" y="3119998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D</a:t>
            </a:r>
            <a:endParaRPr lang="zh-CN" altLang="en-US" sz="3200" dirty="0"/>
          </a:p>
        </p:txBody>
      </p:sp>
      <p:cxnSp>
        <p:nvCxnSpPr>
          <p:cNvPr id="29" name="直接连接符 28"/>
          <p:cNvCxnSpPr>
            <a:stCxn id="27" idx="3"/>
            <a:endCxn id="28" idx="0"/>
          </p:cNvCxnSpPr>
          <p:nvPr/>
        </p:nvCxnSpPr>
        <p:spPr bwMode="auto">
          <a:xfrm rot="5400000">
            <a:off x="6213317" y="2691649"/>
            <a:ext cx="480233" cy="3764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0" name="Oval 29"/>
          <p:cNvSpPr>
            <a:spLocks noChangeArrowheads="1"/>
          </p:cNvSpPr>
          <p:nvPr/>
        </p:nvSpPr>
        <p:spPr bwMode="auto">
          <a:xfrm>
            <a:off x="7264200" y="391140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G</a:t>
            </a:r>
            <a:endParaRPr lang="zh-CN" altLang="en-US" sz="3200" dirty="0"/>
          </a:p>
        </p:txBody>
      </p:sp>
      <p:cxnSp>
        <p:nvCxnSpPr>
          <p:cNvPr id="31" name="直接连接符 30"/>
          <p:cNvCxnSpPr>
            <a:stCxn id="17" idx="5"/>
            <a:endCxn id="30" idx="0"/>
          </p:cNvCxnSpPr>
          <p:nvPr/>
        </p:nvCxnSpPr>
        <p:spPr bwMode="auto">
          <a:xfrm rot="16200000" flipH="1">
            <a:off x="7196408" y="3627607"/>
            <a:ext cx="440717" cy="12686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 Box 6"/>
          <p:cNvSpPr txBox="1">
            <a:spLocks noChangeArrowheads="1"/>
          </p:cNvSpPr>
          <p:nvPr/>
        </p:nvSpPr>
        <p:spPr bwMode="auto">
          <a:xfrm>
            <a:off x="457200" y="5263473"/>
            <a:ext cx="8686800" cy="587661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3200" dirty="0"/>
              <a:t>先根序列：</a:t>
            </a:r>
            <a:endParaRPr lang="en-US" altLang="zh-CN" sz="3200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en-US" altLang="zh-CN" dirty="0">
                <a:ea typeface="黑体" pitchFamily="2" charset="-122"/>
              </a:rPr>
              <a:t>1.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先根遍历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--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非递归算法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1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457200" y="1790979"/>
            <a:ext cx="8686800" cy="339323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solidFill>
              <a:srgbClr val="92D05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514350" indent="-514350">
              <a:lnSpc>
                <a:spcPct val="120000"/>
              </a:lnSpc>
              <a:spcBef>
                <a:spcPts val="900"/>
              </a:spcBef>
              <a:buNone/>
            </a:pPr>
            <a:r>
              <a:rPr lang="en-US" altLang="zh-CN" sz="3200" dirty="0"/>
              <a:t>1) </a:t>
            </a:r>
            <a:r>
              <a:rPr lang="zh-CN" altLang="en-US" sz="3200" dirty="0"/>
              <a:t>根结点入栈；</a:t>
            </a:r>
            <a:endParaRPr lang="en-US" altLang="zh-CN" sz="3200" dirty="0"/>
          </a:p>
          <a:p>
            <a:pPr marL="514350" indent="-514350">
              <a:lnSpc>
                <a:spcPct val="120000"/>
              </a:lnSpc>
              <a:spcBef>
                <a:spcPts val="900"/>
              </a:spcBef>
              <a:buNone/>
            </a:pPr>
            <a:r>
              <a:rPr lang="en-US" altLang="zh-CN" sz="3200" dirty="0"/>
              <a:t>2) c=</a:t>
            </a:r>
            <a:r>
              <a:rPr lang="zh-CN" altLang="en-US" sz="3200" dirty="0"/>
              <a:t>栈顶，栈顶退栈；</a:t>
            </a:r>
            <a:endParaRPr lang="en-US" altLang="zh-CN" sz="3200" dirty="0"/>
          </a:p>
          <a:p>
            <a:pPr marL="514350" indent="-514350">
              <a:lnSpc>
                <a:spcPct val="120000"/>
              </a:lnSpc>
              <a:spcBef>
                <a:spcPts val="900"/>
              </a:spcBef>
              <a:buNone/>
            </a:pPr>
            <a:r>
              <a:rPr lang="en-US" altLang="zh-CN" sz="3200" dirty="0"/>
              <a:t>3) </a:t>
            </a:r>
            <a:r>
              <a:rPr lang="zh-CN" altLang="en-US" sz="3200" dirty="0"/>
              <a:t>若</a:t>
            </a:r>
            <a:r>
              <a:rPr lang="en-US" altLang="zh-CN" sz="3200" dirty="0"/>
              <a:t>c!=Null, </a:t>
            </a:r>
            <a:r>
              <a:rPr lang="zh-CN" altLang="en-US" sz="3200" dirty="0"/>
              <a:t>访问</a:t>
            </a:r>
            <a:r>
              <a:rPr lang="en-US" altLang="zh-CN" sz="3200" dirty="0"/>
              <a:t>c,</a:t>
            </a:r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/>
              <a:t>    </a:t>
            </a:r>
            <a:r>
              <a:rPr lang="zh-CN" altLang="en-US" sz="3200" dirty="0"/>
              <a:t>将</a:t>
            </a:r>
            <a:r>
              <a:rPr lang="en-US" altLang="zh-CN" sz="3200" dirty="0"/>
              <a:t>c</a:t>
            </a:r>
            <a:r>
              <a:rPr lang="zh-CN" altLang="en-US" sz="3200" dirty="0"/>
              <a:t>的</a:t>
            </a:r>
            <a:r>
              <a:rPr lang="zh-CN" altLang="en-US" sz="3200" dirty="0">
                <a:solidFill>
                  <a:srgbClr val="FF0000"/>
                </a:solidFill>
              </a:rPr>
              <a:t>右、左</a:t>
            </a:r>
            <a:r>
              <a:rPr lang="zh-CN" altLang="en-US" sz="3200" dirty="0"/>
              <a:t>孩子进栈；</a:t>
            </a:r>
            <a:endParaRPr lang="en-US" altLang="zh-CN" sz="3200" dirty="0"/>
          </a:p>
          <a:p>
            <a:pPr marL="514350" indent="-514350">
              <a:lnSpc>
                <a:spcPct val="120000"/>
              </a:lnSpc>
              <a:spcBef>
                <a:spcPts val="900"/>
              </a:spcBef>
              <a:buNone/>
            </a:pPr>
            <a:r>
              <a:rPr lang="en-US" altLang="zh-CN" sz="3200" dirty="0"/>
              <a:t>4) </a:t>
            </a:r>
            <a:r>
              <a:rPr lang="zh-CN" altLang="en-US" sz="3200" dirty="0"/>
              <a:t>重复</a:t>
            </a:r>
            <a:r>
              <a:rPr lang="en-US" altLang="zh-CN" sz="3200" dirty="0"/>
              <a:t>2) 3)</a:t>
            </a:r>
            <a:r>
              <a:rPr lang="zh-CN" altLang="en-US" sz="3200" dirty="0"/>
              <a:t>，直到栈空，结束。</a:t>
            </a:r>
            <a:endParaRPr lang="en-US" altLang="zh-CN" sz="3200" dirty="0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457200" y="1206204"/>
            <a:ext cx="3657600" cy="584775"/>
          </a:xfrm>
          <a:prstGeom prst="rect">
            <a:avLst/>
          </a:prstGeom>
          <a:solidFill>
            <a:srgbClr val="C4E59F"/>
          </a:solidFill>
          <a:ln w="28575" algn="ctr">
            <a:solidFill>
              <a:srgbClr val="92D05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514350" indent="-51435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3200" dirty="0">
                <a:solidFill>
                  <a:schemeClr val="bg2">
                    <a:lumMod val="50000"/>
                  </a:schemeClr>
                </a:solidFill>
              </a:rPr>
              <a:t>课本算法</a:t>
            </a:r>
            <a:r>
              <a:rPr lang="en-US" altLang="zh-CN" sz="3200" dirty="0">
                <a:solidFill>
                  <a:schemeClr val="bg2">
                    <a:lumMod val="50000"/>
                  </a:schemeClr>
                </a:solidFill>
              </a:rPr>
              <a:t>5.4</a:t>
            </a:r>
            <a:r>
              <a:rPr lang="zh-CN" altLang="en-US" sz="3200" dirty="0">
                <a:solidFill>
                  <a:schemeClr val="bg2">
                    <a:lumMod val="50000"/>
                  </a:schemeClr>
                </a:solidFill>
              </a:rPr>
              <a:t>：</a:t>
            </a:r>
            <a:endParaRPr lang="en-US" altLang="zh-CN" sz="3200" dirty="0">
              <a:solidFill>
                <a:schemeClr val="bg2">
                  <a:lumMod val="50000"/>
                </a:schemeClr>
              </a:solidFill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4724400" y="1240185"/>
          <a:ext cx="1981200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矩形 10"/>
          <p:cNvSpPr/>
          <p:nvPr/>
        </p:nvSpPr>
        <p:spPr>
          <a:xfrm>
            <a:off x="4791772" y="2216546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5105400" y="2226837"/>
            <a:ext cx="444352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5105400" y="1693437"/>
            <a:ext cx="423514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4" name="Oval 27"/>
          <p:cNvSpPr>
            <a:spLocks noChangeArrowheads="1"/>
          </p:cNvSpPr>
          <p:nvPr/>
        </p:nvSpPr>
        <p:spPr bwMode="auto">
          <a:xfrm>
            <a:off x="6987600" y="2273379"/>
            <a:ext cx="432000" cy="432000"/>
          </a:xfrm>
          <a:prstGeom prst="ellipse">
            <a:avLst/>
          </a:prstGeom>
          <a:solidFill>
            <a:srgbClr val="FFFE98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/>
              <a:t>A</a:t>
            </a:r>
          </a:p>
        </p:txBody>
      </p:sp>
      <p:sp>
        <p:nvSpPr>
          <p:cNvPr id="15" name="Oval 28"/>
          <p:cNvSpPr>
            <a:spLocks noChangeArrowheads="1"/>
          </p:cNvSpPr>
          <p:nvPr/>
        </p:nvSpPr>
        <p:spPr bwMode="auto">
          <a:xfrm>
            <a:off x="7475398" y="3035379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C</a:t>
            </a:r>
            <a:endParaRPr lang="zh-CN" altLang="en-US" sz="3200" dirty="0"/>
          </a:p>
        </p:txBody>
      </p:sp>
      <p:sp>
        <p:nvSpPr>
          <p:cNvPr id="16" name="Oval 29"/>
          <p:cNvSpPr>
            <a:spLocks noChangeArrowheads="1"/>
          </p:cNvSpPr>
          <p:nvPr/>
        </p:nvSpPr>
        <p:spPr bwMode="auto">
          <a:xfrm>
            <a:off x="6865798" y="3857338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E</a:t>
            </a:r>
            <a:endParaRPr lang="zh-CN" altLang="en-US" sz="3200" dirty="0"/>
          </a:p>
        </p:txBody>
      </p:sp>
      <p:cxnSp>
        <p:nvCxnSpPr>
          <p:cNvPr id="17" name="直接连接符 16"/>
          <p:cNvCxnSpPr>
            <a:stCxn id="14" idx="3"/>
            <a:endCxn id="27" idx="0"/>
          </p:cNvCxnSpPr>
          <p:nvPr/>
        </p:nvCxnSpPr>
        <p:spPr bwMode="auto">
          <a:xfrm rot="5400000">
            <a:off x="6654280" y="2629835"/>
            <a:ext cx="384306" cy="4088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直接连接符 17"/>
          <p:cNvCxnSpPr>
            <a:stCxn id="14" idx="5"/>
            <a:endCxn id="15" idx="0"/>
          </p:cNvCxnSpPr>
          <p:nvPr/>
        </p:nvCxnSpPr>
        <p:spPr bwMode="auto">
          <a:xfrm rot="16200000" flipH="1">
            <a:off x="7327234" y="2671214"/>
            <a:ext cx="393265" cy="33506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直接连接符 18"/>
          <p:cNvCxnSpPr>
            <a:stCxn id="15" idx="3"/>
            <a:endCxn id="16" idx="0"/>
          </p:cNvCxnSpPr>
          <p:nvPr/>
        </p:nvCxnSpPr>
        <p:spPr bwMode="auto">
          <a:xfrm rot="5400000">
            <a:off x="7083619" y="3402294"/>
            <a:ext cx="453224" cy="4568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" name="Oval 29"/>
          <p:cNvSpPr>
            <a:spLocks noChangeArrowheads="1"/>
          </p:cNvSpPr>
          <p:nvPr/>
        </p:nvSpPr>
        <p:spPr bwMode="auto">
          <a:xfrm>
            <a:off x="8055598" y="3857338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F</a:t>
            </a:r>
            <a:endParaRPr lang="zh-CN" altLang="en-US" sz="3200" dirty="0"/>
          </a:p>
        </p:txBody>
      </p:sp>
      <p:cxnSp>
        <p:nvCxnSpPr>
          <p:cNvPr id="21" name="直接连接符 20"/>
          <p:cNvCxnSpPr>
            <a:stCxn id="15" idx="5"/>
            <a:endCxn id="20" idx="0"/>
          </p:cNvCxnSpPr>
          <p:nvPr/>
        </p:nvCxnSpPr>
        <p:spPr bwMode="auto">
          <a:xfrm rot="16200000" flipH="1">
            <a:off x="7831253" y="3416993"/>
            <a:ext cx="453224" cy="4274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2" name="Oval 29"/>
          <p:cNvSpPr>
            <a:spLocks noChangeArrowheads="1"/>
          </p:cNvSpPr>
          <p:nvPr/>
        </p:nvSpPr>
        <p:spPr bwMode="auto">
          <a:xfrm>
            <a:off x="7750798" y="4648738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H</a:t>
            </a:r>
            <a:endParaRPr lang="zh-CN" altLang="en-US" sz="3200" dirty="0"/>
          </a:p>
        </p:txBody>
      </p:sp>
      <p:cxnSp>
        <p:nvCxnSpPr>
          <p:cNvPr id="23" name="直接连接符 22"/>
          <p:cNvCxnSpPr>
            <a:stCxn id="20" idx="3"/>
            <a:endCxn id="22" idx="0"/>
          </p:cNvCxnSpPr>
          <p:nvPr/>
        </p:nvCxnSpPr>
        <p:spPr bwMode="auto">
          <a:xfrm rot="5400000">
            <a:off x="7831499" y="4361373"/>
            <a:ext cx="422665" cy="1520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4" name="Oval 29"/>
          <p:cNvSpPr>
            <a:spLocks noChangeArrowheads="1"/>
          </p:cNvSpPr>
          <p:nvPr/>
        </p:nvSpPr>
        <p:spPr bwMode="auto">
          <a:xfrm>
            <a:off x="8407200" y="4648738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I</a:t>
            </a:r>
            <a:endParaRPr lang="zh-CN" altLang="en-US" sz="3200" dirty="0"/>
          </a:p>
        </p:txBody>
      </p:sp>
      <p:cxnSp>
        <p:nvCxnSpPr>
          <p:cNvPr id="26" name="直接连接符 25"/>
          <p:cNvCxnSpPr>
            <a:stCxn id="20" idx="5"/>
            <a:endCxn id="24" idx="0"/>
          </p:cNvCxnSpPr>
          <p:nvPr/>
        </p:nvCxnSpPr>
        <p:spPr bwMode="auto">
          <a:xfrm rot="16200000" flipH="1">
            <a:off x="8312434" y="4337971"/>
            <a:ext cx="422665" cy="19886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7" name="Oval 28"/>
          <p:cNvSpPr>
            <a:spLocks noChangeArrowheads="1"/>
          </p:cNvSpPr>
          <p:nvPr/>
        </p:nvSpPr>
        <p:spPr bwMode="auto">
          <a:xfrm>
            <a:off x="6426000" y="302642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B</a:t>
            </a:r>
            <a:endParaRPr lang="zh-CN" altLang="en-US" sz="3200" dirty="0"/>
          </a:p>
        </p:txBody>
      </p:sp>
      <p:sp>
        <p:nvSpPr>
          <p:cNvPr id="28" name="Oval 29"/>
          <p:cNvSpPr>
            <a:spLocks noChangeArrowheads="1"/>
          </p:cNvSpPr>
          <p:nvPr/>
        </p:nvSpPr>
        <p:spPr bwMode="auto">
          <a:xfrm>
            <a:off x="5896800" y="3875388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D</a:t>
            </a:r>
            <a:endParaRPr lang="zh-CN" altLang="en-US" sz="3200" dirty="0"/>
          </a:p>
        </p:txBody>
      </p:sp>
      <p:cxnSp>
        <p:nvCxnSpPr>
          <p:cNvPr id="29" name="直接连接符 28"/>
          <p:cNvCxnSpPr>
            <a:stCxn id="27" idx="3"/>
            <a:endCxn id="28" idx="0"/>
          </p:cNvCxnSpPr>
          <p:nvPr/>
        </p:nvCxnSpPr>
        <p:spPr bwMode="auto">
          <a:xfrm rot="5400000">
            <a:off x="6060917" y="3447039"/>
            <a:ext cx="480233" cy="3764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0" name="Oval 29"/>
          <p:cNvSpPr>
            <a:spLocks noChangeArrowheads="1"/>
          </p:cNvSpPr>
          <p:nvPr/>
        </p:nvSpPr>
        <p:spPr bwMode="auto">
          <a:xfrm>
            <a:off x="7145400" y="466679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G</a:t>
            </a:r>
            <a:endParaRPr lang="zh-CN" altLang="en-US" sz="3200" dirty="0"/>
          </a:p>
        </p:txBody>
      </p:sp>
      <p:cxnSp>
        <p:nvCxnSpPr>
          <p:cNvPr id="31" name="直接连接符 30"/>
          <p:cNvCxnSpPr>
            <a:stCxn id="16" idx="5"/>
            <a:endCxn id="30" idx="0"/>
          </p:cNvCxnSpPr>
          <p:nvPr/>
        </p:nvCxnSpPr>
        <p:spPr bwMode="auto">
          <a:xfrm rot="16200000" flipH="1">
            <a:off x="7077608" y="4382997"/>
            <a:ext cx="440717" cy="12686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直接箭头连接符 31"/>
          <p:cNvCxnSpPr/>
          <p:nvPr/>
        </p:nvCxnSpPr>
        <p:spPr bwMode="auto">
          <a:xfrm rot="10800000" flipV="1">
            <a:off x="7391400" y="2248178"/>
            <a:ext cx="304800" cy="92441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3" name="直接箭头连接符 32"/>
          <p:cNvCxnSpPr/>
          <p:nvPr/>
        </p:nvCxnSpPr>
        <p:spPr bwMode="auto">
          <a:xfrm rot="5400000">
            <a:off x="6789921" y="2865899"/>
            <a:ext cx="364759" cy="2286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4" name="直接箭头连接符 33"/>
          <p:cNvCxnSpPr>
            <a:endCxn id="28" idx="7"/>
          </p:cNvCxnSpPr>
          <p:nvPr/>
        </p:nvCxnSpPr>
        <p:spPr bwMode="auto">
          <a:xfrm rot="5400000">
            <a:off x="6173732" y="3635383"/>
            <a:ext cx="395074" cy="211467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8" name="直接箭头连接符 37"/>
          <p:cNvCxnSpPr/>
          <p:nvPr/>
        </p:nvCxnSpPr>
        <p:spPr bwMode="auto">
          <a:xfrm rot="5400000">
            <a:off x="7826998" y="2797820"/>
            <a:ext cx="381000" cy="2286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9" name="直接箭头连接符 38"/>
          <p:cNvCxnSpPr/>
          <p:nvPr/>
        </p:nvCxnSpPr>
        <p:spPr bwMode="auto">
          <a:xfrm rot="5400000">
            <a:off x="7179298" y="3657879"/>
            <a:ext cx="304800" cy="2286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1" name="直接箭头连接符 40"/>
          <p:cNvCxnSpPr/>
          <p:nvPr/>
        </p:nvCxnSpPr>
        <p:spPr bwMode="auto">
          <a:xfrm rot="5400000">
            <a:off x="7353300" y="4419879"/>
            <a:ext cx="381000" cy="1524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8" name="直接箭头连接符 47"/>
          <p:cNvCxnSpPr/>
          <p:nvPr/>
        </p:nvCxnSpPr>
        <p:spPr bwMode="auto">
          <a:xfrm rot="5400000">
            <a:off x="8034898" y="4419879"/>
            <a:ext cx="304800" cy="2286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9" name="直接箭头连接符 48"/>
          <p:cNvCxnSpPr/>
          <p:nvPr/>
        </p:nvCxnSpPr>
        <p:spPr bwMode="auto">
          <a:xfrm rot="5400000">
            <a:off x="8568300" y="4419879"/>
            <a:ext cx="381000" cy="1524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0" name="直接箭头连接符 49"/>
          <p:cNvCxnSpPr/>
          <p:nvPr/>
        </p:nvCxnSpPr>
        <p:spPr bwMode="auto">
          <a:xfrm rot="5400000">
            <a:off x="8265599" y="3655778"/>
            <a:ext cx="381000" cy="156602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1" name="Text Box 34"/>
          <p:cNvSpPr txBox="1">
            <a:spLocks noChangeArrowheads="1"/>
          </p:cNvSpPr>
          <p:nvPr/>
        </p:nvSpPr>
        <p:spPr bwMode="auto">
          <a:xfrm>
            <a:off x="7467600" y="2039736"/>
            <a:ext cx="663534" cy="44428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>
                <a:solidFill>
                  <a:srgbClr val="003399"/>
                </a:solidFill>
                <a:ea typeface="宋体" pitchFamily="2" charset="-122"/>
              </a:rPr>
              <a:t>c</a:t>
            </a:r>
          </a:p>
        </p:txBody>
      </p:sp>
      <p:sp>
        <p:nvSpPr>
          <p:cNvPr id="52" name="矩形 51"/>
          <p:cNvSpPr/>
          <p:nvPr/>
        </p:nvSpPr>
        <p:spPr>
          <a:xfrm>
            <a:off x="5423048" y="1693437"/>
            <a:ext cx="444352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53" name="矩形 52"/>
          <p:cNvSpPr/>
          <p:nvPr/>
        </p:nvSpPr>
        <p:spPr>
          <a:xfrm>
            <a:off x="5715000" y="1693437"/>
            <a:ext cx="423514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/>
              <a:t>E</a:t>
            </a:r>
            <a:endParaRPr lang="zh-CN" altLang="en-US" dirty="0"/>
          </a:p>
        </p:txBody>
      </p:sp>
      <p:sp>
        <p:nvSpPr>
          <p:cNvPr id="54" name="矩形 53"/>
          <p:cNvSpPr/>
          <p:nvPr/>
        </p:nvSpPr>
        <p:spPr>
          <a:xfrm>
            <a:off x="5943600" y="1693437"/>
            <a:ext cx="463588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/>
              <a:t>G</a:t>
            </a:r>
            <a:endParaRPr lang="zh-CN" altLang="en-US" dirty="0"/>
          </a:p>
        </p:txBody>
      </p:sp>
      <p:sp>
        <p:nvSpPr>
          <p:cNvPr id="55" name="矩形 54"/>
          <p:cNvSpPr/>
          <p:nvPr/>
        </p:nvSpPr>
        <p:spPr>
          <a:xfrm>
            <a:off x="5410200" y="2248179"/>
            <a:ext cx="404278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/>
              <a:t>F</a:t>
            </a:r>
            <a:endParaRPr lang="zh-CN" altLang="en-US" dirty="0"/>
          </a:p>
        </p:txBody>
      </p:sp>
      <p:sp>
        <p:nvSpPr>
          <p:cNvPr id="56" name="矩形 55"/>
          <p:cNvSpPr/>
          <p:nvPr/>
        </p:nvSpPr>
        <p:spPr>
          <a:xfrm>
            <a:off x="6248400" y="1670136"/>
            <a:ext cx="444352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/>
              <a:t>H</a:t>
            </a:r>
            <a:endParaRPr lang="zh-CN" altLang="en-US" dirty="0"/>
          </a:p>
        </p:txBody>
      </p:sp>
      <p:sp>
        <p:nvSpPr>
          <p:cNvPr id="57" name="矩形 56"/>
          <p:cNvSpPr/>
          <p:nvPr/>
        </p:nvSpPr>
        <p:spPr>
          <a:xfrm>
            <a:off x="5715000" y="2248179"/>
            <a:ext cx="284052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/>
              <a:t>I</a:t>
            </a:r>
            <a:endParaRPr lang="zh-CN" altLang="en-US" dirty="0"/>
          </a:p>
        </p:txBody>
      </p:sp>
      <p:sp>
        <p:nvSpPr>
          <p:cNvPr id="60" name="矩形 59"/>
          <p:cNvSpPr/>
          <p:nvPr/>
        </p:nvSpPr>
        <p:spPr>
          <a:xfrm>
            <a:off x="2857014" y="5219979"/>
            <a:ext cx="686406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/>
              <a:t>B, </a:t>
            </a:r>
            <a:endParaRPr lang="zh-CN" altLang="en-US" sz="3200" dirty="0"/>
          </a:p>
        </p:txBody>
      </p:sp>
      <p:sp>
        <p:nvSpPr>
          <p:cNvPr id="61" name="矩形 60"/>
          <p:cNvSpPr/>
          <p:nvPr/>
        </p:nvSpPr>
        <p:spPr>
          <a:xfrm>
            <a:off x="3389808" y="5219979"/>
            <a:ext cx="708848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/>
              <a:t>D, </a:t>
            </a:r>
            <a:endParaRPr lang="zh-CN" altLang="en-US" sz="3200" dirty="0"/>
          </a:p>
        </p:txBody>
      </p:sp>
      <p:sp>
        <p:nvSpPr>
          <p:cNvPr id="62" name="矩形 61"/>
          <p:cNvSpPr/>
          <p:nvPr/>
        </p:nvSpPr>
        <p:spPr>
          <a:xfrm>
            <a:off x="2399814" y="5219979"/>
            <a:ext cx="708848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/>
              <a:t>A, </a:t>
            </a:r>
            <a:endParaRPr lang="zh-CN" altLang="en-US" sz="3200" dirty="0"/>
          </a:p>
        </p:txBody>
      </p:sp>
      <p:sp>
        <p:nvSpPr>
          <p:cNvPr id="63" name="矩形 62"/>
          <p:cNvSpPr/>
          <p:nvPr/>
        </p:nvSpPr>
        <p:spPr>
          <a:xfrm>
            <a:off x="3976966" y="5219979"/>
            <a:ext cx="708848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/>
              <a:t>C, </a:t>
            </a:r>
            <a:endParaRPr lang="zh-CN" altLang="en-US" sz="3200" dirty="0"/>
          </a:p>
        </p:txBody>
      </p:sp>
      <p:sp>
        <p:nvSpPr>
          <p:cNvPr id="64" name="矩形 63"/>
          <p:cNvSpPr/>
          <p:nvPr/>
        </p:nvSpPr>
        <p:spPr>
          <a:xfrm>
            <a:off x="4510366" y="5219979"/>
            <a:ext cx="708848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/>
              <a:t>E, </a:t>
            </a:r>
            <a:endParaRPr lang="zh-CN" altLang="en-US" sz="3200" dirty="0"/>
          </a:p>
        </p:txBody>
      </p:sp>
      <p:sp>
        <p:nvSpPr>
          <p:cNvPr id="65" name="矩形 64"/>
          <p:cNvSpPr/>
          <p:nvPr/>
        </p:nvSpPr>
        <p:spPr>
          <a:xfrm>
            <a:off x="5043766" y="5219979"/>
            <a:ext cx="731290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/>
              <a:t>G, </a:t>
            </a:r>
            <a:endParaRPr lang="zh-CN" altLang="en-US" sz="3200" dirty="0"/>
          </a:p>
        </p:txBody>
      </p:sp>
      <p:sp>
        <p:nvSpPr>
          <p:cNvPr id="66" name="矩形 65"/>
          <p:cNvSpPr/>
          <p:nvPr/>
        </p:nvSpPr>
        <p:spPr>
          <a:xfrm>
            <a:off x="5669114" y="5219979"/>
            <a:ext cx="616900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/>
              <a:t>F, </a:t>
            </a:r>
            <a:endParaRPr lang="zh-CN" altLang="en-US" sz="3200" dirty="0"/>
          </a:p>
        </p:txBody>
      </p:sp>
      <p:sp>
        <p:nvSpPr>
          <p:cNvPr id="67" name="矩形 66"/>
          <p:cNvSpPr/>
          <p:nvPr/>
        </p:nvSpPr>
        <p:spPr>
          <a:xfrm>
            <a:off x="6186766" y="5219979"/>
            <a:ext cx="708848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/>
              <a:t>H, </a:t>
            </a:r>
            <a:endParaRPr lang="zh-CN" altLang="en-US" sz="3200" dirty="0"/>
          </a:p>
        </p:txBody>
      </p:sp>
      <p:sp>
        <p:nvSpPr>
          <p:cNvPr id="68" name="矩形 67"/>
          <p:cNvSpPr/>
          <p:nvPr/>
        </p:nvSpPr>
        <p:spPr>
          <a:xfrm>
            <a:off x="6750508" y="5219979"/>
            <a:ext cx="412292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/>
              <a:t>I 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1" grpId="1"/>
      <p:bldP spid="12" grpId="0"/>
      <p:bldP spid="12" grpId="1"/>
      <p:bldP spid="13" grpId="0"/>
      <p:bldP spid="13" grpId="1"/>
      <p:bldP spid="51" grpId="0"/>
      <p:bldP spid="51" grpId="1"/>
      <p:bldP spid="52" grpId="0"/>
      <p:bldP spid="52" grpId="1"/>
      <p:bldP spid="53" grpId="0"/>
      <p:bldP spid="53" grpId="1"/>
      <p:bldP spid="54" grpId="0"/>
      <p:bldP spid="54" grpId="1"/>
      <p:bldP spid="55" grpId="0"/>
      <p:bldP spid="55" grpId="1"/>
      <p:bldP spid="56" grpId="0"/>
      <p:bldP spid="56" grpId="1"/>
      <p:bldP spid="57" grpId="0"/>
      <p:bldP spid="57" grpId="1"/>
      <p:bldP spid="60" grpId="0"/>
      <p:bldP spid="61" grpId="0"/>
      <p:bldP spid="62" grpId="0"/>
      <p:bldP spid="63" grpId="0"/>
      <p:bldP spid="64" grpId="0"/>
      <p:bldP spid="65" grpId="0"/>
      <p:bldP spid="66" grpId="0"/>
      <p:bldP spid="67" grpId="0"/>
      <p:bldP spid="68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en-US" altLang="zh-CN" dirty="0">
                <a:ea typeface="黑体" pitchFamily="2" charset="-122"/>
              </a:rPr>
              <a:t>1.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先根遍历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--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非递归算法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1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9" name="Text Box 6"/>
          <p:cNvSpPr txBox="1">
            <a:spLocks noChangeArrowheads="1"/>
          </p:cNvSpPr>
          <p:nvPr/>
        </p:nvSpPr>
        <p:spPr bwMode="auto">
          <a:xfrm>
            <a:off x="832800" y="2971800"/>
            <a:ext cx="4648200" cy="1219886"/>
          </a:xfrm>
          <a:prstGeom prst="rect">
            <a:avLst/>
          </a:prstGeom>
          <a:solidFill>
            <a:srgbClr val="BCE292"/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3200" dirty="0"/>
              <a:t>先根序列：</a:t>
            </a:r>
            <a:endParaRPr lang="en-US" altLang="zh-CN" sz="3200" dirty="0"/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endParaRPr lang="en-US" altLang="zh-CN" sz="3200" dirty="0"/>
          </a:p>
        </p:txBody>
      </p:sp>
      <p:sp>
        <p:nvSpPr>
          <p:cNvPr id="90" name="Text Box 6"/>
          <p:cNvSpPr txBox="1">
            <a:spLocks noChangeArrowheads="1"/>
          </p:cNvSpPr>
          <p:nvPr/>
        </p:nvSpPr>
        <p:spPr bwMode="auto">
          <a:xfrm>
            <a:off x="832800" y="1219200"/>
            <a:ext cx="6629400" cy="127419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3200" dirty="0"/>
              <a:t>练习</a:t>
            </a:r>
            <a:r>
              <a:rPr lang="en-US" altLang="zh-CN" sz="3200" dirty="0"/>
              <a:t>1</a:t>
            </a:r>
            <a:r>
              <a:rPr lang="zh-CN" altLang="en-US" sz="3200" dirty="0"/>
              <a:t>：</a:t>
            </a:r>
            <a:endParaRPr lang="en-US" altLang="zh-CN" sz="3200" dirty="0"/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3200" dirty="0"/>
              <a:t>按照算法</a:t>
            </a:r>
            <a:r>
              <a:rPr lang="en-US" altLang="zh-CN" sz="3200" dirty="0"/>
              <a:t>5.4</a:t>
            </a:r>
            <a:r>
              <a:rPr lang="zh-CN" altLang="en-US" sz="3200" dirty="0"/>
              <a:t>练习进栈、出栈过程</a:t>
            </a:r>
            <a:endParaRPr lang="en-US" altLang="zh-CN" sz="3200" dirty="0"/>
          </a:p>
        </p:txBody>
      </p:sp>
      <p:sp>
        <p:nvSpPr>
          <p:cNvPr id="91" name="下箭头 90"/>
          <p:cNvSpPr/>
          <p:nvPr/>
        </p:nvSpPr>
        <p:spPr bwMode="auto">
          <a:xfrm>
            <a:off x="1747200" y="2514600"/>
            <a:ext cx="252000" cy="504000"/>
          </a:xfrm>
          <a:prstGeom prst="downArrow">
            <a:avLst/>
          </a:prstGeom>
          <a:solidFill>
            <a:schemeClr val="bg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92" name="Oval 26"/>
          <p:cNvSpPr>
            <a:spLocks noChangeArrowheads="1"/>
          </p:cNvSpPr>
          <p:nvPr/>
        </p:nvSpPr>
        <p:spPr bwMode="auto">
          <a:xfrm>
            <a:off x="6201600" y="3355210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+</a:t>
            </a:r>
          </a:p>
        </p:txBody>
      </p:sp>
      <p:sp>
        <p:nvSpPr>
          <p:cNvPr id="93" name="Oval 27"/>
          <p:cNvSpPr>
            <a:spLocks noChangeArrowheads="1"/>
          </p:cNvSpPr>
          <p:nvPr/>
        </p:nvSpPr>
        <p:spPr bwMode="auto">
          <a:xfrm>
            <a:off x="6963600" y="2467800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ts val="0"/>
              </a:spcBef>
              <a:buNone/>
            </a:pPr>
            <a:r>
              <a:rPr lang="en-US" altLang="zh-CN" sz="3200" dirty="0"/>
              <a:t>--</a:t>
            </a:r>
          </a:p>
        </p:txBody>
      </p:sp>
      <p:sp>
        <p:nvSpPr>
          <p:cNvPr id="94" name="Oval 28"/>
          <p:cNvSpPr>
            <a:spLocks noChangeArrowheads="1"/>
          </p:cNvSpPr>
          <p:nvPr/>
        </p:nvSpPr>
        <p:spPr bwMode="auto">
          <a:xfrm>
            <a:off x="7717200" y="3355210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/</a:t>
            </a:r>
            <a:endParaRPr lang="zh-CN" altLang="en-US" sz="3200" dirty="0"/>
          </a:p>
        </p:txBody>
      </p:sp>
      <p:sp>
        <p:nvSpPr>
          <p:cNvPr id="95" name="Oval 29"/>
          <p:cNvSpPr>
            <a:spLocks noChangeArrowheads="1"/>
          </p:cNvSpPr>
          <p:nvPr/>
        </p:nvSpPr>
        <p:spPr bwMode="auto">
          <a:xfrm>
            <a:off x="5862000" y="4343400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a</a:t>
            </a:r>
            <a:endParaRPr lang="zh-CN" altLang="en-US" sz="3200" dirty="0"/>
          </a:p>
        </p:txBody>
      </p:sp>
      <p:sp>
        <p:nvSpPr>
          <p:cNvPr id="96" name="Oval 30"/>
          <p:cNvSpPr>
            <a:spLocks noChangeArrowheads="1"/>
          </p:cNvSpPr>
          <p:nvPr/>
        </p:nvSpPr>
        <p:spPr bwMode="auto">
          <a:xfrm>
            <a:off x="8106600" y="4370389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e</a:t>
            </a:r>
          </a:p>
        </p:txBody>
      </p:sp>
      <p:sp>
        <p:nvSpPr>
          <p:cNvPr id="97" name="Oval 29"/>
          <p:cNvSpPr>
            <a:spLocks noChangeArrowheads="1"/>
          </p:cNvSpPr>
          <p:nvPr/>
        </p:nvSpPr>
        <p:spPr bwMode="auto">
          <a:xfrm>
            <a:off x="7344600" y="4343400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d</a:t>
            </a:r>
            <a:endParaRPr lang="zh-CN" altLang="en-US" sz="3200" dirty="0"/>
          </a:p>
        </p:txBody>
      </p:sp>
      <p:cxnSp>
        <p:nvCxnSpPr>
          <p:cNvPr id="98" name="直接连接符 97"/>
          <p:cNvCxnSpPr>
            <a:stCxn id="93" idx="3"/>
            <a:endCxn id="92" idx="0"/>
          </p:cNvCxnSpPr>
          <p:nvPr/>
        </p:nvCxnSpPr>
        <p:spPr bwMode="auto">
          <a:xfrm rot="5400000">
            <a:off x="6516896" y="2834696"/>
            <a:ext cx="457219" cy="583809"/>
          </a:xfrm>
          <a:prstGeom prst="line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9" name="直接连接符 98"/>
          <p:cNvCxnSpPr>
            <a:stCxn id="93" idx="5"/>
            <a:endCxn id="94" idx="0"/>
          </p:cNvCxnSpPr>
          <p:nvPr/>
        </p:nvCxnSpPr>
        <p:spPr bwMode="auto">
          <a:xfrm rot="16200000" flipH="1">
            <a:off x="7452886" y="2838895"/>
            <a:ext cx="457219" cy="575409"/>
          </a:xfrm>
          <a:prstGeom prst="line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0" name="直接连接符 99"/>
          <p:cNvCxnSpPr>
            <a:stCxn id="92" idx="3"/>
            <a:endCxn id="95" idx="0"/>
          </p:cNvCxnSpPr>
          <p:nvPr/>
        </p:nvCxnSpPr>
        <p:spPr bwMode="auto">
          <a:xfrm rot="5400000">
            <a:off x="5915706" y="3983696"/>
            <a:ext cx="557999" cy="161409"/>
          </a:xfrm>
          <a:prstGeom prst="line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1" name="直接连接符 100"/>
          <p:cNvCxnSpPr>
            <a:stCxn id="94" idx="3"/>
            <a:endCxn id="97" idx="0"/>
          </p:cNvCxnSpPr>
          <p:nvPr/>
        </p:nvCxnSpPr>
        <p:spPr bwMode="auto">
          <a:xfrm rot="5400000">
            <a:off x="7414806" y="3967196"/>
            <a:ext cx="557999" cy="194409"/>
          </a:xfrm>
          <a:prstGeom prst="line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2" name="直接连接符 101"/>
          <p:cNvCxnSpPr>
            <a:stCxn id="94" idx="5"/>
            <a:endCxn id="96" idx="0"/>
          </p:cNvCxnSpPr>
          <p:nvPr/>
        </p:nvCxnSpPr>
        <p:spPr bwMode="auto">
          <a:xfrm rot="16200000" flipH="1">
            <a:off x="7960501" y="3972290"/>
            <a:ext cx="584988" cy="211209"/>
          </a:xfrm>
          <a:prstGeom prst="line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3" name="Oval 29"/>
          <p:cNvSpPr>
            <a:spLocks noChangeArrowheads="1"/>
          </p:cNvSpPr>
          <p:nvPr/>
        </p:nvSpPr>
        <p:spPr bwMode="auto">
          <a:xfrm>
            <a:off x="6624600" y="4343400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70000"/>
              </a:lnSpc>
              <a:spcBef>
                <a:spcPts val="0"/>
              </a:spcBef>
              <a:buNone/>
            </a:pPr>
            <a:r>
              <a:rPr lang="en-US" altLang="zh-CN" sz="4400" dirty="0"/>
              <a:t>*</a:t>
            </a:r>
            <a:endParaRPr lang="zh-CN" altLang="en-US" sz="4400" dirty="0"/>
          </a:p>
        </p:txBody>
      </p:sp>
      <p:cxnSp>
        <p:nvCxnSpPr>
          <p:cNvPr id="104" name="直接连接符 103"/>
          <p:cNvCxnSpPr>
            <a:stCxn id="92" idx="5"/>
            <a:endCxn id="103" idx="0"/>
          </p:cNvCxnSpPr>
          <p:nvPr/>
        </p:nvCxnSpPr>
        <p:spPr bwMode="auto">
          <a:xfrm rot="16200000" flipH="1">
            <a:off x="6475196" y="3941995"/>
            <a:ext cx="557999" cy="244809"/>
          </a:xfrm>
          <a:prstGeom prst="line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5" name="Oval 30"/>
          <p:cNvSpPr>
            <a:spLocks noChangeArrowheads="1"/>
          </p:cNvSpPr>
          <p:nvPr/>
        </p:nvSpPr>
        <p:spPr bwMode="auto">
          <a:xfrm>
            <a:off x="6277800" y="5257800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b</a:t>
            </a:r>
          </a:p>
        </p:txBody>
      </p:sp>
      <p:cxnSp>
        <p:nvCxnSpPr>
          <p:cNvPr id="106" name="直接连接符 105"/>
          <p:cNvCxnSpPr>
            <a:stCxn id="103" idx="3"/>
            <a:endCxn id="105" idx="0"/>
          </p:cNvCxnSpPr>
          <p:nvPr/>
        </p:nvCxnSpPr>
        <p:spPr bwMode="auto">
          <a:xfrm rot="5400000">
            <a:off x="6372001" y="4931391"/>
            <a:ext cx="484209" cy="168609"/>
          </a:xfrm>
          <a:prstGeom prst="line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7" name="直接连接符 106"/>
          <p:cNvCxnSpPr>
            <a:stCxn id="108" idx="0"/>
            <a:endCxn id="103" idx="5"/>
          </p:cNvCxnSpPr>
          <p:nvPr/>
        </p:nvCxnSpPr>
        <p:spPr bwMode="auto">
          <a:xfrm rot="16200000" flipV="1">
            <a:off x="6893092" y="4935291"/>
            <a:ext cx="484209" cy="160809"/>
          </a:xfrm>
          <a:prstGeom prst="line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8" name="Oval 30"/>
          <p:cNvSpPr>
            <a:spLocks noChangeArrowheads="1"/>
          </p:cNvSpPr>
          <p:nvPr/>
        </p:nvSpPr>
        <p:spPr bwMode="auto">
          <a:xfrm>
            <a:off x="6963600" y="5257800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c</a:t>
            </a:r>
          </a:p>
        </p:txBody>
      </p:sp>
      <p:sp>
        <p:nvSpPr>
          <p:cNvPr id="109" name="矩形 108"/>
          <p:cNvSpPr/>
          <p:nvPr/>
        </p:nvSpPr>
        <p:spPr>
          <a:xfrm>
            <a:off x="874278" y="3505200"/>
            <a:ext cx="4378122" cy="6960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600" dirty="0"/>
              <a:t>--, +, a, *, b, c, /, d, 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en-US" altLang="zh-CN" dirty="0">
                <a:ea typeface="黑体" pitchFamily="2" charset="-122"/>
              </a:rPr>
              <a:t>1.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先根遍历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--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非递归算法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1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33400" y="1676400"/>
            <a:ext cx="8153400" cy="275152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>
            <a:solidFill>
              <a:srgbClr val="007E00"/>
            </a:solidFill>
          </a:ln>
        </p:spPr>
        <p:txBody>
          <a:bodyPr wrap="square">
            <a:spAutoFit/>
          </a:bodyPr>
          <a:lstStyle/>
          <a:p>
            <a:pPr marL="10800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3200" dirty="0"/>
              <a:t>抽象数据类型</a:t>
            </a:r>
            <a:endParaRPr lang="en-US" altLang="zh-CN" sz="3200" dirty="0"/>
          </a:p>
          <a:p>
            <a:pPr marL="10800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sz="3200" dirty="0" err="1">
                <a:solidFill>
                  <a:srgbClr val="003399"/>
                </a:solidFill>
              </a:rPr>
              <a:t>BinTreeNode</a:t>
            </a:r>
            <a:r>
              <a:rPr lang="zh-CN" altLang="en-US" sz="3200" dirty="0">
                <a:solidFill>
                  <a:srgbClr val="003399"/>
                </a:solidFill>
              </a:rPr>
              <a:t>：</a:t>
            </a:r>
            <a:r>
              <a:rPr lang="zh-CN" altLang="en-US" sz="3200" dirty="0"/>
              <a:t>结点类型</a:t>
            </a:r>
            <a:endParaRPr lang="en-US" altLang="zh-CN" sz="3200" dirty="0"/>
          </a:p>
          <a:p>
            <a:pPr marL="10800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sz="3200" dirty="0" err="1"/>
              <a:t>typedef</a:t>
            </a:r>
            <a:r>
              <a:rPr lang="en-US" altLang="zh-CN" sz="3200" dirty="0"/>
              <a:t> </a:t>
            </a:r>
            <a:r>
              <a:rPr lang="en-US" altLang="zh-CN" sz="3200" dirty="0" err="1"/>
              <a:t>struct</a:t>
            </a:r>
            <a:r>
              <a:rPr lang="en-US" altLang="zh-CN" sz="3200" dirty="0"/>
              <a:t> </a:t>
            </a:r>
            <a:r>
              <a:rPr lang="en-US" altLang="zh-CN" sz="3200" dirty="0" err="1"/>
              <a:t>BinTreeNode</a:t>
            </a:r>
            <a:r>
              <a:rPr lang="en-US" altLang="zh-CN" sz="3200" dirty="0"/>
              <a:t> * </a:t>
            </a:r>
            <a:r>
              <a:rPr lang="en-US" altLang="zh-CN" sz="3200" dirty="0" err="1">
                <a:solidFill>
                  <a:srgbClr val="003399"/>
                </a:solidFill>
              </a:rPr>
              <a:t>BinTree</a:t>
            </a:r>
            <a:r>
              <a:rPr lang="en-US" altLang="zh-CN" sz="3200" dirty="0">
                <a:solidFill>
                  <a:srgbClr val="003399"/>
                </a:solidFill>
              </a:rPr>
              <a:t>;</a:t>
            </a:r>
          </a:p>
          <a:p>
            <a:pPr marL="10800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sz="3200" dirty="0" err="1">
                <a:solidFill>
                  <a:srgbClr val="003399"/>
                </a:solidFill>
              </a:rPr>
              <a:t>BinTree</a:t>
            </a:r>
            <a:r>
              <a:rPr lang="zh-CN" altLang="en-US" sz="3200" dirty="0">
                <a:solidFill>
                  <a:srgbClr val="003399"/>
                </a:solidFill>
              </a:rPr>
              <a:t>：</a:t>
            </a:r>
            <a:r>
              <a:rPr lang="zh-CN" altLang="en-US" sz="3200" dirty="0"/>
              <a:t>二叉树类型 </a:t>
            </a:r>
            <a:r>
              <a:rPr lang="en-US" altLang="zh-CN" sz="3200" dirty="0"/>
              <a:t>(</a:t>
            </a:r>
            <a:r>
              <a:rPr lang="zh-CN" altLang="en-US" sz="3200" dirty="0"/>
              <a:t>指向根结点的指针</a:t>
            </a:r>
            <a:r>
              <a:rPr lang="en-US" altLang="zh-CN" sz="3200" dirty="0"/>
              <a:t>)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381000" y="450735"/>
            <a:ext cx="8763000" cy="6257739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ct val="96000"/>
              </a:lnSpc>
              <a:spcBef>
                <a:spcPts val="0"/>
              </a:spcBef>
              <a:buNone/>
            </a:pPr>
            <a:r>
              <a:rPr lang="zh-CN" altLang="en-US" sz="3200" dirty="0"/>
              <a:t> </a:t>
            </a:r>
            <a:r>
              <a:rPr lang="en-US" altLang="zh-CN" sz="3200" dirty="0"/>
              <a:t>void </a:t>
            </a:r>
            <a:r>
              <a:rPr lang="en-US" altLang="zh-CN" sz="3200" dirty="0" err="1"/>
              <a:t>PreOrder</a:t>
            </a:r>
            <a:r>
              <a:rPr lang="en-US" altLang="zh-CN" sz="3200" dirty="0"/>
              <a:t>(</a:t>
            </a:r>
            <a:r>
              <a:rPr lang="en-US" altLang="zh-CN" sz="3200" dirty="0" err="1"/>
              <a:t>BinTree</a:t>
            </a:r>
            <a:r>
              <a:rPr lang="en-US" altLang="zh-CN" sz="3200" dirty="0"/>
              <a:t> t)</a:t>
            </a:r>
          </a:p>
          <a:p>
            <a:pPr algn="just">
              <a:lnSpc>
                <a:spcPct val="96000"/>
              </a:lnSpc>
              <a:spcBef>
                <a:spcPts val="0"/>
              </a:spcBef>
              <a:buNone/>
            </a:pPr>
            <a:r>
              <a:rPr lang="zh-CN" altLang="en-US" sz="3200" dirty="0"/>
              <a:t> {  </a:t>
            </a:r>
            <a:r>
              <a:rPr lang="en-US" altLang="zh-CN" sz="3200" dirty="0"/>
              <a:t>Stack s=</a:t>
            </a:r>
            <a:r>
              <a:rPr lang="en-US" altLang="zh-CN" sz="3200" dirty="0" err="1"/>
              <a:t>createEmptyStack</a:t>
            </a:r>
            <a:r>
              <a:rPr lang="en-US" altLang="zh-CN" sz="3200" dirty="0"/>
              <a:t>();</a:t>
            </a:r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3200" dirty="0"/>
              <a:t>    </a:t>
            </a:r>
            <a:r>
              <a:rPr lang="en-US" altLang="zh-CN" sz="3200" dirty="0" err="1"/>
              <a:t>BinTree</a:t>
            </a:r>
            <a:r>
              <a:rPr lang="en-US" altLang="zh-CN" sz="3200" dirty="0"/>
              <a:t> c = t; </a:t>
            </a:r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/>
              <a:t>    if( c == Null)   return;</a:t>
            </a:r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/>
              <a:t>    push(s, c); </a:t>
            </a:r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/>
              <a:t>    while( !</a:t>
            </a:r>
            <a:r>
              <a:rPr lang="en-US" altLang="zh-CN" sz="3200" dirty="0" err="1"/>
              <a:t>isEmptyStack</a:t>
            </a:r>
            <a:r>
              <a:rPr lang="en-US" altLang="zh-CN" sz="3200" dirty="0"/>
              <a:t>(s)) </a:t>
            </a:r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/>
              <a:t>              c = top(s);  pop(s); </a:t>
            </a:r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/>
              <a:t>              if( c != Null) </a:t>
            </a:r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/>
              <a:t>                { visit(root(c)); </a:t>
            </a:r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/>
              <a:t>                  push(s, </a:t>
            </a:r>
            <a:r>
              <a:rPr lang="en-US" altLang="zh-CN" sz="3200" dirty="0" err="1"/>
              <a:t>rightChild</a:t>
            </a:r>
            <a:r>
              <a:rPr lang="en-US" altLang="zh-CN" sz="3200" dirty="0"/>
              <a:t>(c) ); </a:t>
            </a:r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/>
              <a:t>                  push(s, </a:t>
            </a:r>
            <a:r>
              <a:rPr lang="en-US" altLang="zh-CN" sz="3200" dirty="0" err="1"/>
              <a:t>leftChild</a:t>
            </a:r>
            <a:r>
              <a:rPr lang="en-US" altLang="zh-CN" sz="3200" dirty="0"/>
              <a:t>(c) ); </a:t>
            </a:r>
          </a:p>
          <a:p>
            <a:pPr>
              <a:lnSpc>
                <a:spcPct val="70000"/>
              </a:lnSpc>
              <a:spcBef>
                <a:spcPts val="0"/>
              </a:spcBef>
              <a:buNone/>
            </a:pPr>
            <a:r>
              <a:rPr lang="en-US" altLang="zh-CN" sz="3200" dirty="0"/>
              <a:t>  } </a:t>
            </a:r>
            <a:r>
              <a:rPr lang="en-US" altLang="zh-CN" sz="3200" dirty="0">
                <a:solidFill>
                  <a:srgbClr val="FF0000"/>
                </a:solidFill>
              </a:rPr>
              <a:t>}</a:t>
            </a:r>
            <a:r>
              <a:rPr lang="en-US" altLang="zh-CN" sz="3200" dirty="0"/>
              <a:t> }</a:t>
            </a:r>
          </a:p>
        </p:txBody>
      </p:sp>
      <p:sp>
        <p:nvSpPr>
          <p:cNvPr id="6" name="矩形 5"/>
          <p:cNvSpPr/>
          <p:nvPr/>
        </p:nvSpPr>
        <p:spPr>
          <a:xfrm>
            <a:off x="6172200" y="984546"/>
            <a:ext cx="18288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8A00"/>
                </a:solidFill>
              </a:rPr>
              <a:t>//</a:t>
            </a:r>
            <a:r>
              <a:rPr lang="zh-CN" altLang="en-US" dirty="0">
                <a:solidFill>
                  <a:srgbClr val="008A00"/>
                </a:solidFill>
              </a:rPr>
              <a:t>建空栈</a:t>
            </a:r>
          </a:p>
        </p:txBody>
      </p:sp>
      <p:sp>
        <p:nvSpPr>
          <p:cNvPr id="7" name="矩形 6"/>
          <p:cNvSpPr/>
          <p:nvPr/>
        </p:nvSpPr>
        <p:spPr>
          <a:xfrm>
            <a:off x="3352800" y="1426458"/>
            <a:ext cx="28194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8A00"/>
                </a:solidFill>
              </a:rPr>
              <a:t>//c</a:t>
            </a:r>
            <a:r>
              <a:rPr lang="zh-CN" altLang="en-US" dirty="0">
                <a:solidFill>
                  <a:srgbClr val="008A00"/>
                </a:solidFill>
              </a:rPr>
              <a:t>指向树根</a:t>
            </a:r>
          </a:p>
        </p:txBody>
      </p:sp>
      <p:sp>
        <p:nvSpPr>
          <p:cNvPr id="8" name="矩形 7"/>
          <p:cNvSpPr/>
          <p:nvPr/>
        </p:nvSpPr>
        <p:spPr>
          <a:xfrm>
            <a:off x="2819400" y="2514600"/>
            <a:ext cx="24384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8A00"/>
                </a:solidFill>
              </a:rPr>
              <a:t>//</a:t>
            </a:r>
            <a:r>
              <a:rPr lang="zh-CN" altLang="en-US" dirty="0">
                <a:solidFill>
                  <a:srgbClr val="008A00"/>
                </a:solidFill>
              </a:rPr>
              <a:t>树根进栈</a:t>
            </a:r>
          </a:p>
        </p:txBody>
      </p:sp>
      <p:sp>
        <p:nvSpPr>
          <p:cNvPr id="13" name="矩形 12"/>
          <p:cNvSpPr/>
          <p:nvPr/>
        </p:nvSpPr>
        <p:spPr>
          <a:xfrm>
            <a:off x="5334000" y="3026658"/>
            <a:ext cx="24384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3399"/>
                </a:solidFill>
              </a:rPr>
              <a:t>//</a:t>
            </a:r>
            <a:r>
              <a:rPr lang="zh-CN" altLang="en-US" dirty="0">
                <a:solidFill>
                  <a:srgbClr val="003399"/>
                </a:solidFill>
              </a:rPr>
              <a:t>当栈不空</a:t>
            </a:r>
          </a:p>
        </p:txBody>
      </p:sp>
      <p:sp>
        <p:nvSpPr>
          <p:cNvPr id="14" name="矩形 13"/>
          <p:cNvSpPr/>
          <p:nvPr/>
        </p:nvSpPr>
        <p:spPr>
          <a:xfrm>
            <a:off x="5334000" y="3581400"/>
            <a:ext cx="38862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8A00"/>
                </a:solidFill>
              </a:rPr>
              <a:t>//c=</a:t>
            </a:r>
            <a:r>
              <a:rPr lang="zh-CN" altLang="en-US" dirty="0">
                <a:solidFill>
                  <a:srgbClr val="008A00"/>
                </a:solidFill>
              </a:rPr>
              <a:t>栈顶，栈顶出栈</a:t>
            </a:r>
          </a:p>
        </p:txBody>
      </p:sp>
      <p:sp>
        <p:nvSpPr>
          <p:cNvPr id="15" name="矩形 14"/>
          <p:cNvSpPr/>
          <p:nvPr/>
        </p:nvSpPr>
        <p:spPr>
          <a:xfrm>
            <a:off x="4267200" y="4093458"/>
            <a:ext cx="38862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8A00"/>
                </a:solidFill>
              </a:rPr>
              <a:t>//</a:t>
            </a:r>
            <a:r>
              <a:rPr lang="zh-CN" altLang="en-US" dirty="0">
                <a:solidFill>
                  <a:srgbClr val="008A00"/>
                </a:solidFill>
              </a:rPr>
              <a:t>若</a:t>
            </a:r>
            <a:r>
              <a:rPr lang="en-US" altLang="zh-CN" dirty="0" err="1">
                <a:solidFill>
                  <a:srgbClr val="008A00"/>
                </a:solidFill>
              </a:rPr>
              <a:t>c≠Null</a:t>
            </a:r>
            <a:r>
              <a:rPr lang="en-US" altLang="zh-CN" dirty="0">
                <a:solidFill>
                  <a:srgbClr val="008A00"/>
                </a:solidFill>
              </a:rPr>
              <a:t>, </a:t>
            </a:r>
            <a:r>
              <a:rPr lang="zh-CN" altLang="en-US" dirty="0">
                <a:solidFill>
                  <a:srgbClr val="008A00"/>
                </a:solidFill>
              </a:rPr>
              <a:t>则访问</a:t>
            </a:r>
            <a:r>
              <a:rPr lang="en-US" altLang="zh-CN" dirty="0">
                <a:solidFill>
                  <a:srgbClr val="008A00"/>
                </a:solidFill>
              </a:rPr>
              <a:t>c</a:t>
            </a:r>
            <a:endParaRPr lang="zh-CN" altLang="en-US" dirty="0">
              <a:solidFill>
                <a:srgbClr val="008A0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477000" y="5181600"/>
            <a:ext cx="2819400" cy="578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8A00"/>
                </a:solidFill>
              </a:rPr>
              <a:t>//</a:t>
            </a:r>
            <a:r>
              <a:rPr lang="zh-CN" altLang="en-US" dirty="0">
                <a:solidFill>
                  <a:srgbClr val="008A00"/>
                </a:solidFill>
              </a:rPr>
              <a:t>右孩子进栈</a:t>
            </a:r>
          </a:p>
        </p:txBody>
      </p:sp>
      <p:sp>
        <p:nvSpPr>
          <p:cNvPr id="17" name="矩形 16"/>
          <p:cNvSpPr/>
          <p:nvPr/>
        </p:nvSpPr>
        <p:spPr>
          <a:xfrm>
            <a:off x="6248400" y="5769858"/>
            <a:ext cx="28194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8A00"/>
                </a:solidFill>
              </a:rPr>
              <a:t>//</a:t>
            </a:r>
            <a:r>
              <a:rPr lang="zh-CN" altLang="en-US" dirty="0">
                <a:solidFill>
                  <a:srgbClr val="008A00"/>
                </a:solidFill>
              </a:rPr>
              <a:t>左孩子进栈</a:t>
            </a:r>
          </a:p>
        </p:txBody>
      </p:sp>
      <p:sp>
        <p:nvSpPr>
          <p:cNvPr id="18" name="矩形 17"/>
          <p:cNvSpPr/>
          <p:nvPr/>
        </p:nvSpPr>
        <p:spPr>
          <a:xfrm>
            <a:off x="1600200" y="3505200"/>
            <a:ext cx="55015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>
                <a:solidFill>
                  <a:srgbClr val="FF0000"/>
                </a:solidFill>
              </a:rPr>
              <a:t> { 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  <p:bldP spid="17" grpId="0"/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Text Box 2"/>
          <p:cNvSpPr txBox="1">
            <a:spLocks noChangeArrowheads="1"/>
          </p:cNvSpPr>
          <p:nvPr/>
        </p:nvSpPr>
        <p:spPr bwMode="auto">
          <a:xfrm>
            <a:off x="685800" y="1337400"/>
            <a:ext cx="80772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kumimoji="1" lang="zh-CN" altLang="en-US" sz="3200" dirty="0">
                <a:solidFill>
                  <a:srgbClr val="00518E"/>
                </a:solidFill>
                <a:latin typeface="黑体" pitchFamily="2" charset="-122"/>
              </a:rPr>
              <a:t> 简单而又重要</a:t>
            </a:r>
            <a:r>
              <a:rPr kumimoji="1" lang="zh-CN" altLang="en-US" sz="3200" dirty="0">
                <a:solidFill>
                  <a:srgbClr val="292929"/>
                </a:solidFill>
                <a:latin typeface="黑体" pitchFamily="2" charset="-122"/>
              </a:rPr>
              <a:t>的树结构：二叉树</a:t>
            </a:r>
            <a:endParaRPr kumimoji="1" lang="en-US" altLang="zh-CN" sz="3200" dirty="0">
              <a:solidFill>
                <a:srgbClr val="292929"/>
              </a:solidFill>
              <a:latin typeface="黑体" pitchFamily="2" charset="-122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57200" y="-75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400" kern="0" dirty="0">
                <a:solidFill>
                  <a:schemeClr val="tx2"/>
                </a:solidFill>
                <a:latin typeface="黑体" pitchFamily="2" charset="-122"/>
                <a:cs typeface="+mj-cs"/>
              </a:rPr>
              <a:t>二叉树基本概念</a:t>
            </a:r>
            <a:endParaRPr kumimoji="0" lang="zh-CN" altLang="en-US" sz="4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685800" y="2212331"/>
            <a:ext cx="7620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2400"/>
              </a:spcBef>
              <a:buFont typeface="Arial" pitchFamily="34" charset="0"/>
              <a:buChar char="•"/>
            </a:pPr>
            <a:r>
              <a:rPr kumimoji="1" lang="zh-CN" altLang="en-US" sz="3200" dirty="0">
                <a:solidFill>
                  <a:srgbClr val="292929"/>
                </a:solidFill>
                <a:latin typeface="黑体" pitchFamily="2" charset="-122"/>
              </a:rPr>
              <a:t> 二叉树中结点的分枝形态：</a:t>
            </a:r>
            <a:endParaRPr kumimoji="1" lang="en-US" altLang="zh-CN" sz="3200" dirty="0">
              <a:solidFill>
                <a:srgbClr val="292929"/>
              </a:solidFill>
              <a:latin typeface="黑体" pitchFamily="2" charset="-122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3962400" y="2251800"/>
            <a:ext cx="914400" cy="533400"/>
          </a:xfrm>
          <a:prstGeom prst="rect">
            <a:avLst/>
          </a:prstGeom>
          <a:noFill/>
          <a:ln w="28575">
            <a:solidFill>
              <a:srgbClr val="FF6600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ts val="600"/>
              </a:spcBef>
              <a:buSzPct val="70000"/>
              <a:buFontTx/>
              <a:buNone/>
            </a:pPr>
            <a:endParaRPr lang="en-GB" altLang="zh-CN"/>
          </a:p>
        </p:txBody>
      </p:sp>
      <p:cxnSp>
        <p:nvCxnSpPr>
          <p:cNvPr id="8" name="直接箭头连接符 7"/>
          <p:cNvCxnSpPr>
            <a:stCxn id="7" idx="2"/>
          </p:cNvCxnSpPr>
          <p:nvPr/>
        </p:nvCxnSpPr>
        <p:spPr bwMode="auto">
          <a:xfrm rot="16200000" flipH="1">
            <a:off x="4375170" y="2829630"/>
            <a:ext cx="393663" cy="304802"/>
          </a:xfrm>
          <a:prstGeom prst="straightConnector1">
            <a:avLst/>
          </a:prstGeom>
          <a:solidFill>
            <a:srgbClr val="B9FFB9"/>
          </a:solidFill>
          <a:ln w="25400" cap="flat" cmpd="sng" algn="ctr">
            <a:solidFill>
              <a:srgbClr val="FF66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4572000" y="2950261"/>
            <a:ext cx="1981200" cy="698461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40000"/>
              </a:lnSpc>
              <a:spcBef>
                <a:spcPts val="0"/>
              </a:spcBef>
              <a:buNone/>
            </a:pPr>
            <a:r>
              <a:rPr lang="zh-CN" altLang="en-US" sz="3200" dirty="0">
                <a:solidFill>
                  <a:srgbClr val="FF6600"/>
                </a:solidFill>
                <a:sym typeface="Wingdings" pitchFamily="2" charset="2"/>
              </a:rPr>
              <a:t>指示后继</a:t>
            </a:r>
            <a:endParaRPr lang="en-US" altLang="zh-CN" sz="3200" dirty="0">
              <a:solidFill>
                <a:srgbClr val="FF6600"/>
              </a:solidFill>
              <a:sym typeface="Wingdings" pitchFamily="2" charset="2"/>
            </a:endParaRPr>
          </a:p>
        </p:txBody>
      </p:sp>
      <p:sp>
        <p:nvSpPr>
          <p:cNvPr id="17" name="Oval 29"/>
          <p:cNvSpPr>
            <a:spLocks noChangeArrowheads="1"/>
          </p:cNvSpPr>
          <p:nvPr/>
        </p:nvSpPr>
        <p:spPr bwMode="auto">
          <a:xfrm>
            <a:off x="6816000" y="4038600"/>
            <a:ext cx="575400" cy="567600"/>
          </a:xfrm>
          <a:prstGeom prst="ellipse">
            <a:avLst/>
          </a:prstGeom>
          <a:solidFill>
            <a:srgbClr val="FF9933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None/>
            </a:pP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8" name="Oval 29"/>
          <p:cNvSpPr>
            <a:spLocks noChangeArrowheads="1"/>
          </p:cNvSpPr>
          <p:nvPr/>
        </p:nvSpPr>
        <p:spPr bwMode="auto">
          <a:xfrm>
            <a:off x="6282600" y="4953000"/>
            <a:ext cx="575400" cy="567600"/>
          </a:xfrm>
          <a:prstGeom prst="ellipse">
            <a:avLst/>
          </a:prstGeom>
          <a:solidFill>
            <a:srgbClr val="008A00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None/>
            </a:pP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9" name="Oval 30"/>
          <p:cNvSpPr>
            <a:spLocks noChangeArrowheads="1"/>
          </p:cNvSpPr>
          <p:nvPr/>
        </p:nvSpPr>
        <p:spPr bwMode="auto">
          <a:xfrm>
            <a:off x="7349400" y="4953000"/>
            <a:ext cx="575400" cy="567600"/>
          </a:xfrm>
          <a:prstGeom prst="ellipse">
            <a:avLst/>
          </a:prstGeom>
          <a:solidFill>
            <a:srgbClr val="008A00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None/>
            </a:pPr>
            <a:endParaRPr lang="en-US" altLang="zh-CN" sz="2400" dirty="0">
              <a:solidFill>
                <a:schemeClr val="bg1"/>
              </a:solidFill>
            </a:endParaRPr>
          </a:p>
        </p:txBody>
      </p:sp>
      <p:cxnSp>
        <p:nvCxnSpPr>
          <p:cNvPr id="20" name="直接连接符 19"/>
          <p:cNvCxnSpPr>
            <a:stCxn id="17" idx="3"/>
            <a:endCxn id="18" idx="0"/>
          </p:cNvCxnSpPr>
          <p:nvPr/>
        </p:nvCxnSpPr>
        <p:spPr bwMode="auto">
          <a:xfrm rot="5400000">
            <a:off x="6520322" y="4573056"/>
            <a:ext cx="429923" cy="3299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直接连接符 20"/>
          <p:cNvCxnSpPr>
            <a:stCxn id="19" idx="0"/>
            <a:endCxn id="17" idx="5"/>
          </p:cNvCxnSpPr>
          <p:nvPr/>
        </p:nvCxnSpPr>
        <p:spPr bwMode="auto">
          <a:xfrm rot="16200000" flipV="1">
            <a:off x="7257157" y="4573056"/>
            <a:ext cx="429923" cy="3299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2" name="Oval 26"/>
          <p:cNvSpPr>
            <a:spLocks noChangeArrowheads="1"/>
          </p:cNvSpPr>
          <p:nvPr/>
        </p:nvSpPr>
        <p:spPr bwMode="auto">
          <a:xfrm>
            <a:off x="1447800" y="4038600"/>
            <a:ext cx="575400" cy="567600"/>
          </a:xfrm>
          <a:prstGeom prst="ellipse">
            <a:avLst/>
          </a:prstGeom>
          <a:solidFill>
            <a:srgbClr val="FF9933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None/>
            </a:pPr>
            <a:endParaRPr lang="en-US" altLang="zh-CN" sz="2400" dirty="0">
              <a:solidFill>
                <a:schemeClr val="bg1"/>
              </a:solidFill>
            </a:endParaRPr>
          </a:p>
        </p:txBody>
      </p:sp>
      <p:sp>
        <p:nvSpPr>
          <p:cNvPr id="23" name="Oval 29"/>
          <p:cNvSpPr>
            <a:spLocks noChangeArrowheads="1"/>
          </p:cNvSpPr>
          <p:nvPr/>
        </p:nvSpPr>
        <p:spPr bwMode="auto">
          <a:xfrm>
            <a:off x="3055800" y="4038600"/>
            <a:ext cx="575400" cy="567600"/>
          </a:xfrm>
          <a:prstGeom prst="ellipse">
            <a:avLst/>
          </a:prstGeom>
          <a:solidFill>
            <a:srgbClr val="FF9933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None/>
            </a:pP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24" name="Oval 29"/>
          <p:cNvSpPr>
            <a:spLocks noChangeArrowheads="1"/>
          </p:cNvSpPr>
          <p:nvPr/>
        </p:nvSpPr>
        <p:spPr bwMode="auto">
          <a:xfrm>
            <a:off x="2522400" y="4953000"/>
            <a:ext cx="575400" cy="567600"/>
          </a:xfrm>
          <a:prstGeom prst="ellipse">
            <a:avLst/>
          </a:prstGeom>
          <a:solidFill>
            <a:srgbClr val="008A00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None/>
            </a:pPr>
            <a:endParaRPr lang="zh-CN" altLang="en-US" sz="2400" dirty="0">
              <a:solidFill>
                <a:schemeClr val="bg1"/>
              </a:solidFill>
            </a:endParaRPr>
          </a:p>
        </p:txBody>
      </p:sp>
      <p:cxnSp>
        <p:nvCxnSpPr>
          <p:cNvPr id="25" name="直接连接符 24"/>
          <p:cNvCxnSpPr>
            <a:stCxn id="23" idx="3"/>
            <a:endCxn id="24" idx="0"/>
          </p:cNvCxnSpPr>
          <p:nvPr/>
        </p:nvCxnSpPr>
        <p:spPr bwMode="auto">
          <a:xfrm rot="5400000">
            <a:off x="2760122" y="4573056"/>
            <a:ext cx="429923" cy="3299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Oval 29"/>
          <p:cNvSpPr>
            <a:spLocks noChangeArrowheads="1"/>
          </p:cNvSpPr>
          <p:nvPr/>
        </p:nvSpPr>
        <p:spPr bwMode="auto">
          <a:xfrm>
            <a:off x="4343400" y="4038600"/>
            <a:ext cx="575400" cy="567600"/>
          </a:xfrm>
          <a:prstGeom prst="ellipse">
            <a:avLst/>
          </a:prstGeom>
          <a:solidFill>
            <a:srgbClr val="FF9933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None/>
            </a:pP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27" name="Oval 30"/>
          <p:cNvSpPr>
            <a:spLocks noChangeArrowheads="1"/>
          </p:cNvSpPr>
          <p:nvPr/>
        </p:nvSpPr>
        <p:spPr bwMode="auto">
          <a:xfrm>
            <a:off x="4876800" y="4953000"/>
            <a:ext cx="575400" cy="567600"/>
          </a:xfrm>
          <a:prstGeom prst="ellipse">
            <a:avLst/>
          </a:prstGeom>
          <a:solidFill>
            <a:srgbClr val="008A00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None/>
            </a:pPr>
            <a:endParaRPr lang="en-US" altLang="zh-CN" sz="2400" dirty="0">
              <a:solidFill>
                <a:schemeClr val="bg1"/>
              </a:solidFill>
            </a:endParaRPr>
          </a:p>
        </p:txBody>
      </p:sp>
      <p:cxnSp>
        <p:nvCxnSpPr>
          <p:cNvPr id="28" name="直接连接符 27"/>
          <p:cNvCxnSpPr>
            <a:stCxn id="27" idx="0"/>
            <a:endCxn id="26" idx="5"/>
          </p:cNvCxnSpPr>
          <p:nvPr/>
        </p:nvCxnSpPr>
        <p:spPr bwMode="auto">
          <a:xfrm rot="16200000" flipV="1">
            <a:off x="4784557" y="4573056"/>
            <a:ext cx="429923" cy="3299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0" name="Rectangle 3"/>
          <p:cNvSpPr>
            <a:spLocks noChangeArrowheads="1"/>
          </p:cNvSpPr>
          <p:nvPr/>
        </p:nvSpPr>
        <p:spPr bwMode="auto">
          <a:xfrm>
            <a:off x="1066800" y="2264461"/>
            <a:ext cx="914400" cy="533400"/>
          </a:xfrm>
          <a:prstGeom prst="rect">
            <a:avLst/>
          </a:prstGeom>
          <a:noFill/>
          <a:ln w="28575">
            <a:solidFill>
              <a:srgbClr val="FF6600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ts val="600"/>
              </a:spcBef>
              <a:buSzPct val="70000"/>
              <a:buFontTx/>
              <a:buNone/>
            </a:pPr>
            <a:endParaRPr lang="en-GB" altLang="zh-CN"/>
          </a:p>
        </p:txBody>
      </p:sp>
      <p:cxnSp>
        <p:nvCxnSpPr>
          <p:cNvPr id="31" name="直接箭头连接符 30"/>
          <p:cNvCxnSpPr>
            <a:stCxn id="30" idx="2"/>
          </p:cNvCxnSpPr>
          <p:nvPr/>
        </p:nvCxnSpPr>
        <p:spPr bwMode="auto">
          <a:xfrm rot="16200000" flipH="1">
            <a:off x="1485900" y="2835961"/>
            <a:ext cx="381002" cy="304802"/>
          </a:xfrm>
          <a:prstGeom prst="straightConnector1">
            <a:avLst/>
          </a:prstGeom>
          <a:solidFill>
            <a:srgbClr val="B9FFB9"/>
          </a:solidFill>
          <a:ln w="25400" cap="flat" cmpd="sng" algn="ctr">
            <a:solidFill>
              <a:srgbClr val="FF66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2" name="Text Box 6"/>
          <p:cNvSpPr txBox="1">
            <a:spLocks noChangeArrowheads="1"/>
          </p:cNvSpPr>
          <p:nvPr/>
        </p:nvSpPr>
        <p:spPr bwMode="auto">
          <a:xfrm>
            <a:off x="1676400" y="2950261"/>
            <a:ext cx="2209800" cy="78175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40000"/>
              </a:lnSpc>
              <a:spcBef>
                <a:spcPts val="0"/>
              </a:spcBef>
              <a:buNone/>
            </a:pPr>
            <a:r>
              <a:rPr lang="zh-CN" altLang="en-US" sz="3200" dirty="0">
                <a:solidFill>
                  <a:srgbClr val="FF6600"/>
                </a:solidFill>
                <a:sym typeface="Wingdings" pitchFamily="2" charset="2"/>
              </a:rPr>
              <a:t>最多分</a:t>
            </a:r>
            <a:r>
              <a:rPr lang="en-US" altLang="zh-CN" sz="3200" dirty="0">
                <a:solidFill>
                  <a:srgbClr val="FF6600"/>
                </a:solidFill>
                <a:sym typeface="Wingdings" pitchFamily="2" charset="2"/>
              </a:rPr>
              <a:t>2</a:t>
            </a:r>
            <a:r>
              <a:rPr lang="zh-CN" altLang="en-US" sz="3200" dirty="0">
                <a:solidFill>
                  <a:srgbClr val="FF6600"/>
                </a:solidFill>
                <a:sym typeface="Wingdings" pitchFamily="2" charset="2"/>
              </a:rPr>
              <a:t>枝</a:t>
            </a:r>
            <a:endParaRPr lang="en-US" altLang="zh-CN" sz="3200" dirty="0">
              <a:solidFill>
                <a:srgbClr val="FF6600"/>
              </a:solidFill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  <p:bldP spid="17" grpId="0" animBg="1"/>
      <p:bldP spid="18" grpId="0" animBg="1"/>
      <p:bldP spid="19" grpId="0" animBg="1"/>
      <p:bldP spid="22" grpId="0" animBg="1"/>
      <p:bldP spid="23" grpId="0" animBg="1"/>
      <p:bldP spid="24" grpId="0" animBg="1"/>
      <p:bldP spid="26" grpId="0" animBg="1"/>
      <p:bldP spid="27" grpId="0" animBg="1"/>
      <p:bldP spid="30" grpId="0" animBg="1"/>
      <p:bldP spid="32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 Box 6"/>
          <p:cNvSpPr txBox="1">
            <a:spLocks noChangeArrowheads="1"/>
          </p:cNvSpPr>
          <p:nvPr/>
        </p:nvSpPr>
        <p:spPr bwMode="auto">
          <a:xfrm>
            <a:off x="533400" y="1715393"/>
            <a:ext cx="8153400" cy="401629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altLang="zh-CN" sz="3200" dirty="0"/>
              <a:t>(1) </a:t>
            </a:r>
            <a:r>
              <a:rPr lang="zh-CN" altLang="en-US" sz="3200" dirty="0"/>
              <a:t>从根</a:t>
            </a:r>
            <a:r>
              <a:rPr lang="en-US" altLang="zh-CN" sz="3200" dirty="0"/>
              <a:t>p</a:t>
            </a:r>
            <a:r>
              <a:rPr lang="zh-CN" altLang="en-US" sz="3200" dirty="0"/>
              <a:t>开始，访问</a:t>
            </a:r>
            <a:r>
              <a:rPr lang="en-US" altLang="zh-CN" sz="3200" dirty="0"/>
              <a:t>p</a:t>
            </a:r>
            <a:r>
              <a:rPr lang="zh-CN" altLang="en-US" sz="3200" dirty="0"/>
              <a:t>并让</a:t>
            </a:r>
            <a:r>
              <a:rPr lang="en-US" altLang="zh-CN" sz="3200" dirty="0"/>
              <a:t>p</a:t>
            </a:r>
            <a:r>
              <a:rPr lang="zh-CN" altLang="en-US" sz="3200" dirty="0"/>
              <a:t>进栈；</a:t>
            </a:r>
            <a:endParaRPr lang="en-US" altLang="zh-CN" sz="3200" dirty="0"/>
          </a:p>
          <a:p>
            <a:pPr>
              <a:spcBef>
                <a:spcPts val="0"/>
              </a:spcBef>
              <a:buNone/>
            </a:pPr>
            <a:r>
              <a:rPr lang="zh-CN" altLang="en-US" sz="3200" dirty="0"/>
              <a:t>     置</a:t>
            </a:r>
            <a:r>
              <a:rPr lang="en-US" altLang="zh-CN" sz="3200" dirty="0"/>
              <a:t>p</a:t>
            </a:r>
            <a:r>
              <a:rPr lang="zh-CN" altLang="en-US" sz="3200" dirty="0"/>
              <a:t>为</a:t>
            </a:r>
            <a:r>
              <a:rPr lang="zh-CN" altLang="en-US" sz="3200" dirty="0">
                <a:solidFill>
                  <a:srgbClr val="00518E"/>
                </a:solidFill>
              </a:rPr>
              <a:t>‘左子树’</a:t>
            </a:r>
            <a:r>
              <a:rPr lang="zh-CN" altLang="en-US" sz="3200" dirty="0"/>
              <a:t>，重复，直到</a:t>
            </a:r>
            <a:r>
              <a:rPr lang="en-US" altLang="zh-CN" sz="3200" dirty="0"/>
              <a:t>p</a:t>
            </a:r>
            <a:r>
              <a:rPr lang="zh-CN" altLang="en-US" sz="3200" dirty="0"/>
              <a:t>为空；</a:t>
            </a:r>
            <a:endParaRPr lang="en-US" altLang="zh-CN" sz="3200" dirty="0"/>
          </a:p>
          <a:p>
            <a:pPr>
              <a:spcBef>
                <a:spcPts val="900"/>
              </a:spcBef>
              <a:buNone/>
            </a:pPr>
            <a:r>
              <a:rPr lang="en-US" altLang="zh-CN" sz="3200" dirty="0"/>
              <a:t>(2) </a:t>
            </a:r>
            <a:r>
              <a:rPr lang="zh-CN" altLang="en-US" sz="3200" dirty="0"/>
              <a:t>置</a:t>
            </a:r>
            <a:r>
              <a:rPr lang="en-US" altLang="zh-CN" sz="3200" dirty="0"/>
              <a:t>p</a:t>
            </a:r>
            <a:r>
              <a:rPr lang="zh-CN" altLang="en-US" sz="3200" dirty="0"/>
              <a:t>为栈顶的</a:t>
            </a:r>
            <a:r>
              <a:rPr lang="zh-CN" altLang="en-US" sz="3200" dirty="0">
                <a:solidFill>
                  <a:srgbClr val="00518E"/>
                </a:solidFill>
              </a:rPr>
              <a:t>‘右子树’</a:t>
            </a:r>
            <a:r>
              <a:rPr lang="zh-CN" altLang="en-US" sz="3200" dirty="0"/>
              <a:t>，</a:t>
            </a:r>
            <a:endParaRPr lang="en-US" altLang="zh-CN" sz="3200" dirty="0"/>
          </a:p>
          <a:p>
            <a:pPr>
              <a:spcBef>
                <a:spcPts val="0"/>
              </a:spcBef>
              <a:buNone/>
            </a:pPr>
            <a:r>
              <a:rPr lang="en-US" altLang="zh-CN" sz="3200" dirty="0"/>
              <a:t>     </a:t>
            </a:r>
            <a:r>
              <a:rPr lang="zh-CN" altLang="en-US" sz="3200" dirty="0"/>
              <a:t>栈顶退栈；</a:t>
            </a:r>
            <a:endParaRPr lang="en-US" altLang="zh-CN" sz="3200" dirty="0"/>
          </a:p>
          <a:p>
            <a:pPr>
              <a:spcBef>
                <a:spcPts val="900"/>
              </a:spcBef>
              <a:buNone/>
            </a:pPr>
            <a:r>
              <a:rPr lang="en-US" altLang="zh-CN" sz="3200" dirty="0"/>
              <a:t>(3) </a:t>
            </a:r>
            <a:r>
              <a:rPr lang="zh-CN" altLang="en-US" sz="3200" dirty="0"/>
              <a:t>重复</a:t>
            </a:r>
            <a:r>
              <a:rPr lang="en-US" altLang="zh-CN" sz="3200" dirty="0"/>
              <a:t>(1)</a:t>
            </a:r>
            <a:r>
              <a:rPr lang="zh-CN" altLang="en-US" sz="3200" dirty="0"/>
              <a:t>和</a:t>
            </a:r>
            <a:r>
              <a:rPr lang="en-US" altLang="zh-CN" sz="3200" dirty="0"/>
              <a:t>(2)</a:t>
            </a:r>
            <a:r>
              <a:rPr lang="zh-CN" altLang="en-US" sz="3200" dirty="0"/>
              <a:t>，</a:t>
            </a:r>
            <a:endParaRPr lang="en-US" altLang="zh-CN" sz="3200" dirty="0"/>
          </a:p>
          <a:p>
            <a:pPr>
              <a:spcBef>
                <a:spcPts val="0"/>
              </a:spcBef>
              <a:buNone/>
            </a:pPr>
            <a:r>
              <a:rPr lang="en-US" altLang="zh-CN" sz="3200" dirty="0"/>
              <a:t>    </a:t>
            </a:r>
            <a:r>
              <a:rPr lang="zh-CN" altLang="en-US" sz="3200" dirty="0"/>
              <a:t>直到</a:t>
            </a:r>
            <a:r>
              <a:rPr lang="en-US" altLang="zh-CN" sz="3200" dirty="0"/>
              <a:t>p</a:t>
            </a:r>
            <a:r>
              <a:rPr lang="zh-CN" altLang="en-US" sz="3200" dirty="0"/>
              <a:t>空且栈空。</a:t>
            </a:r>
            <a:endParaRPr lang="en-US" altLang="zh-CN" sz="3200" dirty="0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2" name="Oval 27"/>
          <p:cNvSpPr>
            <a:spLocks noChangeArrowheads="1"/>
          </p:cNvSpPr>
          <p:nvPr/>
        </p:nvSpPr>
        <p:spPr bwMode="auto">
          <a:xfrm>
            <a:off x="6490076" y="3385148"/>
            <a:ext cx="432000" cy="432000"/>
          </a:xfrm>
          <a:prstGeom prst="ellipse">
            <a:avLst/>
          </a:prstGeom>
          <a:solidFill>
            <a:srgbClr val="FFFE98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/>
              <a:t>A</a:t>
            </a:r>
          </a:p>
        </p:txBody>
      </p:sp>
      <p:sp>
        <p:nvSpPr>
          <p:cNvPr id="43" name="Oval 28"/>
          <p:cNvSpPr>
            <a:spLocks noChangeArrowheads="1"/>
          </p:cNvSpPr>
          <p:nvPr/>
        </p:nvSpPr>
        <p:spPr bwMode="auto">
          <a:xfrm>
            <a:off x="6912600" y="4162696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C</a:t>
            </a:r>
            <a:endParaRPr lang="zh-CN" altLang="en-US" sz="3200" dirty="0"/>
          </a:p>
        </p:txBody>
      </p:sp>
      <p:sp>
        <p:nvSpPr>
          <p:cNvPr id="44" name="Oval 29"/>
          <p:cNvSpPr>
            <a:spLocks noChangeArrowheads="1"/>
          </p:cNvSpPr>
          <p:nvPr/>
        </p:nvSpPr>
        <p:spPr bwMode="auto">
          <a:xfrm>
            <a:off x="6379200" y="4967296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E</a:t>
            </a:r>
            <a:endParaRPr lang="zh-CN" altLang="en-US" sz="3200" dirty="0"/>
          </a:p>
        </p:txBody>
      </p:sp>
      <p:cxnSp>
        <p:nvCxnSpPr>
          <p:cNvPr id="45" name="直接连接符 44"/>
          <p:cNvCxnSpPr>
            <a:stCxn id="42" idx="3"/>
            <a:endCxn id="54" idx="0"/>
          </p:cNvCxnSpPr>
          <p:nvPr/>
        </p:nvCxnSpPr>
        <p:spPr bwMode="auto">
          <a:xfrm rot="5400000">
            <a:off x="6221944" y="3822340"/>
            <a:ext cx="399854" cy="26294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直接连接符 45"/>
          <p:cNvCxnSpPr>
            <a:stCxn id="42" idx="5"/>
            <a:endCxn id="43" idx="0"/>
          </p:cNvCxnSpPr>
          <p:nvPr/>
        </p:nvCxnSpPr>
        <p:spPr bwMode="auto">
          <a:xfrm rot="16200000" flipH="1">
            <a:off x="6789299" y="3823394"/>
            <a:ext cx="408813" cy="26978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7" name="直接连接符 46"/>
          <p:cNvCxnSpPr>
            <a:stCxn id="43" idx="3"/>
            <a:endCxn id="44" idx="0"/>
          </p:cNvCxnSpPr>
          <p:nvPr/>
        </p:nvCxnSpPr>
        <p:spPr bwMode="auto">
          <a:xfrm rot="5400000">
            <a:off x="6567601" y="4559031"/>
            <a:ext cx="435865" cy="3806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8" name="Oval 29"/>
          <p:cNvSpPr>
            <a:spLocks noChangeArrowheads="1"/>
          </p:cNvSpPr>
          <p:nvPr/>
        </p:nvSpPr>
        <p:spPr bwMode="auto">
          <a:xfrm>
            <a:off x="7492800" y="4967296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F</a:t>
            </a:r>
            <a:endParaRPr lang="zh-CN" altLang="en-US" sz="3200" dirty="0"/>
          </a:p>
        </p:txBody>
      </p:sp>
      <p:cxnSp>
        <p:nvCxnSpPr>
          <p:cNvPr id="49" name="直接连接符 48"/>
          <p:cNvCxnSpPr>
            <a:stCxn id="43" idx="5"/>
            <a:endCxn id="48" idx="0"/>
          </p:cNvCxnSpPr>
          <p:nvPr/>
        </p:nvCxnSpPr>
        <p:spPr bwMode="auto">
          <a:xfrm rot="16200000" flipH="1">
            <a:off x="7277135" y="4535630"/>
            <a:ext cx="435865" cy="4274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0" name="Oval 29"/>
          <p:cNvSpPr>
            <a:spLocks noChangeArrowheads="1"/>
          </p:cNvSpPr>
          <p:nvPr/>
        </p:nvSpPr>
        <p:spPr bwMode="auto">
          <a:xfrm>
            <a:off x="7188000" y="5645948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H</a:t>
            </a:r>
            <a:endParaRPr lang="zh-CN" altLang="en-US" sz="3200" dirty="0"/>
          </a:p>
        </p:txBody>
      </p:sp>
      <p:cxnSp>
        <p:nvCxnSpPr>
          <p:cNvPr id="51" name="直接连接符 50"/>
          <p:cNvCxnSpPr>
            <a:stCxn id="48" idx="3"/>
            <a:endCxn id="50" idx="0"/>
          </p:cNvCxnSpPr>
          <p:nvPr/>
        </p:nvCxnSpPr>
        <p:spPr bwMode="auto">
          <a:xfrm rot="5400000">
            <a:off x="7325075" y="5414957"/>
            <a:ext cx="309917" cy="1520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2" name="Oval 29"/>
          <p:cNvSpPr>
            <a:spLocks noChangeArrowheads="1"/>
          </p:cNvSpPr>
          <p:nvPr/>
        </p:nvSpPr>
        <p:spPr bwMode="auto">
          <a:xfrm>
            <a:off x="7797600" y="5645948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I</a:t>
            </a:r>
            <a:endParaRPr lang="zh-CN" altLang="en-US" sz="3200" dirty="0"/>
          </a:p>
        </p:txBody>
      </p:sp>
      <p:cxnSp>
        <p:nvCxnSpPr>
          <p:cNvPr id="53" name="直接连接符 52"/>
          <p:cNvCxnSpPr>
            <a:stCxn id="48" idx="5"/>
            <a:endCxn id="52" idx="0"/>
          </p:cNvCxnSpPr>
          <p:nvPr/>
        </p:nvCxnSpPr>
        <p:spPr bwMode="auto">
          <a:xfrm rot="16200000" flipH="1">
            <a:off x="7782609" y="5414956"/>
            <a:ext cx="309917" cy="1520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4" name="Oval 28"/>
          <p:cNvSpPr>
            <a:spLocks noChangeArrowheads="1"/>
          </p:cNvSpPr>
          <p:nvPr/>
        </p:nvSpPr>
        <p:spPr bwMode="auto">
          <a:xfrm>
            <a:off x="6074400" y="4153737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B</a:t>
            </a:r>
            <a:endParaRPr lang="zh-CN" altLang="en-US" sz="3200" dirty="0"/>
          </a:p>
        </p:txBody>
      </p:sp>
      <p:sp>
        <p:nvSpPr>
          <p:cNvPr id="55" name="Oval 29"/>
          <p:cNvSpPr>
            <a:spLocks noChangeArrowheads="1"/>
          </p:cNvSpPr>
          <p:nvPr/>
        </p:nvSpPr>
        <p:spPr bwMode="auto">
          <a:xfrm>
            <a:off x="5617200" y="4909148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D</a:t>
            </a:r>
            <a:endParaRPr lang="zh-CN" altLang="en-US" sz="3200" dirty="0"/>
          </a:p>
        </p:txBody>
      </p:sp>
      <p:cxnSp>
        <p:nvCxnSpPr>
          <p:cNvPr id="56" name="直接连接符 55"/>
          <p:cNvCxnSpPr>
            <a:stCxn id="54" idx="3"/>
            <a:endCxn id="55" idx="0"/>
          </p:cNvCxnSpPr>
          <p:nvPr/>
        </p:nvCxnSpPr>
        <p:spPr bwMode="auto">
          <a:xfrm rot="5400000">
            <a:off x="5792095" y="4563578"/>
            <a:ext cx="386676" cy="3044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7" name="Oval 29"/>
          <p:cNvSpPr>
            <a:spLocks noChangeArrowheads="1"/>
          </p:cNvSpPr>
          <p:nvPr/>
        </p:nvSpPr>
        <p:spPr bwMode="auto">
          <a:xfrm>
            <a:off x="6679800" y="566400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G</a:t>
            </a:r>
            <a:endParaRPr lang="zh-CN" altLang="en-US" sz="3200" dirty="0"/>
          </a:p>
        </p:txBody>
      </p:sp>
      <p:cxnSp>
        <p:nvCxnSpPr>
          <p:cNvPr id="58" name="直接连接符 57"/>
          <p:cNvCxnSpPr>
            <a:stCxn id="44" idx="5"/>
            <a:endCxn id="57" idx="0"/>
          </p:cNvCxnSpPr>
          <p:nvPr/>
        </p:nvCxnSpPr>
        <p:spPr bwMode="auto">
          <a:xfrm rot="16200000" flipH="1">
            <a:off x="6657883" y="5426082"/>
            <a:ext cx="327969" cy="1478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0" name="Text Box 34"/>
          <p:cNvSpPr txBox="1">
            <a:spLocks noChangeArrowheads="1"/>
          </p:cNvSpPr>
          <p:nvPr/>
        </p:nvSpPr>
        <p:spPr bwMode="auto">
          <a:xfrm>
            <a:off x="7057866" y="2990931"/>
            <a:ext cx="663534" cy="43704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>
                <a:solidFill>
                  <a:srgbClr val="00518E"/>
                </a:solidFill>
                <a:ea typeface="宋体" pitchFamily="2" charset="-122"/>
              </a:rPr>
              <a:t>p</a:t>
            </a:r>
          </a:p>
        </p:txBody>
      </p:sp>
      <p:cxnSp>
        <p:nvCxnSpPr>
          <p:cNvPr id="61" name="直接箭头连接符 60"/>
          <p:cNvCxnSpPr/>
          <p:nvPr/>
        </p:nvCxnSpPr>
        <p:spPr bwMode="auto">
          <a:xfrm rot="10800000" flipV="1">
            <a:off x="6970076" y="3277696"/>
            <a:ext cx="304799" cy="228597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00518E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8" name="Text Box 6"/>
          <p:cNvSpPr txBox="1">
            <a:spLocks noChangeArrowheads="1"/>
          </p:cNvSpPr>
          <p:nvPr/>
        </p:nvSpPr>
        <p:spPr bwMode="auto">
          <a:xfrm>
            <a:off x="533400" y="1143000"/>
            <a:ext cx="2743200" cy="584775"/>
          </a:xfrm>
          <a:prstGeom prst="rect">
            <a:avLst/>
          </a:prstGeom>
          <a:solidFill>
            <a:srgbClr val="CCE9AD"/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514350" indent="-51435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3200" dirty="0">
                <a:solidFill>
                  <a:srgbClr val="008000"/>
                </a:solidFill>
              </a:rPr>
              <a:t>非递归思想：</a:t>
            </a:r>
            <a:endParaRPr lang="en-US" altLang="zh-CN" sz="3200" dirty="0">
              <a:solidFill>
                <a:srgbClr val="008000"/>
              </a:solidFill>
            </a:endParaRPr>
          </a:p>
        </p:txBody>
      </p:sp>
      <p:sp>
        <p:nvSpPr>
          <p:cNvPr id="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en-US" altLang="zh-CN" dirty="0">
                <a:ea typeface="黑体" pitchFamily="2" charset="-122"/>
              </a:rPr>
              <a:t>1.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先根遍历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--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非递归算法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2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 Box 6"/>
          <p:cNvSpPr txBox="1">
            <a:spLocks noChangeArrowheads="1"/>
          </p:cNvSpPr>
          <p:nvPr/>
        </p:nvSpPr>
        <p:spPr bwMode="auto">
          <a:xfrm>
            <a:off x="381000" y="5791200"/>
            <a:ext cx="8763000" cy="587661"/>
          </a:xfrm>
          <a:prstGeom prst="rect">
            <a:avLst/>
          </a:prstGeom>
          <a:solidFill>
            <a:srgbClr val="B4DE86"/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3200" dirty="0"/>
              <a:t>先根序列：</a:t>
            </a:r>
            <a:endParaRPr lang="en-US" altLang="zh-CN" sz="3200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en-US" altLang="zh-CN" dirty="0">
                <a:ea typeface="黑体" pitchFamily="2" charset="-122"/>
              </a:rPr>
              <a:t>1.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先根遍历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--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非递归算法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2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5" name="Text Box 6"/>
          <p:cNvSpPr txBox="1">
            <a:spLocks noChangeArrowheads="1"/>
          </p:cNvSpPr>
          <p:nvPr/>
        </p:nvSpPr>
        <p:spPr bwMode="auto">
          <a:xfrm>
            <a:off x="381000" y="1183028"/>
            <a:ext cx="8763000" cy="445577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solidFill>
              <a:srgbClr val="92D05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buNone/>
            </a:pPr>
            <a:r>
              <a:rPr lang="en-US" altLang="zh-CN" sz="3000" dirty="0"/>
              <a:t>1)</a:t>
            </a:r>
            <a:r>
              <a:rPr lang="zh-CN" altLang="en-US" sz="3000" dirty="0"/>
              <a:t> 置树根为当前结点</a:t>
            </a:r>
            <a:r>
              <a:rPr lang="en-US" altLang="zh-CN" sz="3000" dirty="0"/>
              <a:t>p, </a:t>
            </a:r>
          </a:p>
          <a:p>
            <a:pPr>
              <a:spcBef>
                <a:spcPts val="600"/>
              </a:spcBef>
              <a:buNone/>
            </a:pPr>
            <a:r>
              <a:rPr lang="en-US" altLang="zh-CN" sz="3000" dirty="0"/>
              <a:t>2) </a:t>
            </a:r>
            <a:r>
              <a:rPr lang="zh-CN" altLang="en-US" sz="3000" dirty="0"/>
              <a:t>若</a:t>
            </a:r>
            <a:r>
              <a:rPr lang="en-US" altLang="zh-CN" sz="3000" dirty="0" err="1"/>
              <a:t>p≠Null</a:t>
            </a:r>
            <a:r>
              <a:rPr lang="zh-CN" altLang="en-US" sz="3000" dirty="0"/>
              <a:t>，</a:t>
            </a:r>
            <a:r>
              <a:rPr lang="zh-CN" altLang="en-US" sz="3000" dirty="0">
                <a:solidFill>
                  <a:srgbClr val="C00000"/>
                </a:solidFill>
              </a:rPr>
              <a:t>访问</a:t>
            </a:r>
            <a:r>
              <a:rPr lang="en-US" altLang="zh-CN" sz="3000" dirty="0">
                <a:solidFill>
                  <a:srgbClr val="C00000"/>
                </a:solidFill>
              </a:rPr>
              <a:t>p</a:t>
            </a:r>
            <a:r>
              <a:rPr lang="zh-CN" altLang="en-US" sz="3000" dirty="0">
                <a:solidFill>
                  <a:srgbClr val="C00000"/>
                </a:solidFill>
              </a:rPr>
              <a:t>，</a:t>
            </a:r>
            <a:endParaRPr lang="en-US" altLang="zh-CN" sz="3000" dirty="0">
              <a:solidFill>
                <a:srgbClr val="C00000"/>
              </a:solidFill>
            </a:endParaRPr>
          </a:p>
          <a:p>
            <a:pPr>
              <a:spcBef>
                <a:spcPts val="600"/>
              </a:spcBef>
              <a:buNone/>
            </a:pPr>
            <a:r>
              <a:rPr lang="en-US" altLang="zh-CN" sz="3000" dirty="0">
                <a:solidFill>
                  <a:srgbClr val="C00000"/>
                </a:solidFill>
              </a:rPr>
              <a:t>   p</a:t>
            </a:r>
            <a:r>
              <a:rPr lang="zh-CN" altLang="en-US" sz="3000" dirty="0">
                <a:solidFill>
                  <a:srgbClr val="C00000"/>
                </a:solidFill>
              </a:rPr>
              <a:t>进栈，</a:t>
            </a:r>
            <a:r>
              <a:rPr lang="en-US" altLang="zh-CN" sz="3000" dirty="0">
                <a:solidFill>
                  <a:srgbClr val="C00000"/>
                </a:solidFill>
              </a:rPr>
              <a:t>p=p</a:t>
            </a:r>
            <a:r>
              <a:rPr lang="zh-CN" altLang="en-US" sz="3000" dirty="0">
                <a:solidFill>
                  <a:srgbClr val="C00000"/>
                </a:solidFill>
              </a:rPr>
              <a:t>的左孩子；</a:t>
            </a:r>
            <a:endParaRPr lang="en-US" altLang="zh-CN" sz="3000" dirty="0">
              <a:solidFill>
                <a:srgbClr val="C00000"/>
              </a:solidFill>
            </a:endParaRPr>
          </a:p>
          <a:p>
            <a:pPr>
              <a:spcBef>
                <a:spcPts val="600"/>
              </a:spcBef>
              <a:buNone/>
            </a:pPr>
            <a:r>
              <a:rPr lang="en-US" altLang="zh-CN" sz="3000" dirty="0"/>
              <a:t>3) </a:t>
            </a:r>
            <a:r>
              <a:rPr lang="zh-CN" altLang="en-US" sz="3000" dirty="0"/>
              <a:t>重复</a:t>
            </a:r>
            <a:r>
              <a:rPr lang="en-US" altLang="zh-CN" sz="3000" dirty="0"/>
              <a:t>2), </a:t>
            </a:r>
            <a:r>
              <a:rPr lang="zh-CN" altLang="en-US" sz="3000" dirty="0"/>
              <a:t>直到</a:t>
            </a:r>
            <a:r>
              <a:rPr lang="en-US" altLang="zh-CN" sz="3000" dirty="0"/>
              <a:t>p</a:t>
            </a:r>
            <a:r>
              <a:rPr lang="zh-CN" altLang="en-US" sz="3000" dirty="0"/>
              <a:t>为</a:t>
            </a:r>
            <a:r>
              <a:rPr lang="en-US" altLang="zh-CN" sz="3000" dirty="0"/>
              <a:t>Null</a:t>
            </a:r>
            <a:r>
              <a:rPr lang="zh-CN" altLang="en-US" sz="3000" dirty="0"/>
              <a:t>；</a:t>
            </a:r>
            <a:endParaRPr lang="en-US" altLang="zh-CN" sz="3000" dirty="0"/>
          </a:p>
          <a:p>
            <a:pPr>
              <a:spcBef>
                <a:spcPts val="600"/>
              </a:spcBef>
              <a:buNone/>
            </a:pPr>
            <a:r>
              <a:rPr lang="en-US" altLang="zh-CN" sz="3000" dirty="0"/>
              <a:t>4)</a:t>
            </a:r>
            <a:r>
              <a:rPr lang="zh-CN" altLang="en-US" sz="3000" dirty="0"/>
              <a:t> 当栈不空，</a:t>
            </a:r>
            <a:r>
              <a:rPr lang="en-US" altLang="zh-CN" sz="3000" dirty="0">
                <a:solidFill>
                  <a:srgbClr val="00518E"/>
                </a:solidFill>
              </a:rPr>
              <a:t>p=</a:t>
            </a:r>
            <a:r>
              <a:rPr lang="zh-CN" altLang="en-US" sz="3000" dirty="0">
                <a:solidFill>
                  <a:srgbClr val="00518E"/>
                </a:solidFill>
              </a:rPr>
              <a:t>栈顶的右孩子，</a:t>
            </a:r>
            <a:endParaRPr lang="en-US" altLang="zh-CN" sz="3000" dirty="0">
              <a:solidFill>
                <a:srgbClr val="00518E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3000" dirty="0"/>
              <a:t>    </a:t>
            </a:r>
            <a:r>
              <a:rPr lang="zh-CN" altLang="en-US" sz="3000" dirty="0"/>
              <a:t>栈顶退栈，返回</a:t>
            </a:r>
            <a:r>
              <a:rPr lang="en-US" altLang="zh-CN" sz="3000" dirty="0"/>
              <a:t>2)</a:t>
            </a:r>
            <a:r>
              <a:rPr lang="zh-CN" altLang="en-US" sz="3000" dirty="0"/>
              <a:t>；</a:t>
            </a:r>
            <a:endParaRPr lang="en-US" altLang="zh-CN" sz="3000" dirty="0"/>
          </a:p>
          <a:p>
            <a:pPr>
              <a:spcBef>
                <a:spcPts val="600"/>
              </a:spcBef>
              <a:buNone/>
            </a:pPr>
            <a:r>
              <a:rPr lang="en-US" altLang="zh-CN" sz="3000" dirty="0"/>
              <a:t>5) </a:t>
            </a:r>
            <a:r>
              <a:rPr lang="zh-CN" altLang="en-US" sz="3000" dirty="0"/>
              <a:t>若栈空且</a:t>
            </a:r>
            <a:r>
              <a:rPr lang="en-US" altLang="zh-CN" sz="3000" dirty="0"/>
              <a:t>p</a:t>
            </a:r>
            <a:r>
              <a:rPr lang="zh-CN" altLang="en-US" sz="3000" dirty="0"/>
              <a:t>为</a:t>
            </a:r>
            <a:r>
              <a:rPr lang="en-US" altLang="zh-CN" sz="3000" dirty="0"/>
              <a:t>Null </a:t>
            </a:r>
            <a:r>
              <a:rPr lang="zh-CN" altLang="en-US" sz="3000" dirty="0"/>
              <a:t>，结束。</a:t>
            </a:r>
            <a:endParaRPr lang="en-US" altLang="zh-CN" sz="3000" dirty="0"/>
          </a:p>
        </p:txBody>
      </p:sp>
      <p:graphicFrame>
        <p:nvGraphicFramePr>
          <p:cNvPr id="78" name="表格 77"/>
          <p:cNvGraphicFramePr>
            <a:graphicFrameLocks noGrp="1"/>
          </p:cNvGraphicFramePr>
          <p:nvPr/>
        </p:nvGraphicFramePr>
        <p:xfrm>
          <a:off x="4724400" y="1394234"/>
          <a:ext cx="1828800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9" name="矩形 78"/>
          <p:cNvSpPr/>
          <p:nvPr/>
        </p:nvSpPr>
        <p:spPr>
          <a:xfrm>
            <a:off x="4791772" y="2370595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80" name="矩形 79"/>
          <p:cNvSpPr/>
          <p:nvPr/>
        </p:nvSpPr>
        <p:spPr>
          <a:xfrm>
            <a:off x="4770934" y="1837271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81" name="矩形 80"/>
          <p:cNvSpPr/>
          <p:nvPr/>
        </p:nvSpPr>
        <p:spPr>
          <a:xfrm>
            <a:off x="4770934" y="1335428"/>
            <a:ext cx="444352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42" name="Oval 27"/>
          <p:cNvSpPr>
            <a:spLocks noChangeArrowheads="1"/>
          </p:cNvSpPr>
          <p:nvPr/>
        </p:nvSpPr>
        <p:spPr bwMode="auto">
          <a:xfrm>
            <a:off x="6987600" y="2427428"/>
            <a:ext cx="432000" cy="432000"/>
          </a:xfrm>
          <a:prstGeom prst="ellipse">
            <a:avLst/>
          </a:prstGeom>
          <a:solidFill>
            <a:srgbClr val="FFFE98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/>
              <a:t>A</a:t>
            </a:r>
          </a:p>
        </p:txBody>
      </p:sp>
      <p:sp>
        <p:nvSpPr>
          <p:cNvPr id="43" name="Oval 28"/>
          <p:cNvSpPr>
            <a:spLocks noChangeArrowheads="1"/>
          </p:cNvSpPr>
          <p:nvPr/>
        </p:nvSpPr>
        <p:spPr bwMode="auto">
          <a:xfrm>
            <a:off x="7475398" y="3189428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C</a:t>
            </a:r>
            <a:endParaRPr lang="zh-CN" altLang="en-US" sz="3200" dirty="0"/>
          </a:p>
        </p:txBody>
      </p:sp>
      <p:sp>
        <p:nvSpPr>
          <p:cNvPr id="44" name="Oval 29"/>
          <p:cNvSpPr>
            <a:spLocks noChangeArrowheads="1"/>
          </p:cNvSpPr>
          <p:nvPr/>
        </p:nvSpPr>
        <p:spPr bwMode="auto">
          <a:xfrm>
            <a:off x="6865798" y="4011387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E</a:t>
            </a:r>
            <a:endParaRPr lang="zh-CN" altLang="en-US" sz="3200" dirty="0"/>
          </a:p>
        </p:txBody>
      </p:sp>
      <p:cxnSp>
        <p:nvCxnSpPr>
          <p:cNvPr id="45" name="直接连接符 44"/>
          <p:cNvCxnSpPr>
            <a:stCxn id="42" idx="3"/>
            <a:endCxn id="54" idx="0"/>
          </p:cNvCxnSpPr>
          <p:nvPr/>
        </p:nvCxnSpPr>
        <p:spPr bwMode="auto">
          <a:xfrm rot="5400000">
            <a:off x="6654280" y="2783884"/>
            <a:ext cx="384306" cy="4088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直接连接符 45"/>
          <p:cNvCxnSpPr>
            <a:stCxn id="42" idx="5"/>
            <a:endCxn id="43" idx="0"/>
          </p:cNvCxnSpPr>
          <p:nvPr/>
        </p:nvCxnSpPr>
        <p:spPr bwMode="auto">
          <a:xfrm rot="16200000" flipH="1">
            <a:off x="7327234" y="2825263"/>
            <a:ext cx="393265" cy="33506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7" name="直接连接符 46"/>
          <p:cNvCxnSpPr>
            <a:stCxn id="43" idx="3"/>
            <a:endCxn id="44" idx="0"/>
          </p:cNvCxnSpPr>
          <p:nvPr/>
        </p:nvCxnSpPr>
        <p:spPr bwMode="auto">
          <a:xfrm rot="5400000">
            <a:off x="7083619" y="3556343"/>
            <a:ext cx="453224" cy="4568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8" name="Oval 29"/>
          <p:cNvSpPr>
            <a:spLocks noChangeArrowheads="1"/>
          </p:cNvSpPr>
          <p:nvPr/>
        </p:nvSpPr>
        <p:spPr bwMode="auto">
          <a:xfrm>
            <a:off x="8055598" y="4011387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F</a:t>
            </a:r>
            <a:endParaRPr lang="zh-CN" altLang="en-US" sz="3200" dirty="0"/>
          </a:p>
        </p:txBody>
      </p:sp>
      <p:cxnSp>
        <p:nvCxnSpPr>
          <p:cNvPr id="49" name="直接连接符 48"/>
          <p:cNvCxnSpPr>
            <a:stCxn id="43" idx="5"/>
            <a:endCxn id="48" idx="0"/>
          </p:cNvCxnSpPr>
          <p:nvPr/>
        </p:nvCxnSpPr>
        <p:spPr bwMode="auto">
          <a:xfrm rot="16200000" flipH="1">
            <a:off x="7831253" y="3571042"/>
            <a:ext cx="453224" cy="4274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0" name="Oval 29"/>
          <p:cNvSpPr>
            <a:spLocks noChangeArrowheads="1"/>
          </p:cNvSpPr>
          <p:nvPr/>
        </p:nvSpPr>
        <p:spPr bwMode="auto">
          <a:xfrm>
            <a:off x="7750798" y="4802787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H</a:t>
            </a:r>
            <a:endParaRPr lang="zh-CN" altLang="en-US" sz="3200" dirty="0"/>
          </a:p>
        </p:txBody>
      </p:sp>
      <p:cxnSp>
        <p:nvCxnSpPr>
          <p:cNvPr id="51" name="直接连接符 50"/>
          <p:cNvCxnSpPr>
            <a:stCxn id="48" idx="3"/>
            <a:endCxn id="50" idx="0"/>
          </p:cNvCxnSpPr>
          <p:nvPr/>
        </p:nvCxnSpPr>
        <p:spPr bwMode="auto">
          <a:xfrm rot="5400000">
            <a:off x="7831499" y="4515422"/>
            <a:ext cx="422665" cy="1520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2" name="Oval 29"/>
          <p:cNvSpPr>
            <a:spLocks noChangeArrowheads="1"/>
          </p:cNvSpPr>
          <p:nvPr/>
        </p:nvSpPr>
        <p:spPr bwMode="auto">
          <a:xfrm>
            <a:off x="8407200" y="4802787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I</a:t>
            </a:r>
            <a:endParaRPr lang="zh-CN" altLang="en-US" sz="3200" dirty="0"/>
          </a:p>
        </p:txBody>
      </p:sp>
      <p:cxnSp>
        <p:nvCxnSpPr>
          <p:cNvPr id="53" name="直接连接符 52"/>
          <p:cNvCxnSpPr>
            <a:stCxn id="48" idx="5"/>
            <a:endCxn id="52" idx="0"/>
          </p:cNvCxnSpPr>
          <p:nvPr/>
        </p:nvCxnSpPr>
        <p:spPr bwMode="auto">
          <a:xfrm rot="16200000" flipH="1">
            <a:off x="8312434" y="4492020"/>
            <a:ext cx="422665" cy="19886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4" name="Oval 28"/>
          <p:cNvSpPr>
            <a:spLocks noChangeArrowheads="1"/>
          </p:cNvSpPr>
          <p:nvPr/>
        </p:nvSpPr>
        <p:spPr bwMode="auto">
          <a:xfrm>
            <a:off x="6426000" y="3180469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B</a:t>
            </a:r>
            <a:endParaRPr lang="zh-CN" altLang="en-US" sz="3200" dirty="0"/>
          </a:p>
        </p:txBody>
      </p:sp>
      <p:sp>
        <p:nvSpPr>
          <p:cNvPr id="55" name="Oval 29"/>
          <p:cNvSpPr>
            <a:spLocks noChangeArrowheads="1"/>
          </p:cNvSpPr>
          <p:nvPr/>
        </p:nvSpPr>
        <p:spPr bwMode="auto">
          <a:xfrm>
            <a:off x="5896800" y="4029437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D</a:t>
            </a:r>
            <a:endParaRPr lang="zh-CN" altLang="en-US" sz="3200" dirty="0"/>
          </a:p>
        </p:txBody>
      </p:sp>
      <p:cxnSp>
        <p:nvCxnSpPr>
          <p:cNvPr id="56" name="直接连接符 55"/>
          <p:cNvCxnSpPr>
            <a:stCxn id="54" idx="3"/>
            <a:endCxn id="55" idx="0"/>
          </p:cNvCxnSpPr>
          <p:nvPr/>
        </p:nvCxnSpPr>
        <p:spPr bwMode="auto">
          <a:xfrm rot="5400000">
            <a:off x="6060917" y="3601088"/>
            <a:ext cx="480233" cy="3764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7" name="Oval 29"/>
          <p:cNvSpPr>
            <a:spLocks noChangeArrowheads="1"/>
          </p:cNvSpPr>
          <p:nvPr/>
        </p:nvSpPr>
        <p:spPr bwMode="auto">
          <a:xfrm>
            <a:off x="7145400" y="4820839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G</a:t>
            </a:r>
            <a:endParaRPr lang="zh-CN" altLang="en-US" sz="3200" dirty="0"/>
          </a:p>
        </p:txBody>
      </p:sp>
      <p:cxnSp>
        <p:nvCxnSpPr>
          <p:cNvPr id="58" name="直接连接符 57"/>
          <p:cNvCxnSpPr>
            <a:stCxn id="44" idx="5"/>
            <a:endCxn id="57" idx="0"/>
          </p:cNvCxnSpPr>
          <p:nvPr/>
        </p:nvCxnSpPr>
        <p:spPr bwMode="auto">
          <a:xfrm rot="16200000" flipH="1">
            <a:off x="7077608" y="4537046"/>
            <a:ext cx="440717" cy="12686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直接箭头连接符 58"/>
          <p:cNvCxnSpPr/>
          <p:nvPr/>
        </p:nvCxnSpPr>
        <p:spPr bwMode="auto">
          <a:xfrm rot="10800000" flipV="1">
            <a:off x="7391400" y="2402227"/>
            <a:ext cx="304800" cy="92441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0" name="直接箭头连接符 59"/>
          <p:cNvCxnSpPr/>
          <p:nvPr/>
        </p:nvCxnSpPr>
        <p:spPr bwMode="auto">
          <a:xfrm rot="5400000">
            <a:off x="6789921" y="3019948"/>
            <a:ext cx="364759" cy="2286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1" name="直接箭头连接符 60"/>
          <p:cNvCxnSpPr>
            <a:endCxn id="55" idx="7"/>
          </p:cNvCxnSpPr>
          <p:nvPr/>
        </p:nvCxnSpPr>
        <p:spPr bwMode="auto">
          <a:xfrm rot="5400000">
            <a:off x="6173732" y="3789432"/>
            <a:ext cx="395074" cy="211467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8" name="直接箭头连接符 67"/>
          <p:cNvCxnSpPr/>
          <p:nvPr/>
        </p:nvCxnSpPr>
        <p:spPr bwMode="auto">
          <a:xfrm rot="5400000">
            <a:off x="5791200" y="4535828"/>
            <a:ext cx="304800" cy="1524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9" name="直接箭头连接符 68"/>
          <p:cNvCxnSpPr/>
          <p:nvPr/>
        </p:nvCxnSpPr>
        <p:spPr bwMode="auto">
          <a:xfrm rot="16200000" flipH="1">
            <a:off x="6134101" y="4573928"/>
            <a:ext cx="304799" cy="762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0" name="直接箭头连接符 69"/>
          <p:cNvCxnSpPr/>
          <p:nvPr/>
        </p:nvCxnSpPr>
        <p:spPr bwMode="auto">
          <a:xfrm rot="16200000" flipH="1">
            <a:off x="6591300" y="3735728"/>
            <a:ext cx="304800" cy="762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1" name="直接箭头连接符 70"/>
          <p:cNvCxnSpPr/>
          <p:nvPr/>
        </p:nvCxnSpPr>
        <p:spPr bwMode="auto">
          <a:xfrm rot="5400000">
            <a:off x="7826998" y="2951869"/>
            <a:ext cx="381000" cy="2286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2" name="直接箭头连接符 71"/>
          <p:cNvCxnSpPr/>
          <p:nvPr/>
        </p:nvCxnSpPr>
        <p:spPr bwMode="auto">
          <a:xfrm rot="5400000">
            <a:off x="7179298" y="3811928"/>
            <a:ext cx="304800" cy="2286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3" name="直接箭头连接符 72"/>
          <p:cNvCxnSpPr/>
          <p:nvPr/>
        </p:nvCxnSpPr>
        <p:spPr bwMode="auto">
          <a:xfrm rot="5400000">
            <a:off x="6645898" y="4497728"/>
            <a:ext cx="381000" cy="1524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4" name="直接箭头连接符 73"/>
          <p:cNvCxnSpPr/>
          <p:nvPr/>
        </p:nvCxnSpPr>
        <p:spPr bwMode="auto">
          <a:xfrm rot="5400000">
            <a:off x="7353300" y="4573928"/>
            <a:ext cx="381000" cy="1524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5" name="直接箭头连接符 74"/>
          <p:cNvCxnSpPr/>
          <p:nvPr/>
        </p:nvCxnSpPr>
        <p:spPr bwMode="auto">
          <a:xfrm rot="5400000">
            <a:off x="7010400" y="5297828"/>
            <a:ext cx="304800" cy="1524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6" name="直接箭头连接符 75"/>
          <p:cNvCxnSpPr/>
          <p:nvPr/>
        </p:nvCxnSpPr>
        <p:spPr bwMode="auto">
          <a:xfrm rot="16200000" flipH="1">
            <a:off x="7353301" y="5335928"/>
            <a:ext cx="304799" cy="762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7" name="直接箭头连接符 76"/>
          <p:cNvCxnSpPr/>
          <p:nvPr/>
        </p:nvCxnSpPr>
        <p:spPr bwMode="auto">
          <a:xfrm rot="5400000">
            <a:off x="7691997" y="5297828"/>
            <a:ext cx="304800" cy="1524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2" name="直接箭头连接符 81"/>
          <p:cNvCxnSpPr/>
          <p:nvPr/>
        </p:nvCxnSpPr>
        <p:spPr bwMode="auto">
          <a:xfrm rot="16200000" flipH="1">
            <a:off x="7962901" y="5335928"/>
            <a:ext cx="304799" cy="762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6" name="直接箭头连接符 85"/>
          <p:cNvCxnSpPr/>
          <p:nvPr/>
        </p:nvCxnSpPr>
        <p:spPr bwMode="auto">
          <a:xfrm rot="5400000">
            <a:off x="8301598" y="5297828"/>
            <a:ext cx="304800" cy="1524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7" name="直接箭头连接符 86"/>
          <p:cNvCxnSpPr/>
          <p:nvPr/>
        </p:nvCxnSpPr>
        <p:spPr bwMode="auto">
          <a:xfrm rot="16200000" flipH="1">
            <a:off x="8644500" y="5335928"/>
            <a:ext cx="304799" cy="762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8" name="直接箭头连接符 87"/>
          <p:cNvCxnSpPr/>
          <p:nvPr/>
        </p:nvCxnSpPr>
        <p:spPr bwMode="auto">
          <a:xfrm rot="5400000">
            <a:off x="8034898" y="4573928"/>
            <a:ext cx="304800" cy="2286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9" name="直接箭头连接符 88"/>
          <p:cNvCxnSpPr/>
          <p:nvPr/>
        </p:nvCxnSpPr>
        <p:spPr bwMode="auto">
          <a:xfrm rot="5400000">
            <a:off x="8568300" y="4573928"/>
            <a:ext cx="381000" cy="1524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0" name="直接箭头连接符 89"/>
          <p:cNvCxnSpPr/>
          <p:nvPr/>
        </p:nvCxnSpPr>
        <p:spPr bwMode="auto">
          <a:xfrm rot="5400000">
            <a:off x="8265599" y="3809827"/>
            <a:ext cx="381000" cy="156602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5" name="Text Box 34"/>
          <p:cNvSpPr txBox="1">
            <a:spLocks noChangeArrowheads="1"/>
          </p:cNvSpPr>
          <p:nvPr/>
        </p:nvSpPr>
        <p:spPr bwMode="auto">
          <a:xfrm>
            <a:off x="7467600" y="2193785"/>
            <a:ext cx="663534" cy="43704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>
                <a:solidFill>
                  <a:srgbClr val="003399"/>
                </a:solidFill>
                <a:ea typeface="宋体" pitchFamily="2" charset="-122"/>
              </a:rPr>
              <a:t>p</a:t>
            </a:r>
          </a:p>
        </p:txBody>
      </p:sp>
      <p:sp>
        <p:nvSpPr>
          <p:cNvPr id="97" name="矩形 96"/>
          <p:cNvSpPr/>
          <p:nvPr/>
        </p:nvSpPr>
        <p:spPr>
          <a:xfrm>
            <a:off x="5096572" y="2393972"/>
            <a:ext cx="444352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98" name="矩形 97"/>
          <p:cNvSpPr/>
          <p:nvPr/>
        </p:nvSpPr>
        <p:spPr>
          <a:xfrm>
            <a:off x="5105400" y="1905215"/>
            <a:ext cx="423514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/>
              <a:t>E</a:t>
            </a:r>
            <a:endParaRPr lang="zh-CN" altLang="en-US" dirty="0"/>
          </a:p>
        </p:txBody>
      </p:sp>
      <p:sp>
        <p:nvSpPr>
          <p:cNvPr id="99" name="矩形 98"/>
          <p:cNvSpPr/>
          <p:nvPr/>
        </p:nvSpPr>
        <p:spPr>
          <a:xfrm>
            <a:off x="5423048" y="1905215"/>
            <a:ext cx="463588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/>
              <a:t>G</a:t>
            </a:r>
            <a:endParaRPr lang="zh-CN" altLang="en-US" dirty="0"/>
          </a:p>
        </p:txBody>
      </p:sp>
      <p:sp>
        <p:nvSpPr>
          <p:cNvPr id="100" name="矩形 99"/>
          <p:cNvSpPr/>
          <p:nvPr/>
        </p:nvSpPr>
        <p:spPr>
          <a:xfrm>
            <a:off x="5791200" y="2415314"/>
            <a:ext cx="404278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/>
              <a:t>F</a:t>
            </a:r>
            <a:endParaRPr lang="zh-CN" altLang="en-US" dirty="0"/>
          </a:p>
        </p:txBody>
      </p:sp>
      <p:sp>
        <p:nvSpPr>
          <p:cNvPr id="101" name="矩形 100"/>
          <p:cNvSpPr/>
          <p:nvPr/>
        </p:nvSpPr>
        <p:spPr>
          <a:xfrm>
            <a:off x="5791200" y="1881914"/>
            <a:ext cx="444352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/>
              <a:t>H</a:t>
            </a:r>
            <a:endParaRPr lang="zh-CN" altLang="en-US" dirty="0"/>
          </a:p>
        </p:txBody>
      </p:sp>
      <p:sp>
        <p:nvSpPr>
          <p:cNvPr id="102" name="矩形 101"/>
          <p:cNvSpPr/>
          <p:nvPr/>
        </p:nvSpPr>
        <p:spPr>
          <a:xfrm>
            <a:off x="6148922" y="2415314"/>
            <a:ext cx="284052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/>
              <a:t>I</a:t>
            </a:r>
            <a:endParaRPr lang="zh-CN" altLang="en-US" dirty="0"/>
          </a:p>
        </p:txBody>
      </p:sp>
      <p:sp>
        <p:nvSpPr>
          <p:cNvPr id="62" name="矩形 61"/>
          <p:cNvSpPr/>
          <p:nvPr/>
        </p:nvSpPr>
        <p:spPr>
          <a:xfrm>
            <a:off x="2780814" y="5753379"/>
            <a:ext cx="686406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/>
              <a:t>B, </a:t>
            </a:r>
            <a:endParaRPr lang="zh-CN" altLang="en-US" sz="3200" dirty="0"/>
          </a:p>
        </p:txBody>
      </p:sp>
      <p:sp>
        <p:nvSpPr>
          <p:cNvPr id="63" name="矩形 62"/>
          <p:cNvSpPr/>
          <p:nvPr/>
        </p:nvSpPr>
        <p:spPr>
          <a:xfrm>
            <a:off x="3237408" y="5753379"/>
            <a:ext cx="708848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/>
              <a:t>D, </a:t>
            </a:r>
            <a:endParaRPr lang="zh-CN" altLang="en-US" sz="3200" dirty="0"/>
          </a:p>
        </p:txBody>
      </p:sp>
      <p:sp>
        <p:nvSpPr>
          <p:cNvPr id="64" name="矩形 63"/>
          <p:cNvSpPr/>
          <p:nvPr/>
        </p:nvSpPr>
        <p:spPr>
          <a:xfrm>
            <a:off x="2323614" y="5753379"/>
            <a:ext cx="708848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/>
              <a:t>A, </a:t>
            </a:r>
            <a:endParaRPr lang="zh-CN" altLang="en-US" sz="3200" dirty="0"/>
          </a:p>
        </p:txBody>
      </p:sp>
      <p:sp>
        <p:nvSpPr>
          <p:cNvPr id="65" name="矩形 64"/>
          <p:cNvSpPr/>
          <p:nvPr/>
        </p:nvSpPr>
        <p:spPr>
          <a:xfrm>
            <a:off x="3748366" y="5753379"/>
            <a:ext cx="708848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/>
              <a:t>C, </a:t>
            </a:r>
            <a:endParaRPr lang="zh-CN" altLang="en-US" sz="3200" dirty="0"/>
          </a:p>
        </p:txBody>
      </p:sp>
      <p:sp>
        <p:nvSpPr>
          <p:cNvPr id="66" name="矩形 65"/>
          <p:cNvSpPr/>
          <p:nvPr/>
        </p:nvSpPr>
        <p:spPr>
          <a:xfrm>
            <a:off x="4205566" y="5753379"/>
            <a:ext cx="708848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/>
              <a:t>E, </a:t>
            </a:r>
            <a:endParaRPr lang="zh-CN" altLang="en-US" sz="3200" dirty="0"/>
          </a:p>
        </p:txBody>
      </p:sp>
      <p:sp>
        <p:nvSpPr>
          <p:cNvPr id="83" name="矩形 82"/>
          <p:cNvSpPr/>
          <p:nvPr/>
        </p:nvSpPr>
        <p:spPr>
          <a:xfrm>
            <a:off x="4662766" y="5753379"/>
            <a:ext cx="731290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/>
              <a:t>G, </a:t>
            </a:r>
            <a:endParaRPr lang="zh-CN" altLang="en-US" sz="3200" dirty="0"/>
          </a:p>
        </p:txBody>
      </p:sp>
      <p:sp>
        <p:nvSpPr>
          <p:cNvPr id="84" name="矩形 83"/>
          <p:cNvSpPr/>
          <p:nvPr/>
        </p:nvSpPr>
        <p:spPr>
          <a:xfrm>
            <a:off x="5211914" y="5753379"/>
            <a:ext cx="616900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/>
              <a:t>F, </a:t>
            </a:r>
            <a:endParaRPr lang="zh-CN" altLang="en-US" sz="3200" dirty="0"/>
          </a:p>
        </p:txBody>
      </p:sp>
      <p:sp>
        <p:nvSpPr>
          <p:cNvPr id="85" name="矩形 84"/>
          <p:cNvSpPr/>
          <p:nvPr/>
        </p:nvSpPr>
        <p:spPr>
          <a:xfrm>
            <a:off x="5653366" y="5753379"/>
            <a:ext cx="708848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/>
              <a:t>H, </a:t>
            </a:r>
            <a:endParaRPr lang="zh-CN" altLang="en-US" sz="3200" dirty="0"/>
          </a:p>
        </p:txBody>
      </p:sp>
      <p:sp>
        <p:nvSpPr>
          <p:cNvPr id="91" name="矩形 90"/>
          <p:cNvSpPr/>
          <p:nvPr/>
        </p:nvSpPr>
        <p:spPr>
          <a:xfrm>
            <a:off x="6140908" y="5753379"/>
            <a:ext cx="412292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/>
              <a:t>I 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/>
      <p:bldP spid="79" grpId="1"/>
      <p:bldP spid="80" grpId="0"/>
      <p:bldP spid="80" grpId="1"/>
      <p:bldP spid="81" grpId="0"/>
      <p:bldP spid="81" grpId="1"/>
      <p:bldP spid="95" grpId="0"/>
      <p:bldP spid="95" grpId="1"/>
      <p:bldP spid="97" grpId="0"/>
      <p:bldP spid="97" grpId="1"/>
      <p:bldP spid="98" grpId="0"/>
      <p:bldP spid="98" grpId="1"/>
      <p:bldP spid="99" grpId="0"/>
      <p:bldP spid="99" grpId="1"/>
      <p:bldP spid="100" grpId="0"/>
      <p:bldP spid="100" grpId="1"/>
      <p:bldP spid="101" grpId="0"/>
      <p:bldP spid="101" grpId="1"/>
      <p:bldP spid="102" grpId="0"/>
      <p:bldP spid="102" grpId="1"/>
      <p:bldP spid="62" grpId="0"/>
      <p:bldP spid="63" grpId="0"/>
      <p:bldP spid="64" grpId="0"/>
      <p:bldP spid="65" grpId="0"/>
      <p:bldP spid="66" grpId="0"/>
      <p:bldP spid="83" grpId="0"/>
      <p:bldP spid="84" grpId="0"/>
      <p:bldP spid="85" grpId="0"/>
      <p:bldP spid="91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 Box 6"/>
          <p:cNvSpPr txBox="1">
            <a:spLocks noChangeArrowheads="1"/>
          </p:cNvSpPr>
          <p:nvPr/>
        </p:nvSpPr>
        <p:spPr bwMode="auto">
          <a:xfrm>
            <a:off x="1828800" y="5877580"/>
            <a:ext cx="6019800" cy="523220"/>
          </a:xfrm>
          <a:prstGeom prst="rect">
            <a:avLst/>
          </a:prstGeom>
          <a:solidFill>
            <a:srgbClr val="BFEE9C"/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/>
              <a:t>图</a:t>
            </a:r>
            <a:r>
              <a:rPr lang="en-US" altLang="zh-CN" dirty="0"/>
              <a:t>1</a:t>
            </a:r>
            <a:r>
              <a:rPr lang="zh-CN" altLang="en-US" dirty="0"/>
              <a:t>：非递归先根遍历流程图</a:t>
            </a:r>
            <a:endParaRPr lang="en-US" altLang="zh-CN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600" y="788934"/>
            <a:ext cx="7772400" cy="5002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en-US" altLang="zh-CN" dirty="0">
                <a:ea typeface="黑体" pitchFamily="2" charset="-122"/>
              </a:rPr>
              <a:t>1.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先根遍历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--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非递归算法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2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7" name="Text Box 6"/>
          <p:cNvSpPr txBox="1">
            <a:spLocks noChangeArrowheads="1"/>
          </p:cNvSpPr>
          <p:nvPr/>
        </p:nvSpPr>
        <p:spPr bwMode="auto">
          <a:xfrm>
            <a:off x="685800" y="2895600"/>
            <a:ext cx="4648200" cy="1219886"/>
          </a:xfrm>
          <a:prstGeom prst="rect">
            <a:avLst/>
          </a:prstGeom>
          <a:solidFill>
            <a:srgbClr val="BCE292"/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3200" dirty="0"/>
              <a:t>先根序列：</a:t>
            </a:r>
            <a:endParaRPr lang="en-US" altLang="zh-CN" sz="3200" dirty="0"/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endParaRPr lang="en-US" altLang="zh-CN" sz="3200" dirty="0"/>
          </a:p>
        </p:txBody>
      </p:sp>
      <p:sp>
        <p:nvSpPr>
          <p:cNvPr id="108" name="Text Box 6"/>
          <p:cNvSpPr txBox="1">
            <a:spLocks noChangeArrowheads="1"/>
          </p:cNvSpPr>
          <p:nvPr/>
        </p:nvSpPr>
        <p:spPr bwMode="auto">
          <a:xfrm>
            <a:off x="685800" y="1219200"/>
            <a:ext cx="6629400" cy="127419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3200" dirty="0"/>
              <a:t>练习</a:t>
            </a:r>
            <a:r>
              <a:rPr lang="en-US" altLang="zh-CN" sz="3200" dirty="0"/>
              <a:t>2</a:t>
            </a:r>
            <a:r>
              <a:rPr lang="zh-CN" altLang="en-US" sz="3200" dirty="0"/>
              <a:t>：</a:t>
            </a:r>
            <a:endParaRPr lang="en-US" altLang="zh-CN" sz="3200" dirty="0"/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3200" dirty="0">
                <a:solidFill>
                  <a:srgbClr val="003399"/>
                </a:solidFill>
              </a:rPr>
              <a:t>“边访问边进栈”</a:t>
            </a:r>
            <a:r>
              <a:rPr lang="zh-CN" altLang="en-US" sz="3200" dirty="0"/>
              <a:t>的进、出栈过程</a:t>
            </a:r>
            <a:endParaRPr lang="en-US" altLang="zh-CN" sz="3200" dirty="0"/>
          </a:p>
        </p:txBody>
      </p:sp>
      <p:sp>
        <p:nvSpPr>
          <p:cNvPr id="109" name="下箭头 108"/>
          <p:cNvSpPr/>
          <p:nvPr/>
        </p:nvSpPr>
        <p:spPr bwMode="auto">
          <a:xfrm>
            <a:off x="2895600" y="2467800"/>
            <a:ext cx="304800" cy="504000"/>
          </a:xfrm>
          <a:prstGeom prst="downArrow">
            <a:avLst/>
          </a:prstGeom>
          <a:solidFill>
            <a:schemeClr val="bg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10" name="Oval 26"/>
          <p:cNvSpPr>
            <a:spLocks noChangeArrowheads="1"/>
          </p:cNvSpPr>
          <p:nvPr/>
        </p:nvSpPr>
        <p:spPr bwMode="auto">
          <a:xfrm>
            <a:off x="5838000" y="3384610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+</a:t>
            </a:r>
          </a:p>
        </p:txBody>
      </p:sp>
      <p:sp>
        <p:nvSpPr>
          <p:cNvPr id="111" name="Oval 27"/>
          <p:cNvSpPr>
            <a:spLocks noChangeArrowheads="1"/>
          </p:cNvSpPr>
          <p:nvPr/>
        </p:nvSpPr>
        <p:spPr bwMode="auto">
          <a:xfrm>
            <a:off x="6688800" y="2497200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ts val="0"/>
              </a:spcBef>
              <a:buNone/>
            </a:pPr>
            <a:r>
              <a:rPr lang="en-US" altLang="zh-CN" sz="3200" dirty="0"/>
              <a:t>--</a:t>
            </a:r>
          </a:p>
        </p:txBody>
      </p:sp>
      <p:sp>
        <p:nvSpPr>
          <p:cNvPr id="112" name="Oval 28"/>
          <p:cNvSpPr>
            <a:spLocks noChangeArrowheads="1"/>
          </p:cNvSpPr>
          <p:nvPr/>
        </p:nvSpPr>
        <p:spPr bwMode="auto">
          <a:xfrm>
            <a:off x="7494000" y="3384610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/</a:t>
            </a:r>
            <a:endParaRPr lang="zh-CN" altLang="en-US" sz="3200" dirty="0"/>
          </a:p>
        </p:txBody>
      </p:sp>
      <p:sp>
        <p:nvSpPr>
          <p:cNvPr id="113" name="Oval 29"/>
          <p:cNvSpPr>
            <a:spLocks noChangeArrowheads="1"/>
          </p:cNvSpPr>
          <p:nvPr/>
        </p:nvSpPr>
        <p:spPr bwMode="auto">
          <a:xfrm>
            <a:off x="5410200" y="4372800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a</a:t>
            </a:r>
            <a:endParaRPr lang="zh-CN" altLang="en-US" sz="3200" dirty="0"/>
          </a:p>
        </p:txBody>
      </p:sp>
      <p:sp>
        <p:nvSpPr>
          <p:cNvPr id="114" name="Oval 30"/>
          <p:cNvSpPr>
            <a:spLocks noChangeArrowheads="1"/>
          </p:cNvSpPr>
          <p:nvPr/>
        </p:nvSpPr>
        <p:spPr bwMode="auto">
          <a:xfrm>
            <a:off x="8006400" y="4399789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e</a:t>
            </a:r>
          </a:p>
        </p:txBody>
      </p:sp>
      <p:sp>
        <p:nvSpPr>
          <p:cNvPr id="115" name="Oval 29"/>
          <p:cNvSpPr>
            <a:spLocks noChangeArrowheads="1"/>
          </p:cNvSpPr>
          <p:nvPr/>
        </p:nvSpPr>
        <p:spPr bwMode="auto">
          <a:xfrm>
            <a:off x="7121400" y="4372800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d</a:t>
            </a:r>
            <a:endParaRPr lang="zh-CN" altLang="en-US" sz="3200" dirty="0"/>
          </a:p>
        </p:txBody>
      </p:sp>
      <p:cxnSp>
        <p:nvCxnSpPr>
          <p:cNvPr id="116" name="直接连接符 115"/>
          <p:cNvCxnSpPr>
            <a:stCxn id="111" idx="3"/>
            <a:endCxn id="110" idx="0"/>
          </p:cNvCxnSpPr>
          <p:nvPr/>
        </p:nvCxnSpPr>
        <p:spPr bwMode="auto">
          <a:xfrm rot="5400000">
            <a:off x="6197696" y="2819696"/>
            <a:ext cx="457219" cy="672609"/>
          </a:xfrm>
          <a:prstGeom prst="line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7" name="直接连接符 116"/>
          <p:cNvCxnSpPr>
            <a:stCxn id="111" idx="5"/>
            <a:endCxn id="112" idx="0"/>
          </p:cNvCxnSpPr>
          <p:nvPr/>
        </p:nvCxnSpPr>
        <p:spPr bwMode="auto">
          <a:xfrm rot="16200000" flipH="1">
            <a:off x="7203886" y="2842495"/>
            <a:ext cx="457219" cy="627009"/>
          </a:xfrm>
          <a:prstGeom prst="line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8" name="直接连接符 117"/>
          <p:cNvCxnSpPr>
            <a:stCxn id="110" idx="3"/>
            <a:endCxn id="113" idx="0"/>
          </p:cNvCxnSpPr>
          <p:nvPr/>
        </p:nvCxnSpPr>
        <p:spPr bwMode="auto">
          <a:xfrm rot="5400000">
            <a:off x="5508006" y="3968996"/>
            <a:ext cx="557999" cy="249609"/>
          </a:xfrm>
          <a:prstGeom prst="line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9" name="直接连接符 118"/>
          <p:cNvCxnSpPr>
            <a:stCxn id="112" idx="3"/>
            <a:endCxn id="115" idx="0"/>
          </p:cNvCxnSpPr>
          <p:nvPr/>
        </p:nvCxnSpPr>
        <p:spPr bwMode="auto">
          <a:xfrm rot="5400000">
            <a:off x="7191606" y="3996596"/>
            <a:ext cx="557999" cy="194409"/>
          </a:xfrm>
          <a:prstGeom prst="line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0" name="直接连接符 119"/>
          <p:cNvCxnSpPr>
            <a:stCxn id="112" idx="5"/>
            <a:endCxn id="114" idx="0"/>
          </p:cNvCxnSpPr>
          <p:nvPr/>
        </p:nvCxnSpPr>
        <p:spPr bwMode="auto">
          <a:xfrm rot="16200000" flipH="1">
            <a:off x="7798801" y="3940190"/>
            <a:ext cx="584988" cy="334209"/>
          </a:xfrm>
          <a:prstGeom prst="line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1" name="Oval 29"/>
          <p:cNvSpPr>
            <a:spLocks noChangeArrowheads="1"/>
          </p:cNvSpPr>
          <p:nvPr/>
        </p:nvSpPr>
        <p:spPr bwMode="auto">
          <a:xfrm>
            <a:off x="6337200" y="4372800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70000"/>
              </a:lnSpc>
              <a:spcBef>
                <a:spcPts val="0"/>
              </a:spcBef>
              <a:buNone/>
            </a:pPr>
            <a:r>
              <a:rPr lang="en-US" altLang="zh-CN" sz="4400" dirty="0"/>
              <a:t>*</a:t>
            </a:r>
            <a:endParaRPr lang="zh-CN" altLang="en-US" sz="4400" dirty="0"/>
          </a:p>
        </p:txBody>
      </p:sp>
      <p:cxnSp>
        <p:nvCxnSpPr>
          <p:cNvPr id="122" name="直接连接符 121"/>
          <p:cNvCxnSpPr>
            <a:stCxn id="110" idx="5"/>
            <a:endCxn id="121" idx="0"/>
          </p:cNvCxnSpPr>
          <p:nvPr/>
        </p:nvCxnSpPr>
        <p:spPr bwMode="auto">
          <a:xfrm rot="16200000" flipH="1">
            <a:off x="6149696" y="3933295"/>
            <a:ext cx="557999" cy="321009"/>
          </a:xfrm>
          <a:prstGeom prst="line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3" name="Oval 30"/>
          <p:cNvSpPr>
            <a:spLocks noChangeArrowheads="1"/>
          </p:cNvSpPr>
          <p:nvPr/>
        </p:nvSpPr>
        <p:spPr bwMode="auto">
          <a:xfrm>
            <a:off x="5990400" y="5287200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b</a:t>
            </a:r>
          </a:p>
        </p:txBody>
      </p:sp>
      <p:cxnSp>
        <p:nvCxnSpPr>
          <p:cNvPr id="124" name="直接连接符 123"/>
          <p:cNvCxnSpPr>
            <a:stCxn id="121" idx="3"/>
            <a:endCxn id="123" idx="0"/>
          </p:cNvCxnSpPr>
          <p:nvPr/>
        </p:nvCxnSpPr>
        <p:spPr bwMode="auto">
          <a:xfrm rot="5400000">
            <a:off x="6084601" y="4960791"/>
            <a:ext cx="484209" cy="168609"/>
          </a:xfrm>
          <a:prstGeom prst="line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5" name="直接连接符 124"/>
          <p:cNvCxnSpPr>
            <a:stCxn id="126" idx="0"/>
            <a:endCxn id="121" idx="5"/>
          </p:cNvCxnSpPr>
          <p:nvPr/>
        </p:nvCxnSpPr>
        <p:spPr bwMode="auto">
          <a:xfrm rot="16200000" flipV="1">
            <a:off x="6643792" y="4926591"/>
            <a:ext cx="484209" cy="237009"/>
          </a:xfrm>
          <a:prstGeom prst="line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6" name="Oval 30"/>
          <p:cNvSpPr>
            <a:spLocks noChangeArrowheads="1"/>
          </p:cNvSpPr>
          <p:nvPr/>
        </p:nvSpPr>
        <p:spPr bwMode="auto">
          <a:xfrm>
            <a:off x="6752400" y="5287200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c</a:t>
            </a:r>
          </a:p>
        </p:txBody>
      </p:sp>
      <p:sp>
        <p:nvSpPr>
          <p:cNvPr id="127" name="矩形 126"/>
          <p:cNvSpPr/>
          <p:nvPr/>
        </p:nvSpPr>
        <p:spPr>
          <a:xfrm>
            <a:off x="727278" y="3429000"/>
            <a:ext cx="4378122" cy="6960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600" dirty="0"/>
              <a:t>--, +, a, *, b, c, /, d, 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381000" y="625629"/>
            <a:ext cx="8763000" cy="598183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/>
              <a:t>void </a:t>
            </a:r>
            <a:r>
              <a:rPr lang="en-US" altLang="zh-CN" sz="3200" dirty="0" err="1"/>
              <a:t>PreOrder</a:t>
            </a:r>
            <a:r>
              <a:rPr lang="en-US" altLang="zh-CN" sz="3200" dirty="0"/>
              <a:t>(</a:t>
            </a:r>
            <a:r>
              <a:rPr lang="en-US" altLang="zh-CN" sz="3200" dirty="0" err="1"/>
              <a:t>BinTree</a:t>
            </a:r>
            <a:r>
              <a:rPr lang="en-US" altLang="zh-CN" sz="3200" dirty="0"/>
              <a:t> t)</a:t>
            </a:r>
          </a:p>
          <a:p>
            <a:pPr algn="just">
              <a:lnSpc>
                <a:spcPct val="114000"/>
              </a:lnSpc>
              <a:spcBef>
                <a:spcPts val="0"/>
              </a:spcBef>
              <a:buNone/>
            </a:pPr>
            <a:r>
              <a:rPr lang="zh-CN" altLang="en-US" sz="3200" dirty="0"/>
              <a:t>{</a:t>
            </a:r>
            <a:r>
              <a:rPr lang="en-US" altLang="zh-CN" sz="3200" dirty="0"/>
              <a:t> Stack s = </a:t>
            </a:r>
            <a:r>
              <a:rPr lang="en-US" altLang="zh-CN" sz="3200" dirty="0" err="1"/>
              <a:t>createEmptyStack</a:t>
            </a:r>
            <a:r>
              <a:rPr lang="en-US" altLang="zh-CN" sz="3200" dirty="0"/>
              <a:t>(); </a:t>
            </a:r>
          </a:p>
          <a:p>
            <a:pPr algn="just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sz="3200" dirty="0"/>
              <a:t>   </a:t>
            </a:r>
            <a:r>
              <a:rPr lang="en-US" altLang="zh-CN" sz="3200" dirty="0" err="1"/>
              <a:t>BinTree</a:t>
            </a:r>
            <a:r>
              <a:rPr lang="en-US" altLang="zh-CN" sz="3200" dirty="0"/>
              <a:t> p = t; </a:t>
            </a:r>
          </a:p>
          <a:p>
            <a:pPr algn="just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sz="3200" dirty="0"/>
              <a:t>   if( p == Null)  return;</a:t>
            </a:r>
          </a:p>
          <a:p>
            <a:pPr indent="276225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sz="3200" dirty="0"/>
              <a:t>   </a:t>
            </a:r>
            <a:r>
              <a:rPr lang="en-US" altLang="zh-CN" sz="3200" dirty="0">
                <a:solidFill>
                  <a:srgbClr val="FF0000"/>
                </a:solidFill>
              </a:rPr>
              <a:t>   </a:t>
            </a:r>
            <a:r>
              <a:rPr lang="en-US" altLang="zh-CN" sz="3200" dirty="0"/>
              <a:t>while(p!=Null)</a:t>
            </a:r>
          </a:p>
          <a:p>
            <a:pPr indent="276225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sz="3200" dirty="0"/>
              <a:t>         </a:t>
            </a:r>
            <a:r>
              <a:rPr lang="en-US" altLang="zh-CN" sz="3200" dirty="0">
                <a:solidFill>
                  <a:srgbClr val="000099"/>
                </a:solidFill>
              </a:rPr>
              <a:t> {</a:t>
            </a:r>
            <a:r>
              <a:rPr lang="en-US" altLang="zh-CN" sz="3200" dirty="0"/>
              <a:t>visit(root(p));  push(s, p); </a:t>
            </a:r>
          </a:p>
          <a:p>
            <a:pPr indent="276225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sz="3200" dirty="0"/>
              <a:t>            p= </a:t>
            </a:r>
            <a:r>
              <a:rPr lang="en-US" altLang="zh-CN" sz="3200" dirty="0" err="1"/>
              <a:t>leftChild</a:t>
            </a:r>
            <a:r>
              <a:rPr lang="en-US" altLang="zh-CN" sz="3200" dirty="0"/>
              <a:t>(p);</a:t>
            </a:r>
            <a:r>
              <a:rPr lang="en-US" altLang="zh-CN" sz="3200" dirty="0">
                <a:solidFill>
                  <a:srgbClr val="000099"/>
                </a:solidFill>
              </a:rPr>
              <a:t>}</a:t>
            </a:r>
          </a:p>
          <a:p>
            <a:pPr indent="276225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sz="3200" dirty="0"/>
              <a:t>      p=top(s);  </a:t>
            </a:r>
          </a:p>
          <a:p>
            <a:pPr indent="276225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sz="3200" dirty="0"/>
              <a:t>      p=</a:t>
            </a:r>
            <a:r>
              <a:rPr lang="en-US" altLang="zh-CN" sz="3200" dirty="0" err="1"/>
              <a:t>rightChild</a:t>
            </a:r>
            <a:r>
              <a:rPr lang="en-US" altLang="zh-CN" sz="3200" dirty="0"/>
              <a:t>(p);  pop(s); </a:t>
            </a:r>
          </a:p>
          <a:p>
            <a:pPr indent="276225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sz="3200" dirty="0"/>
              <a:t>     </a:t>
            </a:r>
            <a:r>
              <a:rPr lang="en-US" altLang="zh-CN" sz="3200" b="1" dirty="0">
                <a:solidFill>
                  <a:srgbClr val="FF0000"/>
                </a:solidFill>
              </a:rPr>
              <a:t>}</a:t>
            </a:r>
            <a:r>
              <a:rPr lang="en-US" altLang="zh-CN" sz="3200" dirty="0"/>
              <a:t>while( ! </a:t>
            </a:r>
            <a:r>
              <a:rPr lang="en-US" altLang="zh-CN" sz="3200" dirty="0" err="1"/>
              <a:t>isEmptyStack</a:t>
            </a:r>
            <a:r>
              <a:rPr lang="en-US" altLang="zh-CN" sz="3200" dirty="0"/>
              <a:t>(s) || p!=Null)</a:t>
            </a:r>
          </a:p>
          <a:p>
            <a:pPr indent="276225">
              <a:lnSpc>
                <a:spcPct val="70000"/>
              </a:lnSpc>
              <a:spcBef>
                <a:spcPts val="0"/>
              </a:spcBef>
              <a:buNone/>
            </a:pPr>
            <a:r>
              <a:rPr lang="en-US" altLang="zh-CN" sz="3200" dirty="0"/>
              <a:t>}</a:t>
            </a:r>
          </a:p>
        </p:txBody>
      </p:sp>
      <p:sp>
        <p:nvSpPr>
          <p:cNvPr id="14" name="矩形 13"/>
          <p:cNvSpPr/>
          <p:nvPr/>
        </p:nvSpPr>
        <p:spPr>
          <a:xfrm>
            <a:off x="6172200" y="1159029"/>
            <a:ext cx="1460656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8A00"/>
                </a:solidFill>
              </a:rPr>
              <a:t>//</a:t>
            </a:r>
            <a:r>
              <a:rPr lang="zh-CN" altLang="en-US" dirty="0">
                <a:solidFill>
                  <a:srgbClr val="008A00"/>
                </a:solidFill>
              </a:rPr>
              <a:t>建空栈</a:t>
            </a:r>
          </a:p>
        </p:txBody>
      </p:sp>
      <p:sp>
        <p:nvSpPr>
          <p:cNvPr id="15" name="矩形 14"/>
          <p:cNvSpPr/>
          <p:nvPr/>
        </p:nvSpPr>
        <p:spPr>
          <a:xfrm>
            <a:off x="3276600" y="1616229"/>
            <a:ext cx="2020105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8A00"/>
                </a:solidFill>
              </a:rPr>
              <a:t>//p</a:t>
            </a:r>
            <a:r>
              <a:rPr lang="zh-CN" altLang="en-US" dirty="0">
                <a:solidFill>
                  <a:srgbClr val="008A00"/>
                </a:solidFill>
              </a:rPr>
              <a:t>指向树根</a:t>
            </a:r>
          </a:p>
        </p:txBody>
      </p:sp>
      <p:sp>
        <p:nvSpPr>
          <p:cNvPr id="16" name="矩形 15"/>
          <p:cNvSpPr/>
          <p:nvPr/>
        </p:nvSpPr>
        <p:spPr>
          <a:xfrm>
            <a:off x="4876800" y="3941058"/>
            <a:ext cx="2430474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8A00"/>
                </a:solidFill>
              </a:rPr>
              <a:t>//p=p</a:t>
            </a:r>
            <a:r>
              <a:rPr lang="zh-CN" altLang="en-US" dirty="0">
                <a:solidFill>
                  <a:srgbClr val="008A00"/>
                </a:solidFill>
              </a:rPr>
              <a:t>的左孩子</a:t>
            </a:r>
          </a:p>
        </p:txBody>
      </p:sp>
      <p:sp>
        <p:nvSpPr>
          <p:cNvPr id="17" name="矩形 16"/>
          <p:cNvSpPr/>
          <p:nvPr/>
        </p:nvSpPr>
        <p:spPr>
          <a:xfrm>
            <a:off x="3886200" y="2819400"/>
            <a:ext cx="1661032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3399"/>
                </a:solidFill>
              </a:rPr>
              <a:t>//</a:t>
            </a:r>
            <a:r>
              <a:rPr lang="zh-CN" altLang="en-US" dirty="0">
                <a:solidFill>
                  <a:srgbClr val="003399"/>
                </a:solidFill>
              </a:rPr>
              <a:t>当</a:t>
            </a:r>
            <a:r>
              <a:rPr lang="en-US" altLang="zh-CN" dirty="0">
                <a:solidFill>
                  <a:srgbClr val="003399"/>
                </a:solidFill>
              </a:rPr>
              <a:t>p</a:t>
            </a:r>
            <a:r>
              <a:rPr lang="zh-CN" altLang="en-US" dirty="0">
                <a:solidFill>
                  <a:srgbClr val="003399"/>
                </a:solidFill>
              </a:rPr>
              <a:t>不空</a:t>
            </a:r>
          </a:p>
        </p:txBody>
      </p:sp>
      <p:sp>
        <p:nvSpPr>
          <p:cNvPr id="18" name="矩形 17"/>
          <p:cNvSpPr/>
          <p:nvPr/>
        </p:nvSpPr>
        <p:spPr>
          <a:xfrm>
            <a:off x="6477000" y="3407658"/>
            <a:ext cx="2419252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8A00"/>
                </a:solidFill>
              </a:rPr>
              <a:t>//</a:t>
            </a:r>
            <a:r>
              <a:rPr lang="zh-CN" altLang="en-US" dirty="0">
                <a:solidFill>
                  <a:srgbClr val="008A00"/>
                </a:solidFill>
              </a:rPr>
              <a:t>访问</a:t>
            </a:r>
            <a:r>
              <a:rPr lang="en-US" altLang="zh-CN" dirty="0">
                <a:solidFill>
                  <a:srgbClr val="008A00"/>
                </a:solidFill>
              </a:rPr>
              <a:t>p, p</a:t>
            </a:r>
            <a:r>
              <a:rPr lang="zh-CN" altLang="en-US" dirty="0">
                <a:solidFill>
                  <a:srgbClr val="008A00"/>
                </a:solidFill>
              </a:rPr>
              <a:t>进栈</a:t>
            </a:r>
          </a:p>
        </p:txBody>
      </p:sp>
      <p:sp>
        <p:nvSpPr>
          <p:cNvPr id="19" name="矩形 18"/>
          <p:cNvSpPr/>
          <p:nvPr/>
        </p:nvSpPr>
        <p:spPr>
          <a:xfrm>
            <a:off x="3124200" y="4531204"/>
            <a:ext cx="5867400" cy="574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3399"/>
                </a:solidFill>
              </a:rPr>
              <a:t>//</a:t>
            </a:r>
            <a:r>
              <a:rPr lang="zh-CN" altLang="en-US" dirty="0">
                <a:solidFill>
                  <a:srgbClr val="003399"/>
                </a:solidFill>
              </a:rPr>
              <a:t>否则</a:t>
            </a:r>
            <a:r>
              <a:rPr lang="en-US" altLang="zh-CN" dirty="0">
                <a:solidFill>
                  <a:srgbClr val="003399"/>
                </a:solidFill>
              </a:rPr>
              <a:t>, p=</a:t>
            </a:r>
            <a:r>
              <a:rPr lang="zh-CN" altLang="en-US" dirty="0">
                <a:solidFill>
                  <a:srgbClr val="003399"/>
                </a:solidFill>
              </a:rPr>
              <a:t>栈顶的右孩子，栈顶出栈</a:t>
            </a:r>
          </a:p>
        </p:txBody>
      </p:sp>
      <p:sp>
        <p:nvSpPr>
          <p:cNvPr id="21" name="矩形 20"/>
          <p:cNvSpPr/>
          <p:nvPr/>
        </p:nvSpPr>
        <p:spPr>
          <a:xfrm>
            <a:off x="670023" y="2743200"/>
            <a:ext cx="800219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/>
              <a:t>do</a:t>
            </a:r>
            <a:r>
              <a:rPr lang="en-US" altLang="zh-CN" sz="3200" b="1" dirty="0">
                <a:solidFill>
                  <a:srgbClr val="FF0000"/>
                </a:solidFill>
              </a:rPr>
              <a:t>{</a:t>
            </a:r>
            <a:endParaRPr lang="zh-CN" altLang="en-US" sz="3200" b="1" dirty="0"/>
          </a:p>
        </p:txBody>
      </p:sp>
      <p:sp>
        <p:nvSpPr>
          <p:cNvPr id="23" name="矩形 22"/>
          <p:cNvSpPr/>
          <p:nvPr/>
        </p:nvSpPr>
        <p:spPr>
          <a:xfrm>
            <a:off x="4381787" y="6055204"/>
            <a:ext cx="3815468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8A00"/>
                </a:solidFill>
              </a:rPr>
              <a:t>//</a:t>
            </a:r>
            <a:r>
              <a:rPr lang="zh-CN" altLang="en-US" dirty="0">
                <a:solidFill>
                  <a:srgbClr val="008A00"/>
                </a:solidFill>
              </a:rPr>
              <a:t>直到栈空且</a:t>
            </a:r>
            <a:r>
              <a:rPr lang="en-US" altLang="zh-CN" dirty="0">
                <a:solidFill>
                  <a:srgbClr val="008A00"/>
                </a:solidFill>
              </a:rPr>
              <a:t>p</a:t>
            </a:r>
            <a:r>
              <a:rPr lang="zh-CN" altLang="en-US" dirty="0">
                <a:solidFill>
                  <a:srgbClr val="008A00"/>
                </a:solidFill>
              </a:rPr>
              <a:t>空，结束</a:t>
            </a:r>
          </a:p>
        </p:txBody>
      </p: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4876800" y="304800"/>
            <a:ext cx="4267200" cy="523220"/>
          </a:xfrm>
          <a:prstGeom prst="rect">
            <a:avLst/>
          </a:prstGeom>
          <a:solidFill>
            <a:srgbClr val="C4E59F"/>
          </a:solidFill>
          <a:ln w="28575" algn="ctr">
            <a:solidFill>
              <a:srgbClr val="92D05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514350" indent="-51435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>
                <a:solidFill>
                  <a:srgbClr val="008A00"/>
                </a:solidFill>
              </a:rPr>
              <a:t>二叉树的非递归先根遍历</a:t>
            </a:r>
            <a:endParaRPr lang="en-US" altLang="zh-CN" dirty="0">
              <a:solidFill>
                <a:srgbClr val="008A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19" grpId="0"/>
      <p:bldP spid="21" grpId="0"/>
      <p:bldP spid="23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en-US" altLang="zh-CN" dirty="0">
                <a:ea typeface="黑体" pitchFamily="2" charset="-122"/>
              </a:rPr>
              <a:t>2.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中根遍历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--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非递归算法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4" name="Text Box 6"/>
          <p:cNvSpPr txBox="1">
            <a:spLocks noChangeArrowheads="1"/>
          </p:cNvSpPr>
          <p:nvPr/>
        </p:nvSpPr>
        <p:spPr bwMode="auto">
          <a:xfrm>
            <a:off x="533400" y="1808900"/>
            <a:ext cx="5562600" cy="20011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514350" indent="-514350">
              <a:lnSpc>
                <a:spcPct val="130000"/>
              </a:lnSpc>
              <a:spcBef>
                <a:spcPts val="0"/>
              </a:spcBef>
              <a:buAutoNum type="arabicParenBoth"/>
            </a:pPr>
            <a:r>
              <a:rPr lang="zh-CN" altLang="en-US" sz="3200" dirty="0"/>
              <a:t>按“中根”遍历左子树；</a:t>
            </a:r>
            <a:endParaRPr lang="en-US" altLang="zh-CN" sz="3200" dirty="0"/>
          </a:p>
          <a:p>
            <a:pPr marL="514350" indent="-514350">
              <a:lnSpc>
                <a:spcPct val="130000"/>
              </a:lnSpc>
              <a:spcBef>
                <a:spcPts val="0"/>
              </a:spcBef>
              <a:buFontTx/>
              <a:buAutoNum type="arabicParenBoth"/>
            </a:pPr>
            <a:r>
              <a:rPr lang="zh-CN" altLang="en-US" sz="3200" dirty="0"/>
              <a:t> 访问根结点；</a:t>
            </a:r>
            <a:endParaRPr lang="en-US" altLang="zh-CN" sz="3200" dirty="0"/>
          </a:p>
          <a:p>
            <a:pPr marL="514350" indent="-514350">
              <a:lnSpc>
                <a:spcPct val="130000"/>
              </a:lnSpc>
              <a:spcBef>
                <a:spcPts val="0"/>
              </a:spcBef>
              <a:buFontTx/>
              <a:buAutoNum type="arabicParenBoth"/>
            </a:pPr>
            <a:r>
              <a:rPr lang="zh-CN" altLang="en-US" sz="3200" dirty="0"/>
              <a:t> 按“中根”遍历右子树；</a:t>
            </a:r>
            <a:endParaRPr lang="en-US" altLang="zh-CN" sz="3200" dirty="0"/>
          </a:p>
        </p:txBody>
      </p:sp>
      <p:sp>
        <p:nvSpPr>
          <p:cNvPr id="18" name="Rectangle 6"/>
          <p:cNvSpPr>
            <a:spLocks noChangeArrowheads="1"/>
          </p:cNvSpPr>
          <p:nvPr/>
        </p:nvSpPr>
        <p:spPr bwMode="auto">
          <a:xfrm>
            <a:off x="533400" y="4572000"/>
            <a:ext cx="8610600" cy="1600200"/>
          </a:xfrm>
          <a:prstGeom prst="rect">
            <a:avLst/>
          </a:prstGeom>
          <a:solidFill>
            <a:srgbClr val="226845"/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000" dirty="0">
                <a:solidFill>
                  <a:schemeClr val="bg1"/>
                </a:solidFill>
              </a:rPr>
              <a:t>--</a:t>
            </a:r>
            <a:r>
              <a:rPr lang="zh-CN" altLang="en-US" sz="3000" dirty="0">
                <a:solidFill>
                  <a:schemeClr val="bg1"/>
                </a:solidFill>
              </a:rPr>
              <a:t>先根：边访问边进栈，向左下方走不动则出栈；</a:t>
            </a:r>
            <a:endParaRPr lang="en-US" altLang="zh-CN" sz="3000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None/>
            </a:pPr>
            <a:r>
              <a:rPr lang="en-US" altLang="zh-CN" sz="3000" dirty="0">
                <a:solidFill>
                  <a:srgbClr val="FFC000"/>
                </a:solidFill>
              </a:rPr>
              <a:t>--</a:t>
            </a:r>
            <a:r>
              <a:rPr lang="zh-CN" altLang="en-US" sz="3000" dirty="0">
                <a:solidFill>
                  <a:srgbClr val="FFC000"/>
                </a:solidFill>
              </a:rPr>
              <a:t>中根：进栈不访问，</a:t>
            </a:r>
            <a:endParaRPr lang="en-US" altLang="zh-CN" sz="3000" dirty="0">
              <a:solidFill>
                <a:srgbClr val="FFC000"/>
              </a:solidFill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000" dirty="0">
                <a:solidFill>
                  <a:srgbClr val="FFC000"/>
                </a:solidFill>
              </a:rPr>
              <a:t>             </a:t>
            </a:r>
            <a:r>
              <a:rPr lang="zh-CN" altLang="en-US" sz="3000" dirty="0">
                <a:solidFill>
                  <a:srgbClr val="FFC000"/>
                </a:solidFill>
              </a:rPr>
              <a:t>向左下方走不动时，访问栈顶、出栈；</a:t>
            </a:r>
            <a:endParaRPr lang="en-US" altLang="zh-CN" sz="3000" dirty="0">
              <a:solidFill>
                <a:srgbClr val="FFC000"/>
              </a:solidFill>
            </a:endParaRPr>
          </a:p>
        </p:txBody>
      </p:sp>
      <p:sp>
        <p:nvSpPr>
          <p:cNvPr id="20" name="Rectangle 6"/>
          <p:cNvSpPr>
            <a:spLocks noChangeArrowheads="1"/>
          </p:cNvSpPr>
          <p:nvPr/>
        </p:nvSpPr>
        <p:spPr bwMode="auto">
          <a:xfrm>
            <a:off x="533400" y="3886200"/>
            <a:ext cx="8610600" cy="609600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zh-CN" altLang="en-US" sz="3000" dirty="0"/>
              <a:t> 对比</a:t>
            </a:r>
            <a:r>
              <a:rPr lang="en-US" altLang="zh-CN" sz="3000" dirty="0"/>
              <a:t>”</a:t>
            </a:r>
            <a:r>
              <a:rPr lang="zh-CN" altLang="en-US" sz="3000" dirty="0"/>
              <a:t>先根 </a:t>
            </a:r>
            <a:r>
              <a:rPr lang="en-US" altLang="zh-CN" sz="3000" dirty="0"/>
              <a:t>”</a:t>
            </a:r>
            <a:r>
              <a:rPr lang="zh-CN" altLang="en-US" sz="3000" dirty="0"/>
              <a:t>与</a:t>
            </a:r>
            <a:r>
              <a:rPr lang="en-US" altLang="zh-CN" sz="3000" dirty="0"/>
              <a:t>”</a:t>
            </a:r>
            <a:r>
              <a:rPr lang="zh-CN" altLang="en-US" sz="3000" dirty="0"/>
              <a:t>中根</a:t>
            </a:r>
            <a:r>
              <a:rPr lang="en-US" altLang="zh-CN" sz="3000" dirty="0"/>
              <a:t>”  </a:t>
            </a:r>
            <a:r>
              <a:rPr lang="en-US" altLang="zh-CN" sz="3000" dirty="0">
                <a:sym typeface="Wingdings" pitchFamily="2" charset="2"/>
              </a:rPr>
              <a:t></a:t>
            </a:r>
            <a:endParaRPr lang="en-US" altLang="zh-CN" sz="3000" dirty="0">
              <a:latin typeface="黑体" pitchFamily="2" charset="-122"/>
            </a:endParaRPr>
          </a:p>
        </p:txBody>
      </p:sp>
      <p:sp>
        <p:nvSpPr>
          <p:cNvPr id="21" name="Text Box 6"/>
          <p:cNvSpPr txBox="1">
            <a:spLocks noChangeArrowheads="1"/>
          </p:cNvSpPr>
          <p:nvPr/>
        </p:nvSpPr>
        <p:spPr bwMode="auto">
          <a:xfrm>
            <a:off x="533400" y="1244025"/>
            <a:ext cx="5562600" cy="584775"/>
          </a:xfrm>
          <a:prstGeom prst="rect">
            <a:avLst/>
          </a:prstGeom>
          <a:solidFill>
            <a:srgbClr val="B3EB89"/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514350" indent="-51435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中根递归：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761984" y="3886200"/>
            <a:ext cx="34676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3200" dirty="0">
                <a:solidFill>
                  <a:srgbClr val="005800"/>
                </a:solidFill>
              </a:rPr>
              <a:t>行走路线相同，但</a:t>
            </a:r>
            <a:endParaRPr lang="en-US" altLang="zh-CN" sz="3200" dirty="0">
              <a:solidFill>
                <a:srgbClr val="005800"/>
              </a:solidFill>
              <a:latin typeface="黑体" pitchFamily="2" charset="-122"/>
            </a:endParaRPr>
          </a:p>
        </p:txBody>
      </p:sp>
      <p:sp>
        <p:nvSpPr>
          <p:cNvPr id="17" name="Oval 27"/>
          <p:cNvSpPr>
            <a:spLocks noChangeArrowheads="1"/>
          </p:cNvSpPr>
          <p:nvPr/>
        </p:nvSpPr>
        <p:spPr bwMode="auto">
          <a:xfrm>
            <a:off x="7035600" y="1060789"/>
            <a:ext cx="432000" cy="432000"/>
          </a:xfrm>
          <a:prstGeom prst="ellipse">
            <a:avLst/>
          </a:prstGeom>
          <a:solidFill>
            <a:srgbClr val="FFFE98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/>
              <a:t>A</a:t>
            </a:r>
          </a:p>
        </p:txBody>
      </p:sp>
      <p:sp>
        <p:nvSpPr>
          <p:cNvPr id="19" name="Oval 28"/>
          <p:cNvSpPr>
            <a:spLocks noChangeArrowheads="1"/>
          </p:cNvSpPr>
          <p:nvPr/>
        </p:nvSpPr>
        <p:spPr bwMode="auto">
          <a:xfrm>
            <a:off x="7492800" y="1822789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C</a:t>
            </a:r>
            <a:endParaRPr lang="zh-CN" altLang="en-US" sz="3200" dirty="0"/>
          </a:p>
        </p:txBody>
      </p:sp>
      <p:sp>
        <p:nvSpPr>
          <p:cNvPr id="23" name="Oval 29"/>
          <p:cNvSpPr>
            <a:spLocks noChangeArrowheads="1"/>
          </p:cNvSpPr>
          <p:nvPr/>
        </p:nvSpPr>
        <p:spPr bwMode="auto">
          <a:xfrm>
            <a:off x="6984598" y="2644748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E</a:t>
            </a:r>
            <a:endParaRPr lang="zh-CN" altLang="en-US" sz="3200" dirty="0"/>
          </a:p>
        </p:txBody>
      </p:sp>
      <p:cxnSp>
        <p:nvCxnSpPr>
          <p:cNvPr id="24" name="直接连接符 23"/>
          <p:cNvCxnSpPr>
            <a:stCxn id="17" idx="3"/>
            <a:endCxn id="33" idx="0"/>
          </p:cNvCxnSpPr>
          <p:nvPr/>
        </p:nvCxnSpPr>
        <p:spPr bwMode="auto">
          <a:xfrm rot="5400000">
            <a:off x="6754480" y="1469445"/>
            <a:ext cx="384306" cy="3044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直接连接符 24"/>
          <p:cNvCxnSpPr>
            <a:stCxn id="17" idx="5"/>
            <a:endCxn id="19" idx="0"/>
          </p:cNvCxnSpPr>
          <p:nvPr/>
        </p:nvCxnSpPr>
        <p:spPr bwMode="auto">
          <a:xfrm rot="16200000" flipH="1">
            <a:off x="7359935" y="1473923"/>
            <a:ext cx="393265" cy="3044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直接连接符 25"/>
          <p:cNvCxnSpPr>
            <a:stCxn id="19" idx="3"/>
            <a:endCxn id="23" idx="0"/>
          </p:cNvCxnSpPr>
          <p:nvPr/>
        </p:nvCxnSpPr>
        <p:spPr bwMode="auto">
          <a:xfrm rot="5400000">
            <a:off x="7151720" y="2240403"/>
            <a:ext cx="453224" cy="35546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7" name="Oval 29"/>
          <p:cNvSpPr>
            <a:spLocks noChangeArrowheads="1"/>
          </p:cNvSpPr>
          <p:nvPr/>
        </p:nvSpPr>
        <p:spPr bwMode="auto">
          <a:xfrm>
            <a:off x="8055598" y="2644748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F</a:t>
            </a:r>
            <a:endParaRPr lang="zh-CN" altLang="en-US" sz="3200" dirty="0"/>
          </a:p>
        </p:txBody>
      </p:sp>
      <p:cxnSp>
        <p:nvCxnSpPr>
          <p:cNvPr id="28" name="直接连接符 27"/>
          <p:cNvCxnSpPr>
            <a:stCxn id="19" idx="5"/>
            <a:endCxn id="27" idx="0"/>
          </p:cNvCxnSpPr>
          <p:nvPr/>
        </p:nvCxnSpPr>
        <p:spPr bwMode="auto">
          <a:xfrm rot="16200000" flipH="1">
            <a:off x="7839954" y="2213104"/>
            <a:ext cx="453224" cy="41006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9" name="Oval 29"/>
          <p:cNvSpPr>
            <a:spLocks noChangeArrowheads="1"/>
          </p:cNvSpPr>
          <p:nvPr/>
        </p:nvSpPr>
        <p:spPr bwMode="auto">
          <a:xfrm>
            <a:off x="7750798" y="3436148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H</a:t>
            </a:r>
            <a:endParaRPr lang="zh-CN" altLang="en-US" sz="3200" dirty="0"/>
          </a:p>
        </p:txBody>
      </p:sp>
      <p:cxnSp>
        <p:nvCxnSpPr>
          <p:cNvPr id="30" name="直接连接符 29"/>
          <p:cNvCxnSpPr>
            <a:stCxn id="27" idx="3"/>
            <a:endCxn id="29" idx="0"/>
          </p:cNvCxnSpPr>
          <p:nvPr/>
        </p:nvCxnSpPr>
        <p:spPr bwMode="auto">
          <a:xfrm rot="5400000">
            <a:off x="7831499" y="3148783"/>
            <a:ext cx="422665" cy="1520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1" name="Oval 29"/>
          <p:cNvSpPr>
            <a:spLocks noChangeArrowheads="1"/>
          </p:cNvSpPr>
          <p:nvPr/>
        </p:nvSpPr>
        <p:spPr bwMode="auto">
          <a:xfrm>
            <a:off x="8407200" y="3436148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I</a:t>
            </a:r>
            <a:endParaRPr lang="zh-CN" altLang="en-US" sz="3200" dirty="0"/>
          </a:p>
        </p:txBody>
      </p:sp>
      <p:cxnSp>
        <p:nvCxnSpPr>
          <p:cNvPr id="32" name="直接连接符 31"/>
          <p:cNvCxnSpPr>
            <a:stCxn id="27" idx="5"/>
            <a:endCxn id="31" idx="0"/>
          </p:cNvCxnSpPr>
          <p:nvPr/>
        </p:nvCxnSpPr>
        <p:spPr bwMode="auto">
          <a:xfrm rot="16200000" flipH="1">
            <a:off x="8312434" y="3125381"/>
            <a:ext cx="422665" cy="19886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3" name="Oval 28"/>
          <p:cNvSpPr>
            <a:spLocks noChangeArrowheads="1"/>
          </p:cNvSpPr>
          <p:nvPr/>
        </p:nvSpPr>
        <p:spPr bwMode="auto">
          <a:xfrm>
            <a:off x="6578400" y="181383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B</a:t>
            </a:r>
            <a:endParaRPr lang="zh-CN" altLang="en-US" sz="3200" dirty="0"/>
          </a:p>
        </p:txBody>
      </p:sp>
      <p:sp>
        <p:nvSpPr>
          <p:cNvPr id="34" name="Oval 29"/>
          <p:cNvSpPr>
            <a:spLocks noChangeArrowheads="1"/>
          </p:cNvSpPr>
          <p:nvPr/>
        </p:nvSpPr>
        <p:spPr bwMode="auto">
          <a:xfrm>
            <a:off x="6049200" y="2662798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D</a:t>
            </a:r>
            <a:endParaRPr lang="zh-CN" altLang="en-US" sz="3200" dirty="0"/>
          </a:p>
        </p:txBody>
      </p:sp>
      <p:cxnSp>
        <p:nvCxnSpPr>
          <p:cNvPr id="35" name="直接连接符 34"/>
          <p:cNvCxnSpPr>
            <a:stCxn id="33" idx="3"/>
            <a:endCxn id="34" idx="0"/>
          </p:cNvCxnSpPr>
          <p:nvPr/>
        </p:nvCxnSpPr>
        <p:spPr bwMode="auto">
          <a:xfrm rot="5400000">
            <a:off x="6213317" y="2234449"/>
            <a:ext cx="480233" cy="3764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6" name="Oval 29"/>
          <p:cNvSpPr>
            <a:spLocks noChangeArrowheads="1"/>
          </p:cNvSpPr>
          <p:nvPr/>
        </p:nvSpPr>
        <p:spPr bwMode="auto">
          <a:xfrm>
            <a:off x="7264200" y="345420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G</a:t>
            </a:r>
            <a:endParaRPr lang="zh-CN" altLang="en-US" sz="3200" dirty="0"/>
          </a:p>
        </p:txBody>
      </p:sp>
      <p:cxnSp>
        <p:nvCxnSpPr>
          <p:cNvPr id="37" name="直接连接符 36"/>
          <p:cNvCxnSpPr>
            <a:stCxn id="23" idx="5"/>
            <a:endCxn id="36" idx="0"/>
          </p:cNvCxnSpPr>
          <p:nvPr/>
        </p:nvCxnSpPr>
        <p:spPr bwMode="auto">
          <a:xfrm rot="16200000" flipH="1">
            <a:off x="7196408" y="3170407"/>
            <a:ext cx="440717" cy="12686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 Box 6"/>
          <p:cNvSpPr txBox="1">
            <a:spLocks noChangeArrowheads="1"/>
          </p:cNvSpPr>
          <p:nvPr/>
        </p:nvSpPr>
        <p:spPr bwMode="auto">
          <a:xfrm>
            <a:off x="381000" y="5690580"/>
            <a:ext cx="8763000" cy="634020"/>
          </a:xfrm>
          <a:prstGeom prst="rect">
            <a:avLst/>
          </a:prstGeom>
          <a:solidFill>
            <a:srgbClr val="B4DE86"/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3200" dirty="0"/>
              <a:t>中根序列：</a:t>
            </a:r>
            <a:endParaRPr lang="en-US" altLang="zh-CN" sz="3200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en-US" altLang="zh-CN" dirty="0">
                <a:ea typeface="黑体" pitchFamily="2" charset="-122"/>
              </a:rPr>
              <a:t>2.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中根遍历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--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非递归算法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381000" y="1170918"/>
            <a:ext cx="8763000" cy="446788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solidFill>
              <a:srgbClr val="92D05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000" dirty="0"/>
              <a:t>1)</a:t>
            </a:r>
            <a:r>
              <a:rPr lang="zh-CN" altLang="en-US" sz="3000" dirty="0"/>
              <a:t> 置树根为当前结点</a:t>
            </a:r>
            <a:r>
              <a:rPr lang="en-US" altLang="zh-CN" sz="3000" dirty="0"/>
              <a:t>p</a:t>
            </a:r>
            <a:r>
              <a:rPr lang="zh-CN" altLang="en-US" sz="3000" dirty="0"/>
              <a:t>，</a:t>
            </a:r>
            <a:endParaRPr lang="en-US" altLang="zh-CN" sz="3000" dirty="0"/>
          </a:p>
          <a:p>
            <a:pPr>
              <a:lnSpc>
                <a:spcPct val="120000"/>
              </a:lnSpc>
              <a:spcBef>
                <a:spcPts val="900"/>
              </a:spcBef>
              <a:buNone/>
            </a:pPr>
            <a:r>
              <a:rPr lang="en-US" altLang="zh-CN" sz="3000" dirty="0"/>
              <a:t>2) </a:t>
            </a:r>
            <a:r>
              <a:rPr lang="zh-CN" altLang="en-US" sz="3000" dirty="0"/>
              <a:t>若</a:t>
            </a:r>
            <a:r>
              <a:rPr lang="en-US" altLang="zh-CN" sz="3000" dirty="0" err="1"/>
              <a:t>p≠Null</a:t>
            </a:r>
            <a:r>
              <a:rPr lang="zh-CN" altLang="en-US" sz="3000" dirty="0"/>
              <a:t>，</a:t>
            </a:r>
            <a:r>
              <a:rPr lang="zh-CN" altLang="en-US" sz="3000" dirty="0">
                <a:solidFill>
                  <a:srgbClr val="C00000"/>
                </a:solidFill>
              </a:rPr>
              <a:t>访问</a:t>
            </a:r>
            <a:r>
              <a:rPr lang="en-US" altLang="zh-CN" sz="3000" dirty="0">
                <a:solidFill>
                  <a:srgbClr val="C00000"/>
                </a:solidFill>
              </a:rPr>
              <a:t>p</a:t>
            </a:r>
            <a:r>
              <a:rPr lang="zh-CN" altLang="en-US" sz="3000" dirty="0">
                <a:solidFill>
                  <a:srgbClr val="C00000"/>
                </a:solidFill>
              </a:rPr>
              <a:t>，</a:t>
            </a:r>
            <a:endParaRPr lang="en-US" altLang="zh-CN" sz="3000" dirty="0">
              <a:solidFill>
                <a:srgbClr val="C00000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000" dirty="0">
                <a:solidFill>
                  <a:srgbClr val="C00000"/>
                </a:solidFill>
              </a:rPr>
              <a:t>   p</a:t>
            </a:r>
            <a:r>
              <a:rPr lang="zh-CN" altLang="en-US" sz="3000" dirty="0">
                <a:solidFill>
                  <a:srgbClr val="C00000"/>
                </a:solidFill>
              </a:rPr>
              <a:t>进栈，</a:t>
            </a:r>
            <a:r>
              <a:rPr lang="en-US" altLang="zh-CN" sz="3000" dirty="0">
                <a:solidFill>
                  <a:srgbClr val="C00000"/>
                </a:solidFill>
              </a:rPr>
              <a:t>p=p</a:t>
            </a:r>
            <a:r>
              <a:rPr lang="zh-CN" altLang="en-US" sz="3000" dirty="0">
                <a:solidFill>
                  <a:srgbClr val="C00000"/>
                </a:solidFill>
              </a:rPr>
              <a:t>的左孩子；</a:t>
            </a:r>
            <a:endParaRPr lang="en-US" altLang="zh-CN" sz="3000" dirty="0">
              <a:solidFill>
                <a:srgbClr val="C00000"/>
              </a:solidFill>
            </a:endParaRPr>
          </a:p>
          <a:p>
            <a:pPr>
              <a:lnSpc>
                <a:spcPct val="120000"/>
              </a:lnSpc>
              <a:spcBef>
                <a:spcPts val="900"/>
              </a:spcBef>
              <a:buNone/>
            </a:pPr>
            <a:r>
              <a:rPr lang="en-US" altLang="zh-CN" sz="3000" dirty="0"/>
              <a:t>3) </a:t>
            </a:r>
            <a:r>
              <a:rPr lang="zh-CN" altLang="en-US" sz="3000" dirty="0"/>
              <a:t>重复</a:t>
            </a:r>
            <a:r>
              <a:rPr lang="en-US" altLang="zh-CN" sz="3000" dirty="0"/>
              <a:t>2)</a:t>
            </a:r>
            <a:r>
              <a:rPr lang="zh-CN" altLang="en-US" sz="3000" dirty="0"/>
              <a:t>，直到</a:t>
            </a:r>
            <a:r>
              <a:rPr lang="en-US" altLang="zh-CN" sz="3000" dirty="0"/>
              <a:t>p</a:t>
            </a:r>
            <a:r>
              <a:rPr lang="zh-CN" altLang="en-US" sz="3000" dirty="0"/>
              <a:t>为</a:t>
            </a:r>
            <a:r>
              <a:rPr lang="en-US" altLang="zh-CN" sz="3000" dirty="0"/>
              <a:t>Null</a:t>
            </a:r>
            <a:r>
              <a:rPr lang="zh-CN" altLang="en-US" sz="3000" dirty="0"/>
              <a:t>；</a:t>
            </a:r>
            <a:endParaRPr lang="en-US" altLang="zh-CN" sz="3000" dirty="0"/>
          </a:p>
          <a:p>
            <a:pPr>
              <a:lnSpc>
                <a:spcPct val="120000"/>
              </a:lnSpc>
              <a:spcBef>
                <a:spcPts val="900"/>
              </a:spcBef>
              <a:buNone/>
            </a:pPr>
            <a:r>
              <a:rPr lang="en-US" altLang="zh-CN" sz="3000" dirty="0"/>
              <a:t>4)</a:t>
            </a:r>
            <a:r>
              <a:rPr lang="zh-CN" altLang="en-US" sz="3000" dirty="0"/>
              <a:t> 当栈不空，</a:t>
            </a:r>
            <a:r>
              <a:rPr lang="en-US" altLang="zh-CN" sz="3000" dirty="0">
                <a:solidFill>
                  <a:srgbClr val="00518E"/>
                </a:solidFill>
              </a:rPr>
              <a:t>p=</a:t>
            </a:r>
            <a:r>
              <a:rPr lang="zh-CN" altLang="en-US" sz="3000" dirty="0">
                <a:solidFill>
                  <a:srgbClr val="00518E"/>
                </a:solidFill>
              </a:rPr>
              <a:t>栈顶的右孩子，</a:t>
            </a:r>
            <a:endParaRPr lang="en-US" altLang="zh-CN" sz="3000" dirty="0">
              <a:solidFill>
                <a:srgbClr val="00518E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3000" dirty="0">
                <a:solidFill>
                  <a:srgbClr val="00518E"/>
                </a:solidFill>
              </a:rPr>
              <a:t>   访问栈顶，</a:t>
            </a:r>
            <a:r>
              <a:rPr lang="zh-CN" altLang="en-US" sz="3000" dirty="0"/>
              <a:t>退栈，返回</a:t>
            </a:r>
            <a:r>
              <a:rPr lang="en-US" altLang="zh-CN" sz="3000" dirty="0"/>
              <a:t>2)</a:t>
            </a:r>
            <a:r>
              <a:rPr lang="zh-CN" altLang="en-US" sz="3000" dirty="0"/>
              <a:t>；</a:t>
            </a:r>
            <a:endParaRPr lang="en-US" altLang="zh-CN" sz="3000" dirty="0"/>
          </a:p>
          <a:p>
            <a:pPr>
              <a:lnSpc>
                <a:spcPct val="120000"/>
              </a:lnSpc>
              <a:spcBef>
                <a:spcPts val="900"/>
              </a:spcBef>
              <a:buNone/>
            </a:pPr>
            <a:r>
              <a:rPr lang="en-US" altLang="zh-CN" sz="3000" dirty="0"/>
              <a:t>5) </a:t>
            </a:r>
            <a:r>
              <a:rPr lang="zh-CN" altLang="en-US" sz="3000" dirty="0"/>
              <a:t>若栈空且</a:t>
            </a:r>
            <a:r>
              <a:rPr lang="en-US" altLang="zh-CN" sz="3000" dirty="0"/>
              <a:t>p</a:t>
            </a:r>
            <a:r>
              <a:rPr lang="zh-CN" altLang="en-US" sz="3000" dirty="0"/>
              <a:t>为</a:t>
            </a:r>
            <a:r>
              <a:rPr lang="en-US" altLang="zh-CN" sz="3000" dirty="0"/>
              <a:t>Null </a:t>
            </a:r>
            <a:r>
              <a:rPr lang="zh-CN" altLang="en-US" sz="3000" dirty="0"/>
              <a:t>，结束。</a:t>
            </a:r>
            <a:endParaRPr lang="en-US" altLang="zh-CN" sz="3000" dirty="0"/>
          </a:p>
        </p:txBody>
      </p:sp>
      <p:cxnSp>
        <p:nvCxnSpPr>
          <p:cNvPr id="9" name="直接连接符 8"/>
          <p:cNvCxnSpPr/>
          <p:nvPr/>
        </p:nvCxnSpPr>
        <p:spPr bwMode="auto">
          <a:xfrm>
            <a:off x="2743200" y="2159930"/>
            <a:ext cx="1066800" cy="1588"/>
          </a:xfrm>
          <a:prstGeom prst="line">
            <a:avLst/>
          </a:prstGeom>
          <a:solidFill>
            <a:srgbClr val="B9FFB9"/>
          </a:solidFill>
          <a:ln w="1270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4724400" y="1382124"/>
          <a:ext cx="1828800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矩形 10"/>
          <p:cNvSpPr/>
          <p:nvPr/>
        </p:nvSpPr>
        <p:spPr>
          <a:xfrm>
            <a:off x="4791772" y="2358485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4770934" y="1825161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4770934" y="1323318"/>
            <a:ext cx="444352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14" name="Oval 27"/>
          <p:cNvSpPr>
            <a:spLocks noChangeArrowheads="1"/>
          </p:cNvSpPr>
          <p:nvPr/>
        </p:nvSpPr>
        <p:spPr bwMode="auto">
          <a:xfrm>
            <a:off x="6987600" y="2415318"/>
            <a:ext cx="432000" cy="432000"/>
          </a:xfrm>
          <a:prstGeom prst="ellipse">
            <a:avLst/>
          </a:prstGeom>
          <a:solidFill>
            <a:srgbClr val="FFFE98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/>
              <a:t>A</a:t>
            </a:r>
          </a:p>
        </p:txBody>
      </p:sp>
      <p:sp>
        <p:nvSpPr>
          <p:cNvPr id="15" name="Oval 28"/>
          <p:cNvSpPr>
            <a:spLocks noChangeArrowheads="1"/>
          </p:cNvSpPr>
          <p:nvPr/>
        </p:nvSpPr>
        <p:spPr bwMode="auto">
          <a:xfrm>
            <a:off x="7475398" y="3177318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C</a:t>
            </a:r>
            <a:endParaRPr lang="zh-CN" altLang="en-US" sz="3200" dirty="0"/>
          </a:p>
        </p:txBody>
      </p:sp>
      <p:sp>
        <p:nvSpPr>
          <p:cNvPr id="16" name="Oval 29"/>
          <p:cNvSpPr>
            <a:spLocks noChangeArrowheads="1"/>
          </p:cNvSpPr>
          <p:nvPr/>
        </p:nvSpPr>
        <p:spPr bwMode="auto">
          <a:xfrm>
            <a:off x="6865798" y="3999277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E</a:t>
            </a:r>
            <a:endParaRPr lang="zh-CN" altLang="en-US" sz="3200" dirty="0"/>
          </a:p>
        </p:txBody>
      </p:sp>
      <p:cxnSp>
        <p:nvCxnSpPr>
          <p:cNvPr id="17" name="直接连接符 16"/>
          <p:cNvCxnSpPr>
            <a:stCxn id="14" idx="3"/>
            <a:endCxn id="26" idx="0"/>
          </p:cNvCxnSpPr>
          <p:nvPr/>
        </p:nvCxnSpPr>
        <p:spPr bwMode="auto">
          <a:xfrm rot="5400000">
            <a:off x="6654280" y="2771774"/>
            <a:ext cx="384306" cy="4088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直接连接符 17"/>
          <p:cNvCxnSpPr>
            <a:stCxn id="14" idx="5"/>
            <a:endCxn id="15" idx="0"/>
          </p:cNvCxnSpPr>
          <p:nvPr/>
        </p:nvCxnSpPr>
        <p:spPr bwMode="auto">
          <a:xfrm rot="16200000" flipH="1">
            <a:off x="7327234" y="2813153"/>
            <a:ext cx="393265" cy="33506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直接连接符 18"/>
          <p:cNvCxnSpPr>
            <a:stCxn id="15" idx="3"/>
            <a:endCxn id="16" idx="0"/>
          </p:cNvCxnSpPr>
          <p:nvPr/>
        </p:nvCxnSpPr>
        <p:spPr bwMode="auto">
          <a:xfrm rot="5400000">
            <a:off x="7083619" y="3544233"/>
            <a:ext cx="453224" cy="4568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" name="Oval 29"/>
          <p:cNvSpPr>
            <a:spLocks noChangeArrowheads="1"/>
          </p:cNvSpPr>
          <p:nvPr/>
        </p:nvSpPr>
        <p:spPr bwMode="auto">
          <a:xfrm>
            <a:off x="8055598" y="3999277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F</a:t>
            </a:r>
            <a:endParaRPr lang="zh-CN" altLang="en-US" sz="3200" dirty="0"/>
          </a:p>
        </p:txBody>
      </p:sp>
      <p:cxnSp>
        <p:nvCxnSpPr>
          <p:cNvPr id="21" name="直接连接符 20"/>
          <p:cNvCxnSpPr>
            <a:stCxn id="15" idx="5"/>
            <a:endCxn id="20" idx="0"/>
          </p:cNvCxnSpPr>
          <p:nvPr/>
        </p:nvCxnSpPr>
        <p:spPr bwMode="auto">
          <a:xfrm rot="16200000" flipH="1">
            <a:off x="7831253" y="3558932"/>
            <a:ext cx="453224" cy="4274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2" name="Oval 29"/>
          <p:cNvSpPr>
            <a:spLocks noChangeArrowheads="1"/>
          </p:cNvSpPr>
          <p:nvPr/>
        </p:nvSpPr>
        <p:spPr bwMode="auto">
          <a:xfrm>
            <a:off x="7750798" y="4790677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H</a:t>
            </a:r>
            <a:endParaRPr lang="zh-CN" altLang="en-US" sz="3200" dirty="0"/>
          </a:p>
        </p:txBody>
      </p:sp>
      <p:cxnSp>
        <p:nvCxnSpPr>
          <p:cNvPr id="23" name="直接连接符 22"/>
          <p:cNvCxnSpPr>
            <a:stCxn id="20" idx="3"/>
            <a:endCxn id="22" idx="0"/>
          </p:cNvCxnSpPr>
          <p:nvPr/>
        </p:nvCxnSpPr>
        <p:spPr bwMode="auto">
          <a:xfrm rot="5400000">
            <a:off x="7831499" y="4503312"/>
            <a:ext cx="422665" cy="1520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4" name="Oval 29"/>
          <p:cNvSpPr>
            <a:spLocks noChangeArrowheads="1"/>
          </p:cNvSpPr>
          <p:nvPr/>
        </p:nvSpPr>
        <p:spPr bwMode="auto">
          <a:xfrm>
            <a:off x="8407200" y="4790677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I</a:t>
            </a:r>
            <a:endParaRPr lang="zh-CN" altLang="en-US" sz="3200" dirty="0"/>
          </a:p>
        </p:txBody>
      </p:sp>
      <p:cxnSp>
        <p:nvCxnSpPr>
          <p:cNvPr id="25" name="直接连接符 24"/>
          <p:cNvCxnSpPr>
            <a:stCxn id="20" idx="5"/>
            <a:endCxn id="24" idx="0"/>
          </p:cNvCxnSpPr>
          <p:nvPr/>
        </p:nvCxnSpPr>
        <p:spPr bwMode="auto">
          <a:xfrm rot="16200000" flipH="1">
            <a:off x="8312434" y="4479910"/>
            <a:ext cx="422665" cy="19886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Oval 28"/>
          <p:cNvSpPr>
            <a:spLocks noChangeArrowheads="1"/>
          </p:cNvSpPr>
          <p:nvPr/>
        </p:nvSpPr>
        <p:spPr bwMode="auto">
          <a:xfrm>
            <a:off x="6426000" y="3168359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B</a:t>
            </a:r>
            <a:endParaRPr lang="zh-CN" altLang="en-US" sz="3200" dirty="0"/>
          </a:p>
        </p:txBody>
      </p:sp>
      <p:sp>
        <p:nvSpPr>
          <p:cNvPr id="27" name="Oval 29"/>
          <p:cNvSpPr>
            <a:spLocks noChangeArrowheads="1"/>
          </p:cNvSpPr>
          <p:nvPr/>
        </p:nvSpPr>
        <p:spPr bwMode="auto">
          <a:xfrm>
            <a:off x="5896800" y="4017327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D</a:t>
            </a:r>
            <a:endParaRPr lang="zh-CN" altLang="en-US" sz="3200" dirty="0"/>
          </a:p>
        </p:txBody>
      </p:sp>
      <p:cxnSp>
        <p:nvCxnSpPr>
          <p:cNvPr id="28" name="直接连接符 27"/>
          <p:cNvCxnSpPr>
            <a:stCxn id="26" idx="3"/>
            <a:endCxn id="27" idx="0"/>
          </p:cNvCxnSpPr>
          <p:nvPr/>
        </p:nvCxnSpPr>
        <p:spPr bwMode="auto">
          <a:xfrm rot="5400000">
            <a:off x="6060917" y="3588978"/>
            <a:ext cx="480233" cy="3764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9" name="Oval 29"/>
          <p:cNvSpPr>
            <a:spLocks noChangeArrowheads="1"/>
          </p:cNvSpPr>
          <p:nvPr/>
        </p:nvSpPr>
        <p:spPr bwMode="auto">
          <a:xfrm>
            <a:off x="7145400" y="4808729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G</a:t>
            </a:r>
            <a:endParaRPr lang="zh-CN" altLang="en-US" sz="3200" dirty="0"/>
          </a:p>
        </p:txBody>
      </p:sp>
      <p:cxnSp>
        <p:nvCxnSpPr>
          <p:cNvPr id="30" name="直接连接符 29"/>
          <p:cNvCxnSpPr>
            <a:stCxn id="16" idx="5"/>
            <a:endCxn id="29" idx="0"/>
          </p:cNvCxnSpPr>
          <p:nvPr/>
        </p:nvCxnSpPr>
        <p:spPr bwMode="auto">
          <a:xfrm rot="16200000" flipH="1">
            <a:off x="7077608" y="4524936"/>
            <a:ext cx="440717" cy="12686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直接箭头连接符 30"/>
          <p:cNvCxnSpPr/>
          <p:nvPr/>
        </p:nvCxnSpPr>
        <p:spPr bwMode="auto">
          <a:xfrm rot="10800000" flipV="1">
            <a:off x="7391400" y="2390117"/>
            <a:ext cx="304800" cy="92441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2" name="直接箭头连接符 31"/>
          <p:cNvCxnSpPr/>
          <p:nvPr/>
        </p:nvCxnSpPr>
        <p:spPr bwMode="auto">
          <a:xfrm rot="5400000">
            <a:off x="6789921" y="3007838"/>
            <a:ext cx="364759" cy="2286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3" name="直接箭头连接符 32"/>
          <p:cNvCxnSpPr>
            <a:endCxn id="27" idx="7"/>
          </p:cNvCxnSpPr>
          <p:nvPr/>
        </p:nvCxnSpPr>
        <p:spPr bwMode="auto">
          <a:xfrm rot="5400000">
            <a:off x="6173732" y="3777322"/>
            <a:ext cx="395074" cy="211467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4" name="直接箭头连接符 33"/>
          <p:cNvCxnSpPr/>
          <p:nvPr/>
        </p:nvCxnSpPr>
        <p:spPr bwMode="auto">
          <a:xfrm rot="5400000">
            <a:off x="5791200" y="4523718"/>
            <a:ext cx="304800" cy="1524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5" name="直接箭头连接符 34"/>
          <p:cNvCxnSpPr/>
          <p:nvPr/>
        </p:nvCxnSpPr>
        <p:spPr bwMode="auto">
          <a:xfrm rot="16200000" flipH="1">
            <a:off x="6134101" y="4561818"/>
            <a:ext cx="304799" cy="762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6" name="直接箭头连接符 35"/>
          <p:cNvCxnSpPr/>
          <p:nvPr/>
        </p:nvCxnSpPr>
        <p:spPr bwMode="auto">
          <a:xfrm rot="16200000" flipH="1">
            <a:off x="6591300" y="3723618"/>
            <a:ext cx="304800" cy="762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7" name="直接箭头连接符 36"/>
          <p:cNvCxnSpPr/>
          <p:nvPr/>
        </p:nvCxnSpPr>
        <p:spPr bwMode="auto">
          <a:xfrm rot="5400000">
            <a:off x="7826998" y="2939759"/>
            <a:ext cx="381000" cy="2286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8" name="直接箭头连接符 37"/>
          <p:cNvCxnSpPr/>
          <p:nvPr/>
        </p:nvCxnSpPr>
        <p:spPr bwMode="auto">
          <a:xfrm rot="5400000">
            <a:off x="7179298" y="3799818"/>
            <a:ext cx="304800" cy="2286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9" name="直接箭头连接符 38"/>
          <p:cNvCxnSpPr/>
          <p:nvPr/>
        </p:nvCxnSpPr>
        <p:spPr bwMode="auto">
          <a:xfrm rot="5400000">
            <a:off x="6645898" y="4485618"/>
            <a:ext cx="381000" cy="1524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0" name="直接箭头连接符 39"/>
          <p:cNvCxnSpPr/>
          <p:nvPr/>
        </p:nvCxnSpPr>
        <p:spPr bwMode="auto">
          <a:xfrm rot="5400000">
            <a:off x="7353300" y="4561818"/>
            <a:ext cx="381000" cy="1524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1" name="直接箭头连接符 40"/>
          <p:cNvCxnSpPr/>
          <p:nvPr/>
        </p:nvCxnSpPr>
        <p:spPr bwMode="auto">
          <a:xfrm rot="5400000">
            <a:off x="7010400" y="5285718"/>
            <a:ext cx="304800" cy="1524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2" name="直接箭头连接符 41"/>
          <p:cNvCxnSpPr/>
          <p:nvPr/>
        </p:nvCxnSpPr>
        <p:spPr bwMode="auto">
          <a:xfrm rot="16200000" flipH="1">
            <a:off x="7353301" y="5323818"/>
            <a:ext cx="304799" cy="762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3" name="直接箭头连接符 42"/>
          <p:cNvCxnSpPr/>
          <p:nvPr/>
        </p:nvCxnSpPr>
        <p:spPr bwMode="auto">
          <a:xfrm rot="5400000">
            <a:off x="7691997" y="5285718"/>
            <a:ext cx="304800" cy="1524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4" name="直接箭头连接符 43"/>
          <p:cNvCxnSpPr/>
          <p:nvPr/>
        </p:nvCxnSpPr>
        <p:spPr bwMode="auto">
          <a:xfrm rot="16200000" flipH="1">
            <a:off x="7962901" y="5323818"/>
            <a:ext cx="304799" cy="762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5" name="直接箭头连接符 44"/>
          <p:cNvCxnSpPr/>
          <p:nvPr/>
        </p:nvCxnSpPr>
        <p:spPr bwMode="auto">
          <a:xfrm rot="5400000">
            <a:off x="8301598" y="5285718"/>
            <a:ext cx="304800" cy="1524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6" name="直接箭头连接符 45"/>
          <p:cNvCxnSpPr/>
          <p:nvPr/>
        </p:nvCxnSpPr>
        <p:spPr bwMode="auto">
          <a:xfrm rot="16200000" flipH="1">
            <a:off x="8644500" y="5323818"/>
            <a:ext cx="304799" cy="762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7" name="直接箭头连接符 46"/>
          <p:cNvCxnSpPr/>
          <p:nvPr/>
        </p:nvCxnSpPr>
        <p:spPr bwMode="auto">
          <a:xfrm rot="5400000">
            <a:off x="8034898" y="4561818"/>
            <a:ext cx="304800" cy="2286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8" name="直接箭头连接符 47"/>
          <p:cNvCxnSpPr/>
          <p:nvPr/>
        </p:nvCxnSpPr>
        <p:spPr bwMode="auto">
          <a:xfrm rot="5400000">
            <a:off x="8568300" y="4561818"/>
            <a:ext cx="381000" cy="1524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9" name="直接箭头连接符 48"/>
          <p:cNvCxnSpPr/>
          <p:nvPr/>
        </p:nvCxnSpPr>
        <p:spPr bwMode="auto">
          <a:xfrm rot="5400000">
            <a:off x="8265599" y="3797717"/>
            <a:ext cx="381000" cy="156602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0" name="Text Box 34"/>
          <p:cNvSpPr txBox="1">
            <a:spLocks noChangeArrowheads="1"/>
          </p:cNvSpPr>
          <p:nvPr/>
        </p:nvSpPr>
        <p:spPr bwMode="auto">
          <a:xfrm>
            <a:off x="7467600" y="2181675"/>
            <a:ext cx="663534" cy="43704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>
                <a:solidFill>
                  <a:srgbClr val="003399"/>
                </a:solidFill>
                <a:ea typeface="宋体" pitchFamily="2" charset="-122"/>
              </a:rPr>
              <a:t>p</a:t>
            </a:r>
          </a:p>
        </p:txBody>
      </p:sp>
      <p:sp>
        <p:nvSpPr>
          <p:cNvPr id="51" name="矩形 50"/>
          <p:cNvSpPr/>
          <p:nvPr/>
        </p:nvSpPr>
        <p:spPr>
          <a:xfrm>
            <a:off x="5096572" y="2381862"/>
            <a:ext cx="444352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52" name="矩形 51"/>
          <p:cNvSpPr/>
          <p:nvPr/>
        </p:nvSpPr>
        <p:spPr>
          <a:xfrm>
            <a:off x="5105400" y="1893105"/>
            <a:ext cx="423514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/>
              <a:t>E</a:t>
            </a:r>
            <a:endParaRPr lang="zh-CN" altLang="en-US" dirty="0"/>
          </a:p>
        </p:txBody>
      </p:sp>
      <p:sp>
        <p:nvSpPr>
          <p:cNvPr id="53" name="矩形 52"/>
          <p:cNvSpPr/>
          <p:nvPr/>
        </p:nvSpPr>
        <p:spPr>
          <a:xfrm>
            <a:off x="5423048" y="1893105"/>
            <a:ext cx="463588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/>
              <a:t>G</a:t>
            </a:r>
            <a:endParaRPr lang="zh-CN" altLang="en-US" dirty="0"/>
          </a:p>
        </p:txBody>
      </p:sp>
      <p:sp>
        <p:nvSpPr>
          <p:cNvPr id="54" name="矩形 53"/>
          <p:cNvSpPr/>
          <p:nvPr/>
        </p:nvSpPr>
        <p:spPr>
          <a:xfrm>
            <a:off x="5791200" y="2403204"/>
            <a:ext cx="404278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/>
              <a:t>F</a:t>
            </a:r>
            <a:endParaRPr lang="zh-CN" altLang="en-US" dirty="0"/>
          </a:p>
        </p:txBody>
      </p:sp>
      <p:sp>
        <p:nvSpPr>
          <p:cNvPr id="55" name="矩形 54"/>
          <p:cNvSpPr/>
          <p:nvPr/>
        </p:nvSpPr>
        <p:spPr>
          <a:xfrm>
            <a:off x="5791200" y="1869804"/>
            <a:ext cx="444352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/>
              <a:t>H</a:t>
            </a:r>
            <a:endParaRPr lang="zh-CN" altLang="en-US" dirty="0"/>
          </a:p>
        </p:txBody>
      </p:sp>
      <p:sp>
        <p:nvSpPr>
          <p:cNvPr id="56" name="矩形 55"/>
          <p:cNvSpPr/>
          <p:nvPr/>
        </p:nvSpPr>
        <p:spPr>
          <a:xfrm>
            <a:off x="6148922" y="2403204"/>
            <a:ext cx="284052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/>
              <a:t>I</a:t>
            </a:r>
            <a:endParaRPr lang="zh-CN" altLang="en-US" dirty="0"/>
          </a:p>
        </p:txBody>
      </p:sp>
      <p:sp>
        <p:nvSpPr>
          <p:cNvPr id="58" name="矩形 57"/>
          <p:cNvSpPr/>
          <p:nvPr/>
        </p:nvSpPr>
        <p:spPr>
          <a:xfrm>
            <a:off x="2780814" y="5652759"/>
            <a:ext cx="686406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/>
              <a:t>B, </a:t>
            </a:r>
            <a:endParaRPr lang="zh-CN" altLang="en-US" sz="3200" dirty="0"/>
          </a:p>
        </p:txBody>
      </p:sp>
      <p:sp>
        <p:nvSpPr>
          <p:cNvPr id="59" name="矩形 58"/>
          <p:cNvSpPr/>
          <p:nvPr/>
        </p:nvSpPr>
        <p:spPr>
          <a:xfrm>
            <a:off x="3237408" y="5652759"/>
            <a:ext cx="686406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/>
              <a:t>A, </a:t>
            </a:r>
            <a:endParaRPr lang="zh-CN" altLang="en-US" sz="3200" dirty="0"/>
          </a:p>
        </p:txBody>
      </p:sp>
      <p:sp>
        <p:nvSpPr>
          <p:cNvPr id="60" name="矩形 59"/>
          <p:cNvSpPr/>
          <p:nvPr/>
        </p:nvSpPr>
        <p:spPr>
          <a:xfrm>
            <a:off x="2323614" y="5652759"/>
            <a:ext cx="708848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/>
              <a:t>D, </a:t>
            </a:r>
            <a:endParaRPr lang="zh-CN" altLang="en-US" sz="3200" dirty="0"/>
          </a:p>
        </p:txBody>
      </p:sp>
      <p:sp>
        <p:nvSpPr>
          <p:cNvPr id="61" name="矩形 60"/>
          <p:cNvSpPr/>
          <p:nvPr/>
        </p:nvSpPr>
        <p:spPr>
          <a:xfrm>
            <a:off x="3748366" y="5652759"/>
            <a:ext cx="686406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/>
              <a:t>E, </a:t>
            </a:r>
            <a:endParaRPr lang="zh-CN" altLang="en-US" sz="3200" dirty="0"/>
          </a:p>
        </p:txBody>
      </p:sp>
      <p:sp>
        <p:nvSpPr>
          <p:cNvPr id="62" name="矩形 61"/>
          <p:cNvSpPr/>
          <p:nvPr/>
        </p:nvSpPr>
        <p:spPr>
          <a:xfrm>
            <a:off x="4205566" y="5652759"/>
            <a:ext cx="731290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/>
              <a:t>G, </a:t>
            </a:r>
            <a:endParaRPr lang="zh-CN" altLang="en-US" sz="3200" dirty="0"/>
          </a:p>
        </p:txBody>
      </p:sp>
      <p:sp>
        <p:nvSpPr>
          <p:cNvPr id="63" name="矩形 62"/>
          <p:cNvSpPr/>
          <p:nvPr/>
        </p:nvSpPr>
        <p:spPr>
          <a:xfrm>
            <a:off x="4738966" y="5652759"/>
            <a:ext cx="708848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/>
              <a:t>C, </a:t>
            </a:r>
            <a:endParaRPr lang="zh-CN" altLang="en-US" sz="3200" dirty="0"/>
          </a:p>
        </p:txBody>
      </p:sp>
      <p:sp>
        <p:nvSpPr>
          <p:cNvPr id="64" name="矩形 63"/>
          <p:cNvSpPr/>
          <p:nvPr/>
        </p:nvSpPr>
        <p:spPr>
          <a:xfrm>
            <a:off x="5211914" y="5652759"/>
            <a:ext cx="708848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/>
              <a:t>H, </a:t>
            </a:r>
            <a:endParaRPr lang="zh-CN" altLang="en-US" sz="3200" dirty="0"/>
          </a:p>
        </p:txBody>
      </p:sp>
      <p:sp>
        <p:nvSpPr>
          <p:cNvPr id="65" name="矩形 64"/>
          <p:cNvSpPr/>
          <p:nvPr/>
        </p:nvSpPr>
        <p:spPr>
          <a:xfrm>
            <a:off x="5745314" y="5652759"/>
            <a:ext cx="616900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/>
              <a:t>F, </a:t>
            </a:r>
            <a:endParaRPr lang="zh-CN" altLang="en-US" sz="3200" dirty="0"/>
          </a:p>
        </p:txBody>
      </p:sp>
      <p:sp>
        <p:nvSpPr>
          <p:cNvPr id="66" name="矩形 65"/>
          <p:cNvSpPr/>
          <p:nvPr/>
        </p:nvSpPr>
        <p:spPr>
          <a:xfrm>
            <a:off x="6140908" y="5652759"/>
            <a:ext cx="412292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/>
              <a:t>I 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1" grpId="1"/>
      <p:bldP spid="12" grpId="0"/>
      <p:bldP spid="12" grpId="1"/>
      <p:bldP spid="13" grpId="0"/>
      <p:bldP spid="13" grpId="1"/>
      <p:bldP spid="50" grpId="0"/>
      <p:bldP spid="50" grpId="1"/>
      <p:bldP spid="51" grpId="0"/>
      <p:bldP spid="51" grpId="1"/>
      <p:bldP spid="52" grpId="0"/>
      <p:bldP spid="52" grpId="1"/>
      <p:bldP spid="53" grpId="0"/>
      <p:bldP spid="53" grpId="1"/>
      <p:bldP spid="54" grpId="0"/>
      <p:bldP spid="54" grpId="1"/>
      <p:bldP spid="55" grpId="0"/>
      <p:bldP spid="55" grpId="1"/>
      <p:bldP spid="56" grpId="0"/>
      <p:bldP spid="56" grpId="1"/>
      <p:bldP spid="58" grpId="0"/>
      <p:bldP spid="59" grpId="0"/>
      <p:bldP spid="60" grpId="0"/>
      <p:bldP spid="61" grpId="0"/>
      <p:bldP spid="62" grpId="0"/>
      <p:bldP spid="63" grpId="0"/>
      <p:bldP spid="64" grpId="0"/>
      <p:bldP spid="65" grpId="0"/>
      <p:bldP spid="66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42124" y="848380"/>
            <a:ext cx="7820876" cy="49604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8" name="Text Box 6"/>
          <p:cNvSpPr txBox="1">
            <a:spLocks noChangeArrowheads="1"/>
          </p:cNvSpPr>
          <p:nvPr/>
        </p:nvSpPr>
        <p:spPr bwMode="auto">
          <a:xfrm>
            <a:off x="2133600" y="5867400"/>
            <a:ext cx="5791200" cy="523220"/>
          </a:xfrm>
          <a:prstGeom prst="rect">
            <a:avLst/>
          </a:prstGeom>
          <a:solidFill>
            <a:srgbClr val="BFEE9C"/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/>
              <a:t>图</a:t>
            </a:r>
            <a:r>
              <a:rPr lang="en-US" altLang="zh-CN" dirty="0"/>
              <a:t>2</a:t>
            </a:r>
            <a:r>
              <a:rPr lang="zh-CN" altLang="en-US" dirty="0"/>
              <a:t>：非递归中根遍历流程图</a:t>
            </a:r>
            <a:endParaRPr lang="en-US" altLang="zh-CN" dirty="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en-US" altLang="zh-CN" dirty="0">
                <a:ea typeface="黑体" pitchFamily="2" charset="-122"/>
              </a:rPr>
              <a:t>2.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中根遍历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--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非递归算法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533400" y="3475800"/>
            <a:ext cx="4648200" cy="1274195"/>
          </a:xfrm>
          <a:prstGeom prst="rect">
            <a:avLst/>
          </a:prstGeom>
          <a:solidFill>
            <a:srgbClr val="BCE292"/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3200" dirty="0"/>
              <a:t>中根序列：</a:t>
            </a:r>
            <a:endParaRPr lang="en-US" altLang="zh-CN" sz="3200" dirty="0"/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endParaRPr lang="en-US" altLang="zh-CN" sz="3200" dirty="0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533400" y="1219200"/>
            <a:ext cx="8610600" cy="191437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3200" dirty="0"/>
              <a:t>练习</a:t>
            </a:r>
            <a:r>
              <a:rPr lang="en-US" altLang="zh-CN" sz="3200" dirty="0"/>
              <a:t>3</a:t>
            </a:r>
            <a:r>
              <a:rPr lang="zh-CN" altLang="en-US" sz="3200" dirty="0"/>
              <a:t>：中根遍历的进、出栈过程</a:t>
            </a:r>
            <a:endParaRPr lang="en-US" altLang="zh-CN" sz="3200" dirty="0"/>
          </a:p>
          <a:p>
            <a:pPr>
              <a:spcBef>
                <a:spcPts val="0"/>
              </a:spcBef>
              <a:buFontTx/>
              <a:buNone/>
            </a:pPr>
            <a:r>
              <a:rPr lang="zh-CN" altLang="en-US" sz="3200" dirty="0">
                <a:solidFill>
                  <a:srgbClr val="003399"/>
                </a:solidFill>
              </a:rPr>
              <a:t>“进栈不访问，</a:t>
            </a:r>
            <a:endParaRPr lang="en-US" altLang="zh-CN" sz="3200" dirty="0">
              <a:solidFill>
                <a:srgbClr val="003399"/>
              </a:solidFill>
            </a:endParaRPr>
          </a:p>
          <a:p>
            <a:pPr>
              <a:spcBef>
                <a:spcPts val="0"/>
              </a:spcBef>
              <a:buFontTx/>
              <a:buNone/>
            </a:pPr>
            <a:r>
              <a:rPr lang="en-US" altLang="zh-CN" sz="3200" dirty="0">
                <a:solidFill>
                  <a:srgbClr val="003399"/>
                </a:solidFill>
              </a:rPr>
              <a:t>   </a:t>
            </a:r>
            <a:r>
              <a:rPr lang="zh-CN" altLang="en-US" sz="3200" dirty="0">
                <a:solidFill>
                  <a:srgbClr val="003399"/>
                </a:solidFill>
              </a:rPr>
              <a:t>向左下方走不动时，访问栈顶、出栈”</a:t>
            </a:r>
            <a:endParaRPr lang="en-US" altLang="zh-CN" sz="3200" dirty="0"/>
          </a:p>
        </p:txBody>
      </p:sp>
      <p:sp>
        <p:nvSpPr>
          <p:cNvPr id="9" name="下箭头 8"/>
          <p:cNvSpPr/>
          <p:nvPr/>
        </p:nvSpPr>
        <p:spPr bwMode="auto">
          <a:xfrm>
            <a:off x="2895600" y="3048000"/>
            <a:ext cx="304800" cy="504000"/>
          </a:xfrm>
          <a:prstGeom prst="downArrow">
            <a:avLst/>
          </a:prstGeom>
          <a:solidFill>
            <a:schemeClr val="bg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0" name="Oval 26"/>
          <p:cNvSpPr>
            <a:spLocks noChangeArrowheads="1"/>
          </p:cNvSpPr>
          <p:nvPr/>
        </p:nvSpPr>
        <p:spPr bwMode="auto">
          <a:xfrm>
            <a:off x="5838000" y="4011610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+</a:t>
            </a:r>
          </a:p>
        </p:txBody>
      </p:sp>
      <p:sp>
        <p:nvSpPr>
          <p:cNvPr id="11" name="Oval 27"/>
          <p:cNvSpPr>
            <a:spLocks noChangeArrowheads="1"/>
          </p:cNvSpPr>
          <p:nvPr/>
        </p:nvSpPr>
        <p:spPr bwMode="auto">
          <a:xfrm>
            <a:off x="6688800" y="3124200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ts val="0"/>
              </a:spcBef>
              <a:buNone/>
            </a:pPr>
            <a:r>
              <a:rPr lang="en-US" altLang="zh-CN" sz="3200" dirty="0"/>
              <a:t>--</a:t>
            </a:r>
          </a:p>
        </p:txBody>
      </p:sp>
      <p:sp>
        <p:nvSpPr>
          <p:cNvPr id="12" name="Oval 28"/>
          <p:cNvSpPr>
            <a:spLocks noChangeArrowheads="1"/>
          </p:cNvSpPr>
          <p:nvPr/>
        </p:nvSpPr>
        <p:spPr bwMode="auto">
          <a:xfrm>
            <a:off x="7494000" y="4011610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/</a:t>
            </a:r>
            <a:endParaRPr lang="zh-CN" altLang="en-US" sz="3200" dirty="0"/>
          </a:p>
        </p:txBody>
      </p:sp>
      <p:sp>
        <p:nvSpPr>
          <p:cNvPr id="13" name="Oval 29"/>
          <p:cNvSpPr>
            <a:spLocks noChangeArrowheads="1"/>
          </p:cNvSpPr>
          <p:nvPr/>
        </p:nvSpPr>
        <p:spPr bwMode="auto">
          <a:xfrm>
            <a:off x="5410200" y="4894200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a</a:t>
            </a:r>
            <a:endParaRPr lang="zh-CN" altLang="en-US" sz="3200" dirty="0"/>
          </a:p>
        </p:txBody>
      </p:sp>
      <p:sp>
        <p:nvSpPr>
          <p:cNvPr id="14" name="Oval 30"/>
          <p:cNvSpPr>
            <a:spLocks noChangeArrowheads="1"/>
          </p:cNvSpPr>
          <p:nvPr/>
        </p:nvSpPr>
        <p:spPr bwMode="auto">
          <a:xfrm>
            <a:off x="8006400" y="4921189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e</a:t>
            </a:r>
          </a:p>
        </p:txBody>
      </p:sp>
      <p:sp>
        <p:nvSpPr>
          <p:cNvPr id="15" name="Oval 29"/>
          <p:cNvSpPr>
            <a:spLocks noChangeArrowheads="1"/>
          </p:cNvSpPr>
          <p:nvPr/>
        </p:nvSpPr>
        <p:spPr bwMode="auto">
          <a:xfrm>
            <a:off x="7121400" y="4894200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d</a:t>
            </a:r>
            <a:endParaRPr lang="zh-CN" altLang="en-US" sz="3200" dirty="0"/>
          </a:p>
        </p:txBody>
      </p:sp>
      <p:cxnSp>
        <p:nvCxnSpPr>
          <p:cNvPr id="16" name="直接连接符 15"/>
          <p:cNvCxnSpPr>
            <a:stCxn id="11" idx="3"/>
            <a:endCxn id="10" idx="0"/>
          </p:cNvCxnSpPr>
          <p:nvPr/>
        </p:nvCxnSpPr>
        <p:spPr bwMode="auto">
          <a:xfrm rot="5400000">
            <a:off x="6197696" y="3446696"/>
            <a:ext cx="457219" cy="672609"/>
          </a:xfrm>
          <a:prstGeom prst="line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直接连接符 16"/>
          <p:cNvCxnSpPr>
            <a:stCxn id="11" idx="5"/>
            <a:endCxn id="12" idx="0"/>
          </p:cNvCxnSpPr>
          <p:nvPr/>
        </p:nvCxnSpPr>
        <p:spPr bwMode="auto">
          <a:xfrm rot="16200000" flipH="1">
            <a:off x="7203886" y="3469495"/>
            <a:ext cx="457219" cy="627009"/>
          </a:xfrm>
          <a:prstGeom prst="line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直接连接符 17"/>
          <p:cNvCxnSpPr>
            <a:stCxn id="10" idx="3"/>
            <a:endCxn id="13" idx="0"/>
          </p:cNvCxnSpPr>
          <p:nvPr/>
        </p:nvCxnSpPr>
        <p:spPr bwMode="auto">
          <a:xfrm rot="5400000">
            <a:off x="5560806" y="4543196"/>
            <a:ext cx="452399" cy="249609"/>
          </a:xfrm>
          <a:prstGeom prst="line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直接连接符 18"/>
          <p:cNvCxnSpPr>
            <a:stCxn id="12" idx="3"/>
            <a:endCxn id="15" idx="0"/>
          </p:cNvCxnSpPr>
          <p:nvPr/>
        </p:nvCxnSpPr>
        <p:spPr bwMode="auto">
          <a:xfrm rot="5400000">
            <a:off x="7244406" y="4570796"/>
            <a:ext cx="452399" cy="194409"/>
          </a:xfrm>
          <a:prstGeom prst="line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直接连接符 19"/>
          <p:cNvCxnSpPr>
            <a:stCxn id="12" idx="5"/>
            <a:endCxn id="14" idx="0"/>
          </p:cNvCxnSpPr>
          <p:nvPr/>
        </p:nvCxnSpPr>
        <p:spPr bwMode="auto">
          <a:xfrm rot="16200000" flipH="1">
            <a:off x="7851601" y="4514390"/>
            <a:ext cx="479388" cy="334209"/>
          </a:xfrm>
          <a:prstGeom prst="line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1" name="Oval 29"/>
          <p:cNvSpPr>
            <a:spLocks noChangeArrowheads="1"/>
          </p:cNvSpPr>
          <p:nvPr/>
        </p:nvSpPr>
        <p:spPr bwMode="auto">
          <a:xfrm>
            <a:off x="6337200" y="4894200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70000"/>
              </a:lnSpc>
              <a:spcBef>
                <a:spcPts val="0"/>
              </a:spcBef>
              <a:buNone/>
            </a:pPr>
            <a:r>
              <a:rPr lang="en-US" altLang="zh-CN" sz="4400" dirty="0"/>
              <a:t>*</a:t>
            </a:r>
            <a:endParaRPr lang="zh-CN" altLang="en-US" sz="4400" dirty="0"/>
          </a:p>
        </p:txBody>
      </p:sp>
      <p:cxnSp>
        <p:nvCxnSpPr>
          <p:cNvPr id="22" name="直接连接符 21"/>
          <p:cNvCxnSpPr>
            <a:stCxn id="10" idx="5"/>
            <a:endCxn id="21" idx="0"/>
          </p:cNvCxnSpPr>
          <p:nvPr/>
        </p:nvCxnSpPr>
        <p:spPr bwMode="auto">
          <a:xfrm rot="16200000" flipH="1">
            <a:off x="6202496" y="4507495"/>
            <a:ext cx="452399" cy="321009"/>
          </a:xfrm>
          <a:prstGeom prst="line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" name="Oval 30"/>
          <p:cNvSpPr>
            <a:spLocks noChangeArrowheads="1"/>
          </p:cNvSpPr>
          <p:nvPr/>
        </p:nvSpPr>
        <p:spPr bwMode="auto">
          <a:xfrm>
            <a:off x="5990400" y="5732400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b</a:t>
            </a:r>
          </a:p>
        </p:txBody>
      </p:sp>
      <p:cxnSp>
        <p:nvCxnSpPr>
          <p:cNvPr id="24" name="直接连接符 23"/>
          <p:cNvCxnSpPr>
            <a:stCxn id="21" idx="3"/>
            <a:endCxn id="23" idx="0"/>
          </p:cNvCxnSpPr>
          <p:nvPr/>
        </p:nvCxnSpPr>
        <p:spPr bwMode="auto">
          <a:xfrm rot="5400000">
            <a:off x="6122701" y="5444091"/>
            <a:ext cx="408009" cy="168609"/>
          </a:xfrm>
          <a:prstGeom prst="line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直接连接符 24"/>
          <p:cNvCxnSpPr>
            <a:stCxn id="26" idx="0"/>
            <a:endCxn id="21" idx="5"/>
          </p:cNvCxnSpPr>
          <p:nvPr/>
        </p:nvCxnSpPr>
        <p:spPr bwMode="auto">
          <a:xfrm rot="16200000" flipV="1">
            <a:off x="6681892" y="5409891"/>
            <a:ext cx="408009" cy="237009"/>
          </a:xfrm>
          <a:prstGeom prst="line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Oval 30"/>
          <p:cNvSpPr>
            <a:spLocks noChangeArrowheads="1"/>
          </p:cNvSpPr>
          <p:nvPr/>
        </p:nvSpPr>
        <p:spPr bwMode="auto">
          <a:xfrm>
            <a:off x="6752400" y="5732400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c</a:t>
            </a:r>
          </a:p>
        </p:txBody>
      </p:sp>
      <p:sp>
        <p:nvSpPr>
          <p:cNvPr id="28" name="矩形 27"/>
          <p:cNvSpPr/>
          <p:nvPr/>
        </p:nvSpPr>
        <p:spPr>
          <a:xfrm>
            <a:off x="609600" y="4009200"/>
            <a:ext cx="4506362" cy="6960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600" dirty="0"/>
              <a:t>a, +, b, *, c, --, d, /, e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533400" y="533401"/>
            <a:ext cx="8610600" cy="6324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/>
              <a:t>void </a:t>
            </a:r>
            <a:r>
              <a:rPr lang="en-US" altLang="zh-CN" sz="3200" dirty="0" err="1"/>
              <a:t>InOrder</a:t>
            </a:r>
            <a:r>
              <a:rPr lang="en-US" altLang="zh-CN" sz="3200" dirty="0"/>
              <a:t>(</a:t>
            </a:r>
            <a:r>
              <a:rPr lang="en-US" altLang="zh-CN" sz="3200" dirty="0" err="1"/>
              <a:t>BinTree</a:t>
            </a:r>
            <a:r>
              <a:rPr lang="en-US" altLang="zh-CN" sz="3200" dirty="0"/>
              <a:t> t)</a:t>
            </a:r>
          </a:p>
          <a:p>
            <a:pPr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3200" dirty="0"/>
              <a:t>{</a:t>
            </a:r>
            <a:r>
              <a:rPr lang="en-US" altLang="zh-CN" sz="3200" dirty="0"/>
              <a:t> Stack s = </a:t>
            </a:r>
            <a:r>
              <a:rPr lang="en-US" altLang="zh-CN" sz="3200" dirty="0" err="1"/>
              <a:t>createEmptyStack</a:t>
            </a:r>
            <a:r>
              <a:rPr lang="en-US" altLang="zh-CN" sz="3200" dirty="0"/>
              <a:t>(); </a:t>
            </a:r>
          </a:p>
          <a:p>
            <a:pPr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/>
              <a:t>   </a:t>
            </a:r>
            <a:r>
              <a:rPr lang="en-US" altLang="zh-CN" sz="3200" dirty="0" err="1"/>
              <a:t>BinTree</a:t>
            </a:r>
            <a:r>
              <a:rPr lang="en-US" altLang="zh-CN" sz="3200" dirty="0"/>
              <a:t> p = t; </a:t>
            </a:r>
          </a:p>
          <a:p>
            <a:pPr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/>
              <a:t>   if( p == Null)  return;</a:t>
            </a:r>
          </a:p>
          <a:p>
            <a:pPr indent="276225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/>
              <a:t>   </a:t>
            </a:r>
            <a:r>
              <a:rPr lang="en-US" altLang="zh-CN" sz="3200" dirty="0">
                <a:solidFill>
                  <a:srgbClr val="FF0000"/>
                </a:solidFill>
              </a:rPr>
              <a:t>   </a:t>
            </a:r>
            <a:r>
              <a:rPr lang="en-US" altLang="zh-CN" sz="3200" dirty="0"/>
              <a:t>while(p!=Null)</a:t>
            </a:r>
          </a:p>
          <a:p>
            <a:pPr indent="276225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/>
              <a:t>         </a:t>
            </a:r>
            <a:r>
              <a:rPr lang="en-US" altLang="zh-CN" sz="3200" dirty="0">
                <a:solidFill>
                  <a:srgbClr val="000099"/>
                </a:solidFill>
              </a:rPr>
              <a:t> { </a:t>
            </a:r>
            <a:r>
              <a:rPr lang="en-US" altLang="zh-CN" sz="3200" dirty="0"/>
              <a:t>push(s, p); </a:t>
            </a:r>
          </a:p>
          <a:p>
            <a:pPr indent="276225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/>
              <a:t>            p= </a:t>
            </a:r>
            <a:r>
              <a:rPr lang="en-US" altLang="zh-CN" sz="3200" dirty="0" err="1"/>
              <a:t>leftChild</a:t>
            </a:r>
            <a:r>
              <a:rPr lang="en-US" altLang="zh-CN" sz="3200" dirty="0"/>
              <a:t>(p);</a:t>
            </a:r>
            <a:r>
              <a:rPr lang="en-US" altLang="zh-CN" sz="3200" dirty="0">
                <a:solidFill>
                  <a:srgbClr val="000099"/>
                </a:solidFill>
              </a:rPr>
              <a:t>}</a:t>
            </a:r>
          </a:p>
          <a:p>
            <a:pPr indent="276225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/>
              <a:t>      p=top(s);  </a:t>
            </a:r>
          </a:p>
          <a:p>
            <a:pPr indent="276225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/>
              <a:t>      visit(root(p));  p=</a:t>
            </a:r>
            <a:r>
              <a:rPr lang="en-US" altLang="zh-CN" sz="3200" dirty="0" err="1"/>
              <a:t>rightChild</a:t>
            </a:r>
            <a:r>
              <a:rPr lang="en-US" altLang="zh-CN" sz="3200" dirty="0"/>
              <a:t>(p);  pop(s); </a:t>
            </a:r>
          </a:p>
          <a:p>
            <a:pPr indent="276225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/>
              <a:t>     </a:t>
            </a:r>
            <a:r>
              <a:rPr lang="en-US" altLang="zh-CN" sz="3200" b="1" dirty="0">
                <a:solidFill>
                  <a:srgbClr val="FF0000"/>
                </a:solidFill>
              </a:rPr>
              <a:t>}</a:t>
            </a:r>
            <a:r>
              <a:rPr lang="en-US" altLang="zh-CN" sz="3200" dirty="0"/>
              <a:t>while( ! </a:t>
            </a:r>
            <a:r>
              <a:rPr lang="en-US" altLang="zh-CN" sz="3200" dirty="0" err="1"/>
              <a:t>isEmptyStack</a:t>
            </a:r>
            <a:r>
              <a:rPr lang="en-US" altLang="zh-CN" sz="3200" dirty="0"/>
              <a:t>(s) || p!=Null)</a:t>
            </a:r>
          </a:p>
          <a:p>
            <a:pPr indent="276225">
              <a:lnSpc>
                <a:spcPct val="70000"/>
              </a:lnSpc>
              <a:spcBef>
                <a:spcPts val="0"/>
              </a:spcBef>
              <a:buNone/>
            </a:pPr>
            <a:r>
              <a:rPr lang="en-US" altLang="zh-CN" sz="3200" dirty="0"/>
              <a:t>}</a:t>
            </a:r>
          </a:p>
        </p:txBody>
      </p:sp>
      <p:sp>
        <p:nvSpPr>
          <p:cNvPr id="14" name="矩形 13"/>
          <p:cNvSpPr/>
          <p:nvPr/>
        </p:nvSpPr>
        <p:spPr>
          <a:xfrm>
            <a:off x="6324600" y="1066800"/>
            <a:ext cx="1460656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8A00"/>
                </a:solidFill>
              </a:rPr>
              <a:t>//</a:t>
            </a:r>
            <a:r>
              <a:rPr lang="zh-CN" altLang="en-US" dirty="0">
                <a:solidFill>
                  <a:srgbClr val="008A00"/>
                </a:solidFill>
              </a:rPr>
              <a:t>建空栈</a:t>
            </a:r>
          </a:p>
        </p:txBody>
      </p:sp>
      <p:sp>
        <p:nvSpPr>
          <p:cNvPr id="15" name="矩形 14"/>
          <p:cNvSpPr/>
          <p:nvPr/>
        </p:nvSpPr>
        <p:spPr>
          <a:xfrm>
            <a:off x="3429000" y="1600200"/>
            <a:ext cx="2020105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8A00"/>
                </a:solidFill>
              </a:rPr>
              <a:t>//p</a:t>
            </a:r>
            <a:r>
              <a:rPr lang="zh-CN" altLang="en-US" dirty="0">
                <a:solidFill>
                  <a:srgbClr val="008A00"/>
                </a:solidFill>
              </a:rPr>
              <a:t>指向树根</a:t>
            </a:r>
          </a:p>
        </p:txBody>
      </p:sp>
      <p:sp>
        <p:nvSpPr>
          <p:cNvPr id="16" name="矩形 15"/>
          <p:cNvSpPr/>
          <p:nvPr/>
        </p:nvSpPr>
        <p:spPr>
          <a:xfrm>
            <a:off x="5105400" y="3864858"/>
            <a:ext cx="2430474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8A00"/>
                </a:solidFill>
              </a:rPr>
              <a:t>//p=p</a:t>
            </a:r>
            <a:r>
              <a:rPr lang="zh-CN" altLang="en-US" dirty="0">
                <a:solidFill>
                  <a:srgbClr val="008A00"/>
                </a:solidFill>
              </a:rPr>
              <a:t>的左孩子</a:t>
            </a:r>
          </a:p>
        </p:txBody>
      </p:sp>
      <p:sp>
        <p:nvSpPr>
          <p:cNvPr id="17" name="矩形 16"/>
          <p:cNvSpPr/>
          <p:nvPr/>
        </p:nvSpPr>
        <p:spPr>
          <a:xfrm>
            <a:off x="4038600" y="2721858"/>
            <a:ext cx="24384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3399"/>
                </a:solidFill>
              </a:rPr>
              <a:t>//</a:t>
            </a:r>
            <a:r>
              <a:rPr lang="zh-CN" altLang="en-US" dirty="0">
                <a:solidFill>
                  <a:srgbClr val="003399"/>
                </a:solidFill>
              </a:rPr>
              <a:t>当</a:t>
            </a:r>
            <a:r>
              <a:rPr lang="en-US" altLang="zh-CN" dirty="0">
                <a:solidFill>
                  <a:srgbClr val="003399"/>
                </a:solidFill>
              </a:rPr>
              <a:t>p</a:t>
            </a:r>
            <a:r>
              <a:rPr lang="zh-CN" altLang="en-US" dirty="0">
                <a:solidFill>
                  <a:srgbClr val="003399"/>
                </a:solidFill>
              </a:rPr>
              <a:t>不空</a:t>
            </a:r>
          </a:p>
        </p:txBody>
      </p:sp>
      <p:sp>
        <p:nvSpPr>
          <p:cNvPr id="18" name="矩形 17"/>
          <p:cNvSpPr/>
          <p:nvPr/>
        </p:nvSpPr>
        <p:spPr>
          <a:xfrm>
            <a:off x="4270891" y="3276600"/>
            <a:ext cx="3196709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8A00"/>
                </a:solidFill>
              </a:rPr>
              <a:t>// p</a:t>
            </a:r>
            <a:r>
              <a:rPr lang="zh-CN" altLang="en-US" dirty="0">
                <a:solidFill>
                  <a:srgbClr val="008A00"/>
                </a:solidFill>
              </a:rPr>
              <a:t>进栈，但不访问</a:t>
            </a:r>
          </a:p>
        </p:txBody>
      </p:sp>
      <p:sp>
        <p:nvSpPr>
          <p:cNvPr id="19" name="矩形 18"/>
          <p:cNvSpPr/>
          <p:nvPr/>
        </p:nvSpPr>
        <p:spPr>
          <a:xfrm>
            <a:off x="3200400" y="4474458"/>
            <a:ext cx="60960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3399"/>
                </a:solidFill>
              </a:rPr>
              <a:t>//</a:t>
            </a:r>
            <a:r>
              <a:rPr lang="zh-CN" altLang="en-US" dirty="0">
                <a:solidFill>
                  <a:srgbClr val="003399"/>
                </a:solidFill>
              </a:rPr>
              <a:t>访问栈顶</a:t>
            </a:r>
            <a:r>
              <a:rPr lang="en-US" altLang="zh-CN" dirty="0">
                <a:solidFill>
                  <a:srgbClr val="003399"/>
                </a:solidFill>
              </a:rPr>
              <a:t>, p=</a:t>
            </a:r>
            <a:r>
              <a:rPr lang="zh-CN" altLang="en-US" dirty="0">
                <a:solidFill>
                  <a:srgbClr val="003399"/>
                </a:solidFill>
              </a:rPr>
              <a:t>栈顶的右孩子</a:t>
            </a:r>
            <a:r>
              <a:rPr lang="en-US" altLang="zh-CN" dirty="0">
                <a:solidFill>
                  <a:srgbClr val="003399"/>
                </a:solidFill>
              </a:rPr>
              <a:t>, </a:t>
            </a:r>
            <a:r>
              <a:rPr lang="zh-CN" altLang="en-US" dirty="0">
                <a:solidFill>
                  <a:srgbClr val="003399"/>
                </a:solidFill>
              </a:rPr>
              <a:t>出栈</a:t>
            </a:r>
          </a:p>
        </p:txBody>
      </p:sp>
      <p:sp>
        <p:nvSpPr>
          <p:cNvPr id="21" name="矩形 20"/>
          <p:cNvSpPr/>
          <p:nvPr/>
        </p:nvSpPr>
        <p:spPr>
          <a:xfrm>
            <a:off x="822423" y="2590800"/>
            <a:ext cx="800219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/>
              <a:t>do</a:t>
            </a:r>
            <a:r>
              <a:rPr lang="en-US" altLang="zh-CN" sz="3200" b="1" dirty="0">
                <a:solidFill>
                  <a:srgbClr val="FF0000"/>
                </a:solidFill>
              </a:rPr>
              <a:t>{</a:t>
            </a:r>
            <a:endParaRPr lang="zh-CN" altLang="en-US" sz="3200" b="1" dirty="0"/>
          </a:p>
        </p:txBody>
      </p:sp>
      <p:sp>
        <p:nvSpPr>
          <p:cNvPr id="23" name="矩形 22"/>
          <p:cNvSpPr/>
          <p:nvPr/>
        </p:nvSpPr>
        <p:spPr>
          <a:xfrm>
            <a:off x="4534187" y="6096000"/>
            <a:ext cx="3815468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8A00"/>
                </a:solidFill>
              </a:rPr>
              <a:t>//</a:t>
            </a:r>
            <a:r>
              <a:rPr lang="zh-CN" altLang="en-US" dirty="0">
                <a:solidFill>
                  <a:srgbClr val="008A00"/>
                </a:solidFill>
              </a:rPr>
              <a:t>直到栈空且</a:t>
            </a:r>
            <a:r>
              <a:rPr lang="en-US" altLang="zh-CN" dirty="0">
                <a:solidFill>
                  <a:srgbClr val="008A00"/>
                </a:solidFill>
              </a:rPr>
              <a:t>p</a:t>
            </a:r>
            <a:r>
              <a:rPr lang="zh-CN" altLang="en-US" dirty="0">
                <a:solidFill>
                  <a:srgbClr val="008A00"/>
                </a:solidFill>
              </a:rPr>
              <a:t>空，结束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19" grpId="0"/>
      <p:bldP spid="21" grpId="0"/>
      <p:bldP spid="2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57200" y="-75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400" kern="0" dirty="0">
                <a:solidFill>
                  <a:schemeClr val="tx2"/>
                </a:solidFill>
                <a:latin typeface="黑体" pitchFamily="2" charset="-122"/>
                <a:cs typeface="+mj-cs"/>
              </a:rPr>
              <a:t>二叉树基本概念</a:t>
            </a:r>
            <a:endParaRPr kumimoji="0" lang="zh-CN" altLang="en-US" sz="4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3" name="Text Box 6"/>
          <p:cNvSpPr txBox="1">
            <a:spLocks noChangeArrowheads="1"/>
          </p:cNvSpPr>
          <p:nvPr/>
        </p:nvSpPr>
        <p:spPr bwMode="auto">
          <a:xfrm>
            <a:off x="609600" y="1184565"/>
            <a:ext cx="7924800" cy="232063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30000"/>
              </a:lnSpc>
              <a:spcBef>
                <a:spcPts val="1200"/>
              </a:spcBef>
              <a:buFont typeface="Arial" pitchFamily="34" charset="0"/>
              <a:buChar char="•"/>
            </a:pPr>
            <a:r>
              <a:rPr lang="en-US" altLang="zh-CN" sz="3200" dirty="0">
                <a:solidFill>
                  <a:srgbClr val="00518E"/>
                </a:solidFill>
              </a:rPr>
              <a:t> </a:t>
            </a:r>
            <a:r>
              <a:rPr lang="zh-CN" altLang="en-US" sz="3200" dirty="0">
                <a:solidFill>
                  <a:srgbClr val="00518E"/>
                </a:solidFill>
              </a:rPr>
              <a:t>结点的度：</a:t>
            </a:r>
            <a:r>
              <a:rPr lang="zh-CN" altLang="en-US" sz="3200" dirty="0"/>
              <a:t>一个结点的分枝个数；</a:t>
            </a:r>
            <a:endParaRPr lang="en-US" altLang="zh-CN" sz="3200" dirty="0"/>
          </a:p>
          <a:p>
            <a:pPr>
              <a:lnSpc>
                <a:spcPct val="130000"/>
              </a:lnSpc>
              <a:spcBef>
                <a:spcPts val="1200"/>
              </a:spcBef>
              <a:buFont typeface="Arial" pitchFamily="34" charset="0"/>
              <a:buChar char="•"/>
            </a:pPr>
            <a:r>
              <a:rPr lang="zh-CN" altLang="en-US" sz="3200" dirty="0">
                <a:solidFill>
                  <a:srgbClr val="00518E"/>
                </a:solidFill>
              </a:rPr>
              <a:t> 父亲结点：</a:t>
            </a:r>
            <a:r>
              <a:rPr lang="zh-CN" altLang="en-US" sz="3200" dirty="0"/>
              <a:t>存在分枝的结点；</a:t>
            </a:r>
            <a:endParaRPr lang="en-US" altLang="zh-CN" sz="3200" dirty="0">
              <a:solidFill>
                <a:srgbClr val="009900"/>
              </a:solidFill>
            </a:endParaRPr>
          </a:p>
          <a:p>
            <a:pPr>
              <a:lnSpc>
                <a:spcPct val="130000"/>
              </a:lnSpc>
              <a:spcBef>
                <a:spcPts val="1200"/>
              </a:spcBef>
              <a:buFont typeface="Arial" pitchFamily="34" charset="0"/>
              <a:buChar char="•"/>
            </a:pPr>
            <a:r>
              <a:rPr lang="en-US" altLang="zh-CN" sz="3200" dirty="0">
                <a:solidFill>
                  <a:srgbClr val="00518E"/>
                </a:solidFill>
                <a:sym typeface="Wingdings" pitchFamily="2" charset="2"/>
              </a:rPr>
              <a:t> </a:t>
            </a:r>
            <a:r>
              <a:rPr lang="zh-CN" altLang="en-US" sz="3200" dirty="0">
                <a:solidFill>
                  <a:srgbClr val="00518E"/>
                </a:solidFill>
                <a:sym typeface="Wingdings" pitchFamily="2" charset="2"/>
              </a:rPr>
              <a:t>子结点</a:t>
            </a:r>
            <a:r>
              <a:rPr lang="en-US" altLang="zh-CN" sz="3200" dirty="0">
                <a:solidFill>
                  <a:srgbClr val="00518E"/>
                </a:solidFill>
                <a:sym typeface="Wingdings" pitchFamily="2" charset="2"/>
              </a:rPr>
              <a:t>(</a:t>
            </a:r>
            <a:r>
              <a:rPr lang="zh-CN" altLang="en-US" sz="3200" dirty="0">
                <a:solidFill>
                  <a:srgbClr val="00518E"/>
                </a:solidFill>
                <a:sym typeface="Wingdings" pitchFamily="2" charset="2"/>
              </a:rPr>
              <a:t>儿子结点</a:t>
            </a:r>
            <a:r>
              <a:rPr lang="en-US" altLang="zh-CN" sz="3200" dirty="0">
                <a:solidFill>
                  <a:srgbClr val="00518E"/>
                </a:solidFill>
                <a:sym typeface="Wingdings" pitchFamily="2" charset="2"/>
              </a:rPr>
              <a:t>)</a:t>
            </a:r>
            <a:r>
              <a:rPr lang="zh-CN" altLang="en-US" sz="3200" dirty="0">
                <a:solidFill>
                  <a:srgbClr val="00518E"/>
                </a:solidFill>
                <a:sym typeface="Wingdings" pitchFamily="2" charset="2"/>
              </a:rPr>
              <a:t>：</a:t>
            </a:r>
            <a:r>
              <a:rPr lang="zh-CN" altLang="en-US" sz="3200" dirty="0">
                <a:sym typeface="Wingdings" pitchFamily="2" charset="2"/>
              </a:rPr>
              <a:t>由分枝而产生的结点；</a:t>
            </a:r>
            <a:endParaRPr lang="en-US" altLang="zh-CN" sz="3200" dirty="0">
              <a:sym typeface="Wingdings" pitchFamily="2" charset="2"/>
            </a:endParaRPr>
          </a:p>
        </p:txBody>
      </p:sp>
      <p:sp>
        <p:nvSpPr>
          <p:cNvPr id="46" name="Oval 29"/>
          <p:cNvSpPr>
            <a:spLocks noChangeArrowheads="1"/>
          </p:cNvSpPr>
          <p:nvPr/>
        </p:nvSpPr>
        <p:spPr bwMode="auto">
          <a:xfrm>
            <a:off x="6816000" y="4038600"/>
            <a:ext cx="575400" cy="567600"/>
          </a:xfrm>
          <a:prstGeom prst="ellipse">
            <a:avLst/>
          </a:prstGeom>
          <a:solidFill>
            <a:srgbClr val="FF9933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None/>
            </a:pP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7" name="Oval 29"/>
          <p:cNvSpPr>
            <a:spLocks noChangeArrowheads="1"/>
          </p:cNvSpPr>
          <p:nvPr/>
        </p:nvSpPr>
        <p:spPr bwMode="auto">
          <a:xfrm>
            <a:off x="6282600" y="4953000"/>
            <a:ext cx="575400" cy="567600"/>
          </a:xfrm>
          <a:prstGeom prst="ellipse">
            <a:avLst/>
          </a:prstGeom>
          <a:solidFill>
            <a:srgbClr val="008A00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None/>
            </a:pP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8" name="Oval 30"/>
          <p:cNvSpPr>
            <a:spLocks noChangeArrowheads="1"/>
          </p:cNvSpPr>
          <p:nvPr/>
        </p:nvSpPr>
        <p:spPr bwMode="auto">
          <a:xfrm>
            <a:off x="7349400" y="4953000"/>
            <a:ext cx="575400" cy="567600"/>
          </a:xfrm>
          <a:prstGeom prst="ellipse">
            <a:avLst/>
          </a:prstGeom>
          <a:solidFill>
            <a:srgbClr val="008A00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None/>
            </a:pPr>
            <a:endParaRPr lang="en-US" altLang="zh-CN" sz="2400" dirty="0">
              <a:solidFill>
                <a:schemeClr val="bg1"/>
              </a:solidFill>
            </a:endParaRPr>
          </a:p>
        </p:txBody>
      </p:sp>
      <p:cxnSp>
        <p:nvCxnSpPr>
          <p:cNvPr id="49" name="直接连接符 48"/>
          <p:cNvCxnSpPr>
            <a:stCxn id="46" idx="3"/>
            <a:endCxn id="47" idx="0"/>
          </p:cNvCxnSpPr>
          <p:nvPr/>
        </p:nvCxnSpPr>
        <p:spPr bwMode="auto">
          <a:xfrm rot="5400000">
            <a:off x="6520322" y="4573056"/>
            <a:ext cx="429923" cy="3299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直接连接符 49"/>
          <p:cNvCxnSpPr>
            <a:stCxn id="48" idx="0"/>
            <a:endCxn id="46" idx="5"/>
          </p:cNvCxnSpPr>
          <p:nvPr/>
        </p:nvCxnSpPr>
        <p:spPr bwMode="auto">
          <a:xfrm rot="16200000" flipV="1">
            <a:off x="7257157" y="4573056"/>
            <a:ext cx="429923" cy="3299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1" name="Oval 26"/>
          <p:cNvSpPr>
            <a:spLocks noChangeArrowheads="1"/>
          </p:cNvSpPr>
          <p:nvPr/>
        </p:nvSpPr>
        <p:spPr bwMode="auto">
          <a:xfrm>
            <a:off x="1447800" y="4038600"/>
            <a:ext cx="575400" cy="567600"/>
          </a:xfrm>
          <a:prstGeom prst="ellipse">
            <a:avLst/>
          </a:prstGeom>
          <a:solidFill>
            <a:srgbClr val="FF9933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None/>
            </a:pPr>
            <a:endParaRPr lang="en-US" altLang="zh-CN" sz="2400" dirty="0">
              <a:solidFill>
                <a:schemeClr val="bg1"/>
              </a:solidFill>
            </a:endParaRPr>
          </a:p>
        </p:txBody>
      </p:sp>
      <p:sp>
        <p:nvSpPr>
          <p:cNvPr id="52" name="Oval 29"/>
          <p:cNvSpPr>
            <a:spLocks noChangeArrowheads="1"/>
          </p:cNvSpPr>
          <p:nvPr/>
        </p:nvSpPr>
        <p:spPr bwMode="auto">
          <a:xfrm>
            <a:off x="3055800" y="4038600"/>
            <a:ext cx="575400" cy="567600"/>
          </a:xfrm>
          <a:prstGeom prst="ellipse">
            <a:avLst/>
          </a:prstGeom>
          <a:solidFill>
            <a:srgbClr val="FF9933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None/>
            </a:pP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53" name="Oval 29"/>
          <p:cNvSpPr>
            <a:spLocks noChangeArrowheads="1"/>
          </p:cNvSpPr>
          <p:nvPr/>
        </p:nvSpPr>
        <p:spPr bwMode="auto">
          <a:xfrm>
            <a:off x="2522400" y="4953000"/>
            <a:ext cx="575400" cy="567600"/>
          </a:xfrm>
          <a:prstGeom prst="ellipse">
            <a:avLst/>
          </a:prstGeom>
          <a:solidFill>
            <a:srgbClr val="008A00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None/>
            </a:pPr>
            <a:endParaRPr lang="zh-CN" altLang="en-US" sz="2400" dirty="0">
              <a:solidFill>
                <a:schemeClr val="bg1"/>
              </a:solidFill>
            </a:endParaRPr>
          </a:p>
        </p:txBody>
      </p:sp>
      <p:cxnSp>
        <p:nvCxnSpPr>
          <p:cNvPr id="54" name="直接连接符 53"/>
          <p:cNvCxnSpPr>
            <a:stCxn id="52" idx="3"/>
            <a:endCxn id="53" idx="0"/>
          </p:cNvCxnSpPr>
          <p:nvPr/>
        </p:nvCxnSpPr>
        <p:spPr bwMode="auto">
          <a:xfrm rot="5400000">
            <a:off x="2760122" y="4573056"/>
            <a:ext cx="429923" cy="3299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5" name="Oval 29"/>
          <p:cNvSpPr>
            <a:spLocks noChangeArrowheads="1"/>
          </p:cNvSpPr>
          <p:nvPr/>
        </p:nvSpPr>
        <p:spPr bwMode="auto">
          <a:xfrm>
            <a:off x="4343400" y="4038600"/>
            <a:ext cx="575400" cy="567600"/>
          </a:xfrm>
          <a:prstGeom prst="ellipse">
            <a:avLst/>
          </a:prstGeom>
          <a:solidFill>
            <a:srgbClr val="FF9933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None/>
            </a:pP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56" name="Oval 30"/>
          <p:cNvSpPr>
            <a:spLocks noChangeArrowheads="1"/>
          </p:cNvSpPr>
          <p:nvPr/>
        </p:nvSpPr>
        <p:spPr bwMode="auto">
          <a:xfrm>
            <a:off x="4876800" y="4953000"/>
            <a:ext cx="575400" cy="567600"/>
          </a:xfrm>
          <a:prstGeom prst="ellipse">
            <a:avLst/>
          </a:prstGeom>
          <a:solidFill>
            <a:srgbClr val="008A00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None/>
            </a:pPr>
            <a:endParaRPr lang="en-US" altLang="zh-CN" sz="2400" dirty="0">
              <a:solidFill>
                <a:schemeClr val="bg1"/>
              </a:solidFill>
            </a:endParaRPr>
          </a:p>
        </p:txBody>
      </p:sp>
      <p:cxnSp>
        <p:nvCxnSpPr>
          <p:cNvPr id="57" name="直接连接符 56"/>
          <p:cNvCxnSpPr>
            <a:stCxn id="56" idx="0"/>
            <a:endCxn id="55" idx="5"/>
          </p:cNvCxnSpPr>
          <p:nvPr/>
        </p:nvCxnSpPr>
        <p:spPr bwMode="auto">
          <a:xfrm rot="16200000" flipV="1">
            <a:off x="4784557" y="4573056"/>
            <a:ext cx="429923" cy="3299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en-US" altLang="zh-CN" dirty="0">
                <a:ea typeface="黑体" pitchFamily="2" charset="-122"/>
              </a:rPr>
              <a:t>3.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后根遍历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--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非递归算法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4" name="Rectangle 6"/>
          <p:cNvSpPr>
            <a:spLocks noChangeArrowheads="1"/>
          </p:cNvSpPr>
          <p:nvPr/>
        </p:nvSpPr>
        <p:spPr bwMode="auto">
          <a:xfrm>
            <a:off x="533400" y="1712598"/>
            <a:ext cx="8382000" cy="499300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t" anchorCtr="0"/>
          <a:lstStyle/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3000" dirty="0"/>
              <a:t>--</a:t>
            </a:r>
            <a:r>
              <a:rPr lang="zh-CN" altLang="en-US" sz="3000" dirty="0"/>
              <a:t>先根：边访问边进栈，向左下方走不动时，</a:t>
            </a:r>
            <a:endParaRPr lang="en-US" altLang="zh-CN" sz="3000" dirty="0"/>
          </a:p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3000" dirty="0"/>
              <a:t>             </a:t>
            </a:r>
            <a:r>
              <a:rPr lang="zh-CN" altLang="en-US" sz="3000" dirty="0"/>
              <a:t>去栈顶右孩子处，出栈；</a:t>
            </a:r>
            <a:endParaRPr lang="en-US" altLang="zh-CN" sz="3000" dirty="0"/>
          </a:p>
          <a:p>
            <a:pPr>
              <a:lnSpc>
                <a:spcPct val="120000"/>
              </a:lnSpc>
              <a:spcBef>
                <a:spcPts val="900"/>
              </a:spcBef>
              <a:buFontTx/>
              <a:buNone/>
            </a:pPr>
            <a:r>
              <a:rPr lang="en-US" altLang="zh-CN" sz="3000" dirty="0"/>
              <a:t>--</a:t>
            </a:r>
            <a:r>
              <a:rPr lang="zh-CN" altLang="en-US" sz="3000" dirty="0"/>
              <a:t>中根：</a:t>
            </a:r>
            <a:r>
              <a:rPr lang="zh-CN" altLang="en-US" sz="3000" dirty="0">
                <a:solidFill>
                  <a:srgbClr val="003399"/>
                </a:solidFill>
              </a:rPr>
              <a:t>进栈不访问，</a:t>
            </a:r>
            <a:r>
              <a:rPr lang="zh-CN" altLang="en-US" sz="3000" dirty="0"/>
              <a:t>向左下方走不动时，</a:t>
            </a:r>
            <a:endParaRPr lang="en-US" altLang="zh-CN" sz="3000" dirty="0"/>
          </a:p>
          <a:p>
            <a:pPr>
              <a:lnSpc>
                <a:spcPct val="120000"/>
              </a:lnSpc>
              <a:spcBef>
                <a:spcPts val="600"/>
              </a:spcBef>
              <a:buFontTx/>
              <a:buNone/>
            </a:pPr>
            <a:r>
              <a:rPr lang="en-US" altLang="zh-CN" sz="3000" dirty="0"/>
              <a:t>             </a:t>
            </a:r>
            <a:r>
              <a:rPr lang="zh-CN" altLang="en-US" sz="3000" dirty="0"/>
              <a:t>访问栈顶，去栈顶右孩子处，出栈；</a:t>
            </a:r>
            <a:endParaRPr lang="en-US" altLang="zh-CN" sz="3000" dirty="0"/>
          </a:p>
          <a:p>
            <a:pPr>
              <a:lnSpc>
                <a:spcPct val="120000"/>
              </a:lnSpc>
              <a:spcBef>
                <a:spcPts val="900"/>
              </a:spcBef>
              <a:buFontTx/>
              <a:buNone/>
            </a:pPr>
            <a:r>
              <a:rPr lang="en-US" altLang="zh-CN" sz="3000" dirty="0"/>
              <a:t>--</a:t>
            </a:r>
            <a:r>
              <a:rPr lang="zh-CN" altLang="en-US" sz="3000" dirty="0"/>
              <a:t>后根：</a:t>
            </a:r>
            <a:r>
              <a:rPr lang="zh-CN" altLang="en-US" sz="3000" dirty="0">
                <a:solidFill>
                  <a:srgbClr val="003399"/>
                </a:solidFill>
              </a:rPr>
              <a:t>进栈不访问，</a:t>
            </a:r>
            <a:r>
              <a:rPr lang="zh-CN" altLang="en-US" sz="3000" dirty="0"/>
              <a:t>向左下方走不动时，</a:t>
            </a:r>
            <a:endParaRPr lang="en-US" altLang="zh-CN" sz="3000" dirty="0">
              <a:solidFill>
                <a:srgbClr val="003399"/>
              </a:solidFill>
            </a:endParaRPr>
          </a:p>
          <a:p>
            <a:pPr>
              <a:lnSpc>
                <a:spcPct val="120000"/>
              </a:lnSpc>
              <a:spcBef>
                <a:spcPts val="300"/>
              </a:spcBef>
              <a:buFontTx/>
              <a:buNone/>
            </a:pPr>
            <a:r>
              <a:rPr lang="en-US" altLang="zh-CN" sz="3000" dirty="0">
                <a:solidFill>
                  <a:srgbClr val="003399"/>
                </a:solidFill>
              </a:rPr>
              <a:t>             (1) </a:t>
            </a:r>
            <a:r>
              <a:rPr lang="zh-CN" altLang="en-US" sz="3000" dirty="0"/>
              <a:t>若无右子树，或右子树已被访问过，</a:t>
            </a:r>
            <a:endParaRPr lang="en-US" altLang="zh-CN" sz="3000" dirty="0"/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3000" dirty="0"/>
              <a:t>                   </a:t>
            </a:r>
            <a:r>
              <a:rPr lang="zh-CN" altLang="en-US" sz="3000" dirty="0"/>
              <a:t>则访问栈顶、出栈；</a:t>
            </a:r>
            <a:endParaRPr lang="en-US" altLang="zh-CN" sz="3000" dirty="0"/>
          </a:p>
          <a:p>
            <a:pPr>
              <a:lnSpc>
                <a:spcPct val="120000"/>
              </a:lnSpc>
              <a:spcBef>
                <a:spcPts val="300"/>
              </a:spcBef>
              <a:buFontTx/>
              <a:buNone/>
            </a:pPr>
            <a:r>
              <a:rPr lang="en-US" altLang="zh-CN" sz="3000" dirty="0">
                <a:solidFill>
                  <a:srgbClr val="003399"/>
                </a:solidFill>
              </a:rPr>
              <a:t>             (2) </a:t>
            </a:r>
            <a:r>
              <a:rPr lang="zh-CN" altLang="en-US" sz="3000" dirty="0"/>
              <a:t>否则，去右子树，不出栈；</a:t>
            </a:r>
            <a:endParaRPr lang="en-US" altLang="zh-CN" sz="3000" dirty="0"/>
          </a:p>
        </p:txBody>
      </p:sp>
      <p:sp>
        <p:nvSpPr>
          <p:cNvPr id="18" name="Text Box 6"/>
          <p:cNvSpPr txBox="1">
            <a:spLocks noChangeArrowheads="1"/>
          </p:cNvSpPr>
          <p:nvPr/>
        </p:nvSpPr>
        <p:spPr bwMode="auto">
          <a:xfrm>
            <a:off x="533400" y="1066800"/>
            <a:ext cx="8382000" cy="591444"/>
          </a:xfrm>
          <a:prstGeom prst="rect">
            <a:avLst/>
          </a:prstGeom>
          <a:solidFill>
            <a:schemeClr val="accent5"/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zh-CN" altLang="en-US" sz="3000" dirty="0"/>
              <a:t> 对比于先根、中根  </a:t>
            </a:r>
            <a:r>
              <a:rPr lang="en-US" altLang="zh-CN" sz="3000" dirty="0">
                <a:sym typeface="Wingdings" pitchFamily="2" charset="2"/>
              </a:rPr>
              <a:t></a:t>
            </a:r>
            <a:endParaRPr lang="en-US" altLang="zh-CN" sz="3000" dirty="0"/>
          </a:p>
        </p:txBody>
      </p:sp>
      <p:sp>
        <p:nvSpPr>
          <p:cNvPr id="19" name="矩形 18"/>
          <p:cNvSpPr/>
          <p:nvPr/>
        </p:nvSpPr>
        <p:spPr>
          <a:xfrm>
            <a:off x="4648200" y="1122402"/>
            <a:ext cx="3262432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3000" dirty="0">
                <a:solidFill>
                  <a:srgbClr val="008000"/>
                </a:solidFill>
                <a:sym typeface="Wingdings" pitchFamily="2" charset="2"/>
              </a:rPr>
              <a:t>行走路线相同，但</a:t>
            </a:r>
            <a:endParaRPr lang="en-US" altLang="zh-CN" sz="3000" dirty="0">
              <a:solidFill>
                <a:srgbClr val="008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 Box 6"/>
          <p:cNvSpPr txBox="1">
            <a:spLocks noChangeArrowheads="1"/>
          </p:cNvSpPr>
          <p:nvPr/>
        </p:nvSpPr>
        <p:spPr bwMode="auto">
          <a:xfrm>
            <a:off x="304800" y="727144"/>
            <a:ext cx="7848600" cy="587661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3200" dirty="0"/>
              <a:t>后根序列：</a:t>
            </a:r>
            <a:endParaRPr lang="en-US" altLang="zh-CN" sz="3200" dirty="0"/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304800" y="1297645"/>
            <a:ext cx="8763000" cy="5407955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 algn="ctr">
            <a:solidFill>
              <a:srgbClr val="92D05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altLang="zh-CN" sz="3000" dirty="0"/>
              <a:t>1)</a:t>
            </a:r>
            <a:r>
              <a:rPr lang="zh-CN" altLang="en-US" sz="3000" dirty="0"/>
              <a:t> </a:t>
            </a:r>
            <a:r>
              <a:rPr lang="en-US" altLang="zh-CN" sz="3000" dirty="0"/>
              <a:t>p</a:t>
            </a:r>
            <a:r>
              <a:rPr lang="zh-CN" altLang="en-US" sz="3000" dirty="0"/>
              <a:t>指向树根，</a:t>
            </a:r>
            <a:endParaRPr lang="en-US" altLang="zh-CN" sz="3000" dirty="0"/>
          </a:p>
          <a:p>
            <a:pPr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altLang="zh-CN" sz="3000" dirty="0"/>
              <a:t>2) </a:t>
            </a:r>
            <a:r>
              <a:rPr lang="zh-CN" altLang="en-US" sz="3000" dirty="0"/>
              <a:t>若</a:t>
            </a:r>
            <a:r>
              <a:rPr lang="en-US" altLang="zh-CN" sz="3000" dirty="0" err="1"/>
              <a:t>p≠Null</a:t>
            </a:r>
            <a:r>
              <a:rPr lang="en-US" altLang="zh-CN" sz="3000" dirty="0"/>
              <a:t>, </a:t>
            </a:r>
            <a:r>
              <a:rPr lang="en-US" altLang="zh-CN" sz="3000" dirty="0">
                <a:solidFill>
                  <a:srgbClr val="C00000"/>
                </a:solidFill>
              </a:rPr>
              <a:t> p</a:t>
            </a:r>
            <a:r>
              <a:rPr lang="zh-CN" altLang="en-US" sz="3000" dirty="0">
                <a:solidFill>
                  <a:srgbClr val="C00000"/>
                </a:solidFill>
              </a:rPr>
              <a:t>进栈，</a:t>
            </a:r>
            <a:endParaRPr lang="en-US" altLang="zh-CN" sz="3000" dirty="0">
              <a:solidFill>
                <a:srgbClr val="C00000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000" dirty="0">
                <a:solidFill>
                  <a:srgbClr val="C00000"/>
                </a:solidFill>
              </a:rPr>
              <a:t>     p=p</a:t>
            </a:r>
            <a:r>
              <a:rPr lang="zh-CN" altLang="en-US" sz="3000" dirty="0">
                <a:solidFill>
                  <a:srgbClr val="C00000"/>
                </a:solidFill>
              </a:rPr>
              <a:t>的左孩子；</a:t>
            </a:r>
            <a:endParaRPr lang="en-US" altLang="zh-CN" sz="3000" dirty="0">
              <a:solidFill>
                <a:srgbClr val="C00000"/>
              </a:solidFill>
            </a:endParaRPr>
          </a:p>
          <a:p>
            <a:pPr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altLang="zh-CN" sz="3000" dirty="0"/>
              <a:t>3) </a:t>
            </a:r>
            <a:r>
              <a:rPr lang="zh-CN" altLang="en-US" sz="3000" dirty="0"/>
              <a:t>重复</a:t>
            </a:r>
            <a:r>
              <a:rPr lang="en-US" altLang="zh-CN" sz="3000" dirty="0"/>
              <a:t>2),</a:t>
            </a:r>
            <a:r>
              <a:rPr lang="zh-CN" altLang="en-US" sz="3000" dirty="0"/>
              <a:t>直到</a:t>
            </a:r>
            <a:r>
              <a:rPr lang="en-US" altLang="zh-CN" sz="3000" dirty="0"/>
              <a:t>p</a:t>
            </a:r>
            <a:r>
              <a:rPr lang="zh-CN" altLang="en-US" sz="3000" dirty="0"/>
              <a:t>为</a:t>
            </a:r>
            <a:r>
              <a:rPr lang="en-US" altLang="zh-CN" sz="3000" dirty="0"/>
              <a:t>Null</a:t>
            </a:r>
            <a:r>
              <a:rPr lang="zh-CN" altLang="en-US" sz="3000" dirty="0"/>
              <a:t>；</a:t>
            </a:r>
            <a:endParaRPr lang="en-US" altLang="zh-CN" sz="3000" dirty="0"/>
          </a:p>
          <a:p>
            <a:pPr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altLang="zh-CN" sz="3000" dirty="0"/>
              <a:t>4)</a:t>
            </a:r>
            <a:r>
              <a:rPr lang="zh-CN" altLang="en-US" sz="3000" dirty="0"/>
              <a:t> 当栈不空，</a:t>
            </a:r>
            <a:endParaRPr lang="en-US" altLang="zh-CN" sz="3000" dirty="0">
              <a:solidFill>
                <a:srgbClr val="00518E"/>
              </a:solidFill>
            </a:endParaRPr>
          </a:p>
          <a:p>
            <a:pPr>
              <a:lnSpc>
                <a:spcPct val="120000"/>
              </a:lnSpc>
              <a:spcBef>
                <a:spcPts val="300"/>
              </a:spcBef>
              <a:buNone/>
            </a:pPr>
            <a:r>
              <a:rPr lang="en-US" altLang="zh-CN" sz="3000" dirty="0">
                <a:solidFill>
                  <a:srgbClr val="00518E"/>
                </a:solidFill>
              </a:rPr>
              <a:t>    </a:t>
            </a:r>
            <a:r>
              <a:rPr lang="en-US" altLang="zh-CN" sz="3000" dirty="0"/>
              <a:t>a. </a:t>
            </a:r>
            <a:r>
              <a:rPr lang="zh-CN" altLang="en-US" sz="3000" dirty="0"/>
              <a:t>栈顶无右孩子，或右孩子刚被访问，</a:t>
            </a:r>
            <a:endParaRPr lang="en-US" altLang="zh-CN" sz="3000" dirty="0"/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000" dirty="0"/>
              <a:t>         </a:t>
            </a:r>
            <a:r>
              <a:rPr lang="en-US" altLang="zh-CN" sz="3000" dirty="0">
                <a:sym typeface="Wingdings" pitchFamily="2" charset="2"/>
              </a:rPr>
              <a:t></a:t>
            </a:r>
            <a:r>
              <a:rPr lang="zh-CN" altLang="en-US" sz="3000" dirty="0">
                <a:sym typeface="Wingdings" pitchFamily="2" charset="2"/>
              </a:rPr>
              <a:t>访问栈顶，栈顶退栈，令</a:t>
            </a:r>
            <a:r>
              <a:rPr lang="en-US" altLang="zh-CN" sz="3000" dirty="0">
                <a:sym typeface="Wingdings" pitchFamily="2" charset="2"/>
              </a:rPr>
              <a:t>p=Null(</a:t>
            </a:r>
            <a:r>
              <a:rPr lang="zh-CN" altLang="en-US" sz="3000" dirty="0">
                <a:sym typeface="Wingdings" pitchFamily="2" charset="2"/>
              </a:rPr>
              <a:t>即重复</a:t>
            </a:r>
            <a:r>
              <a:rPr lang="en-US" altLang="zh-CN" sz="3000" dirty="0">
                <a:sym typeface="Wingdings" pitchFamily="2" charset="2"/>
              </a:rPr>
              <a:t>4)</a:t>
            </a:r>
          </a:p>
          <a:p>
            <a:pPr>
              <a:lnSpc>
                <a:spcPct val="120000"/>
              </a:lnSpc>
              <a:spcBef>
                <a:spcPts val="300"/>
              </a:spcBef>
              <a:buNone/>
            </a:pPr>
            <a:r>
              <a:rPr lang="en-US" altLang="zh-CN" sz="3000" dirty="0">
                <a:sym typeface="Wingdings" pitchFamily="2" charset="2"/>
              </a:rPr>
              <a:t>    b. </a:t>
            </a:r>
            <a:r>
              <a:rPr lang="zh-CN" altLang="en-US" sz="3000" dirty="0">
                <a:sym typeface="Wingdings" pitchFamily="2" charset="2"/>
              </a:rPr>
              <a:t>否则，</a:t>
            </a:r>
            <a:r>
              <a:rPr lang="en-US" altLang="zh-CN" sz="3000" dirty="0">
                <a:sym typeface="Wingdings" pitchFamily="2" charset="2"/>
              </a:rPr>
              <a:t>p=p</a:t>
            </a:r>
            <a:r>
              <a:rPr lang="zh-CN" altLang="en-US" sz="3000" dirty="0">
                <a:sym typeface="Wingdings" pitchFamily="2" charset="2"/>
              </a:rPr>
              <a:t>的右孩子</a:t>
            </a:r>
            <a:endParaRPr lang="en-US" altLang="zh-CN" sz="3000" dirty="0"/>
          </a:p>
          <a:p>
            <a:pPr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altLang="zh-CN" sz="3000" dirty="0"/>
              <a:t>5) </a:t>
            </a:r>
            <a:r>
              <a:rPr lang="zh-CN" altLang="en-US" sz="3000" dirty="0"/>
              <a:t>若栈空且</a:t>
            </a:r>
            <a:r>
              <a:rPr lang="en-US" altLang="zh-CN" sz="3000" dirty="0"/>
              <a:t>p</a:t>
            </a:r>
            <a:r>
              <a:rPr lang="zh-CN" altLang="en-US" sz="3000" dirty="0"/>
              <a:t>为</a:t>
            </a:r>
            <a:r>
              <a:rPr lang="en-US" altLang="zh-CN" sz="3000" dirty="0"/>
              <a:t>Null </a:t>
            </a:r>
            <a:r>
              <a:rPr lang="zh-CN" altLang="en-US" sz="3000" dirty="0"/>
              <a:t>，结束。</a:t>
            </a:r>
            <a:endParaRPr lang="en-US" altLang="zh-CN" sz="3000" dirty="0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4364148" y="1243522"/>
          <a:ext cx="1600200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81289">
                <a:tc>
                  <a:txBody>
                    <a:bodyPr/>
                    <a:lstStyle/>
                    <a:p>
                      <a:endParaRPr lang="zh-CN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1289">
                <a:tc>
                  <a:txBody>
                    <a:bodyPr/>
                    <a:lstStyle/>
                    <a:p>
                      <a:endParaRPr lang="zh-CN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1289">
                <a:tc>
                  <a:txBody>
                    <a:bodyPr/>
                    <a:lstStyle/>
                    <a:p>
                      <a:endParaRPr lang="zh-CN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1289">
                <a:tc>
                  <a:txBody>
                    <a:bodyPr/>
                    <a:lstStyle/>
                    <a:p>
                      <a:endParaRPr lang="zh-CN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4" name="矩形 13"/>
          <p:cNvSpPr/>
          <p:nvPr/>
        </p:nvSpPr>
        <p:spPr>
          <a:xfrm>
            <a:off x="4384986" y="2735889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4364148" y="2265679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4364148" y="1700722"/>
            <a:ext cx="444352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18" name="Oval 27"/>
          <p:cNvSpPr>
            <a:spLocks noChangeArrowheads="1"/>
          </p:cNvSpPr>
          <p:nvPr/>
        </p:nvSpPr>
        <p:spPr bwMode="auto">
          <a:xfrm>
            <a:off x="7140000" y="1416205"/>
            <a:ext cx="432000" cy="432000"/>
          </a:xfrm>
          <a:prstGeom prst="ellipse">
            <a:avLst/>
          </a:prstGeom>
          <a:solidFill>
            <a:srgbClr val="FFFE98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/>
              <a:t>A</a:t>
            </a:r>
          </a:p>
        </p:txBody>
      </p:sp>
      <p:sp>
        <p:nvSpPr>
          <p:cNvPr id="19" name="Oval 28"/>
          <p:cNvSpPr>
            <a:spLocks noChangeArrowheads="1"/>
          </p:cNvSpPr>
          <p:nvPr/>
        </p:nvSpPr>
        <p:spPr bwMode="auto">
          <a:xfrm>
            <a:off x="7627798" y="2178205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C</a:t>
            </a:r>
            <a:endParaRPr lang="zh-CN" altLang="en-US" sz="3200" dirty="0"/>
          </a:p>
        </p:txBody>
      </p:sp>
      <p:sp>
        <p:nvSpPr>
          <p:cNvPr id="20" name="Oval 29"/>
          <p:cNvSpPr>
            <a:spLocks noChangeArrowheads="1"/>
          </p:cNvSpPr>
          <p:nvPr/>
        </p:nvSpPr>
        <p:spPr bwMode="auto">
          <a:xfrm>
            <a:off x="7018198" y="3000164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E</a:t>
            </a:r>
            <a:endParaRPr lang="zh-CN" altLang="en-US" sz="3200" dirty="0"/>
          </a:p>
        </p:txBody>
      </p:sp>
      <p:cxnSp>
        <p:nvCxnSpPr>
          <p:cNvPr id="22" name="直接连接符 21"/>
          <p:cNvCxnSpPr>
            <a:stCxn id="18" idx="3"/>
            <a:endCxn id="31" idx="0"/>
          </p:cNvCxnSpPr>
          <p:nvPr/>
        </p:nvCxnSpPr>
        <p:spPr bwMode="auto">
          <a:xfrm rot="5400000">
            <a:off x="6806680" y="1772661"/>
            <a:ext cx="384306" cy="4088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直接连接符 22"/>
          <p:cNvCxnSpPr>
            <a:stCxn id="18" idx="5"/>
            <a:endCxn id="19" idx="0"/>
          </p:cNvCxnSpPr>
          <p:nvPr/>
        </p:nvCxnSpPr>
        <p:spPr bwMode="auto">
          <a:xfrm rot="16200000" flipH="1">
            <a:off x="7479634" y="1814040"/>
            <a:ext cx="393265" cy="33506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直接连接符 23"/>
          <p:cNvCxnSpPr>
            <a:stCxn id="19" idx="3"/>
            <a:endCxn id="20" idx="0"/>
          </p:cNvCxnSpPr>
          <p:nvPr/>
        </p:nvCxnSpPr>
        <p:spPr bwMode="auto">
          <a:xfrm rot="5400000">
            <a:off x="7236019" y="2545120"/>
            <a:ext cx="453224" cy="4568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Oval 29"/>
          <p:cNvSpPr>
            <a:spLocks noChangeArrowheads="1"/>
          </p:cNvSpPr>
          <p:nvPr/>
        </p:nvSpPr>
        <p:spPr bwMode="auto">
          <a:xfrm>
            <a:off x="8207998" y="3000164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F</a:t>
            </a:r>
            <a:endParaRPr lang="zh-CN" altLang="en-US" sz="3200" dirty="0"/>
          </a:p>
        </p:txBody>
      </p:sp>
      <p:cxnSp>
        <p:nvCxnSpPr>
          <p:cNvPr id="26" name="直接连接符 25"/>
          <p:cNvCxnSpPr>
            <a:stCxn id="19" idx="5"/>
            <a:endCxn id="25" idx="0"/>
          </p:cNvCxnSpPr>
          <p:nvPr/>
        </p:nvCxnSpPr>
        <p:spPr bwMode="auto">
          <a:xfrm rot="16200000" flipH="1">
            <a:off x="7983653" y="2559819"/>
            <a:ext cx="453224" cy="4274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7" name="Oval 29"/>
          <p:cNvSpPr>
            <a:spLocks noChangeArrowheads="1"/>
          </p:cNvSpPr>
          <p:nvPr/>
        </p:nvSpPr>
        <p:spPr bwMode="auto">
          <a:xfrm>
            <a:off x="7903198" y="3791564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H</a:t>
            </a:r>
            <a:endParaRPr lang="zh-CN" altLang="en-US" sz="3200" dirty="0"/>
          </a:p>
        </p:txBody>
      </p:sp>
      <p:cxnSp>
        <p:nvCxnSpPr>
          <p:cNvPr id="28" name="直接连接符 27"/>
          <p:cNvCxnSpPr>
            <a:stCxn id="25" idx="3"/>
            <a:endCxn id="27" idx="0"/>
          </p:cNvCxnSpPr>
          <p:nvPr/>
        </p:nvCxnSpPr>
        <p:spPr bwMode="auto">
          <a:xfrm rot="5400000">
            <a:off x="7983899" y="3504199"/>
            <a:ext cx="422665" cy="1520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9" name="Oval 29"/>
          <p:cNvSpPr>
            <a:spLocks noChangeArrowheads="1"/>
          </p:cNvSpPr>
          <p:nvPr/>
        </p:nvSpPr>
        <p:spPr bwMode="auto">
          <a:xfrm>
            <a:off x="8559600" y="3791564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I</a:t>
            </a:r>
            <a:endParaRPr lang="zh-CN" altLang="en-US" sz="3200" dirty="0"/>
          </a:p>
        </p:txBody>
      </p:sp>
      <p:cxnSp>
        <p:nvCxnSpPr>
          <p:cNvPr id="30" name="直接连接符 29"/>
          <p:cNvCxnSpPr>
            <a:stCxn id="25" idx="5"/>
            <a:endCxn id="29" idx="0"/>
          </p:cNvCxnSpPr>
          <p:nvPr/>
        </p:nvCxnSpPr>
        <p:spPr bwMode="auto">
          <a:xfrm rot="16200000" flipH="1">
            <a:off x="8464834" y="3480797"/>
            <a:ext cx="422665" cy="19886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1" name="Oval 28"/>
          <p:cNvSpPr>
            <a:spLocks noChangeArrowheads="1"/>
          </p:cNvSpPr>
          <p:nvPr/>
        </p:nvSpPr>
        <p:spPr bwMode="auto">
          <a:xfrm>
            <a:off x="6578400" y="2169246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B</a:t>
            </a:r>
            <a:endParaRPr lang="zh-CN" altLang="en-US" sz="3200" dirty="0"/>
          </a:p>
        </p:txBody>
      </p:sp>
      <p:sp>
        <p:nvSpPr>
          <p:cNvPr id="32" name="Oval 29"/>
          <p:cNvSpPr>
            <a:spLocks noChangeArrowheads="1"/>
          </p:cNvSpPr>
          <p:nvPr/>
        </p:nvSpPr>
        <p:spPr bwMode="auto">
          <a:xfrm>
            <a:off x="6049200" y="3018214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D</a:t>
            </a:r>
            <a:endParaRPr lang="zh-CN" altLang="en-US" sz="3200" dirty="0"/>
          </a:p>
        </p:txBody>
      </p:sp>
      <p:cxnSp>
        <p:nvCxnSpPr>
          <p:cNvPr id="33" name="直接连接符 32"/>
          <p:cNvCxnSpPr>
            <a:stCxn id="31" idx="3"/>
            <a:endCxn id="32" idx="0"/>
          </p:cNvCxnSpPr>
          <p:nvPr/>
        </p:nvCxnSpPr>
        <p:spPr bwMode="auto">
          <a:xfrm rot="5400000">
            <a:off x="6213317" y="2589865"/>
            <a:ext cx="480233" cy="3764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4" name="Oval 29"/>
          <p:cNvSpPr>
            <a:spLocks noChangeArrowheads="1"/>
          </p:cNvSpPr>
          <p:nvPr/>
        </p:nvSpPr>
        <p:spPr bwMode="auto">
          <a:xfrm>
            <a:off x="7297800" y="3809616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G</a:t>
            </a:r>
            <a:endParaRPr lang="zh-CN" altLang="en-US" sz="3200" dirty="0"/>
          </a:p>
        </p:txBody>
      </p:sp>
      <p:cxnSp>
        <p:nvCxnSpPr>
          <p:cNvPr id="35" name="直接连接符 34"/>
          <p:cNvCxnSpPr>
            <a:stCxn id="20" idx="5"/>
            <a:endCxn id="34" idx="0"/>
          </p:cNvCxnSpPr>
          <p:nvPr/>
        </p:nvCxnSpPr>
        <p:spPr bwMode="auto">
          <a:xfrm rot="16200000" flipH="1">
            <a:off x="7230008" y="3525823"/>
            <a:ext cx="440717" cy="12686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直接箭头连接符 35"/>
          <p:cNvCxnSpPr/>
          <p:nvPr/>
        </p:nvCxnSpPr>
        <p:spPr bwMode="auto">
          <a:xfrm rot="10800000" flipV="1">
            <a:off x="7543800" y="1391004"/>
            <a:ext cx="304800" cy="92441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7" name="直接箭头连接符 36"/>
          <p:cNvCxnSpPr/>
          <p:nvPr/>
        </p:nvCxnSpPr>
        <p:spPr bwMode="auto">
          <a:xfrm rot="5400000">
            <a:off x="6942321" y="2008725"/>
            <a:ext cx="364759" cy="2286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8" name="直接箭头连接符 37"/>
          <p:cNvCxnSpPr>
            <a:endCxn id="32" idx="7"/>
          </p:cNvCxnSpPr>
          <p:nvPr/>
        </p:nvCxnSpPr>
        <p:spPr bwMode="auto">
          <a:xfrm rot="5400000">
            <a:off x="6326132" y="2778209"/>
            <a:ext cx="395074" cy="211467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9" name="直接箭头连接符 38"/>
          <p:cNvCxnSpPr/>
          <p:nvPr/>
        </p:nvCxnSpPr>
        <p:spPr bwMode="auto">
          <a:xfrm rot="5400000">
            <a:off x="5943600" y="3524605"/>
            <a:ext cx="304800" cy="1524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2" name="直接箭头连接符 41"/>
          <p:cNvCxnSpPr/>
          <p:nvPr/>
        </p:nvCxnSpPr>
        <p:spPr bwMode="auto">
          <a:xfrm rot="5400000">
            <a:off x="7979398" y="1940646"/>
            <a:ext cx="381000" cy="2286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3" name="直接箭头连接符 42"/>
          <p:cNvCxnSpPr/>
          <p:nvPr/>
        </p:nvCxnSpPr>
        <p:spPr bwMode="auto">
          <a:xfrm rot="5400000">
            <a:off x="7331698" y="2800705"/>
            <a:ext cx="304800" cy="2286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4" name="直接箭头连接符 43"/>
          <p:cNvCxnSpPr/>
          <p:nvPr/>
        </p:nvCxnSpPr>
        <p:spPr bwMode="auto">
          <a:xfrm rot="5400000">
            <a:off x="6798298" y="3486505"/>
            <a:ext cx="381000" cy="1524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5" name="直接箭头连接符 44"/>
          <p:cNvCxnSpPr/>
          <p:nvPr/>
        </p:nvCxnSpPr>
        <p:spPr bwMode="auto">
          <a:xfrm rot="5400000">
            <a:off x="7505700" y="3562705"/>
            <a:ext cx="381000" cy="1524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6" name="直接箭头连接符 45"/>
          <p:cNvCxnSpPr/>
          <p:nvPr/>
        </p:nvCxnSpPr>
        <p:spPr bwMode="auto">
          <a:xfrm rot="5400000">
            <a:off x="7162800" y="4286605"/>
            <a:ext cx="304800" cy="1524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8" name="直接箭头连接符 47"/>
          <p:cNvCxnSpPr/>
          <p:nvPr/>
        </p:nvCxnSpPr>
        <p:spPr bwMode="auto">
          <a:xfrm rot="5400000">
            <a:off x="7844397" y="4286605"/>
            <a:ext cx="304800" cy="1524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0" name="直接箭头连接符 49"/>
          <p:cNvCxnSpPr/>
          <p:nvPr/>
        </p:nvCxnSpPr>
        <p:spPr bwMode="auto">
          <a:xfrm rot="5400000">
            <a:off x="8453998" y="4286605"/>
            <a:ext cx="304800" cy="1524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2" name="直接箭头连接符 51"/>
          <p:cNvCxnSpPr/>
          <p:nvPr/>
        </p:nvCxnSpPr>
        <p:spPr bwMode="auto">
          <a:xfrm rot="5400000">
            <a:off x="8187298" y="3562705"/>
            <a:ext cx="304800" cy="2286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3" name="直接箭头连接符 52"/>
          <p:cNvCxnSpPr/>
          <p:nvPr/>
        </p:nvCxnSpPr>
        <p:spPr bwMode="auto">
          <a:xfrm rot="5400000">
            <a:off x="8720700" y="3562705"/>
            <a:ext cx="381000" cy="1524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4" name="直接箭头连接符 53"/>
          <p:cNvCxnSpPr/>
          <p:nvPr/>
        </p:nvCxnSpPr>
        <p:spPr bwMode="auto">
          <a:xfrm rot="5400000">
            <a:off x="8417999" y="2798604"/>
            <a:ext cx="381000" cy="156602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5" name="Text Box 34"/>
          <p:cNvSpPr txBox="1">
            <a:spLocks noChangeArrowheads="1"/>
          </p:cNvSpPr>
          <p:nvPr/>
        </p:nvSpPr>
        <p:spPr bwMode="auto">
          <a:xfrm>
            <a:off x="7620000" y="1182562"/>
            <a:ext cx="663534" cy="43704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>
                <a:solidFill>
                  <a:srgbClr val="003399"/>
                </a:solidFill>
                <a:ea typeface="宋体" pitchFamily="2" charset="-122"/>
              </a:rPr>
              <a:t>p</a:t>
            </a:r>
          </a:p>
        </p:txBody>
      </p:sp>
      <p:sp>
        <p:nvSpPr>
          <p:cNvPr id="56" name="矩形 55"/>
          <p:cNvSpPr/>
          <p:nvPr/>
        </p:nvSpPr>
        <p:spPr>
          <a:xfrm>
            <a:off x="4745148" y="2284063"/>
            <a:ext cx="444352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57" name="矩形 56"/>
          <p:cNvSpPr/>
          <p:nvPr/>
        </p:nvSpPr>
        <p:spPr>
          <a:xfrm>
            <a:off x="4745148" y="1695805"/>
            <a:ext cx="423514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/>
              <a:t>E</a:t>
            </a:r>
            <a:endParaRPr lang="zh-CN" altLang="en-US" dirty="0"/>
          </a:p>
        </p:txBody>
      </p:sp>
      <p:sp>
        <p:nvSpPr>
          <p:cNvPr id="58" name="矩形 57"/>
          <p:cNvSpPr/>
          <p:nvPr/>
        </p:nvSpPr>
        <p:spPr>
          <a:xfrm>
            <a:off x="4745148" y="1238605"/>
            <a:ext cx="463588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/>
              <a:t>G</a:t>
            </a:r>
            <a:endParaRPr lang="zh-CN" altLang="en-US" dirty="0"/>
          </a:p>
        </p:txBody>
      </p:sp>
      <p:sp>
        <p:nvSpPr>
          <p:cNvPr id="59" name="矩形 58"/>
          <p:cNvSpPr/>
          <p:nvPr/>
        </p:nvSpPr>
        <p:spPr>
          <a:xfrm>
            <a:off x="5126148" y="1695805"/>
            <a:ext cx="404278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/>
              <a:t>F</a:t>
            </a:r>
            <a:endParaRPr lang="zh-CN" altLang="en-US" dirty="0"/>
          </a:p>
        </p:txBody>
      </p:sp>
      <p:sp>
        <p:nvSpPr>
          <p:cNvPr id="60" name="矩形 59"/>
          <p:cNvSpPr/>
          <p:nvPr/>
        </p:nvSpPr>
        <p:spPr>
          <a:xfrm>
            <a:off x="5126148" y="1238605"/>
            <a:ext cx="444352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/>
              <a:t>H</a:t>
            </a:r>
            <a:endParaRPr lang="zh-CN" altLang="en-US" dirty="0"/>
          </a:p>
        </p:txBody>
      </p:sp>
      <p:sp>
        <p:nvSpPr>
          <p:cNvPr id="61" name="矩形 60"/>
          <p:cNvSpPr/>
          <p:nvPr/>
        </p:nvSpPr>
        <p:spPr>
          <a:xfrm>
            <a:off x="5735748" y="1238605"/>
            <a:ext cx="284052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/>
              <a:t>I</a:t>
            </a:r>
            <a:endParaRPr lang="zh-CN" altLang="en-US" dirty="0"/>
          </a:p>
        </p:txBody>
      </p:sp>
      <p:sp>
        <p:nvSpPr>
          <p:cNvPr id="64" name="矩形 63"/>
          <p:cNvSpPr/>
          <p:nvPr/>
        </p:nvSpPr>
        <p:spPr>
          <a:xfrm>
            <a:off x="2871747" y="650944"/>
            <a:ext cx="686406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/>
              <a:t>B, </a:t>
            </a:r>
            <a:endParaRPr lang="zh-CN" altLang="en-US" sz="3200" dirty="0"/>
          </a:p>
        </p:txBody>
      </p:sp>
      <p:sp>
        <p:nvSpPr>
          <p:cNvPr id="65" name="矩形 64"/>
          <p:cNvSpPr/>
          <p:nvPr/>
        </p:nvSpPr>
        <p:spPr>
          <a:xfrm>
            <a:off x="3328341" y="650944"/>
            <a:ext cx="731290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/>
              <a:t>G, </a:t>
            </a:r>
            <a:endParaRPr lang="zh-CN" altLang="en-US" sz="3200" dirty="0"/>
          </a:p>
        </p:txBody>
      </p:sp>
      <p:sp>
        <p:nvSpPr>
          <p:cNvPr id="66" name="矩形 65"/>
          <p:cNvSpPr/>
          <p:nvPr/>
        </p:nvSpPr>
        <p:spPr>
          <a:xfrm>
            <a:off x="2338347" y="650944"/>
            <a:ext cx="708848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/>
              <a:t>D, </a:t>
            </a:r>
            <a:endParaRPr lang="zh-CN" altLang="en-US" sz="3200" dirty="0"/>
          </a:p>
        </p:txBody>
      </p:sp>
      <p:sp>
        <p:nvSpPr>
          <p:cNvPr id="67" name="矩形 66"/>
          <p:cNvSpPr/>
          <p:nvPr/>
        </p:nvSpPr>
        <p:spPr>
          <a:xfrm>
            <a:off x="3839299" y="650944"/>
            <a:ext cx="686406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/>
              <a:t>E, </a:t>
            </a:r>
            <a:endParaRPr lang="zh-CN" altLang="en-US" sz="3200" dirty="0"/>
          </a:p>
        </p:txBody>
      </p:sp>
      <p:sp>
        <p:nvSpPr>
          <p:cNvPr id="68" name="矩形 67"/>
          <p:cNvSpPr/>
          <p:nvPr/>
        </p:nvSpPr>
        <p:spPr>
          <a:xfrm>
            <a:off x="4296499" y="650944"/>
            <a:ext cx="708848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/>
              <a:t>H, </a:t>
            </a:r>
            <a:endParaRPr lang="zh-CN" altLang="en-US" sz="3200" dirty="0"/>
          </a:p>
        </p:txBody>
      </p:sp>
      <p:sp>
        <p:nvSpPr>
          <p:cNvPr id="69" name="矩形 68"/>
          <p:cNvSpPr/>
          <p:nvPr/>
        </p:nvSpPr>
        <p:spPr>
          <a:xfrm>
            <a:off x="4860241" y="650944"/>
            <a:ext cx="526106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/>
              <a:t>I, </a:t>
            </a:r>
            <a:endParaRPr lang="zh-CN" altLang="en-US" sz="3200" dirty="0"/>
          </a:p>
        </p:txBody>
      </p:sp>
      <p:sp>
        <p:nvSpPr>
          <p:cNvPr id="70" name="矩形 69"/>
          <p:cNvSpPr/>
          <p:nvPr/>
        </p:nvSpPr>
        <p:spPr>
          <a:xfrm>
            <a:off x="5233947" y="650944"/>
            <a:ext cx="616900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/>
              <a:t>F, </a:t>
            </a:r>
            <a:endParaRPr lang="zh-CN" altLang="en-US" sz="3200" dirty="0"/>
          </a:p>
        </p:txBody>
      </p:sp>
      <p:sp>
        <p:nvSpPr>
          <p:cNvPr id="71" name="矩形 70"/>
          <p:cNvSpPr/>
          <p:nvPr/>
        </p:nvSpPr>
        <p:spPr>
          <a:xfrm>
            <a:off x="5691147" y="650944"/>
            <a:ext cx="708848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/>
              <a:t>C, </a:t>
            </a:r>
            <a:endParaRPr lang="zh-CN" altLang="en-US" sz="3200" dirty="0"/>
          </a:p>
        </p:txBody>
      </p:sp>
      <p:sp>
        <p:nvSpPr>
          <p:cNvPr id="72" name="矩形 71"/>
          <p:cNvSpPr/>
          <p:nvPr/>
        </p:nvSpPr>
        <p:spPr>
          <a:xfrm>
            <a:off x="6231841" y="650944"/>
            <a:ext cx="549959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/>
              <a:t>A </a:t>
            </a:r>
            <a:endParaRPr lang="zh-CN" altLang="en-US" sz="3200" dirty="0"/>
          </a:p>
        </p:txBody>
      </p:sp>
      <p:sp>
        <p:nvSpPr>
          <p:cNvPr id="73" name="Text Box 34"/>
          <p:cNvSpPr txBox="1">
            <a:spLocks noChangeArrowheads="1"/>
          </p:cNvSpPr>
          <p:nvPr/>
        </p:nvSpPr>
        <p:spPr bwMode="auto">
          <a:xfrm>
            <a:off x="7543800" y="1386756"/>
            <a:ext cx="1524000" cy="44428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>
                <a:solidFill>
                  <a:srgbClr val="003399"/>
                </a:solidFill>
                <a:ea typeface="宋体" pitchFamily="2" charset="-122"/>
              </a:rPr>
              <a:t>p=Null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4" grpId="1"/>
      <p:bldP spid="15" grpId="0"/>
      <p:bldP spid="15" grpId="1"/>
      <p:bldP spid="17" grpId="0"/>
      <p:bldP spid="17" grpId="1"/>
      <p:bldP spid="55" grpId="0"/>
      <p:bldP spid="55" grpId="1"/>
      <p:bldP spid="56" grpId="0"/>
      <p:bldP spid="56" grpId="1"/>
      <p:bldP spid="57" grpId="0"/>
      <p:bldP spid="57" grpId="1"/>
      <p:bldP spid="58" grpId="0"/>
      <p:bldP spid="58" grpId="1"/>
      <p:bldP spid="59" grpId="0"/>
      <p:bldP spid="59" grpId="1"/>
      <p:bldP spid="60" grpId="0"/>
      <p:bldP spid="60" grpId="1"/>
      <p:bldP spid="61" grpId="0"/>
      <p:bldP spid="61" grpId="1"/>
      <p:bldP spid="64" grpId="0"/>
      <p:bldP spid="65" grpId="0"/>
      <p:bldP spid="66" grpId="0"/>
      <p:bldP spid="67" grpId="0"/>
      <p:bldP spid="68" grpId="0"/>
      <p:bldP spid="69" grpId="0"/>
      <p:bldP spid="70" grpId="0"/>
      <p:bldP spid="71" grpId="0"/>
      <p:bldP spid="72" grpId="0"/>
      <p:bldP spid="73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1981200" y="6258580"/>
            <a:ext cx="5791200" cy="523220"/>
          </a:xfrm>
          <a:prstGeom prst="rect">
            <a:avLst/>
          </a:prstGeom>
          <a:solidFill>
            <a:srgbClr val="BFEE9C"/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/>
              <a:t>图</a:t>
            </a:r>
            <a:r>
              <a:rPr lang="en-US" altLang="zh-CN" dirty="0"/>
              <a:t>3</a:t>
            </a:r>
            <a:r>
              <a:rPr lang="zh-CN" altLang="en-US" dirty="0"/>
              <a:t>：非递归后根遍历流程图</a:t>
            </a:r>
            <a:endParaRPr lang="en-US" altLang="zh-CN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685800"/>
            <a:ext cx="7982175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en-US" altLang="zh-CN" dirty="0">
                <a:ea typeface="黑体" pitchFamily="2" charset="-122"/>
              </a:rPr>
              <a:t>3.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后根遍历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--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非递归算法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533400" y="3475800"/>
            <a:ext cx="4648200" cy="1274195"/>
          </a:xfrm>
          <a:prstGeom prst="rect">
            <a:avLst/>
          </a:prstGeom>
          <a:solidFill>
            <a:srgbClr val="BCE292"/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3200" dirty="0"/>
              <a:t>后根序列：</a:t>
            </a:r>
            <a:endParaRPr lang="en-US" altLang="zh-CN" sz="3200" dirty="0"/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endParaRPr lang="en-US" altLang="zh-CN" sz="3200" dirty="0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533400" y="1219200"/>
            <a:ext cx="8610600" cy="187416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zh-CN" altLang="en-US" sz="3200" dirty="0"/>
              <a:t>练习</a:t>
            </a:r>
            <a:r>
              <a:rPr lang="en-US" altLang="zh-CN" sz="3200" dirty="0"/>
              <a:t>4</a:t>
            </a:r>
            <a:r>
              <a:rPr lang="zh-CN" altLang="en-US" sz="3200" dirty="0"/>
              <a:t>：后根遍历中的进、出栈过程：</a:t>
            </a:r>
            <a:endParaRPr lang="en-US" altLang="zh-CN" sz="3200" dirty="0"/>
          </a:p>
          <a:p>
            <a:pPr>
              <a:spcBef>
                <a:spcPts val="0"/>
              </a:spcBef>
              <a:buFontTx/>
              <a:buNone/>
            </a:pPr>
            <a:r>
              <a:rPr lang="zh-CN" altLang="en-US" sz="3200" dirty="0">
                <a:solidFill>
                  <a:srgbClr val="003399"/>
                </a:solidFill>
              </a:rPr>
              <a:t>“进栈不访问，</a:t>
            </a:r>
            <a:endParaRPr lang="en-US" altLang="zh-CN" sz="3200" dirty="0">
              <a:solidFill>
                <a:srgbClr val="003399"/>
              </a:solidFill>
            </a:endParaRPr>
          </a:p>
          <a:p>
            <a:pPr>
              <a:spcBef>
                <a:spcPts val="0"/>
              </a:spcBef>
              <a:buFontTx/>
              <a:buNone/>
            </a:pPr>
            <a:r>
              <a:rPr lang="en-US" altLang="zh-CN" sz="3200" dirty="0">
                <a:solidFill>
                  <a:srgbClr val="003399"/>
                </a:solidFill>
              </a:rPr>
              <a:t>   </a:t>
            </a:r>
            <a:r>
              <a:rPr lang="zh-CN" altLang="en-US" sz="3200" dirty="0">
                <a:solidFill>
                  <a:srgbClr val="003399"/>
                </a:solidFill>
              </a:rPr>
              <a:t>向左下方走不动时，分</a:t>
            </a:r>
            <a:r>
              <a:rPr lang="en-US" altLang="zh-CN" sz="3200" dirty="0">
                <a:solidFill>
                  <a:srgbClr val="003399"/>
                </a:solidFill>
              </a:rPr>
              <a:t>2</a:t>
            </a:r>
            <a:r>
              <a:rPr lang="zh-CN" altLang="en-US" sz="3200" dirty="0">
                <a:solidFill>
                  <a:srgbClr val="003399"/>
                </a:solidFill>
              </a:rPr>
              <a:t>种情况”</a:t>
            </a:r>
            <a:endParaRPr lang="en-US" altLang="zh-CN" sz="3200" dirty="0">
              <a:solidFill>
                <a:srgbClr val="003399"/>
              </a:solidFill>
            </a:endParaRPr>
          </a:p>
        </p:txBody>
      </p:sp>
      <p:sp>
        <p:nvSpPr>
          <p:cNvPr id="9" name="下箭头 8"/>
          <p:cNvSpPr/>
          <p:nvPr/>
        </p:nvSpPr>
        <p:spPr bwMode="auto">
          <a:xfrm>
            <a:off x="2895600" y="3048000"/>
            <a:ext cx="304800" cy="504000"/>
          </a:xfrm>
          <a:prstGeom prst="downArrow">
            <a:avLst/>
          </a:prstGeom>
          <a:solidFill>
            <a:schemeClr val="bg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0" name="Oval 26"/>
          <p:cNvSpPr>
            <a:spLocks noChangeArrowheads="1"/>
          </p:cNvSpPr>
          <p:nvPr/>
        </p:nvSpPr>
        <p:spPr bwMode="auto">
          <a:xfrm>
            <a:off x="5938200" y="3706810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+</a:t>
            </a:r>
          </a:p>
        </p:txBody>
      </p:sp>
      <p:sp>
        <p:nvSpPr>
          <p:cNvPr id="11" name="Oval 27"/>
          <p:cNvSpPr>
            <a:spLocks noChangeArrowheads="1"/>
          </p:cNvSpPr>
          <p:nvPr/>
        </p:nvSpPr>
        <p:spPr bwMode="auto">
          <a:xfrm>
            <a:off x="6789000" y="2819400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ts val="0"/>
              </a:spcBef>
              <a:buNone/>
            </a:pPr>
            <a:r>
              <a:rPr lang="en-US" altLang="zh-CN" sz="3200" dirty="0"/>
              <a:t>--</a:t>
            </a:r>
          </a:p>
        </p:txBody>
      </p:sp>
      <p:sp>
        <p:nvSpPr>
          <p:cNvPr id="12" name="Oval 28"/>
          <p:cNvSpPr>
            <a:spLocks noChangeArrowheads="1"/>
          </p:cNvSpPr>
          <p:nvPr/>
        </p:nvSpPr>
        <p:spPr bwMode="auto">
          <a:xfrm>
            <a:off x="7594200" y="3706810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/</a:t>
            </a:r>
            <a:endParaRPr lang="zh-CN" altLang="en-US" sz="3200" dirty="0"/>
          </a:p>
        </p:txBody>
      </p:sp>
      <p:sp>
        <p:nvSpPr>
          <p:cNvPr id="13" name="Oval 29"/>
          <p:cNvSpPr>
            <a:spLocks noChangeArrowheads="1"/>
          </p:cNvSpPr>
          <p:nvPr/>
        </p:nvSpPr>
        <p:spPr bwMode="auto">
          <a:xfrm>
            <a:off x="5510400" y="4589400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a</a:t>
            </a:r>
            <a:endParaRPr lang="zh-CN" altLang="en-US" sz="3200" dirty="0"/>
          </a:p>
        </p:txBody>
      </p:sp>
      <p:sp>
        <p:nvSpPr>
          <p:cNvPr id="14" name="Oval 30"/>
          <p:cNvSpPr>
            <a:spLocks noChangeArrowheads="1"/>
          </p:cNvSpPr>
          <p:nvPr/>
        </p:nvSpPr>
        <p:spPr bwMode="auto">
          <a:xfrm>
            <a:off x="8106600" y="4616389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e</a:t>
            </a:r>
          </a:p>
        </p:txBody>
      </p:sp>
      <p:sp>
        <p:nvSpPr>
          <p:cNvPr id="15" name="Oval 29"/>
          <p:cNvSpPr>
            <a:spLocks noChangeArrowheads="1"/>
          </p:cNvSpPr>
          <p:nvPr/>
        </p:nvSpPr>
        <p:spPr bwMode="auto">
          <a:xfrm>
            <a:off x="7221600" y="4589400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d</a:t>
            </a:r>
            <a:endParaRPr lang="zh-CN" altLang="en-US" sz="3200" dirty="0"/>
          </a:p>
        </p:txBody>
      </p:sp>
      <p:cxnSp>
        <p:nvCxnSpPr>
          <p:cNvPr id="16" name="直接连接符 15"/>
          <p:cNvCxnSpPr>
            <a:stCxn id="11" idx="3"/>
            <a:endCxn id="10" idx="0"/>
          </p:cNvCxnSpPr>
          <p:nvPr/>
        </p:nvCxnSpPr>
        <p:spPr bwMode="auto">
          <a:xfrm rot="5400000">
            <a:off x="6297896" y="3141896"/>
            <a:ext cx="457219" cy="672609"/>
          </a:xfrm>
          <a:prstGeom prst="line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直接连接符 16"/>
          <p:cNvCxnSpPr>
            <a:stCxn id="11" idx="5"/>
            <a:endCxn id="12" idx="0"/>
          </p:cNvCxnSpPr>
          <p:nvPr/>
        </p:nvCxnSpPr>
        <p:spPr bwMode="auto">
          <a:xfrm rot="16200000" flipH="1">
            <a:off x="7304086" y="3164695"/>
            <a:ext cx="457219" cy="627009"/>
          </a:xfrm>
          <a:prstGeom prst="line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直接连接符 17"/>
          <p:cNvCxnSpPr>
            <a:stCxn id="10" idx="3"/>
            <a:endCxn id="13" idx="0"/>
          </p:cNvCxnSpPr>
          <p:nvPr/>
        </p:nvCxnSpPr>
        <p:spPr bwMode="auto">
          <a:xfrm rot="5400000">
            <a:off x="5661006" y="4238396"/>
            <a:ext cx="452399" cy="249609"/>
          </a:xfrm>
          <a:prstGeom prst="line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直接连接符 18"/>
          <p:cNvCxnSpPr>
            <a:stCxn id="12" idx="3"/>
            <a:endCxn id="15" idx="0"/>
          </p:cNvCxnSpPr>
          <p:nvPr/>
        </p:nvCxnSpPr>
        <p:spPr bwMode="auto">
          <a:xfrm rot="5400000">
            <a:off x="7344606" y="4265996"/>
            <a:ext cx="452399" cy="194409"/>
          </a:xfrm>
          <a:prstGeom prst="line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直接连接符 19"/>
          <p:cNvCxnSpPr>
            <a:stCxn id="12" idx="5"/>
            <a:endCxn id="14" idx="0"/>
          </p:cNvCxnSpPr>
          <p:nvPr/>
        </p:nvCxnSpPr>
        <p:spPr bwMode="auto">
          <a:xfrm rot="16200000" flipH="1">
            <a:off x="7951801" y="4209590"/>
            <a:ext cx="479388" cy="334209"/>
          </a:xfrm>
          <a:prstGeom prst="line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1" name="Oval 29"/>
          <p:cNvSpPr>
            <a:spLocks noChangeArrowheads="1"/>
          </p:cNvSpPr>
          <p:nvPr/>
        </p:nvSpPr>
        <p:spPr bwMode="auto">
          <a:xfrm>
            <a:off x="6437400" y="4589400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70000"/>
              </a:lnSpc>
              <a:spcBef>
                <a:spcPts val="0"/>
              </a:spcBef>
              <a:buNone/>
            </a:pPr>
            <a:r>
              <a:rPr lang="en-US" altLang="zh-CN" sz="4400" dirty="0"/>
              <a:t>*</a:t>
            </a:r>
            <a:endParaRPr lang="zh-CN" altLang="en-US" sz="4400" dirty="0"/>
          </a:p>
        </p:txBody>
      </p:sp>
      <p:cxnSp>
        <p:nvCxnSpPr>
          <p:cNvPr id="22" name="直接连接符 21"/>
          <p:cNvCxnSpPr>
            <a:stCxn id="10" idx="5"/>
            <a:endCxn id="21" idx="0"/>
          </p:cNvCxnSpPr>
          <p:nvPr/>
        </p:nvCxnSpPr>
        <p:spPr bwMode="auto">
          <a:xfrm rot="16200000" flipH="1">
            <a:off x="6302696" y="4202695"/>
            <a:ext cx="452399" cy="321009"/>
          </a:xfrm>
          <a:prstGeom prst="line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" name="Oval 30"/>
          <p:cNvSpPr>
            <a:spLocks noChangeArrowheads="1"/>
          </p:cNvSpPr>
          <p:nvPr/>
        </p:nvSpPr>
        <p:spPr bwMode="auto">
          <a:xfrm>
            <a:off x="6090600" y="5427600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b</a:t>
            </a:r>
          </a:p>
        </p:txBody>
      </p:sp>
      <p:cxnSp>
        <p:nvCxnSpPr>
          <p:cNvPr id="24" name="直接连接符 23"/>
          <p:cNvCxnSpPr>
            <a:stCxn id="21" idx="3"/>
            <a:endCxn id="23" idx="0"/>
          </p:cNvCxnSpPr>
          <p:nvPr/>
        </p:nvCxnSpPr>
        <p:spPr bwMode="auto">
          <a:xfrm rot="5400000">
            <a:off x="6222901" y="5139291"/>
            <a:ext cx="408009" cy="168609"/>
          </a:xfrm>
          <a:prstGeom prst="line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直接连接符 24"/>
          <p:cNvCxnSpPr>
            <a:stCxn id="26" idx="0"/>
            <a:endCxn id="21" idx="5"/>
          </p:cNvCxnSpPr>
          <p:nvPr/>
        </p:nvCxnSpPr>
        <p:spPr bwMode="auto">
          <a:xfrm rot="16200000" flipV="1">
            <a:off x="6782092" y="5105091"/>
            <a:ext cx="408009" cy="237009"/>
          </a:xfrm>
          <a:prstGeom prst="line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Oval 30"/>
          <p:cNvSpPr>
            <a:spLocks noChangeArrowheads="1"/>
          </p:cNvSpPr>
          <p:nvPr/>
        </p:nvSpPr>
        <p:spPr bwMode="auto">
          <a:xfrm>
            <a:off x="6852600" y="5427600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c</a:t>
            </a:r>
          </a:p>
        </p:txBody>
      </p:sp>
      <p:sp>
        <p:nvSpPr>
          <p:cNvPr id="27" name="矩形 26"/>
          <p:cNvSpPr/>
          <p:nvPr/>
        </p:nvSpPr>
        <p:spPr>
          <a:xfrm>
            <a:off x="533400" y="4038600"/>
            <a:ext cx="4378122" cy="6960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600" dirty="0"/>
              <a:t>a, b, c, *, +, d, e, /, --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04800" y="457200"/>
            <a:ext cx="8839200" cy="638020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CN" sz="3000" dirty="0"/>
              <a:t>void </a:t>
            </a:r>
            <a:r>
              <a:rPr lang="en-US" altLang="zh-CN" sz="3000" dirty="0" err="1"/>
              <a:t>PostOrder</a:t>
            </a:r>
            <a:r>
              <a:rPr lang="en-US" altLang="zh-CN" sz="3000" dirty="0"/>
              <a:t>(</a:t>
            </a:r>
            <a:r>
              <a:rPr lang="en-US" altLang="zh-CN" sz="3000" dirty="0" err="1"/>
              <a:t>BinTree</a:t>
            </a:r>
            <a:r>
              <a:rPr lang="en-US" altLang="zh-CN" sz="3000" dirty="0"/>
              <a:t> t)</a:t>
            </a:r>
          </a:p>
          <a:p>
            <a:pPr algn="just">
              <a:lnSpc>
                <a:spcPct val="95000"/>
              </a:lnSpc>
              <a:spcBef>
                <a:spcPts val="0"/>
              </a:spcBef>
              <a:buNone/>
            </a:pPr>
            <a:r>
              <a:rPr lang="zh-CN" altLang="en-US" sz="3000" dirty="0"/>
              <a:t>{</a:t>
            </a:r>
            <a:r>
              <a:rPr lang="en-US" altLang="zh-CN" sz="3000" dirty="0"/>
              <a:t> Stack s = </a:t>
            </a:r>
            <a:r>
              <a:rPr lang="en-US" altLang="zh-CN" sz="3000" dirty="0" err="1"/>
              <a:t>createEmptyStack</a:t>
            </a:r>
            <a:r>
              <a:rPr lang="en-US" altLang="zh-CN" sz="3000" dirty="0"/>
              <a:t>(); </a:t>
            </a:r>
          </a:p>
          <a:p>
            <a:pPr algn="just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CN" sz="3000" dirty="0"/>
              <a:t>  </a:t>
            </a:r>
            <a:r>
              <a:rPr lang="en-US" altLang="zh-CN" sz="3000" dirty="0" err="1"/>
              <a:t>BinTree</a:t>
            </a:r>
            <a:r>
              <a:rPr lang="en-US" altLang="zh-CN" sz="3000" dirty="0"/>
              <a:t> q=Null, p= t; </a:t>
            </a:r>
          </a:p>
          <a:p>
            <a:pPr algn="just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CN" sz="3000" dirty="0"/>
              <a:t>  if( p == Null) return; </a:t>
            </a:r>
          </a:p>
          <a:p>
            <a:pPr algn="just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sz="3000" dirty="0"/>
              <a:t>       while(p!=Null)</a:t>
            </a:r>
          </a:p>
          <a:p>
            <a:pPr indent="276225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sz="3000" dirty="0"/>
              <a:t>        </a:t>
            </a:r>
            <a:r>
              <a:rPr lang="en-US" altLang="zh-CN" sz="3000" dirty="0">
                <a:solidFill>
                  <a:srgbClr val="008000"/>
                </a:solidFill>
              </a:rPr>
              <a:t>{</a:t>
            </a:r>
            <a:r>
              <a:rPr lang="en-US" altLang="zh-CN" sz="3000" dirty="0"/>
              <a:t>push(</a:t>
            </a:r>
            <a:r>
              <a:rPr lang="en-US" altLang="zh-CN" sz="3000" dirty="0" err="1"/>
              <a:t>s,p</a:t>
            </a:r>
            <a:r>
              <a:rPr lang="en-US" altLang="zh-CN" sz="3000" dirty="0"/>
              <a:t>); p=</a:t>
            </a:r>
            <a:r>
              <a:rPr lang="en-US" altLang="zh-CN" sz="3000" dirty="0" err="1"/>
              <a:t>leftChild</a:t>
            </a:r>
            <a:r>
              <a:rPr lang="en-US" altLang="zh-CN" sz="3000" dirty="0"/>
              <a:t>(p);</a:t>
            </a:r>
            <a:r>
              <a:rPr lang="en-US" altLang="zh-CN" sz="3000" dirty="0">
                <a:solidFill>
                  <a:srgbClr val="008000"/>
                </a:solidFill>
              </a:rPr>
              <a:t>}</a:t>
            </a:r>
          </a:p>
          <a:p>
            <a:pPr indent="276225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sz="3000" dirty="0"/>
              <a:t>      p=top(s); </a:t>
            </a:r>
          </a:p>
          <a:p>
            <a:pPr indent="276225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sz="3000" dirty="0"/>
              <a:t>      if (</a:t>
            </a:r>
            <a:r>
              <a:rPr lang="en-US" altLang="zh-CN" sz="3000" dirty="0" err="1"/>
              <a:t>rightChild</a:t>
            </a:r>
            <a:r>
              <a:rPr lang="en-US" altLang="zh-CN" sz="3000" dirty="0"/>
              <a:t>(p)==Null || </a:t>
            </a:r>
            <a:r>
              <a:rPr lang="en-US" altLang="zh-CN" sz="3000" dirty="0" err="1"/>
              <a:t>rightChild</a:t>
            </a:r>
            <a:r>
              <a:rPr lang="en-US" altLang="zh-CN" sz="3000" dirty="0"/>
              <a:t>(p)==q)      </a:t>
            </a:r>
          </a:p>
          <a:p>
            <a:pPr indent="276225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sz="3000" dirty="0"/>
              <a:t>         </a:t>
            </a:r>
            <a:r>
              <a:rPr lang="en-US" altLang="zh-CN" sz="3000" dirty="0">
                <a:solidFill>
                  <a:srgbClr val="7030A0"/>
                </a:solidFill>
              </a:rPr>
              <a:t>{</a:t>
            </a:r>
            <a:r>
              <a:rPr lang="en-US" altLang="zh-CN" sz="3000" dirty="0"/>
              <a:t>visit(root(p)); pop(s); </a:t>
            </a:r>
          </a:p>
          <a:p>
            <a:pPr indent="276225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sz="3000" dirty="0"/>
              <a:t>           q=p; p=Null; </a:t>
            </a:r>
            <a:r>
              <a:rPr lang="en-US" altLang="zh-CN" sz="3000" dirty="0">
                <a:solidFill>
                  <a:srgbClr val="7030A0"/>
                </a:solidFill>
              </a:rPr>
              <a:t>}</a:t>
            </a:r>
            <a:r>
              <a:rPr lang="en-US" altLang="zh-CN" sz="3000" dirty="0"/>
              <a:t>              </a:t>
            </a:r>
          </a:p>
          <a:p>
            <a:pPr indent="276225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sz="3000" dirty="0"/>
              <a:t>      else   p=</a:t>
            </a:r>
            <a:r>
              <a:rPr lang="en-US" altLang="zh-CN" sz="3000" dirty="0" err="1"/>
              <a:t>rightChild</a:t>
            </a:r>
            <a:r>
              <a:rPr lang="en-US" altLang="zh-CN" sz="3000" dirty="0"/>
              <a:t>(p); </a:t>
            </a:r>
          </a:p>
          <a:p>
            <a:pPr indent="276225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sz="3000" b="1" dirty="0"/>
              <a:t>   </a:t>
            </a:r>
            <a:r>
              <a:rPr lang="en-US" altLang="zh-CN" sz="3000" dirty="0">
                <a:solidFill>
                  <a:srgbClr val="FF0000"/>
                </a:solidFill>
              </a:rPr>
              <a:t>}</a:t>
            </a:r>
            <a:r>
              <a:rPr lang="en-US" altLang="zh-CN" sz="3000" dirty="0"/>
              <a:t>while( ! </a:t>
            </a:r>
            <a:r>
              <a:rPr lang="en-US" altLang="zh-CN" sz="3000" dirty="0" err="1"/>
              <a:t>isEmptyStack</a:t>
            </a:r>
            <a:r>
              <a:rPr lang="en-US" altLang="zh-CN" sz="3000" dirty="0"/>
              <a:t>(s) || p!=Null)</a:t>
            </a:r>
          </a:p>
          <a:p>
            <a:pPr>
              <a:lnSpc>
                <a:spcPct val="70000"/>
              </a:lnSpc>
              <a:spcBef>
                <a:spcPts val="0"/>
              </a:spcBef>
              <a:buNone/>
            </a:pPr>
            <a:r>
              <a:rPr lang="en-US" altLang="zh-CN" sz="3000" dirty="0"/>
              <a:t> }</a:t>
            </a:r>
          </a:p>
        </p:txBody>
      </p:sp>
      <p:sp>
        <p:nvSpPr>
          <p:cNvPr id="15" name="矩形 14"/>
          <p:cNvSpPr/>
          <p:nvPr/>
        </p:nvSpPr>
        <p:spPr>
          <a:xfrm>
            <a:off x="4267200" y="1295400"/>
            <a:ext cx="3296095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8A00"/>
                </a:solidFill>
              </a:rPr>
              <a:t>//q: </a:t>
            </a:r>
            <a:r>
              <a:rPr lang="zh-CN" altLang="en-US" dirty="0">
                <a:solidFill>
                  <a:srgbClr val="008A00"/>
                </a:solidFill>
              </a:rPr>
              <a:t>刚被访问的结点</a:t>
            </a:r>
          </a:p>
        </p:txBody>
      </p:sp>
      <p:sp>
        <p:nvSpPr>
          <p:cNvPr id="16" name="矩形 15"/>
          <p:cNvSpPr/>
          <p:nvPr/>
        </p:nvSpPr>
        <p:spPr>
          <a:xfrm>
            <a:off x="3505200" y="2188458"/>
            <a:ext cx="3097323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3399"/>
                </a:solidFill>
              </a:rPr>
              <a:t>//p</a:t>
            </a:r>
            <a:r>
              <a:rPr lang="zh-CN" altLang="en-US" dirty="0">
                <a:solidFill>
                  <a:srgbClr val="003399"/>
                </a:solidFill>
              </a:rPr>
              <a:t>一直走向左下方</a:t>
            </a:r>
          </a:p>
        </p:txBody>
      </p:sp>
      <p:sp>
        <p:nvSpPr>
          <p:cNvPr id="17" name="矩形 16"/>
          <p:cNvSpPr/>
          <p:nvPr/>
        </p:nvSpPr>
        <p:spPr>
          <a:xfrm>
            <a:off x="5972081" y="2721858"/>
            <a:ext cx="3171919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8A00"/>
                </a:solidFill>
              </a:rPr>
              <a:t>//</a:t>
            </a:r>
            <a:r>
              <a:rPr lang="zh-CN" altLang="en-US" dirty="0">
                <a:solidFill>
                  <a:srgbClr val="008A00"/>
                </a:solidFill>
              </a:rPr>
              <a:t>进栈</a:t>
            </a:r>
            <a:r>
              <a:rPr lang="en-US" altLang="zh-CN" dirty="0">
                <a:solidFill>
                  <a:srgbClr val="008A00"/>
                </a:solidFill>
              </a:rPr>
              <a:t>, </a:t>
            </a:r>
            <a:r>
              <a:rPr lang="zh-CN" altLang="en-US" dirty="0">
                <a:solidFill>
                  <a:srgbClr val="008A00"/>
                </a:solidFill>
              </a:rPr>
              <a:t>去左孩子处</a:t>
            </a:r>
          </a:p>
        </p:txBody>
      </p:sp>
      <p:sp>
        <p:nvSpPr>
          <p:cNvPr id="18" name="矩形 17"/>
          <p:cNvSpPr/>
          <p:nvPr/>
        </p:nvSpPr>
        <p:spPr>
          <a:xfrm>
            <a:off x="2819400" y="3276600"/>
            <a:ext cx="5343129" cy="574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3399"/>
                </a:solidFill>
              </a:rPr>
              <a:t>//</a:t>
            </a:r>
            <a:r>
              <a:rPr lang="zh-CN" altLang="en-US" dirty="0">
                <a:solidFill>
                  <a:srgbClr val="003399"/>
                </a:solidFill>
              </a:rPr>
              <a:t>走不动，则考察栈顶 </a:t>
            </a:r>
            <a:r>
              <a:rPr lang="en-US" altLang="zh-CN" dirty="0">
                <a:solidFill>
                  <a:srgbClr val="003399"/>
                </a:solidFill>
                <a:sym typeface="Wingdings" pitchFamily="2" charset="2"/>
              </a:rPr>
              <a:t>2</a:t>
            </a:r>
            <a:r>
              <a:rPr lang="zh-CN" altLang="en-US" dirty="0">
                <a:solidFill>
                  <a:srgbClr val="003399"/>
                </a:solidFill>
                <a:sym typeface="Wingdings" pitchFamily="2" charset="2"/>
              </a:rPr>
              <a:t>个情况</a:t>
            </a:r>
            <a:endParaRPr lang="zh-CN" altLang="en-US" dirty="0">
              <a:solidFill>
                <a:srgbClr val="003399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171164" y="4800600"/>
            <a:ext cx="493276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8A00"/>
                </a:solidFill>
              </a:rPr>
              <a:t>//</a:t>
            </a:r>
            <a:r>
              <a:rPr lang="zh-CN" altLang="en-US" dirty="0">
                <a:solidFill>
                  <a:srgbClr val="008A00"/>
                </a:solidFill>
              </a:rPr>
              <a:t>则访问栈顶，出栈，设置</a:t>
            </a:r>
            <a:r>
              <a:rPr lang="en-US" altLang="zh-CN" dirty="0">
                <a:solidFill>
                  <a:srgbClr val="008A00"/>
                </a:solidFill>
              </a:rPr>
              <a:t>p, q</a:t>
            </a:r>
            <a:endParaRPr lang="zh-CN" altLang="en-US" dirty="0">
              <a:solidFill>
                <a:srgbClr val="008A00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955432" y="5388858"/>
            <a:ext cx="3655168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8A00"/>
                </a:solidFill>
              </a:rPr>
              <a:t>//2.</a:t>
            </a:r>
            <a:r>
              <a:rPr lang="zh-CN" altLang="en-US" dirty="0">
                <a:solidFill>
                  <a:srgbClr val="008A00"/>
                </a:solidFill>
              </a:rPr>
              <a:t>去栈顶的右孩子处</a:t>
            </a:r>
          </a:p>
        </p:txBody>
      </p:sp>
      <p:sp>
        <p:nvSpPr>
          <p:cNvPr id="21" name="矩形 20"/>
          <p:cNvSpPr/>
          <p:nvPr/>
        </p:nvSpPr>
        <p:spPr>
          <a:xfrm>
            <a:off x="4457987" y="6283804"/>
            <a:ext cx="3815468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3399"/>
                </a:solidFill>
              </a:rPr>
              <a:t>//</a:t>
            </a:r>
            <a:r>
              <a:rPr lang="zh-CN" altLang="en-US" dirty="0">
                <a:solidFill>
                  <a:srgbClr val="003399"/>
                </a:solidFill>
              </a:rPr>
              <a:t>直到栈空且</a:t>
            </a:r>
            <a:r>
              <a:rPr lang="en-US" altLang="zh-CN" dirty="0">
                <a:solidFill>
                  <a:srgbClr val="003399"/>
                </a:solidFill>
              </a:rPr>
              <a:t>p</a:t>
            </a:r>
            <a:r>
              <a:rPr lang="zh-CN" altLang="en-US" dirty="0">
                <a:solidFill>
                  <a:srgbClr val="003399"/>
                </a:solidFill>
              </a:rPr>
              <a:t>空，结束</a:t>
            </a:r>
          </a:p>
        </p:txBody>
      </p:sp>
      <p:sp>
        <p:nvSpPr>
          <p:cNvPr id="23" name="矩形 22"/>
          <p:cNvSpPr/>
          <p:nvPr/>
        </p:nvSpPr>
        <p:spPr>
          <a:xfrm>
            <a:off x="479895" y="2126008"/>
            <a:ext cx="739305" cy="6126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000" dirty="0"/>
              <a:t>do</a:t>
            </a:r>
            <a:r>
              <a:rPr lang="en-US" altLang="zh-CN" sz="3000" dirty="0">
                <a:solidFill>
                  <a:srgbClr val="FF0000"/>
                </a:solidFill>
              </a:rPr>
              <a:t>{</a:t>
            </a:r>
            <a:endParaRPr lang="zh-CN" altLang="en-US" sz="3000" dirty="0"/>
          </a:p>
        </p:txBody>
      </p:sp>
      <p:sp>
        <p:nvSpPr>
          <p:cNvPr id="24" name="矩形 23"/>
          <p:cNvSpPr/>
          <p:nvPr/>
        </p:nvSpPr>
        <p:spPr>
          <a:xfrm>
            <a:off x="5152946" y="4322058"/>
            <a:ext cx="4219654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8A00"/>
                </a:solidFill>
              </a:rPr>
              <a:t>//1.</a:t>
            </a:r>
            <a:r>
              <a:rPr lang="zh-CN" altLang="en-US" dirty="0">
                <a:solidFill>
                  <a:srgbClr val="008A00"/>
                </a:solidFill>
              </a:rPr>
              <a:t>栈顶无右子或访问过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19" grpId="0"/>
      <p:bldP spid="20" grpId="0"/>
      <p:bldP spid="21" grpId="0"/>
      <p:bldP spid="23" grpId="0"/>
      <p:bldP spid="24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zh-CN" altLang="en-US" dirty="0">
                <a:latin typeface="黑体" pitchFamily="2" charset="-122"/>
                <a:ea typeface="黑体" pitchFamily="2" charset="-122"/>
              </a:rPr>
              <a:t>非递归深度遍历小结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8" name="Rectangle 6"/>
          <p:cNvSpPr>
            <a:spLocks noChangeArrowheads="1"/>
          </p:cNvSpPr>
          <p:nvPr/>
        </p:nvSpPr>
        <p:spPr bwMode="auto">
          <a:xfrm>
            <a:off x="457200" y="1143000"/>
            <a:ext cx="8686800" cy="5715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t" anchorCtr="0"/>
          <a:lstStyle/>
          <a:p>
            <a:pPr>
              <a:spcBef>
                <a:spcPct val="0"/>
              </a:spcBef>
              <a:buNone/>
            </a:pPr>
            <a:r>
              <a:rPr lang="en-US" altLang="zh-CN" sz="3000" dirty="0"/>
              <a:t>--</a:t>
            </a:r>
            <a:r>
              <a:rPr lang="zh-CN" altLang="en-US" sz="3000" dirty="0"/>
              <a:t>先根：</a:t>
            </a:r>
            <a:r>
              <a:rPr lang="en-US" altLang="zh-CN" sz="3000" dirty="0">
                <a:sym typeface="Wingdings" pitchFamily="2" charset="2"/>
              </a:rPr>
              <a:t> (</a:t>
            </a:r>
            <a:r>
              <a:rPr lang="zh-CN" altLang="en-US" sz="3000" dirty="0">
                <a:sym typeface="Wingdings" pitchFamily="2" charset="2"/>
              </a:rPr>
              <a:t>一直向左下方</a:t>
            </a:r>
            <a:r>
              <a:rPr lang="en-US" altLang="zh-CN" sz="3000" dirty="0">
                <a:sym typeface="Wingdings" pitchFamily="2" charset="2"/>
              </a:rPr>
              <a:t>) </a:t>
            </a:r>
            <a:r>
              <a:rPr lang="zh-CN" altLang="en-US" sz="3000" dirty="0">
                <a:solidFill>
                  <a:srgbClr val="003399"/>
                </a:solidFill>
              </a:rPr>
              <a:t>边访问边进栈，</a:t>
            </a:r>
            <a:endParaRPr lang="en-US" altLang="zh-CN" sz="3000" dirty="0">
              <a:solidFill>
                <a:srgbClr val="003399"/>
              </a:solidFill>
            </a:endParaRPr>
          </a:p>
          <a:p>
            <a:pPr>
              <a:spcBef>
                <a:spcPct val="0"/>
              </a:spcBef>
              <a:buNone/>
            </a:pPr>
            <a:r>
              <a:rPr lang="zh-CN" altLang="en-US" sz="3000" dirty="0"/>
              <a:t>             走不动时，则栈顶交代右孩子、出栈；</a:t>
            </a:r>
            <a:endParaRPr lang="en-US" altLang="zh-CN" sz="3000" dirty="0"/>
          </a:p>
          <a:p>
            <a:pPr>
              <a:spcBef>
                <a:spcPts val="900"/>
              </a:spcBef>
              <a:buFontTx/>
              <a:buNone/>
            </a:pPr>
            <a:r>
              <a:rPr lang="en-US" altLang="zh-CN" sz="3000" dirty="0"/>
              <a:t>--</a:t>
            </a:r>
            <a:r>
              <a:rPr lang="zh-CN" altLang="en-US" sz="3000" dirty="0"/>
              <a:t>中根</a:t>
            </a:r>
            <a:r>
              <a:rPr lang="zh-CN" altLang="en-US" sz="3000" dirty="0">
                <a:sym typeface="Wingdings" pitchFamily="2" charset="2"/>
              </a:rPr>
              <a:t>：</a:t>
            </a:r>
            <a:r>
              <a:rPr lang="en-US" altLang="zh-CN" sz="3000" dirty="0">
                <a:sym typeface="Wingdings" pitchFamily="2" charset="2"/>
              </a:rPr>
              <a:t>(</a:t>
            </a:r>
            <a:r>
              <a:rPr lang="zh-CN" altLang="en-US" sz="3000" dirty="0">
                <a:sym typeface="Wingdings" pitchFamily="2" charset="2"/>
              </a:rPr>
              <a:t>一直向左下方</a:t>
            </a:r>
            <a:r>
              <a:rPr lang="en-US" altLang="zh-CN" sz="3000" dirty="0">
                <a:sym typeface="Wingdings" pitchFamily="2" charset="2"/>
              </a:rPr>
              <a:t>) </a:t>
            </a:r>
            <a:r>
              <a:rPr lang="zh-CN" altLang="en-US" sz="3000" dirty="0">
                <a:solidFill>
                  <a:srgbClr val="003399"/>
                </a:solidFill>
              </a:rPr>
              <a:t>进栈不访问，</a:t>
            </a:r>
            <a:r>
              <a:rPr lang="zh-CN" altLang="en-US" sz="3000" dirty="0"/>
              <a:t>走不动时，</a:t>
            </a:r>
            <a:endParaRPr lang="en-US" altLang="zh-CN" sz="30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3000" dirty="0"/>
              <a:t>             </a:t>
            </a:r>
            <a:r>
              <a:rPr lang="zh-CN" altLang="en-US" sz="3000" dirty="0"/>
              <a:t>访问栈顶、栈顶交代右孩子、出栈；</a:t>
            </a:r>
            <a:endParaRPr lang="en-US" altLang="zh-CN" sz="3000" dirty="0"/>
          </a:p>
          <a:p>
            <a:pPr>
              <a:spcBef>
                <a:spcPts val="900"/>
              </a:spcBef>
              <a:buFontTx/>
              <a:buNone/>
            </a:pPr>
            <a:r>
              <a:rPr lang="en-US" altLang="zh-CN" sz="3000" dirty="0"/>
              <a:t>--</a:t>
            </a:r>
            <a:r>
              <a:rPr lang="zh-CN" altLang="en-US" sz="3000" dirty="0"/>
              <a:t>后根：</a:t>
            </a:r>
            <a:r>
              <a:rPr lang="zh-CN" altLang="en-US" sz="3000" dirty="0">
                <a:solidFill>
                  <a:srgbClr val="003399"/>
                </a:solidFill>
              </a:rPr>
              <a:t>进栈不访问，</a:t>
            </a:r>
            <a:endParaRPr lang="en-US" altLang="zh-CN" sz="3000" dirty="0">
              <a:solidFill>
                <a:srgbClr val="003399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3000" dirty="0"/>
              <a:t>             </a:t>
            </a:r>
            <a:r>
              <a:rPr lang="zh-CN" altLang="en-US" sz="3000" dirty="0"/>
              <a:t>向左下方走不动时，</a:t>
            </a:r>
            <a:r>
              <a:rPr lang="zh-CN" altLang="en-US" sz="3000" dirty="0">
                <a:solidFill>
                  <a:srgbClr val="003399"/>
                </a:solidFill>
              </a:rPr>
              <a:t>分</a:t>
            </a:r>
            <a:r>
              <a:rPr lang="en-US" altLang="zh-CN" sz="3000" dirty="0">
                <a:solidFill>
                  <a:srgbClr val="003399"/>
                </a:solidFill>
              </a:rPr>
              <a:t>2</a:t>
            </a:r>
            <a:r>
              <a:rPr lang="zh-CN" altLang="en-US" sz="3000" dirty="0">
                <a:solidFill>
                  <a:srgbClr val="003399"/>
                </a:solidFill>
              </a:rPr>
              <a:t>种情况：</a:t>
            </a:r>
            <a:endParaRPr lang="en-US" altLang="zh-CN" sz="3000" dirty="0">
              <a:solidFill>
                <a:srgbClr val="003399"/>
              </a:solidFill>
            </a:endParaRPr>
          </a:p>
          <a:p>
            <a:pPr>
              <a:spcBef>
                <a:spcPts val="300"/>
              </a:spcBef>
              <a:buFontTx/>
              <a:buNone/>
            </a:pPr>
            <a:r>
              <a:rPr lang="en-US" altLang="zh-CN" sz="3000" dirty="0">
                <a:solidFill>
                  <a:srgbClr val="003399"/>
                </a:solidFill>
              </a:rPr>
              <a:t>             (1) </a:t>
            </a:r>
            <a:r>
              <a:rPr lang="zh-CN" altLang="en-US" sz="3000" dirty="0"/>
              <a:t>若无右子树，或右子树已被访问过，</a:t>
            </a:r>
            <a:endParaRPr lang="en-US" altLang="zh-CN" sz="30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3000" dirty="0"/>
              <a:t>                   </a:t>
            </a:r>
            <a:r>
              <a:rPr lang="zh-CN" altLang="en-US" sz="3000" dirty="0"/>
              <a:t>则访问栈顶、出栈；</a:t>
            </a:r>
            <a:endParaRPr lang="en-US" altLang="zh-CN" sz="3000" dirty="0"/>
          </a:p>
          <a:p>
            <a:pPr>
              <a:spcBef>
                <a:spcPts val="300"/>
              </a:spcBef>
              <a:buFontTx/>
              <a:buNone/>
            </a:pPr>
            <a:r>
              <a:rPr lang="en-US" altLang="zh-CN" sz="3000" dirty="0">
                <a:solidFill>
                  <a:srgbClr val="003399"/>
                </a:solidFill>
              </a:rPr>
              <a:t>             (2) </a:t>
            </a:r>
            <a:r>
              <a:rPr lang="zh-CN" altLang="en-US" sz="3000" dirty="0"/>
              <a:t>否则，去右子树，不出栈；</a:t>
            </a:r>
            <a:endParaRPr lang="en-US" altLang="zh-CN" sz="3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zh-CN" altLang="en-US" dirty="0">
                <a:latin typeface="黑体" pitchFamily="2" charset="-122"/>
                <a:ea typeface="黑体" pitchFamily="2" charset="-122"/>
              </a:rPr>
              <a:t>广度优先遍历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--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非递归算法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8" name="Text Box 6"/>
          <p:cNvSpPr txBox="1">
            <a:spLocks noChangeArrowheads="1"/>
          </p:cNvSpPr>
          <p:nvPr/>
        </p:nvSpPr>
        <p:spPr bwMode="auto">
          <a:xfrm>
            <a:off x="609600" y="1311001"/>
            <a:ext cx="5486400" cy="137268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zh-CN" altLang="en-US" sz="3200" dirty="0"/>
              <a:t> 从</a:t>
            </a:r>
            <a:r>
              <a:rPr lang="en-US" altLang="zh-CN" sz="3200" dirty="0"/>
              <a:t>0</a:t>
            </a:r>
            <a:r>
              <a:rPr lang="zh-CN" altLang="en-US" sz="3200" dirty="0"/>
              <a:t>层开始，逐层向下；</a:t>
            </a:r>
            <a:endParaRPr lang="en-US" altLang="zh-CN" sz="3200" dirty="0"/>
          </a:p>
          <a:p>
            <a:pPr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sz="3200" dirty="0"/>
              <a:t>  每层中，从左向右遍历；</a:t>
            </a:r>
            <a:endParaRPr lang="en-US" altLang="zh-CN" sz="3200" dirty="0"/>
          </a:p>
        </p:txBody>
      </p:sp>
      <p:sp>
        <p:nvSpPr>
          <p:cNvPr id="29" name="Oval 27"/>
          <p:cNvSpPr>
            <a:spLocks noChangeArrowheads="1"/>
          </p:cNvSpPr>
          <p:nvPr/>
        </p:nvSpPr>
        <p:spPr bwMode="auto">
          <a:xfrm>
            <a:off x="6501000" y="1810748"/>
            <a:ext cx="504000" cy="504000"/>
          </a:xfrm>
          <a:prstGeom prst="ellipse">
            <a:avLst/>
          </a:prstGeom>
          <a:solidFill>
            <a:srgbClr val="FFFE98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/>
              <a:t>A</a:t>
            </a:r>
          </a:p>
        </p:txBody>
      </p:sp>
      <p:sp>
        <p:nvSpPr>
          <p:cNvPr id="30" name="Oval 28"/>
          <p:cNvSpPr>
            <a:spLocks noChangeArrowheads="1"/>
          </p:cNvSpPr>
          <p:nvPr/>
        </p:nvSpPr>
        <p:spPr bwMode="auto">
          <a:xfrm>
            <a:off x="7162800" y="2725148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C</a:t>
            </a:r>
            <a:endParaRPr lang="zh-CN" altLang="en-US" sz="3200" dirty="0"/>
          </a:p>
        </p:txBody>
      </p:sp>
      <p:sp>
        <p:nvSpPr>
          <p:cNvPr id="31" name="Oval 29"/>
          <p:cNvSpPr>
            <a:spLocks noChangeArrowheads="1"/>
          </p:cNvSpPr>
          <p:nvPr/>
        </p:nvSpPr>
        <p:spPr bwMode="auto">
          <a:xfrm>
            <a:off x="6553200" y="3715748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E</a:t>
            </a:r>
            <a:endParaRPr lang="zh-CN" altLang="en-US" sz="3200" dirty="0"/>
          </a:p>
        </p:txBody>
      </p:sp>
      <p:cxnSp>
        <p:nvCxnSpPr>
          <p:cNvPr id="32" name="直接连接符 31"/>
          <p:cNvCxnSpPr>
            <a:stCxn id="29" idx="3"/>
          </p:cNvCxnSpPr>
          <p:nvPr/>
        </p:nvCxnSpPr>
        <p:spPr bwMode="auto">
          <a:xfrm rot="5400000">
            <a:off x="6175801" y="2326139"/>
            <a:ext cx="484209" cy="3138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直接连接符 32"/>
          <p:cNvCxnSpPr>
            <a:stCxn id="29" idx="5"/>
            <a:endCxn id="30" idx="0"/>
          </p:cNvCxnSpPr>
          <p:nvPr/>
        </p:nvCxnSpPr>
        <p:spPr bwMode="auto">
          <a:xfrm rot="16200000" flipH="1">
            <a:off x="6930891" y="2241238"/>
            <a:ext cx="484209" cy="4836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直接连接符 33"/>
          <p:cNvCxnSpPr>
            <a:stCxn id="30" idx="3"/>
            <a:endCxn id="31" idx="0"/>
          </p:cNvCxnSpPr>
          <p:nvPr/>
        </p:nvCxnSpPr>
        <p:spPr bwMode="auto">
          <a:xfrm rot="5400000">
            <a:off x="6740701" y="3219839"/>
            <a:ext cx="560409" cy="4314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5" name="Oval 29"/>
          <p:cNvSpPr>
            <a:spLocks noChangeArrowheads="1"/>
          </p:cNvSpPr>
          <p:nvPr/>
        </p:nvSpPr>
        <p:spPr bwMode="auto">
          <a:xfrm>
            <a:off x="7954200" y="3715748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F</a:t>
            </a:r>
            <a:endParaRPr lang="zh-CN" altLang="en-US" sz="3200" dirty="0"/>
          </a:p>
        </p:txBody>
      </p:sp>
      <p:cxnSp>
        <p:nvCxnSpPr>
          <p:cNvPr id="36" name="直接连接符 35"/>
          <p:cNvCxnSpPr>
            <a:stCxn id="30" idx="5"/>
            <a:endCxn id="35" idx="0"/>
          </p:cNvCxnSpPr>
          <p:nvPr/>
        </p:nvCxnSpPr>
        <p:spPr bwMode="auto">
          <a:xfrm rot="16200000" flipH="1">
            <a:off x="7619391" y="3128938"/>
            <a:ext cx="560409" cy="6132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7" name="Oval 29"/>
          <p:cNvSpPr>
            <a:spLocks noChangeArrowheads="1"/>
          </p:cNvSpPr>
          <p:nvPr/>
        </p:nvSpPr>
        <p:spPr bwMode="auto">
          <a:xfrm>
            <a:off x="7649400" y="4583348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H</a:t>
            </a:r>
            <a:endParaRPr lang="zh-CN" altLang="en-US" sz="3200" dirty="0"/>
          </a:p>
        </p:txBody>
      </p:sp>
      <p:cxnSp>
        <p:nvCxnSpPr>
          <p:cNvPr id="38" name="直接连接符 37"/>
          <p:cNvCxnSpPr>
            <a:stCxn id="35" idx="3"/>
            <a:endCxn id="37" idx="0"/>
          </p:cNvCxnSpPr>
          <p:nvPr/>
        </p:nvCxnSpPr>
        <p:spPr bwMode="auto">
          <a:xfrm rot="5400000">
            <a:off x="7746001" y="4301339"/>
            <a:ext cx="437409" cy="1266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9" name="Oval 29"/>
          <p:cNvSpPr>
            <a:spLocks noChangeArrowheads="1"/>
          </p:cNvSpPr>
          <p:nvPr/>
        </p:nvSpPr>
        <p:spPr bwMode="auto">
          <a:xfrm>
            <a:off x="8382000" y="4583348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I</a:t>
            </a:r>
            <a:endParaRPr lang="zh-CN" altLang="en-US" sz="3200" dirty="0"/>
          </a:p>
        </p:txBody>
      </p:sp>
      <p:cxnSp>
        <p:nvCxnSpPr>
          <p:cNvPr id="40" name="直接连接符 39"/>
          <p:cNvCxnSpPr>
            <a:stCxn id="35" idx="5"/>
            <a:endCxn id="39" idx="0"/>
          </p:cNvCxnSpPr>
          <p:nvPr/>
        </p:nvCxnSpPr>
        <p:spPr bwMode="auto">
          <a:xfrm rot="16200000" flipH="1">
            <a:off x="8290491" y="4239838"/>
            <a:ext cx="437409" cy="2496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1" name="Oval 28"/>
          <p:cNvSpPr>
            <a:spLocks noChangeArrowheads="1"/>
          </p:cNvSpPr>
          <p:nvPr/>
        </p:nvSpPr>
        <p:spPr bwMode="auto">
          <a:xfrm>
            <a:off x="5973000" y="2716189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B</a:t>
            </a:r>
            <a:endParaRPr lang="zh-CN" altLang="en-US" sz="3200" dirty="0"/>
          </a:p>
        </p:txBody>
      </p:sp>
      <p:sp>
        <p:nvSpPr>
          <p:cNvPr id="42" name="Oval 29"/>
          <p:cNvSpPr>
            <a:spLocks noChangeArrowheads="1"/>
          </p:cNvSpPr>
          <p:nvPr/>
        </p:nvSpPr>
        <p:spPr bwMode="auto">
          <a:xfrm>
            <a:off x="5486400" y="3733798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D</a:t>
            </a:r>
            <a:endParaRPr lang="zh-CN" altLang="en-US" sz="3200" dirty="0"/>
          </a:p>
        </p:txBody>
      </p:sp>
      <p:cxnSp>
        <p:nvCxnSpPr>
          <p:cNvPr id="43" name="直接连接符 42"/>
          <p:cNvCxnSpPr>
            <a:stCxn id="41" idx="3"/>
            <a:endCxn id="42" idx="0"/>
          </p:cNvCxnSpPr>
          <p:nvPr/>
        </p:nvCxnSpPr>
        <p:spPr bwMode="auto">
          <a:xfrm rot="5400000">
            <a:off x="5598896" y="3285885"/>
            <a:ext cx="587418" cy="3084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4" name="Oval 29"/>
          <p:cNvSpPr>
            <a:spLocks noChangeArrowheads="1"/>
          </p:cNvSpPr>
          <p:nvPr/>
        </p:nvSpPr>
        <p:spPr bwMode="auto">
          <a:xfrm>
            <a:off x="6963600" y="4601400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G</a:t>
            </a:r>
            <a:endParaRPr lang="zh-CN" altLang="en-US" sz="3200" dirty="0"/>
          </a:p>
        </p:txBody>
      </p:sp>
      <p:cxnSp>
        <p:nvCxnSpPr>
          <p:cNvPr id="45" name="直接连接符 44"/>
          <p:cNvCxnSpPr>
            <a:stCxn id="31" idx="5"/>
            <a:endCxn id="44" idx="0"/>
          </p:cNvCxnSpPr>
          <p:nvPr/>
        </p:nvCxnSpPr>
        <p:spPr bwMode="auto">
          <a:xfrm rot="16200000" flipH="1">
            <a:off x="6871765" y="4257564"/>
            <a:ext cx="455461" cy="2322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直接箭头连接符 45"/>
          <p:cNvCxnSpPr/>
          <p:nvPr/>
        </p:nvCxnSpPr>
        <p:spPr bwMode="auto">
          <a:xfrm rot="5400000">
            <a:off x="6866700" y="1611289"/>
            <a:ext cx="304800" cy="2286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7" name="直接箭头连接符 46"/>
          <p:cNvCxnSpPr/>
          <p:nvPr/>
        </p:nvCxnSpPr>
        <p:spPr bwMode="auto">
          <a:xfrm rot="5400000">
            <a:off x="6371400" y="2487589"/>
            <a:ext cx="304800" cy="3048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8" name="直接箭头连接符 47"/>
          <p:cNvCxnSpPr/>
          <p:nvPr/>
        </p:nvCxnSpPr>
        <p:spPr bwMode="auto">
          <a:xfrm rot="5400000">
            <a:off x="5761800" y="3478189"/>
            <a:ext cx="381000" cy="2286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9" name="直接箭头连接符 48"/>
          <p:cNvCxnSpPr/>
          <p:nvPr/>
        </p:nvCxnSpPr>
        <p:spPr bwMode="auto">
          <a:xfrm rot="5400000">
            <a:off x="7514400" y="2487589"/>
            <a:ext cx="381000" cy="2286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0" name="直接箭头连接符 49"/>
          <p:cNvCxnSpPr/>
          <p:nvPr/>
        </p:nvCxnSpPr>
        <p:spPr bwMode="auto">
          <a:xfrm rot="5400000">
            <a:off x="6866700" y="3516289"/>
            <a:ext cx="304800" cy="2286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1" name="直接箭头连接符 50"/>
          <p:cNvCxnSpPr/>
          <p:nvPr/>
        </p:nvCxnSpPr>
        <p:spPr bwMode="auto">
          <a:xfrm rot="5400000">
            <a:off x="7171500" y="4354489"/>
            <a:ext cx="381000" cy="1524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2" name="直接箭头连接符 51"/>
          <p:cNvCxnSpPr/>
          <p:nvPr/>
        </p:nvCxnSpPr>
        <p:spPr bwMode="auto">
          <a:xfrm rot="5400000">
            <a:off x="7933500" y="4354489"/>
            <a:ext cx="304800" cy="2286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3" name="直接箭头连接符 52"/>
          <p:cNvCxnSpPr/>
          <p:nvPr/>
        </p:nvCxnSpPr>
        <p:spPr bwMode="auto">
          <a:xfrm rot="5400000">
            <a:off x="8543100" y="4354489"/>
            <a:ext cx="381000" cy="1524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4" name="直接箭头连接符 53"/>
          <p:cNvCxnSpPr/>
          <p:nvPr/>
        </p:nvCxnSpPr>
        <p:spPr bwMode="auto">
          <a:xfrm rot="5400000">
            <a:off x="8162100" y="3516289"/>
            <a:ext cx="381000" cy="1524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5" name="Text Box 6"/>
          <p:cNvSpPr txBox="1">
            <a:spLocks noChangeArrowheads="1"/>
          </p:cNvSpPr>
          <p:nvPr/>
        </p:nvSpPr>
        <p:spPr bwMode="auto">
          <a:xfrm>
            <a:off x="609600" y="3118394"/>
            <a:ext cx="4648200" cy="117570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3200" dirty="0"/>
              <a:t>‘广度优先’序列：</a:t>
            </a:r>
            <a:endParaRPr lang="en-US" altLang="zh-CN" sz="3200" dirty="0"/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endParaRPr lang="en-US" altLang="zh-CN" sz="3200" dirty="0"/>
          </a:p>
        </p:txBody>
      </p:sp>
      <p:sp>
        <p:nvSpPr>
          <p:cNvPr id="56" name="下箭头 55"/>
          <p:cNvSpPr/>
          <p:nvPr/>
        </p:nvSpPr>
        <p:spPr bwMode="auto">
          <a:xfrm>
            <a:off x="2514600" y="2639989"/>
            <a:ext cx="381000" cy="504000"/>
          </a:xfrm>
          <a:prstGeom prst="downArrow">
            <a:avLst/>
          </a:prstGeom>
          <a:solidFill>
            <a:schemeClr val="bg2">
              <a:lumMod val="20000"/>
              <a:lumOff val="80000"/>
            </a:schemeClr>
          </a:solidFill>
          <a:ln w="28575" cap="flat" cmpd="sng" algn="ctr">
            <a:solidFill>
              <a:srgbClr val="0033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1143000" y="3630589"/>
            <a:ext cx="686406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/>
              <a:t>B, </a:t>
            </a:r>
            <a:endParaRPr lang="zh-CN" altLang="en-US" sz="3200" dirty="0"/>
          </a:p>
        </p:txBody>
      </p:sp>
      <p:sp>
        <p:nvSpPr>
          <p:cNvPr id="58" name="矩形 57"/>
          <p:cNvSpPr/>
          <p:nvPr/>
        </p:nvSpPr>
        <p:spPr>
          <a:xfrm>
            <a:off x="1599594" y="3630589"/>
            <a:ext cx="708848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/>
              <a:t>C, </a:t>
            </a:r>
            <a:endParaRPr lang="zh-CN" altLang="en-US" sz="3200" dirty="0"/>
          </a:p>
        </p:txBody>
      </p:sp>
      <p:sp>
        <p:nvSpPr>
          <p:cNvPr id="59" name="矩形 58"/>
          <p:cNvSpPr/>
          <p:nvPr/>
        </p:nvSpPr>
        <p:spPr>
          <a:xfrm>
            <a:off x="609600" y="3630589"/>
            <a:ext cx="686406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/>
              <a:t>A, </a:t>
            </a:r>
            <a:endParaRPr lang="zh-CN" altLang="en-US" sz="3200" dirty="0"/>
          </a:p>
        </p:txBody>
      </p:sp>
      <p:sp>
        <p:nvSpPr>
          <p:cNvPr id="60" name="矩形 59"/>
          <p:cNvSpPr/>
          <p:nvPr/>
        </p:nvSpPr>
        <p:spPr>
          <a:xfrm>
            <a:off x="2110552" y="3630589"/>
            <a:ext cx="708848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/>
              <a:t>D, </a:t>
            </a:r>
            <a:endParaRPr lang="zh-CN" altLang="en-US" sz="3200" dirty="0"/>
          </a:p>
        </p:txBody>
      </p:sp>
      <p:sp>
        <p:nvSpPr>
          <p:cNvPr id="61" name="矩形 60"/>
          <p:cNvSpPr/>
          <p:nvPr/>
        </p:nvSpPr>
        <p:spPr>
          <a:xfrm>
            <a:off x="2567752" y="3630589"/>
            <a:ext cx="686406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/>
              <a:t>E, </a:t>
            </a:r>
            <a:endParaRPr lang="zh-CN" altLang="en-US" sz="3200" dirty="0"/>
          </a:p>
        </p:txBody>
      </p:sp>
      <p:sp>
        <p:nvSpPr>
          <p:cNvPr id="62" name="矩形 61"/>
          <p:cNvSpPr/>
          <p:nvPr/>
        </p:nvSpPr>
        <p:spPr>
          <a:xfrm>
            <a:off x="3116900" y="3630589"/>
            <a:ext cx="616900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/>
              <a:t>F, </a:t>
            </a:r>
            <a:endParaRPr lang="zh-CN" altLang="en-US" sz="3200" dirty="0"/>
          </a:p>
        </p:txBody>
      </p:sp>
      <p:sp>
        <p:nvSpPr>
          <p:cNvPr id="63" name="矩形 62"/>
          <p:cNvSpPr/>
          <p:nvPr/>
        </p:nvSpPr>
        <p:spPr>
          <a:xfrm>
            <a:off x="3505200" y="3630589"/>
            <a:ext cx="731290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/>
              <a:t>G, </a:t>
            </a:r>
            <a:endParaRPr lang="zh-CN" altLang="en-US" sz="3200" dirty="0"/>
          </a:p>
        </p:txBody>
      </p:sp>
      <p:sp>
        <p:nvSpPr>
          <p:cNvPr id="64" name="矩形 63"/>
          <p:cNvSpPr/>
          <p:nvPr/>
        </p:nvSpPr>
        <p:spPr>
          <a:xfrm>
            <a:off x="4015552" y="3630589"/>
            <a:ext cx="708848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/>
              <a:t>H, </a:t>
            </a:r>
            <a:endParaRPr lang="zh-CN" altLang="en-US" sz="3200" dirty="0"/>
          </a:p>
        </p:txBody>
      </p:sp>
      <p:sp>
        <p:nvSpPr>
          <p:cNvPr id="65" name="矩形 64"/>
          <p:cNvSpPr/>
          <p:nvPr/>
        </p:nvSpPr>
        <p:spPr>
          <a:xfrm>
            <a:off x="4503094" y="3630589"/>
            <a:ext cx="412292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/>
              <a:t>I </a:t>
            </a:r>
            <a:endParaRPr lang="zh-CN" altLang="en-US" sz="3200" dirty="0"/>
          </a:p>
        </p:txBody>
      </p:sp>
      <p:sp>
        <p:nvSpPr>
          <p:cNvPr id="66" name="云形 65"/>
          <p:cNvSpPr/>
          <p:nvPr/>
        </p:nvSpPr>
        <p:spPr bwMode="auto">
          <a:xfrm>
            <a:off x="1828800" y="4724400"/>
            <a:ext cx="2590800" cy="960447"/>
          </a:xfrm>
          <a:prstGeom prst="cloud">
            <a:avLst/>
          </a:prstGeom>
          <a:solidFill>
            <a:srgbClr val="BFEE9C"/>
          </a:solidFill>
          <a:ln w="2857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zh-CN" altLang="en-US" dirty="0"/>
              <a:t>借助</a:t>
            </a:r>
            <a:endParaRPr kumimoji="0" lang="zh-CN" altLang="en-US" sz="2800" b="0" i="0" u="none" strike="noStrike" cap="none" normalizeH="0" baseline="0" dirty="0">
              <a:ln>
                <a:noFill/>
              </a:ln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67" name="下箭头 66"/>
          <p:cNvSpPr/>
          <p:nvPr/>
        </p:nvSpPr>
        <p:spPr bwMode="auto">
          <a:xfrm>
            <a:off x="2971800" y="4297353"/>
            <a:ext cx="324000" cy="504000"/>
          </a:xfrm>
          <a:prstGeom prst="downArrow">
            <a:avLst/>
          </a:prstGeom>
          <a:solidFill>
            <a:srgbClr val="BFEE9C"/>
          </a:solidFill>
          <a:ln w="2857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2971800" y="4855458"/>
            <a:ext cx="90281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zh-CN" altLang="en-US" dirty="0">
                <a:solidFill>
                  <a:srgbClr val="C00000"/>
                </a:solidFill>
              </a:rPr>
              <a:t>队列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5" grpId="0"/>
      <p:bldP spid="68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zh-CN" altLang="en-US" dirty="0">
                <a:latin typeface="黑体" pitchFamily="2" charset="-122"/>
                <a:ea typeface="黑体" pitchFamily="2" charset="-122"/>
              </a:rPr>
              <a:t>广度优先遍历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--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非递归算法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8" name="Text Box 6"/>
          <p:cNvSpPr txBox="1">
            <a:spLocks noChangeArrowheads="1"/>
          </p:cNvSpPr>
          <p:nvPr/>
        </p:nvSpPr>
        <p:spPr bwMode="auto">
          <a:xfrm>
            <a:off x="533400" y="1303687"/>
            <a:ext cx="8610600" cy="32470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solidFill>
              <a:srgbClr val="92D05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514350" indent="-51435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000" dirty="0"/>
              <a:t>1) </a:t>
            </a:r>
            <a:r>
              <a:rPr lang="zh-CN" altLang="en-US" sz="3000" dirty="0"/>
              <a:t>根结点进队；</a:t>
            </a:r>
            <a:endParaRPr lang="en-US" altLang="zh-CN" sz="3000" dirty="0"/>
          </a:p>
          <a:p>
            <a:pPr marL="514350" indent="-514350">
              <a:lnSpc>
                <a:spcPct val="130000"/>
              </a:lnSpc>
              <a:spcBef>
                <a:spcPts val="600"/>
              </a:spcBef>
              <a:buNone/>
            </a:pPr>
            <a:r>
              <a:rPr lang="en-US" altLang="zh-CN" sz="3000" dirty="0"/>
              <a:t>2)</a:t>
            </a:r>
            <a:r>
              <a:rPr lang="zh-CN" altLang="en-US" sz="3000" dirty="0"/>
              <a:t> 当队不空，访问队头，</a:t>
            </a:r>
            <a:endParaRPr lang="en-US" altLang="zh-CN" sz="3000" dirty="0"/>
          </a:p>
          <a:p>
            <a:pPr marL="514350" indent="-51435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000" dirty="0"/>
              <a:t>     </a:t>
            </a:r>
            <a:r>
              <a:rPr lang="zh-CN" altLang="en-US" sz="3000" dirty="0"/>
              <a:t>队头的</a:t>
            </a:r>
            <a:r>
              <a:rPr lang="zh-CN" altLang="en-US" sz="3000" dirty="0">
                <a:solidFill>
                  <a:srgbClr val="C00000"/>
                </a:solidFill>
              </a:rPr>
              <a:t>非空左、右孩子</a:t>
            </a:r>
            <a:r>
              <a:rPr lang="zh-CN" altLang="en-US" sz="3000" dirty="0"/>
              <a:t>进队，</a:t>
            </a:r>
            <a:endParaRPr lang="en-US" altLang="zh-CN" sz="3000" dirty="0"/>
          </a:p>
          <a:p>
            <a:pPr marL="514350" indent="-51435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000" dirty="0"/>
              <a:t>     </a:t>
            </a:r>
            <a:r>
              <a:rPr lang="zh-CN" altLang="en-US" sz="3000" dirty="0"/>
              <a:t>队头出队；</a:t>
            </a:r>
            <a:endParaRPr lang="en-US" altLang="zh-CN" sz="3000" dirty="0"/>
          </a:p>
          <a:p>
            <a:pPr marL="514350" indent="-514350">
              <a:lnSpc>
                <a:spcPct val="130000"/>
              </a:lnSpc>
              <a:spcBef>
                <a:spcPts val="600"/>
              </a:spcBef>
              <a:buNone/>
            </a:pPr>
            <a:r>
              <a:rPr lang="en-US" altLang="zh-CN" sz="3000" dirty="0"/>
              <a:t>3) </a:t>
            </a:r>
            <a:r>
              <a:rPr lang="zh-CN" altLang="en-US" sz="3000" dirty="0"/>
              <a:t>重复</a:t>
            </a:r>
            <a:r>
              <a:rPr lang="en-US" altLang="zh-CN" sz="3000" dirty="0"/>
              <a:t>2)</a:t>
            </a:r>
            <a:r>
              <a:rPr lang="zh-CN" altLang="en-US" sz="3000" dirty="0"/>
              <a:t>直到队空；</a:t>
            </a:r>
            <a:endParaRPr lang="en-US" altLang="zh-CN" sz="3000" dirty="0"/>
          </a:p>
        </p:txBody>
      </p:sp>
      <p:sp>
        <p:nvSpPr>
          <p:cNvPr id="70" name="Oval 27"/>
          <p:cNvSpPr>
            <a:spLocks noChangeArrowheads="1"/>
          </p:cNvSpPr>
          <p:nvPr/>
        </p:nvSpPr>
        <p:spPr bwMode="auto">
          <a:xfrm>
            <a:off x="6828603" y="1706041"/>
            <a:ext cx="432000" cy="432000"/>
          </a:xfrm>
          <a:prstGeom prst="ellipse">
            <a:avLst/>
          </a:prstGeom>
          <a:solidFill>
            <a:srgbClr val="FFFE98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/>
              <a:t>A</a:t>
            </a:r>
          </a:p>
        </p:txBody>
      </p:sp>
      <p:sp>
        <p:nvSpPr>
          <p:cNvPr id="71" name="Oval 28"/>
          <p:cNvSpPr>
            <a:spLocks noChangeArrowheads="1"/>
          </p:cNvSpPr>
          <p:nvPr/>
        </p:nvSpPr>
        <p:spPr bwMode="auto">
          <a:xfrm>
            <a:off x="7369801" y="2468041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C</a:t>
            </a:r>
            <a:endParaRPr lang="zh-CN" altLang="en-US" sz="3200" dirty="0"/>
          </a:p>
        </p:txBody>
      </p:sp>
      <p:sp>
        <p:nvSpPr>
          <p:cNvPr id="72" name="Oval 29"/>
          <p:cNvSpPr>
            <a:spLocks noChangeArrowheads="1"/>
          </p:cNvSpPr>
          <p:nvPr/>
        </p:nvSpPr>
        <p:spPr bwMode="auto">
          <a:xfrm>
            <a:off x="6760201" y="329000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E</a:t>
            </a:r>
            <a:endParaRPr lang="zh-CN" altLang="en-US" sz="3200" dirty="0"/>
          </a:p>
        </p:txBody>
      </p:sp>
      <p:cxnSp>
        <p:nvCxnSpPr>
          <p:cNvPr id="73" name="直接连接符 72"/>
          <p:cNvCxnSpPr>
            <a:stCxn id="70" idx="3"/>
            <a:endCxn id="82" idx="0"/>
          </p:cNvCxnSpPr>
          <p:nvPr/>
        </p:nvCxnSpPr>
        <p:spPr bwMode="auto">
          <a:xfrm rot="5400000">
            <a:off x="6521983" y="2089197"/>
            <a:ext cx="384306" cy="3554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直接连接符 73"/>
          <p:cNvCxnSpPr>
            <a:stCxn id="70" idx="5"/>
            <a:endCxn id="71" idx="0"/>
          </p:cNvCxnSpPr>
          <p:nvPr/>
        </p:nvCxnSpPr>
        <p:spPr bwMode="auto">
          <a:xfrm rot="16200000" flipH="1">
            <a:off x="7194937" y="2077176"/>
            <a:ext cx="393265" cy="38846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5" name="直接连接符 74"/>
          <p:cNvCxnSpPr>
            <a:stCxn id="71" idx="3"/>
            <a:endCxn id="72" idx="0"/>
          </p:cNvCxnSpPr>
          <p:nvPr/>
        </p:nvCxnSpPr>
        <p:spPr bwMode="auto">
          <a:xfrm rot="5400000">
            <a:off x="6978022" y="2834956"/>
            <a:ext cx="453224" cy="4568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6" name="Oval 29"/>
          <p:cNvSpPr>
            <a:spLocks noChangeArrowheads="1"/>
          </p:cNvSpPr>
          <p:nvPr/>
        </p:nvSpPr>
        <p:spPr bwMode="auto">
          <a:xfrm>
            <a:off x="7950001" y="329000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F</a:t>
            </a:r>
            <a:endParaRPr lang="zh-CN" altLang="en-US" sz="3200" dirty="0"/>
          </a:p>
        </p:txBody>
      </p:sp>
      <p:cxnSp>
        <p:nvCxnSpPr>
          <p:cNvPr id="77" name="直接连接符 76"/>
          <p:cNvCxnSpPr>
            <a:stCxn id="71" idx="5"/>
            <a:endCxn id="76" idx="0"/>
          </p:cNvCxnSpPr>
          <p:nvPr/>
        </p:nvCxnSpPr>
        <p:spPr bwMode="auto">
          <a:xfrm rot="16200000" flipH="1">
            <a:off x="7725656" y="2849655"/>
            <a:ext cx="453224" cy="4274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8" name="Oval 29"/>
          <p:cNvSpPr>
            <a:spLocks noChangeArrowheads="1"/>
          </p:cNvSpPr>
          <p:nvPr/>
        </p:nvSpPr>
        <p:spPr bwMode="auto">
          <a:xfrm>
            <a:off x="7645201" y="408140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H</a:t>
            </a:r>
            <a:endParaRPr lang="zh-CN" altLang="en-US" sz="3200" dirty="0"/>
          </a:p>
        </p:txBody>
      </p:sp>
      <p:cxnSp>
        <p:nvCxnSpPr>
          <p:cNvPr id="79" name="直接连接符 78"/>
          <p:cNvCxnSpPr>
            <a:stCxn id="76" idx="3"/>
            <a:endCxn id="78" idx="0"/>
          </p:cNvCxnSpPr>
          <p:nvPr/>
        </p:nvCxnSpPr>
        <p:spPr bwMode="auto">
          <a:xfrm rot="5400000">
            <a:off x="7725902" y="3794035"/>
            <a:ext cx="422665" cy="1520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0" name="Oval 29"/>
          <p:cNvSpPr>
            <a:spLocks noChangeArrowheads="1"/>
          </p:cNvSpPr>
          <p:nvPr/>
        </p:nvSpPr>
        <p:spPr bwMode="auto">
          <a:xfrm>
            <a:off x="8301603" y="408140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I</a:t>
            </a:r>
            <a:endParaRPr lang="zh-CN" altLang="en-US" sz="3200" dirty="0"/>
          </a:p>
        </p:txBody>
      </p:sp>
      <p:cxnSp>
        <p:nvCxnSpPr>
          <p:cNvPr id="81" name="直接连接符 80"/>
          <p:cNvCxnSpPr>
            <a:stCxn id="76" idx="5"/>
            <a:endCxn id="80" idx="0"/>
          </p:cNvCxnSpPr>
          <p:nvPr/>
        </p:nvCxnSpPr>
        <p:spPr bwMode="auto">
          <a:xfrm rot="16200000" flipH="1">
            <a:off x="8206837" y="3770633"/>
            <a:ext cx="422665" cy="19886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2" name="Oval 28"/>
          <p:cNvSpPr>
            <a:spLocks noChangeArrowheads="1"/>
          </p:cNvSpPr>
          <p:nvPr/>
        </p:nvSpPr>
        <p:spPr bwMode="auto">
          <a:xfrm>
            <a:off x="6320403" y="2459082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B</a:t>
            </a:r>
            <a:endParaRPr lang="zh-CN" altLang="en-US" sz="3200" dirty="0"/>
          </a:p>
        </p:txBody>
      </p:sp>
      <p:sp>
        <p:nvSpPr>
          <p:cNvPr id="83" name="Oval 29"/>
          <p:cNvSpPr>
            <a:spLocks noChangeArrowheads="1"/>
          </p:cNvSpPr>
          <p:nvPr/>
        </p:nvSpPr>
        <p:spPr bwMode="auto">
          <a:xfrm>
            <a:off x="5943600" y="330805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D</a:t>
            </a:r>
            <a:endParaRPr lang="zh-CN" altLang="en-US" sz="3200" dirty="0"/>
          </a:p>
        </p:txBody>
      </p:sp>
      <p:cxnSp>
        <p:nvCxnSpPr>
          <p:cNvPr id="84" name="直接连接符 83"/>
          <p:cNvCxnSpPr>
            <a:stCxn id="82" idx="3"/>
            <a:endCxn id="83" idx="0"/>
          </p:cNvCxnSpPr>
          <p:nvPr/>
        </p:nvCxnSpPr>
        <p:spPr bwMode="auto">
          <a:xfrm rot="5400000">
            <a:off x="6031518" y="2955899"/>
            <a:ext cx="480233" cy="224068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5" name="Oval 29"/>
          <p:cNvSpPr>
            <a:spLocks noChangeArrowheads="1"/>
          </p:cNvSpPr>
          <p:nvPr/>
        </p:nvSpPr>
        <p:spPr bwMode="auto">
          <a:xfrm>
            <a:off x="7039803" y="4099452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G</a:t>
            </a:r>
            <a:endParaRPr lang="zh-CN" altLang="en-US" sz="3200" dirty="0"/>
          </a:p>
        </p:txBody>
      </p:sp>
      <p:cxnSp>
        <p:nvCxnSpPr>
          <p:cNvPr id="86" name="直接连接符 85"/>
          <p:cNvCxnSpPr>
            <a:stCxn id="72" idx="5"/>
            <a:endCxn id="85" idx="0"/>
          </p:cNvCxnSpPr>
          <p:nvPr/>
        </p:nvCxnSpPr>
        <p:spPr bwMode="auto">
          <a:xfrm rot="16200000" flipH="1">
            <a:off x="6972011" y="3815659"/>
            <a:ext cx="440717" cy="12686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7" name="直接箭头连接符 86"/>
          <p:cNvCxnSpPr/>
          <p:nvPr/>
        </p:nvCxnSpPr>
        <p:spPr bwMode="auto">
          <a:xfrm rot="10800000" flipV="1">
            <a:off x="7209603" y="1680840"/>
            <a:ext cx="304800" cy="92441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8" name="直接箭头连接符 87"/>
          <p:cNvCxnSpPr/>
          <p:nvPr/>
        </p:nvCxnSpPr>
        <p:spPr bwMode="auto">
          <a:xfrm rot="5400000">
            <a:off x="6684324" y="2298561"/>
            <a:ext cx="364759" cy="2286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9" name="直接箭头连接符 88"/>
          <p:cNvCxnSpPr>
            <a:endCxn id="83" idx="7"/>
          </p:cNvCxnSpPr>
          <p:nvPr/>
        </p:nvCxnSpPr>
        <p:spPr bwMode="auto">
          <a:xfrm rot="5400000">
            <a:off x="6220532" y="3068045"/>
            <a:ext cx="395074" cy="211467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3" name="直接箭头连接符 92"/>
          <p:cNvCxnSpPr/>
          <p:nvPr/>
        </p:nvCxnSpPr>
        <p:spPr bwMode="auto">
          <a:xfrm rot="5400000">
            <a:off x="7721401" y="2230482"/>
            <a:ext cx="381000" cy="2286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4" name="直接箭头连接符 93"/>
          <p:cNvCxnSpPr/>
          <p:nvPr/>
        </p:nvCxnSpPr>
        <p:spPr bwMode="auto">
          <a:xfrm rot="5400000">
            <a:off x="7073701" y="3090541"/>
            <a:ext cx="304800" cy="2286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6" name="直接箭头连接符 95"/>
          <p:cNvCxnSpPr/>
          <p:nvPr/>
        </p:nvCxnSpPr>
        <p:spPr bwMode="auto">
          <a:xfrm rot="5400000">
            <a:off x="7247703" y="3852541"/>
            <a:ext cx="381000" cy="1524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3" name="直接箭头连接符 102"/>
          <p:cNvCxnSpPr/>
          <p:nvPr/>
        </p:nvCxnSpPr>
        <p:spPr bwMode="auto">
          <a:xfrm rot="5400000">
            <a:off x="7929301" y="3852541"/>
            <a:ext cx="304800" cy="2286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4" name="直接箭头连接符 103"/>
          <p:cNvCxnSpPr/>
          <p:nvPr/>
        </p:nvCxnSpPr>
        <p:spPr bwMode="auto">
          <a:xfrm rot="5400000">
            <a:off x="8462703" y="3852541"/>
            <a:ext cx="381000" cy="1524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5" name="直接箭头连接符 104"/>
          <p:cNvCxnSpPr/>
          <p:nvPr/>
        </p:nvCxnSpPr>
        <p:spPr bwMode="auto">
          <a:xfrm rot="5400000">
            <a:off x="8160002" y="3088440"/>
            <a:ext cx="381000" cy="156602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0" name="Text Box 6"/>
          <p:cNvSpPr txBox="1">
            <a:spLocks noChangeArrowheads="1"/>
          </p:cNvSpPr>
          <p:nvPr/>
        </p:nvSpPr>
        <p:spPr bwMode="auto">
          <a:xfrm>
            <a:off x="533400" y="5309580"/>
            <a:ext cx="8610600" cy="63402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3200" dirty="0"/>
              <a:t>广度优先序列：</a:t>
            </a:r>
            <a:endParaRPr lang="en-US" altLang="zh-CN" sz="3200" dirty="0"/>
          </a:p>
        </p:txBody>
      </p:sp>
      <p:sp>
        <p:nvSpPr>
          <p:cNvPr id="120" name="矩形 119"/>
          <p:cNvSpPr/>
          <p:nvPr/>
        </p:nvSpPr>
        <p:spPr>
          <a:xfrm>
            <a:off x="4038600" y="5266086"/>
            <a:ext cx="686406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/>
              <a:t>B, </a:t>
            </a:r>
            <a:endParaRPr lang="zh-CN" altLang="en-US" sz="3200" dirty="0"/>
          </a:p>
        </p:txBody>
      </p:sp>
      <p:sp>
        <p:nvSpPr>
          <p:cNvPr id="121" name="矩形 120"/>
          <p:cNvSpPr/>
          <p:nvPr/>
        </p:nvSpPr>
        <p:spPr>
          <a:xfrm>
            <a:off x="4495194" y="5266086"/>
            <a:ext cx="708848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/>
              <a:t>C, </a:t>
            </a:r>
            <a:endParaRPr lang="zh-CN" altLang="en-US" sz="3200" dirty="0"/>
          </a:p>
        </p:txBody>
      </p:sp>
      <p:sp>
        <p:nvSpPr>
          <p:cNvPr id="122" name="矩形 121"/>
          <p:cNvSpPr/>
          <p:nvPr/>
        </p:nvSpPr>
        <p:spPr>
          <a:xfrm>
            <a:off x="3505200" y="5266086"/>
            <a:ext cx="686406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/>
              <a:t>A, </a:t>
            </a:r>
            <a:endParaRPr lang="zh-CN" altLang="en-US" sz="3200" dirty="0"/>
          </a:p>
        </p:txBody>
      </p:sp>
      <p:sp>
        <p:nvSpPr>
          <p:cNvPr id="123" name="矩形 122"/>
          <p:cNvSpPr/>
          <p:nvPr/>
        </p:nvSpPr>
        <p:spPr>
          <a:xfrm>
            <a:off x="5006152" y="5266086"/>
            <a:ext cx="708848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/>
              <a:t>D, </a:t>
            </a:r>
            <a:endParaRPr lang="zh-CN" altLang="en-US" sz="3200" dirty="0"/>
          </a:p>
        </p:txBody>
      </p:sp>
      <p:sp>
        <p:nvSpPr>
          <p:cNvPr id="124" name="矩形 123"/>
          <p:cNvSpPr/>
          <p:nvPr/>
        </p:nvSpPr>
        <p:spPr>
          <a:xfrm>
            <a:off x="5463352" y="5266086"/>
            <a:ext cx="686406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/>
              <a:t>E, </a:t>
            </a:r>
            <a:endParaRPr lang="zh-CN" altLang="en-US" sz="3200" dirty="0"/>
          </a:p>
        </p:txBody>
      </p:sp>
      <p:sp>
        <p:nvSpPr>
          <p:cNvPr id="125" name="矩形 124"/>
          <p:cNvSpPr/>
          <p:nvPr/>
        </p:nvSpPr>
        <p:spPr>
          <a:xfrm>
            <a:off x="6012500" y="5266086"/>
            <a:ext cx="616900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/>
              <a:t>F, </a:t>
            </a:r>
            <a:endParaRPr lang="zh-CN" altLang="en-US" sz="3200" dirty="0"/>
          </a:p>
        </p:txBody>
      </p:sp>
      <p:sp>
        <p:nvSpPr>
          <p:cNvPr id="126" name="矩形 125"/>
          <p:cNvSpPr/>
          <p:nvPr/>
        </p:nvSpPr>
        <p:spPr>
          <a:xfrm>
            <a:off x="6400800" y="5266086"/>
            <a:ext cx="731290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/>
              <a:t>G, </a:t>
            </a:r>
            <a:endParaRPr lang="zh-CN" altLang="en-US" sz="3200" dirty="0"/>
          </a:p>
        </p:txBody>
      </p:sp>
      <p:sp>
        <p:nvSpPr>
          <p:cNvPr id="127" name="矩形 126"/>
          <p:cNvSpPr/>
          <p:nvPr/>
        </p:nvSpPr>
        <p:spPr>
          <a:xfrm>
            <a:off x="6911152" y="5266086"/>
            <a:ext cx="708848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/>
              <a:t>H, </a:t>
            </a:r>
            <a:endParaRPr lang="zh-CN" altLang="en-US" sz="3200" dirty="0"/>
          </a:p>
        </p:txBody>
      </p:sp>
      <p:sp>
        <p:nvSpPr>
          <p:cNvPr id="128" name="矩形 127"/>
          <p:cNvSpPr/>
          <p:nvPr/>
        </p:nvSpPr>
        <p:spPr>
          <a:xfrm>
            <a:off x="7398694" y="5266086"/>
            <a:ext cx="412292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/>
              <a:t>I </a:t>
            </a:r>
            <a:endParaRPr lang="zh-CN" altLang="en-US" sz="3200" dirty="0"/>
          </a:p>
        </p:txBody>
      </p:sp>
      <p:graphicFrame>
        <p:nvGraphicFramePr>
          <p:cNvPr id="131" name="表格 130"/>
          <p:cNvGraphicFramePr>
            <a:graphicFrameLocks noGrp="1"/>
          </p:cNvGraphicFramePr>
          <p:nvPr/>
        </p:nvGraphicFramePr>
        <p:xfrm>
          <a:off x="1676400" y="4656486"/>
          <a:ext cx="6096000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sz="3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EE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2" name="矩形 131"/>
          <p:cNvSpPr/>
          <p:nvPr/>
        </p:nvSpPr>
        <p:spPr>
          <a:xfrm>
            <a:off x="1981200" y="4618665"/>
            <a:ext cx="549959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/>
              <a:t>A </a:t>
            </a:r>
            <a:endParaRPr lang="zh-CN" altLang="en-US" sz="3200" dirty="0"/>
          </a:p>
        </p:txBody>
      </p:sp>
      <p:sp>
        <p:nvSpPr>
          <p:cNvPr id="133" name="矩形 132"/>
          <p:cNvSpPr/>
          <p:nvPr/>
        </p:nvSpPr>
        <p:spPr>
          <a:xfrm>
            <a:off x="849789" y="4635144"/>
            <a:ext cx="90281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dirty="0">
                <a:solidFill>
                  <a:srgbClr val="006600"/>
                </a:solidFill>
              </a:rPr>
              <a:t>队头</a:t>
            </a:r>
          </a:p>
        </p:txBody>
      </p:sp>
      <p:sp>
        <p:nvSpPr>
          <p:cNvPr id="134" name="矩形 133"/>
          <p:cNvSpPr/>
          <p:nvPr/>
        </p:nvSpPr>
        <p:spPr>
          <a:xfrm>
            <a:off x="7772400" y="4635144"/>
            <a:ext cx="902811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dirty="0">
                <a:solidFill>
                  <a:srgbClr val="006600"/>
                </a:solidFill>
              </a:rPr>
              <a:t>队尾</a:t>
            </a:r>
          </a:p>
        </p:txBody>
      </p:sp>
      <p:sp>
        <p:nvSpPr>
          <p:cNvPr id="135" name="矩形 134"/>
          <p:cNvSpPr/>
          <p:nvPr/>
        </p:nvSpPr>
        <p:spPr>
          <a:xfrm>
            <a:off x="2438400" y="4618665"/>
            <a:ext cx="45878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/>
              <a:t>B</a:t>
            </a:r>
            <a:endParaRPr lang="zh-CN" altLang="en-US" sz="3200" dirty="0"/>
          </a:p>
        </p:txBody>
      </p:sp>
      <p:sp>
        <p:nvSpPr>
          <p:cNvPr id="136" name="矩形 135"/>
          <p:cNvSpPr/>
          <p:nvPr/>
        </p:nvSpPr>
        <p:spPr>
          <a:xfrm>
            <a:off x="2895600" y="4634400"/>
            <a:ext cx="48122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/>
              <a:t>C</a:t>
            </a:r>
            <a:endParaRPr lang="zh-CN" altLang="en-US" sz="3200" dirty="0"/>
          </a:p>
        </p:txBody>
      </p:sp>
      <p:sp>
        <p:nvSpPr>
          <p:cNvPr id="137" name="矩形 136"/>
          <p:cNvSpPr/>
          <p:nvPr/>
        </p:nvSpPr>
        <p:spPr>
          <a:xfrm>
            <a:off x="3404978" y="4634400"/>
            <a:ext cx="48122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/>
              <a:t>D</a:t>
            </a:r>
            <a:endParaRPr lang="zh-CN" altLang="en-US" sz="3200" dirty="0"/>
          </a:p>
        </p:txBody>
      </p:sp>
      <p:sp>
        <p:nvSpPr>
          <p:cNvPr id="138" name="矩形 137"/>
          <p:cNvSpPr/>
          <p:nvPr/>
        </p:nvSpPr>
        <p:spPr>
          <a:xfrm>
            <a:off x="3862178" y="4634400"/>
            <a:ext cx="458780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/>
              <a:t>E</a:t>
            </a:r>
            <a:endParaRPr lang="zh-CN" altLang="en-US" sz="3200" dirty="0"/>
          </a:p>
        </p:txBody>
      </p:sp>
      <p:sp>
        <p:nvSpPr>
          <p:cNvPr id="139" name="矩形 138"/>
          <p:cNvSpPr/>
          <p:nvPr/>
        </p:nvSpPr>
        <p:spPr>
          <a:xfrm>
            <a:off x="4372162" y="4618665"/>
            <a:ext cx="434734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/>
              <a:t>F</a:t>
            </a:r>
            <a:endParaRPr lang="zh-CN" altLang="en-US" sz="3200" dirty="0"/>
          </a:p>
        </p:txBody>
      </p:sp>
      <p:sp>
        <p:nvSpPr>
          <p:cNvPr id="140" name="矩形 139"/>
          <p:cNvSpPr/>
          <p:nvPr/>
        </p:nvSpPr>
        <p:spPr>
          <a:xfrm>
            <a:off x="4777208" y="4618665"/>
            <a:ext cx="50366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/>
              <a:t>G</a:t>
            </a:r>
            <a:endParaRPr lang="zh-CN" altLang="en-US" sz="3200" dirty="0"/>
          </a:p>
        </p:txBody>
      </p:sp>
      <p:sp>
        <p:nvSpPr>
          <p:cNvPr id="141" name="矩形 140"/>
          <p:cNvSpPr/>
          <p:nvPr/>
        </p:nvSpPr>
        <p:spPr>
          <a:xfrm>
            <a:off x="5317878" y="4634400"/>
            <a:ext cx="481222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/>
              <a:t>H</a:t>
            </a:r>
            <a:endParaRPr lang="zh-CN" altLang="en-US" sz="3200" dirty="0"/>
          </a:p>
        </p:txBody>
      </p:sp>
      <p:sp>
        <p:nvSpPr>
          <p:cNvPr id="142" name="矩形 141"/>
          <p:cNvSpPr/>
          <p:nvPr/>
        </p:nvSpPr>
        <p:spPr>
          <a:xfrm>
            <a:off x="5873720" y="4618665"/>
            <a:ext cx="298480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/>
              <a:t>I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" grpId="0"/>
      <p:bldP spid="121" grpId="0"/>
      <p:bldP spid="122" grpId="0"/>
      <p:bldP spid="123" grpId="0"/>
      <p:bldP spid="124" grpId="0"/>
      <p:bldP spid="125" grpId="0"/>
      <p:bldP spid="126" grpId="0"/>
      <p:bldP spid="127" grpId="0"/>
      <p:bldP spid="128" grpId="0"/>
      <p:bldP spid="132" grpId="0"/>
      <p:bldP spid="132" grpId="1"/>
      <p:bldP spid="135" grpId="0"/>
      <p:bldP spid="135" grpId="1"/>
      <p:bldP spid="136" grpId="0"/>
      <p:bldP spid="136" grpId="1"/>
      <p:bldP spid="137" grpId="0"/>
      <p:bldP spid="137" grpId="1"/>
      <p:bldP spid="138" grpId="0"/>
      <p:bldP spid="138" grpId="1"/>
      <p:bldP spid="139" grpId="0"/>
      <p:bldP spid="139" grpId="1"/>
      <p:bldP spid="140" grpId="0"/>
      <p:bldP spid="140" grpId="1"/>
      <p:bldP spid="141" grpId="0"/>
      <p:bldP spid="141" grpId="1"/>
      <p:bldP spid="142" grpId="0"/>
      <p:bldP spid="142" grpId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0" y="422392"/>
            <a:ext cx="9144000" cy="643560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08000" algn="just">
              <a:lnSpc>
                <a:spcPct val="114000"/>
              </a:lnSpc>
              <a:spcBef>
                <a:spcPts val="0"/>
              </a:spcBef>
              <a:buNone/>
            </a:pPr>
            <a:r>
              <a:rPr lang="zh-CN" altLang="en-US" sz="3000" dirty="0">
                <a:latin typeface="+mj-lt"/>
              </a:rPr>
              <a:t> </a:t>
            </a:r>
            <a:r>
              <a:rPr lang="en-US" altLang="zh-CN" sz="3000" dirty="0">
                <a:latin typeface="+mj-lt"/>
              </a:rPr>
              <a:t>void </a:t>
            </a:r>
            <a:r>
              <a:rPr lang="en-US" altLang="zh-CN" sz="3000" dirty="0" err="1">
                <a:latin typeface="+mj-lt"/>
              </a:rPr>
              <a:t>levelOrder</a:t>
            </a:r>
            <a:r>
              <a:rPr lang="en-US" altLang="zh-CN" sz="3000" dirty="0">
                <a:latin typeface="+mj-lt"/>
              </a:rPr>
              <a:t>(</a:t>
            </a:r>
            <a:r>
              <a:rPr lang="en-US" altLang="zh-CN" sz="3000" dirty="0" err="1">
                <a:latin typeface="+mj-lt"/>
              </a:rPr>
              <a:t>BinTree</a:t>
            </a:r>
            <a:r>
              <a:rPr lang="en-US" altLang="zh-CN" sz="3000" dirty="0">
                <a:latin typeface="+mj-lt"/>
              </a:rPr>
              <a:t> t)</a:t>
            </a:r>
          </a:p>
          <a:p>
            <a:pPr marL="108000" algn="just">
              <a:lnSpc>
                <a:spcPct val="114000"/>
              </a:lnSpc>
              <a:spcBef>
                <a:spcPts val="0"/>
              </a:spcBef>
              <a:buNone/>
            </a:pPr>
            <a:r>
              <a:rPr lang="zh-CN" altLang="en-US" sz="3000" dirty="0">
                <a:latin typeface="+mj-lt"/>
              </a:rPr>
              <a:t> { </a:t>
            </a:r>
            <a:r>
              <a:rPr lang="en-US" altLang="zh-CN" sz="3000" dirty="0" err="1">
                <a:latin typeface="+mj-lt"/>
              </a:rPr>
              <a:t>BinTree</a:t>
            </a:r>
            <a:r>
              <a:rPr lang="en-US" altLang="zh-CN" sz="3000" dirty="0">
                <a:latin typeface="+mj-lt"/>
              </a:rPr>
              <a:t> c ,cc;</a:t>
            </a:r>
            <a:r>
              <a:rPr lang="zh-CN" altLang="en-US" sz="3000" dirty="0">
                <a:latin typeface="+mj-lt"/>
              </a:rPr>
              <a:t> </a:t>
            </a:r>
          </a:p>
          <a:p>
            <a:pPr marL="108000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sz="3000" dirty="0">
                <a:latin typeface="+mj-lt"/>
              </a:rPr>
              <a:t>   Queue q=</a:t>
            </a:r>
            <a:r>
              <a:rPr lang="en-US" altLang="zh-CN" sz="3000" dirty="0" err="1">
                <a:latin typeface="+mj-lt"/>
              </a:rPr>
              <a:t>createEmptyQueue</a:t>
            </a:r>
            <a:r>
              <a:rPr lang="en-US" altLang="zh-CN" sz="3000" dirty="0">
                <a:latin typeface="+mj-lt"/>
              </a:rPr>
              <a:t>();</a:t>
            </a:r>
          </a:p>
          <a:p>
            <a:pPr marL="108000">
              <a:lnSpc>
                <a:spcPct val="114000"/>
              </a:lnSpc>
              <a:spcBef>
                <a:spcPts val="0"/>
              </a:spcBef>
              <a:buNone/>
            </a:pPr>
            <a:r>
              <a:rPr lang="zh-CN" altLang="en-US" sz="3000" dirty="0">
                <a:latin typeface="+mj-lt"/>
              </a:rPr>
              <a:t>   </a:t>
            </a:r>
            <a:r>
              <a:rPr lang="en-US" altLang="zh-CN" sz="3000" dirty="0">
                <a:latin typeface="+mj-lt"/>
              </a:rPr>
              <a:t>if( t == Null) return;</a:t>
            </a:r>
          </a:p>
          <a:p>
            <a:pPr marL="108000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sz="3000" dirty="0">
                <a:latin typeface="+mj-lt"/>
              </a:rPr>
              <a:t>   c=t</a:t>
            </a:r>
            <a:r>
              <a:rPr lang="zh-CN" altLang="en-US" sz="3000" dirty="0">
                <a:latin typeface="+mj-lt"/>
              </a:rPr>
              <a:t>；</a:t>
            </a:r>
            <a:r>
              <a:rPr lang="en-US" altLang="zh-CN" sz="3000" dirty="0" err="1">
                <a:latin typeface="+mj-lt"/>
              </a:rPr>
              <a:t>enQueue</a:t>
            </a:r>
            <a:r>
              <a:rPr lang="en-US" altLang="zh-CN" sz="3000" dirty="0">
                <a:latin typeface="+mj-lt"/>
              </a:rPr>
              <a:t>(q, c); </a:t>
            </a:r>
          </a:p>
          <a:p>
            <a:pPr marL="108000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sz="3000" dirty="0">
                <a:latin typeface="+mj-lt"/>
              </a:rPr>
              <a:t>   while( ! </a:t>
            </a:r>
            <a:r>
              <a:rPr lang="en-US" altLang="zh-CN" sz="3000" dirty="0" err="1">
                <a:latin typeface="+mj-lt"/>
              </a:rPr>
              <a:t>isEmptyQueue</a:t>
            </a:r>
            <a:r>
              <a:rPr lang="en-US" altLang="zh-CN" sz="3000" dirty="0">
                <a:latin typeface="+mj-lt"/>
              </a:rPr>
              <a:t>(q))  </a:t>
            </a:r>
          </a:p>
          <a:p>
            <a:pPr marL="108000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sz="3000" dirty="0">
                <a:latin typeface="+mj-lt"/>
              </a:rPr>
              <a:t>         c= </a:t>
            </a:r>
            <a:r>
              <a:rPr lang="en-US" altLang="zh-CN" sz="3000" dirty="0" err="1">
                <a:latin typeface="+mj-lt"/>
              </a:rPr>
              <a:t>frontQueue</a:t>
            </a:r>
            <a:r>
              <a:rPr lang="en-US" altLang="zh-CN" sz="3000" dirty="0">
                <a:latin typeface="+mj-lt"/>
              </a:rPr>
              <a:t>(q);  </a:t>
            </a:r>
            <a:r>
              <a:rPr lang="en-US" altLang="zh-CN" sz="3000" dirty="0" err="1">
                <a:latin typeface="+mj-lt"/>
              </a:rPr>
              <a:t>deQueue</a:t>
            </a:r>
            <a:r>
              <a:rPr lang="en-US" altLang="zh-CN" sz="3000" dirty="0">
                <a:latin typeface="+mj-lt"/>
              </a:rPr>
              <a:t>(q);  visit(root(c)); </a:t>
            </a:r>
          </a:p>
          <a:p>
            <a:pPr marL="108000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sz="3000" dirty="0">
                <a:latin typeface="+mj-lt"/>
              </a:rPr>
              <a:t>         cc= </a:t>
            </a:r>
            <a:r>
              <a:rPr lang="en-US" altLang="zh-CN" sz="3000" dirty="0" err="1">
                <a:latin typeface="+mj-lt"/>
              </a:rPr>
              <a:t>leftChild</a:t>
            </a:r>
            <a:r>
              <a:rPr lang="en-US" altLang="zh-CN" sz="3000" dirty="0">
                <a:latin typeface="+mj-lt"/>
              </a:rPr>
              <a:t>(c); </a:t>
            </a:r>
          </a:p>
          <a:p>
            <a:pPr marL="108000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sz="3000" dirty="0">
                <a:latin typeface="+mj-lt"/>
              </a:rPr>
              <a:t>         if(cc!=Null)      </a:t>
            </a:r>
            <a:r>
              <a:rPr lang="en-US" altLang="zh-CN" sz="3000" dirty="0" err="1">
                <a:latin typeface="+mj-lt"/>
              </a:rPr>
              <a:t>enQueue</a:t>
            </a:r>
            <a:r>
              <a:rPr lang="en-US" altLang="zh-CN" sz="3000" dirty="0">
                <a:latin typeface="+mj-lt"/>
              </a:rPr>
              <a:t>(q, cc); </a:t>
            </a:r>
          </a:p>
          <a:p>
            <a:pPr marL="108000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sz="3000" dirty="0">
                <a:latin typeface="+mj-lt"/>
              </a:rPr>
              <a:t>         cc= </a:t>
            </a:r>
            <a:r>
              <a:rPr lang="en-US" altLang="zh-CN" sz="3000" dirty="0" err="1">
                <a:latin typeface="+mj-lt"/>
              </a:rPr>
              <a:t>rightChild</a:t>
            </a:r>
            <a:r>
              <a:rPr lang="en-US" altLang="zh-CN" sz="3000" dirty="0">
                <a:latin typeface="+mj-lt"/>
              </a:rPr>
              <a:t>(c); </a:t>
            </a:r>
          </a:p>
          <a:p>
            <a:pPr marL="108000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sz="3000" dirty="0">
                <a:latin typeface="+mj-lt"/>
              </a:rPr>
              <a:t>         if(cc!=Null)      </a:t>
            </a:r>
            <a:r>
              <a:rPr lang="en-US" altLang="zh-CN" sz="3000" dirty="0" err="1">
                <a:latin typeface="+mj-lt"/>
              </a:rPr>
              <a:t>enQueue</a:t>
            </a:r>
            <a:r>
              <a:rPr lang="en-US" altLang="zh-CN" sz="3000" dirty="0">
                <a:latin typeface="+mj-lt"/>
              </a:rPr>
              <a:t>(</a:t>
            </a:r>
            <a:r>
              <a:rPr lang="en-US" altLang="zh-CN" sz="3000" dirty="0" err="1">
                <a:latin typeface="+mj-lt"/>
              </a:rPr>
              <a:t>q,cc</a:t>
            </a:r>
            <a:r>
              <a:rPr lang="en-US" altLang="zh-CN" sz="3000" dirty="0">
                <a:latin typeface="+mj-lt"/>
              </a:rPr>
              <a:t>);</a:t>
            </a:r>
          </a:p>
          <a:p>
            <a:pPr marL="108000">
              <a:lnSpc>
                <a:spcPct val="60000"/>
              </a:lnSpc>
              <a:spcBef>
                <a:spcPts val="0"/>
              </a:spcBef>
              <a:buNone/>
            </a:pPr>
            <a:r>
              <a:rPr lang="en-US" altLang="zh-CN" sz="3000" dirty="0">
                <a:latin typeface="+mj-lt"/>
              </a:rPr>
              <a:t>        }</a:t>
            </a:r>
          </a:p>
          <a:p>
            <a:pPr marL="108000">
              <a:lnSpc>
                <a:spcPct val="60000"/>
              </a:lnSpc>
              <a:spcBef>
                <a:spcPts val="0"/>
              </a:spcBef>
              <a:buNone/>
            </a:pPr>
            <a:r>
              <a:rPr lang="en-US" altLang="zh-CN" sz="3000" dirty="0">
                <a:latin typeface="+mj-lt"/>
              </a:rPr>
              <a:t> }</a:t>
            </a:r>
          </a:p>
        </p:txBody>
      </p:sp>
      <p:sp>
        <p:nvSpPr>
          <p:cNvPr id="7" name="矩形 6"/>
          <p:cNvSpPr/>
          <p:nvPr/>
        </p:nvSpPr>
        <p:spPr>
          <a:xfrm>
            <a:off x="6172200" y="1502658"/>
            <a:ext cx="1460656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8A00"/>
                </a:solidFill>
              </a:rPr>
              <a:t>//</a:t>
            </a:r>
            <a:r>
              <a:rPr lang="zh-CN" altLang="en-US" dirty="0">
                <a:solidFill>
                  <a:srgbClr val="008A00"/>
                </a:solidFill>
              </a:rPr>
              <a:t>建空队</a:t>
            </a:r>
          </a:p>
        </p:txBody>
      </p:sp>
      <p:sp>
        <p:nvSpPr>
          <p:cNvPr id="12" name="矩形 11"/>
          <p:cNvSpPr/>
          <p:nvPr/>
        </p:nvSpPr>
        <p:spPr>
          <a:xfrm>
            <a:off x="4191000" y="2550004"/>
            <a:ext cx="1819729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8000"/>
                </a:solidFill>
                <a:latin typeface="+mj-lt"/>
              </a:rPr>
              <a:t>//</a:t>
            </a:r>
            <a:r>
              <a:rPr lang="zh-CN" altLang="en-US" dirty="0">
                <a:solidFill>
                  <a:srgbClr val="008000"/>
                </a:solidFill>
                <a:latin typeface="+mj-lt"/>
              </a:rPr>
              <a:t>树根进队</a:t>
            </a:r>
          </a:p>
        </p:txBody>
      </p:sp>
      <p:sp>
        <p:nvSpPr>
          <p:cNvPr id="13" name="矩形 12"/>
          <p:cNvSpPr/>
          <p:nvPr/>
        </p:nvSpPr>
        <p:spPr>
          <a:xfrm>
            <a:off x="4114800" y="4114800"/>
            <a:ext cx="3256020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8A00"/>
                </a:solidFill>
              </a:rPr>
              <a:t>//</a:t>
            </a:r>
            <a:r>
              <a:rPr lang="zh-CN" altLang="en-US" dirty="0">
                <a:solidFill>
                  <a:srgbClr val="008A00"/>
                </a:solidFill>
              </a:rPr>
              <a:t>左孩子非空则进队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4343400" y="5140804"/>
            <a:ext cx="3256020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8A00"/>
                </a:solidFill>
              </a:rPr>
              <a:t>//</a:t>
            </a:r>
            <a:r>
              <a:rPr lang="zh-CN" altLang="en-US" dirty="0">
                <a:solidFill>
                  <a:srgbClr val="008A00"/>
                </a:solidFill>
              </a:rPr>
              <a:t>右孩子非空则进队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5154549" y="3083404"/>
            <a:ext cx="3913251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3399"/>
                </a:solidFill>
                <a:latin typeface="+mj-lt"/>
              </a:rPr>
              <a:t>//</a:t>
            </a:r>
            <a:r>
              <a:rPr lang="zh-CN" altLang="en-US" dirty="0">
                <a:solidFill>
                  <a:srgbClr val="003399"/>
                </a:solidFill>
                <a:latin typeface="+mj-lt"/>
              </a:rPr>
              <a:t>队不空</a:t>
            </a:r>
            <a:r>
              <a:rPr lang="en-US" altLang="zh-CN" dirty="0">
                <a:solidFill>
                  <a:srgbClr val="003399"/>
                </a:solidFill>
                <a:latin typeface="+mj-lt"/>
              </a:rPr>
              <a:t>, </a:t>
            </a:r>
            <a:r>
              <a:rPr lang="zh-CN" altLang="en-US" dirty="0">
                <a:solidFill>
                  <a:srgbClr val="003399"/>
                </a:solidFill>
                <a:latin typeface="+mj-lt"/>
              </a:rPr>
              <a:t>则访问</a:t>
            </a:r>
            <a:r>
              <a:rPr lang="en-US" altLang="zh-CN" dirty="0">
                <a:solidFill>
                  <a:srgbClr val="003399"/>
                </a:solidFill>
                <a:latin typeface="+mj-lt"/>
              </a:rPr>
              <a:t>,</a:t>
            </a:r>
            <a:r>
              <a:rPr lang="zh-CN" altLang="en-US" dirty="0">
                <a:solidFill>
                  <a:srgbClr val="003399"/>
                </a:solidFill>
                <a:latin typeface="+mj-lt"/>
              </a:rPr>
              <a:t>出队</a:t>
            </a:r>
            <a:r>
              <a:rPr lang="en-US" altLang="zh-CN" dirty="0">
                <a:solidFill>
                  <a:srgbClr val="003399"/>
                </a:solidFill>
                <a:latin typeface="+mj-lt"/>
              </a:rPr>
              <a:t>…</a:t>
            </a:r>
            <a:endParaRPr lang="zh-CN" altLang="en-US" dirty="0">
              <a:solidFill>
                <a:srgbClr val="003399"/>
              </a:solidFill>
              <a:latin typeface="+mj-lt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62000" y="3505200"/>
            <a:ext cx="404278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/>
              <a:t> {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zh-CN" altLang="en-US" dirty="0">
                <a:latin typeface="黑体" pitchFamily="2" charset="-122"/>
                <a:ea typeface="黑体" pitchFamily="2" charset="-122"/>
              </a:rPr>
              <a:t>广度优先遍历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--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非递归算法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3" name="Text Box 6"/>
          <p:cNvSpPr txBox="1">
            <a:spLocks noChangeArrowheads="1"/>
          </p:cNvSpPr>
          <p:nvPr/>
        </p:nvSpPr>
        <p:spPr bwMode="auto">
          <a:xfrm>
            <a:off x="533400" y="1143000"/>
            <a:ext cx="8610600" cy="126643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35000"/>
              </a:lnSpc>
              <a:spcBef>
                <a:spcPts val="0"/>
              </a:spcBef>
              <a:buNone/>
            </a:pPr>
            <a:r>
              <a:rPr lang="zh-CN" altLang="en-US" sz="3000" dirty="0"/>
              <a:t>练习</a:t>
            </a:r>
            <a:r>
              <a:rPr lang="en-US" altLang="zh-CN" sz="3000" dirty="0"/>
              <a:t>5</a:t>
            </a:r>
            <a:r>
              <a:rPr lang="zh-CN" altLang="en-US" sz="3000" dirty="0"/>
              <a:t>：基于广度优先遍历，</a:t>
            </a:r>
            <a:endParaRPr lang="en-US" altLang="zh-CN" sz="3000" dirty="0"/>
          </a:p>
          <a:p>
            <a:pPr>
              <a:lnSpc>
                <a:spcPct val="135000"/>
              </a:lnSpc>
              <a:spcBef>
                <a:spcPts val="0"/>
              </a:spcBef>
              <a:buNone/>
            </a:pPr>
            <a:r>
              <a:rPr lang="en-US" altLang="zh-CN" sz="3000" dirty="0"/>
              <a:t>             </a:t>
            </a:r>
            <a:r>
              <a:rPr lang="zh-CN" altLang="en-US" sz="3000" dirty="0"/>
              <a:t>如何判断一棵树是否为完全二叉树？</a:t>
            </a:r>
            <a:endParaRPr lang="en-US" altLang="zh-CN" sz="3000" dirty="0"/>
          </a:p>
        </p:txBody>
      </p:sp>
      <p:sp>
        <p:nvSpPr>
          <p:cNvPr id="54" name="Text Box 6"/>
          <p:cNvSpPr txBox="1">
            <a:spLocks noChangeArrowheads="1"/>
          </p:cNvSpPr>
          <p:nvPr/>
        </p:nvSpPr>
        <p:spPr bwMode="auto">
          <a:xfrm>
            <a:off x="533400" y="2438400"/>
            <a:ext cx="8610600" cy="3352800"/>
          </a:xfrm>
          <a:prstGeom prst="rect">
            <a:avLst/>
          </a:prstGeom>
          <a:solidFill>
            <a:srgbClr val="C6F2C0"/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  <a:spcBef>
                <a:spcPts val="0"/>
              </a:spcBef>
              <a:buNone/>
            </a:pPr>
            <a:r>
              <a:rPr lang="zh-CN" altLang="en-US" sz="3000" dirty="0"/>
              <a:t>遍历过程中</a:t>
            </a:r>
            <a:r>
              <a:rPr lang="en-US" altLang="zh-CN" sz="3000" dirty="0"/>
              <a:t>(</a:t>
            </a:r>
            <a:r>
              <a:rPr lang="zh-CN" altLang="en-US" sz="3000" dirty="0"/>
              <a:t>初始化</a:t>
            </a:r>
            <a:r>
              <a:rPr lang="en-US" altLang="zh-CN" sz="3000" dirty="0"/>
              <a:t>flag=0)</a:t>
            </a:r>
            <a:r>
              <a:rPr lang="zh-CN" altLang="en-US" sz="3000" dirty="0"/>
              <a:t>：</a:t>
            </a:r>
            <a:endParaRPr lang="en-US" altLang="zh-CN" sz="3000" dirty="0"/>
          </a:p>
          <a:p>
            <a:pPr>
              <a:lnSpc>
                <a:spcPct val="140000"/>
              </a:lnSpc>
              <a:spcBef>
                <a:spcPts val="0"/>
              </a:spcBef>
              <a:buNone/>
            </a:pPr>
            <a:r>
              <a:rPr lang="zh-CN" altLang="en-US" sz="3000" dirty="0"/>
              <a:t>第</a:t>
            </a:r>
            <a:r>
              <a:rPr lang="en-US" altLang="zh-CN" sz="3000" dirty="0"/>
              <a:t>1</a:t>
            </a:r>
            <a:r>
              <a:rPr lang="zh-CN" altLang="en-US" sz="3000" dirty="0"/>
              <a:t>次遇到</a:t>
            </a:r>
            <a:r>
              <a:rPr lang="en-US" altLang="zh-CN" sz="3000" dirty="0" err="1"/>
              <a:t>leftChild</a:t>
            </a:r>
            <a:r>
              <a:rPr lang="zh-CN" altLang="en-US" sz="3000" dirty="0"/>
              <a:t>或</a:t>
            </a:r>
            <a:r>
              <a:rPr lang="en-US" altLang="zh-CN" sz="3000" dirty="0" err="1"/>
              <a:t>rightChild</a:t>
            </a:r>
            <a:r>
              <a:rPr lang="zh-CN" altLang="en-US" sz="3000" dirty="0"/>
              <a:t>为空，置</a:t>
            </a:r>
            <a:r>
              <a:rPr lang="en-US" altLang="zh-CN" sz="3000" dirty="0"/>
              <a:t>flag=1</a:t>
            </a:r>
            <a:r>
              <a:rPr lang="zh-CN" altLang="en-US" sz="3000" dirty="0"/>
              <a:t>；</a:t>
            </a:r>
            <a:endParaRPr lang="en-US" altLang="zh-CN" sz="3000" dirty="0"/>
          </a:p>
          <a:p>
            <a:pPr>
              <a:lnSpc>
                <a:spcPct val="140000"/>
              </a:lnSpc>
              <a:spcBef>
                <a:spcPts val="0"/>
              </a:spcBef>
              <a:buNone/>
            </a:pPr>
            <a:r>
              <a:rPr lang="zh-CN" altLang="en-US" sz="3000" dirty="0"/>
              <a:t>继续，</a:t>
            </a:r>
            <a:endParaRPr lang="en-US" altLang="zh-CN" sz="3000" dirty="0"/>
          </a:p>
          <a:p>
            <a:pPr>
              <a:lnSpc>
                <a:spcPct val="140000"/>
              </a:lnSpc>
              <a:spcBef>
                <a:spcPts val="0"/>
              </a:spcBef>
              <a:buNone/>
            </a:pPr>
            <a:r>
              <a:rPr lang="zh-CN" altLang="en-US" sz="3000" dirty="0"/>
              <a:t>若后续结点有孩子</a:t>
            </a:r>
            <a:r>
              <a:rPr lang="zh-CN" altLang="en-US" sz="3000" dirty="0">
                <a:solidFill>
                  <a:srgbClr val="003399"/>
                </a:solidFill>
              </a:rPr>
              <a:t>非空</a:t>
            </a:r>
            <a:r>
              <a:rPr lang="zh-CN" altLang="en-US" sz="3000" dirty="0"/>
              <a:t>，且</a:t>
            </a:r>
            <a:r>
              <a:rPr lang="en-US" altLang="zh-CN" sz="3000" dirty="0"/>
              <a:t>flag</a:t>
            </a:r>
            <a:r>
              <a:rPr lang="zh-CN" altLang="en-US" sz="3000" dirty="0"/>
              <a:t>为</a:t>
            </a:r>
            <a:r>
              <a:rPr lang="en-US" altLang="zh-CN" sz="3000" dirty="0"/>
              <a:t>1</a:t>
            </a:r>
            <a:r>
              <a:rPr lang="zh-CN" altLang="en-US" sz="3000" dirty="0"/>
              <a:t>，</a:t>
            </a:r>
            <a:endParaRPr lang="en-US" altLang="zh-CN" sz="3000" dirty="0"/>
          </a:p>
          <a:p>
            <a:pPr>
              <a:lnSpc>
                <a:spcPct val="140000"/>
              </a:lnSpc>
              <a:spcBef>
                <a:spcPts val="0"/>
              </a:spcBef>
              <a:buNone/>
            </a:pPr>
            <a:r>
              <a:rPr lang="zh-CN" altLang="en-US" sz="3000" dirty="0"/>
              <a:t>则不是完全二叉树；</a:t>
            </a:r>
            <a:endParaRPr lang="en-US" altLang="zh-CN" sz="3000" dirty="0"/>
          </a:p>
        </p:txBody>
      </p:sp>
      <p:sp>
        <p:nvSpPr>
          <p:cNvPr id="55" name="Oval 27"/>
          <p:cNvSpPr>
            <a:spLocks noChangeArrowheads="1"/>
          </p:cNvSpPr>
          <p:nvPr/>
        </p:nvSpPr>
        <p:spPr bwMode="auto">
          <a:xfrm>
            <a:off x="7315200" y="4012800"/>
            <a:ext cx="432000" cy="432000"/>
          </a:xfrm>
          <a:prstGeom prst="ellipse">
            <a:avLst/>
          </a:prstGeom>
          <a:solidFill>
            <a:srgbClr val="FFFE98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/>
              <a:t>A</a:t>
            </a:r>
          </a:p>
        </p:txBody>
      </p:sp>
      <p:sp>
        <p:nvSpPr>
          <p:cNvPr id="56" name="Oval 28"/>
          <p:cNvSpPr>
            <a:spLocks noChangeArrowheads="1"/>
          </p:cNvSpPr>
          <p:nvPr/>
        </p:nvSpPr>
        <p:spPr bwMode="auto">
          <a:xfrm>
            <a:off x="7878000" y="474960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C</a:t>
            </a:r>
            <a:endParaRPr lang="zh-CN" altLang="en-US" sz="3200" dirty="0"/>
          </a:p>
        </p:txBody>
      </p:sp>
      <p:sp>
        <p:nvSpPr>
          <p:cNvPr id="57" name="Oval 29"/>
          <p:cNvSpPr>
            <a:spLocks noChangeArrowheads="1"/>
          </p:cNvSpPr>
          <p:nvPr/>
        </p:nvSpPr>
        <p:spPr bwMode="auto">
          <a:xfrm>
            <a:off x="7645200" y="5453452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F</a:t>
            </a:r>
            <a:endParaRPr lang="zh-CN" altLang="en-US" sz="3200" dirty="0"/>
          </a:p>
        </p:txBody>
      </p:sp>
      <p:cxnSp>
        <p:nvCxnSpPr>
          <p:cNvPr id="58" name="直接连接符 57"/>
          <p:cNvCxnSpPr>
            <a:stCxn id="55" idx="3"/>
            <a:endCxn id="67" idx="0"/>
          </p:cNvCxnSpPr>
          <p:nvPr/>
        </p:nvCxnSpPr>
        <p:spPr bwMode="auto">
          <a:xfrm rot="5400000">
            <a:off x="7004101" y="4375235"/>
            <a:ext cx="368065" cy="3806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直接连接符 58"/>
          <p:cNvCxnSpPr>
            <a:stCxn id="55" idx="5"/>
            <a:endCxn id="56" idx="0"/>
          </p:cNvCxnSpPr>
          <p:nvPr/>
        </p:nvCxnSpPr>
        <p:spPr bwMode="auto">
          <a:xfrm rot="16200000" flipH="1">
            <a:off x="7704935" y="4360534"/>
            <a:ext cx="368065" cy="4100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0" name="直接连接符 59"/>
          <p:cNvCxnSpPr>
            <a:stCxn id="56" idx="3"/>
            <a:endCxn id="57" idx="0"/>
          </p:cNvCxnSpPr>
          <p:nvPr/>
        </p:nvCxnSpPr>
        <p:spPr bwMode="auto">
          <a:xfrm rot="5400000">
            <a:off x="7733675" y="5245861"/>
            <a:ext cx="335117" cy="800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1" name="Oval 29"/>
          <p:cNvSpPr>
            <a:spLocks noChangeArrowheads="1"/>
          </p:cNvSpPr>
          <p:nvPr/>
        </p:nvSpPr>
        <p:spPr bwMode="auto">
          <a:xfrm>
            <a:off x="8153400" y="5453452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G</a:t>
            </a:r>
            <a:endParaRPr lang="zh-CN" altLang="en-US" sz="3200" dirty="0"/>
          </a:p>
        </p:txBody>
      </p:sp>
      <p:cxnSp>
        <p:nvCxnSpPr>
          <p:cNvPr id="62" name="直接连接符 61"/>
          <p:cNvCxnSpPr>
            <a:stCxn id="56" idx="5"/>
            <a:endCxn id="61" idx="0"/>
          </p:cNvCxnSpPr>
          <p:nvPr/>
        </p:nvCxnSpPr>
        <p:spPr bwMode="auto">
          <a:xfrm rot="16200000" flipH="1">
            <a:off x="8140509" y="5224560"/>
            <a:ext cx="335117" cy="1226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3" name="Oval 29"/>
          <p:cNvSpPr>
            <a:spLocks noChangeArrowheads="1"/>
          </p:cNvSpPr>
          <p:nvPr/>
        </p:nvSpPr>
        <p:spPr bwMode="auto">
          <a:xfrm>
            <a:off x="6781800" y="612120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H</a:t>
            </a:r>
            <a:endParaRPr lang="zh-CN" altLang="en-US" sz="3200" dirty="0"/>
          </a:p>
        </p:txBody>
      </p:sp>
      <p:cxnSp>
        <p:nvCxnSpPr>
          <p:cNvPr id="64" name="直接连接符 63"/>
          <p:cNvCxnSpPr>
            <a:stCxn id="108" idx="3"/>
            <a:endCxn id="63" idx="0"/>
          </p:cNvCxnSpPr>
          <p:nvPr/>
        </p:nvCxnSpPr>
        <p:spPr bwMode="auto">
          <a:xfrm rot="5400000">
            <a:off x="6915302" y="5886636"/>
            <a:ext cx="317063" cy="1520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7" name="Oval 28"/>
          <p:cNvSpPr>
            <a:spLocks noChangeArrowheads="1"/>
          </p:cNvSpPr>
          <p:nvPr/>
        </p:nvSpPr>
        <p:spPr bwMode="auto">
          <a:xfrm>
            <a:off x="6781800" y="474960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B</a:t>
            </a:r>
            <a:endParaRPr lang="zh-CN" altLang="en-US" sz="3200" dirty="0"/>
          </a:p>
        </p:txBody>
      </p:sp>
      <p:sp>
        <p:nvSpPr>
          <p:cNvPr id="69" name="Oval 29"/>
          <p:cNvSpPr>
            <a:spLocks noChangeArrowheads="1"/>
          </p:cNvSpPr>
          <p:nvPr/>
        </p:nvSpPr>
        <p:spPr bwMode="auto">
          <a:xfrm>
            <a:off x="6400800" y="543540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D</a:t>
            </a:r>
            <a:endParaRPr lang="zh-CN" altLang="en-US" sz="3200" dirty="0"/>
          </a:p>
        </p:txBody>
      </p:sp>
      <p:cxnSp>
        <p:nvCxnSpPr>
          <p:cNvPr id="90" name="直接连接符 89"/>
          <p:cNvCxnSpPr>
            <a:stCxn id="67" idx="3"/>
            <a:endCxn id="69" idx="0"/>
          </p:cNvCxnSpPr>
          <p:nvPr/>
        </p:nvCxnSpPr>
        <p:spPr bwMode="auto">
          <a:xfrm rot="5400000">
            <a:off x="6572401" y="5162735"/>
            <a:ext cx="317065" cy="2282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1" name="Oval 29"/>
          <p:cNvSpPr>
            <a:spLocks noChangeArrowheads="1"/>
          </p:cNvSpPr>
          <p:nvPr/>
        </p:nvSpPr>
        <p:spPr bwMode="auto">
          <a:xfrm>
            <a:off x="6096000" y="612120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G</a:t>
            </a:r>
            <a:endParaRPr lang="zh-CN" altLang="en-US" sz="3200" dirty="0"/>
          </a:p>
        </p:txBody>
      </p:sp>
      <p:cxnSp>
        <p:nvCxnSpPr>
          <p:cNvPr id="92" name="直接连接符 91"/>
          <p:cNvCxnSpPr>
            <a:stCxn id="69" idx="3"/>
            <a:endCxn id="91" idx="0"/>
          </p:cNvCxnSpPr>
          <p:nvPr/>
        </p:nvCxnSpPr>
        <p:spPr bwMode="auto">
          <a:xfrm rot="5400000">
            <a:off x="6229501" y="5886635"/>
            <a:ext cx="317065" cy="1520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8" name="Oval 29"/>
          <p:cNvSpPr>
            <a:spLocks noChangeArrowheads="1"/>
          </p:cNvSpPr>
          <p:nvPr/>
        </p:nvSpPr>
        <p:spPr bwMode="auto">
          <a:xfrm>
            <a:off x="7086600" y="5435402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E</a:t>
            </a:r>
            <a:endParaRPr lang="zh-CN" altLang="en-US" sz="3200" dirty="0"/>
          </a:p>
        </p:txBody>
      </p:sp>
      <p:cxnSp>
        <p:nvCxnSpPr>
          <p:cNvPr id="109" name="直接连接符 108"/>
          <p:cNvCxnSpPr>
            <a:stCxn id="67" idx="5"/>
            <a:endCxn id="108" idx="0"/>
          </p:cNvCxnSpPr>
          <p:nvPr/>
        </p:nvCxnSpPr>
        <p:spPr bwMode="auto">
          <a:xfrm rot="16200000" flipH="1">
            <a:off x="7068034" y="5200835"/>
            <a:ext cx="317067" cy="1520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57200" y="-75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400" kern="0" dirty="0">
                <a:solidFill>
                  <a:schemeClr val="tx2"/>
                </a:solidFill>
                <a:latin typeface="黑体" pitchFamily="2" charset="-122"/>
                <a:cs typeface="+mj-cs"/>
              </a:rPr>
              <a:t>二叉树基本概念</a:t>
            </a:r>
            <a:endParaRPr kumimoji="0" lang="zh-CN" altLang="en-US" sz="4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6" name="Oval 29"/>
          <p:cNvSpPr>
            <a:spLocks noChangeArrowheads="1"/>
          </p:cNvSpPr>
          <p:nvPr/>
        </p:nvSpPr>
        <p:spPr bwMode="auto">
          <a:xfrm>
            <a:off x="6816000" y="4038600"/>
            <a:ext cx="575400" cy="567600"/>
          </a:xfrm>
          <a:prstGeom prst="ellipse">
            <a:avLst/>
          </a:prstGeom>
          <a:solidFill>
            <a:srgbClr val="FF9933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None/>
            </a:pP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7" name="Oval 29"/>
          <p:cNvSpPr>
            <a:spLocks noChangeArrowheads="1"/>
          </p:cNvSpPr>
          <p:nvPr/>
        </p:nvSpPr>
        <p:spPr bwMode="auto">
          <a:xfrm>
            <a:off x="6282600" y="4953000"/>
            <a:ext cx="575400" cy="567600"/>
          </a:xfrm>
          <a:prstGeom prst="ellipse">
            <a:avLst/>
          </a:prstGeom>
          <a:solidFill>
            <a:srgbClr val="008A00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None/>
            </a:pP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8" name="Oval 30"/>
          <p:cNvSpPr>
            <a:spLocks noChangeArrowheads="1"/>
          </p:cNvSpPr>
          <p:nvPr/>
        </p:nvSpPr>
        <p:spPr bwMode="auto">
          <a:xfrm>
            <a:off x="7349400" y="4953000"/>
            <a:ext cx="575400" cy="567600"/>
          </a:xfrm>
          <a:prstGeom prst="ellipse">
            <a:avLst/>
          </a:prstGeom>
          <a:solidFill>
            <a:srgbClr val="008A00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None/>
            </a:pPr>
            <a:endParaRPr lang="en-US" altLang="zh-CN" sz="2400" dirty="0">
              <a:solidFill>
                <a:schemeClr val="bg1"/>
              </a:solidFill>
            </a:endParaRPr>
          </a:p>
        </p:txBody>
      </p:sp>
      <p:cxnSp>
        <p:nvCxnSpPr>
          <p:cNvPr id="49" name="直接连接符 48"/>
          <p:cNvCxnSpPr>
            <a:stCxn id="46" idx="3"/>
            <a:endCxn id="47" idx="0"/>
          </p:cNvCxnSpPr>
          <p:nvPr/>
        </p:nvCxnSpPr>
        <p:spPr bwMode="auto">
          <a:xfrm rot="5400000">
            <a:off x="6520322" y="4573056"/>
            <a:ext cx="429923" cy="3299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直接连接符 49"/>
          <p:cNvCxnSpPr>
            <a:stCxn id="48" idx="0"/>
            <a:endCxn id="46" idx="5"/>
          </p:cNvCxnSpPr>
          <p:nvPr/>
        </p:nvCxnSpPr>
        <p:spPr bwMode="auto">
          <a:xfrm rot="16200000" flipV="1">
            <a:off x="7257157" y="4573056"/>
            <a:ext cx="429923" cy="3299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1" name="Oval 26"/>
          <p:cNvSpPr>
            <a:spLocks noChangeArrowheads="1"/>
          </p:cNvSpPr>
          <p:nvPr/>
        </p:nvSpPr>
        <p:spPr bwMode="auto">
          <a:xfrm>
            <a:off x="1447800" y="4038600"/>
            <a:ext cx="575400" cy="567600"/>
          </a:xfrm>
          <a:prstGeom prst="ellipse">
            <a:avLst/>
          </a:prstGeom>
          <a:solidFill>
            <a:srgbClr val="FF9933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None/>
            </a:pPr>
            <a:endParaRPr lang="en-US" altLang="zh-CN" sz="2400" dirty="0">
              <a:solidFill>
                <a:schemeClr val="bg1"/>
              </a:solidFill>
            </a:endParaRPr>
          </a:p>
        </p:txBody>
      </p:sp>
      <p:sp>
        <p:nvSpPr>
          <p:cNvPr id="52" name="Oval 29"/>
          <p:cNvSpPr>
            <a:spLocks noChangeArrowheads="1"/>
          </p:cNvSpPr>
          <p:nvPr/>
        </p:nvSpPr>
        <p:spPr bwMode="auto">
          <a:xfrm>
            <a:off x="3055800" y="4038600"/>
            <a:ext cx="575400" cy="567600"/>
          </a:xfrm>
          <a:prstGeom prst="ellipse">
            <a:avLst/>
          </a:prstGeom>
          <a:solidFill>
            <a:srgbClr val="FF9933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None/>
            </a:pP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53" name="Oval 29"/>
          <p:cNvSpPr>
            <a:spLocks noChangeArrowheads="1"/>
          </p:cNvSpPr>
          <p:nvPr/>
        </p:nvSpPr>
        <p:spPr bwMode="auto">
          <a:xfrm>
            <a:off x="2522400" y="4953000"/>
            <a:ext cx="575400" cy="567600"/>
          </a:xfrm>
          <a:prstGeom prst="ellipse">
            <a:avLst/>
          </a:prstGeom>
          <a:solidFill>
            <a:srgbClr val="008A00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None/>
            </a:pPr>
            <a:endParaRPr lang="zh-CN" altLang="en-US" sz="2400" dirty="0">
              <a:solidFill>
                <a:schemeClr val="bg1"/>
              </a:solidFill>
            </a:endParaRPr>
          </a:p>
        </p:txBody>
      </p:sp>
      <p:cxnSp>
        <p:nvCxnSpPr>
          <p:cNvPr id="54" name="直接连接符 53"/>
          <p:cNvCxnSpPr>
            <a:stCxn id="52" idx="3"/>
            <a:endCxn id="53" idx="0"/>
          </p:cNvCxnSpPr>
          <p:nvPr/>
        </p:nvCxnSpPr>
        <p:spPr bwMode="auto">
          <a:xfrm rot="5400000">
            <a:off x="2760122" y="4573056"/>
            <a:ext cx="429923" cy="3299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5" name="Oval 29"/>
          <p:cNvSpPr>
            <a:spLocks noChangeArrowheads="1"/>
          </p:cNvSpPr>
          <p:nvPr/>
        </p:nvSpPr>
        <p:spPr bwMode="auto">
          <a:xfrm>
            <a:off x="4343400" y="4038600"/>
            <a:ext cx="575400" cy="567600"/>
          </a:xfrm>
          <a:prstGeom prst="ellipse">
            <a:avLst/>
          </a:prstGeom>
          <a:solidFill>
            <a:srgbClr val="FF9933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None/>
            </a:pP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56" name="Oval 30"/>
          <p:cNvSpPr>
            <a:spLocks noChangeArrowheads="1"/>
          </p:cNvSpPr>
          <p:nvPr/>
        </p:nvSpPr>
        <p:spPr bwMode="auto">
          <a:xfrm>
            <a:off x="4876800" y="4953000"/>
            <a:ext cx="575400" cy="567600"/>
          </a:xfrm>
          <a:prstGeom prst="ellipse">
            <a:avLst/>
          </a:prstGeom>
          <a:solidFill>
            <a:srgbClr val="008A00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None/>
            </a:pPr>
            <a:endParaRPr lang="en-US" altLang="zh-CN" sz="2400" dirty="0">
              <a:solidFill>
                <a:schemeClr val="bg1"/>
              </a:solidFill>
            </a:endParaRPr>
          </a:p>
        </p:txBody>
      </p:sp>
      <p:cxnSp>
        <p:nvCxnSpPr>
          <p:cNvPr id="57" name="直接连接符 56"/>
          <p:cNvCxnSpPr>
            <a:stCxn id="56" idx="0"/>
            <a:endCxn id="55" idx="5"/>
          </p:cNvCxnSpPr>
          <p:nvPr/>
        </p:nvCxnSpPr>
        <p:spPr bwMode="auto">
          <a:xfrm rot="16200000" flipV="1">
            <a:off x="4784557" y="4573056"/>
            <a:ext cx="429923" cy="3299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Text Box 6"/>
          <p:cNvSpPr txBox="1">
            <a:spLocks noChangeArrowheads="1"/>
          </p:cNvSpPr>
          <p:nvPr/>
        </p:nvSpPr>
        <p:spPr bwMode="auto">
          <a:xfrm>
            <a:off x="609600" y="1219200"/>
            <a:ext cx="7924800" cy="265919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3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en-US" altLang="zh-CN" sz="3200" dirty="0"/>
              <a:t> </a:t>
            </a:r>
            <a:r>
              <a:rPr lang="zh-CN" altLang="en-US" sz="3200" dirty="0"/>
              <a:t>父结点 是 子结点的</a:t>
            </a:r>
            <a:r>
              <a:rPr lang="zh-CN" altLang="en-US" sz="3200" dirty="0">
                <a:solidFill>
                  <a:srgbClr val="00518E"/>
                </a:solidFill>
              </a:rPr>
              <a:t>前驱；</a:t>
            </a:r>
            <a:endParaRPr lang="en-US" altLang="zh-CN" sz="3200" dirty="0">
              <a:solidFill>
                <a:srgbClr val="00518E"/>
              </a:solidFill>
            </a:endParaRPr>
          </a:p>
          <a:p>
            <a:pPr algn="l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200" dirty="0">
                <a:solidFill>
                  <a:srgbClr val="009900"/>
                </a:solidFill>
                <a:sym typeface="Wingdings" pitchFamily="2" charset="2"/>
              </a:rPr>
              <a:t>  </a:t>
            </a:r>
            <a:r>
              <a:rPr lang="zh-CN" altLang="en-US" sz="3200" dirty="0">
                <a:sym typeface="Wingdings" pitchFamily="2" charset="2"/>
              </a:rPr>
              <a:t>子结点 是 父结点的</a:t>
            </a:r>
            <a:r>
              <a:rPr lang="zh-CN" altLang="en-US" sz="3200" dirty="0">
                <a:solidFill>
                  <a:srgbClr val="00518E"/>
                </a:solidFill>
                <a:sym typeface="Wingdings" pitchFamily="2" charset="2"/>
              </a:rPr>
              <a:t>后继；</a:t>
            </a:r>
            <a:endParaRPr lang="en-US" altLang="zh-CN" sz="3200" dirty="0">
              <a:solidFill>
                <a:srgbClr val="00518E"/>
              </a:solidFill>
              <a:sym typeface="Wingdings" pitchFamily="2" charset="2"/>
            </a:endParaRPr>
          </a:p>
          <a:p>
            <a:pPr>
              <a:lnSpc>
                <a:spcPct val="13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zh-CN" altLang="en-US" sz="3200" dirty="0">
                <a:sym typeface="Wingdings" pitchFamily="2" charset="2"/>
              </a:rPr>
              <a:t> 子结点分为：</a:t>
            </a:r>
            <a:r>
              <a:rPr lang="zh-CN" altLang="en-US" sz="3200" dirty="0">
                <a:solidFill>
                  <a:srgbClr val="00518E"/>
                </a:solidFill>
                <a:sym typeface="Wingdings" pitchFamily="2" charset="2"/>
              </a:rPr>
              <a:t>左孩子、右孩子；</a:t>
            </a:r>
            <a:endParaRPr lang="en-US" altLang="zh-CN" sz="3200" dirty="0">
              <a:solidFill>
                <a:srgbClr val="00518E"/>
              </a:solidFill>
              <a:sym typeface="Wingdings" pitchFamily="2" charset="2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endParaRPr lang="en-US" altLang="zh-CN" sz="3200" dirty="0">
              <a:solidFill>
                <a:srgbClr val="00518E"/>
              </a:solidFill>
              <a:sym typeface="Wingdings" pitchFamily="2" charset="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352800" y="3200400"/>
            <a:ext cx="5181600" cy="6858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2857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3200" dirty="0">
                <a:solidFill>
                  <a:srgbClr val="DE5A00"/>
                </a:solidFill>
                <a:sym typeface="Wingdings" pitchFamily="2" charset="2"/>
              </a:rPr>
              <a:t>左、右孩子 不能随意互换；</a:t>
            </a:r>
            <a:endParaRPr lang="en-US" altLang="zh-CN" sz="3200" dirty="0">
              <a:solidFill>
                <a:srgbClr val="DE5A00"/>
              </a:solidFill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en-US" altLang="zh-CN" dirty="0">
                <a:ea typeface="黑体" pitchFamily="2" charset="-122"/>
              </a:rPr>
              <a:t>5.3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二叉树的实现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3" name="Text Box 6"/>
          <p:cNvSpPr txBox="1">
            <a:spLocks noChangeArrowheads="1"/>
          </p:cNvSpPr>
          <p:nvPr/>
        </p:nvSpPr>
        <p:spPr bwMode="auto">
          <a:xfrm>
            <a:off x="1828800" y="1404235"/>
            <a:ext cx="5791200" cy="324396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solidFill>
              <a:srgbClr val="92D05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80000">
              <a:lnSpc>
                <a:spcPct val="160000"/>
              </a:lnSpc>
              <a:spcBef>
                <a:spcPts val="0"/>
              </a:spcBef>
              <a:buFontTx/>
              <a:buAutoNum type="arabicParenBoth"/>
            </a:pPr>
            <a:r>
              <a:rPr lang="zh-CN" altLang="en-US" sz="3200" dirty="0"/>
              <a:t> 顺序表示；</a:t>
            </a:r>
            <a:endParaRPr lang="en-US" altLang="zh-CN" sz="3200" dirty="0"/>
          </a:p>
          <a:p>
            <a:pPr marL="180000">
              <a:lnSpc>
                <a:spcPct val="160000"/>
              </a:lnSpc>
              <a:spcBef>
                <a:spcPts val="0"/>
              </a:spcBef>
              <a:buFontTx/>
              <a:buAutoNum type="arabicParenBoth"/>
            </a:pPr>
            <a:r>
              <a:rPr lang="en-US" altLang="zh-CN" sz="3200" dirty="0"/>
              <a:t> </a:t>
            </a:r>
            <a:r>
              <a:rPr lang="zh-CN" altLang="en-US" sz="3200" dirty="0"/>
              <a:t>结点度表示；</a:t>
            </a:r>
            <a:endParaRPr lang="en-US" altLang="zh-CN" sz="3200" dirty="0"/>
          </a:p>
          <a:p>
            <a:pPr marL="180000">
              <a:lnSpc>
                <a:spcPct val="160000"/>
              </a:lnSpc>
              <a:spcBef>
                <a:spcPts val="0"/>
              </a:spcBef>
              <a:buFontTx/>
              <a:buAutoNum type="arabicParenBoth"/>
            </a:pPr>
            <a:r>
              <a:rPr lang="en-US" altLang="zh-CN" sz="3200" dirty="0">
                <a:solidFill>
                  <a:srgbClr val="003399"/>
                </a:solidFill>
              </a:rPr>
              <a:t> </a:t>
            </a:r>
            <a:r>
              <a:rPr lang="zh-CN" altLang="en-US" sz="3200" dirty="0">
                <a:solidFill>
                  <a:srgbClr val="003399"/>
                </a:solidFill>
              </a:rPr>
              <a:t>链接表示；</a:t>
            </a:r>
            <a:endParaRPr lang="en-US" altLang="zh-CN" sz="3200" dirty="0">
              <a:solidFill>
                <a:srgbClr val="003399"/>
              </a:solidFill>
            </a:endParaRPr>
          </a:p>
          <a:p>
            <a:pPr marL="180000">
              <a:lnSpc>
                <a:spcPct val="160000"/>
              </a:lnSpc>
              <a:spcBef>
                <a:spcPts val="0"/>
              </a:spcBef>
              <a:buFontTx/>
              <a:buAutoNum type="arabicParenBoth"/>
            </a:pPr>
            <a:r>
              <a:rPr lang="en-US" altLang="zh-CN" sz="3200" dirty="0">
                <a:solidFill>
                  <a:srgbClr val="003399"/>
                </a:solidFill>
              </a:rPr>
              <a:t> </a:t>
            </a:r>
            <a:r>
              <a:rPr lang="zh-CN" altLang="en-US" sz="3200" dirty="0">
                <a:solidFill>
                  <a:srgbClr val="003399"/>
                </a:solidFill>
              </a:rPr>
              <a:t>线索二叉树；</a:t>
            </a:r>
            <a:endParaRPr lang="en-US" altLang="zh-CN" sz="3200" dirty="0">
              <a:solidFill>
                <a:srgbClr val="003399"/>
              </a:solidFill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en-US" altLang="zh-CN" dirty="0">
                <a:ea typeface="黑体" pitchFamily="2" charset="-122"/>
              </a:rPr>
              <a:t>5.3.1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顺序表示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7" name="Text Box 6"/>
          <p:cNvSpPr txBox="1">
            <a:spLocks noChangeArrowheads="1"/>
          </p:cNvSpPr>
          <p:nvPr/>
        </p:nvSpPr>
        <p:spPr bwMode="auto">
          <a:xfrm>
            <a:off x="381000" y="1120185"/>
            <a:ext cx="8458200" cy="175432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sz="3000" dirty="0"/>
              <a:t>  完全二叉树的一个性质：</a:t>
            </a:r>
            <a:r>
              <a:rPr lang="en-US" altLang="zh-CN" sz="3000" dirty="0"/>
              <a:t> 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000" dirty="0"/>
              <a:t>    </a:t>
            </a:r>
            <a:r>
              <a:rPr lang="zh-CN" altLang="en-US" sz="3000" dirty="0"/>
              <a:t>按照</a:t>
            </a:r>
            <a:r>
              <a:rPr lang="en-US" altLang="zh-CN" sz="3000" dirty="0">
                <a:solidFill>
                  <a:srgbClr val="008A00"/>
                </a:solidFill>
              </a:rPr>
              <a:t>”</a:t>
            </a:r>
            <a:r>
              <a:rPr lang="zh-CN" altLang="en-US" sz="3000" dirty="0">
                <a:solidFill>
                  <a:srgbClr val="008A00"/>
                </a:solidFill>
              </a:rPr>
              <a:t>层间从上到下，层内从左到右</a:t>
            </a:r>
            <a:r>
              <a:rPr lang="en-US" altLang="zh-CN" sz="3000" dirty="0">
                <a:solidFill>
                  <a:srgbClr val="008A00"/>
                </a:solidFill>
              </a:rPr>
              <a:t>”</a:t>
            </a:r>
            <a:r>
              <a:rPr lang="zh-CN" altLang="en-US" sz="3000" dirty="0"/>
              <a:t>，</a:t>
            </a:r>
            <a:endParaRPr lang="en-US" altLang="zh-CN" sz="3000" dirty="0"/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3000" dirty="0"/>
              <a:t>    对其结点从</a:t>
            </a:r>
            <a:r>
              <a:rPr lang="en-US" altLang="zh-CN" sz="3000" dirty="0"/>
              <a:t>0</a:t>
            </a:r>
            <a:r>
              <a:rPr lang="zh-CN" altLang="en-US" sz="3000" dirty="0"/>
              <a:t>到</a:t>
            </a:r>
            <a:r>
              <a:rPr lang="en-US" altLang="zh-CN" sz="3000" dirty="0"/>
              <a:t>n-1</a:t>
            </a:r>
            <a:r>
              <a:rPr lang="zh-CN" altLang="en-US" sz="3000" dirty="0"/>
              <a:t>进行编号，则：</a:t>
            </a:r>
            <a:endParaRPr lang="en-US" altLang="zh-CN" sz="3000" dirty="0">
              <a:solidFill>
                <a:srgbClr val="008A00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381000" y="2924413"/>
            <a:ext cx="8458200" cy="3323987"/>
          </a:xfrm>
          <a:prstGeom prst="rect">
            <a:avLst/>
          </a:prstGeom>
          <a:solidFill>
            <a:schemeClr val="accent5"/>
          </a:solidFill>
        </p:spPr>
        <p:txBody>
          <a:bodyPr wrap="square">
            <a:spAutoFit/>
          </a:bodyPr>
          <a:lstStyle/>
          <a:p>
            <a:pPr algn="just">
              <a:lnSpc>
                <a:spcPct val="140000"/>
              </a:lnSpc>
              <a:spcBef>
                <a:spcPts val="0"/>
              </a:spcBef>
              <a:buFontTx/>
              <a:buNone/>
            </a:pPr>
            <a:r>
              <a:rPr lang="en-US" altLang="zh-CN" sz="3000" dirty="0">
                <a:latin typeface="+mj-lt"/>
              </a:rPr>
              <a:t> (1) </a:t>
            </a:r>
            <a:r>
              <a:rPr lang="zh-CN" altLang="en-US" sz="3000" dirty="0">
                <a:latin typeface="+mj-lt"/>
              </a:rPr>
              <a:t>当</a:t>
            </a:r>
            <a:r>
              <a:rPr lang="en-US" altLang="zh-CN" sz="3000" dirty="0" err="1">
                <a:latin typeface="+mj-lt"/>
              </a:rPr>
              <a:t>i</a:t>
            </a:r>
            <a:r>
              <a:rPr lang="en-US" altLang="zh-CN" sz="3000" dirty="0">
                <a:latin typeface="+mj-lt"/>
              </a:rPr>
              <a:t>&gt;0</a:t>
            </a:r>
            <a:r>
              <a:rPr lang="zh-CN" altLang="en-US" sz="3000" dirty="0">
                <a:latin typeface="+mj-lt"/>
              </a:rPr>
              <a:t>，结点</a:t>
            </a:r>
            <a:r>
              <a:rPr lang="en-US" altLang="zh-CN" sz="3000" dirty="0" err="1">
                <a:solidFill>
                  <a:srgbClr val="00518E"/>
                </a:solidFill>
                <a:latin typeface="+mj-lt"/>
              </a:rPr>
              <a:t>i</a:t>
            </a:r>
            <a:r>
              <a:rPr lang="zh-CN" altLang="en-US" sz="3000" dirty="0">
                <a:solidFill>
                  <a:srgbClr val="00518E"/>
                </a:solidFill>
                <a:latin typeface="+mj-lt"/>
              </a:rPr>
              <a:t>的父结点</a:t>
            </a:r>
            <a:r>
              <a:rPr lang="zh-CN" altLang="en-US" sz="3000" dirty="0">
                <a:latin typeface="+mj-lt"/>
              </a:rPr>
              <a:t>为 </a:t>
            </a:r>
            <a:r>
              <a:rPr lang="zh-CN" altLang="en-US" sz="3000" b="1" dirty="0">
                <a:latin typeface="+mj-lt"/>
                <a:sym typeface="Symbol" pitchFamily="18" charset="2"/>
              </a:rPr>
              <a:t></a:t>
            </a:r>
            <a:r>
              <a:rPr lang="zh-CN" altLang="en-US" sz="3000" dirty="0">
                <a:latin typeface="+mj-lt"/>
              </a:rPr>
              <a:t>(</a:t>
            </a:r>
            <a:r>
              <a:rPr lang="en-US" altLang="zh-CN" sz="3000" dirty="0">
                <a:latin typeface="+mj-lt"/>
              </a:rPr>
              <a:t>i-1)/2</a:t>
            </a:r>
            <a:r>
              <a:rPr lang="zh-CN" altLang="en-US" sz="3000" b="1" dirty="0">
                <a:latin typeface="+mj-lt"/>
                <a:sym typeface="Symbol" pitchFamily="18" charset="2"/>
              </a:rPr>
              <a:t></a:t>
            </a:r>
            <a:r>
              <a:rPr lang="zh-CN" altLang="en-US" sz="3000" dirty="0">
                <a:latin typeface="+mj-lt"/>
                <a:sym typeface="Symbol" pitchFamily="18" charset="2"/>
              </a:rPr>
              <a:t>；</a:t>
            </a:r>
            <a:endParaRPr lang="en-US" altLang="zh-CN" sz="3000" dirty="0">
              <a:latin typeface="+mj-lt"/>
            </a:endParaRPr>
          </a:p>
          <a:p>
            <a:pPr algn="just">
              <a:lnSpc>
                <a:spcPct val="140000"/>
              </a:lnSpc>
              <a:spcBef>
                <a:spcPts val="0"/>
              </a:spcBef>
              <a:buFontTx/>
              <a:buNone/>
            </a:pPr>
            <a:r>
              <a:rPr lang="en-US" altLang="zh-CN" sz="3000" dirty="0">
                <a:latin typeface="+mj-lt"/>
              </a:rPr>
              <a:t> (2)</a:t>
            </a:r>
            <a:r>
              <a:rPr lang="zh-CN" altLang="en-US" sz="3000" dirty="0">
                <a:latin typeface="+mj-lt"/>
              </a:rPr>
              <a:t> 当2</a:t>
            </a:r>
            <a:r>
              <a:rPr lang="en-US" altLang="zh-CN" sz="3000" dirty="0">
                <a:latin typeface="+mj-lt"/>
              </a:rPr>
              <a:t>i+1≤</a:t>
            </a:r>
            <a:r>
              <a:rPr lang="en-US" altLang="zh-CN" sz="3000" dirty="0">
                <a:latin typeface="+mj-lt"/>
                <a:sym typeface="Symbol" pitchFamily="18" charset="2"/>
              </a:rPr>
              <a:t>n-1</a:t>
            </a:r>
            <a:r>
              <a:rPr lang="zh-CN" altLang="en-US" sz="3000" dirty="0">
                <a:latin typeface="+mj-lt"/>
                <a:sym typeface="Symbol" pitchFamily="18" charset="2"/>
              </a:rPr>
              <a:t>，</a:t>
            </a:r>
            <a:r>
              <a:rPr lang="zh-CN" altLang="en-US" sz="3000" dirty="0">
                <a:latin typeface="+mj-lt"/>
              </a:rPr>
              <a:t>结点</a:t>
            </a:r>
            <a:r>
              <a:rPr lang="en-US" altLang="zh-CN" sz="3000" dirty="0" err="1">
                <a:solidFill>
                  <a:srgbClr val="00518E"/>
                </a:solidFill>
                <a:latin typeface="+mj-lt"/>
              </a:rPr>
              <a:t>i</a:t>
            </a:r>
            <a:r>
              <a:rPr lang="zh-CN" altLang="en-US" sz="3000" dirty="0">
                <a:solidFill>
                  <a:srgbClr val="00518E"/>
                </a:solidFill>
                <a:latin typeface="+mj-lt"/>
              </a:rPr>
              <a:t>的左孩子</a:t>
            </a:r>
            <a:r>
              <a:rPr lang="zh-CN" altLang="en-US" sz="3000" dirty="0">
                <a:latin typeface="+mj-lt"/>
              </a:rPr>
              <a:t>为2</a:t>
            </a:r>
            <a:r>
              <a:rPr lang="en-US" altLang="zh-CN" sz="3000" dirty="0">
                <a:latin typeface="+mj-lt"/>
              </a:rPr>
              <a:t>i+1</a:t>
            </a:r>
            <a:r>
              <a:rPr lang="zh-CN" altLang="en-US" sz="3000" dirty="0">
                <a:latin typeface="+mj-lt"/>
              </a:rPr>
              <a:t>；</a:t>
            </a:r>
            <a:endParaRPr lang="en-US" altLang="zh-CN" sz="3000" dirty="0">
              <a:latin typeface="+mj-lt"/>
            </a:endParaRPr>
          </a:p>
          <a:p>
            <a:pPr algn="just">
              <a:lnSpc>
                <a:spcPct val="140000"/>
              </a:lnSpc>
              <a:spcBef>
                <a:spcPts val="0"/>
              </a:spcBef>
              <a:buFontTx/>
              <a:buNone/>
            </a:pPr>
            <a:r>
              <a:rPr lang="en-US" altLang="zh-CN" sz="3000" dirty="0">
                <a:latin typeface="+mj-lt"/>
              </a:rPr>
              <a:t> (3) </a:t>
            </a:r>
            <a:r>
              <a:rPr lang="zh-CN" altLang="en-US" sz="3000" dirty="0">
                <a:latin typeface="+mj-lt"/>
              </a:rPr>
              <a:t>当2</a:t>
            </a:r>
            <a:r>
              <a:rPr lang="en-US" altLang="zh-CN" sz="3000" dirty="0">
                <a:latin typeface="+mj-lt"/>
              </a:rPr>
              <a:t>i+2≤</a:t>
            </a:r>
            <a:r>
              <a:rPr lang="en-US" altLang="zh-CN" sz="3000" dirty="0">
                <a:latin typeface="+mj-lt"/>
                <a:sym typeface="Symbol" pitchFamily="18" charset="2"/>
              </a:rPr>
              <a:t>n-1</a:t>
            </a:r>
            <a:r>
              <a:rPr lang="zh-CN" altLang="en-US" sz="3000" dirty="0">
                <a:latin typeface="+mj-lt"/>
                <a:sym typeface="Symbol" pitchFamily="18" charset="2"/>
              </a:rPr>
              <a:t>，</a:t>
            </a:r>
            <a:r>
              <a:rPr lang="zh-CN" altLang="en-US" sz="3000" dirty="0">
                <a:latin typeface="+mj-lt"/>
              </a:rPr>
              <a:t>结点</a:t>
            </a:r>
            <a:r>
              <a:rPr lang="en-US" altLang="zh-CN" sz="3000" dirty="0" err="1">
                <a:solidFill>
                  <a:srgbClr val="00518E"/>
                </a:solidFill>
                <a:latin typeface="+mj-lt"/>
              </a:rPr>
              <a:t>i</a:t>
            </a:r>
            <a:r>
              <a:rPr lang="zh-CN" altLang="en-US" sz="3000" dirty="0">
                <a:solidFill>
                  <a:srgbClr val="00518E"/>
                </a:solidFill>
                <a:latin typeface="+mj-lt"/>
              </a:rPr>
              <a:t>的右孩子</a:t>
            </a:r>
            <a:r>
              <a:rPr lang="zh-CN" altLang="en-US" sz="3000" dirty="0">
                <a:latin typeface="+mj-lt"/>
              </a:rPr>
              <a:t>为2</a:t>
            </a:r>
            <a:r>
              <a:rPr lang="en-US" altLang="zh-CN" sz="3000" dirty="0">
                <a:latin typeface="+mj-lt"/>
              </a:rPr>
              <a:t>i+2</a:t>
            </a:r>
            <a:r>
              <a:rPr lang="zh-CN" altLang="en-US" sz="3000" dirty="0">
                <a:latin typeface="+mj-lt"/>
              </a:rPr>
              <a:t>；</a:t>
            </a:r>
            <a:endParaRPr lang="en-US" altLang="zh-CN" sz="3000" dirty="0">
              <a:latin typeface="+mj-lt"/>
            </a:endParaRPr>
          </a:p>
          <a:p>
            <a:pPr algn="just">
              <a:lnSpc>
                <a:spcPct val="140000"/>
              </a:lnSpc>
              <a:spcBef>
                <a:spcPts val="0"/>
              </a:spcBef>
              <a:buFontTx/>
              <a:buNone/>
            </a:pPr>
            <a:r>
              <a:rPr lang="en-US" altLang="zh-CN" sz="3000" dirty="0">
                <a:latin typeface="+mj-lt"/>
              </a:rPr>
              <a:t> (4) </a:t>
            </a:r>
            <a:r>
              <a:rPr lang="zh-CN" altLang="en-US" sz="3000" dirty="0">
                <a:latin typeface="+mj-lt"/>
              </a:rPr>
              <a:t>当</a:t>
            </a:r>
            <a:r>
              <a:rPr lang="en-US" altLang="zh-CN" sz="3000" dirty="0" err="1">
                <a:latin typeface="+mj-lt"/>
              </a:rPr>
              <a:t>i</a:t>
            </a:r>
            <a:r>
              <a:rPr lang="zh-CN" altLang="en-US" sz="3000" dirty="0">
                <a:latin typeface="+mj-lt"/>
              </a:rPr>
              <a:t>为偶数且≠ </a:t>
            </a:r>
            <a:r>
              <a:rPr lang="en-US" altLang="zh-CN" sz="3000" dirty="0">
                <a:latin typeface="+mj-lt"/>
              </a:rPr>
              <a:t>0</a:t>
            </a:r>
            <a:r>
              <a:rPr lang="zh-CN" altLang="en-US" sz="3000" dirty="0">
                <a:latin typeface="+mj-lt"/>
              </a:rPr>
              <a:t>，其</a:t>
            </a:r>
            <a:r>
              <a:rPr lang="zh-CN" altLang="en-US" sz="3000" dirty="0">
                <a:solidFill>
                  <a:srgbClr val="00518E"/>
                </a:solidFill>
                <a:latin typeface="+mj-lt"/>
              </a:rPr>
              <a:t>左兄弟</a:t>
            </a:r>
            <a:r>
              <a:rPr lang="zh-CN" altLang="en-US" sz="3000" dirty="0">
                <a:latin typeface="+mj-lt"/>
              </a:rPr>
              <a:t>为</a:t>
            </a:r>
            <a:r>
              <a:rPr lang="en-US" altLang="zh-CN" sz="3000" dirty="0">
                <a:latin typeface="+mj-lt"/>
              </a:rPr>
              <a:t>i-1；</a:t>
            </a:r>
          </a:p>
          <a:p>
            <a:pPr algn="just">
              <a:lnSpc>
                <a:spcPct val="140000"/>
              </a:lnSpc>
              <a:spcBef>
                <a:spcPts val="0"/>
              </a:spcBef>
              <a:buFontTx/>
              <a:buNone/>
            </a:pPr>
            <a:r>
              <a:rPr lang="zh-CN" altLang="en-US" sz="3000" dirty="0">
                <a:latin typeface="+mj-lt"/>
              </a:rPr>
              <a:t>      当</a:t>
            </a:r>
            <a:r>
              <a:rPr lang="en-US" altLang="zh-CN" sz="3000" dirty="0" err="1">
                <a:latin typeface="+mj-lt"/>
              </a:rPr>
              <a:t>i</a:t>
            </a:r>
            <a:r>
              <a:rPr lang="zh-CN" altLang="en-US" sz="3000" dirty="0">
                <a:latin typeface="+mj-lt"/>
              </a:rPr>
              <a:t>为奇数且</a:t>
            </a:r>
            <a:r>
              <a:rPr lang="en-US" altLang="zh-CN" sz="3000" dirty="0">
                <a:latin typeface="+mj-lt"/>
              </a:rPr>
              <a:t>i+1</a:t>
            </a:r>
            <a:r>
              <a:rPr lang="en-US" altLang="zh-CN" sz="3000" dirty="0"/>
              <a:t> ≤ </a:t>
            </a:r>
            <a:r>
              <a:rPr lang="en-US" altLang="zh-CN" sz="3000" dirty="0">
                <a:sym typeface="Symbol" pitchFamily="18" charset="2"/>
              </a:rPr>
              <a:t>n-1</a:t>
            </a:r>
            <a:r>
              <a:rPr lang="zh-CN" altLang="en-US" sz="3000" dirty="0">
                <a:sym typeface="Symbol" pitchFamily="18" charset="2"/>
              </a:rPr>
              <a:t>，</a:t>
            </a:r>
            <a:r>
              <a:rPr lang="zh-CN" altLang="en-US" sz="3000" dirty="0">
                <a:latin typeface="+mj-lt"/>
              </a:rPr>
              <a:t>其</a:t>
            </a:r>
            <a:r>
              <a:rPr lang="zh-CN" altLang="en-US" sz="3000" dirty="0">
                <a:solidFill>
                  <a:srgbClr val="00518E"/>
                </a:solidFill>
                <a:latin typeface="+mj-lt"/>
              </a:rPr>
              <a:t>右兄弟</a:t>
            </a:r>
            <a:r>
              <a:rPr lang="zh-CN" altLang="en-US" sz="3000" dirty="0">
                <a:latin typeface="+mj-lt"/>
              </a:rPr>
              <a:t>为</a:t>
            </a:r>
            <a:r>
              <a:rPr lang="en-US" altLang="zh-CN" sz="3000" dirty="0">
                <a:latin typeface="+mj-lt"/>
              </a:rPr>
              <a:t>i+1</a:t>
            </a:r>
            <a:r>
              <a:rPr lang="zh-CN" altLang="en-US" sz="3000" dirty="0">
                <a:latin typeface="+mj-lt"/>
              </a:rPr>
              <a:t>； </a:t>
            </a:r>
          </a:p>
        </p:txBody>
      </p:sp>
      <p:sp>
        <p:nvSpPr>
          <p:cNvPr id="29" name="Oval 26"/>
          <p:cNvSpPr>
            <a:spLocks noChangeArrowheads="1"/>
          </p:cNvSpPr>
          <p:nvPr/>
        </p:nvSpPr>
        <p:spPr bwMode="auto">
          <a:xfrm>
            <a:off x="7309800" y="1913399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1</a:t>
            </a:r>
          </a:p>
        </p:txBody>
      </p:sp>
      <p:sp>
        <p:nvSpPr>
          <p:cNvPr id="30" name="Oval 27"/>
          <p:cNvSpPr>
            <a:spLocks noChangeArrowheads="1"/>
          </p:cNvSpPr>
          <p:nvPr/>
        </p:nvSpPr>
        <p:spPr bwMode="auto">
          <a:xfrm>
            <a:off x="7797600" y="1244400"/>
            <a:ext cx="432000" cy="432000"/>
          </a:xfrm>
          <a:prstGeom prst="ellipse">
            <a:avLst/>
          </a:prstGeom>
          <a:solidFill>
            <a:srgbClr val="FFFE98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/>
              <a:t>0</a:t>
            </a:r>
          </a:p>
        </p:txBody>
      </p:sp>
      <p:sp>
        <p:nvSpPr>
          <p:cNvPr id="31" name="Oval 28"/>
          <p:cNvSpPr>
            <a:spLocks noChangeArrowheads="1"/>
          </p:cNvSpPr>
          <p:nvPr/>
        </p:nvSpPr>
        <p:spPr bwMode="auto">
          <a:xfrm>
            <a:off x="8310000" y="1913399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2</a:t>
            </a:r>
            <a:endParaRPr lang="zh-CN" altLang="en-US" sz="3200" dirty="0"/>
          </a:p>
        </p:txBody>
      </p:sp>
      <p:sp>
        <p:nvSpPr>
          <p:cNvPr id="32" name="Oval 29"/>
          <p:cNvSpPr>
            <a:spLocks noChangeArrowheads="1"/>
          </p:cNvSpPr>
          <p:nvPr/>
        </p:nvSpPr>
        <p:spPr bwMode="auto">
          <a:xfrm>
            <a:off x="8077200" y="259080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5</a:t>
            </a:r>
            <a:endParaRPr lang="zh-CN" altLang="en-US" sz="3200" dirty="0"/>
          </a:p>
        </p:txBody>
      </p:sp>
      <p:cxnSp>
        <p:nvCxnSpPr>
          <p:cNvPr id="33" name="直接连接符 32"/>
          <p:cNvCxnSpPr>
            <a:stCxn id="30" idx="3"/>
            <a:endCxn id="29" idx="0"/>
          </p:cNvCxnSpPr>
          <p:nvPr/>
        </p:nvCxnSpPr>
        <p:spPr bwMode="auto">
          <a:xfrm rot="5400000">
            <a:off x="7543201" y="1595735"/>
            <a:ext cx="300264" cy="3350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直接连接符 33"/>
          <p:cNvCxnSpPr>
            <a:stCxn id="30" idx="5"/>
            <a:endCxn id="31" idx="0"/>
          </p:cNvCxnSpPr>
          <p:nvPr/>
        </p:nvCxnSpPr>
        <p:spPr bwMode="auto">
          <a:xfrm rot="16200000" flipH="1">
            <a:off x="8196035" y="1583434"/>
            <a:ext cx="300264" cy="3596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直接连接符 34"/>
          <p:cNvCxnSpPr>
            <a:stCxn id="31" idx="3"/>
            <a:endCxn id="32" idx="0"/>
          </p:cNvCxnSpPr>
          <p:nvPr/>
        </p:nvCxnSpPr>
        <p:spPr bwMode="auto">
          <a:xfrm rot="5400000">
            <a:off x="8178900" y="2396435"/>
            <a:ext cx="308666" cy="800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6" name="Oval 29"/>
          <p:cNvSpPr>
            <a:spLocks noChangeArrowheads="1"/>
          </p:cNvSpPr>
          <p:nvPr/>
        </p:nvSpPr>
        <p:spPr bwMode="auto">
          <a:xfrm>
            <a:off x="7035600" y="259080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3</a:t>
            </a:r>
            <a:endParaRPr lang="zh-CN" altLang="en-US" sz="3200" dirty="0"/>
          </a:p>
        </p:txBody>
      </p:sp>
      <p:cxnSp>
        <p:nvCxnSpPr>
          <p:cNvPr id="37" name="直接连接符 36"/>
          <p:cNvCxnSpPr>
            <a:stCxn id="29" idx="3"/>
            <a:endCxn id="36" idx="0"/>
          </p:cNvCxnSpPr>
          <p:nvPr/>
        </p:nvCxnSpPr>
        <p:spPr bwMode="auto">
          <a:xfrm rot="5400000">
            <a:off x="7158000" y="2375735"/>
            <a:ext cx="308666" cy="1214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8" name="Oval 29"/>
          <p:cNvSpPr>
            <a:spLocks noChangeArrowheads="1"/>
          </p:cNvSpPr>
          <p:nvPr/>
        </p:nvSpPr>
        <p:spPr bwMode="auto">
          <a:xfrm>
            <a:off x="7543800" y="260400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4</a:t>
            </a:r>
            <a:endParaRPr lang="zh-CN" altLang="en-US" sz="3200" dirty="0"/>
          </a:p>
        </p:txBody>
      </p:sp>
      <p:cxnSp>
        <p:nvCxnSpPr>
          <p:cNvPr id="39" name="直接连接符 38"/>
          <p:cNvCxnSpPr>
            <a:stCxn id="29" idx="5"/>
            <a:endCxn id="38" idx="0"/>
          </p:cNvCxnSpPr>
          <p:nvPr/>
        </p:nvCxnSpPr>
        <p:spPr bwMode="auto">
          <a:xfrm rot="16200000" flipH="1">
            <a:off x="7558234" y="2402434"/>
            <a:ext cx="321866" cy="812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0" name="Oval 29"/>
          <p:cNvSpPr>
            <a:spLocks noChangeArrowheads="1"/>
          </p:cNvSpPr>
          <p:nvPr/>
        </p:nvSpPr>
        <p:spPr bwMode="auto">
          <a:xfrm>
            <a:off x="8559600" y="2594666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6</a:t>
            </a:r>
            <a:endParaRPr lang="zh-CN" altLang="en-US" sz="3200" dirty="0"/>
          </a:p>
        </p:txBody>
      </p:sp>
      <p:cxnSp>
        <p:nvCxnSpPr>
          <p:cNvPr id="41" name="直接连接符 40"/>
          <p:cNvCxnSpPr>
            <a:stCxn id="31" idx="5"/>
            <a:endCxn id="40" idx="0"/>
          </p:cNvCxnSpPr>
          <p:nvPr/>
        </p:nvCxnSpPr>
        <p:spPr bwMode="auto">
          <a:xfrm rot="16200000" flipH="1">
            <a:off x="8570901" y="2389967"/>
            <a:ext cx="312532" cy="968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2" name="Oval 29"/>
          <p:cNvSpPr>
            <a:spLocks noChangeArrowheads="1"/>
          </p:cNvSpPr>
          <p:nvPr/>
        </p:nvSpPr>
        <p:spPr bwMode="auto">
          <a:xfrm>
            <a:off x="6781800" y="3297934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7</a:t>
            </a:r>
            <a:endParaRPr lang="zh-CN" altLang="en-US" sz="3200" dirty="0"/>
          </a:p>
        </p:txBody>
      </p:sp>
      <p:cxnSp>
        <p:nvCxnSpPr>
          <p:cNvPr id="43" name="直接连接符 42"/>
          <p:cNvCxnSpPr>
            <a:stCxn id="36" idx="3"/>
            <a:endCxn id="42" idx="0"/>
          </p:cNvCxnSpPr>
          <p:nvPr/>
        </p:nvCxnSpPr>
        <p:spPr bwMode="auto">
          <a:xfrm rot="5400000">
            <a:off x="6879134" y="3078202"/>
            <a:ext cx="338399" cy="1010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4" name="Oval 29"/>
          <p:cNvSpPr>
            <a:spLocks noChangeArrowheads="1"/>
          </p:cNvSpPr>
          <p:nvPr/>
        </p:nvSpPr>
        <p:spPr bwMode="auto">
          <a:xfrm>
            <a:off x="7264200" y="330180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8</a:t>
            </a:r>
            <a:endParaRPr lang="zh-CN" altLang="en-US" sz="3200" dirty="0"/>
          </a:p>
        </p:txBody>
      </p:sp>
      <p:cxnSp>
        <p:nvCxnSpPr>
          <p:cNvPr id="45" name="直接连接符 44"/>
          <p:cNvCxnSpPr>
            <a:stCxn id="36" idx="5"/>
            <a:endCxn id="44" idx="0"/>
          </p:cNvCxnSpPr>
          <p:nvPr/>
        </p:nvCxnSpPr>
        <p:spPr bwMode="auto">
          <a:xfrm rot="16200000" flipH="1">
            <a:off x="7271135" y="3092734"/>
            <a:ext cx="342265" cy="758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 Box 6"/>
          <p:cNvSpPr txBox="1">
            <a:spLocks noChangeArrowheads="1"/>
          </p:cNvSpPr>
          <p:nvPr/>
        </p:nvSpPr>
        <p:spPr bwMode="auto">
          <a:xfrm>
            <a:off x="533400" y="1143000"/>
            <a:ext cx="8458200" cy="1246495"/>
          </a:xfrm>
          <a:prstGeom prst="rect">
            <a:avLst/>
          </a:prstGeom>
          <a:solidFill>
            <a:schemeClr val="accent5"/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altLang="zh-CN" sz="3000" dirty="0"/>
              <a:t>-- </a:t>
            </a:r>
            <a:r>
              <a:rPr lang="zh-CN" altLang="en-US" sz="3000" dirty="0"/>
              <a:t>将</a:t>
            </a:r>
            <a:r>
              <a:rPr lang="zh-CN" altLang="en-US" sz="3000" dirty="0">
                <a:solidFill>
                  <a:srgbClr val="003399"/>
                </a:solidFill>
              </a:rPr>
              <a:t>完全二叉树</a:t>
            </a:r>
            <a:r>
              <a:rPr lang="zh-CN" altLang="en-US" sz="3000" dirty="0"/>
              <a:t>，按‘广度优先遍历’的顺序，</a:t>
            </a:r>
            <a:endParaRPr lang="en-US" altLang="zh-CN" sz="3000" dirty="0"/>
          </a:p>
          <a:p>
            <a:pPr>
              <a:spcBef>
                <a:spcPts val="0"/>
              </a:spcBef>
              <a:buNone/>
            </a:pPr>
            <a:r>
              <a:rPr lang="en-US" altLang="zh-CN" sz="3000" dirty="0"/>
              <a:t>    </a:t>
            </a:r>
            <a:r>
              <a:rPr lang="zh-CN" altLang="en-US" sz="3000" dirty="0"/>
              <a:t>进行顺序存储：</a:t>
            </a:r>
            <a:endParaRPr lang="en-US" altLang="zh-CN" sz="3000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en-US" altLang="zh-CN" dirty="0">
                <a:ea typeface="黑体" pitchFamily="2" charset="-122"/>
              </a:rPr>
              <a:t>5.3.1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顺序表示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7" name="Text Box 6"/>
          <p:cNvSpPr txBox="1">
            <a:spLocks noChangeArrowheads="1"/>
          </p:cNvSpPr>
          <p:nvPr/>
        </p:nvSpPr>
        <p:spPr bwMode="auto">
          <a:xfrm>
            <a:off x="533400" y="3733800"/>
            <a:ext cx="8458200" cy="182357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altLang="zh-CN" sz="3000" dirty="0"/>
              <a:t>-- </a:t>
            </a:r>
            <a:r>
              <a:rPr lang="zh-CN" altLang="en-US" sz="3000" dirty="0"/>
              <a:t>二叉树上的基本操作：</a:t>
            </a:r>
            <a:endParaRPr lang="en-US" altLang="zh-CN" sz="3000" dirty="0"/>
          </a:p>
          <a:p>
            <a:pPr>
              <a:spcBef>
                <a:spcPts val="0"/>
              </a:spcBef>
              <a:buNone/>
            </a:pPr>
            <a:r>
              <a:rPr lang="en-US" altLang="zh-CN" sz="3000" dirty="0"/>
              <a:t>   </a:t>
            </a:r>
            <a:r>
              <a:rPr lang="zh-CN" altLang="en-US" sz="3000" dirty="0"/>
              <a:t>求结点的左孩子、右孩子、父亲、左右兄弟；</a:t>
            </a:r>
            <a:endParaRPr lang="en-US" altLang="zh-CN" sz="3000" dirty="0"/>
          </a:p>
          <a:p>
            <a:pPr>
              <a:spcBef>
                <a:spcPts val="0"/>
              </a:spcBef>
              <a:buNone/>
            </a:pPr>
            <a:r>
              <a:rPr lang="en-US" altLang="zh-CN" sz="3000" dirty="0"/>
              <a:t>   </a:t>
            </a:r>
            <a:r>
              <a:rPr lang="zh-CN" altLang="en-US" sz="3000" dirty="0"/>
              <a:t>复杂度？</a:t>
            </a:r>
            <a:endParaRPr lang="en-US" altLang="zh-CN" sz="3000" dirty="0"/>
          </a:p>
        </p:txBody>
      </p:sp>
      <p:sp>
        <p:nvSpPr>
          <p:cNvPr id="23" name="Oval 27"/>
          <p:cNvSpPr>
            <a:spLocks noChangeArrowheads="1"/>
          </p:cNvSpPr>
          <p:nvPr/>
        </p:nvSpPr>
        <p:spPr bwMode="auto">
          <a:xfrm>
            <a:off x="7492800" y="1752600"/>
            <a:ext cx="432000" cy="432000"/>
          </a:xfrm>
          <a:prstGeom prst="ellipse">
            <a:avLst/>
          </a:prstGeom>
          <a:solidFill>
            <a:srgbClr val="FFFE98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/>
              <a:t>A</a:t>
            </a:r>
          </a:p>
        </p:txBody>
      </p:sp>
      <p:sp>
        <p:nvSpPr>
          <p:cNvPr id="24" name="Oval 28"/>
          <p:cNvSpPr>
            <a:spLocks noChangeArrowheads="1"/>
          </p:cNvSpPr>
          <p:nvPr/>
        </p:nvSpPr>
        <p:spPr bwMode="auto">
          <a:xfrm>
            <a:off x="8055600" y="248940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C</a:t>
            </a:r>
            <a:endParaRPr lang="zh-CN" altLang="en-US" sz="3200" dirty="0"/>
          </a:p>
        </p:txBody>
      </p:sp>
      <p:sp>
        <p:nvSpPr>
          <p:cNvPr id="25" name="Oval 29"/>
          <p:cNvSpPr>
            <a:spLocks noChangeArrowheads="1"/>
          </p:cNvSpPr>
          <p:nvPr/>
        </p:nvSpPr>
        <p:spPr bwMode="auto">
          <a:xfrm>
            <a:off x="7822800" y="3193252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F</a:t>
            </a:r>
            <a:endParaRPr lang="zh-CN" altLang="en-US" sz="3200" dirty="0"/>
          </a:p>
        </p:txBody>
      </p:sp>
      <p:cxnSp>
        <p:nvCxnSpPr>
          <p:cNvPr id="26" name="直接连接符 25"/>
          <p:cNvCxnSpPr>
            <a:stCxn id="23" idx="3"/>
            <a:endCxn id="52" idx="0"/>
          </p:cNvCxnSpPr>
          <p:nvPr/>
        </p:nvCxnSpPr>
        <p:spPr bwMode="auto">
          <a:xfrm rot="5400000">
            <a:off x="7181701" y="2115035"/>
            <a:ext cx="368065" cy="3806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直接连接符 45"/>
          <p:cNvCxnSpPr>
            <a:stCxn id="23" idx="5"/>
            <a:endCxn id="24" idx="0"/>
          </p:cNvCxnSpPr>
          <p:nvPr/>
        </p:nvCxnSpPr>
        <p:spPr bwMode="auto">
          <a:xfrm rot="16200000" flipH="1">
            <a:off x="7882535" y="2100334"/>
            <a:ext cx="368065" cy="4100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7" name="直接连接符 46"/>
          <p:cNvCxnSpPr>
            <a:stCxn id="24" idx="3"/>
            <a:endCxn id="25" idx="0"/>
          </p:cNvCxnSpPr>
          <p:nvPr/>
        </p:nvCxnSpPr>
        <p:spPr bwMode="auto">
          <a:xfrm rot="5400000">
            <a:off x="7911275" y="2985661"/>
            <a:ext cx="335117" cy="800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8" name="Oval 29"/>
          <p:cNvSpPr>
            <a:spLocks noChangeArrowheads="1"/>
          </p:cNvSpPr>
          <p:nvPr/>
        </p:nvSpPr>
        <p:spPr bwMode="auto">
          <a:xfrm>
            <a:off x="8331000" y="3193252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G</a:t>
            </a:r>
            <a:endParaRPr lang="zh-CN" altLang="en-US" sz="3200" dirty="0"/>
          </a:p>
        </p:txBody>
      </p:sp>
      <p:cxnSp>
        <p:nvCxnSpPr>
          <p:cNvPr id="49" name="直接连接符 48"/>
          <p:cNvCxnSpPr>
            <a:stCxn id="24" idx="5"/>
            <a:endCxn id="48" idx="0"/>
          </p:cNvCxnSpPr>
          <p:nvPr/>
        </p:nvCxnSpPr>
        <p:spPr bwMode="auto">
          <a:xfrm rot="16200000" flipH="1">
            <a:off x="8318109" y="2964360"/>
            <a:ext cx="335117" cy="1226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0" name="Oval 29"/>
          <p:cNvSpPr>
            <a:spLocks noChangeArrowheads="1"/>
          </p:cNvSpPr>
          <p:nvPr/>
        </p:nvSpPr>
        <p:spPr bwMode="auto">
          <a:xfrm>
            <a:off x="6883200" y="386100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I</a:t>
            </a:r>
            <a:endParaRPr lang="zh-CN" altLang="en-US" sz="3200" dirty="0"/>
          </a:p>
        </p:txBody>
      </p:sp>
      <p:cxnSp>
        <p:nvCxnSpPr>
          <p:cNvPr id="51" name="直接连接符 50"/>
          <p:cNvCxnSpPr>
            <a:stCxn id="53" idx="5"/>
            <a:endCxn id="50" idx="0"/>
          </p:cNvCxnSpPr>
          <p:nvPr/>
        </p:nvCxnSpPr>
        <p:spPr bwMode="auto">
          <a:xfrm rot="16200000" flipH="1">
            <a:off x="6864635" y="3626434"/>
            <a:ext cx="317065" cy="1520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2" name="Oval 28"/>
          <p:cNvSpPr>
            <a:spLocks noChangeArrowheads="1"/>
          </p:cNvSpPr>
          <p:nvPr/>
        </p:nvSpPr>
        <p:spPr bwMode="auto">
          <a:xfrm>
            <a:off x="6959400" y="248940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B</a:t>
            </a:r>
            <a:endParaRPr lang="zh-CN" altLang="en-US" sz="3200" dirty="0"/>
          </a:p>
        </p:txBody>
      </p:sp>
      <p:sp>
        <p:nvSpPr>
          <p:cNvPr id="53" name="Oval 29"/>
          <p:cNvSpPr>
            <a:spLocks noChangeArrowheads="1"/>
          </p:cNvSpPr>
          <p:nvPr/>
        </p:nvSpPr>
        <p:spPr bwMode="auto">
          <a:xfrm>
            <a:off x="6578400" y="317520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D</a:t>
            </a:r>
            <a:endParaRPr lang="zh-CN" altLang="en-US" sz="3200" dirty="0"/>
          </a:p>
        </p:txBody>
      </p:sp>
      <p:cxnSp>
        <p:nvCxnSpPr>
          <p:cNvPr id="54" name="直接连接符 53"/>
          <p:cNvCxnSpPr>
            <a:stCxn id="52" idx="3"/>
            <a:endCxn id="53" idx="0"/>
          </p:cNvCxnSpPr>
          <p:nvPr/>
        </p:nvCxnSpPr>
        <p:spPr bwMode="auto">
          <a:xfrm rot="5400000">
            <a:off x="6750001" y="2902535"/>
            <a:ext cx="317065" cy="2282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5" name="Oval 29"/>
          <p:cNvSpPr>
            <a:spLocks noChangeArrowheads="1"/>
          </p:cNvSpPr>
          <p:nvPr/>
        </p:nvSpPr>
        <p:spPr bwMode="auto">
          <a:xfrm>
            <a:off x="6273600" y="386100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H</a:t>
            </a:r>
            <a:endParaRPr lang="zh-CN" altLang="en-US" sz="3200" dirty="0"/>
          </a:p>
        </p:txBody>
      </p:sp>
      <p:cxnSp>
        <p:nvCxnSpPr>
          <p:cNvPr id="56" name="直接连接符 55"/>
          <p:cNvCxnSpPr>
            <a:stCxn id="53" idx="3"/>
            <a:endCxn id="55" idx="0"/>
          </p:cNvCxnSpPr>
          <p:nvPr/>
        </p:nvCxnSpPr>
        <p:spPr bwMode="auto">
          <a:xfrm rot="5400000">
            <a:off x="6407101" y="3626435"/>
            <a:ext cx="317065" cy="1520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7" name="Oval 29"/>
          <p:cNvSpPr>
            <a:spLocks noChangeArrowheads="1"/>
          </p:cNvSpPr>
          <p:nvPr/>
        </p:nvSpPr>
        <p:spPr bwMode="auto">
          <a:xfrm>
            <a:off x="7264200" y="3175202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E</a:t>
            </a:r>
            <a:endParaRPr lang="zh-CN" altLang="en-US" sz="3200" dirty="0"/>
          </a:p>
        </p:txBody>
      </p:sp>
      <p:cxnSp>
        <p:nvCxnSpPr>
          <p:cNvPr id="58" name="直接连接符 57"/>
          <p:cNvCxnSpPr>
            <a:stCxn id="52" idx="5"/>
            <a:endCxn id="57" idx="0"/>
          </p:cNvCxnSpPr>
          <p:nvPr/>
        </p:nvCxnSpPr>
        <p:spPr bwMode="auto">
          <a:xfrm rot="16200000" flipH="1">
            <a:off x="7245634" y="2940635"/>
            <a:ext cx="317067" cy="1520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61" name="表格 60"/>
          <p:cNvGraphicFramePr>
            <a:graphicFrameLocks noGrp="1"/>
          </p:cNvGraphicFramePr>
          <p:nvPr/>
        </p:nvGraphicFramePr>
        <p:xfrm>
          <a:off x="533400" y="2495730"/>
          <a:ext cx="6095997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H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2" name="矩形 61"/>
          <p:cNvSpPr/>
          <p:nvPr/>
        </p:nvSpPr>
        <p:spPr>
          <a:xfrm>
            <a:off x="2501399" y="4833755"/>
            <a:ext cx="100380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b="1" i="1" dirty="0">
                <a:solidFill>
                  <a:srgbClr val="003399"/>
                </a:solidFill>
              </a:rPr>
              <a:t>O</a:t>
            </a:r>
            <a:r>
              <a:rPr lang="en-US" altLang="zh-CN" sz="3200" dirty="0">
                <a:solidFill>
                  <a:srgbClr val="003399"/>
                </a:solidFill>
              </a:rPr>
              <a:t>(1)</a:t>
            </a:r>
            <a:endParaRPr lang="zh-CN" altLang="en-US" sz="3200" dirty="0">
              <a:solidFill>
                <a:srgbClr val="0033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62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 Box 6"/>
          <p:cNvSpPr txBox="1">
            <a:spLocks noChangeArrowheads="1"/>
          </p:cNvSpPr>
          <p:nvPr/>
        </p:nvSpPr>
        <p:spPr bwMode="auto">
          <a:xfrm>
            <a:off x="533400" y="1143000"/>
            <a:ext cx="8458200" cy="1246495"/>
          </a:xfrm>
          <a:prstGeom prst="rect">
            <a:avLst/>
          </a:prstGeom>
          <a:solidFill>
            <a:schemeClr val="accent5"/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altLang="zh-CN" sz="3000" dirty="0"/>
              <a:t>-- </a:t>
            </a:r>
            <a:r>
              <a:rPr lang="zh-CN" altLang="en-US" sz="3000" dirty="0"/>
              <a:t>将普通</a:t>
            </a:r>
            <a:r>
              <a:rPr lang="zh-CN" altLang="en-US" sz="3000" dirty="0">
                <a:solidFill>
                  <a:srgbClr val="003399"/>
                </a:solidFill>
              </a:rPr>
              <a:t>二叉树</a:t>
            </a:r>
            <a:r>
              <a:rPr lang="zh-CN" altLang="en-US" sz="3000" dirty="0"/>
              <a:t>，按‘广度优先遍历’的顺序，</a:t>
            </a:r>
            <a:endParaRPr lang="en-US" altLang="zh-CN" sz="3000" dirty="0"/>
          </a:p>
          <a:p>
            <a:pPr>
              <a:spcBef>
                <a:spcPts val="0"/>
              </a:spcBef>
              <a:buNone/>
            </a:pPr>
            <a:r>
              <a:rPr lang="en-US" altLang="zh-CN" sz="3000" dirty="0"/>
              <a:t>    </a:t>
            </a:r>
            <a:r>
              <a:rPr lang="zh-CN" altLang="en-US" sz="3000" dirty="0"/>
              <a:t>进行顺序存储：</a:t>
            </a:r>
            <a:endParaRPr lang="en-US" altLang="zh-CN" sz="3000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en-US" altLang="zh-CN" dirty="0">
                <a:ea typeface="黑体" pitchFamily="2" charset="-122"/>
              </a:rPr>
              <a:t>5.3.1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顺序表示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7" name="Text Box 6"/>
          <p:cNvSpPr txBox="1">
            <a:spLocks noChangeArrowheads="1"/>
          </p:cNvSpPr>
          <p:nvPr/>
        </p:nvSpPr>
        <p:spPr bwMode="auto">
          <a:xfrm>
            <a:off x="533400" y="4348624"/>
            <a:ext cx="8458200" cy="188968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35000"/>
              </a:lnSpc>
              <a:spcBef>
                <a:spcPts val="0"/>
              </a:spcBef>
              <a:buNone/>
            </a:pPr>
            <a:r>
              <a:rPr lang="en-US" altLang="zh-CN" sz="3000" dirty="0"/>
              <a:t>-- </a:t>
            </a:r>
            <a:r>
              <a:rPr lang="zh-CN" altLang="en-US" sz="3000" dirty="0"/>
              <a:t>二叉树上的基本操作：</a:t>
            </a:r>
            <a:endParaRPr lang="en-US" altLang="zh-CN" sz="3000" dirty="0"/>
          </a:p>
          <a:p>
            <a:pPr>
              <a:lnSpc>
                <a:spcPct val="135000"/>
              </a:lnSpc>
              <a:spcBef>
                <a:spcPts val="0"/>
              </a:spcBef>
              <a:buNone/>
            </a:pPr>
            <a:r>
              <a:rPr lang="en-US" altLang="zh-CN" sz="3000" dirty="0"/>
              <a:t>   </a:t>
            </a:r>
            <a:r>
              <a:rPr lang="zh-CN" altLang="en-US" sz="3000" dirty="0"/>
              <a:t>求结点的左孩子、右孩子、父亲、左右兄弟；</a:t>
            </a:r>
            <a:endParaRPr lang="en-US" altLang="zh-CN" sz="3000" dirty="0"/>
          </a:p>
          <a:p>
            <a:pPr>
              <a:lnSpc>
                <a:spcPct val="135000"/>
              </a:lnSpc>
              <a:spcBef>
                <a:spcPts val="0"/>
              </a:spcBef>
              <a:buNone/>
            </a:pPr>
            <a:r>
              <a:rPr lang="en-US" altLang="zh-CN" sz="3000" dirty="0"/>
              <a:t>   </a:t>
            </a:r>
            <a:r>
              <a:rPr lang="zh-CN" altLang="en-US" sz="3000" dirty="0"/>
              <a:t>复杂度？</a:t>
            </a:r>
            <a:endParaRPr lang="en-US" altLang="zh-CN" sz="3000" dirty="0"/>
          </a:p>
        </p:txBody>
      </p:sp>
      <p:sp>
        <p:nvSpPr>
          <p:cNvPr id="23" name="Oval 27"/>
          <p:cNvSpPr>
            <a:spLocks noChangeArrowheads="1"/>
          </p:cNvSpPr>
          <p:nvPr/>
        </p:nvSpPr>
        <p:spPr bwMode="auto">
          <a:xfrm>
            <a:off x="7416600" y="2057400"/>
            <a:ext cx="432000" cy="432000"/>
          </a:xfrm>
          <a:prstGeom prst="ellipse">
            <a:avLst/>
          </a:prstGeom>
          <a:solidFill>
            <a:srgbClr val="FFFE98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/>
              <a:t>A</a:t>
            </a:r>
          </a:p>
        </p:txBody>
      </p:sp>
      <p:sp>
        <p:nvSpPr>
          <p:cNvPr id="24" name="Oval 28"/>
          <p:cNvSpPr>
            <a:spLocks noChangeArrowheads="1"/>
          </p:cNvSpPr>
          <p:nvPr/>
        </p:nvSpPr>
        <p:spPr bwMode="auto">
          <a:xfrm>
            <a:off x="8229600" y="2781935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C</a:t>
            </a:r>
            <a:endParaRPr lang="zh-CN" altLang="en-US" sz="3200" dirty="0"/>
          </a:p>
        </p:txBody>
      </p:sp>
      <p:cxnSp>
        <p:nvCxnSpPr>
          <p:cNvPr id="26" name="直接连接符 25"/>
          <p:cNvCxnSpPr>
            <a:stCxn id="23" idx="3"/>
            <a:endCxn id="52" idx="0"/>
          </p:cNvCxnSpPr>
          <p:nvPr/>
        </p:nvCxnSpPr>
        <p:spPr bwMode="auto">
          <a:xfrm rot="5400000">
            <a:off x="7067401" y="2381735"/>
            <a:ext cx="368065" cy="4568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直接连接符 45"/>
          <p:cNvCxnSpPr>
            <a:stCxn id="23" idx="5"/>
            <a:endCxn id="24" idx="0"/>
          </p:cNvCxnSpPr>
          <p:nvPr/>
        </p:nvCxnSpPr>
        <p:spPr bwMode="auto">
          <a:xfrm rot="16200000" flipH="1">
            <a:off x="7937567" y="2273902"/>
            <a:ext cx="355800" cy="6602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8" name="Oval 29"/>
          <p:cNvSpPr>
            <a:spLocks noChangeArrowheads="1"/>
          </p:cNvSpPr>
          <p:nvPr/>
        </p:nvSpPr>
        <p:spPr bwMode="auto">
          <a:xfrm>
            <a:off x="7924800" y="3492935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E</a:t>
            </a:r>
            <a:endParaRPr lang="zh-CN" altLang="en-US" sz="3200" dirty="0"/>
          </a:p>
        </p:txBody>
      </p:sp>
      <p:cxnSp>
        <p:nvCxnSpPr>
          <p:cNvPr id="49" name="直接连接符 48"/>
          <p:cNvCxnSpPr>
            <a:stCxn id="24" idx="3"/>
            <a:endCxn id="48" idx="0"/>
          </p:cNvCxnSpPr>
          <p:nvPr/>
        </p:nvCxnSpPr>
        <p:spPr bwMode="auto">
          <a:xfrm rot="5400000">
            <a:off x="8045701" y="3245770"/>
            <a:ext cx="342265" cy="1520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0" name="Oval 29"/>
          <p:cNvSpPr>
            <a:spLocks noChangeArrowheads="1"/>
          </p:cNvSpPr>
          <p:nvPr/>
        </p:nvSpPr>
        <p:spPr bwMode="auto">
          <a:xfrm>
            <a:off x="6654600" y="4205203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F</a:t>
            </a:r>
            <a:endParaRPr lang="zh-CN" altLang="en-US" sz="3200" dirty="0"/>
          </a:p>
        </p:txBody>
      </p:sp>
      <p:cxnSp>
        <p:nvCxnSpPr>
          <p:cNvPr id="51" name="直接连接符 50"/>
          <p:cNvCxnSpPr>
            <a:stCxn id="53" idx="5"/>
            <a:endCxn id="50" idx="0"/>
          </p:cNvCxnSpPr>
          <p:nvPr/>
        </p:nvCxnSpPr>
        <p:spPr bwMode="auto">
          <a:xfrm rot="16200000" flipH="1">
            <a:off x="6648635" y="3983237"/>
            <a:ext cx="317065" cy="1268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2" name="Oval 28"/>
          <p:cNvSpPr>
            <a:spLocks noChangeArrowheads="1"/>
          </p:cNvSpPr>
          <p:nvPr/>
        </p:nvSpPr>
        <p:spPr bwMode="auto">
          <a:xfrm>
            <a:off x="6807000" y="279420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B</a:t>
            </a:r>
            <a:endParaRPr lang="zh-CN" altLang="en-US" sz="3200" dirty="0"/>
          </a:p>
        </p:txBody>
      </p:sp>
      <p:sp>
        <p:nvSpPr>
          <p:cNvPr id="53" name="Oval 29"/>
          <p:cNvSpPr>
            <a:spLocks noChangeArrowheads="1"/>
          </p:cNvSpPr>
          <p:nvPr/>
        </p:nvSpPr>
        <p:spPr bwMode="auto">
          <a:xfrm>
            <a:off x="6375000" y="3519403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D</a:t>
            </a:r>
            <a:endParaRPr lang="zh-CN" altLang="en-US" sz="3200" dirty="0"/>
          </a:p>
        </p:txBody>
      </p:sp>
      <p:cxnSp>
        <p:nvCxnSpPr>
          <p:cNvPr id="54" name="直接连接符 53"/>
          <p:cNvCxnSpPr>
            <a:stCxn id="52" idx="3"/>
            <a:endCxn id="53" idx="0"/>
          </p:cNvCxnSpPr>
          <p:nvPr/>
        </p:nvCxnSpPr>
        <p:spPr bwMode="auto">
          <a:xfrm rot="5400000">
            <a:off x="6552399" y="3201537"/>
            <a:ext cx="356468" cy="2792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61" name="表格 60"/>
          <p:cNvGraphicFramePr>
            <a:graphicFrameLocks noGrp="1"/>
          </p:cNvGraphicFramePr>
          <p:nvPr/>
        </p:nvGraphicFramePr>
        <p:xfrm>
          <a:off x="533401" y="2495730"/>
          <a:ext cx="5715000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b="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b="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b="0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b="0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CN" alt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000" b="1" dirty="0">
                          <a:solidFill>
                            <a:srgbClr val="C00000"/>
                          </a:solidFill>
                        </a:rPr>
                        <a:t>∧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b="0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zh-CN" alt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000" b="1" dirty="0">
                          <a:solidFill>
                            <a:srgbClr val="C00000"/>
                          </a:solidFill>
                        </a:rPr>
                        <a:t>∧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000" b="1" dirty="0">
                          <a:solidFill>
                            <a:srgbClr val="C00000"/>
                          </a:solidFill>
                        </a:rPr>
                        <a:t>∧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b="0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zh-CN" alt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2" name="矩形 61"/>
          <p:cNvSpPr/>
          <p:nvPr/>
        </p:nvSpPr>
        <p:spPr>
          <a:xfrm>
            <a:off x="2501399" y="5616714"/>
            <a:ext cx="100380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b="1" i="1" dirty="0">
                <a:solidFill>
                  <a:srgbClr val="003399"/>
                </a:solidFill>
              </a:rPr>
              <a:t>O</a:t>
            </a:r>
            <a:r>
              <a:rPr lang="en-US" altLang="zh-CN" sz="3200" dirty="0">
                <a:solidFill>
                  <a:srgbClr val="003399"/>
                </a:solidFill>
              </a:rPr>
              <a:t>(1)</a:t>
            </a:r>
            <a:endParaRPr lang="zh-CN" altLang="en-US" sz="3200" dirty="0">
              <a:solidFill>
                <a:srgbClr val="003399"/>
              </a:solidFill>
            </a:endParaRPr>
          </a:p>
        </p:txBody>
      </p:sp>
      <p:sp>
        <p:nvSpPr>
          <p:cNvPr id="29" name="Oval 29"/>
          <p:cNvSpPr>
            <a:spLocks noChangeArrowheads="1"/>
          </p:cNvSpPr>
          <p:nvPr/>
        </p:nvSpPr>
        <p:spPr bwMode="auto">
          <a:xfrm>
            <a:off x="7162800" y="3505200"/>
            <a:ext cx="432000" cy="432000"/>
          </a:xfrm>
          <a:prstGeom prst="ellipse">
            <a:avLst/>
          </a:prstGeom>
          <a:solidFill>
            <a:srgbClr val="00B050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zh-CN" altLang="en-US" b="1" dirty="0"/>
              <a:t>∧</a:t>
            </a:r>
          </a:p>
        </p:txBody>
      </p:sp>
      <p:cxnSp>
        <p:nvCxnSpPr>
          <p:cNvPr id="30" name="直接连接符 29"/>
          <p:cNvCxnSpPr>
            <a:stCxn id="52" idx="5"/>
            <a:endCxn id="29" idx="0"/>
          </p:cNvCxnSpPr>
          <p:nvPr/>
        </p:nvCxnSpPr>
        <p:spPr bwMode="auto">
          <a:xfrm rot="16200000" flipH="1">
            <a:off x="7106135" y="3232534"/>
            <a:ext cx="342265" cy="2030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8" name="Oval 29"/>
          <p:cNvSpPr>
            <a:spLocks noChangeArrowheads="1"/>
          </p:cNvSpPr>
          <p:nvPr/>
        </p:nvSpPr>
        <p:spPr bwMode="auto">
          <a:xfrm>
            <a:off x="6070200" y="4216200"/>
            <a:ext cx="432000" cy="432000"/>
          </a:xfrm>
          <a:prstGeom prst="ellipse">
            <a:avLst/>
          </a:prstGeom>
          <a:solidFill>
            <a:srgbClr val="00B050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zh-CN" altLang="en-US" b="1" dirty="0"/>
              <a:t>∧</a:t>
            </a:r>
          </a:p>
        </p:txBody>
      </p:sp>
      <p:cxnSp>
        <p:nvCxnSpPr>
          <p:cNvPr id="39" name="直接连接符 38"/>
          <p:cNvCxnSpPr>
            <a:stCxn id="53" idx="3"/>
            <a:endCxn id="38" idx="0"/>
          </p:cNvCxnSpPr>
          <p:nvPr/>
        </p:nvCxnSpPr>
        <p:spPr bwMode="auto">
          <a:xfrm rot="5400000">
            <a:off x="6198202" y="3976137"/>
            <a:ext cx="328062" cy="1520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直接连接符 42"/>
          <p:cNvCxnSpPr>
            <a:stCxn id="24" idx="5"/>
            <a:endCxn id="45" idx="0"/>
          </p:cNvCxnSpPr>
          <p:nvPr/>
        </p:nvCxnSpPr>
        <p:spPr bwMode="auto">
          <a:xfrm rot="16200000" flipH="1">
            <a:off x="8497102" y="3251902"/>
            <a:ext cx="354530" cy="1520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Oval 29"/>
          <p:cNvSpPr>
            <a:spLocks noChangeArrowheads="1"/>
          </p:cNvSpPr>
          <p:nvPr/>
        </p:nvSpPr>
        <p:spPr bwMode="auto">
          <a:xfrm>
            <a:off x="8534400" y="3505200"/>
            <a:ext cx="432000" cy="432000"/>
          </a:xfrm>
          <a:prstGeom prst="ellipse">
            <a:avLst/>
          </a:prstGeom>
          <a:solidFill>
            <a:srgbClr val="00B050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zh-CN" altLang="en-US" b="1" dirty="0"/>
              <a:t>∧</a:t>
            </a:r>
          </a:p>
        </p:txBody>
      </p:sp>
      <p:sp>
        <p:nvSpPr>
          <p:cNvPr id="65" name="Text Box 6"/>
          <p:cNvSpPr txBox="1">
            <a:spLocks noChangeArrowheads="1"/>
          </p:cNvSpPr>
          <p:nvPr/>
        </p:nvSpPr>
        <p:spPr bwMode="auto">
          <a:xfrm>
            <a:off x="2362200" y="3484602"/>
            <a:ext cx="3733800" cy="553998"/>
          </a:xfrm>
          <a:prstGeom prst="rect">
            <a:avLst/>
          </a:prstGeom>
          <a:solidFill>
            <a:srgbClr val="FFFF99"/>
          </a:solidFill>
          <a:ln w="28575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/>
              <a:t>-- </a:t>
            </a:r>
            <a:r>
              <a:rPr lang="zh-CN" altLang="en-US" sz="3000" dirty="0"/>
              <a:t>缺点：浪费空间</a:t>
            </a:r>
            <a:endParaRPr lang="en-US" altLang="zh-CN" sz="3000" dirty="0"/>
          </a:p>
        </p:txBody>
      </p:sp>
      <p:cxnSp>
        <p:nvCxnSpPr>
          <p:cNvPr id="67" name="直接箭头连接符 66"/>
          <p:cNvCxnSpPr/>
          <p:nvPr/>
        </p:nvCxnSpPr>
        <p:spPr bwMode="auto">
          <a:xfrm rot="16200000" flipV="1">
            <a:off x="3276600" y="3200400"/>
            <a:ext cx="457200" cy="152400"/>
          </a:xfrm>
          <a:prstGeom prst="straightConnector1">
            <a:avLst/>
          </a:prstGeom>
          <a:solidFill>
            <a:srgbClr val="B9FFB9"/>
          </a:solidFill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1" name="直接箭头连接符 70"/>
          <p:cNvCxnSpPr/>
          <p:nvPr/>
        </p:nvCxnSpPr>
        <p:spPr bwMode="auto">
          <a:xfrm rot="5400000" flipH="1" flipV="1">
            <a:off x="4267200" y="3124200"/>
            <a:ext cx="457200" cy="304800"/>
          </a:xfrm>
          <a:prstGeom prst="straightConnector1">
            <a:avLst/>
          </a:prstGeom>
          <a:solidFill>
            <a:srgbClr val="B9FFB9"/>
          </a:solidFill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2" name="直接箭头连接符 81"/>
          <p:cNvCxnSpPr/>
          <p:nvPr/>
        </p:nvCxnSpPr>
        <p:spPr bwMode="auto">
          <a:xfrm rot="5400000" flipH="1" flipV="1">
            <a:off x="4953000" y="3124200"/>
            <a:ext cx="457200" cy="304800"/>
          </a:xfrm>
          <a:prstGeom prst="straightConnector1">
            <a:avLst/>
          </a:prstGeom>
          <a:solidFill>
            <a:srgbClr val="B9FFB9"/>
          </a:solidFill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8" grpId="0" animBg="1"/>
      <p:bldP spid="45" grpId="0" animBg="1"/>
      <p:bldP spid="65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en-US" altLang="zh-CN" dirty="0">
                <a:ea typeface="黑体" pitchFamily="2" charset="-122"/>
              </a:rPr>
              <a:t>5.3.1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顺序表示小结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1" name="Text Box 6"/>
          <p:cNvSpPr txBox="1">
            <a:spLocks noChangeArrowheads="1"/>
          </p:cNvSpPr>
          <p:nvPr/>
        </p:nvSpPr>
        <p:spPr bwMode="auto">
          <a:xfrm>
            <a:off x="381000" y="1066800"/>
            <a:ext cx="8763000" cy="1200329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514350" indent="-514350">
              <a:lnSpc>
                <a:spcPct val="120000"/>
              </a:lnSpc>
              <a:spcBef>
                <a:spcPts val="0"/>
              </a:spcBef>
              <a:buFontTx/>
              <a:buAutoNum type="arabicParenBoth"/>
            </a:pPr>
            <a:r>
              <a:rPr lang="zh-CN" altLang="en-US" sz="3000" dirty="0"/>
              <a:t> 顺序表示适用于完全二叉树，</a:t>
            </a:r>
            <a:endParaRPr lang="en-US" altLang="zh-CN" sz="3000" dirty="0"/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000" dirty="0"/>
              <a:t>                               </a:t>
            </a:r>
            <a:r>
              <a:rPr lang="zh-CN" altLang="en-US" sz="3000" dirty="0"/>
              <a:t>或“接近完全”的二叉树；</a:t>
            </a:r>
            <a:endParaRPr lang="en-US" altLang="zh-CN" sz="3000" dirty="0"/>
          </a:p>
        </p:txBody>
      </p:sp>
      <p:sp>
        <p:nvSpPr>
          <p:cNvPr id="32" name="Text Box 6"/>
          <p:cNvSpPr txBox="1">
            <a:spLocks noChangeArrowheads="1"/>
          </p:cNvSpPr>
          <p:nvPr/>
        </p:nvSpPr>
        <p:spPr bwMode="auto">
          <a:xfrm>
            <a:off x="381000" y="2286000"/>
            <a:ext cx="8763000" cy="1754326"/>
          </a:xfrm>
          <a:prstGeom prst="rect">
            <a:avLst/>
          </a:prstGeom>
          <a:solidFill>
            <a:schemeClr val="accent5"/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514350" indent="-51435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000" dirty="0">
                <a:solidFill>
                  <a:srgbClr val="003399"/>
                </a:solidFill>
              </a:rPr>
              <a:t>(2) </a:t>
            </a:r>
            <a:r>
              <a:rPr lang="zh-CN" altLang="en-US" sz="3000" dirty="0">
                <a:solidFill>
                  <a:srgbClr val="003399"/>
                </a:solidFill>
              </a:rPr>
              <a:t>最坏情况：</a:t>
            </a:r>
            <a:r>
              <a:rPr lang="zh-CN" altLang="en-US" sz="3000" dirty="0"/>
              <a:t>高度为</a:t>
            </a:r>
            <a:r>
              <a:rPr lang="en-US" altLang="zh-CN" sz="3000" dirty="0"/>
              <a:t>k</a:t>
            </a:r>
            <a:r>
              <a:rPr lang="zh-CN" altLang="en-US" sz="3000" dirty="0"/>
              <a:t>的右单枝二叉树，</a:t>
            </a:r>
            <a:endParaRPr lang="en-US" altLang="zh-CN" sz="3000" dirty="0"/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000" dirty="0"/>
              <a:t>                        </a:t>
            </a:r>
            <a:r>
              <a:rPr lang="zh-CN" altLang="en-US" sz="3000" dirty="0"/>
              <a:t>本来只有</a:t>
            </a:r>
            <a:r>
              <a:rPr lang="en-US" altLang="zh-CN" sz="3000" dirty="0"/>
              <a:t>k+1</a:t>
            </a:r>
            <a:r>
              <a:rPr lang="zh-CN" altLang="en-US" sz="3000" dirty="0"/>
              <a:t>个结点，</a:t>
            </a:r>
            <a:endParaRPr lang="en-US" altLang="zh-CN" sz="3000" dirty="0"/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000" dirty="0"/>
              <a:t>                        </a:t>
            </a:r>
            <a:r>
              <a:rPr lang="zh-CN" altLang="en-US" sz="3000" dirty="0"/>
              <a:t>为了顺序表示，需增加到</a:t>
            </a:r>
            <a:r>
              <a:rPr lang="en-US" altLang="zh-CN" sz="3000" dirty="0"/>
              <a:t>2</a:t>
            </a:r>
            <a:r>
              <a:rPr lang="en-US" altLang="zh-CN" sz="3000" baseline="30000" dirty="0"/>
              <a:t>k+1</a:t>
            </a:r>
            <a:r>
              <a:rPr lang="en-US" altLang="zh-CN" sz="3000" dirty="0"/>
              <a:t>-1</a:t>
            </a:r>
            <a:r>
              <a:rPr lang="zh-CN" altLang="en-US" sz="3000" dirty="0"/>
              <a:t>个；</a:t>
            </a:r>
            <a:endParaRPr lang="en-US" altLang="zh-CN" sz="3000" dirty="0"/>
          </a:p>
        </p:txBody>
      </p:sp>
      <p:sp>
        <p:nvSpPr>
          <p:cNvPr id="66" name="Oval 27"/>
          <p:cNvSpPr>
            <a:spLocks noChangeArrowheads="1"/>
          </p:cNvSpPr>
          <p:nvPr/>
        </p:nvSpPr>
        <p:spPr bwMode="auto">
          <a:xfrm>
            <a:off x="2514600" y="3962400"/>
            <a:ext cx="432000" cy="432000"/>
          </a:xfrm>
          <a:prstGeom prst="ellipse">
            <a:avLst/>
          </a:prstGeom>
          <a:solidFill>
            <a:srgbClr val="FFFE98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/>
              <a:t>A</a:t>
            </a:r>
          </a:p>
        </p:txBody>
      </p:sp>
      <p:sp>
        <p:nvSpPr>
          <p:cNvPr id="68" name="Oval 28"/>
          <p:cNvSpPr>
            <a:spLocks noChangeArrowheads="1"/>
          </p:cNvSpPr>
          <p:nvPr/>
        </p:nvSpPr>
        <p:spPr bwMode="auto">
          <a:xfrm>
            <a:off x="3073200" y="469920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C</a:t>
            </a:r>
            <a:endParaRPr lang="zh-CN" altLang="en-US" sz="3200" dirty="0"/>
          </a:p>
        </p:txBody>
      </p:sp>
      <p:sp>
        <p:nvSpPr>
          <p:cNvPr id="69" name="Oval 29"/>
          <p:cNvSpPr>
            <a:spLocks noChangeArrowheads="1"/>
          </p:cNvSpPr>
          <p:nvPr/>
        </p:nvSpPr>
        <p:spPr bwMode="auto">
          <a:xfrm>
            <a:off x="2768400" y="5403052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F</a:t>
            </a:r>
            <a:endParaRPr lang="zh-CN" altLang="en-US" sz="3200" dirty="0"/>
          </a:p>
        </p:txBody>
      </p:sp>
      <p:cxnSp>
        <p:nvCxnSpPr>
          <p:cNvPr id="70" name="直接连接符 69"/>
          <p:cNvCxnSpPr>
            <a:stCxn id="66" idx="3"/>
            <a:endCxn id="78" idx="0"/>
          </p:cNvCxnSpPr>
          <p:nvPr/>
        </p:nvCxnSpPr>
        <p:spPr bwMode="auto">
          <a:xfrm rot="5400000">
            <a:off x="2165401" y="4286735"/>
            <a:ext cx="368065" cy="4568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2" name="直接连接符 71"/>
          <p:cNvCxnSpPr>
            <a:stCxn id="66" idx="5"/>
            <a:endCxn id="68" idx="0"/>
          </p:cNvCxnSpPr>
          <p:nvPr/>
        </p:nvCxnSpPr>
        <p:spPr bwMode="auto">
          <a:xfrm rot="16200000" flipH="1">
            <a:off x="2902235" y="4312234"/>
            <a:ext cx="368065" cy="4058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3" name="直接连接符 72"/>
          <p:cNvCxnSpPr>
            <a:stCxn id="68" idx="3"/>
            <a:endCxn id="69" idx="0"/>
          </p:cNvCxnSpPr>
          <p:nvPr/>
        </p:nvCxnSpPr>
        <p:spPr bwMode="auto">
          <a:xfrm rot="5400000">
            <a:off x="2892875" y="5159461"/>
            <a:ext cx="335117" cy="1520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6" name="Oval 29"/>
          <p:cNvSpPr>
            <a:spLocks noChangeArrowheads="1"/>
          </p:cNvSpPr>
          <p:nvPr/>
        </p:nvSpPr>
        <p:spPr bwMode="auto">
          <a:xfrm>
            <a:off x="1828800" y="607080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I</a:t>
            </a:r>
            <a:endParaRPr lang="zh-CN" altLang="en-US" sz="3200" dirty="0"/>
          </a:p>
        </p:txBody>
      </p:sp>
      <p:cxnSp>
        <p:nvCxnSpPr>
          <p:cNvPr id="77" name="直接连接符 76"/>
          <p:cNvCxnSpPr>
            <a:stCxn id="79" idx="5"/>
            <a:endCxn id="76" idx="0"/>
          </p:cNvCxnSpPr>
          <p:nvPr/>
        </p:nvCxnSpPr>
        <p:spPr bwMode="auto">
          <a:xfrm rot="16200000" flipH="1">
            <a:off x="1810235" y="5836234"/>
            <a:ext cx="317065" cy="1520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8" name="Oval 28"/>
          <p:cNvSpPr>
            <a:spLocks noChangeArrowheads="1"/>
          </p:cNvSpPr>
          <p:nvPr/>
        </p:nvSpPr>
        <p:spPr bwMode="auto">
          <a:xfrm>
            <a:off x="1905000" y="469920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B</a:t>
            </a:r>
            <a:endParaRPr lang="zh-CN" altLang="en-US" sz="3200" dirty="0"/>
          </a:p>
        </p:txBody>
      </p:sp>
      <p:sp>
        <p:nvSpPr>
          <p:cNvPr id="79" name="Oval 29"/>
          <p:cNvSpPr>
            <a:spLocks noChangeArrowheads="1"/>
          </p:cNvSpPr>
          <p:nvPr/>
        </p:nvSpPr>
        <p:spPr bwMode="auto">
          <a:xfrm>
            <a:off x="1524000" y="538500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D</a:t>
            </a:r>
            <a:endParaRPr lang="zh-CN" altLang="en-US" sz="3200" dirty="0"/>
          </a:p>
        </p:txBody>
      </p:sp>
      <p:cxnSp>
        <p:nvCxnSpPr>
          <p:cNvPr id="80" name="直接连接符 79"/>
          <p:cNvCxnSpPr>
            <a:stCxn id="78" idx="3"/>
            <a:endCxn id="79" idx="0"/>
          </p:cNvCxnSpPr>
          <p:nvPr/>
        </p:nvCxnSpPr>
        <p:spPr bwMode="auto">
          <a:xfrm rot="5400000">
            <a:off x="1695601" y="5112335"/>
            <a:ext cx="317065" cy="2282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1" name="Oval 29"/>
          <p:cNvSpPr>
            <a:spLocks noChangeArrowheads="1"/>
          </p:cNvSpPr>
          <p:nvPr/>
        </p:nvSpPr>
        <p:spPr bwMode="auto">
          <a:xfrm>
            <a:off x="1219200" y="607080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H</a:t>
            </a:r>
            <a:endParaRPr lang="zh-CN" altLang="en-US" sz="3200" dirty="0"/>
          </a:p>
        </p:txBody>
      </p:sp>
      <p:cxnSp>
        <p:nvCxnSpPr>
          <p:cNvPr id="83" name="直接连接符 82"/>
          <p:cNvCxnSpPr>
            <a:stCxn id="79" idx="3"/>
            <a:endCxn id="81" idx="0"/>
          </p:cNvCxnSpPr>
          <p:nvPr/>
        </p:nvCxnSpPr>
        <p:spPr bwMode="auto">
          <a:xfrm rot="5400000">
            <a:off x="1352701" y="5836235"/>
            <a:ext cx="317065" cy="1520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6" name="Oval 27"/>
          <p:cNvSpPr>
            <a:spLocks noChangeArrowheads="1"/>
          </p:cNvSpPr>
          <p:nvPr/>
        </p:nvSpPr>
        <p:spPr bwMode="auto">
          <a:xfrm>
            <a:off x="6400800" y="4026333"/>
            <a:ext cx="432000" cy="432000"/>
          </a:xfrm>
          <a:prstGeom prst="ellipse">
            <a:avLst/>
          </a:prstGeom>
          <a:solidFill>
            <a:srgbClr val="FFFE98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/>
              <a:t>A</a:t>
            </a:r>
          </a:p>
        </p:txBody>
      </p:sp>
      <p:sp>
        <p:nvSpPr>
          <p:cNvPr id="87" name="Oval 28"/>
          <p:cNvSpPr>
            <a:spLocks noChangeArrowheads="1"/>
          </p:cNvSpPr>
          <p:nvPr/>
        </p:nvSpPr>
        <p:spPr bwMode="auto">
          <a:xfrm>
            <a:off x="7416600" y="472440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C</a:t>
            </a:r>
            <a:endParaRPr lang="zh-CN" altLang="en-US" sz="3200" dirty="0"/>
          </a:p>
        </p:txBody>
      </p:sp>
      <p:cxnSp>
        <p:nvCxnSpPr>
          <p:cNvPr id="89" name="直接连接符 88"/>
          <p:cNvCxnSpPr>
            <a:stCxn id="86" idx="2"/>
            <a:endCxn id="103" idx="0"/>
          </p:cNvCxnSpPr>
          <p:nvPr/>
        </p:nvCxnSpPr>
        <p:spPr bwMode="auto">
          <a:xfrm rot="10800000" flipV="1">
            <a:off x="5397600" y="4242332"/>
            <a:ext cx="1003200" cy="43106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0" name="直接连接符 89"/>
          <p:cNvCxnSpPr>
            <a:stCxn id="86" idx="6"/>
            <a:endCxn id="87" idx="0"/>
          </p:cNvCxnSpPr>
          <p:nvPr/>
        </p:nvCxnSpPr>
        <p:spPr bwMode="auto">
          <a:xfrm>
            <a:off x="6832800" y="4242333"/>
            <a:ext cx="799800" cy="48206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1" name="直接连接符 90"/>
          <p:cNvCxnSpPr>
            <a:stCxn id="87" idx="3"/>
            <a:endCxn id="134" idx="0"/>
          </p:cNvCxnSpPr>
          <p:nvPr/>
        </p:nvCxnSpPr>
        <p:spPr bwMode="auto">
          <a:xfrm rot="5400000">
            <a:off x="7143901" y="5023235"/>
            <a:ext cx="266065" cy="4058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2" name="Oval 29"/>
          <p:cNvSpPr>
            <a:spLocks noChangeArrowheads="1"/>
          </p:cNvSpPr>
          <p:nvPr/>
        </p:nvSpPr>
        <p:spPr bwMode="auto">
          <a:xfrm>
            <a:off x="8001000" y="535920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G</a:t>
            </a:r>
            <a:endParaRPr lang="zh-CN" altLang="en-US" sz="3200" dirty="0"/>
          </a:p>
        </p:txBody>
      </p:sp>
      <p:cxnSp>
        <p:nvCxnSpPr>
          <p:cNvPr id="93" name="直接连接符 92"/>
          <p:cNvCxnSpPr>
            <a:stCxn id="87" idx="5"/>
            <a:endCxn id="92" idx="0"/>
          </p:cNvCxnSpPr>
          <p:nvPr/>
        </p:nvCxnSpPr>
        <p:spPr bwMode="auto">
          <a:xfrm rot="16200000" flipH="1">
            <a:off x="7868135" y="5010334"/>
            <a:ext cx="266065" cy="4316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5" name="直接连接符 94"/>
          <p:cNvCxnSpPr>
            <a:stCxn id="106" idx="5"/>
            <a:endCxn id="110" idx="0"/>
          </p:cNvCxnSpPr>
          <p:nvPr/>
        </p:nvCxnSpPr>
        <p:spPr bwMode="auto">
          <a:xfrm rot="16200000" flipH="1">
            <a:off x="4947335" y="5823334"/>
            <a:ext cx="342265" cy="1010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8" name="直接连接符 97"/>
          <p:cNvCxnSpPr>
            <a:stCxn id="103" idx="3"/>
            <a:endCxn id="106" idx="0"/>
          </p:cNvCxnSpPr>
          <p:nvPr/>
        </p:nvCxnSpPr>
        <p:spPr bwMode="auto">
          <a:xfrm rot="5400000">
            <a:off x="4934101" y="5023235"/>
            <a:ext cx="291865" cy="3296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0" name="直接连接符 99"/>
          <p:cNvCxnSpPr>
            <a:stCxn id="106" idx="3"/>
            <a:endCxn id="112" idx="0"/>
          </p:cNvCxnSpPr>
          <p:nvPr/>
        </p:nvCxnSpPr>
        <p:spPr bwMode="auto">
          <a:xfrm rot="5400000">
            <a:off x="4527901" y="5810435"/>
            <a:ext cx="342265" cy="1268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1" name="Oval 29"/>
          <p:cNvSpPr>
            <a:spLocks noChangeArrowheads="1"/>
          </p:cNvSpPr>
          <p:nvPr/>
        </p:nvSpPr>
        <p:spPr bwMode="auto">
          <a:xfrm>
            <a:off x="8331000" y="6064416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E</a:t>
            </a:r>
            <a:endParaRPr lang="zh-CN" altLang="en-US" sz="3200" dirty="0"/>
          </a:p>
        </p:txBody>
      </p:sp>
      <p:cxnSp>
        <p:nvCxnSpPr>
          <p:cNvPr id="102" name="直接连接符 101"/>
          <p:cNvCxnSpPr>
            <a:stCxn id="92" idx="5"/>
            <a:endCxn id="101" idx="0"/>
          </p:cNvCxnSpPr>
          <p:nvPr/>
        </p:nvCxnSpPr>
        <p:spPr bwMode="auto">
          <a:xfrm rot="16200000" flipH="1">
            <a:off x="8290127" y="5807542"/>
            <a:ext cx="336481" cy="1772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3" name="Oval 29"/>
          <p:cNvSpPr>
            <a:spLocks noChangeArrowheads="1"/>
          </p:cNvSpPr>
          <p:nvPr/>
        </p:nvSpPr>
        <p:spPr bwMode="auto">
          <a:xfrm>
            <a:off x="5181600" y="4673400"/>
            <a:ext cx="432000" cy="432000"/>
          </a:xfrm>
          <a:prstGeom prst="ellipse">
            <a:avLst/>
          </a:prstGeom>
          <a:solidFill>
            <a:srgbClr val="00B050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zh-CN" altLang="en-US" b="1" dirty="0"/>
              <a:t>∧</a:t>
            </a:r>
          </a:p>
        </p:txBody>
      </p:sp>
      <p:sp>
        <p:nvSpPr>
          <p:cNvPr id="106" name="Oval 29"/>
          <p:cNvSpPr>
            <a:spLocks noChangeArrowheads="1"/>
          </p:cNvSpPr>
          <p:nvPr/>
        </p:nvSpPr>
        <p:spPr bwMode="auto">
          <a:xfrm>
            <a:off x="4699200" y="5334000"/>
            <a:ext cx="432000" cy="432000"/>
          </a:xfrm>
          <a:prstGeom prst="ellipse">
            <a:avLst/>
          </a:prstGeom>
          <a:solidFill>
            <a:srgbClr val="00B050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zh-CN" altLang="en-US" b="1" dirty="0"/>
              <a:t>∧</a:t>
            </a:r>
          </a:p>
        </p:txBody>
      </p:sp>
      <p:sp>
        <p:nvSpPr>
          <p:cNvPr id="110" name="Oval 29"/>
          <p:cNvSpPr>
            <a:spLocks noChangeArrowheads="1"/>
          </p:cNvSpPr>
          <p:nvPr/>
        </p:nvSpPr>
        <p:spPr bwMode="auto">
          <a:xfrm>
            <a:off x="4953000" y="6045000"/>
            <a:ext cx="432000" cy="432000"/>
          </a:xfrm>
          <a:prstGeom prst="ellipse">
            <a:avLst/>
          </a:prstGeom>
          <a:solidFill>
            <a:srgbClr val="00B050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zh-CN" altLang="en-US" b="1" dirty="0"/>
              <a:t>∧</a:t>
            </a:r>
          </a:p>
        </p:txBody>
      </p:sp>
      <p:sp>
        <p:nvSpPr>
          <p:cNvPr id="112" name="Oval 29"/>
          <p:cNvSpPr>
            <a:spLocks noChangeArrowheads="1"/>
          </p:cNvSpPr>
          <p:nvPr/>
        </p:nvSpPr>
        <p:spPr bwMode="auto">
          <a:xfrm>
            <a:off x="4419600" y="6045000"/>
            <a:ext cx="432000" cy="432000"/>
          </a:xfrm>
          <a:prstGeom prst="ellipse">
            <a:avLst/>
          </a:prstGeom>
          <a:solidFill>
            <a:srgbClr val="00B050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zh-CN" altLang="en-US" b="1" dirty="0"/>
              <a:t>∧</a:t>
            </a:r>
          </a:p>
        </p:txBody>
      </p:sp>
      <p:cxnSp>
        <p:nvCxnSpPr>
          <p:cNvPr id="114" name="直接连接符 113"/>
          <p:cNvCxnSpPr>
            <a:stCxn id="116" idx="5"/>
            <a:endCxn id="117" idx="0"/>
          </p:cNvCxnSpPr>
          <p:nvPr/>
        </p:nvCxnSpPr>
        <p:spPr bwMode="auto">
          <a:xfrm rot="16200000" flipH="1">
            <a:off x="5988635" y="5797834"/>
            <a:ext cx="342265" cy="1520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5" name="直接连接符 114"/>
          <p:cNvCxnSpPr>
            <a:stCxn id="116" idx="3"/>
            <a:endCxn id="118" idx="0"/>
          </p:cNvCxnSpPr>
          <p:nvPr/>
        </p:nvCxnSpPr>
        <p:spPr bwMode="auto">
          <a:xfrm rot="5400000">
            <a:off x="5569201" y="5835935"/>
            <a:ext cx="342265" cy="758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6" name="Oval 29"/>
          <p:cNvSpPr>
            <a:spLocks noChangeArrowheads="1"/>
          </p:cNvSpPr>
          <p:nvPr/>
        </p:nvSpPr>
        <p:spPr bwMode="auto">
          <a:xfrm>
            <a:off x="5715000" y="5334000"/>
            <a:ext cx="432000" cy="432000"/>
          </a:xfrm>
          <a:prstGeom prst="ellipse">
            <a:avLst/>
          </a:prstGeom>
          <a:solidFill>
            <a:srgbClr val="00B050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zh-CN" altLang="en-US" b="1" dirty="0"/>
              <a:t>∧</a:t>
            </a:r>
          </a:p>
        </p:txBody>
      </p:sp>
      <p:sp>
        <p:nvSpPr>
          <p:cNvPr id="117" name="Oval 29"/>
          <p:cNvSpPr>
            <a:spLocks noChangeArrowheads="1"/>
          </p:cNvSpPr>
          <p:nvPr/>
        </p:nvSpPr>
        <p:spPr bwMode="auto">
          <a:xfrm>
            <a:off x="6019800" y="6045000"/>
            <a:ext cx="432000" cy="432000"/>
          </a:xfrm>
          <a:prstGeom prst="ellipse">
            <a:avLst/>
          </a:prstGeom>
          <a:solidFill>
            <a:srgbClr val="00B050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zh-CN" altLang="en-US" b="1" dirty="0"/>
              <a:t>∧</a:t>
            </a:r>
          </a:p>
        </p:txBody>
      </p:sp>
      <p:sp>
        <p:nvSpPr>
          <p:cNvPr id="118" name="Oval 29"/>
          <p:cNvSpPr>
            <a:spLocks noChangeArrowheads="1"/>
          </p:cNvSpPr>
          <p:nvPr/>
        </p:nvSpPr>
        <p:spPr bwMode="auto">
          <a:xfrm>
            <a:off x="5486400" y="6045000"/>
            <a:ext cx="432000" cy="432000"/>
          </a:xfrm>
          <a:prstGeom prst="ellipse">
            <a:avLst/>
          </a:prstGeom>
          <a:solidFill>
            <a:srgbClr val="00B050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zh-CN" altLang="en-US" b="1" dirty="0"/>
              <a:t>∧</a:t>
            </a:r>
          </a:p>
        </p:txBody>
      </p:sp>
      <p:cxnSp>
        <p:nvCxnSpPr>
          <p:cNvPr id="119" name="直接连接符 118"/>
          <p:cNvCxnSpPr>
            <a:stCxn id="103" idx="5"/>
            <a:endCxn id="116" idx="0"/>
          </p:cNvCxnSpPr>
          <p:nvPr/>
        </p:nvCxnSpPr>
        <p:spPr bwMode="auto">
          <a:xfrm rot="16200000" flipH="1">
            <a:off x="5594735" y="4997734"/>
            <a:ext cx="291865" cy="3806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2" name="Oval 29"/>
          <p:cNvSpPr>
            <a:spLocks noChangeArrowheads="1"/>
          </p:cNvSpPr>
          <p:nvPr/>
        </p:nvSpPr>
        <p:spPr bwMode="auto">
          <a:xfrm>
            <a:off x="2222065" y="5422466"/>
            <a:ext cx="432000" cy="432000"/>
          </a:xfrm>
          <a:prstGeom prst="ellipse">
            <a:avLst/>
          </a:prstGeom>
          <a:solidFill>
            <a:srgbClr val="00B050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zh-CN" altLang="en-US" b="1" dirty="0"/>
              <a:t>∧</a:t>
            </a:r>
          </a:p>
        </p:txBody>
      </p:sp>
      <p:cxnSp>
        <p:nvCxnSpPr>
          <p:cNvPr id="123" name="直接连接符 122"/>
          <p:cNvCxnSpPr>
            <a:stCxn id="78" idx="5"/>
            <a:endCxn id="122" idx="0"/>
          </p:cNvCxnSpPr>
          <p:nvPr/>
        </p:nvCxnSpPr>
        <p:spPr bwMode="auto">
          <a:xfrm rot="16200000" flipH="1">
            <a:off x="2178635" y="5163035"/>
            <a:ext cx="354531" cy="16433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5" name="Oval 29"/>
          <p:cNvSpPr>
            <a:spLocks noChangeArrowheads="1"/>
          </p:cNvSpPr>
          <p:nvPr/>
        </p:nvSpPr>
        <p:spPr bwMode="auto">
          <a:xfrm>
            <a:off x="3378000" y="5410200"/>
            <a:ext cx="432000" cy="432000"/>
          </a:xfrm>
          <a:prstGeom prst="ellipse">
            <a:avLst/>
          </a:prstGeom>
          <a:solidFill>
            <a:srgbClr val="00B050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zh-CN" altLang="en-US" b="1" dirty="0"/>
              <a:t>∧</a:t>
            </a:r>
          </a:p>
        </p:txBody>
      </p:sp>
      <p:cxnSp>
        <p:nvCxnSpPr>
          <p:cNvPr id="126" name="直接连接符 125"/>
          <p:cNvCxnSpPr>
            <a:stCxn id="68" idx="5"/>
            <a:endCxn id="125" idx="0"/>
          </p:cNvCxnSpPr>
          <p:nvPr/>
        </p:nvCxnSpPr>
        <p:spPr bwMode="auto">
          <a:xfrm rot="16200000" flipH="1">
            <a:off x="3346835" y="5163034"/>
            <a:ext cx="342265" cy="1520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2" name="直接连接符 131"/>
          <p:cNvCxnSpPr>
            <a:stCxn id="134" idx="5"/>
            <a:endCxn id="135" idx="0"/>
          </p:cNvCxnSpPr>
          <p:nvPr/>
        </p:nvCxnSpPr>
        <p:spPr bwMode="auto">
          <a:xfrm rot="16200000" flipH="1">
            <a:off x="7131635" y="5823034"/>
            <a:ext cx="342265" cy="1520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3" name="直接连接符 132"/>
          <p:cNvCxnSpPr>
            <a:stCxn id="134" idx="3"/>
            <a:endCxn id="136" idx="0"/>
          </p:cNvCxnSpPr>
          <p:nvPr/>
        </p:nvCxnSpPr>
        <p:spPr bwMode="auto">
          <a:xfrm rot="5400000">
            <a:off x="6712201" y="5861135"/>
            <a:ext cx="342265" cy="758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4" name="Oval 29"/>
          <p:cNvSpPr>
            <a:spLocks noChangeArrowheads="1"/>
          </p:cNvSpPr>
          <p:nvPr/>
        </p:nvSpPr>
        <p:spPr bwMode="auto">
          <a:xfrm>
            <a:off x="6858000" y="5359200"/>
            <a:ext cx="432000" cy="432000"/>
          </a:xfrm>
          <a:prstGeom prst="ellipse">
            <a:avLst/>
          </a:prstGeom>
          <a:solidFill>
            <a:srgbClr val="00B050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zh-CN" altLang="en-US" b="1" dirty="0"/>
              <a:t>∧</a:t>
            </a:r>
          </a:p>
        </p:txBody>
      </p:sp>
      <p:sp>
        <p:nvSpPr>
          <p:cNvPr id="135" name="Oval 29"/>
          <p:cNvSpPr>
            <a:spLocks noChangeArrowheads="1"/>
          </p:cNvSpPr>
          <p:nvPr/>
        </p:nvSpPr>
        <p:spPr bwMode="auto">
          <a:xfrm>
            <a:off x="7162800" y="6070200"/>
            <a:ext cx="432000" cy="432000"/>
          </a:xfrm>
          <a:prstGeom prst="ellipse">
            <a:avLst/>
          </a:prstGeom>
          <a:solidFill>
            <a:srgbClr val="00B050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zh-CN" altLang="en-US" b="1" dirty="0"/>
              <a:t>∧</a:t>
            </a:r>
          </a:p>
        </p:txBody>
      </p:sp>
      <p:sp>
        <p:nvSpPr>
          <p:cNvPr id="136" name="Oval 29"/>
          <p:cNvSpPr>
            <a:spLocks noChangeArrowheads="1"/>
          </p:cNvSpPr>
          <p:nvPr/>
        </p:nvSpPr>
        <p:spPr bwMode="auto">
          <a:xfrm>
            <a:off x="6629400" y="6070200"/>
            <a:ext cx="432000" cy="432000"/>
          </a:xfrm>
          <a:prstGeom prst="ellipse">
            <a:avLst/>
          </a:prstGeom>
          <a:solidFill>
            <a:srgbClr val="00B050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zh-CN" altLang="en-US" b="1" dirty="0"/>
              <a:t>∧</a:t>
            </a:r>
          </a:p>
        </p:txBody>
      </p:sp>
      <p:cxnSp>
        <p:nvCxnSpPr>
          <p:cNvPr id="138" name="直接连接符 137"/>
          <p:cNvCxnSpPr>
            <a:stCxn id="92" idx="3"/>
            <a:endCxn id="139" idx="0"/>
          </p:cNvCxnSpPr>
          <p:nvPr/>
        </p:nvCxnSpPr>
        <p:spPr bwMode="auto">
          <a:xfrm rot="5400000">
            <a:off x="7810967" y="5829169"/>
            <a:ext cx="354532" cy="1520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9" name="Oval 29"/>
          <p:cNvSpPr>
            <a:spLocks noChangeArrowheads="1"/>
          </p:cNvSpPr>
          <p:nvPr/>
        </p:nvSpPr>
        <p:spPr bwMode="auto">
          <a:xfrm>
            <a:off x="7696200" y="6082467"/>
            <a:ext cx="432000" cy="432000"/>
          </a:xfrm>
          <a:prstGeom prst="ellipse">
            <a:avLst/>
          </a:prstGeom>
          <a:solidFill>
            <a:srgbClr val="00B050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zh-CN" altLang="en-US" b="1" dirty="0"/>
              <a:t>∧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103" grpId="0" animBg="1"/>
      <p:bldP spid="106" grpId="0" animBg="1"/>
      <p:bldP spid="110" grpId="0" animBg="1"/>
      <p:bldP spid="112" grpId="0" animBg="1"/>
      <p:bldP spid="116" grpId="0" animBg="1"/>
      <p:bldP spid="117" grpId="0" animBg="1"/>
      <p:bldP spid="118" grpId="0" animBg="1"/>
      <p:bldP spid="122" grpId="0" animBg="1"/>
      <p:bldP spid="125" grpId="0" animBg="1"/>
      <p:bldP spid="134" grpId="0" animBg="1"/>
      <p:bldP spid="135" grpId="0" animBg="1"/>
      <p:bldP spid="136" grpId="0" animBg="1"/>
      <p:bldP spid="139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zh-CN" altLang="en-US" dirty="0">
                <a:latin typeface="黑体" pitchFamily="2" charset="-122"/>
                <a:ea typeface="黑体" pitchFamily="2" charset="-122"/>
              </a:rPr>
              <a:t>结点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--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度表示法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(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补充内容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)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381000" y="1176554"/>
            <a:ext cx="8763000" cy="130683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zh-CN" altLang="en-US" sz="3000" dirty="0">
                <a:solidFill>
                  <a:srgbClr val="003399"/>
                </a:solidFill>
              </a:rPr>
              <a:t> 结点度表示法：</a:t>
            </a:r>
            <a:r>
              <a:rPr lang="zh-CN" altLang="en-US" sz="3000" dirty="0"/>
              <a:t>将所有结点按</a:t>
            </a:r>
            <a:r>
              <a:rPr lang="zh-CN" altLang="en-US" sz="3000" dirty="0">
                <a:solidFill>
                  <a:srgbClr val="003399"/>
                </a:solidFill>
              </a:rPr>
              <a:t>后根次序</a:t>
            </a:r>
            <a:r>
              <a:rPr lang="zh-CN" altLang="en-US" sz="3000" dirty="0"/>
              <a:t>顺序存放，</a:t>
            </a:r>
            <a:endParaRPr lang="en-US" altLang="zh-CN" sz="3000" dirty="0"/>
          </a:p>
          <a:p>
            <a:pPr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sz="3000" dirty="0"/>
              <a:t>                           </a:t>
            </a:r>
            <a:r>
              <a:rPr lang="zh-CN" altLang="en-US" sz="3000" dirty="0"/>
              <a:t>并给每个结点附加一个整数</a:t>
            </a:r>
            <a:r>
              <a:rPr lang="en-US" altLang="zh-CN" sz="3000" dirty="0"/>
              <a:t>m</a:t>
            </a:r>
            <a:r>
              <a:rPr lang="zh-CN" altLang="en-US" sz="3000" dirty="0"/>
              <a:t>；</a:t>
            </a:r>
            <a:endParaRPr lang="en-US" altLang="zh-CN" sz="3000" dirty="0"/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3276600" y="2582106"/>
            <a:ext cx="5867400" cy="2599494"/>
          </a:xfrm>
          <a:prstGeom prst="rect">
            <a:avLst/>
          </a:prstGeom>
          <a:solidFill>
            <a:schemeClr val="accent5"/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600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sz="3000" dirty="0">
                <a:solidFill>
                  <a:srgbClr val="FF3300"/>
                </a:solidFill>
              </a:rPr>
              <a:t>m=0</a:t>
            </a:r>
            <a:r>
              <a:rPr lang="zh-CN" altLang="en-US" sz="3000" dirty="0">
                <a:solidFill>
                  <a:srgbClr val="FF3300"/>
                </a:solidFill>
              </a:rPr>
              <a:t>：</a:t>
            </a:r>
            <a:r>
              <a:rPr lang="zh-CN" altLang="en-US" sz="3000" dirty="0"/>
              <a:t>度为</a:t>
            </a:r>
            <a:r>
              <a:rPr lang="en-US" altLang="zh-CN" sz="3000" dirty="0"/>
              <a:t>0</a:t>
            </a:r>
            <a:r>
              <a:rPr lang="zh-CN" altLang="en-US" sz="3000" dirty="0"/>
              <a:t>；</a:t>
            </a:r>
            <a:endParaRPr lang="en-US" altLang="zh-CN" sz="3000" dirty="0"/>
          </a:p>
          <a:p>
            <a:pPr marL="3600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sz="3000" dirty="0">
                <a:solidFill>
                  <a:srgbClr val="FF3300"/>
                </a:solidFill>
              </a:rPr>
              <a:t>m=1</a:t>
            </a:r>
            <a:r>
              <a:rPr lang="zh-CN" altLang="en-US" sz="3000" dirty="0">
                <a:solidFill>
                  <a:srgbClr val="FF3300"/>
                </a:solidFill>
              </a:rPr>
              <a:t>：</a:t>
            </a:r>
            <a:r>
              <a:rPr lang="zh-CN" altLang="en-US" sz="3000" dirty="0"/>
              <a:t>度为</a:t>
            </a:r>
            <a:r>
              <a:rPr lang="en-US" altLang="zh-CN" sz="3000" dirty="0"/>
              <a:t>1</a:t>
            </a:r>
            <a:r>
              <a:rPr lang="zh-CN" altLang="en-US" sz="3000" dirty="0"/>
              <a:t>，只有左孩子；</a:t>
            </a:r>
            <a:endParaRPr lang="en-US" altLang="zh-CN" sz="3000" dirty="0"/>
          </a:p>
          <a:p>
            <a:pPr marL="3600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sz="3000" dirty="0">
                <a:solidFill>
                  <a:srgbClr val="FF3300"/>
                </a:solidFill>
              </a:rPr>
              <a:t>m=2</a:t>
            </a:r>
            <a:r>
              <a:rPr lang="zh-CN" altLang="en-US" sz="3000" dirty="0">
                <a:solidFill>
                  <a:srgbClr val="FF3300"/>
                </a:solidFill>
              </a:rPr>
              <a:t>：</a:t>
            </a:r>
            <a:r>
              <a:rPr lang="zh-CN" altLang="en-US" sz="3000" dirty="0"/>
              <a:t>度为</a:t>
            </a:r>
            <a:r>
              <a:rPr lang="en-US" altLang="zh-CN" sz="3000" dirty="0"/>
              <a:t>1</a:t>
            </a:r>
            <a:r>
              <a:rPr lang="zh-CN" altLang="en-US" sz="3000" dirty="0"/>
              <a:t>，只有右孩子；</a:t>
            </a:r>
            <a:endParaRPr lang="en-US" altLang="zh-CN" sz="3000" dirty="0"/>
          </a:p>
          <a:p>
            <a:pPr marL="3600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sz="3000" dirty="0">
                <a:solidFill>
                  <a:srgbClr val="FF3300"/>
                </a:solidFill>
              </a:rPr>
              <a:t>m=3</a:t>
            </a:r>
            <a:r>
              <a:rPr lang="zh-CN" altLang="en-US" sz="3000" dirty="0">
                <a:solidFill>
                  <a:srgbClr val="FF3300"/>
                </a:solidFill>
              </a:rPr>
              <a:t>：</a:t>
            </a:r>
            <a:r>
              <a:rPr lang="zh-CN" altLang="en-US" sz="3000" dirty="0"/>
              <a:t>度为</a:t>
            </a:r>
            <a:r>
              <a:rPr lang="en-US" altLang="zh-CN" sz="3000" dirty="0"/>
              <a:t>2</a:t>
            </a:r>
            <a:r>
              <a:rPr lang="zh-CN" altLang="en-US" sz="3000" dirty="0"/>
              <a:t>；</a:t>
            </a:r>
            <a:endParaRPr lang="en-US" altLang="zh-CN" sz="3000" dirty="0"/>
          </a:p>
        </p:txBody>
      </p:sp>
      <p:sp>
        <p:nvSpPr>
          <p:cNvPr id="6" name="Oval 27"/>
          <p:cNvSpPr>
            <a:spLocks noChangeArrowheads="1"/>
          </p:cNvSpPr>
          <p:nvPr/>
        </p:nvSpPr>
        <p:spPr bwMode="auto">
          <a:xfrm>
            <a:off x="1600200" y="1914775"/>
            <a:ext cx="432000" cy="432000"/>
          </a:xfrm>
          <a:prstGeom prst="ellipse">
            <a:avLst/>
          </a:prstGeom>
          <a:solidFill>
            <a:srgbClr val="FFFE98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/>
              <a:t>A</a:t>
            </a:r>
          </a:p>
        </p:txBody>
      </p:sp>
      <p:sp>
        <p:nvSpPr>
          <p:cNvPr id="9" name="Oval 28"/>
          <p:cNvSpPr>
            <a:spLocks noChangeArrowheads="1"/>
          </p:cNvSpPr>
          <p:nvPr/>
        </p:nvSpPr>
        <p:spPr bwMode="auto">
          <a:xfrm>
            <a:off x="2057400" y="2651575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H</a:t>
            </a:r>
            <a:endParaRPr lang="zh-CN" altLang="en-US" sz="3200" dirty="0"/>
          </a:p>
        </p:txBody>
      </p:sp>
      <p:sp>
        <p:nvSpPr>
          <p:cNvPr id="10" name="Oval 29"/>
          <p:cNvSpPr>
            <a:spLocks noChangeArrowheads="1"/>
          </p:cNvSpPr>
          <p:nvPr/>
        </p:nvSpPr>
        <p:spPr bwMode="auto">
          <a:xfrm>
            <a:off x="2438400" y="3431627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K</a:t>
            </a:r>
            <a:endParaRPr lang="zh-CN" altLang="en-US" sz="3200" dirty="0"/>
          </a:p>
        </p:txBody>
      </p:sp>
      <p:cxnSp>
        <p:nvCxnSpPr>
          <p:cNvPr id="11" name="直接连接符 10"/>
          <p:cNvCxnSpPr>
            <a:stCxn id="6" idx="3"/>
            <a:endCxn id="16" idx="0"/>
          </p:cNvCxnSpPr>
          <p:nvPr/>
        </p:nvCxnSpPr>
        <p:spPr bwMode="auto">
          <a:xfrm rot="5400000">
            <a:off x="1289101" y="2277210"/>
            <a:ext cx="368065" cy="3806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直接连接符 11"/>
          <p:cNvCxnSpPr>
            <a:stCxn id="6" idx="5"/>
            <a:endCxn id="9" idx="0"/>
          </p:cNvCxnSpPr>
          <p:nvPr/>
        </p:nvCxnSpPr>
        <p:spPr bwMode="auto">
          <a:xfrm rot="16200000" flipH="1">
            <a:off x="1937135" y="2315309"/>
            <a:ext cx="368065" cy="3044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直接连接符 12"/>
          <p:cNvCxnSpPr>
            <a:stCxn id="9" idx="5"/>
            <a:endCxn id="10" idx="0"/>
          </p:cNvCxnSpPr>
          <p:nvPr/>
        </p:nvCxnSpPr>
        <p:spPr bwMode="auto">
          <a:xfrm rot="16200000" flipH="1">
            <a:off x="2334609" y="3111835"/>
            <a:ext cx="411317" cy="2282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Oval 29"/>
          <p:cNvSpPr>
            <a:spLocks noChangeArrowheads="1"/>
          </p:cNvSpPr>
          <p:nvPr/>
        </p:nvSpPr>
        <p:spPr bwMode="auto">
          <a:xfrm>
            <a:off x="1473000" y="3451041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F</a:t>
            </a:r>
            <a:endParaRPr lang="zh-CN" altLang="en-US" sz="3200" dirty="0"/>
          </a:p>
        </p:txBody>
      </p:sp>
      <p:cxnSp>
        <p:nvCxnSpPr>
          <p:cNvPr id="15" name="直接连接符 14"/>
          <p:cNvCxnSpPr>
            <a:stCxn id="16" idx="5"/>
            <a:endCxn id="14" idx="0"/>
          </p:cNvCxnSpPr>
          <p:nvPr/>
        </p:nvCxnSpPr>
        <p:spPr bwMode="auto">
          <a:xfrm rot="16200000" flipH="1">
            <a:off x="1346902" y="3108942"/>
            <a:ext cx="430731" cy="2534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Oval 28"/>
          <p:cNvSpPr>
            <a:spLocks noChangeArrowheads="1"/>
          </p:cNvSpPr>
          <p:nvPr/>
        </p:nvSpPr>
        <p:spPr bwMode="auto">
          <a:xfrm>
            <a:off x="1066800" y="2651575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D</a:t>
            </a:r>
            <a:endParaRPr lang="zh-CN" altLang="en-US" sz="3200" dirty="0"/>
          </a:p>
        </p:txBody>
      </p:sp>
      <p:sp>
        <p:nvSpPr>
          <p:cNvPr id="17" name="Oval 29"/>
          <p:cNvSpPr>
            <a:spLocks noChangeArrowheads="1"/>
          </p:cNvSpPr>
          <p:nvPr/>
        </p:nvSpPr>
        <p:spPr bwMode="auto">
          <a:xfrm>
            <a:off x="609600" y="3413575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G</a:t>
            </a:r>
            <a:endParaRPr lang="zh-CN" altLang="en-US" sz="3200" dirty="0"/>
          </a:p>
        </p:txBody>
      </p:sp>
      <p:cxnSp>
        <p:nvCxnSpPr>
          <p:cNvPr id="18" name="直接连接符 17"/>
          <p:cNvCxnSpPr>
            <a:stCxn id="16" idx="3"/>
            <a:endCxn id="17" idx="0"/>
          </p:cNvCxnSpPr>
          <p:nvPr/>
        </p:nvCxnSpPr>
        <p:spPr bwMode="auto">
          <a:xfrm rot="5400000">
            <a:off x="781201" y="3064710"/>
            <a:ext cx="393265" cy="3044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" name="Oval 29"/>
          <p:cNvSpPr>
            <a:spLocks noChangeArrowheads="1"/>
          </p:cNvSpPr>
          <p:nvPr/>
        </p:nvSpPr>
        <p:spPr bwMode="auto">
          <a:xfrm>
            <a:off x="2057400" y="4149775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N</a:t>
            </a:r>
            <a:endParaRPr lang="zh-CN" altLang="en-US" sz="3200" dirty="0"/>
          </a:p>
        </p:txBody>
      </p:sp>
      <p:cxnSp>
        <p:nvCxnSpPr>
          <p:cNvPr id="20" name="直接连接符 19"/>
          <p:cNvCxnSpPr>
            <a:stCxn id="10" idx="3"/>
            <a:endCxn id="19" idx="0"/>
          </p:cNvCxnSpPr>
          <p:nvPr/>
        </p:nvCxnSpPr>
        <p:spPr bwMode="auto">
          <a:xfrm rot="5400000">
            <a:off x="2212827" y="3860936"/>
            <a:ext cx="349413" cy="2282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30" name="表格 29"/>
          <p:cNvGraphicFramePr>
            <a:graphicFrameLocks noGrp="1"/>
          </p:cNvGraphicFramePr>
          <p:nvPr/>
        </p:nvGraphicFramePr>
        <p:xfrm>
          <a:off x="1828801" y="5496175"/>
          <a:ext cx="7162799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32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32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32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32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32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232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2325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0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0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矩形 30"/>
          <p:cNvSpPr/>
          <p:nvPr/>
        </p:nvSpPr>
        <p:spPr>
          <a:xfrm>
            <a:off x="1828800" y="5451532"/>
            <a:ext cx="100380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/>
              <a:t>(G,0)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4936200" y="5465058"/>
            <a:ext cx="984565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/>
              <a:t>(N,0)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2895600" y="5474833"/>
            <a:ext cx="90467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/>
              <a:t>(F,0)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3886200" y="5474833"/>
            <a:ext cx="984565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/>
              <a:t>(D,3)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5970475" y="5474833"/>
            <a:ext cx="963725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/>
              <a:t>(K,1)</a:t>
            </a:r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6934200" y="5451532"/>
            <a:ext cx="984565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/>
              <a:t>(H,2)</a:t>
            </a:r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8001000" y="5451532"/>
            <a:ext cx="963725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/>
              <a:t>(A,3)</a:t>
            </a:r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606992" y="5486400"/>
            <a:ext cx="1221808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zh-CN" altLang="en-US" dirty="0"/>
              <a:t>数组</a:t>
            </a:r>
            <a:r>
              <a:rPr lang="en-US" altLang="zh-CN" dirty="0"/>
              <a:t>Z: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1" grpId="0"/>
      <p:bldP spid="32" grpId="0"/>
      <p:bldP spid="33" grpId="0"/>
      <p:bldP spid="34" grpId="0"/>
      <p:bldP spid="36" grpId="0"/>
      <p:bldP spid="37" grpId="0"/>
      <p:bldP spid="38" grpId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zh-CN" altLang="en-US" dirty="0">
                <a:latin typeface="黑体" pitchFamily="2" charset="-122"/>
                <a:ea typeface="黑体" pitchFamily="2" charset="-122"/>
              </a:rPr>
              <a:t>结点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--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度表示法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(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补充内容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)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381000" y="1176554"/>
            <a:ext cx="8763000" cy="126643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35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zh-CN" altLang="en-US" sz="3000" dirty="0">
                <a:solidFill>
                  <a:srgbClr val="003399"/>
                </a:solidFill>
              </a:rPr>
              <a:t> 结点度表示法：</a:t>
            </a:r>
            <a:r>
              <a:rPr lang="zh-CN" altLang="en-US" sz="3000" dirty="0"/>
              <a:t>将所有结点按</a:t>
            </a:r>
            <a:r>
              <a:rPr lang="zh-CN" altLang="en-US" sz="3000" dirty="0">
                <a:solidFill>
                  <a:srgbClr val="003399"/>
                </a:solidFill>
              </a:rPr>
              <a:t>后根次序</a:t>
            </a:r>
            <a:r>
              <a:rPr lang="zh-CN" altLang="en-US" sz="3000" dirty="0"/>
              <a:t>顺序存放，</a:t>
            </a:r>
            <a:endParaRPr lang="en-US" altLang="zh-CN" sz="3000" dirty="0"/>
          </a:p>
          <a:p>
            <a:pPr>
              <a:lnSpc>
                <a:spcPct val="135000"/>
              </a:lnSpc>
              <a:spcBef>
                <a:spcPts val="0"/>
              </a:spcBef>
              <a:buNone/>
            </a:pPr>
            <a:r>
              <a:rPr lang="en-US" altLang="zh-CN" sz="3000" dirty="0"/>
              <a:t>                           </a:t>
            </a:r>
            <a:r>
              <a:rPr lang="zh-CN" altLang="en-US" sz="3000" dirty="0"/>
              <a:t>并给每个结点附加一个整数</a:t>
            </a:r>
            <a:r>
              <a:rPr lang="en-US" altLang="zh-CN" sz="3000" dirty="0"/>
              <a:t>m</a:t>
            </a:r>
            <a:r>
              <a:rPr lang="zh-CN" altLang="en-US" sz="3000" dirty="0"/>
              <a:t>；</a:t>
            </a:r>
            <a:endParaRPr lang="en-US" altLang="zh-CN" sz="3000" dirty="0"/>
          </a:p>
        </p:txBody>
      </p:sp>
      <p:sp>
        <p:nvSpPr>
          <p:cNvPr id="6" name="Oval 27"/>
          <p:cNvSpPr>
            <a:spLocks noChangeArrowheads="1"/>
          </p:cNvSpPr>
          <p:nvPr/>
        </p:nvSpPr>
        <p:spPr bwMode="auto">
          <a:xfrm>
            <a:off x="1600200" y="1914775"/>
            <a:ext cx="432000" cy="432000"/>
          </a:xfrm>
          <a:prstGeom prst="ellipse">
            <a:avLst/>
          </a:prstGeom>
          <a:solidFill>
            <a:srgbClr val="FFFE98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/>
              <a:t>A</a:t>
            </a:r>
          </a:p>
        </p:txBody>
      </p:sp>
      <p:sp>
        <p:nvSpPr>
          <p:cNvPr id="9" name="Oval 28"/>
          <p:cNvSpPr>
            <a:spLocks noChangeArrowheads="1"/>
          </p:cNvSpPr>
          <p:nvPr/>
        </p:nvSpPr>
        <p:spPr bwMode="auto">
          <a:xfrm>
            <a:off x="2057400" y="2651575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H</a:t>
            </a:r>
            <a:endParaRPr lang="zh-CN" altLang="en-US" sz="3200" dirty="0"/>
          </a:p>
        </p:txBody>
      </p:sp>
      <p:sp>
        <p:nvSpPr>
          <p:cNvPr id="10" name="Oval 29"/>
          <p:cNvSpPr>
            <a:spLocks noChangeArrowheads="1"/>
          </p:cNvSpPr>
          <p:nvPr/>
        </p:nvSpPr>
        <p:spPr bwMode="auto">
          <a:xfrm>
            <a:off x="2438400" y="3431627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K</a:t>
            </a:r>
            <a:endParaRPr lang="zh-CN" altLang="en-US" sz="3200" dirty="0"/>
          </a:p>
        </p:txBody>
      </p:sp>
      <p:cxnSp>
        <p:nvCxnSpPr>
          <p:cNvPr id="11" name="直接连接符 10"/>
          <p:cNvCxnSpPr>
            <a:stCxn id="6" idx="3"/>
            <a:endCxn id="16" idx="0"/>
          </p:cNvCxnSpPr>
          <p:nvPr/>
        </p:nvCxnSpPr>
        <p:spPr bwMode="auto">
          <a:xfrm rot="5400000">
            <a:off x="1289101" y="2277210"/>
            <a:ext cx="368065" cy="3806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直接连接符 11"/>
          <p:cNvCxnSpPr>
            <a:stCxn id="6" idx="5"/>
            <a:endCxn id="9" idx="0"/>
          </p:cNvCxnSpPr>
          <p:nvPr/>
        </p:nvCxnSpPr>
        <p:spPr bwMode="auto">
          <a:xfrm rot="16200000" flipH="1">
            <a:off x="1937135" y="2315309"/>
            <a:ext cx="368065" cy="3044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直接连接符 12"/>
          <p:cNvCxnSpPr>
            <a:stCxn id="9" idx="5"/>
            <a:endCxn id="10" idx="0"/>
          </p:cNvCxnSpPr>
          <p:nvPr/>
        </p:nvCxnSpPr>
        <p:spPr bwMode="auto">
          <a:xfrm rot="16200000" flipH="1">
            <a:off x="2334609" y="3111835"/>
            <a:ext cx="411317" cy="2282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Oval 29"/>
          <p:cNvSpPr>
            <a:spLocks noChangeArrowheads="1"/>
          </p:cNvSpPr>
          <p:nvPr/>
        </p:nvSpPr>
        <p:spPr bwMode="auto">
          <a:xfrm>
            <a:off x="1473000" y="3451041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F</a:t>
            </a:r>
            <a:endParaRPr lang="zh-CN" altLang="en-US" sz="3200" dirty="0"/>
          </a:p>
        </p:txBody>
      </p:sp>
      <p:cxnSp>
        <p:nvCxnSpPr>
          <p:cNvPr id="15" name="直接连接符 14"/>
          <p:cNvCxnSpPr>
            <a:stCxn id="16" idx="5"/>
            <a:endCxn id="14" idx="0"/>
          </p:cNvCxnSpPr>
          <p:nvPr/>
        </p:nvCxnSpPr>
        <p:spPr bwMode="auto">
          <a:xfrm rot="16200000" flipH="1">
            <a:off x="1346902" y="3108942"/>
            <a:ext cx="430731" cy="2534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Oval 28"/>
          <p:cNvSpPr>
            <a:spLocks noChangeArrowheads="1"/>
          </p:cNvSpPr>
          <p:nvPr/>
        </p:nvSpPr>
        <p:spPr bwMode="auto">
          <a:xfrm>
            <a:off x="1066800" y="2651575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D</a:t>
            </a:r>
            <a:endParaRPr lang="zh-CN" altLang="en-US" sz="3200" dirty="0"/>
          </a:p>
        </p:txBody>
      </p:sp>
      <p:sp>
        <p:nvSpPr>
          <p:cNvPr id="17" name="Oval 29"/>
          <p:cNvSpPr>
            <a:spLocks noChangeArrowheads="1"/>
          </p:cNvSpPr>
          <p:nvPr/>
        </p:nvSpPr>
        <p:spPr bwMode="auto">
          <a:xfrm>
            <a:off x="609600" y="3413575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G</a:t>
            </a:r>
            <a:endParaRPr lang="zh-CN" altLang="en-US" sz="3200" dirty="0"/>
          </a:p>
        </p:txBody>
      </p:sp>
      <p:cxnSp>
        <p:nvCxnSpPr>
          <p:cNvPr id="18" name="直接连接符 17"/>
          <p:cNvCxnSpPr>
            <a:stCxn id="16" idx="3"/>
            <a:endCxn id="17" idx="0"/>
          </p:cNvCxnSpPr>
          <p:nvPr/>
        </p:nvCxnSpPr>
        <p:spPr bwMode="auto">
          <a:xfrm rot="5400000">
            <a:off x="781201" y="3064710"/>
            <a:ext cx="393265" cy="3044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" name="Oval 29"/>
          <p:cNvSpPr>
            <a:spLocks noChangeArrowheads="1"/>
          </p:cNvSpPr>
          <p:nvPr/>
        </p:nvSpPr>
        <p:spPr bwMode="auto">
          <a:xfrm>
            <a:off x="2057400" y="4149775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N</a:t>
            </a:r>
            <a:endParaRPr lang="zh-CN" altLang="en-US" sz="3200" dirty="0"/>
          </a:p>
        </p:txBody>
      </p:sp>
      <p:cxnSp>
        <p:nvCxnSpPr>
          <p:cNvPr id="20" name="直接连接符 19"/>
          <p:cNvCxnSpPr>
            <a:stCxn id="10" idx="3"/>
            <a:endCxn id="19" idx="0"/>
          </p:cNvCxnSpPr>
          <p:nvPr/>
        </p:nvCxnSpPr>
        <p:spPr bwMode="auto">
          <a:xfrm rot="5400000">
            <a:off x="2212827" y="3860936"/>
            <a:ext cx="349413" cy="2282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30" name="表格 29"/>
          <p:cNvGraphicFramePr>
            <a:graphicFrameLocks noGrp="1"/>
          </p:cNvGraphicFramePr>
          <p:nvPr/>
        </p:nvGraphicFramePr>
        <p:xfrm>
          <a:off x="1828801" y="5302443"/>
          <a:ext cx="7162799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32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32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32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32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32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232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2325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0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0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矩形 30"/>
          <p:cNvSpPr/>
          <p:nvPr/>
        </p:nvSpPr>
        <p:spPr>
          <a:xfrm>
            <a:off x="1828800" y="5257800"/>
            <a:ext cx="100380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/>
              <a:t>(G,0)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4936200" y="5271326"/>
            <a:ext cx="984565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/>
              <a:t>(N,0)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2895600" y="5281101"/>
            <a:ext cx="90467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/>
              <a:t>(F,0)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3886200" y="5281101"/>
            <a:ext cx="984565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/>
              <a:t>(D,3)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5970475" y="5281101"/>
            <a:ext cx="963725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/>
              <a:t>(K,1)</a:t>
            </a:r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6934200" y="5257800"/>
            <a:ext cx="984565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/>
              <a:t>(H,2)</a:t>
            </a:r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8001000" y="5257800"/>
            <a:ext cx="963725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/>
              <a:t>(A,3)</a:t>
            </a:r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606992" y="5292668"/>
            <a:ext cx="1221808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zh-CN" altLang="en-US" dirty="0"/>
              <a:t>数组</a:t>
            </a:r>
            <a:r>
              <a:rPr lang="en-US" altLang="zh-CN" dirty="0"/>
              <a:t>Z:</a:t>
            </a:r>
            <a:endParaRPr lang="zh-CN" altLang="en-US" dirty="0"/>
          </a:p>
        </p:txBody>
      </p:sp>
      <p:sp>
        <p:nvSpPr>
          <p:cNvPr id="28" name="Text Box 6"/>
          <p:cNvSpPr txBox="1">
            <a:spLocks noChangeArrowheads="1"/>
          </p:cNvSpPr>
          <p:nvPr/>
        </p:nvSpPr>
        <p:spPr bwMode="auto">
          <a:xfrm>
            <a:off x="3352800" y="2514600"/>
            <a:ext cx="5791200" cy="2590800"/>
          </a:xfrm>
          <a:prstGeom prst="rect">
            <a:avLst/>
          </a:prstGeom>
          <a:solidFill>
            <a:srgbClr val="3E7257"/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35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zh-CN" altLang="en-US" sz="3000" dirty="0">
                <a:solidFill>
                  <a:schemeClr val="bg1"/>
                </a:solidFill>
              </a:rPr>
              <a:t> 在结点</a:t>
            </a:r>
            <a:r>
              <a:rPr lang="en-US" altLang="zh-CN" sz="3000" dirty="0">
                <a:solidFill>
                  <a:schemeClr val="bg1"/>
                </a:solidFill>
              </a:rPr>
              <a:t>--</a:t>
            </a:r>
            <a:r>
              <a:rPr lang="zh-CN" altLang="en-US" sz="3000" dirty="0">
                <a:solidFill>
                  <a:schemeClr val="bg1"/>
                </a:solidFill>
              </a:rPr>
              <a:t>度数组中， </a:t>
            </a:r>
            <a:endParaRPr lang="en-US" altLang="zh-CN" sz="3000" dirty="0">
              <a:solidFill>
                <a:schemeClr val="bg1"/>
              </a:solidFill>
            </a:endParaRPr>
          </a:p>
          <a:p>
            <a:pPr>
              <a:lnSpc>
                <a:spcPct val="135000"/>
              </a:lnSpc>
              <a:spcBef>
                <a:spcPts val="0"/>
              </a:spcBef>
              <a:buNone/>
            </a:pPr>
            <a:r>
              <a:rPr lang="zh-CN" altLang="en-US" sz="3000" dirty="0">
                <a:solidFill>
                  <a:schemeClr val="bg1"/>
                </a:solidFill>
              </a:rPr>
              <a:t>  结点</a:t>
            </a:r>
            <a:r>
              <a:rPr lang="en-US" altLang="zh-CN" sz="3000" dirty="0">
                <a:solidFill>
                  <a:schemeClr val="bg1"/>
                </a:solidFill>
              </a:rPr>
              <a:t> </a:t>
            </a:r>
            <a:r>
              <a:rPr lang="en-US" altLang="zh-CN" sz="3000" dirty="0" err="1">
                <a:solidFill>
                  <a:schemeClr val="bg1"/>
                </a:solidFill>
              </a:rPr>
              <a:t>i</a:t>
            </a:r>
            <a:r>
              <a:rPr lang="en-US" altLang="zh-CN" sz="3000" dirty="0">
                <a:solidFill>
                  <a:schemeClr val="bg1"/>
                </a:solidFill>
              </a:rPr>
              <a:t> </a:t>
            </a:r>
            <a:r>
              <a:rPr lang="zh-CN" altLang="en-US" sz="3000" dirty="0">
                <a:solidFill>
                  <a:schemeClr val="bg1"/>
                </a:solidFill>
              </a:rPr>
              <a:t>所有的子孙连续存放，  </a:t>
            </a:r>
            <a:r>
              <a:rPr lang="en-US" altLang="zh-CN" sz="3000" dirty="0">
                <a:solidFill>
                  <a:schemeClr val="bg1"/>
                </a:solidFill>
              </a:rPr>
              <a:t>   </a:t>
            </a:r>
          </a:p>
          <a:p>
            <a:pPr>
              <a:lnSpc>
                <a:spcPct val="135000"/>
              </a:lnSpc>
              <a:spcBef>
                <a:spcPts val="0"/>
              </a:spcBef>
              <a:buNone/>
            </a:pPr>
            <a:r>
              <a:rPr lang="zh-CN" altLang="en-US" sz="3000" dirty="0">
                <a:solidFill>
                  <a:schemeClr val="bg1"/>
                </a:solidFill>
              </a:rPr>
              <a:t>  是</a:t>
            </a:r>
            <a:r>
              <a:rPr lang="en-US" altLang="zh-CN" sz="3000" dirty="0">
                <a:solidFill>
                  <a:schemeClr val="bg1"/>
                </a:solidFill>
              </a:rPr>
              <a:t>1</a:t>
            </a:r>
            <a:r>
              <a:rPr lang="zh-CN" altLang="en-US" sz="3000" dirty="0">
                <a:solidFill>
                  <a:schemeClr val="bg1"/>
                </a:solidFill>
              </a:rPr>
              <a:t>个子数组，</a:t>
            </a:r>
            <a:endParaRPr lang="en-US" altLang="zh-CN" sz="3000" dirty="0">
              <a:solidFill>
                <a:schemeClr val="bg1"/>
              </a:solidFill>
            </a:endParaRPr>
          </a:p>
          <a:p>
            <a:pPr>
              <a:lnSpc>
                <a:spcPct val="135000"/>
              </a:lnSpc>
              <a:spcBef>
                <a:spcPts val="0"/>
              </a:spcBef>
              <a:buNone/>
            </a:pPr>
            <a:r>
              <a:rPr lang="en-US" altLang="zh-CN" sz="3000" dirty="0">
                <a:solidFill>
                  <a:schemeClr val="bg1"/>
                </a:solidFill>
              </a:rPr>
              <a:t>  </a:t>
            </a:r>
            <a:r>
              <a:rPr lang="zh-CN" altLang="en-US" sz="3000" dirty="0">
                <a:solidFill>
                  <a:schemeClr val="bg1"/>
                </a:solidFill>
              </a:rPr>
              <a:t>就在下标 </a:t>
            </a:r>
            <a:r>
              <a:rPr lang="en-US" altLang="zh-CN" sz="3000" dirty="0" err="1">
                <a:solidFill>
                  <a:schemeClr val="bg1"/>
                </a:solidFill>
              </a:rPr>
              <a:t>i</a:t>
            </a:r>
            <a:r>
              <a:rPr lang="en-US" altLang="zh-CN" sz="3000" dirty="0">
                <a:solidFill>
                  <a:schemeClr val="bg1"/>
                </a:solidFill>
              </a:rPr>
              <a:t> </a:t>
            </a:r>
            <a:r>
              <a:rPr lang="zh-CN" altLang="en-US" sz="3000" dirty="0">
                <a:solidFill>
                  <a:schemeClr val="bg1"/>
                </a:solidFill>
              </a:rPr>
              <a:t>之前。</a:t>
            </a:r>
            <a:endParaRPr lang="en-US" altLang="zh-CN" sz="3000" dirty="0">
              <a:solidFill>
                <a:schemeClr val="bg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362200" y="6019800"/>
            <a:ext cx="1859805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8000"/>
                </a:solidFill>
              </a:rPr>
              <a:t>A</a:t>
            </a:r>
            <a:r>
              <a:rPr lang="zh-CN" altLang="en-US" dirty="0">
                <a:solidFill>
                  <a:srgbClr val="008000"/>
                </a:solidFill>
              </a:rPr>
              <a:t>的左子树</a:t>
            </a:r>
          </a:p>
        </p:txBody>
      </p:sp>
      <p:sp>
        <p:nvSpPr>
          <p:cNvPr id="35" name="矩形 34"/>
          <p:cNvSpPr/>
          <p:nvPr/>
        </p:nvSpPr>
        <p:spPr>
          <a:xfrm>
            <a:off x="5486400" y="5998458"/>
            <a:ext cx="1859805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8000"/>
                </a:solidFill>
              </a:rPr>
              <a:t>A</a:t>
            </a:r>
            <a:r>
              <a:rPr lang="zh-CN" altLang="en-US" dirty="0">
                <a:solidFill>
                  <a:srgbClr val="008000"/>
                </a:solidFill>
              </a:rPr>
              <a:t>的右子树</a:t>
            </a:r>
          </a:p>
        </p:txBody>
      </p:sp>
      <p:sp>
        <p:nvSpPr>
          <p:cNvPr id="39" name="矩形 38"/>
          <p:cNvSpPr/>
          <p:nvPr/>
        </p:nvSpPr>
        <p:spPr>
          <a:xfrm>
            <a:off x="8056613" y="5943600"/>
            <a:ext cx="782587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dirty="0">
                <a:solidFill>
                  <a:srgbClr val="008000"/>
                </a:solidFill>
              </a:rPr>
              <a:t>根</a:t>
            </a:r>
            <a:r>
              <a:rPr lang="en-US" altLang="zh-CN" dirty="0">
                <a:solidFill>
                  <a:srgbClr val="008000"/>
                </a:solidFill>
              </a:rPr>
              <a:t>A</a:t>
            </a:r>
            <a:endParaRPr lang="zh-CN" altLang="en-US" dirty="0">
              <a:solidFill>
                <a:srgbClr val="008000"/>
              </a:solidFill>
            </a:endParaRPr>
          </a:p>
        </p:txBody>
      </p:sp>
      <p:sp>
        <p:nvSpPr>
          <p:cNvPr id="41" name="左大括号 40"/>
          <p:cNvSpPr/>
          <p:nvPr/>
        </p:nvSpPr>
        <p:spPr bwMode="auto">
          <a:xfrm rot="5400000" flipH="1">
            <a:off x="3209400" y="4767600"/>
            <a:ext cx="262800" cy="2462400"/>
          </a:xfrm>
          <a:prstGeom prst="leftBrace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42" name="左大括号 41"/>
          <p:cNvSpPr/>
          <p:nvPr/>
        </p:nvSpPr>
        <p:spPr bwMode="auto">
          <a:xfrm rot="5400000" flipH="1">
            <a:off x="6333600" y="4767600"/>
            <a:ext cx="262800" cy="2462400"/>
          </a:xfrm>
          <a:prstGeom prst="leftBrace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5" grpId="0"/>
      <p:bldP spid="41" grpId="0" animBg="1"/>
      <p:bldP spid="42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Box 6"/>
          <p:cNvSpPr txBox="1">
            <a:spLocks noChangeArrowheads="1"/>
          </p:cNvSpPr>
          <p:nvPr/>
        </p:nvSpPr>
        <p:spPr bwMode="auto">
          <a:xfrm>
            <a:off x="381000" y="1145536"/>
            <a:ext cx="8305800" cy="68326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zh-CN" altLang="en-US" sz="3200" dirty="0"/>
              <a:t> 由结点</a:t>
            </a:r>
            <a:r>
              <a:rPr lang="en-US" altLang="zh-CN" sz="3200" dirty="0"/>
              <a:t>--</a:t>
            </a:r>
            <a:r>
              <a:rPr lang="zh-CN" altLang="en-US" sz="3200" dirty="0"/>
              <a:t>度数组</a:t>
            </a:r>
            <a:r>
              <a:rPr lang="en-US" altLang="zh-CN" sz="3200" dirty="0"/>
              <a:t>Z</a:t>
            </a:r>
            <a:r>
              <a:rPr lang="zh-CN" altLang="en-US" sz="3200" dirty="0"/>
              <a:t>，逆推二叉树？</a:t>
            </a:r>
            <a:endParaRPr lang="en-US" altLang="zh-CN" sz="3000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zh-CN" altLang="en-US" dirty="0">
                <a:latin typeface="黑体" pitchFamily="2" charset="-122"/>
                <a:ea typeface="黑体" pitchFamily="2" charset="-122"/>
              </a:rPr>
              <a:t>结点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--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度表示法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(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补充内容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)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graphicFrame>
        <p:nvGraphicFramePr>
          <p:cNvPr id="67" name="表格 66"/>
          <p:cNvGraphicFramePr>
            <a:graphicFrameLocks noGrp="1"/>
          </p:cNvGraphicFramePr>
          <p:nvPr/>
        </p:nvGraphicFramePr>
        <p:xfrm>
          <a:off x="1831408" y="2118360"/>
          <a:ext cx="7086600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5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5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5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5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858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858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858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858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b="0" dirty="0">
                          <a:solidFill>
                            <a:schemeClr val="tx1"/>
                          </a:solidFill>
                        </a:rPr>
                        <a:t>B,0</a:t>
                      </a:r>
                      <a:endParaRPr lang="zh-CN" alt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b="0" dirty="0">
                          <a:solidFill>
                            <a:schemeClr val="tx1"/>
                          </a:solidFill>
                        </a:rPr>
                        <a:t>F,0</a:t>
                      </a:r>
                      <a:endParaRPr lang="zh-CN" alt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b="0" dirty="0">
                          <a:solidFill>
                            <a:schemeClr val="tx1"/>
                          </a:solidFill>
                        </a:rPr>
                        <a:t>D,1</a:t>
                      </a:r>
                      <a:endParaRPr lang="zh-CN" alt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b="0" dirty="0">
                          <a:solidFill>
                            <a:schemeClr val="tx1"/>
                          </a:solidFill>
                        </a:rPr>
                        <a:t>G,0</a:t>
                      </a:r>
                      <a:endParaRPr lang="zh-CN" alt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b="0" dirty="0">
                          <a:solidFill>
                            <a:schemeClr val="tx1"/>
                          </a:solidFill>
                        </a:rPr>
                        <a:t>H,0</a:t>
                      </a:r>
                      <a:endParaRPr lang="zh-CN" alt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b="0" dirty="0">
                          <a:solidFill>
                            <a:schemeClr val="tx1"/>
                          </a:solidFill>
                        </a:rPr>
                        <a:t>E,3</a:t>
                      </a:r>
                      <a:endParaRPr lang="zh-CN" alt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b="0" dirty="0">
                          <a:solidFill>
                            <a:schemeClr val="tx1"/>
                          </a:solidFill>
                        </a:rPr>
                        <a:t>C,3</a:t>
                      </a:r>
                      <a:endParaRPr lang="zh-CN" alt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b="0" dirty="0">
                          <a:solidFill>
                            <a:schemeClr val="tx1"/>
                          </a:solidFill>
                        </a:rPr>
                        <a:t>A,3</a:t>
                      </a:r>
                      <a:endParaRPr lang="zh-CN" alt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6" name="Oval 27"/>
          <p:cNvSpPr>
            <a:spLocks noChangeArrowheads="1"/>
          </p:cNvSpPr>
          <p:nvPr/>
        </p:nvSpPr>
        <p:spPr bwMode="auto">
          <a:xfrm>
            <a:off x="4495800" y="3343162"/>
            <a:ext cx="432000" cy="432000"/>
          </a:xfrm>
          <a:prstGeom prst="ellipse">
            <a:avLst/>
          </a:prstGeom>
          <a:solidFill>
            <a:srgbClr val="FFFE98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/>
              <a:t>A</a:t>
            </a:r>
          </a:p>
        </p:txBody>
      </p:sp>
      <p:sp>
        <p:nvSpPr>
          <p:cNvPr id="77" name="Oval 28"/>
          <p:cNvSpPr>
            <a:spLocks noChangeArrowheads="1"/>
          </p:cNvSpPr>
          <p:nvPr/>
        </p:nvSpPr>
        <p:spPr bwMode="auto">
          <a:xfrm>
            <a:off x="4953000" y="4079962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C</a:t>
            </a:r>
            <a:endParaRPr lang="zh-CN" altLang="en-US" sz="3200" dirty="0"/>
          </a:p>
        </p:txBody>
      </p:sp>
      <p:sp>
        <p:nvSpPr>
          <p:cNvPr id="78" name="Oval 29"/>
          <p:cNvSpPr>
            <a:spLocks noChangeArrowheads="1"/>
          </p:cNvSpPr>
          <p:nvPr/>
        </p:nvSpPr>
        <p:spPr bwMode="auto">
          <a:xfrm>
            <a:off x="5359200" y="4860014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E</a:t>
            </a:r>
            <a:endParaRPr lang="zh-CN" altLang="en-US" sz="3200" dirty="0"/>
          </a:p>
        </p:txBody>
      </p:sp>
      <p:cxnSp>
        <p:nvCxnSpPr>
          <p:cNvPr id="79" name="直接连接符 78"/>
          <p:cNvCxnSpPr>
            <a:stCxn id="76" idx="3"/>
            <a:endCxn id="84" idx="0"/>
          </p:cNvCxnSpPr>
          <p:nvPr/>
        </p:nvCxnSpPr>
        <p:spPr bwMode="auto">
          <a:xfrm rot="5400000">
            <a:off x="4184701" y="3705597"/>
            <a:ext cx="368065" cy="3806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0" name="直接连接符 79"/>
          <p:cNvCxnSpPr>
            <a:stCxn id="76" idx="5"/>
            <a:endCxn id="77" idx="0"/>
          </p:cNvCxnSpPr>
          <p:nvPr/>
        </p:nvCxnSpPr>
        <p:spPr bwMode="auto">
          <a:xfrm rot="16200000" flipH="1">
            <a:off x="4832735" y="3743696"/>
            <a:ext cx="368065" cy="3044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1" name="直接连接符 80"/>
          <p:cNvCxnSpPr>
            <a:stCxn id="77" idx="5"/>
            <a:endCxn id="78" idx="0"/>
          </p:cNvCxnSpPr>
          <p:nvPr/>
        </p:nvCxnSpPr>
        <p:spPr bwMode="auto">
          <a:xfrm rot="16200000" flipH="1">
            <a:off x="5242809" y="4527622"/>
            <a:ext cx="411317" cy="2534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2" name="Oval 29"/>
          <p:cNvSpPr>
            <a:spLocks noChangeArrowheads="1"/>
          </p:cNvSpPr>
          <p:nvPr/>
        </p:nvSpPr>
        <p:spPr bwMode="auto">
          <a:xfrm>
            <a:off x="4521000" y="4882587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D</a:t>
            </a:r>
            <a:endParaRPr lang="zh-CN" altLang="en-US" sz="3200" dirty="0"/>
          </a:p>
        </p:txBody>
      </p:sp>
      <p:cxnSp>
        <p:nvCxnSpPr>
          <p:cNvPr id="83" name="直接连接符 82"/>
          <p:cNvCxnSpPr>
            <a:stCxn id="77" idx="3"/>
            <a:endCxn id="82" idx="0"/>
          </p:cNvCxnSpPr>
          <p:nvPr/>
        </p:nvCxnSpPr>
        <p:spPr bwMode="auto">
          <a:xfrm rot="5400000">
            <a:off x="4659688" y="4526010"/>
            <a:ext cx="433890" cy="2792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4" name="Oval 28"/>
          <p:cNvSpPr>
            <a:spLocks noChangeArrowheads="1"/>
          </p:cNvSpPr>
          <p:nvPr/>
        </p:nvSpPr>
        <p:spPr bwMode="auto">
          <a:xfrm>
            <a:off x="3962400" y="4079962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B</a:t>
            </a:r>
            <a:endParaRPr lang="zh-CN" altLang="en-US" sz="3200" dirty="0"/>
          </a:p>
        </p:txBody>
      </p:sp>
      <p:sp>
        <p:nvSpPr>
          <p:cNvPr id="85" name="Oval 29"/>
          <p:cNvSpPr>
            <a:spLocks noChangeArrowheads="1"/>
          </p:cNvSpPr>
          <p:nvPr/>
        </p:nvSpPr>
        <p:spPr bwMode="auto">
          <a:xfrm>
            <a:off x="4140000" y="5555452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F</a:t>
            </a:r>
            <a:endParaRPr lang="zh-CN" altLang="en-US" sz="3200" dirty="0"/>
          </a:p>
        </p:txBody>
      </p:sp>
      <p:cxnSp>
        <p:nvCxnSpPr>
          <p:cNvPr id="86" name="直接连接符 85"/>
          <p:cNvCxnSpPr>
            <a:stCxn id="82" idx="3"/>
            <a:endCxn id="85" idx="0"/>
          </p:cNvCxnSpPr>
          <p:nvPr/>
        </p:nvCxnSpPr>
        <p:spPr bwMode="auto">
          <a:xfrm rot="5400000">
            <a:off x="4318068" y="5289255"/>
            <a:ext cx="304130" cy="2282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7" name="Oval 29"/>
          <p:cNvSpPr>
            <a:spLocks noChangeArrowheads="1"/>
          </p:cNvSpPr>
          <p:nvPr/>
        </p:nvSpPr>
        <p:spPr bwMode="auto">
          <a:xfrm>
            <a:off x="4953000" y="5578162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G</a:t>
            </a:r>
            <a:endParaRPr lang="zh-CN" altLang="en-US" sz="3200" dirty="0"/>
          </a:p>
        </p:txBody>
      </p:sp>
      <p:cxnSp>
        <p:nvCxnSpPr>
          <p:cNvPr id="88" name="直接连接符 87"/>
          <p:cNvCxnSpPr>
            <a:stCxn id="78" idx="3"/>
            <a:endCxn id="87" idx="0"/>
          </p:cNvCxnSpPr>
          <p:nvPr/>
        </p:nvCxnSpPr>
        <p:spPr bwMode="auto">
          <a:xfrm rot="5400000">
            <a:off x="5121027" y="5276723"/>
            <a:ext cx="349413" cy="2534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5" name="Oval 29"/>
          <p:cNvSpPr>
            <a:spLocks noChangeArrowheads="1"/>
          </p:cNvSpPr>
          <p:nvPr/>
        </p:nvSpPr>
        <p:spPr bwMode="auto">
          <a:xfrm>
            <a:off x="5702734" y="558780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H</a:t>
            </a:r>
            <a:endParaRPr lang="zh-CN" altLang="en-US" sz="3200" dirty="0"/>
          </a:p>
        </p:txBody>
      </p:sp>
      <p:cxnSp>
        <p:nvCxnSpPr>
          <p:cNvPr id="36" name="直接连接符 35"/>
          <p:cNvCxnSpPr>
            <a:stCxn id="78" idx="5"/>
            <a:endCxn id="35" idx="0"/>
          </p:cNvCxnSpPr>
          <p:nvPr/>
        </p:nvCxnSpPr>
        <p:spPr bwMode="auto">
          <a:xfrm rot="16200000" flipH="1">
            <a:off x="5643809" y="5312874"/>
            <a:ext cx="359051" cy="19079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8" name="矩形 37"/>
          <p:cNvSpPr/>
          <p:nvPr/>
        </p:nvSpPr>
        <p:spPr>
          <a:xfrm>
            <a:off x="609600" y="2057400"/>
            <a:ext cx="1221808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zh-CN" altLang="en-US" dirty="0"/>
              <a:t>数组</a:t>
            </a:r>
            <a:r>
              <a:rPr lang="en-US" altLang="zh-CN" dirty="0"/>
              <a:t>Z: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  <p:bldP spid="77" grpId="0" animBg="1"/>
      <p:bldP spid="78" grpId="0" animBg="1"/>
      <p:bldP spid="82" grpId="0" animBg="1"/>
      <p:bldP spid="84" grpId="0" animBg="1"/>
      <p:bldP spid="85" grpId="0" animBg="1"/>
      <p:bldP spid="87" grpId="0" animBg="1"/>
      <p:bldP spid="35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 Box 6"/>
          <p:cNvSpPr txBox="1">
            <a:spLocks noChangeArrowheads="1"/>
          </p:cNvSpPr>
          <p:nvPr/>
        </p:nvSpPr>
        <p:spPr bwMode="auto">
          <a:xfrm>
            <a:off x="3048000" y="1219201"/>
            <a:ext cx="6096000" cy="478496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  <a:spcBef>
                <a:spcPts val="0"/>
              </a:spcBef>
            </a:pPr>
            <a:r>
              <a:rPr lang="zh-CN" altLang="en-US" sz="3000" dirty="0"/>
              <a:t> </a:t>
            </a:r>
            <a:r>
              <a:rPr lang="zh-CN" altLang="en-US" dirty="0"/>
              <a:t>依据</a:t>
            </a:r>
            <a:r>
              <a:rPr lang="en-US" altLang="zh-CN" dirty="0">
                <a:solidFill>
                  <a:srgbClr val="008000"/>
                </a:solidFill>
              </a:rPr>
              <a:t>total(</a:t>
            </a:r>
            <a:r>
              <a:rPr lang="zh-CN" altLang="en-US" dirty="0">
                <a:solidFill>
                  <a:srgbClr val="008000"/>
                </a:solidFill>
              </a:rPr>
              <a:t>未指定的分支数</a:t>
            </a:r>
            <a:r>
              <a:rPr lang="en-US" altLang="zh-CN" dirty="0">
                <a:solidFill>
                  <a:srgbClr val="008000"/>
                </a:solidFill>
              </a:rPr>
              <a:t>), </a:t>
            </a:r>
            <a:r>
              <a:rPr lang="zh-CN" altLang="en-US" dirty="0"/>
              <a:t>初始化</a:t>
            </a:r>
            <a:endParaRPr lang="en-US" altLang="zh-CN" dirty="0"/>
          </a:p>
          <a:p>
            <a:pPr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sz="3000" dirty="0"/>
              <a:t>  if(Z[</a:t>
            </a:r>
            <a:r>
              <a:rPr lang="en-US" altLang="zh-CN" sz="3000" dirty="0" err="1"/>
              <a:t>i</a:t>
            </a:r>
            <a:r>
              <a:rPr lang="en-US" altLang="zh-CN" sz="3000" dirty="0"/>
              <a:t>].degree==3)</a:t>
            </a:r>
          </a:p>
          <a:p>
            <a:pPr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sz="3000" dirty="0"/>
              <a:t>  else if(Z[</a:t>
            </a:r>
            <a:r>
              <a:rPr lang="en-US" altLang="zh-CN" sz="3000" dirty="0" err="1"/>
              <a:t>i</a:t>
            </a:r>
            <a:r>
              <a:rPr lang="en-US" altLang="zh-CN" sz="3000" dirty="0"/>
              <a:t>].degree==0)   </a:t>
            </a:r>
          </a:p>
          <a:p>
            <a:pPr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sz="3000" dirty="0"/>
              <a:t>  else</a:t>
            </a:r>
          </a:p>
          <a:p>
            <a:pPr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sz="3000" dirty="0"/>
              <a:t>   j=i-1;    count=0; </a:t>
            </a:r>
            <a:r>
              <a:rPr lang="en-US" altLang="zh-CN" dirty="0">
                <a:solidFill>
                  <a:srgbClr val="008000"/>
                </a:solidFill>
              </a:rPr>
              <a:t>//</a:t>
            </a:r>
            <a:r>
              <a:rPr lang="zh-CN" altLang="en-US" dirty="0">
                <a:solidFill>
                  <a:srgbClr val="008000"/>
                </a:solidFill>
              </a:rPr>
              <a:t>子孙个数初值</a:t>
            </a:r>
            <a:endParaRPr lang="en-US" altLang="zh-CN" dirty="0">
              <a:solidFill>
                <a:srgbClr val="008000"/>
              </a:solidFill>
            </a:endParaRPr>
          </a:p>
          <a:p>
            <a:pPr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sz="3000" dirty="0">
                <a:solidFill>
                  <a:srgbClr val="C00000"/>
                </a:solidFill>
              </a:rPr>
              <a:t>  </a:t>
            </a:r>
            <a:r>
              <a:rPr lang="en-US" altLang="zh-CN" sz="3000" dirty="0">
                <a:solidFill>
                  <a:srgbClr val="003399"/>
                </a:solidFill>
              </a:rPr>
              <a:t>while(total&gt;0)</a:t>
            </a:r>
          </a:p>
          <a:p>
            <a:pPr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sz="3000" dirty="0"/>
              <a:t>      if(Z[j].deg==3)</a:t>
            </a:r>
          </a:p>
          <a:p>
            <a:pPr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sz="3000" dirty="0"/>
              <a:t>      else if(Z[j].deg==0)</a:t>
            </a:r>
          </a:p>
          <a:p>
            <a:pPr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sz="3000" dirty="0"/>
              <a:t>      j=j-1;       count++; </a:t>
            </a:r>
          </a:p>
        </p:txBody>
      </p:sp>
      <p:sp>
        <p:nvSpPr>
          <p:cNvPr id="39" name="Text Box 6"/>
          <p:cNvSpPr txBox="1">
            <a:spLocks noChangeArrowheads="1"/>
          </p:cNvSpPr>
          <p:nvPr/>
        </p:nvSpPr>
        <p:spPr bwMode="auto">
          <a:xfrm>
            <a:off x="457200" y="695980"/>
            <a:ext cx="8686800" cy="523220"/>
          </a:xfrm>
          <a:prstGeom prst="rect">
            <a:avLst/>
          </a:prstGeom>
          <a:solidFill>
            <a:srgbClr val="3E7257"/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zh-CN" altLang="en-US" dirty="0">
                <a:solidFill>
                  <a:schemeClr val="bg1"/>
                </a:solidFill>
              </a:rPr>
              <a:t>“逆推二叉树”</a:t>
            </a:r>
            <a:endParaRPr lang="en-US" altLang="zh-CN" dirty="0">
              <a:solidFill>
                <a:schemeClr val="bg1"/>
              </a:solidFill>
            </a:endParaRPr>
          </a:p>
        </p:txBody>
      </p:sp>
      <p:graphicFrame>
        <p:nvGraphicFramePr>
          <p:cNvPr id="67" name="表格 66"/>
          <p:cNvGraphicFramePr>
            <a:graphicFrameLocks noGrp="1"/>
          </p:cNvGraphicFramePr>
          <p:nvPr/>
        </p:nvGraphicFramePr>
        <p:xfrm>
          <a:off x="1371600" y="6111240"/>
          <a:ext cx="76962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96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96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96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96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96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96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96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96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696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6962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chemeClr val="tx1"/>
                          </a:solidFill>
                        </a:rPr>
                        <a:t>F,0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chemeClr val="tx1"/>
                          </a:solidFill>
                        </a:rPr>
                        <a:t>D,2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chemeClr val="tx1"/>
                          </a:solidFill>
                        </a:rPr>
                        <a:t>B,1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chemeClr val="tx1"/>
                          </a:solidFill>
                        </a:rPr>
                        <a:t>N,0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chemeClr val="tx1"/>
                          </a:solidFill>
                        </a:rPr>
                        <a:t>G,1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chemeClr val="tx1"/>
                          </a:solidFill>
                        </a:rPr>
                        <a:t>H,0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chemeClr val="tx1"/>
                          </a:solidFill>
                        </a:rPr>
                        <a:t>E,3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chemeClr val="tx1"/>
                          </a:solidFill>
                        </a:rPr>
                        <a:t>K,0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chemeClr val="tx1"/>
                          </a:solidFill>
                        </a:rPr>
                        <a:t>C,3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chemeClr val="tx1"/>
                          </a:solidFill>
                        </a:rPr>
                        <a:t>A,3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6" name="Oval 27"/>
          <p:cNvSpPr>
            <a:spLocks noChangeArrowheads="1"/>
          </p:cNvSpPr>
          <p:nvPr/>
        </p:nvSpPr>
        <p:spPr bwMode="auto">
          <a:xfrm>
            <a:off x="1524000" y="1524000"/>
            <a:ext cx="432000" cy="432000"/>
          </a:xfrm>
          <a:prstGeom prst="ellipse">
            <a:avLst/>
          </a:prstGeom>
          <a:solidFill>
            <a:srgbClr val="FFFE98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/>
              <a:t>A</a:t>
            </a:r>
          </a:p>
        </p:txBody>
      </p:sp>
      <p:sp>
        <p:nvSpPr>
          <p:cNvPr id="77" name="Oval 28"/>
          <p:cNvSpPr>
            <a:spLocks noChangeArrowheads="1"/>
          </p:cNvSpPr>
          <p:nvPr/>
        </p:nvSpPr>
        <p:spPr bwMode="auto">
          <a:xfrm>
            <a:off x="2133600" y="2220245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C</a:t>
            </a:r>
            <a:endParaRPr lang="zh-CN" altLang="en-US" sz="3200" dirty="0"/>
          </a:p>
        </p:txBody>
      </p:sp>
      <p:sp>
        <p:nvSpPr>
          <p:cNvPr id="78" name="Oval 29"/>
          <p:cNvSpPr>
            <a:spLocks noChangeArrowheads="1"/>
          </p:cNvSpPr>
          <p:nvPr/>
        </p:nvSpPr>
        <p:spPr bwMode="auto">
          <a:xfrm>
            <a:off x="2539800" y="3000297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K</a:t>
            </a:r>
            <a:endParaRPr lang="zh-CN" altLang="en-US" sz="3200" dirty="0"/>
          </a:p>
        </p:txBody>
      </p:sp>
      <p:cxnSp>
        <p:nvCxnSpPr>
          <p:cNvPr id="79" name="直接连接符 78"/>
          <p:cNvCxnSpPr>
            <a:stCxn id="76" idx="3"/>
            <a:endCxn id="84" idx="0"/>
          </p:cNvCxnSpPr>
          <p:nvPr/>
        </p:nvCxnSpPr>
        <p:spPr bwMode="auto">
          <a:xfrm rot="5400000">
            <a:off x="1195078" y="1828058"/>
            <a:ext cx="327510" cy="4568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0" name="直接连接符 79"/>
          <p:cNvCxnSpPr>
            <a:stCxn id="76" idx="5"/>
            <a:endCxn id="77" idx="0"/>
          </p:cNvCxnSpPr>
          <p:nvPr/>
        </p:nvCxnSpPr>
        <p:spPr bwMode="auto">
          <a:xfrm rot="16200000" flipH="1">
            <a:off x="1957412" y="1828057"/>
            <a:ext cx="327510" cy="4568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1" name="直接连接符 80"/>
          <p:cNvCxnSpPr>
            <a:stCxn id="77" idx="5"/>
            <a:endCxn id="78" idx="0"/>
          </p:cNvCxnSpPr>
          <p:nvPr/>
        </p:nvCxnSpPr>
        <p:spPr bwMode="auto">
          <a:xfrm rot="16200000" flipH="1">
            <a:off x="2423409" y="2667905"/>
            <a:ext cx="411317" cy="2534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2" name="Oval 29"/>
          <p:cNvSpPr>
            <a:spLocks noChangeArrowheads="1"/>
          </p:cNvSpPr>
          <p:nvPr/>
        </p:nvSpPr>
        <p:spPr bwMode="auto">
          <a:xfrm>
            <a:off x="1676400" y="302287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E</a:t>
            </a:r>
            <a:endParaRPr lang="zh-CN" altLang="en-US" sz="3200" dirty="0"/>
          </a:p>
        </p:txBody>
      </p:sp>
      <p:cxnSp>
        <p:nvCxnSpPr>
          <p:cNvPr id="83" name="直接连接符 82"/>
          <p:cNvCxnSpPr>
            <a:stCxn id="77" idx="3"/>
            <a:endCxn id="82" idx="0"/>
          </p:cNvCxnSpPr>
          <p:nvPr/>
        </p:nvCxnSpPr>
        <p:spPr bwMode="auto">
          <a:xfrm rot="5400000">
            <a:off x="1827688" y="2653693"/>
            <a:ext cx="433890" cy="3044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4" name="Oval 28"/>
          <p:cNvSpPr>
            <a:spLocks noChangeArrowheads="1"/>
          </p:cNvSpPr>
          <p:nvPr/>
        </p:nvSpPr>
        <p:spPr bwMode="auto">
          <a:xfrm>
            <a:off x="914400" y="2220245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B</a:t>
            </a:r>
            <a:endParaRPr lang="zh-CN" altLang="en-US" sz="3200" dirty="0"/>
          </a:p>
        </p:txBody>
      </p:sp>
      <p:sp>
        <p:nvSpPr>
          <p:cNvPr id="85" name="Oval 29"/>
          <p:cNvSpPr>
            <a:spLocks noChangeArrowheads="1"/>
          </p:cNvSpPr>
          <p:nvPr/>
        </p:nvSpPr>
        <p:spPr bwMode="auto">
          <a:xfrm>
            <a:off x="1295400" y="3771935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G</a:t>
            </a:r>
            <a:endParaRPr lang="zh-CN" altLang="en-US" sz="3200" dirty="0"/>
          </a:p>
        </p:txBody>
      </p:sp>
      <p:cxnSp>
        <p:nvCxnSpPr>
          <p:cNvPr id="86" name="直接连接符 85"/>
          <p:cNvCxnSpPr>
            <a:stCxn id="82" idx="3"/>
            <a:endCxn id="85" idx="0"/>
          </p:cNvCxnSpPr>
          <p:nvPr/>
        </p:nvCxnSpPr>
        <p:spPr bwMode="auto">
          <a:xfrm rot="5400000">
            <a:off x="1435368" y="3467638"/>
            <a:ext cx="380330" cy="2282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7" name="Oval 29"/>
          <p:cNvSpPr>
            <a:spLocks noChangeArrowheads="1"/>
          </p:cNvSpPr>
          <p:nvPr/>
        </p:nvSpPr>
        <p:spPr bwMode="auto">
          <a:xfrm>
            <a:off x="2133600" y="3794645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H</a:t>
            </a:r>
            <a:endParaRPr lang="zh-CN" altLang="en-US" sz="3200" dirty="0"/>
          </a:p>
        </p:txBody>
      </p:sp>
      <p:cxnSp>
        <p:nvCxnSpPr>
          <p:cNvPr id="88" name="直接连接符 87"/>
          <p:cNvCxnSpPr>
            <a:stCxn id="82" idx="5"/>
            <a:endCxn id="87" idx="0"/>
          </p:cNvCxnSpPr>
          <p:nvPr/>
        </p:nvCxnSpPr>
        <p:spPr bwMode="auto">
          <a:xfrm rot="16200000" flipH="1">
            <a:off x="1995847" y="3440892"/>
            <a:ext cx="403040" cy="3044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5" name="Oval 29"/>
          <p:cNvSpPr>
            <a:spLocks noChangeArrowheads="1"/>
          </p:cNvSpPr>
          <p:nvPr/>
        </p:nvSpPr>
        <p:spPr bwMode="auto">
          <a:xfrm>
            <a:off x="381000" y="297180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D</a:t>
            </a:r>
            <a:endParaRPr lang="zh-CN" altLang="en-US" sz="3200" dirty="0"/>
          </a:p>
        </p:txBody>
      </p:sp>
      <p:cxnSp>
        <p:nvCxnSpPr>
          <p:cNvPr id="36" name="直接连接符 35"/>
          <p:cNvCxnSpPr>
            <a:stCxn id="84" idx="3"/>
            <a:endCxn id="35" idx="0"/>
          </p:cNvCxnSpPr>
          <p:nvPr/>
        </p:nvCxnSpPr>
        <p:spPr bwMode="auto">
          <a:xfrm rot="5400000">
            <a:off x="595923" y="2590058"/>
            <a:ext cx="382820" cy="3806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3" name="Oval 29"/>
          <p:cNvSpPr>
            <a:spLocks noChangeArrowheads="1"/>
          </p:cNvSpPr>
          <p:nvPr/>
        </p:nvSpPr>
        <p:spPr bwMode="auto">
          <a:xfrm>
            <a:off x="558600" y="378487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F</a:t>
            </a:r>
            <a:endParaRPr lang="zh-CN" altLang="en-US" sz="3200" dirty="0"/>
          </a:p>
        </p:txBody>
      </p:sp>
      <p:cxnSp>
        <p:nvCxnSpPr>
          <p:cNvPr id="34" name="直接连接符 33"/>
          <p:cNvCxnSpPr>
            <a:stCxn id="35" idx="4"/>
            <a:endCxn id="33" idx="0"/>
          </p:cNvCxnSpPr>
          <p:nvPr/>
        </p:nvCxnSpPr>
        <p:spPr bwMode="auto">
          <a:xfrm rot="16200000" flipH="1">
            <a:off x="495265" y="3505535"/>
            <a:ext cx="381070" cy="1776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0" name="Oval 29"/>
          <p:cNvSpPr>
            <a:spLocks noChangeArrowheads="1"/>
          </p:cNvSpPr>
          <p:nvPr/>
        </p:nvSpPr>
        <p:spPr bwMode="auto">
          <a:xfrm>
            <a:off x="914400" y="457200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N</a:t>
            </a:r>
            <a:endParaRPr lang="zh-CN" altLang="en-US" sz="3200" dirty="0"/>
          </a:p>
        </p:txBody>
      </p:sp>
      <p:cxnSp>
        <p:nvCxnSpPr>
          <p:cNvPr id="41" name="直接连接符 40"/>
          <p:cNvCxnSpPr>
            <a:stCxn id="85" idx="3"/>
            <a:endCxn id="40" idx="0"/>
          </p:cNvCxnSpPr>
          <p:nvPr/>
        </p:nvCxnSpPr>
        <p:spPr bwMode="auto">
          <a:xfrm rot="5400000">
            <a:off x="1028868" y="4242203"/>
            <a:ext cx="431330" cy="2282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矩形 44"/>
          <p:cNvSpPr/>
          <p:nvPr/>
        </p:nvSpPr>
        <p:spPr>
          <a:xfrm>
            <a:off x="152400" y="6096000"/>
            <a:ext cx="1221808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zh-CN" altLang="en-US" dirty="0"/>
              <a:t>数组</a:t>
            </a:r>
            <a:r>
              <a:rPr lang="en-US" altLang="zh-CN" dirty="0"/>
              <a:t>Z:</a:t>
            </a:r>
            <a:endParaRPr lang="zh-CN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3429000" y="646569"/>
            <a:ext cx="5410200" cy="609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>
                <a:solidFill>
                  <a:srgbClr val="FFFF99"/>
                </a:solidFill>
                <a:sym typeface="Wingdings" pitchFamily="2" charset="2"/>
              </a:rPr>
              <a:t></a:t>
            </a:r>
            <a:r>
              <a:rPr lang="zh-CN" altLang="en-US" dirty="0">
                <a:solidFill>
                  <a:srgbClr val="FFFF99"/>
                </a:solidFill>
              </a:rPr>
              <a:t>计算任意结点 </a:t>
            </a:r>
            <a:r>
              <a:rPr lang="en-US" altLang="zh-CN" dirty="0" err="1">
                <a:solidFill>
                  <a:srgbClr val="FFFF99"/>
                </a:solidFill>
              </a:rPr>
              <a:t>i</a:t>
            </a:r>
            <a:r>
              <a:rPr lang="en-US" altLang="zh-CN" dirty="0">
                <a:solidFill>
                  <a:srgbClr val="FFFF99"/>
                </a:solidFill>
              </a:rPr>
              <a:t> </a:t>
            </a:r>
            <a:r>
              <a:rPr lang="zh-CN" altLang="en-US" dirty="0">
                <a:solidFill>
                  <a:srgbClr val="FFFF99"/>
                </a:solidFill>
              </a:rPr>
              <a:t>的子孙个数？</a:t>
            </a:r>
            <a:endParaRPr lang="en-US" altLang="zh-CN" dirty="0">
              <a:solidFill>
                <a:srgbClr val="FFFF99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3439500" y="4298757"/>
            <a:ext cx="522900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b="1" dirty="0">
                <a:solidFill>
                  <a:srgbClr val="003399"/>
                </a:solidFill>
              </a:rPr>
              <a:t> { </a:t>
            </a:r>
            <a:endParaRPr lang="zh-CN" altLang="en-US" b="1" dirty="0"/>
          </a:p>
        </p:txBody>
      </p:sp>
      <p:sp>
        <p:nvSpPr>
          <p:cNvPr id="51" name="矩形 50"/>
          <p:cNvSpPr/>
          <p:nvPr/>
        </p:nvSpPr>
        <p:spPr>
          <a:xfrm>
            <a:off x="7010400" y="5365557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b="1" dirty="0">
                <a:solidFill>
                  <a:srgbClr val="003399"/>
                </a:solidFill>
              </a:rPr>
              <a:t>} </a:t>
            </a:r>
            <a:endParaRPr lang="zh-CN" altLang="en-US" b="1" dirty="0">
              <a:solidFill>
                <a:srgbClr val="003399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7375304" y="1676400"/>
            <a:ext cx="1455848" cy="6126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000" dirty="0"/>
              <a:t>total=2;</a:t>
            </a:r>
            <a:endParaRPr lang="zh-CN" altLang="en-US" sz="3000" dirty="0"/>
          </a:p>
        </p:txBody>
      </p:sp>
      <p:sp>
        <p:nvSpPr>
          <p:cNvPr id="53" name="矩形 52"/>
          <p:cNvSpPr/>
          <p:nvPr/>
        </p:nvSpPr>
        <p:spPr>
          <a:xfrm>
            <a:off x="7383352" y="2209800"/>
            <a:ext cx="1455848" cy="6126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000" dirty="0"/>
              <a:t>total=0;</a:t>
            </a:r>
            <a:endParaRPr lang="zh-CN" altLang="en-US" sz="3000" dirty="0"/>
          </a:p>
        </p:txBody>
      </p:sp>
      <p:sp>
        <p:nvSpPr>
          <p:cNvPr id="54" name="矩形 53"/>
          <p:cNvSpPr/>
          <p:nvPr/>
        </p:nvSpPr>
        <p:spPr>
          <a:xfrm>
            <a:off x="7383352" y="2740132"/>
            <a:ext cx="1455848" cy="6126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000" dirty="0"/>
              <a:t>total=1;</a:t>
            </a:r>
            <a:endParaRPr lang="zh-CN" altLang="en-US" sz="3000" dirty="0"/>
          </a:p>
        </p:txBody>
      </p:sp>
      <p:sp>
        <p:nvSpPr>
          <p:cNvPr id="55" name="矩形 54"/>
          <p:cNvSpPr/>
          <p:nvPr/>
        </p:nvSpPr>
        <p:spPr>
          <a:xfrm>
            <a:off x="7295932" y="4267200"/>
            <a:ext cx="1467068" cy="6126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000" dirty="0"/>
              <a:t>total++;</a:t>
            </a:r>
            <a:endParaRPr lang="zh-CN" altLang="en-US" sz="3000" dirty="0"/>
          </a:p>
        </p:txBody>
      </p:sp>
      <p:sp>
        <p:nvSpPr>
          <p:cNvPr id="56" name="矩形 55"/>
          <p:cNvSpPr/>
          <p:nvPr/>
        </p:nvSpPr>
        <p:spPr>
          <a:xfrm>
            <a:off x="7295932" y="4876800"/>
            <a:ext cx="1274708" cy="6694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000" dirty="0"/>
              <a:t>total--;</a:t>
            </a:r>
            <a:endParaRPr lang="zh-CN" altLang="en-US" sz="3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  <p:bldP spid="77" grpId="0" animBg="1"/>
      <p:bldP spid="78" grpId="0" animBg="1"/>
      <p:bldP spid="82" grpId="0" animBg="1"/>
      <p:bldP spid="84" grpId="0" animBg="1"/>
      <p:bldP spid="85" grpId="0" animBg="1"/>
      <p:bldP spid="87" grpId="0" animBg="1"/>
      <p:bldP spid="35" grpId="0" animBg="1"/>
      <p:bldP spid="33" grpId="0" animBg="1"/>
      <p:bldP spid="40" grpId="0" animBg="1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zh-CN" altLang="en-US" dirty="0">
                <a:latin typeface="黑体" pitchFamily="2" charset="-122"/>
                <a:ea typeface="黑体" pitchFamily="2" charset="-122"/>
              </a:rPr>
              <a:t>结点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--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度表示法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(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补充内容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)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9" name="Text Box 6"/>
          <p:cNvSpPr txBox="1">
            <a:spLocks noChangeArrowheads="1"/>
          </p:cNvSpPr>
          <p:nvPr/>
        </p:nvSpPr>
        <p:spPr bwMode="auto">
          <a:xfrm>
            <a:off x="2743200" y="1811178"/>
            <a:ext cx="6400800" cy="3216265"/>
          </a:xfrm>
          <a:prstGeom prst="rect">
            <a:avLst/>
          </a:prstGeom>
          <a:solidFill>
            <a:srgbClr val="3E7257"/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45000"/>
              </a:lnSpc>
              <a:spcBef>
                <a:spcPts val="0"/>
              </a:spcBef>
              <a:buNone/>
            </a:pPr>
            <a:r>
              <a:rPr lang="en-US" altLang="zh-CN" dirty="0">
                <a:solidFill>
                  <a:schemeClr val="bg1"/>
                </a:solidFill>
              </a:rPr>
              <a:t>-- </a:t>
            </a:r>
            <a:r>
              <a:rPr lang="zh-CN" altLang="en-US" dirty="0">
                <a:solidFill>
                  <a:schemeClr val="bg1"/>
                </a:solidFill>
              </a:rPr>
              <a:t>若</a:t>
            </a:r>
            <a:r>
              <a:rPr lang="en-US" altLang="zh-CN" dirty="0">
                <a:solidFill>
                  <a:schemeClr val="bg1"/>
                </a:solidFill>
              </a:rPr>
              <a:t>Z[</a:t>
            </a:r>
            <a:r>
              <a:rPr lang="en-US" altLang="zh-CN" dirty="0" err="1">
                <a:solidFill>
                  <a:schemeClr val="bg1"/>
                </a:solidFill>
              </a:rPr>
              <a:t>i</a:t>
            </a:r>
            <a:r>
              <a:rPr lang="en-US" altLang="zh-CN" dirty="0">
                <a:solidFill>
                  <a:schemeClr val="bg1"/>
                </a:solidFill>
              </a:rPr>
              <a:t>].degree==0</a:t>
            </a:r>
            <a:r>
              <a:rPr lang="zh-CN" altLang="en-US" dirty="0">
                <a:solidFill>
                  <a:schemeClr val="bg1"/>
                </a:solidFill>
              </a:rPr>
              <a:t>，</a:t>
            </a:r>
            <a:endParaRPr lang="en-US" altLang="zh-CN" dirty="0">
              <a:solidFill>
                <a:schemeClr val="bg1"/>
              </a:solidFill>
            </a:endParaRPr>
          </a:p>
          <a:p>
            <a:pPr>
              <a:lnSpc>
                <a:spcPct val="145000"/>
              </a:lnSpc>
              <a:spcBef>
                <a:spcPts val="0"/>
              </a:spcBef>
              <a:buNone/>
            </a:pPr>
            <a:r>
              <a:rPr lang="en-US" altLang="zh-CN" dirty="0">
                <a:solidFill>
                  <a:schemeClr val="bg1"/>
                </a:solidFill>
              </a:rPr>
              <a:t>-- </a:t>
            </a:r>
            <a:r>
              <a:rPr lang="zh-CN" altLang="en-US" dirty="0">
                <a:solidFill>
                  <a:schemeClr val="bg1"/>
                </a:solidFill>
              </a:rPr>
              <a:t>若</a:t>
            </a:r>
            <a:r>
              <a:rPr lang="en-US" altLang="zh-CN" dirty="0">
                <a:solidFill>
                  <a:schemeClr val="bg1"/>
                </a:solidFill>
              </a:rPr>
              <a:t>…………..==1</a:t>
            </a:r>
            <a:r>
              <a:rPr lang="zh-CN" altLang="en-US" dirty="0">
                <a:solidFill>
                  <a:schemeClr val="bg1"/>
                </a:solidFill>
              </a:rPr>
              <a:t>，</a:t>
            </a:r>
            <a:endParaRPr lang="en-US" altLang="zh-CN" dirty="0">
              <a:solidFill>
                <a:schemeClr val="bg1"/>
              </a:solidFill>
            </a:endParaRPr>
          </a:p>
          <a:p>
            <a:pPr>
              <a:lnSpc>
                <a:spcPct val="145000"/>
              </a:lnSpc>
              <a:spcBef>
                <a:spcPts val="0"/>
              </a:spcBef>
              <a:buNone/>
            </a:pPr>
            <a:r>
              <a:rPr lang="en-US" altLang="zh-CN" dirty="0">
                <a:solidFill>
                  <a:schemeClr val="bg1"/>
                </a:solidFill>
              </a:rPr>
              <a:t>-- </a:t>
            </a:r>
            <a:r>
              <a:rPr lang="zh-CN" altLang="en-US" dirty="0">
                <a:solidFill>
                  <a:schemeClr val="bg1"/>
                </a:solidFill>
              </a:rPr>
              <a:t>若</a:t>
            </a:r>
            <a:r>
              <a:rPr lang="en-US" altLang="zh-CN" dirty="0">
                <a:solidFill>
                  <a:schemeClr val="bg1"/>
                </a:solidFill>
              </a:rPr>
              <a:t>…………..==2</a:t>
            </a:r>
            <a:r>
              <a:rPr lang="zh-CN" altLang="en-US" dirty="0">
                <a:solidFill>
                  <a:schemeClr val="bg1"/>
                </a:solidFill>
              </a:rPr>
              <a:t>，</a:t>
            </a:r>
            <a:endParaRPr lang="en-US" altLang="zh-CN" dirty="0">
              <a:solidFill>
                <a:schemeClr val="bg1"/>
              </a:solidFill>
            </a:endParaRPr>
          </a:p>
          <a:p>
            <a:pPr>
              <a:lnSpc>
                <a:spcPct val="145000"/>
              </a:lnSpc>
              <a:spcBef>
                <a:spcPts val="0"/>
              </a:spcBef>
              <a:buNone/>
            </a:pPr>
            <a:r>
              <a:rPr lang="en-US" altLang="zh-CN" dirty="0">
                <a:solidFill>
                  <a:srgbClr val="FFCF37"/>
                </a:solidFill>
              </a:rPr>
              <a:t>-- </a:t>
            </a:r>
            <a:r>
              <a:rPr lang="zh-CN" altLang="en-US" dirty="0">
                <a:solidFill>
                  <a:srgbClr val="FFCF37"/>
                </a:solidFill>
              </a:rPr>
              <a:t>若</a:t>
            </a:r>
            <a:r>
              <a:rPr lang="en-US" altLang="zh-CN" dirty="0">
                <a:solidFill>
                  <a:srgbClr val="FFCF37"/>
                </a:solidFill>
              </a:rPr>
              <a:t>……….….==3</a:t>
            </a:r>
            <a:r>
              <a:rPr lang="zh-CN" altLang="en-US" dirty="0">
                <a:solidFill>
                  <a:srgbClr val="FFCF37"/>
                </a:solidFill>
              </a:rPr>
              <a:t>，</a:t>
            </a:r>
            <a:endParaRPr lang="en-US" altLang="zh-CN" dirty="0">
              <a:solidFill>
                <a:srgbClr val="FFCF37"/>
              </a:solidFill>
            </a:endParaRPr>
          </a:p>
          <a:p>
            <a:pPr>
              <a:lnSpc>
                <a:spcPct val="145000"/>
              </a:lnSpc>
              <a:spcBef>
                <a:spcPts val="0"/>
              </a:spcBef>
              <a:buNone/>
            </a:pPr>
            <a:r>
              <a:rPr lang="zh-CN" altLang="en-US" dirty="0">
                <a:solidFill>
                  <a:srgbClr val="FFC000"/>
                </a:solidFill>
              </a:rPr>
              <a:t>   左儿子为</a:t>
            </a:r>
            <a:endParaRPr lang="en-US" altLang="zh-CN" dirty="0">
              <a:solidFill>
                <a:srgbClr val="FFC000"/>
              </a:solidFill>
            </a:endParaRPr>
          </a:p>
        </p:txBody>
      </p:sp>
      <p:graphicFrame>
        <p:nvGraphicFramePr>
          <p:cNvPr id="67" name="表格 66"/>
          <p:cNvGraphicFramePr>
            <a:graphicFrameLocks noGrp="1"/>
          </p:cNvGraphicFramePr>
          <p:nvPr/>
        </p:nvGraphicFramePr>
        <p:xfrm>
          <a:off x="1905001" y="5073843"/>
          <a:ext cx="7162799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32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32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32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32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32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232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2325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0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0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8" name="矩形 67"/>
          <p:cNvSpPr/>
          <p:nvPr/>
        </p:nvSpPr>
        <p:spPr>
          <a:xfrm>
            <a:off x="1905000" y="5029200"/>
            <a:ext cx="100380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/>
              <a:t>(G,0)</a:t>
            </a:r>
            <a:endParaRPr lang="zh-CN" altLang="en-US" dirty="0"/>
          </a:p>
        </p:txBody>
      </p:sp>
      <p:sp>
        <p:nvSpPr>
          <p:cNvPr id="69" name="矩形 68"/>
          <p:cNvSpPr/>
          <p:nvPr/>
        </p:nvSpPr>
        <p:spPr>
          <a:xfrm>
            <a:off x="5012400" y="5042726"/>
            <a:ext cx="984565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/>
              <a:t>(N,0)</a:t>
            </a:r>
            <a:endParaRPr lang="zh-CN" altLang="en-US" dirty="0"/>
          </a:p>
        </p:txBody>
      </p:sp>
      <p:sp>
        <p:nvSpPr>
          <p:cNvPr id="70" name="矩形 69"/>
          <p:cNvSpPr/>
          <p:nvPr/>
        </p:nvSpPr>
        <p:spPr>
          <a:xfrm>
            <a:off x="2971800" y="5052501"/>
            <a:ext cx="90467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/>
              <a:t>(F,0)</a:t>
            </a:r>
            <a:endParaRPr lang="zh-CN" altLang="en-US" dirty="0"/>
          </a:p>
        </p:txBody>
      </p:sp>
      <p:sp>
        <p:nvSpPr>
          <p:cNvPr id="71" name="矩形 70"/>
          <p:cNvSpPr/>
          <p:nvPr/>
        </p:nvSpPr>
        <p:spPr>
          <a:xfrm>
            <a:off x="3962400" y="5052501"/>
            <a:ext cx="984565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/>
              <a:t>(D,3)</a:t>
            </a:r>
            <a:endParaRPr lang="zh-CN" altLang="en-US" dirty="0"/>
          </a:p>
        </p:txBody>
      </p:sp>
      <p:sp>
        <p:nvSpPr>
          <p:cNvPr id="72" name="矩形 71"/>
          <p:cNvSpPr/>
          <p:nvPr/>
        </p:nvSpPr>
        <p:spPr>
          <a:xfrm>
            <a:off x="6046675" y="5052501"/>
            <a:ext cx="963725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/>
              <a:t>(K,1)</a:t>
            </a:r>
            <a:endParaRPr lang="zh-CN" altLang="en-US" dirty="0"/>
          </a:p>
        </p:txBody>
      </p:sp>
      <p:sp>
        <p:nvSpPr>
          <p:cNvPr id="73" name="矩形 72"/>
          <p:cNvSpPr/>
          <p:nvPr/>
        </p:nvSpPr>
        <p:spPr>
          <a:xfrm>
            <a:off x="7010400" y="5029200"/>
            <a:ext cx="984565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/>
              <a:t>(H,2)</a:t>
            </a:r>
            <a:endParaRPr lang="zh-CN" altLang="en-US" dirty="0"/>
          </a:p>
        </p:txBody>
      </p:sp>
      <p:sp>
        <p:nvSpPr>
          <p:cNvPr id="74" name="矩形 73"/>
          <p:cNvSpPr/>
          <p:nvPr/>
        </p:nvSpPr>
        <p:spPr>
          <a:xfrm>
            <a:off x="8077200" y="5029200"/>
            <a:ext cx="963725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/>
              <a:t>(A,3)</a:t>
            </a:r>
            <a:endParaRPr lang="zh-CN" altLang="en-US" dirty="0"/>
          </a:p>
        </p:txBody>
      </p:sp>
      <p:sp>
        <p:nvSpPr>
          <p:cNvPr id="75" name="矩形 74"/>
          <p:cNvSpPr/>
          <p:nvPr/>
        </p:nvSpPr>
        <p:spPr>
          <a:xfrm>
            <a:off x="606992" y="5064068"/>
            <a:ext cx="1221808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zh-CN" altLang="en-US" dirty="0"/>
              <a:t>数组</a:t>
            </a:r>
            <a:r>
              <a:rPr lang="en-US" altLang="zh-CN" dirty="0"/>
              <a:t>Z:</a:t>
            </a:r>
            <a:endParaRPr lang="zh-CN" altLang="en-US" dirty="0"/>
          </a:p>
        </p:txBody>
      </p:sp>
      <p:sp>
        <p:nvSpPr>
          <p:cNvPr id="76" name="Oval 27"/>
          <p:cNvSpPr>
            <a:spLocks noChangeArrowheads="1"/>
          </p:cNvSpPr>
          <p:nvPr/>
        </p:nvSpPr>
        <p:spPr bwMode="auto">
          <a:xfrm>
            <a:off x="1447800" y="1676400"/>
            <a:ext cx="432000" cy="432000"/>
          </a:xfrm>
          <a:prstGeom prst="ellipse">
            <a:avLst/>
          </a:prstGeom>
          <a:solidFill>
            <a:srgbClr val="FFFE98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/>
              <a:t>A</a:t>
            </a:r>
          </a:p>
        </p:txBody>
      </p:sp>
      <p:sp>
        <p:nvSpPr>
          <p:cNvPr id="77" name="Oval 28"/>
          <p:cNvSpPr>
            <a:spLocks noChangeArrowheads="1"/>
          </p:cNvSpPr>
          <p:nvPr/>
        </p:nvSpPr>
        <p:spPr bwMode="auto">
          <a:xfrm>
            <a:off x="1905000" y="2475175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H</a:t>
            </a:r>
            <a:endParaRPr lang="zh-CN" altLang="en-US" sz="3200" dirty="0"/>
          </a:p>
        </p:txBody>
      </p:sp>
      <p:sp>
        <p:nvSpPr>
          <p:cNvPr id="78" name="Oval 29"/>
          <p:cNvSpPr>
            <a:spLocks noChangeArrowheads="1"/>
          </p:cNvSpPr>
          <p:nvPr/>
        </p:nvSpPr>
        <p:spPr bwMode="auto">
          <a:xfrm>
            <a:off x="2286000" y="3255227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K</a:t>
            </a:r>
            <a:endParaRPr lang="zh-CN" altLang="en-US" sz="3200" dirty="0"/>
          </a:p>
        </p:txBody>
      </p:sp>
      <p:cxnSp>
        <p:nvCxnSpPr>
          <p:cNvPr id="79" name="直接连接符 78"/>
          <p:cNvCxnSpPr>
            <a:stCxn id="76" idx="3"/>
            <a:endCxn id="84" idx="0"/>
          </p:cNvCxnSpPr>
          <p:nvPr/>
        </p:nvCxnSpPr>
        <p:spPr bwMode="auto">
          <a:xfrm rot="5400000">
            <a:off x="1105713" y="2069823"/>
            <a:ext cx="430040" cy="3806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0" name="直接连接符 79"/>
          <p:cNvCxnSpPr>
            <a:stCxn id="76" idx="5"/>
            <a:endCxn id="77" idx="0"/>
          </p:cNvCxnSpPr>
          <p:nvPr/>
        </p:nvCxnSpPr>
        <p:spPr bwMode="auto">
          <a:xfrm rot="16200000" flipH="1">
            <a:off x="1753747" y="2107922"/>
            <a:ext cx="430040" cy="3044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1" name="直接连接符 80"/>
          <p:cNvCxnSpPr>
            <a:stCxn id="77" idx="5"/>
            <a:endCxn id="78" idx="0"/>
          </p:cNvCxnSpPr>
          <p:nvPr/>
        </p:nvCxnSpPr>
        <p:spPr bwMode="auto">
          <a:xfrm rot="16200000" flipH="1">
            <a:off x="2182209" y="2935435"/>
            <a:ext cx="411317" cy="2282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2" name="Oval 29"/>
          <p:cNvSpPr>
            <a:spLocks noChangeArrowheads="1"/>
          </p:cNvSpPr>
          <p:nvPr/>
        </p:nvSpPr>
        <p:spPr bwMode="auto">
          <a:xfrm>
            <a:off x="1320600" y="3274641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F</a:t>
            </a:r>
            <a:endParaRPr lang="zh-CN" altLang="en-US" sz="3200" dirty="0"/>
          </a:p>
        </p:txBody>
      </p:sp>
      <p:cxnSp>
        <p:nvCxnSpPr>
          <p:cNvPr id="83" name="直接连接符 82"/>
          <p:cNvCxnSpPr>
            <a:stCxn id="84" idx="5"/>
            <a:endCxn id="82" idx="0"/>
          </p:cNvCxnSpPr>
          <p:nvPr/>
        </p:nvCxnSpPr>
        <p:spPr bwMode="auto">
          <a:xfrm rot="16200000" flipH="1">
            <a:off x="1194502" y="2932542"/>
            <a:ext cx="430731" cy="2534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4" name="Oval 28"/>
          <p:cNvSpPr>
            <a:spLocks noChangeArrowheads="1"/>
          </p:cNvSpPr>
          <p:nvPr/>
        </p:nvSpPr>
        <p:spPr bwMode="auto">
          <a:xfrm>
            <a:off x="914400" y="2475175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D</a:t>
            </a:r>
            <a:endParaRPr lang="zh-CN" altLang="en-US" sz="3200" dirty="0"/>
          </a:p>
        </p:txBody>
      </p:sp>
      <p:sp>
        <p:nvSpPr>
          <p:cNvPr id="85" name="Oval 29"/>
          <p:cNvSpPr>
            <a:spLocks noChangeArrowheads="1"/>
          </p:cNvSpPr>
          <p:nvPr/>
        </p:nvSpPr>
        <p:spPr bwMode="auto">
          <a:xfrm>
            <a:off x="457200" y="3237175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G</a:t>
            </a:r>
            <a:endParaRPr lang="zh-CN" altLang="en-US" sz="3200" dirty="0"/>
          </a:p>
        </p:txBody>
      </p:sp>
      <p:cxnSp>
        <p:nvCxnSpPr>
          <p:cNvPr id="86" name="直接连接符 85"/>
          <p:cNvCxnSpPr>
            <a:stCxn id="84" idx="3"/>
            <a:endCxn id="85" idx="0"/>
          </p:cNvCxnSpPr>
          <p:nvPr/>
        </p:nvCxnSpPr>
        <p:spPr bwMode="auto">
          <a:xfrm rot="5400000">
            <a:off x="628801" y="2888310"/>
            <a:ext cx="393265" cy="3044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7" name="Oval 29"/>
          <p:cNvSpPr>
            <a:spLocks noChangeArrowheads="1"/>
          </p:cNvSpPr>
          <p:nvPr/>
        </p:nvSpPr>
        <p:spPr bwMode="auto">
          <a:xfrm>
            <a:off x="1828800" y="406380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N</a:t>
            </a:r>
            <a:endParaRPr lang="zh-CN" altLang="en-US" sz="3200" dirty="0"/>
          </a:p>
        </p:txBody>
      </p:sp>
      <p:cxnSp>
        <p:nvCxnSpPr>
          <p:cNvPr id="88" name="直接连接符 87"/>
          <p:cNvCxnSpPr>
            <a:stCxn id="78" idx="3"/>
            <a:endCxn id="87" idx="0"/>
          </p:cNvCxnSpPr>
          <p:nvPr/>
        </p:nvCxnSpPr>
        <p:spPr bwMode="auto">
          <a:xfrm rot="5400000">
            <a:off x="1977114" y="3691649"/>
            <a:ext cx="439838" cy="3044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9" name="矩形 88"/>
          <p:cNvSpPr/>
          <p:nvPr/>
        </p:nvSpPr>
        <p:spPr>
          <a:xfrm>
            <a:off x="2205758" y="5541258"/>
            <a:ext cx="6938242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/>
              <a:t>0         1        2        3         4         5        6</a:t>
            </a:r>
            <a:endParaRPr lang="zh-CN" altLang="en-US" dirty="0"/>
          </a:p>
        </p:txBody>
      </p:sp>
      <p:sp>
        <p:nvSpPr>
          <p:cNvPr id="90" name="矩形 89"/>
          <p:cNvSpPr/>
          <p:nvPr/>
        </p:nvSpPr>
        <p:spPr>
          <a:xfrm>
            <a:off x="838200" y="5545105"/>
            <a:ext cx="1002198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zh-CN" altLang="en-US" dirty="0"/>
              <a:t>下标</a:t>
            </a:r>
            <a:r>
              <a:rPr lang="en-US" altLang="zh-CN" dirty="0"/>
              <a:t>:</a:t>
            </a:r>
            <a:endParaRPr lang="zh-CN" altLang="en-US" dirty="0"/>
          </a:p>
        </p:txBody>
      </p:sp>
      <p:sp>
        <p:nvSpPr>
          <p:cNvPr id="30" name="Text Box 6"/>
          <p:cNvSpPr txBox="1">
            <a:spLocks noChangeArrowheads="1"/>
          </p:cNvSpPr>
          <p:nvPr/>
        </p:nvSpPr>
        <p:spPr bwMode="auto">
          <a:xfrm>
            <a:off x="2743200" y="1113771"/>
            <a:ext cx="6400800" cy="638829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45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zh-CN" altLang="en-US" dirty="0"/>
              <a:t> 下标为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zh-CN" altLang="en-US" dirty="0"/>
              <a:t>的结点的左、右儿子？</a:t>
            </a:r>
            <a:endParaRPr lang="en-US" altLang="zh-CN" dirty="0"/>
          </a:p>
        </p:txBody>
      </p:sp>
      <p:sp>
        <p:nvSpPr>
          <p:cNvPr id="31" name="矩形 30"/>
          <p:cNvSpPr/>
          <p:nvPr/>
        </p:nvSpPr>
        <p:spPr>
          <a:xfrm>
            <a:off x="6076161" y="1905000"/>
            <a:ext cx="1980029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dirty="0">
                <a:solidFill>
                  <a:schemeClr val="bg1"/>
                </a:solidFill>
              </a:rPr>
              <a:t>则无儿子；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6076161" y="2514600"/>
            <a:ext cx="2839239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dirty="0">
                <a:solidFill>
                  <a:schemeClr val="bg1"/>
                </a:solidFill>
              </a:rPr>
              <a:t>则左儿子为 </a:t>
            </a:r>
            <a:r>
              <a:rPr lang="en-US" altLang="zh-CN" dirty="0">
                <a:solidFill>
                  <a:schemeClr val="bg1"/>
                </a:solidFill>
              </a:rPr>
              <a:t>i-1</a:t>
            </a:r>
            <a:r>
              <a:rPr lang="zh-CN" altLang="en-US" dirty="0">
                <a:solidFill>
                  <a:schemeClr val="bg1"/>
                </a:solidFill>
              </a:rPr>
              <a:t>；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6076161" y="3159604"/>
            <a:ext cx="2839239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dirty="0">
                <a:solidFill>
                  <a:schemeClr val="bg1"/>
                </a:solidFill>
              </a:rPr>
              <a:t>则右儿子为</a:t>
            </a:r>
            <a:r>
              <a:rPr lang="en-US" altLang="zh-CN" dirty="0">
                <a:solidFill>
                  <a:schemeClr val="bg1"/>
                </a:solidFill>
              </a:rPr>
              <a:t> i-1</a:t>
            </a:r>
            <a:r>
              <a:rPr lang="zh-CN" altLang="en-US" dirty="0">
                <a:solidFill>
                  <a:schemeClr val="bg1"/>
                </a:solidFill>
              </a:rPr>
              <a:t>；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6076161" y="3733800"/>
            <a:ext cx="2839239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dirty="0">
                <a:solidFill>
                  <a:srgbClr val="FFCF37"/>
                </a:solidFill>
              </a:rPr>
              <a:t>则右儿子为 </a:t>
            </a:r>
            <a:r>
              <a:rPr lang="en-US" altLang="zh-CN" dirty="0">
                <a:solidFill>
                  <a:srgbClr val="FFCF37"/>
                </a:solidFill>
              </a:rPr>
              <a:t>i-1</a:t>
            </a:r>
            <a:r>
              <a:rPr lang="zh-CN" altLang="en-US" dirty="0">
                <a:solidFill>
                  <a:srgbClr val="FFCF37"/>
                </a:solidFill>
              </a:rPr>
              <a:t>，</a:t>
            </a:r>
          </a:p>
        </p:txBody>
      </p:sp>
      <p:sp>
        <p:nvSpPr>
          <p:cNvPr id="36" name="矩形 35"/>
          <p:cNvSpPr/>
          <p:nvPr/>
        </p:nvSpPr>
        <p:spPr>
          <a:xfrm>
            <a:off x="5638800" y="6131404"/>
            <a:ext cx="1859805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8000"/>
                </a:solidFill>
              </a:rPr>
              <a:t>A</a:t>
            </a:r>
            <a:r>
              <a:rPr lang="zh-CN" altLang="en-US" dirty="0">
                <a:solidFill>
                  <a:srgbClr val="008000"/>
                </a:solidFill>
              </a:rPr>
              <a:t>的右子树</a:t>
            </a:r>
          </a:p>
        </p:txBody>
      </p:sp>
      <p:sp>
        <p:nvSpPr>
          <p:cNvPr id="37" name="矩形 36"/>
          <p:cNvSpPr/>
          <p:nvPr/>
        </p:nvSpPr>
        <p:spPr>
          <a:xfrm>
            <a:off x="8056613" y="6076546"/>
            <a:ext cx="782587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dirty="0">
                <a:solidFill>
                  <a:srgbClr val="008000"/>
                </a:solidFill>
              </a:rPr>
              <a:t>根</a:t>
            </a:r>
            <a:r>
              <a:rPr lang="en-US" altLang="zh-CN" dirty="0">
                <a:solidFill>
                  <a:srgbClr val="008000"/>
                </a:solidFill>
              </a:rPr>
              <a:t>A</a:t>
            </a:r>
            <a:endParaRPr lang="zh-CN" altLang="en-US" dirty="0">
              <a:solidFill>
                <a:srgbClr val="008000"/>
              </a:solidFill>
            </a:endParaRPr>
          </a:p>
        </p:txBody>
      </p:sp>
      <p:sp>
        <p:nvSpPr>
          <p:cNvPr id="38" name="左大括号 37"/>
          <p:cNvSpPr/>
          <p:nvPr/>
        </p:nvSpPr>
        <p:spPr bwMode="auto">
          <a:xfrm rot="5400000" flipH="1">
            <a:off x="6358800" y="5051746"/>
            <a:ext cx="262800" cy="2160000"/>
          </a:xfrm>
          <a:prstGeom prst="leftBrace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3581400" y="6150858"/>
            <a:ext cx="1859805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8000"/>
                </a:solidFill>
              </a:rPr>
              <a:t>A</a:t>
            </a:r>
            <a:r>
              <a:rPr lang="zh-CN" altLang="en-US" dirty="0">
                <a:solidFill>
                  <a:srgbClr val="008000"/>
                </a:solidFill>
              </a:rPr>
              <a:t>的左儿子</a:t>
            </a:r>
          </a:p>
        </p:txBody>
      </p:sp>
      <p:cxnSp>
        <p:nvCxnSpPr>
          <p:cNvPr id="43" name="直接箭头连接符 42"/>
          <p:cNvCxnSpPr/>
          <p:nvPr/>
        </p:nvCxnSpPr>
        <p:spPr bwMode="auto">
          <a:xfrm rot="5400000" flipH="1" flipV="1">
            <a:off x="4419600" y="5943600"/>
            <a:ext cx="457200" cy="1588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6" name="矩形 45"/>
          <p:cNvSpPr/>
          <p:nvPr/>
        </p:nvSpPr>
        <p:spPr>
          <a:xfrm>
            <a:off x="4648200" y="4343400"/>
            <a:ext cx="47244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altLang="zh-CN" dirty="0">
                <a:solidFill>
                  <a:srgbClr val="FFCF37"/>
                </a:solidFill>
              </a:rPr>
              <a:t>(i-1) -</a:t>
            </a:r>
            <a:r>
              <a:rPr lang="zh-CN" altLang="en-US" dirty="0">
                <a:solidFill>
                  <a:srgbClr val="FFCF37"/>
                </a:solidFill>
              </a:rPr>
              <a:t>右儿子的子孙数 </a:t>
            </a:r>
            <a:r>
              <a:rPr lang="en-US" altLang="zh-CN" dirty="0">
                <a:solidFill>
                  <a:srgbClr val="FFCF37"/>
                </a:solidFill>
              </a:rPr>
              <a:t>-1</a:t>
            </a:r>
            <a:r>
              <a:rPr lang="zh-CN" altLang="en-US" dirty="0">
                <a:solidFill>
                  <a:srgbClr val="FFCF37"/>
                </a:solidFill>
              </a:rPr>
              <a:t>；</a:t>
            </a:r>
            <a:endParaRPr lang="en-US" altLang="zh-CN" dirty="0">
              <a:solidFill>
                <a:srgbClr val="FFCF37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  <p:bldP spid="33" grpId="0"/>
      <p:bldP spid="34" grpId="0"/>
      <p:bldP spid="36" grpId="0"/>
      <p:bldP spid="37" grpId="0"/>
      <p:bldP spid="38" grpId="0" animBg="1"/>
      <p:bldP spid="40" grpId="0"/>
      <p:bldP spid="4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57200" y="-75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4400" kern="0" dirty="0">
                <a:solidFill>
                  <a:schemeClr val="tx2"/>
                </a:solidFill>
                <a:latin typeface="+mj-lt"/>
                <a:cs typeface="+mj-cs"/>
              </a:rPr>
              <a:t>5.1 </a:t>
            </a:r>
            <a:r>
              <a:rPr lang="zh-CN" altLang="en-US" sz="4400" kern="0" dirty="0">
                <a:solidFill>
                  <a:schemeClr val="tx2"/>
                </a:solidFill>
                <a:latin typeface="黑体" pitchFamily="2" charset="-122"/>
                <a:cs typeface="+mj-cs"/>
              </a:rPr>
              <a:t>二叉树</a:t>
            </a:r>
            <a:endParaRPr kumimoji="0" lang="zh-CN" altLang="en-US" sz="4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8" name="Text Box 6"/>
          <p:cNvSpPr txBox="1">
            <a:spLocks noChangeArrowheads="1"/>
          </p:cNvSpPr>
          <p:nvPr/>
        </p:nvSpPr>
        <p:spPr bwMode="auto">
          <a:xfrm>
            <a:off x="457200" y="1143000"/>
            <a:ext cx="8229600" cy="125265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SzPct val="75000"/>
              <a:buFont typeface="Wingdings" pitchFamily="2" charset="2"/>
              <a:buChar char="p"/>
            </a:pPr>
            <a:r>
              <a:rPr lang="zh-CN" altLang="en-US" sz="3200" dirty="0">
                <a:solidFill>
                  <a:srgbClr val="00518E"/>
                </a:solidFill>
              </a:rPr>
              <a:t> 二叉树：</a:t>
            </a:r>
            <a:r>
              <a:rPr lang="zh-CN" altLang="en-US" sz="3200" dirty="0"/>
              <a:t>有限个、有层次分枝关系的结点</a:t>
            </a:r>
            <a:endParaRPr lang="en-US" altLang="zh-CN" sz="3200" dirty="0"/>
          </a:p>
          <a:p>
            <a:pPr>
              <a:lnSpc>
                <a:spcPct val="120000"/>
              </a:lnSpc>
              <a:spcBef>
                <a:spcPts val="0"/>
              </a:spcBef>
              <a:buSzPct val="75000"/>
              <a:buNone/>
            </a:pPr>
            <a:r>
              <a:rPr lang="en-US" altLang="zh-CN" sz="3200" dirty="0"/>
              <a:t>                  </a:t>
            </a:r>
            <a:r>
              <a:rPr lang="zh-CN" altLang="en-US" sz="3200" dirty="0"/>
              <a:t>组成的集合；</a:t>
            </a:r>
            <a:endParaRPr lang="en-US" altLang="zh-CN" sz="3200" dirty="0">
              <a:solidFill>
                <a:srgbClr val="00518E"/>
              </a:solidFill>
              <a:sym typeface="Wingdings" pitchFamily="2" charset="2"/>
            </a:endParaRPr>
          </a:p>
        </p:txBody>
      </p:sp>
      <p:sp>
        <p:nvSpPr>
          <p:cNvPr id="19" name="Text Box 6"/>
          <p:cNvSpPr txBox="1">
            <a:spLocks noChangeArrowheads="1"/>
          </p:cNvSpPr>
          <p:nvPr/>
        </p:nvSpPr>
        <p:spPr bwMode="auto">
          <a:xfrm>
            <a:off x="457200" y="2438399"/>
            <a:ext cx="8229600" cy="196977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10000"/>
              </a:lnSpc>
              <a:spcBef>
                <a:spcPts val="0"/>
              </a:spcBef>
              <a:buSzPct val="75000"/>
              <a:buFont typeface="Wingdings" pitchFamily="2" charset="2"/>
              <a:buChar char="p"/>
            </a:pPr>
            <a:r>
              <a:rPr lang="zh-CN" altLang="en-US" sz="3200" dirty="0">
                <a:solidFill>
                  <a:srgbClr val="00518E"/>
                </a:solidFill>
              </a:rPr>
              <a:t> 非空</a:t>
            </a:r>
            <a:r>
              <a:rPr lang="zh-CN" altLang="en-US" sz="3200" baseline="0" dirty="0">
                <a:solidFill>
                  <a:srgbClr val="00518E"/>
                </a:solidFill>
                <a:latin typeface="Arial" charset="0"/>
              </a:rPr>
              <a:t>二叉树</a:t>
            </a:r>
            <a:r>
              <a:rPr lang="en-US" altLang="zh-CN" sz="3200" baseline="0" dirty="0">
                <a:solidFill>
                  <a:srgbClr val="00518E"/>
                </a:solidFill>
                <a:latin typeface="Arial" charset="0"/>
              </a:rPr>
              <a:t>(</a:t>
            </a:r>
            <a:r>
              <a:rPr lang="zh-CN" altLang="en-US" sz="3200" baseline="0" dirty="0">
                <a:solidFill>
                  <a:srgbClr val="00518E"/>
                </a:solidFill>
                <a:latin typeface="Arial" charset="0"/>
              </a:rPr>
              <a:t>递归定义</a:t>
            </a:r>
            <a:r>
              <a:rPr lang="en-US" altLang="zh-CN" sz="3200" baseline="0" dirty="0">
                <a:solidFill>
                  <a:srgbClr val="00518E"/>
                </a:solidFill>
                <a:latin typeface="Arial" charset="0"/>
              </a:rPr>
              <a:t>)</a:t>
            </a:r>
            <a:r>
              <a:rPr lang="zh-CN" altLang="en-US" sz="3200" dirty="0">
                <a:solidFill>
                  <a:srgbClr val="00518E"/>
                </a:solidFill>
              </a:rPr>
              <a:t>：</a:t>
            </a:r>
            <a:r>
              <a:rPr lang="en-US" altLang="zh-CN" sz="3200" baseline="0" dirty="0">
                <a:solidFill>
                  <a:srgbClr val="00518E"/>
                </a:solidFill>
                <a:latin typeface="Arial" charset="0"/>
              </a:rPr>
              <a:t>   </a:t>
            </a:r>
          </a:p>
          <a:p>
            <a:pPr algn="l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altLang="zh-CN" sz="3200" baseline="0" dirty="0">
                <a:latin typeface="Arial" charset="0"/>
              </a:rPr>
              <a:t>   -- </a:t>
            </a:r>
            <a:r>
              <a:rPr lang="zh-CN" altLang="en-US" sz="3200" baseline="0" dirty="0">
                <a:latin typeface="Arial" charset="0"/>
              </a:rPr>
              <a:t>一个根结点，</a:t>
            </a:r>
            <a:r>
              <a:rPr lang="zh-CN" altLang="en-US" sz="3200" dirty="0"/>
              <a:t>及其两棵互不相交的子树；</a:t>
            </a:r>
            <a:endParaRPr lang="en-US" altLang="zh-CN" sz="3200" baseline="0" dirty="0">
              <a:latin typeface="Arial" charset="0"/>
            </a:endParaRPr>
          </a:p>
          <a:p>
            <a:pPr algn="l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altLang="zh-CN" sz="3200" dirty="0"/>
              <a:t>   </a:t>
            </a:r>
            <a:r>
              <a:rPr lang="en-US" altLang="zh-CN" sz="3200" baseline="0" dirty="0">
                <a:latin typeface="Arial" charset="0"/>
              </a:rPr>
              <a:t>-- </a:t>
            </a:r>
            <a:r>
              <a:rPr lang="zh-CN" altLang="en-US" sz="3200" dirty="0"/>
              <a:t>左子树、右子树都是</a:t>
            </a:r>
            <a:r>
              <a:rPr lang="zh-CN" altLang="en-US" sz="3200" dirty="0">
                <a:solidFill>
                  <a:srgbClr val="007400"/>
                </a:solidFill>
              </a:rPr>
              <a:t>二叉树；</a:t>
            </a:r>
            <a:endParaRPr lang="en-US" altLang="zh-CN" sz="3200" baseline="0" dirty="0">
              <a:solidFill>
                <a:srgbClr val="007400"/>
              </a:solidFill>
              <a:latin typeface="Arial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953000" y="1774539"/>
            <a:ext cx="2667000" cy="587661"/>
          </a:xfrm>
          <a:prstGeom prst="rect">
            <a:avLst/>
          </a:prstGeom>
          <a:noFill/>
          <a:ln w="2857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3200" dirty="0">
                <a:solidFill>
                  <a:srgbClr val="DE5A00"/>
                </a:solidFill>
                <a:sym typeface="Wingdings" pitchFamily="2" charset="2"/>
              </a:rPr>
              <a:t>可以是空集。</a:t>
            </a:r>
            <a:endParaRPr lang="en-US" altLang="zh-CN" sz="3200" dirty="0">
              <a:solidFill>
                <a:srgbClr val="DE5A00"/>
              </a:solidFill>
              <a:sym typeface="Wingdings" pitchFamily="2" charset="2"/>
            </a:endParaRPr>
          </a:p>
        </p:txBody>
      </p:sp>
      <p:sp>
        <p:nvSpPr>
          <p:cNvPr id="22" name="Oval 29"/>
          <p:cNvSpPr>
            <a:spLocks noChangeArrowheads="1"/>
          </p:cNvSpPr>
          <p:nvPr/>
        </p:nvSpPr>
        <p:spPr bwMode="auto">
          <a:xfrm>
            <a:off x="7197000" y="4572000"/>
            <a:ext cx="575400" cy="567600"/>
          </a:xfrm>
          <a:prstGeom prst="ellipse">
            <a:avLst/>
          </a:prstGeom>
          <a:solidFill>
            <a:srgbClr val="FF9933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None/>
            </a:pPr>
            <a:endParaRPr lang="zh-CN" altLang="en-US" sz="2400" dirty="0">
              <a:solidFill>
                <a:schemeClr val="bg1"/>
              </a:solidFill>
            </a:endParaRPr>
          </a:p>
        </p:txBody>
      </p:sp>
      <p:cxnSp>
        <p:nvCxnSpPr>
          <p:cNvPr id="25" name="直接连接符 24"/>
          <p:cNvCxnSpPr>
            <a:stCxn id="22" idx="3"/>
            <a:endCxn id="38" idx="0"/>
          </p:cNvCxnSpPr>
          <p:nvPr/>
        </p:nvCxnSpPr>
        <p:spPr bwMode="auto">
          <a:xfrm rot="5400000">
            <a:off x="6894722" y="4981656"/>
            <a:ext cx="311723" cy="4613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直接连接符 25"/>
          <p:cNvCxnSpPr>
            <a:stCxn id="40" idx="0"/>
            <a:endCxn id="22" idx="5"/>
          </p:cNvCxnSpPr>
          <p:nvPr/>
        </p:nvCxnSpPr>
        <p:spPr bwMode="auto">
          <a:xfrm rot="16200000" flipV="1">
            <a:off x="7822057" y="4922556"/>
            <a:ext cx="311723" cy="5795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7" name="Oval 26"/>
          <p:cNvSpPr>
            <a:spLocks noChangeArrowheads="1"/>
          </p:cNvSpPr>
          <p:nvPr/>
        </p:nvSpPr>
        <p:spPr bwMode="auto">
          <a:xfrm>
            <a:off x="2015400" y="4572000"/>
            <a:ext cx="575400" cy="567600"/>
          </a:xfrm>
          <a:prstGeom prst="ellipse">
            <a:avLst/>
          </a:prstGeom>
          <a:solidFill>
            <a:srgbClr val="FF9933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None/>
            </a:pPr>
            <a:endParaRPr lang="en-US" altLang="zh-CN" sz="2400" dirty="0">
              <a:solidFill>
                <a:schemeClr val="bg1"/>
              </a:solidFill>
            </a:endParaRPr>
          </a:p>
        </p:txBody>
      </p:sp>
      <p:sp>
        <p:nvSpPr>
          <p:cNvPr id="28" name="Oval 29"/>
          <p:cNvSpPr>
            <a:spLocks noChangeArrowheads="1"/>
          </p:cNvSpPr>
          <p:nvPr/>
        </p:nvSpPr>
        <p:spPr bwMode="auto">
          <a:xfrm>
            <a:off x="3589200" y="4572000"/>
            <a:ext cx="575400" cy="567600"/>
          </a:xfrm>
          <a:prstGeom prst="ellipse">
            <a:avLst/>
          </a:prstGeom>
          <a:solidFill>
            <a:srgbClr val="FF9933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None/>
            </a:pP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29" name="Oval 29"/>
          <p:cNvSpPr>
            <a:spLocks noChangeArrowheads="1"/>
          </p:cNvSpPr>
          <p:nvPr/>
        </p:nvSpPr>
        <p:spPr bwMode="auto">
          <a:xfrm>
            <a:off x="2743200" y="5368200"/>
            <a:ext cx="1295400" cy="567600"/>
          </a:xfrm>
          <a:prstGeom prst="ellipse">
            <a:avLst/>
          </a:prstGeom>
          <a:solidFill>
            <a:srgbClr val="007E00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zh-CN" altLang="en-US" sz="2400" dirty="0">
                <a:solidFill>
                  <a:schemeClr val="bg1"/>
                </a:solidFill>
              </a:rPr>
              <a:t>左子树</a:t>
            </a:r>
          </a:p>
        </p:txBody>
      </p:sp>
      <p:cxnSp>
        <p:nvCxnSpPr>
          <p:cNvPr id="30" name="直接连接符 29"/>
          <p:cNvCxnSpPr>
            <a:stCxn id="28" idx="3"/>
            <a:endCxn id="29" idx="0"/>
          </p:cNvCxnSpPr>
          <p:nvPr/>
        </p:nvCxnSpPr>
        <p:spPr bwMode="auto">
          <a:xfrm rot="5400000">
            <a:off x="3376322" y="5071056"/>
            <a:ext cx="311723" cy="2825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1" name="Oval 29"/>
          <p:cNvSpPr>
            <a:spLocks noChangeArrowheads="1"/>
          </p:cNvSpPr>
          <p:nvPr/>
        </p:nvSpPr>
        <p:spPr bwMode="auto">
          <a:xfrm>
            <a:off x="4648200" y="4572000"/>
            <a:ext cx="575400" cy="567600"/>
          </a:xfrm>
          <a:prstGeom prst="ellipse">
            <a:avLst/>
          </a:prstGeom>
          <a:solidFill>
            <a:srgbClr val="FF9933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None/>
            </a:pPr>
            <a:endParaRPr lang="zh-CN" altLang="en-US" sz="2400" dirty="0">
              <a:solidFill>
                <a:schemeClr val="bg1"/>
              </a:solidFill>
            </a:endParaRPr>
          </a:p>
        </p:txBody>
      </p:sp>
      <p:cxnSp>
        <p:nvCxnSpPr>
          <p:cNvPr id="33" name="直接连接符 32"/>
          <p:cNvCxnSpPr>
            <a:stCxn id="36" idx="0"/>
            <a:endCxn id="31" idx="5"/>
          </p:cNvCxnSpPr>
          <p:nvPr/>
        </p:nvCxnSpPr>
        <p:spPr bwMode="auto">
          <a:xfrm rot="16200000" flipV="1">
            <a:off x="5078857" y="5116956"/>
            <a:ext cx="353723" cy="2327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6" name="Oval 29"/>
          <p:cNvSpPr>
            <a:spLocks noChangeArrowheads="1"/>
          </p:cNvSpPr>
          <p:nvPr/>
        </p:nvSpPr>
        <p:spPr bwMode="auto">
          <a:xfrm>
            <a:off x="4724400" y="5410200"/>
            <a:ext cx="1295400" cy="567600"/>
          </a:xfrm>
          <a:prstGeom prst="ellipse">
            <a:avLst/>
          </a:prstGeom>
          <a:solidFill>
            <a:srgbClr val="007E00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zh-CN" altLang="en-US" sz="2400" dirty="0">
                <a:solidFill>
                  <a:schemeClr val="bg1"/>
                </a:solidFill>
              </a:rPr>
              <a:t>右子树</a:t>
            </a:r>
          </a:p>
        </p:txBody>
      </p:sp>
      <p:sp>
        <p:nvSpPr>
          <p:cNvPr id="38" name="Oval 29"/>
          <p:cNvSpPr>
            <a:spLocks noChangeArrowheads="1"/>
          </p:cNvSpPr>
          <p:nvPr/>
        </p:nvSpPr>
        <p:spPr bwMode="auto">
          <a:xfrm>
            <a:off x="6172200" y="5368200"/>
            <a:ext cx="1295400" cy="567600"/>
          </a:xfrm>
          <a:prstGeom prst="ellipse">
            <a:avLst/>
          </a:prstGeom>
          <a:solidFill>
            <a:srgbClr val="007E00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zh-CN" altLang="en-US" sz="2400" dirty="0">
                <a:solidFill>
                  <a:schemeClr val="bg1"/>
                </a:solidFill>
              </a:rPr>
              <a:t>左子树</a:t>
            </a:r>
          </a:p>
        </p:txBody>
      </p:sp>
      <p:sp>
        <p:nvSpPr>
          <p:cNvPr id="40" name="Oval 29"/>
          <p:cNvSpPr>
            <a:spLocks noChangeArrowheads="1"/>
          </p:cNvSpPr>
          <p:nvPr/>
        </p:nvSpPr>
        <p:spPr bwMode="auto">
          <a:xfrm>
            <a:off x="7620000" y="5368200"/>
            <a:ext cx="1295400" cy="567600"/>
          </a:xfrm>
          <a:prstGeom prst="ellipse">
            <a:avLst/>
          </a:prstGeom>
          <a:solidFill>
            <a:srgbClr val="007E00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zh-CN" altLang="en-US" sz="2400" dirty="0">
                <a:solidFill>
                  <a:schemeClr val="bg1"/>
                </a:solidFill>
              </a:rPr>
              <a:t>右子树</a:t>
            </a:r>
          </a:p>
        </p:txBody>
      </p:sp>
      <p:graphicFrame>
        <p:nvGraphicFramePr>
          <p:cNvPr id="21" name="对象 20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46" name="Equation" r:id="rId2" imgW="114120" imgH="215640" progId="Equation.3">
                  <p:embed/>
                </p:oleObj>
              </mc:Choice>
              <mc:Fallback>
                <p:oleObj name="Equation" r:id="rId2" imgW="114120" imgH="215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294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38200" y="4606200"/>
            <a:ext cx="838200" cy="905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2" grpId="0" animBg="1"/>
      <p:bldP spid="27" grpId="0" animBg="1"/>
      <p:bldP spid="28" grpId="0" animBg="1"/>
      <p:bldP spid="29" grpId="0" animBg="1"/>
      <p:bldP spid="31" grpId="0" animBg="1"/>
      <p:bldP spid="36" grpId="0" animBg="1"/>
      <p:bldP spid="38" grpId="0" animBg="1"/>
      <p:bldP spid="40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 Box 6"/>
          <p:cNvSpPr txBox="1">
            <a:spLocks noChangeArrowheads="1"/>
          </p:cNvSpPr>
          <p:nvPr/>
        </p:nvSpPr>
        <p:spPr bwMode="auto">
          <a:xfrm>
            <a:off x="2438400" y="1476613"/>
            <a:ext cx="6705600" cy="3762761"/>
          </a:xfrm>
          <a:prstGeom prst="rect">
            <a:avLst/>
          </a:prstGeom>
          <a:solidFill>
            <a:srgbClr val="3E7257"/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45000"/>
              </a:lnSpc>
              <a:spcBef>
                <a:spcPts val="0"/>
              </a:spcBef>
              <a:buNone/>
            </a:pPr>
            <a:r>
              <a:rPr lang="en-US" altLang="zh-CN" dirty="0">
                <a:solidFill>
                  <a:schemeClr val="bg1"/>
                </a:solidFill>
              </a:rPr>
              <a:t>--</a:t>
            </a:r>
            <a:r>
              <a:rPr lang="zh-CN" altLang="en-US" dirty="0">
                <a:solidFill>
                  <a:schemeClr val="bg1"/>
                </a:solidFill>
              </a:rPr>
              <a:t>若</a:t>
            </a:r>
            <a:r>
              <a:rPr lang="en-US" altLang="zh-CN" dirty="0">
                <a:solidFill>
                  <a:srgbClr val="FFFF00"/>
                </a:solidFill>
              </a:rPr>
              <a:t>Z[i+1]</a:t>
            </a:r>
            <a:r>
              <a:rPr lang="en-US" altLang="zh-CN" dirty="0">
                <a:solidFill>
                  <a:schemeClr val="bg1"/>
                </a:solidFill>
              </a:rPr>
              <a:t>.degree==1</a:t>
            </a:r>
            <a:r>
              <a:rPr lang="zh-CN" altLang="en-US" dirty="0">
                <a:solidFill>
                  <a:schemeClr val="bg1"/>
                </a:solidFill>
              </a:rPr>
              <a:t>、或</a:t>
            </a:r>
            <a:r>
              <a:rPr lang="en-US" altLang="zh-CN" dirty="0">
                <a:solidFill>
                  <a:schemeClr val="bg1"/>
                </a:solidFill>
              </a:rPr>
              <a:t>2</a:t>
            </a:r>
            <a:r>
              <a:rPr lang="zh-CN" altLang="en-US" dirty="0">
                <a:solidFill>
                  <a:schemeClr val="bg1"/>
                </a:solidFill>
              </a:rPr>
              <a:t>、或</a:t>
            </a:r>
            <a:r>
              <a:rPr lang="en-US" altLang="zh-CN" dirty="0">
                <a:solidFill>
                  <a:schemeClr val="bg1"/>
                </a:solidFill>
              </a:rPr>
              <a:t>3</a:t>
            </a:r>
            <a:r>
              <a:rPr lang="zh-CN" altLang="en-US" dirty="0">
                <a:solidFill>
                  <a:schemeClr val="bg1"/>
                </a:solidFill>
              </a:rPr>
              <a:t>，</a:t>
            </a:r>
            <a:endParaRPr lang="en-US" altLang="zh-CN" dirty="0">
              <a:solidFill>
                <a:schemeClr val="bg1"/>
              </a:solidFill>
            </a:endParaRPr>
          </a:p>
          <a:p>
            <a:pPr>
              <a:lnSpc>
                <a:spcPct val="145000"/>
              </a:lnSpc>
              <a:spcBef>
                <a:spcPts val="0"/>
              </a:spcBef>
              <a:buNone/>
            </a:pPr>
            <a:r>
              <a:rPr lang="en-US" altLang="zh-CN" dirty="0">
                <a:solidFill>
                  <a:schemeClr val="bg1"/>
                </a:solidFill>
              </a:rPr>
              <a:t>   </a:t>
            </a:r>
            <a:r>
              <a:rPr lang="zh-CN" altLang="en-US" dirty="0">
                <a:solidFill>
                  <a:schemeClr val="bg1"/>
                </a:solidFill>
              </a:rPr>
              <a:t>则 </a:t>
            </a:r>
            <a:r>
              <a:rPr lang="en-US" altLang="zh-CN" dirty="0">
                <a:solidFill>
                  <a:schemeClr val="bg1"/>
                </a:solidFill>
              </a:rPr>
              <a:t>i</a:t>
            </a:r>
            <a:r>
              <a:rPr lang="zh-CN" altLang="en-US" dirty="0">
                <a:solidFill>
                  <a:schemeClr val="bg1"/>
                </a:solidFill>
              </a:rPr>
              <a:t> 结点的父亲为</a:t>
            </a:r>
            <a:endParaRPr lang="en-US" altLang="zh-CN" dirty="0">
              <a:solidFill>
                <a:schemeClr val="bg1"/>
              </a:solidFill>
            </a:endParaRPr>
          </a:p>
          <a:p>
            <a:pPr>
              <a:lnSpc>
                <a:spcPct val="145000"/>
              </a:lnSpc>
              <a:spcBef>
                <a:spcPts val="0"/>
              </a:spcBef>
              <a:buNone/>
            </a:pPr>
            <a:r>
              <a:rPr lang="en-US" altLang="zh-CN" dirty="0">
                <a:solidFill>
                  <a:srgbClr val="FFCF37"/>
                </a:solidFill>
              </a:rPr>
              <a:t>--</a:t>
            </a:r>
            <a:r>
              <a:rPr lang="zh-CN" altLang="en-US" dirty="0">
                <a:solidFill>
                  <a:srgbClr val="FFCF37"/>
                </a:solidFill>
              </a:rPr>
              <a:t>若</a:t>
            </a:r>
            <a:r>
              <a:rPr lang="en-US" altLang="zh-CN" dirty="0">
                <a:solidFill>
                  <a:srgbClr val="FFCF37"/>
                </a:solidFill>
              </a:rPr>
              <a:t>…...==0</a:t>
            </a:r>
            <a:r>
              <a:rPr lang="zh-CN" altLang="en-US" dirty="0">
                <a:solidFill>
                  <a:srgbClr val="FFCF37"/>
                </a:solidFill>
              </a:rPr>
              <a:t>，即</a:t>
            </a:r>
            <a:r>
              <a:rPr lang="en-US" altLang="zh-CN" dirty="0" err="1">
                <a:solidFill>
                  <a:srgbClr val="FFCF37"/>
                </a:solidFill>
              </a:rPr>
              <a:t>i</a:t>
            </a:r>
            <a:r>
              <a:rPr lang="zh-CN" altLang="en-US" dirty="0">
                <a:solidFill>
                  <a:srgbClr val="FFCF37"/>
                </a:solidFill>
              </a:rPr>
              <a:t>为父亲的左孩子，</a:t>
            </a:r>
            <a:endParaRPr lang="en-US" altLang="zh-CN" dirty="0">
              <a:solidFill>
                <a:srgbClr val="FFCF37"/>
              </a:solidFill>
            </a:endParaRPr>
          </a:p>
          <a:p>
            <a:pPr>
              <a:lnSpc>
                <a:spcPct val="145000"/>
              </a:lnSpc>
              <a:spcBef>
                <a:spcPts val="0"/>
              </a:spcBef>
              <a:buNone/>
            </a:pPr>
            <a:r>
              <a:rPr lang="zh-CN" altLang="en-US" dirty="0">
                <a:solidFill>
                  <a:srgbClr val="FFCF37"/>
                </a:solidFill>
              </a:rPr>
              <a:t>   则从</a:t>
            </a:r>
            <a:r>
              <a:rPr lang="en-US" altLang="zh-CN" dirty="0">
                <a:solidFill>
                  <a:srgbClr val="FFCF37"/>
                </a:solidFill>
              </a:rPr>
              <a:t>i+2</a:t>
            </a:r>
            <a:r>
              <a:rPr lang="zh-CN" altLang="en-US" dirty="0">
                <a:solidFill>
                  <a:srgbClr val="FFCF37"/>
                </a:solidFill>
              </a:rPr>
              <a:t>开始，向后搜索数组，直到：</a:t>
            </a:r>
            <a:endParaRPr lang="en-US" altLang="zh-CN" dirty="0">
              <a:solidFill>
                <a:srgbClr val="FFCF37"/>
              </a:solidFill>
            </a:endParaRPr>
          </a:p>
          <a:p>
            <a:pPr>
              <a:lnSpc>
                <a:spcPct val="145000"/>
              </a:lnSpc>
              <a:spcBef>
                <a:spcPts val="0"/>
              </a:spcBef>
              <a:buNone/>
            </a:pPr>
            <a:r>
              <a:rPr lang="en-US" altLang="zh-CN" dirty="0">
                <a:solidFill>
                  <a:srgbClr val="FFCCCC"/>
                </a:solidFill>
              </a:rPr>
              <a:t>   Z[j].degree==3 &amp;&amp;</a:t>
            </a:r>
          </a:p>
          <a:p>
            <a:pPr>
              <a:lnSpc>
                <a:spcPct val="145000"/>
              </a:lnSpc>
              <a:spcBef>
                <a:spcPts val="0"/>
              </a:spcBef>
              <a:buNone/>
            </a:pPr>
            <a:r>
              <a:rPr lang="zh-CN" altLang="en-US" dirty="0">
                <a:solidFill>
                  <a:srgbClr val="FFCCCC"/>
                </a:solidFill>
              </a:rPr>
              <a:t>   结点</a:t>
            </a:r>
            <a:r>
              <a:rPr lang="en-US" altLang="zh-CN" dirty="0">
                <a:solidFill>
                  <a:srgbClr val="FFCCCC"/>
                </a:solidFill>
              </a:rPr>
              <a:t>j</a:t>
            </a:r>
            <a:r>
              <a:rPr lang="zh-CN" altLang="en-US" dirty="0">
                <a:solidFill>
                  <a:srgbClr val="FFCCCC"/>
                </a:solidFill>
              </a:rPr>
              <a:t>的子孙数 </a:t>
            </a:r>
            <a:r>
              <a:rPr lang="en-US" altLang="zh-CN" dirty="0">
                <a:solidFill>
                  <a:srgbClr val="FFCCCC"/>
                </a:solidFill>
              </a:rPr>
              <a:t>== </a:t>
            </a:r>
            <a:r>
              <a:rPr lang="zh-CN" altLang="en-US" dirty="0">
                <a:solidFill>
                  <a:srgbClr val="FFCCCC"/>
                </a:solidFill>
              </a:rPr>
              <a:t>结点</a:t>
            </a:r>
            <a:r>
              <a:rPr lang="en-US" altLang="zh-CN" dirty="0" err="1">
                <a:solidFill>
                  <a:srgbClr val="FFCCCC"/>
                </a:solidFill>
              </a:rPr>
              <a:t>i</a:t>
            </a:r>
            <a:r>
              <a:rPr lang="zh-CN" altLang="en-US" dirty="0">
                <a:solidFill>
                  <a:srgbClr val="FFCCCC"/>
                </a:solidFill>
              </a:rPr>
              <a:t>的子孙数</a:t>
            </a:r>
            <a:r>
              <a:rPr lang="en-US" altLang="zh-CN" dirty="0">
                <a:solidFill>
                  <a:srgbClr val="FFCCCC"/>
                </a:solidFill>
              </a:rPr>
              <a:t>+(j-</a:t>
            </a:r>
            <a:r>
              <a:rPr lang="en-US" altLang="zh-CN" dirty="0" err="1">
                <a:solidFill>
                  <a:srgbClr val="FFCCCC"/>
                </a:solidFill>
              </a:rPr>
              <a:t>i</a:t>
            </a:r>
            <a:r>
              <a:rPr lang="en-US" altLang="zh-CN" dirty="0">
                <a:solidFill>
                  <a:srgbClr val="FFCCCC"/>
                </a:solidFill>
              </a:rPr>
              <a:t>);</a:t>
            </a:r>
          </a:p>
        </p:txBody>
      </p:sp>
      <p:sp>
        <p:nvSpPr>
          <p:cNvPr id="30" name="Text Box 6"/>
          <p:cNvSpPr txBox="1">
            <a:spLocks noChangeArrowheads="1"/>
          </p:cNvSpPr>
          <p:nvPr/>
        </p:nvSpPr>
        <p:spPr bwMode="auto">
          <a:xfrm>
            <a:off x="2438400" y="933191"/>
            <a:ext cx="6705600" cy="52322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zh-CN" altLang="en-US" dirty="0"/>
              <a:t> 下标为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zh-CN" altLang="en-US" dirty="0"/>
              <a:t>的结点的父亲？</a:t>
            </a:r>
            <a:endParaRPr lang="en-US" altLang="zh-CN" dirty="0"/>
          </a:p>
        </p:txBody>
      </p:sp>
      <p:sp>
        <p:nvSpPr>
          <p:cNvPr id="45" name="Oval 27"/>
          <p:cNvSpPr>
            <a:spLocks noChangeArrowheads="1"/>
          </p:cNvSpPr>
          <p:nvPr/>
        </p:nvSpPr>
        <p:spPr bwMode="auto">
          <a:xfrm>
            <a:off x="1219200" y="1371600"/>
            <a:ext cx="432000" cy="432000"/>
          </a:xfrm>
          <a:prstGeom prst="ellipse">
            <a:avLst/>
          </a:prstGeom>
          <a:solidFill>
            <a:srgbClr val="FFFE98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/>
              <a:t>A</a:t>
            </a:r>
          </a:p>
        </p:txBody>
      </p:sp>
      <p:sp>
        <p:nvSpPr>
          <p:cNvPr id="47" name="Oval 28"/>
          <p:cNvSpPr>
            <a:spLocks noChangeArrowheads="1"/>
          </p:cNvSpPr>
          <p:nvPr/>
        </p:nvSpPr>
        <p:spPr bwMode="auto">
          <a:xfrm>
            <a:off x="1752601" y="2108400"/>
            <a:ext cx="432000" cy="432000"/>
          </a:xfrm>
          <a:prstGeom prst="ellipse">
            <a:avLst/>
          </a:prstGeom>
          <a:solidFill>
            <a:srgbClr val="00E266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C</a:t>
            </a:r>
            <a:endParaRPr lang="zh-CN" altLang="en-US" sz="3200" dirty="0"/>
          </a:p>
        </p:txBody>
      </p:sp>
      <p:sp>
        <p:nvSpPr>
          <p:cNvPr id="48" name="Oval 29"/>
          <p:cNvSpPr>
            <a:spLocks noChangeArrowheads="1"/>
          </p:cNvSpPr>
          <p:nvPr/>
        </p:nvSpPr>
        <p:spPr bwMode="auto">
          <a:xfrm>
            <a:off x="2057401" y="2888452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K</a:t>
            </a:r>
            <a:endParaRPr lang="zh-CN" altLang="en-US" sz="3200" dirty="0"/>
          </a:p>
        </p:txBody>
      </p:sp>
      <p:cxnSp>
        <p:nvCxnSpPr>
          <p:cNvPr id="49" name="直接连接符 48"/>
          <p:cNvCxnSpPr>
            <a:stCxn id="45" idx="3"/>
            <a:endCxn id="54" idx="0"/>
          </p:cNvCxnSpPr>
          <p:nvPr/>
        </p:nvCxnSpPr>
        <p:spPr bwMode="auto">
          <a:xfrm rot="5400000">
            <a:off x="946201" y="1772135"/>
            <a:ext cx="368065" cy="3044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直接连接符 49"/>
          <p:cNvCxnSpPr>
            <a:stCxn id="45" idx="5"/>
            <a:endCxn id="47" idx="0"/>
          </p:cNvCxnSpPr>
          <p:nvPr/>
        </p:nvCxnSpPr>
        <p:spPr bwMode="auto">
          <a:xfrm rot="16200000" flipH="1">
            <a:off x="1594236" y="1734034"/>
            <a:ext cx="368065" cy="380666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直接连接符 50"/>
          <p:cNvCxnSpPr>
            <a:stCxn id="47" idx="5"/>
            <a:endCxn id="48" idx="0"/>
          </p:cNvCxnSpPr>
          <p:nvPr/>
        </p:nvCxnSpPr>
        <p:spPr bwMode="auto">
          <a:xfrm rot="16200000" flipH="1">
            <a:off x="1991710" y="2606760"/>
            <a:ext cx="411317" cy="1520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2" name="Oval 29"/>
          <p:cNvSpPr>
            <a:spLocks noChangeArrowheads="1"/>
          </p:cNvSpPr>
          <p:nvPr/>
        </p:nvSpPr>
        <p:spPr bwMode="auto">
          <a:xfrm>
            <a:off x="1422001" y="2911025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E</a:t>
            </a:r>
            <a:endParaRPr lang="zh-CN" altLang="en-US" sz="3200" dirty="0"/>
          </a:p>
        </p:txBody>
      </p:sp>
      <p:cxnSp>
        <p:nvCxnSpPr>
          <p:cNvPr id="53" name="直接连接符 52"/>
          <p:cNvCxnSpPr>
            <a:stCxn id="47" idx="3"/>
            <a:endCxn id="52" idx="0"/>
          </p:cNvCxnSpPr>
          <p:nvPr/>
        </p:nvCxnSpPr>
        <p:spPr bwMode="auto">
          <a:xfrm rot="5400000">
            <a:off x="1509989" y="2605148"/>
            <a:ext cx="433890" cy="1778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4" name="Oval 28"/>
          <p:cNvSpPr>
            <a:spLocks noChangeArrowheads="1"/>
          </p:cNvSpPr>
          <p:nvPr/>
        </p:nvSpPr>
        <p:spPr bwMode="auto">
          <a:xfrm>
            <a:off x="762000" y="2108400"/>
            <a:ext cx="432000" cy="432000"/>
          </a:xfrm>
          <a:prstGeom prst="ellipse">
            <a:avLst/>
          </a:prstGeom>
          <a:solidFill>
            <a:srgbClr val="FF5050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B</a:t>
            </a:r>
            <a:endParaRPr lang="zh-CN" altLang="en-US" sz="3200" dirty="0"/>
          </a:p>
        </p:txBody>
      </p:sp>
      <p:sp>
        <p:nvSpPr>
          <p:cNvPr id="55" name="Oval 29"/>
          <p:cNvSpPr>
            <a:spLocks noChangeArrowheads="1"/>
          </p:cNvSpPr>
          <p:nvPr/>
        </p:nvSpPr>
        <p:spPr bwMode="auto">
          <a:xfrm>
            <a:off x="1092001" y="3619535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G</a:t>
            </a:r>
            <a:endParaRPr lang="zh-CN" altLang="en-US" sz="3200" dirty="0"/>
          </a:p>
        </p:txBody>
      </p:sp>
      <p:cxnSp>
        <p:nvCxnSpPr>
          <p:cNvPr id="56" name="直接连接符 55"/>
          <p:cNvCxnSpPr>
            <a:stCxn id="52" idx="3"/>
            <a:endCxn id="55" idx="0"/>
          </p:cNvCxnSpPr>
          <p:nvPr/>
        </p:nvCxnSpPr>
        <p:spPr bwMode="auto">
          <a:xfrm rot="5400000">
            <a:off x="1226747" y="3361015"/>
            <a:ext cx="339775" cy="1772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7" name="Oval 29"/>
          <p:cNvSpPr>
            <a:spLocks noChangeArrowheads="1"/>
          </p:cNvSpPr>
          <p:nvPr/>
        </p:nvSpPr>
        <p:spPr bwMode="auto">
          <a:xfrm>
            <a:off x="1752600" y="3642245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H</a:t>
            </a:r>
            <a:endParaRPr lang="zh-CN" altLang="en-US" sz="3200" dirty="0"/>
          </a:p>
        </p:txBody>
      </p:sp>
      <p:cxnSp>
        <p:nvCxnSpPr>
          <p:cNvPr id="58" name="直接连接符 57"/>
          <p:cNvCxnSpPr>
            <a:stCxn id="52" idx="5"/>
            <a:endCxn id="57" idx="0"/>
          </p:cNvCxnSpPr>
          <p:nvPr/>
        </p:nvCxnSpPr>
        <p:spPr bwMode="auto">
          <a:xfrm rot="16200000" flipH="1">
            <a:off x="1698426" y="3372070"/>
            <a:ext cx="362485" cy="177864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9" name="Oval 29"/>
          <p:cNvSpPr>
            <a:spLocks noChangeArrowheads="1"/>
          </p:cNvSpPr>
          <p:nvPr/>
        </p:nvSpPr>
        <p:spPr bwMode="auto">
          <a:xfrm>
            <a:off x="304800" y="2863877"/>
            <a:ext cx="432000" cy="432000"/>
          </a:xfrm>
          <a:prstGeom prst="ellipse">
            <a:avLst/>
          </a:prstGeom>
          <a:solidFill>
            <a:srgbClr val="00E266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D</a:t>
            </a:r>
            <a:endParaRPr lang="zh-CN" altLang="en-US" sz="3200" dirty="0"/>
          </a:p>
        </p:txBody>
      </p:sp>
      <p:cxnSp>
        <p:nvCxnSpPr>
          <p:cNvPr id="60" name="直接连接符 59"/>
          <p:cNvCxnSpPr>
            <a:stCxn id="54" idx="3"/>
            <a:endCxn id="59" idx="0"/>
          </p:cNvCxnSpPr>
          <p:nvPr/>
        </p:nvCxnSpPr>
        <p:spPr bwMode="auto">
          <a:xfrm rot="5400000">
            <a:off x="479662" y="2518274"/>
            <a:ext cx="386742" cy="3044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1" name="Oval 29"/>
          <p:cNvSpPr>
            <a:spLocks noChangeArrowheads="1"/>
          </p:cNvSpPr>
          <p:nvPr/>
        </p:nvSpPr>
        <p:spPr bwMode="auto">
          <a:xfrm>
            <a:off x="482400" y="3632470"/>
            <a:ext cx="432000" cy="432000"/>
          </a:xfrm>
          <a:prstGeom prst="ellipse">
            <a:avLst/>
          </a:prstGeom>
          <a:solidFill>
            <a:srgbClr val="00E266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F</a:t>
            </a:r>
            <a:endParaRPr lang="zh-CN" altLang="en-US" sz="3200" dirty="0"/>
          </a:p>
        </p:txBody>
      </p:sp>
      <p:cxnSp>
        <p:nvCxnSpPr>
          <p:cNvPr id="62" name="直接连接符 61"/>
          <p:cNvCxnSpPr>
            <a:stCxn id="59" idx="4"/>
            <a:endCxn id="61" idx="0"/>
          </p:cNvCxnSpPr>
          <p:nvPr/>
        </p:nvCxnSpPr>
        <p:spPr bwMode="auto">
          <a:xfrm rot="16200000" flipH="1">
            <a:off x="441304" y="3375373"/>
            <a:ext cx="336593" cy="1776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3" name="Oval 29"/>
          <p:cNvSpPr>
            <a:spLocks noChangeArrowheads="1"/>
          </p:cNvSpPr>
          <p:nvPr/>
        </p:nvSpPr>
        <p:spPr bwMode="auto">
          <a:xfrm>
            <a:off x="812401" y="429240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N</a:t>
            </a:r>
            <a:endParaRPr lang="zh-CN" altLang="en-US" sz="3200" dirty="0"/>
          </a:p>
        </p:txBody>
      </p:sp>
      <p:cxnSp>
        <p:nvCxnSpPr>
          <p:cNvPr id="64" name="直接连接符 63"/>
          <p:cNvCxnSpPr>
            <a:stCxn id="55" idx="3"/>
            <a:endCxn id="63" idx="0"/>
          </p:cNvCxnSpPr>
          <p:nvPr/>
        </p:nvCxnSpPr>
        <p:spPr bwMode="auto">
          <a:xfrm rot="5400000">
            <a:off x="939769" y="4076903"/>
            <a:ext cx="304130" cy="1268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65" name="表格 64"/>
          <p:cNvGraphicFramePr>
            <a:graphicFrameLocks noGrp="1"/>
          </p:cNvGraphicFramePr>
          <p:nvPr/>
        </p:nvGraphicFramePr>
        <p:xfrm>
          <a:off x="1371600" y="5708898"/>
          <a:ext cx="76962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96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96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96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96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96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96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96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96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696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6962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chemeClr val="tx1"/>
                          </a:solidFill>
                        </a:rPr>
                        <a:t>F,0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chemeClr val="tx1"/>
                          </a:solidFill>
                        </a:rPr>
                        <a:t>D,2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chemeClr val="tx1"/>
                          </a:solidFill>
                        </a:rPr>
                        <a:t>B,1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chemeClr val="tx1"/>
                          </a:solidFill>
                        </a:rPr>
                        <a:t>N,0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chemeClr val="tx1"/>
                          </a:solidFill>
                        </a:rPr>
                        <a:t>G,1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chemeClr val="tx1"/>
                          </a:solidFill>
                        </a:rPr>
                        <a:t>H,0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chemeClr val="tx1"/>
                          </a:solidFill>
                        </a:rPr>
                        <a:t>E,3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chemeClr val="tx1"/>
                          </a:solidFill>
                        </a:rPr>
                        <a:t>K,0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chemeClr val="tx1"/>
                          </a:solidFill>
                        </a:rPr>
                        <a:t>C,3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chemeClr val="tx1"/>
                          </a:solidFill>
                        </a:rPr>
                        <a:t>A,3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6" name="矩形 65"/>
          <p:cNvSpPr/>
          <p:nvPr/>
        </p:nvSpPr>
        <p:spPr>
          <a:xfrm>
            <a:off x="152400" y="5617458"/>
            <a:ext cx="1221808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zh-CN" altLang="en-US" dirty="0"/>
              <a:t>数组</a:t>
            </a:r>
            <a:r>
              <a:rPr lang="en-US" altLang="zh-CN" dirty="0"/>
              <a:t>Z:</a:t>
            </a:r>
            <a:endParaRPr lang="zh-CN" altLang="en-US" dirty="0"/>
          </a:p>
        </p:txBody>
      </p:sp>
      <p:sp>
        <p:nvSpPr>
          <p:cNvPr id="91" name="矩形 90"/>
          <p:cNvSpPr/>
          <p:nvPr/>
        </p:nvSpPr>
        <p:spPr>
          <a:xfrm>
            <a:off x="3124200" y="5124258"/>
            <a:ext cx="280846" cy="7463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400" dirty="0" err="1">
                <a:solidFill>
                  <a:srgbClr val="FF0000"/>
                </a:solidFill>
              </a:rPr>
              <a:t>i</a:t>
            </a:r>
            <a:endParaRPr lang="zh-CN" altLang="en-US" sz="3400" dirty="0">
              <a:solidFill>
                <a:srgbClr val="FF0000"/>
              </a:solidFill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3718023" y="5124258"/>
            <a:ext cx="777777" cy="7463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400" dirty="0">
                <a:solidFill>
                  <a:srgbClr val="FF0000"/>
                </a:solidFill>
              </a:rPr>
              <a:t>i+1</a:t>
            </a:r>
            <a:endParaRPr lang="zh-CN" altLang="en-US" sz="3400" dirty="0">
              <a:solidFill>
                <a:srgbClr val="FF0000"/>
              </a:solidFill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4672154" y="5084058"/>
            <a:ext cx="280846" cy="7463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400" dirty="0">
                <a:solidFill>
                  <a:srgbClr val="FF0000"/>
                </a:solidFill>
              </a:rPr>
              <a:t>j</a:t>
            </a:r>
            <a:endParaRPr lang="zh-CN" altLang="en-US" sz="3400" dirty="0">
              <a:solidFill>
                <a:srgbClr val="FF0000"/>
              </a:solidFill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5388526" y="5084058"/>
            <a:ext cx="280846" cy="7463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400" dirty="0">
                <a:solidFill>
                  <a:srgbClr val="FF0000"/>
                </a:solidFill>
              </a:rPr>
              <a:t>j</a:t>
            </a:r>
            <a:endParaRPr lang="zh-CN" altLang="en-US" sz="3400" dirty="0">
              <a:solidFill>
                <a:srgbClr val="FF0000"/>
              </a:solidFill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6150526" y="5084058"/>
            <a:ext cx="280846" cy="7463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400" dirty="0">
                <a:solidFill>
                  <a:srgbClr val="FF0000"/>
                </a:solidFill>
              </a:rPr>
              <a:t>j</a:t>
            </a:r>
            <a:endParaRPr lang="zh-CN" altLang="en-US" sz="3400" dirty="0">
              <a:solidFill>
                <a:srgbClr val="FF0000"/>
              </a:solidFill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6988726" y="5084058"/>
            <a:ext cx="280846" cy="7463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400" dirty="0" err="1">
                <a:solidFill>
                  <a:srgbClr val="FF0000"/>
                </a:solidFill>
              </a:rPr>
              <a:t>j</a:t>
            </a:r>
            <a:endParaRPr lang="zh-CN" altLang="en-US" sz="3400" dirty="0">
              <a:solidFill>
                <a:srgbClr val="FF0000"/>
              </a:solidFill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7796354" y="5084058"/>
            <a:ext cx="280846" cy="7463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400" dirty="0" err="1">
                <a:solidFill>
                  <a:srgbClr val="FF0000"/>
                </a:solidFill>
              </a:rPr>
              <a:t>j</a:t>
            </a:r>
            <a:endParaRPr lang="zh-CN" altLang="en-US" sz="3400" dirty="0">
              <a:solidFill>
                <a:srgbClr val="FF0000"/>
              </a:solidFill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8482154" y="5084058"/>
            <a:ext cx="280846" cy="7463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400" dirty="0" err="1">
                <a:solidFill>
                  <a:srgbClr val="FF0000"/>
                </a:solidFill>
              </a:rPr>
              <a:t>j</a:t>
            </a:r>
            <a:endParaRPr lang="zh-CN" altLang="en-US" sz="3400" dirty="0">
              <a:solidFill>
                <a:srgbClr val="FF0000"/>
              </a:solidFill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5747543" y="2188458"/>
            <a:ext cx="1034257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chemeClr val="bg1"/>
                </a:solidFill>
              </a:rPr>
              <a:t>i+1</a:t>
            </a:r>
            <a:r>
              <a:rPr lang="zh-CN" altLang="en-US" dirty="0">
                <a:solidFill>
                  <a:schemeClr val="bg1"/>
                </a:solidFill>
              </a:rPr>
              <a:t>；</a:t>
            </a:r>
          </a:p>
        </p:txBody>
      </p:sp>
      <p:sp>
        <p:nvSpPr>
          <p:cNvPr id="102" name="矩形 101"/>
          <p:cNvSpPr/>
          <p:nvPr/>
        </p:nvSpPr>
        <p:spPr>
          <a:xfrm>
            <a:off x="1524000" y="6150858"/>
            <a:ext cx="76200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/>
              <a:t>0       1     2      3      4      5      6     7      8      9</a:t>
            </a:r>
            <a:endParaRPr lang="zh-CN" altLang="en-US" dirty="0"/>
          </a:p>
        </p:txBody>
      </p:sp>
      <p:sp>
        <p:nvSpPr>
          <p:cNvPr id="103" name="矩形 102"/>
          <p:cNvSpPr/>
          <p:nvPr/>
        </p:nvSpPr>
        <p:spPr>
          <a:xfrm>
            <a:off x="381000" y="6110062"/>
            <a:ext cx="1002198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zh-CN" altLang="en-US" dirty="0"/>
              <a:t>下标</a:t>
            </a:r>
            <a:r>
              <a:rPr lang="en-US" altLang="zh-CN" dirty="0"/>
              <a:t>: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/>
      <p:bldP spid="94" grpId="1"/>
      <p:bldP spid="96" grpId="0"/>
      <p:bldP spid="96" grpId="1"/>
      <p:bldP spid="97" grpId="0"/>
      <p:bldP spid="97" grpId="1"/>
      <p:bldP spid="98" grpId="0"/>
      <p:bldP spid="98" grpId="1"/>
      <p:bldP spid="99" grpId="0"/>
      <p:bldP spid="99" grpId="1"/>
      <p:bldP spid="100" grpId="0"/>
      <p:bldP spid="101" grpId="0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2"/>
          <p:cNvSpPr txBox="1">
            <a:spLocks noChangeArrowheads="1"/>
          </p:cNvSpPr>
          <p:nvPr/>
        </p:nvSpPr>
        <p:spPr bwMode="auto">
          <a:xfrm>
            <a:off x="457200" y="-75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zh-CN" altLang="en-US" sz="4400" kern="0" dirty="0">
                <a:solidFill>
                  <a:schemeClr val="tx2"/>
                </a:solidFill>
                <a:latin typeface="黑体" pitchFamily="2" charset="-122"/>
              </a:rPr>
              <a:t>小结</a:t>
            </a:r>
          </a:p>
        </p:txBody>
      </p:sp>
      <p:sp>
        <p:nvSpPr>
          <p:cNvPr id="32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4" name="Text Box 6"/>
          <p:cNvSpPr txBox="1">
            <a:spLocks noChangeArrowheads="1"/>
          </p:cNvSpPr>
          <p:nvPr/>
        </p:nvSpPr>
        <p:spPr bwMode="auto">
          <a:xfrm>
            <a:off x="533400" y="1219200"/>
            <a:ext cx="8229600" cy="4395049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08000">
              <a:lnSpc>
                <a:spcPct val="13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zh-CN" altLang="en-US" sz="3200" dirty="0"/>
              <a:t>  掌握二叉树的深度、广度遍历算法；</a:t>
            </a:r>
            <a:endParaRPr lang="en-US" altLang="zh-CN" sz="3200" dirty="0"/>
          </a:p>
          <a:p>
            <a:pPr marL="108000">
              <a:lnSpc>
                <a:spcPct val="130000"/>
              </a:lnSpc>
              <a:spcBef>
                <a:spcPts val="1200"/>
              </a:spcBef>
              <a:buFont typeface="Arial" pitchFamily="34" charset="0"/>
              <a:buChar char="•"/>
            </a:pPr>
            <a:r>
              <a:rPr lang="zh-CN" altLang="en-US" sz="3200" dirty="0"/>
              <a:t> 了解“非递归遍历算法”的应用；</a:t>
            </a:r>
            <a:endParaRPr lang="en-US" altLang="zh-CN" sz="3200" dirty="0"/>
          </a:p>
          <a:p>
            <a:pPr marL="108000">
              <a:lnSpc>
                <a:spcPct val="130000"/>
              </a:lnSpc>
              <a:spcBef>
                <a:spcPts val="1200"/>
              </a:spcBef>
              <a:buFont typeface="Arial" pitchFamily="34" charset="0"/>
              <a:buChar char="•"/>
            </a:pPr>
            <a:r>
              <a:rPr lang="en-US" altLang="zh-CN" sz="3200" dirty="0"/>
              <a:t>  </a:t>
            </a:r>
            <a:r>
              <a:rPr lang="zh-CN" altLang="en-US" sz="3200" dirty="0"/>
              <a:t>思考后根非递归算法，</a:t>
            </a:r>
            <a:endParaRPr lang="en-US" altLang="zh-CN" sz="3200" dirty="0"/>
          </a:p>
          <a:p>
            <a:pPr marL="10800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200" dirty="0"/>
              <a:t>           </a:t>
            </a:r>
            <a:r>
              <a:rPr lang="zh-CN" altLang="en-US" sz="3200" dirty="0"/>
              <a:t>广度非递归算法</a:t>
            </a:r>
            <a:endParaRPr lang="en-US" altLang="zh-CN" sz="3200" dirty="0"/>
          </a:p>
          <a:p>
            <a:pPr marL="10800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200" dirty="0"/>
              <a:t>   </a:t>
            </a:r>
            <a:r>
              <a:rPr lang="zh-CN" altLang="en-US" sz="3200" dirty="0"/>
              <a:t>对于计算二叉树深度和宽度的启发？</a:t>
            </a:r>
            <a:endParaRPr lang="en-US" altLang="zh-CN" sz="3200" dirty="0"/>
          </a:p>
          <a:p>
            <a:pPr marL="108000">
              <a:lnSpc>
                <a:spcPct val="130000"/>
              </a:lnSpc>
              <a:spcBef>
                <a:spcPts val="1200"/>
              </a:spcBef>
              <a:buFont typeface="Arial" pitchFamily="34" charset="0"/>
              <a:buChar char="•"/>
            </a:pPr>
            <a:r>
              <a:rPr lang="zh-CN" altLang="en-US" sz="3200" dirty="0">
                <a:sym typeface="Symbol"/>
              </a:rPr>
              <a:t> 了解二叉树的顺序表示、结点度表示；</a:t>
            </a:r>
            <a:endParaRPr lang="en-US" altLang="zh-CN" sz="3200" dirty="0"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2"/>
          <p:cNvSpPr txBox="1">
            <a:spLocks noChangeArrowheads="1"/>
          </p:cNvSpPr>
          <p:nvPr/>
        </p:nvSpPr>
        <p:spPr bwMode="auto">
          <a:xfrm>
            <a:off x="457200" y="-75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zh-CN" altLang="en-US" sz="4400" kern="0" dirty="0">
                <a:solidFill>
                  <a:schemeClr val="tx2"/>
                </a:solidFill>
                <a:latin typeface="黑体" pitchFamily="2" charset="-122"/>
              </a:rPr>
              <a:t>第</a:t>
            </a:r>
            <a:r>
              <a:rPr lang="en-US" altLang="zh-CN" sz="4400" kern="0" dirty="0">
                <a:solidFill>
                  <a:schemeClr val="tx2"/>
                </a:solidFill>
                <a:latin typeface="黑体" pitchFamily="2" charset="-122"/>
              </a:rPr>
              <a:t>5</a:t>
            </a:r>
            <a:r>
              <a:rPr lang="zh-CN" altLang="en-US" sz="4400" kern="0" dirty="0">
                <a:solidFill>
                  <a:schemeClr val="tx2"/>
                </a:solidFill>
                <a:latin typeface="黑体" pitchFamily="2" charset="-122"/>
              </a:rPr>
              <a:t>章 作业</a:t>
            </a:r>
            <a:r>
              <a:rPr lang="en-US" altLang="zh-CN" sz="4400" kern="0" dirty="0">
                <a:solidFill>
                  <a:schemeClr val="tx2"/>
                </a:solidFill>
                <a:latin typeface="黑体" pitchFamily="2" charset="-122"/>
              </a:rPr>
              <a:t>1</a:t>
            </a:r>
            <a:endParaRPr lang="zh-CN" altLang="en-US" sz="4400" kern="0" dirty="0">
              <a:solidFill>
                <a:schemeClr val="tx2"/>
              </a:solidFill>
              <a:latin typeface="黑体" pitchFamily="2" charset="-122"/>
            </a:endParaRPr>
          </a:p>
        </p:txBody>
      </p:sp>
      <p:sp>
        <p:nvSpPr>
          <p:cNvPr id="32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4" name="Text Box 6"/>
          <p:cNvSpPr txBox="1">
            <a:spLocks noChangeArrowheads="1"/>
          </p:cNvSpPr>
          <p:nvPr/>
        </p:nvSpPr>
        <p:spPr bwMode="auto">
          <a:xfrm>
            <a:off x="762000" y="1219200"/>
            <a:ext cx="8001000" cy="2456057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0800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altLang="zh-CN" sz="3200" dirty="0"/>
              <a:t>P167</a:t>
            </a:r>
          </a:p>
          <a:p>
            <a:pPr marL="108000">
              <a:lnSpc>
                <a:spcPct val="16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en-US" altLang="zh-CN" sz="3200" dirty="0"/>
              <a:t> </a:t>
            </a:r>
            <a:r>
              <a:rPr lang="zh-CN" altLang="en-US" sz="3200" dirty="0"/>
              <a:t>复习题 </a:t>
            </a:r>
            <a:r>
              <a:rPr lang="en-US" altLang="zh-CN" sz="3200" dirty="0"/>
              <a:t>1, 2, 7, 8</a:t>
            </a:r>
          </a:p>
          <a:p>
            <a:pPr marL="108000">
              <a:lnSpc>
                <a:spcPct val="16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en-US" altLang="zh-CN" sz="3200" dirty="0"/>
              <a:t> </a:t>
            </a:r>
            <a:r>
              <a:rPr lang="zh-CN" altLang="en-US" sz="3200" dirty="0"/>
              <a:t>算法题</a:t>
            </a:r>
            <a:r>
              <a:rPr lang="en-US" altLang="zh-CN" sz="3200" dirty="0"/>
              <a:t> 2</a:t>
            </a:r>
            <a:r>
              <a:rPr lang="zh-CN" altLang="en-US" sz="3200" dirty="0"/>
              <a:t>，</a:t>
            </a:r>
            <a:endParaRPr lang="en-US" altLang="zh-CN" sz="3200" dirty="0"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Text Box 2"/>
          <p:cNvSpPr txBox="1">
            <a:spLocks noChangeArrowheads="1"/>
          </p:cNvSpPr>
          <p:nvPr/>
        </p:nvSpPr>
        <p:spPr bwMode="auto">
          <a:xfrm>
            <a:off x="0" y="1773238"/>
            <a:ext cx="9144000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6000" b="1" dirty="0">
                <a:solidFill>
                  <a:srgbClr val="5959D5"/>
                </a:solidFill>
                <a:ea typeface="楷体_GB2312" pitchFamily="49" charset="-122"/>
              </a:rPr>
              <a:t>第</a:t>
            </a:r>
            <a:r>
              <a:rPr kumimoji="1" lang="en-US" altLang="zh-CN" sz="6000" b="1" dirty="0">
                <a:solidFill>
                  <a:srgbClr val="5959D5"/>
                </a:solidFill>
                <a:ea typeface="楷体_GB2312" pitchFamily="49" charset="-122"/>
              </a:rPr>
              <a:t>5</a:t>
            </a:r>
            <a:r>
              <a:rPr kumimoji="1" lang="zh-CN" altLang="en-US" sz="6000" b="1" dirty="0">
                <a:solidFill>
                  <a:srgbClr val="5959D5"/>
                </a:solidFill>
                <a:ea typeface="楷体_GB2312" pitchFamily="49" charset="-122"/>
              </a:rPr>
              <a:t>章 二叉树与树</a:t>
            </a:r>
          </a:p>
          <a:p>
            <a:pPr algn="ctr" eaLnBrk="0" hangingPunct="0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zh-CN" altLang="en-US" sz="4400" dirty="0">
                <a:solidFill>
                  <a:srgbClr val="292929"/>
                </a:solidFill>
                <a:latin typeface="黑体" pitchFamily="2" charset="-122"/>
              </a:rPr>
              <a:t>第</a:t>
            </a:r>
            <a:r>
              <a:rPr kumimoji="1" lang="en-US" altLang="zh-CN" sz="4400" dirty="0">
                <a:solidFill>
                  <a:srgbClr val="292929"/>
                </a:solidFill>
                <a:latin typeface="黑体" pitchFamily="2" charset="-122"/>
              </a:rPr>
              <a:t>15</a:t>
            </a:r>
            <a:r>
              <a:rPr kumimoji="1" lang="zh-CN" altLang="en-US" sz="4400" dirty="0">
                <a:solidFill>
                  <a:srgbClr val="292929"/>
                </a:solidFill>
                <a:latin typeface="黑体" pitchFamily="2" charset="-122"/>
              </a:rPr>
              <a:t>讲：二叉树链接表示、</a:t>
            </a:r>
            <a:endParaRPr kumimoji="1" lang="en-US" altLang="zh-CN" sz="4400" dirty="0">
              <a:solidFill>
                <a:srgbClr val="292929"/>
              </a:solidFill>
              <a:latin typeface="黑体" pitchFamily="2" charset="-122"/>
            </a:endParaRPr>
          </a:p>
          <a:p>
            <a:pPr eaLnBrk="0" hangingPunct="0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4400" dirty="0">
                <a:solidFill>
                  <a:srgbClr val="292929"/>
                </a:solidFill>
                <a:latin typeface="黑体" pitchFamily="2" charset="-122"/>
              </a:rPr>
              <a:t>            </a:t>
            </a:r>
            <a:r>
              <a:rPr kumimoji="1" lang="zh-CN" altLang="en-US" sz="4400" dirty="0">
                <a:solidFill>
                  <a:srgbClr val="292929"/>
                </a:solidFill>
                <a:latin typeface="黑体" pitchFamily="2" charset="-122"/>
              </a:rPr>
              <a:t>线索二叉树</a:t>
            </a:r>
          </a:p>
        </p:txBody>
      </p:sp>
      <p:sp>
        <p:nvSpPr>
          <p:cNvPr id="4101" name="Rectangle 8"/>
          <p:cNvSpPr>
            <a:spLocks noChangeArrowheads="1"/>
          </p:cNvSpPr>
          <p:nvPr/>
        </p:nvSpPr>
        <p:spPr bwMode="auto">
          <a:xfrm>
            <a:off x="990600" y="609600"/>
            <a:ext cx="7924800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102" name="Text Box 9"/>
          <p:cNvSpPr txBox="1">
            <a:spLocks noChangeArrowheads="1"/>
          </p:cNvSpPr>
          <p:nvPr/>
        </p:nvSpPr>
        <p:spPr bwMode="auto">
          <a:xfrm>
            <a:off x="928688" y="188913"/>
            <a:ext cx="4651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0067B4"/>
                </a:solidFill>
                <a:latin typeface="Times New Roman" pitchFamily="18" charset="0"/>
                <a:ea typeface="宋体" pitchFamily="2" charset="-122"/>
              </a:rPr>
              <a:t>河海大学计算机与信息学院</a:t>
            </a:r>
          </a:p>
        </p:txBody>
      </p:sp>
      <p:pic>
        <p:nvPicPr>
          <p:cNvPr id="4103" name="Picture 7" descr="河海校徽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65200" cy="103028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zh-CN" altLang="en-US" dirty="0">
                <a:latin typeface="黑体" pitchFamily="2" charset="-122"/>
                <a:ea typeface="黑体" pitchFamily="2" charset="-122"/>
              </a:rPr>
              <a:t>回顾：二叉树的遍历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533400" y="1219200"/>
            <a:ext cx="8305800" cy="3899529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zh-CN" altLang="en-US" sz="3200" dirty="0"/>
              <a:t> 深度优先遍历</a:t>
            </a:r>
            <a:r>
              <a:rPr lang="en-US" altLang="zh-CN" sz="3200" dirty="0">
                <a:solidFill>
                  <a:srgbClr val="006699"/>
                </a:solidFill>
              </a:rPr>
              <a:t>--</a:t>
            </a:r>
            <a:r>
              <a:rPr lang="zh-CN" altLang="en-US" sz="3200" dirty="0">
                <a:solidFill>
                  <a:srgbClr val="006699"/>
                </a:solidFill>
              </a:rPr>
              <a:t>递归、非递归</a:t>
            </a:r>
            <a:r>
              <a:rPr lang="en-US" altLang="zh-CN" sz="3200" dirty="0">
                <a:solidFill>
                  <a:srgbClr val="006699"/>
                </a:solidFill>
              </a:rPr>
              <a:t>(</a:t>
            </a:r>
            <a:r>
              <a:rPr lang="zh-CN" altLang="en-US" sz="3200" dirty="0">
                <a:solidFill>
                  <a:srgbClr val="006699"/>
                </a:solidFill>
              </a:rPr>
              <a:t>基于栈</a:t>
            </a:r>
            <a:r>
              <a:rPr lang="en-US" altLang="zh-CN" sz="3200" dirty="0">
                <a:solidFill>
                  <a:srgbClr val="006699"/>
                </a:solidFill>
              </a:rPr>
              <a:t>)</a:t>
            </a:r>
          </a:p>
          <a:p>
            <a:pPr>
              <a:lnSpc>
                <a:spcPct val="145000"/>
              </a:lnSpc>
              <a:spcBef>
                <a:spcPts val="0"/>
              </a:spcBef>
              <a:buNone/>
            </a:pPr>
            <a:r>
              <a:rPr lang="en-US" altLang="zh-CN" sz="3200" dirty="0"/>
              <a:t>  (1) DLR: </a:t>
            </a:r>
            <a:r>
              <a:rPr lang="zh-CN" altLang="en-US" sz="3200" dirty="0"/>
              <a:t>先根</a:t>
            </a:r>
            <a:r>
              <a:rPr lang="en-US" altLang="zh-CN" sz="3200" dirty="0"/>
              <a:t>(</a:t>
            </a:r>
            <a:r>
              <a:rPr lang="zh-CN" altLang="en-US" sz="3200" dirty="0"/>
              <a:t>先序、前序</a:t>
            </a:r>
            <a:r>
              <a:rPr lang="en-US" altLang="zh-CN" sz="3200" dirty="0"/>
              <a:t>)</a:t>
            </a:r>
            <a:r>
              <a:rPr lang="zh-CN" altLang="en-US" sz="3200" dirty="0"/>
              <a:t>遍历；</a:t>
            </a:r>
            <a:endParaRPr lang="en-US" altLang="zh-CN" sz="3200" dirty="0"/>
          </a:p>
          <a:p>
            <a:pPr>
              <a:lnSpc>
                <a:spcPct val="145000"/>
              </a:lnSpc>
              <a:spcBef>
                <a:spcPts val="0"/>
              </a:spcBef>
              <a:buNone/>
            </a:pPr>
            <a:r>
              <a:rPr lang="en-US" altLang="zh-CN" sz="3200" dirty="0"/>
              <a:t>  (2) LDR: </a:t>
            </a:r>
            <a:r>
              <a:rPr lang="zh-CN" altLang="en-US" sz="3200" dirty="0"/>
              <a:t>中根</a:t>
            </a:r>
            <a:r>
              <a:rPr lang="en-US" altLang="zh-CN" sz="3200" dirty="0"/>
              <a:t>(</a:t>
            </a:r>
            <a:r>
              <a:rPr lang="zh-CN" altLang="en-US" sz="3200" dirty="0"/>
              <a:t>中序</a:t>
            </a:r>
            <a:r>
              <a:rPr lang="en-US" altLang="zh-CN" sz="3200" dirty="0"/>
              <a:t>)</a:t>
            </a:r>
            <a:r>
              <a:rPr lang="zh-CN" altLang="en-US" sz="3200" dirty="0"/>
              <a:t>遍历；</a:t>
            </a:r>
            <a:endParaRPr lang="en-US" altLang="zh-CN" sz="3200" dirty="0"/>
          </a:p>
          <a:p>
            <a:pPr>
              <a:lnSpc>
                <a:spcPct val="145000"/>
              </a:lnSpc>
              <a:spcBef>
                <a:spcPts val="0"/>
              </a:spcBef>
              <a:buNone/>
            </a:pPr>
            <a:r>
              <a:rPr lang="en-US" altLang="zh-CN" sz="3200" dirty="0"/>
              <a:t>  (3)LRD: </a:t>
            </a:r>
            <a:r>
              <a:rPr lang="zh-CN" altLang="en-US" sz="3200" dirty="0"/>
              <a:t>后根</a:t>
            </a:r>
            <a:r>
              <a:rPr lang="en-US" altLang="zh-CN" sz="3200" dirty="0"/>
              <a:t>(</a:t>
            </a:r>
            <a:r>
              <a:rPr lang="zh-CN" altLang="en-US" sz="3200" dirty="0"/>
              <a:t>后序</a:t>
            </a:r>
            <a:r>
              <a:rPr lang="en-US" altLang="zh-CN" sz="3200" dirty="0"/>
              <a:t>)</a:t>
            </a:r>
            <a:r>
              <a:rPr lang="zh-CN" altLang="en-US" sz="3200" dirty="0"/>
              <a:t>遍历</a:t>
            </a:r>
            <a:endParaRPr lang="en-US" altLang="zh-CN" sz="3200" dirty="0"/>
          </a:p>
          <a:p>
            <a:pPr>
              <a:lnSpc>
                <a:spcPct val="140000"/>
              </a:lnSpc>
              <a:spcBef>
                <a:spcPts val="3000"/>
              </a:spcBef>
            </a:pPr>
            <a:r>
              <a:rPr lang="zh-CN" altLang="en-US" sz="3200" dirty="0"/>
              <a:t> 广度优先遍历</a:t>
            </a:r>
            <a:r>
              <a:rPr lang="en-US" altLang="zh-CN" sz="3200" dirty="0">
                <a:solidFill>
                  <a:srgbClr val="006699"/>
                </a:solidFill>
              </a:rPr>
              <a:t>--</a:t>
            </a:r>
            <a:r>
              <a:rPr lang="zh-CN" altLang="en-US" sz="3200" dirty="0">
                <a:solidFill>
                  <a:srgbClr val="006699"/>
                </a:solidFill>
              </a:rPr>
              <a:t>非递归</a:t>
            </a:r>
            <a:r>
              <a:rPr lang="en-US" altLang="zh-CN" sz="3200" dirty="0">
                <a:solidFill>
                  <a:srgbClr val="006699"/>
                </a:solidFill>
              </a:rPr>
              <a:t>(</a:t>
            </a:r>
            <a:r>
              <a:rPr lang="zh-CN" altLang="en-US" sz="3200" dirty="0">
                <a:solidFill>
                  <a:srgbClr val="006699"/>
                </a:solidFill>
              </a:rPr>
              <a:t>基于队列</a:t>
            </a:r>
            <a:r>
              <a:rPr lang="en-US" altLang="zh-CN" sz="3200" dirty="0">
                <a:solidFill>
                  <a:srgbClr val="006699"/>
                </a:solidFill>
              </a:rPr>
              <a:t>)</a:t>
            </a:r>
          </a:p>
        </p:txBody>
      </p:sp>
      <p:sp>
        <p:nvSpPr>
          <p:cNvPr id="19" name="Oval 27"/>
          <p:cNvSpPr>
            <a:spLocks noChangeArrowheads="1"/>
          </p:cNvSpPr>
          <p:nvPr/>
        </p:nvSpPr>
        <p:spPr bwMode="auto">
          <a:xfrm>
            <a:off x="7492800" y="1879200"/>
            <a:ext cx="432000" cy="432000"/>
          </a:xfrm>
          <a:prstGeom prst="ellipse">
            <a:avLst/>
          </a:prstGeom>
          <a:solidFill>
            <a:srgbClr val="FFFE98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/>
              <a:t>A</a:t>
            </a:r>
          </a:p>
        </p:txBody>
      </p:sp>
      <p:sp>
        <p:nvSpPr>
          <p:cNvPr id="20" name="Oval 28"/>
          <p:cNvSpPr>
            <a:spLocks noChangeArrowheads="1"/>
          </p:cNvSpPr>
          <p:nvPr/>
        </p:nvSpPr>
        <p:spPr bwMode="auto">
          <a:xfrm>
            <a:off x="8055600" y="261600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C</a:t>
            </a:r>
            <a:endParaRPr lang="zh-CN" altLang="en-US" sz="3200" dirty="0"/>
          </a:p>
        </p:txBody>
      </p:sp>
      <p:sp>
        <p:nvSpPr>
          <p:cNvPr id="21" name="Oval 29"/>
          <p:cNvSpPr>
            <a:spLocks noChangeArrowheads="1"/>
          </p:cNvSpPr>
          <p:nvPr/>
        </p:nvSpPr>
        <p:spPr bwMode="auto">
          <a:xfrm>
            <a:off x="7822800" y="3319852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F</a:t>
            </a:r>
            <a:endParaRPr lang="zh-CN" altLang="en-US" sz="3200" dirty="0"/>
          </a:p>
        </p:txBody>
      </p:sp>
      <p:cxnSp>
        <p:nvCxnSpPr>
          <p:cNvPr id="22" name="直接连接符 21"/>
          <p:cNvCxnSpPr>
            <a:stCxn id="19" idx="3"/>
            <a:endCxn id="29" idx="0"/>
          </p:cNvCxnSpPr>
          <p:nvPr/>
        </p:nvCxnSpPr>
        <p:spPr bwMode="auto">
          <a:xfrm rot="5400000">
            <a:off x="7181701" y="2241635"/>
            <a:ext cx="368065" cy="3806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直接连接符 22"/>
          <p:cNvCxnSpPr>
            <a:stCxn id="19" idx="5"/>
            <a:endCxn id="20" idx="0"/>
          </p:cNvCxnSpPr>
          <p:nvPr/>
        </p:nvCxnSpPr>
        <p:spPr bwMode="auto">
          <a:xfrm rot="16200000" flipH="1">
            <a:off x="7882535" y="2226934"/>
            <a:ext cx="368065" cy="4100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直接连接符 23"/>
          <p:cNvCxnSpPr>
            <a:stCxn id="20" idx="3"/>
            <a:endCxn id="21" idx="0"/>
          </p:cNvCxnSpPr>
          <p:nvPr/>
        </p:nvCxnSpPr>
        <p:spPr bwMode="auto">
          <a:xfrm rot="5400000">
            <a:off x="7911275" y="3112261"/>
            <a:ext cx="335117" cy="800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Oval 29"/>
          <p:cNvSpPr>
            <a:spLocks noChangeArrowheads="1"/>
          </p:cNvSpPr>
          <p:nvPr/>
        </p:nvSpPr>
        <p:spPr bwMode="auto">
          <a:xfrm>
            <a:off x="8331000" y="3319852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G</a:t>
            </a:r>
            <a:endParaRPr lang="zh-CN" altLang="en-US" sz="3200" dirty="0"/>
          </a:p>
        </p:txBody>
      </p:sp>
      <p:cxnSp>
        <p:nvCxnSpPr>
          <p:cNvPr id="26" name="直接连接符 25"/>
          <p:cNvCxnSpPr>
            <a:stCxn id="20" idx="5"/>
            <a:endCxn id="25" idx="0"/>
          </p:cNvCxnSpPr>
          <p:nvPr/>
        </p:nvCxnSpPr>
        <p:spPr bwMode="auto">
          <a:xfrm rot="16200000" flipH="1">
            <a:off x="8318109" y="3090960"/>
            <a:ext cx="335117" cy="1226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7" name="Oval 29"/>
          <p:cNvSpPr>
            <a:spLocks noChangeArrowheads="1"/>
          </p:cNvSpPr>
          <p:nvPr/>
        </p:nvSpPr>
        <p:spPr bwMode="auto">
          <a:xfrm>
            <a:off x="6959400" y="398760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H</a:t>
            </a:r>
            <a:endParaRPr lang="zh-CN" altLang="en-US" sz="3200" dirty="0"/>
          </a:p>
        </p:txBody>
      </p:sp>
      <p:cxnSp>
        <p:nvCxnSpPr>
          <p:cNvPr id="28" name="直接连接符 27"/>
          <p:cNvCxnSpPr>
            <a:stCxn id="34" idx="3"/>
            <a:endCxn id="27" idx="0"/>
          </p:cNvCxnSpPr>
          <p:nvPr/>
        </p:nvCxnSpPr>
        <p:spPr bwMode="auto">
          <a:xfrm rot="5400000">
            <a:off x="7092902" y="3753036"/>
            <a:ext cx="317063" cy="1520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9" name="Oval 28"/>
          <p:cNvSpPr>
            <a:spLocks noChangeArrowheads="1"/>
          </p:cNvSpPr>
          <p:nvPr/>
        </p:nvSpPr>
        <p:spPr bwMode="auto">
          <a:xfrm>
            <a:off x="6959400" y="261600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B</a:t>
            </a:r>
            <a:endParaRPr lang="zh-CN" altLang="en-US" sz="3200" dirty="0"/>
          </a:p>
        </p:txBody>
      </p:sp>
      <p:sp>
        <p:nvSpPr>
          <p:cNvPr id="30" name="Oval 29"/>
          <p:cNvSpPr>
            <a:spLocks noChangeArrowheads="1"/>
          </p:cNvSpPr>
          <p:nvPr/>
        </p:nvSpPr>
        <p:spPr bwMode="auto">
          <a:xfrm>
            <a:off x="6578400" y="330180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D</a:t>
            </a:r>
            <a:endParaRPr lang="zh-CN" altLang="en-US" sz="3200" dirty="0"/>
          </a:p>
        </p:txBody>
      </p:sp>
      <p:cxnSp>
        <p:nvCxnSpPr>
          <p:cNvPr id="31" name="直接连接符 30"/>
          <p:cNvCxnSpPr>
            <a:stCxn id="29" idx="3"/>
            <a:endCxn id="30" idx="0"/>
          </p:cNvCxnSpPr>
          <p:nvPr/>
        </p:nvCxnSpPr>
        <p:spPr bwMode="auto">
          <a:xfrm rot="5400000">
            <a:off x="6750001" y="3029135"/>
            <a:ext cx="317065" cy="2282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2" name="Oval 29"/>
          <p:cNvSpPr>
            <a:spLocks noChangeArrowheads="1"/>
          </p:cNvSpPr>
          <p:nvPr/>
        </p:nvSpPr>
        <p:spPr bwMode="auto">
          <a:xfrm>
            <a:off x="6273600" y="398760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G</a:t>
            </a:r>
            <a:endParaRPr lang="zh-CN" altLang="en-US" sz="3200" dirty="0"/>
          </a:p>
        </p:txBody>
      </p:sp>
      <p:cxnSp>
        <p:nvCxnSpPr>
          <p:cNvPr id="33" name="直接连接符 32"/>
          <p:cNvCxnSpPr>
            <a:stCxn id="30" idx="3"/>
            <a:endCxn id="32" idx="0"/>
          </p:cNvCxnSpPr>
          <p:nvPr/>
        </p:nvCxnSpPr>
        <p:spPr bwMode="auto">
          <a:xfrm rot="5400000">
            <a:off x="6407101" y="3753035"/>
            <a:ext cx="317065" cy="1520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4" name="Oval 29"/>
          <p:cNvSpPr>
            <a:spLocks noChangeArrowheads="1"/>
          </p:cNvSpPr>
          <p:nvPr/>
        </p:nvSpPr>
        <p:spPr bwMode="auto">
          <a:xfrm>
            <a:off x="7264200" y="3301802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E</a:t>
            </a:r>
            <a:endParaRPr lang="zh-CN" altLang="en-US" sz="3200" dirty="0"/>
          </a:p>
        </p:txBody>
      </p:sp>
      <p:cxnSp>
        <p:nvCxnSpPr>
          <p:cNvPr id="35" name="直接连接符 34"/>
          <p:cNvCxnSpPr>
            <a:stCxn id="29" idx="5"/>
            <a:endCxn id="34" idx="0"/>
          </p:cNvCxnSpPr>
          <p:nvPr/>
        </p:nvCxnSpPr>
        <p:spPr bwMode="auto">
          <a:xfrm rot="16200000" flipH="1">
            <a:off x="7245634" y="3067235"/>
            <a:ext cx="317067" cy="1520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zh-CN" altLang="en-US" dirty="0">
                <a:latin typeface="黑体" pitchFamily="2" charset="-122"/>
                <a:ea typeface="黑体" pitchFamily="2" charset="-122"/>
              </a:rPr>
              <a:t>回顾：二叉树的实现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381000" y="1066800"/>
            <a:ext cx="8534400" cy="517064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80000">
              <a:spcBef>
                <a:spcPts val="0"/>
              </a:spcBef>
              <a:buFontTx/>
              <a:buAutoNum type="arabicParenBoth"/>
            </a:pPr>
            <a:r>
              <a:rPr lang="zh-CN" altLang="en-US" sz="3000" dirty="0">
                <a:solidFill>
                  <a:srgbClr val="003399"/>
                </a:solidFill>
              </a:rPr>
              <a:t> 顺序表示：</a:t>
            </a:r>
            <a:endParaRPr lang="en-US" altLang="zh-CN" sz="3000" dirty="0">
              <a:solidFill>
                <a:srgbClr val="003399"/>
              </a:solidFill>
            </a:endParaRPr>
          </a:p>
          <a:p>
            <a:pPr marL="514350" indent="-514350">
              <a:spcBef>
                <a:spcPts val="0"/>
              </a:spcBef>
              <a:buNone/>
            </a:pPr>
            <a:r>
              <a:rPr lang="en-US" altLang="zh-CN" sz="3000" dirty="0"/>
              <a:t>       -- </a:t>
            </a:r>
            <a:r>
              <a:rPr lang="zh-CN" altLang="en-US" sz="3000" dirty="0"/>
              <a:t>适用于完全、“接近完全”的二叉树；</a:t>
            </a:r>
            <a:endParaRPr lang="en-US" altLang="zh-CN" sz="3000" dirty="0"/>
          </a:p>
          <a:p>
            <a:pPr marL="514350" indent="-514350">
              <a:spcBef>
                <a:spcPts val="0"/>
              </a:spcBef>
              <a:buNone/>
            </a:pPr>
            <a:r>
              <a:rPr lang="en-US" altLang="zh-CN" sz="3000" dirty="0"/>
              <a:t>       -- </a:t>
            </a:r>
            <a:r>
              <a:rPr lang="zh-CN" altLang="en-US" sz="3000" dirty="0"/>
              <a:t>寻找孩子、父亲，复杂度</a:t>
            </a:r>
            <a:r>
              <a:rPr lang="en-US" altLang="zh-CN" sz="3000" i="1" dirty="0"/>
              <a:t>O</a:t>
            </a:r>
            <a:r>
              <a:rPr lang="en-US" altLang="zh-CN" sz="3000" dirty="0"/>
              <a:t>(1)</a:t>
            </a:r>
            <a:r>
              <a:rPr lang="zh-CN" altLang="en-US" sz="3000" dirty="0"/>
              <a:t>；</a:t>
            </a:r>
            <a:endParaRPr lang="en-US" altLang="zh-CN" sz="3000" dirty="0"/>
          </a:p>
          <a:p>
            <a:pPr marL="180000">
              <a:spcBef>
                <a:spcPts val="1200"/>
              </a:spcBef>
              <a:buNone/>
            </a:pPr>
            <a:r>
              <a:rPr lang="en-US" altLang="zh-CN" sz="3000" dirty="0">
                <a:solidFill>
                  <a:srgbClr val="003399"/>
                </a:solidFill>
              </a:rPr>
              <a:t>(2) </a:t>
            </a:r>
            <a:r>
              <a:rPr lang="zh-CN" altLang="en-US" sz="3000" dirty="0">
                <a:solidFill>
                  <a:srgbClr val="003399"/>
                </a:solidFill>
              </a:rPr>
              <a:t>结点度表示 </a:t>
            </a:r>
            <a:r>
              <a:rPr lang="en-US" altLang="zh-CN" sz="3000" dirty="0"/>
              <a:t>-- </a:t>
            </a:r>
            <a:r>
              <a:rPr lang="zh-CN" altLang="en-US" sz="3000" dirty="0"/>
              <a:t>特殊的顺序表示法：</a:t>
            </a:r>
            <a:endParaRPr lang="en-US" altLang="zh-CN" sz="3000" dirty="0"/>
          </a:p>
          <a:p>
            <a:pPr marL="180000">
              <a:spcBef>
                <a:spcPts val="0"/>
              </a:spcBef>
              <a:buNone/>
            </a:pPr>
            <a:r>
              <a:rPr lang="en-US" altLang="zh-CN" sz="3000" dirty="0"/>
              <a:t>     -- </a:t>
            </a:r>
            <a:r>
              <a:rPr lang="zh-CN" altLang="en-US" sz="3000" dirty="0"/>
              <a:t>寻找右孩子，复杂度</a:t>
            </a:r>
            <a:r>
              <a:rPr lang="en-US" altLang="zh-CN" sz="3000" i="1" dirty="0"/>
              <a:t>O</a:t>
            </a:r>
            <a:r>
              <a:rPr lang="en-US" altLang="zh-CN" sz="3000" dirty="0"/>
              <a:t>(1)</a:t>
            </a:r>
            <a:r>
              <a:rPr lang="zh-CN" altLang="en-US" sz="3000" dirty="0"/>
              <a:t>；</a:t>
            </a:r>
            <a:endParaRPr lang="en-US" altLang="zh-CN" sz="3000" dirty="0"/>
          </a:p>
          <a:p>
            <a:pPr marL="180000">
              <a:spcBef>
                <a:spcPts val="0"/>
              </a:spcBef>
              <a:buNone/>
            </a:pPr>
            <a:r>
              <a:rPr lang="en-US" altLang="zh-CN" sz="3000" dirty="0"/>
              <a:t>        </a:t>
            </a:r>
            <a:r>
              <a:rPr lang="zh-CN" altLang="en-US" sz="3000" dirty="0"/>
              <a:t>计算结点的子孙个数</a:t>
            </a:r>
            <a:endParaRPr lang="en-US" altLang="zh-CN" sz="3000" dirty="0"/>
          </a:p>
          <a:p>
            <a:pPr marL="180000">
              <a:spcBef>
                <a:spcPts val="1200"/>
              </a:spcBef>
              <a:buNone/>
            </a:pPr>
            <a:r>
              <a:rPr lang="en-US" altLang="zh-CN" sz="3000" dirty="0">
                <a:solidFill>
                  <a:srgbClr val="003399"/>
                </a:solidFill>
              </a:rPr>
              <a:t>(3) </a:t>
            </a:r>
            <a:r>
              <a:rPr lang="zh-CN" altLang="en-US" sz="3000" dirty="0">
                <a:solidFill>
                  <a:srgbClr val="003399"/>
                </a:solidFill>
              </a:rPr>
              <a:t>链接表示；</a:t>
            </a:r>
            <a:endParaRPr lang="en-US" altLang="zh-CN" sz="3000" dirty="0">
              <a:solidFill>
                <a:srgbClr val="003399"/>
              </a:solidFill>
            </a:endParaRPr>
          </a:p>
          <a:p>
            <a:pPr marL="180000">
              <a:spcBef>
                <a:spcPts val="1200"/>
              </a:spcBef>
              <a:buNone/>
            </a:pPr>
            <a:r>
              <a:rPr lang="en-US" altLang="zh-CN" sz="3000" dirty="0">
                <a:solidFill>
                  <a:srgbClr val="003399"/>
                </a:solidFill>
              </a:rPr>
              <a:t>(4) </a:t>
            </a:r>
            <a:r>
              <a:rPr lang="zh-CN" altLang="en-US" sz="3000" dirty="0">
                <a:solidFill>
                  <a:srgbClr val="003399"/>
                </a:solidFill>
              </a:rPr>
              <a:t>线索二叉树；  </a:t>
            </a:r>
            <a:endParaRPr lang="en-US" altLang="zh-CN" sz="3000" dirty="0">
              <a:solidFill>
                <a:srgbClr val="003399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4985489" y="4086000"/>
            <a:ext cx="4158511" cy="6087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000" dirty="0">
                <a:sym typeface="Wingdings" pitchFamily="2" charset="2"/>
              </a:rPr>
              <a:t></a:t>
            </a:r>
            <a:r>
              <a:rPr lang="zh-CN" altLang="en-US" sz="3000" dirty="0"/>
              <a:t>寻找左孩子、父亲；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en-US" altLang="zh-CN" dirty="0">
                <a:ea typeface="黑体" pitchFamily="2" charset="-122"/>
              </a:rPr>
              <a:t>5.3.2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二叉树的链接表示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381000" y="1177159"/>
            <a:ext cx="8534400" cy="403187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en-US" altLang="zh-CN" sz="3200" dirty="0">
                <a:solidFill>
                  <a:srgbClr val="003399"/>
                </a:solidFill>
              </a:rPr>
              <a:t> </a:t>
            </a:r>
            <a:r>
              <a:rPr lang="zh-CN" altLang="en-US" sz="3200" dirty="0">
                <a:solidFill>
                  <a:srgbClr val="003399"/>
                </a:solidFill>
              </a:rPr>
              <a:t>二叉链表链表 </a:t>
            </a:r>
            <a:r>
              <a:rPr lang="en-US" altLang="zh-CN" sz="3200" dirty="0">
                <a:solidFill>
                  <a:srgbClr val="003399"/>
                </a:solidFill>
              </a:rPr>
              <a:t>-- </a:t>
            </a:r>
            <a:r>
              <a:rPr lang="zh-CN" altLang="en-US" sz="3200" dirty="0"/>
              <a:t>左右孩子</a:t>
            </a:r>
            <a:r>
              <a:rPr lang="en-US" altLang="zh-CN" sz="3200" dirty="0"/>
              <a:t>(</a:t>
            </a:r>
            <a:r>
              <a:rPr lang="zh-CN" altLang="en-US" sz="3200" dirty="0"/>
              <a:t>左右指针</a:t>
            </a:r>
            <a:r>
              <a:rPr lang="en-US" altLang="zh-CN" sz="3200" dirty="0"/>
              <a:t>)</a:t>
            </a:r>
            <a:r>
              <a:rPr lang="zh-CN" altLang="en-US" sz="3200" dirty="0"/>
              <a:t>表示法：</a:t>
            </a:r>
            <a:endParaRPr lang="en-US" altLang="zh-CN" sz="3200" dirty="0"/>
          </a:p>
          <a:p>
            <a:pPr>
              <a:lnSpc>
                <a:spcPct val="160000"/>
              </a:lnSpc>
              <a:spcBef>
                <a:spcPts val="0"/>
              </a:spcBef>
              <a:buFont typeface="Arial" pitchFamily="34" charset="0"/>
              <a:buChar char="•"/>
            </a:pPr>
            <a:endParaRPr lang="en-US" altLang="zh-CN" sz="3200" dirty="0"/>
          </a:p>
          <a:p>
            <a:pPr>
              <a:lnSpc>
                <a:spcPct val="160000"/>
              </a:lnSpc>
              <a:spcBef>
                <a:spcPts val="0"/>
              </a:spcBef>
              <a:buFont typeface="Arial" pitchFamily="34" charset="0"/>
              <a:buChar char="•"/>
            </a:pPr>
            <a:endParaRPr lang="en-US" altLang="zh-CN" sz="3200" dirty="0"/>
          </a:p>
          <a:p>
            <a:pPr>
              <a:lnSpc>
                <a:spcPct val="160000"/>
              </a:lnSpc>
              <a:spcBef>
                <a:spcPts val="0"/>
              </a:spcBef>
              <a:buFont typeface="Arial" pitchFamily="34" charset="0"/>
              <a:buChar char="•"/>
            </a:pPr>
            <a:endParaRPr lang="en-US" altLang="zh-CN" sz="3200" dirty="0"/>
          </a:p>
          <a:p>
            <a:pPr>
              <a:lnSpc>
                <a:spcPct val="160000"/>
              </a:lnSpc>
              <a:spcBef>
                <a:spcPts val="0"/>
              </a:spcBef>
              <a:buNone/>
            </a:pPr>
            <a:endParaRPr lang="en-US" altLang="zh-CN" sz="3200" dirty="0"/>
          </a:p>
        </p:txBody>
      </p:sp>
      <p:sp>
        <p:nvSpPr>
          <p:cNvPr id="11" name="矩形 10"/>
          <p:cNvSpPr/>
          <p:nvPr/>
        </p:nvSpPr>
        <p:spPr bwMode="auto">
          <a:xfrm>
            <a:off x="5862000" y="2057400"/>
            <a:ext cx="2520000" cy="1200329"/>
          </a:xfrm>
          <a:prstGeom prst="rect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3000" dirty="0"/>
              <a:t>指针</a:t>
            </a:r>
            <a:r>
              <a:rPr lang="en-US" altLang="zh-CN" sz="3000" dirty="0"/>
              <a:t>: </a:t>
            </a:r>
            <a:r>
              <a:rPr lang="en-US" altLang="zh-CN" sz="3000" dirty="0" err="1"/>
              <a:t>rlink</a:t>
            </a:r>
            <a:endParaRPr lang="en-US" altLang="zh-CN" sz="3000" dirty="0"/>
          </a:p>
          <a:p>
            <a:pPr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3000" dirty="0"/>
              <a:t>指向右孩子</a:t>
            </a:r>
            <a:endParaRPr kumimoji="0" lang="zh-CN" altLang="en-US" sz="3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2" name="Oval 27"/>
          <p:cNvSpPr>
            <a:spLocks noChangeArrowheads="1"/>
          </p:cNvSpPr>
          <p:nvPr/>
        </p:nvSpPr>
        <p:spPr bwMode="auto">
          <a:xfrm>
            <a:off x="1854000" y="3555359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/>
              <a:t>A</a:t>
            </a:r>
          </a:p>
        </p:txBody>
      </p:sp>
      <p:sp>
        <p:nvSpPr>
          <p:cNvPr id="13" name="Oval 28"/>
          <p:cNvSpPr>
            <a:spLocks noChangeArrowheads="1"/>
          </p:cNvSpPr>
          <p:nvPr/>
        </p:nvSpPr>
        <p:spPr bwMode="auto">
          <a:xfrm>
            <a:off x="2311200" y="4251604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C</a:t>
            </a:r>
            <a:endParaRPr lang="zh-CN" altLang="en-US" sz="3200" dirty="0"/>
          </a:p>
        </p:txBody>
      </p:sp>
      <p:cxnSp>
        <p:nvCxnSpPr>
          <p:cNvPr id="14" name="直接连接符 13"/>
          <p:cNvCxnSpPr>
            <a:stCxn id="12" idx="3"/>
            <a:endCxn id="16" idx="0"/>
          </p:cNvCxnSpPr>
          <p:nvPr/>
        </p:nvCxnSpPr>
        <p:spPr bwMode="auto">
          <a:xfrm rot="5400000">
            <a:off x="1601278" y="3935617"/>
            <a:ext cx="327510" cy="3044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直接连接符 14"/>
          <p:cNvCxnSpPr>
            <a:stCxn id="12" idx="5"/>
            <a:endCxn id="13" idx="0"/>
          </p:cNvCxnSpPr>
          <p:nvPr/>
        </p:nvCxnSpPr>
        <p:spPr bwMode="auto">
          <a:xfrm rot="16200000" flipH="1">
            <a:off x="2211212" y="3935616"/>
            <a:ext cx="327510" cy="3044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Oval 28"/>
          <p:cNvSpPr>
            <a:spLocks noChangeArrowheads="1"/>
          </p:cNvSpPr>
          <p:nvPr/>
        </p:nvSpPr>
        <p:spPr bwMode="auto">
          <a:xfrm>
            <a:off x="1396800" y="4251604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B</a:t>
            </a:r>
            <a:endParaRPr lang="zh-CN" altLang="en-US" sz="3200" dirty="0"/>
          </a:p>
        </p:txBody>
      </p:sp>
      <p:sp>
        <p:nvSpPr>
          <p:cNvPr id="30" name="Rectangle 68"/>
          <p:cNvSpPr>
            <a:spLocks noChangeArrowheads="1"/>
          </p:cNvSpPr>
          <p:nvPr/>
        </p:nvSpPr>
        <p:spPr bwMode="auto">
          <a:xfrm>
            <a:off x="5906725" y="5362804"/>
            <a:ext cx="360000" cy="540000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/>
              <a:t>∧</a:t>
            </a:r>
          </a:p>
        </p:txBody>
      </p:sp>
      <p:sp>
        <p:nvSpPr>
          <p:cNvPr id="31" name="Rectangle 69"/>
          <p:cNvSpPr>
            <a:spLocks noChangeArrowheads="1"/>
          </p:cNvSpPr>
          <p:nvPr/>
        </p:nvSpPr>
        <p:spPr bwMode="auto">
          <a:xfrm>
            <a:off x="5465400" y="5362804"/>
            <a:ext cx="432000" cy="540000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>
                <a:solidFill>
                  <a:schemeClr val="bg1"/>
                </a:solidFill>
                <a:ea typeface="宋体" pitchFamily="2" charset="-122"/>
              </a:rPr>
              <a:t>C</a:t>
            </a:r>
          </a:p>
        </p:txBody>
      </p:sp>
      <p:sp>
        <p:nvSpPr>
          <p:cNvPr id="32" name="Rectangle 68"/>
          <p:cNvSpPr>
            <a:spLocks noChangeArrowheads="1"/>
          </p:cNvSpPr>
          <p:nvPr/>
        </p:nvSpPr>
        <p:spPr bwMode="auto">
          <a:xfrm>
            <a:off x="5105400" y="5362804"/>
            <a:ext cx="360000" cy="540000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/>
              <a:t>∧</a:t>
            </a:r>
          </a:p>
        </p:txBody>
      </p:sp>
      <p:sp>
        <p:nvSpPr>
          <p:cNvPr id="33" name="Rectangle 68"/>
          <p:cNvSpPr>
            <a:spLocks noChangeArrowheads="1"/>
          </p:cNvSpPr>
          <p:nvPr/>
        </p:nvSpPr>
        <p:spPr bwMode="auto">
          <a:xfrm>
            <a:off x="5050200" y="4441804"/>
            <a:ext cx="360000" cy="540000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zh-CN" sz="3200" b="1" dirty="0"/>
          </a:p>
        </p:txBody>
      </p:sp>
      <p:sp>
        <p:nvSpPr>
          <p:cNvPr id="34" name="Rectangle 69"/>
          <p:cNvSpPr>
            <a:spLocks noChangeArrowheads="1"/>
          </p:cNvSpPr>
          <p:nvPr/>
        </p:nvSpPr>
        <p:spPr bwMode="auto">
          <a:xfrm>
            <a:off x="4608875" y="4441804"/>
            <a:ext cx="432000" cy="540000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>
                <a:solidFill>
                  <a:schemeClr val="bg1"/>
                </a:solidFill>
                <a:ea typeface="宋体" pitchFamily="2" charset="-122"/>
              </a:rPr>
              <a:t>A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35" name="Rectangle 68"/>
          <p:cNvSpPr>
            <a:spLocks noChangeArrowheads="1"/>
          </p:cNvSpPr>
          <p:nvPr/>
        </p:nvSpPr>
        <p:spPr bwMode="auto">
          <a:xfrm>
            <a:off x="4248875" y="4441804"/>
            <a:ext cx="360000" cy="540000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zh-CN" sz="3200" b="1" dirty="0"/>
          </a:p>
        </p:txBody>
      </p:sp>
      <p:sp>
        <p:nvSpPr>
          <p:cNvPr id="36" name="Rectangle 68"/>
          <p:cNvSpPr>
            <a:spLocks noChangeArrowheads="1"/>
          </p:cNvSpPr>
          <p:nvPr/>
        </p:nvSpPr>
        <p:spPr bwMode="auto">
          <a:xfrm>
            <a:off x="4288200" y="5362804"/>
            <a:ext cx="360000" cy="540000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/>
              <a:t>∧</a:t>
            </a:r>
          </a:p>
        </p:txBody>
      </p:sp>
      <p:sp>
        <p:nvSpPr>
          <p:cNvPr id="37" name="Rectangle 69"/>
          <p:cNvSpPr>
            <a:spLocks noChangeArrowheads="1"/>
          </p:cNvSpPr>
          <p:nvPr/>
        </p:nvSpPr>
        <p:spPr bwMode="auto">
          <a:xfrm>
            <a:off x="3846875" y="5362804"/>
            <a:ext cx="432000" cy="540000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>
                <a:solidFill>
                  <a:schemeClr val="bg1"/>
                </a:solidFill>
                <a:ea typeface="宋体" pitchFamily="2" charset="-122"/>
              </a:rPr>
              <a:t>B</a:t>
            </a:r>
          </a:p>
        </p:txBody>
      </p:sp>
      <p:sp>
        <p:nvSpPr>
          <p:cNvPr id="38" name="Rectangle 68"/>
          <p:cNvSpPr>
            <a:spLocks noChangeArrowheads="1"/>
          </p:cNvSpPr>
          <p:nvPr/>
        </p:nvSpPr>
        <p:spPr bwMode="auto">
          <a:xfrm>
            <a:off x="3486875" y="5362804"/>
            <a:ext cx="360000" cy="540000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/>
              <a:t>∧</a:t>
            </a:r>
          </a:p>
        </p:txBody>
      </p:sp>
      <p:sp>
        <p:nvSpPr>
          <p:cNvPr id="39" name="Rectangle 68"/>
          <p:cNvSpPr>
            <a:spLocks noChangeArrowheads="1"/>
          </p:cNvSpPr>
          <p:nvPr/>
        </p:nvSpPr>
        <p:spPr bwMode="auto">
          <a:xfrm>
            <a:off x="5278800" y="3603604"/>
            <a:ext cx="360000" cy="540000"/>
          </a:xfrm>
          <a:prstGeom prst="rect">
            <a:avLst/>
          </a:prstGeom>
          <a:solidFill>
            <a:srgbClr val="A6E58F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/>
              <a:t>T</a:t>
            </a:r>
          </a:p>
        </p:txBody>
      </p:sp>
      <p:cxnSp>
        <p:nvCxnSpPr>
          <p:cNvPr id="40" name="直接箭头连接符 39"/>
          <p:cNvCxnSpPr>
            <a:endCxn id="31" idx="0"/>
          </p:cNvCxnSpPr>
          <p:nvPr/>
        </p:nvCxnSpPr>
        <p:spPr bwMode="auto">
          <a:xfrm rot="16200000" flipH="1">
            <a:off x="5130000" y="4811404"/>
            <a:ext cx="679200" cy="42360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3" name="直接箭头连接符 42"/>
          <p:cNvCxnSpPr>
            <a:endCxn id="37" idx="0"/>
          </p:cNvCxnSpPr>
          <p:nvPr/>
        </p:nvCxnSpPr>
        <p:spPr bwMode="auto">
          <a:xfrm rot="5400000">
            <a:off x="3939738" y="4806742"/>
            <a:ext cx="679200" cy="432925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6" name="直接箭头连接符 45"/>
          <p:cNvCxnSpPr>
            <a:stCxn id="39" idx="1"/>
            <a:endCxn id="34" idx="0"/>
          </p:cNvCxnSpPr>
          <p:nvPr/>
        </p:nvCxnSpPr>
        <p:spPr bwMode="auto">
          <a:xfrm rot="10800000" flipV="1">
            <a:off x="4824876" y="3873604"/>
            <a:ext cx="453925" cy="56820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1" name="矩形 50"/>
          <p:cNvSpPr/>
          <p:nvPr/>
        </p:nvSpPr>
        <p:spPr>
          <a:xfrm>
            <a:off x="5715000" y="3534004"/>
            <a:ext cx="2678938" cy="1040285"/>
          </a:xfrm>
          <a:prstGeom prst="rect">
            <a:avLst/>
          </a:prstGeom>
          <a:solidFill>
            <a:srgbClr val="A6E58F"/>
          </a:solidFill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dirty="0"/>
              <a:t>指针</a:t>
            </a:r>
            <a:r>
              <a:rPr lang="en-US" altLang="zh-CN" dirty="0"/>
              <a:t>T</a:t>
            </a:r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dirty="0"/>
              <a:t>-- </a:t>
            </a:r>
            <a:r>
              <a:rPr lang="zh-CN" altLang="en-US" dirty="0"/>
              <a:t>指向根结点；</a:t>
            </a:r>
            <a:endParaRPr lang="en-US" altLang="zh-CN" dirty="0"/>
          </a:p>
        </p:txBody>
      </p:sp>
      <p:sp>
        <p:nvSpPr>
          <p:cNvPr id="29" name="矩形 28"/>
          <p:cNvSpPr/>
          <p:nvPr/>
        </p:nvSpPr>
        <p:spPr bwMode="auto">
          <a:xfrm>
            <a:off x="3352800" y="2057400"/>
            <a:ext cx="2520000" cy="1200329"/>
          </a:xfrm>
          <a:prstGeom prst="rect">
            <a:avLst/>
          </a:prstGeom>
          <a:solidFill>
            <a:srgbClr val="FFFF9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000" dirty="0"/>
              <a:t>info</a:t>
            </a:r>
          </a:p>
          <a:p>
            <a:pPr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3000" dirty="0"/>
              <a:t>数据信息</a:t>
            </a:r>
          </a:p>
        </p:txBody>
      </p:sp>
      <p:sp>
        <p:nvSpPr>
          <p:cNvPr id="41" name="矩形 40"/>
          <p:cNvSpPr/>
          <p:nvPr/>
        </p:nvSpPr>
        <p:spPr bwMode="auto">
          <a:xfrm>
            <a:off x="838200" y="2057400"/>
            <a:ext cx="2520000" cy="1200329"/>
          </a:xfrm>
          <a:prstGeom prst="rect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3000" dirty="0"/>
              <a:t>指针</a:t>
            </a:r>
            <a:r>
              <a:rPr lang="en-US" altLang="zh-CN" sz="3000" dirty="0"/>
              <a:t>: </a:t>
            </a:r>
            <a:r>
              <a:rPr lang="en-US" altLang="zh-CN" sz="3000" dirty="0" err="1"/>
              <a:t>llink</a:t>
            </a:r>
            <a:endParaRPr lang="en-US" altLang="zh-CN" sz="3000" dirty="0"/>
          </a:p>
          <a:p>
            <a:pPr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3000" dirty="0"/>
              <a:t>指向左孩子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51" grpId="0" animBg="1"/>
      <p:bldP spid="41" grpId="0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en-US" altLang="zh-CN" dirty="0">
                <a:ea typeface="黑体" pitchFamily="2" charset="-122"/>
              </a:rPr>
              <a:t>5.3.2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二叉树的链接表示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9" name="Oval 27"/>
          <p:cNvSpPr>
            <a:spLocks noChangeArrowheads="1"/>
          </p:cNvSpPr>
          <p:nvPr/>
        </p:nvSpPr>
        <p:spPr bwMode="auto">
          <a:xfrm>
            <a:off x="1524000" y="2133600"/>
            <a:ext cx="432000" cy="432000"/>
          </a:xfrm>
          <a:prstGeom prst="ellipse">
            <a:avLst/>
          </a:prstGeom>
          <a:solidFill>
            <a:srgbClr val="FFFE98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/>
              <a:t>A</a:t>
            </a:r>
          </a:p>
        </p:txBody>
      </p:sp>
      <p:sp>
        <p:nvSpPr>
          <p:cNvPr id="41" name="Oval 28"/>
          <p:cNvSpPr>
            <a:spLocks noChangeArrowheads="1"/>
          </p:cNvSpPr>
          <p:nvPr/>
        </p:nvSpPr>
        <p:spPr bwMode="auto">
          <a:xfrm>
            <a:off x="2286000" y="3013162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C</a:t>
            </a:r>
            <a:endParaRPr lang="zh-CN" altLang="en-US" sz="3200" dirty="0"/>
          </a:p>
        </p:txBody>
      </p:sp>
      <p:sp>
        <p:nvSpPr>
          <p:cNvPr id="42" name="Oval 29"/>
          <p:cNvSpPr>
            <a:spLocks noChangeArrowheads="1"/>
          </p:cNvSpPr>
          <p:nvPr/>
        </p:nvSpPr>
        <p:spPr bwMode="auto">
          <a:xfrm>
            <a:off x="2805866" y="3945614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F</a:t>
            </a:r>
            <a:endParaRPr lang="zh-CN" altLang="en-US" sz="3200" dirty="0"/>
          </a:p>
        </p:txBody>
      </p:sp>
      <p:cxnSp>
        <p:nvCxnSpPr>
          <p:cNvPr id="44" name="直接连接符 43"/>
          <p:cNvCxnSpPr>
            <a:stCxn id="29" idx="3"/>
            <a:endCxn id="50" idx="0"/>
          </p:cNvCxnSpPr>
          <p:nvPr/>
        </p:nvCxnSpPr>
        <p:spPr bwMode="auto">
          <a:xfrm rot="5400000">
            <a:off x="989120" y="2415016"/>
            <a:ext cx="510827" cy="6854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直接连接符 44"/>
          <p:cNvCxnSpPr>
            <a:stCxn id="29" idx="5"/>
            <a:endCxn id="41" idx="0"/>
          </p:cNvCxnSpPr>
          <p:nvPr/>
        </p:nvCxnSpPr>
        <p:spPr bwMode="auto">
          <a:xfrm rot="16200000" flipH="1">
            <a:off x="1941954" y="2453115"/>
            <a:ext cx="510827" cy="6092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7" name="直接连接符 46"/>
          <p:cNvCxnSpPr>
            <a:stCxn id="41" idx="5"/>
            <a:endCxn id="42" idx="0"/>
          </p:cNvCxnSpPr>
          <p:nvPr/>
        </p:nvCxnSpPr>
        <p:spPr bwMode="auto">
          <a:xfrm rot="16200000" flipH="1">
            <a:off x="2556442" y="3480189"/>
            <a:ext cx="563717" cy="36713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8" name="Oval 29"/>
          <p:cNvSpPr>
            <a:spLocks noChangeArrowheads="1"/>
          </p:cNvSpPr>
          <p:nvPr/>
        </p:nvSpPr>
        <p:spPr bwMode="auto">
          <a:xfrm>
            <a:off x="1777800" y="3968187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E</a:t>
            </a:r>
            <a:endParaRPr lang="zh-CN" altLang="en-US" sz="3200" dirty="0"/>
          </a:p>
        </p:txBody>
      </p:sp>
      <p:cxnSp>
        <p:nvCxnSpPr>
          <p:cNvPr id="49" name="直接连接符 48"/>
          <p:cNvCxnSpPr>
            <a:stCxn id="41" idx="3"/>
            <a:endCxn id="48" idx="0"/>
          </p:cNvCxnSpPr>
          <p:nvPr/>
        </p:nvCxnSpPr>
        <p:spPr bwMode="auto">
          <a:xfrm rot="5400000">
            <a:off x="1878388" y="3497310"/>
            <a:ext cx="586290" cy="3554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0" name="Oval 28"/>
          <p:cNvSpPr>
            <a:spLocks noChangeArrowheads="1"/>
          </p:cNvSpPr>
          <p:nvPr/>
        </p:nvSpPr>
        <p:spPr bwMode="auto">
          <a:xfrm>
            <a:off x="685800" y="3013162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B</a:t>
            </a:r>
            <a:endParaRPr lang="zh-CN" altLang="en-US" sz="3200" dirty="0"/>
          </a:p>
        </p:txBody>
      </p:sp>
      <p:sp>
        <p:nvSpPr>
          <p:cNvPr id="52" name="Oval 29"/>
          <p:cNvSpPr>
            <a:spLocks noChangeArrowheads="1"/>
          </p:cNvSpPr>
          <p:nvPr/>
        </p:nvSpPr>
        <p:spPr bwMode="auto">
          <a:xfrm>
            <a:off x="1244400" y="4869652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G</a:t>
            </a:r>
            <a:endParaRPr lang="zh-CN" altLang="en-US" sz="3200" dirty="0"/>
          </a:p>
        </p:txBody>
      </p:sp>
      <p:cxnSp>
        <p:nvCxnSpPr>
          <p:cNvPr id="53" name="直接连接符 52"/>
          <p:cNvCxnSpPr>
            <a:stCxn id="48" idx="3"/>
            <a:endCxn id="52" idx="0"/>
          </p:cNvCxnSpPr>
          <p:nvPr/>
        </p:nvCxnSpPr>
        <p:spPr bwMode="auto">
          <a:xfrm rot="5400000">
            <a:off x="1384368" y="4412955"/>
            <a:ext cx="532730" cy="3806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4" name="Oval 29"/>
          <p:cNvSpPr>
            <a:spLocks noChangeArrowheads="1"/>
          </p:cNvSpPr>
          <p:nvPr/>
        </p:nvSpPr>
        <p:spPr bwMode="auto">
          <a:xfrm>
            <a:off x="2286000" y="4892362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H</a:t>
            </a:r>
            <a:endParaRPr lang="zh-CN" altLang="en-US" sz="3200" dirty="0"/>
          </a:p>
        </p:txBody>
      </p:sp>
      <p:cxnSp>
        <p:nvCxnSpPr>
          <p:cNvPr id="55" name="直接连接符 54"/>
          <p:cNvCxnSpPr>
            <a:stCxn id="42" idx="3"/>
            <a:endCxn id="54" idx="0"/>
          </p:cNvCxnSpPr>
          <p:nvPr/>
        </p:nvCxnSpPr>
        <p:spPr bwMode="auto">
          <a:xfrm rot="5400000">
            <a:off x="2396560" y="4419790"/>
            <a:ext cx="578013" cy="36713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6" name="Oval 29"/>
          <p:cNvSpPr>
            <a:spLocks noChangeArrowheads="1"/>
          </p:cNvSpPr>
          <p:nvPr/>
        </p:nvSpPr>
        <p:spPr bwMode="auto">
          <a:xfrm>
            <a:off x="3301800" y="490200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I</a:t>
            </a:r>
            <a:endParaRPr lang="zh-CN" altLang="en-US" sz="3200" dirty="0"/>
          </a:p>
        </p:txBody>
      </p:sp>
      <p:cxnSp>
        <p:nvCxnSpPr>
          <p:cNvPr id="57" name="直接连接符 56"/>
          <p:cNvCxnSpPr>
            <a:stCxn id="42" idx="5"/>
            <a:endCxn id="56" idx="0"/>
          </p:cNvCxnSpPr>
          <p:nvPr/>
        </p:nvCxnSpPr>
        <p:spPr bwMode="auto">
          <a:xfrm rot="16200000" flipH="1">
            <a:off x="3052375" y="4436574"/>
            <a:ext cx="587651" cy="34319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8" name="Rectangle 68"/>
          <p:cNvSpPr>
            <a:spLocks noChangeArrowheads="1"/>
          </p:cNvSpPr>
          <p:nvPr/>
        </p:nvSpPr>
        <p:spPr bwMode="auto">
          <a:xfrm>
            <a:off x="7125925" y="2971800"/>
            <a:ext cx="360000" cy="540000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zh-CN" sz="3200" b="1" dirty="0"/>
          </a:p>
        </p:txBody>
      </p:sp>
      <p:sp>
        <p:nvSpPr>
          <p:cNvPr id="59" name="Rectangle 69"/>
          <p:cNvSpPr>
            <a:spLocks noChangeArrowheads="1"/>
          </p:cNvSpPr>
          <p:nvPr/>
        </p:nvSpPr>
        <p:spPr bwMode="auto">
          <a:xfrm>
            <a:off x="6684600" y="2971800"/>
            <a:ext cx="432000" cy="540000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>
                <a:solidFill>
                  <a:schemeClr val="bg1"/>
                </a:solidFill>
                <a:ea typeface="宋体" pitchFamily="2" charset="-122"/>
              </a:rPr>
              <a:t>C</a:t>
            </a:r>
          </a:p>
        </p:txBody>
      </p:sp>
      <p:sp>
        <p:nvSpPr>
          <p:cNvPr id="60" name="Rectangle 68"/>
          <p:cNvSpPr>
            <a:spLocks noChangeArrowheads="1"/>
          </p:cNvSpPr>
          <p:nvPr/>
        </p:nvSpPr>
        <p:spPr bwMode="auto">
          <a:xfrm>
            <a:off x="6324600" y="2971800"/>
            <a:ext cx="360000" cy="540000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zh-CN" sz="3200" b="1" dirty="0"/>
          </a:p>
        </p:txBody>
      </p:sp>
      <p:sp>
        <p:nvSpPr>
          <p:cNvPr id="61" name="Rectangle 68"/>
          <p:cNvSpPr>
            <a:spLocks noChangeArrowheads="1"/>
          </p:cNvSpPr>
          <p:nvPr/>
        </p:nvSpPr>
        <p:spPr bwMode="auto">
          <a:xfrm>
            <a:off x="5736000" y="1981200"/>
            <a:ext cx="360000" cy="540000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zh-CN" sz="3200" b="1" dirty="0"/>
          </a:p>
        </p:txBody>
      </p:sp>
      <p:sp>
        <p:nvSpPr>
          <p:cNvPr id="62" name="Rectangle 69"/>
          <p:cNvSpPr>
            <a:spLocks noChangeArrowheads="1"/>
          </p:cNvSpPr>
          <p:nvPr/>
        </p:nvSpPr>
        <p:spPr bwMode="auto">
          <a:xfrm>
            <a:off x="5294675" y="1981200"/>
            <a:ext cx="432000" cy="540000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>
                <a:solidFill>
                  <a:schemeClr val="bg1"/>
                </a:solidFill>
                <a:ea typeface="宋体" pitchFamily="2" charset="-122"/>
              </a:rPr>
              <a:t>A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63" name="Rectangle 68"/>
          <p:cNvSpPr>
            <a:spLocks noChangeArrowheads="1"/>
          </p:cNvSpPr>
          <p:nvPr/>
        </p:nvSpPr>
        <p:spPr bwMode="auto">
          <a:xfrm>
            <a:off x="4934675" y="1981200"/>
            <a:ext cx="360000" cy="540000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zh-CN" sz="3200" b="1" dirty="0"/>
          </a:p>
        </p:txBody>
      </p:sp>
      <p:sp>
        <p:nvSpPr>
          <p:cNvPr id="64" name="Rectangle 68"/>
          <p:cNvSpPr>
            <a:spLocks noChangeArrowheads="1"/>
          </p:cNvSpPr>
          <p:nvPr/>
        </p:nvSpPr>
        <p:spPr bwMode="auto">
          <a:xfrm>
            <a:off x="4382725" y="2971800"/>
            <a:ext cx="360000" cy="540000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zh-CN" sz="3200" b="1" dirty="0"/>
          </a:p>
        </p:txBody>
      </p:sp>
      <p:sp>
        <p:nvSpPr>
          <p:cNvPr id="65" name="Rectangle 69"/>
          <p:cNvSpPr>
            <a:spLocks noChangeArrowheads="1"/>
          </p:cNvSpPr>
          <p:nvPr/>
        </p:nvSpPr>
        <p:spPr bwMode="auto">
          <a:xfrm>
            <a:off x="3941400" y="2971800"/>
            <a:ext cx="432000" cy="540000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>
                <a:solidFill>
                  <a:schemeClr val="bg1"/>
                </a:solidFill>
                <a:ea typeface="宋体" pitchFamily="2" charset="-122"/>
              </a:rPr>
              <a:t>B</a:t>
            </a:r>
          </a:p>
        </p:txBody>
      </p:sp>
      <p:sp>
        <p:nvSpPr>
          <p:cNvPr id="66" name="Rectangle 68"/>
          <p:cNvSpPr>
            <a:spLocks noChangeArrowheads="1"/>
          </p:cNvSpPr>
          <p:nvPr/>
        </p:nvSpPr>
        <p:spPr bwMode="auto">
          <a:xfrm>
            <a:off x="3581400" y="2971800"/>
            <a:ext cx="360000" cy="540000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/>
              <a:t>∧</a:t>
            </a:r>
          </a:p>
        </p:txBody>
      </p:sp>
      <p:sp>
        <p:nvSpPr>
          <p:cNvPr id="67" name="Rectangle 68"/>
          <p:cNvSpPr>
            <a:spLocks noChangeArrowheads="1"/>
          </p:cNvSpPr>
          <p:nvPr/>
        </p:nvSpPr>
        <p:spPr bwMode="auto">
          <a:xfrm>
            <a:off x="5964600" y="1143000"/>
            <a:ext cx="360000" cy="540000"/>
          </a:xfrm>
          <a:prstGeom prst="rect">
            <a:avLst/>
          </a:prstGeom>
          <a:noFill/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/>
              <a:t>T</a:t>
            </a:r>
          </a:p>
        </p:txBody>
      </p:sp>
      <p:cxnSp>
        <p:nvCxnSpPr>
          <p:cNvPr id="68" name="直接箭头连接符 67"/>
          <p:cNvCxnSpPr>
            <a:endCxn id="59" idx="0"/>
          </p:cNvCxnSpPr>
          <p:nvPr/>
        </p:nvCxnSpPr>
        <p:spPr bwMode="auto">
          <a:xfrm>
            <a:off x="5943600" y="2209800"/>
            <a:ext cx="957000" cy="76200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9" name="直接箭头连接符 68"/>
          <p:cNvCxnSpPr>
            <a:endCxn id="65" idx="0"/>
          </p:cNvCxnSpPr>
          <p:nvPr/>
        </p:nvCxnSpPr>
        <p:spPr bwMode="auto">
          <a:xfrm rot="10800000" flipV="1">
            <a:off x="4157400" y="2209800"/>
            <a:ext cx="948000" cy="76200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0" name="直接箭头连接符 69"/>
          <p:cNvCxnSpPr>
            <a:stCxn id="67" idx="1"/>
            <a:endCxn id="62" idx="0"/>
          </p:cNvCxnSpPr>
          <p:nvPr/>
        </p:nvCxnSpPr>
        <p:spPr bwMode="auto">
          <a:xfrm rot="10800000" flipV="1">
            <a:off x="5510676" y="1413000"/>
            <a:ext cx="453925" cy="56820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3" name="Rectangle 68"/>
          <p:cNvSpPr>
            <a:spLocks noChangeArrowheads="1"/>
          </p:cNvSpPr>
          <p:nvPr/>
        </p:nvSpPr>
        <p:spPr bwMode="auto">
          <a:xfrm>
            <a:off x="7869600" y="3949199"/>
            <a:ext cx="360000" cy="540000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zh-CN" sz="3200" b="1" dirty="0"/>
          </a:p>
        </p:txBody>
      </p:sp>
      <p:sp>
        <p:nvSpPr>
          <p:cNvPr id="74" name="Rectangle 69"/>
          <p:cNvSpPr>
            <a:spLocks noChangeArrowheads="1"/>
          </p:cNvSpPr>
          <p:nvPr/>
        </p:nvSpPr>
        <p:spPr bwMode="auto">
          <a:xfrm>
            <a:off x="7428275" y="3949199"/>
            <a:ext cx="432000" cy="540000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>
                <a:solidFill>
                  <a:schemeClr val="bg1"/>
                </a:solidFill>
                <a:ea typeface="宋体" pitchFamily="2" charset="-122"/>
              </a:rPr>
              <a:t>F</a:t>
            </a:r>
          </a:p>
        </p:txBody>
      </p:sp>
      <p:sp>
        <p:nvSpPr>
          <p:cNvPr id="75" name="Rectangle 68"/>
          <p:cNvSpPr>
            <a:spLocks noChangeArrowheads="1"/>
          </p:cNvSpPr>
          <p:nvPr/>
        </p:nvSpPr>
        <p:spPr bwMode="auto">
          <a:xfrm>
            <a:off x="7068275" y="3949199"/>
            <a:ext cx="360000" cy="540000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zh-CN" sz="3200" b="1" dirty="0"/>
          </a:p>
        </p:txBody>
      </p:sp>
      <p:sp>
        <p:nvSpPr>
          <p:cNvPr id="76" name="Rectangle 68"/>
          <p:cNvSpPr>
            <a:spLocks noChangeArrowheads="1"/>
          </p:cNvSpPr>
          <p:nvPr/>
        </p:nvSpPr>
        <p:spPr bwMode="auto">
          <a:xfrm>
            <a:off x="6440125" y="3949199"/>
            <a:ext cx="360000" cy="540000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/>
              <a:t>∧</a:t>
            </a:r>
          </a:p>
        </p:txBody>
      </p:sp>
      <p:sp>
        <p:nvSpPr>
          <p:cNvPr id="77" name="Rectangle 69"/>
          <p:cNvSpPr>
            <a:spLocks noChangeArrowheads="1"/>
          </p:cNvSpPr>
          <p:nvPr/>
        </p:nvSpPr>
        <p:spPr bwMode="auto">
          <a:xfrm>
            <a:off x="5998800" y="3949199"/>
            <a:ext cx="432000" cy="540000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>
                <a:solidFill>
                  <a:schemeClr val="bg1"/>
                </a:solidFill>
                <a:ea typeface="宋体" pitchFamily="2" charset="-122"/>
              </a:rPr>
              <a:t>E</a:t>
            </a:r>
          </a:p>
        </p:txBody>
      </p:sp>
      <p:sp>
        <p:nvSpPr>
          <p:cNvPr id="78" name="Rectangle 68"/>
          <p:cNvSpPr>
            <a:spLocks noChangeArrowheads="1"/>
          </p:cNvSpPr>
          <p:nvPr/>
        </p:nvSpPr>
        <p:spPr bwMode="auto">
          <a:xfrm>
            <a:off x="5638800" y="3949199"/>
            <a:ext cx="360000" cy="540000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zh-CN" sz="3200" b="1" dirty="0"/>
          </a:p>
        </p:txBody>
      </p:sp>
      <p:cxnSp>
        <p:nvCxnSpPr>
          <p:cNvPr id="79" name="直接箭头连接符 78"/>
          <p:cNvCxnSpPr>
            <a:endCxn id="74" idx="0"/>
          </p:cNvCxnSpPr>
          <p:nvPr/>
        </p:nvCxnSpPr>
        <p:spPr bwMode="auto">
          <a:xfrm rot="16200000" flipH="1">
            <a:off x="7105340" y="3410263"/>
            <a:ext cx="672597" cy="405273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0" name="直接箭头连接符 79"/>
          <p:cNvCxnSpPr>
            <a:endCxn id="77" idx="0"/>
          </p:cNvCxnSpPr>
          <p:nvPr/>
        </p:nvCxnSpPr>
        <p:spPr bwMode="auto">
          <a:xfrm rot="5400000">
            <a:off x="6066027" y="3425375"/>
            <a:ext cx="672597" cy="37505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1" name="Rectangle 68"/>
          <p:cNvSpPr>
            <a:spLocks noChangeArrowheads="1"/>
          </p:cNvSpPr>
          <p:nvPr/>
        </p:nvSpPr>
        <p:spPr bwMode="auto">
          <a:xfrm>
            <a:off x="8573725" y="5022600"/>
            <a:ext cx="360000" cy="540000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/>
              <a:t>∧</a:t>
            </a:r>
          </a:p>
        </p:txBody>
      </p:sp>
      <p:sp>
        <p:nvSpPr>
          <p:cNvPr id="82" name="Rectangle 69"/>
          <p:cNvSpPr>
            <a:spLocks noChangeArrowheads="1"/>
          </p:cNvSpPr>
          <p:nvPr/>
        </p:nvSpPr>
        <p:spPr bwMode="auto">
          <a:xfrm>
            <a:off x="8132400" y="5022600"/>
            <a:ext cx="432000" cy="540000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>
                <a:solidFill>
                  <a:schemeClr val="bg1"/>
                </a:solidFill>
                <a:ea typeface="宋体" pitchFamily="2" charset="-122"/>
              </a:rPr>
              <a:t>I</a:t>
            </a:r>
          </a:p>
        </p:txBody>
      </p:sp>
      <p:sp>
        <p:nvSpPr>
          <p:cNvPr id="83" name="Rectangle 68"/>
          <p:cNvSpPr>
            <a:spLocks noChangeArrowheads="1"/>
          </p:cNvSpPr>
          <p:nvPr/>
        </p:nvSpPr>
        <p:spPr bwMode="auto">
          <a:xfrm>
            <a:off x="7772400" y="5022600"/>
            <a:ext cx="360000" cy="540000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/>
              <a:t>∧</a:t>
            </a:r>
          </a:p>
        </p:txBody>
      </p:sp>
      <p:sp>
        <p:nvSpPr>
          <p:cNvPr id="84" name="Rectangle 68"/>
          <p:cNvSpPr>
            <a:spLocks noChangeArrowheads="1"/>
          </p:cNvSpPr>
          <p:nvPr/>
        </p:nvSpPr>
        <p:spPr bwMode="auto">
          <a:xfrm>
            <a:off x="7183800" y="5022600"/>
            <a:ext cx="360000" cy="540000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/>
              <a:t>∧</a:t>
            </a:r>
          </a:p>
        </p:txBody>
      </p:sp>
      <p:sp>
        <p:nvSpPr>
          <p:cNvPr id="85" name="Rectangle 69"/>
          <p:cNvSpPr>
            <a:spLocks noChangeArrowheads="1"/>
          </p:cNvSpPr>
          <p:nvPr/>
        </p:nvSpPr>
        <p:spPr bwMode="auto">
          <a:xfrm>
            <a:off x="6742475" y="5022600"/>
            <a:ext cx="432000" cy="540000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>
                <a:solidFill>
                  <a:schemeClr val="bg1"/>
                </a:solidFill>
                <a:ea typeface="宋体" pitchFamily="2" charset="-122"/>
              </a:rPr>
              <a:t>H</a:t>
            </a:r>
          </a:p>
        </p:txBody>
      </p:sp>
      <p:sp>
        <p:nvSpPr>
          <p:cNvPr id="86" name="Rectangle 68"/>
          <p:cNvSpPr>
            <a:spLocks noChangeArrowheads="1"/>
          </p:cNvSpPr>
          <p:nvPr/>
        </p:nvSpPr>
        <p:spPr bwMode="auto">
          <a:xfrm>
            <a:off x="6382475" y="5022600"/>
            <a:ext cx="360000" cy="540000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/>
              <a:t>∧</a:t>
            </a:r>
          </a:p>
        </p:txBody>
      </p:sp>
      <p:cxnSp>
        <p:nvCxnSpPr>
          <p:cNvPr id="87" name="直接箭头连接符 86"/>
          <p:cNvCxnSpPr>
            <a:endCxn id="82" idx="0"/>
          </p:cNvCxnSpPr>
          <p:nvPr/>
        </p:nvCxnSpPr>
        <p:spPr bwMode="auto">
          <a:xfrm rot="16200000" flipH="1">
            <a:off x="7835102" y="4509302"/>
            <a:ext cx="679198" cy="347398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8" name="直接箭头连接符 87"/>
          <p:cNvCxnSpPr>
            <a:endCxn id="85" idx="0"/>
          </p:cNvCxnSpPr>
          <p:nvPr/>
        </p:nvCxnSpPr>
        <p:spPr bwMode="auto">
          <a:xfrm rot="5400000">
            <a:off x="6797239" y="4504639"/>
            <a:ext cx="679198" cy="356725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7" name="Oval 29"/>
          <p:cNvSpPr>
            <a:spLocks noChangeArrowheads="1"/>
          </p:cNvSpPr>
          <p:nvPr/>
        </p:nvSpPr>
        <p:spPr bwMode="auto">
          <a:xfrm>
            <a:off x="1168200" y="396240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D</a:t>
            </a:r>
            <a:endParaRPr lang="zh-CN" altLang="en-US" sz="3200" dirty="0"/>
          </a:p>
        </p:txBody>
      </p:sp>
      <p:cxnSp>
        <p:nvCxnSpPr>
          <p:cNvPr id="98" name="直接连接符 97"/>
          <p:cNvCxnSpPr>
            <a:stCxn id="50" idx="5"/>
            <a:endCxn id="97" idx="0"/>
          </p:cNvCxnSpPr>
          <p:nvPr/>
        </p:nvCxnSpPr>
        <p:spPr bwMode="auto">
          <a:xfrm rot="16200000" flipH="1">
            <a:off x="929116" y="3507315"/>
            <a:ext cx="580503" cy="3296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3" name="Rectangle 68"/>
          <p:cNvSpPr>
            <a:spLocks noChangeArrowheads="1"/>
          </p:cNvSpPr>
          <p:nvPr/>
        </p:nvSpPr>
        <p:spPr bwMode="auto">
          <a:xfrm>
            <a:off x="4916125" y="3955800"/>
            <a:ext cx="360000" cy="540000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/>
              <a:t>∧</a:t>
            </a:r>
          </a:p>
        </p:txBody>
      </p:sp>
      <p:sp>
        <p:nvSpPr>
          <p:cNvPr id="104" name="Rectangle 69"/>
          <p:cNvSpPr>
            <a:spLocks noChangeArrowheads="1"/>
          </p:cNvSpPr>
          <p:nvPr/>
        </p:nvSpPr>
        <p:spPr bwMode="auto">
          <a:xfrm>
            <a:off x="4474800" y="3955800"/>
            <a:ext cx="432000" cy="540000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>
                <a:solidFill>
                  <a:schemeClr val="bg1"/>
                </a:solidFill>
                <a:ea typeface="宋体" pitchFamily="2" charset="-122"/>
              </a:rPr>
              <a:t>D</a:t>
            </a:r>
          </a:p>
        </p:txBody>
      </p:sp>
      <p:sp>
        <p:nvSpPr>
          <p:cNvPr id="105" name="Rectangle 68"/>
          <p:cNvSpPr>
            <a:spLocks noChangeArrowheads="1"/>
          </p:cNvSpPr>
          <p:nvPr/>
        </p:nvSpPr>
        <p:spPr bwMode="auto">
          <a:xfrm>
            <a:off x="4114800" y="3955800"/>
            <a:ext cx="360000" cy="540000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/>
              <a:t>∧</a:t>
            </a:r>
          </a:p>
        </p:txBody>
      </p:sp>
      <p:cxnSp>
        <p:nvCxnSpPr>
          <p:cNvPr id="106" name="直接箭头连接符 105"/>
          <p:cNvCxnSpPr>
            <a:endCxn id="104" idx="0"/>
          </p:cNvCxnSpPr>
          <p:nvPr/>
        </p:nvCxnSpPr>
        <p:spPr bwMode="auto">
          <a:xfrm rot="16200000" flipH="1">
            <a:off x="4291801" y="3556801"/>
            <a:ext cx="602998" cy="19500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0" name="Rectangle 68"/>
          <p:cNvSpPr>
            <a:spLocks noChangeArrowheads="1"/>
          </p:cNvSpPr>
          <p:nvPr/>
        </p:nvSpPr>
        <p:spPr bwMode="auto">
          <a:xfrm>
            <a:off x="5678125" y="5022598"/>
            <a:ext cx="360000" cy="540000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/>
              <a:t>∧</a:t>
            </a:r>
          </a:p>
        </p:txBody>
      </p:sp>
      <p:sp>
        <p:nvSpPr>
          <p:cNvPr id="111" name="Rectangle 69"/>
          <p:cNvSpPr>
            <a:spLocks noChangeArrowheads="1"/>
          </p:cNvSpPr>
          <p:nvPr/>
        </p:nvSpPr>
        <p:spPr bwMode="auto">
          <a:xfrm>
            <a:off x="5236800" y="5022598"/>
            <a:ext cx="432000" cy="540000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>
                <a:solidFill>
                  <a:schemeClr val="bg1"/>
                </a:solidFill>
                <a:ea typeface="宋体" pitchFamily="2" charset="-122"/>
              </a:rPr>
              <a:t>G</a:t>
            </a:r>
          </a:p>
        </p:txBody>
      </p:sp>
      <p:sp>
        <p:nvSpPr>
          <p:cNvPr id="112" name="Rectangle 68"/>
          <p:cNvSpPr>
            <a:spLocks noChangeArrowheads="1"/>
          </p:cNvSpPr>
          <p:nvPr/>
        </p:nvSpPr>
        <p:spPr bwMode="auto">
          <a:xfrm>
            <a:off x="4876800" y="5022598"/>
            <a:ext cx="360000" cy="540000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/>
              <a:t>∧</a:t>
            </a:r>
          </a:p>
        </p:txBody>
      </p:sp>
      <p:cxnSp>
        <p:nvCxnSpPr>
          <p:cNvPr id="113" name="直接箭头连接符 112"/>
          <p:cNvCxnSpPr>
            <a:endCxn id="111" idx="0"/>
          </p:cNvCxnSpPr>
          <p:nvPr/>
        </p:nvCxnSpPr>
        <p:spPr bwMode="auto">
          <a:xfrm rot="5400000">
            <a:off x="5291564" y="4504637"/>
            <a:ext cx="679198" cy="356725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59" grpId="0" animBg="1"/>
      <p:bldP spid="60" grpId="0" animBg="1"/>
      <p:bldP spid="64" grpId="0" animBg="1"/>
      <p:bldP spid="65" grpId="0" animBg="1"/>
      <p:bldP spid="66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103" grpId="0" animBg="1"/>
      <p:bldP spid="104" grpId="0" animBg="1"/>
      <p:bldP spid="105" grpId="0" animBg="1"/>
      <p:bldP spid="110" grpId="0" animBg="1"/>
      <p:bldP spid="111" grpId="0" animBg="1"/>
      <p:bldP spid="112" grpId="0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3"/>
          <p:cNvSpPr>
            <a:spLocks noChangeArrowheads="1"/>
          </p:cNvSpPr>
          <p:nvPr/>
        </p:nvSpPr>
        <p:spPr bwMode="auto">
          <a:xfrm>
            <a:off x="381000" y="1066800"/>
            <a:ext cx="8763000" cy="491936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600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 err="1">
                <a:latin typeface="+mj-lt"/>
              </a:rPr>
              <a:t>struct</a:t>
            </a:r>
            <a:r>
              <a:rPr lang="en-US" altLang="zh-CN" sz="3200" dirty="0">
                <a:latin typeface="+mj-lt"/>
              </a:rPr>
              <a:t> </a:t>
            </a:r>
            <a:r>
              <a:rPr lang="en-US" altLang="zh-CN" sz="3200" dirty="0" err="1">
                <a:latin typeface="+mj-lt"/>
              </a:rPr>
              <a:t>BinTreeNode</a:t>
            </a:r>
            <a:r>
              <a:rPr lang="en-US" altLang="zh-CN" sz="3200" dirty="0">
                <a:latin typeface="+mj-lt"/>
              </a:rPr>
              <a:t>; </a:t>
            </a:r>
            <a:endParaRPr lang="en-US" altLang="zh-CN" sz="3200" dirty="0">
              <a:solidFill>
                <a:srgbClr val="008000"/>
              </a:solidFill>
              <a:latin typeface="+mj-lt"/>
            </a:endParaRPr>
          </a:p>
          <a:p>
            <a:pPr marL="3600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 err="1">
                <a:latin typeface="+mj-lt"/>
              </a:rPr>
              <a:t>typedef</a:t>
            </a:r>
            <a:r>
              <a:rPr lang="en-US" altLang="zh-CN" sz="3200" dirty="0">
                <a:latin typeface="+mj-lt"/>
              </a:rPr>
              <a:t> </a:t>
            </a:r>
            <a:r>
              <a:rPr lang="en-US" altLang="zh-CN" sz="3200" dirty="0" err="1">
                <a:latin typeface="+mj-lt"/>
              </a:rPr>
              <a:t>struct</a:t>
            </a:r>
            <a:r>
              <a:rPr lang="en-US" altLang="zh-CN" sz="3200" dirty="0">
                <a:latin typeface="+mj-lt"/>
              </a:rPr>
              <a:t> </a:t>
            </a:r>
            <a:r>
              <a:rPr lang="en-US" altLang="zh-CN" sz="3200" dirty="0" err="1">
                <a:latin typeface="+mj-lt"/>
              </a:rPr>
              <a:t>BinTreeNode</a:t>
            </a:r>
            <a:r>
              <a:rPr lang="en-US" altLang="zh-CN" sz="3200" dirty="0">
                <a:latin typeface="+mj-lt"/>
              </a:rPr>
              <a:t> * </a:t>
            </a:r>
            <a:r>
              <a:rPr lang="en-US" altLang="zh-CN" sz="3200" dirty="0" err="1">
                <a:latin typeface="+mj-lt"/>
              </a:rPr>
              <a:t>PBinTreeNode</a:t>
            </a:r>
            <a:r>
              <a:rPr lang="en-US" altLang="zh-CN" sz="3200" dirty="0">
                <a:latin typeface="+mj-lt"/>
              </a:rPr>
              <a:t>;  </a:t>
            </a:r>
          </a:p>
          <a:p>
            <a:pPr marL="3600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 err="1">
                <a:latin typeface="+mj-lt"/>
              </a:rPr>
              <a:t>struct</a:t>
            </a:r>
            <a:r>
              <a:rPr lang="en-US" altLang="zh-CN" sz="3200" dirty="0">
                <a:latin typeface="+mj-lt"/>
              </a:rPr>
              <a:t> </a:t>
            </a:r>
            <a:r>
              <a:rPr lang="en-US" altLang="zh-CN" sz="3200" dirty="0" err="1">
                <a:latin typeface="+mj-lt"/>
              </a:rPr>
              <a:t>BinTreeNode</a:t>
            </a:r>
            <a:r>
              <a:rPr lang="en-US" altLang="zh-CN" sz="3200" dirty="0">
                <a:latin typeface="+mj-lt"/>
              </a:rPr>
              <a:t> </a:t>
            </a:r>
          </a:p>
          <a:p>
            <a:pPr marL="3600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>
                <a:latin typeface="+mj-lt"/>
              </a:rPr>
              <a:t>   { </a:t>
            </a:r>
            <a:r>
              <a:rPr lang="en-US" altLang="zh-CN" sz="3200" dirty="0" err="1">
                <a:latin typeface="+mj-lt"/>
              </a:rPr>
              <a:t>DataType</a:t>
            </a:r>
            <a:r>
              <a:rPr lang="en-US" altLang="zh-CN" sz="3200" dirty="0">
                <a:latin typeface="+mj-lt"/>
              </a:rPr>
              <a:t> info; </a:t>
            </a:r>
            <a:endParaRPr lang="en-US" altLang="zh-CN" sz="3200" dirty="0">
              <a:solidFill>
                <a:srgbClr val="008000"/>
              </a:solidFill>
              <a:latin typeface="+mj-lt"/>
            </a:endParaRPr>
          </a:p>
          <a:p>
            <a:pPr marL="3600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>
                <a:latin typeface="+mj-lt"/>
              </a:rPr>
              <a:t>     </a:t>
            </a:r>
            <a:r>
              <a:rPr lang="en-US" altLang="zh-CN" sz="3200" dirty="0" err="1">
                <a:latin typeface="+mj-lt"/>
              </a:rPr>
              <a:t>PBinTreeNode</a:t>
            </a:r>
            <a:r>
              <a:rPr lang="en-US" altLang="zh-CN" sz="3200" dirty="0">
                <a:latin typeface="+mj-lt"/>
              </a:rPr>
              <a:t>  </a:t>
            </a:r>
            <a:r>
              <a:rPr lang="en-US" altLang="zh-CN" sz="3200" dirty="0" err="1">
                <a:latin typeface="+mj-lt"/>
              </a:rPr>
              <a:t>llink</a:t>
            </a:r>
            <a:r>
              <a:rPr lang="en-US" altLang="zh-CN" sz="3200" dirty="0">
                <a:latin typeface="+mj-lt"/>
              </a:rPr>
              <a:t>;     </a:t>
            </a:r>
            <a:endParaRPr lang="en-US" altLang="zh-CN" sz="3200" dirty="0">
              <a:solidFill>
                <a:srgbClr val="008000"/>
              </a:solidFill>
              <a:latin typeface="+mj-lt"/>
            </a:endParaRPr>
          </a:p>
          <a:p>
            <a:pPr marL="3600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>
                <a:latin typeface="+mj-lt"/>
              </a:rPr>
              <a:t>     </a:t>
            </a:r>
            <a:r>
              <a:rPr lang="en-US" altLang="zh-CN" sz="3200" dirty="0" err="1">
                <a:latin typeface="+mj-lt"/>
              </a:rPr>
              <a:t>PBinTreeNode</a:t>
            </a:r>
            <a:r>
              <a:rPr lang="en-US" altLang="zh-CN" sz="3200" dirty="0">
                <a:latin typeface="+mj-lt"/>
              </a:rPr>
              <a:t>  </a:t>
            </a:r>
            <a:r>
              <a:rPr lang="en-US" altLang="zh-CN" sz="3200" dirty="0" err="1">
                <a:latin typeface="+mj-lt"/>
              </a:rPr>
              <a:t>rlink</a:t>
            </a:r>
            <a:r>
              <a:rPr lang="en-US" altLang="zh-CN" sz="3200" dirty="0">
                <a:latin typeface="+mj-lt"/>
              </a:rPr>
              <a:t>; }; </a:t>
            </a:r>
            <a:endParaRPr lang="zh-CN" altLang="en-US" sz="3200" dirty="0">
              <a:solidFill>
                <a:srgbClr val="008000"/>
              </a:solidFill>
              <a:latin typeface="+mj-lt"/>
            </a:endParaRPr>
          </a:p>
          <a:p>
            <a:pPr marL="36000" algn="just">
              <a:lnSpc>
                <a:spcPct val="120000"/>
              </a:lnSpc>
              <a:spcBef>
                <a:spcPts val="1200"/>
              </a:spcBef>
              <a:buNone/>
            </a:pPr>
            <a:r>
              <a:rPr lang="en-US" altLang="zh-CN" sz="3200" dirty="0" err="1">
                <a:latin typeface="+mj-lt"/>
              </a:rPr>
              <a:t>typedef</a:t>
            </a:r>
            <a:r>
              <a:rPr lang="en-US" altLang="zh-CN" sz="3200" dirty="0">
                <a:latin typeface="+mj-lt"/>
              </a:rPr>
              <a:t> </a:t>
            </a:r>
            <a:r>
              <a:rPr lang="en-US" altLang="zh-CN" sz="3200" dirty="0" err="1">
                <a:latin typeface="+mj-lt"/>
              </a:rPr>
              <a:t>struct</a:t>
            </a:r>
            <a:r>
              <a:rPr lang="en-US" altLang="zh-CN" sz="3200" dirty="0">
                <a:latin typeface="+mj-lt"/>
              </a:rPr>
              <a:t> </a:t>
            </a:r>
            <a:r>
              <a:rPr lang="en-US" altLang="zh-CN" sz="3000" dirty="0" err="1">
                <a:latin typeface="+mj-lt"/>
              </a:rPr>
              <a:t>BinTreeNode</a:t>
            </a:r>
            <a:r>
              <a:rPr lang="en-US" altLang="zh-CN" sz="3000" dirty="0">
                <a:latin typeface="+mj-lt"/>
              </a:rPr>
              <a:t> * </a:t>
            </a:r>
            <a:r>
              <a:rPr lang="en-US" altLang="zh-CN" sz="3000" dirty="0" err="1">
                <a:latin typeface="+mj-lt"/>
              </a:rPr>
              <a:t>BinTree</a:t>
            </a:r>
            <a:r>
              <a:rPr lang="en-US" altLang="zh-CN" sz="3000" dirty="0">
                <a:latin typeface="+mj-lt"/>
              </a:rPr>
              <a:t>; </a:t>
            </a:r>
          </a:p>
          <a:p>
            <a:pPr marL="3600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 err="1">
                <a:latin typeface="+mj-lt"/>
              </a:rPr>
              <a:t>typedef</a:t>
            </a:r>
            <a:r>
              <a:rPr lang="en-US" altLang="zh-CN" sz="3200" dirty="0">
                <a:latin typeface="+mj-lt"/>
              </a:rPr>
              <a:t> </a:t>
            </a:r>
            <a:r>
              <a:rPr lang="en-US" altLang="zh-CN" sz="3200" dirty="0" err="1">
                <a:latin typeface="+mj-lt"/>
              </a:rPr>
              <a:t>BinTree</a:t>
            </a:r>
            <a:r>
              <a:rPr lang="en-US" altLang="zh-CN" sz="3200" dirty="0">
                <a:latin typeface="+mj-lt"/>
              </a:rPr>
              <a:t> * </a:t>
            </a:r>
            <a:r>
              <a:rPr lang="en-US" altLang="zh-CN" sz="3200" dirty="0" err="1">
                <a:latin typeface="+mj-lt"/>
              </a:rPr>
              <a:t>PBinTree</a:t>
            </a:r>
            <a:r>
              <a:rPr lang="en-US" altLang="zh-CN" sz="3200" dirty="0">
                <a:latin typeface="+mj-lt"/>
              </a:rPr>
              <a:t>; </a:t>
            </a:r>
          </a:p>
        </p:txBody>
      </p:sp>
      <p:sp>
        <p:nvSpPr>
          <p:cNvPr id="89" name="矩形 88"/>
          <p:cNvSpPr/>
          <p:nvPr/>
        </p:nvSpPr>
        <p:spPr>
          <a:xfrm>
            <a:off x="4114800" y="1143000"/>
            <a:ext cx="1819729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8000"/>
                </a:solidFill>
              </a:rPr>
              <a:t>//</a:t>
            </a:r>
            <a:r>
              <a:rPr lang="zh-CN" altLang="en-US" dirty="0">
                <a:solidFill>
                  <a:srgbClr val="008000"/>
                </a:solidFill>
              </a:rPr>
              <a:t>结点类型</a:t>
            </a:r>
            <a:endParaRPr lang="zh-CN" altLang="en-US" dirty="0"/>
          </a:p>
        </p:txBody>
      </p:sp>
      <p:sp>
        <p:nvSpPr>
          <p:cNvPr id="93" name="矩形 92"/>
          <p:cNvSpPr/>
          <p:nvPr/>
        </p:nvSpPr>
        <p:spPr>
          <a:xfrm>
            <a:off x="6934200" y="4759804"/>
            <a:ext cx="2178802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8000"/>
                </a:solidFill>
              </a:rPr>
              <a:t>//</a:t>
            </a:r>
            <a:r>
              <a:rPr lang="zh-CN" altLang="en-US" dirty="0">
                <a:solidFill>
                  <a:srgbClr val="008000"/>
                </a:solidFill>
              </a:rPr>
              <a:t>二叉树类型</a:t>
            </a:r>
            <a:endParaRPr lang="zh-CN" altLang="en-US" dirty="0"/>
          </a:p>
        </p:txBody>
      </p:sp>
      <p:sp>
        <p:nvSpPr>
          <p:cNvPr id="94" name="矩形 93"/>
          <p:cNvSpPr/>
          <p:nvPr/>
        </p:nvSpPr>
        <p:spPr>
          <a:xfrm>
            <a:off x="6400800" y="1143000"/>
            <a:ext cx="2918874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3399"/>
                </a:solidFill>
              </a:rPr>
              <a:t>//</a:t>
            </a:r>
            <a:r>
              <a:rPr lang="zh-CN" altLang="en-US" dirty="0">
                <a:solidFill>
                  <a:srgbClr val="003399"/>
                </a:solidFill>
              </a:rPr>
              <a:t>结点指针类型</a:t>
            </a:r>
          </a:p>
        </p:txBody>
      </p:sp>
      <p:cxnSp>
        <p:nvCxnSpPr>
          <p:cNvPr id="95" name="直接箭头连接符 94"/>
          <p:cNvCxnSpPr/>
          <p:nvPr/>
        </p:nvCxnSpPr>
        <p:spPr bwMode="auto">
          <a:xfrm rot="5400000">
            <a:off x="7810500" y="1638300"/>
            <a:ext cx="304803" cy="228601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2" name="矩形 101"/>
          <p:cNvSpPr/>
          <p:nvPr/>
        </p:nvSpPr>
        <p:spPr>
          <a:xfrm>
            <a:off x="5539326" y="5388858"/>
            <a:ext cx="2537874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8000"/>
                </a:solidFill>
              </a:rPr>
              <a:t>//</a:t>
            </a:r>
            <a:r>
              <a:rPr lang="zh-CN" altLang="en-US" dirty="0">
                <a:solidFill>
                  <a:srgbClr val="008000"/>
                </a:solidFill>
              </a:rPr>
              <a:t>二级指针类型</a:t>
            </a:r>
            <a:endParaRPr lang="zh-CN" altLang="en-US" dirty="0"/>
          </a:p>
        </p:txBody>
      </p:sp>
      <p:sp>
        <p:nvSpPr>
          <p:cNvPr id="10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en-US" altLang="zh-CN" dirty="0">
                <a:latin typeface="黑体" pitchFamily="2" charset="-122"/>
                <a:ea typeface="黑体" pitchFamily="2" charset="-122"/>
              </a:rPr>
              <a:t>(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二叉链表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)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数据类型</a:t>
            </a:r>
          </a:p>
        </p:txBody>
      </p:sp>
      <p:sp>
        <p:nvSpPr>
          <p:cNvPr id="10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16" name="Rectangle 68"/>
          <p:cNvSpPr>
            <a:spLocks noChangeArrowheads="1"/>
          </p:cNvSpPr>
          <p:nvPr/>
        </p:nvSpPr>
        <p:spPr bwMode="auto">
          <a:xfrm>
            <a:off x="7869600" y="3969000"/>
            <a:ext cx="360000" cy="540000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/>
              <a:t>∧</a:t>
            </a:r>
          </a:p>
        </p:txBody>
      </p:sp>
      <p:sp>
        <p:nvSpPr>
          <p:cNvPr id="117" name="Rectangle 69"/>
          <p:cNvSpPr>
            <a:spLocks noChangeArrowheads="1"/>
          </p:cNvSpPr>
          <p:nvPr/>
        </p:nvSpPr>
        <p:spPr bwMode="auto">
          <a:xfrm>
            <a:off x="7428275" y="3969000"/>
            <a:ext cx="432000" cy="540000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>
                <a:solidFill>
                  <a:schemeClr val="bg1"/>
                </a:solidFill>
                <a:ea typeface="宋体" pitchFamily="2" charset="-122"/>
              </a:rPr>
              <a:t>C</a:t>
            </a:r>
          </a:p>
        </p:txBody>
      </p:sp>
      <p:sp>
        <p:nvSpPr>
          <p:cNvPr id="118" name="Rectangle 68"/>
          <p:cNvSpPr>
            <a:spLocks noChangeArrowheads="1"/>
          </p:cNvSpPr>
          <p:nvPr/>
        </p:nvSpPr>
        <p:spPr bwMode="auto">
          <a:xfrm>
            <a:off x="7068275" y="3969000"/>
            <a:ext cx="360000" cy="540000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/>
              <a:t>∧</a:t>
            </a:r>
          </a:p>
        </p:txBody>
      </p:sp>
      <p:sp>
        <p:nvSpPr>
          <p:cNvPr id="119" name="Rectangle 68"/>
          <p:cNvSpPr>
            <a:spLocks noChangeArrowheads="1"/>
          </p:cNvSpPr>
          <p:nvPr/>
        </p:nvSpPr>
        <p:spPr bwMode="auto">
          <a:xfrm>
            <a:off x="7013075" y="3048000"/>
            <a:ext cx="360000" cy="540000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zh-CN" sz="3200" b="1" dirty="0"/>
          </a:p>
        </p:txBody>
      </p:sp>
      <p:sp>
        <p:nvSpPr>
          <p:cNvPr id="120" name="Rectangle 69"/>
          <p:cNvSpPr>
            <a:spLocks noChangeArrowheads="1"/>
          </p:cNvSpPr>
          <p:nvPr/>
        </p:nvSpPr>
        <p:spPr bwMode="auto">
          <a:xfrm>
            <a:off x="6571750" y="3048000"/>
            <a:ext cx="432000" cy="540000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>
                <a:solidFill>
                  <a:schemeClr val="bg1"/>
                </a:solidFill>
                <a:ea typeface="宋体" pitchFamily="2" charset="-122"/>
              </a:rPr>
              <a:t>A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21" name="Rectangle 68"/>
          <p:cNvSpPr>
            <a:spLocks noChangeArrowheads="1"/>
          </p:cNvSpPr>
          <p:nvPr/>
        </p:nvSpPr>
        <p:spPr bwMode="auto">
          <a:xfrm>
            <a:off x="6211750" y="3048000"/>
            <a:ext cx="360000" cy="540000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zh-CN" sz="3200" b="1" dirty="0"/>
          </a:p>
        </p:txBody>
      </p:sp>
      <p:sp>
        <p:nvSpPr>
          <p:cNvPr id="122" name="Rectangle 68"/>
          <p:cNvSpPr>
            <a:spLocks noChangeArrowheads="1"/>
          </p:cNvSpPr>
          <p:nvPr/>
        </p:nvSpPr>
        <p:spPr bwMode="auto">
          <a:xfrm>
            <a:off x="6251075" y="3969000"/>
            <a:ext cx="360000" cy="540000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/>
              <a:t>∧</a:t>
            </a:r>
          </a:p>
        </p:txBody>
      </p:sp>
      <p:sp>
        <p:nvSpPr>
          <p:cNvPr id="123" name="Rectangle 69"/>
          <p:cNvSpPr>
            <a:spLocks noChangeArrowheads="1"/>
          </p:cNvSpPr>
          <p:nvPr/>
        </p:nvSpPr>
        <p:spPr bwMode="auto">
          <a:xfrm>
            <a:off x="5809750" y="3969000"/>
            <a:ext cx="432000" cy="540000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>
                <a:solidFill>
                  <a:schemeClr val="bg1"/>
                </a:solidFill>
                <a:ea typeface="宋体" pitchFamily="2" charset="-122"/>
              </a:rPr>
              <a:t>B</a:t>
            </a:r>
          </a:p>
        </p:txBody>
      </p:sp>
      <p:sp>
        <p:nvSpPr>
          <p:cNvPr id="124" name="Rectangle 68"/>
          <p:cNvSpPr>
            <a:spLocks noChangeArrowheads="1"/>
          </p:cNvSpPr>
          <p:nvPr/>
        </p:nvSpPr>
        <p:spPr bwMode="auto">
          <a:xfrm>
            <a:off x="5449750" y="3969000"/>
            <a:ext cx="360000" cy="540000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/>
              <a:t>∧</a:t>
            </a:r>
          </a:p>
        </p:txBody>
      </p:sp>
      <p:sp>
        <p:nvSpPr>
          <p:cNvPr id="125" name="Rectangle 68"/>
          <p:cNvSpPr>
            <a:spLocks noChangeArrowheads="1"/>
          </p:cNvSpPr>
          <p:nvPr/>
        </p:nvSpPr>
        <p:spPr bwMode="auto">
          <a:xfrm>
            <a:off x="7412400" y="2355600"/>
            <a:ext cx="360000" cy="540000"/>
          </a:xfrm>
          <a:prstGeom prst="rect">
            <a:avLst/>
          </a:prstGeom>
          <a:noFill/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/>
              <a:t>T</a:t>
            </a:r>
          </a:p>
        </p:txBody>
      </p:sp>
      <p:cxnSp>
        <p:nvCxnSpPr>
          <p:cNvPr id="126" name="直接箭头连接符 125"/>
          <p:cNvCxnSpPr>
            <a:endCxn id="117" idx="0"/>
          </p:cNvCxnSpPr>
          <p:nvPr/>
        </p:nvCxnSpPr>
        <p:spPr bwMode="auto">
          <a:xfrm rot="16200000" flipH="1">
            <a:off x="7092875" y="3417600"/>
            <a:ext cx="679200" cy="42360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7" name="直接箭头连接符 126"/>
          <p:cNvCxnSpPr>
            <a:endCxn id="123" idx="0"/>
          </p:cNvCxnSpPr>
          <p:nvPr/>
        </p:nvCxnSpPr>
        <p:spPr bwMode="auto">
          <a:xfrm rot="5400000">
            <a:off x="5902613" y="3412938"/>
            <a:ext cx="679200" cy="432925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8" name="直接箭头连接符 127"/>
          <p:cNvCxnSpPr>
            <a:stCxn id="125" idx="1"/>
            <a:endCxn id="120" idx="0"/>
          </p:cNvCxnSpPr>
          <p:nvPr/>
        </p:nvCxnSpPr>
        <p:spPr bwMode="auto">
          <a:xfrm rot="10800000" flipV="1">
            <a:off x="6787750" y="2625600"/>
            <a:ext cx="624650" cy="42240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/>
      <p:bldP spid="93" grpId="0"/>
      <p:bldP spid="94" grpId="0"/>
      <p:bldP spid="102" grpId="0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3"/>
          <p:cNvSpPr>
            <a:spLocks noChangeArrowheads="1"/>
          </p:cNvSpPr>
          <p:nvPr/>
        </p:nvSpPr>
        <p:spPr bwMode="auto">
          <a:xfrm>
            <a:off x="685800" y="1143000"/>
            <a:ext cx="8458200" cy="325012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6000" algn="just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sz="3000" dirty="0" err="1">
                <a:latin typeface="+mj-lt"/>
              </a:rPr>
              <a:t>PBinTreeNode</a:t>
            </a:r>
            <a:r>
              <a:rPr lang="en-US" altLang="zh-CN" sz="3000" dirty="0">
                <a:latin typeface="+mj-lt"/>
              </a:rPr>
              <a:t>  p;</a:t>
            </a:r>
          </a:p>
          <a:p>
            <a:pPr marL="36000" algn="just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sz="3000" dirty="0">
                <a:latin typeface="+mj-lt"/>
              </a:rPr>
              <a:t>p=T;</a:t>
            </a:r>
          </a:p>
          <a:p>
            <a:pPr marL="36000" algn="just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sz="3000" dirty="0">
                <a:latin typeface="+mj-lt"/>
              </a:rPr>
              <a:t>if(p!=Null)</a:t>
            </a:r>
          </a:p>
          <a:p>
            <a:pPr marL="36000" algn="just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sz="3000" dirty="0">
                <a:latin typeface="+mj-lt"/>
              </a:rPr>
              <a:t>   p=p-&gt;</a:t>
            </a:r>
            <a:r>
              <a:rPr lang="en-US" altLang="zh-CN" sz="3000" dirty="0" err="1">
                <a:latin typeface="+mj-lt"/>
              </a:rPr>
              <a:t>llink</a:t>
            </a:r>
            <a:r>
              <a:rPr lang="en-US" altLang="zh-CN" sz="3000" dirty="0">
                <a:latin typeface="+mj-lt"/>
              </a:rPr>
              <a:t>;</a:t>
            </a:r>
          </a:p>
          <a:p>
            <a:pPr marL="36000" algn="just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sz="3000" dirty="0">
                <a:latin typeface="+mj-lt"/>
              </a:rPr>
              <a:t>if(p!=Null)</a:t>
            </a:r>
          </a:p>
          <a:p>
            <a:pPr marL="36000" algn="just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sz="3000" dirty="0"/>
              <a:t>   p=p-&gt;</a:t>
            </a:r>
            <a:r>
              <a:rPr lang="en-US" altLang="zh-CN" sz="3000" dirty="0" err="1"/>
              <a:t>rlink</a:t>
            </a:r>
            <a:r>
              <a:rPr lang="en-US" altLang="zh-CN" sz="3000" dirty="0"/>
              <a:t>;</a:t>
            </a:r>
          </a:p>
        </p:txBody>
      </p:sp>
      <p:sp>
        <p:nvSpPr>
          <p:cNvPr id="10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en-US" altLang="zh-CN" dirty="0">
                <a:ea typeface="黑体" pitchFamily="2" charset="-122"/>
              </a:rPr>
              <a:t>5.3.2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二叉树的链接表示</a:t>
            </a:r>
          </a:p>
        </p:txBody>
      </p:sp>
      <p:sp>
        <p:nvSpPr>
          <p:cNvPr id="10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16" name="Rectangle 68"/>
          <p:cNvSpPr>
            <a:spLocks noChangeArrowheads="1"/>
          </p:cNvSpPr>
          <p:nvPr/>
        </p:nvSpPr>
        <p:spPr bwMode="auto">
          <a:xfrm>
            <a:off x="8479200" y="3222735"/>
            <a:ext cx="360000" cy="540000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/>
              <a:t>∧</a:t>
            </a:r>
          </a:p>
        </p:txBody>
      </p:sp>
      <p:sp>
        <p:nvSpPr>
          <p:cNvPr id="117" name="Rectangle 69"/>
          <p:cNvSpPr>
            <a:spLocks noChangeArrowheads="1"/>
          </p:cNvSpPr>
          <p:nvPr/>
        </p:nvSpPr>
        <p:spPr bwMode="auto">
          <a:xfrm>
            <a:off x="8037875" y="3222735"/>
            <a:ext cx="432000" cy="540000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>
                <a:solidFill>
                  <a:schemeClr val="bg1"/>
                </a:solidFill>
                <a:ea typeface="宋体" pitchFamily="2" charset="-122"/>
              </a:rPr>
              <a:t>C</a:t>
            </a:r>
          </a:p>
        </p:txBody>
      </p:sp>
      <p:sp>
        <p:nvSpPr>
          <p:cNvPr id="118" name="Rectangle 68"/>
          <p:cNvSpPr>
            <a:spLocks noChangeArrowheads="1"/>
          </p:cNvSpPr>
          <p:nvPr/>
        </p:nvSpPr>
        <p:spPr bwMode="auto">
          <a:xfrm>
            <a:off x="7677875" y="3222735"/>
            <a:ext cx="360000" cy="540000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/>
              <a:t>∧</a:t>
            </a:r>
          </a:p>
        </p:txBody>
      </p:sp>
      <p:sp>
        <p:nvSpPr>
          <p:cNvPr id="119" name="Rectangle 68"/>
          <p:cNvSpPr>
            <a:spLocks noChangeArrowheads="1"/>
          </p:cNvSpPr>
          <p:nvPr/>
        </p:nvSpPr>
        <p:spPr bwMode="auto">
          <a:xfrm>
            <a:off x="7622675" y="2301735"/>
            <a:ext cx="360000" cy="540000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zh-CN" sz="3200" b="1" dirty="0"/>
          </a:p>
        </p:txBody>
      </p:sp>
      <p:sp>
        <p:nvSpPr>
          <p:cNvPr id="120" name="Rectangle 69"/>
          <p:cNvSpPr>
            <a:spLocks noChangeArrowheads="1"/>
          </p:cNvSpPr>
          <p:nvPr/>
        </p:nvSpPr>
        <p:spPr bwMode="auto">
          <a:xfrm>
            <a:off x="7181350" y="2301735"/>
            <a:ext cx="432000" cy="540000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>
                <a:solidFill>
                  <a:schemeClr val="bg1"/>
                </a:solidFill>
                <a:ea typeface="宋体" pitchFamily="2" charset="-122"/>
              </a:rPr>
              <a:t>A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21" name="Rectangle 68"/>
          <p:cNvSpPr>
            <a:spLocks noChangeArrowheads="1"/>
          </p:cNvSpPr>
          <p:nvPr/>
        </p:nvSpPr>
        <p:spPr bwMode="auto">
          <a:xfrm>
            <a:off x="6821350" y="2301735"/>
            <a:ext cx="360000" cy="540000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zh-CN" sz="3200" b="1" dirty="0"/>
          </a:p>
        </p:txBody>
      </p:sp>
      <p:sp>
        <p:nvSpPr>
          <p:cNvPr id="122" name="Rectangle 68"/>
          <p:cNvSpPr>
            <a:spLocks noChangeArrowheads="1"/>
          </p:cNvSpPr>
          <p:nvPr/>
        </p:nvSpPr>
        <p:spPr bwMode="auto">
          <a:xfrm>
            <a:off x="6860675" y="3222735"/>
            <a:ext cx="360000" cy="540000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/>
              <a:t>∧</a:t>
            </a:r>
          </a:p>
        </p:txBody>
      </p:sp>
      <p:sp>
        <p:nvSpPr>
          <p:cNvPr id="123" name="Rectangle 69"/>
          <p:cNvSpPr>
            <a:spLocks noChangeArrowheads="1"/>
          </p:cNvSpPr>
          <p:nvPr/>
        </p:nvSpPr>
        <p:spPr bwMode="auto">
          <a:xfrm>
            <a:off x="6419350" y="3222735"/>
            <a:ext cx="432000" cy="540000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>
                <a:solidFill>
                  <a:schemeClr val="bg1"/>
                </a:solidFill>
                <a:ea typeface="宋体" pitchFamily="2" charset="-122"/>
              </a:rPr>
              <a:t>B</a:t>
            </a:r>
          </a:p>
        </p:txBody>
      </p:sp>
      <p:sp>
        <p:nvSpPr>
          <p:cNvPr id="124" name="Rectangle 68"/>
          <p:cNvSpPr>
            <a:spLocks noChangeArrowheads="1"/>
          </p:cNvSpPr>
          <p:nvPr/>
        </p:nvSpPr>
        <p:spPr bwMode="auto">
          <a:xfrm>
            <a:off x="6059350" y="3222735"/>
            <a:ext cx="360000" cy="540000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/>
              <a:t>∧</a:t>
            </a:r>
          </a:p>
        </p:txBody>
      </p:sp>
      <p:sp>
        <p:nvSpPr>
          <p:cNvPr id="125" name="Rectangle 68"/>
          <p:cNvSpPr>
            <a:spLocks noChangeArrowheads="1"/>
          </p:cNvSpPr>
          <p:nvPr/>
        </p:nvSpPr>
        <p:spPr bwMode="auto">
          <a:xfrm>
            <a:off x="8022000" y="1609335"/>
            <a:ext cx="360000" cy="540000"/>
          </a:xfrm>
          <a:prstGeom prst="rect">
            <a:avLst/>
          </a:prstGeom>
          <a:noFill/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/>
              <a:t>T</a:t>
            </a:r>
          </a:p>
        </p:txBody>
      </p:sp>
      <p:cxnSp>
        <p:nvCxnSpPr>
          <p:cNvPr id="126" name="直接箭头连接符 125"/>
          <p:cNvCxnSpPr>
            <a:endCxn id="117" idx="0"/>
          </p:cNvCxnSpPr>
          <p:nvPr/>
        </p:nvCxnSpPr>
        <p:spPr bwMode="auto">
          <a:xfrm rot="16200000" flipH="1">
            <a:off x="7702475" y="2671335"/>
            <a:ext cx="679200" cy="42360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7" name="直接箭头连接符 126"/>
          <p:cNvCxnSpPr>
            <a:endCxn id="123" idx="0"/>
          </p:cNvCxnSpPr>
          <p:nvPr/>
        </p:nvCxnSpPr>
        <p:spPr bwMode="auto">
          <a:xfrm rot="5400000">
            <a:off x="6512213" y="2666673"/>
            <a:ext cx="679200" cy="432925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8" name="直接箭头连接符 127"/>
          <p:cNvCxnSpPr>
            <a:stCxn id="125" idx="1"/>
            <a:endCxn id="120" idx="0"/>
          </p:cNvCxnSpPr>
          <p:nvPr/>
        </p:nvCxnSpPr>
        <p:spPr bwMode="auto">
          <a:xfrm rot="10800000" flipV="1">
            <a:off x="7397350" y="1879335"/>
            <a:ext cx="624650" cy="42240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3" name="矩形 22"/>
          <p:cNvSpPr/>
          <p:nvPr/>
        </p:nvSpPr>
        <p:spPr>
          <a:xfrm>
            <a:off x="3886200" y="1143000"/>
            <a:ext cx="2738250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8000"/>
                </a:solidFill>
              </a:rPr>
              <a:t>//</a:t>
            </a:r>
            <a:r>
              <a:rPr lang="zh-CN" altLang="en-US" dirty="0">
                <a:solidFill>
                  <a:srgbClr val="008000"/>
                </a:solidFill>
              </a:rPr>
              <a:t>声明结点指针</a:t>
            </a:r>
            <a:r>
              <a:rPr lang="en-US" altLang="zh-CN" dirty="0">
                <a:solidFill>
                  <a:srgbClr val="008000"/>
                </a:solidFill>
              </a:rPr>
              <a:t>p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2971800" y="2721858"/>
            <a:ext cx="2738250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8000"/>
                </a:solidFill>
              </a:rPr>
              <a:t>//p</a:t>
            </a:r>
            <a:r>
              <a:rPr lang="zh-CN" altLang="en-US" dirty="0">
                <a:solidFill>
                  <a:srgbClr val="008000"/>
                </a:solidFill>
              </a:rPr>
              <a:t>走到左孩子处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2900550" y="3788658"/>
            <a:ext cx="2738250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8000"/>
                </a:solidFill>
              </a:rPr>
              <a:t>//p</a:t>
            </a:r>
            <a:r>
              <a:rPr lang="zh-CN" altLang="en-US" dirty="0">
                <a:solidFill>
                  <a:srgbClr val="008000"/>
                </a:solidFill>
              </a:rPr>
              <a:t>走到右孩子处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6445708" y="1447800"/>
            <a:ext cx="412292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>
                <a:solidFill>
                  <a:srgbClr val="003399"/>
                </a:solidFill>
              </a:rPr>
              <a:t>p</a:t>
            </a:r>
            <a:endParaRPr lang="zh-CN" altLang="en-US" sz="3200" dirty="0">
              <a:solidFill>
                <a:srgbClr val="003399"/>
              </a:solidFill>
            </a:endParaRPr>
          </a:p>
        </p:txBody>
      </p:sp>
      <p:cxnSp>
        <p:nvCxnSpPr>
          <p:cNvPr id="27" name="直接箭头连接符 26"/>
          <p:cNvCxnSpPr/>
          <p:nvPr/>
        </p:nvCxnSpPr>
        <p:spPr bwMode="auto">
          <a:xfrm>
            <a:off x="6781800" y="1866621"/>
            <a:ext cx="457200" cy="435114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1" name="矩形 30"/>
          <p:cNvSpPr/>
          <p:nvPr/>
        </p:nvSpPr>
        <p:spPr>
          <a:xfrm>
            <a:off x="5791200" y="2400021"/>
            <a:ext cx="412292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>
                <a:solidFill>
                  <a:srgbClr val="003399"/>
                </a:solidFill>
              </a:rPr>
              <a:t>p</a:t>
            </a:r>
            <a:endParaRPr lang="zh-CN" altLang="en-US" sz="3200" dirty="0">
              <a:solidFill>
                <a:srgbClr val="003399"/>
              </a:solidFill>
            </a:endParaRPr>
          </a:p>
        </p:txBody>
      </p:sp>
      <p:cxnSp>
        <p:nvCxnSpPr>
          <p:cNvPr id="32" name="直接箭头连接符 31"/>
          <p:cNvCxnSpPr/>
          <p:nvPr/>
        </p:nvCxnSpPr>
        <p:spPr bwMode="auto">
          <a:xfrm>
            <a:off x="6096000" y="2857221"/>
            <a:ext cx="381000" cy="358914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3" name="矩形 32"/>
          <p:cNvSpPr/>
          <p:nvPr/>
        </p:nvSpPr>
        <p:spPr>
          <a:xfrm>
            <a:off x="6756120" y="3657600"/>
            <a:ext cx="147348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>
                <a:solidFill>
                  <a:srgbClr val="003399"/>
                </a:solidFill>
              </a:rPr>
              <a:t>p=Null;</a:t>
            </a:r>
            <a:endParaRPr lang="zh-CN" altLang="en-US" sz="3200" dirty="0">
              <a:solidFill>
                <a:srgbClr val="003399"/>
              </a:solidFill>
            </a:endParaRPr>
          </a:p>
        </p:txBody>
      </p:sp>
      <p:sp>
        <p:nvSpPr>
          <p:cNvPr id="37" name="Text Box 6"/>
          <p:cNvSpPr txBox="1">
            <a:spLocks noChangeArrowheads="1"/>
          </p:cNvSpPr>
          <p:nvPr/>
        </p:nvSpPr>
        <p:spPr bwMode="auto">
          <a:xfrm>
            <a:off x="685800" y="4419600"/>
            <a:ext cx="8458200" cy="163615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zh-CN" altLang="en-US" sz="3000" dirty="0">
                <a:solidFill>
                  <a:schemeClr val="bg1"/>
                </a:solidFill>
              </a:rPr>
              <a:t> 访问</a:t>
            </a:r>
            <a:r>
              <a:rPr lang="en-US" altLang="zh-CN" sz="3000" dirty="0">
                <a:solidFill>
                  <a:schemeClr val="bg1"/>
                </a:solidFill>
              </a:rPr>
              <a:t>s</a:t>
            </a:r>
            <a:r>
              <a:rPr lang="zh-CN" altLang="en-US" sz="3000" dirty="0">
                <a:solidFill>
                  <a:schemeClr val="bg1"/>
                </a:solidFill>
              </a:rPr>
              <a:t>的父结点？</a:t>
            </a:r>
            <a:endParaRPr lang="en-US" altLang="zh-CN" sz="3000" dirty="0">
              <a:solidFill>
                <a:schemeClr val="bg1"/>
              </a:solidFill>
            </a:endParaRPr>
          </a:p>
          <a:p>
            <a:pPr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sz="3000" dirty="0">
                <a:solidFill>
                  <a:srgbClr val="FF9900"/>
                </a:solidFill>
              </a:rPr>
              <a:t>  -- </a:t>
            </a:r>
            <a:r>
              <a:rPr lang="zh-CN" altLang="en-US" sz="3000" dirty="0">
                <a:solidFill>
                  <a:srgbClr val="FF9900"/>
                </a:solidFill>
              </a:rPr>
              <a:t>在遍历的过程中，判断：</a:t>
            </a:r>
            <a:endParaRPr lang="en-US" altLang="zh-CN" sz="3000" dirty="0">
              <a:solidFill>
                <a:srgbClr val="FF9900"/>
              </a:solidFill>
            </a:endParaRPr>
          </a:p>
          <a:p>
            <a:pPr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dirty="0">
                <a:solidFill>
                  <a:srgbClr val="FF9900"/>
                </a:solidFill>
              </a:rPr>
              <a:t>if(p-&gt;</a:t>
            </a:r>
            <a:r>
              <a:rPr lang="en-US" altLang="zh-CN" dirty="0" err="1">
                <a:solidFill>
                  <a:srgbClr val="FF9900"/>
                </a:solidFill>
              </a:rPr>
              <a:t>llink</a:t>
            </a:r>
            <a:r>
              <a:rPr lang="en-US" altLang="zh-CN" dirty="0">
                <a:solidFill>
                  <a:srgbClr val="FF9900"/>
                </a:solidFill>
              </a:rPr>
              <a:t>-&gt;info==s-&gt;info || p-&gt;</a:t>
            </a:r>
            <a:r>
              <a:rPr lang="en-US" altLang="zh-CN" dirty="0" err="1">
                <a:solidFill>
                  <a:srgbClr val="FF9900"/>
                </a:solidFill>
              </a:rPr>
              <a:t>rlink</a:t>
            </a:r>
            <a:r>
              <a:rPr lang="en-US" altLang="zh-CN" dirty="0">
                <a:solidFill>
                  <a:srgbClr val="FF9900"/>
                </a:solidFill>
              </a:rPr>
              <a:t>-&gt;info==s-&gt;info)</a:t>
            </a:r>
          </a:p>
        </p:txBody>
      </p:sp>
      <p:sp>
        <p:nvSpPr>
          <p:cNvPr id="38" name="矩形 37"/>
          <p:cNvSpPr/>
          <p:nvPr/>
        </p:nvSpPr>
        <p:spPr>
          <a:xfrm>
            <a:off x="6001964" y="4420569"/>
            <a:ext cx="2303836" cy="630942"/>
          </a:xfrm>
          <a:prstGeom prst="rect">
            <a:avLst/>
          </a:prstGeom>
          <a:solidFill>
            <a:srgbClr val="226845"/>
          </a:solidFill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chemeClr val="bg1"/>
                </a:solidFill>
              </a:rPr>
              <a:t>visit(root(p)); 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9" name="下箭头 38"/>
          <p:cNvSpPr/>
          <p:nvPr/>
        </p:nvSpPr>
        <p:spPr bwMode="auto">
          <a:xfrm rot="10800000" flipV="1">
            <a:off x="7010400" y="5091368"/>
            <a:ext cx="304800" cy="396000"/>
          </a:xfrm>
          <a:prstGeom prst="downArrow">
            <a:avLst/>
          </a:prstGeom>
          <a:solidFill>
            <a:srgbClr val="FF9900"/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6" grpId="1"/>
      <p:bldP spid="31" grpId="0"/>
      <p:bldP spid="31" grpId="1"/>
      <p:bldP spid="33" grpId="0"/>
      <p:bldP spid="38" grpId="0" animBg="1"/>
      <p:bldP spid="39" grpId="0" animBg="1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9FFB9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25000"/>
          </a:lnSpc>
          <a:spcBef>
            <a:spcPct val="30000"/>
          </a:spcBef>
          <a:spcAft>
            <a:spcPct val="0"/>
          </a:spcAft>
          <a:buClrTx/>
          <a:buSzTx/>
          <a:buFontTx/>
          <a:buChar char="•"/>
          <a:tabLst/>
          <a:defRPr kumimoji="0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9FFB9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25000"/>
          </a:lnSpc>
          <a:spcBef>
            <a:spcPct val="30000"/>
          </a:spcBef>
          <a:spcAft>
            <a:spcPct val="0"/>
          </a:spcAft>
          <a:buClrTx/>
          <a:buSzTx/>
          <a:buFontTx/>
          <a:buChar char="•"/>
          <a:tabLst/>
          <a:defRPr kumimoji="0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8209</TotalTime>
  <Words>23850</Words>
  <Application>Microsoft Office PowerPoint</Application>
  <PresentationFormat>全屏显示(4:3)</PresentationFormat>
  <Paragraphs>5633</Paragraphs>
  <Slides>288</Slides>
  <Notes>243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288</vt:i4>
      </vt:variant>
    </vt:vector>
  </HeadingPairs>
  <TitlesOfParts>
    <vt:vector size="296" baseType="lpstr">
      <vt:lpstr>Arial Unicode MS</vt:lpstr>
      <vt:lpstr>黑体</vt:lpstr>
      <vt:lpstr>Arial</vt:lpstr>
      <vt:lpstr>Calibri</vt:lpstr>
      <vt:lpstr>Times New Roman</vt:lpstr>
      <vt:lpstr>Wingdings</vt:lpstr>
      <vt:lpstr>默认设计模板</vt:lpstr>
      <vt:lpstr>Equation</vt:lpstr>
      <vt:lpstr>PowerPoint 演示文稿</vt:lpstr>
      <vt:lpstr>回顾</vt:lpstr>
      <vt:lpstr>回顾：数据结构的分类</vt:lpstr>
      <vt:lpstr>回顾：按逻辑结构分类</vt:lpstr>
      <vt:lpstr>回顾：按逻辑结构分类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回顾</vt:lpstr>
      <vt:lpstr>回顾：二叉树的性质</vt:lpstr>
      <vt:lpstr>回顾：完全二叉树的性质</vt:lpstr>
      <vt:lpstr>回顾：二叉树的遍历</vt:lpstr>
      <vt:lpstr>回顾：二叉树的遍历</vt:lpstr>
      <vt:lpstr>5.2.4 非递归遍历二叉树</vt:lpstr>
      <vt:lpstr>1. 先根遍历--非递归算法1</vt:lpstr>
      <vt:lpstr>1. 先根遍历--非递归算法1</vt:lpstr>
      <vt:lpstr>1. 先根遍历--非递归算法1</vt:lpstr>
      <vt:lpstr>1. 先根遍历--非递归算法1</vt:lpstr>
      <vt:lpstr>PowerPoint 演示文稿</vt:lpstr>
      <vt:lpstr>1. 先根遍历--非递归算法2</vt:lpstr>
      <vt:lpstr>1. 先根遍历--非递归算法2</vt:lpstr>
      <vt:lpstr>PowerPoint 演示文稿</vt:lpstr>
      <vt:lpstr>1. 先根遍历--非递归算法2</vt:lpstr>
      <vt:lpstr>PowerPoint 演示文稿</vt:lpstr>
      <vt:lpstr>2. 中根遍历--非递归算法</vt:lpstr>
      <vt:lpstr>2. 中根遍历--非递归算法</vt:lpstr>
      <vt:lpstr>PowerPoint 演示文稿</vt:lpstr>
      <vt:lpstr>2. 中根遍历--非递归算法</vt:lpstr>
      <vt:lpstr>PowerPoint 演示文稿</vt:lpstr>
      <vt:lpstr>3. 后根遍历--非递归算法</vt:lpstr>
      <vt:lpstr>PowerPoint 演示文稿</vt:lpstr>
      <vt:lpstr>PowerPoint 演示文稿</vt:lpstr>
      <vt:lpstr>3. 后根遍历--非递归算法</vt:lpstr>
      <vt:lpstr>PowerPoint 演示文稿</vt:lpstr>
      <vt:lpstr>非递归深度遍历小结</vt:lpstr>
      <vt:lpstr>广度优先遍历--非递归算法</vt:lpstr>
      <vt:lpstr>广度优先遍历--非递归算法</vt:lpstr>
      <vt:lpstr>PowerPoint 演示文稿</vt:lpstr>
      <vt:lpstr>广度优先遍历--非递归算法</vt:lpstr>
      <vt:lpstr>5.3 二叉树的实现</vt:lpstr>
      <vt:lpstr>5.3.1 顺序表示</vt:lpstr>
      <vt:lpstr>5.3.1 顺序表示</vt:lpstr>
      <vt:lpstr>5.3.1 顺序表示</vt:lpstr>
      <vt:lpstr>5.3.1 顺序表示小结</vt:lpstr>
      <vt:lpstr>结点--度表示法(补充内容)</vt:lpstr>
      <vt:lpstr>结点--度表示法(补充内容)</vt:lpstr>
      <vt:lpstr>结点--度表示法(补充内容)</vt:lpstr>
      <vt:lpstr>PowerPoint 演示文稿</vt:lpstr>
      <vt:lpstr>结点--度表示法(补充内容)</vt:lpstr>
      <vt:lpstr>PowerPoint 演示文稿</vt:lpstr>
      <vt:lpstr>PowerPoint 演示文稿</vt:lpstr>
      <vt:lpstr>PowerPoint 演示文稿</vt:lpstr>
      <vt:lpstr>PowerPoint 演示文稿</vt:lpstr>
      <vt:lpstr>回顾：二叉树的遍历</vt:lpstr>
      <vt:lpstr>回顾：二叉树的实现</vt:lpstr>
      <vt:lpstr>5.3.2 二叉树的链接表示</vt:lpstr>
      <vt:lpstr>5.3.2 二叉树的链接表示</vt:lpstr>
      <vt:lpstr>(二叉链表)数据类型</vt:lpstr>
      <vt:lpstr>5.3.2 二叉树的链接表示</vt:lpstr>
      <vt:lpstr>5.3.2 二叉树的三叉链表表示</vt:lpstr>
      <vt:lpstr>例1：创建二叉树</vt:lpstr>
      <vt:lpstr>例1：创建二叉树</vt:lpstr>
      <vt:lpstr>例1：创建二叉树</vt:lpstr>
      <vt:lpstr>例2</vt:lpstr>
      <vt:lpstr>例2</vt:lpstr>
      <vt:lpstr>例2</vt:lpstr>
      <vt:lpstr>思考</vt:lpstr>
      <vt:lpstr>5.3.3 线索二叉树</vt:lpstr>
      <vt:lpstr>线索化</vt:lpstr>
      <vt:lpstr>先序线索化</vt:lpstr>
      <vt:lpstr>中序线索化</vt:lpstr>
      <vt:lpstr>后序线索化</vt:lpstr>
      <vt:lpstr>思考：孩子指针or线索?</vt:lpstr>
      <vt:lpstr>思考：孩子指针or线索?</vt:lpstr>
      <vt:lpstr>思考：孩子指针or线索?</vt:lpstr>
      <vt:lpstr>PowerPoint 演示文稿</vt:lpstr>
      <vt:lpstr>5.3.3 线索二叉树--数据类型</vt:lpstr>
      <vt:lpstr>例：中序线索化二叉树</vt:lpstr>
      <vt:lpstr>PowerPoint 演示文稿</vt:lpstr>
      <vt:lpstr>PowerPoint 演示文稿</vt:lpstr>
      <vt:lpstr>线索化二叉树--意义</vt:lpstr>
      <vt:lpstr>PowerPoint 演示文稿</vt:lpstr>
      <vt:lpstr>PowerPoint 演示文稿</vt:lpstr>
      <vt:lpstr>PowerPoint 演示文稿</vt:lpstr>
      <vt:lpstr>PowerPoint 演示文稿</vt:lpstr>
      <vt:lpstr>线索化二叉树--遍历</vt:lpstr>
      <vt:lpstr>PowerPoint 演示文稿</vt:lpstr>
      <vt:lpstr>补充内容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补充内容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回顾：二叉树的遍历、表示</vt:lpstr>
      <vt:lpstr>回顾：线索二叉树</vt:lpstr>
      <vt:lpstr>二叉树的应用</vt:lpstr>
      <vt:lpstr>堆</vt:lpstr>
      <vt:lpstr>小根堆</vt:lpstr>
      <vt:lpstr>大根堆</vt:lpstr>
      <vt:lpstr>优先队列</vt:lpstr>
      <vt:lpstr>优先队列的实现</vt:lpstr>
      <vt:lpstr>优先队列的实现</vt:lpstr>
      <vt:lpstr>向优先队列中插入元素</vt:lpstr>
      <vt:lpstr>向优先队列中插入元素</vt:lpstr>
      <vt:lpstr>向优先队列中插入元素</vt:lpstr>
      <vt:lpstr>向优先队列中插入元素</vt:lpstr>
      <vt:lpstr>PowerPoint 演示文稿</vt:lpstr>
      <vt:lpstr>从优先队列中删除元素—方法1</vt:lpstr>
      <vt:lpstr>从优先队列中删除元素—方法1</vt:lpstr>
      <vt:lpstr>从优先队列中删除元素—方法1</vt:lpstr>
      <vt:lpstr>从优先队列中删除元素—方法1</vt:lpstr>
      <vt:lpstr>从优先队列中删除元素—方法1</vt:lpstr>
      <vt:lpstr>PowerPoint 演示文稿</vt:lpstr>
      <vt:lpstr>从优先队列中删除元素—方法2</vt:lpstr>
      <vt:lpstr>从优先队列中删除元素—方法2</vt:lpstr>
      <vt:lpstr>从优先队列中删除元素—方法2</vt:lpstr>
      <vt:lpstr>从优先队列中删除元素—方法2</vt:lpstr>
      <vt:lpstr>从优先队列中删除元素—方法2</vt:lpstr>
      <vt:lpstr>从优先队列中删除元素—方法2</vt:lpstr>
      <vt:lpstr>PowerPoint 演示文稿</vt:lpstr>
      <vt:lpstr>二叉树的应用</vt:lpstr>
      <vt:lpstr>哈夫曼树</vt:lpstr>
      <vt:lpstr>哈夫曼树的引入</vt:lpstr>
      <vt:lpstr>哈夫曼树的引入</vt:lpstr>
      <vt:lpstr>路径长度</vt:lpstr>
      <vt:lpstr>带权路径长度</vt:lpstr>
      <vt:lpstr>扩充二叉树--外部路径长度</vt:lpstr>
      <vt:lpstr>路径长度--编码长度</vt:lpstr>
      <vt:lpstr>哈夫曼树(最优二叉树)</vt:lpstr>
      <vt:lpstr>哈夫曼树的构造</vt:lpstr>
      <vt:lpstr>PowerPoint 演示文稿</vt:lpstr>
      <vt:lpstr>哈夫曼树的构造</vt:lpstr>
      <vt:lpstr>哈夫曼树--数据结构设计</vt:lpstr>
      <vt:lpstr>哈夫曼树--数据结构设计</vt:lpstr>
      <vt:lpstr>哈夫曼树--数据结构设计</vt:lpstr>
      <vt:lpstr>哈夫曼树--构造算法程序</vt:lpstr>
      <vt:lpstr>PowerPoint 演示文稿</vt:lpstr>
      <vt:lpstr>PowerPoint 演示文稿</vt:lpstr>
      <vt:lpstr>PowerPoint 演示文稿</vt:lpstr>
      <vt:lpstr>PowerPoint 演示文稿</vt:lpstr>
      <vt:lpstr>哈夫曼编码</vt:lpstr>
      <vt:lpstr>哈夫曼编码</vt:lpstr>
      <vt:lpstr>哈夫曼编码</vt:lpstr>
      <vt:lpstr>小结</vt:lpstr>
      <vt:lpstr>第5章  作业2</vt:lpstr>
      <vt:lpstr>PowerPoint 演示文稿</vt:lpstr>
      <vt:lpstr>回顾：哈夫曼树</vt:lpstr>
      <vt:lpstr>回顾：哈夫曼树</vt:lpstr>
      <vt:lpstr>回顾：哈夫曼树的实现</vt:lpstr>
      <vt:lpstr>回顾：堆</vt:lpstr>
      <vt:lpstr>回顾：优先队列</vt:lpstr>
      <vt:lpstr>5.5 树</vt:lpstr>
      <vt:lpstr>5.5 树</vt:lpstr>
      <vt:lpstr>树--基本概念</vt:lpstr>
      <vt:lpstr>树--常用术语</vt:lpstr>
      <vt:lpstr>树--常用术语</vt:lpstr>
      <vt:lpstr>树--抽象数据类型</vt:lpstr>
      <vt:lpstr>树的遍历</vt:lpstr>
      <vt:lpstr>树--深度优先遍历</vt:lpstr>
      <vt:lpstr>树--先根遍历</vt:lpstr>
      <vt:lpstr>树--先根遍历</vt:lpstr>
      <vt:lpstr>树--非递归先根遍历</vt:lpstr>
      <vt:lpstr>PowerPoint 演示文稿</vt:lpstr>
      <vt:lpstr>PowerPoint 演示文稿</vt:lpstr>
      <vt:lpstr>树--非递归先根遍历</vt:lpstr>
      <vt:lpstr>树--深度优先遍历</vt:lpstr>
      <vt:lpstr>树--后根遍历</vt:lpstr>
      <vt:lpstr>树--后根遍历</vt:lpstr>
      <vt:lpstr>树--非递归后根遍历</vt:lpstr>
      <vt:lpstr>PowerPoint 演示文稿</vt:lpstr>
      <vt:lpstr>树--深度优先遍历</vt:lpstr>
      <vt:lpstr>树--广度优先遍历</vt:lpstr>
      <vt:lpstr>树--广度优先遍历</vt:lpstr>
      <vt:lpstr>PowerPoint 演示文稿</vt:lpstr>
      <vt:lpstr>5.6 树的实现</vt:lpstr>
      <vt:lpstr>1.父亲数组表示法</vt:lpstr>
      <vt:lpstr>1.父亲数组表示法</vt:lpstr>
      <vt:lpstr>1.父亲数组表示法</vt:lpstr>
      <vt:lpstr>1.父亲数组表示法</vt:lpstr>
      <vt:lpstr>PowerPoint 演示文稿</vt:lpstr>
      <vt:lpstr>PowerPoint 演示文稿</vt:lpstr>
      <vt:lpstr>5.6 树的实现</vt:lpstr>
      <vt:lpstr>2.子表表示法</vt:lpstr>
      <vt:lpstr>PowerPoint 演示文稿</vt:lpstr>
      <vt:lpstr>PowerPoint 演示文稿</vt:lpstr>
      <vt:lpstr>2.子表表示法</vt:lpstr>
      <vt:lpstr>2.子表表示法</vt:lpstr>
      <vt:lpstr>2.子表表示法</vt:lpstr>
      <vt:lpstr>2.子表表示法</vt:lpstr>
      <vt:lpstr>PowerPoint 演示文稿</vt:lpstr>
      <vt:lpstr>PowerPoint 演示文稿</vt:lpstr>
      <vt:lpstr>小结</vt:lpstr>
      <vt:lpstr>PowerPoint 演示文稿</vt:lpstr>
      <vt:lpstr>回顾：树的遍历</vt:lpstr>
      <vt:lpstr>5.6 树的实现</vt:lpstr>
      <vt:lpstr>3.长子--兄弟表示法</vt:lpstr>
      <vt:lpstr>3.长子--兄弟表示法</vt:lpstr>
      <vt:lpstr>3.长子--兄弟表示法</vt:lpstr>
      <vt:lpstr>(续5.7.3)树转换为二叉树</vt:lpstr>
      <vt:lpstr>(续5.7.3)树转换为二叉树</vt:lpstr>
      <vt:lpstr>PowerPoint 演示文稿</vt:lpstr>
      <vt:lpstr>(续5.7.3)树转换为二叉树</vt:lpstr>
      <vt:lpstr>5.7 树林</vt:lpstr>
      <vt:lpstr>5.7 树林</vt:lpstr>
      <vt:lpstr>5.7.3 树林转换为二叉树</vt:lpstr>
      <vt:lpstr>5.7.3 树林转换为二叉树</vt:lpstr>
      <vt:lpstr>5.7.3 二叉树转换为树林</vt:lpstr>
      <vt:lpstr>PowerPoint 演示文稿</vt:lpstr>
      <vt:lpstr>PowerPoint 演示文稿</vt:lpstr>
      <vt:lpstr>二叉树、树林之间的转换</vt:lpstr>
      <vt:lpstr>5.7.1 树林遍历</vt:lpstr>
      <vt:lpstr>5.7.1 树林遍历</vt:lpstr>
      <vt:lpstr>树林的先序遍历</vt:lpstr>
      <vt:lpstr>5.7.1 树林遍历</vt:lpstr>
      <vt:lpstr>树林的后序遍历</vt:lpstr>
      <vt:lpstr>树、二叉树的遍历关系</vt:lpstr>
      <vt:lpstr>树、二叉树的遍历关系</vt:lpstr>
      <vt:lpstr>二叉树、树、树林的遍历关系</vt:lpstr>
      <vt:lpstr>小结</vt:lpstr>
      <vt:lpstr>作业</vt:lpstr>
      <vt:lpstr>第4章 作业总结</vt:lpstr>
      <vt:lpstr>PowerPoint 演示文稿</vt:lpstr>
      <vt:lpstr>第4章 作业总结</vt:lpstr>
      <vt:lpstr>第4章 作业总结</vt:lpstr>
      <vt:lpstr>第4章 作业总结</vt:lpstr>
      <vt:lpstr>第5章 作业总结</vt:lpstr>
      <vt:lpstr>第5章 作业总结</vt:lpstr>
      <vt:lpstr>第5章 作业总结</vt:lpstr>
      <vt:lpstr>PowerPoint 演示文稿</vt:lpstr>
      <vt:lpstr>第5章 作业总结</vt:lpstr>
      <vt:lpstr>非递归深度优先遍历—对比</vt:lpstr>
      <vt:lpstr>1. 先根遍历--非递归算法2</vt:lpstr>
      <vt:lpstr>2. 中根遍历--非递归算法</vt:lpstr>
      <vt:lpstr>PowerPoint 演示文稿</vt:lpstr>
      <vt:lpstr>PowerPoint 演示文稿</vt:lpstr>
      <vt:lpstr>广度优先遍历--非递归算法</vt:lpstr>
      <vt:lpstr>第5章 作业总结</vt:lpstr>
      <vt:lpstr>第5章 作业总结</vt:lpstr>
      <vt:lpstr>第5章 作业总结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沛</cp:lastModifiedBy>
  <cp:revision>1453</cp:revision>
  <cp:lastPrinted>1601-01-01T00:00:00Z</cp:lastPrinted>
  <dcterms:created xsi:type="dcterms:W3CDTF">1601-01-01T00:00:00Z</dcterms:created>
  <dcterms:modified xsi:type="dcterms:W3CDTF">2021-04-28T10:15:45Z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