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256" r:id="rId2"/>
    <p:sldId id="727" r:id="rId3"/>
    <p:sldId id="692" r:id="rId4"/>
    <p:sldId id="693" r:id="rId5"/>
    <p:sldId id="694" r:id="rId6"/>
    <p:sldId id="695" r:id="rId7"/>
    <p:sldId id="696" r:id="rId8"/>
    <p:sldId id="697" r:id="rId9"/>
    <p:sldId id="698" r:id="rId10"/>
    <p:sldId id="699" r:id="rId11"/>
    <p:sldId id="700" r:id="rId12"/>
    <p:sldId id="701" r:id="rId13"/>
    <p:sldId id="703" r:id="rId14"/>
    <p:sldId id="704" r:id="rId15"/>
    <p:sldId id="705" r:id="rId16"/>
    <p:sldId id="706" r:id="rId17"/>
    <p:sldId id="707" r:id="rId18"/>
    <p:sldId id="708" r:id="rId19"/>
    <p:sldId id="710" r:id="rId20"/>
    <p:sldId id="711" r:id="rId21"/>
    <p:sldId id="712" r:id="rId22"/>
    <p:sldId id="713" r:id="rId23"/>
    <p:sldId id="714" r:id="rId24"/>
    <p:sldId id="716" r:id="rId25"/>
    <p:sldId id="717" r:id="rId26"/>
    <p:sldId id="718" r:id="rId27"/>
    <p:sldId id="719" r:id="rId28"/>
    <p:sldId id="720" r:id="rId29"/>
    <p:sldId id="721" r:id="rId30"/>
    <p:sldId id="686" r:id="rId31"/>
    <p:sldId id="722" r:id="rId32"/>
    <p:sldId id="723" r:id="rId33"/>
    <p:sldId id="724" r:id="rId34"/>
    <p:sldId id="725" r:id="rId35"/>
    <p:sldId id="726" r:id="rId36"/>
    <p:sldId id="654" r:id="rId37"/>
    <p:sldId id="728" r:id="rId38"/>
    <p:sldId id="729" r:id="rId39"/>
    <p:sldId id="730" r:id="rId40"/>
    <p:sldId id="731" r:id="rId41"/>
    <p:sldId id="732" r:id="rId42"/>
    <p:sldId id="733" r:id="rId43"/>
    <p:sldId id="734" r:id="rId44"/>
    <p:sldId id="769" r:id="rId45"/>
    <p:sldId id="735" r:id="rId46"/>
    <p:sldId id="737" r:id="rId47"/>
    <p:sldId id="736" r:id="rId48"/>
    <p:sldId id="770" r:id="rId49"/>
    <p:sldId id="739" r:id="rId50"/>
    <p:sldId id="740" r:id="rId51"/>
    <p:sldId id="741" r:id="rId52"/>
    <p:sldId id="744" r:id="rId53"/>
    <p:sldId id="746" r:id="rId54"/>
    <p:sldId id="742" r:id="rId55"/>
    <p:sldId id="745" r:id="rId56"/>
    <p:sldId id="747" r:id="rId57"/>
    <p:sldId id="743" r:id="rId58"/>
    <p:sldId id="749" r:id="rId59"/>
    <p:sldId id="750" r:id="rId60"/>
    <p:sldId id="751" r:id="rId61"/>
    <p:sldId id="755" r:id="rId62"/>
    <p:sldId id="753" r:id="rId63"/>
    <p:sldId id="754" r:id="rId64"/>
    <p:sldId id="768" r:id="rId65"/>
    <p:sldId id="756" r:id="rId66"/>
    <p:sldId id="757" r:id="rId67"/>
    <p:sldId id="758" r:id="rId68"/>
    <p:sldId id="759" r:id="rId69"/>
    <p:sldId id="761" r:id="rId70"/>
    <p:sldId id="762" r:id="rId71"/>
    <p:sldId id="763" r:id="rId72"/>
    <p:sldId id="767" r:id="rId73"/>
    <p:sldId id="771" r:id="rId74"/>
    <p:sldId id="772" r:id="rId75"/>
    <p:sldId id="773" r:id="rId76"/>
    <p:sldId id="774" r:id="rId77"/>
    <p:sldId id="775" r:id="rId78"/>
    <p:sldId id="780" r:id="rId79"/>
    <p:sldId id="781" r:id="rId80"/>
    <p:sldId id="776" r:id="rId81"/>
    <p:sldId id="777" r:id="rId82"/>
    <p:sldId id="778" r:id="rId83"/>
    <p:sldId id="779" r:id="rId84"/>
    <p:sldId id="782" r:id="rId85"/>
    <p:sldId id="783" r:id="rId86"/>
    <p:sldId id="784" r:id="rId87"/>
    <p:sldId id="785" r:id="rId88"/>
    <p:sldId id="786" r:id="rId89"/>
    <p:sldId id="787" r:id="rId90"/>
    <p:sldId id="788" r:id="rId91"/>
    <p:sldId id="789" r:id="rId92"/>
    <p:sldId id="790" r:id="rId93"/>
    <p:sldId id="791" r:id="rId94"/>
    <p:sldId id="792" r:id="rId95"/>
    <p:sldId id="793" r:id="rId96"/>
    <p:sldId id="794" r:id="rId97"/>
    <p:sldId id="748" r:id="rId98"/>
    <p:sldId id="795" r:id="rId99"/>
    <p:sldId id="796" r:id="rId100"/>
    <p:sldId id="797" r:id="rId101"/>
    <p:sldId id="752" r:id="rId102"/>
    <p:sldId id="798" r:id="rId103"/>
    <p:sldId id="799" r:id="rId104"/>
    <p:sldId id="800" r:id="rId105"/>
    <p:sldId id="801" r:id="rId106"/>
    <p:sldId id="802" r:id="rId107"/>
    <p:sldId id="803" r:id="rId108"/>
    <p:sldId id="804" r:id="rId109"/>
    <p:sldId id="805" r:id="rId110"/>
    <p:sldId id="760" r:id="rId111"/>
    <p:sldId id="806" r:id="rId112"/>
    <p:sldId id="764" r:id="rId113"/>
    <p:sldId id="807" r:id="rId114"/>
    <p:sldId id="765" r:id="rId115"/>
    <p:sldId id="766" r:id="rId116"/>
    <p:sldId id="808" r:id="rId117"/>
    <p:sldId id="809" r:id="rId118"/>
    <p:sldId id="810" r:id="rId119"/>
    <p:sldId id="811" r:id="rId120"/>
    <p:sldId id="812" r:id="rId121"/>
    <p:sldId id="813" r:id="rId122"/>
    <p:sldId id="814" r:id="rId123"/>
    <p:sldId id="815" r:id="rId124"/>
    <p:sldId id="816" r:id="rId125"/>
    <p:sldId id="817" r:id="rId126"/>
    <p:sldId id="818" r:id="rId127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B5F098"/>
    <a:srgbClr val="137F16"/>
    <a:srgbClr val="800080"/>
    <a:srgbClr val="8AE75B"/>
    <a:srgbClr val="1DC521"/>
    <a:srgbClr val="008000"/>
    <a:srgbClr val="CCFFCC"/>
    <a:srgbClr val="A4D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4483" autoAdjust="0"/>
  </p:normalViewPr>
  <p:slideViewPr>
    <p:cSldViewPr>
      <p:cViewPr varScale="1">
        <p:scale>
          <a:sx n="79" d="100"/>
          <a:sy n="79" d="100"/>
        </p:scale>
        <p:origin x="11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20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讲：二叉排序树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143000"/>
            <a:ext cx="8763000" cy="5423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1. </a:t>
            </a:r>
            <a:r>
              <a:rPr lang="zh-CN" altLang="en-US" sz="3000" kern="0" dirty="0"/>
              <a:t>待检索</a:t>
            </a:r>
            <a:r>
              <a:rPr lang="en-US" altLang="zh-CN" sz="3000" kern="0" dirty="0"/>
              <a:t>key</a:t>
            </a:r>
            <a:r>
              <a:rPr lang="zh-CN" altLang="en-US" sz="3000" kern="0" dirty="0"/>
              <a:t>与当前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子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树根比较；</a:t>
            </a:r>
            <a:endParaRPr lang="en-US" altLang="zh-CN" sz="3000" kern="0" dirty="0"/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/>
              <a:t>2. </a:t>
            </a:r>
            <a:r>
              <a:rPr lang="zh-CN" altLang="en-US" sz="3000" kern="0" dirty="0"/>
              <a:t>若相等，</a:t>
            </a:r>
            <a:r>
              <a:rPr lang="zh-CN" altLang="en-US" sz="3000" kern="0" dirty="0">
                <a:solidFill>
                  <a:srgbClr val="008000"/>
                </a:solidFill>
              </a:rPr>
              <a:t>则成功；</a:t>
            </a:r>
            <a:endParaRPr lang="en-US" altLang="zh-CN" sz="3000" kern="0" dirty="0">
              <a:solidFill>
                <a:srgbClr val="008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3. </a:t>
            </a:r>
            <a:r>
              <a:rPr lang="zh-CN" altLang="en-US" sz="3000" kern="0" dirty="0">
                <a:solidFill>
                  <a:srgbClr val="0000CC"/>
                </a:solidFill>
              </a:rPr>
              <a:t>若小于根，</a:t>
            </a:r>
            <a:endParaRPr lang="en-US" altLang="zh-CN" sz="3000" kern="0" dirty="0">
              <a:solidFill>
                <a:srgbClr val="0000CC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zh-CN" altLang="en-US" sz="3000" kern="0" dirty="0"/>
              <a:t>则去根的左子树；</a:t>
            </a:r>
            <a:endParaRPr lang="en-US" altLang="zh-CN" sz="3000" kern="0" dirty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zh-CN" altLang="en-US" sz="3000" kern="0" dirty="0"/>
              <a:t>若左子树为空，</a:t>
            </a:r>
            <a:r>
              <a:rPr lang="zh-CN" altLang="en-US" sz="3000" kern="0" dirty="0">
                <a:solidFill>
                  <a:srgbClr val="C00000"/>
                </a:solidFill>
              </a:rPr>
              <a:t>则失败；</a:t>
            </a:r>
            <a:endParaRPr lang="en-US" altLang="zh-CN" sz="3000" kern="0" dirty="0">
              <a:solidFill>
                <a:srgbClr val="C00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4. </a:t>
            </a:r>
            <a:r>
              <a:rPr lang="zh-CN" altLang="en-US" sz="3000" kern="0" dirty="0">
                <a:solidFill>
                  <a:srgbClr val="0000CC"/>
                </a:solidFill>
              </a:rPr>
              <a:t>若大于根，</a:t>
            </a:r>
            <a:endParaRPr lang="en-US" altLang="zh-CN" sz="3000" kern="0" dirty="0">
              <a:solidFill>
                <a:srgbClr val="0000CC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zh-CN" altLang="en-US" sz="3000" kern="0" dirty="0"/>
              <a:t>则去根的右子树，</a:t>
            </a:r>
            <a:endParaRPr lang="en-US" altLang="zh-CN" sz="3000" kern="0" dirty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zh-CN" altLang="en-US" sz="3000" kern="0" dirty="0"/>
              <a:t>若右子树为空，</a:t>
            </a:r>
            <a:r>
              <a:rPr lang="zh-CN" altLang="en-US" sz="3000" kern="0" dirty="0">
                <a:solidFill>
                  <a:srgbClr val="C00000"/>
                </a:solidFill>
              </a:rPr>
              <a:t>则失败；</a:t>
            </a:r>
            <a:endParaRPr lang="en-US" altLang="zh-CN" sz="3000" kern="0" dirty="0">
              <a:solidFill>
                <a:srgbClr val="C00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/>
              <a:t>5. </a:t>
            </a:r>
            <a:r>
              <a:rPr lang="zh-CN" altLang="en-US" sz="3200" kern="0" dirty="0"/>
              <a:t>返回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，继续；</a:t>
            </a:r>
            <a:endParaRPr lang="en-US" altLang="zh-CN" sz="300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7.3.2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二叉排序树的检索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6006600" y="2362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6901200" y="152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842000" y="2362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4246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375400" y="320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461000" y="320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0" idx="0"/>
          </p:cNvCxnSpPr>
          <p:nvPr/>
        </p:nvCxnSpPr>
        <p:spPr bwMode="auto">
          <a:xfrm rot="5400000">
            <a:off x="6424437" y="1806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7533055" y="1783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3" idx="0"/>
          </p:cNvCxnSpPr>
          <p:nvPr/>
        </p:nvCxnSpPr>
        <p:spPr bwMode="auto">
          <a:xfrm rot="5400000">
            <a:off x="5648037" y="2838955"/>
            <a:ext cx="484209" cy="391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2" idx="3"/>
            <a:endCxn id="45" idx="0"/>
          </p:cNvCxnSpPr>
          <p:nvPr/>
        </p:nvCxnSpPr>
        <p:spPr bwMode="auto">
          <a:xfrm rot="5400000">
            <a:off x="7622037" y="2901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2" idx="5"/>
            <a:endCxn id="44" idx="0"/>
          </p:cNvCxnSpPr>
          <p:nvPr/>
        </p:nvCxnSpPr>
        <p:spPr bwMode="auto">
          <a:xfrm rot="16200000" flipH="1">
            <a:off x="8270155" y="2825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50016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</a:p>
        </p:txBody>
      </p:sp>
      <p:cxnSp>
        <p:nvCxnSpPr>
          <p:cNvPr id="52" name="直接连接符 51"/>
          <p:cNvCxnSpPr>
            <a:stCxn id="43" idx="3"/>
            <a:endCxn id="51" idx="0"/>
          </p:cNvCxnSpPr>
          <p:nvPr/>
        </p:nvCxnSpPr>
        <p:spPr bwMode="auto">
          <a:xfrm rot="5400000">
            <a:off x="5183637" y="37947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54" idx="0"/>
            <a:endCxn id="43" idx="5"/>
          </p:cNvCxnSpPr>
          <p:nvPr/>
        </p:nvCxnSpPr>
        <p:spPr bwMode="auto">
          <a:xfrm rot="16200000" flipV="1">
            <a:off x="5793351" y="37989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5854200" y="41298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5327400" y="511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5488742" y="4668660"/>
            <a:ext cx="55319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0038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5" idx="3"/>
            <a:endCxn id="57" idx="0"/>
          </p:cNvCxnSpPr>
          <p:nvPr/>
        </p:nvCxnSpPr>
        <p:spPr bwMode="auto">
          <a:xfrm rot="5400000">
            <a:off x="7164837" y="3739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46600" y="5028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</a:p>
        </p:txBody>
      </p:sp>
      <p:cxnSp>
        <p:nvCxnSpPr>
          <p:cNvPr id="60" name="直接连接符 59"/>
          <p:cNvCxnSpPr>
            <a:stCxn id="57" idx="3"/>
            <a:endCxn id="59" idx="0"/>
          </p:cNvCxnSpPr>
          <p:nvPr/>
        </p:nvCxnSpPr>
        <p:spPr bwMode="auto">
          <a:xfrm rot="5400000">
            <a:off x="6708023" y="4653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6" idx="0"/>
            <a:endCxn id="57" idx="5"/>
          </p:cNvCxnSpPr>
          <p:nvPr/>
        </p:nvCxnSpPr>
        <p:spPr bwMode="auto">
          <a:xfrm rot="16200000" flipV="1">
            <a:off x="7348637" y="4661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461000" y="5043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7003800" y="6027600"/>
            <a:ext cx="540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32</a:t>
            </a:r>
          </a:p>
        </p:txBody>
      </p:sp>
      <p:cxnSp>
        <p:nvCxnSpPr>
          <p:cNvPr id="68" name="直接连接符 67"/>
          <p:cNvCxnSpPr>
            <a:stCxn id="66" idx="3"/>
            <a:endCxn id="67" idx="0"/>
          </p:cNvCxnSpPr>
          <p:nvPr/>
        </p:nvCxnSpPr>
        <p:spPr bwMode="auto">
          <a:xfrm rot="5400000">
            <a:off x="7129955" y="5617474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70" idx="0"/>
            <a:endCxn id="66" idx="5"/>
          </p:cNvCxnSpPr>
          <p:nvPr/>
        </p:nvCxnSpPr>
        <p:spPr bwMode="auto">
          <a:xfrm rot="16200000" flipV="1">
            <a:off x="7786647" y="5608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7918200" y="6010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51</a:t>
            </a:r>
          </a:p>
        </p:txBody>
      </p:sp>
      <p:cxnSp>
        <p:nvCxnSpPr>
          <p:cNvPr id="32" name="直接箭头连接符 31"/>
          <p:cNvCxnSpPr>
            <a:endCxn id="41" idx="7"/>
          </p:cNvCxnSpPr>
          <p:nvPr/>
        </p:nvCxnSpPr>
        <p:spPr bwMode="auto">
          <a:xfrm rot="10800000" flipV="1">
            <a:off x="7362120" y="1295399"/>
            <a:ext cx="334081" cy="30240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0800000" flipV="1">
            <a:off x="8153400" y="2057400"/>
            <a:ext cx="334081" cy="30240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7239000" y="2971800"/>
            <a:ext cx="304801" cy="3024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6858000" y="3886200"/>
            <a:ext cx="304801" cy="3024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endCxn id="66" idx="7"/>
          </p:cNvCxnSpPr>
          <p:nvPr/>
        </p:nvCxnSpPr>
        <p:spPr bwMode="auto">
          <a:xfrm rot="5400000">
            <a:off x="7879338" y="4766982"/>
            <a:ext cx="392845" cy="3076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>
            <a:endCxn id="67" idx="1"/>
          </p:cNvCxnSpPr>
          <p:nvPr/>
        </p:nvCxnSpPr>
        <p:spPr bwMode="auto">
          <a:xfrm rot="16200000" flipH="1">
            <a:off x="6701037" y="5719565"/>
            <a:ext cx="386408" cy="37728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/>
          </a:p>
        </p:txBody>
      </p:sp>
      <p:sp>
        <p:nvSpPr>
          <p:cNvPr id="28" name="矩形 27"/>
          <p:cNvSpPr/>
          <p:nvPr/>
        </p:nvSpPr>
        <p:spPr bwMode="auto">
          <a:xfrm>
            <a:off x="1447800" y="31086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    25  30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stCxn id="43" idx="2"/>
            <a:endCxn id="29" idx="0"/>
          </p:cNvCxnSpPr>
          <p:nvPr/>
        </p:nvCxnSpPr>
        <p:spPr bwMode="auto">
          <a:xfrm flipH="1">
            <a:off x="859200" y="3340200"/>
            <a:ext cx="730200" cy="723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352800" y="3276600"/>
            <a:ext cx="588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H="1" flipV="1">
            <a:off x="2743200" y="3352800"/>
            <a:ext cx="552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26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61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85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7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46400" y="22098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45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800600" y="2438400"/>
            <a:ext cx="678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2766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2766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2766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382600" y="2438400"/>
            <a:ext cx="1939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437800" y="2438400"/>
            <a:ext cx="1753200" cy="670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1589400" y="3124200"/>
            <a:ext cx="468000" cy="43200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</a:t>
            </a:r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2766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4992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24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连接符 50"/>
          <p:cNvCxnSpPr>
            <a:endCxn id="45" idx="0"/>
          </p:cNvCxnSpPr>
          <p:nvPr/>
        </p:nvCxnSpPr>
        <p:spPr bwMode="auto">
          <a:xfrm flipH="1">
            <a:off x="1884000" y="3352800"/>
            <a:ext cx="2940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>
            <a:off x="4038600" y="18288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3657600" y="14478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/>
          </a:p>
        </p:txBody>
      </p:sp>
      <p:sp>
        <p:nvSpPr>
          <p:cNvPr id="32" name="矩形 31"/>
          <p:cNvSpPr/>
          <p:nvPr/>
        </p:nvSpPr>
        <p:spPr bwMode="auto">
          <a:xfrm>
            <a:off x="1143000" y="3073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861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30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直接连接符 36"/>
          <p:cNvCxnSpPr>
            <a:endCxn id="29" idx="0"/>
          </p:cNvCxnSpPr>
          <p:nvPr/>
        </p:nvCxnSpPr>
        <p:spPr bwMode="auto">
          <a:xfrm flipH="1">
            <a:off x="859200" y="3276600"/>
            <a:ext cx="4362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657600" y="3276600"/>
            <a:ext cx="2838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76600"/>
            <a:ext cx="270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26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61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85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7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276600" y="2209800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45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648200" y="2438400"/>
            <a:ext cx="8310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2766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2766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2766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257800" y="2438400"/>
            <a:ext cx="2064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63" idx="2"/>
            <a:endCxn id="32" idx="0"/>
          </p:cNvCxnSpPr>
          <p:nvPr/>
        </p:nvCxnSpPr>
        <p:spPr bwMode="auto">
          <a:xfrm flipH="1">
            <a:off x="1503000" y="2425800"/>
            <a:ext cx="1926000" cy="647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2766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4992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24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连接符 50"/>
          <p:cNvCxnSpPr>
            <a:endCxn id="45" idx="0"/>
          </p:cNvCxnSpPr>
          <p:nvPr/>
        </p:nvCxnSpPr>
        <p:spPr bwMode="auto">
          <a:xfrm>
            <a:off x="1676400" y="3276600"/>
            <a:ext cx="207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3429000" y="2209800"/>
            <a:ext cx="468000" cy="43200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25</a:t>
            </a:r>
          </a:p>
        </p:txBody>
      </p:sp>
      <p:cxnSp>
        <p:nvCxnSpPr>
          <p:cNvPr id="66" name="直接连接符 65"/>
          <p:cNvCxnSpPr>
            <a:stCxn id="46" idx="0"/>
          </p:cNvCxnSpPr>
          <p:nvPr/>
        </p:nvCxnSpPr>
        <p:spPr bwMode="auto">
          <a:xfrm flipV="1">
            <a:off x="3311400" y="2438400"/>
            <a:ext cx="8034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>
            <a:off x="4038600" y="18288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矩形 71"/>
          <p:cNvSpPr/>
          <p:nvPr/>
        </p:nvSpPr>
        <p:spPr>
          <a:xfrm>
            <a:off x="3657600" y="14478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/>
          </a:p>
        </p:txBody>
      </p:sp>
      <p:sp>
        <p:nvSpPr>
          <p:cNvPr id="43" name="矩形 42"/>
          <p:cNvSpPr/>
          <p:nvPr/>
        </p:nvSpPr>
        <p:spPr bwMode="auto">
          <a:xfrm>
            <a:off x="2133600" y="22098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943600" y="22098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43000" y="3073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861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直接连接符 36"/>
          <p:cNvCxnSpPr>
            <a:endCxn id="29" idx="0"/>
          </p:cNvCxnSpPr>
          <p:nvPr/>
        </p:nvCxnSpPr>
        <p:spPr bwMode="auto">
          <a:xfrm flipH="1">
            <a:off x="859200" y="3276600"/>
            <a:ext cx="4362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657600" y="3276600"/>
            <a:ext cx="2838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76600"/>
            <a:ext cx="270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26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61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85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7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V="1">
            <a:off x="5479200" y="2438400"/>
            <a:ext cx="616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2766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2766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2766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6705600" y="2438400"/>
            <a:ext cx="616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32" idx="0"/>
          </p:cNvCxnSpPr>
          <p:nvPr/>
        </p:nvCxnSpPr>
        <p:spPr bwMode="auto">
          <a:xfrm flipH="1">
            <a:off x="1503000" y="2438400"/>
            <a:ext cx="7830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>
                <a:solidFill>
                  <a:schemeClr val="bg1"/>
                </a:solidFill>
              </a:rPr>
              <a:t>从最下层开始的分裂，可能向上层“传递”</a:t>
            </a:r>
            <a:endParaRPr lang="en-US" altLang="zh-CN" kern="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FFC000"/>
                </a:solidFill>
              </a:rPr>
              <a:t>     </a:t>
            </a:r>
            <a:r>
              <a:rPr lang="zh-CN" altLang="en-US" kern="0" dirty="0">
                <a:solidFill>
                  <a:srgbClr val="FFC000"/>
                </a:solidFill>
              </a:rPr>
              <a:t>极限情况：</a:t>
            </a:r>
            <a:r>
              <a:rPr lang="zh-CN" altLang="en-US" kern="0" dirty="0">
                <a:solidFill>
                  <a:schemeClr val="bg1"/>
                </a:solidFill>
              </a:rPr>
              <a:t>一直分裂到根结点，并建立新的树根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2766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4992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24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连接符 50"/>
          <p:cNvCxnSpPr>
            <a:endCxn id="45" idx="0"/>
          </p:cNvCxnSpPr>
          <p:nvPr/>
        </p:nvCxnSpPr>
        <p:spPr bwMode="auto">
          <a:xfrm>
            <a:off x="1676400" y="3276600"/>
            <a:ext cx="207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6" idx="0"/>
          </p:cNvCxnSpPr>
          <p:nvPr/>
        </p:nvCxnSpPr>
        <p:spPr bwMode="auto">
          <a:xfrm flipH="1" flipV="1">
            <a:off x="2895600" y="2438400"/>
            <a:ext cx="415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矩形 61"/>
          <p:cNvSpPr/>
          <p:nvPr/>
        </p:nvSpPr>
        <p:spPr bwMode="auto">
          <a:xfrm>
            <a:off x="4038600" y="1701600"/>
            <a:ext cx="900000" cy="43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45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endCxn id="43" idx="0"/>
          </p:cNvCxnSpPr>
          <p:nvPr/>
        </p:nvCxnSpPr>
        <p:spPr bwMode="auto">
          <a:xfrm flipH="1">
            <a:off x="2583600" y="1905000"/>
            <a:ext cx="16074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endCxn id="47" idx="0"/>
          </p:cNvCxnSpPr>
          <p:nvPr/>
        </p:nvCxnSpPr>
        <p:spPr bwMode="auto">
          <a:xfrm>
            <a:off x="4800600" y="1905000"/>
            <a:ext cx="15930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3962400" y="15240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3554172" y="11745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(3) </a:t>
            </a:r>
            <a:r>
              <a:rPr lang="zh-CN" altLang="en-US" kern="0" dirty="0"/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2265178"/>
            <a:ext cx="9144000" cy="4013406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33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kern="0" dirty="0"/>
              <a:t> </a:t>
            </a:r>
            <a:r>
              <a:rPr lang="zh-CN" altLang="en-US" kern="0" dirty="0"/>
              <a:t>从</a:t>
            </a:r>
            <a:r>
              <a:rPr lang="en-US" altLang="zh-CN" kern="0" dirty="0"/>
              <a:t>B-</a:t>
            </a:r>
            <a:r>
              <a:rPr lang="zh-CN" altLang="en-US" kern="0" dirty="0"/>
              <a:t>树中删除</a:t>
            </a:r>
            <a:r>
              <a:rPr lang="en-US" altLang="zh-CN" kern="0" dirty="0"/>
              <a:t>key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   1) </a:t>
            </a:r>
            <a:r>
              <a:rPr lang="zh-CN" altLang="en-US" kern="0" dirty="0">
                <a:solidFill>
                  <a:srgbClr val="008000"/>
                </a:solidFill>
              </a:rPr>
              <a:t>若</a:t>
            </a:r>
            <a:r>
              <a:rPr lang="en-US" altLang="zh-CN" kern="0" dirty="0">
                <a:solidFill>
                  <a:srgbClr val="008000"/>
                </a:solidFill>
              </a:rPr>
              <a:t>key</a:t>
            </a:r>
            <a:r>
              <a:rPr lang="zh-CN" altLang="en-US" kern="0" dirty="0">
                <a:solidFill>
                  <a:srgbClr val="008000"/>
                </a:solidFill>
              </a:rPr>
              <a:t>在最下层结点中，</a:t>
            </a:r>
            <a:endParaRPr lang="en-US" altLang="zh-CN" kern="0" dirty="0">
              <a:solidFill>
                <a:srgbClr val="008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/>
              <a:t>        1.1 </a:t>
            </a:r>
            <a:r>
              <a:rPr lang="zh-CN" altLang="en-US" kern="0" dirty="0"/>
              <a:t>若结点中关键码</a:t>
            </a:r>
            <a:r>
              <a:rPr lang="zh-CN" altLang="en-US" kern="0" dirty="0">
                <a:solidFill>
                  <a:srgbClr val="0000CC"/>
                </a:solidFill>
              </a:rPr>
              <a:t>个数 </a:t>
            </a:r>
            <a:r>
              <a:rPr lang="en-US" altLang="zh-CN" kern="0" dirty="0">
                <a:solidFill>
                  <a:srgbClr val="0000CC"/>
                </a:solidFill>
              </a:rPr>
              <a:t>&gt; 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kern="0" dirty="0">
                <a:solidFill>
                  <a:srgbClr val="0000CC"/>
                </a:solidFill>
                <a:sym typeface="Symbol"/>
              </a:rPr>
              <a:t>-1</a:t>
            </a:r>
            <a:r>
              <a:rPr lang="zh-CN" altLang="en-US" kern="0" dirty="0">
                <a:sym typeface="Symbol"/>
              </a:rPr>
              <a:t>，则直接删</a:t>
            </a:r>
            <a:endParaRPr lang="en-US" altLang="zh-CN" kern="0" dirty="0"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>
                <a:sym typeface="Symbol"/>
              </a:rPr>
              <a:t>        1.2 </a:t>
            </a:r>
            <a:r>
              <a:rPr lang="zh-CN" altLang="en-US" kern="0" dirty="0">
                <a:sym typeface="Symbol"/>
              </a:rPr>
              <a:t>若结点中关键码个数</a:t>
            </a:r>
            <a:r>
              <a:rPr lang="en-US" altLang="zh-CN" kern="0" dirty="0">
                <a:sym typeface="Symbol"/>
              </a:rPr>
              <a:t>==</a:t>
            </a:r>
            <a:r>
              <a:rPr lang="en-US" altLang="zh-CN" b="1" dirty="0">
                <a:sym typeface="Symbol"/>
              </a:rPr>
              <a:t> </a:t>
            </a:r>
            <a:r>
              <a:rPr lang="en-US" altLang="zh-CN" dirty="0">
                <a:sym typeface="Symbol"/>
              </a:rPr>
              <a:t>m/2</a:t>
            </a:r>
            <a:r>
              <a:rPr lang="en-US" altLang="zh-CN" b="1" dirty="0">
                <a:sym typeface="Symbol"/>
              </a:rPr>
              <a:t> </a:t>
            </a:r>
            <a:r>
              <a:rPr lang="en-US" altLang="zh-CN" kern="0" dirty="0">
                <a:sym typeface="Symbol"/>
              </a:rPr>
              <a:t>-1</a:t>
            </a:r>
            <a:r>
              <a:rPr lang="zh-CN" altLang="en-US" kern="0" dirty="0">
                <a:sym typeface="Symbol"/>
              </a:rPr>
              <a:t>，</a:t>
            </a:r>
            <a:endParaRPr lang="en-US" altLang="zh-CN" kern="0" dirty="0"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>
                <a:sym typeface="Symbol"/>
              </a:rPr>
              <a:t>              </a:t>
            </a:r>
            <a:r>
              <a:rPr lang="zh-CN" altLang="en-US" kern="0" dirty="0">
                <a:sym typeface="Symbol"/>
              </a:rPr>
              <a:t>且其</a:t>
            </a:r>
            <a:r>
              <a:rPr lang="zh-CN" altLang="en-US" kern="0" dirty="0">
                <a:solidFill>
                  <a:srgbClr val="990099"/>
                </a:solidFill>
                <a:sym typeface="Symbol"/>
              </a:rPr>
              <a:t>左</a:t>
            </a:r>
            <a:r>
              <a:rPr lang="en-US" altLang="zh-CN" kern="0" dirty="0">
                <a:solidFill>
                  <a:srgbClr val="990099"/>
                </a:solidFill>
                <a:sym typeface="Symbol"/>
              </a:rPr>
              <a:t>or</a:t>
            </a:r>
            <a:r>
              <a:rPr lang="zh-CN" altLang="en-US" kern="0" dirty="0">
                <a:solidFill>
                  <a:srgbClr val="990099"/>
                </a:solidFill>
                <a:sym typeface="Symbol"/>
              </a:rPr>
              <a:t>右兄弟</a:t>
            </a:r>
            <a:r>
              <a:rPr lang="zh-CN" altLang="en-US" kern="0" dirty="0">
                <a:sym typeface="Symbol"/>
              </a:rPr>
              <a:t>中的</a:t>
            </a:r>
            <a:r>
              <a:rPr lang="zh-CN" altLang="en-US" kern="0" dirty="0">
                <a:solidFill>
                  <a:srgbClr val="990099"/>
                </a:solidFill>
                <a:sym typeface="Symbol"/>
              </a:rPr>
              <a:t>关键码个数 </a:t>
            </a:r>
            <a:r>
              <a:rPr lang="en-US" altLang="zh-CN" kern="0" dirty="0">
                <a:solidFill>
                  <a:srgbClr val="990099"/>
                </a:solidFill>
                <a:sym typeface="Symbol"/>
              </a:rPr>
              <a:t>&gt; </a:t>
            </a:r>
            <a:r>
              <a:rPr lang="en-US" altLang="zh-CN" b="1" dirty="0">
                <a:solidFill>
                  <a:srgbClr val="990099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kern="0" dirty="0">
                <a:solidFill>
                  <a:srgbClr val="990099"/>
                </a:solidFill>
                <a:sym typeface="Symbol"/>
              </a:rPr>
              <a:t>-1</a:t>
            </a:r>
            <a:r>
              <a:rPr lang="zh-CN" altLang="en-US" kern="0" dirty="0">
                <a:solidFill>
                  <a:srgbClr val="990099"/>
                </a:solidFill>
                <a:sym typeface="Symbol"/>
              </a:rPr>
              <a:t>，</a:t>
            </a:r>
            <a:endParaRPr lang="en-US" altLang="zh-CN" kern="0" dirty="0">
              <a:solidFill>
                <a:srgbClr val="990099"/>
              </a:solidFill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kern="0" dirty="0">
                <a:sym typeface="Symbol"/>
              </a:rPr>
              <a:t>              则，</a:t>
            </a:r>
            <a:r>
              <a:rPr lang="zh-CN" altLang="en-US" kern="0" dirty="0">
                <a:solidFill>
                  <a:srgbClr val="0000CC"/>
                </a:solidFill>
                <a:sym typeface="Symbol"/>
              </a:rPr>
              <a:t>左兄弟中最大</a:t>
            </a:r>
            <a:r>
              <a:rPr lang="en-US" altLang="zh-CN" kern="0" dirty="0">
                <a:sym typeface="Symbol"/>
              </a:rPr>
              <a:t>or</a:t>
            </a:r>
            <a:r>
              <a:rPr lang="zh-CN" altLang="en-US" kern="0" dirty="0">
                <a:solidFill>
                  <a:srgbClr val="0000CC"/>
                </a:solidFill>
                <a:sym typeface="Symbol"/>
              </a:rPr>
              <a:t>右兄弟中最小值</a:t>
            </a:r>
            <a:r>
              <a:rPr lang="zh-CN" altLang="en-US" kern="0" dirty="0">
                <a:sym typeface="Symbol"/>
              </a:rPr>
              <a:t>上移至父亲，</a:t>
            </a:r>
            <a:endParaRPr lang="en-US" altLang="zh-CN" kern="0" dirty="0"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>
                <a:sym typeface="Symbol"/>
              </a:rPr>
              <a:t>              </a:t>
            </a:r>
            <a:r>
              <a:rPr lang="zh-CN" altLang="en-US" kern="0" dirty="0">
                <a:sym typeface="Symbol"/>
              </a:rPr>
              <a:t>父结点中</a:t>
            </a:r>
            <a:r>
              <a:rPr lang="en-US" altLang="zh-CN" kern="0" dirty="0">
                <a:solidFill>
                  <a:srgbClr val="990099"/>
                </a:solidFill>
                <a:sym typeface="Symbol"/>
              </a:rPr>
              <a:t>”</a:t>
            </a:r>
            <a:r>
              <a:rPr lang="zh-CN" altLang="en-US" kern="0" dirty="0">
                <a:solidFill>
                  <a:srgbClr val="990099"/>
                </a:solidFill>
                <a:sym typeface="Symbol"/>
              </a:rPr>
              <a:t>大小紧邻</a:t>
            </a:r>
            <a:r>
              <a:rPr lang="en-US" altLang="zh-CN" kern="0" dirty="0">
                <a:solidFill>
                  <a:srgbClr val="990099"/>
                </a:solidFill>
                <a:sym typeface="Symbol"/>
              </a:rPr>
              <a:t>”key</a:t>
            </a:r>
            <a:r>
              <a:rPr lang="zh-CN" altLang="en-US" kern="0" dirty="0">
                <a:solidFill>
                  <a:srgbClr val="990099"/>
                </a:solidFill>
                <a:sym typeface="Symbol"/>
              </a:rPr>
              <a:t>的关键码下移</a:t>
            </a:r>
            <a:r>
              <a:rPr lang="zh-CN" altLang="en-US" kern="0" dirty="0">
                <a:sym typeface="Symbol"/>
              </a:rPr>
              <a:t>，取代</a:t>
            </a:r>
            <a:r>
              <a:rPr lang="en-US" altLang="zh-CN" kern="0" dirty="0">
                <a:sym typeface="Symbol"/>
              </a:rPr>
              <a:t>key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9247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8709" y="4876800"/>
            <a:ext cx="518091" cy="1532727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父</a:t>
            </a:r>
            <a:endParaRPr lang="en-US" altLang="zh-CN" sz="2600" kern="0" dirty="0">
              <a:solidFill>
                <a:schemeClr val="bg1"/>
              </a:solidFill>
              <a:sym typeface="Symbol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子</a:t>
            </a:r>
            <a:endParaRPr lang="en-US" altLang="zh-CN" sz="2600" kern="0" dirty="0">
              <a:solidFill>
                <a:schemeClr val="bg1"/>
              </a:solidFill>
              <a:sym typeface="Symbol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换</a:t>
            </a:r>
            <a:endParaRPr lang="en-US" altLang="zh-CN" sz="2600" kern="0" dirty="0">
              <a:solidFill>
                <a:schemeClr val="bg1"/>
              </a:solidFill>
              <a:sym typeface="Symbol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位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68" name="左大括号 67"/>
          <p:cNvSpPr/>
          <p:nvPr/>
        </p:nvSpPr>
        <p:spPr bwMode="auto">
          <a:xfrm>
            <a:off x="1066800" y="5334000"/>
            <a:ext cx="228600" cy="685800"/>
          </a:xfrm>
          <a:prstGeom prst="leftBrace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(3) </a:t>
            </a:r>
            <a:r>
              <a:rPr lang="zh-CN" altLang="en-US" kern="0" dirty="0"/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3" idx="0"/>
          </p:cNvCxnSpPr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85600" y="36540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3400" y="473942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 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309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70400" y="47496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18" idx="0"/>
          </p:cNvCxnSpPr>
          <p:nvPr/>
        </p:nvCxnSpPr>
        <p:spPr bwMode="auto">
          <a:xfrm flipH="1">
            <a:off x="4669200" y="389881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endCxn id="19" idx="0"/>
          </p:cNvCxnSpPr>
          <p:nvPr/>
        </p:nvCxnSpPr>
        <p:spPr bwMode="auto">
          <a:xfrm>
            <a:off x="5867400" y="3975010"/>
            <a:ext cx="423000" cy="7745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12 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endParaRPr lang="zh-CN" altLang="en-US" sz="3000" dirty="0"/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295400" y="45720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2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(3) </a:t>
            </a:r>
            <a:r>
              <a:rPr lang="zh-CN" altLang="en-US" kern="0" dirty="0"/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3" idx="0"/>
          </p:cNvCxnSpPr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85600" y="36540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309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70400" y="47496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18" idx="0"/>
          </p:cNvCxnSpPr>
          <p:nvPr/>
        </p:nvCxnSpPr>
        <p:spPr bwMode="auto">
          <a:xfrm flipH="1">
            <a:off x="4669200" y="389881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endCxn id="19" idx="0"/>
          </p:cNvCxnSpPr>
          <p:nvPr/>
        </p:nvCxnSpPr>
        <p:spPr bwMode="auto">
          <a:xfrm>
            <a:off x="5867400" y="3975010"/>
            <a:ext cx="423000" cy="7745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50 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334000" y="3657600"/>
            <a:ext cx="540000" cy="504000"/>
          </a:xfrm>
          <a:prstGeom prst="ellipse">
            <a:avLst/>
          </a:prstGeom>
          <a:solidFill>
            <a:srgbClr val="FFCCCC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61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4419600" y="4724400"/>
            <a:ext cx="540000" cy="504000"/>
          </a:xfrm>
          <a:prstGeom prst="ellipse">
            <a:avLst/>
          </a:prstGeom>
          <a:solidFill>
            <a:srgbClr val="FFCCCC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53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5715000" y="4785600"/>
            <a:ext cx="609600" cy="360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43400" y="46482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28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(3) </a:t>
            </a:r>
            <a:r>
              <a:rPr lang="zh-CN" altLang="en-US" kern="0" dirty="0"/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2265178"/>
            <a:ext cx="9144000" cy="4344266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33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kern="0" dirty="0"/>
              <a:t> </a:t>
            </a:r>
            <a:r>
              <a:rPr lang="zh-CN" altLang="en-US" kern="0" dirty="0"/>
              <a:t>从</a:t>
            </a:r>
            <a:r>
              <a:rPr lang="en-US" altLang="zh-CN" kern="0" dirty="0"/>
              <a:t>B-</a:t>
            </a:r>
            <a:r>
              <a:rPr lang="zh-CN" altLang="en-US" kern="0" dirty="0"/>
              <a:t>树中删除</a:t>
            </a:r>
            <a:r>
              <a:rPr lang="en-US" altLang="zh-CN" kern="0" dirty="0"/>
              <a:t>key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   1) </a:t>
            </a:r>
            <a:r>
              <a:rPr lang="zh-CN" altLang="en-US" kern="0" dirty="0">
                <a:solidFill>
                  <a:srgbClr val="008000"/>
                </a:solidFill>
              </a:rPr>
              <a:t>若</a:t>
            </a:r>
            <a:r>
              <a:rPr lang="en-US" altLang="zh-CN" kern="0" dirty="0">
                <a:solidFill>
                  <a:srgbClr val="008000"/>
                </a:solidFill>
              </a:rPr>
              <a:t>key</a:t>
            </a:r>
            <a:r>
              <a:rPr lang="zh-CN" altLang="en-US" kern="0" dirty="0">
                <a:solidFill>
                  <a:srgbClr val="008000"/>
                </a:solidFill>
              </a:rPr>
              <a:t>在最下层结点中，</a:t>
            </a:r>
            <a:endParaRPr lang="en-US" altLang="zh-CN" kern="0" dirty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kern="0" dirty="0"/>
              <a:t>        1.1 </a:t>
            </a:r>
            <a:r>
              <a:rPr lang="zh-CN" altLang="en-US" kern="0" dirty="0"/>
              <a:t>若结点中关键码</a:t>
            </a:r>
            <a:r>
              <a:rPr lang="zh-CN" altLang="en-US" kern="0" dirty="0">
                <a:solidFill>
                  <a:srgbClr val="0000CC"/>
                </a:solidFill>
              </a:rPr>
              <a:t>个数 </a:t>
            </a:r>
            <a:r>
              <a:rPr lang="en-US" altLang="zh-CN" kern="0" dirty="0">
                <a:solidFill>
                  <a:srgbClr val="0000CC"/>
                </a:solidFill>
              </a:rPr>
              <a:t>&gt; 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kern="0" dirty="0">
                <a:solidFill>
                  <a:srgbClr val="0000CC"/>
                </a:solidFill>
                <a:sym typeface="Symbol"/>
              </a:rPr>
              <a:t>-1</a:t>
            </a:r>
            <a:r>
              <a:rPr lang="zh-CN" altLang="en-US" kern="0" dirty="0">
                <a:sym typeface="Symbol"/>
              </a:rPr>
              <a:t>，则直接删</a:t>
            </a:r>
            <a:endParaRPr lang="en-US" altLang="zh-CN" kern="0" dirty="0">
              <a:sym typeface="Symbol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kern="0" dirty="0">
                <a:sym typeface="Symbol"/>
              </a:rPr>
              <a:t>        1.2 </a:t>
            </a:r>
            <a:r>
              <a:rPr lang="zh-CN" altLang="en-US" kern="0" dirty="0">
                <a:sym typeface="Symbol"/>
              </a:rPr>
              <a:t>若结点中关键码个数</a:t>
            </a:r>
            <a:r>
              <a:rPr lang="en-US" altLang="zh-CN" kern="0" dirty="0">
                <a:sym typeface="Symbol"/>
              </a:rPr>
              <a:t>==</a:t>
            </a:r>
            <a:r>
              <a:rPr lang="en-US" altLang="zh-CN" b="1" dirty="0">
                <a:sym typeface="Symbol"/>
              </a:rPr>
              <a:t> </a:t>
            </a:r>
            <a:r>
              <a:rPr lang="en-US" altLang="zh-CN" dirty="0">
                <a:sym typeface="Symbol"/>
              </a:rPr>
              <a:t>m/2</a:t>
            </a:r>
            <a:r>
              <a:rPr lang="en-US" altLang="zh-CN" b="1" dirty="0">
                <a:sym typeface="Symbol"/>
              </a:rPr>
              <a:t> </a:t>
            </a:r>
            <a:r>
              <a:rPr lang="en-US" altLang="zh-CN" kern="0" dirty="0">
                <a:sym typeface="Symbol"/>
              </a:rPr>
              <a:t>-1</a:t>
            </a:r>
            <a:r>
              <a:rPr lang="zh-CN" altLang="en-US" kern="0" dirty="0">
                <a:sym typeface="Symbol"/>
              </a:rPr>
              <a:t>，</a:t>
            </a:r>
            <a:endParaRPr lang="en-US" altLang="zh-CN" kern="0" dirty="0"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ym typeface="Symbol"/>
              </a:rPr>
              <a:t>              </a:t>
            </a:r>
            <a:r>
              <a:rPr lang="zh-CN" altLang="en-US" kern="0" dirty="0">
                <a:sym typeface="Symbol"/>
              </a:rPr>
              <a:t>且其</a:t>
            </a:r>
            <a:r>
              <a:rPr lang="zh-CN" altLang="en-US" kern="0" dirty="0">
                <a:solidFill>
                  <a:srgbClr val="990099"/>
                </a:solidFill>
                <a:sym typeface="Symbol"/>
              </a:rPr>
              <a:t>左</a:t>
            </a:r>
            <a:r>
              <a:rPr lang="en-US" altLang="zh-CN" kern="0" dirty="0">
                <a:solidFill>
                  <a:srgbClr val="990099"/>
                </a:solidFill>
                <a:sym typeface="Symbol"/>
              </a:rPr>
              <a:t>or</a:t>
            </a:r>
            <a:r>
              <a:rPr lang="zh-CN" altLang="en-US" kern="0" dirty="0">
                <a:solidFill>
                  <a:srgbClr val="990099"/>
                </a:solidFill>
                <a:sym typeface="Symbol"/>
              </a:rPr>
              <a:t>右兄弟</a:t>
            </a:r>
            <a:r>
              <a:rPr lang="zh-CN" altLang="en-US" kern="0" dirty="0">
                <a:sym typeface="Symbol"/>
              </a:rPr>
              <a:t>中的</a:t>
            </a:r>
            <a:r>
              <a:rPr lang="zh-CN" altLang="en-US" kern="0" dirty="0">
                <a:solidFill>
                  <a:srgbClr val="990099"/>
                </a:solidFill>
                <a:sym typeface="Symbol"/>
              </a:rPr>
              <a:t>关键码个数 </a:t>
            </a:r>
            <a:r>
              <a:rPr lang="en-US" altLang="zh-CN" kern="0" dirty="0">
                <a:solidFill>
                  <a:srgbClr val="990099"/>
                </a:solidFill>
                <a:sym typeface="Symbol"/>
              </a:rPr>
              <a:t>&gt; </a:t>
            </a:r>
            <a:r>
              <a:rPr lang="en-US" altLang="zh-CN" b="1" dirty="0">
                <a:solidFill>
                  <a:srgbClr val="990099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kern="0" dirty="0">
                <a:solidFill>
                  <a:srgbClr val="990099"/>
                </a:solidFill>
                <a:sym typeface="Symbol"/>
              </a:rPr>
              <a:t>-1</a:t>
            </a:r>
            <a:r>
              <a:rPr lang="zh-CN" altLang="en-US" kern="0" dirty="0">
                <a:solidFill>
                  <a:srgbClr val="990099"/>
                </a:solidFill>
                <a:sym typeface="Symbol"/>
              </a:rPr>
              <a:t>，</a:t>
            </a:r>
            <a:endParaRPr lang="en-US" altLang="zh-CN" kern="0" dirty="0">
              <a:solidFill>
                <a:srgbClr val="990099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990099"/>
                </a:solidFill>
                <a:sym typeface="Symbol"/>
              </a:rPr>
              <a:t>        </a:t>
            </a:r>
            <a:r>
              <a:rPr lang="en-US" altLang="zh-CN" kern="0" dirty="0">
                <a:sym typeface="Symbol"/>
              </a:rPr>
              <a:t>1.3 </a:t>
            </a:r>
            <a:r>
              <a:rPr lang="zh-CN" altLang="en-US" kern="0" dirty="0">
                <a:sym typeface="Symbol"/>
              </a:rPr>
              <a:t>若结点、其兄弟的关键码个数</a:t>
            </a:r>
            <a:r>
              <a:rPr lang="zh-CN" altLang="en-US" kern="0" dirty="0">
                <a:solidFill>
                  <a:srgbClr val="0000CC"/>
                </a:solidFill>
                <a:sym typeface="Symbol"/>
              </a:rPr>
              <a:t>都</a:t>
            </a:r>
            <a:r>
              <a:rPr lang="en-US" altLang="zh-CN" kern="0" dirty="0">
                <a:solidFill>
                  <a:srgbClr val="0000CC"/>
                </a:solidFill>
                <a:sym typeface="Symbol"/>
              </a:rPr>
              <a:t>==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 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kern="0" dirty="0">
                <a:solidFill>
                  <a:srgbClr val="0000CC"/>
                </a:solidFill>
                <a:sym typeface="Symbol"/>
              </a:rPr>
              <a:t>-1</a:t>
            </a:r>
            <a:r>
              <a:rPr lang="zh-CN" altLang="en-US" kern="0" dirty="0">
                <a:solidFill>
                  <a:srgbClr val="0000CC"/>
                </a:solidFill>
                <a:sym typeface="Symbol"/>
              </a:rPr>
              <a:t>，</a:t>
            </a:r>
            <a:endParaRPr lang="en-US" altLang="zh-CN" kern="0" dirty="0">
              <a:solidFill>
                <a:srgbClr val="0000CC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ym typeface="Symbol"/>
              </a:rPr>
              <a:t>              </a:t>
            </a:r>
            <a:r>
              <a:rPr lang="zh-CN" altLang="en-US" kern="0" dirty="0">
                <a:sym typeface="Symbol"/>
              </a:rPr>
              <a:t>则，</a:t>
            </a:r>
            <a:r>
              <a:rPr lang="en-US" altLang="zh-CN" kern="0" dirty="0">
                <a:solidFill>
                  <a:srgbClr val="0000CC"/>
                </a:solidFill>
                <a:sym typeface="Symbol"/>
              </a:rPr>
              <a:t>(</a:t>
            </a:r>
            <a:r>
              <a:rPr lang="zh-CN" altLang="en-US" kern="0" dirty="0">
                <a:solidFill>
                  <a:srgbClr val="0000CC"/>
                </a:solidFill>
                <a:sym typeface="Symbol"/>
              </a:rPr>
              <a:t>兄弟</a:t>
            </a:r>
            <a:r>
              <a:rPr lang="en-US" altLang="zh-CN" kern="0" dirty="0">
                <a:solidFill>
                  <a:srgbClr val="0000CC"/>
                </a:solidFill>
                <a:sym typeface="Symbol"/>
              </a:rPr>
              <a:t>)</a:t>
            </a:r>
            <a:r>
              <a:rPr lang="zh-CN" altLang="en-US" kern="0" dirty="0">
                <a:solidFill>
                  <a:srgbClr val="0000CC"/>
                </a:solidFill>
                <a:sym typeface="Symbol"/>
              </a:rPr>
              <a:t>合并：</a:t>
            </a:r>
            <a:r>
              <a:rPr lang="zh-CN" altLang="en-US" kern="0" dirty="0">
                <a:sym typeface="Symbol"/>
              </a:rPr>
              <a:t>将</a:t>
            </a:r>
            <a:r>
              <a:rPr lang="en-US" altLang="zh-CN" kern="0" dirty="0">
                <a:sym typeface="Symbol"/>
              </a:rPr>
              <a:t>key</a:t>
            </a:r>
            <a:r>
              <a:rPr lang="zh-CN" altLang="en-US" kern="0" dirty="0">
                <a:sym typeface="Symbol"/>
              </a:rPr>
              <a:t>删除后的剩余关键码、</a:t>
            </a:r>
            <a:r>
              <a:rPr lang="en-US" altLang="zh-CN" kern="0" dirty="0">
                <a:sym typeface="Symbol"/>
              </a:rPr>
              <a:t>  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ym typeface="Symbol"/>
              </a:rPr>
              <a:t>             </a:t>
            </a:r>
            <a:r>
              <a:rPr lang="zh-CN" altLang="en-US" kern="0" dirty="0">
                <a:sym typeface="Symbol"/>
              </a:rPr>
              <a:t>父亲中的</a:t>
            </a:r>
            <a:r>
              <a:rPr lang="en-US" altLang="zh-CN" kern="0" dirty="0">
                <a:sym typeface="Symbol"/>
              </a:rPr>
              <a:t>1</a:t>
            </a:r>
            <a:r>
              <a:rPr lang="zh-CN" altLang="en-US" kern="0" dirty="0">
                <a:sym typeface="Symbol"/>
              </a:rPr>
              <a:t>个关键码，合并到其左</a:t>
            </a:r>
            <a:r>
              <a:rPr lang="en-US" altLang="zh-CN" kern="0" dirty="0">
                <a:sym typeface="Symbol"/>
              </a:rPr>
              <a:t>(</a:t>
            </a:r>
            <a:r>
              <a:rPr lang="zh-CN" altLang="en-US" kern="0" dirty="0">
                <a:sym typeface="Symbol"/>
              </a:rPr>
              <a:t>右</a:t>
            </a:r>
            <a:r>
              <a:rPr lang="en-US" altLang="zh-CN" kern="0" dirty="0">
                <a:sym typeface="Symbol"/>
              </a:rPr>
              <a:t>)</a:t>
            </a:r>
            <a:r>
              <a:rPr lang="zh-CN" altLang="en-US" kern="0" dirty="0">
                <a:sym typeface="Symbol"/>
              </a:rPr>
              <a:t>兄弟中</a:t>
            </a:r>
            <a:endParaRPr lang="en-US" altLang="zh-CN" kern="0" dirty="0">
              <a:sym typeface="Symbo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(3) </a:t>
            </a:r>
            <a:r>
              <a:rPr lang="zh-CN" altLang="en-US" kern="0" dirty="0"/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3" idx="0"/>
          </p:cNvCxnSpPr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85600" y="36540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61  90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309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80800" y="4749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18" idx="0"/>
          </p:cNvCxnSpPr>
          <p:nvPr/>
        </p:nvCxnSpPr>
        <p:spPr bwMode="auto">
          <a:xfrm flipH="1">
            <a:off x="4669200" y="389881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endCxn id="19" idx="0"/>
          </p:cNvCxnSpPr>
          <p:nvPr/>
        </p:nvCxnSpPr>
        <p:spPr bwMode="auto">
          <a:xfrm>
            <a:off x="5943600" y="3886200"/>
            <a:ext cx="97200" cy="86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53 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191000" y="5486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61   70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4419600" y="4724400"/>
            <a:ext cx="540000" cy="504000"/>
          </a:xfrm>
          <a:prstGeom prst="ellipse">
            <a:avLst/>
          </a:prstGeom>
          <a:solidFill>
            <a:srgbClr val="FFCCCC">
              <a:alpha val="70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334000" y="3657600"/>
            <a:ext cx="540000" cy="504000"/>
          </a:xfrm>
          <a:prstGeom prst="ellipse">
            <a:avLst/>
          </a:prstGeom>
          <a:solidFill>
            <a:srgbClr val="FFCCCC">
              <a:alpha val="73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43400" y="46482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9" grpId="0" animBg="1"/>
      <p:bldP spid="28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(3) </a:t>
            </a:r>
            <a:r>
              <a:rPr lang="zh-CN" altLang="en-US" kern="0" dirty="0"/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05600" y="36540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34" idx="0"/>
          </p:cNvCxnSpPr>
          <p:nvPr/>
        </p:nvCxnSpPr>
        <p:spPr bwMode="auto">
          <a:xfrm flipH="1">
            <a:off x="5368200" y="3886200"/>
            <a:ext cx="5754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53 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61   70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(3) </a:t>
            </a:r>
            <a:r>
              <a:rPr lang="zh-CN" altLang="en-US" kern="0" dirty="0"/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37 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219200" y="55626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3   25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2895600" y="47244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sp>
        <p:nvSpPr>
          <p:cNvPr id="36" name="矩形 35"/>
          <p:cNvSpPr/>
          <p:nvPr/>
        </p:nvSpPr>
        <p:spPr bwMode="auto">
          <a:xfrm>
            <a:off x="5805600" y="36540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8" name="直接连接符 37"/>
          <p:cNvCxnSpPr>
            <a:endCxn id="40" idx="0"/>
          </p:cNvCxnSpPr>
          <p:nvPr/>
        </p:nvCxnSpPr>
        <p:spPr bwMode="auto">
          <a:xfrm flipH="1">
            <a:off x="5368200" y="3886200"/>
            <a:ext cx="5754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endCxn id="37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61   70</a:t>
            </a:r>
            <a:endParaRPr lang="zh-CN" altLang="en-US" sz="3000" dirty="0"/>
          </a:p>
        </p:txBody>
      </p:sp>
      <p:cxnSp>
        <p:nvCxnSpPr>
          <p:cNvPr id="41" name="直接连接符 40"/>
          <p:cNvCxnSpPr/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2203200" y="3687000"/>
            <a:ext cx="540000" cy="504000"/>
          </a:xfrm>
          <a:prstGeom prst="ellipse">
            <a:avLst/>
          </a:prstGeom>
          <a:solidFill>
            <a:srgbClr val="FFCCCC">
              <a:alpha val="75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895600" y="46482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2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7.3.2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二叉排序树的检索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304800" y="1295400"/>
            <a:ext cx="88392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search(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Tree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x,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position)</a:t>
            </a:r>
          </a:p>
          <a:p>
            <a:pPr marL="108000" marR="0" lvl="0" algn="l" defTabSz="914400" rtl="0" eaLnBrk="1" fontAlgn="base" latinLnBrk="0" hangingPunct="1">
              <a:spcBef>
                <a:spcPts val="4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p, q;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 = *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q = p;  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n-lt"/>
              </a:rPr>
              <a:t>            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19400" y="3712458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//p</a:t>
            </a:r>
            <a:r>
              <a:rPr lang="zh-CN" altLang="en-US" kern="0" dirty="0">
                <a:solidFill>
                  <a:srgbClr val="008A00"/>
                </a:solidFill>
              </a:rPr>
              <a:t>指向树根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419600" y="2417058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en-US" altLang="zh-CN" kern="0" dirty="0" err="1">
                <a:solidFill>
                  <a:srgbClr val="990099"/>
                </a:solidFill>
              </a:rPr>
              <a:t>ptree</a:t>
            </a:r>
            <a:r>
              <a:rPr lang="en-US" altLang="zh-CN" kern="0" dirty="0">
                <a:solidFill>
                  <a:srgbClr val="990099"/>
                </a:solidFill>
              </a:rPr>
              <a:t>, position</a:t>
            </a:r>
            <a:r>
              <a:rPr lang="zh-CN" altLang="en-US" kern="0" dirty="0">
                <a:solidFill>
                  <a:srgbClr val="990099"/>
                </a:solidFill>
              </a:rPr>
              <a:t>都是二级指针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362000" y="411770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010400" y="495590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</a:p>
        </p:txBody>
      </p:sp>
      <p:cxnSp>
        <p:nvCxnSpPr>
          <p:cNvPr id="62" name="直接连接符 61"/>
          <p:cNvCxnSpPr>
            <a:stCxn id="37" idx="3"/>
            <a:endCxn id="38" idx="0"/>
          </p:cNvCxnSpPr>
          <p:nvPr/>
        </p:nvCxnSpPr>
        <p:spPr bwMode="auto">
          <a:xfrm rot="5400000">
            <a:off x="7145101" y="4665199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64" idx="0"/>
            <a:endCxn id="37" idx="5"/>
          </p:cNvCxnSpPr>
          <p:nvPr/>
        </p:nvCxnSpPr>
        <p:spPr bwMode="auto">
          <a:xfrm rot="16200000" flipV="1">
            <a:off x="7682087" y="4658004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7743000" y="497091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7349400" y="5811254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</a:p>
        </p:txBody>
      </p:sp>
      <p:cxnSp>
        <p:nvCxnSpPr>
          <p:cNvPr id="71" name="直接连接符 70"/>
          <p:cNvCxnSpPr>
            <a:stCxn id="64" idx="3"/>
            <a:endCxn id="65" idx="0"/>
          </p:cNvCxnSpPr>
          <p:nvPr/>
        </p:nvCxnSpPr>
        <p:spPr bwMode="auto">
          <a:xfrm rot="5400000">
            <a:off x="7504033" y="5498477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8153400" y="5820600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cxnSp>
        <p:nvCxnSpPr>
          <p:cNvPr id="73" name="直接连接符 72"/>
          <p:cNvCxnSpPr>
            <a:stCxn id="64" idx="5"/>
            <a:endCxn id="72" idx="0"/>
          </p:cNvCxnSpPr>
          <p:nvPr/>
        </p:nvCxnSpPr>
        <p:spPr bwMode="auto">
          <a:xfrm rot="16200000" flipH="1">
            <a:off x="8079550" y="5494749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矩形 73"/>
          <p:cNvSpPr/>
          <p:nvPr/>
        </p:nvSpPr>
        <p:spPr bwMode="auto">
          <a:xfrm>
            <a:off x="6934200" y="32766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6" name="直接箭头连接符 75"/>
          <p:cNvCxnSpPr>
            <a:stCxn id="74" idx="3"/>
            <a:endCxn id="37" idx="0"/>
          </p:cNvCxnSpPr>
          <p:nvPr/>
        </p:nvCxnSpPr>
        <p:spPr bwMode="auto">
          <a:xfrm>
            <a:off x="7222200" y="3505200"/>
            <a:ext cx="391800" cy="6125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74" idx="1"/>
          </p:cNvCxnSpPr>
          <p:nvPr/>
        </p:nvCxnSpPr>
        <p:spPr bwMode="auto">
          <a:xfrm>
            <a:off x="6477000" y="3505200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5562600" y="3200400"/>
            <a:ext cx="100540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003399"/>
                </a:solidFill>
              </a:rPr>
              <a:t>ptree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625358" y="36891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p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82" name="直接箭头连接符 81"/>
          <p:cNvCxnSpPr>
            <a:endCxn id="37" idx="1"/>
          </p:cNvCxnSpPr>
          <p:nvPr/>
        </p:nvCxnSpPr>
        <p:spPr bwMode="auto">
          <a:xfrm>
            <a:off x="6904800" y="4114800"/>
            <a:ext cx="531009" cy="7671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7819200" y="33528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3399"/>
                </a:solidFill>
              </a:rPr>
              <a:t>q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rot="5400000">
            <a:off x="7704901" y="3848101"/>
            <a:ext cx="304800" cy="2285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75600" y="38100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865400" y="34740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7284" y="4550658"/>
            <a:ext cx="437491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后续：</a:t>
            </a:r>
            <a:r>
              <a:rPr lang="en-US" altLang="zh-CN" kern="0" dirty="0">
                <a:solidFill>
                  <a:srgbClr val="008A00"/>
                </a:solidFill>
              </a:rPr>
              <a:t>q</a:t>
            </a:r>
            <a:r>
              <a:rPr lang="zh-CN" altLang="en-US" kern="0" dirty="0">
                <a:solidFill>
                  <a:srgbClr val="008A00"/>
                </a:solidFill>
              </a:rPr>
              <a:t>用于记录</a:t>
            </a:r>
            <a:r>
              <a:rPr lang="en-US" altLang="zh-CN" kern="0" dirty="0">
                <a:solidFill>
                  <a:srgbClr val="008A00"/>
                </a:solidFill>
              </a:rPr>
              <a:t>p</a:t>
            </a:r>
            <a:r>
              <a:rPr lang="zh-CN" altLang="en-US" kern="0" dirty="0">
                <a:solidFill>
                  <a:srgbClr val="008A00"/>
                </a:solidFill>
              </a:rPr>
              <a:t>的父亲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24" grpId="0" animBg="1"/>
      <p:bldP spid="2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(3) </a:t>
            </a:r>
            <a:r>
              <a:rPr lang="zh-CN" altLang="en-US" kern="0" dirty="0"/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37 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2000" y="4724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3   25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2203200" y="3687000"/>
            <a:ext cx="540000" cy="504000"/>
          </a:xfrm>
          <a:prstGeom prst="ellipse">
            <a:avLst/>
          </a:prstGeom>
          <a:solidFill>
            <a:srgbClr val="FFCCCC">
              <a:alpha val="69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sp>
        <p:nvSpPr>
          <p:cNvPr id="29" name="矩形 28"/>
          <p:cNvSpPr/>
          <p:nvPr/>
        </p:nvSpPr>
        <p:spPr bwMode="auto">
          <a:xfrm>
            <a:off x="5805600" y="36540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endCxn id="34" idx="0"/>
          </p:cNvCxnSpPr>
          <p:nvPr/>
        </p:nvCxnSpPr>
        <p:spPr bwMode="auto">
          <a:xfrm flipH="1">
            <a:off x="5368200" y="3886200"/>
            <a:ext cx="5754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endCxn id="3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61   70</a:t>
            </a:r>
            <a:endParaRPr lang="zh-CN" altLang="en-US" sz="3000" dirty="0"/>
          </a:p>
        </p:txBody>
      </p:sp>
      <p:cxnSp>
        <p:nvCxnSpPr>
          <p:cNvPr id="35" name="直接连接符 34"/>
          <p:cNvCxnSpPr/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(3) </a:t>
            </a:r>
            <a:r>
              <a:rPr lang="zh-CN" altLang="en-US" kern="0" dirty="0"/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37 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2000" y="4724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3   25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61   70</a:t>
            </a:r>
            <a:endParaRPr lang="zh-CN" altLang="en-US" sz="3000" dirty="0"/>
          </a:p>
        </p:txBody>
      </p:sp>
      <p:sp>
        <p:nvSpPr>
          <p:cNvPr id="20" name="矩形 19"/>
          <p:cNvSpPr/>
          <p:nvPr/>
        </p:nvSpPr>
        <p:spPr bwMode="auto">
          <a:xfrm>
            <a:off x="3733800" y="3200400"/>
            <a:ext cx="180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45   90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1316400" y="3429000"/>
            <a:ext cx="2569800" cy="1295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endCxn id="34" idx="0"/>
          </p:cNvCxnSpPr>
          <p:nvPr/>
        </p:nvCxnSpPr>
        <p:spPr bwMode="auto">
          <a:xfrm>
            <a:off x="4648200" y="3429000"/>
            <a:ext cx="720000" cy="1295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endCxn id="30" idx="0"/>
          </p:cNvCxnSpPr>
          <p:nvPr/>
        </p:nvCxnSpPr>
        <p:spPr bwMode="auto">
          <a:xfrm>
            <a:off x="5334000" y="3429000"/>
            <a:ext cx="2383200" cy="131042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3016443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3554172" y="26670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注意“父子交换”、“兄弟合并”</a:t>
            </a:r>
            <a:endParaRPr lang="en-US" altLang="zh-CN" kern="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50</a:t>
            </a:r>
            <a:endParaRPr lang="zh-CN" altLang="en-US" sz="3000" dirty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22" idx="0"/>
          </p:cNvCxnSpPr>
          <p:nvPr/>
        </p:nvCxnSpPr>
        <p:spPr bwMode="auto">
          <a:xfrm flipV="1">
            <a:off x="2474400" y="2892023"/>
            <a:ext cx="20292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64400" y="34254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20  35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3   7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149200" y="45210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23   30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088400" y="45108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42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endCxn id="38" idx="0"/>
          </p:cNvCxnSpPr>
          <p:nvPr/>
        </p:nvCxnSpPr>
        <p:spPr bwMode="auto">
          <a:xfrm>
            <a:off x="2522400" y="3654023"/>
            <a:ext cx="436800" cy="866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39" idx="0"/>
          </p:cNvCxnSpPr>
          <p:nvPr/>
        </p:nvCxnSpPr>
        <p:spPr bwMode="auto">
          <a:xfrm>
            <a:off x="3132000" y="3654023"/>
            <a:ext cx="1316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5715001" y="1676400"/>
            <a:ext cx="3429000" cy="1052596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</a:rPr>
              <a:t>42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  <a:endParaRPr lang="en-US" altLang="zh-CN" sz="2600" kern="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   </a:t>
            </a: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>
                <a:solidFill>
                  <a:srgbClr val="FFFF00"/>
                </a:solidFill>
                <a:sym typeface="Wingdings" pitchFamily="2" charset="2"/>
              </a:rPr>
              <a:t>“父子交换”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4184400" y="44958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注意“父子交换”、“兄弟合并”</a:t>
            </a:r>
            <a:endParaRPr lang="en-US" altLang="zh-CN" kern="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50</a:t>
            </a:r>
            <a:endParaRPr lang="zh-CN" altLang="en-US" sz="3000" dirty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2542800" y="2892023"/>
            <a:ext cx="1960800" cy="5621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3   7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715001" y="1676400"/>
            <a:ext cx="3429000" cy="572464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</a:rPr>
              <a:t>42 </a:t>
            </a:r>
            <a:r>
              <a:rPr lang="zh-CN" altLang="en-US" sz="2600" kern="0" dirty="0">
                <a:solidFill>
                  <a:schemeClr val="bg1"/>
                </a:solidFill>
              </a:rPr>
              <a:t>后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0386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35</a:t>
            </a:r>
            <a:endParaRPr lang="zh-CN" altLang="en-US" sz="3000" dirty="0"/>
          </a:p>
        </p:txBody>
      </p:sp>
      <p:sp>
        <p:nvSpPr>
          <p:cNvPr id="66" name="矩形 65"/>
          <p:cNvSpPr/>
          <p:nvPr/>
        </p:nvSpPr>
        <p:spPr bwMode="auto">
          <a:xfrm>
            <a:off x="26670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23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 bwMode="auto">
          <a:xfrm>
            <a:off x="1732800" y="3454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20   30</a:t>
            </a:r>
            <a:endParaRPr lang="zh-CN" altLang="en-US" sz="3000" dirty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522400" y="3654023"/>
            <a:ext cx="504600" cy="841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3132000" y="3654023"/>
            <a:ext cx="1316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注意“父子交换”、“兄弟合并”</a:t>
            </a:r>
            <a:endParaRPr lang="en-US" altLang="zh-CN" kern="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50</a:t>
            </a:r>
            <a:endParaRPr lang="zh-CN" altLang="en-US" sz="3000" dirty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2542800" y="2892023"/>
            <a:ext cx="1960800" cy="5621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3   7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0386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35</a:t>
            </a:r>
            <a:endParaRPr lang="zh-CN" altLang="en-US" sz="3000" dirty="0"/>
          </a:p>
        </p:txBody>
      </p:sp>
      <p:sp>
        <p:nvSpPr>
          <p:cNvPr id="66" name="矩形 65"/>
          <p:cNvSpPr/>
          <p:nvPr/>
        </p:nvSpPr>
        <p:spPr bwMode="auto">
          <a:xfrm>
            <a:off x="26670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23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 bwMode="auto">
          <a:xfrm>
            <a:off x="1732800" y="3454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20   30</a:t>
            </a:r>
            <a:endParaRPr lang="zh-CN" altLang="en-US" sz="3000" dirty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522400" y="3654023"/>
            <a:ext cx="504600" cy="841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3132000" y="3654023"/>
            <a:ext cx="1316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5715001" y="1676400"/>
            <a:ext cx="3429000" cy="1052596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</a:rPr>
              <a:t>35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  <a:endParaRPr lang="en-US" altLang="zh-CN" sz="2600" kern="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   </a:t>
            </a: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114800" y="44490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注意“父子交换”、“兄弟合并”</a:t>
            </a:r>
            <a:endParaRPr lang="en-US" altLang="zh-CN" kern="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50</a:t>
            </a:r>
            <a:endParaRPr lang="zh-CN" altLang="en-US" sz="3000" dirty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2182800" y="2892024"/>
            <a:ext cx="2320800" cy="5621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3   7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667000" y="44958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23   30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 bwMode="auto">
          <a:xfrm>
            <a:off x="1732800" y="3454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20 </a:t>
            </a:r>
            <a:endParaRPr lang="zh-CN" altLang="en-US" sz="3000" dirty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438400" y="3581400"/>
            <a:ext cx="10386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5715001" y="1676400"/>
            <a:ext cx="3429000" cy="572464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</a:rPr>
              <a:t>35 </a:t>
            </a:r>
            <a:r>
              <a:rPr lang="zh-CN" altLang="en-US" sz="2600" kern="0" dirty="0">
                <a:solidFill>
                  <a:schemeClr val="bg1"/>
                </a:solidFill>
              </a:rPr>
              <a:t>后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注意“父子交换”、“兄弟合并”</a:t>
            </a:r>
            <a:endParaRPr lang="en-US" altLang="zh-CN" kern="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38600" y="28158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50</a:t>
            </a:r>
            <a:endParaRPr lang="zh-CN" altLang="en-US" sz="3000" dirty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4800600" y="30444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1946400" y="3044424"/>
            <a:ext cx="2320800" cy="5621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019800" y="36162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341800" y="46118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044600" y="46094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5791800" y="38064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6934200" y="38064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33400" y="46632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3   7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30600" y="4648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23   30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 bwMode="auto">
          <a:xfrm>
            <a:off x="1496400" y="3606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20 </a:t>
            </a:r>
            <a:endParaRPr lang="zh-CN" altLang="en-US" sz="3000" dirty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202000" y="3733800"/>
            <a:ext cx="10386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073400" y="37302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638801" y="1676400"/>
            <a:ext cx="3505200" cy="1052596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</a:rPr>
              <a:t>56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  <a:endParaRPr lang="en-US" altLang="zh-CN" sz="2600" kern="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   </a:t>
            </a: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5554800" y="46014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注意“父子交换”、“兄弟合并”</a:t>
            </a:r>
            <a:endParaRPr lang="en-US" altLang="zh-CN" kern="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38600" y="282600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50</a:t>
            </a:r>
            <a:endParaRPr lang="zh-CN" altLang="en-US" sz="3000" dirty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4800600" y="305460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1946400" y="3054604"/>
            <a:ext cx="2320800" cy="5621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019800" y="362639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H="1" flipV="1">
            <a:off x="6934200" y="381660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33400" y="467340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3   7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30600" y="46583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23   30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 bwMode="auto">
          <a:xfrm>
            <a:off x="1496400" y="361678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20 </a:t>
            </a:r>
            <a:endParaRPr lang="zh-CN" altLang="en-US" sz="3000" dirty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202000" y="3743980"/>
            <a:ext cx="10386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073400" y="374040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638801" y="1676400"/>
            <a:ext cx="3505200" cy="1532727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</a:rPr>
              <a:t>56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  <a:endParaRPr lang="en-US" altLang="zh-CN" sz="2600" kern="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   </a:t>
            </a: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en-US" altLang="zh-CN" sz="2600" dirty="0">
              <a:solidFill>
                <a:srgbClr val="FFFF00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     </a:t>
            </a:r>
            <a:r>
              <a:rPr lang="zh-CN" altLang="en-US" sz="2600" kern="0" dirty="0">
                <a:solidFill>
                  <a:schemeClr val="bg1"/>
                </a:solidFill>
                <a:sym typeface="Wingdings" pitchFamily="2" charset="2"/>
              </a:rPr>
              <a:t>再合并</a:t>
            </a:r>
            <a:endParaRPr lang="en-US" altLang="zh-CN" sz="2600" kern="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601800" y="45821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63   90</a:t>
            </a:r>
            <a:endParaRPr lang="zh-CN" altLang="en-US" sz="30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318000" y="362098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注意“父子交换”、“兄弟合并”</a:t>
            </a:r>
            <a:endParaRPr lang="en-US" altLang="zh-CN" kern="0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895600" y="3505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20   50</a:t>
            </a:r>
            <a:endParaRPr lang="zh-CN" altLang="en-US" sz="3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H="1" flipV="1">
            <a:off x="4343400" y="3733800"/>
            <a:ext cx="3061200" cy="88579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33400" y="467340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3   7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30600" y="46583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23   30</a:t>
            </a:r>
            <a:endParaRPr lang="zh-CN" altLang="en-US" sz="3000" dirty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3240600" y="3733800"/>
            <a:ext cx="493200" cy="9245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073400" y="3733800"/>
            <a:ext cx="1974600" cy="93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638801" y="1676400"/>
            <a:ext cx="3505200" cy="2012859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</a:rPr>
              <a:t>56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  <a:endParaRPr lang="en-US" altLang="zh-CN" sz="2600" kern="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   </a:t>
            </a: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en-US" altLang="zh-CN" sz="2600" dirty="0">
              <a:solidFill>
                <a:srgbClr val="FFFF00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     </a:t>
            </a:r>
            <a:r>
              <a:rPr lang="zh-CN" altLang="en-US" sz="2600" kern="0" dirty="0">
                <a:solidFill>
                  <a:schemeClr val="bg1"/>
                </a:solidFill>
                <a:sym typeface="Wingdings" pitchFamily="2" charset="2"/>
              </a:rPr>
              <a:t>再合并</a:t>
            </a:r>
            <a:endParaRPr lang="en-US" altLang="zh-CN" sz="2600" kern="0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00B050"/>
                </a:solidFill>
                <a:sym typeface="Wingdings" pitchFamily="2" charset="2"/>
              </a:rPr>
              <a:t>     </a:t>
            </a:r>
            <a:r>
              <a:rPr lang="zh-CN" altLang="en-US" sz="2600" kern="0" dirty="0">
                <a:solidFill>
                  <a:srgbClr val="00B050"/>
                </a:solidFill>
                <a:sym typeface="Wingdings" pitchFamily="2" charset="2"/>
              </a:rPr>
              <a:t>新树根</a:t>
            </a:r>
            <a:endParaRPr lang="en-US" altLang="zh-CN" sz="2600" kern="0" dirty="0">
              <a:solidFill>
                <a:srgbClr val="00B050"/>
              </a:solidFill>
              <a:sym typeface="Wingdings" pitchFamily="2" charset="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601800" y="45821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63   90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(3) </a:t>
            </a:r>
            <a:r>
              <a:rPr lang="zh-CN" altLang="en-US" kern="0" dirty="0"/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2265178"/>
            <a:ext cx="9144000" cy="4194995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33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kern="0" dirty="0"/>
              <a:t> </a:t>
            </a:r>
            <a:r>
              <a:rPr lang="zh-CN" altLang="en-US" kern="0" dirty="0"/>
              <a:t>从</a:t>
            </a:r>
            <a:r>
              <a:rPr lang="en-US" altLang="zh-CN" kern="0" dirty="0"/>
              <a:t>B-</a:t>
            </a:r>
            <a:r>
              <a:rPr lang="zh-CN" altLang="en-US" kern="0" dirty="0"/>
              <a:t>树中删除</a:t>
            </a:r>
            <a:r>
              <a:rPr lang="en-US" altLang="zh-CN" kern="0" dirty="0"/>
              <a:t>key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   1) </a:t>
            </a:r>
            <a:r>
              <a:rPr lang="zh-CN" altLang="en-US" kern="0" dirty="0">
                <a:solidFill>
                  <a:srgbClr val="008000"/>
                </a:solidFill>
              </a:rPr>
              <a:t>若</a:t>
            </a:r>
            <a:r>
              <a:rPr lang="en-US" altLang="zh-CN" kern="0" dirty="0">
                <a:solidFill>
                  <a:srgbClr val="008000"/>
                </a:solidFill>
              </a:rPr>
              <a:t>key</a:t>
            </a:r>
            <a:r>
              <a:rPr lang="zh-CN" altLang="en-US" kern="0" dirty="0">
                <a:solidFill>
                  <a:srgbClr val="008000"/>
                </a:solidFill>
              </a:rPr>
              <a:t>在最下层结点中，</a:t>
            </a:r>
            <a:endParaRPr lang="en-US" altLang="zh-CN" kern="0" dirty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/>
              <a:t>        1.1 </a:t>
            </a:r>
            <a:r>
              <a:rPr lang="zh-CN" altLang="en-US" sz="2600" kern="0" dirty="0"/>
              <a:t>结点中关键码</a:t>
            </a:r>
            <a:r>
              <a:rPr lang="zh-CN" altLang="en-US" sz="2600" kern="0" dirty="0">
                <a:solidFill>
                  <a:srgbClr val="0000CC"/>
                </a:solidFill>
              </a:rPr>
              <a:t>个数 </a:t>
            </a:r>
            <a:r>
              <a:rPr lang="en-US" altLang="zh-CN" sz="2600" kern="0" dirty="0">
                <a:solidFill>
                  <a:srgbClr val="0000CC"/>
                </a:solidFill>
              </a:rPr>
              <a:t>&gt; </a:t>
            </a:r>
            <a:r>
              <a:rPr lang="en-US" altLang="zh-CN" sz="2600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rgbClr val="0000CC"/>
                </a:solidFill>
                <a:sym typeface="Symbol"/>
              </a:rPr>
              <a:t>-1</a:t>
            </a:r>
            <a:r>
              <a:rPr lang="en-US" altLang="zh-CN" sz="2600" kern="0" dirty="0">
                <a:sym typeface="Symbol"/>
              </a:rPr>
              <a:t>, </a:t>
            </a:r>
            <a:r>
              <a:rPr lang="zh-CN" altLang="en-US" sz="2600" kern="0" dirty="0">
                <a:sym typeface="Symbol"/>
              </a:rPr>
              <a:t>则直接删</a:t>
            </a:r>
            <a:endParaRPr lang="en-US" altLang="zh-CN" sz="2600" kern="0" dirty="0"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ym typeface="Symbol"/>
              </a:rPr>
              <a:t>        1.2 </a:t>
            </a:r>
            <a:r>
              <a:rPr lang="zh-CN" altLang="en-US" sz="2600" kern="0" dirty="0">
                <a:sym typeface="Symbol"/>
              </a:rPr>
              <a:t>结点中关键码个数</a:t>
            </a:r>
            <a:r>
              <a:rPr lang="en-US" altLang="zh-CN" sz="2600" kern="0" dirty="0">
                <a:solidFill>
                  <a:srgbClr val="990099"/>
                </a:solidFill>
                <a:sym typeface="Symbol"/>
              </a:rPr>
              <a:t>==</a:t>
            </a:r>
            <a:r>
              <a:rPr lang="en-US" altLang="zh-CN" sz="2600" b="1" dirty="0">
                <a:solidFill>
                  <a:srgbClr val="990099"/>
                </a:solidFill>
                <a:sym typeface="Symbol"/>
              </a:rPr>
              <a:t> </a:t>
            </a:r>
            <a:r>
              <a:rPr lang="en-US" altLang="zh-CN" sz="2600" dirty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rgbClr val="990099"/>
                </a:solidFill>
                <a:sym typeface="Symbol"/>
              </a:rPr>
              <a:t>-1, </a:t>
            </a:r>
            <a:r>
              <a:rPr lang="zh-CN" altLang="en-US" sz="2600" kern="0" dirty="0">
                <a:sym typeface="Symbol"/>
              </a:rPr>
              <a:t>且</a:t>
            </a:r>
            <a:r>
              <a:rPr lang="zh-CN" altLang="en-US" sz="2600" kern="0" dirty="0">
                <a:solidFill>
                  <a:srgbClr val="990099"/>
                </a:solidFill>
                <a:sym typeface="Symbol"/>
              </a:rPr>
              <a:t>兄弟</a:t>
            </a:r>
            <a:r>
              <a:rPr lang="en-US" altLang="zh-CN" sz="2600" b="1" kern="0" dirty="0">
                <a:solidFill>
                  <a:srgbClr val="990099"/>
                </a:solidFill>
                <a:sym typeface="Symbol"/>
              </a:rPr>
              <a:t>…</a:t>
            </a:r>
            <a:r>
              <a:rPr lang="en-US" altLang="zh-CN" sz="2600" kern="0" dirty="0">
                <a:solidFill>
                  <a:srgbClr val="990099"/>
                </a:solidFill>
                <a:sym typeface="Symbol"/>
              </a:rPr>
              <a:t> &gt; </a:t>
            </a:r>
            <a:r>
              <a:rPr lang="en-US" altLang="zh-CN" sz="2600" b="1" dirty="0">
                <a:solidFill>
                  <a:srgbClr val="990099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rgbClr val="990099"/>
                </a:solidFill>
                <a:sym typeface="Symbol"/>
              </a:rPr>
              <a:t>-1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990099"/>
                </a:solidFill>
                <a:sym typeface="Symbol"/>
              </a:rPr>
              <a:t>        </a:t>
            </a:r>
            <a:r>
              <a:rPr lang="en-US" altLang="zh-CN" sz="2600" kern="0" dirty="0">
                <a:sym typeface="Symbol"/>
              </a:rPr>
              <a:t>1.3 </a:t>
            </a:r>
            <a:r>
              <a:rPr lang="zh-CN" altLang="en-US" sz="2600" kern="0" dirty="0">
                <a:sym typeface="Symbol"/>
              </a:rPr>
              <a:t>结点、其兄弟的关键码个数</a:t>
            </a:r>
            <a:r>
              <a:rPr lang="zh-CN" altLang="en-US" sz="2600" kern="0" dirty="0">
                <a:solidFill>
                  <a:srgbClr val="0000CC"/>
                </a:solidFill>
                <a:sym typeface="Symbol"/>
              </a:rPr>
              <a:t>都</a:t>
            </a:r>
            <a:r>
              <a:rPr lang="en-US" altLang="zh-CN" sz="2600" kern="0" dirty="0">
                <a:solidFill>
                  <a:srgbClr val="0000CC"/>
                </a:solidFill>
                <a:sym typeface="Symbol"/>
              </a:rPr>
              <a:t>==</a:t>
            </a:r>
            <a:r>
              <a:rPr lang="en-US" altLang="zh-CN" sz="2600" b="1" dirty="0">
                <a:solidFill>
                  <a:srgbClr val="0000CC"/>
                </a:solidFill>
                <a:sym typeface="Symbol"/>
              </a:rPr>
              <a:t> </a:t>
            </a:r>
            <a:r>
              <a:rPr lang="en-US" altLang="zh-CN" sz="2600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rgbClr val="0000CC"/>
                </a:solidFill>
                <a:sym typeface="Symbol"/>
              </a:rPr>
              <a:t>-1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  <a:sym typeface="Symbol"/>
              </a:rPr>
              <a:t>    2) </a:t>
            </a:r>
            <a:r>
              <a:rPr lang="zh-CN" altLang="en-US" kern="0" dirty="0">
                <a:solidFill>
                  <a:srgbClr val="C00000"/>
                </a:solidFill>
              </a:rPr>
              <a:t>若</a:t>
            </a:r>
            <a:r>
              <a:rPr lang="en-US" altLang="zh-CN" kern="0" dirty="0">
                <a:solidFill>
                  <a:srgbClr val="C00000"/>
                </a:solidFill>
              </a:rPr>
              <a:t>key</a:t>
            </a:r>
            <a:r>
              <a:rPr lang="zh-CN" altLang="en-US" kern="0" dirty="0">
                <a:solidFill>
                  <a:srgbClr val="C00000"/>
                </a:solidFill>
              </a:rPr>
              <a:t>不在最下层，为了“中序有序”，</a:t>
            </a:r>
            <a:endParaRPr lang="en-US" altLang="zh-CN" kern="0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/>
              <a:t>        </a:t>
            </a:r>
            <a:r>
              <a:rPr lang="zh-CN" altLang="en-US" kern="0" dirty="0"/>
              <a:t>用</a:t>
            </a:r>
            <a:r>
              <a:rPr lang="en-US" altLang="zh-CN" kern="0" dirty="0"/>
              <a:t>key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0000CC"/>
                </a:solidFill>
              </a:rPr>
              <a:t>左子树中的最大码</a:t>
            </a:r>
            <a:r>
              <a:rPr lang="en-US" altLang="zh-CN" kern="0" dirty="0">
                <a:solidFill>
                  <a:srgbClr val="0000CC"/>
                </a:solidFill>
              </a:rPr>
              <a:t> </a:t>
            </a:r>
            <a:r>
              <a:rPr lang="en-US" altLang="zh-CN" kern="0" dirty="0"/>
              <a:t>or </a:t>
            </a:r>
            <a:r>
              <a:rPr lang="zh-CN" altLang="en-US" kern="0" dirty="0">
                <a:solidFill>
                  <a:srgbClr val="0000CC"/>
                </a:solidFill>
              </a:rPr>
              <a:t>右子树中的最小码</a:t>
            </a:r>
            <a:r>
              <a:rPr lang="en-US" altLang="zh-CN" b="1" i="1" kern="0" dirty="0">
                <a:solidFill>
                  <a:srgbClr val="0000CC"/>
                </a:solidFill>
              </a:rPr>
              <a:t>k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/>
              <a:t>        </a:t>
            </a:r>
            <a:r>
              <a:rPr lang="zh-CN" altLang="en-US" kern="0" dirty="0"/>
              <a:t>取代</a:t>
            </a:r>
            <a:r>
              <a:rPr lang="en-US" altLang="zh-CN" kern="0" dirty="0"/>
              <a:t>key</a:t>
            </a:r>
            <a:r>
              <a:rPr lang="zh-CN" altLang="en-US" kern="0" dirty="0"/>
              <a:t>，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/>
              <a:t>从该子树中删除</a:t>
            </a:r>
            <a:r>
              <a:rPr lang="en-US" altLang="zh-CN" b="1" i="1" kern="0" dirty="0">
                <a:solidFill>
                  <a:srgbClr val="0000CC"/>
                </a:solidFill>
              </a:rPr>
              <a:t>k</a:t>
            </a:r>
            <a:r>
              <a:rPr lang="zh-CN" altLang="en-US" kern="0" dirty="0"/>
              <a:t>即可</a:t>
            </a:r>
            <a:r>
              <a:rPr lang="en-US" altLang="zh-CN" kern="0" dirty="0"/>
              <a:t>(</a:t>
            </a:r>
            <a:r>
              <a:rPr lang="en-US" altLang="zh-CN" b="1" i="1" kern="0" dirty="0">
                <a:solidFill>
                  <a:srgbClr val="990099"/>
                </a:solidFill>
              </a:rPr>
              <a:t>k</a:t>
            </a:r>
            <a:r>
              <a:rPr lang="zh-CN" altLang="en-US" kern="0" dirty="0">
                <a:solidFill>
                  <a:srgbClr val="990099"/>
                </a:solidFill>
              </a:rPr>
              <a:t>一定在最下层</a:t>
            </a:r>
            <a:r>
              <a:rPr lang="en-US" altLang="zh-CN" kern="0" dirty="0"/>
              <a:t>)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6096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while( p != Null) </a:t>
            </a: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if ( p-&gt;key == x)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  *position = p;   return 1;</a:t>
            </a:r>
            <a:r>
              <a:rPr kumimoji="0" lang="en-US" altLang="zh-CN" sz="30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  <a:p>
            <a:pPr marL="180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lang="en-US" altLang="zh-CN" sz="3000" kern="0" dirty="0"/>
              <a:t>q=p;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if( x&lt;p-&gt;key)  p = p-&gt;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else               p = p-&gt;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}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kern="0" dirty="0">
                <a:latin typeface="+mn-lt"/>
              </a:rPr>
              <a:t>  *position = q; </a:t>
            </a:r>
            <a:endParaRPr lang="en-US" altLang="zh-CN" sz="3000" kern="0" dirty="0">
              <a:solidFill>
                <a:srgbClr val="008A00"/>
              </a:solidFill>
              <a:latin typeface="+mn-lt"/>
            </a:endParaRPr>
          </a:p>
          <a:p>
            <a:pPr marL="1800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kern="0" dirty="0">
                <a:latin typeface="+mn-lt"/>
              </a:rPr>
              <a:t>  return 0; </a:t>
            </a:r>
            <a:endParaRPr lang="en-US" altLang="zh-CN" sz="3000" kern="0" dirty="0">
              <a:solidFill>
                <a:srgbClr val="7030A0"/>
              </a:solidFill>
              <a:latin typeface="+mn-lt"/>
            </a:endParaRPr>
          </a:p>
          <a:p>
            <a:pPr marL="180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000" kern="0" dirty="0">
                <a:latin typeface="+mn-lt"/>
              </a:rPr>
              <a:t>}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1053" y="1143000"/>
            <a:ext cx="44209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若根等于</a:t>
            </a:r>
            <a:r>
              <a:rPr lang="en-US" altLang="zh-CN" kern="0" dirty="0">
                <a:solidFill>
                  <a:srgbClr val="003399"/>
                </a:solidFill>
              </a:rPr>
              <a:t>x</a:t>
            </a:r>
            <a:r>
              <a:rPr lang="zh-CN" altLang="en-US" kern="0" dirty="0">
                <a:solidFill>
                  <a:srgbClr val="003399"/>
                </a:solidFill>
              </a:rPr>
              <a:t>，则找到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01694" y="1655058"/>
            <a:ext cx="26613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//*position</a:t>
            </a:r>
            <a:r>
              <a:rPr lang="zh-CN" altLang="en-US" kern="0" dirty="0">
                <a:solidFill>
                  <a:srgbClr val="990099"/>
                </a:solidFill>
              </a:rPr>
              <a:t>指向</a:t>
            </a:r>
            <a:r>
              <a:rPr lang="en-US" altLang="zh-CN" kern="0" dirty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4000" y="2590800"/>
            <a:ext cx="4356256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//x</a:t>
            </a:r>
            <a:r>
              <a:rPr lang="zh-CN" altLang="en-US" kern="0" dirty="0">
                <a:solidFill>
                  <a:srgbClr val="003399"/>
                </a:solidFill>
              </a:rPr>
              <a:t>小于根</a:t>
            </a:r>
            <a:r>
              <a:rPr lang="en-US" altLang="zh-CN" kern="0" dirty="0">
                <a:solidFill>
                  <a:srgbClr val="003399"/>
                </a:solidFill>
              </a:rPr>
              <a:t>, p</a:t>
            </a:r>
            <a:r>
              <a:rPr lang="zh-CN" altLang="en-US" kern="0" dirty="0">
                <a:solidFill>
                  <a:srgbClr val="003399"/>
                </a:solidFill>
              </a:rPr>
              <a:t>去左子树找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34000" y="3143654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//x</a:t>
            </a:r>
            <a:r>
              <a:rPr lang="zh-CN" altLang="en-US" kern="0" dirty="0">
                <a:solidFill>
                  <a:srgbClr val="003399"/>
                </a:solidFill>
              </a:rPr>
              <a:t>大于根</a:t>
            </a:r>
            <a:r>
              <a:rPr lang="en-US" altLang="zh-CN" kern="0" dirty="0">
                <a:solidFill>
                  <a:srgbClr val="003399"/>
                </a:solidFill>
              </a:rPr>
              <a:t>, p</a:t>
            </a:r>
            <a:r>
              <a:rPr lang="zh-CN" altLang="en-US" kern="0" dirty="0">
                <a:solidFill>
                  <a:srgbClr val="003399"/>
                </a:solidFill>
              </a:rPr>
              <a:t>去右子树找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5600" y="3985684"/>
            <a:ext cx="65532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kern="0" dirty="0">
                <a:solidFill>
                  <a:srgbClr val="990099"/>
                </a:solidFill>
              </a:rPr>
              <a:t>//while</a:t>
            </a:r>
            <a:r>
              <a:rPr lang="zh-CN" altLang="en-US" sz="2700" kern="0" dirty="0">
                <a:solidFill>
                  <a:srgbClr val="990099"/>
                </a:solidFill>
              </a:rPr>
              <a:t>结束</a:t>
            </a:r>
            <a:r>
              <a:rPr lang="en-US" altLang="zh-CN" sz="2700" kern="0" dirty="0">
                <a:solidFill>
                  <a:srgbClr val="990099"/>
                </a:solidFill>
              </a:rPr>
              <a:t>, </a:t>
            </a:r>
            <a:r>
              <a:rPr lang="zh-CN" altLang="en-US" sz="2700" kern="0" dirty="0">
                <a:solidFill>
                  <a:srgbClr val="990099"/>
                </a:solidFill>
              </a:rPr>
              <a:t>即</a:t>
            </a:r>
            <a:r>
              <a:rPr lang="en-US" altLang="zh-CN" sz="2700" kern="0" dirty="0">
                <a:solidFill>
                  <a:srgbClr val="990099"/>
                </a:solidFill>
              </a:rPr>
              <a:t>p==Null, </a:t>
            </a:r>
            <a:r>
              <a:rPr lang="zh-CN" altLang="en-US" sz="2700" kern="0" dirty="0">
                <a:solidFill>
                  <a:srgbClr val="990099"/>
                </a:solidFill>
              </a:rPr>
              <a:t>但尚未</a:t>
            </a:r>
            <a:r>
              <a:rPr lang="en-US" altLang="zh-CN" sz="2700" kern="0" dirty="0">
                <a:solidFill>
                  <a:srgbClr val="990099"/>
                </a:solidFill>
              </a:rPr>
              <a:t>return,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kern="0" dirty="0">
                <a:solidFill>
                  <a:srgbClr val="990099"/>
                </a:solidFill>
              </a:rPr>
              <a:t>  </a:t>
            </a:r>
            <a:r>
              <a:rPr lang="zh-CN" altLang="en-US" sz="2700" kern="0" dirty="0">
                <a:solidFill>
                  <a:srgbClr val="990099"/>
                </a:solidFill>
              </a:rPr>
              <a:t>则未找到</a:t>
            </a:r>
            <a:r>
              <a:rPr lang="en-US" altLang="zh-CN" sz="2700" kern="0" dirty="0">
                <a:solidFill>
                  <a:srgbClr val="990099"/>
                </a:solidFill>
              </a:rPr>
              <a:t>x, </a:t>
            </a:r>
            <a:r>
              <a:rPr lang="zh-CN" altLang="en-US" sz="2700" kern="0" dirty="0">
                <a:solidFill>
                  <a:srgbClr val="990099"/>
                </a:solidFill>
              </a:rPr>
              <a:t>令</a:t>
            </a:r>
            <a:r>
              <a:rPr lang="en-US" altLang="zh-CN" sz="2700" kern="0" dirty="0">
                <a:solidFill>
                  <a:srgbClr val="990099"/>
                </a:solidFill>
              </a:rPr>
              <a:t>*position</a:t>
            </a:r>
            <a:r>
              <a:rPr lang="zh-CN" altLang="en-US" sz="2700" kern="0" dirty="0">
                <a:solidFill>
                  <a:srgbClr val="990099"/>
                </a:solidFill>
              </a:rPr>
              <a:t>指向空位</a:t>
            </a:r>
            <a:r>
              <a:rPr lang="en-US" altLang="zh-CN" sz="2700" kern="0" dirty="0">
                <a:solidFill>
                  <a:srgbClr val="990099"/>
                </a:solidFill>
              </a:rPr>
              <a:t>p</a:t>
            </a:r>
            <a:r>
              <a:rPr lang="zh-CN" altLang="en-US" sz="2700" kern="0" dirty="0">
                <a:solidFill>
                  <a:srgbClr val="990099"/>
                </a:solidFill>
              </a:rPr>
              <a:t>的父亲</a:t>
            </a:r>
            <a:endParaRPr lang="zh-CN" altLang="en-US" sz="2700" dirty="0">
              <a:solidFill>
                <a:srgbClr val="9900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28800" y="21336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 q</a:t>
            </a:r>
            <a:r>
              <a:rPr lang="zh-CN" altLang="en-US" kern="0" dirty="0">
                <a:solidFill>
                  <a:srgbClr val="008A00"/>
                </a:solidFill>
              </a:rPr>
              <a:t>记录</a:t>
            </a:r>
            <a:r>
              <a:rPr lang="en-US" altLang="zh-CN" kern="0" dirty="0">
                <a:solidFill>
                  <a:srgbClr val="008A00"/>
                </a:solidFill>
              </a:rPr>
              <a:t>p</a:t>
            </a:r>
            <a:r>
              <a:rPr lang="zh-CN" altLang="en-US" kern="0" dirty="0">
                <a:solidFill>
                  <a:srgbClr val="008A00"/>
                </a:solidFill>
              </a:rPr>
              <a:t>的父亲</a:t>
            </a:r>
          </a:p>
        </p:txBody>
      </p:sp>
      <p:sp>
        <p:nvSpPr>
          <p:cNvPr id="22" name="矩形 21"/>
          <p:cNvSpPr/>
          <p:nvPr/>
        </p:nvSpPr>
        <p:spPr>
          <a:xfrm>
            <a:off x="762000" y="4987194"/>
            <a:ext cx="8458200" cy="146078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rgbClr val="FFC000"/>
                </a:solidFill>
              </a:rPr>
              <a:t>成功</a:t>
            </a:r>
            <a:r>
              <a:rPr lang="en-US" altLang="zh-CN" sz="2600" dirty="0">
                <a:solidFill>
                  <a:srgbClr val="FFC000"/>
                </a:solidFill>
              </a:rPr>
              <a:t>(return 1)</a:t>
            </a:r>
            <a:r>
              <a:rPr lang="zh-CN" altLang="en-US" sz="2600" dirty="0">
                <a:solidFill>
                  <a:srgbClr val="FFC000"/>
                </a:solidFill>
              </a:rPr>
              <a:t>，</a:t>
            </a:r>
            <a:r>
              <a:rPr lang="zh-CN" altLang="en-US" sz="2600" dirty="0">
                <a:solidFill>
                  <a:schemeClr val="bg1"/>
                </a:solidFill>
              </a:rPr>
              <a:t>则</a:t>
            </a:r>
            <a:r>
              <a:rPr lang="en-US" altLang="zh-CN" sz="2600" dirty="0">
                <a:solidFill>
                  <a:schemeClr val="bg1"/>
                </a:solidFill>
              </a:rPr>
              <a:t>*position</a:t>
            </a:r>
            <a:r>
              <a:rPr lang="zh-CN" altLang="en-US" sz="2600" dirty="0">
                <a:solidFill>
                  <a:schemeClr val="bg1"/>
                </a:solidFill>
              </a:rPr>
              <a:t>指向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rgbClr val="FFC000"/>
                </a:solidFill>
              </a:rPr>
              <a:t>失败</a:t>
            </a:r>
            <a:r>
              <a:rPr lang="en-US" altLang="zh-CN" sz="2600" dirty="0">
                <a:solidFill>
                  <a:srgbClr val="FFC000"/>
                </a:solidFill>
              </a:rPr>
              <a:t>(return 0)</a:t>
            </a:r>
            <a:r>
              <a:rPr lang="zh-CN" altLang="en-US" sz="2600" dirty="0">
                <a:solidFill>
                  <a:srgbClr val="FFC000"/>
                </a:solidFill>
              </a:rPr>
              <a:t>，</a:t>
            </a:r>
            <a:r>
              <a:rPr lang="zh-CN" altLang="en-US" sz="2600" dirty="0">
                <a:solidFill>
                  <a:schemeClr val="bg1"/>
                </a:solidFill>
              </a:rPr>
              <a:t>则*</a:t>
            </a:r>
            <a:r>
              <a:rPr lang="en-US" altLang="zh-CN" sz="2600" dirty="0">
                <a:solidFill>
                  <a:schemeClr val="bg1"/>
                </a:solidFill>
              </a:rPr>
              <a:t>position</a:t>
            </a:r>
            <a:r>
              <a:rPr lang="zh-CN" altLang="en-US" sz="2600" dirty="0">
                <a:solidFill>
                  <a:schemeClr val="bg1"/>
                </a:solidFill>
              </a:rPr>
              <a:t>指向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chemeClr val="bg1">
                    <a:lumMod val="95000"/>
                  </a:schemeClr>
                </a:solidFill>
              </a:rPr>
              <a:t>                          </a:t>
            </a:r>
            <a:r>
              <a:rPr lang="zh-CN" altLang="en-US" sz="2600" kern="0" dirty="0">
                <a:solidFill>
                  <a:srgbClr val="FFC000"/>
                </a:solidFill>
              </a:rPr>
              <a:t>特殊失败：</a:t>
            </a:r>
            <a:endParaRPr lang="zh-CN" altLang="en-US" sz="2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62600" y="4953000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</a:rPr>
              <a:t>x</a:t>
            </a:r>
            <a:r>
              <a:rPr lang="zh-CN" altLang="en-US" dirty="0">
                <a:solidFill>
                  <a:schemeClr val="bg1"/>
                </a:solidFill>
              </a:rPr>
              <a:t>所在结点；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34000" y="5448849"/>
            <a:ext cx="3962400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“</a:t>
            </a:r>
            <a:r>
              <a:rPr lang="en-US" altLang="zh-CN" sz="2600" dirty="0">
                <a:solidFill>
                  <a:schemeClr val="bg1"/>
                </a:solidFill>
              </a:rPr>
              <a:t>x</a:t>
            </a:r>
            <a:r>
              <a:rPr lang="zh-CN" altLang="en-US" sz="2600" dirty="0">
                <a:solidFill>
                  <a:schemeClr val="bg1"/>
                </a:solidFill>
              </a:rPr>
              <a:t>应插入位置的”父亲；</a:t>
            </a:r>
          </a:p>
        </p:txBody>
      </p:sp>
      <p:sp>
        <p:nvSpPr>
          <p:cNvPr id="25" name="矩形 24"/>
          <p:cNvSpPr/>
          <p:nvPr/>
        </p:nvSpPr>
        <p:spPr>
          <a:xfrm>
            <a:off x="685800" y="1028979"/>
            <a:ext cx="429926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505200" y="609600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//p</a:t>
            </a:r>
            <a:r>
              <a:rPr lang="zh-CN" altLang="en-US" kern="0" dirty="0">
                <a:solidFill>
                  <a:srgbClr val="008A00"/>
                </a:solidFill>
              </a:rPr>
              <a:t>指向当前</a:t>
            </a:r>
            <a:r>
              <a:rPr lang="en-US" altLang="zh-CN" kern="0" dirty="0">
                <a:solidFill>
                  <a:srgbClr val="008A00"/>
                </a:solidFill>
              </a:rPr>
              <a:t>(</a:t>
            </a:r>
            <a:r>
              <a:rPr lang="zh-CN" altLang="en-US" kern="0" dirty="0">
                <a:solidFill>
                  <a:srgbClr val="008A00"/>
                </a:solidFill>
              </a:rPr>
              <a:t>子</a:t>
            </a:r>
            <a:r>
              <a:rPr lang="en-US" altLang="zh-CN" kern="0" dirty="0">
                <a:solidFill>
                  <a:srgbClr val="008A00"/>
                </a:solidFill>
              </a:rPr>
              <a:t>)</a:t>
            </a:r>
            <a:r>
              <a:rPr lang="zh-CN" altLang="en-US" kern="0" dirty="0">
                <a:solidFill>
                  <a:srgbClr val="008A00"/>
                </a:solidFill>
              </a:rPr>
              <a:t>树的根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00600" y="5893995"/>
            <a:ext cx="4800600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chemeClr val="bg1">
                    <a:lumMod val="95000"/>
                  </a:schemeClr>
                </a:solidFill>
              </a:rPr>
              <a:t>树是空的</a:t>
            </a:r>
            <a:r>
              <a:rPr lang="en-US" altLang="zh-CN" sz="2600" kern="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zh-CN" altLang="en-US" sz="2600" kern="0" dirty="0">
                <a:solidFill>
                  <a:schemeClr val="bg1">
                    <a:lumMod val="95000"/>
                  </a:schemeClr>
                </a:solidFill>
              </a:rPr>
              <a:t>则</a:t>
            </a:r>
            <a:r>
              <a:rPr lang="en-US" altLang="zh-CN" sz="2600" kern="0" dirty="0">
                <a:solidFill>
                  <a:schemeClr val="bg1">
                    <a:lumMod val="95000"/>
                  </a:schemeClr>
                </a:solidFill>
              </a:rPr>
              <a:t>*position==Null</a:t>
            </a:r>
            <a:endParaRPr lang="zh-CN" altLang="en-US" sz="2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23" grpId="0"/>
      <p:bldP spid="24" grpId="0"/>
      <p:bldP spid="19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删除非底层结点中的关键字</a:t>
            </a:r>
            <a:endParaRPr lang="en-US" altLang="zh-CN" kern="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91000" y="1905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35</a:t>
            </a:r>
            <a:endParaRPr lang="zh-CN" altLang="en-US" sz="3000" dirty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 flipH="1">
            <a:off x="2563200" y="2137177"/>
            <a:ext cx="1856400" cy="5686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H="1" flipV="1">
            <a:off x="4953000" y="2137177"/>
            <a:ext cx="1876800" cy="45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2023200" y="2705789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762577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11   13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71800" y="37373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1482000" y="2848177"/>
            <a:ext cx="8040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2895600" y="2899177"/>
            <a:ext cx="4362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791200" y="3838777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47   53  64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29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99</a:t>
            </a:r>
            <a:endParaRPr lang="zh-CN" altLang="en-US" sz="3000" dirty="0"/>
          </a:p>
        </p:txBody>
      </p:sp>
      <p:sp>
        <p:nvSpPr>
          <p:cNvPr id="66" name="矩形 65"/>
          <p:cNvSpPr/>
          <p:nvPr/>
        </p:nvSpPr>
        <p:spPr bwMode="auto">
          <a:xfrm>
            <a:off x="4842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39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 bwMode="auto">
          <a:xfrm>
            <a:off x="6019800" y="25943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43   78</a:t>
            </a:r>
            <a:endParaRPr lang="zh-CN" altLang="en-US" sz="3000" dirty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5202600" y="2822977"/>
            <a:ext cx="9696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64" idx="0"/>
          </p:cNvCxnSpPr>
          <p:nvPr/>
        </p:nvCxnSpPr>
        <p:spPr bwMode="auto">
          <a:xfrm>
            <a:off x="7467600" y="2822977"/>
            <a:ext cx="11220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>
            <a:off x="6858000" y="2822977"/>
            <a:ext cx="132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181599" y="4572000"/>
            <a:ext cx="3962401" cy="1532727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4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</a:rPr>
              <a:t>43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  <a:endParaRPr lang="en-US" altLang="zh-CN" sz="2600" kern="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   </a:t>
            </a:r>
            <a:r>
              <a:rPr lang="en-US" altLang="zh-CN" sz="2600" kern="0" dirty="0">
                <a:solidFill>
                  <a:srgbClr val="FFC000"/>
                </a:solidFill>
              </a:rPr>
              <a:t>-- </a:t>
            </a:r>
            <a:r>
              <a:rPr lang="zh-CN" altLang="en-US" sz="2600" kern="0" dirty="0">
                <a:solidFill>
                  <a:srgbClr val="FFC000"/>
                </a:solidFill>
              </a:rPr>
              <a:t>用右子树中的最小值</a:t>
            </a:r>
            <a:endParaRPr lang="en-US" altLang="zh-CN" sz="2600" kern="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FFC000"/>
                </a:solidFill>
              </a:rPr>
              <a:t>      or </a:t>
            </a:r>
            <a:r>
              <a:rPr lang="zh-CN" altLang="en-US" sz="2600" kern="0" dirty="0">
                <a:solidFill>
                  <a:srgbClr val="FFC000"/>
                </a:solidFill>
              </a:rPr>
              <a:t>左</a:t>
            </a:r>
            <a:r>
              <a:rPr lang="en-US" altLang="zh-CN" sz="2600" kern="0" dirty="0">
                <a:solidFill>
                  <a:srgbClr val="FFC000"/>
                </a:solidFill>
              </a:rPr>
              <a:t>…………</a:t>
            </a:r>
            <a:r>
              <a:rPr lang="zh-CN" altLang="en-US" sz="2600" kern="0" dirty="0">
                <a:solidFill>
                  <a:srgbClr val="FFC000"/>
                </a:solidFill>
              </a:rPr>
              <a:t>最大值</a:t>
            </a:r>
            <a:endParaRPr lang="zh-CN" altLang="en-US" sz="2600" dirty="0">
              <a:solidFill>
                <a:srgbClr val="FFC000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72200" y="25908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47</a:t>
            </a:r>
            <a:endParaRPr lang="zh-CN" altLang="en-US" sz="3000" dirty="0"/>
          </a:p>
        </p:txBody>
      </p:sp>
      <p:sp>
        <p:nvSpPr>
          <p:cNvPr id="46" name="矩形 45"/>
          <p:cNvSpPr/>
          <p:nvPr/>
        </p:nvSpPr>
        <p:spPr bwMode="auto">
          <a:xfrm>
            <a:off x="5867400" y="38862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删除非底层结点中的关键字</a:t>
            </a:r>
            <a:endParaRPr lang="en-US" altLang="zh-CN" kern="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91000" y="1905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35</a:t>
            </a:r>
            <a:endParaRPr lang="zh-CN" altLang="en-US" sz="3000" dirty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 flipH="1">
            <a:off x="2563200" y="2137177"/>
            <a:ext cx="1856400" cy="5686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H="1" flipV="1">
            <a:off x="4953000" y="2137177"/>
            <a:ext cx="1876800" cy="45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2023200" y="2705789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762577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11   13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71800" y="37373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1482000" y="2848177"/>
            <a:ext cx="8040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2895600" y="2899177"/>
            <a:ext cx="4362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791200" y="3838777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53   64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29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99</a:t>
            </a:r>
            <a:endParaRPr lang="zh-CN" altLang="en-US" sz="3000" dirty="0"/>
          </a:p>
        </p:txBody>
      </p:sp>
      <p:sp>
        <p:nvSpPr>
          <p:cNvPr id="66" name="矩形 65"/>
          <p:cNvSpPr/>
          <p:nvPr/>
        </p:nvSpPr>
        <p:spPr bwMode="auto">
          <a:xfrm>
            <a:off x="4842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39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 bwMode="auto">
          <a:xfrm>
            <a:off x="6019800" y="25943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47   78</a:t>
            </a:r>
            <a:endParaRPr lang="zh-CN" altLang="en-US" sz="3000" dirty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5202600" y="2822977"/>
            <a:ext cx="9696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64" idx="0"/>
          </p:cNvCxnSpPr>
          <p:nvPr/>
        </p:nvCxnSpPr>
        <p:spPr bwMode="auto">
          <a:xfrm>
            <a:off x="7467600" y="2822977"/>
            <a:ext cx="11220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>
            <a:off x="6858000" y="2822977"/>
            <a:ext cx="132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181599" y="4572000"/>
            <a:ext cx="3962401" cy="1532727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4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</a:rPr>
              <a:t>35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  <a:endParaRPr lang="en-US" altLang="zh-CN" sz="2600" kern="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   </a:t>
            </a:r>
            <a:r>
              <a:rPr lang="en-US" altLang="zh-CN" sz="2600" kern="0" dirty="0">
                <a:solidFill>
                  <a:srgbClr val="FFC000"/>
                </a:solidFill>
              </a:rPr>
              <a:t>-- </a:t>
            </a:r>
            <a:r>
              <a:rPr lang="zh-CN" altLang="en-US" sz="2600" kern="0" dirty="0">
                <a:solidFill>
                  <a:srgbClr val="FFC000"/>
                </a:solidFill>
              </a:rPr>
              <a:t>用右子树中的最小值</a:t>
            </a:r>
            <a:endParaRPr lang="en-US" altLang="zh-CN" sz="2600" kern="0" dirty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FFC000"/>
                </a:solidFill>
              </a:rPr>
              <a:t>      or </a:t>
            </a:r>
            <a:r>
              <a:rPr lang="zh-CN" altLang="en-US" sz="2600" kern="0" dirty="0">
                <a:solidFill>
                  <a:srgbClr val="FFC000"/>
                </a:solidFill>
              </a:rPr>
              <a:t>左</a:t>
            </a:r>
            <a:r>
              <a:rPr lang="en-US" altLang="zh-CN" sz="2600" kern="0" dirty="0">
                <a:solidFill>
                  <a:srgbClr val="FFC000"/>
                </a:solidFill>
              </a:rPr>
              <a:t>…………</a:t>
            </a:r>
            <a:r>
              <a:rPr lang="zh-CN" altLang="en-US" sz="2600" kern="0" dirty="0">
                <a:solidFill>
                  <a:srgbClr val="FFC000"/>
                </a:solidFill>
              </a:rPr>
              <a:t>最大值</a:t>
            </a:r>
            <a:endParaRPr lang="zh-CN" altLang="en-US" sz="2600" dirty="0">
              <a:solidFill>
                <a:srgbClr val="FFC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267200" y="19050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27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 bwMode="auto">
          <a:xfrm>
            <a:off x="2971800" y="37338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删除非底层结点中的关键字</a:t>
            </a:r>
            <a:endParaRPr lang="en-US" altLang="zh-CN" kern="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91000" y="1905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35</a:t>
            </a:r>
            <a:endParaRPr lang="zh-CN" altLang="en-US" sz="3000" dirty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 flipH="1">
            <a:off x="2563200" y="2137177"/>
            <a:ext cx="1856400" cy="5686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H="1" flipV="1">
            <a:off x="4953000" y="2137177"/>
            <a:ext cx="1876800" cy="45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2023200" y="2705789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762577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11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71800" y="37373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1482000" y="2848177"/>
            <a:ext cx="8040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2895600" y="2899177"/>
            <a:ext cx="4362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791200" y="3838777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53   64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29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99</a:t>
            </a:r>
            <a:endParaRPr lang="zh-CN" altLang="en-US" sz="3000" dirty="0"/>
          </a:p>
        </p:txBody>
      </p:sp>
      <p:sp>
        <p:nvSpPr>
          <p:cNvPr id="66" name="矩形 65"/>
          <p:cNvSpPr/>
          <p:nvPr/>
        </p:nvSpPr>
        <p:spPr bwMode="auto">
          <a:xfrm>
            <a:off x="4842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39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 bwMode="auto">
          <a:xfrm>
            <a:off x="6019800" y="25943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47   78</a:t>
            </a:r>
            <a:endParaRPr lang="zh-CN" altLang="en-US" sz="3000" dirty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5202600" y="2822977"/>
            <a:ext cx="9696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64" idx="0"/>
          </p:cNvCxnSpPr>
          <p:nvPr/>
        </p:nvCxnSpPr>
        <p:spPr bwMode="auto">
          <a:xfrm>
            <a:off x="7467600" y="2822977"/>
            <a:ext cx="11220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>
            <a:off x="6858000" y="2822977"/>
            <a:ext cx="132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181599" y="4572000"/>
            <a:ext cx="3962401" cy="572464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4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>
                <a:solidFill>
                  <a:schemeClr val="bg1"/>
                </a:solidFill>
              </a:rPr>
              <a:t>35 </a:t>
            </a:r>
            <a:r>
              <a:rPr lang="zh-CN" altLang="en-US" sz="2600" kern="0" dirty="0">
                <a:solidFill>
                  <a:schemeClr val="bg1"/>
                </a:solidFill>
              </a:rPr>
              <a:t>后</a:t>
            </a:r>
            <a:endParaRPr lang="zh-CN" altLang="en-US" sz="2600" dirty="0">
              <a:solidFill>
                <a:srgbClr val="FFC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267200" y="19050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27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7.6.3 B+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</a:rPr>
              <a:t> B+</a:t>
            </a:r>
            <a:r>
              <a:rPr lang="zh-CN" altLang="en-US" kern="0" dirty="0">
                <a:solidFill>
                  <a:srgbClr val="008000"/>
                </a:solidFill>
              </a:rPr>
              <a:t>树与</a:t>
            </a:r>
            <a:r>
              <a:rPr lang="en-US" altLang="zh-CN" kern="0" dirty="0">
                <a:solidFill>
                  <a:srgbClr val="008000"/>
                </a:solidFill>
              </a:rPr>
              <a:t>B_</a:t>
            </a:r>
            <a:r>
              <a:rPr lang="zh-CN" altLang="en-US" kern="0" dirty="0">
                <a:solidFill>
                  <a:srgbClr val="008000"/>
                </a:solidFill>
              </a:rPr>
              <a:t>树的区别（</a:t>
            </a:r>
            <a:r>
              <a:rPr lang="en-US" altLang="zh-CN" kern="0" dirty="0">
                <a:solidFill>
                  <a:srgbClr val="008000"/>
                </a:solidFill>
              </a:rPr>
              <a:t> m</a:t>
            </a:r>
            <a:r>
              <a:rPr lang="zh-CN" altLang="en-US" kern="0" dirty="0">
                <a:solidFill>
                  <a:srgbClr val="008000"/>
                </a:solidFill>
              </a:rPr>
              <a:t>阶）：</a:t>
            </a:r>
            <a:endParaRPr lang="en-US" altLang="zh-CN" kern="0" dirty="0">
              <a:solidFill>
                <a:srgbClr val="008000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latin typeface="+mj-lt"/>
              </a:rPr>
              <a:t>    </a:t>
            </a:r>
            <a:r>
              <a:rPr lang="en-US" altLang="zh-CN" kern="0" dirty="0">
                <a:latin typeface="+mj-lt"/>
              </a:rPr>
              <a:t>1. B_</a:t>
            </a:r>
            <a:r>
              <a:rPr lang="zh-CN" altLang="en-US" kern="0" dirty="0">
                <a:latin typeface="+mj-lt"/>
              </a:rPr>
              <a:t>树，有</a:t>
            </a:r>
            <a:r>
              <a:rPr lang="en-US" altLang="zh-CN" kern="0" dirty="0">
                <a:latin typeface="+mj-lt"/>
              </a:rPr>
              <a:t>m</a:t>
            </a:r>
            <a:r>
              <a:rPr lang="zh-CN" altLang="en-US" kern="0" dirty="0">
                <a:latin typeface="+mj-lt"/>
              </a:rPr>
              <a:t>棵子树的结点，有</a:t>
            </a:r>
            <a:r>
              <a:rPr lang="en-US" altLang="zh-CN" kern="0" dirty="0">
                <a:latin typeface="+mj-lt"/>
              </a:rPr>
              <a:t>m-1</a:t>
            </a:r>
            <a:r>
              <a:rPr lang="zh-CN" altLang="en-US" kern="0" dirty="0">
                <a:latin typeface="+mj-lt"/>
              </a:rPr>
              <a:t>个关键码；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        </a:t>
            </a: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B+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树，</a:t>
            </a: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……………………..….m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个</a:t>
            </a: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…………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；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2. B_</a:t>
            </a:r>
            <a:r>
              <a:rPr lang="zh-CN" altLang="en-US" kern="0" dirty="0">
                <a:latin typeface="+mj-lt"/>
              </a:rPr>
              <a:t>树，关键码不重复；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       B+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树，叶子结点包含完整的关键码；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/>
              <a:t>    3. B+</a:t>
            </a:r>
            <a:r>
              <a:rPr lang="zh-CN" altLang="en-US" kern="0" dirty="0"/>
              <a:t>树，分枝结点中的关键码为</a:t>
            </a:r>
            <a:endParaRPr lang="en-US" altLang="zh-CN" kern="0" dirty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                    </a:t>
            </a:r>
            <a:r>
              <a:rPr lang="zh-CN" altLang="en-US" kern="0" dirty="0">
                <a:solidFill>
                  <a:srgbClr val="990099"/>
                </a:solidFill>
              </a:rPr>
              <a:t>其子结点中关键码的最大</a:t>
            </a:r>
            <a:r>
              <a:rPr lang="en-US" altLang="zh-CN" kern="0" dirty="0">
                <a:solidFill>
                  <a:srgbClr val="990099"/>
                </a:solidFill>
              </a:rPr>
              <a:t>or</a:t>
            </a:r>
            <a:r>
              <a:rPr lang="zh-CN" altLang="en-US" kern="0" dirty="0">
                <a:solidFill>
                  <a:srgbClr val="990099"/>
                </a:solidFill>
              </a:rPr>
              <a:t>最小值</a:t>
            </a:r>
            <a:endParaRPr lang="en-US" altLang="zh-CN" kern="0" dirty="0">
              <a:solidFill>
                <a:srgbClr val="990099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219800" y="47244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en-US" altLang="zh-CN" sz="3000" dirty="0">
                <a:solidFill>
                  <a:srgbClr val="0000CC"/>
                </a:solidFill>
              </a:rPr>
              <a:t>60     99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334000" y="4953000"/>
            <a:ext cx="18960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0"/>
          </p:cNvCxnSpPr>
          <p:nvPr/>
        </p:nvCxnSpPr>
        <p:spPr bwMode="auto">
          <a:xfrm flipV="1">
            <a:off x="2887200" y="4953000"/>
            <a:ext cx="1532400" cy="38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7043400" y="55116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85  99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6730800" y="5715000"/>
            <a:ext cx="423000" cy="6247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 flipV="1">
            <a:off x="7763400" y="5715000"/>
            <a:ext cx="228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1743600" y="6096000"/>
            <a:ext cx="1728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27 36 39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2000" y="60960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10 20</a:t>
            </a:r>
            <a:endParaRPr lang="zh-CN" altLang="en-US" sz="30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1897200" y="5334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00CC"/>
                </a:solidFill>
              </a:rPr>
              <a:t>20  39  60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17" name="直接连接符 16"/>
          <p:cNvCxnSpPr>
            <a:endCxn id="15" idx="0"/>
          </p:cNvCxnSpPr>
          <p:nvPr/>
        </p:nvCxnSpPr>
        <p:spPr bwMode="auto">
          <a:xfrm flipH="1">
            <a:off x="948000" y="5562600"/>
            <a:ext cx="11094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191400" y="5638800"/>
            <a:ext cx="13506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endCxn id="14" idx="0"/>
          </p:cNvCxnSpPr>
          <p:nvPr/>
        </p:nvCxnSpPr>
        <p:spPr bwMode="auto">
          <a:xfrm>
            <a:off x="2590800" y="5562600"/>
            <a:ext cx="168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3648600" y="60960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46 51 60</a:t>
            </a:r>
            <a:endParaRPr lang="zh-CN" altLang="en-US" sz="3000" dirty="0"/>
          </a:p>
        </p:txBody>
      </p:sp>
      <p:sp>
        <p:nvSpPr>
          <p:cNvPr id="21" name="矩形 20"/>
          <p:cNvSpPr/>
          <p:nvPr/>
        </p:nvSpPr>
        <p:spPr bwMode="auto">
          <a:xfrm>
            <a:off x="5706000" y="60960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65 79 85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 bwMode="auto">
          <a:xfrm>
            <a:off x="7763400" y="60960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92 99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7.6.3 B+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</a:rPr>
              <a:t> B+</a:t>
            </a:r>
            <a:r>
              <a:rPr lang="zh-CN" altLang="en-US" kern="0" dirty="0">
                <a:solidFill>
                  <a:srgbClr val="008000"/>
                </a:solidFill>
              </a:rPr>
              <a:t>树的基本操作：</a:t>
            </a:r>
            <a:endParaRPr lang="en-US" altLang="zh-CN" kern="0" dirty="0">
              <a:solidFill>
                <a:srgbClr val="008000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zh-CN" altLang="en-US" kern="0" dirty="0">
                <a:latin typeface="+mj-lt"/>
              </a:rPr>
              <a:t>    </a:t>
            </a:r>
            <a:r>
              <a:rPr lang="en-US" altLang="zh-CN" kern="0" dirty="0">
                <a:latin typeface="+mj-lt"/>
              </a:rPr>
              <a:t>1. </a:t>
            </a:r>
            <a:r>
              <a:rPr lang="zh-CN" altLang="en-US" kern="0" dirty="0">
                <a:latin typeface="+mj-lt"/>
              </a:rPr>
              <a:t>检索，必须查找到叶子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2. </a:t>
            </a:r>
            <a:r>
              <a:rPr lang="zh-CN" altLang="en-US" kern="0" dirty="0">
                <a:latin typeface="+mj-lt"/>
              </a:rPr>
              <a:t>插入、删除，都在叶子上进行</a:t>
            </a:r>
            <a:endParaRPr lang="en-US" altLang="zh-CN" kern="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14800" y="37338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en-US" altLang="zh-CN" sz="3000" dirty="0">
                <a:solidFill>
                  <a:srgbClr val="0000CC"/>
                </a:solidFill>
              </a:rPr>
              <a:t>60     99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229000" y="3962400"/>
            <a:ext cx="18960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0"/>
          </p:cNvCxnSpPr>
          <p:nvPr/>
        </p:nvCxnSpPr>
        <p:spPr bwMode="auto">
          <a:xfrm flipV="1">
            <a:off x="2782200" y="3962400"/>
            <a:ext cx="1532400" cy="38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6938400" y="4521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85  99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6625800" y="4724400"/>
            <a:ext cx="423000" cy="6247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 flipV="1">
            <a:off x="7658400" y="4724400"/>
            <a:ext cx="228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1638600" y="5105400"/>
            <a:ext cx="1728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27 36 39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7000" y="51054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10 20</a:t>
            </a:r>
            <a:endParaRPr lang="zh-CN" altLang="en-US" sz="30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1792200" y="43434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00CC"/>
                </a:solidFill>
              </a:rPr>
              <a:t>20  39  60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17" name="直接连接符 16"/>
          <p:cNvCxnSpPr>
            <a:endCxn id="15" idx="0"/>
          </p:cNvCxnSpPr>
          <p:nvPr/>
        </p:nvCxnSpPr>
        <p:spPr bwMode="auto">
          <a:xfrm flipH="1">
            <a:off x="843000" y="4572000"/>
            <a:ext cx="11094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086400" y="4648200"/>
            <a:ext cx="13506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endCxn id="14" idx="0"/>
          </p:cNvCxnSpPr>
          <p:nvPr/>
        </p:nvCxnSpPr>
        <p:spPr bwMode="auto">
          <a:xfrm>
            <a:off x="2485800" y="4572000"/>
            <a:ext cx="168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3543600" y="51054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46 51 60</a:t>
            </a:r>
            <a:endParaRPr lang="zh-CN" altLang="en-US" sz="3000" dirty="0"/>
          </a:p>
        </p:txBody>
      </p:sp>
      <p:sp>
        <p:nvSpPr>
          <p:cNvPr id="21" name="矩形 20"/>
          <p:cNvSpPr/>
          <p:nvPr/>
        </p:nvSpPr>
        <p:spPr bwMode="auto">
          <a:xfrm>
            <a:off x="5601000" y="51054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65 79 85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 bwMode="auto">
          <a:xfrm>
            <a:off x="7658400" y="51054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92 99</a:t>
            </a:r>
            <a:endParaRPr lang="zh-CN" altLang="en-US" sz="30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39549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掌握：</a:t>
            </a:r>
            <a:r>
              <a:rPr lang="en-US" altLang="zh-CN" sz="3000" dirty="0"/>
              <a:t>B-</a:t>
            </a:r>
            <a:r>
              <a:rPr lang="zh-CN" altLang="en-US" sz="3000" dirty="0"/>
              <a:t>树、</a:t>
            </a:r>
            <a:r>
              <a:rPr lang="en-US" altLang="zh-CN" sz="3000" dirty="0"/>
              <a:t>B+</a:t>
            </a:r>
            <a:r>
              <a:rPr lang="zh-CN" altLang="en-US" sz="3000" dirty="0"/>
              <a:t>树的区别与联系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掌握：</a:t>
            </a:r>
            <a:r>
              <a:rPr lang="en-US" altLang="zh-CN" sz="3000" dirty="0">
                <a:solidFill>
                  <a:srgbClr val="0000CC"/>
                </a:solidFill>
              </a:rPr>
              <a:t>B-</a:t>
            </a:r>
            <a:r>
              <a:rPr lang="zh-CN" altLang="en-US" sz="3000" dirty="0">
                <a:solidFill>
                  <a:srgbClr val="0000CC"/>
                </a:solidFill>
              </a:rPr>
              <a:t>树上的基本操作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查找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/>
              <a:t>             插入（结点分裂的原因和方法）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/>
              <a:t>             </a:t>
            </a:r>
            <a:r>
              <a:rPr lang="zh-CN" altLang="en-US" sz="3000" dirty="0"/>
              <a:t>删除（父子交换、兄弟合并的原因和方法）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sz="3000" dirty="0">
                <a:solidFill>
                  <a:srgbClr val="0000CC"/>
                </a:solidFill>
              </a:rPr>
              <a:t> 理解：</a:t>
            </a:r>
            <a:r>
              <a:rPr lang="en-US" altLang="zh-CN" sz="3000" dirty="0"/>
              <a:t>B+</a:t>
            </a:r>
            <a:r>
              <a:rPr lang="zh-CN" altLang="en-US" sz="3000" dirty="0"/>
              <a:t>树上的基本操作；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42718016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21667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/>
              <a:t>P248 - 249 </a:t>
            </a:r>
          </a:p>
          <a:p>
            <a:pPr marL="1800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CC"/>
                </a:solidFill>
              </a:rPr>
              <a:t> 复习题 </a:t>
            </a:r>
            <a:r>
              <a:rPr lang="en-US" altLang="zh-CN" sz="3200" dirty="0">
                <a:solidFill>
                  <a:srgbClr val="0000CC"/>
                </a:solidFill>
              </a:rPr>
              <a:t>12</a:t>
            </a:r>
            <a:r>
              <a:rPr lang="zh-CN" altLang="en-US" sz="3200" dirty="0">
                <a:solidFill>
                  <a:srgbClr val="0000CC"/>
                </a:solidFill>
              </a:rPr>
              <a:t>，</a:t>
            </a:r>
            <a:r>
              <a:rPr lang="en-US" altLang="zh-CN" sz="3200" dirty="0">
                <a:solidFill>
                  <a:srgbClr val="0000CC"/>
                </a:solidFill>
              </a:rPr>
              <a:t>13</a:t>
            </a:r>
          </a:p>
          <a:p>
            <a:pPr marL="1800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CC"/>
                </a:solidFill>
              </a:rPr>
              <a:t> 请从如下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r>
              <a:rPr lang="zh-CN" altLang="en-US" sz="3200" dirty="0">
                <a:solidFill>
                  <a:srgbClr val="0000CC"/>
                </a:solidFill>
              </a:rPr>
              <a:t>阶</a:t>
            </a:r>
            <a:r>
              <a:rPr lang="en-US" altLang="zh-CN" sz="3200" dirty="0">
                <a:solidFill>
                  <a:srgbClr val="0000CC"/>
                </a:solidFill>
              </a:rPr>
              <a:t>B-</a:t>
            </a:r>
            <a:r>
              <a:rPr lang="zh-CN" altLang="en-US" sz="3200" dirty="0">
                <a:solidFill>
                  <a:srgbClr val="0000CC"/>
                </a:solidFill>
              </a:rPr>
              <a:t>树中依次删除</a:t>
            </a:r>
            <a:r>
              <a:rPr lang="en-US" altLang="zh-CN" sz="3200" dirty="0">
                <a:solidFill>
                  <a:srgbClr val="0000CC"/>
                </a:solidFill>
              </a:rPr>
              <a:t>53,39, 64, 27</a:t>
            </a:r>
            <a:endParaRPr lang="en-US" altLang="zh-CN" sz="3200" dirty="0"/>
          </a:p>
        </p:txBody>
      </p:sp>
      <p:sp>
        <p:nvSpPr>
          <p:cNvPr id="47" name="矩形 46"/>
          <p:cNvSpPr/>
          <p:nvPr/>
        </p:nvSpPr>
        <p:spPr bwMode="auto">
          <a:xfrm>
            <a:off x="3810000" y="3276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35</a:t>
            </a:r>
            <a:endParaRPr lang="zh-CN" altLang="en-US" sz="3000" dirty="0"/>
          </a:p>
        </p:txBody>
      </p:sp>
      <p:cxnSp>
        <p:nvCxnSpPr>
          <p:cNvPr id="48" name="直接连接符 47"/>
          <p:cNvCxnSpPr>
            <a:endCxn id="50" idx="0"/>
          </p:cNvCxnSpPr>
          <p:nvPr/>
        </p:nvCxnSpPr>
        <p:spPr bwMode="auto">
          <a:xfrm flipH="1">
            <a:off x="2056200" y="3505200"/>
            <a:ext cx="1974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51" idx="0"/>
          </p:cNvCxnSpPr>
          <p:nvPr/>
        </p:nvCxnSpPr>
        <p:spPr bwMode="auto">
          <a:xfrm flipH="1" flipV="1">
            <a:off x="4572000" y="3555577"/>
            <a:ext cx="14958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1516200" y="419100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257800" y="40889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43   78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838200" y="5186609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13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541000" y="5184198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2" idx="0"/>
          </p:cNvCxnSpPr>
          <p:nvPr/>
        </p:nvCxnSpPr>
        <p:spPr bwMode="auto">
          <a:xfrm flipH="1">
            <a:off x="1288200" y="4381210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3" idx="0"/>
          </p:cNvCxnSpPr>
          <p:nvPr/>
        </p:nvCxnSpPr>
        <p:spPr bwMode="auto">
          <a:xfrm flipH="1" flipV="1">
            <a:off x="2430600" y="4381210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4267200" y="5174374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39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638800" y="5184554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47   53  64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043000" y="5174374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99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连接符 58"/>
          <p:cNvCxnSpPr>
            <a:endCxn id="56" idx="0"/>
          </p:cNvCxnSpPr>
          <p:nvPr/>
        </p:nvCxnSpPr>
        <p:spPr bwMode="auto">
          <a:xfrm flipH="1">
            <a:off x="4627200" y="4317577"/>
            <a:ext cx="7830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endCxn id="57" idx="0"/>
          </p:cNvCxnSpPr>
          <p:nvPr/>
        </p:nvCxnSpPr>
        <p:spPr bwMode="auto">
          <a:xfrm>
            <a:off x="6012000" y="4317577"/>
            <a:ext cx="706800" cy="866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endCxn id="58" idx="0"/>
          </p:cNvCxnSpPr>
          <p:nvPr/>
        </p:nvCxnSpPr>
        <p:spPr bwMode="auto">
          <a:xfrm>
            <a:off x="6705600" y="4317577"/>
            <a:ext cx="1697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3710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66800"/>
            <a:ext cx="8763000" cy="5386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1. </a:t>
            </a:r>
            <a:r>
              <a:rPr lang="zh-CN" altLang="en-US" sz="3000" kern="0" dirty="0"/>
              <a:t>若“当前树”为空，</a:t>
            </a:r>
            <a:endParaRPr lang="en-US" altLang="zh-CN" sz="3000" kern="0" dirty="0">
              <a:solidFill>
                <a:srgbClr val="008A00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/>
              <a:t>2. </a:t>
            </a:r>
            <a:r>
              <a:rPr lang="zh-CN" altLang="en-US" sz="3000" kern="0" dirty="0"/>
              <a:t>若当前树不空，</a:t>
            </a:r>
            <a:endParaRPr lang="en-US" altLang="zh-CN" sz="3000" kern="0" dirty="0"/>
          </a:p>
          <a:p>
            <a:pPr marL="514350" lvl="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zh-CN" altLang="en-US" sz="3000" kern="0" dirty="0">
                <a:solidFill>
                  <a:srgbClr val="0000CC"/>
                </a:solidFill>
              </a:rPr>
              <a:t>将待插入</a:t>
            </a:r>
            <a:r>
              <a:rPr lang="en-US" altLang="zh-CN" sz="3000" kern="0" dirty="0">
                <a:solidFill>
                  <a:srgbClr val="0000CC"/>
                </a:solidFill>
              </a:rPr>
              <a:t>x</a:t>
            </a:r>
            <a:r>
              <a:rPr lang="zh-CN" altLang="en-US" sz="3000" kern="0" dirty="0">
                <a:solidFill>
                  <a:srgbClr val="0000CC"/>
                </a:solidFill>
              </a:rPr>
              <a:t>与根比较；</a:t>
            </a:r>
            <a:endParaRPr lang="en-US" altLang="zh-CN" sz="3000" kern="0" dirty="0">
              <a:solidFill>
                <a:srgbClr val="0000CC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/>
              <a:t>3. </a:t>
            </a:r>
            <a:r>
              <a:rPr lang="zh-CN" altLang="en-US" sz="3000" kern="0" dirty="0"/>
              <a:t>若</a:t>
            </a:r>
            <a:r>
              <a:rPr lang="en-US" altLang="zh-CN" sz="3000" kern="0" dirty="0"/>
              <a:t>x</a:t>
            </a:r>
            <a:r>
              <a:rPr lang="zh-CN" altLang="en-US" sz="3000" kern="0" dirty="0"/>
              <a:t>等于根，</a:t>
            </a:r>
            <a:endParaRPr lang="en-US" altLang="zh-CN" sz="3000" kern="0" dirty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zh-CN" altLang="en-US" sz="3000" kern="0" dirty="0"/>
              <a:t>若</a:t>
            </a:r>
            <a:r>
              <a:rPr lang="en-US" altLang="zh-CN" sz="3000" kern="0" dirty="0"/>
              <a:t>x</a:t>
            </a:r>
            <a:r>
              <a:rPr lang="zh-CN" altLang="en-US" sz="3000" kern="0" dirty="0"/>
              <a:t>大于根，</a:t>
            </a:r>
            <a:endParaRPr lang="en-US" altLang="zh-CN" sz="3000" kern="0" dirty="0"/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zh-CN" altLang="en-US" sz="3000" kern="0" dirty="0">
                <a:solidFill>
                  <a:srgbClr val="008000"/>
                </a:solidFill>
              </a:rPr>
              <a:t>则去右子树</a:t>
            </a:r>
            <a:r>
              <a:rPr lang="en-US" altLang="zh-CN" sz="3000" kern="0" dirty="0">
                <a:solidFill>
                  <a:srgbClr val="008000"/>
                </a:solidFill>
              </a:rPr>
              <a:t>(</a:t>
            </a:r>
            <a:r>
              <a:rPr lang="zh-CN" altLang="en-US" sz="3000" kern="0" dirty="0">
                <a:solidFill>
                  <a:srgbClr val="008000"/>
                </a:solidFill>
              </a:rPr>
              <a:t>找位置</a:t>
            </a:r>
            <a:r>
              <a:rPr lang="en-US" altLang="zh-CN" sz="3000" kern="0" dirty="0">
                <a:solidFill>
                  <a:srgbClr val="008000"/>
                </a:solidFill>
              </a:rPr>
              <a:t>)</a:t>
            </a:r>
            <a:r>
              <a:rPr lang="zh-CN" altLang="en-US" sz="3000" kern="0" dirty="0">
                <a:solidFill>
                  <a:srgbClr val="008000"/>
                </a:solidFill>
              </a:rPr>
              <a:t>；</a:t>
            </a:r>
            <a:endParaRPr lang="en-US" altLang="zh-CN" sz="3000" kern="0" dirty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zh-CN" altLang="en-US" sz="3000" kern="0" dirty="0"/>
              <a:t>若</a:t>
            </a:r>
            <a:r>
              <a:rPr lang="en-US" altLang="zh-CN" sz="3000" kern="0" dirty="0"/>
              <a:t>x</a:t>
            </a:r>
            <a:r>
              <a:rPr lang="zh-CN" altLang="en-US" sz="3000" kern="0" dirty="0"/>
              <a:t>小于根，</a:t>
            </a:r>
            <a:endParaRPr lang="en-US" altLang="zh-CN" sz="3000" kern="0" dirty="0"/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/>
              <a:t>    </a:t>
            </a:r>
            <a:r>
              <a:rPr lang="zh-CN" altLang="en-US" sz="3000" kern="0" dirty="0">
                <a:solidFill>
                  <a:srgbClr val="008000"/>
                </a:solidFill>
              </a:rPr>
              <a:t>则去左子树</a:t>
            </a:r>
            <a:r>
              <a:rPr lang="en-US" altLang="zh-CN" sz="3000" kern="0" dirty="0">
                <a:solidFill>
                  <a:srgbClr val="008000"/>
                </a:solidFill>
              </a:rPr>
              <a:t>(</a:t>
            </a:r>
            <a:r>
              <a:rPr lang="zh-CN" altLang="en-US" sz="3000" kern="0" dirty="0">
                <a:solidFill>
                  <a:srgbClr val="008000"/>
                </a:solidFill>
              </a:rPr>
              <a:t>找位置</a:t>
            </a:r>
            <a:r>
              <a:rPr lang="en-US" altLang="zh-CN" sz="3000" kern="0" dirty="0">
                <a:solidFill>
                  <a:srgbClr val="008000"/>
                </a:solidFill>
              </a:rPr>
              <a:t>)</a:t>
            </a:r>
            <a:r>
              <a:rPr lang="zh-CN" altLang="en-US" sz="3000" kern="0" dirty="0">
                <a:solidFill>
                  <a:srgbClr val="008000"/>
                </a:solidFill>
              </a:rPr>
              <a:t>；</a:t>
            </a:r>
            <a:endParaRPr lang="en-US" altLang="zh-CN" sz="3000" kern="0" dirty="0">
              <a:solidFill>
                <a:srgbClr val="008000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/>
              <a:t>4. </a:t>
            </a:r>
            <a:r>
              <a:rPr lang="zh-CN" altLang="en-US" sz="3000" kern="0" dirty="0"/>
              <a:t>返回</a:t>
            </a:r>
            <a:r>
              <a:rPr lang="en-US" altLang="zh-CN" sz="3000" kern="0" dirty="0"/>
              <a:t>1</a:t>
            </a:r>
            <a:r>
              <a:rPr lang="zh-CN" altLang="en-US" sz="3000" kern="0" dirty="0"/>
              <a:t>；</a:t>
            </a:r>
            <a:endParaRPr lang="en-US" altLang="zh-CN" sz="3000" kern="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7.3.3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二叉排序树的插入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18000" y="213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298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842000" y="21926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7846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223000" y="3030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461000" y="3030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3" idx="3"/>
            <a:endCxn id="32" idx="0"/>
          </p:cNvCxnSpPr>
          <p:nvPr/>
        </p:nvCxnSpPr>
        <p:spPr bwMode="auto">
          <a:xfrm rot="5400000">
            <a:off x="6656337" y="1581055"/>
            <a:ext cx="484209" cy="620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34" idx="0"/>
          </p:cNvCxnSpPr>
          <p:nvPr/>
        </p:nvCxnSpPr>
        <p:spPr bwMode="auto">
          <a:xfrm rot="16200000" flipH="1">
            <a:off x="7579728" y="1660381"/>
            <a:ext cx="543263" cy="521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32" idx="3"/>
            <a:endCxn id="35" idx="0"/>
          </p:cNvCxnSpPr>
          <p:nvPr/>
        </p:nvCxnSpPr>
        <p:spPr bwMode="auto">
          <a:xfrm rot="5400000">
            <a:off x="6011037" y="2607355"/>
            <a:ext cx="4296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4" idx="3"/>
            <a:endCxn id="37" idx="0"/>
          </p:cNvCxnSpPr>
          <p:nvPr/>
        </p:nvCxnSpPr>
        <p:spPr bwMode="auto">
          <a:xfrm rot="5400000">
            <a:off x="7622037" y="2731809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8193955" y="2731808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5361600" y="383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</a:p>
        </p:txBody>
      </p:sp>
      <p:cxnSp>
        <p:nvCxnSpPr>
          <p:cNvPr id="72" name="直接连接符 71"/>
          <p:cNvCxnSpPr>
            <a:stCxn id="35" idx="3"/>
            <a:endCxn id="71" idx="0"/>
          </p:cNvCxnSpPr>
          <p:nvPr/>
        </p:nvCxnSpPr>
        <p:spPr bwMode="auto">
          <a:xfrm rot="5400000">
            <a:off x="5543637" y="35115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5" idx="5"/>
          </p:cNvCxnSpPr>
          <p:nvPr/>
        </p:nvCxnSpPr>
        <p:spPr bwMode="auto">
          <a:xfrm rot="16200000" flipV="1">
            <a:off x="6129051" y="3540060"/>
            <a:ext cx="42301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165600" y="38466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5742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cxnSp>
        <p:nvCxnSpPr>
          <p:cNvPr id="76" name="直接连接符 75"/>
          <p:cNvCxnSpPr>
            <a:stCxn id="74" idx="3"/>
            <a:endCxn id="75" idx="0"/>
          </p:cNvCxnSpPr>
          <p:nvPr/>
        </p:nvCxnSpPr>
        <p:spPr bwMode="auto">
          <a:xfrm rot="5400000">
            <a:off x="5852042" y="4437360"/>
            <a:ext cx="55319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7080000" y="39452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78" name="直接连接符 77"/>
          <p:cNvCxnSpPr>
            <a:stCxn id="37" idx="3"/>
            <a:endCxn id="77" idx="0"/>
          </p:cNvCxnSpPr>
          <p:nvPr/>
        </p:nvCxnSpPr>
        <p:spPr bwMode="auto">
          <a:xfrm rot="5400000">
            <a:off x="7202937" y="3608109"/>
            <a:ext cx="4842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622800" y="485888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</a:p>
        </p:txBody>
      </p:sp>
      <p:cxnSp>
        <p:nvCxnSpPr>
          <p:cNvPr id="80" name="直接连接符 79"/>
          <p:cNvCxnSpPr>
            <a:stCxn id="77" idx="3"/>
            <a:endCxn id="79" idx="0"/>
          </p:cNvCxnSpPr>
          <p:nvPr/>
        </p:nvCxnSpPr>
        <p:spPr bwMode="auto">
          <a:xfrm rot="5400000">
            <a:off x="6784223" y="4484023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82" idx="0"/>
            <a:endCxn id="77" idx="5"/>
          </p:cNvCxnSpPr>
          <p:nvPr/>
        </p:nvCxnSpPr>
        <p:spPr bwMode="auto">
          <a:xfrm rot="16200000" flipV="1">
            <a:off x="7424837" y="4491527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7537200" y="487389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7080000" y="5858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32</a:t>
            </a:r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7206155" y="5447928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>
            <a:stCxn id="86" idx="0"/>
            <a:endCxn id="82" idx="5"/>
          </p:cNvCxnSpPr>
          <p:nvPr/>
        </p:nvCxnSpPr>
        <p:spPr bwMode="auto">
          <a:xfrm rot="16200000" flipV="1">
            <a:off x="7862847" y="5439354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7994400" y="58409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51</a:t>
            </a:r>
          </a:p>
        </p:txBody>
      </p:sp>
      <p:sp>
        <p:nvSpPr>
          <p:cNvPr id="87" name="Oval 27"/>
          <p:cNvSpPr>
            <a:spLocks noChangeArrowheads="1"/>
          </p:cNvSpPr>
          <p:nvPr/>
        </p:nvSpPr>
        <p:spPr bwMode="auto">
          <a:xfrm>
            <a:off x="7765800" y="1219200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7156200" y="22004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89" name="Oval 27"/>
          <p:cNvSpPr>
            <a:spLocks noChangeArrowheads="1"/>
          </p:cNvSpPr>
          <p:nvPr/>
        </p:nvSpPr>
        <p:spPr bwMode="auto">
          <a:xfrm>
            <a:off x="6851400" y="30386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7918200" y="39530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70</a:t>
            </a:r>
          </a:p>
        </p:txBody>
      </p:sp>
      <p:cxnSp>
        <p:nvCxnSpPr>
          <p:cNvPr id="91" name="直接连接符 90"/>
          <p:cNvCxnSpPr>
            <a:stCxn id="37" idx="5"/>
            <a:endCxn id="90" idx="0"/>
          </p:cNvCxnSpPr>
          <p:nvPr/>
        </p:nvCxnSpPr>
        <p:spPr bwMode="auto">
          <a:xfrm rot="16200000" flipH="1">
            <a:off x="7809055" y="3573908"/>
            <a:ext cx="492009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4114800" y="1066800"/>
            <a:ext cx="3262432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>
                <a:solidFill>
                  <a:srgbClr val="008A00"/>
                </a:solidFill>
              </a:rPr>
              <a:t>则新结点作为根；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2841010" y="29728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>
                <a:solidFill>
                  <a:srgbClr val="C00000"/>
                </a:solidFill>
              </a:rPr>
              <a:t>则不用插入；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2" grpId="0"/>
      <p:bldP spid="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66800"/>
            <a:ext cx="8763000" cy="4939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000" kern="0" dirty="0">
                <a:solidFill>
                  <a:srgbClr val="003399"/>
                </a:solidFill>
              </a:rPr>
              <a:t> 小结：</a:t>
            </a:r>
            <a:endParaRPr lang="en-US" altLang="zh-CN" sz="3000" kern="0" dirty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/>
              <a:t>    </a:t>
            </a:r>
            <a:r>
              <a:rPr lang="zh-CN" altLang="en-US" sz="3000" kern="0" dirty="0"/>
              <a:t>插入之前，先检索</a:t>
            </a:r>
            <a:endParaRPr lang="en-US" altLang="zh-CN" sz="3000" kern="0" dirty="0"/>
          </a:p>
          <a:p>
            <a:pPr>
              <a:spcBef>
                <a:spcPts val="9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000" kern="0" dirty="0">
                <a:solidFill>
                  <a:srgbClr val="003399"/>
                </a:solidFill>
              </a:rPr>
              <a:t> 插入元素</a:t>
            </a:r>
            <a:r>
              <a:rPr lang="en-US" altLang="zh-CN" sz="3000" kern="0" dirty="0">
                <a:solidFill>
                  <a:srgbClr val="003399"/>
                </a:solidFill>
              </a:rPr>
              <a:t>x</a:t>
            </a:r>
            <a:r>
              <a:rPr lang="zh-CN" altLang="en-US" sz="3000" kern="0" dirty="0">
                <a:solidFill>
                  <a:srgbClr val="003399"/>
                </a:solidFill>
              </a:rPr>
              <a:t>，转化为：</a:t>
            </a:r>
            <a:endParaRPr lang="en-US" altLang="zh-CN" sz="3000" kern="0" dirty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/>
              <a:t>   (1) </a:t>
            </a:r>
            <a:r>
              <a:rPr lang="zh-CN" altLang="en-US" sz="3000" kern="0" dirty="0"/>
              <a:t>查找</a:t>
            </a:r>
            <a:r>
              <a:rPr lang="en-US" altLang="zh-CN" sz="3000" kern="0" dirty="0"/>
              <a:t>x</a:t>
            </a:r>
            <a:r>
              <a:rPr lang="zh-CN" altLang="en-US" sz="3000" kern="0" dirty="0"/>
              <a:t>；</a:t>
            </a:r>
            <a:endParaRPr lang="en-US" altLang="zh-CN" sz="3000" kern="0" dirty="0"/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/>
              <a:t>   (2) </a:t>
            </a:r>
            <a:r>
              <a:rPr lang="zh-CN" altLang="en-US" sz="3000" kern="0" dirty="0">
                <a:solidFill>
                  <a:srgbClr val="008000"/>
                </a:solidFill>
              </a:rPr>
              <a:t>若找到，</a:t>
            </a:r>
            <a:endParaRPr lang="en-US" altLang="zh-CN" sz="3000" kern="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>
                <a:solidFill>
                  <a:srgbClr val="008000"/>
                </a:solidFill>
              </a:rPr>
              <a:t>        </a:t>
            </a:r>
            <a:r>
              <a:rPr lang="zh-CN" altLang="en-US" sz="3000" kern="0" dirty="0">
                <a:solidFill>
                  <a:srgbClr val="008000"/>
                </a:solidFill>
              </a:rPr>
              <a:t>若找不到，</a:t>
            </a:r>
            <a:endParaRPr lang="en-US" altLang="zh-CN" sz="3000" kern="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/>
              <a:t>        </a:t>
            </a:r>
            <a:r>
              <a:rPr lang="zh-CN" altLang="en-US" sz="3000" kern="0" dirty="0"/>
              <a:t>则在到达的空位置处，放入</a:t>
            </a:r>
            <a:r>
              <a:rPr lang="en-US" altLang="zh-CN" sz="3000" kern="0" dirty="0"/>
              <a:t>x</a:t>
            </a:r>
            <a:r>
              <a:rPr lang="zh-CN" altLang="en-US" sz="3000" kern="0" dirty="0"/>
              <a:t>；</a:t>
            </a:r>
            <a:endParaRPr lang="en-US" altLang="zh-CN" sz="3000" kern="0" dirty="0"/>
          </a:p>
          <a:p>
            <a:pPr>
              <a:spcBef>
                <a:spcPts val="1200"/>
              </a:spcBef>
              <a:buSzPct val="75000"/>
              <a:buFont typeface="Wingdings" pitchFamily="2" charset="2"/>
              <a:buChar char="p"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</a:t>
            </a:r>
            <a:r>
              <a:rPr lang="zh-CN" altLang="en-US" sz="3000" kern="0" dirty="0">
                <a:solidFill>
                  <a:srgbClr val="990099"/>
                </a:solidFill>
              </a:rPr>
              <a:t>最新插入的结点，一定是叶子；</a:t>
            </a:r>
            <a:endParaRPr lang="en-US" altLang="zh-CN" sz="3000" kern="0" dirty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7.3.3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二叉排序树的插入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6470400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7102200" y="129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814400" y="2268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943600" y="304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195400" y="3107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433400" y="3107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0" idx="0"/>
          </p:cNvCxnSpPr>
          <p:nvPr/>
        </p:nvCxnSpPr>
        <p:spPr bwMode="auto">
          <a:xfrm rot="5400000">
            <a:off x="6704037" y="1761955"/>
            <a:ext cx="513609" cy="440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7552128" y="1736581"/>
            <a:ext cx="543263" cy="521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3" idx="0"/>
          </p:cNvCxnSpPr>
          <p:nvPr/>
        </p:nvCxnSpPr>
        <p:spPr bwMode="auto">
          <a:xfrm rot="5400000">
            <a:off x="6192237" y="2690755"/>
            <a:ext cx="37860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2" idx="3"/>
            <a:endCxn id="45" idx="0"/>
          </p:cNvCxnSpPr>
          <p:nvPr/>
        </p:nvCxnSpPr>
        <p:spPr bwMode="auto">
          <a:xfrm rot="5400000">
            <a:off x="7594437" y="2808009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2" idx="5"/>
            <a:endCxn id="44" idx="0"/>
          </p:cNvCxnSpPr>
          <p:nvPr/>
        </p:nvCxnSpPr>
        <p:spPr bwMode="auto">
          <a:xfrm rot="16200000" flipH="1">
            <a:off x="8166355" y="2808008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052400" y="4021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5" idx="3"/>
            <a:endCxn id="57" idx="0"/>
          </p:cNvCxnSpPr>
          <p:nvPr/>
        </p:nvCxnSpPr>
        <p:spPr bwMode="auto">
          <a:xfrm rot="5400000">
            <a:off x="7175337" y="3684309"/>
            <a:ext cx="4842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95200" y="493508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</a:p>
        </p:txBody>
      </p:sp>
      <p:cxnSp>
        <p:nvCxnSpPr>
          <p:cNvPr id="60" name="直接连接符 59"/>
          <p:cNvCxnSpPr>
            <a:stCxn id="57" idx="3"/>
            <a:endCxn id="59" idx="0"/>
          </p:cNvCxnSpPr>
          <p:nvPr/>
        </p:nvCxnSpPr>
        <p:spPr bwMode="auto">
          <a:xfrm rot="5400000">
            <a:off x="6756623" y="4560223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6" idx="0"/>
            <a:endCxn id="57" idx="5"/>
          </p:cNvCxnSpPr>
          <p:nvPr/>
        </p:nvCxnSpPr>
        <p:spPr bwMode="auto">
          <a:xfrm rot="16200000" flipV="1">
            <a:off x="7397237" y="4567727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509600" y="495009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7052400" y="59342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32</a:t>
            </a:r>
          </a:p>
        </p:txBody>
      </p:sp>
      <p:cxnSp>
        <p:nvCxnSpPr>
          <p:cNvPr id="68" name="直接连接符 67"/>
          <p:cNvCxnSpPr>
            <a:stCxn id="66" idx="3"/>
            <a:endCxn id="67" idx="0"/>
          </p:cNvCxnSpPr>
          <p:nvPr/>
        </p:nvCxnSpPr>
        <p:spPr bwMode="auto">
          <a:xfrm rot="5400000">
            <a:off x="7178555" y="5524128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70" idx="0"/>
            <a:endCxn id="66" idx="5"/>
          </p:cNvCxnSpPr>
          <p:nvPr/>
        </p:nvCxnSpPr>
        <p:spPr bwMode="auto">
          <a:xfrm rot="16200000" flipV="1">
            <a:off x="7835247" y="5515554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7966800" y="59171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51</a:t>
            </a:r>
          </a:p>
        </p:txBody>
      </p:sp>
      <p:sp>
        <p:nvSpPr>
          <p:cNvPr id="92" name="Oval 27"/>
          <p:cNvSpPr>
            <a:spLocks noChangeArrowheads="1"/>
          </p:cNvSpPr>
          <p:nvPr/>
        </p:nvSpPr>
        <p:spPr bwMode="auto">
          <a:xfrm>
            <a:off x="7890600" y="40292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70</a:t>
            </a:r>
          </a:p>
        </p:txBody>
      </p:sp>
      <p:cxnSp>
        <p:nvCxnSpPr>
          <p:cNvPr id="93" name="直接连接符 92"/>
          <p:cNvCxnSpPr>
            <a:stCxn id="45" idx="5"/>
            <a:endCxn id="92" idx="0"/>
          </p:cNvCxnSpPr>
          <p:nvPr/>
        </p:nvCxnSpPr>
        <p:spPr bwMode="auto">
          <a:xfrm rot="16200000" flipH="1">
            <a:off x="7781455" y="3650108"/>
            <a:ext cx="492009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6138000" y="5943600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23</a:t>
            </a:r>
          </a:p>
        </p:txBody>
      </p:sp>
      <p:cxnSp>
        <p:nvCxnSpPr>
          <p:cNvPr id="95" name="直接连接符 94"/>
          <p:cNvCxnSpPr>
            <a:stCxn id="59" idx="3"/>
            <a:endCxn id="94" idx="0"/>
          </p:cNvCxnSpPr>
          <p:nvPr/>
        </p:nvCxnSpPr>
        <p:spPr bwMode="auto">
          <a:xfrm rot="5400000">
            <a:off x="6251977" y="5521296"/>
            <a:ext cx="578328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7"/>
          <p:cNvSpPr>
            <a:spLocks noChangeArrowheads="1"/>
          </p:cNvSpPr>
          <p:nvPr/>
        </p:nvSpPr>
        <p:spPr bwMode="auto">
          <a:xfrm>
            <a:off x="4953000" y="1143000"/>
            <a:ext cx="609600" cy="542746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8305800" y="4943654"/>
            <a:ext cx="540000" cy="504000"/>
          </a:xfrm>
          <a:prstGeom prst="ellipse">
            <a:avLst/>
          </a:prstGeom>
          <a:solidFill>
            <a:srgbClr val="008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72</a:t>
            </a:r>
          </a:p>
        </p:txBody>
      </p:sp>
      <p:cxnSp>
        <p:nvCxnSpPr>
          <p:cNvPr id="98" name="直接连接符 97"/>
          <p:cNvCxnSpPr>
            <a:stCxn id="92" idx="5"/>
            <a:endCxn id="97" idx="0"/>
          </p:cNvCxnSpPr>
          <p:nvPr/>
        </p:nvCxnSpPr>
        <p:spPr bwMode="auto">
          <a:xfrm rot="16200000" flipH="1">
            <a:off x="8221555" y="4589408"/>
            <a:ext cx="484209" cy="224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7"/>
          <p:cNvSpPr>
            <a:spLocks noChangeArrowheads="1"/>
          </p:cNvSpPr>
          <p:nvPr/>
        </p:nvSpPr>
        <p:spPr bwMode="auto">
          <a:xfrm>
            <a:off x="5715000" y="1143000"/>
            <a:ext cx="609600" cy="542746"/>
          </a:xfrm>
          <a:prstGeom prst="ellipse">
            <a:avLst/>
          </a:prstGeom>
          <a:solidFill>
            <a:srgbClr val="008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34" name="矩形 33"/>
          <p:cNvSpPr/>
          <p:nvPr/>
        </p:nvSpPr>
        <p:spPr>
          <a:xfrm>
            <a:off x="2688610" y="35062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/>
              <a:t>则不用插入；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97" grpId="0" animBg="1"/>
      <p:bldP spid="99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76200" y="533400"/>
            <a:ext cx="90678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insert(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SearchTree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p, pos;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x, &amp;pos)==1)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1;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p=(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PBinSearchNode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lang="en-US" altLang="zh-CN" sz="3000" kern="0" dirty="0">
                <a:latin typeface="+mn-lt"/>
              </a:rPr>
              <a:t>…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if(p==Null)    {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(“error !\n”);  return 0;}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p-&gt;key =x;      p-&gt;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=Null;      </a:t>
            </a:r>
            <a:r>
              <a:rPr lang="en-US" altLang="zh-CN" sz="3000" kern="0" dirty="0">
                <a:latin typeface="+mn-lt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p-&gt;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=Null;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if(pos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==Null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  *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 x&lt;pos-&gt;key)  </a:t>
            </a:r>
            <a:r>
              <a:rPr kumimoji="0" lang="en-US" altLang="zh-CN" sz="3000" i="0" u="none" strike="noStrike" kern="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pos-&gt;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else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pos-&gt;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1; </a:t>
            </a: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latin typeface="+mn-lt"/>
              </a:rPr>
              <a:t>}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0400" y="1711804"/>
            <a:ext cx="22226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若查找到</a:t>
            </a:r>
            <a:r>
              <a:rPr lang="en-US" altLang="zh-CN" kern="0" dirty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0600" y="4038600"/>
            <a:ext cx="4572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若原树</a:t>
            </a:r>
            <a:r>
              <a:rPr lang="en-US" altLang="zh-CN" kern="0" dirty="0">
                <a:solidFill>
                  <a:srgbClr val="003399"/>
                </a:solidFill>
              </a:rPr>
              <a:t>*</a:t>
            </a:r>
            <a:r>
              <a:rPr lang="en-US" altLang="zh-CN" kern="0" dirty="0" err="1">
                <a:solidFill>
                  <a:srgbClr val="003399"/>
                </a:solidFill>
              </a:rPr>
              <a:t>ptree</a:t>
            </a:r>
            <a:r>
              <a:rPr lang="zh-CN" altLang="en-US" kern="0" dirty="0">
                <a:solidFill>
                  <a:srgbClr val="003399"/>
                </a:solidFill>
              </a:rPr>
              <a:t>为空</a:t>
            </a:r>
            <a:r>
              <a:rPr lang="en-US" altLang="zh-CN" kern="0" dirty="0">
                <a:solidFill>
                  <a:srgbClr val="003399"/>
                </a:solidFill>
              </a:rPr>
              <a:t>, </a:t>
            </a:r>
            <a:r>
              <a:rPr lang="zh-CN" altLang="en-US" kern="0" dirty="0">
                <a:solidFill>
                  <a:srgbClr val="003399"/>
                </a:solidFill>
              </a:rPr>
              <a:t>则</a:t>
            </a:r>
            <a:r>
              <a:rPr lang="en-US" altLang="zh-CN" kern="0" dirty="0">
                <a:solidFill>
                  <a:srgbClr val="003399"/>
                </a:solidFill>
              </a:rPr>
              <a:t>…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9000" y="2286000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建新结点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886200" y="51816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否则</a:t>
            </a:r>
            <a:r>
              <a:rPr lang="en-US" altLang="zh-CN" kern="0" dirty="0">
                <a:solidFill>
                  <a:srgbClr val="003399"/>
                </a:solidFill>
              </a:rPr>
              <a:t>, x</a:t>
            </a:r>
            <a:r>
              <a:rPr lang="zh-CN" altLang="en-US" kern="0" dirty="0">
                <a:solidFill>
                  <a:srgbClr val="003399"/>
                </a:solidFill>
              </a:rPr>
              <a:t>成为</a:t>
            </a:r>
            <a:r>
              <a:rPr lang="en-US" altLang="zh-CN" kern="0" dirty="0">
                <a:solidFill>
                  <a:srgbClr val="003399"/>
                </a:solidFill>
              </a:rPr>
              <a:t>*pos</a:t>
            </a:r>
            <a:r>
              <a:rPr lang="zh-CN" altLang="en-US" kern="0" dirty="0">
                <a:solidFill>
                  <a:srgbClr val="003399"/>
                </a:solidFill>
              </a:rPr>
              <a:t>的左</a:t>
            </a:r>
            <a:r>
              <a:rPr lang="en-US" altLang="zh-CN" kern="0" dirty="0">
                <a:solidFill>
                  <a:srgbClr val="003399"/>
                </a:solidFill>
              </a:rPr>
              <a:t>or</a:t>
            </a:r>
            <a:r>
              <a:rPr lang="zh-CN" altLang="en-US" kern="0" dirty="0">
                <a:solidFill>
                  <a:srgbClr val="003399"/>
                </a:solidFill>
              </a:rPr>
              <a:t>右孩子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6800" y="11430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结点指针</a:t>
            </a:r>
            <a:r>
              <a:rPr lang="en-US" altLang="zh-CN" kern="0" dirty="0">
                <a:solidFill>
                  <a:srgbClr val="008A00"/>
                </a:solidFill>
              </a:rPr>
              <a:t>p, pos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6000" y="224135"/>
            <a:ext cx="2492990" cy="461665"/>
          </a:xfrm>
          <a:prstGeom prst="rect">
            <a:avLst/>
          </a:prstGeom>
          <a:solidFill>
            <a:srgbClr val="A4D76B"/>
          </a:solidFill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/>
              <a:t>在二叉树中插入</a:t>
            </a:r>
            <a:r>
              <a:rPr lang="en-US" altLang="zh-CN" sz="2400" dirty="0"/>
              <a:t>x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80000"/>
            <a:ext cx="87630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kern="0" dirty="0"/>
              <a:t> 已知关键码序列，构造二叉排序树，过程：</a:t>
            </a:r>
            <a:endParaRPr lang="en-US" altLang="zh-CN" kern="0" dirty="0"/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kern="0" dirty="0"/>
              <a:t>   </a:t>
            </a:r>
            <a:r>
              <a:rPr lang="zh-CN" altLang="en-US" kern="0" dirty="0">
                <a:solidFill>
                  <a:srgbClr val="990099"/>
                </a:solidFill>
              </a:rPr>
              <a:t>按关键码的先后次序，不断插入新结点；</a:t>
            </a:r>
            <a:endParaRPr lang="en-US" altLang="zh-CN" kern="0" dirty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7.3.3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二叉排序树的构造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2209800"/>
            <a:ext cx="87630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create(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Tree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>
                <a:latin typeface="+mn-lt"/>
              </a:rPr>
              <a:t>      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SeqDictionary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*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for(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=0;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&lt;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-&gt;n;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++)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if( !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insertNode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-&gt;element[</a:t>
            </a:r>
            <a:r>
              <a:rPr kumimoji="0" lang="en-US" altLang="zh-CN" sz="3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].key)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return 0;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1;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35" name="矩形 34"/>
          <p:cNvSpPr/>
          <p:nvPr/>
        </p:nvSpPr>
        <p:spPr>
          <a:xfrm>
            <a:off x="4419600" y="2778604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//</a:t>
            </a:r>
            <a:r>
              <a:rPr lang="zh-CN" altLang="en-US" kern="0" dirty="0">
                <a:solidFill>
                  <a:srgbClr val="137F16"/>
                </a:solidFill>
              </a:rPr>
              <a:t>由顺序字典</a:t>
            </a:r>
            <a:r>
              <a:rPr lang="en-US" altLang="zh-CN" kern="0" dirty="0" err="1">
                <a:solidFill>
                  <a:srgbClr val="137F16"/>
                </a:solidFill>
              </a:rPr>
              <a:t>dic</a:t>
            </a:r>
            <a:r>
              <a:rPr lang="zh-CN" altLang="en-US" kern="0" dirty="0">
                <a:solidFill>
                  <a:srgbClr val="137F16"/>
                </a:solidFill>
              </a:rPr>
              <a:t>建二叉排序树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48000" y="33314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建空树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24400" y="3886200"/>
            <a:ext cx="4724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将字典元素依次插入树中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00400" y="5007858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若插入失败，返回</a:t>
            </a:r>
            <a:r>
              <a:rPr lang="en-US" altLang="zh-CN" kern="0" dirty="0">
                <a:solidFill>
                  <a:srgbClr val="008A00"/>
                </a:solidFill>
              </a:rPr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286000" y="5541258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建立成功，返回</a:t>
            </a:r>
            <a:r>
              <a:rPr lang="en-US" altLang="zh-CN" kern="0" dirty="0">
                <a:solidFill>
                  <a:srgbClr val="008A00"/>
                </a:solidFill>
              </a:rPr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81000" y="3273532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/>
              <a:t>{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7.3.3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二叉排序树的构造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7630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>
                <a:latin typeface="+mj-lt"/>
              </a:rPr>
              <a:t>例</a:t>
            </a:r>
            <a:r>
              <a:rPr lang="en-US" altLang="zh-CN" sz="3000" kern="0" dirty="0">
                <a:latin typeface="+mj-lt"/>
              </a:rPr>
              <a:t>: </a:t>
            </a:r>
            <a:r>
              <a:rPr lang="zh-CN" altLang="en-US" sz="3000" kern="0" dirty="0">
                <a:latin typeface="+mj-lt"/>
              </a:rPr>
              <a:t>关键码 </a:t>
            </a:r>
            <a:r>
              <a:rPr lang="en-US" altLang="zh-CN" sz="3000" kern="0" dirty="0">
                <a:latin typeface="+mj-lt"/>
              </a:rPr>
              <a:t>{</a:t>
            </a:r>
            <a:r>
              <a:rPr lang="en-US" altLang="zh-CN" sz="3000" kern="0" dirty="0">
                <a:solidFill>
                  <a:srgbClr val="008A00"/>
                </a:solidFill>
                <a:latin typeface="+mj-lt"/>
              </a:rPr>
              <a:t>18,73,10,5,68,99</a:t>
            </a:r>
            <a:r>
              <a:rPr lang="en-US" altLang="zh-CN" sz="3000" kern="0" dirty="0">
                <a:latin typeface="+mj-lt"/>
              </a:rPr>
              <a:t>,27,41,51,32,25}</a:t>
            </a:r>
            <a:r>
              <a:rPr lang="zh-CN" altLang="en-US" sz="3000" kern="0" dirty="0">
                <a:latin typeface="+mj-lt"/>
              </a:rPr>
              <a:t>，</a:t>
            </a:r>
            <a:endParaRPr lang="en-US" altLang="zh-CN" sz="3000" kern="0" dirty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               </a:t>
            </a:r>
            <a:r>
              <a:rPr lang="en-US" altLang="zh-CN" sz="3000" kern="0" dirty="0"/>
              <a:t>{27,41,51,32,25,</a:t>
            </a:r>
            <a:r>
              <a:rPr lang="en-US" altLang="zh-CN" sz="3000" kern="0" dirty="0">
                <a:solidFill>
                  <a:srgbClr val="008A00"/>
                </a:solidFill>
              </a:rPr>
              <a:t>18,73,10,5,68,99</a:t>
            </a:r>
            <a:r>
              <a:rPr lang="en-US" altLang="zh-CN" sz="3000" kern="0" dirty="0"/>
              <a:t>}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>
              <a:latin typeface="+mj-lt"/>
            </a:endParaRP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1295400" y="28010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2064000" y="213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2749800" y="28120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62000" y="34701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207000" y="35292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2286000" y="35292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13" idx="0"/>
          </p:cNvCxnSpPr>
          <p:nvPr/>
        </p:nvCxnSpPr>
        <p:spPr bwMode="auto">
          <a:xfrm flipH="1">
            <a:off x="1565400" y="2563791"/>
            <a:ext cx="577681" cy="23728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4" idx="5"/>
            <a:endCxn id="15" idx="0"/>
          </p:cNvCxnSpPr>
          <p:nvPr/>
        </p:nvCxnSpPr>
        <p:spPr bwMode="auto">
          <a:xfrm>
            <a:off x="2524919" y="2563791"/>
            <a:ext cx="494881" cy="2482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3" idx="3"/>
            <a:endCxn id="16" idx="0"/>
          </p:cNvCxnSpPr>
          <p:nvPr/>
        </p:nvCxnSpPr>
        <p:spPr bwMode="auto">
          <a:xfrm flipH="1">
            <a:off x="1032000" y="3231267"/>
            <a:ext cx="342481" cy="238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5" idx="3"/>
            <a:endCxn id="18" idx="0"/>
          </p:cNvCxnSpPr>
          <p:nvPr/>
        </p:nvCxnSpPr>
        <p:spPr bwMode="auto">
          <a:xfrm flipH="1">
            <a:off x="2556000" y="3242229"/>
            <a:ext cx="272881" cy="2869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5" idx="5"/>
            <a:endCxn id="17" idx="0"/>
          </p:cNvCxnSpPr>
          <p:nvPr/>
        </p:nvCxnSpPr>
        <p:spPr bwMode="auto">
          <a:xfrm>
            <a:off x="3210719" y="3242229"/>
            <a:ext cx="266281" cy="2869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1752600" y="427135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18" idx="3"/>
            <a:endCxn id="24" idx="0"/>
          </p:cNvCxnSpPr>
          <p:nvPr/>
        </p:nvCxnSpPr>
        <p:spPr bwMode="auto">
          <a:xfrm flipH="1">
            <a:off x="2022600" y="3959413"/>
            <a:ext cx="342481" cy="3119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295400" y="496984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</a:p>
        </p:txBody>
      </p:sp>
      <p:cxnSp>
        <p:nvCxnSpPr>
          <p:cNvPr id="27" name="直接连接符 26"/>
          <p:cNvCxnSpPr>
            <a:stCxn id="24" idx="3"/>
            <a:endCxn id="26" idx="0"/>
          </p:cNvCxnSpPr>
          <p:nvPr/>
        </p:nvCxnSpPr>
        <p:spPr bwMode="auto">
          <a:xfrm flipH="1">
            <a:off x="1565400" y="4701543"/>
            <a:ext cx="266281" cy="2683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24" idx="5"/>
          </p:cNvCxnSpPr>
          <p:nvPr/>
        </p:nvCxnSpPr>
        <p:spPr bwMode="auto">
          <a:xfrm flipH="1" flipV="1">
            <a:off x="2213519" y="4701543"/>
            <a:ext cx="266281" cy="2833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2209800" y="4984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752600" y="566053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32</a:t>
            </a:r>
          </a:p>
        </p:txBody>
      </p:sp>
      <p:cxnSp>
        <p:nvCxnSpPr>
          <p:cNvPr id="31" name="直接连接符 30"/>
          <p:cNvCxnSpPr>
            <a:stCxn id="29" idx="3"/>
            <a:endCxn id="30" idx="0"/>
          </p:cNvCxnSpPr>
          <p:nvPr/>
        </p:nvCxnSpPr>
        <p:spPr bwMode="auto">
          <a:xfrm flipH="1">
            <a:off x="2022600" y="5415045"/>
            <a:ext cx="266281" cy="2454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33" idx="0"/>
            <a:endCxn id="29" idx="5"/>
          </p:cNvCxnSpPr>
          <p:nvPr/>
        </p:nvCxnSpPr>
        <p:spPr bwMode="auto">
          <a:xfrm flipH="1" flipV="1">
            <a:off x="2670719" y="5415045"/>
            <a:ext cx="266281" cy="2283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667000" y="564339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51</a:t>
            </a:r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6324600" y="2209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27</a:t>
            </a: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947274" y="28988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0" idx="5"/>
            <a:endCxn id="41" idx="0"/>
          </p:cNvCxnSpPr>
          <p:nvPr/>
        </p:nvCxnSpPr>
        <p:spPr bwMode="auto">
          <a:xfrm>
            <a:off x="6785519" y="2639991"/>
            <a:ext cx="431755" cy="2588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67600" y="358746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1" idx="5"/>
            <a:endCxn id="43" idx="0"/>
          </p:cNvCxnSpPr>
          <p:nvPr/>
        </p:nvCxnSpPr>
        <p:spPr bwMode="auto">
          <a:xfrm>
            <a:off x="7408193" y="3329075"/>
            <a:ext cx="329407" cy="25838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6477000" y="35846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32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5" idx="0"/>
          </p:cNvCxnSpPr>
          <p:nvPr/>
        </p:nvCxnSpPr>
        <p:spPr bwMode="auto">
          <a:xfrm flipH="1">
            <a:off x="6747000" y="3329075"/>
            <a:ext cx="279355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715000" y="2895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40" idx="3"/>
            <a:endCxn id="47" idx="0"/>
          </p:cNvCxnSpPr>
          <p:nvPr/>
        </p:nvCxnSpPr>
        <p:spPr bwMode="auto">
          <a:xfrm flipH="1">
            <a:off x="5985000" y="2639991"/>
            <a:ext cx="4186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181600" y="3581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stCxn id="47" idx="3"/>
            <a:endCxn id="49" idx="0"/>
          </p:cNvCxnSpPr>
          <p:nvPr/>
        </p:nvCxnSpPr>
        <p:spPr bwMode="auto">
          <a:xfrm flipH="1">
            <a:off x="5451600" y="33257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7924800" y="4282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cxnSp>
        <p:nvCxnSpPr>
          <p:cNvPr id="54" name="直接连接符 53"/>
          <p:cNvCxnSpPr>
            <a:stCxn id="43" idx="5"/>
            <a:endCxn id="53" idx="0"/>
          </p:cNvCxnSpPr>
          <p:nvPr/>
        </p:nvCxnSpPr>
        <p:spPr bwMode="auto">
          <a:xfrm>
            <a:off x="7928519" y="4017653"/>
            <a:ext cx="266281" cy="2649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4724400" y="4282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49" idx="3"/>
            <a:endCxn id="55" idx="0"/>
          </p:cNvCxnSpPr>
          <p:nvPr/>
        </p:nvCxnSpPr>
        <p:spPr bwMode="auto">
          <a:xfrm flipH="1">
            <a:off x="4994400" y="4011591"/>
            <a:ext cx="266281" cy="27101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4267200" y="50539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5" idx="3"/>
            <a:endCxn id="57" idx="0"/>
          </p:cNvCxnSpPr>
          <p:nvPr/>
        </p:nvCxnSpPr>
        <p:spPr bwMode="auto">
          <a:xfrm rot="5400000">
            <a:off x="4499764" y="4750236"/>
            <a:ext cx="34115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467600" y="50511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3" idx="3"/>
            <a:endCxn id="59" idx="0"/>
          </p:cNvCxnSpPr>
          <p:nvPr/>
        </p:nvCxnSpPr>
        <p:spPr bwMode="auto">
          <a:xfrm flipH="1">
            <a:off x="7737600" y="4712799"/>
            <a:ext cx="266281" cy="338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8445125" y="5044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3" idx="5"/>
            <a:endCxn id="61" idx="0"/>
          </p:cNvCxnSpPr>
          <p:nvPr/>
        </p:nvCxnSpPr>
        <p:spPr bwMode="auto">
          <a:xfrm>
            <a:off x="8385719" y="4712799"/>
            <a:ext cx="329406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3200400" y="5791200"/>
            <a:ext cx="6096000" cy="58355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插入顺序不同，所得二叉排序树不同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26" grpId="0" animBg="1"/>
      <p:bldP spid="29" grpId="0" animBg="1"/>
      <p:bldP spid="30" grpId="0" animBg="1"/>
      <p:bldP spid="33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3" grpId="0" animBg="1"/>
      <p:bldP spid="55" grpId="0" animBg="1"/>
      <p:bldP spid="57" grpId="0" animBg="1"/>
      <p:bldP spid="59" grpId="0" animBg="1"/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81000" y="990600"/>
            <a:ext cx="8763000" cy="53091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1. </a:t>
            </a:r>
            <a:r>
              <a:rPr lang="zh-CN" altLang="en-US" sz="3000" kern="0" dirty="0"/>
              <a:t>检索待删除节点 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用指针</a:t>
            </a:r>
            <a:r>
              <a:rPr lang="en-US" altLang="zh-CN" sz="3000" kern="0" dirty="0"/>
              <a:t>p</a:t>
            </a:r>
            <a:r>
              <a:rPr lang="zh-CN" altLang="en-US" sz="3000" kern="0" dirty="0"/>
              <a:t>指向它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；</a:t>
            </a:r>
            <a:endParaRPr lang="en-US" altLang="zh-CN" sz="3000" kern="0" dirty="0"/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/>
              <a:t>2. </a:t>
            </a:r>
            <a:r>
              <a:rPr lang="zh-CN" altLang="en-US" sz="3000" kern="0" dirty="0"/>
              <a:t>若*</a:t>
            </a:r>
            <a:r>
              <a:rPr lang="en-US" altLang="zh-CN" sz="3000" kern="0" dirty="0"/>
              <a:t>p</a:t>
            </a:r>
            <a:r>
              <a:rPr lang="zh-CN" altLang="en-US" sz="3000" kern="0" dirty="0"/>
              <a:t>是叶子 </a:t>
            </a:r>
            <a:r>
              <a:rPr lang="en-US" altLang="zh-CN" sz="3000" kern="0" dirty="0">
                <a:sym typeface="Wingdings" pitchFamily="2" charset="2"/>
              </a:rPr>
              <a:t>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>
                <a:sym typeface="Wingdings" pitchFamily="2" charset="2"/>
              </a:rPr>
              <a:t>3. </a:t>
            </a:r>
            <a:r>
              <a:rPr lang="zh-CN" altLang="en-US" sz="3000" kern="0" dirty="0"/>
              <a:t>若</a:t>
            </a:r>
            <a:r>
              <a:rPr lang="en-US" altLang="zh-CN" sz="3000" kern="0" dirty="0"/>
              <a:t>*p </a:t>
            </a:r>
            <a:r>
              <a:rPr lang="zh-CN" altLang="en-US" sz="3000" kern="0" dirty="0"/>
              <a:t>只有</a:t>
            </a:r>
            <a:r>
              <a:rPr lang="en-US" altLang="zh-CN" sz="3000" kern="0" dirty="0"/>
              <a:t>1</a:t>
            </a:r>
            <a:r>
              <a:rPr lang="zh-CN" altLang="en-US" sz="3000" kern="0" dirty="0"/>
              <a:t>个孩子</a:t>
            </a:r>
            <a:endParaRPr lang="en-US" altLang="zh-CN" sz="3000" kern="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>
                <a:sym typeface="Wingdings" pitchFamily="2" charset="2"/>
              </a:rPr>
              <a:t>     </a:t>
            </a:r>
            <a:r>
              <a:rPr lang="zh-CN" altLang="en-US" sz="3000" kern="0" dirty="0">
                <a:solidFill>
                  <a:srgbClr val="008000"/>
                </a:solidFill>
                <a:sym typeface="Wingdings" pitchFamily="2" charset="2"/>
              </a:rPr>
              <a:t>孩子取代它；</a:t>
            </a:r>
            <a:endParaRPr lang="en-US" altLang="zh-CN" sz="3000" kern="0" dirty="0">
              <a:solidFill>
                <a:srgbClr val="008000"/>
              </a:solidFill>
              <a:sym typeface="Wingdings" pitchFamily="2" charset="2"/>
            </a:endParaRPr>
          </a:p>
          <a:p>
            <a:pPr marL="108000" lv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>
                <a:sym typeface="Wingdings" pitchFamily="2" charset="2"/>
              </a:rPr>
              <a:t>4.</a:t>
            </a:r>
            <a:r>
              <a:rPr lang="zh-CN" altLang="en-US" sz="3000" kern="0" dirty="0"/>
              <a:t>若 </a:t>
            </a:r>
            <a:r>
              <a:rPr lang="en-US" altLang="zh-CN" sz="3000" kern="0" dirty="0"/>
              <a:t>*p </a:t>
            </a:r>
            <a:r>
              <a:rPr lang="zh-CN" altLang="en-US" sz="3000" kern="0" dirty="0"/>
              <a:t>有</a:t>
            </a:r>
            <a:r>
              <a:rPr lang="en-US" altLang="zh-CN" sz="3000" kern="0" dirty="0"/>
              <a:t>2</a:t>
            </a:r>
            <a:r>
              <a:rPr lang="zh-CN" altLang="en-US" sz="3000" kern="0" dirty="0"/>
              <a:t>个孩子，即有两颗子树 ：</a:t>
            </a:r>
            <a:endParaRPr lang="en-US" altLang="zh-CN" sz="3000" kern="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kern="0" dirty="0">
                <a:solidFill>
                  <a:srgbClr val="0000CC"/>
                </a:solidFill>
              </a:rPr>
              <a:t>   法</a:t>
            </a:r>
            <a:r>
              <a:rPr lang="en-US" altLang="zh-CN" sz="3000" kern="0" dirty="0">
                <a:solidFill>
                  <a:srgbClr val="0000CC"/>
                </a:solidFill>
              </a:rPr>
              <a:t>1</a:t>
            </a:r>
            <a:r>
              <a:rPr lang="en-US" altLang="zh-CN" sz="3000" b="1" kern="0" dirty="0">
                <a:solidFill>
                  <a:srgbClr val="0000CC"/>
                </a:solidFill>
              </a:rPr>
              <a:t>: </a:t>
            </a:r>
            <a:r>
              <a:rPr lang="zh-CN" altLang="en-US" sz="3000" kern="0" dirty="0"/>
              <a:t>将</a:t>
            </a:r>
            <a:r>
              <a:rPr lang="en-US" altLang="zh-CN" sz="3000" kern="0" dirty="0"/>
              <a:t>*p</a:t>
            </a:r>
            <a:r>
              <a:rPr lang="zh-CN" altLang="en-US" sz="3000" kern="0" dirty="0"/>
              <a:t>的两棵子树</a:t>
            </a:r>
            <a:r>
              <a:rPr lang="zh-CN" altLang="en-US" sz="3000" kern="0" dirty="0">
                <a:solidFill>
                  <a:srgbClr val="0000CC"/>
                </a:solidFill>
              </a:rPr>
              <a:t>合并成</a:t>
            </a:r>
            <a:r>
              <a:rPr lang="en-US" altLang="zh-CN" sz="3000" kern="0" dirty="0">
                <a:solidFill>
                  <a:srgbClr val="0000CC"/>
                </a:solidFill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</a:rPr>
              <a:t>棵，</a:t>
            </a:r>
            <a:endParaRPr lang="en-US" altLang="zh-CN" sz="3000" kern="0" dirty="0">
              <a:solidFill>
                <a:srgbClr val="0000CC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           </a:t>
            </a:r>
            <a:r>
              <a:rPr lang="zh-CN" altLang="en-US" sz="3000" kern="0" dirty="0"/>
              <a:t>取代</a:t>
            </a:r>
            <a:r>
              <a:rPr lang="en-US" altLang="zh-CN" sz="3000" kern="0" dirty="0"/>
              <a:t>*p</a:t>
            </a:r>
            <a:r>
              <a:rPr lang="zh-CN" altLang="en-US" sz="3000" kern="0" dirty="0"/>
              <a:t>；</a:t>
            </a:r>
            <a:endParaRPr lang="en-US" altLang="zh-CN" sz="3000" kern="0" dirty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800080"/>
                </a:solidFill>
                <a:sym typeface="Wingdings" pitchFamily="2" charset="2"/>
              </a:rPr>
              <a:t>  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 法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2</a:t>
            </a:r>
            <a:r>
              <a:rPr lang="en-US" altLang="zh-CN" sz="3000" b="1" kern="0" dirty="0">
                <a:solidFill>
                  <a:srgbClr val="990099"/>
                </a:solidFill>
                <a:sym typeface="Wingdings" pitchFamily="2" charset="2"/>
              </a:rPr>
              <a:t>: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 </a:t>
            </a:r>
            <a:r>
              <a:rPr lang="en-US" altLang="zh-CN" sz="3000" kern="0" dirty="0">
                <a:sym typeface="Wingdings" pitchFamily="2" charset="2"/>
              </a:rPr>
              <a:t>*p</a:t>
            </a:r>
            <a:r>
              <a:rPr lang="zh-CN" altLang="en-US" sz="3000" kern="0" dirty="0">
                <a:sym typeface="Wingdings" pitchFamily="2" charset="2"/>
              </a:rPr>
              <a:t>的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中序前驱 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(or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后继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)</a:t>
            </a:r>
            <a:r>
              <a:rPr lang="zh-CN" altLang="en-US" sz="3000" kern="0" dirty="0">
                <a:sym typeface="Wingdings" pitchFamily="2" charset="2"/>
              </a:rPr>
              <a:t>取代</a:t>
            </a:r>
            <a:r>
              <a:rPr lang="en-US" altLang="zh-CN" sz="3000" kern="0" dirty="0">
                <a:sym typeface="Wingdings" pitchFamily="2" charset="2"/>
              </a:rPr>
              <a:t>*p,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ym typeface="Wingdings" pitchFamily="2" charset="2"/>
              </a:rPr>
              <a:t>           并在</a:t>
            </a:r>
            <a:r>
              <a:rPr lang="en-US" altLang="zh-CN" sz="3000" kern="0" dirty="0">
                <a:sym typeface="Wingdings" pitchFamily="2" charset="2"/>
              </a:rPr>
              <a:t>*p</a:t>
            </a:r>
            <a:r>
              <a:rPr lang="zh-CN" altLang="en-US" sz="3000" kern="0" dirty="0">
                <a:sym typeface="Wingdings" pitchFamily="2" charset="2"/>
              </a:rPr>
              <a:t>的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子树中删除该前驱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or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后继；</a:t>
            </a:r>
            <a:endParaRPr lang="en-US" altLang="zh-CN" sz="3000" kern="0" dirty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7.3.4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二叉排序树的删除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Oval 26"/>
          <p:cNvSpPr>
            <a:spLocks noChangeArrowheads="1"/>
          </p:cNvSpPr>
          <p:nvPr/>
        </p:nvSpPr>
        <p:spPr bwMode="auto">
          <a:xfrm>
            <a:off x="6705600" y="1903384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7162800" y="1143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696200" y="1914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>
            <a:off x="6248400" y="266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8083800" y="26685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321800" y="2668546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5" idx="3"/>
            <a:endCxn id="4" idx="0"/>
          </p:cNvCxnSpPr>
          <p:nvPr/>
        </p:nvCxnSpPr>
        <p:spPr bwMode="auto">
          <a:xfrm rot="5400000">
            <a:off x="6943645" y="1605147"/>
            <a:ext cx="33019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5" idx="5"/>
            <a:endCxn id="6" idx="0"/>
          </p:cNvCxnSpPr>
          <p:nvPr/>
        </p:nvCxnSpPr>
        <p:spPr bwMode="auto">
          <a:xfrm rot="16200000" flipH="1">
            <a:off x="7624382" y="1572527"/>
            <a:ext cx="341155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4" idx="3"/>
            <a:endCxn id="9" idx="0"/>
          </p:cNvCxnSpPr>
          <p:nvPr/>
        </p:nvCxnSpPr>
        <p:spPr bwMode="auto">
          <a:xfrm rot="5400000">
            <a:off x="6484829" y="2367147"/>
            <a:ext cx="33342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6" idx="3"/>
            <a:endCxn id="11" idx="0"/>
          </p:cNvCxnSpPr>
          <p:nvPr/>
        </p:nvCxnSpPr>
        <p:spPr bwMode="auto">
          <a:xfrm rot="5400000">
            <a:off x="7521537" y="2414801"/>
            <a:ext cx="324009" cy="18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 bwMode="auto">
          <a:xfrm rot="16200000" flipH="1">
            <a:off x="8093455" y="2408200"/>
            <a:ext cx="324009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934200" y="34741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1" idx="3"/>
            <a:endCxn id="17" idx="0"/>
          </p:cNvCxnSpPr>
          <p:nvPr/>
        </p:nvCxnSpPr>
        <p:spPr bwMode="auto">
          <a:xfrm rot="5400000">
            <a:off x="7114818" y="3188120"/>
            <a:ext cx="37544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553200" y="42611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</a:p>
        </p:txBody>
      </p:sp>
      <p:cxnSp>
        <p:nvCxnSpPr>
          <p:cNvPr id="20" name="直接连接符 19"/>
          <p:cNvCxnSpPr>
            <a:stCxn id="17" idx="3"/>
            <a:endCxn id="19" idx="0"/>
          </p:cNvCxnSpPr>
          <p:nvPr/>
        </p:nvCxnSpPr>
        <p:spPr bwMode="auto">
          <a:xfrm rot="5400000">
            <a:off x="6739864" y="3987712"/>
            <a:ext cx="356755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22" idx="0"/>
            <a:endCxn id="17" idx="5"/>
          </p:cNvCxnSpPr>
          <p:nvPr/>
        </p:nvCxnSpPr>
        <p:spPr bwMode="auto">
          <a:xfrm rot="16200000" flipV="1">
            <a:off x="7342378" y="3957117"/>
            <a:ext cx="37176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391400" y="42761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934200" y="5040276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32</a:t>
            </a:r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170369" y="4740163"/>
            <a:ext cx="33394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827061" y="4731590"/>
            <a:ext cx="31679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848600" y="50231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51</a:t>
            </a:r>
          </a:p>
        </p:txBody>
      </p:sp>
      <p:sp>
        <p:nvSpPr>
          <p:cNvPr id="28" name="矩形 27"/>
          <p:cNvSpPr/>
          <p:nvPr/>
        </p:nvSpPr>
        <p:spPr>
          <a:xfrm>
            <a:off x="3352800" y="1600200"/>
            <a:ext cx="21082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>
                <a:solidFill>
                  <a:srgbClr val="008000"/>
                </a:solidFill>
                <a:sym typeface="Wingdings" pitchFamily="2" charset="2"/>
              </a:rPr>
              <a:t>直接删除；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cxnSp>
        <p:nvCxnSpPr>
          <p:cNvPr id="29" name="直接连接符 28"/>
          <p:cNvCxnSpPr>
            <a:stCxn id="5" idx="3"/>
            <a:endCxn id="9" idx="0"/>
          </p:cNvCxnSpPr>
          <p:nvPr/>
        </p:nvCxnSpPr>
        <p:spPr bwMode="auto">
          <a:xfrm rot="5400000">
            <a:off x="6333237" y="1758355"/>
            <a:ext cx="1093809" cy="7234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6" idx="3"/>
            <a:endCxn id="17" idx="0"/>
          </p:cNvCxnSpPr>
          <p:nvPr/>
        </p:nvCxnSpPr>
        <p:spPr bwMode="auto">
          <a:xfrm rot="5400000">
            <a:off x="6924918" y="2623820"/>
            <a:ext cx="1129647" cy="5710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23" grpId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2971800" y="4572000"/>
            <a:ext cx="5181600" cy="1566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/>
              <a:t>将右子树放在</a:t>
            </a:r>
            <a:endParaRPr lang="en-US" altLang="zh-CN" dirty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>
                <a:sym typeface="Wingdings" pitchFamily="2" charset="2"/>
              </a:rPr>
              <a:t>左子树</a:t>
            </a:r>
            <a:r>
              <a:rPr lang="en-US" altLang="zh-CN" dirty="0">
                <a:sym typeface="Wingdings" pitchFamily="2" charset="2"/>
              </a:rPr>
              <a:t>”</a:t>
            </a:r>
            <a:r>
              <a:rPr lang="zh-CN" altLang="en-US" dirty="0">
                <a:sym typeface="Wingdings" pitchFamily="2" charset="2"/>
              </a:rPr>
              <a:t>中序最后元素</a:t>
            </a:r>
            <a:r>
              <a:rPr lang="en-US" altLang="zh-CN" dirty="0">
                <a:sym typeface="Wingdings" pitchFamily="2" charset="2"/>
              </a:rPr>
              <a:t>”</a:t>
            </a:r>
            <a:r>
              <a:rPr lang="zh-CN" altLang="en-US" dirty="0">
                <a:sym typeface="Wingdings" pitchFamily="2" charset="2"/>
              </a:rPr>
              <a:t>之后，</a:t>
            </a:r>
            <a:endParaRPr lang="en-US" altLang="zh-CN" dirty="0">
              <a:sym typeface="Wingdings" pitchFamily="2" charset="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3399"/>
                </a:solidFill>
                <a:sym typeface="Wingdings" pitchFamily="2" charset="2"/>
              </a:rPr>
              <a:t>即，</a:t>
            </a:r>
            <a:r>
              <a:rPr lang="zh-CN" altLang="en-US" dirty="0">
                <a:solidFill>
                  <a:srgbClr val="003399"/>
                </a:solidFill>
              </a:rPr>
              <a:t>左子树的右下方。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>
                <a:latin typeface="+mj-lt"/>
              </a:rPr>
              <a:t>删除</a:t>
            </a:r>
            <a:r>
              <a:rPr lang="en-US" altLang="zh-CN" sz="3000" kern="0" dirty="0">
                <a:latin typeface="+mj-lt"/>
              </a:rPr>
              <a:t>73</a:t>
            </a:r>
            <a:r>
              <a:rPr lang="zh-CN" altLang="en-US" sz="3000" kern="0" dirty="0">
                <a:latin typeface="+mj-lt"/>
              </a:rPr>
              <a:t>：</a:t>
            </a:r>
            <a:endParaRPr lang="en-US" altLang="zh-CN" sz="3000" kern="0" dirty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>
              <a:latin typeface="+mj-lt"/>
            </a:endParaRP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1123200" y="248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2342400" y="2458962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589800" y="317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93" idx="3"/>
            <a:endCxn id="92" idx="0"/>
          </p:cNvCxnSpPr>
          <p:nvPr/>
        </p:nvCxnSpPr>
        <p:spPr bwMode="auto">
          <a:xfrm flipH="1">
            <a:off x="1393200" y="2182791"/>
            <a:ext cx="4186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93" idx="5"/>
            <a:endCxn id="94" idx="0"/>
          </p:cNvCxnSpPr>
          <p:nvPr/>
        </p:nvCxnSpPr>
        <p:spPr bwMode="auto">
          <a:xfrm>
            <a:off x="2193719" y="2182791"/>
            <a:ext cx="418681" cy="2761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92" idx="3"/>
            <a:endCxn id="95" idx="0"/>
          </p:cNvCxnSpPr>
          <p:nvPr/>
        </p:nvCxnSpPr>
        <p:spPr bwMode="auto">
          <a:xfrm flipH="1">
            <a:off x="859800" y="29153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4" idx="3"/>
            <a:endCxn id="105" idx="0"/>
          </p:cNvCxnSpPr>
          <p:nvPr/>
        </p:nvCxnSpPr>
        <p:spPr bwMode="auto">
          <a:xfrm flipH="1">
            <a:off x="1857000" y="2889153"/>
            <a:ext cx="5644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1587000" y="3220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1199400" y="393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108" name="直接连接符 107"/>
          <p:cNvCxnSpPr>
            <a:stCxn id="105" idx="3"/>
            <a:endCxn id="107" idx="0"/>
          </p:cNvCxnSpPr>
          <p:nvPr/>
        </p:nvCxnSpPr>
        <p:spPr bwMode="auto">
          <a:xfrm flipH="1">
            <a:off x="1469400" y="3651153"/>
            <a:ext cx="196681" cy="2818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10" idx="0"/>
            <a:endCxn id="105" idx="5"/>
          </p:cNvCxnSpPr>
          <p:nvPr/>
        </p:nvCxnSpPr>
        <p:spPr bwMode="auto">
          <a:xfrm flipH="1" flipV="1">
            <a:off x="2047919" y="3651153"/>
            <a:ext cx="196681" cy="2968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974600" y="39480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5936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12" name="直接连接符 111"/>
          <p:cNvCxnSpPr>
            <a:stCxn id="110" idx="3"/>
            <a:endCxn id="111" idx="0"/>
          </p:cNvCxnSpPr>
          <p:nvPr/>
        </p:nvCxnSpPr>
        <p:spPr bwMode="auto">
          <a:xfrm flipH="1">
            <a:off x="1863600" y="4378201"/>
            <a:ext cx="1900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114" idx="0"/>
            <a:endCxn id="110" idx="5"/>
          </p:cNvCxnSpPr>
          <p:nvPr/>
        </p:nvCxnSpPr>
        <p:spPr bwMode="auto">
          <a:xfrm flipH="1" flipV="1">
            <a:off x="2435519" y="4378201"/>
            <a:ext cx="1966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23622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51</a:t>
            </a:r>
          </a:p>
        </p:txBody>
      </p:sp>
      <p:cxnSp>
        <p:nvCxnSpPr>
          <p:cNvPr id="117" name="直接连接符 116"/>
          <p:cNvCxnSpPr>
            <a:stCxn id="118" idx="0"/>
            <a:endCxn id="94" idx="5"/>
          </p:cNvCxnSpPr>
          <p:nvPr/>
        </p:nvCxnSpPr>
        <p:spPr bwMode="auto">
          <a:xfrm flipH="1" flipV="1">
            <a:off x="2803319" y="2889153"/>
            <a:ext cx="5080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3041400" y="32178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2730000" y="39501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80</a:t>
            </a:r>
          </a:p>
        </p:txBody>
      </p:sp>
      <p:cxnSp>
        <p:nvCxnSpPr>
          <p:cNvPr id="27" name="直接连接符 26"/>
          <p:cNvCxnSpPr>
            <a:stCxn id="118" idx="3"/>
            <a:endCxn id="26" idx="0"/>
          </p:cNvCxnSpPr>
          <p:nvPr/>
        </p:nvCxnSpPr>
        <p:spPr bwMode="auto">
          <a:xfrm flipH="1">
            <a:off x="3000000" y="3647991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118" idx="5"/>
          </p:cNvCxnSpPr>
          <p:nvPr/>
        </p:nvCxnSpPr>
        <p:spPr bwMode="auto">
          <a:xfrm flipH="1" flipV="1">
            <a:off x="3502319" y="3647991"/>
            <a:ext cx="1138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346200" y="39330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676400" y="533400"/>
            <a:ext cx="74676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+mj-lt"/>
              </a:rPr>
              <a:t>法</a:t>
            </a:r>
            <a:r>
              <a:rPr lang="en-US" altLang="zh-CN" sz="3000" kern="0" dirty="0">
                <a:solidFill>
                  <a:srgbClr val="003399"/>
                </a:solidFill>
                <a:latin typeface="+mj-lt"/>
              </a:rPr>
              <a:t>1--</a:t>
            </a:r>
            <a:r>
              <a:rPr lang="zh-CN" altLang="en-US" sz="3000" kern="0" dirty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kern="0" dirty="0">
                <a:latin typeface="+mj-lt"/>
              </a:rPr>
              <a:t>将</a:t>
            </a:r>
            <a:r>
              <a:rPr lang="en-US" altLang="zh-CN" sz="3000" kern="0" dirty="0">
                <a:latin typeface="+mj-lt"/>
              </a:rPr>
              <a:t>*p</a:t>
            </a:r>
            <a:r>
              <a:rPr lang="zh-CN" altLang="en-US" sz="3000" kern="0" dirty="0">
                <a:latin typeface="+mj-lt"/>
              </a:rPr>
              <a:t>的</a:t>
            </a:r>
            <a:r>
              <a:rPr lang="en-US" altLang="zh-CN" sz="3000" kern="0" dirty="0">
                <a:latin typeface="+mj-lt"/>
              </a:rPr>
              <a:t>2</a:t>
            </a:r>
            <a:r>
              <a:rPr lang="zh-CN" altLang="en-US" sz="3000" kern="0" dirty="0">
                <a:latin typeface="+mj-lt"/>
              </a:rPr>
              <a:t>棵子树合并成</a:t>
            </a:r>
            <a:r>
              <a:rPr lang="en-US" altLang="zh-CN" sz="3000" kern="0" dirty="0">
                <a:latin typeface="+mj-lt"/>
              </a:rPr>
              <a:t>1</a:t>
            </a:r>
            <a:r>
              <a:rPr lang="zh-CN" altLang="en-US" sz="3000" kern="0" dirty="0">
                <a:latin typeface="+mj-lt"/>
              </a:rPr>
              <a:t>棵，</a:t>
            </a:r>
            <a:r>
              <a:rPr lang="en-US" altLang="zh-CN" sz="3000" kern="0" dirty="0">
                <a:latin typeface="+mj-lt"/>
              </a:rPr>
              <a:t>2</a:t>
            </a:r>
            <a:r>
              <a:rPr lang="zh-CN" altLang="en-US" sz="3000" kern="0" dirty="0">
                <a:latin typeface="+mj-lt"/>
              </a:rPr>
              <a:t>种方法</a:t>
            </a:r>
            <a:endParaRPr lang="en-US" altLang="zh-CN" sz="3000" kern="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C00000"/>
                </a:solidFill>
              </a:rPr>
              <a:t>(a)</a:t>
            </a:r>
            <a:r>
              <a:rPr lang="zh-CN" altLang="en-US" sz="3000" kern="0" dirty="0">
                <a:solidFill>
                  <a:srgbClr val="C00000"/>
                </a:solidFill>
              </a:rPr>
              <a:t>以左子树为主</a:t>
            </a:r>
            <a:r>
              <a:rPr lang="en-US" altLang="zh-CN" sz="3000" kern="0" dirty="0"/>
              <a:t>(P213) </a:t>
            </a:r>
            <a:r>
              <a:rPr lang="zh-CN" altLang="en-US" sz="3000" kern="0" dirty="0">
                <a:solidFill>
                  <a:srgbClr val="C00000"/>
                </a:solidFill>
              </a:rPr>
              <a:t>，</a:t>
            </a:r>
            <a:r>
              <a:rPr lang="en-US" altLang="zh-CN" sz="3000" kern="0" dirty="0"/>
              <a:t>(b)</a:t>
            </a:r>
            <a:r>
              <a:rPr lang="zh-CN" altLang="en-US" sz="3000" kern="0" dirty="0"/>
              <a:t>以右子树为主</a:t>
            </a:r>
            <a:endParaRPr lang="en-US" altLang="zh-CN" sz="3000" kern="0" dirty="0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410200" y="2438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43600" y="1782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76800" y="3124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680200" y="2212191"/>
            <a:ext cx="3424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83" idx="0"/>
          </p:cNvCxnSpPr>
          <p:nvPr/>
        </p:nvCxnSpPr>
        <p:spPr bwMode="auto">
          <a:xfrm>
            <a:off x="6404519" y="2212191"/>
            <a:ext cx="425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5146800" y="28685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6559800" y="2438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4" name="Oval 30"/>
          <p:cNvSpPr>
            <a:spLocks noChangeArrowheads="1"/>
          </p:cNvSpPr>
          <p:nvPr/>
        </p:nvSpPr>
        <p:spPr bwMode="auto">
          <a:xfrm>
            <a:off x="6096000" y="315069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85" name="直接连接符 84"/>
          <p:cNvCxnSpPr>
            <a:stCxn id="83" idx="3"/>
            <a:endCxn id="84" idx="0"/>
          </p:cNvCxnSpPr>
          <p:nvPr/>
        </p:nvCxnSpPr>
        <p:spPr bwMode="auto">
          <a:xfrm flipH="1">
            <a:off x="6366000" y="2868591"/>
            <a:ext cx="272881" cy="2821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87" idx="0"/>
            <a:endCxn id="83" idx="5"/>
          </p:cNvCxnSpPr>
          <p:nvPr/>
        </p:nvCxnSpPr>
        <p:spPr bwMode="auto">
          <a:xfrm flipH="1" flipV="1">
            <a:off x="7020719" y="2868591"/>
            <a:ext cx="266281" cy="2971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017000" y="316570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629400" y="388303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9" name="直接连接符 88"/>
          <p:cNvCxnSpPr>
            <a:stCxn id="87" idx="3"/>
            <a:endCxn id="88" idx="0"/>
          </p:cNvCxnSpPr>
          <p:nvPr/>
        </p:nvCxnSpPr>
        <p:spPr bwMode="auto">
          <a:xfrm flipH="1">
            <a:off x="6899400" y="3595893"/>
            <a:ext cx="196681" cy="2871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91" idx="0"/>
            <a:endCxn id="87" idx="5"/>
          </p:cNvCxnSpPr>
          <p:nvPr/>
        </p:nvCxnSpPr>
        <p:spPr bwMode="auto">
          <a:xfrm flipH="1" flipV="1">
            <a:off x="7477919" y="3595893"/>
            <a:ext cx="266281" cy="2699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474200" y="386589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51</a:t>
            </a:r>
          </a:p>
        </p:txBody>
      </p:sp>
      <p:cxnSp>
        <p:nvCxnSpPr>
          <p:cNvPr id="96" name="直接连接符 95"/>
          <p:cNvCxnSpPr>
            <a:stCxn id="101" idx="0"/>
            <a:endCxn id="91" idx="5"/>
          </p:cNvCxnSpPr>
          <p:nvPr/>
        </p:nvCxnSpPr>
        <p:spPr bwMode="auto">
          <a:xfrm flipH="1" flipV="1">
            <a:off x="7935119" y="4296083"/>
            <a:ext cx="272881" cy="2972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7938000" y="4593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7626600" y="522009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80</a:t>
            </a:r>
          </a:p>
        </p:txBody>
      </p:sp>
      <p:cxnSp>
        <p:nvCxnSpPr>
          <p:cNvPr id="103" name="直接连接符 102"/>
          <p:cNvCxnSpPr>
            <a:stCxn id="101" idx="3"/>
            <a:endCxn id="102" idx="0"/>
          </p:cNvCxnSpPr>
          <p:nvPr/>
        </p:nvCxnSpPr>
        <p:spPr bwMode="auto">
          <a:xfrm flipH="1">
            <a:off x="7896600" y="5023537"/>
            <a:ext cx="120481" cy="1965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106" idx="0"/>
            <a:endCxn id="101" idx="5"/>
          </p:cNvCxnSpPr>
          <p:nvPr/>
        </p:nvCxnSpPr>
        <p:spPr bwMode="auto">
          <a:xfrm flipH="1" flipV="1">
            <a:off x="8398919" y="5023537"/>
            <a:ext cx="190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8319000" y="52029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116" name="Oval 30"/>
          <p:cNvSpPr>
            <a:spLocks noChangeArrowheads="1"/>
          </p:cNvSpPr>
          <p:nvPr/>
        </p:nvSpPr>
        <p:spPr bwMode="auto">
          <a:xfrm>
            <a:off x="7086600" y="45639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45</a:t>
            </a:r>
          </a:p>
        </p:txBody>
      </p:sp>
      <p:cxnSp>
        <p:nvCxnSpPr>
          <p:cNvPr id="119" name="直接连接符 118"/>
          <p:cNvCxnSpPr>
            <a:stCxn id="91" idx="3"/>
            <a:endCxn id="116" idx="0"/>
          </p:cNvCxnSpPr>
          <p:nvPr/>
        </p:nvCxnSpPr>
        <p:spPr bwMode="auto">
          <a:xfrm flipH="1">
            <a:off x="7356600" y="4296083"/>
            <a:ext cx="196681" cy="2678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1981200" y="536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45</a:t>
            </a:r>
          </a:p>
        </p:txBody>
      </p:sp>
      <p:cxnSp>
        <p:nvCxnSpPr>
          <p:cNvPr id="122" name="直接连接符 121"/>
          <p:cNvCxnSpPr>
            <a:stCxn id="114" idx="3"/>
            <a:endCxn id="121" idx="0"/>
          </p:cNvCxnSpPr>
          <p:nvPr/>
        </p:nvCxnSpPr>
        <p:spPr bwMode="auto">
          <a:xfrm flipH="1">
            <a:off x="2251200" y="5107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3"/>
          <p:cNvSpPr txBox="1">
            <a:spLocks noChangeArrowheads="1"/>
          </p:cNvSpPr>
          <p:nvPr/>
        </p:nvSpPr>
        <p:spPr bwMode="auto">
          <a:xfrm flipH="1">
            <a:off x="3048000" y="1799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0800000" flipV="1">
            <a:off x="2806202" y="2332799"/>
            <a:ext cx="317999" cy="19919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17328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83" grpId="0" animBg="1"/>
      <p:bldP spid="84" grpId="0" animBg="1"/>
      <p:bldP spid="87" grpId="0" animBg="1"/>
      <p:bldP spid="88" grpId="0" animBg="1"/>
      <p:bldP spid="91" grpId="0" animBg="1"/>
      <p:bldP spid="101" grpId="0" animBg="1"/>
      <p:bldP spid="102" grpId="0" animBg="1"/>
      <p:bldP spid="106" grpId="0" animBg="1"/>
      <p:bldP spid="1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1534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>
                <a:solidFill>
                  <a:srgbClr val="003399"/>
                </a:solidFill>
              </a:rPr>
              <a:t> 顺序表示 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-- </a:t>
            </a:r>
            <a:r>
              <a:rPr lang="zh-CN" altLang="en-US" sz="3200" dirty="0"/>
              <a:t>顺序表，</a:t>
            </a:r>
            <a:endParaRPr lang="en-US" altLang="zh-CN" sz="3200" dirty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-- </a:t>
            </a:r>
            <a:r>
              <a:rPr lang="zh-CN" altLang="en-US" sz="3200" dirty="0"/>
              <a:t>有序顺序表上的二分法检索；</a:t>
            </a:r>
            <a:endParaRPr lang="en-US" altLang="zh-CN" sz="3200" dirty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2. </a:t>
            </a:r>
            <a:r>
              <a:rPr lang="zh-CN" altLang="en-US" sz="3200" dirty="0">
                <a:solidFill>
                  <a:srgbClr val="003399"/>
                </a:solidFill>
              </a:rPr>
              <a:t>链接表示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-- </a:t>
            </a:r>
            <a:r>
              <a:rPr lang="zh-CN" altLang="en-US" sz="3200" dirty="0"/>
              <a:t>单链表，</a:t>
            </a:r>
            <a:endParaRPr lang="en-US" altLang="zh-CN" sz="3200" dirty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dirty="0">
                <a:solidFill>
                  <a:srgbClr val="C00000"/>
                </a:solidFill>
              </a:rPr>
              <a:t>-- </a:t>
            </a:r>
            <a:r>
              <a:rPr lang="zh-CN" altLang="en-US" sz="3200" dirty="0">
                <a:solidFill>
                  <a:srgbClr val="C00000"/>
                </a:solidFill>
              </a:rPr>
              <a:t>二叉排序树；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3. </a:t>
            </a:r>
            <a:r>
              <a:rPr lang="zh-CN" altLang="en-US" sz="3200" dirty="0">
                <a:solidFill>
                  <a:srgbClr val="003399"/>
                </a:solidFill>
              </a:rPr>
              <a:t>散列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zh-CN" altLang="en-US" sz="3200" dirty="0">
                <a:solidFill>
                  <a:srgbClr val="003399"/>
                </a:solidFill>
              </a:rPr>
              <a:t>哈希</a:t>
            </a:r>
            <a:r>
              <a:rPr lang="en-US" altLang="zh-CN" sz="3200" dirty="0">
                <a:solidFill>
                  <a:srgbClr val="003399"/>
                </a:solidFill>
              </a:rPr>
              <a:t>)</a:t>
            </a:r>
            <a:r>
              <a:rPr lang="zh-CN" altLang="en-US" sz="3200" dirty="0">
                <a:solidFill>
                  <a:srgbClr val="003399"/>
                </a:solidFill>
              </a:rPr>
              <a:t>表示 </a:t>
            </a:r>
            <a:r>
              <a:rPr lang="en-US" altLang="zh-CN" sz="3200" dirty="0">
                <a:solidFill>
                  <a:srgbClr val="003399"/>
                </a:solidFill>
              </a:rPr>
              <a:t>-- </a:t>
            </a:r>
            <a:r>
              <a:rPr lang="zh-CN" altLang="en-US" sz="3200" dirty="0">
                <a:solidFill>
                  <a:srgbClr val="003399"/>
                </a:solidFill>
              </a:rPr>
              <a:t>散列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zh-CN" altLang="en-US" sz="3200" dirty="0">
                <a:solidFill>
                  <a:srgbClr val="003399"/>
                </a:solidFill>
              </a:rPr>
              <a:t>哈希</a:t>
            </a:r>
            <a:r>
              <a:rPr lang="en-US" altLang="zh-CN" sz="3200" dirty="0">
                <a:solidFill>
                  <a:srgbClr val="003399"/>
                </a:solidFill>
              </a:rPr>
              <a:t>, hash)</a:t>
            </a:r>
            <a:r>
              <a:rPr lang="zh-CN" altLang="en-US" sz="3200" dirty="0">
                <a:solidFill>
                  <a:srgbClr val="003399"/>
                </a:solidFill>
              </a:rPr>
              <a:t>表；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2819400" y="4953000"/>
            <a:ext cx="5257800" cy="1566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/>
              <a:t>将左子树放在</a:t>
            </a:r>
            <a:endParaRPr lang="en-US" altLang="zh-CN" dirty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>
                <a:sym typeface="Wingdings" pitchFamily="2" charset="2"/>
              </a:rPr>
              <a:t>右子树</a:t>
            </a:r>
            <a:r>
              <a:rPr lang="en-US" altLang="zh-CN" dirty="0">
                <a:sym typeface="Wingdings" pitchFamily="2" charset="2"/>
              </a:rPr>
              <a:t>”</a:t>
            </a:r>
            <a:r>
              <a:rPr lang="zh-CN" altLang="en-US" dirty="0">
                <a:sym typeface="Wingdings" pitchFamily="2" charset="2"/>
              </a:rPr>
              <a:t>中序第</a:t>
            </a:r>
            <a:r>
              <a:rPr lang="en-US" altLang="zh-CN" dirty="0">
                <a:sym typeface="Wingdings" pitchFamily="2" charset="2"/>
              </a:rPr>
              <a:t>1</a:t>
            </a:r>
            <a:r>
              <a:rPr lang="zh-CN" altLang="en-US" dirty="0">
                <a:sym typeface="Wingdings" pitchFamily="2" charset="2"/>
              </a:rPr>
              <a:t>元素</a:t>
            </a:r>
            <a:r>
              <a:rPr lang="en-US" altLang="zh-CN" dirty="0">
                <a:sym typeface="Wingdings" pitchFamily="2" charset="2"/>
              </a:rPr>
              <a:t>”</a:t>
            </a:r>
            <a:r>
              <a:rPr lang="zh-CN" altLang="en-US" dirty="0">
                <a:sym typeface="Wingdings" pitchFamily="2" charset="2"/>
              </a:rPr>
              <a:t>之前，</a:t>
            </a:r>
            <a:endParaRPr lang="en-US" altLang="zh-CN" dirty="0">
              <a:sym typeface="Wingdings" pitchFamily="2" charset="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3399"/>
                </a:solidFill>
              </a:rPr>
              <a:t>即，右子树的左下方。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6546600" y="23897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70800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096000" y="29637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57" idx="3"/>
            <a:endCxn id="56" idx="0"/>
          </p:cNvCxnSpPr>
          <p:nvPr/>
        </p:nvCxnSpPr>
        <p:spPr bwMode="auto">
          <a:xfrm rot="5400000">
            <a:off x="6884368" y="2115024"/>
            <a:ext cx="206947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57" idx="5"/>
            <a:endCxn id="69" idx="0"/>
          </p:cNvCxnSpPr>
          <p:nvPr/>
        </p:nvCxnSpPr>
        <p:spPr bwMode="auto">
          <a:xfrm rot="16200000" flipH="1">
            <a:off x="7629782" y="2093927"/>
            <a:ext cx="247555" cy="42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56" idx="3"/>
            <a:endCxn id="58" idx="0"/>
          </p:cNvCxnSpPr>
          <p:nvPr/>
        </p:nvCxnSpPr>
        <p:spPr bwMode="auto">
          <a:xfrm rot="5400000">
            <a:off x="6423933" y="2761997"/>
            <a:ext cx="143817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7696200" y="2430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239000" y="30774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80</a:t>
            </a:r>
          </a:p>
        </p:txBody>
      </p:sp>
      <p:cxnSp>
        <p:nvCxnSpPr>
          <p:cNvPr id="72" name="直接连接符 71"/>
          <p:cNvCxnSpPr>
            <a:stCxn id="69" idx="3"/>
            <a:endCxn id="71" idx="0"/>
          </p:cNvCxnSpPr>
          <p:nvPr/>
        </p:nvCxnSpPr>
        <p:spPr bwMode="auto">
          <a:xfrm rot="5400000">
            <a:off x="7533710" y="2835828"/>
            <a:ext cx="21686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69" idx="5"/>
          </p:cNvCxnSpPr>
          <p:nvPr/>
        </p:nvCxnSpPr>
        <p:spPr bwMode="auto">
          <a:xfrm rot="16200000" flipV="1">
            <a:off x="8190402" y="2827255"/>
            <a:ext cx="199717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30602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6775200" y="37338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235200" y="434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77" name="直接连接符 76"/>
          <p:cNvCxnSpPr>
            <a:stCxn id="75" idx="3"/>
          </p:cNvCxnSpPr>
          <p:nvPr/>
        </p:nvCxnSpPr>
        <p:spPr bwMode="auto">
          <a:xfrm rot="5400000">
            <a:off x="6590902" y="4154490"/>
            <a:ext cx="253879" cy="272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79" idx="0"/>
            <a:endCxn id="75" idx="5"/>
          </p:cNvCxnSpPr>
          <p:nvPr/>
        </p:nvCxnSpPr>
        <p:spPr bwMode="auto">
          <a:xfrm flipH="1" flipV="1">
            <a:off x="7236119" y="4163991"/>
            <a:ext cx="266281" cy="1944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7232400" y="43584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80" name="Oval 30"/>
          <p:cNvSpPr>
            <a:spLocks noChangeArrowheads="1"/>
          </p:cNvSpPr>
          <p:nvPr/>
        </p:nvSpPr>
        <p:spPr bwMode="auto">
          <a:xfrm>
            <a:off x="6844800" y="503093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1" name="直接连接符 80"/>
          <p:cNvCxnSpPr>
            <a:stCxn id="79" idx="3"/>
            <a:endCxn id="80" idx="0"/>
          </p:cNvCxnSpPr>
          <p:nvPr/>
        </p:nvCxnSpPr>
        <p:spPr bwMode="auto">
          <a:xfrm flipH="1">
            <a:off x="7114800" y="4788601"/>
            <a:ext cx="196681" cy="2423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5" idx="0"/>
            <a:endCxn id="79" idx="5"/>
          </p:cNvCxnSpPr>
          <p:nvPr/>
        </p:nvCxnSpPr>
        <p:spPr bwMode="auto">
          <a:xfrm flipH="1" flipV="1">
            <a:off x="7693319" y="4788601"/>
            <a:ext cx="266281" cy="27662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7689600" y="506522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120" name="Oval 30"/>
          <p:cNvSpPr>
            <a:spLocks noChangeArrowheads="1"/>
          </p:cNvSpPr>
          <p:nvPr/>
        </p:nvSpPr>
        <p:spPr bwMode="auto">
          <a:xfrm>
            <a:off x="7302000" y="571673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45</a:t>
            </a:r>
          </a:p>
        </p:txBody>
      </p:sp>
      <p:cxnSp>
        <p:nvCxnSpPr>
          <p:cNvPr id="123" name="直接连接符 122"/>
          <p:cNvCxnSpPr>
            <a:stCxn id="115" idx="3"/>
            <a:endCxn id="120" idx="0"/>
          </p:cNvCxnSpPr>
          <p:nvPr/>
        </p:nvCxnSpPr>
        <p:spPr bwMode="auto">
          <a:xfrm rot="5400000">
            <a:off x="7559683" y="5507731"/>
            <a:ext cx="22131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71" idx="3"/>
            <a:endCxn id="75" idx="0"/>
          </p:cNvCxnSpPr>
          <p:nvPr/>
        </p:nvCxnSpPr>
        <p:spPr bwMode="auto">
          <a:xfrm rot="5400000">
            <a:off x="7068537" y="3484255"/>
            <a:ext cx="226209" cy="272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>
                <a:latin typeface="+mj-lt"/>
              </a:rPr>
              <a:t>删除</a:t>
            </a:r>
            <a:r>
              <a:rPr lang="en-US" altLang="zh-CN" sz="3000" kern="0" dirty="0">
                <a:latin typeface="+mj-lt"/>
              </a:rPr>
              <a:t>73</a:t>
            </a:r>
            <a:r>
              <a:rPr lang="zh-CN" altLang="en-US" sz="3000" kern="0" dirty="0">
                <a:latin typeface="+mj-lt"/>
              </a:rPr>
              <a:t>：</a:t>
            </a:r>
            <a:endParaRPr lang="en-US" altLang="zh-CN" sz="3000" kern="0" dirty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>
              <a:latin typeface="+mj-lt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1676400" y="533400"/>
            <a:ext cx="74676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+mj-lt"/>
              </a:rPr>
              <a:t>法</a:t>
            </a:r>
            <a:r>
              <a:rPr lang="en-US" altLang="zh-CN" sz="3000" kern="0" dirty="0">
                <a:solidFill>
                  <a:srgbClr val="003399"/>
                </a:solidFill>
                <a:latin typeface="+mj-lt"/>
              </a:rPr>
              <a:t>1--</a:t>
            </a:r>
            <a:r>
              <a:rPr lang="zh-CN" altLang="en-US" sz="3000" kern="0" dirty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kern="0" dirty="0">
                <a:latin typeface="+mj-lt"/>
              </a:rPr>
              <a:t>将</a:t>
            </a:r>
            <a:r>
              <a:rPr lang="en-US" altLang="zh-CN" sz="3000" kern="0" dirty="0">
                <a:latin typeface="+mj-lt"/>
              </a:rPr>
              <a:t>*p</a:t>
            </a:r>
            <a:r>
              <a:rPr lang="zh-CN" altLang="en-US" sz="3000" kern="0" dirty="0">
                <a:latin typeface="+mj-lt"/>
              </a:rPr>
              <a:t>的</a:t>
            </a:r>
            <a:r>
              <a:rPr lang="en-US" altLang="zh-CN" sz="3000" kern="0" dirty="0">
                <a:latin typeface="+mj-lt"/>
              </a:rPr>
              <a:t>2</a:t>
            </a:r>
            <a:r>
              <a:rPr lang="zh-CN" altLang="en-US" sz="3000" kern="0" dirty="0">
                <a:latin typeface="+mj-lt"/>
              </a:rPr>
              <a:t>棵子树合并成</a:t>
            </a:r>
            <a:r>
              <a:rPr lang="en-US" altLang="zh-CN" sz="3000" kern="0" dirty="0">
                <a:latin typeface="+mj-lt"/>
              </a:rPr>
              <a:t>1</a:t>
            </a:r>
            <a:r>
              <a:rPr lang="zh-CN" altLang="en-US" sz="3000" kern="0" dirty="0">
                <a:latin typeface="+mj-lt"/>
              </a:rPr>
              <a:t>棵，</a:t>
            </a:r>
            <a:r>
              <a:rPr lang="en-US" altLang="zh-CN" sz="3000" kern="0" dirty="0">
                <a:latin typeface="+mj-lt"/>
              </a:rPr>
              <a:t>2</a:t>
            </a:r>
            <a:r>
              <a:rPr lang="zh-CN" altLang="en-US" sz="3000" kern="0" dirty="0">
                <a:latin typeface="+mj-lt"/>
              </a:rPr>
              <a:t>种方法</a:t>
            </a:r>
            <a:endParaRPr lang="en-US" altLang="zh-CN" sz="3000" kern="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(a)</a:t>
            </a:r>
            <a:r>
              <a:rPr lang="zh-CN" altLang="en-US" sz="3000" kern="0" dirty="0"/>
              <a:t>以左子树为主</a:t>
            </a:r>
            <a:r>
              <a:rPr lang="en-US" altLang="zh-CN" sz="3000" kern="0" dirty="0"/>
              <a:t>(P213) </a:t>
            </a:r>
            <a:r>
              <a:rPr lang="zh-CN" altLang="en-US" sz="3000" kern="0" dirty="0"/>
              <a:t>，</a:t>
            </a:r>
            <a:r>
              <a:rPr lang="en-US" altLang="zh-CN" sz="3000" kern="0" dirty="0">
                <a:solidFill>
                  <a:srgbClr val="C00000"/>
                </a:solidFill>
              </a:rPr>
              <a:t>(b)</a:t>
            </a:r>
            <a:r>
              <a:rPr lang="zh-CN" altLang="en-US" sz="3000" kern="0" dirty="0">
                <a:solidFill>
                  <a:srgbClr val="C00000"/>
                </a:solidFill>
              </a:rPr>
              <a:t>以右子树为主</a:t>
            </a:r>
            <a:endParaRPr lang="en-US" altLang="zh-CN" sz="3000" kern="0" dirty="0">
              <a:solidFill>
                <a:srgbClr val="C00000"/>
              </a:solidFill>
            </a:endParaRPr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1123200" y="248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2342400" y="2458962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89800" y="317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130" idx="3"/>
            <a:endCxn id="62" idx="0"/>
          </p:cNvCxnSpPr>
          <p:nvPr/>
        </p:nvCxnSpPr>
        <p:spPr bwMode="auto">
          <a:xfrm flipH="1">
            <a:off x="1393200" y="2182791"/>
            <a:ext cx="4186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130" idx="5"/>
            <a:endCxn id="63" idx="0"/>
          </p:cNvCxnSpPr>
          <p:nvPr/>
        </p:nvCxnSpPr>
        <p:spPr bwMode="auto">
          <a:xfrm>
            <a:off x="2193719" y="2182791"/>
            <a:ext cx="418681" cy="2761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>
            <a:stCxn id="62" idx="3"/>
            <a:endCxn id="65" idx="0"/>
          </p:cNvCxnSpPr>
          <p:nvPr/>
        </p:nvCxnSpPr>
        <p:spPr bwMode="auto">
          <a:xfrm flipH="1">
            <a:off x="859800" y="29153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63" idx="3"/>
            <a:endCxn id="85" idx="0"/>
          </p:cNvCxnSpPr>
          <p:nvPr/>
        </p:nvCxnSpPr>
        <p:spPr bwMode="auto">
          <a:xfrm flipH="1">
            <a:off x="1857000" y="2889153"/>
            <a:ext cx="5644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587000" y="3220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199400" y="393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87" name="直接连接符 86"/>
          <p:cNvCxnSpPr>
            <a:stCxn id="85" idx="3"/>
            <a:endCxn id="86" idx="0"/>
          </p:cNvCxnSpPr>
          <p:nvPr/>
        </p:nvCxnSpPr>
        <p:spPr bwMode="auto">
          <a:xfrm flipH="1">
            <a:off x="1469400" y="3651153"/>
            <a:ext cx="196681" cy="2818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89" idx="0"/>
            <a:endCxn id="85" idx="5"/>
          </p:cNvCxnSpPr>
          <p:nvPr/>
        </p:nvCxnSpPr>
        <p:spPr bwMode="auto">
          <a:xfrm flipH="1" flipV="1">
            <a:off x="2047919" y="3651153"/>
            <a:ext cx="196681" cy="2968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1974600" y="39480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15936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91" name="直接连接符 90"/>
          <p:cNvCxnSpPr>
            <a:stCxn id="89" idx="3"/>
            <a:endCxn id="90" idx="0"/>
          </p:cNvCxnSpPr>
          <p:nvPr/>
        </p:nvCxnSpPr>
        <p:spPr bwMode="auto">
          <a:xfrm flipH="1">
            <a:off x="1863600" y="4378201"/>
            <a:ext cx="1900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101" idx="0"/>
            <a:endCxn id="89" idx="5"/>
          </p:cNvCxnSpPr>
          <p:nvPr/>
        </p:nvCxnSpPr>
        <p:spPr bwMode="auto">
          <a:xfrm flipH="1" flipV="1">
            <a:off x="2435519" y="4378201"/>
            <a:ext cx="1966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23622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51</a:t>
            </a:r>
          </a:p>
        </p:txBody>
      </p:sp>
      <p:cxnSp>
        <p:nvCxnSpPr>
          <p:cNvPr id="102" name="直接连接符 101"/>
          <p:cNvCxnSpPr>
            <a:stCxn id="103" idx="0"/>
            <a:endCxn id="63" idx="5"/>
          </p:cNvCxnSpPr>
          <p:nvPr/>
        </p:nvCxnSpPr>
        <p:spPr bwMode="auto">
          <a:xfrm flipH="1" flipV="1">
            <a:off x="2803319" y="2889153"/>
            <a:ext cx="5080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3041400" y="32178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2730000" y="39501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80</a:t>
            </a:r>
          </a:p>
        </p:txBody>
      </p:sp>
      <p:cxnSp>
        <p:nvCxnSpPr>
          <p:cNvPr id="106" name="直接连接符 105"/>
          <p:cNvCxnSpPr>
            <a:stCxn id="103" idx="3"/>
            <a:endCxn id="104" idx="0"/>
          </p:cNvCxnSpPr>
          <p:nvPr/>
        </p:nvCxnSpPr>
        <p:spPr bwMode="auto">
          <a:xfrm flipH="1">
            <a:off x="3000000" y="3647991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3502319" y="3647991"/>
            <a:ext cx="1138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3346200" y="39330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125" name="Oval 30"/>
          <p:cNvSpPr>
            <a:spLocks noChangeArrowheads="1"/>
          </p:cNvSpPr>
          <p:nvPr/>
        </p:nvSpPr>
        <p:spPr bwMode="auto">
          <a:xfrm>
            <a:off x="1981200" y="536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45</a:t>
            </a:r>
          </a:p>
        </p:txBody>
      </p:sp>
      <p:cxnSp>
        <p:nvCxnSpPr>
          <p:cNvPr id="127" name="直接连接符 126"/>
          <p:cNvCxnSpPr>
            <a:stCxn id="101" idx="3"/>
            <a:endCxn id="125" idx="0"/>
          </p:cNvCxnSpPr>
          <p:nvPr/>
        </p:nvCxnSpPr>
        <p:spPr bwMode="auto">
          <a:xfrm flipH="1">
            <a:off x="2251200" y="5107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Rectangle 3"/>
          <p:cNvSpPr txBox="1">
            <a:spLocks noChangeArrowheads="1"/>
          </p:cNvSpPr>
          <p:nvPr/>
        </p:nvSpPr>
        <p:spPr bwMode="auto">
          <a:xfrm flipH="1">
            <a:off x="3048000" y="1799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129" name="直接箭头连接符 128"/>
          <p:cNvCxnSpPr/>
          <p:nvPr/>
        </p:nvCxnSpPr>
        <p:spPr bwMode="auto">
          <a:xfrm rot="10800000" flipV="1">
            <a:off x="2806202" y="2332799"/>
            <a:ext cx="317999" cy="19919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27"/>
          <p:cNvSpPr>
            <a:spLocks noChangeArrowheads="1"/>
          </p:cNvSpPr>
          <p:nvPr/>
        </p:nvSpPr>
        <p:spPr bwMode="auto">
          <a:xfrm>
            <a:off x="17328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9" grpId="0" animBg="1"/>
      <p:bldP spid="71" grpId="0" animBg="1"/>
      <p:bldP spid="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10668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当</a:t>
            </a:r>
            <a:r>
              <a:rPr lang="en-US" altLang="zh-CN" kern="0" dirty="0"/>
              <a:t>*p</a:t>
            </a:r>
            <a:r>
              <a:rPr lang="zh-CN" altLang="en-US" kern="0" dirty="0"/>
              <a:t>同时有左、右孩子时，则以</a:t>
            </a:r>
            <a:r>
              <a:rPr lang="en-US" altLang="zh-CN" kern="0" dirty="0"/>
              <a:t>*p</a:t>
            </a:r>
            <a:r>
              <a:rPr lang="zh-CN" altLang="en-US" kern="0" dirty="0"/>
              <a:t>的左子树为主， </a:t>
            </a:r>
            <a:endParaRPr lang="en-US" altLang="zh-CN" kern="0" dirty="0"/>
          </a:p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</a:t>
            </a:r>
            <a:r>
              <a:rPr lang="zh-CN" altLang="en-US" kern="0" dirty="0"/>
              <a:t>将*</a:t>
            </a:r>
            <a:r>
              <a:rPr lang="en-US" altLang="zh-CN" kern="0" dirty="0"/>
              <a:t>p</a:t>
            </a:r>
            <a:r>
              <a:rPr lang="zh-CN" altLang="en-US" kern="0" dirty="0"/>
              <a:t>的两棵子树合并成</a:t>
            </a:r>
            <a:r>
              <a:rPr lang="en-US" altLang="zh-CN" kern="0" dirty="0"/>
              <a:t>1</a:t>
            </a:r>
            <a:r>
              <a:rPr lang="zh-CN" altLang="en-US" kern="0" dirty="0"/>
              <a:t>棵，取代*</a:t>
            </a:r>
            <a:r>
              <a:rPr lang="en-US" altLang="zh-CN" kern="0" dirty="0"/>
              <a:t>p</a:t>
            </a:r>
            <a:r>
              <a:rPr lang="zh-CN" altLang="en-US" kern="0" dirty="0"/>
              <a:t>；</a:t>
            </a:r>
            <a:endParaRPr lang="en-US" altLang="zh-CN" sz="3200" kern="0" baseline="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7.3.4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二叉排序树的删除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304802" y="2057400"/>
            <a:ext cx="9144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delete(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SearchTree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p,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r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指向结点的指针</a:t>
            </a:r>
            <a:endParaRPr kumimoji="0" lang="en-US" altLang="zh-CN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p=*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  while(p) {  </a:t>
            </a:r>
            <a:r>
              <a:rPr lang="en-US" altLang="zh-CN" sz="3200" kern="0" dirty="0">
                <a:latin typeface="+mn-lt"/>
              </a:rPr>
              <a:t>if(p-&gt;key ==x)  break; 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                if(p-&gt;key &gt; x)   p=p-&gt;</a:t>
            </a:r>
            <a:r>
              <a:rPr lang="en-US" altLang="zh-CN" sz="3200" kern="0" dirty="0" err="1">
                <a:latin typeface="+mn-lt"/>
              </a:rPr>
              <a:t>llink</a:t>
            </a:r>
            <a:r>
              <a:rPr lang="en-US" altLang="zh-CN" sz="3200" kern="0" dirty="0">
                <a:latin typeface="+mn-lt"/>
              </a:rPr>
              <a:t>; 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 else                 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p=p-&gt;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>
                <a:solidFill>
                  <a:srgbClr val="C00000"/>
                </a:solidFill>
              </a:rPr>
              <a:t>}</a:t>
            </a:r>
            <a:r>
              <a:rPr lang="en-US" altLang="zh-CN" sz="3200" kern="0" dirty="0">
                <a:solidFill>
                  <a:srgbClr val="008A00"/>
                </a:solidFill>
              </a:rPr>
              <a:t>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if(p==Null)     return 0;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00600" y="4322058"/>
            <a:ext cx="360066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en-US" altLang="zh-CN" kern="0" dirty="0" err="1">
                <a:solidFill>
                  <a:srgbClr val="008000"/>
                </a:solidFill>
              </a:rPr>
              <a:t>parentp</a:t>
            </a:r>
            <a:r>
              <a:rPr lang="zh-CN" altLang="en-US" kern="0" dirty="0">
                <a:solidFill>
                  <a:srgbClr val="008000"/>
                </a:solidFill>
              </a:rPr>
              <a:t>用作</a:t>
            </a:r>
            <a:r>
              <a:rPr lang="en-US" altLang="zh-CN" kern="0" dirty="0">
                <a:solidFill>
                  <a:srgbClr val="008000"/>
                </a:solidFill>
              </a:rPr>
              <a:t>p</a:t>
            </a:r>
            <a:r>
              <a:rPr lang="zh-CN" altLang="en-US" kern="0" dirty="0">
                <a:solidFill>
                  <a:srgbClr val="008000"/>
                </a:solidFill>
              </a:rPr>
              <a:t>的父亲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477000" y="3769204"/>
            <a:ext cx="164019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</a:t>
            </a:r>
            <a:r>
              <a:rPr lang="zh-CN" altLang="en-US" kern="0" dirty="0">
                <a:solidFill>
                  <a:srgbClr val="C00000"/>
                </a:solidFill>
              </a:rPr>
              <a:t>先查找</a:t>
            </a:r>
            <a:r>
              <a:rPr lang="en-US" altLang="zh-CN" kern="0" dirty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2558" y="5998458"/>
            <a:ext cx="480624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此时，</a:t>
            </a:r>
            <a:r>
              <a:rPr lang="en-US" altLang="zh-CN" kern="0" dirty="0">
                <a:solidFill>
                  <a:srgbClr val="990099"/>
                </a:solidFill>
              </a:rPr>
              <a:t>*</a:t>
            </a:r>
            <a:r>
              <a:rPr lang="en-US" altLang="zh-CN" kern="0" dirty="0" err="1">
                <a:solidFill>
                  <a:srgbClr val="990099"/>
                </a:solidFill>
              </a:rPr>
              <a:t>ptree</a:t>
            </a:r>
            <a:r>
              <a:rPr lang="zh-CN" altLang="en-US" kern="0" dirty="0">
                <a:solidFill>
                  <a:srgbClr val="990099"/>
                </a:solidFill>
              </a:rPr>
              <a:t>中没有</a:t>
            </a:r>
            <a:r>
              <a:rPr lang="en-US" altLang="zh-CN" kern="0" dirty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7620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if(p==Null)     return 0;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if(p-&gt;</a:t>
            </a:r>
            <a:r>
              <a:rPr lang="en-US" altLang="zh-CN" sz="3200" kern="0" dirty="0" err="1">
                <a:latin typeface="+mn-lt"/>
              </a:rPr>
              <a:t>llink</a:t>
            </a:r>
            <a:r>
              <a:rPr lang="en-US" altLang="zh-CN" sz="3200" kern="0" dirty="0">
                <a:latin typeface="+mn-lt"/>
              </a:rPr>
              <a:t>==Null &amp;&amp; p-&gt;</a:t>
            </a:r>
            <a:r>
              <a:rPr lang="en-US" altLang="zh-CN" sz="3200" kern="0" dirty="0" err="1">
                <a:latin typeface="+mn-lt"/>
              </a:rPr>
              <a:t>rlink</a:t>
            </a:r>
            <a:r>
              <a:rPr lang="en-US" altLang="zh-CN" sz="3200" kern="0" dirty="0">
                <a:latin typeface="+mn-lt"/>
              </a:rPr>
              <a:t>==Null)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Null;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  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else if</a:t>
            </a:r>
            <a:r>
              <a:rPr lang="en-US" altLang="zh-CN" sz="3200" kern="0" dirty="0">
                <a:latin typeface="+mn-lt"/>
              </a:rPr>
              <a:t>(</a:t>
            </a:r>
            <a:r>
              <a:rPr lang="en-US" altLang="zh-CN" sz="3200" kern="0" dirty="0" err="1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>
                <a:latin typeface="+mn-lt"/>
              </a:rPr>
              <a:t>-&gt;</a:t>
            </a:r>
            <a:r>
              <a:rPr lang="en-US" altLang="zh-CN" sz="3200" kern="0" dirty="0" err="1">
                <a:latin typeface="+mn-lt"/>
              </a:rPr>
              <a:t>llink</a:t>
            </a:r>
            <a:r>
              <a:rPr lang="en-US" altLang="zh-CN" sz="3200" kern="0" dirty="0">
                <a:latin typeface="+mn-lt"/>
              </a:rPr>
              <a:t>==p)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</a:t>
            </a: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>
                <a:latin typeface="+mn-lt"/>
              </a:rPr>
              <a:t>      </a:t>
            </a:r>
            <a:r>
              <a:rPr lang="en-US" altLang="zh-CN" sz="3200" kern="0" baseline="0" dirty="0">
                <a:solidFill>
                  <a:srgbClr val="0000CC"/>
                </a:solidFill>
                <a:latin typeface="+mn-lt"/>
              </a:rPr>
              <a:t>else</a:t>
            </a: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</a:t>
            </a:r>
          </a:p>
          <a:p>
            <a:pPr marL="108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>
                <a:latin typeface="+mn-lt"/>
              </a:rPr>
              <a:t>      free(p);   return 1;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5562600" y="32004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6368" y="1981200"/>
            <a:ext cx="47852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是树根，则特殊处理</a:t>
            </a:r>
            <a:endParaRPr lang="en-US" altLang="zh-CN" kern="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en-US" altLang="zh-CN" kern="0" dirty="0" err="1">
                <a:solidFill>
                  <a:srgbClr val="008A00"/>
                </a:solidFill>
              </a:rPr>
              <a:t>ptree</a:t>
            </a:r>
            <a:r>
              <a:rPr lang="zh-CN" altLang="en-US" kern="0" dirty="0">
                <a:solidFill>
                  <a:srgbClr val="008A00"/>
                </a:solidFill>
              </a:rPr>
              <a:t>是树根的二级指针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05600" y="1407004"/>
            <a:ext cx="27278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//1.</a:t>
            </a:r>
            <a:r>
              <a:rPr lang="zh-CN" altLang="en-US" kern="0" dirty="0">
                <a:solidFill>
                  <a:srgbClr val="C00000"/>
                </a:solidFill>
              </a:rPr>
              <a:t>若*</a:t>
            </a:r>
            <a:r>
              <a:rPr lang="en-US" altLang="zh-CN" kern="0" dirty="0">
                <a:solidFill>
                  <a:srgbClr val="C00000"/>
                </a:solidFill>
              </a:rPr>
              <a:t>p</a:t>
            </a:r>
            <a:r>
              <a:rPr lang="zh-CN" altLang="en-US" kern="0" dirty="0">
                <a:solidFill>
                  <a:srgbClr val="C00000"/>
                </a:solidFill>
              </a:rPr>
              <a:t>是叶子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2558" y="797404"/>
            <a:ext cx="4501442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此时，</a:t>
            </a:r>
            <a:r>
              <a:rPr lang="en-US" altLang="zh-CN" kern="0" dirty="0" err="1">
                <a:solidFill>
                  <a:srgbClr val="990099"/>
                </a:solidFill>
              </a:rPr>
              <a:t>ptree</a:t>
            </a:r>
            <a:r>
              <a:rPr lang="zh-CN" altLang="en-US" kern="0" dirty="0">
                <a:solidFill>
                  <a:srgbClr val="990099"/>
                </a:solidFill>
              </a:rPr>
              <a:t>中没有</a:t>
            </a:r>
            <a:r>
              <a:rPr lang="en-US" altLang="zh-CN" kern="0" dirty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2600" y="42672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" y="1867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/>
              <a:t> { 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4343400" y="52578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释放空间，返回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991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if(p-&gt;</a:t>
            </a:r>
            <a:r>
              <a:rPr lang="en-US" altLang="zh-CN" sz="3200" kern="0" dirty="0" err="1">
                <a:latin typeface="+mn-lt"/>
              </a:rPr>
              <a:t>llink</a:t>
            </a:r>
            <a:r>
              <a:rPr lang="en-US" altLang="zh-CN" sz="3200" kern="0" dirty="0">
                <a:latin typeface="+mn-lt"/>
              </a:rPr>
              <a:t>==Null &amp;&amp; p-&gt;</a:t>
            </a:r>
            <a:r>
              <a:rPr lang="en-US" altLang="zh-CN" sz="3200" kern="0" dirty="0" err="1">
                <a:latin typeface="+mn-lt"/>
              </a:rPr>
              <a:t>rlink</a:t>
            </a:r>
            <a:r>
              <a:rPr lang="en-US" altLang="zh-CN" sz="3200" kern="0" dirty="0">
                <a:latin typeface="+mn-lt"/>
              </a:rPr>
              <a:t>!=Null)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{ if(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p-&gt;</a:t>
            </a:r>
            <a:r>
              <a:rPr lang="en-US" altLang="zh-CN" sz="3200" kern="0" dirty="0" err="1">
                <a:latin typeface="+mn-lt"/>
              </a:rPr>
              <a:t>r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link;</a:t>
            </a: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   else if(</a:t>
            </a:r>
            <a:r>
              <a:rPr lang="en-US" altLang="zh-CN" sz="3200" kern="0" dirty="0" err="1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>
                <a:latin typeface="+mn-lt"/>
              </a:rPr>
              <a:t>-&gt;</a:t>
            </a:r>
            <a:r>
              <a:rPr lang="en-US" altLang="zh-CN" sz="3200" kern="0" dirty="0" err="1">
                <a:latin typeface="+mn-lt"/>
              </a:rPr>
              <a:t>llink</a:t>
            </a:r>
            <a:r>
              <a:rPr lang="en-US" altLang="zh-CN" sz="3200" kern="0" dirty="0">
                <a:latin typeface="+mn-lt"/>
              </a:rPr>
              <a:t>==p)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/>
              <a:t>p-&gt;</a:t>
            </a:r>
            <a:r>
              <a:rPr lang="en-US" altLang="zh-CN" sz="3200" kern="0" dirty="0" err="1"/>
              <a:t>rlink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72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>
                <a:latin typeface="+mn-lt"/>
              </a:rPr>
              <a:t>      else</a:t>
            </a:r>
            <a:endParaRPr lang="en-US" altLang="zh-CN" sz="3200" kern="0" baseline="0" dirty="0">
              <a:solidFill>
                <a:srgbClr val="008A00"/>
              </a:solidFill>
              <a:latin typeface="+mn-lt"/>
            </a:endParaRP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/>
              <a:t>p-&gt;</a:t>
            </a:r>
            <a:r>
              <a:rPr lang="en-US" altLang="zh-CN" sz="3200" kern="0" dirty="0" err="1"/>
              <a:t>rlink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72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>
                <a:latin typeface="+mn-lt"/>
              </a:rPr>
              <a:t>      free(p);   return 1;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72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}</a:t>
            </a:r>
          </a:p>
        </p:txBody>
      </p:sp>
      <p:sp>
        <p:nvSpPr>
          <p:cNvPr id="7" name="矩形 6"/>
          <p:cNvSpPr/>
          <p:nvPr/>
        </p:nvSpPr>
        <p:spPr>
          <a:xfrm>
            <a:off x="2438400" y="609600"/>
            <a:ext cx="6705600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//2.1 </a:t>
            </a:r>
            <a:r>
              <a:rPr lang="zh-CN" altLang="en-US" kern="0" dirty="0">
                <a:solidFill>
                  <a:srgbClr val="C00000"/>
                </a:solidFill>
              </a:rPr>
              <a:t>若*</a:t>
            </a:r>
            <a:r>
              <a:rPr lang="en-US" altLang="zh-CN" kern="0" dirty="0">
                <a:solidFill>
                  <a:srgbClr val="C00000"/>
                </a:solidFill>
              </a:rPr>
              <a:t>p</a:t>
            </a:r>
            <a:r>
              <a:rPr lang="zh-CN" altLang="en-US" kern="0" dirty="0">
                <a:solidFill>
                  <a:srgbClr val="C00000"/>
                </a:solidFill>
              </a:rPr>
              <a:t>只有右孩子，则让右孩子取代*</a:t>
            </a:r>
            <a:r>
              <a:rPr lang="en-US" altLang="zh-CN" kern="0" dirty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28956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0168" y="1722600"/>
            <a:ext cx="47852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是树根，特殊</a:t>
            </a:r>
            <a:endParaRPr lang="en-US" altLang="zh-CN" kern="0" dirty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400" y="40386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51054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释放空间，返回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991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if(p-&gt;</a:t>
            </a:r>
            <a:r>
              <a:rPr lang="en-US" altLang="zh-CN" sz="3200" kern="0" dirty="0" err="1"/>
              <a:t>llink</a:t>
            </a:r>
            <a:r>
              <a:rPr lang="en-US" altLang="zh-CN" sz="3200" kern="0" dirty="0"/>
              <a:t>!=Null &amp;&amp; p-&gt;</a:t>
            </a:r>
            <a:r>
              <a:rPr lang="en-US" altLang="zh-CN" sz="3200" kern="0" dirty="0" err="1"/>
              <a:t>rlink</a:t>
            </a:r>
            <a:r>
              <a:rPr lang="en-US" altLang="zh-CN" sz="3200" kern="0" dirty="0"/>
              <a:t>==Null)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{ if(</a:t>
            </a:r>
            <a:r>
              <a:rPr lang="en-US" altLang="zh-CN" sz="3200" kern="0" dirty="0" err="1">
                <a:solidFill>
                  <a:srgbClr val="990099"/>
                </a:solidFill>
              </a:rPr>
              <a:t>parentp</a:t>
            </a:r>
            <a:r>
              <a:rPr lang="en-US" altLang="zh-CN" sz="3200" kern="0" dirty="0"/>
              <a:t>==Null)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</a:t>
            </a:r>
            <a:r>
              <a:rPr lang="en-US" altLang="zh-CN" sz="3200" kern="0" dirty="0">
                <a:solidFill>
                  <a:srgbClr val="C00000"/>
                </a:solidFill>
              </a:rPr>
              <a:t>*</a:t>
            </a:r>
            <a:r>
              <a:rPr lang="en-US" altLang="zh-CN" sz="3200" kern="0" dirty="0" err="1">
                <a:solidFill>
                  <a:srgbClr val="C00000"/>
                </a:solidFill>
              </a:rPr>
              <a:t>ptree</a:t>
            </a:r>
            <a:r>
              <a:rPr lang="en-US" altLang="zh-CN" sz="3200" kern="0" dirty="0">
                <a:solidFill>
                  <a:srgbClr val="C00000"/>
                </a:solidFill>
              </a:rPr>
              <a:t> </a:t>
            </a:r>
            <a:r>
              <a:rPr lang="en-US" altLang="zh-CN" sz="3200" kern="0" dirty="0"/>
              <a:t>= p-&gt;</a:t>
            </a:r>
            <a:r>
              <a:rPr lang="en-US" altLang="zh-CN" sz="3200" kern="0" dirty="0" err="1"/>
              <a:t>llink</a:t>
            </a:r>
            <a:r>
              <a:rPr lang="en-US" altLang="zh-CN" sz="3200" kern="0" dirty="0"/>
              <a:t>;</a:t>
            </a: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else if(</a:t>
            </a:r>
            <a:r>
              <a:rPr lang="en-US" altLang="zh-CN" sz="3200" kern="0" dirty="0" err="1">
                <a:solidFill>
                  <a:srgbClr val="990099"/>
                </a:solidFill>
              </a:rPr>
              <a:t>parentp</a:t>
            </a:r>
            <a:r>
              <a:rPr lang="en-US" altLang="zh-CN" sz="3200" kern="0" dirty="0"/>
              <a:t>-&gt;</a:t>
            </a:r>
            <a:r>
              <a:rPr lang="en-US" altLang="zh-CN" sz="3200" kern="0" dirty="0" err="1"/>
              <a:t>llink</a:t>
            </a:r>
            <a:r>
              <a:rPr lang="en-US" altLang="zh-CN" sz="3200" kern="0" dirty="0"/>
              <a:t>==p)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</a:t>
            </a:r>
            <a:r>
              <a:rPr lang="en-US" altLang="zh-CN" sz="3200" kern="0" dirty="0" err="1">
                <a:solidFill>
                  <a:srgbClr val="990099"/>
                </a:solidFill>
              </a:rPr>
              <a:t>parentp</a:t>
            </a:r>
            <a:r>
              <a:rPr lang="en-US" altLang="zh-CN" sz="3200" kern="0" dirty="0"/>
              <a:t>-&gt;</a:t>
            </a:r>
            <a:r>
              <a:rPr lang="en-US" altLang="zh-CN" sz="3200" kern="0" dirty="0" err="1"/>
              <a:t>llink</a:t>
            </a:r>
            <a:r>
              <a:rPr lang="en-US" altLang="zh-CN" sz="3200" kern="0" dirty="0"/>
              <a:t> = p-&gt;</a:t>
            </a:r>
            <a:r>
              <a:rPr lang="en-US" altLang="zh-CN" sz="3200" kern="0" dirty="0" err="1"/>
              <a:t>llink</a:t>
            </a:r>
            <a:r>
              <a:rPr lang="en-US" altLang="zh-CN" sz="3200" kern="0" dirty="0"/>
              <a:t>;</a:t>
            </a: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else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</a:t>
            </a:r>
            <a:r>
              <a:rPr lang="en-US" altLang="zh-CN" sz="3200" kern="0" dirty="0" err="1">
                <a:solidFill>
                  <a:srgbClr val="990099"/>
                </a:solidFill>
              </a:rPr>
              <a:t>parentp</a:t>
            </a:r>
            <a:r>
              <a:rPr lang="en-US" altLang="zh-CN" sz="3200" kern="0" dirty="0"/>
              <a:t>-&gt;</a:t>
            </a:r>
            <a:r>
              <a:rPr lang="en-US" altLang="zh-CN" sz="3200" kern="0" dirty="0" err="1"/>
              <a:t>rlink</a:t>
            </a:r>
            <a:r>
              <a:rPr lang="en-US" altLang="zh-CN" sz="3200" kern="0" dirty="0"/>
              <a:t> = p-&gt;</a:t>
            </a:r>
            <a:r>
              <a:rPr lang="en-US" altLang="zh-CN" sz="3200" kern="0" dirty="0" err="1"/>
              <a:t>llink</a:t>
            </a:r>
            <a:r>
              <a:rPr lang="en-US" altLang="zh-CN" sz="3200" kern="0" dirty="0"/>
              <a:t>;</a:t>
            </a:r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free(p);   return 1;</a:t>
            </a:r>
          </a:p>
          <a:p>
            <a:pPr marL="72000" lvl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}</a:t>
            </a: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0200" y="28956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0168" y="1722600"/>
            <a:ext cx="47852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是树根，特殊</a:t>
            </a:r>
            <a:endParaRPr lang="en-US" altLang="zh-CN" kern="0" dirty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10200" y="4093458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51054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释放空间，返回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400" y="609600"/>
            <a:ext cx="6705600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//2.2 </a:t>
            </a:r>
            <a:r>
              <a:rPr lang="zh-CN" altLang="en-US" kern="0" dirty="0">
                <a:solidFill>
                  <a:srgbClr val="C00000"/>
                </a:solidFill>
              </a:rPr>
              <a:t>若*</a:t>
            </a:r>
            <a:r>
              <a:rPr lang="en-US" altLang="zh-CN" kern="0" dirty="0">
                <a:solidFill>
                  <a:srgbClr val="C00000"/>
                </a:solidFill>
              </a:rPr>
              <a:t>p</a:t>
            </a:r>
            <a:r>
              <a:rPr lang="zh-CN" altLang="en-US" kern="0" dirty="0">
                <a:solidFill>
                  <a:srgbClr val="C00000"/>
                </a:solidFill>
              </a:rPr>
              <a:t>只有左孩子，则让左孩子取代*</a:t>
            </a:r>
            <a:r>
              <a:rPr lang="en-US" altLang="zh-CN" kern="0" dirty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7620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if(p-&gt;</a:t>
            </a:r>
            <a:r>
              <a:rPr lang="en-US" altLang="zh-CN" sz="3200" kern="0" dirty="0" err="1">
                <a:latin typeface="+mn-lt"/>
              </a:rPr>
              <a:t>llink</a:t>
            </a:r>
            <a:r>
              <a:rPr lang="en-US" altLang="zh-CN" sz="3200" kern="0" dirty="0">
                <a:latin typeface="+mn-lt"/>
              </a:rPr>
              <a:t>!=Null &amp;&amp; p-&gt;</a:t>
            </a:r>
            <a:r>
              <a:rPr lang="en-US" altLang="zh-CN" sz="3200" kern="0" dirty="0" err="1">
                <a:latin typeface="+mn-lt"/>
              </a:rPr>
              <a:t>rlink</a:t>
            </a:r>
            <a:r>
              <a:rPr lang="en-US" altLang="zh-CN" sz="3200" kern="0" dirty="0">
                <a:latin typeface="+mn-lt"/>
              </a:rPr>
              <a:t>!=Null)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r=p-&gt;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while</a:t>
            </a:r>
            <a:r>
              <a:rPr lang="en-US" altLang="zh-CN" sz="3200" kern="0" dirty="0">
                <a:latin typeface="+mn-lt"/>
              </a:rPr>
              <a:t>(r-&gt;</a:t>
            </a:r>
            <a:r>
              <a:rPr lang="en-US" altLang="zh-CN" sz="3200" kern="0" dirty="0" err="1">
                <a:latin typeface="+mn-lt"/>
              </a:rPr>
              <a:t>rlink</a:t>
            </a:r>
            <a:r>
              <a:rPr lang="en-US" altLang="zh-CN" sz="3200" kern="0" dirty="0">
                <a:latin typeface="+mn-lt"/>
              </a:rPr>
              <a:t> !=Null)    r=r-&gt;</a:t>
            </a:r>
            <a:r>
              <a:rPr lang="en-US" altLang="zh-CN" sz="3200" kern="0" dirty="0" err="1">
                <a:latin typeface="+mn-lt"/>
              </a:rPr>
              <a:t>rlink</a:t>
            </a:r>
            <a:r>
              <a:rPr lang="en-US" altLang="zh-CN" sz="3200" kern="0" dirty="0">
                <a:latin typeface="+mn-lt"/>
              </a:rPr>
              <a:t>; 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r-&gt;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=p-&gt;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137F16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  *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p-&gt;</a:t>
            </a:r>
            <a:r>
              <a:rPr lang="en-US" altLang="zh-CN" sz="3200" kern="0" dirty="0">
                <a:solidFill>
                  <a:srgbClr val="137F16"/>
                </a:solidFill>
                <a:latin typeface="+mn-lt"/>
              </a:rPr>
              <a:t>l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  else if(</a:t>
            </a:r>
            <a:r>
              <a:rPr lang="en-US" altLang="zh-CN" sz="3200" kern="0" dirty="0" err="1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>
                <a:latin typeface="+mn-lt"/>
              </a:rPr>
              <a:t>-&gt;</a:t>
            </a:r>
            <a:r>
              <a:rPr lang="en-US" altLang="zh-CN" sz="3200" kern="0" dirty="0" err="1">
                <a:latin typeface="+mn-lt"/>
              </a:rPr>
              <a:t>llink</a:t>
            </a:r>
            <a:r>
              <a:rPr lang="en-US" altLang="zh-CN" sz="3200" kern="0" dirty="0">
                <a:latin typeface="+mn-lt"/>
              </a:rPr>
              <a:t>==p)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>
                <a:solidFill>
                  <a:srgbClr val="137F16"/>
                </a:solidFill>
              </a:rPr>
              <a:t>p-&gt;</a:t>
            </a:r>
            <a:r>
              <a:rPr lang="en-US" altLang="zh-CN" sz="3200" kern="0" dirty="0" err="1">
                <a:solidFill>
                  <a:srgbClr val="137F16"/>
                </a:solidFill>
              </a:rPr>
              <a:t>llink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>
                <a:latin typeface="+mn-lt"/>
              </a:rPr>
              <a:t>     else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>
                <a:solidFill>
                  <a:srgbClr val="137F16"/>
                </a:solidFill>
              </a:rPr>
              <a:t>p-&gt;</a:t>
            </a:r>
            <a:r>
              <a:rPr lang="en-US" altLang="zh-CN" sz="3200" kern="0" dirty="0" err="1">
                <a:solidFill>
                  <a:srgbClr val="137F16"/>
                </a:solidFill>
              </a:rPr>
              <a:t>llink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>
                <a:latin typeface="+mn-lt"/>
              </a:rPr>
              <a:t>     free(p);   return 1</a:t>
            </a:r>
            <a:r>
              <a:rPr lang="en-US" altLang="zh-CN" sz="3200" kern="0" dirty="0">
                <a:latin typeface="+mn-lt"/>
              </a:rPr>
              <a:t>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}</a:t>
            </a:r>
          </a:p>
        </p:txBody>
      </p:sp>
      <p:sp>
        <p:nvSpPr>
          <p:cNvPr id="9" name="矩形 8"/>
          <p:cNvSpPr/>
          <p:nvPr/>
        </p:nvSpPr>
        <p:spPr>
          <a:xfrm>
            <a:off x="2590800" y="1407004"/>
            <a:ext cx="73913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找左子树的最右下结点</a:t>
            </a:r>
            <a:r>
              <a:rPr lang="en-US" altLang="zh-CN" kern="0" dirty="0">
                <a:solidFill>
                  <a:srgbClr val="0000CC"/>
                </a:solidFill>
              </a:rPr>
              <a:t>( </a:t>
            </a:r>
            <a:r>
              <a:rPr lang="zh-CN" altLang="en-US" kern="0" dirty="0">
                <a:solidFill>
                  <a:srgbClr val="0000CC"/>
                </a:solidFill>
              </a:rPr>
              <a:t>中序最后结点</a:t>
            </a:r>
            <a:r>
              <a:rPr lang="en-US" altLang="zh-CN" kern="0" dirty="0">
                <a:solidFill>
                  <a:srgbClr val="0000CC"/>
                </a:solidFill>
              </a:rPr>
              <a:t>r)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0339" y="2569458"/>
            <a:ext cx="5638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</a:t>
            </a:r>
            <a:r>
              <a:rPr lang="zh-CN" altLang="en-US" kern="0" dirty="0">
                <a:solidFill>
                  <a:srgbClr val="C00000"/>
                </a:solidFill>
              </a:rPr>
              <a:t>以左子树为主</a:t>
            </a:r>
            <a:r>
              <a:rPr lang="en-US" altLang="zh-CN" kern="0" dirty="0">
                <a:solidFill>
                  <a:srgbClr val="C00000"/>
                </a:solidFill>
              </a:rPr>
              <a:t>,</a:t>
            </a:r>
            <a:r>
              <a:rPr lang="zh-CN" altLang="en-US" kern="0" dirty="0">
                <a:solidFill>
                  <a:srgbClr val="C00000"/>
                </a:solidFill>
              </a:rPr>
              <a:t>合并子树</a:t>
            </a:r>
            <a:r>
              <a:rPr lang="en-US" altLang="zh-CN" kern="0" dirty="0">
                <a:solidFill>
                  <a:srgbClr val="C00000"/>
                </a:solidFill>
              </a:rPr>
              <a:t>, </a:t>
            </a:r>
            <a:r>
              <a:rPr lang="zh-CN" altLang="en-US" kern="0" dirty="0">
                <a:solidFill>
                  <a:srgbClr val="C00000"/>
                </a:solidFill>
              </a:rPr>
              <a:t>取代*</a:t>
            </a:r>
            <a:r>
              <a:rPr lang="en-US" altLang="zh-CN" kern="0" dirty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07883" y="3159604"/>
            <a:ext cx="26036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是树根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20539" y="3733800"/>
            <a:ext cx="4038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87340" y="4876800"/>
            <a:ext cx="29717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若*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是右孩子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" y="12954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/>
              <a:t> { 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85800" y="477357"/>
            <a:ext cx="8458200" cy="437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//3. </a:t>
            </a:r>
            <a:r>
              <a:rPr lang="zh-CN" altLang="en-US" kern="0" dirty="0">
                <a:solidFill>
                  <a:srgbClr val="C00000"/>
                </a:solidFill>
              </a:rPr>
              <a:t>若*</a:t>
            </a:r>
            <a:r>
              <a:rPr lang="en-US" altLang="zh-CN" kern="0" dirty="0">
                <a:solidFill>
                  <a:srgbClr val="C00000"/>
                </a:solidFill>
              </a:rPr>
              <a:t>p</a:t>
            </a:r>
            <a:r>
              <a:rPr lang="zh-CN" altLang="en-US" kern="0" dirty="0">
                <a:solidFill>
                  <a:srgbClr val="C00000"/>
                </a:solidFill>
              </a:rPr>
              <a:t>有两个孩子，则以左子树为主合并，取代*</a:t>
            </a:r>
            <a:r>
              <a:rPr lang="en-US" altLang="zh-CN" kern="0" dirty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609600" y="3352800"/>
            <a:ext cx="216000" cy="1905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061" y="38862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取</a:t>
            </a:r>
            <a:endParaRPr lang="en-US" altLang="zh-CN" kern="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代</a:t>
            </a:r>
            <a:endParaRPr lang="en-US" altLang="zh-CN" kern="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*</a:t>
            </a:r>
            <a:r>
              <a:rPr lang="en-US" altLang="zh-CN" kern="0" dirty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7.3.4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二叉排序树的删除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763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</a:rPr>
              <a:t>教材 </a:t>
            </a:r>
            <a:r>
              <a:rPr lang="en-US" altLang="zh-CN" sz="3200" kern="0" dirty="0">
                <a:latin typeface="+mj-lt"/>
              </a:rPr>
              <a:t>P214</a:t>
            </a:r>
            <a:r>
              <a:rPr lang="zh-CN" altLang="en-US" sz="3200" kern="0" dirty="0">
                <a:latin typeface="+mj-lt"/>
              </a:rPr>
              <a:t>，算法</a:t>
            </a:r>
            <a:r>
              <a:rPr lang="en-US" altLang="zh-CN" sz="3200" kern="0" dirty="0">
                <a:latin typeface="+mj-lt"/>
              </a:rPr>
              <a:t>7.4</a:t>
            </a:r>
            <a:r>
              <a:rPr lang="zh-CN" altLang="en-US" sz="3200" kern="0" dirty="0">
                <a:latin typeface="+mj-lt"/>
              </a:rPr>
              <a:t>：</a:t>
            </a:r>
            <a:endParaRPr lang="en-US" altLang="zh-CN" sz="3200" kern="0" dirty="0">
              <a:latin typeface="+mj-lt"/>
            </a:endParaRPr>
          </a:p>
          <a:p>
            <a:pPr marL="108000" lvl="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/>
              <a:t>1)  </a:t>
            </a:r>
            <a:r>
              <a:rPr lang="zh-CN" altLang="en-US" sz="3200" kern="0" dirty="0"/>
              <a:t>若*</a:t>
            </a:r>
            <a:r>
              <a:rPr lang="en-US" altLang="zh-CN" sz="3200" kern="0" dirty="0"/>
              <a:t>p</a:t>
            </a:r>
            <a:r>
              <a:rPr lang="zh-CN" altLang="en-US" sz="3200" kern="0" dirty="0"/>
              <a:t>是叶子，或*</a:t>
            </a:r>
            <a:r>
              <a:rPr lang="en-US" altLang="zh-CN" sz="3200" kern="0" dirty="0"/>
              <a:t>p</a:t>
            </a:r>
            <a:r>
              <a:rPr lang="zh-CN" altLang="en-US" sz="3200" kern="0" dirty="0"/>
              <a:t>只有右孩子  </a:t>
            </a:r>
            <a:endParaRPr lang="en-US" altLang="zh-CN" sz="3200" kern="0" dirty="0"/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sym typeface="Wingdings" pitchFamily="2" charset="2"/>
              </a:rPr>
              <a:t>    </a:t>
            </a:r>
            <a:r>
              <a:rPr lang="en-US" altLang="zh-CN" sz="3200" b="1" kern="0" dirty="0">
                <a:solidFill>
                  <a:srgbClr val="0000CC"/>
                </a:solidFill>
                <a:sym typeface="Wingdings" pitchFamily="2" charset="2"/>
              </a:rPr>
              <a:t>  </a:t>
            </a:r>
            <a:r>
              <a:rPr lang="zh-CN" altLang="en-US" sz="3200" b="1" kern="0" dirty="0">
                <a:solidFill>
                  <a:srgbClr val="0000CC"/>
                </a:solidFill>
                <a:sym typeface="Wingdings" pitchFamily="2" charset="2"/>
              </a:rPr>
              <a:t>*</a:t>
            </a:r>
            <a:r>
              <a:rPr lang="en-US" altLang="zh-CN" sz="3200" kern="0" dirty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>
                <a:solidFill>
                  <a:srgbClr val="0000CC"/>
                </a:solidFill>
                <a:sym typeface="Wingdings" pitchFamily="2" charset="2"/>
              </a:rPr>
              <a:t>没有左孩子</a:t>
            </a:r>
            <a:r>
              <a:rPr lang="en-US" altLang="zh-CN" sz="3200" kern="0" dirty="0">
                <a:solidFill>
                  <a:srgbClr val="0000CC"/>
                </a:solidFill>
                <a:sym typeface="Wingdings" pitchFamily="2" charset="2"/>
              </a:rPr>
              <a:t>;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 </a:t>
            </a:r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          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让*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的右孩子取代*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p;</a:t>
            </a:r>
          </a:p>
          <a:p>
            <a:pPr marL="108000" lvl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/>
              <a:t>2)  </a:t>
            </a:r>
            <a:r>
              <a:rPr lang="zh-CN" altLang="en-US" sz="3200" kern="0" dirty="0"/>
              <a:t>若*</a:t>
            </a:r>
            <a:r>
              <a:rPr lang="en-US" altLang="zh-CN" sz="3200" kern="0" dirty="0"/>
              <a:t>p</a:t>
            </a:r>
            <a:r>
              <a:rPr lang="zh-CN" altLang="en-US" sz="3200" kern="0" dirty="0"/>
              <a:t>只有左孩子，或*</a:t>
            </a:r>
            <a:r>
              <a:rPr lang="en-US" altLang="zh-CN" sz="3200" kern="0" dirty="0"/>
              <a:t>p</a:t>
            </a:r>
            <a:r>
              <a:rPr lang="zh-CN" altLang="en-US" sz="3200" kern="0" dirty="0"/>
              <a:t>同时有左右孩子</a:t>
            </a:r>
            <a:endParaRPr lang="en-US" altLang="zh-CN" sz="3200" kern="0" dirty="0"/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b="1" kern="0" dirty="0">
                <a:solidFill>
                  <a:srgbClr val="0000CC"/>
                </a:solidFill>
                <a:sym typeface="Wingdings" pitchFamily="2" charset="2"/>
              </a:rPr>
              <a:t>      </a:t>
            </a:r>
            <a:r>
              <a:rPr lang="zh-CN" altLang="en-US" sz="3200" b="1" kern="0" dirty="0">
                <a:solidFill>
                  <a:srgbClr val="0000CC"/>
                </a:solidFill>
                <a:sym typeface="Wingdings" pitchFamily="2" charset="2"/>
              </a:rPr>
              <a:t>*</a:t>
            </a:r>
            <a:r>
              <a:rPr lang="en-US" altLang="zh-CN" sz="3200" kern="0" dirty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>
                <a:solidFill>
                  <a:srgbClr val="0000CC"/>
                </a:solidFill>
                <a:sym typeface="Wingdings" pitchFamily="2" charset="2"/>
              </a:rPr>
              <a:t>有左孩子</a:t>
            </a:r>
            <a:r>
              <a:rPr lang="en-US" altLang="zh-CN" sz="3200" kern="0" dirty="0">
                <a:solidFill>
                  <a:srgbClr val="0000CC"/>
                </a:solidFill>
                <a:sym typeface="Wingdings" pitchFamily="2" charset="2"/>
              </a:rPr>
              <a:t>;</a:t>
            </a:r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sym typeface="Wingdings" pitchFamily="2" charset="2"/>
              </a:rPr>
              <a:t>         </a:t>
            </a:r>
            <a:r>
              <a:rPr lang="zh-CN" altLang="en-US" sz="3200" kern="0" dirty="0">
                <a:solidFill>
                  <a:srgbClr val="0000CC"/>
                </a:solidFill>
                <a:sym typeface="Wingdings" pitchFamily="2" charset="2"/>
              </a:rPr>
              <a:t>以*</a:t>
            </a:r>
            <a:r>
              <a:rPr lang="en-US" altLang="zh-CN" sz="3200" kern="0" dirty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>
                <a:solidFill>
                  <a:srgbClr val="0000CC"/>
                </a:solidFill>
                <a:sym typeface="Wingdings" pitchFamily="2" charset="2"/>
              </a:rPr>
              <a:t>的左子树为主，将左右子树合并；</a:t>
            </a:r>
            <a:endParaRPr lang="en-US" altLang="zh-CN" sz="3200" kern="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81000" y="990600"/>
            <a:ext cx="8763000" cy="53091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1. </a:t>
            </a:r>
            <a:r>
              <a:rPr lang="zh-CN" altLang="en-US" sz="3000" kern="0" dirty="0"/>
              <a:t>检索待删除节点 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用指针</a:t>
            </a:r>
            <a:r>
              <a:rPr lang="en-US" altLang="zh-CN" sz="3000" kern="0" dirty="0"/>
              <a:t>p</a:t>
            </a:r>
            <a:r>
              <a:rPr lang="zh-CN" altLang="en-US" sz="3000" kern="0" dirty="0"/>
              <a:t>指向它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；</a:t>
            </a:r>
            <a:endParaRPr lang="en-US" altLang="zh-CN" sz="3000" kern="0" dirty="0"/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/>
              <a:t>2. </a:t>
            </a:r>
            <a:r>
              <a:rPr lang="zh-CN" altLang="en-US" sz="3000" kern="0" dirty="0"/>
              <a:t>若*</a:t>
            </a:r>
            <a:r>
              <a:rPr lang="en-US" altLang="zh-CN" sz="3000" kern="0" dirty="0"/>
              <a:t>p</a:t>
            </a:r>
            <a:r>
              <a:rPr lang="zh-CN" altLang="en-US" sz="3000" kern="0" dirty="0"/>
              <a:t>是叶子 </a:t>
            </a:r>
            <a:r>
              <a:rPr lang="en-US" altLang="zh-CN" sz="3000" kern="0" dirty="0">
                <a:sym typeface="Wingdings" pitchFamily="2" charset="2"/>
              </a:rPr>
              <a:t>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>
                <a:sym typeface="Wingdings" pitchFamily="2" charset="2"/>
              </a:rPr>
              <a:t>3. </a:t>
            </a:r>
            <a:r>
              <a:rPr lang="zh-CN" altLang="en-US" sz="3000" kern="0" dirty="0"/>
              <a:t>若</a:t>
            </a:r>
            <a:r>
              <a:rPr lang="en-US" altLang="zh-CN" sz="3000" kern="0" dirty="0"/>
              <a:t>*p </a:t>
            </a:r>
            <a:r>
              <a:rPr lang="zh-CN" altLang="en-US" sz="3000" kern="0" dirty="0"/>
              <a:t>只有</a:t>
            </a:r>
            <a:r>
              <a:rPr lang="en-US" altLang="zh-CN" sz="3000" kern="0" dirty="0"/>
              <a:t>1</a:t>
            </a:r>
            <a:r>
              <a:rPr lang="zh-CN" altLang="en-US" sz="3000" kern="0" dirty="0"/>
              <a:t>个孩子</a:t>
            </a:r>
            <a:endParaRPr lang="en-US" altLang="zh-CN" sz="3000" kern="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>
                <a:sym typeface="Wingdings" pitchFamily="2" charset="2"/>
              </a:rPr>
              <a:t>     </a:t>
            </a:r>
            <a:r>
              <a:rPr lang="zh-CN" altLang="en-US" sz="3000" kern="0" dirty="0">
                <a:solidFill>
                  <a:srgbClr val="008000"/>
                </a:solidFill>
                <a:sym typeface="Wingdings" pitchFamily="2" charset="2"/>
              </a:rPr>
              <a:t>孩子取代之；</a:t>
            </a:r>
            <a:endParaRPr lang="en-US" altLang="zh-CN" sz="3000" kern="0" dirty="0">
              <a:solidFill>
                <a:srgbClr val="008000"/>
              </a:solidFill>
              <a:sym typeface="Wingdings" pitchFamily="2" charset="2"/>
            </a:endParaRPr>
          </a:p>
          <a:p>
            <a:pPr marL="108000" lv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>
                <a:sym typeface="Wingdings" pitchFamily="2" charset="2"/>
              </a:rPr>
              <a:t>4.</a:t>
            </a:r>
            <a:r>
              <a:rPr lang="zh-CN" altLang="en-US" sz="3000" kern="0" dirty="0"/>
              <a:t>若 </a:t>
            </a:r>
            <a:r>
              <a:rPr lang="en-US" altLang="zh-CN" sz="3000" kern="0" dirty="0"/>
              <a:t>*p </a:t>
            </a:r>
            <a:r>
              <a:rPr lang="zh-CN" altLang="en-US" sz="3000" kern="0" dirty="0"/>
              <a:t>有</a:t>
            </a:r>
            <a:r>
              <a:rPr lang="en-US" altLang="zh-CN" sz="3000" kern="0" dirty="0"/>
              <a:t>2</a:t>
            </a:r>
            <a:r>
              <a:rPr lang="zh-CN" altLang="en-US" sz="3000" kern="0" dirty="0"/>
              <a:t>个孩子，即两颗子树 ：</a:t>
            </a:r>
            <a:endParaRPr lang="en-US" altLang="zh-CN" sz="3000" kern="0" dirty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kern="0" dirty="0">
                <a:solidFill>
                  <a:srgbClr val="003399"/>
                </a:solidFill>
              </a:rPr>
              <a:t>   法</a:t>
            </a:r>
            <a:r>
              <a:rPr lang="en-US" altLang="zh-CN" sz="3000" kern="0" dirty="0">
                <a:solidFill>
                  <a:srgbClr val="003399"/>
                </a:solidFill>
              </a:rPr>
              <a:t>1</a:t>
            </a:r>
            <a:r>
              <a:rPr lang="en-US" altLang="zh-CN" sz="3000" b="1" kern="0" dirty="0">
                <a:solidFill>
                  <a:srgbClr val="003399"/>
                </a:solidFill>
              </a:rPr>
              <a:t>:</a:t>
            </a:r>
            <a:r>
              <a:rPr lang="en-US" altLang="zh-CN" sz="3000" kern="0" dirty="0">
                <a:solidFill>
                  <a:srgbClr val="003399"/>
                </a:solidFill>
              </a:rPr>
              <a:t> </a:t>
            </a:r>
            <a:r>
              <a:rPr lang="zh-CN" altLang="en-US" sz="3000" kern="0" dirty="0"/>
              <a:t>将</a:t>
            </a:r>
            <a:r>
              <a:rPr lang="en-US" altLang="zh-CN" sz="3000" kern="0" dirty="0"/>
              <a:t>*p</a:t>
            </a:r>
            <a:r>
              <a:rPr lang="zh-CN" altLang="en-US" sz="3000" kern="0" dirty="0"/>
              <a:t>的两棵子树</a:t>
            </a:r>
            <a:r>
              <a:rPr lang="zh-CN" altLang="en-US" sz="3000" kern="0" dirty="0">
                <a:solidFill>
                  <a:srgbClr val="003399"/>
                </a:solidFill>
              </a:rPr>
              <a:t>合并成</a:t>
            </a:r>
            <a:r>
              <a:rPr lang="en-US" altLang="zh-CN" sz="3000" kern="0" dirty="0">
                <a:solidFill>
                  <a:srgbClr val="003399"/>
                </a:solidFill>
              </a:rPr>
              <a:t>1</a:t>
            </a:r>
            <a:r>
              <a:rPr lang="zh-CN" altLang="en-US" sz="3000" kern="0" dirty="0">
                <a:solidFill>
                  <a:srgbClr val="003399"/>
                </a:solidFill>
              </a:rPr>
              <a:t>棵，</a:t>
            </a:r>
            <a:endParaRPr lang="en-US" altLang="zh-CN" sz="3000" kern="0" dirty="0">
              <a:solidFill>
                <a:srgbClr val="003399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           </a:t>
            </a:r>
            <a:r>
              <a:rPr lang="zh-CN" altLang="en-US" sz="3000" kern="0" dirty="0"/>
              <a:t>取代</a:t>
            </a:r>
            <a:r>
              <a:rPr lang="en-US" altLang="zh-CN" sz="3000" kern="0" dirty="0"/>
              <a:t>*p</a:t>
            </a:r>
            <a:r>
              <a:rPr lang="zh-CN" altLang="en-US" sz="3000" kern="0" dirty="0"/>
              <a:t>；</a:t>
            </a:r>
            <a:endParaRPr lang="en-US" altLang="zh-CN" sz="3000" kern="0" dirty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003399"/>
                </a:solidFill>
                <a:sym typeface="Wingdings" pitchFamily="2" charset="2"/>
              </a:rPr>
              <a:t>  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 法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2</a:t>
            </a:r>
            <a:r>
              <a:rPr lang="en-US" altLang="zh-CN" sz="3000" b="1" kern="0" dirty="0">
                <a:solidFill>
                  <a:srgbClr val="990099"/>
                </a:solidFill>
                <a:sym typeface="Wingdings" pitchFamily="2" charset="2"/>
              </a:rPr>
              <a:t>: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 </a:t>
            </a:r>
            <a:r>
              <a:rPr lang="en-US" altLang="zh-CN" sz="3000" kern="0" dirty="0">
                <a:sym typeface="Wingdings" pitchFamily="2" charset="2"/>
              </a:rPr>
              <a:t>*p</a:t>
            </a:r>
            <a:r>
              <a:rPr lang="zh-CN" altLang="en-US" sz="3000" kern="0" dirty="0">
                <a:sym typeface="Wingdings" pitchFamily="2" charset="2"/>
              </a:rPr>
              <a:t>的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中序前驱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(or 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后继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)</a:t>
            </a:r>
            <a:r>
              <a:rPr lang="zh-CN" altLang="en-US" sz="3000" kern="0" dirty="0">
                <a:sym typeface="Wingdings" pitchFamily="2" charset="2"/>
              </a:rPr>
              <a:t>取代</a:t>
            </a:r>
            <a:r>
              <a:rPr lang="en-US" altLang="zh-CN" sz="3000" kern="0" dirty="0">
                <a:sym typeface="Wingdings" pitchFamily="2" charset="2"/>
              </a:rPr>
              <a:t>*p,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ym typeface="Wingdings" pitchFamily="2" charset="2"/>
              </a:rPr>
              <a:t>          在*</a:t>
            </a:r>
            <a:r>
              <a:rPr lang="en-US" altLang="zh-CN" sz="3000" kern="0" dirty="0">
                <a:sym typeface="Wingdings" pitchFamily="2" charset="2"/>
              </a:rPr>
              <a:t>p</a:t>
            </a:r>
            <a:r>
              <a:rPr lang="zh-CN" altLang="en-US" sz="3000" kern="0" dirty="0">
                <a:sym typeface="Wingdings" pitchFamily="2" charset="2"/>
              </a:rPr>
              <a:t>的子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树中删除该前驱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or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后继；</a:t>
            </a:r>
            <a:endParaRPr lang="en-US" altLang="zh-CN" sz="3000" kern="0" dirty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7.3.4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二叉排序树的删除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Oval 26"/>
          <p:cNvSpPr>
            <a:spLocks noChangeArrowheads="1"/>
          </p:cNvSpPr>
          <p:nvPr/>
        </p:nvSpPr>
        <p:spPr bwMode="auto">
          <a:xfrm>
            <a:off x="7010400" y="18271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7467600" y="106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001000" y="18381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>
            <a:off x="6553200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8388600" y="2592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626600" y="2592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5" idx="3"/>
            <a:endCxn id="4" idx="0"/>
          </p:cNvCxnSpPr>
          <p:nvPr/>
        </p:nvCxnSpPr>
        <p:spPr bwMode="auto">
          <a:xfrm rot="5400000">
            <a:off x="7248445" y="1528947"/>
            <a:ext cx="33019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5" idx="5"/>
            <a:endCxn id="6" idx="0"/>
          </p:cNvCxnSpPr>
          <p:nvPr/>
        </p:nvCxnSpPr>
        <p:spPr bwMode="auto">
          <a:xfrm rot="16200000" flipH="1">
            <a:off x="7929182" y="1496327"/>
            <a:ext cx="341155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4" idx="3"/>
            <a:endCxn id="9" idx="0"/>
          </p:cNvCxnSpPr>
          <p:nvPr/>
        </p:nvCxnSpPr>
        <p:spPr bwMode="auto">
          <a:xfrm rot="5400000">
            <a:off x="6789629" y="2290947"/>
            <a:ext cx="33342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6" idx="3"/>
            <a:endCxn id="11" idx="0"/>
          </p:cNvCxnSpPr>
          <p:nvPr/>
        </p:nvCxnSpPr>
        <p:spPr bwMode="auto">
          <a:xfrm rot="5400000">
            <a:off x="7826337" y="2338601"/>
            <a:ext cx="324009" cy="18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 bwMode="auto">
          <a:xfrm rot="16200000" flipH="1">
            <a:off x="8398255" y="2332000"/>
            <a:ext cx="324009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239000" y="33979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1" idx="3"/>
            <a:endCxn id="17" idx="0"/>
          </p:cNvCxnSpPr>
          <p:nvPr/>
        </p:nvCxnSpPr>
        <p:spPr bwMode="auto">
          <a:xfrm rot="5400000">
            <a:off x="7419618" y="3111920"/>
            <a:ext cx="37544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858000" y="41849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</a:p>
        </p:txBody>
      </p:sp>
      <p:cxnSp>
        <p:nvCxnSpPr>
          <p:cNvPr id="20" name="直接连接符 19"/>
          <p:cNvCxnSpPr>
            <a:stCxn id="17" idx="3"/>
            <a:endCxn id="19" idx="0"/>
          </p:cNvCxnSpPr>
          <p:nvPr/>
        </p:nvCxnSpPr>
        <p:spPr bwMode="auto">
          <a:xfrm rot="5400000">
            <a:off x="7044664" y="3911512"/>
            <a:ext cx="356755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22" idx="0"/>
            <a:endCxn id="17" idx="5"/>
          </p:cNvCxnSpPr>
          <p:nvPr/>
        </p:nvCxnSpPr>
        <p:spPr bwMode="auto">
          <a:xfrm rot="16200000" flipV="1">
            <a:off x="7647178" y="3880917"/>
            <a:ext cx="37176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696200" y="41999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9640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32</a:t>
            </a:r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475169" y="4663963"/>
            <a:ext cx="33394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8131861" y="4655390"/>
            <a:ext cx="31679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8153400" y="49469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51</a:t>
            </a:r>
          </a:p>
        </p:txBody>
      </p:sp>
      <p:sp>
        <p:nvSpPr>
          <p:cNvPr id="28" name="矩形 27"/>
          <p:cNvSpPr/>
          <p:nvPr/>
        </p:nvSpPr>
        <p:spPr>
          <a:xfrm>
            <a:off x="3429000" y="1677435"/>
            <a:ext cx="21082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>
                <a:solidFill>
                  <a:srgbClr val="008000"/>
                </a:solidFill>
                <a:sym typeface="Wingdings" pitchFamily="2" charset="2"/>
              </a:rPr>
              <a:t>直接删除；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59000" y="5105400"/>
            <a:ext cx="6480000" cy="12600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4572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>
                <a:latin typeface="+mj-lt"/>
              </a:rPr>
              <a:t>删除</a:t>
            </a:r>
            <a:r>
              <a:rPr lang="en-US" altLang="zh-CN" sz="3000" kern="0" dirty="0">
                <a:latin typeface="+mj-lt"/>
              </a:rPr>
              <a:t>73</a:t>
            </a:r>
            <a:r>
              <a:rPr lang="zh-CN" altLang="en-US" sz="3000" kern="0" dirty="0">
                <a:latin typeface="+mj-lt"/>
              </a:rPr>
              <a:t>：</a:t>
            </a:r>
            <a:endParaRPr lang="en-US" altLang="zh-CN" sz="3000" kern="0" dirty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>
              <a:latin typeface="+mj-lt"/>
            </a:endParaRP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1981200" y="533400"/>
            <a:ext cx="716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法</a:t>
            </a:r>
            <a:r>
              <a:rPr lang="en-US" altLang="zh-CN" sz="3000" kern="0" dirty="0">
                <a:solidFill>
                  <a:srgbClr val="0000CC"/>
                </a:solidFill>
                <a:latin typeface="+mj-lt"/>
              </a:rPr>
              <a:t>2 -- </a:t>
            </a:r>
            <a:r>
              <a:rPr lang="zh-CN" altLang="en-US" sz="3000" kern="0" dirty="0">
                <a:latin typeface="+mj-lt"/>
              </a:rPr>
              <a:t>用</a:t>
            </a:r>
            <a:r>
              <a:rPr lang="en-US" altLang="zh-CN" sz="3000" kern="0" dirty="0">
                <a:latin typeface="+mj-lt"/>
              </a:rPr>
              <a:t>*p</a:t>
            </a:r>
            <a:r>
              <a:rPr lang="zh-CN" altLang="en-US" sz="3000" kern="0" dirty="0">
                <a:latin typeface="+mj-lt"/>
              </a:rPr>
              <a:t>的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中序前驱</a:t>
            </a:r>
            <a:r>
              <a:rPr lang="zh-CN" altLang="en-US" sz="3000" kern="0" dirty="0">
                <a:latin typeface="+mj-lt"/>
              </a:rPr>
              <a:t>取代</a:t>
            </a:r>
            <a:r>
              <a:rPr lang="en-US" altLang="zh-CN" sz="3000" kern="0" dirty="0">
                <a:latin typeface="+mj-lt"/>
              </a:rPr>
              <a:t>*p</a:t>
            </a: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1129800" y="2007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1822200" y="124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2501400" y="20106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609600" y="266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93" idx="3"/>
            <a:endCxn id="92" idx="0"/>
          </p:cNvCxnSpPr>
          <p:nvPr/>
        </p:nvCxnSpPr>
        <p:spPr bwMode="auto">
          <a:xfrm flipH="1">
            <a:off x="1399800" y="1678791"/>
            <a:ext cx="5014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93" idx="5"/>
            <a:endCxn id="94" idx="0"/>
          </p:cNvCxnSpPr>
          <p:nvPr/>
        </p:nvCxnSpPr>
        <p:spPr bwMode="auto">
          <a:xfrm>
            <a:off x="2283119" y="1678791"/>
            <a:ext cx="488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92" idx="3"/>
            <a:endCxn id="95" idx="0"/>
          </p:cNvCxnSpPr>
          <p:nvPr/>
        </p:nvCxnSpPr>
        <p:spPr bwMode="auto">
          <a:xfrm flipH="1">
            <a:off x="879600" y="2437629"/>
            <a:ext cx="329281" cy="2293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4" idx="3"/>
            <a:endCxn id="105" idx="0"/>
          </p:cNvCxnSpPr>
          <p:nvPr/>
        </p:nvCxnSpPr>
        <p:spPr bwMode="auto">
          <a:xfrm flipH="1">
            <a:off x="1939800" y="2440791"/>
            <a:ext cx="640681" cy="3349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1669800" y="27757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1219200" y="3505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108" name="直接连接符 107"/>
          <p:cNvCxnSpPr>
            <a:stCxn id="105" idx="3"/>
            <a:endCxn id="107" idx="0"/>
          </p:cNvCxnSpPr>
          <p:nvPr/>
        </p:nvCxnSpPr>
        <p:spPr bwMode="auto">
          <a:xfrm flipH="1">
            <a:off x="1489200" y="3205953"/>
            <a:ext cx="259681" cy="2992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10" idx="0"/>
            <a:endCxn id="105" idx="5"/>
          </p:cNvCxnSpPr>
          <p:nvPr/>
        </p:nvCxnSpPr>
        <p:spPr bwMode="auto">
          <a:xfrm flipH="1" flipV="1">
            <a:off x="2130719" y="3205953"/>
            <a:ext cx="266281" cy="3142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127000" y="3520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676400" y="4252557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12" name="直接连接符 111"/>
          <p:cNvCxnSpPr>
            <a:stCxn id="110" idx="3"/>
            <a:endCxn id="111" idx="0"/>
          </p:cNvCxnSpPr>
          <p:nvPr/>
        </p:nvCxnSpPr>
        <p:spPr bwMode="auto">
          <a:xfrm flipH="1">
            <a:off x="1946400" y="3950401"/>
            <a:ext cx="259681" cy="30215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114" idx="0"/>
            <a:endCxn id="110" idx="5"/>
          </p:cNvCxnSpPr>
          <p:nvPr/>
        </p:nvCxnSpPr>
        <p:spPr bwMode="auto">
          <a:xfrm flipH="1" flipV="1">
            <a:off x="2587919" y="3950401"/>
            <a:ext cx="266281" cy="285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2584200" y="4235411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51</a:t>
            </a:r>
          </a:p>
        </p:txBody>
      </p:sp>
      <p:cxnSp>
        <p:nvCxnSpPr>
          <p:cNvPr id="117" name="直接连接符 116"/>
          <p:cNvCxnSpPr>
            <a:stCxn id="118" idx="0"/>
            <a:endCxn id="94" idx="5"/>
          </p:cNvCxnSpPr>
          <p:nvPr/>
        </p:nvCxnSpPr>
        <p:spPr bwMode="auto">
          <a:xfrm flipH="1" flipV="1">
            <a:off x="2962319" y="2440791"/>
            <a:ext cx="577681" cy="2665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3270000" y="27073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2958600" y="3522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80</a:t>
            </a:r>
          </a:p>
        </p:txBody>
      </p:sp>
      <p:cxnSp>
        <p:nvCxnSpPr>
          <p:cNvPr id="27" name="直接连接符 26"/>
          <p:cNvCxnSpPr>
            <a:stCxn id="118" idx="3"/>
            <a:endCxn id="26" idx="0"/>
          </p:cNvCxnSpPr>
          <p:nvPr/>
        </p:nvCxnSpPr>
        <p:spPr bwMode="auto">
          <a:xfrm flipH="1">
            <a:off x="3228600" y="3137553"/>
            <a:ext cx="120481" cy="3847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118" idx="5"/>
          </p:cNvCxnSpPr>
          <p:nvPr/>
        </p:nvCxnSpPr>
        <p:spPr bwMode="auto">
          <a:xfrm flipH="1" flipV="1">
            <a:off x="3730919" y="3137553"/>
            <a:ext cx="190081" cy="367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651000" y="35052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257800" y="202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65800" y="124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648200" y="2696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527800" y="1678791"/>
            <a:ext cx="517081" cy="34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83" idx="0"/>
          </p:cNvCxnSpPr>
          <p:nvPr/>
        </p:nvCxnSpPr>
        <p:spPr bwMode="auto">
          <a:xfrm>
            <a:off x="6426719" y="1678791"/>
            <a:ext cx="625081" cy="32271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4918200" y="2458191"/>
            <a:ext cx="418681" cy="238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6781800" y="200150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51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stCxn id="83" idx="3"/>
            <a:endCxn id="52" idx="0"/>
          </p:cNvCxnSpPr>
          <p:nvPr/>
        </p:nvCxnSpPr>
        <p:spPr bwMode="auto">
          <a:xfrm flipH="1">
            <a:off x="6220200" y="2431699"/>
            <a:ext cx="640681" cy="3583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72" idx="0"/>
            <a:endCxn id="83" idx="5"/>
          </p:cNvCxnSpPr>
          <p:nvPr/>
        </p:nvCxnSpPr>
        <p:spPr bwMode="auto">
          <a:xfrm flipH="1" flipV="1">
            <a:off x="7242719" y="2431699"/>
            <a:ext cx="577681" cy="3705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2133600" y="495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45</a:t>
            </a:r>
          </a:p>
        </p:txBody>
      </p:sp>
      <p:cxnSp>
        <p:nvCxnSpPr>
          <p:cNvPr id="122" name="直接连接符 121"/>
          <p:cNvCxnSpPr>
            <a:stCxn id="114" idx="3"/>
            <a:endCxn id="121" idx="0"/>
          </p:cNvCxnSpPr>
          <p:nvPr/>
        </p:nvCxnSpPr>
        <p:spPr bwMode="auto">
          <a:xfrm flipH="1">
            <a:off x="2403600" y="4665602"/>
            <a:ext cx="259681" cy="28739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5950200" y="2790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562600" y="3505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flipH="1">
            <a:off x="5832600" y="3220191"/>
            <a:ext cx="1966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6" idx="0"/>
            <a:endCxn id="52" idx="5"/>
          </p:cNvCxnSpPr>
          <p:nvPr/>
        </p:nvCxnSpPr>
        <p:spPr bwMode="auto">
          <a:xfrm flipH="1" flipV="1">
            <a:off x="6411119" y="3220191"/>
            <a:ext cx="266281" cy="3000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6407400" y="3520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019800" y="43137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58" name="直接连接符 57"/>
          <p:cNvCxnSpPr>
            <a:stCxn id="56" idx="3"/>
            <a:endCxn id="57" idx="0"/>
          </p:cNvCxnSpPr>
          <p:nvPr/>
        </p:nvCxnSpPr>
        <p:spPr bwMode="auto">
          <a:xfrm flipH="1">
            <a:off x="6289800" y="3950401"/>
            <a:ext cx="196681" cy="3633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7" idx="0"/>
            <a:endCxn id="56" idx="5"/>
          </p:cNvCxnSpPr>
          <p:nvPr/>
        </p:nvCxnSpPr>
        <p:spPr bwMode="auto">
          <a:xfrm flipH="1" flipV="1">
            <a:off x="6868319" y="3950401"/>
            <a:ext cx="266281" cy="346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864600" y="4296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rgbClr val="FFFF00"/>
                </a:solidFill>
              </a:rPr>
              <a:t>45</a:t>
            </a: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7550400" y="28022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7239000" y="3534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80</a:t>
            </a:r>
          </a:p>
        </p:txBody>
      </p:sp>
      <p:cxnSp>
        <p:nvCxnSpPr>
          <p:cNvPr id="74" name="直接连接符 73"/>
          <p:cNvCxnSpPr>
            <a:stCxn id="72" idx="3"/>
            <a:endCxn id="73" idx="0"/>
          </p:cNvCxnSpPr>
          <p:nvPr/>
        </p:nvCxnSpPr>
        <p:spPr bwMode="auto">
          <a:xfrm flipH="1">
            <a:off x="7509000" y="3232445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6" idx="0"/>
            <a:endCxn id="72" idx="5"/>
          </p:cNvCxnSpPr>
          <p:nvPr/>
        </p:nvCxnSpPr>
        <p:spPr bwMode="auto">
          <a:xfrm flipH="1" flipV="1">
            <a:off x="8011319" y="3232445"/>
            <a:ext cx="2662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8007600" y="35174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68" name="矩形 67"/>
          <p:cNvSpPr/>
          <p:nvPr/>
        </p:nvSpPr>
        <p:spPr bwMode="auto">
          <a:xfrm>
            <a:off x="2514600" y="4191000"/>
            <a:ext cx="684000" cy="61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 flipH="1">
            <a:off x="3200399" y="13419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0800000" flipV="1">
            <a:off x="2971801" y="18753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2"/>
          <p:cNvSpPr txBox="1">
            <a:spLocks noChangeArrowheads="1"/>
          </p:cNvSpPr>
          <p:nvPr/>
        </p:nvSpPr>
        <p:spPr bwMode="auto">
          <a:xfrm>
            <a:off x="2743200" y="4876800"/>
            <a:ext cx="64008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kern="0" dirty="0">
                <a:latin typeface="+mj-lt"/>
              </a:rPr>
              <a:t>注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lang="en-US" altLang="zh-CN" sz="3000" kern="0" dirty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的中序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前驱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一定无右孩子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，</a:t>
            </a:r>
            <a:endParaRPr lang="en-US" altLang="zh-CN" sz="3000" kern="0" dirty="0">
              <a:solidFill>
                <a:srgbClr val="0000CC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zh-CN" altLang="en-US" sz="30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则</a:t>
            </a:r>
            <a:r>
              <a:rPr kumimoji="0" lang="en-US" altLang="zh-CN" sz="30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r</a:t>
            </a:r>
            <a:r>
              <a:rPr lang="zh-CN" altLang="en-US" sz="3000" kern="0" dirty="0">
                <a:latin typeface="+mj-lt"/>
              </a:rPr>
              <a:t>走后，</a:t>
            </a:r>
            <a:r>
              <a:rPr lang="en-US" altLang="zh-CN" sz="3000" kern="0" dirty="0">
                <a:latin typeface="+mj-lt"/>
              </a:rPr>
              <a:t>r-&gt;</a:t>
            </a:r>
            <a:r>
              <a:rPr lang="en-US" altLang="zh-CN" sz="3000" kern="0" dirty="0" err="1">
                <a:latin typeface="+mj-lt"/>
              </a:rPr>
              <a:t>llink</a:t>
            </a:r>
            <a:r>
              <a:rPr lang="zh-CN" altLang="en-US" sz="3000" kern="0" dirty="0">
                <a:latin typeface="+mj-lt"/>
              </a:rPr>
              <a:t>取代</a:t>
            </a:r>
            <a:r>
              <a:rPr lang="en-US" altLang="zh-CN" sz="3000" kern="0" dirty="0">
                <a:latin typeface="+mj-lt"/>
              </a:rPr>
              <a:t>r</a:t>
            </a:r>
            <a:r>
              <a:rPr lang="zh-CN" altLang="en-US" sz="3000" kern="0" dirty="0">
                <a:latin typeface="+mj-lt"/>
              </a:rPr>
              <a:t>即完成。</a:t>
            </a:r>
            <a:endParaRPr kumimoji="0" lang="zh-CN" altLang="en-US" sz="3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 flipH="1">
            <a:off x="3429000" y="3962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+mj-lt"/>
              </a:rPr>
              <a:t>r</a:t>
            </a:r>
            <a:endParaRPr lang="en-US" altLang="zh-CN" sz="3600" kern="0" dirty="0">
              <a:solidFill>
                <a:srgbClr val="FF00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rot="10800000" flipV="1">
            <a:off x="3200401" y="430755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83" grpId="0" animBg="1"/>
      <p:bldP spid="52" grpId="0" animBg="1"/>
      <p:bldP spid="53" grpId="0" animBg="1"/>
      <p:bldP spid="56" grpId="0" animBg="1"/>
      <p:bldP spid="57" grpId="0" animBg="1"/>
      <p:bldP spid="67" grpId="0" animBg="1"/>
      <p:bldP spid="72" grpId="0" animBg="1"/>
      <p:bldP spid="73" grpId="0" animBg="1"/>
      <p:bldP spid="76" grpId="0" animBg="1"/>
      <p:bldP spid="68" grpId="0" animBg="1"/>
      <p:bldP spid="8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4572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>
                <a:latin typeface="+mj-lt"/>
              </a:rPr>
              <a:t>删除</a:t>
            </a:r>
            <a:r>
              <a:rPr lang="en-US" altLang="zh-CN" sz="3000" kern="0" dirty="0">
                <a:latin typeface="+mj-lt"/>
              </a:rPr>
              <a:t>73</a:t>
            </a:r>
            <a:r>
              <a:rPr lang="zh-CN" altLang="en-US" sz="3000" kern="0" dirty="0">
                <a:latin typeface="+mj-lt"/>
              </a:rPr>
              <a:t>：</a:t>
            </a:r>
            <a:endParaRPr lang="en-US" altLang="zh-CN" sz="3000" kern="0" dirty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>
              <a:latin typeface="+mj-lt"/>
            </a:endParaRPr>
          </a:p>
        </p:txBody>
      </p:sp>
      <p:sp>
        <p:nvSpPr>
          <p:cNvPr id="141" name="Rectangle 2"/>
          <p:cNvSpPr txBox="1">
            <a:spLocks noChangeArrowheads="1"/>
          </p:cNvSpPr>
          <p:nvPr/>
        </p:nvSpPr>
        <p:spPr bwMode="auto">
          <a:xfrm>
            <a:off x="2743200" y="5029200"/>
            <a:ext cx="64008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kern="0" dirty="0">
                <a:latin typeface="+mj-lt"/>
              </a:rPr>
              <a:t>注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lang="en-US" altLang="zh-CN" sz="3000" kern="0" dirty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的中序后继</a:t>
            </a: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一定无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左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孩子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，</a:t>
            </a:r>
            <a:endParaRPr lang="en-US" altLang="zh-CN" sz="3000" kern="0" dirty="0">
              <a:solidFill>
                <a:srgbClr val="0000CC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zh-CN" altLang="en-US" sz="30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则</a:t>
            </a:r>
            <a:r>
              <a:rPr kumimoji="0" lang="en-US" altLang="zh-CN" sz="300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j-lt"/>
              </a:rPr>
              <a:t>r</a:t>
            </a:r>
            <a:r>
              <a:rPr lang="zh-CN" altLang="en-US" sz="3000" kern="0" dirty="0">
                <a:latin typeface="+mj-lt"/>
              </a:rPr>
              <a:t>走后，</a:t>
            </a:r>
            <a:r>
              <a:rPr lang="en-US" altLang="zh-CN" sz="3000" kern="0" dirty="0">
                <a:latin typeface="+mj-lt"/>
              </a:rPr>
              <a:t>r-&gt;</a:t>
            </a:r>
            <a:r>
              <a:rPr lang="en-US" altLang="zh-CN" sz="3000" kern="0" dirty="0" err="1">
                <a:latin typeface="+mj-lt"/>
              </a:rPr>
              <a:t>rlink</a:t>
            </a:r>
            <a:r>
              <a:rPr lang="zh-CN" altLang="en-US" sz="3000" kern="0" dirty="0">
                <a:latin typeface="+mj-lt"/>
              </a:rPr>
              <a:t>取代</a:t>
            </a:r>
            <a:r>
              <a:rPr lang="en-US" altLang="zh-CN" sz="3000" kern="0" dirty="0">
                <a:latin typeface="+mj-lt"/>
              </a:rPr>
              <a:t>r</a:t>
            </a:r>
            <a:r>
              <a:rPr lang="zh-CN" altLang="en-US" sz="3000" kern="0" dirty="0">
                <a:latin typeface="+mj-lt"/>
              </a:rPr>
              <a:t>即完成。</a:t>
            </a:r>
            <a:endParaRPr kumimoji="0" lang="zh-CN" altLang="en-US" sz="3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981200" y="533400"/>
            <a:ext cx="716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法</a:t>
            </a:r>
            <a:r>
              <a:rPr lang="en-US" altLang="zh-CN" sz="3000" kern="0" dirty="0">
                <a:solidFill>
                  <a:srgbClr val="0000CC"/>
                </a:solidFill>
                <a:latin typeface="+mj-lt"/>
              </a:rPr>
              <a:t>2 -- </a:t>
            </a:r>
            <a:r>
              <a:rPr lang="zh-CN" altLang="en-US" sz="3000" kern="0" dirty="0">
                <a:latin typeface="+mj-lt"/>
              </a:rPr>
              <a:t>用</a:t>
            </a:r>
            <a:r>
              <a:rPr lang="en-US" altLang="zh-CN" sz="3000" kern="0" dirty="0">
                <a:latin typeface="+mj-lt"/>
              </a:rPr>
              <a:t>*p</a:t>
            </a:r>
            <a:r>
              <a:rPr lang="zh-CN" altLang="en-US" sz="3000" kern="0" dirty="0">
                <a:latin typeface="+mj-lt"/>
              </a:rPr>
              <a:t>的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中序后继</a:t>
            </a:r>
            <a:r>
              <a:rPr lang="zh-CN" altLang="en-US" sz="3000" kern="0" dirty="0">
                <a:latin typeface="+mj-lt"/>
              </a:rPr>
              <a:t>取代</a:t>
            </a:r>
            <a:r>
              <a:rPr lang="en-US" altLang="zh-CN" sz="3000" kern="0" dirty="0">
                <a:latin typeface="+mj-lt"/>
              </a:rPr>
              <a:t>*p</a:t>
            </a: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320800" y="18804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30400" y="117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63600" y="2514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590800" y="1602591"/>
            <a:ext cx="418681" cy="2778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68" idx="0"/>
          </p:cNvCxnSpPr>
          <p:nvPr/>
        </p:nvCxnSpPr>
        <p:spPr bwMode="auto">
          <a:xfrm>
            <a:off x="6391319" y="1602591"/>
            <a:ext cx="425281" cy="287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5133600" y="2310675"/>
            <a:ext cx="266281" cy="20392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546600" y="188983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80</a:t>
            </a:r>
          </a:p>
        </p:txBody>
      </p:sp>
      <p:cxnSp>
        <p:nvCxnSpPr>
          <p:cNvPr id="70" name="直接连接符 69"/>
          <p:cNvCxnSpPr>
            <a:stCxn id="71" idx="0"/>
            <a:endCxn id="68" idx="5"/>
          </p:cNvCxnSpPr>
          <p:nvPr/>
        </p:nvCxnSpPr>
        <p:spPr bwMode="auto">
          <a:xfrm flipH="1" flipV="1">
            <a:off x="7007519" y="2320021"/>
            <a:ext cx="342481" cy="19457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080000" y="2514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90</a:t>
            </a:r>
          </a:p>
        </p:txBody>
      </p:sp>
      <p:cxnSp>
        <p:nvCxnSpPr>
          <p:cNvPr id="77" name="直接连接符 76"/>
          <p:cNvCxnSpPr>
            <a:stCxn id="78" idx="0"/>
            <a:endCxn id="71" idx="5"/>
          </p:cNvCxnSpPr>
          <p:nvPr/>
        </p:nvCxnSpPr>
        <p:spPr bwMode="auto">
          <a:xfrm flipH="1" flipV="1">
            <a:off x="7540919" y="2944791"/>
            <a:ext cx="266281" cy="1622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7537200" y="31070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79" name="直接连接符 78"/>
          <p:cNvCxnSpPr>
            <a:stCxn id="68" idx="3"/>
            <a:endCxn id="80" idx="0"/>
          </p:cNvCxnSpPr>
          <p:nvPr/>
        </p:nvCxnSpPr>
        <p:spPr bwMode="auto">
          <a:xfrm flipH="1">
            <a:off x="6283200" y="2320021"/>
            <a:ext cx="342481" cy="28304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6013200" y="26030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5549400" y="3241543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82" name="直接连接符 81"/>
          <p:cNvCxnSpPr>
            <a:stCxn id="80" idx="3"/>
            <a:endCxn id="81" idx="0"/>
          </p:cNvCxnSpPr>
          <p:nvPr/>
        </p:nvCxnSpPr>
        <p:spPr bwMode="auto">
          <a:xfrm flipH="1">
            <a:off x="5819400" y="3033253"/>
            <a:ext cx="272881" cy="2082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87" idx="0"/>
            <a:endCxn id="80" idx="5"/>
          </p:cNvCxnSpPr>
          <p:nvPr/>
        </p:nvCxnSpPr>
        <p:spPr bwMode="auto">
          <a:xfrm flipH="1" flipV="1">
            <a:off x="6474119" y="3033253"/>
            <a:ext cx="335881" cy="2233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6540000" y="3256553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082800" y="388620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89" name="直接连接符 88"/>
          <p:cNvCxnSpPr>
            <a:stCxn id="87" idx="3"/>
            <a:endCxn id="88" idx="0"/>
          </p:cNvCxnSpPr>
          <p:nvPr/>
        </p:nvCxnSpPr>
        <p:spPr bwMode="auto">
          <a:xfrm flipH="1">
            <a:off x="6352800" y="3686744"/>
            <a:ext cx="266281" cy="1994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91" idx="0"/>
            <a:endCxn id="87" idx="5"/>
          </p:cNvCxnSpPr>
          <p:nvPr/>
        </p:nvCxnSpPr>
        <p:spPr bwMode="auto">
          <a:xfrm flipH="1" flipV="1">
            <a:off x="7000919" y="3686744"/>
            <a:ext cx="342481" cy="1823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073400" y="38690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51</a:t>
            </a:r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6616200" y="44786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45</a:t>
            </a:r>
          </a:p>
        </p:txBody>
      </p:sp>
      <p:cxnSp>
        <p:nvCxnSpPr>
          <p:cNvPr id="101" name="直接连接符 100"/>
          <p:cNvCxnSpPr>
            <a:stCxn id="91" idx="3"/>
            <a:endCxn id="96" idx="0"/>
          </p:cNvCxnSpPr>
          <p:nvPr/>
        </p:nvCxnSpPr>
        <p:spPr bwMode="auto">
          <a:xfrm flipH="1">
            <a:off x="6886200" y="4299253"/>
            <a:ext cx="2662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1206000" y="19780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18984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2577600" y="19812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99" name="Oval 29"/>
          <p:cNvSpPr>
            <a:spLocks noChangeArrowheads="1"/>
          </p:cNvSpPr>
          <p:nvPr/>
        </p:nvSpPr>
        <p:spPr bwMode="auto">
          <a:xfrm>
            <a:off x="685800" y="2637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7" idx="3"/>
            <a:endCxn id="95" idx="0"/>
          </p:cNvCxnSpPr>
          <p:nvPr/>
        </p:nvCxnSpPr>
        <p:spPr bwMode="auto">
          <a:xfrm flipH="1">
            <a:off x="1476000" y="1649391"/>
            <a:ext cx="5014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5"/>
            <a:endCxn id="98" idx="0"/>
          </p:cNvCxnSpPr>
          <p:nvPr/>
        </p:nvCxnSpPr>
        <p:spPr bwMode="auto">
          <a:xfrm>
            <a:off x="2359319" y="1649391"/>
            <a:ext cx="488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5" idx="3"/>
            <a:endCxn id="99" idx="0"/>
          </p:cNvCxnSpPr>
          <p:nvPr/>
        </p:nvCxnSpPr>
        <p:spPr bwMode="auto">
          <a:xfrm flipH="1">
            <a:off x="955800" y="2408229"/>
            <a:ext cx="329281" cy="2293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stCxn id="98" idx="3"/>
            <a:endCxn id="109" idx="0"/>
          </p:cNvCxnSpPr>
          <p:nvPr/>
        </p:nvCxnSpPr>
        <p:spPr bwMode="auto">
          <a:xfrm flipH="1">
            <a:off x="2016000" y="2411391"/>
            <a:ext cx="640681" cy="3349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1746000" y="27463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295400" y="3478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111" name="直接连接符 110"/>
          <p:cNvCxnSpPr>
            <a:stCxn id="109" idx="3"/>
            <a:endCxn id="110" idx="0"/>
          </p:cNvCxnSpPr>
          <p:nvPr/>
        </p:nvCxnSpPr>
        <p:spPr bwMode="auto">
          <a:xfrm flipH="1">
            <a:off x="1565400" y="3176553"/>
            <a:ext cx="259681" cy="301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>
            <a:stCxn id="113" idx="0"/>
            <a:endCxn id="109" idx="5"/>
          </p:cNvCxnSpPr>
          <p:nvPr/>
        </p:nvCxnSpPr>
        <p:spPr bwMode="auto">
          <a:xfrm flipH="1" flipV="1">
            <a:off x="2206919" y="3176553"/>
            <a:ext cx="266281" cy="3166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2203200" y="3493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1752600" y="42573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17" name="直接连接符 116"/>
          <p:cNvCxnSpPr>
            <a:stCxn id="113" idx="3"/>
            <a:endCxn id="114" idx="0"/>
          </p:cNvCxnSpPr>
          <p:nvPr/>
        </p:nvCxnSpPr>
        <p:spPr bwMode="auto">
          <a:xfrm flipH="1">
            <a:off x="2022600" y="3923401"/>
            <a:ext cx="259681" cy="3339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121" idx="0"/>
            <a:endCxn id="113" idx="5"/>
          </p:cNvCxnSpPr>
          <p:nvPr/>
        </p:nvCxnSpPr>
        <p:spPr bwMode="auto">
          <a:xfrm flipH="1" flipV="1">
            <a:off x="2664119" y="3923401"/>
            <a:ext cx="266281" cy="3167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2660400" y="4240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51</a:t>
            </a:r>
          </a:p>
        </p:txBody>
      </p:sp>
      <p:cxnSp>
        <p:nvCxnSpPr>
          <p:cNvPr id="122" name="直接连接符 121"/>
          <p:cNvCxnSpPr>
            <a:stCxn id="129" idx="0"/>
            <a:endCxn id="98" idx="5"/>
          </p:cNvCxnSpPr>
          <p:nvPr/>
        </p:nvCxnSpPr>
        <p:spPr bwMode="auto">
          <a:xfrm flipH="1" flipV="1">
            <a:off x="3038519" y="2411391"/>
            <a:ext cx="577681" cy="2665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Oval 30"/>
          <p:cNvSpPr>
            <a:spLocks noChangeArrowheads="1"/>
          </p:cNvSpPr>
          <p:nvPr/>
        </p:nvSpPr>
        <p:spPr bwMode="auto">
          <a:xfrm>
            <a:off x="3346200" y="26779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3034800" y="3495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80</a:t>
            </a:r>
          </a:p>
        </p:txBody>
      </p:sp>
      <p:cxnSp>
        <p:nvCxnSpPr>
          <p:cNvPr id="131" name="直接连接符 130"/>
          <p:cNvCxnSpPr>
            <a:stCxn id="129" idx="3"/>
            <a:endCxn id="130" idx="0"/>
          </p:cNvCxnSpPr>
          <p:nvPr/>
        </p:nvCxnSpPr>
        <p:spPr bwMode="auto">
          <a:xfrm flipH="1">
            <a:off x="3304800" y="3108153"/>
            <a:ext cx="120481" cy="3871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>
            <a:stCxn id="133" idx="0"/>
            <a:endCxn id="129" idx="5"/>
          </p:cNvCxnSpPr>
          <p:nvPr/>
        </p:nvCxnSpPr>
        <p:spPr bwMode="auto">
          <a:xfrm flipH="1" flipV="1">
            <a:off x="3807119" y="3108153"/>
            <a:ext cx="190081" cy="3700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3727200" y="34782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134" name="Oval 30"/>
          <p:cNvSpPr>
            <a:spLocks noChangeArrowheads="1"/>
          </p:cNvSpPr>
          <p:nvPr/>
        </p:nvSpPr>
        <p:spPr bwMode="auto">
          <a:xfrm>
            <a:off x="2209800" y="4957789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45</a:t>
            </a:r>
          </a:p>
        </p:txBody>
      </p:sp>
      <p:cxnSp>
        <p:nvCxnSpPr>
          <p:cNvPr id="135" name="直接连接符 134"/>
          <p:cNvCxnSpPr>
            <a:stCxn id="121" idx="3"/>
            <a:endCxn id="134" idx="0"/>
          </p:cNvCxnSpPr>
          <p:nvPr/>
        </p:nvCxnSpPr>
        <p:spPr bwMode="auto">
          <a:xfrm flipH="1">
            <a:off x="2479800" y="4670391"/>
            <a:ext cx="259681" cy="28739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 bwMode="auto">
          <a:xfrm>
            <a:off x="2971800" y="3475800"/>
            <a:ext cx="684000" cy="61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7" name="Rectangle 3"/>
          <p:cNvSpPr txBox="1">
            <a:spLocks noChangeArrowheads="1"/>
          </p:cNvSpPr>
          <p:nvPr/>
        </p:nvSpPr>
        <p:spPr bwMode="auto">
          <a:xfrm flipH="1">
            <a:off x="3276599" y="13125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138" name="直接箭头连接符 137"/>
          <p:cNvCxnSpPr/>
          <p:nvPr/>
        </p:nvCxnSpPr>
        <p:spPr bwMode="auto">
          <a:xfrm rot="10800000" flipV="1">
            <a:off x="3048001" y="18459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Rectangle 3"/>
          <p:cNvSpPr txBox="1">
            <a:spLocks noChangeArrowheads="1"/>
          </p:cNvSpPr>
          <p:nvPr/>
        </p:nvSpPr>
        <p:spPr bwMode="auto">
          <a:xfrm flipH="1">
            <a:off x="2743200" y="27138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>
                <a:solidFill>
                  <a:srgbClr val="FF0000"/>
                </a:solidFill>
                <a:latin typeface="+mj-lt"/>
              </a:rPr>
              <a:t>r</a:t>
            </a:r>
            <a:endParaRPr lang="en-US" altLang="zh-CN" sz="3600" kern="0" dirty="0">
              <a:solidFill>
                <a:srgbClr val="FF00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40" name="直接箭头连接符 139"/>
          <p:cNvCxnSpPr/>
          <p:nvPr/>
        </p:nvCxnSpPr>
        <p:spPr bwMode="auto">
          <a:xfrm rot="16200000" flipH="1">
            <a:off x="2895600" y="3247201"/>
            <a:ext cx="304800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8" grpId="0" animBg="1"/>
      <p:bldP spid="71" grpId="0" animBg="1"/>
      <p:bldP spid="78" grpId="0" animBg="1"/>
      <p:bldP spid="80" grpId="0" animBg="1"/>
      <p:bldP spid="81" grpId="0" animBg="1"/>
      <p:bldP spid="87" grpId="0" animBg="1"/>
      <p:bldP spid="88" grpId="0" animBg="1"/>
      <p:bldP spid="91" grpId="0" animBg="1"/>
      <p:bldP spid="96" grpId="0" animBg="1"/>
      <p:bldP spid="136" grpId="0" animBg="1"/>
      <p:bldP spid="1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43642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/>
              <a:t> 字典的散列表示：</a:t>
            </a: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/>
              <a:t>    </a:t>
            </a:r>
          </a:p>
          <a:p>
            <a:pPr marL="108000">
              <a:spcBef>
                <a:spcPts val="0"/>
              </a:spcBef>
              <a:buNone/>
            </a:pPr>
            <a:endParaRPr lang="en-US" altLang="zh-CN" sz="3200" dirty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/>
              <a:t>-- </a:t>
            </a:r>
            <a:r>
              <a:rPr lang="zh-CN" altLang="en-US" sz="3200" dirty="0"/>
              <a:t>若有</a:t>
            </a:r>
            <a:r>
              <a:rPr lang="en-US" altLang="zh-CN" sz="3200" dirty="0"/>
              <a:t>key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 ≠ key</a:t>
            </a:r>
            <a:r>
              <a:rPr lang="en-US" altLang="zh-CN" sz="3200" baseline="-25000" dirty="0"/>
              <a:t>2</a:t>
            </a:r>
            <a:r>
              <a:rPr lang="zh-CN" altLang="en-US" sz="3200" dirty="0"/>
              <a:t> 且 </a:t>
            </a:r>
            <a:r>
              <a:rPr lang="en-US" altLang="zh-CN" sz="3200" dirty="0"/>
              <a:t>h(key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)==h(key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r>
              <a:rPr lang="en-US" altLang="zh-CN" sz="3200" dirty="0"/>
              <a:t> </a:t>
            </a: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则发生</a:t>
            </a:r>
            <a:r>
              <a:rPr lang="zh-CN" altLang="en-US" sz="3200" dirty="0">
                <a:solidFill>
                  <a:srgbClr val="C00000"/>
                </a:solidFill>
              </a:rPr>
              <a:t>碰撞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key1, key2</a:t>
            </a:r>
            <a:r>
              <a:rPr lang="zh-CN" altLang="en-US" sz="3200" dirty="0"/>
              <a:t>互称</a:t>
            </a:r>
            <a:r>
              <a:rPr lang="zh-CN" altLang="en-US" sz="3200" dirty="0">
                <a:solidFill>
                  <a:srgbClr val="006600"/>
                </a:solidFill>
              </a:rPr>
              <a:t>同义词。</a:t>
            </a:r>
            <a:endParaRPr lang="en-US" altLang="zh-CN" sz="3200" dirty="0">
              <a:solidFill>
                <a:srgbClr val="0066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85200" y="2344800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/>
              <a:t>关键码</a:t>
            </a:r>
            <a:r>
              <a:rPr lang="en-US" altLang="zh-CN" sz="3200" dirty="0"/>
              <a:t>key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15000" y="2423536"/>
            <a:ext cx="32004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/>
              <a:t>散列地址</a:t>
            </a:r>
            <a:r>
              <a:rPr lang="en-US" altLang="zh-CN" sz="3200" dirty="0"/>
              <a:t>h(key)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118800" y="2738370"/>
            <a:ext cx="2520000" cy="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76600" y="2101205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rgbClr val="007E00"/>
                </a:solidFill>
              </a:rPr>
              <a:t>散列函数</a:t>
            </a:r>
            <a:r>
              <a:rPr lang="en-US" altLang="zh-CN" sz="3200" dirty="0">
                <a:solidFill>
                  <a:srgbClr val="007E00"/>
                </a:solidFill>
              </a:rPr>
              <a:t>h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045200" y="2116200"/>
            <a:ext cx="7740000" cy="1008000"/>
          </a:xfrm>
          <a:prstGeom prst="rect">
            <a:avLst/>
          </a:prstGeom>
          <a:noFill/>
          <a:ln w="28575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4495800" cy="396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itchFamily="2" charset="-122"/>
              </a:rPr>
              <a:t>试证明：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在二叉树中，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</a:endParaRP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</a:rPr>
              <a:t>有两个孩子的结点，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其中序后继无左孩子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,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>
                <a:latin typeface="黑体" pitchFamily="2" charset="-122"/>
              </a:rPr>
              <a:t>中序</a:t>
            </a:r>
            <a:r>
              <a:rPr kumimoji="0" lang="zh-CN" altLang="en-US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前驱无右孩子。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625600" y="2007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63180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997200" y="2010600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105400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9" idx="3"/>
            <a:endCxn id="28" idx="0"/>
          </p:cNvCxnSpPr>
          <p:nvPr/>
        </p:nvCxnSpPr>
        <p:spPr bwMode="auto">
          <a:xfrm rot="5400000">
            <a:off x="5967318" y="1577674"/>
            <a:ext cx="358047" cy="501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5"/>
            <a:endCxn id="30" idx="0"/>
          </p:cNvCxnSpPr>
          <p:nvPr/>
        </p:nvCxnSpPr>
        <p:spPr bwMode="auto">
          <a:xfrm rot="16200000" flipH="1">
            <a:off x="6842455" y="1585854"/>
            <a:ext cx="361209" cy="488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8" idx="3"/>
            <a:endCxn id="31" idx="0"/>
          </p:cNvCxnSpPr>
          <p:nvPr/>
        </p:nvCxnSpPr>
        <p:spPr bwMode="auto">
          <a:xfrm rot="5400000">
            <a:off x="5387256" y="2425774"/>
            <a:ext cx="305571" cy="329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0" idx="3"/>
            <a:endCxn id="36" idx="0"/>
          </p:cNvCxnSpPr>
          <p:nvPr/>
        </p:nvCxnSpPr>
        <p:spPr bwMode="auto">
          <a:xfrm rot="5400000">
            <a:off x="6550356" y="2326036"/>
            <a:ext cx="411171" cy="640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165600" y="2851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715000" y="365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927118" y="3340036"/>
            <a:ext cx="375447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40" idx="0"/>
            <a:endCxn id="36" idx="5"/>
          </p:cNvCxnSpPr>
          <p:nvPr/>
        </p:nvCxnSpPr>
        <p:spPr bwMode="auto">
          <a:xfrm rot="16200000" flipV="1">
            <a:off x="6564432" y="3344241"/>
            <a:ext cx="390457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622800" y="36726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172200" y="4481157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42" name="直接连接符 41"/>
          <p:cNvCxnSpPr>
            <a:stCxn id="40" idx="3"/>
            <a:endCxn id="41" idx="0"/>
          </p:cNvCxnSpPr>
          <p:nvPr/>
        </p:nvCxnSpPr>
        <p:spPr bwMode="auto">
          <a:xfrm rot="5400000">
            <a:off x="6382863" y="4162139"/>
            <a:ext cx="378356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4" idx="0"/>
            <a:endCxn id="40" idx="5"/>
          </p:cNvCxnSpPr>
          <p:nvPr/>
        </p:nvCxnSpPr>
        <p:spPr bwMode="auto">
          <a:xfrm rot="16200000" flipV="1">
            <a:off x="7036255" y="4150265"/>
            <a:ext cx="361210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464011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51</a:t>
            </a:r>
          </a:p>
        </p:txBody>
      </p:sp>
      <p:cxnSp>
        <p:nvCxnSpPr>
          <p:cNvPr id="45" name="直接连接符 44"/>
          <p:cNvCxnSpPr>
            <a:stCxn id="46" idx="0"/>
            <a:endCxn id="30" idx="5"/>
          </p:cNvCxnSpPr>
          <p:nvPr/>
        </p:nvCxnSpPr>
        <p:spPr bwMode="auto">
          <a:xfrm rot="16200000" flipV="1">
            <a:off x="7575575" y="2323336"/>
            <a:ext cx="342771" cy="577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765800" y="27835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454400" y="36747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80</a:t>
            </a:r>
          </a:p>
        </p:txBody>
      </p:sp>
      <p:cxnSp>
        <p:nvCxnSpPr>
          <p:cNvPr id="48" name="直接连接符 47"/>
          <p:cNvCxnSpPr>
            <a:stCxn id="46" idx="3"/>
            <a:endCxn id="47" idx="0"/>
          </p:cNvCxnSpPr>
          <p:nvPr/>
        </p:nvCxnSpPr>
        <p:spPr bwMode="auto">
          <a:xfrm rot="5400000">
            <a:off x="7554145" y="3384009"/>
            <a:ext cx="460993" cy="120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50" idx="0"/>
            <a:endCxn id="46" idx="5"/>
          </p:cNvCxnSpPr>
          <p:nvPr/>
        </p:nvCxnSpPr>
        <p:spPr bwMode="auto">
          <a:xfrm rot="16200000" flipV="1">
            <a:off x="8099837" y="3340636"/>
            <a:ext cx="443847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8146800" y="3657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629400" y="5211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45</a:t>
            </a:r>
          </a:p>
        </p:txBody>
      </p:sp>
      <p:cxnSp>
        <p:nvCxnSpPr>
          <p:cNvPr id="52" name="直接连接符 51"/>
          <p:cNvCxnSpPr>
            <a:stCxn id="44" idx="3"/>
            <a:endCxn id="51" idx="0"/>
          </p:cNvCxnSpPr>
          <p:nvPr/>
        </p:nvCxnSpPr>
        <p:spPr bwMode="auto">
          <a:xfrm rot="5400000">
            <a:off x="6870842" y="4922761"/>
            <a:ext cx="316798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3"/>
          <p:cNvSpPr txBox="1">
            <a:spLocks noChangeArrowheads="1"/>
          </p:cNvSpPr>
          <p:nvPr/>
        </p:nvSpPr>
        <p:spPr bwMode="auto">
          <a:xfrm flipH="1">
            <a:off x="7696199" y="13419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600" kern="0" dirty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0800000" flipV="1">
            <a:off x="7467601" y="18753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1143000" y="609600"/>
            <a:ext cx="8001000" cy="5334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法</a:t>
            </a: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2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：当*</a:t>
            </a: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有左、右孩子，用</a:t>
            </a:r>
            <a:r>
              <a:rPr lang="zh-CN" altLang="en-US" kern="0" dirty="0">
                <a:latin typeface="+mj-lt"/>
              </a:rPr>
              <a:t>中序前驱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取代*</a:t>
            </a: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：</a:t>
            </a:r>
            <a:endParaRPr lang="en-US" altLang="zh-CN" kern="0" dirty="0">
              <a:solidFill>
                <a:srgbClr val="C00000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kern="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if(p-&gt;</a:t>
            </a:r>
            <a:r>
              <a:rPr lang="en-US" altLang="zh-CN" sz="3200" kern="0" dirty="0" err="1">
                <a:latin typeface="+mn-lt"/>
              </a:rPr>
              <a:t>llink</a:t>
            </a:r>
            <a:r>
              <a:rPr lang="en-US" altLang="zh-CN" sz="3200" kern="0" dirty="0">
                <a:latin typeface="+mn-lt"/>
              </a:rPr>
              <a:t>!=Null &amp;&amp; p-&gt;</a:t>
            </a:r>
            <a:r>
              <a:rPr lang="en-US" altLang="zh-CN" sz="3200" kern="0" dirty="0" err="1">
                <a:latin typeface="+mn-lt"/>
              </a:rPr>
              <a:t>rlink</a:t>
            </a:r>
            <a:r>
              <a:rPr lang="en-US" altLang="zh-CN" sz="3200" kern="0" dirty="0">
                <a:latin typeface="+mn-lt"/>
              </a:rPr>
              <a:t>!=Null)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{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PBinSearchNode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parentr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=p;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 for( </a:t>
            </a: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r=p-&gt;</a:t>
            </a:r>
            <a:r>
              <a:rPr lang="en-US" altLang="zh-CN" sz="3200" kern="0" dirty="0" err="1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;  </a:t>
            </a:r>
            <a:r>
              <a:rPr lang="en-US" altLang="zh-CN" sz="3200" kern="0" dirty="0">
                <a:latin typeface="+mn-lt"/>
              </a:rPr>
              <a:t>r-&gt;</a:t>
            </a:r>
            <a:r>
              <a:rPr lang="en-US" altLang="zh-CN" sz="3200" kern="0" dirty="0" err="1">
                <a:latin typeface="+mn-lt"/>
              </a:rPr>
              <a:t>rlink</a:t>
            </a:r>
            <a:r>
              <a:rPr lang="en-US" altLang="zh-CN" sz="3200" kern="0" dirty="0">
                <a:latin typeface="+mn-lt"/>
              </a:rPr>
              <a:t>!=Null;  </a:t>
            </a: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r=r-&gt;</a:t>
            </a:r>
            <a:r>
              <a:rPr lang="en-US" altLang="zh-CN" sz="3200" kern="0" dirty="0" err="1">
                <a:solidFill>
                  <a:srgbClr val="C00000"/>
                </a:solidFill>
                <a:latin typeface="+mn-lt"/>
              </a:rPr>
              <a:t>rlink</a:t>
            </a:r>
            <a:r>
              <a:rPr lang="en-US" altLang="zh-CN" sz="3200" kern="0" dirty="0">
                <a:latin typeface="+mn-lt"/>
              </a:rPr>
              <a:t>) </a:t>
            </a:r>
            <a:r>
              <a:rPr lang="en-US" altLang="zh-CN" sz="3200" kern="0" dirty="0">
                <a:solidFill>
                  <a:srgbClr val="008A00"/>
                </a:solidFill>
                <a:latin typeface="+mn-lt"/>
              </a:rPr>
              <a:t>    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parentr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=r; 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108000" lvl="0">
              <a:spcBef>
                <a:spcPts val="0"/>
              </a:spcBef>
              <a:buNone/>
              <a:defRPr/>
            </a:pPr>
            <a:r>
              <a:rPr lang="en-US" altLang="zh-CN" sz="3200" kern="0" baseline="0" dirty="0">
                <a:latin typeface="+mn-lt"/>
              </a:rPr>
              <a:t>    p-&gt;key</a:t>
            </a:r>
            <a:r>
              <a:rPr lang="en-US" altLang="zh-CN" sz="3200" kern="0" dirty="0">
                <a:latin typeface="+mn-lt"/>
              </a:rPr>
              <a:t> = r-&gt;key; 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>
                <a:latin typeface="+mn-lt"/>
              </a:rPr>
              <a:t>    if(</a:t>
            </a:r>
            <a:r>
              <a:rPr lang="en-US" altLang="zh-CN" sz="3200" kern="0" baseline="0" dirty="0" err="1">
                <a:solidFill>
                  <a:srgbClr val="990099"/>
                </a:solidFill>
                <a:latin typeface="+mn-lt"/>
              </a:rPr>
              <a:t>parentr</a:t>
            </a:r>
            <a:r>
              <a:rPr lang="en-US" altLang="zh-CN" sz="3200" kern="0" baseline="0" dirty="0">
                <a:latin typeface="+mn-lt"/>
              </a:rPr>
              <a:t>==p)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</a:t>
            </a:r>
            <a:r>
              <a:rPr lang="en-US" altLang="zh-CN" sz="3200" kern="0" baseline="0" dirty="0" err="1">
                <a:latin typeface="+mn-lt"/>
              </a:rPr>
              <a:t>parentr</a:t>
            </a:r>
            <a:r>
              <a:rPr lang="en-US" altLang="zh-CN" sz="3200" kern="0" baseline="0" dirty="0">
                <a:latin typeface="+mn-lt"/>
              </a:rPr>
              <a:t>-&gt;</a:t>
            </a:r>
            <a:r>
              <a:rPr lang="en-US" altLang="zh-CN" sz="3200" kern="0" baseline="0" dirty="0" err="1">
                <a:latin typeface="+mn-lt"/>
              </a:rPr>
              <a:t>llink</a:t>
            </a:r>
            <a:r>
              <a:rPr lang="en-US" altLang="zh-CN" sz="3200" kern="0" dirty="0">
                <a:latin typeface="+mn-lt"/>
              </a:rPr>
              <a:t> = </a:t>
            </a: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r-&gt;</a:t>
            </a:r>
            <a:r>
              <a:rPr lang="en-US" altLang="zh-CN" sz="3200" kern="0" dirty="0" err="1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dirty="0">
                <a:latin typeface="+mn-lt"/>
              </a:rPr>
              <a:t>; </a:t>
            </a:r>
            <a:endParaRPr lang="en-US" altLang="zh-CN" sz="3200" kern="0" dirty="0">
              <a:solidFill>
                <a:srgbClr val="008A00"/>
              </a:solidFill>
              <a:latin typeface="+mn-lt"/>
            </a:endParaRP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>
                <a:latin typeface="+mn-lt"/>
              </a:rPr>
              <a:t>    else  </a:t>
            </a:r>
            <a:r>
              <a:rPr lang="en-US" altLang="zh-CN" sz="3200" kern="0" baseline="0" dirty="0" err="1">
                <a:latin typeface="+mn-lt"/>
              </a:rPr>
              <a:t>parentr</a:t>
            </a:r>
            <a:r>
              <a:rPr lang="en-US" altLang="zh-CN" sz="3200" kern="0" baseline="0" dirty="0">
                <a:latin typeface="+mn-lt"/>
              </a:rPr>
              <a:t>-&gt;</a:t>
            </a:r>
            <a:r>
              <a:rPr lang="en-US" altLang="zh-CN" sz="3200" kern="0" baseline="0" dirty="0" err="1">
                <a:latin typeface="+mn-lt"/>
              </a:rPr>
              <a:t>rlink</a:t>
            </a:r>
            <a:r>
              <a:rPr lang="en-US" altLang="zh-CN" sz="3200" kern="0" baseline="0" dirty="0">
                <a:latin typeface="+mn-lt"/>
              </a:rPr>
              <a:t> = </a:t>
            </a:r>
            <a:r>
              <a:rPr lang="en-US" altLang="zh-CN" sz="3200" kern="0" baseline="0" dirty="0">
                <a:solidFill>
                  <a:srgbClr val="C00000"/>
                </a:solidFill>
                <a:latin typeface="+mn-lt"/>
              </a:rPr>
              <a:t>r-&gt;</a:t>
            </a:r>
            <a:r>
              <a:rPr lang="en-US" altLang="zh-CN" sz="3200" kern="0" baseline="0" dirty="0" err="1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baseline="0" dirty="0">
                <a:solidFill>
                  <a:srgbClr val="C00000"/>
                </a:solidFill>
                <a:latin typeface="+mn-lt"/>
              </a:rPr>
              <a:t>; 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p=r;   </a:t>
            </a:r>
            <a:r>
              <a:rPr lang="en-US" altLang="zh-CN" sz="3200" kern="0" baseline="0" dirty="0">
                <a:latin typeface="+mn-lt"/>
              </a:rPr>
              <a:t>free(p);   return 1</a:t>
            </a:r>
            <a:r>
              <a:rPr lang="en-US" altLang="zh-CN" sz="3200" kern="0" dirty="0">
                <a:latin typeface="+mn-lt"/>
              </a:rPr>
              <a:t>;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}</a:t>
            </a:r>
          </a:p>
        </p:txBody>
      </p:sp>
      <p:sp>
        <p:nvSpPr>
          <p:cNvPr id="15" name="矩形 14"/>
          <p:cNvSpPr/>
          <p:nvPr/>
        </p:nvSpPr>
        <p:spPr>
          <a:xfrm>
            <a:off x="3276600" y="2667000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找</a:t>
            </a:r>
            <a:r>
              <a:rPr lang="en-US" altLang="zh-CN" kern="0" dirty="0">
                <a:solidFill>
                  <a:srgbClr val="008A00"/>
                </a:solidFill>
              </a:rPr>
              <a:t>p</a:t>
            </a:r>
            <a:r>
              <a:rPr lang="zh-CN" altLang="en-US" kern="0" dirty="0">
                <a:solidFill>
                  <a:srgbClr val="008A00"/>
                </a:solidFill>
              </a:rPr>
              <a:t>的中序前驱</a:t>
            </a:r>
            <a:r>
              <a:rPr lang="en-US" altLang="zh-CN" kern="0" dirty="0">
                <a:solidFill>
                  <a:srgbClr val="008A00"/>
                </a:solidFill>
              </a:rPr>
              <a:t>r, </a:t>
            </a:r>
            <a:r>
              <a:rPr lang="zh-CN" altLang="en-US" kern="0" dirty="0">
                <a:solidFill>
                  <a:srgbClr val="008A00"/>
                </a:solidFill>
              </a:rPr>
              <a:t>及</a:t>
            </a:r>
            <a:r>
              <a:rPr lang="en-US" altLang="zh-CN" kern="0" dirty="0">
                <a:solidFill>
                  <a:srgbClr val="008A00"/>
                </a:solidFill>
              </a:rPr>
              <a:t>r</a:t>
            </a:r>
            <a:r>
              <a:rPr lang="zh-CN" altLang="en-US" kern="0" dirty="0">
                <a:solidFill>
                  <a:srgbClr val="008A00"/>
                </a:solidFill>
              </a:rPr>
              <a:t>的父亲</a:t>
            </a:r>
            <a:r>
              <a:rPr lang="en-US" altLang="zh-CN" kern="0" dirty="0" err="1">
                <a:solidFill>
                  <a:srgbClr val="008A00"/>
                </a:solidFill>
              </a:rPr>
              <a:t>parentr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96632" y="3285600"/>
            <a:ext cx="5575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前驱</a:t>
            </a:r>
            <a:r>
              <a:rPr lang="en-US" altLang="zh-CN" kern="0" dirty="0">
                <a:solidFill>
                  <a:srgbClr val="0000CC"/>
                </a:solidFill>
              </a:rPr>
              <a:t>r</a:t>
            </a:r>
            <a:r>
              <a:rPr lang="zh-CN" altLang="en-US" kern="0" dirty="0">
                <a:solidFill>
                  <a:srgbClr val="0000CC"/>
                </a:solidFill>
              </a:rPr>
              <a:t>取代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：只赋值</a:t>
            </a:r>
            <a:r>
              <a:rPr lang="en-US" altLang="zh-CN" kern="0" dirty="0">
                <a:solidFill>
                  <a:srgbClr val="0000CC"/>
                </a:solidFill>
              </a:rPr>
              <a:t>, </a:t>
            </a:r>
            <a:r>
              <a:rPr lang="zh-CN" altLang="en-US" kern="0" dirty="0">
                <a:solidFill>
                  <a:srgbClr val="0000CC"/>
                </a:solidFill>
              </a:rPr>
              <a:t>不改指针</a:t>
            </a:r>
            <a:r>
              <a:rPr lang="en-US" altLang="zh-CN" kern="0" dirty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2800" y="3886200"/>
            <a:ext cx="5943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若</a:t>
            </a:r>
            <a:r>
              <a:rPr lang="en-US" altLang="zh-CN" kern="0" dirty="0">
                <a:solidFill>
                  <a:srgbClr val="990099"/>
                </a:solidFill>
              </a:rPr>
              <a:t>r</a:t>
            </a:r>
            <a:r>
              <a:rPr lang="zh-CN" altLang="en-US" kern="0" dirty="0">
                <a:solidFill>
                  <a:srgbClr val="990099"/>
                </a:solidFill>
              </a:rPr>
              <a:t>是左孩子，则只能是</a:t>
            </a:r>
            <a:r>
              <a:rPr lang="en-US" altLang="zh-CN" kern="0" dirty="0">
                <a:solidFill>
                  <a:srgbClr val="990099"/>
                </a:solidFill>
              </a:rPr>
              <a:t>p</a:t>
            </a:r>
            <a:r>
              <a:rPr lang="zh-CN" altLang="en-US" kern="0" dirty="0">
                <a:solidFill>
                  <a:srgbClr val="990099"/>
                </a:solidFill>
              </a:rPr>
              <a:t>的左孩子</a:t>
            </a:r>
            <a:r>
              <a:rPr lang="en-US" altLang="zh-CN" kern="0" dirty="0">
                <a:solidFill>
                  <a:srgbClr val="990099"/>
                </a:solidFill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9800" y="4988404"/>
            <a:ext cx="3124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否则</a:t>
            </a:r>
            <a:r>
              <a:rPr lang="en-US" altLang="zh-CN" kern="0" dirty="0">
                <a:solidFill>
                  <a:srgbClr val="990099"/>
                </a:solidFill>
              </a:rPr>
              <a:t>r</a:t>
            </a:r>
            <a:r>
              <a:rPr lang="zh-CN" altLang="en-US" kern="0" dirty="0">
                <a:solidFill>
                  <a:srgbClr val="990099"/>
                </a:solidFill>
              </a:rPr>
              <a:t>定是右孩子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4600" y="9906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中序前驱无右子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609600" y="3970200"/>
            <a:ext cx="216000" cy="1440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148" y="41910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删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除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9200" y="5562600"/>
            <a:ext cx="408809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释放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的前驱</a:t>
            </a:r>
            <a:r>
              <a:rPr lang="en-US" altLang="zh-CN" kern="0" dirty="0">
                <a:solidFill>
                  <a:srgbClr val="0000CC"/>
                </a:solidFill>
              </a:rPr>
              <a:t>r</a:t>
            </a:r>
            <a:r>
              <a:rPr lang="zh-CN" altLang="en-US" kern="0" dirty="0">
                <a:solidFill>
                  <a:srgbClr val="0000CC"/>
                </a:solidFill>
              </a:rPr>
              <a:t>所占空间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43000" y="609600"/>
            <a:ext cx="8001000" cy="5334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法</a:t>
            </a: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2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：当*</a:t>
            </a: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有左、右孩子，用</a:t>
            </a:r>
            <a:r>
              <a:rPr lang="zh-CN" altLang="en-US" kern="0" dirty="0">
                <a:latin typeface="+mj-lt"/>
              </a:rPr>
              <a:t>中序后继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取代*</a:t>
            </a: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：</a:t>
            </a:r>
            <a:endParaRPr lang="en-US" altLang="zh-CN" kern="0" dirty="0">
              <a:solidFill>
                <a:srgbClr val="C00000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kern="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3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if(p-&gt;</a:t>
            </a:r>
            <a:r>
              <a:rPr lang="en-US" altLang="zh-CN" sz="3200" kern="0" dirty="0" err="1"/>
              <a:t>llink</a:t>
            </a:r>
            <a:r>
              <a:rPr lang="en-US" altLang="zh-CN" sz="3200" kern="0" dirty="0"/>
              <a:t>!=Null &amp;&amp; p-&gt;</a:t>
            </a:r>
            <a:r>
              <a:rPr lang="en-US" altLang="zh-CN" sz="3200" kern="0" dirty="0" err="1"/>
              <a:t>rlink</a:t>
            </a:r>
            <a:r>
              <a:rPr lang="en-US" altLang="zh-CN" sz="3200" kern="0" dirty="0"/>
              <a:t>!=Null)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13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{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PBinSearchNode</a:t>
            </a:r>
            <a:r>
              <a:rPr lang="en-US" altLang="zh-CN" sz="3200" kern="0" dirty="0"/>
              <a:t>  </a:t>
            </a:r>
            <a:r>
              <a:rPr lang="en-US" altLang="zh-CN" sz="3200" kern="0" dirty="0" err="1"/>
              <a:t>parentr</a:t>
            </a:r>
            <a:r>
              <a:rPr lang="en-US" altLang="zh-CN" sz="3200" kern="0" dirty="0"/>
              <a:t> =p; 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for( </a:t>
            </a:r>
            <a:r>
              <a:rPr lang="en-US" altLang="zh-CN" sz="3200" kern="0" dirty="0">
                <a:solidFill>
                  <a:srgbClr val="C00000"/>
                </a:solidFill>
              </a:rPr>
              <a:t>r=p-&gt;</a:t>
            </a:r>
            <a:r>
              <a:rPr lang="en-US" altLang="zh-CN" sz="3200" kern="0" dirty="0" err="1">
                <a:solidFill>
                  <a:srgbClr val="C00000"/>
                </a:solidFill>
              </a:rPr>
              <a:t>rlink</a:t>
            </a:r>
            <a:r>
              <a:rPr lang="en-US" altLang="zh-CN" sz="3200" kern="0" dirty="0">
                <a:solidFill>
                  <a:srgbClr val="C00000"/>
                </a:solidFill>
              </a:rPr>
              <a:t>;  </a:t>
            </a:r>
            <a:r>
              <a:rPr lang="en-US" altLang="zh-CN" sz="3200" kern="0" dirty="0"/>
              <a:t>r-&gt;</a:t>
            </a:r>
            <a:r>
              <a:rPr lang="en-US" altLang="zh-CN" sz="3200" kern="0" dirty="0" err="1"/>
              <a:t>llink</a:t>
            </a:r>
            <a:r>
              <a:rPr lang="en-US" altLang="zh-CN" sz="3200" kern="0" dirty="0"/>
              <a:t>!=Null;  </a:t>
            </a:r>
            <a:r>
              <a:rPr lang="en-US" altLang="zh-CN" sz="3200" kern="0" dirty="0">
                <a:solidFill>
                  <a:srgbClr val="C00000"/>
                </a:solidFill>
              </a:rPr>
              <a:t>r=r-&gt;</a:t>
            </a:r>
            <a:r>
              <a:rPr lang="en-US" altLang="zh-CN" sz="3200" kern="0" dirty="0" err="1">
                <a:solidFill>
                  <a:srgbClr val="C00000"/>
                </a:solidFill>
              </a:rPr>
              <a:t>llink</a:t>
            </a:r>
            <a:r>
              <a:rPr lang="en-US" altLang="zh-CN" sz="3200" kern="0" dirty="0"/>
              <a:t>)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</a:t>
            </a:r>
            <a:r>
              <a:rPr lang="en-US" altLang="zh-CN" sz="3200" kern="0" dirty="0" err="1"/>
              <a:t>parentr</a:t>
            </a:r>
            <a:r>
              <a:rPr lang="en-US" altLang="zh-CN" sz="3200" kern="0" dirty="0"/>
              <a:t>=r; 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p-&gt;key = r-&gt;key; </a:t>
            </a:r>
            <a:endParaRPr lang="en-US" altLang="zh-CN" sz="3200" kern="0" dirty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if(</a:t>
            </a:r>
            <a:r>
              <a:rPr lang="en-US" altLang="zh-CN" sz="3200" kern="0" dirty="0" err="1">
                <a:solidFill>
                  <a:srgbClr val="990099"/>
                </a:solidFill>
              </a:rPr>
              <a:t>parentr</a:t>
            </a:r>
            <a:r>
              <a:rPr lang="en-US" altLang="zh-CN" sz="3200" kern="0" dirty="0"/>
              <a:t>==p)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</a:t>
            </a:r>
            <a:r>
              <a:rPr lang="en-US" altLang="zh-CN" sz="3200" kern="0" dirty="0" err="1"/>
              <a:t>parentr</a:t>
            </a:r>
            <a:r>
              <a:rPr lang="en-US" altLang="zh-CN" sz="3200" kern="0" dirty="0"/>
              <a:t>-&gt;</a:t>
            </a:r>
            <a:r>
              <a:rPr lang="en-US" altLang="zh-CN" sz="3200" kern="0" dirty="0" err="1"/>
              <a:t>rlink</a:t>
            </a:r>
            <a:r>
              <a:rPr lang="en-US" altLang="zh-CN" sz="3200" kern="0" dirty="0"/>
              <a:t> = </a:t>
            </a:r>
            <a:r>
              <a:rPr lang="en-US" altLang="zh-CN" sz="3200" kern="0" dirty="0">
                <a:solidFill>
                  <a:srgbClr val="C00000"/>
                </a:solidFill>
              </a:rPr>
              <a:t>r-&gt;</a:t>
            </a:r>
            <a:r>
              <a:rPr lang="en-US" altLang="zh-CN" sz="3200" kern="0" dirty="0" err="1">
                <a:solidFill>
                  <a:srgbClr val="C00000"/>
                </a:solidFill>
              </a:rPr>
              <a:t>rlink</a:t>
            </a:r>
            <a:r>
              <a:rPr lang="en-US" altLang="zh-CN" sz="3200" kern="0" dirty="0">
                <a:solidFill>
                  <a:srgbClr val="C00000"/>
                </a:solidFill>
              </a:rPr>
              <a:t>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else </a:t>
            </a:r>
            <a:r>
              <a:rPr lang="en-US" altLang="zh-CN" sz="3200" kern="0" dirty="0" err="1"/>
              <a:t>parentr</a:t>
            </a:r>
            <a:r>
              <a:rPr lang="en-US" altLang="zh-CN" sz="3200" kern="0" dirty="0"/>
              <a:t>-&gt;</a:t>
            </a:r>
            <a:r>
              <a:rPr lang="en-US" altLang="zh-CN" sz="3200" kern="0" dirty="0" err="1"/>
              <a:t>llink</a:t>
            </a:r>
            <a:r>
              <a:rPr lang="en-US" altLang="zh-CN" sz="3200" kern="0" dirty="0"/>
              <a:t> = </a:t>
            </a:r>
            <a:r>
              <a:rPr lang="en-US" altLang="zh-CN" sz="3200" kern="0" dirty="0">
                <a:solidFill>
                  <a:srgbClr val="C00000"/>
                </a:solidFill>
              </a:rPr>
              <a:t>r-&gt;</a:t>
            </a:r>
            <a:r>
              <a:rPr lang="en-US" altLang="zh-CN" sz="3200" kern="0" dirty="0" err="1">
                <a:solidFill>
                  <a:srgbClr val="C00000"/>
                </a:solidFill>
              </a:rPr>
              <a:t>rlink</a:t>
            </a:r>
            <a:r>
              <a:rPr lang="en-US" altLang="zh-CN" sz="3200" kern="0" dirty="0">
                <a:solidFill>
                  <a:srgbClr val="C00000"/>
                </a:solidFill>
              </a:rPr>
              <a:t>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p=r;   free(p);   return 1;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}</a:t>
            </a:r>
          </a:p>
        </p:txBody>
      </p:sp>
      <p:sp>
        <p:nvSpPr>
          <p:cNvPr id="15" name="矩形 14"/>
          <p:cNvSpPr/>
          <p:nvPr/>
        </p:nvSpPr>
        <p:spPr>
          <a:xfrm>
            <a:off x="3276600" y="2691600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A00"/>
                </a:solidFill>
              </a:rPr>
              <a:t>//</a:t>
            </a:r>
            <a:r>
              <a:rPr lang="zh-CN" altLang="en-US" kern="0" dirty="0">
                <a:solidFill>
                  <a:srgbClr val="008A00"/>
                </a:solidFill>
              </a:rPr>
              <a:t>找</a:t>
            </a:r>
            <a:r>
              <a:rPr lang="en-US" altLang="zh-CN" kern="0" dirty="0">
                <a:solidFill>
                  <a:srgbClr val="008A00"/>
                </a:solidFill>
              </a:rPr>
              <a:t>p</a:t>
            </a:r>
            <a:r>
              <a:rPr lang="zh-CN" altLang="en-US" kern="0" dirty="0">
                <a:solidFill>
                  <a:srgbClr val="008A00"/>
                </a:solidFill>
              </a:rPr>
              <a:t>的中序后继</a:t>
            </a:r>
            <a:r>
              <a:rPr lang="en-US" altLang="zh-CN" kern="0" dirty="0">
                <a:solidFill>
                  <a:srgbClr val="008A00"/>
                </a:solidFill>
              </a:rPr>
              <a:t>r, </a:t>
            </a:r>
            <a:r>
              <a:rPr lang="zh-CN" altLang="en-US" kern="0" dirty="0">
                <a:solidFill>
                  <a:srgbClr val="008A00"/>
                </a:solidFill>
              </a:rPr>
              <a:t>及</a:t>
            </a:r>
            <a:r>
              <a:rPr lang="en-US" altLang="zh-CN" kern="0" dirty="0">
                <a:solidFill>
                  <a:srgbClr val="008A00"/>
                </a:solidFill>
              </a:rPr>
              <a:t>r</a:t>
            </a:r>
            <a:r>
              <a:rPr lang="zh-CN" altLang="en-US" kern="0" dirty="0">
                <a:solidFill>
                  <a:srgbClr val="008A00"/>
                </a:solidFill>
              </a:rPr>
              <a:t>的父亲</a:t>
            </a:r>
            <a:r>
              <a:rPr lang="en-US" altLang="zh-CN" kern="0" dirty="0" err="1">
                <a:solidFill>
                  <a:srgbClr val="008A00"/>
                </a:solidFill>
              </a:rPr>
              <a:t>parentr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52800" y="3886200"/>
            <a:ext cx="5943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若</a:t>
            </a:r>
            <a:r>
              <a:rPr lang="en-US" altLang="zh-CN" kern="0" dirty="0">
                <a:solidFill>
                  <a:srgbClr val="990099"/>
                </a:solidFill>
              </a:rPr>
              <a:t>r</a:t>
            </a:r>
            <a:r>
              <a:rPr lang="zh-CN" altLang="en-US" kern="0" dirty="0">
                <a:solidFill>
                  <a:srgbClr val="990099"/>
                </a:solidFill>
              </a:rPr>
              <a:t>是右孩子，则只能是</a:t>
            </a:r>
            <a:r>
              <a:rPr lang="en-US" altLang="zh-CN" kern="0" dirty="0">
                <a:solidFill>
                  <a:srgbClr val="990099"/>
                </a:solidFill>
              </a:rPr>
              <a:t>p</a:t>
            </a:r>
            <a:r>
              <a:rPr lang="zh-CN" altLang="en-US" kern="0" dirty="0">
                <a:solidFill>
                  <a:srgbClr val="990099"/>
                </a:solidFill>
              </a:rPr>
              <a:t>的右孩子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3600" y="4988404"/>
            <a:ext cx="3429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否则</a:t>
            </a:r>
            <a:r>
              <a:rPr lang="en-US" altLang="zh-CN" kern="0" dirty="0">
                <a:solidFill>
                  <a:srgbClr val="990099"/>
                </a:solidFill>
              </a:rPr>
              <a:t>r</a:t>
            </a:r>
            <a:r>
              <a:rPr lang="zh-CN" altLang="en-US" kern="0" dirty="0">
                <a:solidFill>
                  <a:srgbClr val="990099"/>
                </a:solidFill>
              </a:rPr>
              <a:t>定是左孩子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4600" y="9906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中序后继无左子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6200" y="3276600"/>
            <a:ext cx="5575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后继</a:t>
            </a:r>
            <a:r>
              <a:rPr lang="en-US" altLang="zh-CN" kern="0" dirty="0">
                <a:solidFill>
                  <a:srgbClr val="0000CC"/>
                </a:solidFill>
              </a:rPr>
              <a:t>r</a:t>
            </a:r>
            <a:r>
              <a:rPr lang="zh-CN" altLang="en-US" kern="0" dirty="0">
                <a:solidFill>
                  <a:srgbClr val="0000CC"/>
                </a:solidFill>
              </a:rPr>
              <a:t>取代</a:t>
            </a:r>
            <a:r>
              <a:rPr lang="en-US" altLang="zh-CN" kern="0" dirty="0">
                <a:solidFill>
                  <a:srgbClr val="0000CC"/>
                </a:solidFill>
              </a:rPr>
              <a:t>p</a:t>
            </a:r>
            <a:r>
              <a:rPr lang="zh-CN" altLang="en-US" kern="0" dirty="0">
                <a:solidFill>
                  <a:srgbClr val="0000CC"/>
                </a:solidFill>
              </a:rPr>
              <a:t>：只赋值</a:t>
            </a:r>
            <a:r>
              <a:rPr lang="en-US" altLang="zh-CN" kern="0" dirty="0">
                <a:solidFill>
                  <a:srgbClr val="0000CC"/>
                </a:solidFill>
              </a:rPr>
              <a:t>, </a:t>
            </a:r>
            <a:r>
              <a:rPr lang="zh-CN" altLang="en-US" kern="0" dirty="0">
                <a:solidFill>
                  <a:srgbClr val="0000CC"/>
                </a:solidFill>
              </a:rPr>
              <a:t>不改指针</a:t>
            </a:r>
            <a:r>
              <a:rPr lang="en-US" altLang="zh-CN" kern="0" dirty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81600" y="5617458"/>
            <a:ext cx="337624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释放后继</a:t>
            </a:r>
            <a:r>
              <a:rPr lang="en-US" altLang="zh-CN" kern="0" dirty="0">
                <a:solidFill>
                  <a:srgbClr val="0000CC"/>
                </a:solidFill>
              </a:rPr>
              <a:t>r</a:t>
            </a:r>
            <a:r>
              <a:rPr lang="zh-CN" altLang="en-US" kern="0" dirty="0">
                <a:solidFill>
                  <a:srgbClr val="0000CC"/>
                </a:solidFill>
              </a:rPr>
              <a:t>所占空间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 bwMode="auto">
          <a:xfrm>
            <a:off x="609600" y="3970200"/>
            <a:ext cx="216000" cy="1440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2400" y="41910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删</a:t>
            </a:r>
            <a:endParaRPr lang="en-US" altLang="zh-CN" kern="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除</a:t>
            </a:r>
            <a:endParaRPr lang="en-US" altLang="zh-CN" kern="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 r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二叉排序树的查找性能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586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  平均检索长度</a:t>
            </a:r>
            <a:endParaRPr lang="en-US" altLang="zh-CN" sz="3200" kern="0" dirty="0">
              <a:solidFill>
                <a:srgbClr val="0000CC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0994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stCxn id="6" idx="3"/>
            <a:endCxn id="11" idx="0"/>
          </p:cNvCxnSpPr>
          <p:nvPr/>
        </p:nvCxnSpPr>
        <p:spPr bwMode="auto">
          <a:xfrm rot="5400000">
            <a:off x="1626537" y="2191255"/>
            <a:ext cx="560409" cy="54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365000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907800" y="36568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1069223" y="32819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1709837" y="32894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822200" y="36718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cxnSp>
        <p:nvCxnSpPr>
          <p:cNvPr id="16" name="直接连接符 15"/>
          <p:cNvCxnSpPr>
            <a:stCxn id="17" idx="0"/>
            <a:endCxn id="6" idx="5"/>
          </p:cNvCxnSpPr>
          <p:nvPr/>
        </p:nvCxnSpPr>
        <p:spPr bwMode="auto">
          <a:xfrm rot="16200000" flipV="1">
            <a:off x="2578856" y="2164255"/>
            <a:ext cx="492009" cy="529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2819400" y="267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cxnSp>
        <p:nvCxnSpPr>
          <p:cNvPr id="18" name="直接连接符 17"/>
          <p:cNvCxnSpPr>
            <a:stCxn id="19" idx="0"/>
          </p:cNvCxnSpPr>
          <p:nvPr/>
        </p:nvCxnSpPr>
        <p:spPr bwMode="auto">
          <a:xfrm rot="16200000" flipV="1">
            <a:off x="3181506" y="3203805"/>
            <a:ext cx="5401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3352800" y="36451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629400" y="3114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22" idx="0"/>
            <a:endCxn id="20" idx="4"/>
          </p:cNvCxnSpPr>
          <p:nvPr/>
        </p:nvCxnSpPr>
        <p:spPr bwMode="auto">
          <a:xfrm rot="16200000" flipV="1">
            <a:off x="7070527" y="3447727"/>
            <a:ext cx="191146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1628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cxnSp>
        <p:nvCxnSpPr>
          <p:cNvPr id="23" name="直接连接符 22"/>
          <p:cNvCxnSpPr>
            <a:stCxn id="24" idx="0"/>
            <a:endCxn id="22" idx="4"/>
          </p:cNvCxnSpPr>
          <p:nvPr/>
        </p:nvCxnSpPr>
        <p:spPr bwMode="auto">
          <a:xfrm rot="16200000" flipV="1">
            <a:off x="7646700" y="4100100"/>
            <a:ext cx="1818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772400" y="4495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876800" y="106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7" idx="0"/>
            <a:endCxn id="25" idx="4"/>
          </p:cNvCxnSpPr>
          <p:nvPr/>
        </p:nvCxnSpPr>
        <p:spPr bwMode="auto">
          <a:xfrm rot="16200000" flipV="1">
            <a:off x="5360700" y="1356900"/>
            <a:ext cx="1818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4864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</a:p>
        </p:txBody>
      </p:sp>
      <p:cxnSp>
        <p:nvCxnSpPr>
          <p:cNvPr id="28" name="直接连接符 27"/>
          <p:cNvCxnSpPr>
            <a:stCxn id="29" idx="0"/>
            <a:endCxn id="27" idx="4"/>
          </p:cNvCxnSpPr>
          <p:nvPr/>
        </p:nvCxnSpPr>
        <p:spPr bwMode="auto">
          <a:xfrm rot="16200000" flipV="1">
            <a:off x="5927527" y="2085473"/>
            <a:ext cx="191146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6019800" y="24477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cxnSp>
        <p:nvCxnSpPr>
          <p:cNvPr id="30" name="直接连接符 29"/>
          <p:cNvCxnSpPr>
            <a:stCxn id="20" idx="0"/>
            <a:endCxn id="29" idx="4"/>
          </p:cNvCxnSpPr>
          <p:nvPr/>
        </p:nvCxnSpPr>
        <p:spPr bwMode="auto">
          <a:xfrm rot="16200000" flipV="1">
            <a:off x="6513046" y="2728500"/>
            <a:ext cx="163108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81000" y="4572000"/>
            <a:ext cx="4114800" cy="126297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ASL =(1+2*2+3*3)/6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        = 14/6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19600" y="5015174"/>
            <a:ext cx="4724400" cy="132343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ASL =(1+2+3+4+5+6)/6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        = 21/6 = 3.5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二叉排序树的查找性能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7630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  查找成功：</a:t>
            </a:r>
            <a:r>
              <a:rPr lang="zh-CN" altLang="en-US" sz="3000" kern="0" dirty="0">
                <a:latin typeface="+mj-lt"/>
              </a:rPr>
              <a:t>从根出发，走了</a:t>
            </a:r>
            <a:r>
              <a:rPr lang="en-US" altLang="zh-CN" sz="3000" kern="0" dirty="0">
                <a:latin typeface="+mj-lt"/>
              </a:rPr>
              <a:t>1</a:t>
            </a:r>
            <a:r>
              <a:rPr lang="zh-CN" altLang="en-US" sz="3000" kern="0" dirty="0">
                <a:latin typeface="+mj-lt"/>
              </a:rPr>
              <a:t>条到</a:t>
            </a:r>
            <a:r>
              <a:rPr lang="en-US" altLang="zh-CN" sz="3000" kern="0" dirty="0">
                <a:latin typeface="+mj-lt"/>
              </a:rPr>
              <a:t>key</a:t>
            </a:r>
            <a:r>
              <a:rPr lang="zh-CN" altLang="en-US" sz="3000" kern="0" dirty="0">
                <a:latin typeface="+mj-lt"/>
              </a:rPr>
              <a:t>的路径；</a:t>
            </a:r>
            <a:endParaRPr lang="en-US" altLang="zh-CN" sz="3000" kern="0" dirty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j-lt"/>
              </a:rPr>
              <a:t>  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查找不成功：</a:t>
            </a:r>
            <a:r>
              <a:rPr lang="zh-CN" altLang="en-US" sz="3000" kern="0" dirty="0">
                <a:latin typeface="+mj-lt"/>
              </a:rPr>
              <a:t>从根出发，</a:t>
            </a:r>
            <a:endParaRPr lang="en-US" altLang="zh-CN" sz="3000" kern="0" dirty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                       </a:t>
            </a:r>
            <a:r>
              <a:rPr lang="zh-CN" altLang="en-US" sz="3000" kern="0" dirty="0">
                <a:latin typeface="+mj-lt"/>
              </a:rPr>
              <a:t>走了</a:t>
            </a:r>
            <a:r>
              <a:rPr lang="en-US" altLang="zh-CN" sz="3000" kern="0" dirty="0">
                <a:latin typeface="+mj-lt"/>
              </a:rPr>
              <a:t>1</a:t>
            </a:r>
            <a:r>
              <a:rPr lang="zh-CN" altLang="en-US" sz="3000" kern="0" dirty="0">
                <a:latin typeface="+mj-lt"/>
              </a:rPr>
              <a:t>条到某个叶子的路径；</a:t>
            </a:r>
            <a:endParaRPr lang="en-US" altLang="zh-CN" sz="3000" kern="0" dirty="0"/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>
              <a:latin typeface="+mj-lt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3429000"/>
            <a:ext cx="87630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>
                <a:solidFill>
                  <a:srgbClr val="008000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000" kern="0" dirty="0">
                <a:solidFill>
                  <a:srgbClr val="008000"/>
                </a:solidFill>
                <a:latin typeface="+mj-lt"/>
              </a:rPr>
              <a:t>比较次数：</a:t>
            </a:r>
            <a:endParaRPr lang="en-US" altLang="zh-CN" sz="3000" kern="0" dirty="0">
              <a:latin typeface="+mj-lt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0000CC"/>
                </a:solidFill>
              </a:rPr>
              <a:t>   最坏平均查找长度</a:t>
            </a:r>
            <a:r>
              <a:rPr lang="en-US" altLang="zh-CN" sz="3000" kern="0" dirty="0">
                <a:solidFill>
                  <a:srgbClr val="0000CC"/>
                </a:solidFill>
              </a:rPr>
              <a:t>ASL</a:t>
            </a:r>
            <a:r>
              <a:rPr lang="zh-CN" altLang="en-US" sz="3000" kern="0" dirty="0">
                <a:solidFill>
                  <a:srgbClr val="0000CC"/>
                </a:solidFill>
              </a:rPr>
              <a:t>：</a:t>
            </a:r>
            <a:endParaRPr lang="en-US" altLang="zh-CN" sz="3000" kern="0" dirty="0">
              <a:solidFill>
                <a:srgbClr val="0000CC"/>
              </a:solidFill>
            </a:endParaRPr>
          </a:p>
          <a:p>
            <a:pPr lvl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/>
              <a:t>   </a:t>
            </a:r>
            <a:r>
              <a:rPr lang="zh-CN" altLang="en-US" sz="3000" kern="0" dirty="0">
                <a:solidFill>
                  <a:srgbClr val="0000CC"/>
                </a:solidFill>
              </a:rPr>
              <a:t>最好</a:t>
            </a:r>
            <a:r>
              <a:rPr lang="en-US" altLang="zh-CN" sz="3000" kern="0" dirty="0">
                <a:solidFill>
                  <a:srgbClr val="0000CC"/>
                </a:solidFill>
              </a:rPr>
              <a:t>ASL</a:t>
            </a:r>
            <a:r>
              <a:rPr lang="zh-CN" altLang="en-US" sz="3000" kern="0" dirty="0">
                <a:solidFill>
                  <a:srgbClr val="0000CC"/>
                </a:solidFill>
              </a:rPr>
              <a:t>：</a:t>
            </a:r>
            <a:endParaRPr lang="en-US" altLang="zh-CN" sz="3000" kern="0" dirty="0">
              <a:solidFill>
                <a:srgbClr val="0000CC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76800" y="4343400"/>
            <a:ext cx="2362200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/>
              <a:t>(n+1)/2</a:t>
            </a:r>
            <a:endParaRPr lang="zh-CN" altLang="en-US" sz="3000" dirty="0"/>
          </a:p>
        </p:txBody>
      </p:sp>
      <p:sp>
        <p:nvSpPr>
          <p:cNvPr id="39" name="矩形 38"/>
          <p:cNvSpPr/>
          <p:nvPr/>
        </p:nvSpPr>
        <p:spPr>
          <a:xfrm>
            <a:off x="2590800" y="5182635"/>
            <a:ext cx="612803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/>
              <a:t>log</a:t>
            </a:r>
            <a:r>
              <a:rPr lang="en-US" altLang="zh-CN" sz="3000" kern="0" baseline="-25000" dirty="0"/>
              <a:t>2</a:t>
            </a:r>
            <a:r>
              <a:rPr lang="en-US" altLang="zh-CN" sz="3000" kern="0" dirty="0"/>
              <a:t>(n)  </a:t>
            </a:r>
            <a:r>
              <a:rPr lang="zh-CN" altLang="en-US" sz="3000" kern="0" dirty="0"/>
              <a:t>，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参考二分查找</a:t>
            </a:r>
            <a:r>
              <a:rPr lang="en-US" altLang="zh-CN" sz="3000" kern="0" dirty="0"/>
              <a:t>)</a:t>
            </a:r>
            <a:endParaRPr lang="zh-CN" altLang="en-US" sz="30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7662000" y="32792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73</a:t>
            </a:r>
            <a:endParaRPr lang="zh-CN" altLang="en-US" sz="3000" dirty="0"/>
          </a:p>
        </p:txBody>
      </p:sp>
      <p:cxnSp>
        <p:nvCxnSpPr>
          <p:cNvPr id="10" name="直接连接符 9"/>
          <p:cNvCxnSpPr>
            <a:stCxn id="9" idx="3"/>
            <a:endCxn id="11" idx="0"/>
          </p:cNvCxnSpPr>
          <p:nvPr/>
        </p:nvCxnSpPr>
        <p:spPr bwMode="auto">
          <a:xfrm rot="5400000">
            <a:off x="7451555" y="3766900"/>
            <a:ext cx="346972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239000" y="40564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27</a:t>
            </a:r>
            <a:endParaRPr lang="zh-CN" altLang="en-US" sz="30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934200" y="481499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25</a:t>
            </a:r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7096955" y="4593863"/>
            <a:ext cx="328373" cy="11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7626569" y="4559968"/>
            <a:ext cx="343383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626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41</a:t>
            </a:r>
          </a:p>
        </p:txBody>
      </p:sp>
      <p:cxnSp>
        <p:nvCxnSpPr>
          <p:cNvPr id="16" name="直接连接符 15"/>
          <p:cNvCxnSpPr>
            <a:stCxn id="17" idx="0"/>
            <a:endCxn id="9" idx="5"/>
          </p:cNvCxnSpPr>
          <p:nvPr/>
        </p:nvCxnSpPr>
        <p:spPr bwMode="auto">
          <a:xfrm rot="16200000" flipV="1">
            <a:off x="8102374" y="3729999"/>
            <a:ext cx="278572" cy="237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8090400" y="39880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90</a:t>
            </a:r>
          </a:p>
        </p:txBody>
      </p:sp>
      <p:cxnSp>
        <p:nvCxnSpPr>
          <p:cNvPr id="18" name="直接连接符 17"/>
          <p:cNvCxnSpPr>
            <a:stCxn id="19" idx="0"/>
            <a:endCxn id="17" idx="5"/>
          </p:cNvCxnSpPr>
          <p:nvPr/>
        </p:nvCxnSpPr>
        <p:spPr bwMode="auto">
          <a:xfrm rot="16200000" flipV="1">
            <a:off x="8453837" y="4515699"/>
            <a:ext cx="385046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471400" y="48032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99</a:t>
            </a:r>
          </a:p>
        </p:txBody>
      </p:sp>
      <p:sp>
        <p:nvSpPr>
          <p:cNvPr id="20" name="矩形 19"/>
          <p:cNvSpPr/>
          <p:nvPr/>
        </p:nvSpPr>
        <p:spPr>
          <a:xfrm>
            <a:off x="2895600" y="3624139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/>
              <a:t>不大于树的深度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231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0000CC"/>
                </a:solidFill>
              </a:rPr>
              <a:t> </a:t>
            </a:r>
            <a:r>
              <a:rPr lang="zh-CN" altLang="en-US" sz="3200" dirty="0">
                <a:solidFill>
                  <a:srgbClr val="0000CC"/>
                </a:solidFill>
              </a:rPr>
              <a:t>掌握</a:t>
            </a:r>
            <a:r>
              <a:rPr lang="zh-CN" altLang="en-US" sz="3200" dirty="0"/>
              <a:t>二叉排序树的概念、</a:t>
            </a:r>
            <a:endParaRPr lang="en-US" altLang="zh-CN" sz="3200" dirty="0"/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/>
              <a:t>  查找、插入、删除操作过程，及程序；</a:t>
            </a:r>
            <a:endParaRPr lang="en-US" altLang="zh-CN" sz="3200" dirty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0000CC"/>
                </a:solidFill>
              </a:rPr>
              <a:t> </a:t>
            </a:r>
            <a:r>
              <a:rPr lang="zh-CN" altLang="en-US" sz="3200" dirty="0">
                <a:solidFill>
                  <a:srgbClr val="0000CC"/>
                </a:solidFill>
              </a:rPr>
              <a:t>掌握</a:t>
            </a:r>
            <a:r>
              <a:rPr lang="en-US" altLang="zh-CN" sz="3200" dirty="0"/>
              <a:t>ASL</a:t>
            </a:r>
            <a:r>
              <a:rPr lang="zh-CN" altLang="en-US" sz="3200" dirty="0"/>
              <a:t>的计算；</a:t>
            </a:r>
            <a:endParaRPr lang="en-US" altLang="zh-CN" sz="3200" dirty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0000CC"/>
                </a:solidFill>
              </a:rPr>
              <a:t> </a:t>
            </a:r>
            <a:r>
              <a:rPr lang="zh-CN" altLang="en-US" sz="3200" dirty="0">
                <a:solidFill>
                  <a:srgbClr val="0000CC"/>
                </a:solidFill>
              </a:rPr>
              <a:t>理解</a:t>
            </a:r>
            <a:r>
              <a:rPr lang="zh-CN" altLang="en-US" sz="3200" dirty="0"/>
              <a:t>二叉排序树的作用；</a:t>
            </a:r>
            <a:endParaRPr lang="en-US" altLang="zh-CN" sz="3200" dirty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>
                <a:solidFill>
                  <a:srgbClr val="0000CC"/>
                </a:solidFill>
              </a:rPr>
              <a:t> </a:t>
            </a:r>
            <a:r>
              <a:rPr lang="zh-CN" altLang="en-US" sz="3200" dirty="0">
                <a:solidFill>
                  <a:srgbClr val="0000CC"/>
                </a:solidFill>
              </a:rPr>
              <a:t>掌握 “</a:t>
            </a:r>
            <a:r>
              <a:rPr lang="zh-CN" altLang="en-US" sz="3200" dirty="0"/>
              <a:t>堆</a:t>
            </a:r>
            <a:r>
              <a:rPr lang="zh-CN" altLang="en-US" sz="3200" dirty="0">
                <a:solidFill>
                  <a:srgbClr val="0000CC"/>
                </a:solidFill>
              </a:rPr>
              <a:t>”</a:t>
            </a:r>
            <a:r>
              <a:rPr lang="zh-CN" altLang="en-US" sz="3200" dirty="0"/>
              <a:t>和“二叉排序树”的区别、用途；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301515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72838"/>
            <a:ext cx="8763000" cy="3908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P248 - 249 </a:t>
            </a:r>
          </a:p>
          <a:p>
            <a:pPr marL="18000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CC"/>
                </a:solidFill>
              </a:rPr>
              <a:t> 复习题 </a:t>
            </a:r>
            <a:r>
              <a:rPr lang="en-US" altLang="zh-CN" sz="3200" dirty="0">
                <a:solidFill>
                  <a:srgbClr val="0000CC"/>
                </a:solidFill>
              </a:rPr>
              <a:t>7 </a:t>
            </a:r>
            <a:r>
              <a:rPr lang="en-US" altLang="zh-CN" sz="3200" dirty="0"/>
              <a:t>(</a:t>
            </a:r>
            <a:r>
              <a:rPr lang="zh-CN" altLang="en-US" sz="3200" dirty="0"/>
              <a:t>易出错，注意</a:t>
            </a:r>
            <a:r>
              <a:rPr lang="en-US" altLang="zh-CN" sz="3200" dirty="0"/>
              <a:t>key</a:t>
            </a:r>
            <a:r>
              <a:rPr lang="zh-CN" altLang="en-US" sz="3200" dirty="0"/>
              <a:t>的比较</a:t>
            </a:r>
            <a:r>
              <a:rPr lang="en-US" altLang="zh-CN" sz="3200" dirty="0"/>
              <a:t>)</a:t>
            </a:r>
          </a:p>
          <a:p>
            <a:pPr marL="18000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00CC"/>
                </a:solidFill>
              </a:rPr>
              <a:t>  </a:t>
            </a:r>
            <a:r>
              <a:rPr lang="zh-CN" altLang="en-US" sz="3200" dirty="0">
                <a:solidFill>
                  <a:srgbClr val="0000CC"/>
                </a:solidFill>
              </a:rPr>
              <a:t>算法题 </a:t>
            </a:r>
            <a:r>
              <a:rPr lang="en-US" altLang="zh-CN" sz="3200" dirty="0">
                <a:solidFill>
                  <a:srgbClr val="0000CC"/>
                </a:solidFill>
              </a:rPr>
              <a:t>1 </a:t>
            </a:r>
            <a:r>
              <a:rPr lang="en-US" altLang="zh-CN" sz="3200" dirty="0"/>
              <a:t>(</a:t>
            </a:r>
            <a:r>
              <a:rPr lang="zh-CN" altLang="en-US" sz="3200" dirty="0"/>
              <a:t>要求：不要使用遍历算法，</a:t>
            </a:r>
            <a:endParaRPr lang="en-US" altLang="zh-CN" sz="3200" dirty="0"/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                   </a:t>
            </a:r>
            <a:r>
              <a:rPr lang="zh-CN" altLang="en-US" sz="3200" dirty="0"/>
              <a:t>基于二叉排序树的查找算法来设计</a:t>
            </a:r>
            <a:r>
              <a:rPr lang="en-US" altLang="zh-CN" sz="3200" dirty="0"/>
              <a:t>)</a:t>
            </a:r>
          </a:p>
          <a:p>
            <a:pPr marL="18000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dirty="0">
                <a:solidFill>
                  <a:srgbClr val="0000CC"/>
                </a:solidFill>
              </a:rPr>
              <a:t>  </a:t>
            </a:r>
            <a:r>
              <a:rPr lang="zh-CN" altLang="en-US" sz="3200" dirty="0">
                <a:solidFill>
                  <a:srgbClr val="0000CC"/>
                </a:solidFill>
              </a:rPr>
              <a:t>算法题</a:t>
            </a:r>
            <a:r>
              <a:rPr lang="en-US" altLang="zh-CN" sz="3200" dirty="0">
                <a:solidFill>
                  <a:srgbClr val="0000CC"/>
                </a:solidFill>
              </a:rPr>
              <a:t> 2 </a:t>
            </a:r>
            <a:r>
              <a:rPr lang="en-US" altLang="zh-CN" sz="3200" dirty="0"/>
              <a:t>(</a:t>
            </a:r>
            <a:r>
              <a:rPr lang="zh-CN" altLang="en-US" sz="3200" dirty="0"/>
              <a:t>与查找算法类似</a:t>
            </a:r>
            <a:r>
              <a:rPr lang="en-US" altLang="zh-CN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1515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21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讲：平衡二叉排序树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1534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>
                <a:solidFill>
                  <a:srgbClr val="003399"/>
                </a:solidFill>
              </a:rPr>
              <a:t> 顺序表示 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-- </a:t>
            </a:r>
            <a:r>
              <a:rPr lang="zh-CN" altLang="en-US" sz="3200" dirty="0"/>
              <a:t>顺序表，</a:t>
            </a:r>
            <a:endParaRPr lang="en-US" altLang="zh-CN" sz="3200" dirty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-- </a:t>
            </a:r>
            <a:r>
              <a:rPr lang="zh-CN" altLang="en-US" sz="3200" dirty="0"/>
              <a:t>有序顺序表上的二分法检索；</a:t>
            </a:r>
            <a:endParaRPr lang="en-US" altLang="zh-CN" sz="3200" dirty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2. </a:t>
            </a:r>
            <a:r>
              <a:rPr lang="zh-CN" altLang="en-US" sz="3200" dirty="0">
                <a:solidFill>
                  <a:srgbClr val="003399"/>
                </a:solidFill>
              </a:rPr>
              <a:t>链接表示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-- </a:t>
            </a:r>
            <a:r>
              <a:rPr lang="zh-CN" altLang="en-US" sz="3200" dirty="0"/>
              <a:t>单链表，</a:t>
            </a:r>
            <a:endParaRPr lang="en-US" altLang="zh-CN" sz="3200" dirty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dirty="0">
                <a:solidFill>
                  <a:srgbClr val="C00000"/>
                </a:solidFill>
              </a:rPr>
              <a:t>-- </a:t>
            </a:r>
            <a:r>
              <a:rPr lang="zh-CN" altLang="en-US" sz="3200" dirty="0">
                <a:solidFill>
                  <a:srgbClr val="C00000"/>
                </a:solidFill>
              </a:rPr>
              <a:t>二叉排序树；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3. </a:t>
            </a:r>
            <a:r>
              <a:rPr lang="zh-CN" altLang="en-US" sz="3200" dirty="0">
                <a:solidFill>
                  <a:srgbClr val="003399"/>
                </a:solidFill>
              </a:rPr>
              <a:t>散列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zh-CN" altLang="en-US" sz="3200" dirty="0">
                <a:solidFill>
                  <a:srgbClr val="003399"/>
                </a:solidFill>
              </a:rPr>
              <a:t>哈希</a:t>
            </a:r>
            <a:r>
              <a:rPr lang="en-US" altLang="zh-CN" sz="3200" dirty="0">
                <a:solidFill>
                  <a:srgbClr val="003399"/>
                </a:solidFill>
              </a:rPr>
              <a:t>)</a:t>
            </a:r>
            <a:r>
              <a:rPr lang="zh-CN" altLang="en-US" sz="3200" dirty="0">
                <a:solidFill>
                  <a:srgbClr val="003399"/>
                </a:solidFill>
              </a:rPr>
              <a:t>表示 </a:t>
            </a:r>
            <a:r>
              <a:rPr lang="en-US" altLang="zh-CN" sz="3200" dirty="0">
                <a:solidFill>
                  <a:srgbClr val="003399"/>
                </a:solidFill>
              </a:rPr>
              <a:t>-- </a:t>
            </a:r>
            <a:r>
              <a:rPr lang="zh-CN" altLang="en-US" sz="3200" dirty="0">
                <a:solidFill>
                  <a:srgbClr val="003399"/>
                </a:solidFill>
              </a:rPr>
              <a:t>散列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zh-CN" altLang="en-US" sz="3200" dirty="0">
                <a:solidFill>
                  <a:srgbClr val="003399"/>
                </a:solidFill>
              </a:rPr>
              <a:t>哈希</a:t>
            </a:r>
            <a:r>
              <a:rPr lang="en-US" altLang="zh-CN" sz="3200" dirty="0">
                <a:solidFill>
                  <a:srgbClr val="003399"/>
                </a:solidFill>
              </a:rPr>
              <a:t>, hash)</a:t>
            </a:r>
            <a:r>
              <a:rPr lang="zh-CN" altLang="en-US" sz="3200" dirty="0">
                <a:solidFill>
                  <a:srgbClr val="003399"/>
                </a:solidFill>
              </a:rPr>
              <a:t>表；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回顾：二叉排序树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latin typeface="+mj-lt"/>
              </a:rPr>
              <a:t> 任一结点 </a:t>
            </a:r>
            <a:r>
              <a:rPr lang="en-US" altLang="zh-CN" sz="3200" kern="0" dirty="0">
                <a:solidFill>
                  <a:srgbClr val="007E00"/>
                </a:solidFill>
                <a:latin typeface="+mj-lt"/>
              </a:rPr>
              <a:t>&gt; </a:t>
            </a:r>
            <a:r>
              <a:rPr lang="zh-CN" altLang="en-US" sz="3200" kern="0" dirty="0">
                <a:solidFill>
                  <a:srgbClr val="007E00"/>
                </a:solidFill>
                <a:latin typeface="+mj-lt"/>
              </a:rPr>
              <a:t>其左子树的所有结点；</a:t>
            </a:r>
            <a:endParaRPr lang="en-US" altLang="zh-CN" sz="3200" kern="0" dirty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              </a:t>
            </a:r>
            <a:r>
              <a:rPr lang="en-US" altLang="zh-CN" sz="3200" kern="0" dirty="0">
                <a:solidFill>
                  <a:srgbClr val="007E00"/>
                </a:solidFill>
                <a:latin typeface="+mj-lt"/>
              </a:rPr>
              <a:t>&lt; </a:t>
            </a:r>
            <a:r>
              <a:rPr lang="zh-CN" altLang="en-US" sz="3200" kern="0" dirty="0">
                <a:solidFill>
                  <a:srgbClr val="007E00"/>
                </a:solidFill>
                <a:latin typeface="+mj-lt"/>
              </a:rPr>
              <a:t>其右子树的所有结点；</a:t>
            </a:r>
            <a:endParaRPr lang="en-US" altLang="zh-CN" sz="3200" kern="0" dirty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>
                <a:latin typeface="+mj-lt"/>
                <a:sym typeface="Wingdings" pitchFamily="2" charset="2"/>
              </a:rPr>
              <a:t>结</a:t>
            </a:r>
            <a:r>
              <a:rPr lang="zh-CN" altLang="en-US" sz="3200" kern="0" dirty="0">
                <a:latin typeface="+mj-lt"/>
              </a:rPr>
              <a:t>点的左右子树，也是二叉排序树；</a:t>
            </a:r>
            <a:endParaRPr lang="en-US" altLang="zh-CN" sz="3200" kern="0" dirty="0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132155"/>
            <a:ext cx="4876800" cy="1524000"/>
          </a:xfrm>
          <a:prstGeom prst="rect">
            <a:avLst/>
          </a:prstGeom>
          <a:solidFill>
            <a:srgbClr val="FFDFAF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>
                <a:latin typeface="+mj-lt"/>
              </a:rPr>
              <a:t>  左孩子 </a:t>
            </a:r>
            <a:r>
              <a:rPr lang="en-US" altLang="zh-CN" sz="3200" kern="0" dirty="0">
                <a:latin typeface="+mj-lt"/>
              </a:rPr>
              <a:t>&lt; </a:t>
            </a:r>
            <a:r>
              <a:rPr lang="zh-CN" altLang="en-US" sz="3200" kern="0" dirty="0">
                <a:latin typeface="+mj-lt"/>
              </a:rPr>
              <a:t>父亲</a:t>
            </a:r>
            <a:r>
              <a:rPr lang="zh-CN" altLang="en-US" sz="3200" kern="0" dirty="0"/>
              <a:t> </a:t>
            </a:r>
            <a:r>
              <a:rPr lang="en-US" altLang="zh-CN" sz="3200" kern="0" dirty="0">
                <a:latin typeface="+mj-lt"/>
              </a:rPr>
              <a:t>&lt;</a:t>
            </a:r>
            <a:r>
              <a:rPr lang="zh-CN" altLang="en-US" sz="3200" kern="0" dirty="0">
                <a:latin typeface="+mj-lt"/>
              </a:rPr>
              <a:t>右孩子</a:t>
            </a:r>
            <a:endParaRPr lang="en-US" altLang="zh-CN" sz="3200" kern="0" dirty="0">
              <a:latin typeface="+mj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  另外，与堆进行区分！</a:t>
            </a:r>
            <a:endParaRPr lang="en-US" altLang="zh-CN" sz="3200" kern="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33528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1" dirty="0">
                <a:solidFill>
                  <a:srgbClr val="C00000"/>
                </a:solidFill>
              </a:rPr>
              <a:t>≠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5961000" y="357298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5562600" y="441118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5720701" y="4097071"/>
            <a:ext cx="408009" cy="220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6281087" y="4113276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342000" y="44261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948400" y="5266526"/>
            <a:ext cx="504000" cy="504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cxnSp>
        <p:nvCxnSpPr>
          <p:cNvPr id="17" name="直接连接符 16"/>
          <p:cNvCxnSpPr>
            <a:stCxn id="15" idx="3"/>
            <a:endCxn id="16" idx="0"/>
          </p:cNvCxnSpPr>
          <p:nvPr/>
        </p:nvCxnSpPr>
        <p:spPr bwMode="auto">
          <a:xfrm rot="5400000">
            <a:off x="6103033" y="4953749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752400" y="52758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cxnSp>
        <p:nvCxnSpPr>
          <p:cNvPr id="19" name="直接连接符 18"/>
          <p:cNvCxnSpPr>
            <a:stCxn id="15" idx="5"/>
            <a:endCxn id="18" idx="0"/>
          </p:cNvCxnSpPr>
          <p:nvPr/>
        </p:nvCxnSpPr>
        <p:spPr bwMode="auto">
          <a:xfrm rot="16200000" flipH="1">
            <a:off x="6678550" y="4950021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590600" y="35700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40827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373701" y="4117563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910687" y="4110368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971600" y="44232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78000" y="5263618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7732633" y="4950841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382000" y="52729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cxnSp>
        <p:nvCxnSpPr>
          <p:cNvPr id="30" name="直接连接符 29"/>
          <p:cNvCxnSpPr>
            <a:stCxn id="26" idx="5"/>
            <a:endCxn id="29" idx="0"/>
          </p:cNvCxnSpPr>
          <p:nvPr/>
        </p:nvCxnSpPr>
        <p:spPr bwMode="auto">
          <a:xfrm rot="16200000" flipH="1">
            <a:off x="8308150" y="4947113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990400" y="56274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32" name="矩形 31"/>
          <p:cNvSpPr/>
          <p:nvPr/>
        </p:nvSpPr>
        <p:spPr>
          <a:xfrm>
            <a:off x="7906874" y="5621445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610600" cy="54399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>
                <a:solidFill>
                  <a:srgbClr val="003399"/>
                </a:solidFill>
              </a:rPr>
              <a:t> 散列要解决的</a:t>
            </a:r>
            <a:r>
              <a:rPr lang="en-US" altLang="zh-CN" sz="3000" dirty="0">
                <a:solidFill>
                  <a:srgbClr val="003399"/>
                </a:solidFill>
              </a:rPr>
              <a:t>2</a:t>
            </a:r>
            <a:r>
              <a:rPr lang="zh-CN" altLang="en-US" sz="3000" dirty="0">
                <a:solidFill>
                  <a:srgbClr val="003399"/>
                </a:solidFill>
              </a:rPr>
              <a:t>个问题：</a:t>
            </a:r>
            <a:endParaRPr lang="en-US" altLang="zh-CN" sz="3000" dirty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/>
              <a:t>    1. </a:t>
            </a:r>
            <a:r>
              <a:rPr lang="zh-CN" altLang="en-US" sz="3000" dirty="0"/>
              <a:t>散列函数</a:t>
            </a:r>
            <a:endParaRPr lang="en-US" altLang="zh-CN" sz="3000" dirty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/>
              <a:t>        </a:t>
            </a:r>
            <a:r>
              <a:rPr lang="en-US" altLang="zh-CN" sz="3000" dirty="0">
                <a:solidFill>
                  <a:srgbClr val="006600"/>
                </a:solidFill>
              </a:rPr>
              <a:t>-- </a:t>
            </a:r>
            <a:r>
              <a:rPr lang="zh-CN" altLang="en-US" sz="3000" dirty="0">
                <a:solidFill>
                  <a:srgbClr val="006600"/>
                </a:solidFill>
              </a:rPr>
              <a:t>除余法： </a:t>
            </a:r>
            <a:r>
              <a:rPr lang="en-US" altLang="zh-CN" sz="3000" dirty="0">
                <a:solidFill>
                  <a:srgbClr val="006600"/>
                </a:solidFill>
              </a:rPr>
              <a:t>h(key)=</a:t>
            </a:r>
            <a:r>
              <a:rPr lang="en-US" altLang="zh-CN" sz="3000" dirty="0" err="1">
                <a:solidFill>
                  <a:srgbClr val="006600"/>
                </a:solidFill>
              </a:rPr>
              <a:t>key%p</a:t>
            </a:r>
            <a:endParaRPr lang="en-US" altLang="zh-CN" sz="3000" dirty="0">
              <a:solidFill>
                <a:srgbClr val="006600"/>
              </a:solidFill>
            </a:endParaRPr>
          </a:p>
          <a:p>
            <a:pPr>
              <a:spcBef>
                <a:spcPts val="1200"/>
              </a:spcBef>
              <a:buSzPct val="75000"/>
              <a:buNone/>
            </a:pPr>
            <a:r>
              <a:rPr lang="en-US" altLang="zh-CN" sz="3000" dirty="0"/>
              <a:t>    2. </a:t>
            </a:r>
            <a:r>
              <a:rPr lang="zh-CN" altLang="en-US" sz="3000" dirty="0"/>
              <a:t>碰撞的解决方法</a:t>
            </a:r>
            <a:endParaRPr lang="en-US" altLang="zh-CN" sz="3000" dirty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>
                <a:solidFill>
                  <a:srgbClr val="006600"/>
                </a:solidFill>
              </a:rPr>
              <a:t>        -- </a:t>
            </a:r>
            <a:r>
              <a:rPr lang="zh-CN" altLang="en-US" sz="3000" dirty="0">
                <a:solidFill>
                  <a:srgbClr val="006600"/>
                </a:solidFill>
              </a:rPr>
              <a:t>开地址法：</a:t>
            </a:r>
            <a:endParaRPr lang="en-US" altLang="zh-CN" sz="3000" dirty="0"/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000" dirty="0"/>
              <a:t>            例，线性探查 </a:t>
            </a:r>
            <a:r>
              <a:rPr lang="en-US" altLang="zh-CN" sz="3000" dirty="0">
                <a:sym typeface="Wingdings" pitchFamily="2" charset="2"/>
              </a:rPr>
              <a:t> </a:t>
            </a:r>
            <a:r>
              <a:rPr lang="zh-CN" altLang="en-US" sz="3000" dirty="0">
                <a:sym typeface="Wingdings" pitchFamily="2" charset="2"/>
              </a:rPr>
              <a:t>可能引起</a:t>
            </a:r>
            <a:r>
              <a:rPr lang="en-US" altLang="zh-CN" sz="3000" dirty="0">
                <a:sym typeface="Wingdings" pitchFamily="2" charset="2"/>
              </a:rPr>
              <a:t>”</a:t>
            </a:r>
            <a:r>
              <a:rPr lang="zh-CN" altLang="en-US" sz="3000" dirty="0">
                <a:sym typeface="Wingdings" pitchFamily="2" charset="2"/>
              </a:rPr>
              <a:t>堆积</a:t>
            </a:r>
            <a:r>
              <a:rPr lang="en-US" altLang="zh-CN" sz="3000" dirty="0">
                <a:sym typeface="Wingdings" pitchFamily="2" charset="2"/>
              </a:rPr>
              <a:t>”</a:t>
            </a:r>
            <a:r>
              <a:rPr lang="zh-CN" altLang="en-US" sz="3000" dirty="0">
                <a:sym typeface="Wingdings" pitchFamily="2" charset="2"/>
              </a:rPr>
              <a:t>问题；</a:t>
            </a:r>
            <a:endParaRPr lang="en-US" altLang="zh-CN" sz="3000" dirty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>
                <a:solidFill>
                  <a:srgbClr val="006600"/>
                </a:solidFill>
              </a:rPr>
              <a:t>        -- </a:t>
            </a:r>
            <a:r>
              <a:rPr lang="zh-CN" altLang="en-US" sz="3000" dirty="0">
                <a:solidFill>
                  <a:srgbClr val="006600"/>
                </a:solidFill>
              </a:rPr>
              <a:t>拉链法：</a:t>
            </a:r>
            <a:endParaRPr lang="en-US" altLang="zh-CN" sz="3000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/>
              <a:t>           </a:t>
            </a:r>
            <a:r>
              <a:rPr lang="zh-CN" altLang="en-US" sz="3000" dirty="0"/>
              <a:t>同义词组成</a:t>
            </a:r>
            <a:r>
              <a:rPr lang="en-US" altLang="zh-CN" sz="3000" dirty="0"/>
              <a:t>1</a:t>
            </a:r>
            <a:r>
              <a:rPr lang="zh-CN" altLang="en-US" sz="3000" dirty="0"/>
              <a:t>个单链表；</a:t>
            </a:r>
            <a:endParaRPr lang="en-US" altLang="zh-CN" sz="3000" dirty="0"/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000" dirty="0"/>
              <a:t>           所有“同义词单链表”的头指针 </a:t>
            </a:r>
            <a:r>
              <a:rPr lang="en-US" altLang="zh-CN" sz="3000" dirty="0">
                <a:sym typeface="Wingdings" pitchFamily="2" charset="2"/>
              </a:rPr>
              <a:t> </a:t>
            </a:r>
            <a:r>
              <a:rPr lang="zh-CN" altLang="en-US" sz="3000" dirty="0">
                <a:sym typeface="Wingdings" pitchFamily="2" charset="2"/>
              </a:rPr>
              <a:t>数组</a:t>
            </a:r>
            <a:r>
              <a:rPr lang="zh-CN" altLang="en-US" sz="3000" dirty="0"/>
              <a:t>；</a:t>
            </a:r>
            <a:endParaRPr lang="en-US" altLang="zh-CN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回顾：二叉排序树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458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 重要性质：</a:t>
            </a:r>
            <a:endParaRPr lang="en-US" altLang="zh-CN" sz="3200" kern="0" dirty="0">
              <a:solidFill>
                <a:srgbClr val="0000CC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  <a:sym typeface="Wingdings" pitchFamily="2" charset="2"/>
              </a:rPr>
              <a:t>  中序遍历二叉排序树</a:t>
            </a:r>
            <a:endParaRPr lang="en-US" altLang="zh-CN" sz="3200" kern="0" dirty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>
                <a:solidFill>
                  <a:srgbClr val="008000"/>
                </a:solidFill>
                <a:latin typeface="+mj-lt"/>
                <a:sym typeface="Wingdings" pitchFamily="2" charset="2"/>
              </a:rPr>
              <a:t>递增序列</a:t>
            </a:r>
            <a:endParaRPr lang="en-US" altLang="zh-CN" sz="3200" kern="0" dirty="0">
              <a:solidFill>
                <a:srgbClr val="008000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18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基本操作：</a:t>
            </a:r>
            <a:endParaRPr lang="en-US" altLang="zh-CN" sz="3200" kern="0" dirty="0">
              <a:solidFill>
                <a:srgbClr val="0000CC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  <a:sym typeface="Wingdings" pitchFamily="2" charset="2"/>
              </a:rPr>
              <a:t>  </a:t>
            </a:r>
            <a:r>
              <a:rPr lang="zh-CN" altLang="en-US" sz="3200" kern="0" dirty="0">
                <a:latin typeface="+mj-lt"/>
                <a:sym typeface="Wingdings" pitchFamily="2" charset="2"/>
              </a:rPr>
              <a:t>查找、插入、删除</a:t>
            </a:r>
            <a:endParaRPr lang="en-US" altLang="zh-CN" sz="3200" kern="0" dirty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370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831600" y="131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7724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355000" y="306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058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3914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6" idx="3"/>
            <a:endCxn id="35" idx="0"/>
          </p:cNvCxnSpPr>
          <p:nvPr/>
        </p:nvCxnSpPr>
        <p:spPr bwMode="auto">
          <a:xfrm rot="5400000">
            <a:off x="6354837" y="1599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6" idx="5"/>
            <a:endCxn id="37" idx="0"/>
          </p:cNvCxnSpPr>
          <p:nvPr/>
        </p:nvCxnSpPr>
        <p:spPr bwMode="auto">
          <a:xfrm rot="16200000" flipH="1">
            <a:off x="7463455" y="1576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5" idx="3"/>
            <a:endCxn id="38" idx="0"/>
          </p:cNvCxnSpPr>
          <p:nvPr/>
        </p:nvCxnSpPr>
        <p:spPr bwMode="auto">
          <a:xfrm rot="5400000">
            <a:off x="5578437" y="2631955"/>
            <a:ext cx="484209" cy="391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7" idx="3"/>
            <a:endCxn id="40" idx="0"/>
          </p:cNvCxnSpPr>
          <p:nvPr/>
        </p:nvCxnSpPr>
        <p:spPr bwMode="auto">
          <a:xfrm rot="5400000">
            <a:off x="7552437" y="2694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37" idx="5"/>
            <a:endCxn id="39" idx="0"/>
          </p:cNvCxnSpPr>
          <p:nvPr/>
        </p:nvCxnSpPr>
        <p:spPr bwMode="auto">
          <a:xfrm rot="16200000" flipH="1">
            <a:off x="8200555" y="2618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9320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</a:p>
        </p:txBody>
      </p:sp>
      <p:cxnSp>
        <p:nvCxnSpPr>
          <p:cNvPr id="47" name="直接连接符 46"/>
          <p:cNvCxnSpPr>
            <a:stCxn id="38" idx="3"/>
            <a:endCxn id="46" idx="0"/>
          </p:cNvCxnSpPr>
          <p:nvPr/>
        </p:nvCxnSpPr>
        <p:spPr bwMode="auto">
          <a:xfrm rot="5400000">
            <a:off x="5114037" y="35877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9" idx="0"/>
            <a:endCxn id="38" idx="5"/>
          </p:cNvCxnSpPr>
          <p:nvPr/>
        </p:nvCxnSpPr>
        <p:spPr bwMode="auto">
          <a:xfrm rot="16200000" flipV="1">
            <a:off x="5723751" y="35919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784600" y="39228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257800" y="4906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cxnSp>
        <p:nvCxnSpPr>
          <p:cNvPr id="51" name="直接连接符 50"/>
          <p:cNvCxnSpPr>
            <a:stCxn id="49" idx="3"/>
            <a:endCxn id="50" idx="0"/>
          </p:cNvCxnSpPr>
          <p:nvPr/>
        </p:nvCxnSpPr>
        <p:spPr bwMode="auto">
          <a:xfrm rot="5400000">
            <a:off x="5419142" y="4461660"/>
            <a:ext cx="55319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69342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0" idx="3"/>
            <a:endCxn id="52" idx="0"/>
          </p:cNvCxnSpPr>
          <p:nvPr/>
        </p:nvCxnSpPr>
        <p:spPr bwMode="auto">
          <a:xfrm rot="5400000">
            <a:off x="7095237" y="3532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477000" y="4821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</a:p>
        </p:txBody>
      </p:sp>
      <p:cxnSp>
        <p:nvCxnSpPr>
          <p:cNvPr id="55" name="直接连接符 54"/>
          <p:cNvCxnSpPr>
            <a:stCxn id="52" idx="3"/>
            <a:endCxn id="54" idx="0"/>
          </p:cNvCxnSpPr>
          <p:nvPr/>
        </p:nvCxnSpPr>
        <p:spPr bwMode="auto">
          <a:xfrm rot="5400000">
            <a:off x="6638423" y="4446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52" idx="5"/>
          </p:cNvCxnSpPr>
          <p:nvPr/>
        </p:nvCxnSpPr>
        <p:spPr bwMode="auto">
          <a:xfrm rot="16200000" flipV="1">
            <a:off x="7279037" y="4454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4836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6934200" y="582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32</a:t>
            </a:r>
          </a:p>
        </p:txBody>
      </p:sp>
      <p:cxnSp>
        <p:nvCxnSpPr>
          <p:cNvPr id="59" name="直接连接符 58"/>
          <p:cNvCxnSpPr>
            <a:stCxn id="57" idx="3"/>
            <a:endCxn id="58" idx="0"/>
          </p:cNvCxnSpPr>
          <p:nvPr/>
        </p:nvCxnSpPr>
        <p:spPr bwMode="auto">
          <a:xfrm rot="5400000">
            <a:off x="7060355" y="5410474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7" idx="5"/>
          </p:cNvCxnSpPr>
          <p:nvPr/>
        </p:nvCxnSpPr>
        <p:spPr bwMode="auto">
          <a:xfrm rot="16200000" flipV="1">
            <a:off x="7717047" y="5401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848600" y="5803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回顾：二叉排序树的查找性能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7630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  查找成功：</a:t>
            </a:r>
            <a:r>
              <a:rPr lang="zh-CN" altLang="en-US" sz="3000" kern="0" dirty="0">
                <a:latin typeface="+mj-lt"/>
              </a:rPr>
              <a:t>从根出发，走了</a:t>
            </a:r>
            <a:r>
              <a:rPr lang="en-US" altLang="zh-CN" sz="3000" kern="0" dirty="0">
                <a:latin typeface="+mj-lt"/>
              </a:rPr>
              <a:t>1</a:t>
            </a:r>
            <a:r>
              <a:rPr lang="zh-CN" altLang="en-US" sz="3000" kern="0" dirty="0">
                <a:latin typeface="+mj-lt"/>
              </a:rPr>
              <a:t>条到</a:t>
            </a:r>
            <a:r>
              <a:rPr lang="en-US" altLang="zh-CN" sz="3000" kern="0" dirty="0">
                <a:latin typeface="+mj-lt"/>
              </a:rPr>
              <a:t>key</a:t>
            </a:r>
            <a:r>
              <a:rPr lang="zh-CN" altLang="en-US" sz="3000" kern="0" dirty="0">
                <a:latin typeface="+mj-lt"/>
              </a:rPr>
              <a:t>的路径；</a:t>
            </a:r>
            <a:endParaRPr lang="en-US" altLang="zh-CN" sz="3000" kern="0" dirty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j-lt"/>
              </a:rPr>
              <a:t>  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查找不成功：</a:t>
            </a:r>
            <a:r>
              <a:rPr lang="zh-CN" altLang="en-US" sz="3000" kern="0" dirty="0">
                <a:latin typeface="+mj-lt"/>
              </a:rPr>
              <a:t>从根出发，</a:t>
            </a:r>
            <a:endParaRPr lang="en-US" altLang="zh-CN" sz="3000" kern="0" dirty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>
                <a:latin typeface="+mj-lt"/>
              </a:rPr>
              <a:t>                         </a:t>
            </a:r>
            <a:r>
              <a:rPr lang="zh-CN" altLang="en-US" sz="3000" kern="0" dirty="0">
                <a:latin typeface="+mj-lt"/>
              </a:rPr>
              <a:t>走了</a:t>
            </a:r>
            <a:r>
              <a:rPr lang="en-US" altLang="zh-CN" sz="3000" kern="0" dirty="0">
                <a:latin typeface="+mj-lt"/>
              </a:rPr>
              <a:t>1</a:t>
            </a:r>
            <a:r>
              <a:rPr lang="zh-CN" altLang="en-US" sz="3000" kern="0" dirty="0">
                <a:latin typeface="+mj-lt"/>
              </a:rPr>
              <a:t>条到某个叶子的路径；</a:t>
            </a:r>
            <a:endParaRPr lang="en-US" altLang="zh-CN" sz="3000" kern="0" dirty="0"/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>
              <a:latin typeface="+mj-lt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3429000"/>
            <a:ext cx="87630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比较次数：</a:t>
            </a:r>
            <a:endParaRPr lang="en-US" altLang="zh-CN" sz="3000" kern="0" dirty="0">
              <a:solidFill>
                <a:srgbClr val="0000CC"/>
              </a:solidFill>
              <a:latin typeface="+mj-lt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0000CC"/>
                </a:solidFill>
              </a:rPr>
              <a:t>   </a:t>
            </a:r>
            <a:endParaRPr lang="en-US" altLang="zh-CN" sz="3000" kern="0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743200" y="3581400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/>
              <a:t>不大于树的深度</a:t>
            </a:r>
            <a:endParaRPr lang="zh-CN" altLang="en-US" sz="3000" dirty="0"/>
          </a:p>
        </p:txBody>
      </p:sp>
      <p:sp>
        <p:nvSpPr>
          <p:cNvPr id="21" name="Oval 28"/>
          <p:cNvSpPr>
            <a:spLocks noChangeArrowheads="1"/>
          </p:cNvSpPr>
          <p:nvPr/>
        </p:nvSpPr>
        <p:spPr bwMode="auto">
          <a:xfrm>
            <a:off x="3477600" y="434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21" idx="3"/>
            <a:endCxn id="23" idx="0"/>
          </p:cNvCxnSpPr>
          <p:nvPr/>
        </p:nvCxnSpPr>
        <p:spPr bwMode="auto">
          <a:xfrm flipH="1">
            <a:off x="3013200" y="4773591"/>
            <a:ext cx="5434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2743200" y="50911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2286000" y="58497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</a:p>
        </p:txBody>
      </p:sp>
      <p:cxnSp>
        <p:nvCxnSpPr>
          <p:cNvPr id="25" name="直接连接符 24"/>
          <p:cNvCxnSpPr>
            <a:stCxn id="23" idx="3"/>
            <a:endCxn id="24" idx="0"/>
          </p:cNvCxnSpPr>
          <p:nvPr/>
        </p:nvCxnSpPr>
        <p:spPr bwMode="auto">
          <a:xfrm flipH="1">
            <a:off x="2556000" y="5521354"/>
            <a:ext cx="266281" cy="32837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27" idx="0"/>
            <a:endCxn id="23" idx="5"/>
          </p:cNvCxnSpPr>
          <p:nvPr/>
        </p:nvCxnSpPr>
        <p:spPr bwMode="auto">
          <a:xfrm flipH="1" flipV="1">
            <a:off x="3204119" y="5521354"/>
            <a:ext cx="266281" cy="34338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3200400" y="58647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cxnSp>
        <p:nvCxnSpPr>
          <p:cNvPr id="28" name="直接连接符 27"/>
          <p:cNvCxnSpPr>
            <a:stCxn id="29" idx="0"/>
            <a:endCxn id="21" idx="5"/>
          </p:cNvCxnSpPr>
          <p:nvPr/>
        </p:nvCxnSpPr>
        <p:spPr bwMode="auto">
          <a:xfrm flipH="1" flipV="1">
            <a:off x="3938519" y="4773591"/>
            <a:ext cx="5290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197600" y="510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cxnSp>
        <p:nvCxnSpPr>
          <p:cNvPr id="30" name="直接连接符 29"/>
          <p:cNvCxnSpPr>
            <a:stCxn id="31" idx="0"/>
            <a:endCxn id="29" idx="5"/>
          </p:cNvCxnSpPr>
          <p:nvPr/>
        </p:nvCxnSpPr>
        <p:spPr bwMode="auto">
          <a:xfrm flipH="1" flipV="1">
            <a:off x="4658519" y="5535591"/>
            <a:ext cx="3424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731000" y="583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35" name="Oval 28"/>
          <p:cNvSpPr>
            <a:spLocks noChangeArrowheads="1"/>
          </p:cNvSpPr>
          <p:nvPr/>
        </p:nvSpPr>
        <p:spPr bwMode="auto">
          <a:xfrm>
            <a:off x="715620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7" idx="0"/>
            <a:endCxn id="35" idx="4"/>
          </p:cNvCxnSpPr>
          <p:nvPr/>
        </p:nvCxnSpPr>
        <p:spPr bwMode="auto">
          <a:xfrm flipH="1" flipV="1">
            <a:off x="7426200" y="5533200"/>
            <a:ext cx="4572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613400" y="563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cxnSp>
        <p:nvCxnSpPr>
          <p:cNvPr id="40" name="直接连接符 39"/>
          <p:cNvCxnSpPr>
            <a:stCxn id="41" idx="0"/>
            <a:endCxn id="37" idx="4"/>
          </p:cNvCxnSpPr>
          <p:nvPr/>
        </p:nvCxnSpPr>
        <p:spPr bwMode="auto">
          <a:xfrm flipH="1" flipV="1">
            <a:off x="7883400" y="6142800"/>
            <a:ext cx="5334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146800" y="6248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5860800" y="315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4" idx="0"/>
            <a:endCxn id="42" idx="4"/>
          </p:cNvCxnSpPr>
          <p:nvPr/>
        </p:nvCxnSpPr>
        <p:spPr bwMode="auto">
          <a:xfrm flipH="1" flipV="1">
            <a:off x="6130800" y="3657600"/>
            <a:ext cx="387600" cy="152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62484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</a:p>
        </p:txBody>
      </p:sp>
      <p:cxnSp>
        <p:nvCxnSpPr>
          <p:cNvPr id="45" name="直接连接符 44"/>
          <p:cNvCxnSpPr>
            <a:stCxn id="46" idx="0"/>
            <a:endCxn id="44" idx="4"/>
          </p:cNvCxnSpPr>
          <p:nvPr/>
        </p:nvCxnSpPr>
        <p:spPr bwMode="auto">
          <a:xfrm flipH="1" flipV="1">
            <a:off x="6518400" y="4314000"/>
            <a:ext cx="4572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705600" y="441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cxnSp>
        <p:nvCxnSpPr>
          <p:cNvPr id="47" name="直接连接符 46"/>
          <p:cNvCxnSpPr>
            <a:stCxn id="35" idx="0"/>
            <a:endCxn id="46" idx="4"/>
          </p:cNvCxnSpPr>
          <p:nvPr/>
        </p:nvCxnSpPr>
        <p:spPr bwMode="auto">
          <a:xfrm flipH="1" flipV="1">
            <a:off x="6975600" y="4923600"/>
            <a:ext cx="450600" cy="105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3000" kern="0" dirty="0">
                <a:latin typeface="+mj-lt"/>
              </a:rPr>
              <a:t> </a:t>
            </a:r>
            <a:r>
              <a:rPr lang="zh-CN" altLang="en-US" sz="3200" kern="0" dirty="0">
                <a:latin typeface="+mj-lt"/>
              </a:rPr>
              <a:t>假设：树上结点的检索概率相等，</a:t>
            </a:r>
            <a:endParaRPr lang="en-US" altLang="zh-CN" sz="3200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</a:t>
            </a:r>
            <a:r>
              <a:rPr lang="zh-CN" altLang="en-US" sz="3200" kern="0" dirty="0">
                <a:latin typeface="+mj-lt"/>
              </a:rPr>
              <a:t>为了使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平均检索长度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(ASL)</a:t>
            </a:r>
            <a:r>
              <a:rPr lang="zh-CN" altLang="en-US" sz="3200" kern="0" dirty="0">
                <a:latin typeface="+mj-lt"/>
              </a:rPr>
              <a:t>比较短，</a:t>
            </a:r>
            <a:endParaRPr lang="en-US" altLang="zh-CN" sz="3200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</a:t>
            </a:r>
            <a:r>
              <a:rPr lang="zh-CN" altLang="en-US" sz="3200" kern="0" dirty="0">
                <a:latin typeface="+mj-lt"/>
              </a:rPr>
              <a:t>希望：</a:t>
            </a:r>
            <a:endParaRPr lang="en-US" altLang="zh-CN" sz="3200" kern="0" dirty="0">
              <a:solidFill>
                <a:srgbClr val="137F16"/>
              </a:solidFill>
              <a:latin typeface="+mj-lt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2133600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2680200" y="350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62" name="Oval 28"/>
          <p:cNvSpPr>
            <a:spLocks noChangeArrowheads="1"/>
          </p:cNvSpPr>
          <p:nvPr/>
        </p:nvSpPr>
        <p:spPr bwMode="auto">
          <a:xfrm>
            <a:off x="32832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740400" y="477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2826000" y="477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34" idx="3"/>
            <a:endCxn id="32" idx="0"/>
          </p:cNvCxnSpPr>
          <p:nvPr/>
        </p:nvCxnSpPr>
        <p:spPr bwMode="auto">
          <a:xfrm flipH="1">
            <a:off x="2403600" y="39353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34" idx="5"/>
            <a:endCxn id="62" idx="0"/>
          </p:cNvCxnSpPr>
          <p:nvPr/>
        </p:nvCxnSpPr>
        <p:spPr bwMode="auto">
          <a:xfrm>
            <a:off x="3141119" y="39353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62" idx="3"/>
            <a:endCxn id="65" idx="0"/>
          </p:cNvCxnSpPr>
          <p:nvPr/>
        </p:nvCxnSpPr>
        <p:spPr bwMode="auto">
          <a:xfrm flipH="1">
            <a:off x="3096000" y="45449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62" idx="5"/>
            <a:endCxn id="64" idx="0"/>
          </p:cNvCxnSpPr>
          <p:nvPr/>
        </p:nvCxnSpPr>
        <p:spPr bwMode="auto">
          <a:xfrm>
            <a:off x="3744119" y="45449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2445000" y="545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78" name="直接连接符 77"/>
          <p:cNvCxnSpPr>
            <a:stCxn id="65" idx="3"/>
            <a:endCxn id="77" idx="0"/>
          </p:cNvCxnSpPr>
          <p:nvPr/>
        </p:nvCxnSpPr>
        <p:spPr bwMode="auto">
          <a:xfrm flipH="1">
            <a:off x="2715000" y="52013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26"/>
          <p:cNvSpPr>
            <a:spLocks noChangeArrowheads="1"/>
          </p:cNvSpPr>
          <p:nvPr/>
        </p:nvSpPr>
        <p:spPr bwMode="auto">
          <a:xfrm>
            <a:off x="5366881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6013200" y="3429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68</a:t>
            </a:r>
          </a:p>
        </p:txBody>
      </p:sp>
      <p:sp>
        <p:nvSpPr>
          <p:cNvPr id="89" name="Oval 28"/>
          <p:cNvSpPr>
            <a:spLocks noChangeArrowheads="1"/>
          </p:cNvSpPr>
          <p:nvPr/>
        </p:nvSpPr>
        <p:spPr bwMode="auto">
          <a:xfrm>
            <a:off x="6622800" y="408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7080000" y="484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cxnSp>
        <p:nvCxnSpPr>
          <p:cNvPr id="92" name="直接连接符 91"/>
          <p:cNvCxnSpPr>
            <a:stCxn id="88" idx="3"/>
            <a:endCxn id="87" idx="0"/>
          </p:cNvCxnSpPr>
          <p:nvPr/>
        </p:nvCxnSpPr>
        <p:spPr bwMode="auto">
          <a:xfrm flipH="1">
            <a:off x="5636881" y="38591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88" idx="5"/>
            <a:endCxn id="89" idx="0"/>
          </p:cNvCxnSpPr>
          <p:nvPr/>
        </p:nvCxnSpPr>
        <p:spPr bwMode="auto">
          <a:xfrm>
            <a:off x="6474119" y="38591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89" idx="5"/>
            <a:endCxn id="90" idx="0"/>
          </p:cNvCxnSpPr>
          <p:nvPr/>
        </p:nvCxnSpPr>
        <p:spPr bwMode="auto">
          <a:xfrm>
            <a:off x="7083719" y="45155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9"/>
          <p:cNvSpPr>
            <a:spLocks noChangeArrowheads="1"/>
          </p:cNvSpPr>
          <p:nvPr/>
        </p:nvSpPr>
        <p:spPr bwMode="auto">
          <a:xfrm>
            <a:off x="5819400" y="481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87" idx="5"/>
            <a:endCxn id="96" idx="0"/>
          </p:cNvCxnSpPr>
          <p:nvPr/>
        </p:nvCxnSpPr>
        <p:spPr bwMode="auto">
          <a:xfrm>
            <a:off x="5827800" y="45155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Oval 26"/>
          <p:cNvSpPr>
            <a:spLocks noChangeArrowheads="1"/>
          </p:cNvSpPr>
          <p:nvPr/>
        </p:nvSpPr>
        <p:spPr bwMode="auto">
          <a:xfrm>
            <a:off x="4946400" y="481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99" name="直接连接符 98"/>
          <p:cNvCxnSpPr>
            <a:stCxn id="87" idx="3"/>
            <a:endCxn id="98" idx="0"/>
          </p:cNvCxnSpPr>
          <p:nvPr/>
        </p:nvCxnSpPr>
        <p:spPr bwMode="auto">
          <a:xfrm flipH="1">
            <a:off x="5216400" y="45155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1676400" y="25908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>
                <a:solidFill>
                  <a:srgbClr val="137F16"/>
                </a:solidFill>
              </a:rPr>
              <a:t>每个结点的左、右子树“高度基本相同”</a:t>
            </a:r>
            <a:endParaRPr lang="zh-CN" altLang="en-US" sz="32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 AVL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树：</a:t>
            </a:r>
            <a:r>
              <a:rPr lang="zh-CN" altLang="en-US" sz="3200" kern="0" dirty="0">
                <a:latin typeface="+mj-lt"/>
              </a:rPr>
              <a:t>每个结点的左、右子</a:t>
            </a:r>
            <a:r>
              <a:rPr lang="zh-CN" altLang="en-US" sz="3200" kern="0" dirty="0">
                <a:solidFill>
                  <a:srgbClr val="990099"/>
                </a:solidFill>
                <a:latin typeface="+mj-lt"/>
              </a:rPr>
              <a:t>树高度之差</a:t>
            </a:r>
            <a:endParaRPr lang="en-US" altLang="zh-CN" sz="3200" kern="0" dirty="0">
              <a:solidFill>
                <a:srgbClr val="990099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              </a:t>
            </a:r>
            <a:r>
              <a:rPr lang="zh-CN" altLang="en-US" sz="3200" kern="0" dirty="0">
                <a:latin typeface="+mj-lt"/>
              </a:rPr>
              <a:t>的绝对值不超过</a:t>
            </a:r>
            <a:r>
              <a:rPr lang="en-US" altLang="zh-CN" sz="3200" kern="0" dirty="0">
                <a:latin typeface="+mj-lt"/>
              </a:rPr>
              <a:t>1.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结点的平衡因子</a:t>
            </a:r>
            <a:r>
              <a:rPr lang="zh-CN" altLang="en-US" sz="3200" kern="0" baseline="30000" dirty="0">
                <a:solidFill>
                  <a:srgbClr val="0000CC"/>
                </a:solidFill>
              </a:rPr>
              <a:t>① 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= </a:t>
            </a:r>
            <a:r>
              <a:rPr lang="zh-CN" altLang="en-US" sz="3200" kern="0" dirty="0">
                <a:latin typeface="+mj-lt"/>
              </a:rPr>
              <a:t>右子树高度 </a:t>
            </a:r>
            <a:r>
              <a:rPr lang="en-US" altLang="zh-CN" sz="3200" kern="0" dirty="0"/>
              <a:t>–</a:t>
            </a:r>
            <a:r>
              <a:rPr lang="zh-CN" altLang="en-US" sz="3200" kern="0" dirty="0"/>
              <a:t> 左</a:t>
            </a:r>
            <a:r>
              <a:rPr lang="zh-CN" altLang="en-US" sz="3200" kern="0" dirty="0">
                <a:latin typeface="+mj-lt"/>
              </a:rPr>
              <a:t>子树高度</a:t>
            </a:r>
            <a:endParaRPr lang="en-US" altLang="zh-CN" sz="3200" kern="0" dirty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1336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680200" y="348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283200" y="409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7404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8260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8" idx="3"/>
            <a:endCxn id="27" idx="0"/>
          </p:cNvCxnSpPr>
          <p:nvPr/>
        </p:nvCxnSpPr>
        <p:spPr bwMode="auto">
          <a:xfrm flipH="1">
            <a:off x="2403600" y="39179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8" idx="5"/>
            <a:endCxn id="29" idx="0"/>
          </p:cNvCxnSpPr>
          <p:nvPr/>
        </p:nvCxnSpPr>
        <p:spPr bwMode="auto">
          <a:xfrm>
            <a:off x="3141119" y="39179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29" idx="3"/>
            <a:endCxn id="31" idx="0"/>
          </p:cNvCxnSpPr>
          <p:nvPr/>
        </p:nvCxnSpPr>
        <p:spPr bwMode="auto">
          <a:xfrm flipH="1">
            <a:off x="3096000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9" idx="5"/>
            <a:endCxn id="30" idx="0"/>
          </p:cNvCxnSpPr>
          <p:nvPr/>
        </p:nvCxnSpPr>
        <p:spPr bwMode="auto">
          <a:xfrm>
            <a:off x="3744119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2445000" y="543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1" idx="3"/>
            <a:endCxn id="39" idx="0"/>
          </p:cNvCxnSpPr>
          <p:nvPr/>
        </p:nvCxnSpPr>
        <p:spPr bwMode="auto">
          <a:xfrm flipH="1">
            <a:off x="2715000" y="51839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5366881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013200" y="341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68</a:t>
            </a: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6228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cxnSp>
        <p:nvCxnSpPr>
          <p:cNvPr id="45" name="直接连接符 44"/>
          <p:cNvCxnSpPr>
            <a:stCxn id="42" idx="3"/>
            <a:endCxn id="41" idx="0"/>
          </p:cNvCxnSpPr>
          <p:nvPr/>
        </p:nvCxnSpPr>
        <p:spPr bwMode="auto">
          <a:xfrm flipH="1">
            <a:off x="5636881" y="38417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>
            <a:off x="6474119" y="38417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5"/>
            <a:endCxn id="44" idx="0"/>
          </p:cNvCxnSpPr>
          <p:nvPr/>
        </p:nvCxnSpPr>
        <p:spPr bwMode="auto">
          <a:xfrm>
            <a:off x="7083719" y="44981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5819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5"/>
            <a:endCxn id="48" idx="0"/>
          </p:cNvCxnSpPr>
          <p:nvPr/>
        </p:nvCxnSpPr>
        <p:spPr bwMode="auto">
          <a:xfrm>
            <a:off x="5827800" y="44981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946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51" name="直接连接符 50"/>
          <p:cNvCxnSpPr>
            <a:stCxn id="41" idx="3"/>
            <a:endCxn id="50" idx="0"/>
          </p:cNvCxnSpPr>
          <p:nvPr/>
        </p:nvCxnSpPr>
        <p:spPr bwMode="auto">
          <a:xfrm flipH="1">
            <a:off x="5216400" y="44981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3124200" y="54750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53" name="矩形 52"/>
          <p:cNvSpPr/>
          <p:nvPr/>
        </p:nvSpPr>
        <p:spPr>
          <a:xfrm>
            <a:off x="6248400" y="54102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4200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34" name="矩形 33"/>
          <p:cNvSpPr/>
          <p:nvPr/>
        </p:nvSpPr>
        <p:spPr>
          <a:xfrm>
            <a:off x="2041313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4" name="矩形 53"/>
          <p:cNvSpPr/>
          <p:nvPr/>
        </p:nvSpPr>
        <p:spPr>
          <a:xfrm>
            <a:off x="3657600" y="3733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55" name="矩形 54"/>
          <p:cNvSpPr/>
          <p:nvPr/>
        </p:nvSpPr>
        <p:spPr>
          <a:xfrm>
            <a:off x="39624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6" name="矩形 55"/>
          <p:cNvSpPr/>
          <p:nvPr/>
        </p:nvSpPr>
        <p:spPr>
          <a:xfrm>
            <a:off x="2618933" y="4343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57" name="矩形 56"/>
          <p:cNvSpPr/>
          <p:nvPr/>
        </p:nvSpPr>
        <p:spPr>
          <a:xfrm>
            <a:off x="2358159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64008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6858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60" name="矩形 59"/>
          <p:cNvSpPr/>
          <p:nvPr/>
        </p:nvSpPr>
        <p:spPr>
          <a:xfrm>
            <a:off x="7315200" y="4374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1" name="矩形 60"/>
          <p:cNvSpPr/>
          <p:nvPr/>
        </p:nvSpPr>
        <p:spPr>
          <a:xfrm>
            <a:off x="5334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60198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3" name="矩形 62"/>
          <p:cNvSpPr/>
          <p:nvPr/>
        </p:nvSpPr>
        <p:spPr>
          <a:xfrm>
            <a:off x="4948959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32" grpId="0"/>
      <p:bldP spid="34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存储结构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/>
              <a:t> 存储</a:t>
            </a:r>
            <a:r>
              <a:rPr lang="en-US" altLang="zh-CN" sz="3000" kern="0" dirty="0"/>
              <a:t>----</a:t>
            </a:r>
            <a:r>
              <a:rPr lang="zh-CN" altLang="en-US" sz="3000" kern="0" dirty="0"/>
              <a:t>为结点增加</a:t>
            </a:r>
            <a:r>
              <a:rPr lang="en-US" altLang="zh-CN" sz="3000" kern="0" dirty="0"/>
              <a:t>1</a:t>
            </a:r>
            <a:r>
              <a:rPr lang="zh-CN" altLang="en-US" sz="3000" kern="0" dirty="0"/>
              <a:t>个属性：</a:t>
            </a:r>
            <a:r>
              <a:rPr lang="zh-CN" altLang="en-US" sz="3000" kern="0" dirty="0">
                <a:solidFill>
                  <a:srgbClr val="0000CC"/>
                </a:solidFill>
              </a:rPr>
              <a:t>平衡因子</a:t>
            </a:r>
            <a:r>
              <a:rPr lang="en-US" altLang="zh-CN" sz="3000" kern="0" dirty="0">
                <a:solidFill>
                  <a:srgbClr val="0000CC"/>
                </a:solidFill>
              </a:rPr>
              <a:t>bf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3400" y="1676400"/>
            <a:ext cx="7924800" cy="4708981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AVLNode</a:t>
            </a:r>
            <a:r>
              <a:rPr lang="en-US" altLang="zh-CN" sz="3000" dirty="0"/>
              <a:t>;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/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AVLNode</a:t>
            </a:r>
            <a:r>
              <a:rPr lang="en-US" altLang="zh-CN" sz="3000" dirty="0"/>
              <a:t> * </a:t>
            </a:r>
            <a:r>
              <a:rPr lang="en-US" altLang="zh-CN" sz="3000" dirty="0" err="1">
                <a:solidFill>
                  <a:srgbClr val="0000CC"/>
                </a:solidFill>
              </a:rPr>
              <a:t>PAVLNode</a:t>
            </a:r>
            <a:r>
              <a:rPr lang="en-US" altLang="zh-CN" sz="3000" dirty="0">
                <a:solidFill>
                  <a:srgbClr val="0000CC"/>
                </a:solidFill>
              </a:rPr>
              <a:t>; 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AVLNode</a:t>
            </a:r>
            <a:r>
              <a:rPr lang="en-US" altLang="zh-CN" sz="3000" dirty="0"/>
              <a:t>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{  </a:t>
            </a:r>
            <a:r>
              <a:rPr lang="en-US" altLang="zh-CN" sz="3000" dirty="0" err="1">
                <a:solidFill>
                  <a:srgbClr val="0000CC"/>
                </a:solidFill>
              </a:rPr>
              <a:t>KeyType</a:t>
            </a:r>
            <a:r>
              <a:rPr lang="en-US" altLang="zh-CN" sz="3000" dirty="0"/>
              <a:t>  key;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>
                <a:solidFill>
                  <a:srgbClr val="C00000"/>
                </a:solidFill>
              </a:rPr>
              <a:t>int</a:t>
            </a:r>
            <a:r>
              <a:rPr lang="en-US" altLang="zh-CN" sz="3000" dirty="0">
                <a:solidFill>
                  <a:srgbClr val="C00000"/>
                </a:solidFill>
              </a:rPr>
              <a:t>  bf;           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平衡因子</a:t>
            </a:r>
            <a:endParaRPr lang="en-US" altLang="zh-CN" dirty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>
                <a:solidFill>
                  <a:srgbClr val="0000CC"/>
                </a:solidFill>
              </a:rPr>
              <a:t>PAVLNode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 };   </a:t>
            </a:r>
            <a:r>
              <a:rPr lang="en-US" altLang="zh-CN" dirty="0">
                <a:solidFill>
                  <a:srgbClr val="137F16"/>
                </a:solidFill>
              </a:rPr>
              <a:t>//</a:t>
            </a:r>
            <a:r>
              <a:rPr lang="zh-CN" altLang="en-US" dirty="0">
                <a:solidFill>
                  <a:srgbClr val="137F16"/>
                </a:solidFill>
              </a:rPr>
              <a:t>左、右孩子指针</a:t>
            </a:r>
            <a:endParaRPr lang="zh-CN" altLang="en-US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AVLNode</a:t>
            </a:r>
            <a:r>
              <a:rPr lang="en-US" altLang="zh-CN" sz="3000" dirty="0"/>
              <a:t> * </a:t>
            </a:r>
            <a:r>
              <a:rPr lang="en-US" altLang="zh-CN" sz="3000" dirty="0" err="1">
                <a:solidFill>
                  <a:srgbClr val="0000CC"/>
                </a:solidFill>
              </a:rPr>
              <a:t>AVLTree</a:t>
            </a:r>
            <a:r>
              <a:rPr lang="en-US" altLang="zh-CN" sz="3000" dirty="0">
                <a:solidFill>
                  <a:srgbClr val="0000CC"/>
                </a:solidFill>
              </a:rPr>
              <a:t>;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0000CC"/>
                </a:solidFill>
              </a:rPr>
              <a:t>typedef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AVLTree</a:t>
            </a:r>
            <a:r>
              <a:rPr lang="en-US" altLang="zh-CN" sz="3000" dirty="0"/>
              <a:t> * </a:t>
            </a:r>
            <a:r>
              <a:rPr lang="en-US" altLang="zh-CN" sz="3000" dirty="0" err="1">
                <a:solidFill>
                  <a:srgbClr val="0000CC"/>
                </a:solidFill>
              </a:rPr>
              <a:t>PAVLTree</a:t>
            </a:r>
            <a:r>
              <a:rPr lang="en-US" altLang="zh-CN" sz="3000" dirty="0">
                <a:solidFill>
                  <a:srgbClr val="0000CC"/>
                </a:solidFill>
              </a:rPr>
              <a:t>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>
                <a:latin typeface="+mj-lt"/>
              </a:rPr>
              <a:t> 向</a:t>
            </a:r>
            <a:r>
              <a:rPr lang="en-US" altLang="zh-CN" kern="0" dirty="0">
                <a:latin typeface="+mj-lt"/>
              </a:rPr>
              <a:t>AVL</a:t>
            </a:r>
            <a:r>
              <a:rPr lang="zh-CN" altLang="en-US" kern="0" dirty="0">
                <a:latin typeface="+mj-lt"/>
              </a:rPr>
              <a:t>树中，插入</a:t>
            </a:r>
            <a:r>
              <a:rPr lang="en-US" altLang="zh-CN" kern="0" dirty="0">
                <a:latin typeface="+mj-lt"/>
              </a:rPr>
              <a:t>1</a:t>
            </a:r>
            <a:r>
              <a:rPr lang="zh-CN" altLang="en-US" kern="0" dirty="0">
                <a:latin typeface="+mj-lt"/>
              </a:rPr>
              <a:t>个新结点，会破坏平衡吗？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1. </a:t>
            </a:r>
            <a:r>
              <a:rPr lang="zh-CN" altLang="en-US" kern="0" dirty="0">
                <a:latin typeface="+mj-lt"/>
              </a:rPr>
              <a:t>若新结点</a:t>
            </a:r>
            <a:r>
              <a:rPr lang="zh-CN" altLang="en-US" kern="0" dirty="0">
                <a:solidFill>
                  <a:srgbClr val="137F16"/>
                </a:solidFill>
                <a:latin typeface="+mj-lt"/>
              </a:rPr>
              <a:t>不改变“以其父亲为根”的子树的高度</a:t>
            </a:r>
            <a:endParaRPr lang="en-US" altLang="zh-CN" kern="0" dirty="0">
              <a:solidFill>
                <a:srgbClr val="137F16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</a:t>
            </a:r>
            <a:r>
              <a:rPr lang="en-US" altLang="zh-CN" kern="0" dirty="0">
                <a:latin typeface="+mj-lt"/>
                <a:sym typeface="Wingdings" pitchFamily="2" charset="2"/>
              </a:rPr>
              <a:t> </a:t>
            </a:r>
            <a:r>
              <a:rPr lang="zh-CN" altLang="en-US" kern="0" dirty="0">
                <a:latin typeface="+mj-lt"/>
                <a:sym typeface="Wingdings" pitchFamily="2" charset="2"/>
              </a:rPr>
              <a:t>不破坏</a:t>
            </a:r>
            <a:endParaRPr lang="en-US" altLang="zh-CN" kern="0" dirty="0">
              <a:latin typeface="+mj-lt"/>
              <a:sym typeface="Wingdings" pitchFamily="2" charset="2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  <a:sym typeface="Wingdings" pitchFamily="2" charset="2"/>
              </a:rPr>
              <a:t>   -- </a:t>
            </a:r>
            <a:r>
              <a:rPr lang="zh-CN" altLang="en-US" kern="0" dirty="0">
                <a:latin typeface="+mj-lt"/>
                <a:sym typeface="Wingdings" pitchFamily="2" charset="2"/>
              </a:rPr>
              <a:t>例</a:t>
            </a:r>
            <a:r>
              <a:rPr lang="en-US" altLang="zh-CN" kern="0" dirty="0">
                <a:latin typeface="+mj-lt"/>
                <a:sym typeface="Wingdings" pitchFamily="2" charset="2"/>
              </a:rPr>
              <a:t>1</a:t>
            </a:r>
            <a:r>
              <a:rPr lang="zh-CN" altLang="en-US" kern="0" dirty="0">
                <a:latin typeface="+mj-lt"/>
                <a:sym typeface="Wingdings" pitchFamily="2" charset="2"/>
              </a:rPr>
              <a:t>：新插入</a:t>
            </a:r>
            <a:r>
              <a:rPr lang="en-US" altLang="zh-CN" kern="0" dirty="0">
                <a:latin typeface="+mj-lt"/>
                <a:sym typeface="Wingdings" pitchFamily="2" charset="2"/>
              </a:rPr>
              <a:t>70</a:t>
            </a:r>
            <a:endParaRPr lang="en-US" altLang="zh-CN" kern="0" dirty="0">
              <a:latin typeface="+mj-lt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61841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475600" y="2590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771000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779841" y="4267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152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248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4595841" y="29595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5875063" y="29595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4013841" y="37869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482400" y="37869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170463" y="3786925"/>
            <a:ext cx="3787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356841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590841" y="46359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179304" y="46359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209441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5856600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6090600" y="45849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4761304" y="37869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4832241" y="4243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83" name="矩形 82"/>
          <p:cNvSpPr/>
          <p:nvPr/>
        </p:nvSpPr>
        <p:spPr>
          <a:xfrm>
            <a:off x="3200400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4" name="矩形 83"/>
          <p:cNvSpPr/>
          <p:nvPr/>
        </p:nvSpPr>
        <p:spPr>
          <a:xfrm>
            <a:off x="4423641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5" name="矩形 84"/>
          <p:cNvSpPr/>
          <p:nvPr/>
        </p:nvSpPr>
        <p:spPr>
          <a:xfrm>
            <a:off x="37378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6" name="矩形 85"/>
          <p:cNvSpPr/>
          <p:nvPr/>
        </p:nvSpPr>
        <p:spPr>
          <a:xfrm>
            <a:off x="49570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7" name="矩形 86"/>
          <p:cNvSpPr/>
          <p:nvPr/>
        </p:nvSpPr>
        <p:spPr>
          <a:xfrm>
            <a:off x="4195041" y="297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88" name="矩形 87"/>
          <p:cNvSpPr/>
          <p:nvPr/>
        </p:nvSpPr>
        <p:spPr>
          <a:xfrm>
            <a:off x="5787159" y="2209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0" name="矩形 89"/>
          <p:cNvSpPr/>
          <p:nvPr/>
        </p:nvSpPr>
        <p:spPr>
          <a:xfrm>
            <a:off x="57912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1" name="矩形 90"/>
          <p:cNvSpPr/>
          <p:nvPr/>
        </p:nvSpPr>
        <p:spPr>
          <a:xfrm>
            <a:off x="6096000" y="3765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92" name="矩形 91"/>
          <p:cNvSpPr/>
          <p:nvPr/>
        </p:nvSpPr>
        <p:spPr>
          <a:xfrm>
            <a:off x="7478400" y="3733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3" name="矩形 92"/>
          <p:cNvSpPr/>
          <p:nvPr/>
        </p:nvSpPr>
        <p:spPr>
          <a:xfrm>
            <a:off x="6781800" y="289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6705600" y="51306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95" name="直接连接符 94"/>
          <p:cNvCxnSpPr>
            <a:stCxn id="58" idx="5"/>
            <a:endCxn id="94" idx="0"/>
          </p:cNvCxnSpPr>
          <p:nvPr/>
        </p:nvCxnSpPr>
        <p:spPr bwMode="auto">
          <a:xfrm>
            <a:off x="6647863" y="45849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858000" y="47030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8" name="矩形 97"/>
          <p:cNvSpPr/>
          <p:nvPr/>
        </p:nvSpPr>
        <p:spPr>
          <a:xfrm>
            <a:off x="6553200" y="3886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9" name="矩形 98"/>
          <p:cNvSpPr/>
          <p:nvPr/>
        </p:nvSpPr>
        <p:spPr bwMode="auto">
          <a:xfrm>
            <a:off x="5715000" y="4343400"/>
            <a:ext cx="76200" cy="1143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 animBg="1"/>
      <p:bldP spid="97" grpId="0"/>
      <p:bldP spid="9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平衡二叉排序树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>
                <a:latin typeface="+mj-lt"/>
              </a:rPr>
              <a:t> 向</a:t>
            </a:r>
            <a:r>
              <a:rPr lang="en-US" altLang="zh-CN" kern="0" dirty="0">
                <a:latin typeface="+mj-lt"/>
              </a:rPr>
              <a:t>AVL</a:t>
            </a:r>
            <a:r>
              <a:rPr lang="zh-CN" altLang="en-US" kern="0" dirty="0">
                <a:latin typeface="+mj-lt"/>
              </a:rPr>
              <a:t>树中，插入</a:t>
            </a:r>
            <a:r>
              <a:rPr lang="en-US" altLang="zh-CN" kern="0" dirty="0">
                <a:latin typeface="+mj-lt"/>
              </a:rPr>
              <a:t>1</a:t>
            </a:r>
            <a:r>
              <a:rPr lang="zh-CN" altLang="en-US" kern="0" dirty="0">
                <a:latin typeface="+mj-lt"/>
              </a:rPr>
              <a:t>个新结点，会破坏平衡吗？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2. </a:t>
            </a:r>
            <a:r>
              <a:rPr lang="zh-CN" altLang="en-US" kern="0" dirty="0">
                <a:latin typeface="+mj-lt"/>
              </a:rPr>
              <a:t>若</a:t>
            </a:r>
            <a:r>
              <a:rPr lang="zh-CN" altLang="en-US" kern="0" dirty="0"/>
              <a:t>新结点</a:t>
            </a:r>
            <a:r>
              <a:rPr lang="zh-CN" altLang="en-US" kern="0" dirty="0">
                <a:solidFill>
                  <a:srgbClr val="0000CC"/>
                </a:solidFill>
              </a:rPr>
              <a:t>增加了“以其父亲为根”的子树的高度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/>
              <a:t>     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不一定</a:t>
            </a:r>
            <a:r>
              <a:rPr lang="zh-CN" altLang="en-US" kern="0" dirty="0"/>
              <a:t> 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-- </a:t>
            </a:r>
            <a:r>
              <a:rPr lang="zh-CN" altLang="en-US" kern="0" dirty="0">
                <a:latin typeface="+mj-lt"/>
              </a:rPr>
              <a:t>例</a:t>
            </a:r>
            <a:r>
              <a:rPr lang="en-US" altLang="zh-CN" kern="0" dirty="0">
                <a:latin typeface="+mj-lt"/>
              </a:rPr>
              <a:t>2.1</a:t>
            </a:r>
            <a:r>
              <a:rPr lang="zh-CN" altLang="en-US" kern="0" dirty="0">
                <a:latin typeface="+mj-lt"/>
              </a:rPr>
              <a:t>：新插入</a:t>
            </a:r>
            <a:r>
              <a:rPr lang="en-US" altLang="zh-CN" kern="0" dirty="0">
                <a:latin typeface="+mj-lt"/>
              </a:rPr>
              <a:t>95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-- </a:t>
            </a:r>
            <a:r>
              <a:rPr lang="zh-CN" altLang="en-US" kern="0" dirty="0">
                <a:latin typeface="+mj-lt"/>
              </a:rPr>
              <a:t>例</a:t>
            </a:r>
            <a:r>
              <a:rPr lang="en-US" altLang="zh-CN" kern="0" dirty="0">
                <a:latin typeface="+mj-lt"/>
              </a:rPr>
              <a:t>2.2</a:t>
            </a:r>
            <a:r>
              <a:rPr lang="zh-CN" altLang="en-US" kern="0" dirty="0">
                <a:latin typeface="+mj-lt"/>
              </a:rPr>
              <a:t>：新插入</a:t>
            </a:r>
            <a:r>
              <a:rPr lang="en-US" altLang="zh-CN" kern="0" dirty="0">
                <a:latin typeface="+mj-lt"/>
              </a:rPr>
              <a:t>3</a:t>
            </a: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4361841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5475600" y="2590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771000" y="34181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3779841" y="4267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04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248400" y="4216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4595841" y="2959535"/>
            <a:ext cx="948296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5875063" y="2959535"/>
            <a:ext cx="1129937" cy="458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4013841" y="3786925"/>
            <a:ext cx="416537" cy="480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6482400" y="3786925"/>
            <a:ext cx="3571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7170463" y="3786925"/>
            <a:ext cx="367937" cy="4292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356841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3590841" y="4635935"/>
            <a:ext cx="257537" cy="479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4179304" y="4635935"/>
            <a:ext cx="264137" cy="49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209441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5856600" y="5115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6090600" y="4584935"/>
            <a:ext cx="226337" cy="5306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4761304" y="3786925"/>
            <a:ext cx="304937" cy="4569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4832241" y="4243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83" name="矩形 82"/>
          <p:cNvSpPr/>
          <p:nvPr/>
        </p:nvSpPr>
        <p:spPr>
          <a:xfrm>
            <a:off x="3200400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4" name="矩形 83"/>
          <p:cNvSpPr/>
          <p:nvPr/>
        </p:nvSpPr>
        <p:spPr>
          <a:xfrm>
            <a:off x="4423641" y="4724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5" name="矩形 84"/>
          <p:cNvSpPr/>
          <p:nvPr/>
        </p:nvSpPr>
        <p:spPr>
          <a:xfrm>
            <a:off x="37378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6" name="矩形 85"/>
          <p:cNvSpPr/>
          <p:nvPr/>
        </p:nvSpPr>
        <p:spPr>
          <a:xfrm>
            <a:off x="4957041" y="3810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7" name="矩形 86"/>
          <p:cNvSpPr/>
          <p:nvPr/>
        </p:nvSpPr>
        <p:spPr>
          <a:xfrm>
            <a:off x="4195041" y="297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90" name="矩形 89"/>
          <p:cNvSpPr/>
          <p:nvPr/>
        </p:nvSpPr>
        <p:spPr>
          <a:xfrm>
            <a:off x="57912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2" name="矩形 91"/>
          <p:cNvSpPr/>
          <p:nvPr/>
        </p:nvSpPr>
        <p:spPr>
          <a:xfrm>
            <a:off x="7467600" y="3733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3" name="矩形 92"/>
          <p:cNvSpPr/>
          <p:nvPr/>
        </p:nvSpPr>
        <p:spPr>
          <a:xfrm>
            <a:off x="6781800" y="289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6705600" y="513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95" name="直接连接符 94"/>
          <p:cNvCxnSpPr>
            <a:stCxn id="58" idx="5"/>
            <a:endCxn id="94" idx="0"/>
          </p:cNvCxnSpPr>
          <p:nvPr/>
        </p:nvCxnSpPr>
        <p:spPr bwMode="auto">
          <a:xfrm>
            <a:off x="6647863" y="4584935"/>
            <a:ext cx="291737" cy="54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858000" y="4703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8" name="矩形 97"/>
          <p:cNvSpPr/>
          <p:nvPr/>
        </p:nvSpPr>
        <p:spPr>
          <a:xfrm>
            <a:off x="6553200" y="3886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761600" y="5117665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95</a:t>
            </a:r>
          </a:p>
        </p:txBody>
      </p:sp>
      <p:cxnSp>
        <p:nvCxnSpPr>
          <p:cNvPr id="39" name="直接连接符 38"/>
          <p:cNvCxnSpPr>
            <a:stCxn id="57" idx="5"/>
            <a:endCxn id="38" idx="0"/>
          </p:cNvCxnSpPr>
          <p:nvPr/>
        </p:nvCxnSpPr>
        <p:spPr bwMode="auto">
          <a:xfrm>
            <a:off x="7703863" y="4584935"/>
            <a:ext cx="291737" cy="53273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7924800" y="470305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矩形 41"/>
          <p:cNvSpPr/>
          <p:nvPr/>
        </p:nvSpPr>
        <p:spPr>
          <a:xfrm>
            <a:off x="7692159" y="3917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矩形 42"/>
          <p:cNvSpPr/>
          <p:nvPr/>
        </p:nvSpPr>
        <p:spPr>
          <a:xfrm>
            <a:off x="7086600" y="302665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8305799" y="4324200"/>
            <a:ext cx="108000" cy="360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305800" y="4343400"/>
            <a:ext cx="108000" cy="1188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534400" y="3505200"/>
            <a:ext cx="108000" cy="2016000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87159" y="2209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966400" y="5816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</a:t>
            </a:r>
          </a:p>
        </p:txBody>
      </p:sp>
      <p:cxnSp>
        <p:nvCxnSpPr>
          <p:cNvPr id="49" name="直接连接符 48"/>
          <p:cNvCxnSpPr>
            <a:stCxn id="64" idx="3"/>
            <a:endCxn id="48" idx="0"/>
          </p:cNvCxnSpPr>
          <p:nvPr/>
        </p:nvCxnSpPr>
        <p:spPr bwMode="auto">
          <a:xfrm flipH="1">
            <a:off x="3200400" y="5484325"/>
            <a:ext cx="224978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矩形 50"/>
          <p:cNvSpPr/>
          <p:nvPr/>
        </p:nvSpPr>
        <p:spPr>
          <a:xfrm>
            <a:off x="2895600" y="5334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矩形 51"/>
          <p:cNvSpPr/>
          <p:nvPr/>
        </p:nvSpPr>
        <p:spPr>
          <a:xfrm>
            <a:off x="3076133" y="4724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8" name="矩形 67"/>
          <p:cNvSpPr/>
          <p:nvPr/>
        </p:nvSpPr>
        <p:spPr>
          <a:xfrm>
            <a:off x="3581400" y="38100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9" name="矩形 68"/>
          <p:cNvSpPr/>
          <p:nvPr/>
        </p:nvSpPr>
        <p:spPr>
          <a:xfrm>
            <a:off x="4038600" y="30033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72" name="矩形 71"/>
          <p:cNvSpPr/>
          <p:nvPr/>
        </p:nvSpPr>
        <p:spPr>
          <a:xfrm>
            <a:off x="5257800" y="2209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87" grpId="0"/>
      <p:bldP spid="92" grpId="0"/>
      <p:bldP spid="93" grpId="0"/>
      <p:bldP spid="38" grpId="0" animBg="1"/>
      <p:bldP spid="41" grpId="0"/>
      <p:bldP spid="42" grpId="0"/>
      <p:bldP spid="43" grpId="0"/>
      <p:bldP spid="44" grpId="0" animBg="1"/>
      <p:bldP spid="45" grpId="0" animBg="1"/>
      <p:bldP spid="47" grpId="0"/>
      <p:bldP spid="48" grpId="0" animBg="1"/>
      <p:bldP spid="51" grpId="0"/>
      <p:bldP spid="52" grpId="0"/>
      <p:bldP spid="68" grpId="0"/>
      <p:bldP spid="69" grpId="0"/>
      <p:bldP spid="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8600" y="6096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>
                <a:latin typeface="+mj-lt"/>
              </a:rPr>
              <a:t> 向</a:t>
            </a:r>
            <a:r>
              <a:rPr lang="en-US" altLang="zh-CN" kern="0" dirty="0">
                <a:latin typeface="+mj-lt"/>
              </a:rPr>
              <a:t>AVL</a:t>
            </a:r>
            <a:r>
              <a:rPr lang="zh-CN" altLang="en-US" kern="0" dirty="0">
                <a:latin typeface="+mj-lt"/>
              </a:rPr>
              <a:t>树中，插入</a:t>
            </a:r>
            <a:r>
              <a:rPr lang="en-US" altLang="zh-CN" kern="0" dirty="0">
                <a:latin typeface="+mj-lt"/>
              </a:rPr>
              <a:t>1</a:t>
            </a:r>
            <a:r>
              <a:rPr lang="zh-CN" altLang="en-US" kern="0" dirty="0">
                <a:latin typeface="+mj-lt"/>
              </a:rPr>
              <a:t>个新结点，会破坏平衡吗？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1. </a:t>
            </a:r>
            <a:r>
              <a:rPr lang="zh-CN" altLang="en-US" kern="0" dirty="0">
                <a:latin typeface="+mj-lt"/>
              </a:rPr>
              <a:t>若新结点</a:t>
            </a:r>
            <a:r>
              <a:rPr lang="zh-CN" altLang="en-US" kern="0" dirty="0">
                <a:solidFill>
                  <a:srgbClr val="137F16"/>
                </a:solidFill>
                <a:latin typeface="+mj-lt"/>
              </a:rPr>
              <a:t>不改变“以其父亲为根”的子树的高度</a:t>
            </a:r>
            <a:endParaRPr lang="en-US" altLang="zh-CN" kern="0" dirty="0">
              <a:solidFill>
                <a:srgbClr val="137F16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 </a:t>
            </a:r>
            <a:r>
              <a:rPr lang="en-US" altLang="zh-CN" kern="0" dirty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>
                <a:latin typeface="+mj-lt"/>
                <a:sym typeface="Wingdings" pitchFamily="2" charset="2"/>
              </a:rPr>
              <a:t>不破坏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2. </a:t>
            </a:r>
            <a:r>
              <a:rPr lang="zh-CN" altLang="en-US" kern="0" dirty="0">
                <a:latin typeface="+mj-lt"/>
              </a:rPr>
              <a:t>若新结点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增加了“以其父亲为根”的子树的高度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2.1 </a:t>
            </a:r>
            <a:r>
              <a:rPr lang="zh-CN" altLang="en-US" kern="0" dirty="0">
                <a:latin typeface="+mj-lt"/>
              </a:rPr>
              <a:t>若在其某个祖先处，不再向上改变</a:t>
            </a:r>
            <a:r>
              <a:rPr lang="en-US" altLang="zh-CN" kern="0" dirty="0">
                <a:latin typeface="+mj-lt"/>
              </a:rPr>
              <a:t>”</a:t>
            </a:r>
            <a:r>
              <a:rPr lang="zh-CN" altLang="en-US" kern="0" dirty="0">
                <a:latin typeface="+mj-lt"/>
              </a:rPr>
              <a:t>子树</a:t>
            </a:r>
            <a:r>
              <a:rPr lang="en-US" altLang="zh-CN" kern="0" dirty="0">
                <a:latin typeface="+mj-lt"/>
              </a:rPr>
              <a:t>”</a:t>
            </a:r>
            <a:r>
              <a:rPr lang="zh-CN" altLang="en-US" kern="0" dirty="0">
                <a:latin typeface="+mj-lt"/>
              </a:rPr>
              <a:t>的高度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      </a:t>
            </a:r>
            <a:r>
              <a:rPr lang="en-US" altLang="zh-CN" kern="0" dirty="0">
                <a:latin typeface="+mj-lt"/>
                <a:sym typeface="Wingdings" pitchFamily="2" charset="2"/>
              </a:rPr>
              <a:t></a:t>
            </a:r>
            <a:r>
              <a:rPr lang="zh-CN" altLang="en-US" kern="0" dirty="0">
                <a:latin typeface="+mj-lt"/>
                <a:sym typeface="Wingdings" pitchFamily="2" charset="2"/>
              </a:rPr>
              <a:t>不破坏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2.2 </a:t>
            </a:r>
            <a:r>
              <a:rPr lang="zh-CN" altLang="en-US" kern="0" dirty="0">
                <a:latin typeface="+mj-lt"/>
              </a:rPr>
              <a:t>若向上一直改变子树的高度，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      </a:t>
            </a:r>
            <a:r>
              <a:rPr lang="zh-CN" altLang="en-US" kern="0" dirty="0">
                <a:latin typeface="+mj-lt"/>
              </a:rPr>
              <a:t>且其祖先中有平衡因子</a:t>
            </a:r>
            <a:r>
              <a:rPr lang="en-US" altLang="zh-CN" kern="0" dirty="0">
                <a:latin typeface="+mj-lt"/>
              </a:rPr>
              <a:t>&gt;0,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      </a:t>
            </a:r>
            <a:r>
              <a:rPr lang="en-US" altLang="zh-CN" kern="0" dirty="0">
                <a:solidFill>
                  <a:srgbClr val="FF0000"/>
                </a:solidFill>
                <a:latin typeface="+mj-lt"/>
                <a:sym typeface="Wingdings" pitchFamily="2" charset="2"/>
              </a:rPr>
              <a:t> </a:t>
            </a:r>
            <a:r>
              <a:rPr lang="zh-CN" altLang="en-US" kern="0" dirty="0">
                <a:solidFill>
                  <a:srgbClr val="FF0000"/>
                </a:solidFill>
                <a:latin typeface="+mj-lt"/>
              </a:rPr>
              <a:t>破坏平衡</a:t>
            </a:r>
            <a:endParaRPr lang="en-US" altLang="zh-CN" kern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Oval 26"/>
          <p:cNvSpPr>
            <a:spLocks noChangeArrowheads="1"/>
          </p:cNvSpPr>
          <p:nvPr/>
        </p:nvSpPr>
        <p:spPr bwMode="auto">
          <a:xfrm>
            <a:off x="6251400" y="4114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6928200" y="3505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7706400" y="4140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5887200" y="4775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8098200" y="4750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7346400" y="47502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59" name="直接连接符 58"/>
          <p:cNvCxnSpPr>
            <a:stCxn id="54" idx="3"/>
            <a:endCxn id="34" idx="0"/>
          </p:cNvCxnSpPr>
          <p:nvPr/>
        </p:nvCxnSpPr>
        <p:spPr bwMode="auto">
          <a:xfrm flipH="1">
            <a:off x="6485400" y="3873935"/>
            <a:ext cx="5113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4" idx="5"/>
            <a:endCxn id="55" idx="0"/>
          </p:cNvCxnSpPr>
          <p:nvPr/>
        </p:nvCxnSpPr>
        <p:spPr bwMode="auto">
          <a:xfrm>
            <a:off x="7327663" y="3873935"/>
            <a:ext cx="612737" cy="266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34" idx="3"/>
            <a:endCxn id="56" idx="0"/>
          </p:cNvCxnSpPr>
          <p:nvPr/>
        </p:nvCxnSpPr>
        <p:spPr bwMode="auto">
          <a:xfrm flipH="1">
            <a:off x="6121200" y="4483535"/>
            <a:ext cx="198737" cy="291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55" idx="3"/>
            <a:endCxn id="58" idx="0"/>
          </p:cNvCxnSpPr>
          <p:nvPr/>
        </p:nvCxnSpPr>
        <p:spPr bwMode="auto">
          <a:xfrm flipH="1">
            <a:off x="7580400" y="4509335"/>
            <a:ext cx="1945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55" idx="5"/>
            <a:endCxn id="57" idx="0"/>
          </p:cNvCxnSpPr>
          <p:nvPr/>
        </p:nvCxnSpPr>
        <p:spPr bwMode="auto">
          <a:xfrm>
            <a:off x="8105863" y="4509335"/>
            <a:ext cx="2263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5551200" y="5359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65" name="直接连接符 64"/>
          <p:cNvCxnSpPr>
            <a:stCxn id="56" idx="3"/>
            <a:endCxn id="64" idx="0"/>
          </p:cNvCxnSpPr>
          <p:nvPr/>
        </p:nvCxnSpPr>
        <p:spPr bwMode="auto">
          <a:xfrm flipH="1">
            <a:off x="5785200" y="5144135"/>
            <a:ext cx="170537" cy="215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67" idx="0"/>
            <a:endCxn id="56" idx="5"/>
          </p:cNvCxnSpPr>
          <p:nvPr/>
        </p:nvCxnSpPr>
        <p:spPr bwMode="auto">
          <a:xfrm flipH="1" flipV="1">
            <a:off x="6286663" y="5144135"/>
            <a:ext cx="119537" cy="2306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172200" y="537481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70" name="Oval 29"/>
          <p:cNvSpPr>
            <a:spLocks noChangeArrowheads="1"/>
          </p:cNvSpPr>
          <p:nvPr/>
        </p:nvSpPr>
        <p:spPr bwMode="auto">
          <a:xfrm>
            <a:off x="7097400" y="53598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71" name="直接连接符 70"/>
          <p:cNvCxnSpPr>
            <a:stCxn id="58" idx="3"/>
            <a:endCxn id="70" idx="0"/>
          </p:cNvCxnSpPr>
          <p:nvPr/>
        </p:nvCxnSpPr>
        <p:spPr bwMode="auto">
          <a:xfrm flipH="1">
            <a:off x="7331400" y="5118935"/>
            <a:ext cx="835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81" idx="0"/>
            <a:endCxn id="34" idx="5"/>
          </p:cNvCxnSpPr>
          <p:nvPr/>
        </p:nvCxnSpPr>
        <p:spPr bwMode="auto">
          <a:xfrm flipH="1" flipV="1">
            <a:off x="6650863" y="4483535"/>
            <a:ext cx="147137" cy="2942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6564000" y="477783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641600" y="537481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25" name="直接连接符 24"/>
          <p:cNvCxnSpPr>
            <a:stCxn id="58" idx="5"/>
            <a:endCxn id="24" idx="0"/>
          </p:cNvCxnSpPr>
          <p:nvPr/>
        </p:nvCxnSpPr>
        <p:spPr bwMode="auto">
          <a:xfrm>
            <a:off x="7745863" y="5118935"/>
            <a:ext cx="129737" cy="2558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8403600" y="5359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95</a:t>
            </a:r>
          </a:p>
        </p:txBody>
      </p:sp>
      <p:cxnSp>
        <p:nvCxnSpPr>
          <p:cNvPr id="28" name="直接连接符 27"/>
          <p:cNvCxnSpPr>
            <a:stCxn id="57" idx="5"/>
            <a:endCxn id="27" idx="0"/>
          </p:cNvCxnSpPr>
          <p:nvPr/>
        </p:nvCxnSpPr>
        <p:spPr bwMode="auto">
          <a:xfrm>
            <a:off x="8497663" y="5118935"/>
            <a:ext cx="139937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5257800" y="5893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</a:t>
            </a:r>
          </a:p>
        </p:txBody>
      </p:sp>
      <p:cxnSp>
        <p:nvCxnSpPr>
          <p:cNvPr id="31" name="直接连接符 30"/>
          <p:cNvCxnSpPr>
            <a:stCxn id="64" idx="3"/>
            <a:endCxn id="30" idx="0"/>
          </p:cNvCxnSpPr>
          <p:nvPr/>
        </p:nvCxnSpPr>
        <p:spPr bwMode="auto">
          <a:xfrm flipH="1">
            <a:off x="5491800" y="5728535"/>
            <a:ext cx="127937" cy="16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左大括号 34"/>
          <p:cNvSpPr/>
          <p:nvPr/>
        </p:nvSpPr>
        <p:spPr bwMode="auto">
          <a:xfrm>
            <a:off x="304800" y="1524000"/>
            <a:ext cx="180000" cy="2286000"/>
          </a:xfrm>
          <a:prstGeom prst="lef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85800" y="5705903"/>
            <a:ext cx="3429000" cy="999697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>
                <a:solidFill>
                  <a:srgbClr val="FFC000"/>
                </a:solidFill>
              </a:rPr>
              <a:t>对子树高度的改变，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>
                <a:solidFill>
                  <a:srgbClr val="FFC000"/>
                </a:solidFill>
              </a:rPr>
              <a:t>在某一层停止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228600" y="2667000"/>
            <a:ext cx="516732" cy="3300413"/>
          </a:xfrm>
          <a:custGeom>
            <a:avLst/>
            <a:gdLst>
              <a:gd name="connsiteX0" fmla="*/ 73819 w 516732"/>
              <a:gd name="connsiteY0" fmla="*/ 0 h 3300413"/>
              <a:gd name="connsiteX1" fmla="*/ 73819 w 516732"/>
              <a:gd name="connsiteY1" fmla="*/ 2228850 h 3300413"/>
              <a:gd name="connsiteX2" fmla="*/ 516732 w 516732"/>
              <a:gd name="connsiteY2" fmla="*/ 3300413 h 330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6732" h="3300413">
                <a:moveTo>
                  <a:pt x="73819" y="0"/>
                </a:moveTo>
                <a:cubicBezTo>
                  <a:pt x="36909" y="839390"/>
                  <a:pt x="0" y="1678781"/>
                  <a:pt x="73819" y="2228850"/>
                </a:cubicBezTo>
                <a:cubicBezTo>
                  <a:pt x="147638" y="2778919"/>
                  <a:pt x="332185" y="3039666"/>
                  <a:pt x="516732" y="3300413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最小不平衡子树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定义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</a:rPr>
              <a:t>最小不平衡子树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，</a:t>
            </a:r>
            <a:r>
              <a:rPr lang="zh-CN" altLang="en-US" sz="3000" kern="0" dirty="0">
                <a:latin typeface="+mj-lt"/>
              </a:rPr>
              <a:t>根在哪？</a:t>
            </a:r>
            <a:endParaRPr lang="en-US" altLang="zh-CN" sz="3000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latin typeface="+mj-lt"/>
              </a:rPr>
              <a:t>   </a:t>
            </a:r>
            <a:r>
              <a:rPr lang="en-US" altLang="zh-CN" sz="3000" kern="0" dirty="0">
                <a:latin typeface="+mj-lt"/>
              </a:rPr>
              <a:t>-- </a:t>
            </a:r>
            <a:r>
              <a:rPr lang="zh-CN" altLang="en-US" sz="3000" kern="0" dirty="0">
                <a:latin typeface="+mj-lt"/>
              </a:rPr>
              <a:t>在新插入结点的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sz="3000" kern="0" dirty="0">
                <a:latin typeface="+mj-lt"/>
              </a:rPr>
              <a:t>，离新结点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sz="3000" kern="0" dirty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                                              且平衡因子绝对值</a:t>
            </a:r>
            <a:r>
              <a:rPr lang="en-US" altLang="zh-CN" sz="3000" kern="0" dirty="0">
                <a:solidFill>
                  <a:srgbClr val="C00000"/>
                </a:solidFill>
                <a:latin typeface="+mj-lt"/>
              </a:rPr>
              <a:t>&gt;1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98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98" idx="3"/>
            <a:endCxn id="97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98" idx="5"/>
            <a:endCxn id="99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3"/>
            <a:endCxn id="100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99" idx="3"/>
            <a:endCxn id="102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9" idx="5"/>
            <a:endCxn id="101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109" name="直接连接符 108"/>
          <p:cNvCxnSpPr>
            <a:stCxn id="100" idx="3"/>
            <a:endCxn id="108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11" idx="0"/>
            <a:endCxn id="100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113" name="直接连接符 112"/>
          <p:cNvCxnSpPr>
            <a:stCxn id="102" idx="3"/>
            <a:endCxn id="112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115" idx="0"/>
            <a:endCxn id="97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116" name="矩形 115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8" name="矩形 117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20" name="矩形 11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24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125" name="直接连接符 124"/>
          <p:cNvCxnSpPr>
            <a:stCxn id="102" idx="5"/>
            <a:endCxn id="124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95</a:t>
            </a:r>
          </a:p>
        </p:txBody>
      </p:sp>
      <p:cxnSp>
        <p:nvCxnSpPr>
          <p:cNvPr id="129" name="直接连接符 128"/>
          <p:cNvCxnSpPr>
            <a:stCxn id="101" idx="5"/>
            <a:endCxn id="128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</a:t>
            </a:r>
          </a:p>
        </p:txBody>
      </p:sp>
      <p:cxnSp>
        <p:nvCxnSpPr>
          <p:cNvPr id="138" name="直接连接符 137"/>
          <p:cNvCxnSpPr>
            <a:stCxn id="108" idx="3"/>
            <a:endCxn id="137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0" name="矩形 139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1" name="矩形 140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2" name="矩形 141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6" name="矩形 45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48" name="矩形 47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矩形 48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0" name="矩形 49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1" name="矩形 50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椭圆 51"/>
          <p:cNvSpPr/>
          <p:nvPr/>
        </p:nvSpPr>
        <p:spPr bwMode="auto">
          <a:xfrm rot="1693904">
            <a:off x="513698" y="3044558"/>
            <a:ext cx="2133600" cy="33528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59" name="矩形 58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0" name="矩形 59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486400" y="3048000"/>
            <a:ext cx="3657600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baseline="0" dirty="0">
                <a:latin typeface="+mj-lt"/>
              </a:rPr>
              <a:t> 调整平衡：</a:t>
            </a:r>
            <a:endParaRPr lang="en-US" altLang="zh-CN" sz="3000" kern="0" baseline="0" dirty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</a:t>
            </a:r>
            <a:r>
              <a:rPr lang="zh-CN" altLang="en-US" sz="3000" kern="0" dirty="0">
                <a:latin typeface="+mj-lt"/>
              </a:rPr>
              <a:t>使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最小不平衡子树</a:t>
            </a:r>
            <a:endParaRPr lang="en-US" altLang="zh-CN" sz="3000" kern="0" dirty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</a:t>
            </a:r>
            <a:r>
              <a:rPr lang="zh-CN" altLang="en-US" sz="3000" kern="0" dirty="0">
                <a:latin typeface="+mj-lt"/>
              </a:rPr>
              <a:t>在新结点插入前后</a:t>
            </a:r>
            <a:endParaRPr lang="en-US" altLang="zh-CN" sz="3000" kern="0" dirty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j-lt"/>
              </a:rPr>
              <a:t>  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高度不变、</a:t>
            </a:r>
            <a:endParaRPr lang="en-US" altLang="zh-CN" sz="3000" kern="0" dirty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j-lt"/>
              </a:rPr>
              <a:t>  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保持平衡</a:t>
            </a:r>
            <a:endParaRPr lang="en-US" altLang="zh-CN" sz="3000" kern="0" baseline="0" dirty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</a:t>
            </a:r>
            <a:endParaRPr lang="en-US" altLang="zh-CN" sz="3200" kern="0" baseline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最小不平衡子树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怎么找？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kern="0" dirty="0">
                <a:latin typeface="+mj-lt"/>
              </a:rPr>
              <a:t> 哪些结点</a:t>
            </a:r>
            <a:r>
              <a:rPr lang="zh-CN" altLang="en-US" kern="0" dirty="0">
                <a:solidFill>
                  <a:srgbClr val="990099"/>
                </a:solidFill>
                <a:latin typeface="+mj-lt"/>
              </a:rPr>
              <a:t>可能是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“</a:t>
            </a:r>
            <a:r>
              <a:rPr lang="zh-CN" altLang="en-US" kern="0" dirty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” </a:t>
            </a:r>
            <a:r>
              <a:rPr lang="zh-CN" altLang="en-US" kern="0" dirty="0">
                <a:latin typeface="+mj-lt"/>
              </a:rPr>
              <a:t>的根？</a:t>
            </a:r>
            <a:endParaRPr lang="en-US" altLang="zh-CN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latin typeface="+mj-lt"/>
              </a:rPr>
              <a:t>   </a:t>
            </a:r>
            <a:r>
              <a:rPr lang="en-US" altLang="zh-CN" kern="0" dirty="0">
                <a:latin typeface="+mj-lt"/>
              </a:rPr>
              <a:t>-- </a:t>
            </a:r>
            <a:r>
              <a:rPr lang="zh-CN" altLang="en-US" kern="0" dirty="0">
                <a:latin typeface="+mj-lt"/>
              </a:rPr>
              <a:t>在新结点的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kern="0" dirty="0">
                <a:latin typeface="+mj-lt"/>
              </a:rPr>
              <a:t>，离新结点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kern="0" dirty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      </a:t>
            </a:r>
            <a:r>
              <a:rPr lang="zh-CN" altLang="en-US" kern="0" dirty="0">
                <a:latin typeface="+mj-lt"/>
              </a:rPr>
              <a:t>且新结点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插入之前</a:t>
            </a:r>
            <a:r>
              <a:rPr lang="zh-CN" altLang="en-US" kern="0" dirty="0">
                <a:latin typeface="+mj-lt"/>
              </a:rPr>
              <a:t>，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平衡因子绝对值</a:t>
            </a: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&gt;0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94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95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21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122" name="直接连接符 121"/>
          <p:cNvCxnSpPr>
            <a:stCxn id="95" idx="3"/>
            <a:endCxn id="94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95" idx="5"/>
            <a:endCxn id="96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94" idx="3"/>
            <a:endCxn id="117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96" idx="3"/>
            <a:endCxn id="121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接连接符 129"/>
          <p:cNvCxnSpPr>
            <a:stCxn id="96" idx="5"/>
            <a:endCxn id="119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132" name="直接连接符 131"/>
          <p:cNvCxnSpPr>
            <a:stCxn id="117" idx="3"/>
            <a:endCxn id="131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>
            <a:stCxn id="134" idx="0"/>
            <a:endCxn id="117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145" name="直接连接符 144"/>
          <p:cNvCxnSpPr>
            <a:stCxn id="121" idx="3"/>
            <a:endCxn id="135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接连接符 145"/>
          <p:cNvCxnSpPr>
            <a:stCxn id="147" idx="0"/>
            <a:endCxn id="94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148" name="矩形 147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49" name="矩形 148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0" name="矩形 14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53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95</a:t>
            </a:r>
          </a:p>
        </p:txBody>
      </p:sp>
      <p:cxnSp>
        <p:nvCxnSpPr>
          <p:cNvPr id="154" name="直接连接符 153"/>
          <p:cNvCxnSpPr>
            <a:stCxn id="119" idx="5"/>
            <a:endCxn id="153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6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</a:t>
            </a:r>
          </a:p>
        </p:txBody>
      </p:sp>
      <p:cxnSp>
        <p:nvCxnSpPr>
          <p:cNvPr id="157" name="直接连接符 156"/>
          <p:cNvCxnSpPr>
            <a:stCxn id="131" idx="3"/>
            <a:endCxn id="156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8" name="矩形 157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9" name="矩形 158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60" name="矩形 159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61" name="矩形 160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162" name="矩形 161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63" name="矩形 162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64" name="矩形 163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5" name="矩形 164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6" name="矩形 165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7" name="矩形 166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8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170" name="右大括号 169"/>
          <p:cNvSpPr/>
          <p:nvPr/>
        </p:nvSpPr>
        <p:spPr bwMode="auto">
          <a:xfrm>
            <a:off x="7162800" y="1752600"/>
            <a:ext cx="252000" cy="900000"/>
          </a:xfrm>
          <a:prstGeom prst="rightBrac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5181600" y="3124200"/>
            <a:ext cx="3962400" cy="2314480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1. </a:t>
            </a:r>
            <a:r>
              <a:rPr lang="zh-CN" altLang="en-US" dirty="0"/>
              <a:t>每个结点附带</a:t>
            </a:r>
            <a:r>
              <a:rPr lang="en-US" altLang="zh-CN" dirty="0">
                <a:solidFill>
                  <a:srgbClr val="990099"/>
                </a:solidFill>
              </a:rPr>
              <a:t>bf</a:t>
            </a:r>
            <a:r>
              <a:rPr lang="zh-CN" altLang="en-US" dirty="0">
                <a:solidFill>
                  <a:srgbClr val="990099"/>
                </a:solidFill>
              </a:rPr>
              <a:t>属性</a:t>
            </a:r>
            <a:endParaRPr lang="en-US" altLang="zh-CN" dirty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/>
              <a:t>2. </a:t>
            </a:r>
            <a:r>
              <a:rPr lang="zh-CN" altLang="en-US" dirty="0"/>
              <a:t>寻找插入位置过程中，</a:t>
            </a:r>
            <a:r>
              <a:rPr lang="zh-CN" altLang="en-US" dirty="0">
                <a:solidFill>
                  <a:srgbClr val="990099"/>
                </a:solidFill>
              </a:rPr>
              <a:t>判断</a:t>
            </a:r>
            <a:r>
              <a:rPr lang="en-US" altLang="zh-CN" dirty="0">
                <a:solidFill>
                  <a:srgbClr val="990099"/>
                </a:solidFill>
              </a:rPr>
              <a:t>bf</a:t>
            </a:r>
            <a:r>
              <a:rPr lang="zh-CN" altLang="en-US" dirty="0">
                <a:solidFill>
                  <a:srgbClr val="990099"/>
                </a:solidFill>
              </a:rPr>
              <a:t>，记录“可疑点”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3. </a:t>
            </a:r>
            <a:r>
              <a:rPr lang="zh-CN" altLang="en-US" dirty="0">
                <a:solidFill>
                  <a:srgbClr val="0000CC"/>
                </a:solidFill>
              </a:rPr>
              <a:t>判断“可疑结点”</a:t>
            </a:r>
            <a:endParaRPr lang="en-US" altLang="zh-CN" dirty="0">
              <a:solidFill>
                <a:srgbClr val="0000CC"/>
              </a:solidFill>
            </a:endParaRPr>
          </a:p>
        </p:txBody>
      </p:sp>
      <p:cxnSp>
        <p:nvCxnSpPr>
          <p:cNvPr id="174" name="直接连接符 173"/>
          <p:cNvCxnSpPr>
            <a:stCxn id="170" idx="1"/>
          </p:cNvCxnSpPr>
          <p:nvPr/>
        </p:nvCxnSpPr>
        <p:spPr bwMode="auto">
          <a:xfrm>
            <a:off x="7414800" y="2202600"/>
            <a:ext cx="281400" cy="921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182" name="直接连接符 181"/>
          <p:cNvCxnSpPr>
            <a:endCxn id="181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Oval 28"/>
          <p:cNvSpPr>
            <a:spLocks noChangeArrowheads="1"/>
          </p:cNvSpPr>
          <p:nvPr/>
        </p:nvSpPr>
        <p:spPr bwMode="auto">
          <a:xfrm>
            <a:off x="3733800" y="3526542"/>
            <a:ext cx="468000" cy="4320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189" name="矩形 188"/>
          <p:cNvSpPr/>
          <p:nvPr/>
        </p:nvSpPr>
        <p:spPr bwMode="auto">
          <a:xfrm>
            <a:off x="1143000" y="5364000"/>
            <a:ext cx="8001000" cy="1126462"/>
          </a:xfrm>
          <a:prstGeom prst="rect">
            <a:avLst/>
          </a:prstGeom>
          <a:solidFill>
            <a:srgbClr val="003366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3.1. </a:t>
            </a:r>
            <a:r>
              <a:rPr lang="zh-CN" altLang="en-US" dirty="0">
                <a:solidFill>
                  <a:schemeClr val="bg1"/>
                </a:solidFill>
              </a:rPr>
              <a:t>若该点原</a:t>
            </a:r>
            <a:r>
              <a:rPr lang="en-US" altLang="zh-CN" dirty="0">
                <a:solidFill>
                  <a:schemeClr val="bg1"/>
                </a:solidFill>
              </a:rPr>
              <a:t>bf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-1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3.2. </a:t>
            </a:r>
            <a:r>
              <a:rPr lang="zh-CN" altLang="en-US" dirty="0">
                <a:solidFill>
                  <a:schemeClr val="bg1"/>
                </a:solidFill>
              </a:rPr>
              <a:t>若该点原</a:t>
            </a:r>
            <a:r>
              <a:rPr lang="en-US" altLang="zh-CN" dirty="0">
                <a:solidFill>
                  <a:schemeClr val="bg1"/>
                </a:solidFill>
              </a:rPr>
              <a:t>bf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543800" y="2438400"/>
            <a:ext cx="141577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400" dirty="0"/>
              <a:t>编程实现</a:t>
            </a:r>
          </a:p>
        </p:txBody>
      </p:sp>
      <p:sp>
        <p:nvSpPr>
          <p:cNvPr id="193" name="矩形 192"/>
          <p:cNvSpPr/>
          <p:nvPr/>
        </p:nvSpPr>
        <p:spPr>
          <a:xfrm>
            <a:off x="4613363" y="5369276"/>
            <a:ext cx="4225837" cy="574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且插入到左子树 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不平衡</a:t>
            </a:r>
            <a:endParaRPr lang="zh-CN" altLang="en-US" dirty="0"/>
          </a:p>
        </p:txBody>
      </p:sp>
      <p:sp>
        <p:nvSpPr>
          <p:cNvPr id="194" name="矩形 193"/>
          <p:cNvSpPr/>
          <p:nvPr/>
        </p:nvSpPr>
        <p:spPr>
          <a:xfrm>
            <a:off x="4392234" y="5904000"/>
            <a:ext cx="422583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且插入到右子树 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不平衡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animBg="1"/>
      <p:bldP spid="185" grpId="0" animBg="1"/>
      <p:bldP spid="189" grpId="0" animBg="1"/>
      <p:bldP spid="191" grpId="0"/>
      <p:bldP spid="193" grpId="0"/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414957"/>
            <a:ext cx="8610600" cy="30808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3399"/>
                </a:solidFill>
              </a:rPr>
              <a:t> 散列表上的检索（</a:t>
            </a:r>
            <a:r>
              <a:rPr lang="en-US" altLang="zh-CN" sz="3200" dirty="0">
                <a:solidFill>
                  <a:srgbClr val="003399"/>
                </a:solidFill>
              </a:rPr>
              <a:t>key</a:t>
            </a:r>
            <a:r>
              <a:rPr lang="en-US" altLang="zh-CN" sz="3200" baseline="-25000" dirty="0">
                <a:solidFill>
                  <a:srgbClr val="003399"/>
                </a:solidFill>
              </a:rPr>
              <a:t>0</a:t>
            </a:r>
            <a:r>
              <a:rPr lang="zh-CN" altLang="en-US" sz="3200" dirty="0">
                <a:solidFill>
                  <a:srgbClr val="003399"/>
                </a:solidFill>
              </a:rPr>
              <a:t>待检索）：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</a:t>
            </a:r>
            <a:r>
              <a:rPr lang="en-US" altLang="zh-CN" sz="3200" dirty="0"/>
              <a:t>1. </a:t>
            </a:r>
            <a:r>
              <a:rPr lang="zh-CN" altLang="en-US" sz="3200" dirty="0"/>
              <a:t>计算散列地址</a:t>
            </a:r>
            <a:r>
              <a:rPr lang="en-US" altLang="zh-CN" sz="3200" dirty="0"/>
              <a:t>h(key</a:t>
            </a:r>
            <a:r>
              <a:rPr lang="en-US" altLang="zh-CN" sz="3200" baseline="-25000" dirty="0"/>
              <a:t>0</a:t>
            </a:r>
            <a:r>
              <a:rPr lang="en-US" altLang="zh-CN" sz="3200" dirty="0"/>
              <a:t>)</a:t>
            </a:r>
            <a:r>
              <a:rPr lang="zh-CN" altLang="en-US" sz="3200" dirty="0"/>
              <a:t>，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sz="3200" dirty="0"/>
              <a:t>  2. </a:t>
            </a:r>
            <a:r>
              <a:rPr lang="zh-CN" altLang="en-US" sz="3200" dirty="0"/>
              <a:t>若该地址所存放为</a:t>
            </a:r>
            <a:r>
              <a:rPr lang="en-US" altLang="zh-CN" sz="3200" dirty="0"/>
              <a:t>key0</a:t>
            </a:r>
            <a:r>
              <a:rPr lang="zh-CN" altLang="en-US" sz="3200" dirty="0"/>
              <a:t>，则成功；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</a:t>
            </a:r>
            <a:r>
              <a:rPr lang="zh-CN" altLang="en-US" sz="3200" dirty="0"/>
              <a:t>否则，按</a:t>
            </a:r>
            <a:r>
              <a:rPr lang="en-US" altLang="zh-CN" sz="3200" dirty="0">
                <a:solidFill>
                  <a:srgbClr val="C00000"/>
                </a:solidFill>
              </a:rPr>
              <a:t>”</a:t>
            </a:r>
            <a:r>
              <a:rPr lang="zh-CN" altLang="en-US" sz="3200" dirty="0">
                <a:solidFill>
                  <a:srgbClr val="C00000"/>
                </a:solidFill>
              </a:rPr>
              <a:t>碰撞解决办法</a:t>
            </a:r>
            <a:r>
              <a:rPr lang="en-US" altLang="zh-CN" sz="3200" dirty="0">
                <a:solidFill>
                  <a:srgbClr val="C00000"/>
                </a:solidFill>
              </a:rPr>
              <a:t>”</a:t>
            </a:r>
            <a:r>
              <a:rPr lang="zh-CN" altLang="en-US" sz="3200" dirty="0"/>
              <a:t>，继续寻找</a:t>
            </a:r>
            <a:r>
              <a:rPr lang="en-US" altLang="zh-CN" sz="3200" dirty="0"/>
              <a:t>……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4495800"/>
            <a:ext cx="8610600" cy="7817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003399"/>
                </a:solidFill>
              </a:rPr>
              <a:t> 散列表上的插入、删除：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7.5.2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调整平衡的模式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造成“最小不平衡子树</a:t>
            </a:r>
            <a:r>
              <a:rPr lang="en-US" altLang="zh-CN" kern="0" dirty="0"/>
              <a:t>A</a:t>
            </a:r>
            <a:r>
              <a:rPr lang="zh-CN" altLang="en-US" kern="0" dirty="0"/>
              <a:t>”的原因，分为</a:t>
            </a:r>
            <a:r>
              <a:rPr lang="en-US" altLang="zh-CN" kern="0" dirty="0"/>
              <a:t>4</a:t>
            </a:r>
            <a:r>
              <a:rPr lang="zh-CN" altLang="en-US" kern="0" dirty="0"/>
              <a:t>种：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/>
              <a:t>   -- LL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990099"/>
                </a:solidFill>
              </a:rPr>
              <a:t>左子女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990099"/>
                </a:solidFill>
              </a:rPr>
              <a:t>左子树</a:t>
            </a:r>
            <a:r>
              <a:rPr lang="zh-CN" altLang="en-US" kern="0" dirty="0"/>
              <a:t>中；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-- LR</a:t>
            </a:r>
            <a:r>
              <a:rPr lang="zh-CN" altLang="en-US" kern="0" dirty="0"/>
              <a:t>型：</a:t>
            </a:r>
            <a:r>
              <a:rPr lang="en-US" altLang="zh-CN" kern="0" dirty="0"/>
              <a:t> …………………..</a:t>
            </a:r>
            <a:r>
              <a:rPr lang="zh-CN" altLang="en-US" kern="0" dirty="0"/>
              <a:t>左</a:t>
            </a:r>
            <a:r>
              <a:rPr lang="en-US" altLang="zh-CN" kern="0" dirty="0"/>
              <a:t>…...</a:t>
            </a:r>
            <a:r>
              <a:rPr lang="zh-CN" altLang="en-US" kern="0" dirty="0"/>
              <a:t>的右</a:t>
            </a:r>
            <a:r>
              <a:rPr lang="en-US" altLang="zh-CN" kern="0" dirty="0"/>
              <a:t>…...</a:t>
            </a:r>
            <a:r>
              <a:rPr lang="zh-CN" altLang="en-US" kern="0" dirty="0"/>
              <a:t>中；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-- RR</a:t>
            </a:r>
            <a:r>
              <a:rPr lang="zh-CN" altLang="en-US" kern="0" dirty="0"/>
              <a:t>型：</a:t>
            </a:r>
            <a:r>
              <a:rPr lang="en-US" altLang="zh-CN" kern="0" dirty="0"/>
              <a:t>…………………..</a:t>
            </a:r>
            <a:r>
              <a:rPr lang="zh-CN" altLang="en-US" kern="0" dirty="0">
                <a:solidFill>
                  <a:srgbClr val="990099"/>
                </a:solidFill>
              </a:rPr>
              <a:t>右</a:t>
            </a:r>
            <a:r>
              <a:rPr lang="en-US" altLang="zh-CN" kern="0" dirty="0">
                <a:solidFill>
                  <a:srgbClr val="990099"/>
                </a:solidFill>
              </a:rPr>
              <a:t>…...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990099"/>
                </a:solidFill>
              </a:rPr>
              <a:t>右</a:t>
            </a:r>
            <a:r>
              <a:rPr lang="en-US" altLang="zh-CN" kern="0" dirty="0">
                <a:solidFill>
                  <a:srgbClr val="990099"/>
                </a:solidFill>
              </a:rPr>
              <a:t>……</a:t>
            </a:r>
            <a:r>
              <a:rPr lang="zh-CN" altLang="en-US" kern="0" dirty="0"/>
              <a:t>中；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-- RL</a:t>
            </a:r>
            <a:r>
              <a:rPr lang="zh-CN" altLang="en-US" kern="0" dirty="0"/>
              <a:t>型：</a:t>
            </a:r>
            <a:r>
              <a:rPr lang="en-US" altLang="zh-CN" kern="0" dirty="0"/>
              <a:t>…………………...</a:t>
            </a:r>
            <a:r>
              <a:rPr lang="zh-CN" altLang="en-US" kern="0" dirty="0"/>
              <a:t>右</a:t>
            </a:r>
            <a:r>
              <a:rPr lang="en-US" altLang="zh-CN" kern="0" dirty="0"/>
              <a:t>…...</a:t>
            </a:r>
            <a:r>
              <a:rPr lang="zh-CN" altLang="en-US" kern="0" dirty="0"/>
              <a:t>的左</a:t>
            </a:r>
            <a:r>
              <a:rPr lang="en-US" altLang="zh-CN" kern="0" dirty="0"/>
              <a:t>……</a:t>
            </a:r>
            <a:r>
              <a:rPr lang="zh-CN" altLang="en-US" kern="0" dirty="0"/>
              <a:t>中；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1219200" y="4267200"/>
            <a:ext cx="7924800" cy="19050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zh-CN" altLang="en-US" kern="0" dirty="0"/>
              <a:t> 插入新结点后，若形成了最小不平衡子树，</a:t>
            </a:r>
            <a:endParaRPr lang="en-US" altLang="zh-CN" kern="0" dirty="0"/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zh-CN" altLang="en-US" kern="0" dirty="0"/>
              <a:t>则，只需调整</a:t>
            </a:r>
            <a:r>
              <a:rPr lang="zh-CN" altLang="en-US" kern="0" dirty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/>
              <a:t>，使其：</a:t>
            </a:r>
            <a:endParaRPr lang="en-US" altLang="zh-CN" kern="0" dirty="0"/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</a:t>
            </a:r>
            <a:r>
              <a:rPr lang="zh-CN" altLang="en-US" kern="0" dirty="0"/>
              <a:t>与“新结点插入之前”</a:t>
            </a:r>
            <a:r>
              <a:rPr lang="zh-CN" altLang="en-US" kern="0" dirty="0">
                <a:solidFill>
                  <a:srgbClr val="0000CC"/>
                </a:solidFill>
              </a:rPr>
              <a:t>高度相同、且保持平衡</a:t>
            </a:r>
            <a:endParaRPr lang="en-US" altLang="zh-CN" kern="0" baseline="0" dirty="0">
              <a:solidFill>
                <a:srgbClr val="0000CC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的左子女的左子树中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68914" y="1773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033114" y="22038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63114" y="2521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715714" y="2951623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21" idx="0"/>
            <a:endCxn id="10" idx="5"/>
          </p:cNvCxnSpPr>
          <p:nvPr/>
        </p:nvCxnSpPr>
        <p:spPr bwMode="auto">
          <a:xfrm flipH="1" flipV="1">
            <a:off x="1224033" y="2951623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29833" y="2203860"/>
            <a:ext cx="314967" cy="4212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499714" y="32976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185514" y="32976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828800" y="2625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6600" y="4430467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90600" y="1531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57200" y="2230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418314" y="18315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1" idx="3"/>
            <a:endCxn id="43" idx="0"/>
          </p:cNvCxnSpPr>
          <p:nvPr/>
        </p:nvCxnSpPr>
        <p:spPr bwMode="auto">
          <a:xfrm flipH="1">
            <a:off x="4140000" y="2261701"/>
            <a:ext cx="3573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870000" y="25792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8" idx="0"/>
          </p:cNvCxnSpPr>
          <p:nvPr/>
        </p:nvCxnSpPr>
        <p:spPr bwMode="auto">
          <a:xfrm flipH="1">
            <a:off x="3822600" y="3009464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9" idx="0"/>
            <a:endCxn id="43" idx="5"/>
          </p:cNvCxnSpPr>
          <p:nvPr/>
        </p:nvCxnSpPr>
        <p:spPr bwMode="auto">
          <a:xfrm flipH="1" flipV="1">
            <a:off x="4330919" y="3009464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50" idx="0"/>
            <a:endCxn id="41" idx="5"/>
          </p:cNvCxnSpPr>
          <p:nvPr/>
        </p:nvCxnSpPr>
        <p:spPr bwMode="auto">
          <a:xfrm flipH="1" flipV="1">
            <a:off x="4879233" y="2261701"/>
            <a:ext cx="3149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6066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924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78200" y="2593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0000" y="1608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64086" y="228871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83200" y="3852426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898314" y="26829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5"/>
          </p:cNvCxnSpPr>
          <p:nvPr/>
        </p:nvCxnSpPr>
        <p:spPr bwMode="auto">
          <a:xfrm flipH="1" flipV="1">
            <a:off x="7827119" y="2293258"/>
            <a:ext cx="341195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6200" y="186306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3"/>
            <a:endCxn id="60" idx="0"/>
          </p:cNvCxnSpPr>
          <p:nvPr/>
        </p:nvCxnSpPr>
        <p:spPr bwMode="auto">
          <a:xfrm flipH="1">
            <a:off x="7099200" y="2293258"/>
            <a:ext cx="34608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7759800" y="3113101"/>
            <a:ext cx="217595" cy="3369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8359233" y="3113101"/>
            <a:ext cx="1877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883200" y="27774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543800" y="3450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331000" y="34449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3400" y="22440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5086" y="158982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38400" y="30060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562600" y="30822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26189" y="2508071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38800" y="2625067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962838" y="4876800"/>
            <a:ext cx="2371162" cy="79190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/>
              <a:t>(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dirty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b="1" dirty="0">
                <a:sym typeface="Symbol"/>
              </a:rPr>
              <a:t></a:t>
            </a:r>
            <a:r>
              <a:rPr lang="en-US" altLang="zh-CN" sz="3600" dirty="0"/>
              <a:t>)</a:t>
            </a:r>
            <a:r>
              <a:rPr lang="en-US" altLang="zh-CN" sz="3600" dirty="0">
                <a:solidFill>
                  <a:srgbClr val="0000CC"/>
                </a:solidFill>
              </a:rPr>
              <a:t>A</a:t>
            </a:r>
            <a:r>
              <a:rPr lang="en-US" altLang="zh-CN" sz="3600" dirty="0"/>
              <a:t>(</a:t>
            </a:r>
            <a:r>
              <a:rPr lang="en-US" altLang="zh-CN" sz="3600" b="1" dirty="0">
                <a:sym typeface="Symbol"/>
              </a:rPr>
              <a:t>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77" name="右箭头 76"/>
          <p:cNvSpPr/>
          <p:nvPr/>
        </p:nvSpPr>
        <p:spPr bwMode="auto">
          <a:xfrm>
            <a:off x="5410200" y="5257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23400" y="48006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53200" y="4876800"/>
            <a:ext cx="2371162" cy="79190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/>
              <a:t>(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</a:t>
            </a:r>
            <a:r>
              <a:rPr lang="en-US" altLang="zh-CN" sz="3600" dirty="0"/>
              <a:t>)</a:t>
            </a:r>
            <a:r>
              <a:rPr lang="en-US" altLang="zh-CN" sz="3600" dirty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dirty="0"/>
              <a:t>(</a:t>
            </a:r>
            <a:r>
              <a:rPr lang="en-US" altLang="zh-CN" sz="3600" b="1" dirty="0">
                <a:sym typeface="Symbol"/>
              </a:rPr>
              <a:t></a:t>
            </a:r>
            <a:r>
              <a:rPr lang="en-US" altLang="zh-CN" sz="3600" dirty="0">
                <a:solidFill>
                  <a:srgbClr val="0000CC"/>
                </a:solidFill>
              </a:rPr>
              <a:t>A</a:t>
            </a:r>
            <a:r>
              <a:rPr lang="en-US" altLang="zh-CN" sz="3600" b="1" dirty="0">
                <a:sym typeface="Symbol"/>
              </a:rPr>
              <a:t>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65" name="矩形 64"/>
          <p:cNvSpPr/>
          <p:nvPr/>
        </p:nvSpPr>
        <p:spPr bwMode="auto">
          <a:xfrm>
            <a:off x="304800" y="5715000"/>
            <a:ext cx="8534400" cy="7078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注：</a:t>
            </a:r>
            <a:r>
              <a:rPr lang="en-US" altLang="zh-CN" b="1" dirty="0">
                <a:solidFill>
                  <a:srgbClr val="003366"/>
                </a:solidFill>
                <a:sym typeface="Symbol"/>
              </a:rPr>
              <a:t> </a:t>
            </a:r>
            <a:r>
              <a:rPr lang="en-US" altLang="zh-CN" sz="3200" b="1" dirty="0">
                <a:solidFill>
                  <a:srgbClr val="003366"/>
                </a:solidFill>
                <a:sym typeface="Symbol"/>
              </a:rPr>
              <a:t>, ,  </a:t>
            </a:r>
            <a:r>
              <a:rPr lang="zh-CN" altLang="en-US" dirty="0">
                <a:solidFill>
                  <a:srgbClr val="003366"/>
                </a:solidFill>
                <a:sym typeface="Symbol"/>
              </a:rPr>
              <a:t>可以为空树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0" grpId="0" animBg="1"/>
      <p:bldP spid="61" grpId="0" animBg="1"/>
      <p:bldP spid="62" grpId="0" animBg="1"/>
      <p:bldP spid="63" grpId="0"/>
      <p:bldP spid="64" grpId="0"/>
      <p:bldP spid="7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的左子女的左子树中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307161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A-&gt;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=B-&gt;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r>
              <a:rPr lang="en-US" altLang="zh-CN" sz="3200" dirty="0">
                <a:solidFill>
                  <a:srgbClr val="003399"/>
                </a:solidFill>
              </a:rPr>
              <a:t>; </a:t>
            </a:r>
            <a:endParaRPr lang="zh-CN" altLang="en-US" sz="3200" dirty="0">
              <a:solidFill>
                <a:srgbClr val="0033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B-&gt;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r>
              <a:rPr lang="en-US" altLang="zh-CN" sz="3200" dirty="0">
                <a:solidFill>
                  <a:srgbClr val="0033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A-&gt;bf=0; 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B-&gt;bf=0;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3606600" y="4430467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4418314" y="18315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1" idx="3"/>
            <a:endCxn id="43" idx="0"/>
          </p:cNvCxnSpPr>
          <p:nvPr/>
        </p:nvCxnSpPr>
        <p:spPr bwMode="auto">
          <a:xfrm flipH="1">
            <a:off x="4140000" y="2261701"/>
            <a:ext cx="3573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3870000" y="257927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3" idx="3"/>
            <a:endCxn id="48" idx="0"/>
          </p:cNvCxnSpPr>
          <p:nvPr/>
        </p:nvCxnSpPr>
        <p:spPr bwMode="auto">
          <a:xfrm flipH="1">
            <a:off x="3822600" y="3009464"/>
            <a:ext cx="126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49" idx="0"/>
            <a:endCxn id="43" idx="5"/>
          </p:cNvCxnSpPr>
          <p:nvPr/>
        </p:nvCxnSpPr>
        <p:spPr bwMode="auto">
          <a:xfrm flipH="1" flipV="1">
            <a:off x="4330919" y="3009464"/>
            <a:ext cx="177481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50" idx="0"/>
            <a:endCxn id="41" idx="5"/>
          </p:cNvCxnSpPr>
          <p:nvPr/>
        </p:nvCxnSpPr>
        <p:spPr bwMode="auto">
          <a:xfrm flipH="1" flipV="1">
            <a:off x="4879233" y="2261701"/>
            <a:ext cx="3149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36066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292400" y="3355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4978200" y="25935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140000" y="1608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564086" y="228871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83200" y="3852426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898314" y="26829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5"/>
          </p:cNvCxnSpPr>
          <p:nvPr/>
        </p:nvCxnSpPr>
        <p:spPr bwMode="auto">
          <a:xfrm flipH="1" flipV="1">
            <a:off x="7827119" y="2293258"/>
            <a:ext cx="341195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6200" y="186306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3"/>
            <a:endCxn id="60" idx="0"/>
          </p:cNvCxnSpPr>
          <p:nvPr/>
        </p:nvCxnSpPr>
        <p:spPr bwMode="auto">
          <a:xfrm flipH="1">
            <a:off x="7099200" y="2293258"/>
            <a:ext cx="34608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7759800" y="3113101"/>
            <a:ext cx="217595" cy="3369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8359233" y="3113101"/>
            <a:ext cx="187767" cy="33180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6883200" y="27774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543800" y="3450067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331000" y="344490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153400" y="22440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095086" y="158982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562600" y="308226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38800" y="2625067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① 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97047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061247" y="15942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91247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1018733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85333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780733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66" name="矩形 65"/>
          <p:cNvSpPr/>
          <p:nvPr/>
        </p:nvSpPr>
        <p:spPr>
          <a:xfrm>
            <a:off x="1247333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4573647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7" idx="3"/>
            <a:endCxn id="69" idx="0"/>
          </p:cNvCxnSpPr>
          <p:nvPr/>
        </p:nvCxnSpPr>
        <p:spPr bwMode="auto">
          <a:xfrm flipH="1">
            <a:off x="4337847" y="15180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067847" y="1835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4295333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761933" y="1545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57333" y="838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77" name="矩形 76"/>
          <p:cNvSpPr/>
          <p:nvPr/>
        </p:nvSpPr>
        <p:spPr>
          <a:xfrm>
            <a:off x="4523933" y="16002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78" name="直接连接符 77"/>
          <p:cNvCxnSpPr>
            <a:stCxn id="69" idx="3"/>
            <a:endCxn id="79" idx="0"/>
          </p:cNvCxnSpPr>
          <p:nvPr/>
        </p:nvCxnSpPr>
        <p:spPr bwMode="auto">
          <a:xfrm flipH="1">
            <a:off x="3848473" y="2265823"/>
            <a:ext cx="2984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3578473" y="26202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81" name="矩形 80"/>
          <p:cNvSpPr/>
          <p:nvPr/>
        </p:nvSpPr>
        <p:spPr>
          <a:xfrm>
            <a:off x="3962400" y="2317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7858727" y="22029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5"/>
          </p:cNvCxnSpPr>
          <p:nvPr/>
        </p:nvCxnSpPr>
        <p:spPr bwMode="auto">
          <a:xfrm flipH="1" flipV="1">
            <a:off x="7699918" y="1863754"/>
            <a:ext cx="428809" cy="33921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238999" y="14335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8113813" y="173153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33085" y="1143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8382000" y="19532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矩形 88"/>
          <p:cNvSpPr/>
          <p:nvPr/>
        </p:nvSpPr>
        <p:spPr>
          <a:xfrm>
            <a:off x="7695086" y="11534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90" name="直接连接符 89"/>
          <p:cNvCxnSpPr>
            <a:stCxn id="85" idx="3"/>
            <a:endCxn id="91" idx="0"/>
          </p:cNvCxnSpPr>
          <p:nvPr/>
        </p:nvCxnSpPr>
        <p:spPr bwMode="auto">
          <a:xfrm flipH="1">
            <a:off x="6899400" y="1863754"/>
            <a:ext cx="418680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6629400" y="2218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7085486" y="1889871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7" name="右箭头 96"/>
          <p:cNvSpPr/>
          <p:nvPr/>
        </p:nvSpPr>
        <p:spPr bwMode="auto">
          <a:xfrm>
            <a:off x="2349000" y="1981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334000" y="2021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25813" y="14832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5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410200" y="1564796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1192714" y="3450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3"/>
            <a:endCxn id="103" idx="0"/>
          </p:cNvCxnSpPr>
          <p:nvPr/>
        </p:nvCxnSpPr>
        <p:spPr bwMode="auto">
          <a:xfrm flipH="1">
            <a:off x="981006" y="38802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711006" y="4197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914400" y="3208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86845" y="3907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648267" y="3200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07" name="矩形 106"/>
          <p:cNvSpPr/>
          <p:nvPr/>
        </p:nvSpPr>
        <p:spPr>
          <a:xfrm>
            <a:off x="1062759" y="3886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1676400" y="419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1" idx="5"/>
          </p:cNvCxnSpPr>
          <p:nvPr/>
        </p:nvCxnSpPr>
        <p:spPr bwMode="auto">
          <a:xfrm flipH="1" flipV="1">
            <a:off x="1653633" y="38802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1981200" y="3810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498600" y="46280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228600" y="498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580353" y="4670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5" name="Oval 28"/>
          <p:cNvSpPr>
            <a:spLocks noChangeArrowheads="1"/>
          </p:cNvSpPr>
          <p:nvPr/>
        </p:nvSpPr>
        <p:spPr bwMode="auto">
          <a:xfrm>
            <a:off x="1143000" y="49755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5" idx="0"/>
            <a:endCxn id="103" idx="5"/>
          </p:cNvCxnSpPr>
          <p:nvPr/>
        </p:nvCxnSpPr>
        <p:spPr bwMode="auto">
          <a:xfrm flipH="1" flipV="1">
            <a:off x="1171925" y="46280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1447800" y="45945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9" name="右箭头 118"/>
          <p:cNvSpPr/>
          <p:nvPr/>
        </p:nvSpPr>
        <p:spPr bwMode="auto">
          <a:xfrm>
            <a:off x="2209800" y="5181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173413" y="46836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3</a:t>
            </a:r>
            <a:endParaRPr lang="zh-CN" altLang="en-US" dirty="0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4535853" y="3373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121" idx="3"/>
            <a:endCxn id="123" idx="0"/>
          </p:cNvCxnSpPr>
          <p:nvPr/>
        </p:nvCxnSpPr>
        <p:spPr bwMode="auto">
          <a:xfrm flipH="1">
            <a:off x="4300053" y="3804060"/>
            <a:ext cx="3148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4030053" y="4121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4257539" y="3132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05892" y="3831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991406" y="3124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127" name="矩形 126"/>
          <p:cNvSpPr/>
          <p:nvPr/>
        </p:nvSpPr>
        <p:spPr>
          <a:xfrm>
            <a:off x="4413980" y="3810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8" name="Oval 28"/>
          <p:cNvSpPr>
            <a:spLocks noChangeArrowheads="1"/>
          </p:cNvSpPr>
          <p:nvPr/>
        </p:nvSpPr>
        <p:spPr bwMode="auto">
          <a:xfrm>
            <a:off x="5033241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29" name="直接连接符 128"/>
          <p:cNvCxnSpPr>
            <a:stCxn id="128" idx="0"/>
            <a:endCxn id="121" idx="5"/>
          </p:cNvCxnSpPr>
          <p:nvPr/>
        </p:nvCxnSpPr>
        <p:spPr bwMode="auto">
          <a:xfrm flipH="1" flipV="1">
            <a:off x="4996772" y="3804060"/>
            <a:ext cx="306469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矩形 129"/>
          <p:cNvSpPr/>
          <p:nvPr/>
        </p:nvSpPr>
        <p:spPr>
          <a:xfrm>
            <a:off x="5338041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31" name="直接连接符 130"/>
          <p:cNvCxnSpPr>
            <a:stCxn id="123" idx="3"/>
            <a:endCxn id="132" idx="0"/>
          </p:cNvCxnSpPr>
          <p:nvPr/>
        </p:nvCxnSpPr>
        <p:spPr bwMode="auto">
          <a:xfrm flipH="1">
            <a:off x="3828539" y="4551823"/>
            <a:ext cx="280595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Oval 29"/>
          <p:cNvSpPr>
            <a:spLocks noChangeArrowheads="1"/>
          </p:cNvSpPr>
          <p:nvPr/>
        </p:nvSpPr>
        <p:spPr bwMode="auto">
          <a:xfrm>
            <a:off x="3558539" y="4883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3918374" y="454943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34" name="Oval 28"/>
          <p:cNvSpPr>
            <a:spLocks noChangeArrowheads="1"/>
          </p:cNvSpPr>
          <p:nvPr/>
        </p:nvSpPr>
        <p:spPr bwMode="auto">
          <a:xfrm>
            <a:off x="4499841" y="487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35" name="直接连接符 134"/>
          <p:cNvCxnSpPr>
            <a:stCxn id="134" idx="0"/>
            <a:endCxn id="123" idx="5"/>
          </p:cNvCxnSpPr>
          <p:nvPr/>
        </p:nvCxnSpPr>
        <p:spPr bwMode="auto">
          <a:xfrm flipH="1" flipV="1">
            <a:off x="4490972" y="4551823"/>
            <a:ext cx="278869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4804641" y="4495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37" name="直接连接符 136"/>
          <p:cNvCxnSpPr>
            <a:stCxn id="132" idx="3"/>
            <a:endCxn id="138" idx="0"/>
          </p:cNvCxnSpPr>
          <p:nvPr/>
        </p:nvCxnSpPr>
        <p:spPr bwMode="auto">
          <a:xfrm flipH="1">
            <a:off x="3470400" y="5313823"/>
            <a:ext cx="16722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Oval 29"/>
          <p:cNvSpPr>
            <a:spLocks noChangeArrowheads="1"/>
          </p:cNvSpPr>
          <p:nvPr/>
        </p:nvSpPr>
        <p:spPr bwMode="auto">
          <a:xfrm>
            <a:off x="3200400" y="5540032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3657600" y="5334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2" name="Oval 29"/>
          <p:cNvSpPr>
            <a:spLocks noChangeArrowheads="1"/>
          </p:cNvSpPr>
          <p:nvPr/>
        </p:nvSpPr>
        <p:spPr bwMode="auto">
          <a:xfrm>
            <a:off x="7340406" y="3512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43" name="矩形 142"/>
          <p:cNvSpPr/>
          <p:nvPr/>
        </p:nvSpPr>
        <p:spPr>
          <a:xfrm>
            <a:off x="7116245" y="3221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7692159" y="3200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5" name="Oval 28"/>
          <p:cNvSpPr>
            <a:spLocks noChangeArrowheads="1"/>
          </p:cNvSpPr>
          <p:nvPr/>
        </p:nvSpPr>
        <p:spPr bwMode="auto">
          <a:xfrm>
            <a:off x="7878380" y="429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146" name="矩形 145"/>
          <p:cNvSpPr/>
          <p:nvPr/>
        </p:nvSpPr>
        <p:spPr>
          <a:xfrm>
            <a:off x="8034686" y="3841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301759" y="40172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48" name="直接连接符 147"/>
          <p:cNvCxnSpPr>
            <a:stCxn id="145" idx="0"/>
            <a:endCxn id="142" idx="5"/>
          </p:cNvCxnSpPr>
          <p:nvPr/>
        </p:nvCxnSpPr>
        <p:spPr bwMode="auto">
          <a:xfrm flipH="1" flipV="1">
            <a:off x="7801325" y="3942223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1" name="直接连接符 150"/>
          <p:cNvCxnSpPr>
            <a:stCxn id="142" idx="3"/>
            <a:endCxn id="152" idx="0"/>
          </p:cNvCxnSpPr>
          <p:nvPr/>
        </p:nvCxnSpPr>
        <p:spPr bwMode="auto">
          <a:xfrm flipH="1">
            <a:off x="7101098" y="3942223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2" name="Oval 29"/>
          <p:cNvSpPr>
            <a:spLocks noChangeArrowheads="1"/>
          </p:cNvSpPr>
          <p:nvPr/>
        </p:nvSpPr>
        <p:spPr bwMode="auto">
          <a:xfrm>
            <a:off x="6831098" y="4326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53" name="矩形 152"/>
          <p:cNvSpPr/>
          <p:nvPr/>
        </p:nvSpPr>
        <p:spPr>
          <a:xfrm>
            <a:off x="7190933" y="3991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cxnSp>
        <p:nvCxnSpPr>
          <p:cNvPr id="154" name="直接连接符 153"/>
          <p:cNvCxnSpPr>
            <a:stCxn id="152" idx="3"/>
            <a:endCxn id="155" idx="0"/>
          </p:cNvCxnSpPr>
          <p:nvPr/>
        </p:nvCxnSpPr>
        <p:spPr bwMode="auto">
          <a:xfrm flipH="1">
            <a:off x="6742959" y="4756191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Oval 29"/>
          <p:cNvSpPr>
            <a:spLocks noChangeArrowheads="1"/>
          </p:cNvSpPr>
          <p:nvPr/>
        </p:nvSpPr>
        <p:spPr bwMode="auto">
          <a:xfrm>
            <a:off x="6472959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56" name="矩形 155"/>
          <p:cNvSpPr/>
          <p:nvPr/>
        </p:nvSpPr>
        <p:spPr>
          <a:xfrm>
            <a:off x="6858000" y="4908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8305800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0"/>
            <a:endCxn id="145" idx="5"/>
          </p:cNvCxnSpPr>
          <p:nvPr/>
        </p:nvCxnSpPr>
        <p:spPr bwMode="auto">
          <a:xfrm flipH="1" flipV="1">
            <a:off x="8339299" y="4726791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矩形 159"/>
          <p:cNvSpPr/>
          <p:nvPr/>
        </p:nvSpPr>
        <p:spPr>
          <a:xfrm>
            <a:off x="8610600" y="4830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2" name="Oval 28"/>
          <p:cNvSpPr>
            <a:spLocks noChangeArrowheads="1"/>
          </p:cNvSpPr>
          <p:nvPr/>
        </p:nvSpPr>
        <p:spPr bwMode="auto">
          <a:xfrm>
            <a:off x="7537200" y="521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63" name="直接连接符 162"/>
          <p:cNvCxnSpPr>
            <a:stCxn id="162" idx="0"/>
            <a:endCxn id="145" idx="3"/>
          </p:cNvCxnSpPr>
          <p:nvPr/>
        </p:nvCxnSpPr>
        <p:spPr bwMode="auto">
          <a:xfrm flipV="1">
            <a:off x="7807200" y="4726791"/>
            <a:ext cx="15026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矩形 163"/>
          <p:cNvSpPr/>
          <p:nvPr/>
        </p:nvSpPr>
        <p:spPr>
          <a:xfrm>
            <a:off x="7461000" y="480743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8" name="右箭头 167"/>
          <p:cNvSpPr/>
          <p:nvPr/>
        </p:nvSpPr>
        <p:spPr bwMode="auto">
          <a:xfrm>
            <a:off x="5473200" y="4953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549400" y="44958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 bwMode="auto">
          <a:xfrm>
            <a:off x="2743200" y="6096000"/>
            <a:ext cx="6400800" cy="630942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思考：插入</a:t>
            </a:r>
            <a:r>
              <a:rPr lang="zh-CN" altLang="en-US" dirty="0">
                <a:solidFill>
                  <a:schemeClr val="bg1"/>
                </a:solidFill>
              </a:rPr>
              <a:t>过程中，要修改谁的</a:t>
            </a:r>
            <a:r>
              <a:rPr lang="en-US" altLang="zh-CN" dirty="0">
                <a:solidFill>
                  <a:schemeClr val="bg1"/>
                </a:solidFill>
              </a:rPr>
              <a:t>bf 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70" grpId="0"/>
      <p:bldP spid="71" grpId="0"/>
      <p:bldP spid="76" grpId="0"/>
      <p:bldP spid="77" grpId="0"/>
      <p:bldP spid="79" grpId="0" animBg="1"/>
      <p:bldP spid="81" grpId="0"/>
      <p:bldP spid="83" grpId="0" animBg="1"/>
      <p:bldP spid="85" grpId="0" animBg="1"/>
      <p:bldP spid="86" grpId="0"/>
      <p:bldP spid="87" grpId="0"/>
      <p:bldP spid="88" grpId="0"/>
      <p:bldP spid="89" grpId="0"/>
      <p:bldP spid="91" grpId="0" animBg="1"/>
      <p:bldP spid="92" grpId="0"/>
      <p:bldP spid="121" grpId="0" animBg="1"/>
      <p:bldP spid="123" grpId="0" animBg="1"/>
      <p:bldP spid="124" grpId="0"/>
      <p:bldP spid="125" grpId="0"/>
      <p:bldP spid="126" grpId="0"/>
      <p:bldP spid="127" grpId="0"/>
      <p:bldP spid="128" grpId="0" animBg="1"/>
      <p:bldP spid="130" grpId="0"/>
      <p:bldP spid="132" grpId="0" animBg="1"/>
      <p:bldP spid="133" grpId="0"/>
      <p:bldP spid="134" grpId="0" animBg="1"/>
      <p:bldP spid="136" grpId="0"/>
      <p:bldP spid="138" grpId="0" animBg="1"/>
      <p:bldP spid="139" grpId="0"/>
      <p:bldP spid="142" grpId="0" animBg="1"/>
      <p:bldP spid="143" grpId="0"/>
      <p:bldP spid="144" grpId="0"/>
      <p:bldP spid="145" grpId="0" animBg="1"/>
      <p:bldP spid="146" grpId="0"/>
      <p:bldP spid="147" grpId="0"/>
      <p:bldP spid="152" grpId="0" animBg="1"/>
      <p:bldP spid="153" grpId="0"/>
      <p:bldP spid="155" grpId="0" animBg="1"/>
      <p:bldP spid="156" grpId="0"/>
      <p:bldP spid="158" grpId="0" animBg="1"/>
      <p:bldP spid="160" grpId="0"/>
      <p:bldP spid="162" grpId="0" animBg="1"/>
      <p:bldP spid="16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21396" y="17656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682315" y="2195877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629996" y="261322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92" idx="0"/>
          </p:cNvCxnSpPr>
          <p:nvPr/>
        </p:nvCxnSpPr>
        <p:spPr bwMode="auto">
          <a:xfrm flipH="1">
            <a:off x="1565282" y="3043414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1" idx="0"/>
            <a:endCxn id="10" idx="5"/>
          </p:cNvCxnSpPr>
          <p:nvPr/>
        </p:nvCxnSpPr>
        <p:spPr bwMode="auto">
          <a:xfrm flipH="1" flipV="1">
            <a:off x="2090915" y="3043414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88" idx="0"/>
            <a:endCxn id="6" idx="3"/>
          </p:cNvCxnSpPr>
          <p:nvPr/>
        </p:nvCxnSpPr>
        <p:spPr bwMode="auto">
          <a:xfrm flipV="1">
            <a:off x="955682" y="2195877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5032082" y="446945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920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57482" y="218345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02400" y="3844443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037796" y="2674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3"/>
          </p:cNvCxnSpPr>
          <p:nvPr/>
        </p:nvCxnSpPr>
        <p:spPr bwMode="auto">
          <a:xfrm flipV="1">
            <a:off x="7307796" y="2285275"/>
            <a:ext cx="2861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514882" y="18550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5"/>
            <a:endCxn id="60" idx="0"/>
          </p:cNvCxnSpPr>
          <p:nvPr/>
        </p:nvCxnSpPr>
        <p:spPr bwMode="auto">
          <a:xfrm>
            <a:off x="7975801" y="2285275"/>
            <a:ext cx="342599" cy="48420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6899282" y="3105118"/>
            <a:ext cx="217595" cy="336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7498715" y="3105118"/>
            <a:ext cx="187767" cy="3318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8102400" y="27694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61" name="矩形 60"/>
          <p:cNvSpPr/>
          <p:nvPr/>
        </p:nvSpPr>
        <p:spPr bwMode="auto">
          <a:xfrm>
            <a:off x="6683282" y="34420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</a:t>
            </a:r>
            <a:endParaRPr lang="zh-CN" altLang="en-US" sz="3600" b="1" dirty="0"/>
          </a:p>
        </p:txBody>
      </p:sp>
      <p:sp>
        <p:nvSpPr>
          <p:cNvPr id="62" name="矩形 61"/>
          <p:cNvSpPr/>
          <p:nvPr/>
        </p:nvSpPr>
        <p:spPr bwMode="auto">
          <a:xfrm>
            <a:off x="7470482" y="343692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</a:t>
            </a:r>
            <a:endParaRPr lang="zh-CN" altLang="en-US" sz="3600" b="1" dirty="0"/>
          </a:p>
        </p:txBody>
      </p:sp>
      <p:sp>
        <p:nvSpPr>
          <p:cNvPr id="63" name="矩形 62"/>
          <p:cNvSpPr/>
          <p:nvPr/>
        </p:nvSpPr>
        <p:spPr>
          <a:xfrm>
            <a:off x="6911882" y="2215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024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568482" y="29980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616482" y="30742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56271" y="2500088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5692682" y="261708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2962838" y="4921443"/>
            <a:ext cx="2371162" cy="79355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/>
              <a:t>(</a:t>
            </a:r>
            <a:r>
              <a:rPr lang="en-US" altLang="zh-CN" sz="3600" b="1" dirty="0">
                <a:sym typeface="Symbol"/>
              </a:rPr>
              <a:t></a:t>
            </a:r>
            <a:r>
              <a:rPr lang="en-US" altLang="zh-CN" sz="3600" dirty="0"/>
              <a:t>)</a:t>
            </a:r>
            <a:r>
              <a:rPr lang="en-US" altLang="zh-CN" sz="3600" dirty="0">
                <a:solidFill>
                  <a:srgbClr val="0000CC"/>
                </a:solidFill>
              </a:rPr>
              <a:t>A</a:t>
            </a:r>
            <a:r>
              <a:rPr lang="en-US" altLang="zh-CN" sz="3600" dirty="0"/>
              <a:t>(</a:t>
            </a:r>
            <a:r>
              <a:rPr lang="en-US" altLang="zh-CN" sz="3600" b="1" dirty="0">
                <a:sym typeface="Symbol"/>
              </a:rPr>
              <a:t></a:t>
            </a:r>
            <a:r>
              <a:rPr lang="en-US" altLang="zh-CN" sz="3600" dirty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77" name="右箭头 76"/>
          <p:cNvSpPr/>
          <p:nvPr/>
        </p:nvSpPr>
        <p:spPr bwMode="auto">
          <a:xfrm>
            <a:off x="5410200" y="5302443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423400" y="4845243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6553200" y="4921443"/>
            <a:ext cx="2371162" cy="79355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/>
              <a:t>(</a:t>
            </a:r>
            <a:r>
              <a:rPr lang="en-US" altLang="zh-CN" sz="3600" b="1" dirty="0">
                <a:sym typeface="Symbol"/>
              </a:rPr>
              <a:t></a:t>
            </a:r>
            <a:r>
              <a:rPr lang="en-US" altLang="zh-CN" sz="3600" dirty="0">
                <a:solidFill>
                  <a:srgbClr val="0000CC"/>
                </a:solidFill>
              </a:rPr>
              <a:t>A</a:t>
            </a:r>
            <a:r>
              <a:rPr lang="en-US" altLang="zh-CN" sz="3600" b="1" dirty="0">
                <a:sym typeface="Symbol"/>
              </a:rPr>
              <a:t></a:t>
            </a:r>
            <a:r>
              <a:rPr lang="en-US" altLang="zh-CN" sz="3600" dirty="0"/>
              <a:t>)</a:t>
            </a:r>
            <a:r>
              <a:rPr lang="en-US" altLang="zh-CN" sz="3600" dirty="0">
                <a:solidFill>
                  <a:srgbClr val="0000CC"/>
                </a:solidFill>
                <a:sym typeface="Symbol"/>
              </a:rPr>
              <a:t>B</a:t>
            </a:r>
            <a:r>
              <a:rPr lang="en-US" altLang="zh-CN" sz="3600" dirty="0"/>
              <a:t>(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88" name="矩形 87"/>
          <p:cNvSpPr/>
          <p:nvPr/>
        </p:nvSpPr>
        <p:spPr bwMode="auto">
          <a:xfrm>
            <a:off x="739682" y="2640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035082" y="3402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349282" y="3402658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218396" y="177090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5" idx="5"/>
            <a:endCxn id="97" idx="0"/>
          </p:cNvCxnSpPr>
          <p:nvPr/>
        </p:nvCxnSpPr>
        <p:spPr bwMode="auto">
          <a:xfrm>
            <a:off x="4679315" y="2201092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4626996" y="2618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7" idx="3"/>
            <a:endCxn id="105" idx="0"/>
          </p:cNvCxnSpPr>
          <p:nvPr/>
        </p:nvCxnSpPr>
        <p:spPr bwMode="auto">
          <a:xfrm flipH="1">
            <a:off x="4562282" y="3048629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104" idx="0"/>
            <a:endCxn id="97" idx="5"/>
          </p:cNvCxnSpPr>
          <p:nvPr/>
        </p:nvCxnSpPr>
        <p:spPr bwMode="auto">
          <a:xfrm flipH="1" flipV="1">
            <a:off x="5087915" y="3048629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3" idx="0"/>
            <a:endCxn id="95" idx="3"/>
          </p:cNvCxnSpPr>
          <p:nvPr/>
        </p:nvCxnSpPr>
        <p:spPr bwMode="auto">
          <a:xfrm flipV="1">
            <a:off x="3952682" y="2201092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8638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54482" y="21886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736682" y="264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0320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3462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04800" y="5769114"/>
            <a:ext cx="8534400" cy="70788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注：</a:t>
            </a:r>
            <a:r>
              <a:rPr lang="en-US" altLang="zh-CN" sz="3200" b="1" dirty="0">
                <a:solidFill>
                  <a:srgbClr val="003366"/>
                </a:solidFill>
                <a:sym typeface="Symbol"/>
              </a:rPr>
              <a:t> , ,  </a:t>
            </a:r>
            <a:r>
              <a:rPr lang="zh-CN" altLang="en-US" sz="3200" dirty="0">
                <a:solidFill>
                  <a:srgbClr val="003366"/>
                </a:solidFill>
                <a:sym typeface="Symbol"/>
              </a:rPr>
              <a:t>可以为空树</a:t>
            </a:r>
            <a:endParaRPr kumimoji="0" lang="zh-CN" altLang="en-US" sz="3200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0" grpId="0" animBg="1"/>
      <p:bldP spid="61" grpId="0" animBg="1"/>
      <p:bldP spid="62" grpId="0" animBg="1"/>
      <p:bldP spid="63" grpId="0"/>
      <p:bldP spid="64" grpId="0"/>
      <p:bldP spid="7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52400" y="1945684"/>
            <a:ext cx="5943600" cy="307161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  A-&gt;</a:t>
            </a:r>
            <a:r>
              <a:rPr lang="en-US" altLang="zh-CN" sz="3200" dirty="0" err="1">
                <a:solidFill>
                  <a:srgbClr val="003399"/>
                </a:solidFill>
              </a:rPr>
              <a:t>rlink</a:t>
            </a:r>
            <a:r>
              <a:rPr lang="en-US" altLang="zh-CN" sz="3200" dirty="0">
                <a:solidFill>
                  <a:srgbClr val="003399"/>
                </a:solidFill>
              </a:rPr>
              <a:t>=B-&gt;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; </a:t>
            </a:r>
            <a:endParaRPr lang="zh-CN" altLang="en-US" sz="3200" dirty="0">
              <a:solidFill>
                <a:srgbClr val="0033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B-&gt;</a:t>
            </a:r>
            <a:r>
              <a:rPr lang="en-US" altLang="zh-CN" sz="3200" dirty="0" err="1">
                <a:solidFill>
                  <a:srgbClr val="003399"/>
                </a:solidFill>
              </a:rPr>
              <a:t>llink</a:t>
            </a:r>
            <a:r>
              <a:rPr lang="en-US" altLang="zh-CN" sz="3200" dirty="0">
                <a:solidFill>
                  <a:srgbClr val="0033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A-&gt;bf=0; 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003399"/>
                </a:solidFill>
              </a:rPr>
              <a:t>  B-&gt;bf=0;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0033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5032082" y="4469458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102400" y="3844443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7037796" y="26749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4" idx="0"/>
            <a:endCxn id="56" idx="3"/>
          </p:cNvCxnSpPr>
          <p:nvPr/>
        </p:nvCxnSpPr>
        <p:spPr bwMode="auto">
          <a:xfrm flipV="1">
            <a:off x="7307796" y="2285275"/>
            <a:ext cx="2861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514882" y="18550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57" name="直接连接符 56"/>
          <p:cNvCxnSpPr>
            <a:stCxn id="56" idx="5"/>
            <a:endCxn id="60" idx="0"/>
          </p:cNvCxnSpPr>
          <p:nvPr/>
        </p:nvCxnSpPr>
        <p:spPr bwMode="auto">
          <a:xfrm>
            <a:off x="7975801" y="2285275"/>
            <a:ext cx="342599" cy="48420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61" idx="0"/>
            <a:endCxn id="54" idx="3"/>
          </p:cNvCxnSpPr>
          <p:nvPr/>
        </p:nvCxnSpPr>
        <p:spPr bwMode="auto">
          <a:xfrm flipV="1">
            <a:off x="6899282" y="3105118"/>
            <a:ext cx="217595" cy="3369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62" idx="0"/>
            <a:endCxn id="54" idx="5"/>
          </p:cNvCxnSpPr>
          <p:nvPr/>
        </p:nvCxnSpPr>
        <p:spPr bwMode="auto">
          <a:xfrm flipH="1" flipV="1">
            <a:off x="7498715" y="3105118"/>
            <a:ext cx="187767" cy="3318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矩形 59"/>
          <p:cNvSpPr/>
          <p:nvPr/>
        </p:nvSpPr>
        <p:spPr bwMode="auto">
          <a:xfrm>
            <a:off x="8102400" y="27694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61" name="矩形 60"/>
          <p:cNvSpPr/>
          <p:nvPr/>
        </p:nvSpPr>
        <p:spPr bwMode="auto">
          <a:xfrm>
            <a:off x="6683282" y="344208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</a:t>
            </a:r>
            <a:endParaRPr lang="zh-CN" altLang="en-US" sz="3600" b="1" dirty="0"/>
          </a:p>
        </p:txBody>
      </p:sp>
      <p:sp>
        <p:nvSpPr>
          <p:cNvPr id="62" name="矩形 61"/>
          <p:cNvSpPr/>
          <p:nvPr/>
        </p:nvSpPr>
        <p:spPr bwMode="auto">
          <a:xfrm>
            <a:off x="7470482" y="3436924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</a:t>
            </a:r>
            <a:endParaRPr lang="zh-CN" altLang="en-US" sz="3600" b="1" dirty="0"/>
          </a:p>
        </p:txBody>
      </p:sp>
      <p:sp>
        <p:nvSpPr>
          <p:cNvPr id="63" name="矩形 62"/>
          <p:cNvSpPr/>
          <p:nvPr/>
        </p:nvSpPr>
        <p:spPr>
          <a:xfrm>
            <a:off x="6911882" y="2215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9024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3" name="右箭头 72"/>
          <p:cNvSpPr/>
          <p:nvPr/>
        </p:nvSpPr>
        <p:spPr bwMode="auto">
          <a:xfrm>
            <a:off x="5616482" y="3074284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692682" y="261708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4218396" y="177090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96" name="直接连接符 95"/>
          <p:cNvCxnSpPr>
            <a:stCxn id="95" idx="5"/>
            <a:endCxn id="97" idx="0"/>
          </p:cNvCxnSpPr>
          <p:nvPr/>
        </p:nvCxnSpPr>
        <p:spPr bwMode="auto">
          <a:xfrm>
            <a:off x="4679315" y="2201092"/>
            <a:ext cx="217681" cy="4173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4626996" y="2618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98" name="直接连接符 97"/>
          <p:cNvCxnSpPr>
            <a:stCxn id="97" idx="3"/>
            <a:endCxn id="105" idx="0"/>
          </p:cNvCxnSpPr>
          <p:nvPr/>
        </p:nvCxnSpPr>
        <p:spPr bwMode="auto">
          <a:xfrm flipH="1">
            <a:off x="4562282" y="3048629"/>
            <a:ext cx="143795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104" idx="0"/>
            <a:endCxn id="97" idx="5"/>
          </p:cNvCxnSpPr>
          <p:nvPr/>
        </p:nvCxnSpPr>
        <p:spPr bwMode="auto">
          <a:xfrm flipH="1" flipV="1">
            <a:off x="5087915" y="3048629"/>
            <a:ext cx="160167" cy="3592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3" idx="0"/>
            <a:endCxn id="95" idx="3"/>
          </p:cNvCxnSpPr>
          <p:nvPr/>
        </p:nvCxnSpPr>
        <p:spPr bwMode="auto">
          <a:xfrm flipV="1">
            <a:off x="3952682" y="2201092"/>
            <a:ext cx="344795" cy="4447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3863882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854482" y="218867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736682" y="264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50320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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346282" y="340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② RR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07673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36" idx="0"/>
            <a:endCxn id="10" idx="0"/>
          </p:cNvCxnSpPr>
          <p:nvPr/>
        </p:nvCxnSpPr>
        <p:spPr bwMode="auto">
          <a:xfrm>
            <a:off x="1122116" y="1643837"/>
            <a:ext cx="364157" cy="2905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216273" y="1934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529359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0359" y="164383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351472" y="914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66" name="矩形 65"/>
          <p:cNvSpPr/>
          <p:nvPr/>
        </p:nvSpPr>
        <p:spPr>
          <a:xfrm>
            <a:off x="1672359" y="1698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701559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971559" y="1863754"/>
            <a:ext cx="494880" cy="3754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87358" y="14335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625359" y="1784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81444" y="1143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82559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矩形 88"/>
          <p:cNvSpPr/>
          <p:nvPr/>
        </p:nvSpPr>
        <p:spPr>
          <a:xfrm>
            <a:off x="7768359" y="11534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848277" y="1863754"/>
            <a:ext cx="4919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8070232" y="2218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3779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7" name="右箭头 96"/>
          <p:cNvSpPr/>
          <p:nvPr/>
        </p:nvSpPr>
        <p:spPr bwMode="auto">
          <a:xfrm>
            <a:off x="2196600" y="1981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397000" y="20219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173413" y="1483204"/>
            <a:ext cx="1103187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9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473200" y="1564796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9641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5"/>
            <a:endCxn id="103" idx="0"/>
          </p:cNvCxnSpPr>
          <p:nvPr/>
        </p:nvCxnSpPr>
        <p:spPr bwMode="auto">
          <a:xfrm>
            <a:off x="1425033" y="372786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1392765" y="40513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6858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68604" y="376080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3716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107" name="矩形 106"/>
          <p:cNvSpPr/>
          <p:nvPr/>
        </p:nvSpPr>
        <p:spPr>
          <a:xfrm>
            <a:off x="1744518" y="373974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4572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1" idx="3"/>
          </p:cNvCxnSpPr>
          <p:nvPr/>
        </p:nvCxnSpPr>
        <p:spPr bwMode="auto">
          <a:xfrm flipV="1">
            <a:off x="727200" y="372786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381000" y="3581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1180359" y="448156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910359" y="48359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1262112" y="452430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5" name="Oval 28"/>
          <p:cNvSpPr>
            <a:spLocks noChangeArrowheads="1"/>
          </p:cNvSpPr>
          <p:nvPr/>
        </p:nvSpPr>
        <p:spPr bwMode="auto">
          <a:xfrm>
            <a:off x="1824759" y="48291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stCxn id="115" idx="0"/>
            <a:endCxn id="103" idx="5"/>
          </p:cNvCxnSpPr>
          <p:nvPr/>
        </p:nvCxnSpPr>
        <p:spPr bwMode="auto">
          <a:xfrm flipH="1" flipV="1">
            <a:off x="1853684" y="448156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矩形 116"/>
          <p:cNvSpPr/>
          <p:nvPr/>
        </p:nvSpPr>
        <p:spPr>
          <a:xfrm>
            <a:off x="2129559" y="444810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9" name="右箭头 118"/>
          <p:cNvSpPr/>
          <p:nvPr/>
        </p:nvSpPr>
        <p:spPr bwMode="auto">
          <a:xfrm>
            <a:off x="2044200" y="3581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896838" y="3083404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90</a:t>
            </a:r>
            <a:endParaRPr lang="zh-CN" altLang="en-US" dirty="0"/>
          </a:p>
        </p:txBody>
      </p:sp>
      <p:sp>
        <p:nvSpPr>
          <p:cNvPr id="168" name="右箭头 167"/>
          <p:cNvSpPr/>
          <p:nvPr/>
        </p:nvSpPr>
        <p:spPr bwMode="auto">
          <a:xfrm>
            <a:off x="5257800" y="3886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334000" y="342900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 bwMode="auto">
          <a:xfrm>
            <a:off x="2743200" y="6096000"/>
            <a:ext cx="6400800" cy="630942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思考：插入</a:t>
            </a:r>
            <a:r>
              <a:rPr lang="zh-CN" altLang="en-US" dirty="0">
                <a:solidFill>
                  <a:schemeClr val="bg1"/>
                </a:solidFill>
              </a:rPr>
              <a:t>过程中，要修改谁的</a:t>
            </a:r>
            <a:r>
              <a:rPr lang="en-US" altLang="zh-CN" dirty="0">
                <a:solidFill>
                  <a:schemeClr val="bg1"/>
                </a:solidFill>
              </a:rPr>
              <a:t>bf </a:t>
            </a:r>
            <a:r>
              <a:rPr lang="zh-CN" altLang="en-US" dirty="0">
                <a:solidFill>
                  <a:schemeClr val="bg1"/>
                </a:solidFill>
              </a:rPr>
              <a:t>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6" name="Oval 28"/>
          <p:cNvSpPr>
            <a:spLocks noChangeArrowheads="1"/>
          </p:cNvSpPr>
          <p:nvPr/>
        </p:nvSpPr>
        <p:spPr bwMode="auto">
          <a:xfrm>
            <a:off x="3617914" y="11640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110" name="直接连接符 109"/>
          <p:cNvCxnSpPr>
            <a:stCxn id="96" idx="5"/>
            <a:endCxn id="118" idx="0"/>
          </p:cNvCxnSpPr>
          <p:nvPr/>
        </p:nvCxnSpPr>
        <p:spPr bwMode="auto">
          <a:xfrm>
            <a:off x="4078833" y="1594260"/>
            <a:ext cx="289840" cy="2428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4098673" y="183713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33396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792759" y="157812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161713" y="9144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50" name="矩形 149"/>
          <p:cNvSpPr/>
          <p:nvPr/>
        </p:nvSpPr>
        <p:spPr>
          <a:xfrm>
            <a:off x="4495800" y="1524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57" name="直接连接符 156"/>
          <p:cNvCxnSpPr>
            <a:stCxn id="118" idx="5"/>
            <a:endCxn id="161" idx="0"/>
          </p:cNvCxnSpPr>
          <p:nvPr/>
        </p:nvCxnSpPr>
        <p:spPr bwMode="auto">
          <a:xfrm>
            <a:off x="4559592" y="2267322"/>
            <a:ext cx="193008" cy="20047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Oval 29"/>
          <p:cNvSpPr>
            <a:spLocks noChangeArrowheads="1"/>
          </p:cNvSpPr>
          <p:nvPr/>
        </p:nvSpPr>
        <p:spPr bwMode="auto">
          <a:xfrm>
            <a:off x="4482600" y="2467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  <a:endParaRPr lang="zh-CN" altLang="en-US" sz="3200" dirty="0"/>
          </a:p>
        </p:txBody>
      </p:sp>
      <p:sp>
        <p:nvSpPr>
          <p:cNvPr id="165" name="矩形 164"/>
          <p:cNvSpPr/>
          <p:nvPr/>
        </p:nvSpPr>
        <p:spPr>
          <a:xfrm>
            <a:off x="4938686" y="22323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5" name="Oval 28"/>
          <p:cNvSpPr>
            <a:spLocks noChangeArrowheads="1"/>
          </p:cNvSpPr>
          <p:nvPr/>
        </p:nvSpPr>
        <p:spPr bwMode="auto">
          <a:xfrm>
            <a:off x="37835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76" name="直接连接符 175"/>
          <p:cNvCxnSpPr>
            <a:stCxn id="175" idx="5"/>
            <a:endCxn id="177" idx="0"/>
          </p:cNvCxnSpPr>
          <p:nvPr/>
        </p:nvCxnSpPr>
        <p:spPr bwMode="auto">
          <a:xfrm>
            <a:off x="4244433" y="372786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7" name="Oval 29"/>
          <p:cNvSpPr>
            <a:spLocks noChangeArrowheads="1"/>
          </p:cNvSpPr>
          <p:nvPr/>
        </p:nvSpPr>
        <p:spPr bwMode="auto">
          <a:xfrm>
            <a:off x="4212165" y="405137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178" name="矩形 177"/>
          <p:cNvSpPr/>
          <p:nvPr/>
        </p:nvSpPr>
        <p:spPr>
          <a:xfrm>
            <a:off x="35052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3988004" y="376080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81" name="矩形 180"/>
          <p:cNvSpPr/>
          <p:nvPr/>
        </p:nvSpPr>
        <p:spPr>
          <a:xfrm>
            <a:off x="4563918" y="373974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2" name="Oval 28"/>
          <p:cNvSpPr>
            <a:spLocks noChangeArrowheads="1"/>
          </p:cNvSpPr>
          <p:nvPr/>
        </p:nvSpPr>
        <p:spPr bwMode="auto">
          <a:xfrm>
            <a:off x="32766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183" name="直接连接符 182"/>
          <p:cNvCxnSpPr>
            <a:stCxn id="182" idx="0"/>
            <a:endCxn id="175" idx="3"/>
          </p:cNvCxnSpPr>
          <p:nvPr/>
        </p:nvCxnSpPr>
        <p:spPr bwMode="auto">
          <a:xfrm flipV="1">
            <a:off x="3546600" y="372786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矩形 183"/>
          <p:cNvSpPr/>
          <p:nvPr/>
        </p:nvSpPr>
        <p:spPr>
          <a:xfrm>
            <a:off x="3200400" y="3581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5" name="直接连接符 184"/>
          <p:cNvCxnSpPr>
            <a:stCxn id="177" idx="3"/>
            <a:endCxn id="186" idx="0"/>
          </p:cNvCxnSpPr>
          <p:nvPr/>
        </p:nvCxnSpPr>
        <p:spPr bwMode="auto">
          <a:xfrm flipH="1">
            <a:off x="3999759" y="4481563"/>
            <a:ext cx="291487" cy="3258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6" name="Oval 29"/>
          <p:cNvSpPr>
            <a:spLocks noChangeArrowheads="1"/>
          </p:cNvSpPr>
          <p:nvPr/>
        </p:nvSpPr>
        <p:spPr bwMode="auto">
          <a:xfrm>
            <a:off x="3729759" y="4807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sp>
        <p:nvSpPr>
          <p:cNvPr id="187" name="矩形 186"/>
          <p:cNvSpPr/>
          <p:nvPr/>
        </p:nvSpPr>
        <p:spPr>
          <a:xfrm>
            <a:off x="4081512" y="4495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88" name="Oval 28"/>
          <p:cNvSpPr>
            <a:spLocks noChangeArrowheads="1"/>
          </p:cNvSpPr>
          <p:nvPr/>
        </p:nvSpPr>
        <p:spPr bwMode="auto">
          <a:xfrm>
            <a:off x="4644159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cxnSp>
        <p:nvCxnSpPr>
          <p:cNvPr id="189" name="直接连接符 188"/>
          <p:cNvCxnSpPr>
            <a:stCxn id="188" idx="0"/>
            <a:endCxn id="177" idx="5"/>
          </p:cNvCxnSpPr>
          <p:nvPr/>
        </p:nvCxnSpPr>
        <p:spPr bwMode="auto">
          <a:xfrm flipH="1" flipV="1">
            <a:off x="4673084" y="4481563"/>
            <a:ext cx="241075" cy="3190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矩形 189"/>
          <p:cNvSpPr/>
          <p:nvPr/>
        </p:nvSpPr>
        <p:spPr>
          <a:xfrm>
            <a:off x="4948959" y="4419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1" name="Oval 28"/>
          <p:cNvSpPr>
            <a:spLocks noChangeArrowheads="1"/>
          </p:cNvSpPr>
          <p:nvPr/>
        </p:nvSpPr>
        <p:spPr bwMode="auto">
          <a:xfrm>
            <a:off x="5025159" y="54864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  <a:endParaRPr lang="zh-CN" altLang="en-US" sz="3200" dirty="0"/>
          </a:p>
        </p:txBody>
      </p:sp>
      <p:cxnSp>
        <p:nvCxnSpPr>
          <p:cNvPr id="192" name="直接连接符 191"/>
          <p:cNvCxnSpPr>
            <a:stCxn id="191" idx="0"/>
            <a:endCxn id="188" idx="5"/>
          </p:cNvCxnSpPr>
          <p:nvPr/>
        </p:nvCxnSpPr>
        <p:spPr bwMode="auto">
          <a:xfrm flipH="1" flipV="1">
            <a:off x="5105078" y="5230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矩形 192"/>
          <p:cNvSpPr/>
          <p:nvPr/>
        </p:nvSpPr>
        <p:spPr>
          <a:xfrm>
            <a:off x="5329959" y="5105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4" name="Oval 29"/>
          <p:cNvSpPr>
            <a:spLocks noChangeArrowheads="1"/>
          </p:cNvSpPr>
          <p:nvPr/>
        </p:nvSpPr>
        <p:spPr bwMode="auto">
          <a:xfrm>
            <a:off x="7171561" y="3359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215" name="矩形 214"/>
          <p:cNvSpPr/>
          <p:nvPr/>
        </p:nvSpPr>
        <p:spPr>
          <a:xfrm>
            <a:off x="6947400" y="3069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7523314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7" name="Oval 28"/>
          <p:cNvSpPr>
            <a:spLocks noChangeArrowheads="1"/>
          </p:cNvSpPr>
          <p:nvPr/>
        </p:nvSpPr>
        <p:spPr bwMode="auto">
          <a:xfrm>
            <a:off x="663226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218" name="矩形 217"/>
          <p:cNvSpPr/>
          <p:nvPr/>
        </p:nvSpPr>
        <p:spPr>
          <a:xfrm>
            <a:off x="65238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691388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0" name="直接连接符 219"/>
          <p:cNvCxnSpPr>
            <a:stCxn id="217" idx="0"/>
            <a:endCxn id="214" idx="3"/>
          </p:cNvCxnSpPr>
          <p:nvPr/>
        </p:nvCxnSpPr>
        <p:spPr bwMode="auto">
          <a:xfrm flipV="1">
            <a:off x="6902260" y="37898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1" name="直接连接符 220"/>
          <p:cNvCxnSpPr>
            <a:stCxn id="214" idx="5"/>
            <a:endCxn id="222" idx="0"/>
          </p:cNvCxnSpPr>
          <p:nvPr/>
        </p:nvCxnSpPr>
        <p:spPr bwMode="auto">
          <a:xfrm>
            <a:off x="7632480" y="37898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2" name="Oval 29"/>
          <p:cNvSpPr>
            <a:spLocks noChangeArrowheads="1"/>
          </p:cNvSpPr>
          <p:nvPr/>
        </p:nvSpPr>
        <p:spPr bwMode="auto">
          <a:xfrm>
            <a:off x="7709400" y="417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sp>
        <p:nvSpPr>
          <p:cNvPr id="223" name="矩形 222"/>
          <p:cNvSpPr/>
          <p:nvPr/>
        </p:nvSpPr>
        <p:spPr>
          <a:xfrm>
            <a:off x="7921913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cxnSp>
        <p:nvCxnSpPr>
          <p:cNvPr id="224" name="直接连接符 223"/>
          <p:cNvCxnSpPr>
            <a:stCxn id="222" idx="5"/>
            <a:endCxn id="225" idx="0"/>
          </p:cNvCxnSpPr>
          <p:nvPr/>
        </p:nvCxnSpPr>
        <p:spPr bwMode="auto">
          <a:xfrm>
            <a:off x="8170319" y="46037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5" name="Oval 29"/>
          <p:cNvSpPr>
            <a:spLocks noChangeArrowheads="1"/>
          </p:cNvSpPr>
          <p:nvPr/>
        </p:nvSpPr>
        <p:spPr bwMode="auto">
          <a:xfrm>
            <a:off x="8158518" y="505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  <a:endParaRPr lang="zh-CN" altLang="en-US" sz="3200" dirty="0"/>
          </a:p>
        </p:txBody>
      </p:sp>
      <p:sp>
        <p:nvSpPr>
          <p:cNvPr id="226" name="矩形 225"/>
          <p:cNvSpPr/>
          <p:nvPr/>
        </p:nvSpPr>
        <p:spPr>
          <a:xfrm>
            <a:off x="8391159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7" name="Oval 28"/>
          <p:cNvSpPr>
            <a:spLocks noChangeArrowheads="1"/>
          </p:cNvSpPr>
          <p:nvPr/>
        </p:nvSpPr>
        <p:spPr bwMode="auto">
          <a:xfrm>
            <a:off x="70596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cxnSp>
        <p:nvCxnSpPr>
          <p:cNvPr id="228" name="直接连接符 227"/>
          <p:cNvCxnSpPr>
            <a:stCxn id="227" idx="0"/>
            <a:endCxn id="217" idx="5"/>
          </p:cNvCxnSpPr>
          <p:nvPr/>
        </p:nvCxnSpPr>
        <p:spPr bwMode="auto">
          <a:xfrm flipH="1" flipV="1">
            <a:off x="7093179" y="4650591"/>
            <a:ext cx="23650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9" name="矩形 228"/>
          <p:cNvSpPr/>
          <p:nvPr/>
        </p:nvSpPr>
        <p:spPr>
          <a:xfrm>
            <a:off x="7290839" y="460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0" name="Oval 28"/>
          <p:cNvSpPr>
            <a:spLocks noChangeArrowheads="1"/>
          </p:cNvSpPr>
          <p:nvPr/>
        </p:nvSpPr>
        <p:spPr bwMode="auto">
          <a:xfrm>
            <a:off x="62910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231" name="直接连接符 230"/>
          <p:cNvCxnSpPr>
            <a:stCxn id="230" idx="0"/>
            <a:endCxn id="217" idx="3"/>
          </p:cNvCxnSpPr>
          <p:nvPr/>
        </p:nvCxnSpPr>
        <p:spPr bwMode="auto">
          <a:xfrm flipV="1">
            <a:off x="6561080" y="46505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2" name="矩形 231"/>
          <p:cNvSpPr/>
          <p:nvPr/>
        </p:nvSpPr>
        <p:spPr>
          <a:xfrm>
            <a:off x="6185400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5" grpId="0" animBg="1"/>
      <p:bldP spid="86" grpId="0"/>
      <p:bldP spid="87" grpId="0"/>
      <p:bldP spid="88" grpId="0"/>
      <p:bldP spid="89" grpId="0"/>
      <p:bldP spid="91" grpId="0" animBg="1"/>
      <p:bldP spid="92" grpId="0"/>
      <p:bldP spid="96" grpId="0" animBg="1"/>
      <p:bldP spid="118" grpId="0" animBg="1"/>
      <p:bldP spid="140" grpId="0"/>
      <p:bldP spid="141" grpId="0"/>
      <p:bldP spid="149" grpId="0"/>
      <p:bldP spid="150" grpId="0"/>
      <p:bldP spid="161" grpId="0" animBg="1"/>
      <p:bldP spid="165" grpId="0"/>
      <p:bldP spid="175" grpId="0" animBg="1"/>
      <p:bldP spid="177" grpId="0" animBg="1"/>
      <p:bldP spid="178" grpId="0"/>
      <p:bldP spid="179" grpId="0"/>
      <p:bldP spid="180" grpId="0"/>
      <p:bldP spid="181" grpId="0"/>
      <p:bldP spid="182" grpId="0" animBg="1"/>
      <p:bldP spid="184" grpId="0"/>
      <p:bldP spid="186" grpId="0" animBg="1"/>
      <p:bldP spid="187" grpId="0"/>
      <p:bldP spid="188" grpId="0" animBg="1"/>
      <p:bldP spid="190" grpId="0"/>
      <p:bldP spid="191" grpId="0" animBg="1"/>
      <p:bldP spid="193" grpId="0"/>
      <p:bldP spid="214" grpId="0" animBg="1"/>
      <p:bldP spid="215" grpId="0"/>
      <p:bldP spid="216" grpId="0"/>
      <p:bldP spid="217" grpId="0" animBg="1"/>
      <p:bldP spid="218" grpId="0"/>
      <p:bldP spid="219" grpId="0"/>
      <p:bldP spid="222" grpId="0" animBg="1"/>
      <p:bldP spid="223" grpId="0"/>
      <p:bldP spid="225" grpId="0" animBg="1"/>
      <p:bldP spid="226" grpId="0"/>
      <p:bldP spid="227" grpId="0" animBg="1"/>
      <p:bldP spid="229" grpId="0"/>
      <p:bldP spid="230" grpId="0" animBg="1"/>
      <p:bldP spid="23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1(LRL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46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906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36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5208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5"/>
          </p:cNvCxnSpPr>
          <p:nvPr/>
        </p:nvCxnSpPr>
        <p:spPr bwMode="auto">
          <a:xfrm flipH="1" flipV="1">
            <a:off x="10976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072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048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066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19638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173686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25200" y="4472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88813" y="403230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LR(L)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190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3419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800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208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368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44000" y="5158770"/>
            <a:ext cx="4038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/>
              <a:t>[(</a:t>
            </a:r>
            <a:r>
              <a:rPr lang="en-US" altLang="zh-CN" sz="3600" b="1" dirty="0">
                <a:sym typeface="Symbol"/>
              </a:rPr>
              <a:t></a:t>
            </a:r>
            <a:r>
              <a:rPr lang="en-US" altLang="zh-CN" sz="3600" dirty="0"/>
              <a:t>)</a:t>
            </a:r>
            <a:r>
              <a:rPr lang="en-US" altLang="zh-CN" sz="3600" dirty="0">
                <a:solidFill>
                  <a:srgbClr val="0000CC"/>
                </a:solidFill>
              </a:rPr>
              <a:t>B</a:t>
            </a:r>
            <a:r>
              <a:rPr lang="en-US" altLang="zh-CN" sz="3600" dirty="0"/>
              <a:t>(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</a:t>
            </a:r>
            <a:r>
              <a:rPr lang="en-US" altLang="zh-CN" sz="3600" dirty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CN" sz="3600" b="1" dirty="0">
                <a:sym typeface="Symbol"/>
              </a:rPr>
              <a:t></a:t>
            </a:r>
            <a:r>
              <a:rPr lang="en-US" altLang="zh-CN" sz="3600" dirty="0"/>
              <a:t>)] </a:t>
            </a:r>
            <a:r>
              <a:rPr lang="en-US" altLang="zh-CN" sz="3600" dirty="0">
                <a:solidFill>
                  <a:srgbClr val="0000CC"/>
                </a:solidFill>
              </a:rPr>
              <a:t>A</a:t>
            </a:r>
            <a:r>
              <a:rPr lang="en-US" altLang="zh-CN" sz="3600" dirty="0"/>
              <a:t>[</a:t>
            </a:r>
            <a:r>
              <a:rPr lang="zh-CN" altLang="en-US" sz="3600" b="1" dirty="0">
                <a:sym typeface="Symbol"/>
              </a:rPr>
              <a:t></a:t>
            </a:r>
            <a:r>
              <a:rPr lang="en-US" altLang="zh-CN" sz="3600" dirty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2" name="矩形 101"/>
          <p:cNvSpPr/>
          <p:nvPr/>
        </p:nvSpPr>
        <p:spPr>
          <a:xfrm>
            <a:off x="5867400" y="5158770"/>
            <a:ext cx="3276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/>
              <a:t>[</a:t>
            </a:r>
            <a:r>
              <a:rPr lang="en-US" altLang="zh-CN" sz="3600" b="1" dirty="0">
                <a:sym typeface="Symbol"/>
              </a:rPr>
              <a:t></a:t>
            </a:r>
            <a:r>
              <a:rPr lang="en-US" altLang="zh-CN" sz="3600" dirty="0">
                <a:solidFill>
                  <a:srgbClr val="0000CC"/>
                </a:solidFill>
              </a:rPr>
              <a:t>B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</a:t>
            </a:r>
            <a:r>
              <a:rPr lang="en-US" altLang="zh-CN" sz="3600" dirty="0"/>
              <a:t>]</a:t>
            </a:r>
            <a:r>
              <a:rPr lang="en-US" altLang="zh-CN" sz="3600" dirty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dirty="0"/>
              <a:t>[</a:t>
            </a:r>
            <a:r>
              <a:rPr lang="en-US" altLang="zh-CN" sz="3600" b="1" dirty="0">
                <a:sym typeface="Symbol"/>
              </a:rPr>
              <a:t> </a:t>
            </a:r>
            <a:r>
              <a:rPr lang="en-US" altLang="zh-CN" sz="3600" dirty="0">
                <a:solidFill>
                  <a:srgbClr val="0000CC"/>
                </a:solidFill>
              </a:rPr>
              <a:t>A</a:t>
            </a:r>
            <a:r>
              <a:rPr lang="zh-CN" altLang="en-US" sz="3600" b="1" dirty="0">
                <a:sym typeface="Symbol"/>
              </a:rPr>
              <a:t></a:t>
            </a:r>
            <a:r>
              <a:rPr lang="en-US" altLang="zh-CN" sz="3600" dirty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右箭头 62"/>
          <p:cNvSpPr/>
          <p:nvPr/>
        </p:nvSpPr>
        <p:spPr bwMode="auto">
          <a:xfrm>
            <a:off x="4711200" y="5615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24400" y="515877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86400" y="4114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 animBg="1"/>
      <p:bldP spid="85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/>
      <p:bldP spid="97" grpId="0" animBg="1"/>
      <p:bldP spid="102" grpId="0" animBg="1"/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1(LRL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LRL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=B;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A-&gt;bf=1;  B-&gt;bf=0;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6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47" name="直接连接符 146"/>
          <p:cNvCxnSpPr>
            <a:stCxn id="146" idx="0"/>
            <a:endCxn id="148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49" name="矩形 148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1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152" name="直接连接符 151"/>
          <p:cNvCxnSpPr>
            <a:stCxn id="151" idx="0"/>
            <a:endCxn id="148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矩形 152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54" name="直接连接符 153"/>
          <p:cNvCxnSpPr>
            <a:stCxn id="146" idx="3"/>
            <a:endCxn id="155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5" name="矩形 154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6" name="直接连接符 155"/>
          <p:cNvCxnSpPr>
            <a:stCxn id="158" idx="0"/>
            <a:endCxn id="146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7" name="矩形 156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60" name="直接连接符 159"/>
          <p:cNvCxnSpPr>
            <a:stCxn id="159" idx="0"/>
            <a:endCxn id="151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直接连接符 160"/>
          <p:cNvCxnSpPr>
            <a:stCxn id="162" idx="0"/>
            <a:endCxn id="151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2" name="矩形 161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63" name="右箭头 162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4173686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6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167" name="直接连接符 166"/>
          <p:cNvCxnSpPr>
            <a:stCxn id="166" idx="3"/>
            <a:endCxn id="168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169" name="直接连接符 168"/>
          <p:cNvCxnSpPr>
            <a:stCxn id="168" idx="3"/>
            <a:endCxn id="172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0" name="直接连接符 169"/>
          <p:cNvCxnSpPr>
            <a:stCxn id="177" idx="0"/>
            <a:endCxn id="168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接连接符 170"/>
          <p:cNvCxnSpPr>
            <a:stCxn id="174" idx="0"/>
            <a:endCxn id="166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174" name="矩形 173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75" name="矩形 174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178" name="矩形 177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79" name="直接连接符 178"/>
          <p:cNvCxnSpPr>
            <a:stCxn id="173" idx="0"/>
            <a:endCxn id="177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0" name="矩形 179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81" name="直接连接符 180"/>
          <p:cNvCxnSpPr>
            <a:stCxn id="180" idx="0"/>
            <a:endCxn id="177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矩形 183"/>
          <p:cNvSpPr/>
          <p:nvPr/>
        </p:nvSpPr>
        <p:spPr>
          <a:xfrm>
            <a:off x="5486400" y="4114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2(LRR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246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906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36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10" idx="3"/>
            <a:endCxn id="19" idx="0"/>
          </p:cNvCxnSpPr>
          <p:nvPr/>
        </p:nvCxnSpPr>
        <p:spPr bwMode="auto">
          <a:xfrm flipH="1">
            <a:off x="5208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5"/>
          </p:cNvCxnSpPr>
          <p:nvPr/>
        </p:nvCxnSpPr>
        <p:spPr bwMode="auto">
          <a:xfrm flipH="1" flipV="1">
            <a:off x="10976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6" idx="5"/>
          </p:cNvCxnSpPr>
          <p:nvPr/>
        </p:nvCxnSpPr>
        <p:spPr bwMode="auto">
          <a:xfrm flipH="1" flipV="1">
            <a:off x="17072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048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066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19638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860000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14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2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425200" y="4472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388813" y="403230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LR(R)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1190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13419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800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8208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368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44000" y="5158770"/>
            <a:ext cx="4038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/>
              <a:t>[(</a:t>
            </a:r>
            <a:r>
              <a:rPr lang="en-US" altLang="zh-CN" sz="3600" b="1" dirty="0">
                <a:sym typeface="Symbol"/>
              </a:rPr>
              <a:t></a:t>
            </a:r>
            <a:r>
              <a:rPr lang="en-US" altLang="zh-CN" sz="3600" dirty="0"/>
              <a:t>)</a:t>
            </a:r>
            <a:r>
              <a:rPr lang="en-US" altLang="zh-CN" sz="3600" dirty="0">
                <a:solidFill>
                  <a:srgbClr val="0000CC"/>
                </a:solidFill>
              </a:rPr>
              <a:t>B</a:t>
            </a:r>
            <a:r>
              <a:rPr lang="en-US" altLang="zh-CN" sz="3600" dirty="0"/>
              <a:t>(</a:t>
            </a:r>
            <a:r>
              <a:rPr lang="en-US" altLang="zh-CN" sz="3600" b="1" dirty="0">
                <a:sym typeface="Symbol"/>
              </a:rPr>
              <a:t></a:t>
            </a:r>
            <a:r>
              <a:rPr lang="en-US" altLang="zh-CN" sz="3600" dirty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 </a:t>
            </a:r>
            <a:r>
              <a:rPr lang="en-US" altLang="zh-CN" sz="3600" dirty="0"/>
              <a:t>)] </a:t>
            </a:r>
            <a:r>
              <a:rPr lang="en-US" altLang="zh-CN" sz="3600" dirty="0">
                <a:solidFill>
                  <a:srgbClr val="0000CC"/>
                </a:solidFill>
              </a:rPr>
              <a:t>A</a:t>
            </a:r>
            <a:r>
              <a:rPr lang="en-US" altLang="zh-CN" sz="3600" dirty="0"/>
              <a:t>[</a:t>
            </a:r>
            <a:r>
              <a:rPr lang="zh-CN" altLang="en-US" sz="3600" b="1" dirty="0">
                <a:sym typeface="Symbol"/>
              </a:rPr>
              <a:t></a:t>
            </a:r>
            <a:r>
              <a:rPr lang="en-US" altLang="zh-CN" sz="3600" dirty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2" name="矩形 101"/>
          <p:cNvSpPr/>
          <p:nvPr/>
        </p:nvSpPr>
        <p:spPr>
          <a:xfrm>
            <a:off x="5867400" y="5158770"/>
            <a:ext cx="3276600" cy="78483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600" dirty="0"/>
              <a:t>[</a:t>
            </a:r>
            <a:r>
              <a:rPr lang="en-US" altLang="zh-CN" sz="3600" b="1" dirty="0">
                <a:sym typeface="Symbol"/>
              </a:rPr>
              <a:t></a:t>
            </a:r>
            <a:r>
              <a:rPr lang="en-US" altLang="zh-CN" sz="3600" dirty="0">
                <a:solidFill>
                  <a:srgbClr val="0000CC"/>
                </a:solidFill>
              </a:rPr>
              <a:t>B</a:t>
            </a:r>
            <a:r>
              <a:rPr lang="en-US" altLang="zh-CN" sz="3600" b="1" dirty="0">
                <a:sym typeface="Symbol"/>
              </a:rPr>
              <a:t></a:t>
            </a:r>
            <a:r>
              <a:rPr lang="en-US" altLang="zh-CN" sz="3600" dirty="0"/>
              <a:t>]</a:t>
            </a:r>
            <a:r>
              <a:rPr lang="en-US" altLang="zh-CN" sz="3600" dirty="0">
                <a:solidFill>
                  <a:srgbClr val="0000CC"/>
                </a:solidFill>
                <a:sym typeface="Symbol"/>
              </a:rPr>
              <a:t>C</a:t>
            </a:r>
            <a:r>
              <a:rPr lang="en-US" altLang="zh-CN" sz="3600" dirty="0"/>
              <a:t>[</a:t>
            </a:r>
            <a:r>
              <a:rPr lang="en-US" altLang="zh-CN" sz="3600" b="1" dirty="0">
                <a:solidFill>
                  <a:srgbClr val="C00000"/>
                </a:solidFill>
                <a:sym typeface="Symbol"/>
              </a:rPr>
              <a:t></a:t>
            </a:r>
            <a:r>
              <a:rPr lang="en-US" altLang="zh-CN" sz="3600" b="1" dirty="0">
                <a:sym typeface="Symbol"/>
              </a:rPr>
              <a:t> </a:t>
            </a:r>
            <a:r>
              <a:rPr lang="en-US" altLang="zh-CN" sz="3600" dirty="0">
                <a:solidFill>
                  <a:srgbClr val="0000CC"/>
                </a:solidFill>
              </a:rPr>
              <a:t>A</a:t>
            </a:r>
            <a:r>
              <a:rPr lang="zh-CN" altLang="en-US" sz="3600" b="1" dirty="0">
                <a:sym typeface="Symbol"/>
              </a:rPr>
              <a:t></a:t>
            </a:r>
            <a:r>
              <a:rPr lang="en-US" altLang="zh-CN" sz="3600" dirty="0">
                <a:sym typeface="Symbol"/>
              </a:rPr>
              <a:t>]</a:t>
            </a:r>
            <a:endParaRPr lang="zh-CN" altLang="en-US" sz="3600" dirty="0"/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3538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72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359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32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316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3" name="右箭头 62"/>
          <p:cNvSpPr/>
          <p:nvPr/>
        </p:nvSpPr>
        <p:spPr bwMode="auto">
          <a:xfrm>
            <a:off x="4711200" y="56159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724400" y="5158770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调整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486400" y="41148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3" grpId="0" animBg="1"/>
      <p:bldP spid="85" grpId="0" animBg="1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/>
      <p:bldP spid="97" grpId="0" animBg="1"/>
      <p:bldP spid="102" grpId="0" animBg="1"/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1534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>
                <a:solidFill>
                  <a:srgbClr val="003399"/>
                </a:solidFill>
              </a:rPr>
              <a:t> 顺序表示 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-- </a:t>
            </a:r>
            <a:r>
              <a:rPr lang="zh-CN" altLang="en-US" sz="3200" dirty="0"/>
              <a:t>顺序表，</a:t>
            </a:r>
            <a:endParaRPr lang="en-US" altLang="zh-CN" sz="3200" dirty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-- </a:t>
            </a:r>
            <a:r>
              <a:rPr lang="zh-CN" altLang="en-US" sz="3200" dirty="0"/>
              <a:t>有序顺序表上的二分法检索；</a:t>
            </a:r>
            <a:endParaRPr lang="en-US" altLang="zh-CN" sz="3200" dirty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2. </a:t>
            </a:r>
            <a:r>
              <a:rPr lang="zh-CN" altLang="en-US" sz="3200" dirty="0">
                <a:solidFill>
                  <a:srgbClr val="003399"/>
                </a:solidFill>
              </a:rPr>
              <a:t>链接表示</a:t>
            </a:r>
            <a:endParaRPr lang="en-US" altLang="zh-CN" sz="3200" dirty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-- </a:t>
            </a:r>
            <a:r>
              <a:rPr lang="zh-CN" altLang="en-US" sz="3200" dirty="0"/>
              <a:t>单链表，</a:t>
            </a:r>
            <a:endParaRPr lang="en-US" altLang="zh-CN" sz="3200" dirty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/>
              <a:t>     </a:t>
            </a:r>
            <a:r>
              <a:rPr lang="en-US" altLang="zh-CN" sz="3200" dirty="0">
                <a:solidFill>
                  <a:srgbClr val="C00000"/>
                </a:solidFill>
              </a:rPr>
              <a:t>-- </a:t>
            </a:r>
            <a:r>
              <a:rPr lang="zh-CN" altLang="en-US" sz="3200" dirty="0">
                <a:solidFill>
                  <a:srgbClr val="C00000"/>
                </a:solidFill>
              </a:rPr>
              <a:t>二叉排序树；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3. </a:t>
            </a:r>
            <a:r>
              <a:rPr lang="zh-CN" altLang="en-US" sz="3200" dirty="0">
                <a:solidFill>
                  <a:srgbClr val="003399"/>
                </a:solidFill>
              </a:rPr>
              <a:t>散列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zh-CN" altLang="en-US" sz="3200" dirty="0">
                <a:solidFill>
                  <a:srgbClr val="003399"/>
                </a:solidFill>
              </a:rPr>
              <a:t>哈希</a:t>
            </a:r>
            <a:r>
              <a:rPr lang="en-US" altLang="zh-CN" sz="3200" dirty="0">
                <a:solidFill>
                  <a:srgbClr val="003399"/>
                </a:solidFill>
              </a:rPr>
              <a:t>)</a:t>
            </a:r>
            <a:r>
              <a:rPr lang="zh-CN" altLang="en-US" sz="3200" dirty="0">
                <a:solidFill>
                  <a:srgbClr val="003399"/>
                </a:solidFill>
              </a:rPr>
              <a:t>表示 </a:t>
            </a:r>
            <a:r>
              <a:rPr lang="en-US" altLang="zh-CN" sz="3200" dirty="0">
                <a:solidFill>
                  <a:srgbClr val="003399"/>
                </a:solidFill>
              </a:rPr>
              <a:t>-- </a:t>
            </a:r>
            <a:r>
              <a:rPr lang="zh-CN" altLang="en-US" sz="3200" dirty="0">
                <a:solidFill>
                  <a:srgbClr val="003399"/>
                </a:solidFill>
              </a:rPr>
              <a:t>散列</a:t>
            </a:r>
            <a:r>
              <a:rPr lang="en-US" altLang="zh-CN" sz="3200" dirty="0">
                <a:solidFill>
                  <a:srgbClr val="003399"/>
                </a:solidFill>
              </a:rPr>
              <a:t>(</a:t>
            </a:r>
            <a:r>
              <a:rPr lang="zh-CN" altLang="en-US" sz="3200" dirty="0">
                <a:solidFill>
                  <a:srgbClr val="003399"/>
                </a:solidFill>
              </a:rPr>
              <a:t>哈希</a:t>
            </a:r>
            <a:r>
              <a:rPr lang="en-US" altLang="zh-CN" sz="3200" dirty="0">
                <a:solidFill>
                  <a:srgbClr val="003399"/>
                </a:solidFill>
              </a:rPr>
              <a:t>, hash)</a:t>
            </a:r>
            <a:r>
              <a:rPr lang="zh-CN" altLang="en-US" sz="3200" dirty="0">
                <a:solidFill>
                  <a:srgbClr val="003399"/>
                </a:solidFill>
              </a:rPr>
              <a:t>表；</a:t>
            </a:r>
            <a:endParaRPr lang="en-US" altLang="zh-CN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LRR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=B;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A-&gt;bf=0;  B-&gt;bf=-1;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2(LRR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860000" y="473457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45990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3"/>
            <a:endCxn id="85" idx="0"/>
          </p:cNvCxnSpPr>
          <p:nvPr/>
        </p:nvCxnSpPr>
        <p:spPr bwMode="auto">
          <a:xfrm flipH="1">
            <a:off x="42594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39894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85" idx="3"/>
            <a:endCxn id="89" idx="0"/>
          </p:cNvCxnSpPr>
          <p:nvPr/>
        </p:nvCxnSpPr>
        <p:spPr bwMode="auto">
          <a:xfrm flipH="1">
            <a:off x="3873600" y="2876167"/>
            <a:ext cx="194967" cy="34604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>
            <a:stCxn id="94" idx="0"/>
            <a:endCxn id="85" idx="5"/>
          </p:cNvCxnSpPr>
          <p:nvPr/>
        </p:nvCxnSpPr>
        <p:spPr bwMode="auto">
          <a:xfrm flipH="1" flipV="1">
            <a:off x="4450405" y="2876167"/>
            <a:ext cx="2914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91" idx="0"/>
            <a:endCxn id="83" idx="5"/>
          </p:cNvCxnSpPr>
          <p:nvPr/>
        </p:nvCxnSpPr>
        <p:spPr bwMode="auto">
          <a:xfrm flipH="1" flipV="1">
            <a:off x="5060005" y="2128404"/>
            <a:ext cx="472681" cy="42120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 bwMode="auto">
          <a:xfrm>
            <a:off x="3657600" y="32222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4859486" y="4030761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91" name="矩形 90"/>
          <p:cNvSpPr/>
          <p:nvPr/>
        </p:nvSpPr>
        <p:spPr bwMode="auto">
          <a:xfrm>
            <a:off x="5316686" y="254961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92" name="矩形 91"/>
          <p:cNvSpPr/>
          <p:nvPr/>
        </p:nvSpPr>
        <p:spPr>
          <a:xfrm>
            <a:off x="4267200" y="157737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249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4471886" y="325377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694734" y="27965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96" name="直接连接符 95"/>
          <p:cNvCxnSpPr>
            <a:stCxn id="90" idx="0"/>
            <a:endCxn id="94" idx="5"/>
          </p:cNvCxnSpPr>
          <p:nvPr/>
        </p:nvCxnSpPr>
        <p:spPr bwMode="auto">
          <a:xfrm flipH="1" flipV="1">
            <a:off x="4932805" y="3683961"/>
            <a:ext cx="142681" cy="346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矩形 96"/>
          <p:cNvSpPr/>
          <p:nvPr/>
        </p:nvSpPr>
        <p:spPr bwMode="auto">
          <a:xfrm>
            <a:off x="4173686" y="40577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8" name="直接连接符 97"/>
          <p:cNvCxnSpPr>
            <a:stCxn id="97" idx="0"/>
            <a:endCxn id="94" idx="3"/>
          </p:cNvCxnSpPr>
          <p:nvPr/>
        </p:nvCxnSpPr>
        <p:spPr bwMode="auto">
          <a:xfrm flipV="1">
            <a:off x="4389686" y="368396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3538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72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359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32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316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4572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486400" y="41148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3(LR0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LR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的左子女的右子树中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627286" y="1698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1287686" y="2128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17686" y="2445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1295400" y="1532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3172" y="2155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169987" y="2802862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1336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LR(0)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9" name="右箭头 128"/>
          <p:cNvSpPr/>
          <p:nvPr/>
        </p:nvSpPr>
        <p:spPr bwMode="auto">
          <a:xfrm>
            <a:off x="5244600" y="2819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Oval 28"/>
          <p:cNvSpPr>
            <a:spLocks noChangeArrowheads="1"/>
          </p:cNvSpPr>
          <p:nvPr/>
        </p:nvSpPr>
        <p:spPr bwMode="auto">
          <a:xfrm>
            <a:off x="4282276" y="171921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-2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stCxn id="75" idx="3"/>
            <a:endCxn id="77" idx="0"/>
          </p:cNvCxnSpPr>
          <p:nvPr/>
        </p:nvCxnSpPr>
        <p:spPr bwMode="auto">
          <a:xfrm flipH="1">
            <a:off x="3942676" y="2149404"/>
            <a:ext cx="418681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3672676" y="24669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8" name="矩形 77"/>
          <p:cNvSpPr/>
          <p:nvPr/>
        </p:nvSpPr>
        <p:spPr>
          <a:xfrm>
            <a:off x="3950390" y="155372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408162" y="217641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4255190" y="3221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2" name="直接连接符 81"/>
          <p:cNvCxnSpPr>
            <a:stCxn id="81" idx="0"/>
            <a:endCxn id="77" idx="5"/>
          </p:cNvCxnSpPr>
          <p:nvPr/>
        </p:nvCxnSpPr>
        <p:spPr bwMode="auto">
          <a:xfrm flipH="1" flipV="1">
            <a:off x="4133595" y="2897167"/>
            <a:ext cx="337595" cy="3242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Oval 28"/>
          <p:cNvSpPr>
            <a:spLocks noChangeArrowheads="1"/>
          </p:cNvSpPr>
          <p:nvPr/>
        </p:nvSpPr>
        <p:spPr bwMode="auto">
          <a:xfrm>
            <a:off x="7951886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stCxn id="100" idx="0"/>
            <a:endCxn id="117" idx="3"/>
          </p:cNvCxnSpPr>
          <p:nvPr/>
        </p:nvCxnSpPr>
        <p:spPr bwMode="auto">
          <a:xfrm flipH="1" flipV="1">
            <a:off x="7780886" y="2313600"/>
            <a:ext cx="441000" cy="459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29"/>
          <p:cNvSpPr>
            <a:spLocks noChangeArrowheads="1"/>
          </p:cNvSpPr>
          <p:nvPr/>
        </p:nvSpPr>
        <p:spPr bwMode="auto">
          <a:xfrm>
            <a:off x="6656486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8187086" y="228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510686" y="2317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348886" y="21336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0" name="直接连接符 119"/>
          <p:cNvCxnSpPr>
            <a:stCxn id="117" idx="1"/>
          </p:cNvCxnSpPr>
          <p:nvPr/>
        </p:nvCxnSpPr>
        <p:spPr bwMode="auto">
          <a:xfrm flipH="1">
            <a:off x="6891686" y="2313600"/>
            <a:ext cx="457200" cy="42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矩形 131"/>
          <p:cNvSpPr/>
          <p:nvPr/>
        </p:nvSpPr>
        <p:spPr>
          <a:xfrm>
            <a:off x="4432448" y="26985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315200" y="1631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0" y="3733800"/>
            <a:ext cx="9144000" cy="245605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LR0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 A-&gt;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 B-&gt;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=B;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=A;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A-&gt;bf=0;  B-&gt;bf=0;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67200" y="3113529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6" name="矩形 135"/>
          <p:cNvSpPr/>
          <p:nvPr/>
        </p:nvSpPr>
        <p:spPr>
          <a:xfrm>
            <a:off x="7387359" y="198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7" name="矩形 136"/>
          <p:cNvSpPr/>
          <p:nvPr/>
        </p:nvSpPr>
        <p:spPr bwMode="auto">
          <a:xfrm>
            <a:off x="5486400" y="4876800"/>
            <a:ext cx="3657600" cy="1514261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思考：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LR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endParaRPr kumimoji="0" lang="en-US" altLang="zh-CN" sz="28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依据是？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57800" y="23787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/>
      <p:bldP spid="79" grpId="0"/>
      <p:bldP spid="81" grpId="0" animBg="1"/>
      <p:bldP spid="100" grpId="0" animBg="1"/>
      <p:bldP spid="111" grpId="0" animBg="1"/>
      <p:bldP spid="114" grpId="0"/>
      <p:bldP spid="115" grpId="0"/>
      <p:bldP spid="117" grpId="0" animBg="1"/>
      <p:bldP spid="132" grpId="0"/>
      <p:bldP spid="133" grpId="0"/>
      <p:bldP spid="135" grpId="0"/>
      <p:bldP spid="1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1036273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3"/>
            <a:endCxn id="10" idx="0"/>
          </p:cNvCxnSpPr>
          <p:nvPr/>
        </p:nvCxnSpPr>
        <p:spPr bwMode="auto">
          <a:xfrm flipH="1">
            <a:off x="804514" y="1518060"/>
            <a:ext cx="310840" cy="492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534514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757959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414686" y="1600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75933" y="838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66" name="矩形 65"/>
          <p:cNvSpPr/>
          <p:nvPr/>
        </p:nvSpPr>
        <p:spPr>
          <a:xfrm>
            <a:off x="914400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621318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891318" y="1787554"/>
            <a:ext cx="494880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07117" y="13573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545118" y="17841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01203" y="1066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2318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矩形 88"/>
          <p:cNvSpPr/>
          <p:nvPr/>
        </p:nvSpPr>
        <p:spPr>
          <a:xfrm>
            <a:off x="7688118" y="10772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768036" y="1787554"/>
            <a:ext cx="415755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913791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1493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7" name="右箭头 96"/>
          <p:cNvSpPr/>
          <p:nvPr/>
        </p:nvSpPr>
        <p:spPr bwMode="auto">
          <a:xfrm>
            <a:off x="1981200" y="1905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257800" y="19457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28800" y="1407004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15</a:t>
            </a:r>
            <a:endParaRPr lang="zh-CN" altLang="en-US" dirty="0"/>
          </a:p>
        </p:txBody>
      </p:sp>
      <p:sp>
        <p:nvSpPr>
          <p:cNvPr id="121" name="Oval 28"/>
          <p:cNvSpPr>
            <a:spLocks noChangeArrowheads="1"/>
          </p:cNvSpPr>
          <p:nvPr/>
        </p:nvSpPr>
        <p:spPr bwMode="auto">
          <a:xfrm>
            <a:off x="4156432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22" name="直接连接符 121"/>
          <p:cNvCxnSpPr>
            <a:stCxn id="121" idx="3"/>
            <a:endCxn id="123" idx="0"/>
          </p:cNvCxnSpPr>
          <p:nvPr/>
        </p:nvCxnSpPr>
        <p:spPr bwMode="auto">
          <a:xfrm flipH="1">
            <a:off x="3971228" y="1518060"/>
            <a:ext cx="264285" cy="34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Oval 29"/>
          <p:cNvSpPr>
            <a:spLocks noChangeArrowheads="1"/>
          </p:cNvSpPr>
          <p:nvPr/>
        </p:nvSpPr>
        <p:spPr bwMode="auto">
          <a:xfrm>
            <a:off x="3701228" y="1858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3878118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052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600133" y="838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127" name="矩形 126"/>
          <p:cNvSpPr/>
          <p:nvPr/>
        </p:nvSpPr>
        <p:spPr>
          <a:xfrm>
            <a:off x="4081114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8" name="直接连接符 127"/>
          <p:cNvCxnSpPr>
            <a:stCxn id="123" idx="5"/>
            <a:endCxn id="129" idx="0"/>
          </p:cNvCxnSpPr>
          <p:nvPr/>
        </p:nvCxnSpPr>
        <p:spPr bwMode="auto">
          <a:xfrm>
            <a:off x="4162147" y="2288391"/>
            <a:ext cx="520485" cy="2240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4412632" y="25124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130" name="矩形 129"/>
          <p:cNvSpPr/>
          <p:nvPr/>
        </p:nvSpPr>
        <p:spPr>
          <a:xfrm>
            <a:off x="4720359" y="2133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2" name="矩形 131"/>
          <p:cNvSpPr/>
          <p:nvPr/>
        </p:nvSpPr>
        <p:spPr>
          <a:xfrm>
            <a:off x="4114800" y="23175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649645" y="1905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37278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4045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3754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3048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43" name="矩形 142"/>
          <p:cNvSpPr/>
          <p:nvPr/>
        </p:nvSpPr>
        <p:spPr>
          <a:xfrm>
            <a:off x="1062759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37278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44756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45183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4906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4475623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4527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5" name="右箭头 154"/>
          <p:cNvSpPr/>
          <p:nvPr/>
        </p:nvSpPr>
        <p:spPr bwMode="auto">
          <a:xfrm>
            <a:off x="2438400" y="3774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286000" y="3276600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20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23514" y="32976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11806" y="3727860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841806" y="40454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045200" y="30559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17645" y="37548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779067" y="3048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166" name="矩形 165"/>
          <p:cNvSpPr/>
          <p:nvPr/>
        </p:nvSpPr>
        <p:spPr>
          <a:xfrm>
            <a:off x="4193559" y="373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072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784433" y="3727860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12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550641" y="4475623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280641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2766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2738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02725" y="4475623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506441" y="4419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4654800" y="54080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5"/>
          </p:cNvCxnSpPr>
          <p:nvPr/>
        </p:nvCxnSpPr>
        <p:spPr bwMode="auto">
          <a:xfrm flipH="1" flipV="1">
            <a:off x="4734719" y="5230791"/>
            <a:ext cx="190081" cy="1772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959600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340406" y="3435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16245" y="314526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692159" y="3124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87838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0346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01759" y="39410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01325" y="3866023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01098" y="3866023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831098" y="4249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190933" y="3915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742959" y="4679991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472959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858000" y="4832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05800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339299" y="4650591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10600" y="4753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537200" y="513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05" idx="3"/>
          </p:cNvCxnSpPr>
          <p:nvPr/>
        </p:nvCxnSpPr>
        <p:spPr bwMode="auto">
          <a:xfrm flipV="1">
            <a:off x="7807200" y="4650591"/>
            <a:ext cx="15026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461000" y="473123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40" name="右箭头 239"/>
          <p:cNvSpPr/>
          <p:nvPr/>
        </p:nvSpPr>
        <p:spPr bwMode="auto">
          <a:xfrm>
            <a:off x="5549400" y="3666697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3966441" y="4495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739286" y="3841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990600" y="6019800"/>
            <a:ext cx="81534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思考：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个规则，区分依据是？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5486400" y="32169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257800" y="1447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-- </a:t>
            </a:r>
            <a:r>
              <a:rPr lang="zh-CN" altLang="en-US" dirty="0"/>
              <a:t>新结点插入后，判断：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/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C-&gt;bf == 0</a:t>
            </a:r>
            <a:r>
              <a:rPr lang="zh-CN" altLang="en-US" dirty="0"/>
              <a:t>，则对应</a:t>
            </a:r>
            <a:r>
              <a:rPr lang="en-US" altLang="zh-CN" dirty="0">
                <a:solidFill>
                  <a:srgbClr val="0000CC"/>
                </a:solidFill>
              </a:rPr>
              <a:t>LR(0)</a:t>
            </a:r>
            <a:r>
              <a:rPr lang="zh-CN" altLang="en-US" dirty="0"/>
              <a:t>型调整；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C-&gt;bf == 1</a:t>
            </a:r>
            <a:r>
              <a:rPr lang="zh-CN" altLang="en-US" dirty="0"/>
              <a:t>，</a:t>
            </a:r>
            <a:r>
              <a:rPr lang="en-US" altLang="zh-CN" dirty="0"/>
              <a:t>……….</a:t>
            </a:r>
            <a:r>
              <a:rPr lang="en-US" altLang="zh-CN" dirty="0">
                <a:solidFill>
                  <a:srgbClr val="0000CC"/>
                </a:solidFill>
              </a:rPr>
              <a:t>LR(R)</a:t>
            </a:r>
            <a:r>
              <a:rPr lang="zh-CN" altLang="en-US" dirty="0"/>
              <a:t>型</a:t>
            </a:r>
            <a:r>
              <a:rPr lang="en-US" altLang="zh-CN" dirty="0"/>
              <a:t>……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C-&gt;bf == -1</a:t>
            </a:r>
            <a:r>
              <a:rPr lang="zh-CN" altLang="en-US" dirty="0"/>
              <a:t>，</a:t>
            </a:r>
            <a:r>
              <a:rPr lang="en-US" altLang="zh-CN" dirty="0"/>
              <a:t>………</a:t>
            </a:r>
            <a:r>
              <a:rPr lang="en-US" altLang="zh-CN" dirty="0">
                <a:solidFill>
                  <a:srgbClr val="0000CC"/>
                </a:solidFill>
              </a:rPr>
              <a:t>LR(L)</a:t>
            </a:r>
            <a:r>
              <a:rPr lang="zh-CN" altLang="en-US" dirty="0"/>
              <a:t>型</a:t>
            </a:r>
            <a:r>
              <a:rPr lang="en-US" altLang="zh-CN" dirty="0"/>
              <a:t>…….</a:t>
            </a:r>
            <a:r>
              <a:rPr lang="zh-CN" altLang="en-US" dirty="0"/>
              <a:t>；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43" name="矩形 142"/>
          <p:cNvSpPr/>
          <p:nvPr/>
        </p:nvSpPr>
        <p:spPr>
          <a:xfrm>
            <a:off x="1062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2373580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241632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2804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2373580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24253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5" name="右箭头 154"/>
          <p:cNvSpPr/>
          <p:nvPr/>
        </p:nvSpPr>
        <p:spPr bwMode="auto">
          <a:xfrm>
            <a:off x="2514600" y="1600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54038" y="11430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14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99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88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918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121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93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55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166" name="矩形 165"/>
          <p:cNvSpPr/>
          <p:nvPr/>
        </p:nvSpPr>
        <p:spPr>
          <a:xfrm>
            <a:off x="4269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83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860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88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626841" y="2373580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356841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3528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350000" y="2698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78925" y="2373580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652241" y="2317557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3890241" y="33506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3"/>
          </p:cNvCxnSpPr>
          <p:nvPr/>
        </p:nvCxnSpPr>
        <p:spPr bwMode="auto">
          <a:xfrm flipV="1">
            <a:off x="4160241" y="3128748"/>
            <a:ext cx="268840" cy="221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412565" y="15155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88404" y="122502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764318" y="12039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950539" y="2300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106845" y="18451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73918" y="2020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73484" y="1945780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73257" y="1945780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903257" y="2329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234959" y="1995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815118" y="2759748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545118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930159" y="29119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77959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411458" y="2730348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82759" y="283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311159" y="3261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10" idx="5"/>
          </p:cNvCxnSpPr>
          <p:nvPr/>
        </p:nvCxnSpPr>
        <p:spPr bwMode="auto">
          <a:xfrm flipH="1" flipV="1">
            <a:off x="7364176" y="2759748"/>
            <a:ext cx="216983" cy="50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533159" y="2880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40" name="右箭头 239"/>
          <p:cNvSpPr/>
          <p:nvPr/>
        </p:nvSpPr>
        <p:spPr bwMode="auto">
          <a:xfrm>
            <a:off x="5701800" y="1524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042641" y="2393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811445" y="19213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457200" y="6096000"/>
            <a:ext cx="86868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----1 (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P235,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算法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7.6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)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36935" y="1066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-- </a:t>
            </a:r>
            <a:r>
              <a:rPr lang="zh-CN" altLang="en-US" dirty="0"/>
              <a:t>新结点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zh-CN" altLang="en-US" dirty="0"/>
              <a:t>插入后，判断：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/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C-&gt;key == S-&gt;key</a:t>
            </a:r>
            <a:r>
              <a:rPr lang="zh-CN" altLang="en-US" dirty="0"/>
              <a:t>，则对应</a:t>
            </a:r>
            <a:r>
              <a:rPr lang="en-US" altLang="zh-CN" dirty="0">
                <a:solidFill>
                  <a:srgbClr val="0000CC"/>
                </a:solidFill>
              </a:rPr>
              <a:t>LR(0)</a:t>
            </a:r>
            <a:r>
              <a:rPr lang="zh-CN" altLang="en-US" dirty="0"/>
              <a:t>型调整；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C-&gt;key &lt; S-&gt;key</a:t>
            </a:r>
            <a:r>
              <a:rPr lang="zh-CN" altLang="en-US" dirty="0"/>
              <a:t>，</a:t>
            </a:r>
            <a:r>
              <a:rPr lang="en-US" altLang="zh-CN" dirty="0"/>
              <a:t>…….….</a:t>
            </a:r>
            <a:r>
              <a:rPr lang="en-US" altLang="zh-CN" dirty="0">
                <a:solidFill>
                  <a:srgbClr val="0000CC"/>
                </a:solidFill>
              </a:rPr>
              <a:t>LR(R)</a:t>
            </a:r>
            <a:r>
              <a:rPr lang="zh-CN" altLang="en-US" dirty="0"/>
              <a:t>型</a:t>
            </a:r>
            <a:r>
              <a:rPr lang="en-US" altLang="zh-CN" dirty="0"/>
              <a:t>……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C-&gt;key &gt; S-&gt;key</a:t>
            </a:r>
            <a:r>
              <a:rPr lang="zh-CN" altLang="en-US" dirty="0"/>
              <a:t>，</a:t>
            </a:r>
            <a:r>
              <a:rPr lang="en-US" altLang="zh-CN" dirty="0"/>
              <a:t>…..……</a:t>
            </a:r>
            <a:r>
              <a:rPr lang="en-US" altLang="zh-CN" dirty="0">
                <a:solidFill>
                  <a:srgbClr val="0000CC"/>
                </a:solidFill>
              </a:rPr>
              <a:t>LR(L)</a:t>
            </a:r>
            <a:r>
              <a:rPr lang="zh-CN" altLang="en-US" dirty="0"/>
              <a:t>型</a:t>
            </a:r>
            <a:r>
              <a:rPr lang="en-US" altLang="zh-CN" dirty="0"/>
              <a:t>…….</a:t>
            </a:r>
            <a:r>
              <a:rPr lang="zh-CN" altLang="en-US" dirty="0"/>
              <a:t>；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③ 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5" name="Oval 28"/>
          <p:cNvSpPr>
            <a:spLocks noChangeArrowheads="1"/>
          </p:cNvSpPr>
          <p:nvPr/>
        </p:nvSpPr>
        <p:spPr bwMode="auto">
          <a:xfrm>
            <a:off x="1192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36" name="直接连接符 135"/>
          <p:cNvCxnSpPr>
            <a:stCxn id="135" idx="3"/>
            <a:endCxn id="137" idx="0"/>
          </p:cNvCxnSpPr>
          <p:nvPr/>
        </p:nvCxnSpPr>
        <p:spPr bwMode="auto">
          <a:xfrm flipH="1">
            <a:off x="981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29"/>
          <p:cNvSpPr>
            <a:spLocks noChangeArrowheads="1"/>
          </p:cNvSpPr>
          <p:nvPr/>
        </p:nvSpPr>
        <p:spPr bwMode="auto">
          <a:xfrm>
            <a:off x="711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914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86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648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43" name="矩形 142"/>
          <p:cNvSpPr/>
          <p:nvPr/>
        </p:nvSpPr>
        <p:spPr>
          <a:xfrm>
            <a:off x="1062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44" name="Oval 28"/>
          <p:cNvSpPr>
            <a:spLocks noChangeArrowheads="1"/>
          </p:cNvSpPr>
          <p:nvPr/>
        </p:nvSpPr>
        <p:spPr bwMode="auto">
          <a:xfrm>
            <a:off x="1676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45" name="直接连接符 144"/>
          <p:cNvCxnSpPr>
            <a:stCxn id="144" idx="0"/>
            <a:endCxn id="135" idx="5"/>
          </p:cNvCxnSpPr>
          <p:nvPr/>
        </p:nvCxnSpPr>
        <p:spPr bwMode="auto">
          <a:xfrm flipH="1" flipV="1">
            <a:off x="1653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矩形 145"/>
          <p:cNvSpPr/>
          <p:nvPr/>
        </p:nvSpPr>
        <p:spPr>
          <a:xfrm>
            <a:off x="1981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47" name="直接连接符 146"/>
          <p:cNvCxnSpPr>
            <a:stCxn id="137" idx="3"/>
            <a:endCxn id="148" idx="0"/>
          </p:cNvCxnSpPr>
          <p:nvPr/>
        </p:nvCxnSpPr>
        <p:spPr bwMode="auto">
          <a:xfrm flipH="1">
            <a:off x="498600" y="2373580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29"/>
          <p:cNvSpPr>
            <a:spLocks noChangeArrowheads="1"/>
          </p:cNvSpPr>
          <p:nvPr/>
        </p:nvSpPr>
        <p:spPr bwMode="auto">
          <a:xfrm>
            <a:off x="228600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51" name="矩形 150"/>
          <p:cNvSpPr/>
          <p:nvPr/>
        </p:nvSpPr>
        <p:spPr>
          <a:xfrm>
            <a:off x="580353" y="241632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2" name="Oval 28"/>
          <p:cNvSpPr>
            <a:spLocks noChangeArrowheads="1"/>
          </p:cNvSpPr>
          <p:nvPr/>
        </p:nvSpPr>
        <p:spPr bwMode="auto">
          <a:xfrm>
            <a:off x="1143000" y="2804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53" name="直接连接符 152"/>
          <p:cNvCxnSpPr>
            <a:stCxn id="152" idx="0"/>
            <a:endCxn id="137" idx="5"/>
          </p:cNvCxnSpPr>
          <p:nvPr/>
        </p:nvCxnSpPr>
        <p:spPr bwMode="auto">
          <a:xfrm flipH="1" flipV="1">
            <a:off x="1171925" y="2373580"/>
            <a:ext cx="241075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4" name="矩形 153"/>
          <p:cNvSpPr/>
          <p:nvPr/>
        </p:nvSpPr>
        <p:spPr>
          <a:xfrm>
            <a:off x="1447800" y="24253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5" name="右箭头 154"/>
          <p:cNvSpPr/>
          <p:nvPr/>
        </p:nvSpPr>
        <p:spPr bwMode="auto">
          <a:xfrm>
            <a:off x="2514600" y="1600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354038" y="11430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14</a:t>
            </a:r>
            <a:endParaRPr lang="zh-CN" altLang="en-US" dirty="0"/>
          </a:p>
        </p:txBody>
      </p:sp>
      <p:sp>
        <p:nvSpPr>
          <p:cNvPr id="158" name="Oval 28"/>
          <p:cNvSpPr>
            <a:spLocks noChangeArrowheads="1"/>
          </p:cNvSpPr>
          <p:nvPr/>
        </p:nvSpPr>
        <p:spPr bwMode="auto">
          <a:xfrm>
            <a:off x="4399714" y="11956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159" name="直接连接符 158"/>
          <p:cNvCxnSpPr>
            <a:stCxn id="158" idx="3"/>
            <a:endCxn id="160" idx="0"/>
          </p:cNvCxnSpPr>
          <p:nvPr/>
        </p:nvCxnSpPr>
        <p:spPr bwMode="auto">
          <a:xfrm flipH="1">
            <a:off x="4188006" y="1625817"/>
            <a:ext cx="290789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0" name="Oval 29"/>
          <p:cNvSpPr>
            <a:spLocks noChangeArrowheads="1"/>
          </p:cNvSpPr>
          <p:nvPr/>
        </p:nvSpPr>
        <p:spPr bwMode="auto">
          <a:xfrm>
            <a:off x="3918006" y="19433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4121400" y="9223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3693845" y="165282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55267" y="914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-2</a:t>
            </a:r>
          </a:p>
        </p:txBody>
      </p:sp>
      <p:sp>
        <p:nvSpPr>
          <p:cNvPr id="166" name="矩形 165"/>
          <p:cNvSpPr/>
          <p:nvPr/>
        </p:nvSpPr>
        <p:spPr>
          <a:xfrm>
            <a:off x="4269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7" name="Oval 28"/>
          <p:cNvSpPr>
            <a:spLocks noChangeArrowheads="1"/>
          </p:cNvSpPr>
          <p:nvPr/>
        </p:nvSpPr>
        <p:spPr bwMode="auto">
          <a:xfrm>
            <a:off x="4883400" y="1936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170" name="直接连接符 169"/>
          <p:cNvCxnSpPr>
            <a:stCxn id="167" idx="0"/>
            <a:endCxn id="158" idx="5"/>
          </p:cNvCxnSpPr>
          <p:nvPr/>
        </p:nvCxnSpPr>
        <p:spPr bwMode="auto">
          <a:xfrm flipH="1" flipV="1">
            <a:off x="4860633" y="1625817"/>
            <a:ext cx="292767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88200" y="1555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73" name="直接连接符 172"/>
          <p:cNvCxnSpPr>
            <a:stCxn id="160" idx="3"/>
            <a:endCxn id="174" idx="0"/>
          </p:cNvCxnSpPr>
          <p:nvPr/>
        </p:nvCxnSpPr>
        <p:spPr bwMode="auto">
          <a:xfrm flipH="1">
            <a:off x="3626841" y="2373580"/>
            <a:ext cx="370246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" name="Oval 29"/>
          <p:cNvSpPr>
            <a:spLocks noChangeArrowheads="1"/>
          </p:cNvSpPr>
          <p:nvPr/>
        </p:nvSpPr>
        <p:spPr bwMode="auto">
          <a:xfrm>
            <a:off x="3356841" y="27279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94" name="矩形 193"/>
          <p:cNvSpPr/>
          <p:nvPr/>
        </p:nvSpPr>
        <p:spPr>
          <a:xfrm>
            <a:off x="33528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95" name="Oval 28"/>
          <p:cNvSpPr>
            <a:spLocks noChangeArrowheads="1"/>
          </p:cNvSpPr>
          <p:nvPr/>
        </p:nvSpPr>
        <p:spPr bwMode="auto">
          <a:xfrm>
            <a:off x="4350000" y="2698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cxnSp>
        <p:nvCxnSpPr>
          <p:cNvPr id="196" name="直接连接符 195"/>
          <p:cNvCxnSpPr>
            <a:stCxn id="195" idx="0"/>
            <a:endCxn id="160" idx="5"/>
          </p:cNvCxnSpPr>
          <p:nvPr/>
        </p:nvCxnSpPr>
        <p:spPr bwMode="auto">
          <a:xfrm flipH="1" flipV="1">
            <a:off x="4378925" y="2373580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7" name="矩形 196"/>
          <p:cNvSpPr/>
          <p:nvPr/>
        </p:nvSpPr>
        <p:spPr>
          <a:xfrm>
            <a:off x="4652241" y="2317557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98" name="Oval 28"/>
          <p:cNvSpPr>
            <a:spLocks noChangeArrowheads="1"/>
          </p:cNvSpPr>
          <p:nvPr/>
        </p:nvSpPr>
        <p:spPr bwMode="auto">
          <a:xfrm>
            <a:off x="3890241" y="3350643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  <a:endParaRPr lang="zh-CN" altLang="en-US" sz="3200" dirty="0"/>
          </a:p>
        </p:txBody>
      </p:sp>
      <p:cxnSp>
        <p:nvCxnSpPr>
          <p:cNvPr id="199" name="直接连接符 198"/>
          <p:cNvCxnSpPr>
            <a:stCxn id="198" idx="0"/>
            <a:endCxn id="195" idx="3"/>
          </p:cNvCxnSpPr>
          <p:nvPr/>
        </p:nvCxnSpPr>
        <p:spPr bwMode="auto">
          <a:xfrm flipV="1">
            <a:off x="4160241" y="3128748"/>
            <a:ext cx="268840" cy="22189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42672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2" name="Oval 29"/>
          <p:cNvSpPr>
            <a:spLocks noChangeArrowheads="1"/>
          </p:cNvSpPr>
          <p:nvPr/>
        </p:nvSpPr>
        <p:spPr bwMode="auto">
          <a:xfrm>
            <a:off x="7412565" y="151558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  <a:endParaRPr lang="zh-CN" altLang="en-US" sz="3200" dirty="0"/>
          </a:p>
        </p:txBody>
      </p:sp>
      <p:sp>
        <p:nvSpPr>
          <p:cNvPr id="203" name="矩形 202"/>
          <p:cNvSpPr/>
          <p:nvPr/>
        </p:nvSpPr>
        <p:spPr>
          <a:xfrm>
            <a:off x="7188404" y="122502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764318" y="12039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5" name="Oval 28"/>
          <p:cNvSpPr>
            <a:spLocks noChangeArrowheads="1"/>
          </p:cNvSpPr>
          <p:nvPr/>
        </p:nvSpPr>
        <p:spPr bwMode="auto">
          <a:xfrm>
            <a:off x="7950539" y="23001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sp>
        <p:nvSpPr>
          <p:cNvPr id="206" name="矩形 205"/>
          <p:cNvSpPr/>
          <p:nvPr/>
        </p:nvSpPr>
        <p:spPr>
          <a:xfrm>
            <a:off x="8106845" y="18451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8373918" y="2020815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8" name="直接连接符 207"/>
          <p:cNvCxnSpPr>
            <a:stCxn id="205" idx="0"/>
            <a:endCxn id="202" idx="5"/>
          </p:cNvCxnSpPr>
          <p:nvPr/>
        </p:nvCxnSpPr>
        <p:spPr bwMode="auto">
          <a:xfrm flipH="1" flipV="1">
            <a:off x="7873484" y="1945780"/>
            <a:ext cx="347055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>
            <a:stCxn id="202" idx="3"/>
            <a:endCxn id="210" idx="0"/>
          </p:cNvCxnSpPr>
          <p:nvPr/>
        </p:nvCxnSpPr>
        <p:spPr bwMode="auto">
          <a:xfrm flipH="1">
            <a:off x="7173257" y="1945780"/>
            <a:ext cx="318389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Oval 29"/>
          <p:cNvSpPr>
            <a:spLocks noChangeArrowheads="1"/>
          </p:cNvSpPr>
          <p:nvPr/>
        </p:nvSpPr>
        <p:spPr bwMode="auto">
          <a:xfrm>
            <a:off x="6903257" y="2329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sp>
        <p:nvSpPr>
          <p:cNvPr id="211" name="矩形 210"/>
          <p:cNvSpPr/>
          <p:nvPr/>
        </p:nvSpPr>
        <p:spPr>
          <a:xfrm>
            <a:off x="7234959" y="1995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12" name="直接连接符 211"/>
          <p:cNvCxnSpPr>
            <a:stCxn id="210" idx="3"/>
            <a:endCxn id="213" idx="0"/>
          </p:cNvCxnSpPr>
          <p:nvPr/>
        </p:nvCxnSpPr>
        <p:spPr bwMode="auto">
          <a:xfrm flipH="1">
            <a:off x="6815118" y="2759748"/>
            <a:ext cx="167220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Oval 29"/>
          <p:cNvSpPr>
            <a:spLocks noChangeArrowheads="1"/>
          </p:cNvSpPr>
          <p:nvPr/>
        </p:nvSpPr>
        <p:spPr bwMode="auto">
          <a:xfrm>
            <a:off x="6545118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233" name="矩形 232"/>
          <p:cNvSpPr/>
          <p:nvPr/>
        </p:nvSpPr>
        <p:spPr>
          <a:xfrm>
            <a:off x="6930159" y="2911914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4" name="Oval 28"/>
          <p:cNvSpPr>
            <a:spLocks noChangeArrowheads="1"/>
          </p:cNvSpPr>
          <p:nvPr/>
        </p:nvSpPr>
        <p:spPr bwMode="auto">
          <a:xfrm>
            <a:off x="8377959" y="32145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cxnSp>
        <p:nvCxnSpPr>
          <p:cNvPr id="235" name="直接连接符 234"/>
          <p:cNvCxnSpPr>
            <a:stCxn id="234" idx="0"/>
            <a:endCxn id="205" idx="5"/>
          </p:cNvCxnSpPr>
          <p:nvPr/>
        </p:nvCxnSpPr>
        <p:spPr bwMode="auto">
          <a:xfrm flipH="1" flipV="1">
            <a:off x="8411458" y="2730348"/>
            <a:ext cx="236501" cy="484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8682759" y="283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7" name="Oval 28"/>
          <p:cNvSpPr>
            <a:spLocks noChangeArrowheads="1"/>
          </p:cNvSpPr>
          <p:nvPr/>
        </p:nvSpPr>
        <p:spPr bwMode="auto">
          <a:xfrm>
            <a:off x="7311159" y="326135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14</a:t>
            </a:r>
            <a:endParaRPr lang="zh-CN" altLang="en-US" sz="3200" dirty="0"/>
          </a:p>
        </p:txBody>
      </p:sp>
      <p:cxnSp>
        <p:nvCxnSpPr>
          <p:cNvPr id="238" name="直接连接符 237"/>
          <p:cNvCxnSpPr>
            <a:stCxn id="237" idx="0"/>
            <a:endCxn id="210" idx="5"/>
          </p:cNvCxnSpPr>
          <p:nvPr/>
        </p:nvCxnSpPr>
        <p:spPr bwMode="auto">
          <a:xfrm flipH="1" flipV="1">
            <a:off x="7364176" y="2759748"/>
            <a:ext cx="216983" cy="501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9" name="矩形 238"/>
          <p:cNvSpPr/>
          <p:nvPr/>
        </p:nvSpPr>
        <p:spPr>
          <a:xfrm>
            <a:off x="7533159" y="2880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40" name="右箭头 239"/>
          <p:cNvSpPr/>
          <p:nvPr/>
        </p:nvSpPr>
        <p:spPr bwMode="auto">
          <a:xfrm>
            <a:off x="5701800" y="1524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4042641" y="2393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6811445" y="192131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1066800" y="6019800"/>
            <a:ext cx="80772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个规则，区分依据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636935" y="1066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LR(L)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05200" y="3276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S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1(RLL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的右子女的左子树中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65286" y="1721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326205" y="2151234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517400" y="246880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19" idx="0"/>
          </p:cNvCxnSpPr>
          <p:nvPr/>
        </p:nvCxnSpPr>
        <p:spPr bwMode="auto">
          <a:xfrm flipH="1">
            <a:off x="546000" y="2151234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3"/>
          </p:cNvCxnSpPr>
          <p:nvPr/>
        </p:nvCxnSpPr>
        <p:spPr bwMode="auto">
          <a:xfrm flipV="1">
            <a:off x="1355400" y="2898997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10" idx="5"/>
          </p:cNvCxnSpPr>
          <p:nvPr/>
        </p:nvCxnSpPr>
        <p:spPr bwMode="auto">
          <a:xfrm flipH="1" flipV="1">
            <a:off x="1978319" y="2898997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0000" y="2537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73000" y="408003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2082600" y="3299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400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2886" y="2178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349000" y="21107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6000" y="16764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RL(L)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0854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78248" y="28194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46319" y="3706791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787200" y="40806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03200" y="370679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62600" y="1676400"/>
            <a:ext cx="1085554" cy="1116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39876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  <p:bldP spid="76" grpId="0" animBg="1"/>
      <p:bldP spid="78" grpId="0" animBg="1"/>
      <p:bldP spid="100" grpId="0" animBg="1"/>
      <p:bldP spid="101" grpId="0" animBg="1"/>
      <p:bldP spid="111" grpId="0" animBg="1"/>
      <p:bldP spid="114" grpId="0"/>
      <p:bldP spid="115" grpId="0"/>
      <p:bldP spid="117" grpId="0" animBg="1"/>
      <p:bldP spid="120" grpId="0"/>
      <p:bldP spid="122" grpId="0" animBg="1"/>
      <p:bldP spid="12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的右子女的左子树中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RLL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A-&gt;bf=0;  B-&gt;bf=1;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1(RLL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26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3719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3710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562600" y="1676400"/>
            <a:ext cx="1085554" cy="1116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39876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2(RLR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的右子女的左子树中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65286" y="1721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326205" y="2151234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517400" y="246880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19" idx="0"/>
          </p:cNvCxnSpPr>
          <p:nvPr/>
        </p:nvCxnSpPr>
        <p:spPr bwMode="auto">
          <a:xfrm flipH="1">
            <a:off x="546000" y="2151234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5" idx="0"/>
            <a:endCxn id="10" idx="3"/>
          </p:cNvCxnSpPr>
          <p:nvPr/>
        </p:nvCxnSpPr>
        <p:spPr bwMode="auto">
          <a:xfrm flipV="1">
            <a:off x="1355400" y="2898997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22" idx="0"/>
            <a:endCxn id="10" idx="5"/>
          </p:cNvCxnSpPr>
          <p:nvPr/>
        </p:nvCxnSpPr>
        <p:spPr bwMode="auto">
          <a:xfrm flipH="1" flipV="1">
            <a:off x="1978319" y="2898997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330000" y="2537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473000" y="408003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22" name="矩形 21"/>
          <p:cNvSpPr/>
          <p:nvPr/>
        </p:nvSpPr>
        <p:spPr bwMode="auto">
          <a:xfrm>
            <a:off x="2082600" y="329943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400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52886" y="2178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2" name="右箭头 71"/>
          <p:cNvSpPr/>
          <p:nvPr/>
        </p:nvSpPr>
        <p:spPr bwMode="auto">
          <a:xfrm>
            <a:off x="2349000" y="211077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2860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RL(R)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10854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78248" y="28194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68" name="直接连接符 67"/>
          <p:cNvCxnSpPr>
            <a:stCxn id="21" idx="0"/>
            <a:endCxn id="65" idx="5"/>
          </p:cNvCxnSpPr>
          <p:nvPr/>
        </p:nvCxnSpPr>
        <p:spPr bwMode="auto">
          <a:xfrm flipH="1" flipV="1">
            <a:off x="1546319" y="3706791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矩形 70"/>
          <p:cNvSpPr/>
          <p:nvPr/>
        </p:nvSpPr>
        <p:spPr bwMode="auto">
          <a:xfrm>
            <a:off x="787200" y="40806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>
            <a:stCxn id="71" idx="0"/>
            <a:endCxn id="65" idx="3"/>
          </p:cNvCxnSpPr>
          <p:nvPr/>
        </p:nvCxnSpPr>
        <p:spPr bwMode="auto">
          <a:xfrm flipV="1">
            <a:off x="1003200" y="3706791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200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1912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864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46734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5" grpId="0" animBg="1"/>
      <p:bldP spid="106" grpId="0"/>
      <p:bldP spid="107" grpId="0"/>
      <p:bldP spid="108" grpId="0" animBg="1"/>
      <p:bldP spid="110" grpId="0"/>
      <p:bldP spid="113" grpId="0" animBg="1"/>
      <p:bldP spid="118" grpId="0" animBg="1"/>
      <p:bldP spid="119" grpId="0" animBg="1"/>
      <p:bldP spid="123" grpId="0" animBg="1"/>
      <p:bldP spid="127" grpId="0" animBg="1"/>
      <p:bldP spid="76" grpId="0" animBg="1"/>
      <p:bldP spid="78" grpId="0" animBg="1"/>
      <p:bldP spid="100" grpId="0" animBg="1"/>
      <p:bldP spid="101" grpId="0" animBg="1"/>
      <p:bldP spid="111" grpId="0" animBg="1"/>
      <p:bldP spid="114" grpId="0"/>
      <p:bldP spid="115" grpId="0"/>
      <p:bldP spid="117" grpId="0" animBg="1"/>
      <p:bldP spid="120" grpId="0"/>
      <p:bldP spid="122" grpId="0" animBg="1"/>
      <p:bldP spid="12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的右子女的左子树中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52400" y="1945684"/>
            <a:ext cx="5943600" cy="4302716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RLR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A-&gt;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=A;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 -1;  B-&gt;bf=0;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2(RLR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3" name="Oval 28"/>
          <p:cNvSpPr>
            <a:spLocks noChangeArrowheads="1"/>
          </p:cNvSpPr>
          <p:nvPr/>
        </p:nvSpPr>
        <p:spPr bwMode="auto">
          <a:xfrm>
            <a:off x="6857314" y="257589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stCxn id="103" idx="0"/>
            <a:endCxn id="105" idx="3"/>
          </p:cNvCxnSpPr>
          <p:nvPr/>
        </p:nvCxnSpPr>
        <p:spPr bwMode="auto">
          <a:xfrm flipV="1">
            <a:off x="7127314" y="2186245"/>
            <a:ext cx="413367" cy="38965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7461600" y="1756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31400" y="211598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913048" y="157737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8" name="Oval 28"/>
          <p:cNvSpPr>
            <a:spLocks noChangeArrowheads="1"/>
          </p:cNvSpPr>
          <p:nvPr/>
        </p:nvSpPr>
        <p:spPr bwMode="auto">
          <a:xfrm>
            <a:off x="8143038" y="25706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108" idx="0"/>
            <a:endCxn id="105" idx="5"/>
          </p:cNvCxnSpPr>
          <p:nvPr/>
        </p:nvCxnSpPr>
        <p:spPr bwMode="auto">
          <a:xfrm flipH="1" flipV="1">
            <a:off x="7922519" y="2186245"/>
            <a:ext cx="490519" cy="38443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矩形 109"/>
          <p:cNvSpPr/>
          <p:nvPr/>
        </p:nvSpPr>
        <p:spPr>
          <a:xfrm>
            <a:off x="8340086" y="21107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12" name="直接连接符 111"/>
          <p:cNvCxnSpPr>
            <a:stCxn id="103" idx="3"/>
            <a:endCxn id="113" idx="0"/>
          </p:cNvCxnSpPr>
          <p:nvPr/>
        </p:nvCxnSpPr>
        <p:spPr bwMode="auto">
          <a:xfrm flipH="1">
            <a:off x="6845400" y="3006088"/>
            <a:ext cx="90995" cy="36852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矩形 112"/>
          <p:cNvSpPr/>
          <p:nvPr/>
        </p:nvSpPr>
        <p:spPr bwMode="auto">
          <a:xfrm>
            <a:off x="6629400" y="3374611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7318233" y="3006088"/>
            <a:ext cx="162567" cy="41448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矩形 117"/>
          <p:cNvSpPr/>
          <p:nvPr/>
        </p:nvSpPr>
        <p:spPr bwMode="auto">
          <a:xfrm>
            <a:off x="7924800" y="4135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7264800" y="342057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925400" y="3420000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cxnSp>
        <p:nvCxnSpPr>
          <p:cNvPr id="124" name="直接连接符 123"/>
          <p:cNvCxnSpPr>
            <a:stCxn id="123" idx="0"/>
            <a:endCxn id="108" idx="3"/>
          </p:cNvCxnSpPr>
          <p:nvPr/>
        </p:nvCxnSpPr>
        <p:spPr bwMode="auto">
          <a:xfrm flipV="1">
            <a:off x="8141400" y="3000873"/>
            <a:ext cx="80719" cy="41912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27" idx="0"/>
            <a:endCxn id="108" idx="5"/>
          </p:cNvCxnSpPr>
          <p:nvPr/>
        </p:nvCxnSpPr>
        <p:spPr bwMode="auto">
          <a:xfrm flipH="1" flipV="1">
            <a:off x="8603957" y="3000873"/>
            <a:ext cx="147043" cy="4052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矩形 126"/>
          <p:cNvSpPr/>
          <p:nvPr/>
        </p:nvSpPr>
        <p:spPr bwMode="auto">
          <a:xfrm>
            <a:off x="8535000" y="3406170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</a:t>
            </a:r>
            <a:endParaRPr lang="zh-CN" altLang="en-US" sz="3600" b="1" dirty="0"/>
          </a:p>
        </p:txBody>
      </p:sp>
      <p:sp>
        <p:nvSpPr>
          <p:cNvPr id="129" name="右箭头 128"/>
          <p:cNvSpPr/>
          <p:nvPr/>
        </p:nvSpPr>
        <p:spPr bwMode="auto">
          <a:xfrm>
            <a:off x="5549400" y="21336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86400" y="1676400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76" name="Oval 28"/>
          <p:cNvSpPr>
            <a:spLocks noChangeArrowheads="1"/>
          </p:cNvSpPr>
          <p:nvPr/>
        </p:nvSpPr>
        <p:spPr bwMode="auto">
          <a:xfrm>
            <a:off x="4065686" y="168948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6" idx="5"/>
            <a:endCxn id="78" idx="0"/>
          </p:cNvCxnSpPr>
          <p:nvPr/>
        </p:nvCxnSpPr>
        <p:spPr bwMode="auto">
          <a:xfrm>
            <a:off x="4526605" y="2119677"/>
            <a:ext cx="461195" cy="317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4717800" y="243724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100" idx="0"/>
          </p:cNvCxnSpPr>
          <p:nvPr/>
        </p:nvCxnSpPr>
        <p:spPr bwMode="auto">
          <a:xfrm flipH="1">
            <a:off x="3746400" y="2119677"/>
            <a:ext cx="398367" cy="38619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117" idx="0"/>
            <a:endCxn id="78" idx="3"/>
          </p:cNvCxnSpPr>
          <p:nvPr/>
        </p:nvCxnSpPr>
        <p:spPr bwMode="auto">
          <a:xfrm flipV="1">
            <a:off x="4555800" y="2867440"/>
            <a:ext cx="241081" cy="3776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1" idx="0"/>
            <a:endCxn id="78" idx="5"/>
          </p:cNvCxnSpPr>
          <p:nvPr/>
        </p:nvCxnSpPr>
        <p:spPr bwMode="auto">
          <a:xfrm flipH="1" flipV="1">
            <a:off x="5178719" y="2867440"/>
            <a:ext cx="320281" cy="4004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0" name="矩形 99"/>
          <p:cNvSpPr/>
          <p:nvPr/>
        </p:nvSpPr>
        <p:spPr bwMode="auto">
          <a:xfrm>
            <a:off x="3530400" y="2505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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4673400" y="404847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zh-CN" altLang="en-US" sz="3600" b="1" dirty="0">
                <a:sym typeface="Symbol"/>
              </a:rPr>
              <a:t></a:t>
            </a:r>
            <a:endParaRPr lang="zh-CN" altLang="en-US" sz="3600" b="1" dirty="0"/>
          </a:p>
        </p:txBody>
      </p:sp>
      <p:sp>
        <p:nvSpPr>
          <p:cNvPr id="111" name="矩形 110"/>
          <p:cNvSpPr/>
          <p:nvPr/>
        </p:nvSpPr>
        <p:spPr bwMode="auto">
          <a:xfrm>
            <a:off x="5283000" y="3267873"/>
            <a:ext cx="432000" cy="1080000"/>
          </a:xfrm>
          <a:prstGeom prst="rect">
            <a:avLst/>
          </a:prstGeom>
          <a:solidFill>
            <a:srgbClr val="8AE75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sz="3600" b="1" dirty="0">
                <a:sym typeface="Symbol"/>
              </a:rPr>
              <a:t>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733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453286" y="214668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4285800" y="32450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120" name="矩形 119"/>
          <p:cNvSpPr/>
          <p:nvPr/>
        </p:nvSpPr>
        <p:spPr>
          <a:xfrm>
            <a:off x="4178648" y="278784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121" name="直接连接符 120"/>
          <p:cNvCxnSpPr>
            <a:stCxn id="101" idx="0"/>
            <a:endCxn id="117" idx="5"/>
          </p:cNvCxnSpPr>
          <p:nvPr/>
        </p:nvCxnSpPr>
        <p:spPr bwMode="auto">
          <a:xfrm flipH="1" flipV="1">
            <a:off x="4746719" y="3675234"/>
            <a:ext cx="142681" cy="373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矩形 121"/>
          <p:cNvSpPr/>
          <p:nvPr/>
        </p:nvSpPr>
        <p:spPr bwMode="auto">
          <a:xfrm>
            <a:off x="3987600" y="4049043"/>
            <a:ext cx="432000" cy="72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  <a:sym typeface="Symbol"/>
              </a:rPr>
              <a:t></a:t>
            </a:r>
            <a:endParaRPr kumimoji="0" lang="zh-C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5" name="直接连接符 124"/>
          <p:cNvCxnSpPr>
            <a:stCxn id="122" idx="0"/>
            <a:endCxn id="117" idx="3"/>
          </p:cNvCxnSpPr>
          <p:nvPr/>
        </p:nvCxnSpPr>
        <p:spPr bwMode="auto">
          <a:xfrm flipV="1">
            <a:off x="4203600" y="3675234"/>
            <a:ext cx="161281" cy="37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矩形 127"/>
          <p:cNvSpPr/>
          <p:nvPr/>
        </p:nvSpPr>
        <p:spPr bwMode="auto">
          <a:xfrm>
            <a:off x="4673400" y="47244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10668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</a:t>
            </a:r>
            <a:r>
              <a:rPr lang="en-US" altLang="zh-CN" kern="0" dirty="0"/>
              <a:t>RL</a:t>
            </a:r>
            <a:r>
              <a:rPr lang="zh-CN" altLang="en-US" kern="0" dirty="0"/>
              <a:t>型：新结点插入到</a:t>
            </a:r>
            <a:r>
              <a:rPr lang="en-US" altLang="zh-CN" kern="0" dirty="0"/>
              <a:t>A</a:t>
            </a:r>
            <a:r>
              <a:rPr lang="zh-CN" altLang="en-US" kern="0" dirty="0"/>
              <a:t>的右子女的左子树中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不</a:t>
            </a:r>
            <a:r>
              <a:rPr lang="zh-CN" altLang="en-US" kern="0" dirty="0"/>
              <a:t>平衡</a:t>
            </a:r>
            <a:endParaRPr lang="en-US" altLang="zh-CN" kern="0" dirty="0"/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规则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3(RL0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636686" y="1782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2" idx="5"/>
            <a:endCxn id="44" idx="0"/>
          </p:cNvCxnSpPr>
          <p:nvPr/>
        </p:nvCxnSpPr>
        <p:spPr bwMode="auto">
          <a:xfrm>
            <a:off x="1097605" y="2212191"/>
            <a:ext cx="308795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1136400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1066800" y="1524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24000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右箭头 46"/>
          <p:cNvSpPr/>
          <p:nvPr/>
        </p:nvSpPr>
        <p:spPr bwMode="auto">
          <a:xfrm>
            <a:off x="2169987" y="2802862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1336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RL(0)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C00000"/>
                </a:solidFill>
              </a:rPr>
              <a:t>插入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9" name="右箭头 48"/>
          <p:cNvSpPr/>
          <p:nvPr/>
        </p:nvSpPr>
        <p:spPr bwMode="auto">
          <a:xfrm>
            <a:off x="5244600" y="2819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3581400" y="33528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7" name="直接连接符 56"/>
          <p:cNvCxnSpPr>
            <a:endCxn id="75" idx="3"/>
          </p:cNvCxnSpPr>
          <p:nvPr/>
        </p:nvCxnSpPr>
        <p:spPr bwMode="auto">
          <a:xfrm flipV="1">
            <a:off x="3886200" y="2974191"/>
            <a:ext cx="334767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951886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8" idx="0"/>
            <a:endCxn id="64" idx="3"/>
          </p:cNvCxnSpPr>
          <p:nvPr/>
        </p:nvCxnSpPr>
        <p:spPr bwMode="auto">
          <a:xfrm flipH="1" flipV="1">
            <a:off x="7780886" y="2313600"/>
            <a:ext cx="441000" cy="459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6656486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8187086" y="228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510686" y="2317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48886" y="2133600"/>
            <a:ext cx="432000" cy="360000"/>
          </a:xfrm>
          <a:prstGeom prst="rect">
            <a:avLst/>
          </a:prstGeom>
          <a:solidFill>
            <a:srgbClr val="FF7C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stCxn id="64" idx="1"/>
          </p:cNvCxnSpPr>
          <p:nvPr/>
        </p:nvCxnSpPr>
        <p:spPr bwMode="auto">
          <a:xfrm flipH="1">
            <a:off x="6891686" y="2313600"/>
            <a:ext cx="457200" cy="42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3505200" y="2850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315200" y="1631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81400" y="3200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7387359" y="198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3642172" y="1858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stCxn id="73" idx="5"/>
            <a:endCxn id="75" idx="0"/>
          </p:cNvCxnSpPr>
          <p:nvPr/>
        </p:nvCxnSpPr>
        <p:spPr bwMode="auto">
          <a:xfrm>
            <a:off x="4103091" y="2288391"/>
            <a:ext cx="308795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4141886" y="254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80" name="矩形 79"/>
          <p:cNvSpPr/>
          <p:nvPr/>
        </p:nvSpPr>
        <p:spPr>
          <a:xfrm>
            <a:off x="4072286" y="1600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529486" y="2209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0" y="3733800"/>
            <a:ext cx="9144000" cy="2456057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altLang="zh-CN" dirty="0"/>
              <a:t> RL0</a:t>
            </a:r>
            <a:r>
              <a:rPr lang="zh-CN" altLang="en-US" dirty="0"/>
              <a:t>关键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语句：</a:t>
            </a:r>
            <a:endParaRPr lang="en-US" altLang="zh-CN" sz="3200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990099"/>
                </a:solidFill>
              </a:rPr>
              <a:t>  C=B-&gt;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 A-&gt;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;  B-&gt;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; </a:t>
            </a:r>
          </a:p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200" dirty="0">
                <a:solidFill>
                  <a:srgbClr val="990099"/>
                </a:solidFill>
              </a:rPr>
              <a:t>  C-&gt;</a:t>
            </a:r>
            <a:r>
              <a:rPr lang="en-US" altLang="zh-CN" sz="3200" dirty="0" err="1">
                <a:solidFill>
                  <a:srgbClr val="990099"/>
                </a:solidFill>
              </a:rPr>
              <a:t>llink</a:t>
            </a:r>
            <a:r>
              <a:rPr lang="en-US" altLang="zh-CN" sz="3200" dirty="0">
                <a:solidFill>
                  <a:srgbClr val="990099"/>
                </a:solidFill>
              </a:rPr>
              <a:t>=A;  C-&gt;</a:t>
            </a:r>
            <a:r>
              <a:rPr lang="en-US" altLang="zh-CN" sz="3200" dirty="0" err="1">
                <a:solidFill>
                  <a:srgbClr val="990099"/>
                </a:solidFill>
              </a:rPr>
              <a:t>rlink</a:t>
            </a:r>
            <a:r>
              <a:rPr lang="en-US" altLang="zh-CN" sz="3200" dirty="0">
                <a:solidFill>
                  <a:srgbClr val="990099"/>
                </a:solidFill>
              </a:rPr>
              <a:t>=B;</a:t>
            </a:r>
          </a:p>
          <a:p>
            <a:pPr>
              <a:spcBef>
                <a:spcPts val="0"/>
              </a:spcBef>
              <a:buNone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lang="en-US" altLang="zh-CN" sz="3200" dirty="0"/>
              <a:t>A-&gt;bf=0;  B-&gt;bf=0;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C-&gt;bf=0;</a:t>
            </a:r>
            <a:r>
              <a:rPr kumimoji="0" lang="en-US" altLang="zh-CN" sz="3200" b="0" i="0" u="none" strike="noStrike" cap="none" normalizeH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   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5562600" y="5079527"/>
            <a:ext cx="3581400" cy="1514261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思考：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 RL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endParaRPr kumimoji="0" lang="en-US" altLang="zh-CN" sz="28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依据是？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257800" y="23622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RL(0)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8" grpId="0" animBg="1"/>
      <p:bldP spid="61" grpId="0" animBg="1"/>
      <p:bldP spid="62" grpId="0"/>
      <p:bldP spid="63" grpId="0"/>
      <p:bldP spid="64" grpId="0" animBg="1"/>
      <p:bldP spid="66" grpId="0"/>
      <p:bldP spid="67" grpId="0"/>
      <p:bldP spid="68" grpId="0"/>
      <p:bldP spid="69" grpId="0"/>
      <p:bldP spid="73" grpId="0" animBg="1"/>
      <p:bldP spid="75" grpId="0" animBg="1"/>
      <p:bldP spid="80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>
                <a:latin typeface="+mj-lt"/>
              </a:rPr>
              <a:t> 任一结点 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&gt; 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其左子树的所有结点，并且</a:t>
            </a:r>
            <a:endParaRPr lang="en-US" altLang="zh-CN" sz="3200" kern="0" dirty="0">
              <a:solidFill>
                <a:srgbClr val="0000CC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                  &lt; 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其右子树的所有结点；</a:t>
            </a:r>
            <a:endParaRPr lang="en-US" altLang="zh-CN" sz="3200" kern="0" dirty="0">
              <a:solidFill>
                <a:srgbClr val="0000CC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>
                <a:latin typeface="+mj-lt"/>
                <a:sym typeface="Wingdings" pitchFamily="2" charset="2"/>
              </a:rPr>
              <a:t>结</a:t>
            </a:r>
            <a:r>
              <a:rPr lang="zh-CN" altLang="en-US" sz="3200" kern="0" dirty="0">
                <a:latin typeface="+mj-lt"/>
              </a:rPr>
              <a:t>点的左、右子树，也是二叉排序树；</a:t>
            </a:r>
            <a:endParaRPr lang="en-US" altLang="zh-CN" sz="3200" kern="0" dirty="0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132155"/>
            <a:ext cx="4876800" cy="1524000"/>
          </a:xfrm>
          <a:prstGeom prst="rect">
            <a:avLst/>
          </a:prstGeom>
          <a:solidFill>
            <a:srgbClr val="FFDFAF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>
                <a:latin typeface="+mj-lt"/>
              </a:rPr>
              <a:t>  左孩子 </a:t>
            </a:r>
            <a:r>
              <a:rPr lang="en-US" altLang="zh-CN" sz="3200" kern="0" dirty="0">
                <a:latin typeface="+mj-lt"/>
              </a:rPr>
              <a:t>&lt; </a:t>
            </a:r>
            <a:r>
              <a:rPr lang="zh-CN" altLang="en-US" sz="3200" kern="0" dirty="0">
                <a:latin typeface="+mj-lt"/>
              </a:rPr>
              <a:t>父亲</a:t>
            </a:r>
            <a:r>
              <a:rPr lang="zh-CN" altLang="en-US" sz="3200" kern="0" dirty="0"/>
              <a:t> </a:t>
            </a:r>
            <a:r>
              <a:rPr lang="en-US" altLang="zh-CN" sz="3200" kern="0" dirty="0">
                <a:latin typeface="+mj-lt"/>
              </a:rPr>
              <a:t>&lt;</a:t>
            </a:r>
            <a:r>
              <a:rPr lang="zh-CN" altLang="en-US" sz="3200" kern="0" dirty="0">
                <a:latin typeface="+mj-lt"/>
              </a:rPr>
              <a:t>右孩子</a:t>
            </a:r>
            <a:endParaRPr lang="en-US" altLang="zh-CN" sz="3200" kern="0" dirty="0">
              <a:latin typeface="+mj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>
                <a:solidFill>
                  <a:srgbClr val="C00000"/>
                </a:solidFill>
                <a:latin typeface="+mj-lt"/>
              </a:rPr>
              <a:t>  另外，与堆进行区分！</a:t>
            </a:r>
            <a:endParaRPr lang="en-US" altLang="zh-CN" sz="3200" kern="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33528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1" dirty="0">
                <a:solidFill>
                  <a:srgbClr val="C00000"/>
                </a:solidFill>
              </a:rPr>
              <a:t>≠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5961000" y="343190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5562600" y="427010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5720701" y="3955999"/>
            <a:ext cx="408009" cy="220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6281087" y="3972204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342000" y="428511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948400" y="5125454"/>
            <a:ext cx="504000" cy="504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</a:t>
            </a:r>
          </a:p>
        </p:txBody>
      </p:sp>
      <p:cxnSp>
        <p:nvCxnSpPr>
          <p:cNvPr id="17" name="直接连接符 16"/>
          <p:cNvCxnSpPr>
            <a:stCxn id="15" idx="3"/>
            <a:endCxn id="16" idx="0"/>
          </p:cNvCxnSpPr>
          <p:nvPr/>
        </p:nvCxnSpPr>
        <p:spPr bwMode="auto">
          <a:xfrm rot="5400000">
            <a:off x="6103033" y="4812677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75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cxnSp>
        <p:nvCxnSpPr>
          <p:cNvPr id="19" name="直接连接符 18"/>
          <p:cNvCxnSpPr>
            <a:stCxn id="15" idx="5"/>
            <a:endCxn id="18" idx="0"/>
          </p:cNvCxnSpPr>
          <p:nvPr/>
        </p:nvCxnSpPr>
        <p:spPr bwMode="auto">
          <a:xfrm rot="16200000" flipH="1">
            <a:off x="6678550" y="4808949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590600" y="342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26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373701" y="3976491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910687" y="3969296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971600" y="42822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78000" y="5122546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</a:t>
            </a:r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7732633" y="4809769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382000" y="51318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12</a:t>
            </a:r>
          </a:p>
        </p:txBody>
      </p:sp>
      <p:cxnSp>
        <p:nvCxnSpPr>
          <p:cNvPr id="30" name="直接连接符 29"/>
          <p:cNvCxnSpPr>
            <a:stCxn id="26" idx="5"/>
            <a:endCxn id="29" idx="0"/>
          </p:cNvCxnSpPr>
          <p:nvPr/>
        </p:nvCxnSpPr>
        <p:spPr bwMode="auto">
          <a:xfrm rot="16200000" flipH="1">
            <a:off x="8308150" y="4806041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990400" y="5486400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32" name="矩形 31"/>
          <p:cNvSpPr/>
          <p:nvPr/>
        </p:nvSpPr>
        <p:spPr>
          <a:xfrm>
            <a:off x="7906874" y="5486400"/>
            <a:ext cx="494046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5" grpId="0" animBg="1"/>
      <p:bldP spid="16" grpId="0" animBg="1"/>
      <p:bldP spid="18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1" grpId="0"/>
      <p:bldP spid="3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659314" y="12402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6" idx="5"/>
            <a:endCxn id="10" idx="0"/>
          </p:cNvCxnSpPr>
          <p:nvPr/>
        </p:nvCxnSpPr>
        <p:spPr bwMode="auto">
          <a:xfrm>
            <a:off x="1120233" y="1670460"/>
            <a:ext cx="289840" cy="4925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140073" y="2163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381000" y="9985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14400" y="1828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159087" y="990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66" name="矩形 65"/>
          <p:cNvSpPr/>
          <p:nvPr/>
        </p:nvSpPr>
        <p:spPr>
          <a:xfrm>
            <a:off x="1447800" y="1784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3" name="Oval 28"/>
          <p:cNvSpPr>
            <a:spLocks noChangeArrowheads="1"/>
          </p:cNvSpPr>
          <p:nvPr/>
        </p:nvSpPr>
        <p:spPr bwMode="auto">
          <a:xfrm>
            <a:off x="6621318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3" idx="0"/>
            <a:endCxn id="85" idx="3"/>
          </p:cNvCxnSpPr>
          <p:nvPr/>
        </p:nvCxnSpPr>
        <p:spPr bwMode="auto">
          <a:xfrm flipV="1">
            <a:off x="6891318" y="1787554"/>
            <a:ext cx="494880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307117" y="13573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6545118" y="178415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01203" y="10668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002318" y="1936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9" name="矩形 88"/>
          <p:cNvSpPr/>
          <p:nvPr/>
        </p:nvSpPr>
        <p:spPr>
          <a:xfrm>
            <a:off x="7688118" y="107728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90" name="直接连接符 89"/>
          <p:cNvCxnSpPr>
            <a:stCxn id="85" idx="5"/>
            <a:endCxn id="91" idx="0"/>
          </p:cNvCxnSpPr>
          <p:nvPr/>
        </p:nvCxnSpPr>
        <p:spPr bwMode="auto">
          <a:xfrm>
            <a:off x="7768036" y="1787554"/>
            <a:ext cx="415755" cy="45164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913791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8149359" y="1828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7" name="右箭头 96"/>
          <p:cNvSpPr/>
          <p:nvPr/>
        </p:nvSpPr>
        <p:spPr bwMode="auto">
          <a:xfrm>
            <a:off x="1981200" y="1905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8" name="右箭头 97"/>
          <p:cNvSpPr/>
          <p:nvPr/>
        </p:nvSpPr>
        <p:spPr bwMode="auto">
          <a:xfrm>
            <a:off x="5257800" y="19457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828800" y="1407004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15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7649645" y="1905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2286000" y="6019800"/>
            <a:ext cx="68580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思考：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个规则，选择依据是？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5257800" y="1447800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RL(0)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01" name="Oval 28"/>
          <p:cNvSpPr>
            <a:spLocks noChangeArrowheads="1"/>
          </p:cNvSpPr>
          <p:nvPr/>
        </p:nvSpPr>
        <p:spPr bwMode="auto">
          <a:xfrm>
            <a:off x="3550873" y="108786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101" idx="5"/>
            <a:endCxn id="103" idx="0"/>
          </p:cNvCxnSpPr>
          <p:nvPr/>
        </p:nvCxnSpPr>
        <p:spPr bwMode="auto">
          <a:xfrm>
            <a:off x="4011792" y="1518060"/>
            <a:ext cx="289840" cy="30858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4031632" y="182664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104" name="矩形 103"/>
          <p:cNvSpPr/>
          <p:nvPr/>
        </p:nvSpPr>
        <p:spPr>
          <a:xfrm>
            <a:off x="3272559" y="84618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805959" y="1492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050646" y="83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07" name="矩形 106"/>
          <p:cNvSpPr/>
          <p:nvPr/>
        </p:nvSpPr>
        <p:spPr>
          <a:xfrm>
            <a:off x="4371533" y="1447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108" name="直接连接符 107"/>
          <p:cNvCxnSpPr>
            <a:stCxn id="103" idx="3"/>
            <a:endCxn id="109" idx="0"/>
          </p:cNvCxnSpPr>
          <p:nvPr/>
        </p:nvCxnSpPr>
        <p:spPr bwMode="auto">
          <a:xfrm flipH="1">
            <a:off x="3692400" y="2256834"/>
            <a:ext cx="418313" cy="2871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3422400" y="25440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15</a:t>
            </a:r>
            <a:endParaRPr lang="zh-CN" altLang="en-US" sz="3200" dirty="0"/>
          </a:p>
        </p:txBody>
      </p:sp>
      <p:sp>
        <p:nvSpPr>
          <p:cNvPr id="111" name="矩形 110"/>
          <p:cNvSpPr/>
          <p:nvPr/>
        </p:nvSpPr>
        <p:spPr>
          <a:xfrm>
            <a:off x="3365648" y="20889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810000" y="2241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3444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38743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4197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685800" y="3202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3907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31944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119" name="矩形 118"/>
          <p:cNvSpPr/>
          <p:nvPr/>
        </p:nvSpPr>
        <p:spPr>
          <a:xfrm>
            <a:off x="1744518" y="3886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41850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38743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3727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46280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498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4670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49755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46280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45945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40031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3505200"/>
            <a:ext cx="130356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30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33679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37981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4121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31262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38310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31182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79" name="矩形 178"/>
          <p:cNvSpPr/>
          <p:nvPr/>
        </p:nvSpPr>
        <p:spPr>
          <a:xfrm>
            <a:off x="4904933" y="38100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403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37981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3651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78200" y="4551823"/>
            <a:ext cx="217846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108200" y="4883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sp>
        <p:nvSpPr>
          <p:cNvPr id="185" name="矩形 184"/>
          <p:cNvSpPr/>
          <p:nvPr/>
        </p:nvSpPr>
        <p:spPr>
          <a:xfrm>
            <a:off x="3733800" y="4679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487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4551823"/>
            <a:ext cx="241075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181600" y="44511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9" name="直接连接符 188"/>
          <p:cNvCxnSpPr>
            <a:stCxn id="184" idx="3"/>
            <a:endCxn id="190" idx="0"/>
          </p:cNvCxnSpPr>
          <p:nvPr/>
        </p:nvCxnSpPr>
        <p:spPr bwMode="auto">
          <a:xfrm flipH="1">
            <a:off x="4003800" y="5313823"/>
            <a:ext cx="183481" cy="201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3733800" y="5515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sp>
        <p:nvSpPr>
          <p:cNvPr id="191" name="矩形 190"/>
          <p:cNvSpPr/>
          <p:nvPr/>
        </p:nvSpPr>
        <p:spPr>
          <a:xfrm>
            <a:off x="3505200" y="52893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3" name="矩形 192"/>
          <p:cNvSpPr/>
          <p:nvPr/>
        </p:nvSpPr>
        <p:spPr>
          <a:xfrm>
            <a:off x="4038600" y="4451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3359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40</a:t>
            </a:r>
            <a:endParaRPr lang="zh-CN" altLang="en-US" sz="32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30690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422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20</a:t>
            </a:r>
            <a:endParaRPr lang="zh-CN" altLang="en-US" sz="32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3765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2928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37898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37898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417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3864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46037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505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70</a:t>
            </a:r>
            <a:endParaRPr lang="zh-CN" altLang="en-US" sz="32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2750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30</a:t>
            </a:r>
            <a:endParaRPr lang="zh-CN" altLang="en-US" sz="3200" dirty="0"/>
          </a:p>
        </p:txBody>
      </p:sp>
      <p:cxnSp>
        <p:nvCxnSpPr>
          <p:cNvPr id="227" name="直接连接符 226"/>
          <p:cNvCxnSpPr>
            <a:stCxn id="226" idx="0"/>
            <a:endCxn id="216" idx="5"/>
          </p:cNvCxnSpPr>
          <p:nvPr/>
        </p:nvCxnSpPr>
        <p:spPr bwMode="auto">
          <a:xfrm flipH="1" flipV="1">
            <a:off x="7308579" y="4650591"/>
            <a:ext cx="23650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46035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502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  <a:endParaRPr lang="zh-CN" altLang="en-US" sz="32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46505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4648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2" name="矩形 231"/>
          <p:cNvSpPr/>
          <p:nvPr/>
        </p:nvSpPr>
        <p:spPr>
          <a:xfrm>
            <a:off x="7696200" y="38862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38862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3445538"/>
            <a:ext cx="1085554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RL(L)</a:t>
            </a:r>
            <a:endParaRPr lang="zh-CN" altLang="en-US" dirty="0">
              <a:solidFill>
                <a:srgbClr val="137F16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381000" y="6063091"/>
            <a:ext cx="87630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r>
              <a:rPr lang="zh-CN" altLang="en-US" dirty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----1 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(P235 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算法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</a:rPr>
              <a:t>7.6)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1234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20</a:t>
            </a:r>
            <a:endParaRPr lang="zh-CN" altLang="en-US" sz="30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16645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1988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50</a:t>
            </a:r>
            <a:endParaRPr lang="zh-CN" altLang="en-US" sz="3000" dirty="0"/>
          </a:p>
        </p:txBody>
      </p:sp>
      <p:sp>
        <p:nvSpPr>
          <p:cNvPr id="116" name="矩形 115"/>
          <p:cNvSpPr/>
          <p:nvPr/>
        </p:nvSpPr>
        <p:spPr>
          <a:xfrm>
            <a:off x="685800" y="9926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1697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984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119" name="矩形 118"/>
          <p:cNvSpPr/>
          <p:nvPr/>
        </p:nvSpPr>
        <p:spPr>
          <a:xfrm>
            <a:off x="1744518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19752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10</a:t>
            </a:r>
            <a:endParaRPr lang="zh-CN" altLang="en-US" sz="30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16645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15180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24182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40</a:t>
            </a:r>
            <a:endParaRPr lang="zh-CN" altLang="en-US" sz="30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2460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27657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70</a:t>
            </a:r>
            <a:endParaRPr lang="zh-CN" altLang="en-US" sz="30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24182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2384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17933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12954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45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1158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20</a:t>
            </a:r>
            <a:endParaRPr lang="zh-CN" altLang="en-US" sz="30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15883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50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916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9084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79" name="矩形 178"/>
          <p:cNvSpPr/>
          <p:nvPr/>
        </p:nvSpPr>
        <p:spPr>
          <a:xfrm>
            <a:off x="4904933" y="1600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182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10</a:t>
            </a:r>
            <a:endParaRPr lang="zh-CN" altLang="en-US" sz="30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15883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1441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08600" y="2342023"/>
            <a:ext cx="287446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038600" y="2597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40</a:t>
            </a:r>
            <a:endParaRPr lang="zh-CN" altLang="en-US" sz="3000" dirty="0"/>
          </a:p>
        </p:txBody>
      </p:sp>
      <p:sp>
        <p:nvSpPr>
          <p:cNvPr id="185" name="矩形 184"/>
          <p:cNvSpPr/>
          <p:nvPr/>
        </p:nvSpPr>
        <p:spPr>
          <a:xfrm>
            <a:off x="3793913" y="2469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70</a:t>
            </a:r>
            <a:endParaRPr lang="zh-CN" altLang="en-US" sz="30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2342023"/>
            <a:ext cx="241075" cy="248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253759" y="2209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9" name="直接连接符 188"/>
          <p:cNvCxnSpPr>
            <a:stCxn id="184" idx="5"/>
            <a:endCxn id="190" idx="0"/>
          </p:cNvCxnSpPr>
          <p:nvPr/>
        </p:nvCxnSpPr>
        <p:spPr bwMode="auto">
          <a:xfrm>
            <a:off x="4499519" y="3027823"/>
            <a:ext cx="259681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4489200" y="3352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sp>
        <p:nvSpPr>
          <p:cNvPr id="191" name="矩形 190"/>
          <p:cNvSpPr/>
          <p:nvPr/>
        </p:nvSpPr>
        <p:spPr>
          <a:xfrm>
            <a:off x="4872759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3" name="矩形 192"/>
          <p:cNvSpPr/>
          <p:nvPr/>
        </p:nvSpPr>
        <p:spPr>
          <a:xfrm>
            <a:off x="3962400" y="2165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1149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40</a:t>
            </a:r>
            <a:endParaRPr lang="zh-CN" altLang="en-US" sz="30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8592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838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20</a:t>
            </a:r>
            <a:endParaRPr lang="zh-CN" altLang="en-US" sz="30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62800" y="1631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15800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15800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196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50</a:t>
            </a:r>
            <a:endParaRPr lang="zh-CN" altLang="en-US" sz="30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23939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70</a:t>
            </a:r>
            <a:endParaRPr lang="zh-CN" altLang="en-US" sz="30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543800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227" name="直接连接符 226"/>
          <p:cNvCxnSpPr>
            <a:stCxn id="226" idx="0"/>
            <a:endCxn id="221" idx="3"/>
          </p:cNvCxnSpPr>
          <p:nvPr/>
        </p:nvCxnSpPr>
        <p:spPr bwMode="auto">
          <a:xfrm flipV="1">
            <a:off x="7813800" y="2393991"/>
            <a:ext cx="190081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2393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2819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10</a:t>
            </a:r>
            <a:endParaRPr lang="zh-CN" altLang="en-US" sz="30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24407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2" name="矩形 231"/>
          <p:cNvSpPr/>
          <p:nvPr/>
        </p:nvSpPr>
        <p:spPr>
          <a:xfrm>
            <a:off x="7696200" y="167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1676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12357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-- </a:t>
            </a:r>
            <a:r>
              <a:rPr lang="zh-CN" altLang="en-US" dirty="0"/>
              <a:t>新结点插入后，判断：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/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C-&gt;bf == 0</a:t>
            </a:r>
            <a:r>
              <a:rPr lang="zh-CN" altLang="en-US" dirty="0"/>
              <a:t>，则对应</a:t>
            </a:r>
            <a:r>
              <a:rPr lang="en-US" altLang="zh-CN" dirty="0">
                <a:solidFill>
                  <a:srgbClr val="0000CC"/>
                </a:solidFill>
              </a:rPr>
              <a:t>RL(0)</a:t>
            </a:r>
            <a:r>
              <a:rPr lang="zh-CN" altLang="en-US" dirty="0"/>
              <a:t>型调整；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C-&gt;bf == 1</a:t>
            </a:r>
            <a:r>
              <a:rPr lang="zh-CN" altLang="en-US" dirty="0"/>
              <a:t>，</a:t>
            </a:r>
            <a:r>
              <a:rPr lang="en-US" altLang="zh-CN" dirty="0"/>
              <a:t>……….</a:t>
            </a:r>
            <a:r>
              <a:rPr lang="en-US" altLang="zh-CN" dirty="0">
                <a:solidFill>
                  <a:srgbClr val="0000CC"/>
                </a:solidFill>
              </a:rPr>
              <a:t>RL(R)</a:t>
            </a:r>
            <a:r>
              <a:rPr lang="zh-CN" altLang="en-US" dirty="0"/>
              <a:t>型</a:t>
            </a:r>
            <a:r>
              <a:rPr lang="en-US" altLang="zh-CN" dirty="0"/>
              <a:t>……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C-&gt;bf == -1</a:t>
            </a:r>
            <a:r>
              <a:rPr lang="zh-CN" altLang="en-US" dirty="0"/>
              <a:t>，</a:t>
            </a:r>
            <a:r>
              <a:rPr lang="en-US" altLang="zh-CN" dirty="0"/>
              <a:t>………</a:t>
            </a:r>
            <a:r>
              <a:rPr lang="en-US" altLang="zh-CN" dirty="0">
                <a:solidFill>
                  <a:srgbClr val="0000CC"/>
                </a:solidFill>
              </a:rPr>
              <a:t>RL(L)</a:t>
            </a:r>
            <a:r>
              <a:rPr lang="zh-CN" altLang="en-US" dirty="0"/>
              <a:t>型</a:t>
            </a:r>
            <a:r>
              <a:rPr lang="en-US" altLang="zh-CN" dirty="0"/>
              <a:t>…….</a:t>
            </a:r>
            <a:r>
              <a:rPr lang="zh-CN" altLang="en-US" dirty="0"/>
              <a:t>；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④ RL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型调整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举例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89916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113" name="Oval 28"/>
          <p:cNvSpPr>
            <a:spLocks noChangeArrowheads="1"/>
          </p:cNvSpPr>
          <p:nvPr/>
        </p:nvSpPr>
        <p:spPr bwMode="auto">
          <a:xfrm>
            <a:off x="964114" y="12343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20</a:t>
            </a:r>
            <a:endParaRPr lang="zh-CN" altLang="en-US" sz="3000" dirty="0"/>
          </a:p>
        </p:txBody>
      </p:sp>
      <p:cxnSp>
        <p:nvCxnSpPr>
          <p:cNvPr id="114" name="直接连接符 113"/>
          <p:cNvCxnSpPr>
            <a:stCxn id="113" idx="5"/>
            <a:endCxn id="115" idx="0"/>
          </p:cNvCxnSpPr>
          <p:nvPr/>
        </p:nvCxnSpPr>
        <p:spPr bwMode="auto">
          <a:xfrm>
            <a:off x="1425033" y="1664520"/>
            <a:ext cx="2377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1392765" y="19880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50</a:t>
            </a:r>
            <a:endParaRPr lang="zh-CN" altLang="en-US" sz="3000" dirty="0"/>
          </a:p>
        </p:txBody>
      </p:sp>
      <p:sp>
        <p:nvSpPr>
          <p:cNvPr id="116" name="矩形 115"/>
          <p:cNvSpPr/>
          <p:nvPr/>
        </p:nvSpPr>
        <p:spPr>
          <a:xfrm>
            <a:off x="685800" y="9926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1168604" y="16974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71600" y="9846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119" name="矩形 118"/>
          <p:cNvSpPr/>
          <p:nvPr/>
        </p:nvSpPr>
        <p:spPr>
          <a:xfrm>
            <a:off x="1744518" y="167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20" name="Oval 28"/>
          <p:cNvSpPr>
            <a:spLocks noChangeArrowheads="1"/>
          </p:cNvSpPr>
          <p:nvPr/>
        </p:nvSpPr>
        <p:spPr bwMode="auto">
          <a:xfrm>
            <a:off x="457200" y="197526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10</a:t>
            </a:r>
            <a:endParaRPr lang="zh-CN" altLang="en-US" sz="3000" dirty="0"/>
          </a:p>
        </p:txBody>
      </p:sp>
      <p:cxnSp>
        <p:nvCxnSpPr>
          <p:cNvPr id="131" name="直接连接符 130"/>
          <p:cNvCxnSpPr>
            <a:stCxn id="120" idx="0"/>
            <a:endCxn id="113" idx="3"/>
          </p:cNvCxnSpPr>
          <p:nvPr/>
        </p:nvCxnSpPr>
        <p:spPr bwMode="auto">
          <a:xfrm flipV="1">
            <a:off x="727200" y="1664520"/>
            <a:ext cx="315995" cy="3107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矩形 133"/>
          <p:cNvSpPr/>
          <p:nvPr/>
        </p:nvSpPr>
        <p:spPr>
          <a:xfrm>
            <a:off x="381000" y="15180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40" name="直接连接符 139"/>
          <p:cNvCxnSpPr>
            <a:stCxn id="115" idx="3"/>
            <a:endCxn id="141" idx="0"/>
          </p:cNvCxnSpPr>
          <p:nvPr/>
        </p:nvCxnSpPr>
        <p:spPr bwMode="auto">
          <a:xfrm flipH="1">
            <a:off x="1180359" y="2418223"/>
            <a:ext cx="291487" cy="354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29"/>
          <p:cNvSpPr>
            <a:spLocks noChangeArrowheads="1"/>
          </p:cNvSpPr>
          <p:nvPr/>
        </p:nvSpPr>
        <p:spPr bwMode="auto">
          <a:xfrm>
            <a:off x="910359" y="277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40</a:t>
            </a:r>
            <a:endParaRPr lang="zh-CN" altLang="en-US" sz="3000" dirty="0"/>
          </a:p>
        </p:txBody>
      </p:sp>
      <p:sp>
        <p:nvSpPr>
          <p:cNvPr id="149" name="矩形 148"/>
          <p:cNvSpPr/>
          <p:nvPr/>
        </p:nvSpPr>
        <p:spPr>
          <a:xfrm>
            <a:off x="1262112" y="24609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50" name="Oval 28"/>
          <p:cNvSpPr>
            <a:spLocks noChangeArrowheads="1"/>
          </p:cNvSpPr>
          <p:nvPr/>
        </p:nvSpPr>
        <p:spPr bwMode="auto">
          <a:xfrm>
            <a:off x="1824759" y="27657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70</a:t>
            </a:r>
            <a:endParaRPr lang="zh-CN" altLang="en-US" sz="3000" dirty="0"/>
          </a:p>
        </p:txBody>
      </p:sp>
      <p:cxnSp>
        <p:nvCxnSpPr>
          <p:cNvPr id="157" name="直接连接符 156"/>
          <p:cNvCxnSpPr>
            <a:stCxn id="150" idx="0"/>
            <a:endCxn id="115" idx="5"/>
          </p:cNvCxnSpPr>
          <p:nvPr/>
        </p:nvCxnSpPr>
        <p:spPr bwMode="auto">
          <a:xfrm flipH="1" flipV="1">
            <a:off x="1853684" y="2418223"/>
            <a:ext cx="241075" cy="3475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1" name="矩形 160"/>
          <p:cNvSpPr/>
          <p:nvPr/>
        </p:nvSpPr>
        <p:spPr>
          <a:xfrm>
            <a:off x="2129559" y="2384768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5" name="右箭头 164"/>
          <p:cNvSpPr/>
          <p:nvPr/>
        </p:nvSpPr>
        <p:spPr bwMode="auto">
          <a:xfrm>
            <a:off x="2277838" y="17933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125438" y="1295400"/>
            <a:ext cx="13035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r>
              <a:rPr lang="en-US" altLang="zh-CN" kern="0" dirty="0"/>
              <a:t>45</a:t>
            </a:r>
            <a:endParaRPr lang="zh-CN" altLang="en-US" dirty="0"/>
          </a:p>
        </p:txBody>
      </p:sp>
      <p:sp>
        <p:nvSpPr>
          <p:cNvPr id="169" name="Oval 28"/>
          <p:cNvSpPr>
            <a:spLocks noChangeArrowheads="1"/>
          </p:cNvSpPr>
          <p:nvPr/>
        </p:nvSpPr>
        <p:spPr bwMode="auto">
          <a:xfrm>
            <a:off x="4012114" y="115812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20</a:t>
            </a:r>
            <a:endParaRPr lang="zh-CN" altLang="en-US" sz="3000" dirty="0"/>
          </a:p>
        </p:txBody>
      </p:sp>
      <p:cxnSp>
        <p:nvCxnSpPr>
          <p:cNvPr id="171" name="直接连接符 170"/>
          <p:cNvCxnSpPr>
            <a:stCxn id="169" idx="5"/>
            <a:endCxn id="175" idx="0"/>
          </p:cNvCxnSpPr>
          <p:nvPr/>
        </p:nvCxnSpPr>
        <p:spPr bwMode="auto">
          <a:xfrm>
            <a:off x="4473033" y="1588320"/>
            <a:ext cx="313932" cy="3235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5" name="Oval 29"/>
          <p:cNvSpPr>
            <a:spLocks noChangeArrowheads="1"/>
          </p:cNvSpPr>
          <p:nvPr/>
        </p:nvSpPr>
        <p:spPr bwMode="auto">
          <a:xfrm>
            <a:off x="4516965" y="1911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50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3733800" y="9164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292804" y="162126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4419600" y="90846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179" name="矩形 178"/>
          <p:cNvSpPr/>
          <p:nvPr/>
        </p:nvSpPr>
        <p:spPr>
          <a:xfrm>
            <a:off x="4904933" y="16002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80" name="Oval 28"/>
          <p:cNvSpPr>
            <a:spLocks noChangeArrowheads="1"/>
          </p:cNvSpPr>
          <p:nvPr/>
        </p:nvSpPr>
        <p:spPr bwMode="auto">
          <a:xfrm>
            <a:off x="3498600" y="182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10</a:t>
            </a:r>
            <a:endParaRPr lang="zh-CN" altLang="en-US" sz="3000" dirty="0"/>
          </a:p>
        </p:txBody>
      </p:sp>
      <p:cxnSp>
        <p:nvCxnSpPr>
          <p:cNvPr id="181" name="直接连接符 180"/>
          <p:cNvCxnSpPr>
            <a:stCxn id="180" idx="0"/>
            <a:endCxn id="169" idx="3"/>
          </p:cNvCxnSpPr>
          <p:nvPr/>
        </p:nvCxnSpPr>
        <p:spPr bwMode="auto">
          <a:xfrm flipV="1">
            <a:off x="3768600" y="1588320"/>
            <a:ext cx="322595" cy="2404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2" name="矩形 181"/>
          <p:cNvSpPr/>
          <p:nvPr/>
        </p:nvSpPr>
        <p:spPr>
          <a:xfrm>
            <a:off x="3422400" y="144186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3" name="直接连接符 182"/>
          <p:cNvCxnSpPr>
            <a:stCxn id="175" idx="3"/>
            <a:endCxn id="184" idx="0"/>
          </p:cNvCxnSpPr>
          <p:nvPr/>
        </p:nvCxnSpPr>
        <p:spPr bwMode="auto">
          <a:xfrm flipH="1">
            <a:off x="4308600" y="2342023"/>
            <a:ext cx="287446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4" name="Oval 29"/>
          <p:cNvSpPr>
            <a:spLocks noChangeArrowheads="1"/>
          </p:cNvSpPr>
          <p:nvPr/>
        </p:nvSpPr>
        <p:spPr bwMode="auto">
          <a:xfrm>
            <a:off x="4038600" y="25976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40</a:t>
            </a:r>
            <a:endParaRPr lang="zh-CN" altLang="en-US" sz="3000" dirty="0"/>
          </a:p>
        </p:txBody>
      </p:sp>
      <p:sp>
        <p:nvSpPr>
          <p:cNvPr id="185" name="矩形 184"/>
          <p:cNvSpPr/>
          <p:nvPr/>
        </p:nvSpPr>
        <p:spPr>
          <a:xfrm>
            <a:off x="3793913" y="2469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6" name="Oval 28"/>
          <p:cNvSpPr>
            <a:spLocks noChangeArrowheads="1"/>
          </p:cNvSpPr>
          <p:nvPr/>
        </p:nvSpPr>
        <p:spPr bwMode="auto">
          <a:xfrm>
            <a:off x="4948959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70</a:t>
            </a:r>
            <a:endParaRPr lang="zh-CN" altLang="en-US" sz="3000" dirty="0"/>
          </a:p>
        </p:txBody>
      </p:sp>
      <p:cxnSp>
        <p:nvCxnSpPr>
          <p:cNvPr id="187" name="直接连接符 186"/>
          <p:cNvCxnSpPr>
            <a:stCxn id="186" idx="0"/>
            <a:endCxn id="175" idx="5"/>
          </p:cNvCxnSpPr>
          <p:nvPr/>
        </p:nvCxnSpPr>
        <p:spPr bwMode="auto">
          <a:xfrm flipH="1" flipV="1">
            <a:off x="4977884" y="2342023"/>
            <a:ext cx="241075" cy="248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5253759" y="2209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cxnSp>
        <p:nvCxnSpPr>
          <p:cNvPr id="189" name="直接连接符 188"/>
          <p:cNvCxnSpPr>
            <a:stCxn id="184" idx="5"/>
            <a:endCxn id="190" idx="0"/>
          </p:cNvCxnSpPr>
          <p:nvPr/>
        </p:nvCxnSpPr>
        <p:spPr bwMode="auto">
          <a:xfrm>
            <a:off x="4499519" y="3027823"/>
            <a:ext cx="259681" cy="324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Oval 29"/>
          <p:cNvSpPr>
            <a:spLocks noChangeArrowheads="1"/>
          </p:cNvSpPr>
          <p:nvPr/>
        </p:nvSpPr>
        <p:spPr bwMode="auto">
          <a:xfrm>
            <a:off x="4489200" y="33528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sp>
        <p:nvSpPr>
          <p:cNvPr id="191" name="矩形 190"/>
          <p:cNvSpPr/>
          <p:nvPr/>
        </p:nvSpPr>
        <p:spPr>
          <a:xfrm>
            <a:off x="4872759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3" name="矩形 192"/>
          <p:cNvSpPr/>
          <p:nvPr/>
        </p:nvSpPr>
        <p:spPr>
          <a:xfrm>
            <a:off x="3962400" y="21651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1" name="Oval 29"/>
          <p:cNvSpPr>
            <a:spLocks noChangeArrowheads="1"/>
          </p:cNvSpPr>
          <p:nvPr/>
        </p:nvSpPr>
        <p:spPr bwMode="auto">
          <a:xfrm>
            <a:off x="7386961" y="114983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40</a:t>
            </a:r>
            <a:endParaRPr lang="zh-CN" altLang="en-US" sz="3000" dirty="0"/>
          </a:p>
        </p:txBody>
      </p:sp>
      <p:sp>
        <p:nvSpPr>
          <p:cNvPr id="214" name="矩形 213"/>
          <p:cNvSpPr/>
          <p:nvPr/>
        </p:nvSpPr>
        <p:spPr>
          <a:xfrm>
            <a:off x="7086600" y="859269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7738714" y="838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16" name="Oval 28"/>
          <p:cNvSpPr>
            <a:spLocks noChangeArrowheads="1"/>
          </p:cNvSpPr>
          <p:nvPr/>
        </p:nvSpPr>
        <p:spPr bwMode="auto">
          <a:xfrm>
            <a:off x="6847660" y="201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20</a:t>
            </a:r>
            <a:endParaRPr lang="zh-CN" altLang="en-US" sz="3000" dirty="0"/>
          </a:p>
        </p:txBody>
      </p:sp>
      <p:sp>
        <p:nvSpPr>
          <p:cNvPr id="217" name="矩形 216"/>
          <p:cNvSpPr/>
          <p:nvPr/>
        </p:nvSpPr>
        <p:spPr>
          <a:xfrm>
            <a:off x="6739286" y="15555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A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162800" y="1631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219" name="直接连接符 218"/>
          <p:cNvCxnSpPr>
            <a:stCxn id="216" idx="0"/>
            <a:endCxn id="201" idx="3"/>
          </p:cNvCxnSpPr>
          <p:nvPr/>
        </p:nvCxnSpPr>
        <p:spPr bwMode="auto">
          <a:xfrm flipV="1">
            <a:off x="7117660" y="1580023"/>
            <a:ext cx="348382" cy="4305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0" name="直接连接符 219"/>
          <p:cNvCxnSpPr>
            <a:stCxn id="201" idx="5"/>
            <a:endCxn id="221" idx="0"/>
          </p:cNvCxnSpPr>
          <p:nvPr/>
        </p:nvCxnSpPr>
        <p:spPr bwMode="auto">
          <a:xfrm>
            <a:off x="7847880" y="1580023"/>
            <a:ext cx="346920" cy="383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1" name="Oval 29"/>
          <p:cNvSpPr>
            <a:spLocks noChangeArrowheads="1"/>
          </p:cNvSpPr>
          <p:nvPr/>
        </p:nvSpPr>
        <p:spPr bwMode="auto">
          <a:xfrm>
            <a:off x="7924800" y="196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50</a:t>
            </a:r>
            <a:endParaRPr lang="zh-CN" altLang="en-US" sz="3000" dirty="0"/>
          </a:p>
        </p:txBody>
      </p:sp>
      <p:sp>
        <p:nvSpPr>
          <p:cNvPr id="222" name="矩形 221"/>
          <p:cNvSpPr/>
          <p:nvPr/>
        </p:nvSpPr>
        <p:spPr>
          <a:xfrm>
            <a:off x="8301759" y="1631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223" name="直接连接符 222"/>
          <p:cNvCxnSpPr>
            <a:stCxn id="221" idx="5"/>
            <a:endCxn id="224" idx="0"/>
          </p:cNvCxnSpPr>
          <p:nvPr/>
        </p:nvCxnSpPr>
        <p:spPr bwMode="auto">
          <a:xfrm>
            <a:off x="8385719" y="2393991"/>
            <a:ext cx="258199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9"/>
          <p:cNvSpPr>
            <a:spLocks noChangeArrowheads="1"/>
          </p:cNvSpPr>
          <p:nvPr/>
        </p:nvSpPr>
        <p:spPr bwMode="auto">
          <a:xfrm>
            <a:off x="8373918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70</a:t>
            </a:r>
            <a:endParaRPr lang="zh-CN" altLang="en-US" sz="3000" dirty="0"/>
          </a:p>
        </p:txBody>
      </p:sp>
      <p:sp>
        <p:nvSpPr>
          <p:cNvPr id="225" name="矩形 224"/>
          <p:cNvSpPr/>
          <p:nvPr/>
        </p:nvSpPr>
        <p:spPr>
          <a:xfrm>
            <a:off x="8606559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6" name="Oval 28"/>
          <p:cNvSpPr>
            <a:spLocks noChangeArrowheads="1"/>
          </p:cNvSpPr>
          <p:nvPr/>
        </p:nvSpPr>
        <p:spPr bwMode="auto">
          <a:xfrm>
            <a:off x="7543800" y="2848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227" name="直接连接符 226"/>
          <p:cNvCxnSpPr>
            <a:stCxn id="226" idx="0"/>
            <a:endCxn id="221" idx="3"/>
          </p:cNvCxnSpPr>
          <p:nvPr/>
        </p:nvCxnSpPr>
        <p:spPr bwMode="auto">
          <a:xfrm flipV="1">
            <a:off x="7813800" y="2393991"/>
            <a:ext cx="190081" cy="45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矩形 227"/>
          <p:cNvSpPr/>
          <p:nvPr/>
        </p:nvSpPr>
        <p:spPr>
          <a:xfrm>
            <a:off x="7506239" y="23937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29" name="Oval 28"/>
          <p:cNvSpPr>
            <a:spLocks noChangeArrowheads="1"/>
          </p:cNvSpPr>
          <p:nvPr/>
        </p:nvSpPr>
        <p:spPr bwMode="auto">
          <a:xfrm>
            <a:off x="6506480" y="2819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/>
              <a:t>10</a:t>
            </a:r>
            <a:endParaRPr lang="zh-CN" altLang="en-US" sz="3000" dirty="0"/>
          </a:p>
        </p:txBody>
      </p:sp>
      <p:cxnSp>
        <p:nvCxnSpPr>
          <p:cNvPr id="230" name="直接连接符 229"/>
          <p:cNvCxnSpPr>
            <a:stCxn id="229" idx="0"/>
            <a:endCxn id="216" idx="3"/>
          </p:cNvCxnSpPr>
          <p:nvPr/>
        </p:nvCxnSpPr>
        <p:spPr bwMode="auto">
          <a:xfrm flipV="1">
            <a:off x="6776480" y="2440791"/>
            <a:ext cx="150261" cy="378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1" name="矩形 230"/>
          <p:cNvSpPr/>
          <p:nvPr/>
        </p:nvSpPr>
        <p:spPr>
          <a:xfrm>
            <a:off x="6400800" y="2438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32" name="矩形 231"/>
          <p:cNvSpPr/>
          <p:nvPr/>
        </p:nvSpPr>
        <p:spPr>
          <a:xfrm>
            <a:off x="7696200" y="167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41" name="右箭头 240"/>
          <p:cNvSpPr/>
          <p:nvPr/>
        </p:nvSpPr>
        <p:spPr bwMode="auto">
          <a:xfrm>
            <a:off x="5467646" y="16764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5467646" y="1235738"/>
            <a:ext cx="114486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137F16"/>
                </a:solidFill>
              </a:rPr>
              <a:t>调整</a:t>
            </a:r>
            <a:endParaRPr lang="en-US" altLang="zh-CN" kern="0" dirty="0">
              <a:solidFill>
                <a:srgbClr val="137F16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RL(R)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066800" y="3829777"/>
            <a:ext cx="8077200" cy="224676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-- </a:t>
            </a:r>
            <a:r>
              <a:rPr lang="zh-CN" altLang="en-US" dirty="0"/>
              <a:t>新结点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zh-CN" altLang="en-US" dirty="0"/>
              <a:t>插入后，判断：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lang="zh-CN" altLang="en-US" dirty="0"/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C-&gt;key == S-&gt;key</a:t>
            </a:r>
            <a:r>
              <a:rPr lang="zh-CN" altLang="en-US" dirty="0"/>
              <a:t>，则选择</a:t>
            </a:r>
            <a:r>
              <a:rPr lang="en-US" altLang="zh-CN" dirty="0">
                <a:solidFill>
                  <a:srgbClr val="0000CC"/>
                </a:solidFill>
              </a:rPr>
              <a:t>RL(0)</a:t>
            </a:r>
            <a:r>
              <a:rPr lang="zh-CN" altLang="en-US" dirty="0"/>
              <a:t>型调整；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C-&gt;key  &lt; S-&gt;key</a:t>
            </a:r>
            <a:r>
              <a:rPr lang="zh-CN" altLang="en-US" dirty="0"/>
              <a:t>，</a:t>
            </a:r>
            <a:r>
              <a:rPr lang="en-US" altLang="zh-CN" dirty="0"/>
              <a:t>……….</a:t>
            </a:r>
            <a:r>
              <a:rPr lang="en-US" altLang="zh-CN" dirty="0">
                <a:solidFill>
                  <a:srgbClr val="0000CC"/>
                </a:solidFill>
              </a:rPr>
              <a:t>RL(R)</a:t>
            </a:r>
            <a:r>
              <a:rPr lang="zh-CN" altLang="en-US" dirty="0"/>
              <a:t>型</a:t>
            </a:r>
            <a:r>
              <a:rPr lang="en-US" altLang="zh-CN" dirty="0"/>
              <a:t>……</a:t>
            </a:r>
            <a:r>
              <a:rPr lang="zh-CN" altLang="en-US" dirty="0"/>
              <a:t>；</a:t>
            </a:r>
            <a:endParaRPr lang="en-US" altLang="zh-CN" dirty="0"/>
          </a:p>
          <a:p>
            <a:pPr marL="514350" marR="0" indent="-51435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若</a:t>
            </a:r>
            <a:r>
              <a:rPr lang="en-US" altLang="zh-CN" dirty="0">
                <a:solidFill>
                  <a:srgbClr val="0000CC"/>
                </a:solidFill>
              </a:rPr>
              <a:t>C-&gt;key &gt; S-&gt;key</a:t>
            </a:r>
            <a:r>
              <a:rPr lang="zh-CN" altLang="en-US" dirty="0"/>
              <a:t>，</a:t>
            </a:r>
            <a:r>
              <a:rPr lang="en-US" altLang="zh-CN" dirty="0"/>
              <a:t>……......</a:t>
            </a:r>
            <a:r>
              <a:rPr lang="en-US" altLang="zh-CN" dirty="0">
                <a:solidFill>
                  <a:srgbClr val="0000CC"/>
                </a:solidFill>
              </a:rPr>
              <a:t>RL(L)</a:t>
            </a:r>
            <a:r>
              <a:rPr lang="zh-CN" altLang="en-US" dirty="0"/>
              <a:t>型</a:t>
            </a:r>
            <a:r>
              <a:rPr lang="en-US" altLang="zh-CN" dirty="0"/>
              <a:t>…….</a:t>
            </a:r>
            <a:r>
              <a:rPr lang="zh-CN" altLang="en-US" dirty="0"/>
              <a:t>；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14800" y="3276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1066800" y="6063091"/>
            <a:ext cx="8077200" cy="56630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dirty="0">
                <a:solidFill>
                  <a:srgbClr val="FFC000"/>
                </a:solidFill>
              </a:rPr>
              <a:t> </a:t>
            </a:r>
            <a:r>
              <a:rPr lang="zh-CN" altLang="en-US" dirty="0">
                <a:solidFill>
                  <a:srgbClr val="FFC000"/>
                </a:solidFill>
              </a:rPr>
              <a:t>注：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LR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型的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个规则，</a:t>
            </a:r>
            <a:r>
              <a:rPr lang="zh-CN" altLang="en-US" dirty="0">
                <a:solidFill>
                  <a:schemeClr val="bg1"/>
                </a:solidFill>
              </a:rPr>
              <a:t>区分</a:t>
            </a:r>
            <a:r>
              <a:rPr kumimoji="0" lang="zh-CN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依据</a:t>
            </a:r>
            <a:r>
              <a:rPr kumimoji="0" lang="en-US" altLang="zh-CN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----2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7.5.3 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树的实现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插入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key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1. </a:t>
            </a:r>
            <a:r>
              <a:rPr lang="zh-CN" altLang="en-US" kern="0" dirty="0">
                <a:solidFill>
                  <a:srgbClr val="0000CC"/>
                </a:solidFill>
              </a:rPr>
              <a:t>寻找插入位置时，记录“可能失衡点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”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 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即：离插入位置最近、平衡因子不为</a:t>
            </a:r>
            <a:r>
              <a:rPr lang="en-US" altLang="zh-CN" sz="2600" kern="0" dirty="0"/>
              <a:t>0</a:t>
            </a:r>
            <a:r>
              <a:rPr lang="zh-CN" altLang="en-US" sz="2600" kern="0" dirty="0"/>
              <a:t>的结点</a:t>
            </a:r>
            <a:r>
              <a:rPr lang="en-US" altLang="zh-CN" sz="2600" kern="0" dirty="0"/>
              <a:t>A</a:t>
            </a:r>
          </a:p>
          <a:p>
            <a:pPr marL="514350" indent="-51435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 -- </a:t>
            </a:r>
            <a:r>
              <a:rPr lang="zh-CN" altLang="en-US" sz="2600" kern="0" dirty="0"/>
              <a:t>并，记录：</a:t>
            </a:r>
            <a:r>
              <a:rPr lang="en-US" altLang="zh-CN" sz="2600" kern="0" dirty="0"/>
              <a:t>key</a:t>
            </a:r>
            <a:r>
              <a:rPr lang="zh-CN" altLang="en-US" sz="2600" kern="0" dirty="0"/>
              <a:t>进入了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</a:t>
            </a:r>
            <a:r>
              <a:rPr lang="zh-CN" altLang="en-US" sz="2600" kern="0" dirty="0">
                <a:solidFill>
                  <a:srgbClr val="C00000"/>
                </a:solidFill>
              </a:rPr>
              <a:t>左子</a:t>
            </a:r>
            <a:r>
              <a:rPr lang="en-US" altLang="zh-CN" sz="2600" kern="0" dirty="0">
                <a:solidFill>
                  <a:srgbClr val="C00000"/>
                </a:solidFill>
              </a:rPr>
              <a:t>or</a:t>
            </a:r>
            <a:r>
              <a:rPr lang="zh-CN" altLang="en-US" sz="2600" kern="0" dirty="0">
                <a:solidFill>
                  <a:srgbClr val="C00000"/>
                </a:solidFill>
              </a:rPr>
              <a:t>右子</a:t>
            </a:r>
            <a:r>
              <a:rPr lang="zh-CN" altLang="en-US" sz="2600" kern="0" dirty="0"/>
              <a:t>树</a:t>
            </a:r>
            <a:r>
              <a:rPr lang="en-US" altLang="zh-CN" sz="2600" kern="0" dirty="0">
                <a:solidFill>
                  <a:srgbClr val="C00000"/>
                </a:solidFill>
              </a:rPr>
              <a:t>B</a:t>
            </a:r>
            <a:r>
              <a:rPr lang="zh-CN" altLang="en-US" sz="2600" kern="0" dirty="0"/>
              <a:t>中</a:t>
            </a:r>
            <a:endParaRPr lang="en-US" altLang="zh-CN" sz="2600" kern="0" dirty="0"/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2. </a:t>
            </a:r>
            <a:r>
              <a:rPr lang="zh-CN" altLang="en-US" kern="0" dirty="0">
                <a:solidFill>
                  <a:srgbClr val="0000CC"/>
                </a:solidFill>
              </a:rPr>
              <a:t>修改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到新结点“</a:t>
            </a:r>
            <a:r>
              <a:rPr lang="zh-CN" altLang="en-US" kern="0" dirty="0">
                <a:solidFill>
                  <a:srgbClr val="FF0000"/>
                </a:solidFill>
              </a:rPr>
              <a:t>之间</a:t>
            </a:r>
            <a:r>
              <a:rPr lang="zh-CN" altLang="en-US" kern="0" dirty="0">
                <a:solidFill>
                  <a:srgbClr val="0000CC"/>
                </a:solidFill>
              </a:rPr>
              <a:t>结点”</a:t>
            </a:r>
            <a:r>
              <a:rPr lang="zh-CN" altLang="en-US" kern="0" dirty="0">
                <a:solidFill>
                  <a:srgbClr val="FF0000"/>
                </a:solidFill>
              </a:rPr>
              <a:t> </a:t>
            </a:r>
            <a:r>
              <a:rPr lang="zh-CN" altLang="en-US" kern="0" dirty="0">
                <a:solidFill>
                  <a:srgbClr val="0000CC"/>
                </a:solidFill>
              </a:rPr>
              <a:t>的</a:t>
            </a:r>
            <a:r>
              <a:rPr lang="en-US" altLang="zh-CN" kern="0" dirty="0">
                <a:solidFill>
                  <a:srgbClr val="0000CC"/>
                </a:solidFill>
              </a:rPr>
              <a:t>bf</a:t>
            </a:r>
            <a:r>
              <a:rPr lang="zh-CN" altLang="en-US" kern="0" dirty="0">
                <a:solidFill>
                  <a:srgbClr val="0000CC"/>
                </a:solidFill>
              </a:rPr>
              <a:t>值 </a:t>
            </a:r>
            <a:r>
              <a:rPr lang="en-US" altLang="zh-CN" kern="0" dirty="0">
                <a:solidFill>
                  <a:srgbClr val="C00000"/>
                </a:solidFill>
              </a:rPr>
              <a:t>(</a:t>
            </a:r>
            <a:r>
              <a:rPr lang="zh-CN" altLang="en-US" kern="0" dirty="0">
                <a:solidFill>
                  <a:srgbClr val="C00000"/>
                </a:solidFill>
              </a:rPr>
              <a:t>不必改</a:t>
            </a:r>
            <a:r>
              <a:rPr lang="en-US" altLang="zh-CN" kern="0" dirty="0">
                <a:solidFill>
                  <a:srgbClr val="C00000"/>
                </a:solidFill>
              </a:rPr>
              <a:t>A-&gt;bf )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 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注：插入之前，“</a:t>
            </a:r>
            <a:r>
              <a:rPr lang="zh-CN" altLang="en-US" sz="2600" kern="0" dirty="0">
                <a:solidFill>
                  <a:srgbClr val="FF0000"/>
                </a:solidFill>
              </a:rPr>
              <a:t>之间</a:t>
            </a:r>
            <a:r>
              <a:rPr lang="zh-CN" altLang="en-US" sz="2600" kern="0" dirty="0"/>
              <a:t>结点”的</a:t>
            </a:r>
            <a:r>
              <a:rPr lang="en-US" altLang="zh-CN" sz="2600" kern="0" dirty="0"/>
              <a:t>bf</a:t>
            </a:r>
            <a:r>
              <a:rPr lang="zh-CN" altLang="en-US" sz="2600" kern="0" dirty="0"/>
              <a:t>值都是</a:t>
            </a:r>
            <a:r>
              <a:rPr lang="en-US" altLang="zh-CN" sz="2600" kern="0" dirty="0"/>
              <a:t>0 </a:t>
            </a: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3. </a:t>
            </a:r>
            <a:r>
              <a:rPr lang="zh-CN" altLang="en-US" kern="0" dirty="0">
                <a:solidFill>
                  <a:srgbClr val="0000CC"/>
                </a:solidFill>
              </a:rPr>
              <a:t>判断是否失衡（依据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的</a:t>
            </a:r>
            <a:r>
              <a:rPr lang="en-US" altLang="zh-CN" kern="0" dirty="0">
                <a:solidFill>
                  <a:srgbClr val="0000CC"/>
                </a:solidFill>
              </a:rPr>
              <a:t>bf</a:t>
            </a:r>
            <a:r>
              <a:rPr lang="zh-CN" altLang="en-US" kern="0" dirty="0">
                <a:solidFill>
                  <a:srgbClr val="0000CC"/>
                </a:solidFill>
              </a:rPr>
              <a:t>值）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en-US" altLang="zh-CN" sz="2600" kern="0" dirty="0"/>
              <a:t>3.1 </a:t>
            </a:r>
            <a:r>
              <a:rPr lang="zh-CN" altLang="en-US" sz="2600" kern="0" dirty="0"/>
              <a:t>若</a:t>
            </a:r>
            <a:r>
              <a:rPr lang="zh-CN" altLang="en-US" sz="2600" kern="0" dirty="0">
                <a:solidFill>
                  <a:srgbClr val="990099"/>
                </a:solidFill>
              </a:rPr>
              <a:t>原</a:t>
            </a:r>
            <a:r>
              <a:rPr lang="en-US" altLang="zh-CN" sz="2600" kern="0" dirty="0">
                <a:solidFill>
                  <a:srgbClr val="990099"/>
                </a:solidFill>
              </a:rPr>
              <a:t>A-&gt;bf==0</a:t>
            </a:r>
            <a:r>
              <a:rPr lang="zh-CN" altLang="en-US" sz="2600" kern="0" dirty="0"/>
              <a:t>，则不失衡，结束，</a:t>
            </a:r>
            <a:r>
              <a:rPr lang="zh-CN" altLang="en-US" sz="2600" kern="0" dirty="0">
                <a:solidFill>
                  <a:srgbClr val="FF0000"/>
                </a:solidFill>
              </a:rPr>
              <a:t>什么情况下发生？</a:t>
            </a:r>
            <a:endParaRPr lang="en-US" altLang="zh-CN" sz="2600" kern="0" dirty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3.2 </a:t>
            </a:r>
            <a:r>
              <a:rPr lang="zh-CN" altLang="en-US" sz="2600" kern="0" dirty="0"/>
              <a:t>否则，若插入到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的较低的子树中，则置</a:t>
            </a:r>
            <a:r>
              <a:rPr lang="en-US" altLang="zh-CN" sz="2600" kern="0" dirty="0"/>
              <a:t>A-&gt;bf=0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                 </a:t>
            </a:r>
            <a:r>
              <a:rPr lang="zh-CN" altLang="en-US" sz="2600" kern="0" dirty="0"/>
              <a:t>若</a:t>
            </a:r>
            <a:r>
              <a:rPr lang="en-US" altLang="zh-CN" sz="2600" kern="0" dirty="0"/>
              <a:t>………A</a:t>
            </a:r>
            <a:r>
              <a:rPr lang="zh-CN" altLang="en-US" sz="2600" kern="0" dirty="0"/>
              <a:t>的较高</a:t>
            </a:r>
            <a:r>
              <a:rPr lang="en-US" altLang="zh-CN" sz="2600" kern="0" dirty="0"/>
              <a:t>…………</a:t>
            </a:r>
            <a:r>
              <a:rPr lang="zh-CN" altLang="en-US" sz="2600" kern="0" dirty="0"/>
              <a:t>，则失衡</a:t>
            </a:r>
            <a:r>
              <a:rPr lang="en-US" altLang="zh-CN" sz="2600" kern="0" dirty="0"/>
              <a:t>    </a:t>
            </a:r>
          </a:p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4. </a:t>
            </a:r>
            <a:r>
              <a:rPr lang="zh-CN" altLang="en-US" kern="0" dirty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>
                <a:solidFill>
                  <a:srgbClr val="0000CC"/>
                </a:solidFill>
              </a:rPr>
              <a:t>，并按规则调整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依据</a:t>
            </a:r>
            <a:r>
              <a:rPr lang="en-US" altLang="zh-CN" sz="2600" kern="0" dirty="0"/>
              <a:t>B</a:t>
            </a:r>
            <a:r>
              <a:rPr lang="zh-CN" altLang="en-US" sz="2600" kern="0" dirty="0"/>
              <a:t>是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的左</a:t>
            </a:r>
            <a:r>
              <a:rPr lang="en-US" altLang="zh-CN" sz="2600" kern="0" dirty="0"/>
              <a:t>or</a:t>
            </a:r>
            <a:r>
              <a:rPr lang="zh-CN" altLang="en-US" sz="2600" kern="0" dirty="0"/>
              <a:t>右孩子、</a:t>
            </a:r>
            <a:r>
              <a:rPr lang="en-US" altLang="zh-CN" sz="2600" kern="0" dirty="0"/>
              <a:t>B-&gt;bf</a:t>
            </a:r>
            <a:r>
              <a:rPr lang="zh-CN" altLang="en-US" sz="2600" kern="0" dirty="0"/>
              <a:t>值，判定失衡模式；</a:t>
            </a:r>
            <a:endParaRPr lang="en-US" altLang="zh-CN" sz="2600" kern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55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80" name="矩形 79"/>
          <p:cNvSpPr/>
          <p:nvPr/>
        </p:nvSpPr>
        <p:spPr>
          <a:xfrm>
            <a:off x="457200" y="1066800"/>
            <a:ext cx="8686800" cy="114300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寻找插入位置时，记录“可能失衡点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”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      </a:t>
            </a:r>
            <a:r>
              <a:rPr lang="en-US" altLang="zh-CN" kern="0" dirty="0"/>
              <a:t>-- </a:t>
            </a:r>
            <a:r>
              <a:rPr lang="zh-CN" altLang="en-US" kern="0" dirty="0"/>
              <a:t>然后，记录：</a:t>
            </a:r>
            <a:r>
              <a:rPr lang="en-US" altLang="zh-CN" kern="0" dirty="0"/>
              <a:t>key</a:t>
            </a:r>
            <a:r>
              <a:rPr lang="zh-CN" altLang="en-US" kern="0" dirty="0"/>
              <a:t>进入了</a:t>
            </a:r>
            <a:r>
              <a:rPr lang="en-US" altLang="zh-CN" kern="0" dirty="0"/>
              <a:t>A</a:t>
            </a:r>
            <a:r>
              <a:rPr lang="zh-CN" altLang="en-US" kern="0" dirty="0"/>
              <a:t>的</a:t>
            </a:r>
            <a:r>
              <a:rPr lang="zh-CN" altLang="en-US" kern="0" dirty="0">
                <a:solidFill>
                  <a:srgbClr val="C00000"/>
                </a:solidFill>
              </a:rPr>
              <a:t>左</a:t>
            </a:r>
            <a:r>
              <a:rPr lang="en-US" altLang="zh-CN" kern="0" dirty="0">
                <a:solidFill>
                  <a:srgbClr val="C00000"/>
                </a:solidFill>
              </a:rPr>
              <a:t>or</a:t>
            </a:r>
            <a:r>
              <a:rPr lang="zh-CN" altLang="en-US" kern="0" dirty="0">
                <a:solidFill>
                  <a:srgbClr val="C00000"/>
                </a:solidFill>
              </a:rPr>
              <a:t>右</a:t>
            </a:r>
            <a:r>
              <a:rPr lang="zh-CN" altLang="en-US" kern="0" dirty="0"/>
              <a:t>子树</a:t>
            </a:r>
            <a:r>
              <a:rPr lang="en-US" altLang="zh-CN" kern="0" dirty="0"/>
              <a:t>B</a:t>
            </a:r>
            <a:r>
              <a:rPr lang="zh-CN" altLang="en-US" kern="0" dirty="0"/>
              <a:t>中</a:t>
            </a:r>
            <a:endParaRPr lang="en-US" altLang="zh-CN" kern="0" dirty="0">
              <a:solidFill>
                <a:srgbClr val="0000CC"/>
              </a:solidFill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468918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8" name="矩形 37"/>
          <p:cNvSpPr/>
          <p:nvPr/>
        </p:nvSpPr>
        <p:spPr>
          <a:xfrm>
            <a:off x="5630717" y="3979344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4045" y="2438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5744645" y="2590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2" name="直接箭头连接符 71"/>
          <p:cNvCxnSpPr>
            <a:stCxn id="70" idx="1"/>
            <a:endCxn id="44" idx="2"/>
          </p:cNvCxnSpPr>
          <p:nvPr/>
        </p:nvCxnSpPr>
        <p:spPr bwMode="auto">
          <a:xfrm flipH="1">
            <a:off x="5518439" y="2906271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矩形 73"/>
          <p:cNvSpPr/>
          <p:nvPr/>
        </p:nvSpPr>
        <p:spPr>
          <a:xfrm>
            <a:off x="7080165" y="32552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5" name="直接箭头连接符 74"/>
          <p:cNvCxnSpPr>
            <a:stCxn id="74" idx="1"/>
          </p:cNvCxnSpPr>
          <p:nvPr/>
        </p:nvCxnSpPr>
        <p:spPr bwMode="auto">
          <a:xfrm flipH="1">
            <a:off x="6853959" y="35707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6394365" y="40386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7" name="直接箭头连接符 76"/>
          <p:cNvCxnSpPr>
            <a:stCxn id="76" idx="1"/>
          </p:cNvCxnSpPr>
          <p:nvPr/>
        </p:nvCxnSpPr>
        <p:spPr bwMode="auto">
          <a:xfrm flipH="1">
            <a:off x="6168159" y="4354071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6963845" y="48554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79" name="直接箭头连接符 78"/>
          <p:cNvCxnSpPr>
            <a:stCxn id="78" idx="1"/>
          </p:cNvCxnSpPr>
          <p:nvPr/>
        </p:nvCxnSpPr>
        <p:spPr bwMode="auto">
          <a:xfrm flipH="1">
            <a:off x="6737639" y="51709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53" grpId="0" animBg="1"/>
      <p:bldP spid="56" grpId="0"/>
      <p:bldP spid="59" grpId="0"/>
      <p:bldP spid="60" grpId="0"/>
      <p:bldP spid="65" grpId="0"/>
      <p:bldP spid="65" grpId="1"/>
      <p:bldP spid="70" grpId="0"/>
      <p:bldP spid="74" grpId="0"/>
      <p:bldP spid="74" grpId="1"/>
      <p:bldP spid="76" grpId="0"/>
      <p:bldP spid="76" grpId="1"/>
      <p:bldP spid="7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55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68" name="矩形 67"/>
          <p:cNvSpPr/>
          <p:nvPr/>
        </p:nvSpPr>
        <p:spPr bwMode="auto">
          <a:xfrm>
            <a:off x="304800" y="5562600"/>
            <a:ext cx="64770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if( </a:t>
            </a:r>
            <a:r>
              <a:rPr lang="en-US" altLang="zh-CN" dirty="0">
                <a:solidFill>
                  <a:srgbClr val="FFC000"/>
                </a:solidFill>
              </a:rPr>
              <a:t>key</a:t>
            </a:r>
            <a:r>
              <a:rPr lang="en-US" altLang="zh-CN" b="1" dirty="0">
                <a:solidFill>
                  <a:srgbClr val="FFC000"/>
                </a:solidFill>
              </a:rPr>
              <a:t>&lt;</a:t>
            </a:r>
            <a:r>
              <a:rPr lang="en-US" altLang="zh-CN" dirty="0">
                <a:solidFill>
                  <a:srgbClr val="FFC000"/>
                </a:solidFill>
              </a:rPr>
              <a:t>p-&gt;key</a:t>
            </a:r>
            <a:r>
              <a:rPr lang="en-US" altLang="zh-CN" dirty="0">
                <a:solidFill>
                  <a:schemeClr val="bg1"/>
                </a:solidFill>
              </a:rPr>
              <a:t>)   {p-&gt;bf= -1; p=p-&gt;</a:t>
            </a:r>
            <a:r>
              <a:rPr lang="en-US" altLang="zh-CN" dirty="0" err="1">
                <a:solidFill>
                  <a:schemeClr val="bg1"/>
                </a:solidFill>
              </a:rPr>
              <a:t>llink</a:t>
            </a:r>
            <a:r>
              <a:rPr lang="en-US" altLang="zh-CN" dirty="0">
                <a:solidFill>
                  <a:schemeClr val="bg1"/>
                </a:solidFill>
              </a:rPr>
              <a:t>; }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if( </a:t>
            </a:r>
            <a:r>
              <a:rPr lang="en-US" altLang="zh-CN" dirty="0">
                <a:solidFill>
                  <a:srgbClr val="FFC000"/>
                </a:solidFill>
                <a:sym typeface="Wingdings" pitchFamily="2" charset="2"/>
              </a:rPr>
              <a:t>key</a:t>
            </a:r>
            <a:r>
              <a:rPr lang="en-US" altLang="zh-CN" b="1" dirty="0">
                <a:solidFill>
                  <a:srgbClr val="FFC000"/>
                </a:solidFill>
                <a:sym typeface="Wingdings" pitchFamily="2" charset="2"/>
              </a:rPr>
              <a:t>&gt;</a:t>
            </a:r>
            <a:r>
              <a:rPr lang="en-US" altLang="zh-CN" dirty="0">
                <a:solidFill>
                  <a:srgbClr val="FFC000"/>
                </a:solidFill>
                <a:sym typeface="Wingdings" pitchFamily="2" charset="2"/>
              </a:rPr>
              <a:t>p-&gt;key</a:t>
            </a: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)   </a:t>
            </a:r>
            <a:r>
              <a:rPr lang="en-US" altLang="zh-CN" dirty="0">
                <a:solidFill>
                  <a:schemeClr val="bg1"/>
                </a:solidFill>
              </a:rPr>
              <a:t>{p-&gt;bf= 1; p=p-&gt;</a:t>
            </a:r>
            <a:r>
              <a:rPr lang="en-US" altLang="zh-CN" dirty="0" err="1">
                <a:solidFill>
                  <a:schemeClr val="bg1"/>
                </a:solidFill>
              </a:rPr>
              <a:t>rlink</a:t>
            </a:r>
            <a:r>
              <a:rPr lang="en-US" altLang="zh-CN" dirty="0">
                <a:solidFill>
                  <a:schemeClr val="bg1"/>
                </a:solidFill>
              </a:rPr>
              <a:t>; }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66800"/>
            <a:ext cx="8686800" cy="112646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2. </a:t>
            </a:r>
            <a:r>
              <a:rPr lang="zh-CN" altLang="en-US" kern="0" dirty="0">
                <a:solidFill>
                  <a:srgbClr val="0000CC"/>
                </a:solidFill>
              </a:rPr>
              <a:t>修改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到新结点“</a:t>
            </a:r>
            <a:r>
              <a:rPr lang="zh-CN" altLang="en-US" kern="0" dirty="0">
                <a:solidFill>
                  <a:srgbClr val="FF0000"/>
                </a:solidFill>
              </a:rPr>
              <a:t>之间</a:t>
            </a:r>
            <a:r>
              <a:rPr lang="zh-CN" altLang="en-US" kern="0" dirty="0">
                <a:solidFill>
                  <a:srgbClr val="0000CC"/>
                </a:solidFill>
              </a:rPr>
              <a:t>结点”的</a:t>
            </a:r>
            <a:r>
              <a:rPr lang="en-US" altLang="zh-CN" kern="0" dirty="0">
                <a:solidFill>
                  <a:srgbClr val="0000CC"/>
                </a:solidFill>
              </a:rPr>
              <a:t>bf</a:t>
            </a:r>
            <a:r>
              <a:rPr lang="zh-CN" altLang="en-US" kern="0" dirty="0">
                <a:solidFill>
                  <a:srgbClr val="0000CC"/>
                </a:solidFill>
              </a:rPr>
              <a:t>值 </a:t>
            </a:r>
            <a:r>
              <a:rPr lang="en-US" altLang="zh-CN" kern="0" dirty="0">
                <a:solidFill>
                  <a:srgbClr val="C00000"/>
                </a:solidFill>
              </a:rPr>
              <a:t>(</a:t>
            </a:r>
            <a:r>
              <a:rPr lang="zh-CN" altLang="en-US" kern="0" dirty="0">
                <a:solidFill>
                  <a:srgbClr val="C00000"/>
                </a:solidFill>
              </a:rPr>
              <a:t>不必改</a:t>
            </a:r>
            <a:r>
              <a:rPr lang="en-US" altLang="zh-CN" kern="0" dirty="0">
                <a:solidFill>
                  <a:srgbClr val="C00000"/>
                </a:solidFill>
              </a:rPr>
              <a:t>A-&gt;bf)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     </a:t>
            </a:r>
            <a:r>
              <a:rPr lang="en-US" altLang="zh-CN" kern="0" dirty="0"/>
              <a:t>-- </a:t>
            </a:r>
            <a:r>
              <a:rPr lang="zh-CN" altLang="en-US" kern="0" dirty="0"/>
              <a:t>注：插入之前，“</a:t>
            </a:r>
            <a:r>
              <a:rPr lang="zh-CN" altLang="en-US" kern="0" dirty="0">
                <a:solidFill>
                  <a:srgbClr val="FF0000"/>
                </a:solidFill>
              </a:rPr>
              <a:t>之间</a:t>
            </a:r>
            <a:r>
              <a:rPr lang="zh-CN" altLang="en-US" kern="0" dirty="0"/>
              <a:t>结点”的</a:t>
            </a:r>
            <a:r>
              <a:rPr lang="en-US" altLang="zh-CN" kern="0" dirty="0"/>
              <a:t>bf</a:t>
            </a:r>
            <a:r>
              <a:rPr lang="zh-CN" altLang="en-US" kern="0" dirty="0"/>
              <a:t>值都是</a:t>
            </a:r>
            <a:r>
              <a:rPr lang="en-US" altLang="zh-CN" kern="0" dirty="0"/>
              <a:t>0 </a:t>
            </a: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6468918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8" name="矩形 37"/>
          <p:cNvSpPr/>
          <p:nvPr/>
        </p:nvSpPr>
        <p:spPr>
          <a:xfrm>
            <a:off x="5630717" y="3979344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015759" y="4114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矩形 50"/>
          <p:cNvSpPr/>
          <p:nvPr/>
        </p:nvSpPr>
        <p:spPr>
          <a:xfrm>
            <a:off x="6629400" y="4876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3" name="矩形 62"/>
          <p:cNvSpPr/>
          <p:nvPr/>
        </p:nvSpPr>
        <p:spPr>
          <a:xfrm>
            <a:off x="6398406" y="4114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flipH="1">
            <a:off x="6172200" y="4512828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7044086" y="49316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137F16"/>
                </a:solidFill>
              </a:rPr>
              <a:t>P</a:t>
            </a:r>
            <a:endParaRPr lang="zh-CN" altLang="en-US" dirty="0">
              <a:solidFill>
                <a:srgbClr val="137F16"/>
              </a:solidFill>
            </a:endParaRPr>
          </a:p>
        </p:txBody>
      </p:sp>
      <p:cxnSp>
        <p:nvCxnSpPr>
          <p:cNvPr id="67" name="直接箭头连接符 66"/>
          <p:cNvCxnSpPr>
            <a:stCxn id="66" idx="1"/>
          </p:cNvCxnSpPr>
          <p:nvPr/>
        </p:nvCxnSpPr>
        <p:spPr bwMode="auto">
          <a:xfrm flipH="1">
            <a:off x="6817880" y="5247129"/>
            <a:ext cx="324000" cy="13537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137F16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7" grpId="0"/>
      <p:bldP spid="38" grpId="0"/>
      <p:bldP spid="50" grpId="0"/>
      <p:bldP spid="51" grpId="0"/>
      <p:bldP spid="63" grpId="0"/>
      <p:bldP spid="63" grpId="1"/>
      <p:bldP spid="6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55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46" name="矩形 45"/>
          <p:cNvSpPr/>
          <p:nvPr/>
        </p:nvSpPr>
        <p:spPr bwMode="auto">
          <a:xfrm>
            <a:off x="304800" y="5562600"/>
            <a:ext cx="6172200" cy="1040285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solidFill>
                  <a:schemeClr val="bg1"/>
                </a:solidFill>
              </a:rPr>
              <a:t>if(A-&gt;bf == -1 &amp;&amp; </a:t>
            </a:r>
            <a:r>
              <a:rPr lang="zh-CN" altLang="en-US" dirty="0">
                <a:solidFill>
                  <a:srgbClr val="FFC000"/>
                </a:solidFill>
              </a:rPr>
              <a:t>插入到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zh-CN" altLang="en-US" dirty="0">
                <a:solidFill>
                  <a:srgbClr val="FFC000"/>
                </a:solidFill>
              </a:rPr>
              <a:t>的右子树中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  <a:sym typeface="Wingdings" pitchFamily="2" charset="2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dirty="0">
                <a:solidFill>
                  <a:schemeClr val="bg1"/>
                </a:solidFill>
                <a:sym typeface="Wingdings" pitchFamily="2" charset="2"/>
              </a:rPr>
              <a:t>if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(A-&gt;bf ==1 &amp;&amp;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插入到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的左子树中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)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180511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3. </a:t>
            </a:r>
            <a:r>
              <a:rPr lang="zh-CN" altLang="en-US" kern="0" dirty="0">
                <a:solidFill>
                  <a:srgbClr val="0000CC"/>
                </a:solidFill>
              </a:rPr>
              <a:t>判断是否失衡（依据</a:t>
            </a: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r>
              <a:rPr lang="zh-CN" altLang="en-US" kern="0" dirty="0">
                <a:solidFill>
                  <a:srgbClr val="0000CC"/>
                </a:solidFill>
              </a:rPr>
              <a:t>的</a:t>
            </a:r>
            <a:r>
              <a:rPr lang="en-US" altLang="zh-CN" kern="0" dirty="0">
                <a:solidFill>
                  <a:srgbClr val="0000CC"/>
                </a:solidFill>
              </a:rPr>
              <a:t>bf</a:t>
            </a:r>
            <a:r>
              <a:rPr lang="zh-CN" altLang="en-US" kern="0" dirty="0">
                <a:solidFill>
                  <a:srgbClr val="0000CC"/>
                </a:solidFill>
              </a:rPr>
              <a:t>值）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3.1 </a:t>
            </a:r>
            <a:r>
              <a:rPr lang="zh-CN" altLang="en-US" sz="2600" kern="0" dirty="0"/>
              <a:t>若</a:t>
            </a:r>
            <a:r>
              <a:rPr lang="en-US" altLang="zh-CN" sz="2600" kern="0" dirty="0"/>
              <a:t>A-&gt;bf==0</a:t>
            </a:r>
            <a:r>
              <a:rPr lang="zh-CN" altLang="en-US" sz="2600" kern="0" dirty="0"/>
              <a:t>，则不失衡，</a:t>
            </a:r>
            <a:r>
              <a:rPr lang="zh-CN" altLang="en-US" sz="2600" kern="0" dirty="0">
                <a:solidFill>
                  <a:srgbClr val="FF0000"/>
                </a:solidFill>
              </a:rPr>
              <a:t>结束</a:t>
            </a:r>
            <a:endParaRPr lang="en-US" altLang="zh-CN" sz="2600" kern="0" dirty="0">
              <a:solidFill>
                <a:srgbClr val="FF0000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3.2 </a:t>
            </a:r>
            <a:r>
              <a:rPr lang="zh-CN" altLang="en-US" sz="2600" kern="0" dirty="0"/>
              <a:t>否则，若插入到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的较低的子树中，则置</a:t>
            </a:r>
            <a:r>
              <a:rPr lang="en-US" altLang="zh-CN" sz="2600" kern="0" dirty="0"/>
              <a:t>A-&gt;bf=0</a:t>
            </a: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                 </a:t>
            </a:r>
            <a:r>
              <a:rPr lang="zh-CN" altLang="en-US" sz="2600" kern="0" dirty="0"/>
              <a:t>若</a:t>
            </a:r>
            <a:r>
              <a:rPr lang="en-US" altLang="zh-CN" sz="2600" kern="0" dirty="0"/>
              <a:t>………A</a:t>
            </a:r>
            <a:r>
              <a:rPr lang="zh-CN" altLang="en-US" sz="2600" kern="0" dirty="0"/>
              <a:t>的较高</a:t>
            </a:r>
            <a:r>
              <a:rPr lang="en-US" altLang="zh-CN" sz="2600" kern="0" dirty="0"/>
              <a:t>…………</a:t>
            </a:r>
            <a:r>
              <a:rPr lang="zh-CN" altLang="en-US" sz="2600" kern="0" dirty="0"/>
              <a:t>，则失衡</a:t>
            </a:r>
            <a:r>
              <a:rPr lang="en-US" altLang="zh-CN" sz="2600" kern="0" dirty="0"/>
              <a:t>    </a:t>
            </a: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3667959" y="3494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5014359" y="27304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6398004" y="35875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3166200" y="43750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071759" y="4373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5710959" y="43984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13" name="直接连接符 12"/>
          <p:cNvCxnSpPr>
            <a:stCxn id="6" idx="3"/>
            <a:endCxn id="5" idx="0"/>
          </p:cNvCxnSpPr>
          <p:nvPr/>
        </p:nvCxnSpPr>
        <p:spPr bwMode="auto">
          <a:xfrm flipH="1">
            <a:off x="3901959" y="30992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6" idx="5"/>
            <a:endCxn id="9" idx="0"/>
          </p:cNvCxnSpPr>
          <p:nvPr/>
        </p:nvCxnSpPr>
        <p:spPr bwMode="auto">
          <a:xfrm>
            <a:off x="5413822" y="30992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5" idx="3"/>
            <a:endCxn id="10" idx="0"/>
          </p:cNvCxnSpPr>
          <p:nvPr/>
        </p:nvCxnSpPr>
        <p:spPr bwMode="auto">
          <a:xfrm flipH="1">
            <a:off x="3400200" y="3863125"/>
            <a:ext cx="336296" cy="511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9" idx="3"/>
            <a:endCxn id="12" idx="0"/>
          </p:cNvCxnSpPr>
          <p:nvPr/>
        </p:nvCxnSpPr>
        <p:spPr bwMode="auto">
          <a:xfrm flipH="1">
            <a:off x="5944959" y="3956269"/>
            <a:ext cx="521582" cy="442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5"/>
            <a:endCxn id="11" idx="0"/>
          </p:cNvCxnSpPr>
          <p:nvPr/>
        </p:nvCxnSpPr>
        <p:spPr bwMode="auto">
          <a:xfrm>
            <a:off x="6797467" y="3956269"/>
            <a:ext cx="508292" cy="417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242959" y="518543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23" name="直接连接符 22"/>
          <p:cNvCxnSpPr>
            <a:stCxn id="12" idx="3"/>
            <a:endCxn id="22" idx="0"/>
          </p:cNvCxnSpPr>
          <p:nvPr/>
        </p:nvCxnSpPr>
        <p:spPr bwMode="auto">
          <a:xfrm flipH="1">
            <a:off x="5476959" y="4767214"/>
            <a:ext cx="302537" cy="4182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25" idx="0"/>
            <a:endCxn id="5" idx="5"/>
          </p:cNvCxnSpPr>
          <p:nvPr/>
        </p:nvCxnSpPr>
        <p:spPr bwMode="auto">
          <a:xfrm flipH="1" flipV="1">
            <a:off x="4067422" y="3863125"/>
            <a:ext cx="385178" cy="488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218600" y="43516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28" name="矩形 27"/>
          <p:cNvSpPr/>
          <p:nvPr/>
        </p:nvSpPr>
        <p:spPr>
          <a:xfrm>
            <a:off x="31242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29" name="矩形 28"/>
          <p:cNvSpPr/>
          <p:nvPr/>
        </p:nvSpPr>
        <p:spPr>
          <a:xfrm>
            <a:off x="4343400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0" name="矩形 29"/>
          <p:cNvSpPr/>
          <p:nvPr/>
        </p:nvSpPr>
        <p:spPr>
          <a:xfrm>
            <a:off x="3561272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1" name="矩形 30"/>
          <p:cNvSpPr/>
          <p:nvPr/>
        </p:nvSpPr>
        <p:spPr>
          <a:xfrm>
            <a:off x="5177559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2" name="矩形 31"/>
          <p:cNvSpPr/>
          <p:nvPr/>
        </p:nvSpPr>
        <p:spPr>
          <a:xfrm>
            <a:off x="7234959" y="39560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34" name="矩形 33"/>
          <p:cNvSpPr/>
          <p:nvPr/>
        </p:nvSpPr>
        <p:spPr>
          <a:xfrm>
            <a:off x="6408805" y="31047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316518" y="5200443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36" name="直接连接符 35"/>
          <p:cNvCxnSpPr>
            <a:stCxn id="12" idx="5"/>
            <a:endCxn id="35" idx="0"/>
          </p:cNvCxnSpPr>
          <p:nvPr/>
        </p:nvCxnSpPr>
        <p:spPr bwMode="auto">
          <a:xfrm>
            <a:off x="6110422" y="4767214"/>
            <a:ext cx="440096" cy="4332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325918" y="2463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766959" y="58674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54" name="直接连接符 53"/>
          <p:cNvCxnSpPr>
            <a:stCxn id="35" idx="5"/>
            <a:endCxn id="53" idx="0"/>
          </p:cNvCxnSpPr>
          <p:nvPr/>
        </p:nvCxnSpPr>
        <p:spPr bwMode="auto">
          <a:xfrm>
            <a:off x="6715981" y="5569178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6926118" y="5435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215159" y="32508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58" name="矩形 57"/>
          <p:cNvSpPr/>
          <p:nvPr/>
        </p:nvSpPr>
        <p:spPr>
          <a:xfrm>
            <a:off x="1374318" y="2768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6091959" y="33528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363645" y="41910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1" name="右箭头 60"/>
          <p:cNvSpPr/>
          <p:nvPr/>
        </p:nvSpPr>
        <p:spPr bwMode="auto">
          <a:xfrm>
            <a:off x="2040159" y="33528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27948" y="29310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6015759" y="4114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矩形 50"/>
          <p:cNvSpPr/>
          <p:nvPr/>
        </p:nvSpPr>
        <p:spPr>
          <a:xfrm>
            <a:off x="6629400" y="4876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7239000" y="5562600"/>
            <a:ext cx="1905000" cy="1003544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>
                <a:solidFill>
                  <a:srgbClr val="FFFF00"/>
                </a:solidFill>
              </a:rPr>
              <a:t>不失衡</a:t>
            </a:r>
            <a:r>
              <a:rPr lang="en-US" altLang="zh-CN" dirty="0">
                <a:solidFill>
                  <a:srgbClr val="FFFF00"/>
                </a:solidFill>
              </a:rPr>
              <a:t>, </a:t>
            </a:r>
            <a:r>
              <a:rPr lang="zh-CN" altLang="en-US" dirty="0">
                <a:solidFill>
                  <a:srgbClr val="FFFF00"/>
                </a:solidFill>
              </a:rPr>
              <a:t>令</a:t>
            </a:r>
            <a:endParaRPr lang="en-US" altLang="zh-CN" dirty="0">
              <a:solidFill>
                <a:srgbClr val="FFFF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  <a:ea typeface="黑体" pitchFamily="2" charset="-122"/>
              </a:rPr>
              <a:t>A-&gt;bf=0;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右箭头 51"/>
          <p:cNvSpPr/>
          <p:nvPr/>
        </p:nvSpPr>
        <p:spPr bwMode="auto">
          <a:xfrm>
            <a:off x="6477000" y="6400800"/>
            <a:ext cx="762000" cy="228600"/>
          </a:xfrm>
          <a:prstGeom prst="rightArrow">
            <a:avLst/>
          </a:prstGeom>
          <a:solidFill>
            <a:srgbClr val="9E78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55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94" name="矩形 93"/>
          <p:cNvSpPr/>
          <p:nvPr/>
        </p:nvSpPr>
        <p:spPr bwMode="auto">
          <a:xfrm>
            <a:off x="308488" y="4724400"/>
            <a:ext cx="6477000" cy="2012859"/>
          </a:xfrm>
          <a:prstGeom prst="rect">
            <a:avLst/>
          </a:prstGeom>
          <a:solidFill>
            <a:srgbClr val="00336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>
                <a:solidFill>
                  <a:schemeClr val="bg1"/>
                </a:solidFill>
              </a:rPr>
              <a:t>1. </a:t>
            </a:r>
            <a:r>
              <a:rPr lang="zh-CN" altLang="en-US" sz="2600" dirty="0">
                <a:solidFill>
                  <a:schemeClr val="bg1"/>
                </a:solidFill>
              </a:rPr>
              <a:t>若</a:t>
            </a:r>
            <a:r>
              <a:rPr lang="en-US" altLang="zh-CN" sz="2600" dirty="0">
                <a:solidFill>
                  <a:schemeClr val="bg1"/>
                </a:solidFill>
              </a:rPr>
              <a:t>B</a:t>
            </a:r>
            <a:r>
              <a:rPr lang="zh-CN" altLang="en-US" sz="2600" dirty="0">
                <a:solidFill>
                  <a:schemeClr val="bg1"/>
                </a:solidFill>
              </a:rPr>
              <a:t>是</a:t>
            </a:r>
            <a:r>
              <a:rPr lang="en-US" altLang="zh-CN" sz="2600" dirty="0">
                <a:solidFill>
                  <a:schemeClr val="bg1"/>
                </a:solidFill>
              </a:rPr>
              <a:t>A</a:t>
            </a:r>
            <a:r>
              <a:rPr lang="zh-CN" altLang="en-US" sz="2600" dirty="0">
                <a:solidFill>
                  <a:schemeClr val="bg1"/>
                </a:solidFill>
              </a:rPr>
              <a:t>的左孩子 </a:t>
            </a:r>
            <a:r>
              <a:rPr lang="en-US" altLang="zh-CN" sz="2600" dirty="0">
                <a:solidFill>
                  <a:schemeClr val="bg1"/>
                </a:solidFill>
              </a:rPr>
              <a:t>&amp;&amp; </a:t>
            </a:r>
            <a:r>
              <a:rPr lang="en-US" altLang="zh-CN" sz="2600" dirty="0">
                <a:solidFill>
                  <a:srgbClr val="FFFF00"/>
                </a:solidFill>
              </a:rPr>
              <a:t>B-&gt;bf== -1 </a:t>
            </a: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dirty="0">
                <a:solidFill>
                  <a:schemeClr val="bg1"/>
                </a:solidFill>
              </a:rPr>
              <a:t>2. ……………….….</a:t>
            </a:r>
            <a:r>
              <a:rPr lang="zh-CN" altLang="en-US" sz="26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&amp;&amp; B-&gt;bf== 1 </a:t>
            </a: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</a:t>
            </a: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3. 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若</a:t>
            </a: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B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是</a:t>
            </a:r>
            <a:r>
              <a:rPr kumimoji="0" lang="en-US" altLang="zh-CN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A</a:t>
            </a:r>
            <a:r>
              <a:rPr kumimoji="0" lang="zh-CN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的右孩子</a:t>
            </a:r>
            <a:r>
              <a:rPr kumimoji="0" lang="zh-CN" altLang="en-US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kumimoji="0" lang="en-US" altLang="zh-CN" sz="26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  <a:sym typeface="Wingdings" pitchFamily="2" charset="2"/>
              </a:rPr>
              <a:t>&amp;&amp; B-&gt;bf== 1  </a:t>
            </a:r>
          </a:p>
          <a:p>
            <a:pPr marL="514350" marR="0" indent="-51435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2600" baseline="0" dirty="0">
                <a:solidFill>
                  <a:schemeClr val="bg1"/>
                </a:solidFill>
                <a:sym typeface="Wingdings" pitchFamily="2" charset="2"/>
              </a:rPr>
              <a:t>4. …………………...&amp;&amp; </a:t>
            </a:r>
            <a:r>
              <a:rPr lang="en-US" altLang="zh-CN" sz="2600" baseline="0" dirty="0">
                <a:solidFill>
                  <a:srgbClr val="FFFF00"/>
                </a:solidFill>
                <a:sym typeface="Wingdings" pitchFamily="2" charset="2"/>
              </a:rPr>
              <a:t>B-&gt;bf==</a:t>
            </a:r>
            <a:r>
              <a:rPr lang="en-US" altLang="zh-CN" sz="2600" dirty="0">
                <a:solidFill>
                  <a:srgbClr val="FFFF00"/>
                </a:solidFill>
                <a:sym typeface="Wingdings" pitchFamily="2" charset="2"/>
              </a:rPr>
              <a:t> -1 </a:t>
            </a: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endParaRPr kumimoji="0" lang="zh-CN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4. </a:t>
            </a:r>
            <a:r>
              <a:rPr lang="zh-CN" altLang="en-US" kern="0" dirty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>
                <a:solidFill>
                  <a:srgbClr val="0000CC"/>
                </a:solidFill>
              </a:rPr>
              <a:t>，并按规则调整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依据</a:t>
            </a:r>
            <a:r>
              <a:rPr lang="en-US" altLang="zh-CN" sz="2600" kern="0" dirty="0"/>
              <a:t>B</a:t>
            </a:r>
            <a:r>
              <a:rPr lang="zh-CN" altLang="en-US" sz="2600" kern="0" dirty="0"/>
              <a:t>是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的左</a:t>
            </a:r>
            <a:r>
              <a:rPr lang="en-US" altLang="zh-CN" sz="2600" kern="0" dirty="0"/>
              <a:t>or</a:t>
            </a:r>
            <a:r>
              <a:rPr lang="zh-CN" altLang="en-US" sz="2600" kern="0" dirty="0"/>
              <a:t>右孩子、</a:t>
            </a:r>
            <a:r>
              <a:rPr lang="en-US" altLang="zh-CN" sz="2600" kern="0" dirty="0"/>
              <a:t>B-&gt;bf</a:t>
            </a:r>
            <a:r>
              <a:rPr lang="zh-CN" altLang="en-US" sz="2600" kern="0" dirty="0"/>
              <a:t>值，判定失衡模式；</a:t>
            </a:r>
            <a:endParaRPr lang="en-US" altLang="zh-CN" sz="2600" kern="0" dirty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398004" y="2850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071759" y="3535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5710959" y="3560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48" idx="0"/>
          </p:cNvCxnSpPr>
          <p:nvPr/>
        </p:nvCxnSpPr>
        <p:spPr bwMode="auto">
          <a:xfrm>
            <a:off x="5413822" y="23624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48" idx="3"/>
            <a:endCxn id="63" idx="0"/>
          </p:cNvCxnSpPr>
          <p:nvPr/>
        </p:nvCxnSpPr>
        <p:spPr bwMode="auto">
          <a:xfrm flipH="1">
            <a:off x="5944959" y="3219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48" idx="5"/>
            <a:endCxn id="55" idx="0"/>
          </p:cNvCxnSpPr>
          <p:nvPr/>
        </p:nvCxnSpPr>
        <p:spPr bwMode="auto">
          <a:xfrm>
            <a:off x="6797467" y="3219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242959" y="4277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3" idx="3"/>
            <a:endCxn id="69" idx="0"/>
          </p:cNvCxnSpPr>
          <p:nvPr/>
        </p:nvCxnSpPr>
        <p:spPr bwMode="auto">
          <a:xfrm flipH="1">
            <a:off x="5476959" y="3929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6" name="矩形 75"/>
          <p:cNvSpPr/>
          <p:nvPr/>
        </p:nvSpPr>
        <p:spPr>
          <a:xfrm>
            <a:off x="5177559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7" name="矩形 76"/>
          <p:cNvSpPr/>
          <p:nvPr/>
        </p:nvSpPr>
        <p:spPr>
          <a:xfrm>
            <a:off x="7234959" y="32192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6408805" y="23679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316518" y="4292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81" name="直接连接符 80"/>
          <p:cNvCxnSpPr>
            <a:stCxn id="63" idx="5"/>
            <a:endCxn id="79" idx="0"/>
          </p:cNvCxnSpPr>
          <p:nvPr/>
        </p:nvCxnSpPr>
        <p:spPr bwMode="auto">
          <a:xfrm>
            <a:off x="6110422" y="3929014"/>
            <a:ext cx="440096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6766959" y="495935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84" name="直接连接符 83"/>
          <p:cNvCxnSpPr>
            <a:stCxn id="79" idx="5"/>
            <a:endCxn id="83" idx="0"/>
          </p:cNvCxnSpPr>
          <p:nvPr/>
        </p:nvCxnSpPr>
        <p:spPr bwMode="auto">
          <a:xfrm>
            <a:off x="6715981" y="4661135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926118" y="4527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8" name="矩形 87"/>
          <p:cNvSpPr/>
          <p:nvPr/>
        </p:nvSpPr>
        <p:spPr>
          <a:xfrm>
            <a:off x="6091959" y="261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63645" y="3352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5759" y="3276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" name="矩形 92"/>
          <p:cNvSpPr/>
          <p:nvPr/>
        </p:nvSpPr>
        <p:spPr>
          <a:xfrm>
            <a:off x="6629400" y="3962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5" name="矩形 94"/>
          <p:cNvSpPr/>
          <p:nvPr/>
        </p:nvSpPr>
        <p:spPr>
          <a:xfrm>
            <a:off x="5794888" y="4724400"/>
            <a:ext cx="944489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LL</a:t>
            </a:r>
            <a:r>
              <a:rPr lang="zh-CN" altLang="en-US" dirty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6" name="矩形 95"/>
          <p:cNvSpPr/>
          <p:nvPr/>
        </p:nvSpPr>
        <p:spPr>
          <a:xfrm>
            <a:off x="5794888" y="5181600"/>
            <a:ext cx="1003801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LR</a:t>
            </a:r>
            <a:r>
              <a:rPr lang="zh-CN" altLang="en-US" dirty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7" name="矩形 96"/>
          <p:cNvSpPr/>
          <p:nvPr/>
        </p:nvSpPr>
        <p:spPr>
          <a:xfrm>
            <a:off x="5794888" y="5722679"/>
            <a:ext cx="1063112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RR</a:t>
            </a:r>
            <a:r>
              <a:rPr lang="zh-CN" altLang="en-US" dirty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98" name="矩形 97"/>
          <p:cNvSpPr/>
          <p:nvPr/>
        </p:nvSpPr>
        <p:spPr>
          <a:xfrm>
            <a:off x="5794888" y="6179879"/>
            <a:ext cx="1003801" cy="525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C000"/>
                </a:solidFill>
              </a:rPr>
              <a:t>RL</a:t>
            </a:r>
            <a:r>
              <a:rPr lang="zh-CN" altLang="en-US" dirty="0">
                <a:solidFill>
                  <a:srgbClr val="FFC000"/>
                </a:solidFill>
              </a:rPr>
              <a:t>型</a:t>
            </a:r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137F16"/>
                </a:solidFill>
              </a:rPr>
              <a:t>LR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/>
      <p:bldP spid="96" grpId="0"/>
      <p:bldP spid="97" grpId="0"/>
      <p:bldP spid="98" grpId="0"/>
      <p:bldP spid="44" grpId="0" animBg="1"/>
      <p:bldP spid="4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55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4. </a:t>
            </a:r>
            <a:r>
              <a:rPr lang="zh-CN" altLang="en-US" kern="0" dirty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>
                <a:solidFill>
                  <a:srgbClr val="0000CC"/>
                </a:solidFill>
              </a:rPr>
              <a:t>，并按规则调整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依据</a:t>
            </a:r>
            <a:r>
              <a:rPr lang="en-US" altLang="zh-CN" sz="2600" kern="0" dirty="0"/>
              <a:t>B</a:t>
            </a:r>
            <a:r>
              <a:rPr lang="zh-CN" altLang="en-US" sz="2600" kern="0" dirty="0"/>
              <a:t>是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的左</a:t>
            </a:r>
            <a:r>
              <a:rPr lang="en-US" altLang="zh-CN" sz="2600" kern="0" dirty="0"/>
              <a:t>or</a:t>
            </a:r>
            <a:r>
              <a:rPr lang="zh-CN" altLang="en-US" sz="2600" kern="0" dirty="0"/>
              <a:t>右孩子、</a:t>
            </a:r>
            <a:r>
              <a:rPr lang="en-US" altLang="zh-CN" sz="2600" kern="0" dirty="0"/>
              <a:t>B-&gt;bf</a:t>
            </a:r>
            <a:r>
              <a:rPr lang="zh-CN" altLang="en-US" sz="2600" kern="0" dirty="0"/>
              <a:t>值，判定失衡模式；</a:t>
            </a:r>
            <a:endParaRPr lang="en-US" altLang="zh-CN" sz="2600" kern="0" dirty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48" name="Oval 28"/>
          <p:cNvSpPr>
            <a:spLocks noChangeArrowheads="1"/>
          </p:cNvSpPr>
          <p:nvPr/>
        </p:nvSpPr>
        <p:spPr bwMode="auto">
          <a:xfrm>
            <a:off x="6398004" y="2850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7071759" y="3535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5710959" y="3560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48" idx="0"/>
          </p:cNvCxnSpPr>
          <p:nvPr/>
        </p:nvCxnSpPr>
        <p:spPr bwMode="auto">
          <a:xfrm>
            <a:off x="5413822" y="2362421"/>
            <a:ext cx="1218182" cy="4883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48" idx="3"/>
            <a:endCxn id="63" idx="0"/>
          </p:cNvCxnSpPr>
          <p:nvPr/>
        </p:nvCxnSpPr>
        <p:spPr bwMode="auto">
          <a:xfrm flipH="1">
            <a:off x="5944959" y="3219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48" idx="5"/>
            <a:endCxn id="55" idx="0"/>
          </p:cNvCxnSpPr>
          <p:nvPr/>
        </p:nvCxnSpPr>
        <p:spPr bwMode="auto">
          <a:xfrm>
            <a:off x="6797467" y="3219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5242959" y="4277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3" idx="3"/>
            <a:endCxn id="69" idx="0"/>
          </p:cNvCxnSpPr>
          <p:nvPr/>
        </p:nvCxnSpPr>
        <p:spPr bwMode="auto">
          <a:xfrm flipH="1">
            <a:off x="5476959" y="3929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6" name="矩形 75"/>
          <p:cNvSpPr/>
          <p:nvPr/>
        </p:nvSpPr>
        <p:spPr>
          <a:xfrm>
            <a:off x="5177559" y="3886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7" name="矩形 76"/>
          <p:cNvSpPr/>
          <p:nvPr/>
        </p:nvSpPr>
        <p:spPr>
          <a:xfrm>
            <a:off x="7234959" y="3219243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8" name="矩形 77"/>
          <p:cNvSpPr/>
          <p:nvPr/>
        </p:nvSpPr>
        <p:spPr>
          <a:xfrm>
            <a:off x="6408805" y="2367957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316518" y="42924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81" name="直接连接符 80"/>
          <p:cNvCxnSpPr>
            <a:stCxn id="63" idx="5"/>
            <a:endCxn id="79" idx="0"/>
          </p:cNvCxnSpPr>
          <p:nvPr/>
        </p:nvCxnSpPr>
        <p:spPr bwMode="auto">
          <a:xfrm>
            <a:off x="6110422" y="3929014"/>
            <a:ext cx="440096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6766959" y="495935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84" name="直接连接符 83"/>
          <p:cNvCxnSpPr>
            <a:stCxn id="79" idx="5"/>
            <a:endCxn id="83" idx="0"/>
          </p:cNvCxnSpPr>
          <p:nvPr/>
        </p:nvCxnSpPr>
        <p:spPr bwMode="auto">
          <a:xfrm>
            <a:off x="6715981" y="4661135"/>
            <a:ext cx="284978" cy="29822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矩形 84"/>
          <p:cNvSpPr/>
          <p:nvPr/>
        </p:nvSpPr>
        <p:spPr>
          <a:xfrm>
            <a:off x="6926118" y="4527357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8" name="矩形 87"/>
          <p:cNvSpPr/>
          <p:nvPr/>
        </p:nvSpPr>
        <p:spPr>
          <a:xfrm>
            <a:off x="6091959" y="26160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5363645" y="3352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6015759" y="3276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" name="矩形 92"/>
          <p:cNvSpPr/>
          <p:nvPr/>
        </p:nvSpPr>
        <p:spPr>
          <a:xfrm>
            <a:off x="6629400" y="39624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137F16"/>
                </a:solidFill>
              </a:rPr>
              <a:t>LR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3887445" y="4425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61200" y="5110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</a:p>
        </p:txBody>
      </p: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3200400" y="5135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52" name="直接连接符 51"/>
          <p:cNvCxnSpPr>
            <a:stCxn id="47" idx="3"/>
            <a:endCxn id="51" idx="0"/>
          </p:cNvCxnSpPr>
          <p:nvPr/>
        </p:nvCxnSpPr>
        <p:spPr bwMode="auto">
          <a:xfrm flipH="1">
            <a:off x="3434400" y="4794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47" idx="5"/>
            <a:endCxn id="50" idx="0"/>
          </p:cNvCxnSpPr>
          <p:nvPr/>
        </p:nvCxnSpPr>
        <p:spPr bwMode="auto">
          <a:xfrm>
            <a:off x="4286908" y="4794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2732400" y="5852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51" idx="3"/>
            <a:endCxn id="54" idx="0"/>
          </p:cNvCxnSpPr>
          <p:nvPr/>
        </p:nvCxnSpPr>
        <p:spPr bwMode="auto">
          <a:xfrm flipH="1">
            <a:off x="2966400" y="5504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667000" y="546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4876800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4093619" y="5842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62" name="直接连接符 61"/>
          <p:cNvCxnSpPr>
            <a:stCxn id="50" idx="3"/>
            <a:endCxn id="61" idx="0"/>
          </p:cNvCxnSpPr>
          <p:nvPr/>
        </p:nvCxnSpPr>
        <p:spPr bwMode="auto">
          <a:xfrm flipH="1">
            <a:off x="4327619" y="5478814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>
          <a:xfrm>
            <a:off x="4038600" y="5410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00" name="矩形 99"/>
          <p:cNvSpPr/>
          <p:nvPr/>
        </p:nvSpPr>
        <p:spPr>
          <a:xfrm>
            <a:off x="4195041" y="4908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853086" y="4927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533333" y="4851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5002733" y="5892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cxnSp>
        <p:nvCxnSpPr>
          <p:cNvPr id="108" name="直接连接符 107"/>
          <p:cNvCxnSpPr>
            <a:stCxn id="50" idx="5"/>
            <a:endCxn id="107" idx="0"/>
          </p:cNvCxnSpPr>
          <p:nvPr/>
        </p:nvCxnSpPr>
        <p:spPr bwMode="auto">
          <a:xfrm>
            <a:off x="4960663" y="5478814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矩形 108"/>
          <p:cNvSpPr/>
          <p:nvPr/>
        </p:nvSpPr>
        <p:spPr>
          <a:xfrm>
            <a:off x="5165933" y="548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1" name="矩形 110"/>
          <p:cNvSpPr/>
          <p:nvPr/>
        </p:nvSpPr>
        <p:spPr>
          <a:xfrm>
            <a:off x="3509241" y="4298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053486" y="403860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267200" y="4245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" name="右箭头 132"/>
          <p:cNvSpPr/>
          <p:nvPr/>
        </p:nvSpPr>
        <p:spPr bwMode="auto">
          <a:xfrm rot="19792164">
            <a:off x="5488787" y="523077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389489" y="4732782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FF0000"/>
                </a:solidFill>
              </a:rPr>
              <a:t>放回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505200" y="18603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parent_a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1" grpId="0" animBg="1"/>
      <p:bldP spid="54" grpId="0" animBg="1"/>
      <p:bldP spid="57" grpId="0"/>
      <p:bldP spid="58" grpId="0"/>
      <p:bldP spid="61" grpId="0" animBg="1"/>
      <p:bldP spid="99" grpId="0"/>
      <p:bldP spid="100" grpId="0"/>
      <p:bldP spid="101" grpId="0"/>
      <p:bldP spid="102" grpId="0"/>
      <p:bldP spid="107" grpId="0" animBg="1"/>
      <p:bldP spid="109" grpId="0"/>
      <p:bldP spid="111" grpId="0"/>
      <p:bldP spid="132" grpId="0"/>
      <p:bldP spid="133" grpId="0" animBg="1"/>
      <p:bldP spid="134" grpId="0"/>
      <p:bldP spid="9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例：向</a:t>
            </a:r>
            <a:r>
              <a:rPr lang="en-US" altLang="zh-CN" kern="0" dirty="0"/>
              <a:t>AVL</a:t>
            </a:r>
            <a:r>
              <a:rPr lang="zh-CN" altLang="en-US" kern="0" dirty="0"/>
              <a:t>树中，插入</a:t>
            </a:r>
            <a:r>
              <a:rPr lang="en-US" altLang="zh-CN" kern="0" dirty="0"/>
              <a:t>55</a:t>
            </a:r>
            <a:r>
              <a:rPr lang="zh-CN" altLang="en-US" kern="0" dirty="0"/>
              <a:t>，按算法流程走一遍？</a:t>
            </a:r>
            <a:endParaRPr lang="en-US" altLang="zh-CN" kern="0" dirty="0"/>
          </a:p>
        </p:txBody>
      </p:sp>
      <p:sp>
        <p:nvSpPr>
          <p:cNvPr id="80" name="矩形 79"/>
          <p:cNvSpPr/>
          <p:nvPr/>
        </p:nvSpPr>
        <p:spPr>
          <a:xfrm>
            <a:off x="457200" y="1014290"/>
            <a:ext cx="8686800" cy="99719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4. </a:t>
            </a:r>
            <a:r>
              <a:rPr lang="zh-CN" altLang="en-US" kern="0" dirty="0">
                <a:solidFill>
                  <a:srgbClr val="0000CC"/>
                </a:solidFill>
              </a:rPr>
              <a:t>判断失衡模式</a:t>
            </a:r>
            <a:r>
              <a:rPr lang="en-US" altLang="zh-CN" kern="0" dirty="0">
                <a:solidFill>
                  <a:srgbClr val="0000CC"/>
                </a:solidFill>
              </a:rPr>
              <a:t>(LL, RR, LR, RL)</a:t>
            </a:r>
            <a:r>
              <a:rPr lang="zh-CN" altLang="en-US" kern="0" dirty="0">
                <a:solidFill>
                  <a:srgbClr val="0000CC"/>
                </a:solidFill>
              </a:rPr>
              <a:t>，并按规则调整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en-US" altLang="zh-CN" sz="2600" kern="0" dirty="0"/>
              <a:t>-- </a:t>
            </a:r>
            <a:r>
              <a:rPr lang="zh-CN" altLang="en-US" sz="2600" kern="0" dirty="0"/>
              <a:t>依据</a:t>
            </a:r>
            <a:r>
              <a:rPr lang="en-US" altLang="zh-CN" sz="2600" kern="0" dirty="0"/>
              <a:t>B</a:t>
            </a:r>
            <a:r>
              <a:rPr lang="zh-CN" altLang="en-US" sz="2600" kern="0" dirty="0"/>
              <a:t>是</a:t>
            </a:r>
            <a:r>
              <a:rPr lang="en-US" altLang="zh-CN" sz="2600" kern="0" dirty="0"/>
              <a:t>A</a:t>
            </a:r>
            <a:r>
              <a:rPr lang="zh-CN" altLang="en-US" sz="2600" kern="0" dirty="0"/>
              <a:t>的左</a:t>
            </a:r>
            <a:r>
              <a:rPr lang="en-US" altLang="zh-CN" sz="2600" kern="0" dirty="0"/>
              <a:t>or</a:t>
            </a:r>
            <a:r>
              <a:rPr lang="zh-CN" altLang="en-US" sz="2600" kern="0" dirty="0"/>
              <a:t>右孩子、</a:t>
            </a:r>
            <a:r>
              <a:rPr lang="en-US" altLang="zh-CN" sz="2600" kern="0" dirty="0"/>
              <a:t>B-&gt;bf</a:t>
            </a:r>
            <a:r>
              <a:rPr lang="zh-CN" altLang="en-US" sz="2600" kern="0" dirty="0"/>
              <a:t>值，判定失衡模式；</a:t>
            </a:r>
            <a:endParaRPr lang="en-US" altLang="zh-CN" sz="2600" kern="0" dirty="0"/>
          </a:p>
        </p:txBody>
      </p:sp>
      <p:sp>
        <p:nvSpPr>
          <p:cNvPr id="42" name="Oval 26"/>
          <p:cNvSpPr>
            <a:spLocks noChangeArrowheads="1"/>
          </p:cNvSpPr>
          <p:nvPr/>
        </p:nvSpPr>
        <p:spPr bwMode="auto">
          <a:xfrm>
            <a:off x="3667959" y="27575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20</a:t>
            </a:r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014359" y="199368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40</a:t>
            </a:r>
          </a:p>
        </p:txBody>
      </p: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3166200" y="353682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43" idx="3"/>
            <a:endCxn id="42" idx="0"/>
          </p:cNvCxnSpPr>
          <p:nvPr/>
        </p:nvCxnSpPr>
        <p:spPr bwMode="auto">
          <a:xfrm flipH="1">
            <a:off x="3901959" y="2362421"/>
            <a:ext cx="1180937" cy="39516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43" idx="5"/>
            <a:endCxn id="95" idx="0"/>
          </p:cNvCxnSpPr>
          <p:nvPr/>
        </p:nvCxnSpPr>
        <p:spPr bwMode="auto">
          <a:xfrm>
            <a:off x="5413822" y="2362421"/>
            <a:ext cx="1233849" cy="4844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2" idx="3"/>
            <a:endCxn id="49" idx="0"/>
          </p:cNvCxnSpPr>
          <p:nvPr/>
        </p:nvCxnSpPr>
        <p:spPr bwMode="auto">
          <a:xfrm flipH="1">
            <a:off x="3400200" y="3126325"/>
            <a:ext cx="336296" cy="4105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>
            <a:stCxn id="72" idx="0"/>
            <a:endCxn id="42" idx="5"/>
          </p:cNvCxnSpPr>
          <p:nvPr/>
        </p:nvCxnSpPr>
        <p:spPr bwMode="auto">
          <a:xfrm flipH="1" flipV="1">
            <a:off x="4067422" y="3126325"/>
            <a:ext cx="385178" cy="387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4218600" y="351345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30</a:t>
            </a:r>
          </a:p>
        </p:txBody>
      </p:sp>
      <p:sp>
        <p:nvSpPr>
          <p:cNvPr id="73" name="矩形 72"/>
          <p:cNvSpPr/>
          <p:nvPr/>
        </p:nvSpPr>
        <p:spPr>
          <a:xfrm>
            <a:off x="31242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4" name="矩形 73"/>
          <p:cNvSpPr/>
          <p:nvPr/>
        </p:nvSpPr>
        <p:spPr>
          <a:xfrm>
            <a:off x="4343400" y="3048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75" name="矩形 74"/>
          <p:cNvSpPr/>
          <p:nvPr/>
        </p:nvSpPr>
        <p:spPr>
          <a:xfrm>
            <a:off x="3561272" y="2311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82" name="矩形 81"/>
          <p:cNvSpPr/>
          <p:nvPr/>
        </p:nvSpPr>
        <p:spPr>
          <a:xfrm>
            <a:off x="5325918" y="17268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215159" y="25140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sp>
        <p:nvSpPr>
          <p:cNvPr id="87" name="矩形 86"/>
          <p:cNvSpPr/>
          <p:nvPr/>
        </p:nvSpPr>
        <p:spPr>
          <a:xfrm>
            <a:off x="1374318" y="20316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90" name="右箭头 89"/>
          <p:cNvSpPr/>
          <p:nvPr/>
        </p:nvSpPr>
        <p:spPr bwMode="auto">
          <a:xfrm>
            <a:off x="2040159" y="2616000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127948" y="219420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插入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 bwMode="auto">
          <a:xfrm>
            <a:off x="7378200" y="2631596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465989" y="2265529"/>
            <a:ext cx="944489" cy="9725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137F16"/>
                </a:solidFill>
              </a:rPr>
              <a:t>LR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rgbClr val="137F16"/>
                </a:solidFill>
              </a:rPr>
              <a:t>调整</a:t>
            </a:r>
            <a:endParaRPr lang="zh-CN" altLang="en-US" sz="2600" dirty="0">
              <a:solidFill>
                <a:srgbClr val="137F16"/>
              </a:solidFill>
            </a:endParaRPr>
          </a:p>
        </p:txBody>
      </p:sp>
      <p:sp>
        <p:nvSpPr>
          <p:cNvPr id="95" name="Oval 28"/>
          <p:cNvSpPr>
            <a:spLocks noChangeArrowheads="1"/>
          </p:cNvSpPr>
          <p:nvPr/>
        </p:nvSpPr>
        <p:spPr bwMode="auto">
          <a:xfrm>
            <a:off x="6413671" y="2846876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7087426" y="3531221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</a:p>
        </p:txBody>
      </p:sp>
      <p:sp>
        <p:nvSpPr>
          <p:cNvPr id="97" name="Oval 29"/>
          <p:cNvSpPr>
            <a:spLocks noChangeArrowheads="1"/>
          </p:cNvSpPr>
          <p:nvPr/>
        </p:nvSpPr>
        <p:spPr bwMode="auto">
          <a:xfrm>
            <a:off x="5726626" y="3556421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98" name="直接连接符 97"/>
          <p:cNvCxnSpPr>
            <a:stCxn id="95" idx="3"/>
            <a:endCxn id="97" idx="0"/>
          </p:cNvCxnSpPr>
          <p:nvPr/>
        </p:nvCxnSpPr>
        <p:spPr bwMode="auto">
          <a:xfrm flipH="1">
            <a:off x="5960626" y="3215611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>
            <a:stCxn id="95" idx="5"/>
            <a:endCxn id="96" idx="0"/>
          </p:cNvCxnSpPr>
          <p:nvPr/>
        </p:nvCxnSpPr>
        <p:spPr bwMode="auto">
          <a:xfrm>
            <a:off x="6813134" y="3215611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5258626" y="4273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105" name="直接连接符 104"/>
          <p:cNvCxnSpPr>
            <a:stCxn id="97" idx="3"/>
            <a:endCxn id="104" idx="0"/>
          </p:cNvCxnSpPr>
          <p:nvPr/>
        </p:nvCxnSpPr>
        <p:spPr bwMode="auto">
          <a:xfrm flipH="1">
            <a:off x="5492626" y="3925156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矩形 105"/>
          <p:cNvSpPr/>
          <p:nvPr/>
        </p:nvSpPr>
        <p:spPr>
          <a:xfrm>
            <a:off x="5193226" y="38823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0" name="矩形 109"/>
          <p:cNvSpPr/>
          <p:nvPr/>
        </p:nvSpPr>
        <p:spPr>
          <a:xfrm>
            <a:off x="7403026" y="3215385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2" name="Oval 30"/>
          <p:cNvSpPr>
            <a:spLocks noChangeArrowheads="1"/>
          </p:cNvSpPr>
          <p:nvPr/>
        </p:nvSpPr>
        <p:spPr bwMode="auto">
          <a:xfrm>
            <a:off x="6619845" y="42633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113" name="直接连接符 112"/>
          <p:cNvCxnSpPr>
            <a:stCxn id="96" idx="3"/>
            <a:endCxn id="112" idx="0"/>
          </p:cNvCxnSpPr>
          <p:nvPr/>
        </p:nvCxnSpPr>
        <p:spPr bwMode="auto">
          <a:xfrm flipH="1">
            <a:off x="6853845" y="3899956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6564826" y="38313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5" name="矩形 114"/>
          <p:cNvSpPr/>
          <p:nvPr/>
        </p:nvSpPr>
        <p:spPr>
          <a:xfrm>
            <a:off x="6721267" y="332949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5379312" y="334894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059559" y="32727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7528959" y="43137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cxnSp>
        <p:nvCxnSpPr>
          <p:cNvPr id="119" name="直接连接符 118"/>
          <p:cNvCxnSpPr>
            <a:stCxn id="96" idx="5"/>
            <a:endCxn id="118" idx="0"/>
          </p:cNvCxnSpPr>
          <p:nvPr/>
        </p:nvCxnSpPr>
        <p:spPr bwMode="auto">
          <a:xfrm>
            <a:off x="7486889" y="3899956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矩形 119"/>
          <p:cNvSpPr/>
          <p:nvPr/>
        </p:nvSpPr>
        <p:spPr>
          <a:xfrm>
            <a:off x="7692159" y="3907542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21" name="矩形 120"/>
          <p:cNvSpPr/>
          <p:nvPr/>
        </p:nvSpPr>
        <p:spPr>
          <a:xfrm>
            <a:off x="6035467" y="2719899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793426" y="26670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3" name="矩形 122"/>
          <p:cNvSpPr/>
          <p:nvPr/>
        </p:nvSpPr>
        <p:spPr>
          <a:xfrm>
            <a:off x="3505200" y="18603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parent_a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2" name="Oval 28"/>
          <p:cNvSpPr>
            <a:spLocks noChangeArrowheads="1"/>
          </p:cNvSpPr>
          <p:nvPr/>
        </p:nvSpPr>
        <p:spPr bwMode="auto">
          <a:xfrm>
            <a:off x="3887445" y="4425734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4561200" y="51100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80</a:t>
            </a: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3200400" y="5135279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60</a:t>
            </a:r>
            <a:endParaRPr lang="zh-CN" altLang="en-US" dirty="0"/>
          </a:p>
        </p:txBody>
      </p:sp>
      <p:cxnSp>
        <p:nvCxnSpPr>
          <p:cNvPr id="99" name="直接连接符 98"/>
          <p:cNvCxnSpPr>
            <a:stCxn id="92" idx="3"/>
            <a:endCxn id="94" idx="0"/>
          </p:cNvCxnSpPr>
          <p:nvPr/>
        </p:nvCxnSpPr>
        <p:spPr bwMode="auto">
          <a:xfrm flipH="1">
            <a:off x="3434400" y="4794469"/>
            <a:ext cx="521582" cy="3408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2" idx="5"/>
            <a:endCxn id="93" idx="0"/>
          </p:cNvCxnSpPr>
          <p:nvPr/>
        </p:nvCxnSpPr>
        <p:spPr bwMode="auto">
          <a:xfrm>
            <a:off x="4286908" y="4794469"/>
            <a:ext cx="508292" cy="315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9"/>
          <p:cNvSpPr>
            <a:spLocks noChangeArrowheads="1"/>
          </p:cNvSpPr>
          <p:nvPr/>
        </p:nvSpPr>
        <p:spPr bwMode="auto">
          <a:xfrm>
            <a:off x="2732400" y="585239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50</a:t>
            </a:r>
            <a:endParaRPr lang="zh-CN" altLang="en-US" dirty="0"/>
          </a:p>
        </p:txBody>
      </p:sp>
      <p:cxnSp>
        <p:nvCxnSpPr>
          <p:cNvPr id="102" name="直接连接符 101"/>
          <p:cNvCxnSpPr>
            <a:stCxn id="94" idx="3"/>
            <a:endCxn id="101" idx="0"/>
          </p:cNvCxnSpPr>
          <p:nvPr/>
        </p:nvCxnSpPr>
        <p:spPr bwMode="auto">
          <a:xfrm flipH="1">
            <a:off x="2966400" y="5504014"/>
            <a:ext cx="302537" cy="3483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7" name="矩形 106"/>
          <p:cNvSpPr/>
          <p:nvPr/>
        </p:nvSpPr>
        <p:spPr>
          <a:xfrm>
            <a:off x="2667000" y="5461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08" name="矩形 107"/>
          <p:cNvSpPr/>
          <p:nvPr/>
        </p:nvSpPr>
        <p:spPr>
          <a:xfrm>
            <a:off x="4876800" y="4794243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4093619" y="5842200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75</a:t>
            </a:r>
          </a:p>
        </p:txBody>
      </p:sp>
      <p:cxnSp>
        <p:nvCxnSpPr>
          <p:cNvPr id="111" name="直接连接符 110"/>
          <p:cNvCxnSpPr>
            <a:stCxn id="93" idx="3"/>
            <a:endCxn id="109" idx="0"/>
          </p:cNvCxnSpPr>
          <p:nvPr/>
        </p:nvCxnSpPr>
        <p:spPr bwMode="auto">
          <a:xfrm flipH="1">
            <a:off x="4327619" y="5478814"/>
            <a:ext cx="302118" cy="3633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6" name="矩形 165"/>
          <p:cNvSpPr/>
          <p:nvPr/>
        </p:nvSpPr>
        <p:spPr>
          <a:xfrm>
            <a:off x="4038600" y="54102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67" name="矩形 166"/>
          <p:cNvSpPr/>
          <p:nvPr/>
        </p:nvSpPr>
        <p:spPr>
          <a:xfrm>
            <a:off x="4195041" y="490835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A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2853086" y="492780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B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533333" y="48516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0" name="Oval 30"/>
          <p:cNvSpPr>
            <a:spLocks noChangeArrowheads="1"/>
          </p:cNvSpPr>
          <p:nvPr/>
        </p:nvSpPr>
        <p:spPr bwMode="auto">
          <a:xfrm>
            <a:off x="5002733" y="5892600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cxnSp>
        <p:nvCxnSpPr>
          <p:cNvPr id="171" name="直接连接符 170"/>
          <p:cNvCxnSpPr>
            <a:stCxn id="93" idx="5"/>
            <a:endCxn id="170" idx="0"/>
          </p:cNvCxnSpPr>
          <p:nvPr/>
        </p:nvCxnSpPr>
        <p:spPr bwMode="auto">
          <a:xfrm>
            <a:off x="4960663" y="5478814"/>
            <a:ext cx="276070" cy="41378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2" name="矩形 171"/>
          <p:cNvSpPr/>
          <p:nvPr/>
        </p:nvSpPr>
        <p:spPr>
          <a:xfrm>
            <a:off x="5165933" y="5486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73" name="矩形 172"/>
          <p:cNvSpPr/>
          <p:nvPr/>
        </p:nvSpPr>
        <p:spPr>
          <a:xfrm>
            <a:off x="3509241" y="4298757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C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267200" y="4245858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5" name="右箭头 174"/>
          <p:cNvSpPr/>
          <p:nvPr/>
        </p:nvSpPr>
        <p:spPr bwMode="auto">
          <a:xfrm rot="19792164">
            <a:off x="5488787" y="5230778"/>
            <a:ext cx="1080000" cy="228600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389489" y="4732782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FF0000"/>
                </a:solidFill>
              </a:rPr>
              <a:t>放回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latin typeface="+mj-lt"/>
              </a:rPr>
              <a:t> 任一结点 </a:t>
            </a:r>
            <a:r>
              <a:rPr lang="en-US" altLang="zh-CN" sz="3200" kern="0" dirty="0">
                <a:solidFill>
                  <a:srgbClr val="007E00"/>
                </a:solidFill>
                <a:latin typeface="+mj-lt"/>
              </a:rPr>
              <a:t>&gt; </a:t>
            </a:r>
            <a:r>
              <a:rPr lang="zh-CN" altLang="en-US" sz="3200" kern="0" dirty="0">
                <a:solidFill>
                  <a:srgbClr val="007E00"/>
                </a:solidFill>
                <a:latin typeface="+mj-lt"/>
              </a:rPr>
              <a:t>其左子树，并且</a:t>
            </a:r>
            <a:endParaRPr lang="en-US" altLang="zh-CN" sz="3200" kern="0" dirty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              </a:t>
            </a:r>
            <a:r>
              <a:rPr lang="en-US" altLang="zh-CN" sz="3200" kern="0" dirty="0">
                <a:solidFill>
                  <a:srgbClr val="007E00"/>
                </a:solidFill>
                <a:latin typeface="+mj-lt"/>
              </a:rPr>
              <a:t>&lt; </a:t>
            </a:r>
            <a:r>
              <a:rPr lang="zh-CN" altLang="en-US" sz="3200" kern="0" dirty="0">
                <a:solidFill>
                  <a:srgbClr val="007E00"/>
                </a:solidFill>
                <a:latin typeface="+mj-lt"/>
              </a:rPr>
              <a:t>其右子树；</a:t>
            </a:r>
            <a:endParaRPr lang="en-US" altLang="zh-CN" sz="3200" kern="0" dirty="0">
              <a:solidFill>
                <a:srgbClr val="007E00"/>
              </a:solidFill>
              <a:latin typeface="+mj-lt"/>
            </a:endParaRPr>
          </a:p>
          <a:p>
            <a:pPr marL="108000" algn="just"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3399"/>
                </a:solidFill>
                <a:latin typeface="+mj-lt"/>
                <a:sym typeface="Wingdings" pitchFamily="2" charset="2"/>
              </a:rPr>
              <a:t> 重要性质：</a:t>
            </a:r>
            <a:endParaRPr lang="en-US" altLang="zh-CN" sz="3200" kern="0" dirty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>
                <a:latin typeface="+mj-lt"/>
                <a:sym typeface="Wingdings" pitchFamily="2" charset="2"/>
              </a:rPr>
              <a:t>  中序遍历二叉排序树</a:t>
            </a:r>
            <a:endParaRPr lang="en-US" altLang="zh-CN" sz="3200" kern="0" dirty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>
                <a:solidFill>
                  <a:srgbClr val="008000"/>
                </a:solidFill>
                <a:latin typeface="+mj-lt"/>
                <a:sym typeface="Wingdings" pitchFamily="2" charset="2"/>
              </a:rPr>
              <a:t>递增序列</a:t>
            </a:r>
            <a:endParaRPr lang="en-US" altLang="zh-CN" sz="3200" kern="0" dirty="0">
              <a:solidFill>
                <a:srgbClr val="008000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/>
              <a:t> </a:t>
            </a:r>
            <a:r>
              <a:rPr lang="zh-CN" altLang="en-US" sz="3000" dirty="0"/>
              <a:t>如何判断</a:t>
            </a:r>
            <a:r>
              <a:rPr lang="en-US" altLang="zh-CN" sz="3000" dirty="0"/>
              <a:t>1</a:t>
            </a:r>
            <a:r>
              <a:rPr lang="zh-CN" altLang="en-US" sz="3000" dirty="0"/>
              <a:t>棵二叉树</a:t>
            </a:r>
            <a:endParaRPr lang="en-US" altLang="zh-CN" sz="30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/>
              <a:t>  是否是二叉排序树？</a:t>
            </a:r>
            <a:endParaRPr lang="en-US" altLang="zh-CN" sz="3000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/>
              <a:t>  </a:t>
            </a:r>
            <a:r>
              <a:rPr lang="en-US" altLang="zh-CN" sz="3000" dirty="0">
                <a:solidFill>
                  <a:srgbClr val="008000"/>
                </a:solidFill>
              </a:rPr>
              <a:t>-- </a:t>
            </a:r>
            <a:r>
              <a:rPr lang="zh-CN" altLang="en-US" sz="3000" dirty="0">
                <a:solidFill>
                  <a:srgbClr val="008000"/>
                </a:solidFill>
              </a:rPr>
              <a:t>中序遍历，得到递增序列才是。</a:t>
            </a:r>
            <a:endParaRPr lang="en-US" altLang="zh-CN" sz="3000" dirty="0">
              <a:solidFill>
                <a:srgbClr val="008000"/>
              </a:solidFill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370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831600" y="131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7724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431200" y="2971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058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99</a:t>
            </a: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3914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6" idx="3"/>
            <a:endCxn id="35" idx="0"/>
          </p:cNvCxnSpPr>
          <p:nvPr/>
        </p:nvCxnSpPr>
        <p:spPr bwMode="auto">
          <a:xfrm rot="5400000">
            <a:off x="6354837" y="1599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6" idx="5"/>
            <a:endCxn id="37" idx="0"/>
          </p:cNvCxnSpPr>
          <p:nvPr/>
        </p:nvCxnSpPr>
        <p:spPr bwMode="auto">
          <a:xfrm rot="16200000" flipH="1">
            <a:off x="7463455" y="1576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5" idx="3"/>
            <a:endCxn id="38" idx="0"/>
          </p:cNvCxnSpPr>
          <p:nvPr/>
        </p:nvCxnSpPr>
        <p:spPr bwMode="auto">
          <a:xfrm flipH="1">
            <a:off x="5701200" y="2585391"/>
            <a:ext cx="314881" cy="386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7" idx="3"/>
            <a:endCxn id="40" idx="0"/>
          </p:cNvCxnSpPr>
          <p:nvPr/>
        </p:nvCxnSpPr>
        <p:spPr bwMode="auto">
          <a:xfrm rot="5400000">
            <a:off x="7552437" y="2694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37" idx="5"/>
            <a:endCxn id="39" idx="0"/>
          </p:cNvCxnSpPr>
          <p:nvPr/>
        </p:nvCxnSpPr>
        <p:spPr bwMode="auto">
          <a:xfrm rot="16200000" flipH="1">
            <a:off x="8200555" y="2618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0082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</a:t>
            </a:r>
          </a:p>
        </p:txBody>
      </p:sp>
      <p:cxnSp>
        <p:nvCxnSpPr>
          <p:cNvPr id="47" name="直接连接符 46"/>
          <p:cNvCxnSpPr>
            <a:stCxn id="38" idx="3"/>
            <a:endCxn id="46" idx="0"/>
          </p:cNvCxnSpPr>
          <p:nvPr/>
        </p:nvCxnSpPr>
        <p:spPr bwMode="auto">
          <a:xfrm rot="5400000">
            <a:off x="5190237" y="34899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9" idx="0"/>
            <a:endCxn id="38" idx="5"/>
          </p:cNvCxnSpPr>
          <p:nvPr/>
        </p:nvCxnSpPr>
        <p:spPr bwMode="auto">
          <a:xfrm rot="16200000" flipV="1">
            <a:off x="5799951" y="34941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860800" y="38250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</a:t>
            </a:r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479800" y="4702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8</a:t>
            </a:r>
          </a:p>
        </p:txBody>
      </p:sp>
      <p:cxnSp>
        <p:nvCxnSpPr>
          <p:cNvPr id="51" name="直接连接符 50"/>
          <p:cNvCxnSpPr>
            <a:stCxn id="49" idx="3"/>
            <a:endCxn id="50" idx="0"/>
          </p:cNvCxnSpPr>
          <p:nvPr/>
        </p:nvCxnSpPr>
        <p:spPr bwMode="auto">
          <a:xfrm flipH="1">
            <a:off x="5749800" y="4255201"/>
            <a:ext cx="190081" cy="4475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69342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0" idx="3"/>
            <a:endCxn id="52" idx="0"/>
          </p:cNvCxnSpPr>
          <p:nvPr/>
        </p:nvCxnSpPr>
        <p:spPr bwMode="auto">
          <a:xfrm rot="5400000">
            <a:off x="7095237" y="3532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477000" y="4821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25</a:t>
            </a:r>
          </a:p>
        </p:txBody>
      </p:sp>
      <p:cxnSp>
        <p:nvCxnSpPr>
          <p:cNvPr id="55" name="直接连接符 54"/>
          <p:cNvCxnSpPr>
            <a:stCxn id="52" idx="3"/>
            <a:endCxn id="54" idx="0"/>
          </p:cNvCxnSpPr>
          <p:nvPr/>
        </p:nvCxnSpPr>
        <p:spPr bwMode="auto">
          <a:xfrm rot="5400000">
            <a:off x="6638423" y="4446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52" idx="5"/>
          </p:cNvCxnSpPr>
          <p:nvPr/>
        </p:nvCxnSpPr>
        <p:spPr bwMode="auto">
          <a:xfrm rot="16200000" flipV="1">
            <a:off x="7279037" y="4454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4836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41</a:t>
            </a: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7080000" y="579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32</a:t>
            </a:r>
          </a:p>
        </p:txBody>
      </p:sp>
      <p:cxnSp>
        <p:nvCxnSpPr>
          <p:cNvPr id="59" name="直接连接符 58"/>
          <p:cNvCxnSpPr>
            <a:stCxn id="57" idx="3"/>
            <a:endCxn id="58" idx="0"/>
          </p:cNvCxnSpPr>
          <p:nvPr/>
        </p:nvCxnSpPr>
        <p:spPr bwMode="auto">
          <a:xfrm flipH="1">
            <a:off x="7350000" y="5266628"/>
            <a:ext cx="120481" cy="524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7" idx="5"/>
          </p:cNvCxnSpPr>
          <p:nvPr/>
        </p:nvCxnSpPr>
        <p:spPr bwMode="auto">
          <a:xfrm rot="16200000" flipV="1">
            <a:off x="7717047" y="5401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848600" y="5803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算法</a:t>
            </a:r>
            <a:r>
              <a:rPr lang="en-US" altLang="zh-CN" kern="0" dirty="0"/>
              <a:t>7.6  AVL</a:t>
            </a:r>
            <a:r>
              <a:rPr lang="zh-CN" altLang="en-US" kern="0" dirty="0"/>
              <a:t>树的插入算法</a:t>
            </a:r>
            <a:endParaRPr lang="en-US" altLang="zh-CN" kern="0" dirty="0"/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000" kern="0" dirty="0"/>
              <a:t>  </a:t>
            </a:r>
            <a:r>
              <a:rPr lang="en-US" altLang="zh-CN" sz="3000" kern="0" dirty="0" err="1"/>
              <a:t>avlInsert</a:t>
            </a:r>
            <a:r>
              <a:rPr lang="en-US" altLang="zh-CN" sz="3000" kern="0" dirty="0"/>
              <a:t>(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PAVLTree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ptree</a:t>
            </a:r>
            <a:r>
              <a:rPr lang="en-US" altLang="zh-CN" sz="3000" kern="0" dirty="0"/>
              <a:t>,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KeyType</a:t>
            </a:r>
            <a:r>
              <a:rPr lang="en-US" altLang="zh-CN" sz="3000" kern="0" dirty="0"/>
              <a:t> key)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{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PAVLNode</a:t>
            </a:r>
            <a:r>
              <a:rPr lang="en-US" altLang="zh-CN" sz="3000" kern="0" dirty="0"/>
              <a:t> a, b, </a:t>
            </a:r>
            <a:r>
              <a:rPr lang="en-US" altLang="zh-CN" sz="3000" kern="0" dirty="0" err="1"/>
              <a:t>parent_a</a:t>
            </a:r>
            <a:r>
              <a:rPr lang="en-US" altLang="zh-CN" sz="3000" kern="0" dirty="0"/>
              <a:t>, p, q, 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000" kern="0" dirty="0"/>
              <a:t> d;   </a:t>
            </a:r>
            <a:r>
              <a:rPr lang="en-US" altLang="zh-CN" sz="2600" kern="0" dirty="0">
                <a:solidFill>
                  <a:srgbClr val="008000"/>
                </a:solidFill>
              </a:rPr>
              <a:t>//d=1</a:t>
            </a:r>
            <a:r>
              <a:rPr lang="zh-CN" altLang="en-US" sz="2600" kern="0" dirty="0">
                <a:solidFill>
                  <a:srgbClr val="008000"/>
                </a:solidFill>
              </a:rPr>
              <a:t>表示：新插入结点在</a:t>
            </a:r>
            <a:r>
              <a:rPr lang="en-US" altLang="zh-CN" sz="2600" kern="0" dirty="0">
                <a:solidFill>
                  <a:srgbClr val="008000"/>
                </a:solidFill>
              </a:rPr>
              <a:t>a</a:t>
            </a:r>
            <a:r>
              <a:rPr lang="zh-CN" altLang="en-US" sz="2600" kern="0" dirty="0">
                <a:solidFill>
                  <a:srgbClr val="008000"/>
                </a:solidFill>
              </a:rPr>
              <a:t>的右子树中</a:t>
            </a:r>
            <a:endParaRPr lang="en-US" altLang="zh-CN" sz="2600" kern="0" dirty="0">
              <a:solidFill>
                <a:srgbClr val="008000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if( *</a:t>
            </a:r>
            <a:r>
              <a:rPr lang="en-US" altLang="zh-CN" sz="3000" kern="0" dirty="0" err="1"/>
              <a:t>ptree</a:t>
            </a:r>
            <a:r>
              <a:rPr lang="en-US" altLang="zh-CN" sz="3000" kern="0" dirty="0"/>
              <a:t> == Null)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{   *</a:t>
            </a:r>
            <a:r>
              <a:rPr lang="en-US" altLang="zh-CN" sz="3000" kern="0" dirty="0" err="1"/>
              <a:t>ptree</a:t>
            </a:r>
            <a:r>
              <a:rPr lang="en-US" altLang="zh-CN" sz="3000" kern="0" dirty="0"/>
              <a:t>=</a:t>
            </a:r>
            <a:r>
              <a:rPr lang="en-US" altLang="zh-CN" sz="3000" kern="0" dirty="0" err="1">
                <a:solidFill>
                  <a:srgbClr val="C00000"/>
                </a:solidFill>
              </a:rPr>
              <a:t>creatNode</a:t>
            </a:r>
            <a:r>
              <a:rPr lang="en-US" altLang="zh-CN" sz="3000" kern="0" dirty="0"/>
              <a:t>(key) ; </a:t>
            </a:r>
            <a:r>
              <a:rPr lang="en-US" altLang="zh-CN" sz="3000" kern="0" dirty="0">
                <a:solidFill>
                  <a:srgbClr val="008000"/>
                </a:solidFill>
              </a:rPr>
              <a:t>//</a:t>
            </a:r>
            <a:r>
              <a:rPr lang="zh-CN" altLang="en-US" sz="3000" kern="0" dirty="0">
                <a:solidFill>
                  <a:srgbClr val="008000"/>
                </a:solidFill>
              </a:rPr>
              <a:t>建立结点</a:t>
            </a:r>
            <a:endParaRPr lang="en-US" altLang="zh-CN" sz="3000" kern="0" dirty="0">
              <a:solidFill>
                <a:srgbClr val="008000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return(1);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a=p=*</a:t>
            </a:r>
            <a:r>
              <a:rPr lang="en-US" altLang="zh-CN" sz="3000" kern="0" dirty="0" err="1"/>
              <a:t>ptree</a:t>
            </a:r>
            <a:r>
              <a:rPr lang="en-US" altLang="zh-CN" sz="3000" kern="0" dirty="0"/>
              <a:t>;   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en-US" altLang="zh-CN" sz="3000" kern="0" dirty="0" err="1"/>
              <a:t>parent_a</a:t>
            </a:r>
            <a:r>
              <a:rPr lang="en-US" altLang="zh-CN" sz="3000" kern="0" dirty="0"/>
              <a:t>=q=Null;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8000"/>
                </a:solidFill>
              </a:rPr>
              <a:t>    </a:t>
            </a:r>
            <a:r>
              <a:rPr lang="en-US" altLang="zh-CN" sz="2600" kern="0" dirty="0">
                <a:solidFill>
                  <a:srgbClr val="008000"/>
                </a:solidFill>
              </a:rPr>
              <a:t>//q</a:t>
            </a:r>
            <a:r>
              <a:rPr lang="zh-CN" altLang="en-US" sz="2600" kern="0" dirty="0">
                <a:solidFill>
                  <a:srgbClr val="008000"/>
                </a:solidFill>
              </a:rPr>
              <a:t>用作</a:t>
            </a:r>
            <a:r>
              <a:rPr lang="en-US" altLang="zh-CN" sz="2600" kern="0" dirty="0">
                <a:solidFill>
                  <a:srgbClr val="008000"/>
                </a:solidFill>
              </a:rPr>
              <a:t>p</a:t>
            </a:r>
            <a:r>
              <a:rPr lang="zh-CN" altLang="en-US" sz="2600" kern="0" dirty="0">
                <a:solidFill>
                  <a:srgbClr val="008000"/>
                </a:solidFill>
              </a:rPr>
              <a:t>的父亲</a:t>
            </a:r>
            <a:endParaRPr lang="en-US" altLang="zh-CN" sz="2600" kern="0" dirty="0">
              <a:solidFill>
                <a:srgbClr val="008000"/>
              </a:solidFill>
            </a:endParaRPr>
          </a:p>
        </p:txBody>
      </p: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3810000" y="2514600"/>
            <a:ext cx="5334000" cy="434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while(p!=null)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{   if(key==p-&gt;key)  return 1;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q=p;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if(key&lt;p-&gt;key)   p=p-&gt;</a:t>
            </a:r>
            <a:r>
              <a:rPr lang="en-US" altLang="zh-CN" sz="3000" kern="0" dirty="0" err="1"/>
              <a:t>llink</a:t>
            </a:r>
            <a:r>
              <a:rPr lang="en-US" altLang="zh-CN" sz="3000" kern="0" dirty="0"/>
              <a:t>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else  p=p-&gt;</a:t>
            </a:r>
            <a:r>
              <a:rPr lang="en-US" altLang="zh-CN" sz="3000" kern="0" dirty="0" err="1"/>
              <a:t>rlink</a:t>
            </a:r>
            <a:r>
              <a:rPr lang="en-US" altLang="zh-CN" sz="3000" kern="0" dirty="0"/>
              <a:t>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}</a:t>
            </a:r>
            <a:endParaRPr lang="en-US" altLang="zh-CN" sz="3000" kern="0" dirty="0">
              <a:solidFill>
                <a:srgbClr val="137F1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44109" y="3579638"/>
            <a:ext cx="4923692" cy="10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if(p-&gt;bf !=0)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{ a=p;    </a:t>
            </a:r>
            <a:r>
              <a:rPr lang="en-US" altLang="zh-CN" sz="3000" kern="0" dirty="0" err="1">
                <a:solidFill>
                  <a:srgbClr val="990099"/>
                </a:solidFill>
              </a:rPr>
              <a:t>parent_a</a:t>
            </a:r>
            <a:r>
              <a:rPr lang="en-US" altLang="zh-CN" sz="3000" kern="0" dirty="0">
                <a:solidFill>
                  <a:srgbClr val="990099"/>
                </a:solidFill>
              </a:rPr>
              <a:t>=q; }</a:t>
            </a:r>
          </a:p>
        </p:txBody>
      </p:sp>
      <p:sp>
        <p:nvSpPr>
          <p:cNvPr id="47" name="矩形 46"/>
          <p:cNvSpPr/>
          <p:nvPr/>
        </p:nvSpPr>
        <p:spPr>
          <a:xfrm>
            <a:off x="4191000" y="6104641"/>
            <a:ext cx="5105400" cy="52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>
                <a:solidFill>
                  <a:srgbClr val="C00000"/>
                </a:solidFill>
              </a:rPr>
              <a:t>//1. </a:t>
            </a:r>
            <a:r>
              <a:rPr lang="zh-CN" altLang="en-US" sz="2600" kern="0" dirty="0">
                <a:solidFill>
                  <a:srgbClr val="C00000"/>
                </a:solidFill>
              </a:rPr>
              <a:t>寻找插入位置，及可疑点</a:t>
            </a:r>
            <a:r>
              <a:rPr lang="en-US" altLang="zh-CN" sz="2600" kern="0" dirty="0">
                <a:solidFill>
                  <a:srgbClr val="C0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/>
      <p:bldP spid="4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/>
              <a:t>     </a:t>
            </a:r>
            <a:r>
              <a:rPr lang="en-US" altLang="zh-CN" sz="2600" kern="0" dirty="0">
                <a:solidFill>
                  <a:srgbClr val="137F16"/>
                </a:solidFill>
              </a:rPr>
              <a:t>//</a:t>
            </a:r>
            <a:r>
              <a:rPr lang="zh-CN" altLang="en-US" sz="2600" kern="0" dirty="0">
                <a:solidFill>
                  <a:srgbClr val="137F16"/>
                </a:solidFill>
              </a:rPr>
              <a:t>接下来，插入新结点，且</a:t>
            </a:r>
            <a:r>
              <a:rPr lang="en-US" altLang="zh-CN" sz="2600" kern="0" dirty="0">
                <a:solidFill>
                  <a:srgbClr val="137F16"/>
                </a:solidFill>
              </a:rPr>
              <a:t>q</a:t>
            </a:r>
            <a:r>
              <a:rPr lang="zh-CN" altLang="en-US" sz="2600" kern="0" dirty="0">
                <a:solidFill>
                  <a:srgbClr val="137F16"/>
                </a:solidFill>
              </a:rPr>
              <a:t>是插入位置的父亲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node= </a:t>
            </a:r>
            <a:r>
              <a:rPr lang="en-US" altLang="zh-CN" sz="3000" kern="0" dirty="0" err="1">
                <a:solidFill>
                  <a:srgbClr val="C00000"/>
                </a:solidFill>
              </a:rPr>
              <a:t>createNode</a:t>
            </a:r>
            <a:r>
              <a:rPr lang="en-US" altLang="zh-CN" sz="3000" kern="0" dirty="0"/>
              <a:t>(key);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if( key &lt; q-&gt;key)    q-&gt;</a:t>
            </a:r>
            <a:r>
              <a:rPr lang="en-US" altLang="zh-CN" sz="3000" kern="0" dirty="0" err="1"/>
              <a:t>llink</a:t>
            </a:r>
            <a:r>
              <a:rPr lang="en-US" altLang="zh-CN" sz="3000" kern="0" dirty="0"/>
              <a:t>=node;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else                       q-&gt;</a:t>
            </a:r>
            <a:r>
              <a:rPr lang="en-US" altLang="zh-CN" sz="3000" kern="0" dirty="0" err="1"/>
              <a:t>rlink</a:t>
            </a:r>
            <a:r>
              <a:rPr lang="en-US" altLang="zh-CN" sz="3000" kern="0" dirty="0"/>
              <a:t>=node;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 if( key &lt; a-&gt;key )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 {   p=</a:t>
            </a:r>
            <a:r>
              <a:rPr lang="en-US" altLang="zh-CN" sz="3000" b="1" kern="0" dirty="0">
                <a:solidFill>
                  <a:srgbClr val="C00000"/>
                </a:solidFill>
              </a:rPr>
              <a:t>b</a:t>
            </a:r>
            <a:r>
              <a:rPr lang="en-US" altLang="zh-CN" sz="3000" kern="0" dirty="0">
                <a:solidFill>
                  <a:srgbClr val="C00000"/>
                </a:solidFill>
              </a:rPr>
              <a:t>=</a:t>
            </a:r>
            <a:r>
              <a:rPr lang="en-US" altLang="zh-CN" sz="3000" kern="0" dirty="0">
                <a:solidFill>
                  <a:srgbClr val="990099"/>
                </a:solidFill>
              </a:rPr>
              <a:t>a-&gt;</a:t>
            </a:r>
            <a:r>
              <a:rPr lang="en-US" altLang="zh-CN" sz="3000" kern="0" dirty="0" err="1">
                <a:solidFill>
                  <a:srgbClr val="990099"/>
                </a:solidFill>
              </a:rPr>
              <a:t>llink</a:t>
            </a:r>
            <a:r>
              <a:rPr lang="en-US" altLang="zh-CN" sz="3000" kern="0" dirty="0">
                <a:solidFill>
                  <a:srgbClr val="990099"/>
                </a:solidFill>
              </a:rPr>
              <a:t>;  d= -1;}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 else     { p=</a:t>
            </a:r>
            <a:r>
              <a:rPr lang="en-US" altLang="zh-CN" sz="3000" b="1" kern="0" dirty="0">
                <a:solidFill>
                  <a:srgbClr val="C00000"/>
                </a:solidFill>
              </a:rPr>
              <a:t>b</a:t>
            </a:r>
            <a:r>
              <a:rPr lang="en-US" altLang="zh-CN" sz="3000" kern="0" dirty="0">
                <a:solidFill>
                  <a:srgbClr val="C00000"/>
                </a:solidFill>
              </a:rPr>
              <a:t>=</a:t>
            </a:r>
            <a:r>
              <a:rPr lang="en-US" altLang="zh-CN" sz="3000" kern="0" dirty="0">
                <a:solidFill>
                  <a:srgbClr val="990099"/>
                </a:solidFill>
              </a:rPr>
              <a:t>a-&gt;</a:t>
            </a:r>
            <a:r>
              <a:rPr lang="en-US" altLang="zh-CN" sz="3000" kern="0" dirty="0" err="1">
                <a:solidFill>
                  <a:srgbClr val="990099"/>
                </a:solidFill>
              </a:rPr>
              <a:t>rlink</a:t>
            </a:r>
            <a:r>
              <a:rPr lang="en-US" altLang="zh-CN" sz="3000" kern="0" dirty="0">
                <a:solidFill>
                  <a:srgbClr val="990099"/>
                </a:solidFill>
              </a:rPr>
              <a:t>;  d= 1;}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while( p!=node)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{   </a:t>
            </a:r>
            <a:r>
              <a:rPr lang="en-US" altLang="zh-CN" sz="3000" kern="0" dirty="0">
                <a:solidFill>
                  <a:srgbClr val="0000CC"/>
                </a:solidFill>
              </a:rPr>
              <a:t>if(key&lt;p-&gt;key)   </a:t>
            </a:r>
            <a:r>
              <a:rPr lang="en-US" altLang="zh-CN" sz="3000" kern="0" dirty="0"/>
              <a:t>{ p-&gt;bf= -1;  p=p-&gt;</a:t>
            </a:r>
            <a:r>
              <a:rPr lang="en-US" altLang="zh-CN" sz="3000" kern="0" dirty="0" err="1"/>
              <a:t>llink</a:t>
            </a:r>
            <a:r>
              <a:rPr lang="en-US" altLang="zh-CN" sz="3000" kern="0" dirty="0"/>
              <a:t>;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 </a:t>
            </a:r>
            <a:r>
              <a:rPr lang="en-US" altLang="zh-CN" sz="3000" kern="0" dirty="0">
                <a:solidFill>
                  <a:srgbClr val="0000CC"/>
                </a:solidFill>
              </a:rPr>
              <a:t>else </a:t>
            </a:r>
            <a:r>
              <a:rPr lang="en-US" altLang="zh-CN" sz="3000" kern="0" dirty="0"/>
              <a:t>                  { p-&gt;bf= 1;   p=p-&gt;</a:t>
            </a:r>
            <a:r>
              <a:rPr lang="en-US" altLang="zh-CN" sz="3000" kern="0" dirty="0" err="1"/>
              <a:t>rlink</a:t>
            </a:r>
            <a:r>
              <a:rPr lang="en-US" altLang="zh-CN" sz="3000" kern="0" dirty="0"/>
              <a:t>;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}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</a:t>
            </a:r>
          </a:p>
        </p:txBody>
      </p:sp>
      <p:sp>
        <p:nvSpPr>
          <p:cNvPr id="6" name="矩形 5"/>
          <p:cNvSpPr/>
          <p:nvPr/>
        </p:nvSpPr>
        <p:spPr>
          <a:xfrm>
            <a:off x="3733800" y="2743200"/>
            <a:ext cx="54102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 1. d</a:t>
            </a:r>
            <a:r>
              <a:rPr lang="zh-CN" altLang="en-US" sz="2600" kern="0" dirty="0">
                <a:solidFill>
                  <a:srgbClr val="C00000"/>
                </a:solidFill>
              </a:rPr>
              <a:t>记录</a:t>
            </a:r>
            <a:r>
              <a:rPr lang="en-US" altLang="zh-CN" sz="2600" kern="0" dirty="0">
                <a:solidFill>
                  <a:srgbClr val="C00000"/>
                </a:solidFill>
              </a:rPr>
              <a:t>--</a:t>
            </a:r>
            <a:r>
              <a:rPr lang="zh-CN" altLang="en-US" sz="2600" kern="0" dirty="0">
                <a:solidFill>
                  <a:srgbClr val="C00000"/>
                </a:solidFill>
              </a:rPr>
              <a:t>新结点在</a:t>
            </a:r>
            <a:r>
              <a:rPr lang="en-US" altLang="zh-CN" sz="2600" kern="0" dirty="0">
                <a:solidFill>
                  <a:srgbClr val="C00000"/>
                </a:solidFill>
              </a:rPr>
              <a:t>a</a:t>
            </a:r>
            <a:r>
              <a:rPr lang="zh-CN" altLang="en-US" sz="2600" kern="0" dirty="0">
                <a:solidFill>
                  <a:srgbClr val="C00000"/>
                </a:solidFill>
              </a:rPr>
              <a:t>的左</a:t>
            </a:r>
            <a:r>
              <a:rPr lang="en-US" altLang="zh-CN" sz="2600" kern="0" dirty="0">
                <a:solidFill>
                  <a:srgbClr val="C00000"/>
                </a:solidFill>
              </a:rPr>
              <a:t>or</a:t>
            </a:r>
            <a:r>
              <a:rPr lang="zh-CN" altLang="en-US" sz="2600" kern="0" dirty="0">
                <a:solidFill>
                  <a:srgbClr val="C00000"/>
                </a:solidFill>
              </a:rPr>
              <a:t>右子树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81400" y="4296600"/>
            <a:ext cx="55626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 2. </a:t>
            </a:r>
            <a:r>
              <a:rPr lang="zh-CN" altLang="en-US" sz="2600" kern="0" dirty="0">
                <a:solidFill>
                  <a:srgbClr val="C00000"/>
                </a:solidFill>
              </a:rPr>
              <a:t>修改</a:t>
            </a:r>
            <a:r>
              <a:rPr lang="en-US" altLang="zh-CN" sz="2600" kern="0" dirty="0">
                <a:solidFill>
                  <a:srgbClr val="C00000"/>
                </a:solidFill>
              </a:rPr>
              <a:t>a</a:t>
            </a:r>
            <a:r>
              <a:rPr lang="zh-CN" altLang="en-US" sz="2600" kern="0" dirty="0">
                <a:solidFill>
                  <a:srgbClr val="C00000"/>
                </a:solidFill>
              </a:rPr>
              <a:t>到新结点“之间”的</a:t>
            </a:r>
            <a:r>
              <a:rPr lang="en-US" altLang="zh-CN" sz="2600" kern="0" dirty="0">
                <a:solidFill>
                  <a:srgbClr val="C00000"/>
                </a:solidFill>
              </a:rPr>
              <a:t>bf</a:t>
            </a:r>
            <a:r>
              <a:rPr lang="zh-CN" altLang="en-US" sz="2600" kern="0" dirty="0">
                <a:solidFill>
                  <a:srgbClr val="C00000"/>
                </a:solidFill>
              </a:rPr>
              <a:t>值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29200" y="1143000"/>
            <a:ext cx="5410200" cy="543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 node</a:t>
            </a:r>
            <a:r>
              <a:rPr lang="zh-CN" altLang="en-US" sz="2600" kern="0" dirty="0">
                <a:solidFill>
                  <a:srgbClr val="0000CC"/>
                </a:solidFill>
              </a:rPr>
              <a:t>指向新结点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     //</a:t>
            </a:r>
            <a:r>
              <a:rPr lang="zh-CN" altLang="en-US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>
                <a:solidFill>
                  <a:srgbClr val="C00000"/>
                </a:solidFill>
              </a:rPr>
              <a:t>3. </a:t>
            </a:r>
            <a:r>
              <a:rPr lang="zh-CN" altLang="en-US" kern="0" dirty="0">
                <a:solidFill>
                  <a:srgbClr val="C00000"/>
                </a:solidFill>
              </a:rPr>
              <a:t>依据</a:t>
            </a:r>
            <a:r>
              <a:rPr lang="en-US" altLang="zh-CN" kern="0" dirty="0">
                <a:solidFill>
                  <a:srgbClr val="C00000"/>
                </a:solidFill>
              </a:rPr>
              <a:t>A-&gt;bf……</a:t>
            </a:r>
            <a:r>
              <a:rPr lang="zh-CN" altLang="en-US" kern="0" dirty="0">
                <a:solidFill>
                  <a:srgbClr val="C00000"/>
                </a:solidFill>
              </a:rPr>
              <a:t>，判断是否失衡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if( a-&gt;bf ==0 )</a:t>
            </a:r>
            <a:endParaRPr lang="en-US" altLang="zh-CN" sz="2600" kern="0" dirty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{   a-&gt;bf = d;   return 1; }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if( a-&gt;bf == -d)</a:t>
            </a:r>
            <a:endParaRPr lang="en-US" altLang="zh-CN" sz="2600" kern="0" dirty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{   a-&gt;bf = 0;   return 1; }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if( d==-1)</a:t>
            </a:r>
            <a:endParaRPr lang="en-US" altLang="zh-CN" sz="2600" kern="0" dirty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if(b-&gt;bf== -1)    c=</a:t>
            </a:r>
            <a:r>
              <a:rPr lang="en-US" altLang="zh-CN" sz="3000" kern="0" dirty="0">
                <a:solidFill>
                  <a:srgbClr val="C00000"/>
                </a:solidFill>
              </a:rPr>
              <a:t>LL</a:t>
            </a:r>
            <a:r>
              <a:rPr lang="en-US" altLang="zh-CN" sz="3000" kern="0" dirty="0"/>
              <a:t>(a, b);  </a:t>
            </a:r>
            <a:r>
              <a:rPr lang="en-US" altLang="zh-CN" sz="2600" kern="0" dirty="0">
                <a:solidFill>
                  <a:srgbClr val="137F16"/>
                </a:solidFill>
              </a:rPr>
              <a:t>//LL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r>
              <a:rPr lang="en-US" altLang="zh-CN" sz="2600" kern="0" dirty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else                  c=</a:t>
            </a:r>
            <a:r>
              <a:rPr lang="en-US" altLang="zh-CN" sz="3000" kern="0" dirty="0">
                <a:solidFill>
                  <a:srgbClr val="C00000"/>
                </a:solidFill>
              </a:rPr>
              <a:t>LR</a:t>
            </a:r>
            <a:r>
              <a:rPr lang="en-US" altLang="zh-CN" sz="3000" kern="0" dirty="0"/>
              <a:t>(</a:t>
            </a:r>
            <a:r>
              <a:rPr lang="en-US" altLang="zh-CN" sz="3000" kern="0" dirty="0" err="1"/>
              <a:t>a,b</a:t>
            </a:r>
            <a:r>
              <a:rPr lang="en-US" altLang="zh-CN" sz="3000" kern="0" dirty="0"/>
              <a:t>);   </a:t>
            </a:r>
            <a:r>
              <a:rPr lang="en-US" altLang="zh-CN" sz="2600" kern="0" dirty="0">
                <a:solidFill>
                  <a:srgbClr val="137F16"/>
                </a:solidFill>
              </a:rPr>
              <a:t>//LR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r>
              <a:rPr lang="en-US" altLang="zh-CN" sz="2600" kern="0" dirty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else</a:t>
            </a:r>
            <a:endParaRPr lang="en-US" altLang="zh-CN" sz="2600" kern="0" dirty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if(b-&gt;bf== 1)     c=</a:t>
            </a:r>
            <a:r>
              <a:rPr lang="en-US" altLang="zh-CN" sz="3000" kern="0" dirty="0">
                <a:solidFill>
                  <a:srgbClr val="C00000"/>
                </a:solidFill>
              </a:rPr>
              <a:t>RR</a:t>
            </a:r>
            <a:r>
              <a:rPr lang="en-US" altLang="zh-CN" sz="3000" kern="0" dirty="0"/>
              <a:t>(</a:t>
            </a:r>
            <a:r>
              <a:rPr lang="en-US" altLang="zh-CN" sz="3000" kern="0" dirty="0" err="1"/>
              <a:t>a,b</a:t>
            </a:r>
            <a:r>
              <a:rPr lang="en-US" altLang="zh-CN" sz="3000" kern="0" dirty="0"/>
              <a:t>);  </a:t>
            </a:r>
            <a:r>
              <a:rPr lang="en-US" altLang="zh-CN" sz="2600" kern="0" dirty="0">
                <a:solidFill>
                  <a:srgbClr val="137F16"/>
                </a:solidFill>
              </a:rPr>
              <a:t>//RR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r>
              <a:rPr lang="en-US" altLang="zh-CN" sz="2600" kern="0" dirty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else                  c=</a:t>
            </a:r>
            <a:r>
              <a:rPr lang="en-US" altLang="zh-CN" sz="3000" kern="0" dirty="0">
                <a:solidFill>
                  <a:srgbClr val="C00000"/>
                </a:solidFill>
              </a:rPr>
              <a:t>RL</a:t>
            </a:r>
            <a:r>
              <a:rPr lang="en-US" altLang="zh-CN" sz="3000" kern="0" dirty="0"/>
              <a:t>(</a:t>
            </a:r>
            <a:r>
              <a:rPr lang="en-US" altLang="zh-CN" sz="3000" kern="0" dirty="0" err="1"/>
              <a:t>a,b</a:t>
            </a:r>
            <a:r>
              <a:rPr lang="en-US" altLang="zh-CN" sz="3000" kern="0" dirty="0"/>
              <a:t>);   </a:t>
            </a:r>
            <a:r>
              <a:rPr lang="en-US" altLang="zh-CN" sz="2600" kern="0" dirty="0">
                <a:solidFill>
                  <a:srgbClr val="137F16"/>
                </a:solidFill>
              </a:rPr>
              <a:t>//RL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r>
              <a:rPr lang="en-US" altLang="zh-CN" sz="2600" kern="0" dirty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</a:t>
            </a:r>
          </a:p>
        </p:txBody>
      </p:sp>
      <p:sp>
        <p:nvSpPr>
          <p:cNvPr id="5" name="矩形 4"/>
          <p:cNvSpPr/>
          <p:nvPr/>
        </p:nvSpPr>
        <p:spPr>
          <a:xfrm>
            <a:off x="3200400" y="1143000"/>
            <a:ext cx="28520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//</a:t>
            </a:r>
            <a:r>
              <a:rPr lang="zh-CN" altLang="en-US" kern="0" dirty="0">
                <a:solidFill>
                  <a:srgbClr val="137F16"/>
                </a:solidFill>
              </a:rPr>
              <a:t>判断</a:t>
            </a:r>
            <a:r>
              <a:rPr lang="en-US" altLang="zh-CN" kern="0" dirty="0">
                <a:solidFill>
                  <a:srgbClr val="137F16"/>
                </a:solidFill>
              </a:rPr>
              <a:t>a-&gt;bf==0 ?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6600" y="2209800"/>
            <a:ext cx="5928226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137F16"/>
                </a:solidFill>
              </a:rPr>
              <a:t>//</a:t>
            </a:r>
            <a:r>
              <a:rPr lang="zh-CN" altLang="en-US" sz="2600" kern="0" dirty="0">
                <a:solidFill>
                  <a:srgbClr val="137F16"/>
                </a:solidFill>
              </a:rPr>
              <a:t>若插入到</a:t>
            </a:r>
            <a:r>
              <a:rPr lang="en-US" altLang="zh-CN" sz="2600" kern="0" dirty="0">
                <a:solidFill>
                  <a:srgbClr val="137F16"/>
                </a:solidFill>
              </a:rPr>
              <a:t>A</a:t>
            </a:r>
            <a:r>
              <a:rPr lang="zh-CN" altLang="en-US" sz="2600" kern="0" dirty="0">
                <a:solidFill>
                  <a:srgbClr val="137F16"/>
                </a:solidFill>
              </a:rPr>
              <a:t>的较低的子树中，则不失衡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2438400" y="3200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>
                <a:solidFill>
                  <a:srgbClr val="0000CC"/>
                </a:solidFill>
              </a:rPr>
              <a:t>A</a:t>
            </a:r>
            <a:r>
              <a:rPr lang="zh-CN" altLang="en-US" sz="2600" kern="0" dirty="0">
                <a:solidFill>
                  <a:srgbClr val="0000CC"/>
                </a:solidFill>
              </a:rPr>
              <a:t>的左子树中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2362200" y="4724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>
                <a:solidFill>
                  <a:srgbClr val="0000CC"/>
                </a:solidFill>
              </a:rPr>
              <a:t>A</a:t>
            </a:r>
            <a:r>
              <a:rPr lang="zh-CN" altLang="en-US" sz="2600" kern="0" dirty="0">
                <a:solidFill>
                  <a:srgbClr val="0000CC"/>
                </a:solidFill>
              </a:rPr>
              <a:t>的右子树中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04800" y="6858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</a:t>
            </a:r>
            <a:r>
              <a:rPr lang="en-US" altLang="zh-CN" kern="0" dirty="0">
                <a:solidFill>
                  <a:srgbClr val="137F16"/>
                </a:solidFill>
              </a:rPr>
              <a:t>//</a:t>
            </a:r>
            <a:r>
              <a:rPr lang="zh-CN" altLang="en-US" kern="0" dirty="0">
                <a:solidFill>
                  <a:srgbClr val="137F16"/>
                </a:solidFill>
              </a:rPr>
              <a:t> </a:t>
            </a:r>
            <a:r>
              <a:rPr lang="en-US" altLang="zh-CN" kern="0" dirty="0">
                <a:solidFill>
                  <a:srgbClr val="137F16"/>
                </a:solidFill>
              </a:rPr>
              <a:t>3. </a:t>
            </a:r>
            <a:r>
              <a:rPr lang="zh-CN" altLang="en-US" kern="0" dirty="0">
                <a:solidFill>
                  <a:srgbClr val="137F16"/>
                </a:solidFill>
              </a:rPr>
              <a:t>依据</a:t>
            </a:r>
            <a:r>
              <a:rPr lang="en-US" altLang="zh-CN" kern="0" dirty="0">
                <a:solidFill>
                  <a:srgbClr val="137F16"/>
                </a:solidFill>
              </a:rPr>
              <a:t>A-&gt;bf……</a:t>
            </a:r>
            <a:r>
              <a:rPr lang="zh-CN" altLang="en-US" kern="0" dirty="0">
                <a:solidFill>
                  <a:srgbClr val="137F16"/>
                </a:solidFill>
              </a:rPr>
              <a:t>，判断是否失衡</a:t>
            </a:r>
            <a:endParaRPr lang="en-US" altLang="zh-CN" kern="0" dirty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if( a-&gt;bf ==0 )</a:t>
            </a:r>
            <a:endParaRPr lang="en-US" altLang="zh-CN" sz="2600" kern="0" dirty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{   a-&gt;bf = d;   return 1; }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if( a-&gt;bf == -d)</a:t>
            </a:r>
            <a:endParaRPr lang="en-US" altLang="zh-CN" sz="2600" kern="0" dirty="0">
              <a:solidFill>
                <a:srgbClr val="990099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{   a-&gt;bf = 0;   return 1; }</a:t>
            </a:r>
            <a:endParaRPr lang="en-US" altLang="zh-CN" sz="2600" kern="0" dirty="0">
              <a:solidFill>
                <a:srgbClr val="137F16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if( d==-1)</a:t>
            </a:r>
            <a:endParaRPr lang="en-US" altLang="zh-CN" sz="2600" kern="0" dirty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if(b-&gt;bf== -1)    c=LL(a, b);  </a:t>
            </a:r>
            <a:r>
              <a:rPr lang="en-US" altLang="zh-CN" sz="2600" kern="0" dirty="0">
                <a:solidFill>
                  <a:srgbClr val="137F16"/>
                </a:solidFill>
              </a:rPr>
              <a:t>//LL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r>
              <a:rPr lang="en-US" altLang="zh-CN" sz="2600" kern="0" dirty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else                  c=LR(</a:t>
            </a:r>
            <a:r>
              <a:rPr lang="en-US" altLang="zh-CN" sz="3000" kern="0" dirty="0" err="1"/>
              <a:t>a,b</a:t>
            </a:r>
            <a:r>
              <a:rPr lang="en-US" altLang="zh-CN" sz="3000" kern="0" dirty="0"/>
              <a:t>);   </a:t>
            </a:r>
            <a:r>
              <a:rPr lang="en-US" altLang="zh-CN" sz="2600" kern="0" dirty="0">
                <a:solidFill>
                  <a:srgbClr val="137F16"/>
                </a:solidFill>
              </a:rPr>
              <a:t>//LR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r>
              <a:rPr lang="en-US" altLang="zh-CN" sz="2600" kern="0" dirty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else</a:t>
            </a:r>
            <a:endParaRPr lang="en-US" altLang="zh-CN" sz="2600" kern="0" dirty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if(b-&gt;bf== 1)     c=RR(</a:t>
            </a:r>
            <a:r>
              <a:rPr lang="en-US" altLang="zh-CN" sz="3000" kern="0" dirty="0" err="1"/>
              <a:t>a,b</a:t>
            </a:r>
            <a:r>
              <a:rPr lang="en-US" altLang="zh-CN" sz="3000" kern="0" dirty="0"/>
              <a:t>);  </a:t>
            </a:r>
            <a:r>
              <a:rPr lang="en-US" altLang="zh-CN" sz="2600" kern="0" dirty="0">
                <a:solidFill>
                  <a:srgbClr val="137F16"/>
                </a:solidFill>
              </a:rPr>
              <a:t>//RR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r>
              <a:rPr lang="en-US" altLang="zh-CN" sz="2600" kern="0" dirty="0">
                <a:solidFill>
                  <a:srgbClr val="137F16"/>
                </a:solidFill>
              </a:rPr>
              <a:t>, return b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else                  c=RL(</a:t>
            </a:r>
            <a:r>
              <a:rPr lang="en-US" altLang="zh-CN" sz="3000" kern="0" dirty="0" err="1"/>
              <a:t>a,b</a:t>
            </a:r>
            <a:r>
              <a:rPr lang="en-US" altLang="zh-CN" sz="3000" kern="0" dirty="0"/>
              <a:t>);   </a:t>
            </a:r>
            <a:r>
              <a:rPr lang="en-US" altLang="zh-CN" sz="2600" kern="0" dirty="0">
                <a:solidFill>
                  <a:srgbClr val="137F16"/>
                </a:solidFill>
              </a:rPr>
              <a:t>//RL</a:t>
            </a:r>
            <a:r>
              <a:rPr lang="zh-CN" altLang="en-US" sz="2600" kern="0" dirty="0">
                <a:solidFill>
                  <a:srgbClr val="137F16"/>
                </a:solidFill>
              </a:rPr>
              <a:t>型</a:t>
            </a:r>
            <a:r>
              <a:rPr lang="en-US" altLang="zh-CN" sz="2600" kern="0" dirty="0">
                <a:solidFill>
                  <a:srgbClr val="137F16"/>
                </a:solidFill>
              </a:rPr>
              <a:t>, return c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</a:t>
            </a:r>
          </a:p>
        </p:txBody>
      </p:sp>
      <p:sp>
        <p:nvSpPr>
          <p:cNvPr id="5" name="矩形 4"/>
          <p:cNvSpPr/>
          <p:nvPr/>
        </p:nvSpPr>
        <p:spPr>
          <a:xfrm>
            <a:off x="3200400" y="1143000"/>
            <a:ext cx="213391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137F16"/>
                </a:solidFill>
              </a:rPr>
              <a:t>//a-&gt;bf==0 ?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76600" y="2209800"/>
            <a:ext cx="3927678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137F16"/>
                </a:solidFill>
              </a:rPr>
              <a:t>//</a:t>
            </a:r>
            <a:r>
              <a:rPr lang="zh-CN" altLang="en-US" sz="2600" kern="0" dirty="0">
                <a:solidFill>
                  <a:srgbClr val="137F16"/>
                </a:solidFill>
              </a:rPr>
              <a:t>插入到</a:t>
            </a:r>
            <a:r>
              <a:rPr lang="en-US" altLang="zh-CN" sz="2600" kern="0" dirty="0">
                <a:solidFill>
                  <a:srgbClr val="137F16"/>
                </a:solidFill>
              </a:rPr>
              <a:t>A</a:t>
            </a:r>
            <a:r>
              <a:rPr lang="zh-CN" altLang="en-US" sz="2600" kern="0" dirty="0">
                <a:solidFill>
                  <a:srgbClr val="137F16"/>
                </a:solidFill>
              </a:rPr>
              <a:t>的较低的子树中</a:t>
            </a:r>
            <a:endParaRPr lang="zh-CN" altLang="en-US" sz="2600" dirty="0"/>
          </a:p>
        </p:txBody>
      </p:sp>
      <p:sp>
        <p:nvSpPr>
          <p:cNvPr id="9" name="矩形 8"/>
          <p:cNvSpPr/>
          <p:nvPr/>
        </p:nvSpPr>
        <p:spPr>
          <a:xfrm>
            <a:off x="2438400" y="3200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>
                <a:solidFill>
                  <a:srgbClr val="0000CC"/>
                </a:solidFill>
              </a:rPr>
              <a:t>A</a:t>
            </a:r>
            <a:r>
              <a:rPr lang="zh-CN" altLang="en-US" sz="2600" kern="0" dirty="0">
                <a:solidFill>
                  <a:srgbClr val="0000CC"/>
                </a:solidFill>
              </a:rPr>
              <a:t>的左子树中</a:t>
            </a:r>
            <a:endParaRPr lang="zh-CN" altLang="en-US" sz="2600" dirty="0"/>
          </a:p>
        </p:txBody>
      </p:sp>
      <p:sp>
        <p:nvSpPr>
          <p:cNvPr id="10" name="矩形 9"/>
          <p:cNvSpPr/>
          <p:nvPr/>
        </p:nvSpPr>
        <p:spPr>
          <a:xfrm>
            <a:off x="2362200" y="4724400"/>
            <a:ext cx="62484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失衡：新结点在</a:t>
            </a:r>
            <a:r>
              <a:rPr lang="en-US" altLang="zh-CN" sz="2600" kern="0" dirty="0">
                <a:solidFill>
                  <a:srgbClr val="0000CC"/>
                </a:solidFill>
              </a:rPr>
              <a:t>A</a:t>
            </a:r>
            <a:r>
              <a:rPr lang="zh-CN" altLang="en-US" sz="2600" kern="0" dirty="0">
                <a:solidFill>
                  <a:srgbClr val="0000CC"/>
                </a:solidFill>
              </a:rPr>
              <a:t>的右子树中</a:t>
            </a:r>
            <a:endParaRPr lang="zh-CN" altLang="en-US" sz="26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676400" y="1219200"/>
            <a:ext cx="7467600" cy="43434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最后，将整理好的最小不平衡子树，放入原树中</a:t>
            </a:r>
            <a:endParaRPr lang="en-US" altLang="zh-CN" sz="2600" kern="0" dirty="0">
              <a:solidFill>
                <a:srgbClr val="0000CC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if( </a:t>
            </a:r>
            <a:r>
              <a:rPr lang="en-US" altLang="zh-CN" sz="3000" kern="0" dirty="0" err="1"/>
              <a:t>parent_a</a:t>
            </a:r>
            <a:r>
              <a:rPr lang="en-US" altLang="zh-CN" sz="3000" kern="0" dirty="0"/>
              <a:t> == Null)  </a:t>
            </a: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原来的</a:t>
            </a:r>
            <a:r>
              <a:rPr lang="en-US" altLang="zh-CN" sz="2600" kern="0" dirty="0">
                <a:solidFill>
                  <a:srgbClr val="C00000"/>
                </a:solidFill>
              </a:rPr>
              <a:t>a</a:t>
            </a:r>
            <a:r>
              <a:rPr lang="zh-CN" altLang="en-US" sz="2600" kern="0" dirty="0">
                <a:solidFill>
                  <a:srgbClr val="C00000"/>
                </a:solidFill>
              </a:rPr>
              <a:t>为树根</a:t>
            </a:r>
            <a:endParaRPr lang="en-US" altLang="zh-CN" sz="2600" kern="0" dirty="0">
              <a:solidFill>
                <a:srgbClr val="C00000"/>
              </a:solidFill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*</a:t>
            </a:r>
            <a:r>
              <a:rPr lang="en-US" altLang="zh-CN" sz="3000" kern="0" dirty="0" err="1"/>
              <a:t>ptree</a:t>
            </a:r>
            <a:r>
              <a:rPr lang="en-US" altLang="zh-CN" sz="3000" kern="0" dirty="0"/>
              <a:t> = c;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else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{   if( </a:t>
            </a:r>
            <a:r>
              <a:rPr lang="en-US" altLang="zh-CN" sz="3000" kern="0" dirty="0" err="1"/>
              <a:t>parent_a</a:t>
            </a:r>
            <a:r>
              <a:rPr lang="en-US" altLang="zh-CN" sz="3000" kern="0" dirty="0"/>
              <a:t>-&gt;</a:t>
            </a:r>
            <a:r>
              <a:rPr lang="en-US" altLang="zh-CN" sz="3000" kern="0" dirty="0" err="1"/>
              <a:t>llink</a:t>
            </a:r>
            <a:r>
              <a:rPr lang="en-US" altLang="zh-CN" sz="3000" kern="0" dirty="0"/>
              <a:t>==a)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   </a:t>
            </a:r>
            <a:r>
              <a:rPr lang="en-US" altLang="zh-CN" sz="3000" kern="0" dirty="0" err="1"/>
              <a:t>parent_a</a:t>
            </a:r>
            <a:r>
              <a:rPr lang="en-US" altLang="zh-CN" sz="3000" kern="0" dirty="0"/>
              <a:t>-&gt;</a:t>
            </a:r>
            <a:r>
              <a:rPr lang="en-US" altLang="zh-CN" sz="3000" kern="0" dirty="0" err="1"/>
              <a:t>llink</a:t>
            </a:r>
            <a:r>
              <a:rPr lang="en-US" altLang="zh-CN" sz="3000" kern="0" dirty="0"/>
              <a:t>=c;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else     </a:t>
            </a:r>
            <a:r>
              <a:rPr lang="en-US" altLang="zh-CN" sz="3000" kern="0" dirty="0" err="1"/>
              <a:t>parent_a</a:t>
            </a:r>
            <a:r>
              <a:rPr lang="en-US" altLang="zh-CN" sz="3000" kern="0" dirty="0"/>
              <a:t>-&gt;</a:t>
            </a:r>
            <a:r>
              <a:rPr lang="en-US" altLang="zh-CN" sz="3000" kern="0" dirty="0" err="1"/>
              <a:t>rlink</a:t>
            </a:r>
            <a:r>
              <a:rPr lang="en-US" altLang="zh-CN" sz="3000" kern="0" dirty="0"/>
              <a:t>=c;   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}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473975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掌握：</a:t>
            </a:r>
            <a:r>
              <a:rPr lang="en-US" altLang="zh-CN" sz="3000" dirty="0"/>
              <a:t>AVL</a:t>
            </a:r>
            <a:r>
              <a:rPr lang="zh-CN" altLang="en-US" sz="3000" dirty="0"/>
              <a:t>树的概念、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/>
              <a:t>            平衡因子、最小不平衡子树；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掌握：调整</a:t>
            </a:r>
            <a:r>
              <a:rPr lang="en-US" altLang="zh-CN" sz="3000" dirty="0">
                <a:solidFill>
                  <a:srgbClr val="0000CC"/>
                </a:solidFill>
              </a:rPr>
              <a:t>AVL</a:t>
            </a:r>
            <a:r>
              <a:rPr lang="zh-CN" altLang="en-US" sz="3000" dirty="0">
                <a:solidFill>
                  <a:srgbClr val="0000CC"/>
                </a:solidFill>
              </a:rPr>
              <a:t>树的基本原理：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/>
              <a:t>             插入前后，</a:t>
            </a:r>
            <a:r>
              <a:rPr lang="en-US" altLang="zh-CN" sz="3000" dirty="0"/>
              <a:t>”</a:t>
            </a:r>
            <a:r>
              <a:rPr lang="zh-CN" altLang="en-US" sz="3000" dirty="0"/>
              <a:t>最小不平衡子树</a:t>
            </a:r>
            <a:r>
              <a:rPr lang="en-US" altLang="zh-CN" sz="3000" dirty="0"/>
              <a:t>” </a:t>
            </a:r>
            <a:r>
              <a:rPr lang="zh-CN" altLang="en-US" sz="3000" dirty="0"/>
              <a:t>在高度不变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掌握： </a:t>
            </a:r>
            <a:r>
              <a:rPr lang="en-US" altLang="zh-CN" sz="3000" dirty="0"/>
              <a:t>”</a:t>
            </a:r>
            <a:r>
              <a:rPr lang="zh-CN" altLang="en-US" sz="3000" dirty="0"/>
              <a:t>最小不平衡子树</a:t>
            </a:r>
            <a:r>
              <a:rPr lang="en-US" altLang="zh-CN" sz="3000" dirty="0"/>
              <a:t>” </a:t>
            </a:r>
            <a:r>
              <a:rPr lang="zh-CN" altLang="en-US" sz="3000" dirty="0"/>
              <a:t>的四种失衡类型，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/>
              <a:t>              及</a:t>
            </a:r>
            <a:r>
              <a:rPr lang="zh-CN" altLang="en-US" sz="3000" dirty="0">
                <a:solidFill>
                  <a:srgbClr val="C00000"/>
                </a:solidFill>
              </a:rPr>
              <a:t>调整方法（</a:t>
            </a:r>
            <a:r>
              <a:rPr lang="en-US" altLang="zh-CN" sz="3000" dirty="0">
                <a:solidFill>
                  <a:srgbClr val="C00000"/>
                </a:solidFill>
              </a:rPr>
              <a:t>4</a:t>
            </a:r>
            <a:r>
              <a:rPr lang="zh-CN" altLang="en-US" sz="3000" dirty="0">
                <a:solidFill>
                  <a:srgbClr val="C00000"/>
                </a:solidFill>
              </a:rPr>
              <a:t>个小程序，务必理解）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>
                <a:solidFill>
                  <a:srgbClr val="0000CC"/>
                </a:solidFill>
              </a:rPr>
              <a:t> </a:t>
            </a:r>
            <a:r>
              <a:rPr lang="zh-CN" altLang="en-US" sz="3000" dirty="0">
                <a:solidFill>
                  <a:srgbClr val="0000CC"/>
                </a:solidFill>
              </a:rPr>
              <a:t>理解：</a:t>
            </a:r>
            <a:r>
              <a:rPr lang="en-US" altLang="zh-CN" sz="3000" dirty="0"/>
              <a:t>AVL</a:t>
            </a:r>
            <a:r>
              <a:rPr lang="zh-CN" altLang="en-US" sz="3000" dirty="0"/>
              <a:t>树的插入算法；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41777467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72838"/>
            <a:ext cx="8763000" cy="15265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/>
              <a:t>P248 - 249 </a:t>
            </a:r>
          </a:p>
          <a:p>
            <a:pPr marL="18000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>
                <a:solidFill>
                  <a:srgbClr val="0000CC"/>
                </a:solidFill>
              </a:rPr>
              <a:t> 复习题 </a:t>
            </a:r>
            <a:r>
              <a:rPr lang="en-US" altLang="zh-CN" sz="3200" dirty="0">
                <a:solidFill>
                  <a:srgbClr val="0000CC"/>
                </a:solidFill>
              </a:rPr>
              <a:t>8</a:t>
            </a:r>
            <a:r>
              <a:rPr lang="zh-CN" altLang="en-US" sz="3200">
                <a:solidFill>
                  <a:srgbClr val="0000CC"/>
                </a:solidFill>
              </a:rPr>
              <a:t>，</a:t>
            </a:r>
            <a:r>
              <a:rPr lang="en-US" altLang="zh-CN" sz="3200">
                <a:solidFill>
                  <a:srgbClr val="0000CC"/>
                </a:solidFill>
              </a:rPr>
              <a:t>10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99917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22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B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树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(B_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树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)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、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B+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树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回顾：平衡二叉排序树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 AVL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树：</a:t>
            </a:r>
            <a:r>
              <a:rPr lang="zh-CN" altLang="en-US" sz="3200" kern="0" dirty="0">
                <a:latin typeface="+mj-lt"/>
              </a:rPr>
              <a:t>每个结点的左、右</a:t>
            </a:r>
            <a:r>
              <a:rPr lang="zh-CN" altLang="en-US" sz="3200" kern="0" dirty="0">
                <a:solidFill>
                  <a:srgbClr val="990099"/>
                </a:solidFill>
                <a:latin typeface="+mj-lt"/>
              </a:rPr>
              <a:t>子树高度之差</a:t>
            </a:r>
            <a:endParaRPr lang="en-US" altLang="zh-CN" sz="3200" kern="0" dirty="0">
              <a:solidFill>
                <a:srgbClr val="990099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              </a:t>
            </a:r>
            <a:r>
              <a:rPr lang="zh-CN" altLang="en-US" sz="3200" kern="0" dirty="0">
                <a:latin typeface="+mj-lt"/>
              </a:rPr>
              <a:t>的绝对值不超过</a:t>
            </a:r>
            <a:r>
              <a:rPr lang="en-US" altLang="zh-CN" sz="3200" kern="0" dirty="0">
                <a:latin typeface="+mj-lt"/>
              </a:rPr>
              <a:t>1.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+mj-lt"/>
              </a:rPr>
              <a:t>结点的平衡因子</a:t>
            </a:r>
            <a:r>
              <a:rPr lang="zh-CN" altLang="en-US" sz="3200" kern="0" baseline="30000" dirty="0">
                <a:solidFill>
                  <a:srgbClr val="0000CC"/>
                </a:solidFill>
              </a:rPr>
              <a:t>① 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</a:rPr>
              <a:t>= </a:t>
            </a:r>
            <a:r>
              <a:rPr lang="zh-CN" altLang="en-US" sz="3200" kern="0" dirty="0">
                <a:latin typeface="+mj-lt"/>
              </a:rPr>
              <a:t>右子树高度 </a:t>
            </a:r>
            <a:r>
              <a:rPr lang="en-US" altLang="zh-CN" sz="3200" kern="0" dirty="0"/>
              <a:t>–</a:t>
            </a:r>
            <a:r>
              <a:rPr lang="zh-CN" altLang="en-US" sz="3200" kern="0" dirty="0"/>
              <a:t> 左</a:t>
            </a:r>
            <a:r>
              <a:rPr lang="zh-CN" altLang="en-US" sz="3200" kern="0" dirty="0">
                <a:latin typeface="+mj-lt"/>
              </a:rPr>
              <a:t>子树高度</a:t>
            </a:r>
            <a:endParaRPr lang="en-US" altLang="zh-CN" sz="3200" kern="0" dirty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1336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680200" y="348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283200" y="409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7404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8260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68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8" idx="3"/>
            <a:endCxn id="27" idx="0"/>
          </p:cNvCxnSpPr>
          <p:nvPr/>
        </p:nvCxnSpPr>
        <p:spPr bwMode="auto">
          <a:xfrm flipH="1">
            <a:off x="2403600" y="39179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8" idx="5"/>
            <a:endCxn id="29" idx="0"/>
          </p:cNvCxnSpPr>
          <p:nvPr/>
        </p:nvCxnSpPr>
        <p:spPr bwMode="auto">
          <a:xfrm>
            <a:off x="3141119" y="39179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29" idx="3"/>
            <a:endCxn id="31" idx="0"/>
          </p:cNvCxnSpPr>
          <p:nvPr/>
        </p:nvCxnSpPr>
        <p:spPr bwMode="auto">
          <a:xfrm flipH="1">
            <a:off x="3096000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9" idx="5"/>
            <a:endCxn id="30" idx="0"/>
          </p:cNvCxnSpPr>
          <p:nvPr/>
        </p:nvCxnSpPr>
        <p:spPr bwMode="auto">
          <a:xfrm>
            <a:off x="3744119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2445000" y="543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1" idx="3"/>
            <a:endCxn id="39" idx="0"/>
          </p:cNvCxnSpPr>
          <p:nvPr/>
        </p:nvCxnSpPr>
        <p:spPr bwMode="auto">
          <a:xfrm flipH="1">
            <a:off x="2715000" y="51839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5366881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18</a:t>
            </a:r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013200" y="341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/>
              <a:t>68</a:t>
            </a:r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6228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73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90</a:t>
            </a:r>
          </a:p>
        </p:txBody>
      </p:sp>
      <p:cxnSp>
        <p:nvCxnSpPr>
          <p:cNvPr id="45" name="直接连接符 44"/>
          <p:cNvCxnSpPr>
            <a:stCxn id="42" idx="3"/>
            <a:endCxn id="41" idx="0"/>
          </p:cNvCxnSpPr>
          <p:nvPr/>
        </p:nvCxnSpPr>
        <p:spPr bwMode="auto">
          <a:xfrm flipH="1">
            <a:off x="5636881" y="38417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>
            <a:off x="6474119" y="38417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5"/>
            <a:endCxn id="44" idx="0"/>
          </p:cNvCxnSpPr>
          <p:nvPr/>
        </p:nvCxnSpPr>
        <p:spPr bwMode="auto">
          <a:xfrm>
            <a:off x="7083719" y="44981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5819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27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5"/>
            <a:endCxn id="48" idx="0"/>
          </p:cNvCxnSpPr>
          <p:nvPr/>
        </p:nvCxnSpPr>
        <p:spPr bwMode="auto">
          <a:xfrm>
            <a:off x="5827800" y="44981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946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/>
              <a:t>10</a:t>
            </a:r>
          </a:p>
        </p:txBody>
      </p:sp>
      <p:cxnSp>
        <p:nvCxnSpPr>
          <p:cNvPr id="51" name="直接连接符 50"/>
          <p:cNvCxnSpPr>
            <a:stCxn id="41" idx="3"/>
            <a:endCxn id="50" idx="0"/>
          </p:cNvCxnSpPr>
          <p:nvPr/>
        </p:nvCxnSpPr>
        <p:spPr bwMode="auto">
          <a:xfrm flipH="1">
            <a:off x="5216400" y="44981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3124200" y="54750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53" name="矩形 52"/>
          <p:cNvSpPr/>
          <p:nvPr/>
        </p:nvSpPr>
        <p:spPr>
          <a:xfrm>
            <a:off x="6248400" y="54102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4200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2</a:t>
            </a:r>
          </a:p>
        </p:txBody>
      </p:sp>
      <p:sp>
        <p:nvSpPr>
          <p:cNvPr id="34" name="矩形 33"/>
          <p:cNvSpPr/>
          <p:nvPr/>
        </p:nvSpPr>
        <p:spPr>
          <a:xfrm>
            <a:off x="2041313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4" name="矩形 53"/>
          <p:cNvSpPr/>
          <p:nvPr/>
        </p:nvSpPr>
        <p:spPr>
          <a:xfrm>
            <a:off x="3657600" y="3733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55" name="矩形 54"/>
          <p:cNvSpPr/>
          <p:nvPr/>
        </p:nvSpPr>
        <p:spPr>
          <a:xfrm>
            <a:off x="39624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6" name="矩形 55"/>
          <p:cNvSpPr/>
          <p:nvPr/>
        </p:nvSpPr>
        <p:spPr>
          <a:xfrm>
            <a:off x="2618933" y="4343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57" name="矩形 56"/>
          <p:cNvSpPr/>
          <p:nvPr/>
        </p:nvSpPr>
        <p:spPr>
          <a:xfrm>
            <a:off x="2358159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8" name="矩形 57"/>
          <p:cNvSpPr/>
          <p:nvPr/>
        </p:nvSpPr>
        <p:spPr>
          <a:xfrm>
            <a:off x="64008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9" name="矩形 58"/>
          <p:cNvSpPr/>
          <p:nvPr/>
        </p:nvSpPr>
        <p:spPr>
          <a:xfrm>
            <a:off x="6858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1</a:t>
            </a:r>
          </a:p>
        </p:txBody>
      </p:sp>
      <p:sp>
        <p:nvSpPr>
          <p:cNvPr id="60" name="矩形 59"/>
          <p:cNvSpPr/>
          <p:nvPr/>
        </p:nvSpPr>
        <p:spPr>
          <a:xfrm>
            <a:off x="7315200" y="4374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1" name="矩形 60"/>
          <p:cNvSpPr/>
          <p:nvPr/>
        </p:nvSpPr>
        <p:spPr>
          <a:xfrm>
            <a:off x="5334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60198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3" name="矩形 62"/>
          <p:cNvSpPr/>
          <p:nvPr/>
        </p:nvSpPr>
        <p:spPr>
          <a:xfrm>
            <a:off x="4948959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回顾：最小不平衡子树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</a:rPr>
              <a:t>最小不平衡子树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，</a:t>
            </a:r>
            <a:r>
              <a:rPr lang="zh-CN" altLang="en-US" sz="3000" kern="0" dirty="0">
                <a:latin typeface="+mj-lt"/>
              </a:rPr>
              <a:t>根在哪？</a:t>
            </a:r>
            <a:endParaRPr lang="en-US" altLang="zh-CN" sz="3000" kern="0" dirty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latin typeface="+mj-lt"/>
              </a:rPr>
              <a:t>   </a:t>
            </a:r>
            <a:r>
              <a:rPr lang="en-US" altLang="zh-CN" sz="3000" kern="0" dirty="0">
                <a:latin typeface="+mj-lt"/>
              </a:rPr>
              <a:t>-- </a:t>
            </a:r>
            <a:r>
              <a:rPr lang="zh-CN" altLang="en-US" sz="3000" kern="0" dirty="0">
                <a:latin typeface="+mj-lt"/>
              </a:rPr>
              <a:t>在新结点的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sz="3000" kern="0" dirty="0">
                <a:latin typeface="+mj-lt"/>
              </a:rPr>
              <a:t>，离新结点</a:t>
            </a: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sz="3000" kern="0" dirty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j-lt"/>
              </a:rPr>
              <a:t>                                       且平衡因子绝对值</a:t>
            </a:r>
            <a:r>
              <a:rPr lang="en-US" altLang="zh-CN" sz="3000" kern="0" dirty="0">
                <a:solidFill>
                  <a:srgbClr val="C00000"/>
                </a:solidFill>
                <a:latin typeface="+mj-lt"/>
              </a:rPr>
              <a:t>&gt;1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>
              <a:latin typeface="+mj-lt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98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/>
              <a:t>18</a:t>
            </a:r>
          </a:p>
        </p:txBody>
      </p: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73</a:t>
            </a:r>
            <a:endParaRPr lang="zh-CN" altLang="en-US" dirty="0"/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90</a:t>
            </a:r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68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98" idx="3"/>
            <a:endCxn id="97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98" idx="5"/>
            <a:endCxn id="99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3"/>
            <a:endCxn id="100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99" idx="3"/>
            <a:endCxn id="102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9" idx="5"/>
            <a:endCxn id="101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4</a:t>
            </a:r>
          </a:p>
        </p:txBody>
      </p:sp>
      <p:cxnSp>
        <p:nvCxnSpPr>
          <p:cNvPr id="109" name="直接连接符 108"/>
          <p:cNvCxnSpPr>
            <a:stCxn id="100" idx="3"/>
            <a:endCxn id="108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11" idx="0"/>
            <a:endCxn id="100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</a:t>
            </a:r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27</a:t>
            </a:r>
            <a:endParaRPr lang="zh-CN" altLang="en-US" dirty="0"/>
          </a:p>
        </p:txBody>
      </p:sp>
      <p:cxnSp>
        <p:nvCxnSpPr>
          <p:cNvPr id="113" name="直接连接符 112"/>
          <p:cNvCxnSpPr>
            <a:stCxn id="102" idx="3"/>
            <a:endCxn id="112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115" idx="0"/>
            <a:endCxn id="97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12</a:t>
            </a:r>
          </a:p>
        </p:txBody>
      </p:sp>
      <p:sp>
        <p:nvSpPr>
          <p:cNvPr id="116" name="矩形 115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18" name="矩形 117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120" name="矩形 11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124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70</a:t>
            </a:r>
          </a:p>
        </p:txBody>
      </p:sp>
      <p:cxnSp>
        <p:nvCxnSpPr>
          <p:cNvPr id="125" name="直接连接符 124"/>
          <p:cNvCxnSpPr>
            <a:stCxn id="102" idx="5"/>
            <a:endCxn id="124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95</a:t>
            </a:r>
          </a:p>
        </p:txBody>
      </p:sp>
      <p:cxnSp>
        <p:nvCxnSpPr>
          <p:cNvPr id="129" name="直接连接符 128"/>
          <p:cNvCxnSpPr>
            <a:stCxn id="101" idx="5"/>
            <a:endCxn id="128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3</a:t>
            </a:r>
          </a:p>
        </p:txBody>
      </p:sp>
      <p:cxnSp>
        <p:nvCxnSpPr>
          <p:cNvPr id="138" name="直接连接符 137"/>
          <p:cNvCxnSpPr>
            <a:stCxn id="108" idx="3"/>
            <a:endCxn id="137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0" name="矩形 139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1" name="矩形 140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42" name="矩形 141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46" name="矩形 45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-1</a:t>
            </a:r>
          </a:p>
        </p:txBody>
      </p:sp>
      <p:sp>
        <p:nvSpPr>
          <p:cNvPr id="48" name="矩形 47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矩形 48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0" name="矩形 49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1" name="矩形 50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2" name="椭圆 51"/>
          <p:cNvSpPr/>
          <p:nvPr/>
        </p:nvSpPr>
        <p:spPr bwMode="auto">
          <a:xfrm rot="1693904">
            <a:off x="513698" y="3044558"/>
            <a:ext cx="2133600" cy="33528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10</a:t>
            </a:r>
          </a:p>
        </p:txBody>
      </p:sp>
      <p:sp>
        <p:nvSpPr>
          <p:cNvPr id="59" name="矩形 58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60" name="矩形 59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486400" y="3048000"/>
            <a:ext cx="3657600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baseline="0" dirty="0">
                <a:latin typeface="+mj-lt"/>
              </a:rPr>
              <a:t> 调整平衡：</a:t>
            </a:r>
            <a:endParaRPr lang="en-US" altLang="zh-CN" sz="3000" kern="0" baseline="0" dirty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</a:t>
            </a:r>
            <a:r>
              <a:rPr lang="zh-CN" altLang="en-US" sz="3000" kern="0" dirty="0">
                <a:latin typeface="+mj-lt"/>
              </a:rPr>
              <a:t>使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最小不平衡子树</a:t>
            </a:r>
            <a:endParaRPr lang="en-US" altLang="zh-CN" sz="3000" kern="0" dirty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j-lt"/>
              </a:rPr>
              <a:t>  </a:t>
            </a:r>
            <a:r>
              <a:rPr lang="zh-CN" altLang="en-US" sz="3000" kern="0" dirty="0">
                <a:latin typeface="+mj-lt"/>
              </a:rPr>
              <a:t>在新结点插入前后</a:t>
            </a:r>
            <a:endParaRPr lang="en-US" altLang="zh-CN" sz="3000" kern="0" dirty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j-lt"/>
              </a:rPr>
              <a:t>  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高度不变、</a:t>
            </a:r>
            <a:endParaRPr lang="en-US" altLang="zh-CN" sz="3000" kern="0" dirty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j-lt"/>
              </a:rPr>
              <a:t>  </a:t>
            </a:r>
            <a:r>
              <a:rPr lang="zh-CN" altLang="en-US" sz="3000" kern="0" dirty="0">
                <a:solidFill>
                  <a:srgbClr val="0000CC"/>
                </a:solidFill>
                <a:latin typeface="+mj-lt"/>
              </a:rPr>
              <a:t>保持平衡</a:t>
            </a:r>
            <a:endParaRPr lang="en-US" altLang="zh-CN" sz="3000" kern="0" baseline="0" dirty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</a:t>
            </a:r>
            <a:endParaRPr lang="en-US" altLang="zh-CN" sz="3200" kern="0" baseline="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/>
              <a:t>  </a:t>
            </a:r>
            <a:r>
              <a:rPr lang="en-US" altLang="zh-CN" kern="0" dirty="0"/>
              <a:t>4</a:t>
            </a:r>
            <a:r>
              <a:rPr lang="zh-CN" altLang="en-US" kern="0" dirty="0"/>
              <a:t>种最小不平衡子树</a:t>
            </a:r>
            <a:r>
              <a:rPr lang="en-US" altLang="zh-CN" kern="0" dirty="0"/>
              <a:t>A</a:t>
            </a:r>
            <a:r>
              <a:rPr lang="zh-CN" altLang="en-US" kern="0" dirty="0"/>
              <a:t>，调整策略：</a:t>
            </a:r>
            <a:endParaRPr lang="en-US" altLang="zh-CN" kern="0" dirty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    -- LL</a:t>
            </a:r>
            <a:r>
              <a:rPr lang="zh-CN" altLang="en-US" kern="0" dirty="0">
                <a:solidFill>
                  <a:srgbClr val="C00000"/>
                </a:solidFill>
              </a:rPr>
              <a:t>型：</a:t>
            </a:r>
            <a:r>
              <a:rPr lang="zh-CN" altLang="en-US" kern="0" dirty="0"/>
              <a:t>提拔</a:t>
            </a:r>
            <a:r>
              <a:rPr lang="en-US" altLang="zh-CN" kern="0" dirty="0"/>
              <a:t>A</a:t>
            </a:r>
            <a:r>
              <a:rPr lang="zh-CN" altLang="en-US" kern="0" dirty="0"/>
              <a:t>的左孩子，作为</a:t>
            </a:r>
            <a:r>
              <a:rPr lang="zh-CN" altLang="en-US" kern="0" dirty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/>
              <a:t>的根，</a:t>
            </a:r>
            <a:r>
              <a:rPr lang="en-US" altLang="zh-CN" kern="0" dirty="0"/>
              <a:t>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         </a:t>
            </a:r>
            <a:r>
              <a:rPr lang="zh-CN" altLang="en-US" kern="0" dirty="0">
                <a:solidFill>
                  <a:srgbClr val="008000"/>
                </a:solidFill>
              </a:rPr>
              <a:t>并</a:t>
            </a:r>
            <a:r>
              <a:rPr lang="en-US" altLang="zh-CN" kern="0" dirty="0">
                <a:solidFill>
                  <a:srgbClr val="008000"/>
                </a:solidFill>
              </a:rPr>
              <a:t>……</a:t>
            </a:r>
            <a:r>
              <a:rPr lang="zh-CN" altLang="en-US" kern="0" dirty="0">
                <a:solidFill>
                  <a:srgbClr val="008000"/>
                </a:solidFill>
              </a:rPr>
              <a:t>保持二叉排序特性；</a:t>
            </a:r>
            <a:endParaRPr lang="en-US" altLang="zh-CN" kern="0" dirty="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   -- LR</a:t>
            </a:r>
            <a:r>
              <a:rPr lang="zh-CN" altLang="en-US" kern="0" dirty="0">
                <a:solidFill>
                  <a:srgbClr val="C00000"/>
                </a:solidFill>
              </a:rPr>
              <a:t>型：</a:t>
            </a:r>
            <a:r>
              <a:rPr lang="en-US" altLang="zh-CN" kern="0" dirty="0">
                <a:solidFill>
                  <a:srgbClr val="C00000"/>
                </a:solidFill>
              </a:rPr>
              <a:t> </a:t>
            </a:r>
            <a:r>
              <a:rPr lang="zh-CN" altLang="en-US" kern="0" dirty="0"/>
              <a:t>提拔</a:t>
            </a:r>
            <a:r>
              <a:rPr lang="en-US" altLang="zh-CN" kern="0" dirty="0"/>
              <a:t>A</a:t>
            </a:r>
            <a:r>
              <a:rPr lang="zh-CN" altLang="en-US" kern="0" dirty="0"/>
              <a:t>的左孩子的右孩子，作为</a:t>
            </a:r>
            <a:r>
              <a:rPr lang="en-US" altLang="zh-CN" kern="0" dirty="0"/>
              <a:t>………</a:t>
            </a:r>
            <a:r>
              <a:rPr lang="zh-CN" altLang="en-US" kern="0" dirty="0"/>
              <a:t>的根，</a:t>
            </a:r>
            <a:endParaRPr lang="en-US" altLang="zh-CN" kern="0" dirty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                   </a:t>
            </a:r>
            <a:r>
              <a:rPr lang="zh-CN" altLang="en-US" kern="0" dirty="0">
                <a:solidFill>
                  <a:srgbClr val="008000"/>
                </a:solidFill>
              </a:rPr>
              <a:t>并</a:t>
            </a:r>
            <a:r>
              <a:rPr lang="en-US" altLang="zh-CN" kern="0" dirty="0">
                <a:solidFill>
                  <a:srgbClr val="008000"/>
                </a:solidFill>
              </a:rPr>
              <a:t>……</a:t>
            </a:r>
            <a:r>
              <a:rPr lang="zh-CN" altLang="en-US" kern="0" dirty="0">
                <a:solidFill>
                  <a:srgbClr val="008000"/>
                </a:solidFill>
              </a:rPr>
              <a:t>保持二叉排序特性； </a:t>
            </a:r>
            <a:endParaRPr lang="en-US" altLang="zh-CN" kern="0" dirty="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/>
              <a:t>   </a:t>
            </a:r>
            <a:r>
              <a:rPr lang="en-US" altLang="zh-CN" kern="0" dirty="0">
                <a:solidFill>
                  <a:srgbClr val="C00000"/>
                </a:solidFill>
              </a:rPr>
              <a:t>-- RR</a:t>
            </a:r>
            <a:r>
              <a:rPr lang="zh-CN" altLang="en-US" kern="0" dirty="0">
                <a:solidFill>
                  <a:srgbClr val="C00000"/>
                </a:solidFill>
              </a:rPr>
              <a:t>型：</a:t>
            </a:r>
            <a:r>
              <a:rPr lang="zh-CN" altLang="en-US" kern="0" dirty="0"/>
              <a:t>提拔</a:t>
            </a:r>
            <a:r>
              <a:rPr lang="en-US" altLang="zh-CN" kern="0" dirty="0"/>
              <a:t>A</a:t>
            </a:r>
            <a:r>
              <a:rPr lang="zh-CN" altLang="en-US" kern="0" dirty="0"/>
              <a:t>的右孩子，作为</a:t>
            </a:r>
            <a:r>
              <a:rPr lang="en-US" altLang="zh-CN" kern="0" dirty="0"/>
              <a:t>………..............</a:t>
            </a:r>
            <a:r>
              <a:rPr lang="zh-CN" altLang="en-US" kern="0" dirty="0"/>
              <a:t>的根，</a:t>
            </a:r>
            <a:r>
              <a:rPr lang="en-US" altLang="zh-CN" kern="0" dirty="0"/>
              <a:t>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                   </a:t>
            </a:r>
            <a:r>
              <a:rPr lang="zh-CN" altLang="en-US" kern="0" dirty="0">
                <a:solidFill>
                  <a:srgbClr val="008000"/>
                </a:solidFill>
              </a:rPr>
              <a:t>并</a:t>
            </a:r>
            <a:r>
              <a:rPr lang="en-US" altLang="zh-CN" kern="0" dirty="0">
                <a:solidFill>
                  <a:srgbClr val="008000"/>
                </a:solidFill>
              </a:rPr>
              <a:t>……</a:t>
            </a:r>
            <a:r>
              <a:rPr lang="zh-CN" altLang="en-US" kern="0" dirty="0">
                <a:solidFill>
                  <a:srgbClr val="008000"/>
                </a:solidFill>
              </a:rPr>
              <a:t>保持二叉排序特性；</a:t>
            </a:r>
            <a:endParaRPr lang="en-US" altLang="zh-CN" kern="0" dirty="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   -- RL</a:t>
            </a:r>
            <a:r>
              <a:rPr lang="zh-CN" altLang="en-US" kern="0" dirty="0">
                <a:solidFill>
                  <a:srgbClr val="C00000"/>
                </a:solidFill>
              </a:rPr>
              <a:t>型：</a:t>
            </a:r>
            <a:r>
              <a:rPr lang="zh-CN" altLang="en-US" kern="0" dirty="0"/>
              <a:t>提拔</a:t>
            </a:r>
            <a:r>
              <a:rPr lang="en-US" altLang="zh-CN" kern="0" dirty="0"/>
              <a:t>A</a:t>
            </a:r>
            <a:r>
              <a:rPr lang="zh-CN" altLang="en-US" kern="0" dirty="0"/>
              <a:t>的右孩子的左孩子，作为</a:t>
            </a:r>
            <a:r>
              <a:rPr lang="en-US" altLang="zh-CN" kern="0" dirty="0"/>
              <a:t>………</a:t>
            </a:r>
            <a:r>
              <a:rPr lang="zh-CN" altLang="en-US" kern="0" dirty="0"/>
              <a:t>的根，</a:t>
            </a:r>
            <a:endParaRPr lang="en-US" altLang="zh-CN" kern="0" dirty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/>
              <a:t>                   </a:t>
            </a:r>
            <a:r>
              <a:rPr lang="zh-CN" altLang="en-US" kern="0" dirty="0">
                <a:solidFill>
                  <a:srgbClr val="008000"/>
                </a:solidFill>
              </a:rPr>
              <a:t>并</a:t>
            </a:r>
            <a:r>
              <a:rPr lang="en-US" altLang="zh-CN" kern="0" dirty="0">
                <a:solidFill>
                  <a:srgbClr val="008000"/>
                </a:solidFill>
              </a:rPr>
              <a:t>……</a:t>
            </a:r>
            <a:r>
              <a:rPr lang="zh-CN" altLang="en-US" kern="0" dirty="0">
                <a:solidFill>
                  <a:srgbClr val="008000"/>
                </a:solidFill>
              </a:rPr>
              <a:t>保持二叉排序特性；</a:t>
            </a:r>
            <a:endParaRPr lang="en-US" altLang="zh-CN" kern="0" dirty="0">
              <a:solidFill>
                <a:srgbClr val="008000"/>
              </a:solidFill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j-lt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回顾：最小不平衡子树</a:t>
            </a:r>
            <a:r>
              <a:rPr lang="en-US" altLang="zh-CN" sz="4000" dirty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4000" dirty="0">
                <a:latin typeface="黑体" pitchFamily="2" charset="-122"/>
                <a:ea typeface="黑体" pitchFamily="2" charset="-122"/>
              </a:rPr>
              <a:t>调整模式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二叉排序树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存储结构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990600" y="5876544"/>
          <a:ext cx="6629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</a:t>
                      </a:r>
                      <a:r>
                        <a:rPr lang="en-US" altLang="zh-CN" sz="30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30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llink</a:t>
                      </a:r>
                      <a:endParaRPr lang="en-US" altLang="zh-CN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</a:t>
                      </a: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key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 </a:t>
                      </a:r>
                      <a:r>
                        <a:rPr lang="en-US" altLang="zh-CN" sz="30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rlink</a:t>
                      </a:r>
                      <a:endParaRPr lang="en-US" altLang="zh-CN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04800" y="1066800"/>
            <a:ext cx="929640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;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990099"/>
                </a:solidFill>
              </a:rPr>
              <a:t>typedef</a:t>
            </a:r>
            <a:r>
              <a:rPr lang="en-US" altLang="zh-CN" sz="3000" dirty="0">
                <a:solidFill>
                  <a:srgbClr val="990099"/>
                </a:solidFill>
              </a:rPr>
              <a:t> 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* </a:t>
            </a:r>
            <a:r>
              <a:rPr lang="en-US" altLang="zh-CN" sz="3000" dirty="0" err="1">
                <a:solidFill>
                  <a:srgbClr val="990099"/>
                </a:solidFill>
              </a:rPr>
              <a:t>PBinSearchNode</a:t>
            </a:r>
            <a:r>
              <a:rPr lang="en-US" altLang="zh-CN" sz="3000" dirty="0">
                <a:solidFill>
                  <a:srgbClr val="990099"/>
                </a:solidFill>
              </a:rPr>
              <a:t>; 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{ </a:t>
            </a:r>
            <a:r>
              <a:rPr lang="en-US" altLang="zh-CN" sz="3000" dirty="0" err="1">
                <a:solidFill>
                  <a:srgbClr val="0000CC"/>
                </a:solidFill>
              </a:rPr>
              <a:t>KeyType</a:t>
            </a:r>
            <a:r>
              <a:rPr lang="en-US" altLang="zh-CN" sz="3000" dirty="0"/>
              <a:t> key;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en-US" altLang="zh-CN" sz="3000" dirty="0" err="1">
                <a:solidFill>
                  <a:srgbClr val="0000CC"/>
                </a:solidFill>
              </a:rPr>
              <a:t>PBinSearchNode</a:t>
            </a:r>
            <a:r>
              <a:rPr lang="en-US" altLang="zh-CN" sz="3000" dirty="0"/>
              <a:t>  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rlink</a:t>
            </a:r>
            <a:r>
              <a:rPr lang="en-US" altLang="zh-CN" sz="3000" dirty="0"/>
              <a:t>; };</a:t>
            </a:r>
            <a:endParaRPr lang="zh-CN" altLang="en-US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990099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* </a:t>
            </a:r>
            <a:r>
              <a:rPr lang="en-US" altLang="zh-CN" sz="3000" dirty="0" err="1">
                <a:solidFill>
                  <a:srgbClr val="990099"/>
                </a:solidFill>
              </a:rPr>
              <a:t>BinSearchTree</a:t>
            </a:r>
            <a:r>
              <a:rPr lang="en-US" altLang="zh-CN" sz="3000" dirty="0">
                <a:solidFill>
                  <a:srgbClr val="CC0099"/>
                </a:solidFill>
              </a:rPr>
              <a:t>;</a:t>
            </a:r>
          </a:p>
          <a:p>
            <a:pPr marL="72000" algn="just">
              <a:spcBef>
                <a:spcPts val="2400"/>
              </a:spcBef>
              <a:buNone/>
            </a:pPr>
            <a:r>
              <a:rPr lang="en-US" altLang="zh-CN" sz="3000" dirty="0" err="1">
                <a:solidFill>
                  <a:srgbClr val="990099"/>
                </a:solidFill>
              </a:rPr>
              <a:t>typedef</a:t>
            </a:r>
            <a:r>
              <a:rPr lang="en-US" altLang="zh-CN" sz="3000" dirty="0"/>
              <a:t> </a:t>
            </a:r>
            <a:r>
              <a:rPr lang="en-US" altLang="zh-CN" sz="3000" dirty="0" err="1"/>
              <a:t>BinSearchTree</a:t>
            </a:r>
            <a:r>
              <a:rPr lang="en-US" altLang="zh-CN" sz="3000" dirty="0"/>
              <a:t> * </a:t>
            </a:r>
            <a:r>
              <a:rPr lang="en-US" altLang="zh-CN" sz="3000" dirty="0" err="1">
                <a:solidFill>
                  <a:srgbClr val="990099"/>
                </a:solidFill>
              </a:rPr>
              <a:t>PBinSearchTree</a:t>
            </a:r>
            <a:r>
              <a:rPr lang="en-US" altLang="zh-CN" sz="3000" dirty="0">
                <a:solidFill>
                  <a:srgbClr val="CC0099"/>
                </a:solidFill>
              </a:rPr>
              <a:t>; </a:t>
            </a:r>
          </a:p>
          <a:p>
            <a:pPr marL="72000" algn="just">
              <a:lnSpc>
                <a:spcPct val="70000"/>
              </a:lnSpc>
              <a:spcBef>
                <a:spcPts val="0"/>
              </a:spcBef>
              <a:buNone/>
            </a:pPr>
            <a:endParaRPr lang="en-US" altLang="zh-CN" sz="3000" dirty="0"/>
          </a:p>
        </p:txBody>
      </p:sp>
      <p:sp>
        <p:nvSpPr>
          <p:cNvPr id="62" name="矩形 61"/>
          <p:cNvSpPr/>
          <p:nvPr/>
        </p:nvSpPr>
        <p:spPr>
          <a:xfrm>
            <a:off x="3276600" y="441960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//</a:t>
            </a:r>
            <a:r>
              <a:rPr lang="zh-CN" altLang="en-US" dirty="0">
                <a:solidFill>
                  <a:srgbClr val="0000CC"/>
                </a:solidFill>
              </a:rPr>
              <a:t>二叉排序树 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zh-CN" altLang="en-US" dirty="0">
                <a:solidFill>
                  <a:srgbClr val="0000CC"/>
                </a:solidFill>
              </a:rPr>
              <a:t>指向树根的指针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r>
              <a:rPr lang="zh-CN" altLang="en-US" dirty="0">
                <a:solidFill>
                  <a:srgbClr val="0000CC"/>
                </a:solidFill>
              </a:rPr>
              <a:t>类型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76600" y="5257800"/>
            <a:ext cx="678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指向树的指针类型 </a:t>
            </a:r>
            <a:r>
              <a:rPr lang="en-US" altLang="zh-CN" dirty="0">
                <a:solidFill>
                  <a:srgbClr val="008A00"/>
                </a:solidFill>
              </a:rPr>
              <a:t>(</a:t>
            </a:r>
            <a:r>
              <a:rPr lang="zh-CN" altLang="en-US" dirty="0">
                <a:solidFill>
                  <a:srgbClr val="008A00"/>
                </a:solidFill>
              </a:rPr>
              <a:t>二级指针类型</a:t>
            </a:r>
            <a:r>
              <a:rPr lang="en-US" altLang="zh-CN" dirty="0">
                <a:solidFill>
                  <a:srgbClr val="008A00"/>
                </a:solidFill>
              </a:rPr>
              <a:t>)</a:t>
            </a:r>
          </a:p>
        </p:txBody>
      </p:sp>
      <p:sp>
        <p:nvSpPr>
          <p:cNvPr id="64" name="矩形 63"/>
          <p:cNvSpPr/>
          <p:nvPr/>
        </p:nvSpPr>
        <p:spPr>
          <a:xfrm>
            <a:off x="4494453" y="1152846"/>
            <a:ext cx="3887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A00"/>
                </a:solidFill>
              </a:rPr>
              <a:t>//</a:t>
            </a:r>
            <a:r>
              <a:rPr lang="zh-CN" altLang="en-US" dirty="0">
                <a:solidFill>
                  <a:srgbClr val="008A00"/>
                </a:solidFill>
              </a:rPr>
              <a:t>结点类型声明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265853" y="2286000"/>
            <a:ext cx="3887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结点类型</a:t>
            </a:r>
            <a:endParaRPr lang="en-US" altLang="zh-CN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zh-CN" kern="0" dirty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kern="0" dirty="0">
                <a:solidFill>
                  <a:srgbClr val="008000"/>
                </a:solidFill>
                <a:latin typeface="+mj-lt"/>
              </a:rPr>
              <a:t>棵</a:t>
            </a:r>
            <a:r>
              <a:rPr lang="en-US" altLang="zh-CN" kern="0" dirty="0">
                <a:solidFill>
                  <a:srgbClr val="008000"/>
                </a:solidFill>
                <a:latin typeface="+mj-lt"/>
              </a:rPr>
              <a:t>m</a:t>
            </a:r>
            <a:r>
              <a:rPr lang="zh-CN" altLang="en-US" kern="0" dirty="0">
                <a:solidFill>
                  <a:srgbClr val="008000"/>
                </a:solidFill>
                <a:latin typeface="+mj-lt"/>
              </a:rPr>
              <a:t>阶的</a:t>
            </a:r>
            <a:r>
              <a:rPr lang="en-US" altLang="zh-CN" kern="0" dirty="0">
                <a:solidFill>
                  <a:srgbClr val="008000"/>
                </a:solidFill>
              </a:rPr>
              <a:t>B_</a:t>
            </a:r>
            <a:r>
              <a:rPr lang="zh-CN" altLang="en-US" kern="0" dirty="0">
                <a:solidFill>
                  <a:srgbClr val="008000"/>
                </a:solidFill>
              </a:rPr>
              <a:t>树，若不空，则是如下的</a:t>
            </a:r>
            <a:r>
              <a:rPr lang="en-US" altLang="zh-CN" kern="0" dirty="0">
                <a:solidFill>
                  <a:srgbClr val="008000"/>
                </a:solidFill>
              </a:rPr>
              <a:t>m</a:t>
            </a:r>
            <a:r>
              <a:rPr lang="zh-CN" altLang="en-US" kern="0" dirty="0">
                <a:solidFill>
                  <a:srgbClr val="008000"/>
                </a:solidFill>
              </a:rPr>
              <a:t>叉树：</a:t>
            </a:r>
            <a:endParaRPr lang="en-US" altLang="zh-CN" kern="0" dirty="0">
              <a:solidFill>
                <a:srgbClr val="008000"/>
              </a:solidFill>
              <a:latin typeface="+mj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kern="0" dirty="0">
                <a:latin typeface="+mj-lt"/>
              </a:rPr>
              <a:t>    </a:t>
            </a:r>
            <a:r>
              <a:rPr lang="en-US" altLang="zh-CN" kern="0" dirty="0">
                <a:latin typeface="+mj-lt"/>
              </a:rPr>
              <a:t>(1) </a:t>
            </a:r>
            <a:r>
              <a:rPr lang="zh-CN" altLang="en-US" kern="0" dirty="0">
                <a:latin typeface="+mj-lt"/>
              </a:rPr>
              <a:t>每个结点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至多</a:t>
            </a:r>
            <a:r>
              <a:rPr lang="zh-CN" altLang="en-US" kern="0" dirty="0">
                <a:latin typeface="+mj-lt"/>
              </a:rPr>
              <a:t>有</a:t>
            </a:r>
            <a:r>
              <a:rPr lang="en-US" altLang="zh-CN" kern="0" dirty="0">
                <a:latin typeface="+mj-lt"/>
              </a:rPr>
              <a:t>m</a:t>
            </a:r>
            <a:r>
              <a:rPr lang="zh-CN" altLang="en-US" kern="0" dirty="0">
                <a:latin typeface="+mj-lt"/>
              </a:rPr>
              <a:t>棵子树、</a:t>
            </a:r>
            <a:r>
              <a:rPr lang="en-US" altLang="zh-CN" kern="0" dirty="0">
                <a:latin typeface="+mj-lt"/>
              </a:rPr>
              <a:t>m-1</a:t>
            </a:r>
            <a:r>
              <a:rPr lang="zh-CN" altLang="en-US" kern="0" dirty="0">
                <a:latin typeface="+mj-lt"/>
              </a:rPr>
              <a:t>个关键码；</a:t>
            </a: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(m</a:t>
            </a:r>
            <a:r>
              <a:rPr lang="zh-CN" altLang="en-US" kern="0" dirty="0">
                <a:solidFill>
                  <a:srgbClr val="C00000"/>
                </a:solidFill>
                <a:latin typeface="+mj-lt"/>
              </a:rPr>
              <a:t>叉树</a:t>
            </a:r>
            <a:r>
              <a:rPr lang="en-US" altLang="zh-CN" kern="0" dirty="0">
                <a:solidFill>
                  <a:srgbClr val="C00000"/>
                </a:solidFill>
                <a:latin typeface="+mj-lt"/>
              </a:rPr>
              <a:t>)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(2) </a:t>
            </a:r>
            <a:r>
              <a:rPr lang="zh-CN" altLang="en-US" kern="0" dirty="0">
                <a:latin typeface="+mj-lt"/>
              </a:rPr>
              <a:t>若</a:t>
            </a:r>
            <a:r>
              <a:rPr lang="zh-CN" altLang="en-US" kern="0" dirty="0">
                <a:solidFill>
                  <a:srgbClr val="990099"/>
                </a:solidFill>
                <a:latin typeface="+mj-lt"/>
              </a:rPr>
              <a:t>根</a:t>
            </a:r>
            <a:r>
              <a:rPr lang="zh-CN" altLang="en-US" kern="0" dirty="0">
                <a:latin typeface="+mj-lt"/>
              </a:rPr>
              <a:t>不是叶子，</a:t>
            </a:r>
            <a:r>
              <a:rPr lang="zh-CN" altLang="en-US" kern="0" dirty="0">
                <a:solidFill>
                  <a:srgbClr val="990099"/>
                </a:solidFill>
                <a:latin typeface="+mj-lt"/>
              </a:rPr>
              <a:t>至少</a:t>
            </a:r>
            <a:r>
              <a:rPr lang="zh-CN" altLang="en-US" kern="0" dirty="0">
                <a:latin typeface="+mj-lt"/>
              </a:rPr>
              <a:t>有</a:t>
            </a:r>
            <a:r>
              <a:rPr lang="en-US" altLang="zh-CN" kern="0" dirty="0">
                <a:latin typeface="+mj-lt"/>
              </a:rPr>
              <a:t>2</a:t>
            </a:r>
            <a:r>
              <a:rPr lang="zh-CN" altLang="en-US" kern="0" dirty="0">
                <a:latin typeface="+mj-lt"/>
              </a:rPr>
              <a:t>棵子树；</a:t>
            </a:r>
            <a:r>
              <a:rPr lang="en-US" altLang="zh-CN" kern="0" dirty="0">
                <a:solidFill>
                  <a:srgbClr val="990099"/>
                </a:solidFill>
                <a:latin typeface="+mj-lt"/>
              </a:rPr>
              <a:t>(</a:t>
            </a:r>
            <a:r>
              <a:rPr lang="zh-CN" altLang="en-US" kern="0" dirty="0">
                <a:solidFill>
                  <a:srgbClr val="990099"/>
                </a:solidFill>
                <a:latin typeface="+mj-lt"/>
              </a:rPr>
              <a:t>由底层分裂生长</a:t>
            </a:r>
            <a:r>
              <a:rPr lang="en-US" altLang="zh-CN" kern="0" dirty="0">
                <a:solidFill>
                  <a:srgbClr val="990099"/>
                </a:solidFill>
                <a:latin typeface="+mj-lt"/>
              </a:rPr>
              <a:t>)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(3) </a:t>
            </a:r>
            <a:r>
              <a:rPr lang="zh-CN" altLang="en-US" kern="0" dirty="0">
                <a:latin typeface="+mj-lt"/>
              </a:rPr>
              <a:t>除根外，每个分枝结点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至少有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>
              <a:solidFill>
                <a:srgbClr val="0000CC"/>
              </a:solidFill>
              <a:sym typeface="Symbol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  <a:sym typeface="Symbol"/>
              </a:rPr>
              <a:t>    (4) </a:t>
            </a:r>
            <a:r>
              <a:rPr lang="zh-CN" altLang="en-US" kern="0" dirty="0">
                <a:latin typeface="+mj-lt"/>
                <a:sym typeface="Symbol"/>
              </a:rPr>
              <a:t>所有</a:t>
            </a:r>
            <a:r>
              <a:rPr lang="zh-CN" altLang="en-US" kern="0" dirty="0">
                <a:solidFill>
                  <a:srgbClr val="990099"/>
                </a:solidFill>
                <a:latin typeface="+mj-lt"/>
                <a:sym typeface="Symbol"/>
              </a:rPr>
              <a:t>叶子在同一层</a:t>
            </a:r>
            <a:r>
              <a:rPr lang="zh-CN" altLang="en-US" kern="0" dirty="0">
                <a:latin typeface="+mj-lt"/>
                <a:sym typeface="Symbol"/>
              </a:rPr>
              <a:t>；</a:t>
            </a:r>
            <a:r>
              <a:rPr lang="en-US" altLang="zh-CN" kern="0" dirty="0">
                <a:solidFill>
                  <a:srgbClr val="990099"/>
                </a:solidFill>
              </a:rPr>
              <a:t> (</a:t>
            </a:r>
            <a:r>
              <a:rPr lang="en-US" altLang="zh-CN" kern="0" dirty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kern="0" dirty="0">
                <a:solidFill>
                  <a:srgbClr val="990099"/>
                </a:solidFill>
                <a:sym typeface="Wingdings" pitchFamily="2" charset="2"/>
              </a:rPr>
              <a:t>是平衡的</a:t>
            </a:r>
            <a:r>
              <a:rPr lang="en-US" altLang="zh-CN" kern="0" dirty="0">
                <a:solidFill>
                  <a:srgbClr val="990099"/>
                </a:solidFill>
              </a:rPr>
              <a:t>)</a:t>
            </a:r>
            <a:endParaRPr lang="en-US" altLang="zh-CN" kern="0" dirty="0">
              <a:latin typeface="+mj-lt"/>
              <a:sym typeface="Symbol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  <a:sym typeface="Symbol"/>
              </a:rPr>
              <a:t>    (5) </a:t>
            </a:r>
            <a:r>
              <a:rPr lang="zh-CN" altLang="en-US" kern="0" dirty="0">
                <a:latin typeface="+mj-lt"/>
                <a:sym typeface="Symbol"/>
              </a:rPr>
              <a:t>结点构成为</a:t>
            </a:r>
            <a:r>
              <a:rPr lang="en-US" altLang="zh-CN" kern="0" dirty="0">
                <a:latin typeface="+mj-lt"/>
                <a:sym typeface="Symbol"/>
              </a:rPr>
              <a:t>(parent, </a:t>
            </a:r>
            <a:r>
              <a:rPr lang="en-US" altLang="zh-CN" sz="3000" kern="0" dirty="0">
                <a:latin typeface="+mj-lt"/>
                <a:sym typeface="Symbol"/>
              </a:rPr>
              <a:t>n, p</a:t>
            </a:r>
            <a:r>
              <a:rPr lang="en-US" altLang="zh-CN" sz="3000" b="1" kern="0" baseline="-25000" dirty="0">
                <a:latin typeface="+mj-lt"/>
                <a:sym typeface="Symbol"/>
              </a:rPr>
              <a:t>0</a:t>
            </a:r>
            <a:r>
              <a:rPr lang="en-US" altLang="zh-CN" sz="3000" kern="0" dirty="0">
                <a:latin typeface="+mj-lt"/>
                <a:sym typeface="Symbol"/>
              </a:rPr>
              <a:t>, k</a:t>
            </a:r>
            <a:r>
              <a:rPr lang="en-US" altLang="zh-CN" sz="3000" b="1" kern="0" baseline="-25000" dirty="0">
                <a:latin typeface="+mj-lt"/>
                <a:sym typeface="Symbol"/>
              </a:rPr>
              <a:t>1</a:t>
            </a:r>
            <a:r>
              <a:rPr lang="en-US" altLang="zh-CN" sz="3000" kern="0" dirty="0">
                <a:latin typeface="+mj-lt"/>
                <a:sym typeface="Symbol"/>
              </a:rPr>
              <a:t>, p</a:t>
            </a:r>
            <a:r>
              <a:rPr lang="en-US" altLang="zh-CN" sz="3000" b="1" kern="0" baseline="-25000" dirty="0">
                <a:latin typeface="+mj-lt"/>
                <a:sym typeface="Symbol"/>
              </a:rPr>
              <a:t>1</a:t>
            </a:r>
            <a:r>
              <a:rPr lang="en-US" altLang="zh-CN" sz="3000" kern="0" dirty="0">
                <a:latin typeface="+mj-lt"/>
                <a:sym typeface="Symbol"/>
              </a:rPr>
              <a:t>, …, k</a:t>
            </a:r>
            <a:r>
              <a:rPr lang="en-US" altLang="zh-CN" sz="3000" b="1" kern="0" baseline="-25000" dirty="0">
                <a:latin typeface="+mj-lt"/>
                <a:sym typeface="Symbol"/>
              </a:rPr>
              <a:t>n-1</a:t>
            </a:r>
            <a:r>
              <a:rPr lang="en-US" altLang="zh-CN" sz="3000" kern="0" dirty="0">
                <a:latin typeface="+mj-lt"/>
                <a:sym typeface="Symbol"/>
              </a:rPr>
              <a:t>, p</a:t>
            </a:r>
            <a:r>
              <a:rPr lang="en-US" altLang="zh-CN" sz="3000" b="1" kern="0" baseline="-25000" dirty="0">
                <a:latin typeface="+mj-lt"/>
                <a:sym typeface="Symbol"/>
              </a:rPr>
              <a:t>n-1</a:t>
            </a:r>
            <a:r>
              <a:rPr lang="en-US" altLang="zh-CN" kern="0" dirty="0">
                <a:latin typeface="+mj-lt"/>
                <a:sym typeface="Symbol"/>
              </a:rPr>
              <a:t>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  <a:sym typeface="Symbol"/>
              </a:rPr>
              <a:t>         </a:t>
            </a:r>
            <a:r>
              <a:rPr lang="zh-CN" altLang="en-US" kern="0" dirty="0">
                <a:latin typeface="+mj-lt"/>
                <a:sym typeface="Symbol"/>
              </a:rPr>
              <a:t>有</a:t>
            </a:r>
            <a:r>
              <a:rPr lang="en-US" altLang="zh-CN" kern="0" dirty="0">
                <a:solidFill>
                  <a:srgbClr val="0000CC"/>
                </a:solidFill>
                <a:latin typeface="+mj-lt"/>
                <a:sym typeface="Symbol"/>
              </a:rPr>
              <a:t>j</a:t>
            </a:r>
            <a:r>
              <a:rPr lang="zh-CN" altLang="en-US" kern="0" dirty="0">
                <a:solidFill>
                  <a:srgbClr val="0000CC"/>
                </a:solidFill>
                <a:latin typeface="+mj-lt"/>
                <a:sym typeface="Symbol"/>
              </a:rPr>
              <a:t>个孩子</a:t>
            </a:r>
            <a:r>
              <a:rPr lang="zh-CN" altLang="en-US" kern="0" dirty="0">
                <a:latin typeface="+mj-lt"/>
                <a:sym typeface="Symbol"/>
              </a:rPr>
              <a:t>的分枝结点有</a:t>
            </a:r>
            <a:r>
              <a:rPr lang="en-US" altLang="zh-CN" kern="0" dirty="0">
                <a:solidFill>
                  <a:srgbClr val="0000CC"/>
                </a:solidFill>
                <a:latin typeface="+mj-lt"/>
                <a:sym typeface="Symbol"/>
              </a:rPr>
              <a:t>j-1</a:t>
            </a:r>
            <a:r>
              <a:rPr lang="zh-CN" altLang="en-US" kern="0" dirty="0">
                <a:solidFill>
                  <a:srgbClr val="0000CC"/>
                </a:solidFill>
                <a:latin typeface="+mj-lt"/>
                <a:sym typeface="Symbol"/>
              </a:rPr>
              <a:t>个关键码</a:t>
            </a:r>
            <a:r>
              <a:rPr lang="zh-CN" altLang="en-US" kern="0" dirty="0">
                <a:latin typeface="+mj-lt"/>
                <a:sym typeface="Symbol"/>
              </a:rPr>
              <a:t>，满足</a:t>
            </a:r>
            <a:r>
              <a:rPr lang="en-US" altLang="zh-CN" sz="3000" kern="0" dirty="0" err="1">
                <a:solidFill>
                  <a:srgbClr val="0000CC"/>
                </a:solidFill>
                <a:latin typeface="+mj-lt"/>
                <a:sym typeface="Symbol"/>
              </a:rPr>
              <a:t>k</a:t>
            </a:r>
            <a:r>
              <a:rPr lang="en-US" altLang="zh-CN" sz="3000" b="1" kern="0" baseline="-25000" dirty="0" err="1">
                <a:solidFill>
                  <a:srgbClr val="0000CC"/>
                </a:solidFill>
                <a:latin typeface="+mj-lt"/>
                <a:sym typeface="Symbol"/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  <a:latin typeface="+mj-lt"/>
                <a:sym typeface="Symbol"/>
              </a:rPr>
              <a:t>&lt;k</a:t>
            </a:r>
            <a:r>
              <a:rPr lang="en-US" altLang="zh-CN" sz="3000" b="1" kern="0" baseline="-25000" dirty="0">
                <a:solidFill>
                  <a:srgbClr val="0000CC"/>
                </a:solidFill>
                <a:latin typeface="+mj-lt"/>
                <a:sym typeface="Symbol"/>
              </a:rPr>
              <a:t>i+1</a:t>
            </a:r>
            <a:r>
              <a:rPr lang="zh-CN" altLang="en-US" kern="0" dirty="0">
                <a:latin typeface="+mj-lt"/>
                <a:sym typeface="Symbol"/>
              </a:rPr>
              <a:t>，</a:t>
            </a:r>
            <a:endParaRPr lang="en-US" altLang="zh-CN" kern="0" dirty="0">
              <a:latin typeface="+mj-lt"/>
              <a:sym typeface="Symbol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  <a:sym typeface="Symbol"/>
              </a:rPr>
              <a:t>         </a:t>
            </a:r>
            <a:r>
              <a:rPr lang="en-US" altLang="zh-CN" sz="3000" kern="0" dirty="0">
                <a:latin typeface="+mj-lt"/>
                <a:sym typeface="Symbol"/>
              </a:rPr>
              <a:t>p</a:t>
            </a:r>
            <a:r>
              <a:rPr lang="en-US" altLang="zh-CN" sz="3000" b="1" kern="0" baseline="-25000" dirty="0">
                <a:latin typeface="+mj-lt"/>
                <a:sym typeface="Symbol"/>
              </a:rPr>
              <a:t>i</a:t>
            </a:r>
            <a:r>
              <a:rPr lang="zh-CN" altLang="en-US" kern="0" dirty="0">
                <a:latin typeface="+mj-lt"/>
                <a:sym typeface="Symbol"/>
              </a:rPr>
              <a:t>所指结点中的关键码集合</a:t>
            </a:r>
            <a:r>
              <a:rPr lang="en-US" altLang="zh-CN" kern="0" dirty="0">
                <a:latin typeface="+mj-lt"/>
                <a:sym typeface="Symbol"/>
              </a:rPr>
              <a:t>{</a:t>
            </a:r>
            <a:r>
              <a:rPr lang="en-US" altLang="zh-CN" sz="3000" kern="0" dirty="0">
                <a:latin typeface="+mj-lt"/>
                <a:sym typeface="Symbol"/>
              </a:rPr>
              <a:t>k</a:t>
            </a:r>
            <a:r>
              <a:rPr lang="en-US" altLang="zh-CN" kern="0" dirty="0">
                <a:latin typeface="+mj-lt"/>
                <a:sym typeface="Symbol"/>
              </a:rPr>
              <a:t>}</a:t>
            </a:r>
            <a:r>
              <a:rPr lang="zh-CN" altLang="en-US" kern="0" dirty="0">
                <a:latin typeface="+mj-lt"/>
                <a:sym typeface="Symbol"/>
              </a:rPr>
              <a:t>，满足</a:t>
            </a:r>
            <a:r>
              <a:rPr lang="en-US" altLang="zh-CN" kern="0" dirty="0">
                <a:latin typeface="+mj-lt"/>
                <a:sym typeface="Symbol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+mj-lt"/>
                <a:sym typeface="Symbol"/>
              </a:rPr>
              <a:t>k</a:t>
            </a:r>
            <a:r>
              <a:rPr lang="en-US" altLang="zh-CN" sz="3000" b="1" kern="0" baseline="-25000" dirty="0" err="1">
                <a:solidFill>
                  <a:srgbClr val="0000CC"/>
                </a:solidFill>
                <a:latin typeface="+mj-lt"/>
                <a:sym typeface="Symbol"/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  <a:latin typeface="+mj-lt"/>
                <a:sym typeface="Symbol"/>
              </a:rPr>
              <a:t>&lt;</a:t>
            </a:r>
            <a:r>
              <a:rPr lang="en-US" altLang="zh-CN" sz="3000" kern="0" dirty="0">
                <a:solidFill>
                  <a:srgbClr val="FF0000"/>
                </a:solidFill>
                <a:latin typeface="+mj-lt"/>
                <a:sym typeface="Symbol"/>
              </a:rPr>
              <a:t>{k}</a:t>
            </a:r>
            <a:r>
              <a:rPr lang="en-US" altLang="zh-CN" sz="3000" kern="0" dirty="0">
                <a:solidFill>
                  <a:srgbClr val="0000CC"/>
                </a:solidFill>
                <a:latin typeface="+mj-lt"/>
                <a:sym typeface="Symbol"/>
              </a:rPr>
              <a:t>&lt;k</a:t>
            </a:r>
            <a:r>
              <a:rPr lang="en-US" altLang="zh-CN" sz="3000" b="1" kern="0" baseline="-25000" dirty="0">
                <a:solidFill>
                  <a:srgbClr val="0000CC"/>
                </a:solidFill>
                <a:latin typeface="+mj-lt"/>
                <a:sym typeface="Symbol"/>
              </a:rPr>
              <a:t>i+1</a:t>
            </a:r>
            <a:endParaRPr lang="en-US" altLang="zh-CN" sz="3000" b="1" kern="0" baseline="-25000" dirty="0">
              <a:solidFill>
                <a:srgbClr val="0000CC"/>
              </a:solidFill>
              <a:latin typeface="+mj-lt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81000" y="5334000"/>
          <a:ext cx="8610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8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7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父指针</a:t>
                      </a:r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关键码个数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2800" b="1" baseline="-25000" dirty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en-US" altLang="zh-CN" sz="2800" b="1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kern="1200" dirty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en-US" altLang="zh-CN" sz="24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800" b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kern="1200" dirty="0">
                          <a:solidFill>
                            <a:schemeClr val="bg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kern="1200" dirty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</a:t>
            </a:r>
            <a:r>
              <a:rPr lang="en-US" altLang="zh-CN" kern="0" dirty="0" err="1">
                <a:latin typeface="+mj-lt"/>
              </a:rPr>
              <a:t>struct</a:t>
            </a:r>
            <a:r>
              <a:rPr lang="en-US" altLang="zh-CN" kern="0" dirty="0">
                <a:latin typeface="+mj-lt"/>
              </a:rPr>
              <a:t> </a:t>
            </a:r>
            <a:r>
              <a:rPr lang="en-US" altLang="zh-CN" kern="0" dirty="0" err="1">
                <a:latin typeface="+mj-lt"/>
              </a:rPr>
              <a:t>BTNode</a:t>
            </a:r>
            <a:r>
              <a:rPr lang="en-US" altLang="zh-CN" kern="0" dirty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</a:t>
            </a:r>
            <a:r>
              <a:rPr lang="en-US" altLang="zh-CN" kern="0" dirty="0" err="1">
                <a:latin typeface="+mj-lt"/>
              </a:rPr>
              <a:t>typedef</a:t>
            </a:r>
            <a:r>
              <a:rPr lang="en-US" altLang="zh-CN" kern="0" dirty="0">
                <a:latin typeface="+mj-lt"/>
              </a:rPr>
              <a:t>  </a:t>
            </a:r>
            <a:r>
              <a:rPr lang="en-US" altLang="zh-CN" kern="0" dirty="0" err="1">
                <a:latin typeface="+mj-lt"/>
              </a:rPr>
              <a:t>struct</a:t>
            </a:r>
            <a:r>
              <a:rPr lang="en-US" altLang="zh-CN" kern="0" dirty="0">
                <a:latin typeface="+mj-lt"/>
              </a:rPr>
              <a:t> </a:t>
            </a:r>
            <a:r>
              <a:rPr lang="en-US" altLang="zh-CN" kern="0" dirty="0" err="1">
                <a:latin typeface="+mj-lt"/>
              </a:rPr>
              <a:t>BTNode</a:t>
            </a:r>
            <a:r>
              <a:rPr lang="en-US" altLang="zh-CN" kern="0" dirty="0">
                <a:latin typeface="+mj-lt"/>
              </a:rPr>
              <a:t> * </a:t>
            </a:r>
            <a:r>
              <a:rPr lang="en-US" altLang="zh-CN" kern="0" dirty="0" err="1">
                <a:solidFill>
                  <a:srgbClr val="0000CC"/>
                </a:solidFill>
                <a:latin typeface="+mj-lt"/>
              </a:rPr>
              <a:t>PBTNode</a:t>
            </a:r>
            <a:r>
              <a:rPr lang="en-US" altLang="zh-CN" kern="0" dirty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</a:t>
            </a:r>
            <a:r>
              <a:rPr lang="en-US" altLang="zh-CN" kern="0" dirty="0" err="1">
                <a:latin typeface="+mj-lt"/>
              </a:rPr>
              <a:t>struct</a:t>
            </a:r>
            <a:r>
              <a:rPr lang="en-US" altLang="zh-CN" kern="0" dirty="0">
                <a:latin typeface="+mj-lt"/>
              </a:rPr>
              <a:t> </a:t>
            </a:r>
            <a:r>
              <a:rPr lang="en-US" altLang="zh-CN" kern="0" dirty="0" err="1">
                <a:latin typeface="+mj-lt"/>
              </a:rPr>
              <a:t>BTNode</a:t>
            </a:r>
            <a:r>
              <a:rPr lang="en-US" altLang="zh-CN" kern="0" dirty="0">
                <a:latin typeface="+mj-lt"/>
              </a:rPr>
              <a:t> 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{   </a:t>
            </a:r>
            <a:r>
              <a:rPr lang="en-US" altLang="zh-CN" kern="0" dirty="0" err="1">
                <a:solidFill>
                  <a:srgbClr val="0000CC"/>
                </a:solidFill>
                <a:latin typeface="+mj-lt"/>
              </a:rPr>
              <a:t>PBTNode</a:t>
            </a:r>
            <a:r>
              <a:rPr lang="en-US" altLang="zh-CN" kern="0" dirty="0">
                <a:latin typeface="+mj-lt"/>
              </a:rPr>
              <a:t>  parent;   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 </a:t>
            </a:r>
            <a:r>
              <a:rPr lang="en-US" altLang="zh-CN" kern="0" dirty="0" err="1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kern="0" dirty="0">
                <a:latin typeface="+mj-lt"/>
              </a:rPr>
              <a:t>  </a:t>
            </a:r>
            <a:r>
              <a:rPr lang="en-US" altLang="zh-CN" kern="0" dirty="0" err="1">
                <a:latin typeface="+mj-lt"/>
              </a:rPr>
              <a:t>keyNum</a:t>
            </a:r>
            <a:r>
              <a:rPr lang="en-US" altLang="zh-CN" kern="0" dirty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 </a:t>
            </a:r>
            <a:r>
              <a:rPr lang="en-US" altLang="zh-CN" kern="0" dirty="0" err="1">
                <a:solidFill>
                  <a:srgbClr val="0000CC"/>
                </a:solidFill>
                <a:latin typeface="+mj-lt"/>
              </a:rPr>
              <a:t>PBTNode</a:t>
            </a: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* </a:t>
            </a:r>
            <a:r>
              <a:rPr lang="en-US" altLang="zh-CN" kern="0" dirty="0" err="1">
                <a:latin typeface="+mj-lt"/>
              </a:rPr>
              <a:t>ptr</a:t>
            </a:r>
            <a:r>
              <a:rPr lang="en-US" altLang="zh-CN" kern="0" dirty="0">
                <a:latin typeface="+mj-lt"/>
              </a:rPr>
              <a:t>;  </a:t>
            </a:r>
            <a:r>
              <a:rPr lang="en-US" altLang="zh-CN" kern="0" dirty="0">
                <a:solidFill>
                  <a:srgbClr val="008000"/>
                </a:solidFill>
                <a:latin typeface="+mj-lt"/>
              </a:rPr>
              <a:t>//m</a:t>
            </a:r>
            <a:r>
              <a:rPr lang="zh-CN" altLang="en-US" kern="0" dirty="0">
                <a:solidFill>
                  <a:srgbClr val="008000"/>
                </a:solidFill>
                <a:latin typeface="+mj-lt"/>
              </a:rPr>
              <a:t>个指针，</a:t>
            </a:r>
            <a:r>
              <a:rPr lang="en-US" altLang="zh-CN" kern="0" dirty="0">
                <a:solidFill>
                  <a:srgbClr val="008000"/>
                </a:solidFill>
                <a:latin typeface="+mj-lt"/>
              </a:rPr>
              <a:t>m-1</a:t>
            </a:r>
            <a:r>
              <a:rPr lang="zh-CN" altLang="en-US" kern="0" dirty="0">
                <a:solidFill>
                  <a:srgbClr val="008000"/>
                </a:solidFill>
                <a:latin typeface="+mj-lt"/>
              </a:rPr>
              <a:t>个关键码</a:t>
            </a:r>
            <a:endParaRPr lang="en-US" altLang="zh-CN" kern="0" dirty="0">
              <a:solidFill>
                <a:srgbClr val="008000"/>
              </a:solidFill>
              <a:latin typeface="+mj-lt"/>
            </a:endParaRP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  </a:t>
            </a:r>
            <a:r>
              <a:rPr lang="en-US" altLang="zh-CN" kern="0" dirty="0" err="1">
                <a:solidFill>
                  <a:srgbClr val="0000CC"/>
                </a:solidFill>
                <a:latin typeface="+mj-lt"/>
              </a:rPr>
              <a:t>KeyType</a:t>
            </a: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 * </a:t>
            </a:r>
            <a:r>
              <a:rPr lang="en-US" altLang="zh-CN" kern="0" dirty="0">
                <a:latin typeface="+mj-lt"/>
              </a:rPr>
              <a:t>key; </a:t>
            </a:r>
            <a:r>
              <a:rPr lang="en-US" altLang="zh-CN" kern="0" dirty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可以申请</a:t>
            </a:r>
            <a:r>
              <a:rPr lang="en-US" altLang="zh-CN" kern="0" dirty="0">
                <a:solidFill>
                  <a:srgbClr val="008000"/>
                </a:solidFill>
              </a:rPr>
              <a:t>m</a:t>
            </a:r>
            <a:r>
              <a:rPr lang="zh-CN" altLang="en-US" kern="0" dirty="0">
                <a:solidFill>
                  <a:srgbClr val="008000"/>
                </a:solidFill>
              </a:rPr>
              <a:t>个单元，但</a:t>
            </a:r>
            <a:r>
              <a:rPr lang="en-US" altLang="zh-CN" kern="0" dirty="0" err="1">
                <a:solidFill>
                  <a:srgbClr val="008000"/>
                </a:solidFill>
              </a:rPr>
              <a:t>ptr</a:t>
            </a:r>
            <a:r>
              <a:rPr lang="en-US" altLang="zh-CN" kern="0" dirty="0">
                <a:solidFill>
                  <a:srgbClr val="008000"/>
                </a:solidFill>
              </a:rPr>
              <a:t>[0]</a:t>
            </a:r>
            <a:r>
              <a:rPr lang="zh-CN" altLang="en-US" kern="0" dirty="0">
                <a:solidFill>
                  <a:srgbClr val="008000"/>
                </a:solidFill>
              </a:rPr>
              <a:t>不使用</a:t>
            </a:r>
            <a:endParaRPr lang="en-US" altLang="zh-CN" kern="0" dirty="0">
              <a:solidFill>
                <a:srgbClr val="008000"/>
              </a:solidFill>
              <a:latin typeface="+mj-lt"/>
            </a:endParaRP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}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</a:t>
            </a:r>
            <a:r>
              <a:rPr lang="en-US" altLang="zh-CN" kern="0" dirty="0" err="1">
                <a:latin typeface="+mj-lt"/>
              </a:rPr>
              <a:t>typedef</a:t>
            </a:r>
            <a:r>
              <a:rPr lang="en-US" altLang="zh-CN" kern="0" dirty="0">
                <a:latin typeface="+mj-lt"/>
              </a:rPr>
              <a:t>  </a:t>
            </a:r>
            <a:r>
              <a:rPr lang="en-US" altLang="zh-CN" kern="0" dirty="0" err="1">
                <a:latin typeface="+mj-lt"/>
              </a:rPr>
              <a:t>struct</a:t>
            </a:r>
            <a:r>
              <a:rPr lang="en-US" altLang="zh-CN" kern="0" dirty="0">
                <a:latin typeface="+mj-lt"/>
              </a:rPr>
              <a:t> </a:t>
            </a:r>
            <a:r>
              <a:rPr lang="en-US" altLang="zh-CN" kern="0" dirty="0" err="1">
                <a:latin typeface="+mj-lt"/>
              </a:rPr>
              <a:t>BTNode</a:t>
            </a:r>
            <a:r>
              <a:rPr lang="en-US" altLang="zh-CN" kern="0" dirty="0">
                <a:latin typeface="+mj-lt"/>
              </a:rPr>
              <a:t> * </a:t>
            </a:r>
            <a:r>
              <a:rPr lang="en-US" altLang="zh-CN" kern="0" dirty="0" err="1">
                <a:solidFill>
                  <a:srgbClr val="0000CC"/>
                </a:solidFill>
                <a:latin typeface="+mj-lt"/>
              </a:rPr>
              <a:t>BTree</a:t>
            </a:r>
            <a:r>
              <a:rPr lang="en-US" altLang="zh-CN" kern="0" dirty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</a:t>
            </a:r>
            <a:r>
              <a:rPr lang="en-US" altLang="zh-CN" kern="0" dirty="0" err="1">
                <a:latin typeface="+mj-lt"/>
              </a:rPr>
              <a:t>typedef</a:t>
            </a:r>
            <a:r>
              <a:rPr lang="en-US" altLang="zh-CN" kern="0" dirty="0">
                <a:latin typeface="+mj-lt"/>
              </a:rPr>
              <a:t>  </a:t>
            </a:r>
            <a:r>
              <a:rPr lang="en-US" altLang="zh-CN" kern="0" dirty="0" err="1">
                <a:latin typeface="+mj-lt"/>
              </a:rPr>
              <a:t>BTree</a:t>
            </a:r>
            <a:r>
              <a:rPr lang="en-US" altLang="zh-CN" kern="0" dirty="0">
                <a:latin typeface="+mj-lt"/>
              </a:rPr>
              <a:t> * </a:t>
            </a:r>
            <a:r>
              <a:rPr lang="en-US" altLang="zh-CN" kern="0" dirty="0" err="1">
                <a:solidFill>
                  <a:srgbClr val="0000CC"/>
                </a:solidFill>
                <a:latin typeface="+mj-lt"/>
              </a:rPr>
              <a:t>PBTree</a:t>
            </a:r>
            <a:r>
              <a:rPr lang="en-US" altLang="zh-CN" kern="0" dirty="0">
                <a:latin typeface="+mj-lt"/>
              </a:rPr>
              <a:t>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1" y="990600"/>
            <a:ext cx="3048000" cy="57419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chemeClr val="bg1"/>
                </a:solidFill>
              </a:rPr>
              <a:t>B_</a:t>
            </a:r>
            <a:r>
              <a:rPr lang="zh-CN" altLang="en-US" kern="0" dirty="0">
                <a:solidFill>
                  <a:schemeClr val="bg1"/>
                </a:solidFill>
              </a:rPr>
              <a:t>树的存储结构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1000" y="5334000"/>
          <a:ext cx="8610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8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7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父指针</a:t>
                      </a:r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关键码个数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dirty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2800" b="1" baseline="-25000" dirty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en-US" altLang="zh-CN" sz="2800" b="1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kern="1200" dirty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en-US" altLang="zh-CN" sz="24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800" b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kern="1200" dirty="0">
                          <a:solidFill>
                            <a:schemeClr val="bg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kern="1200" dirty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dirty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1.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树的查找</a:t>
            </a:r>
            <a:endParaRPr lang="en-US" altLang="zh-CN" kern="0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28200" y="23874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9" name="直接连接符 8"/>
          <p:cNvCxnSpPr>
            <a:endCxn id="15" idx="0"/>
          </p:cNvCxnSpPr>
          <p:nvPr/>
        </p:nvCxnSpPr>
        <p:spPr bwMode="auto">
          <a:xfrm flipH="1">
            <a:off x="2445000" y="257541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0"/>
          </p:cNvCxnSpPr>
          <p:nvPr/>
        </p:nvCxnSpPr>
        <p:spPr bwMode="auto">
          <a:xfrm flipH="1" flipV="1">
            <a:off x="4696800" y="257541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1905000" y="319780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085600" y="31080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33400" y="4193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 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819400" y="4191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3" name="直接连接符 22"/>
          <p:cNvCxnSpPr>
            <a:endCxn id="21" idx="0"/>
          </p:cNvCxnSpPr>
          <p:nvPr/>
        </p:nvCxnSpPr>
        <p:spPr bwMode="auto">
          <a:xfrm flipH="1">
            <a:off x="1253400" y="3429000"/>
            <a:ext cx="880200" cy="7644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2" idx="0"/>
          </p:cNvCxnSpPr>
          <p:nvPr/>
        </p:nvCxnSpPr>
        <p:spPr bwMode="auto">
          <a:xfrm flipH="1" flipV="1">
            <a:off x="2819400" y="335280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4309200" y="4193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570400" y="4203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57200" y="4193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endCxn id="27" idx="0"/>
          </p:cNvCxnSpPr>
          <p:nvPr/>
        </p:nvCxnSpPr>
        <p:spPr bwMode="auto">
          <a:xfrm flipH="1">
            <a:off x="4669200" y="335280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endCxn id="28" idx="0"/>
          </p:cNvCxnSpPr>
          <p:nvPr/>
        </p:nvCxnSpPr>
        <p:spPr bwMode="auto">
          <a:xfrm>
            <a:off x="5867400" y="3429000"/>
            <a:ext cx="423000" cy="7745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endCxn id="29" idx="0"/>
          </p:cNvCxnSpPr>
          <p:nvPr/>
        </p:nvCxnSpPr>
        <p:spPr bwMode="auto">
          <a:xfrm>
            <a:off x="6553200" y="335280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>
          <a:xfrm>
            <a:off x="6096001" y="1040081"/>
            <a:ext cx="3048000" cy="1245919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查找</a:t>
            </a:r>
            <a:r>
              <a:rPr lang="en-US" altLang="zh-CN" kern="0" dirty="0">
                <a:solidFill>
                  <a:schemeClr val="bg1"/>
                </a:solidFill>
              </a:rPr>
              <a:t>50 ?</a:t>
            </a:r>
          </a:p>
          <a:p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查找</a:t>
            </a:r>
            <a:r>
              <a:rPr lang="en-US" altLang="zh-CN" kern="0" dirty="0">
                <a:solidFill>
                  <a:schemeClr val="bg1"/>
                </a:solidFill>
              </a:rPr>
              <a:t>10 </a:t>
            </a:r>
            <a:r>
              <a:rPr lang="zh-CN" altLang="en-US" kern="0" dirty="0">
                <a:solidFill>
                  <a:schemeClr val="bg1"/>
                </a:solidFill>
              </a:rPr>
              <a:t>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</a:t>
            </a:r>
            <a:r>
              <a:rPr lang="en-US" altLang="zh-CN" kern="0" dirty="0"/>
              <a:t>(1) </a:t>
            </a:r>
            <a:r>
              <a:rPr lang="zh-CN" altLang="en-US" kern="0" dirty="0"/>
              <a:t>每个结点</a:t>
            </a:r>
            <a:r>
              <a:rPr lang="zh-CN" altLang="en-US" kern="0" dirty="0">
                <a:solidFill>
                  <a:srgbClr val="C00000"/>
                </a:solidFill>
              </a:rPr>
              <a:t>至多</a:t>
            </a:r>
            <a:r>
              <a:rPr lang="zh-CN" altLang="en-US" kern="0" dirty="0"/>
              <a:t>有</a:t>
            </a:r>
            <a:r>
              <a:rPr lang="en-US" altLang="zh-CN" kern="0" dirty="0"/>
              <a:t>m</a:t>
            </a:r>
            <a:r>
              <a:rPr lang="zh-CN" altLang="en-US" kern="0" dirty="0"/>
              <a:t>棵子树、</a:t>
            </a:r>
            <a:r>
              <a:rPr lang="en-US" altLang="zh-CN" kern="0" dirty="0"/>
              <a:t>m-1</a:t>
            </a:r>
            <a:r>
              <a:rPr lang="zh-CN" altLang="en-US" kern="0" dirty="0"/>
              <a:t>个关键码；</a:t>
            </a:r>
            <a:endParaRPr lang="en-US" altLang="zh-CN" kern="0" dirty="0"/>
          </a:p>
        </p:txBody>
      </p:sp>
      <p:sp>
        <p:nvSpPr>
          <p:cNvPr id="24" name="矩形 23"/>
          <p:cNvSpPr/>
          <p:nvPr/>
        </p:nvSpPr>
        <p:spPr>
          <a:xfrm>
            <a:off x="5867400" y="1040081"/>
            <a:ext cx="3276601" cy="492443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30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30" name="直接连接符 29"/>
          <p:cNvCxnSpPr>
            <a:endCxn id="34" idx="0"/>
          </p:cNvCxnSpPr>
          <p:nvPr/>
        </p:nvCxnSpPr>
        <p:spPr bwMode="auto">
          <a:xfrm flipH="1">
            <a:off x="2902200" y="2438400"/>
            <a:ext cx="1441200" cy="53080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36" idx="0"/>
          </p:cNvCxnSpPr>
          <p:nvPr/>
        </p:nvCxnSpPr>
        <p:spPr bwMode="auto">
          <a:xfrm flipH="1" flipV="1">
            <a:off x="4953000" y="2438400"/>
            <a:ext cx="1399800" cy="4410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2362200" y="296920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 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2766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0" name="直接连接符 39"/>
          <p:cNvCxnSpPr>
            <a:endCxn id="38" idx="0"/>
          </p:cNvCxnSpPr>
          <p:nvPr/>
        </p:nvCxnSpPr>
        <p:spPr bwMode="auto">
          <a:xfrm flipH="1">
            <a:off x="1405800" y="3200400"/>
            <a:ext cx="1108800" cy="6120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9" idx="0"/>
          </p:cNvCxnSpPr>
          <p:nvPr/>
        </p:nvCxnSpPr>
        <p:spPr bwMode="auto">
          <a:xfrm flipH="1" flipV="1">
            <a:off x="3276600" y="3200400"/>
            <a:ext cx="3600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5" name="直接连接符 44"/>
          <p:cNvCxnSpPr>
            <a:endCxn id="42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endCxn id="43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endCxn id="44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2895600" y="381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30</a:t>
            </a:r>
            <a:r>
              <a:rPr kumimoji="0" lang="en-US" altLang="zh-CN" sz="3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81000" y="4464040"/>
            <a:ext cx="8763000" cy="17081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kern="0" dirty="0">
                <a:solidFill>
                  <a:schemeClr val="bg1"/>
                </a:solidFill>
              </a:rPr>
              <a:t> </a:t>
            </a:r>
            <a:r>
              <a:rPr lang="zh-CN" altLang="en-US" kern="0" dirty="0">
                <a:solidFill>
                  <a:schemeClr val="bg1"/>
                </a:solidFill>
              </a:rPr>
              <a:t>先查找，</a:t>
            </a:r>
            <a:endParaRPr lang="en-US" altLang="zh-CN" kern="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chemeClr val="bg1"/>
                </a:solidFill>
              </a:rPr>
              <a:t>  (1) </a:t>
            </a:r>
            <a:r>
              <a:rPr lang="zh-CN" altLang="en-US" kern="0" dirty="0">
                <a:solidFill>
                  <a:schemeClr val="bg1"/>
                </a:solidFill>
              </a:rPr>
              <a:t>若该结点中关键码</a:t>
            </a:r>
            <a:r>
              <a:rPr lang="zh-CN" altLang="en-US" kern="0" dirty="0">
                <a:solidFill>
                  <a:srgbClr val="FFFF00"/>
                </a:solidFill>
              </a:rPr>
              <a:t>个数小于</a:t>
            </a:r>
            <a:r>
              <a:rPr lang="en-US" altLang="zh-CN" kern="0" dirty="0">
                <a:solidFill>
                  <a:srgbClr val="FFFF00"/>
                </a:solidFill>
              </a:rPr>
              <a:t>m-1</a:t>
            </a:r>
            <a:r>
              <a:rPr lang="zh-CN" altLang="en-US" kern="0" dirty="0">
                <a:solidFill>
                  <a:srgbClr val="FFFF00"/>
                </a:solidFill>
              </a:rPr>
              <a:t>，</a:t>
            </a:r>
            <a:r>
              <a:rPr lang="zh-CN" altLang="en-US" kern="0" dirty="0">
                <a:solidFill>
                  <a:schemeClr val="bg1"/>
                </a:solidFill>
              </a:rPr>
              <a:t>则直接插入</a:t>
            </a:r>
            <a:endParaRPr lang="en-US" altLang="zh-CN" kern="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chemeClr val="bg1"/>
                </a:solidFill>
              </a:rPr>
              <a:t>  (2) </a:t>
            </a:r>
            <a:r>
              <a:rPr lang="zh-CN" altLang="en-US" kern="0" dirty="0">
                <a:solidFill>
                  <a:schemeClr val="bg1"/>
                </a:solidFill>
              </a:rPr>
              <a:t>否则，将</a:t>
            </a:r>
            <a:r>
              <a:rPr lang="en-US" altLang="zh-CN" kern="0" dirty="0">
                <a:solidFill>
                  <a:schemeClr val="bg1"/>
                </a:solidFill>
              </a:rPr>
              <a:t>key</a:t>
            </a:r>
            <a:r>
              <a:rPr lang="zh-CN" altLang="en-US" kern="0" dirty="0">
                <a:solidFill>
                  <a:srgbClr val="FFC000"/>
                </a:solidFill>
              </a:rPr>
              <a:t>暂放</a:t>
            </a:r>
            <a:r>
              <a:rPr lang="zh-CN" altLang="en-US" kern="0" dirty="0">
                <a:solidFill>
                  <a:schemeClr val="bg1"/>
                </a:solidFill>
              </a:rPr>
              <a:t>结点中，以</a:t>
            </a:r>
            <a:r>
              <a:rPr lang="zh-CN" altLang="en-US" kern="0" dirty="0">
                <a:solidFill>
                  <a:srgbClr val="FF6699"/>
                </a:solidFill>
              </a:rPr>
              <a:t>中间值</a:t>
            </a:r>
            <a:r>
              <a:rPr lang="zh-CN" altLang="en-US" kern="0" dirty="0">
                <a:solidFill>
                  <a:schemeClr val="bg1"/>
                </a:solidFill>
              </a:rPr>
              <a:t>将结点分裂</a:t>
            </a:r>
            <a:r>
              <a:rPr lang="en-US" altLang="zh-CN" kern="0" dirty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81200" y="4455004"/>
            <a:ext cx="5334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chemeClr val="bg1"/>
                </a:solidFill>
              </a:rPr>
              <a:t>在</a:t>
            </a:r>
            <a:r>
              <a:rPr lang="zh-CN" altLang="en-US" kern="0" dirty="0">
                <a:solidFill>
                  <a:srgbClr val="FFFF00"/>
                </a:solidFill>
              </a:rPr>
              <a:t>最下层</a:t>
            </a:r>
            <a:r>
              <a:rPr lang="zh-CN" altLang="en-US" kern="0" dirty="0">
                <a:solidFill>
                  <a:schemeClr val="bg1"/>
                </a:solidFill>
              </a:rPr>
              <a:t>寻找插入位置</a:t>
            </a:r>
            <a:r>
              <a:rPr lang="en-US" altLang="zh-CN" kern="0" dirty="0">
                <a:solidFill>
                  <a:schemeClr val="bg1"/>
                </a:solidFill>
              </a:rPr>
              <a:t>(</a:t>
            </a:r>
            <a:r>
              <a:rPr lang="zh-CN" altLang="en-US" kern="0" dirty="0">
                <a:solidFill>
                  <a:schemeClr val="bg1"/>
                </a:solidFill>
              </a:rPr>
              <a:t>结点</a:t>
            </a:r>
            <a:r>
              <a:rPr lang="en-US" altLang="zh-CN" kern="0" dirty="0">
                <a:solidFill>
                  <a:schemeClr val="bg1"/>
                </a:solidFill>
              </a:rPr>
              <a:t>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43600" y="2112258"/>
            <a:ext cx="3200401" cy="492443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26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25" grpId="0"/>
      <p:bldP spid="27" grpId="0"/>
      <p:bldP spid="3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</a:t>
            </a:r>
            <a:r>
              <a:rPr lang="en-US" altLang="zh-CN" kern="0" dirty="0"/>
              <a:t>(1) </a:t>
            </a:r>
            <a:r>
              <a:rPr lang="zh-CN" altLang="en-US" kern="0" dirty="0"/>
              <a:t>每个结点</a:t>
            </a:r>
            <a:r>
              <a:rPr lang="zh-CN" altLang="en-US" kern="0" dirty="0">
                <a:solidFill>
                  <a:srgbClr val="C00000"/>
                </a:solidFill>
              </a:rPr>
              <a:t>至多</a:t>
            </a:r>
            <a:r>
              <a:rPr lang="zh-CN" altLang="en-US" kern="0" dirty="0"/>
              <a:t>有</a:t>
            </a:r>
            <a:r>
              <a:rPr lang="en-US" altLang="zh-CN" kern="0" dirty="0"/>
              <a:t>m</a:t>
            </a:r>
            <a:r>
              <a:rPr lang="zh-CN" altLang="en-US" kern="0" dirty="0"/>
              <a:t>棵子树、</a:t>
            </a:r>
            <a:r>
              <a:rPr lang="en-US" altLang="zh-CN" kern="0" dirty="0"/>
              <a:t>m-1</a:t>
            </a:r>
            <a:r>
              <a:rPr lang="zh-CN" altLang="en-US" kern="0" dirty="0"/>
              <a:t>个关键码；</a:t>
            </a:r>
            <a:endParaRPr lang="en-US" altLang="zh-CN" kern="0" dirty="0"/>
          </a:p>
        </p:txBody>
      </p:sp>
      <p:sp>
        <p:nvSpPr>
          <p:cNvPr id="28" name="矩形 27"/>
          <p:cNvSpPr/>
          <p:nvPr/>
        </p:nvSpPr>
        <p:spPr bwMode="auto">
          <a:xfrm>
            <a:off x="2362200" y="296920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 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200400"/>
            <a:ext cx="1108800" cy="6120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flipH="1" flipV="1">
            <a:off x="3276600" y="3200400"/>
            <a:ext cx="3600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52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2895600" y="38088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30</a:t>
            </a:r>
            <a:r>
              <a:rPr kumimoji="0" lang="en-US" altLang="zh-CN" sz="3000" b="0" i="0" u="none" strike="noStrike" cap="none" normalizeH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668200" y="44196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26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30</a:t>
            </a:r>
            <a:r>
              <a:rPr kumimoji="0" lang="en-US" altLang="zh-CN" sz="3000" b="0" i="0" u="none" strike="noStrike" cap="none" normalizeH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149840"/>
            <a:ext cx="91440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chemeClr val="bg1"/>
                </a:solidFill>
              </a:rPr>
              <a:t> (2) </a:t>
            </a:r>
            <a:r>
              <a:rPr lang="zh-CN" altLang="en-US" kern="0" dirty="0">
                <a:solidFill>
                  <a:schemeClr val="bg1"/>
                </a:solidFill>
              </a:rPr>
              <a:t>否则，将</a:t>
            </a:r>
            <a:r>
              <a:rPr lang="en-US" altLang="zh-CN" kern="0" dirty="0">
                <a:solidFill>
                  <a:schemeClr val="bg1"/>
                </a:solidFill>
              </a:rPr>
              <a:t>key</a:t>
            </a:r>
            <a:r>
              <a:rPr lang="zh-CN" altLang="en-US" kern="0" dirty="0">
                <a:solidFill>
                  <a:srgbClr val="FFC000"/>
                </a:solidFill>
              </a:rPr>
              <a:t>暂放</a:t>
            </a:r>
            <a:r>
              <a:rPr lang="zh-CN" altLang="en-US" kern="0" dirty="0">
                <a:solidFill>
                  <a:schemeClr val="bg1"/>
                </a:solidFill>
              </a:rPr>
              <a:t>结点中，以</a:t>
            </a:r>
            <a:r>
              <a:rPr lang="zh-CN" altLang="en-US" kern="0" dirty="0">
                <a:solidFill>
                  <a:srgbClr val="FF6699"/>
                </a:solidFill>
              </a:rPr>
              <a:t>中间值</a:t>
            </a:r>
            <a:r>
              <a:rPr lang="zh-CN" altLang="en-US" kern="0" dirty="0">
                <a:solidFill>
                  <a:schemeClr val="bg1"/>
                </a:solidFill>
              </a:rPr>
              <a:t>将结点分裂为</a:t>
            </a:r>
            <a:r>
              <a:rPr lang="en-US" altLang="zh-CN" kern="0" dirty="0">
                <a:solidFill>
                  <a:schemeClr val="bg1"/>
                </a:solidFill>
              </a:rPr>
              <a:t>2</a:t>
            </a:r>
            <a:r>
              <a:rPr lang="zh-CN" altLang="en-US" kern="0" dirty="0">
                <a:solidFill>
                  <a:schemeClr val="bg1"/>
                </a:solidFill>
              </a:rPr>
              <a:t>个，</a:t>
            </a:r>
            <a:endParaRPr lang="en-US" altLang="zh-CN" kern="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FFFF00"/>
                </a:solidFill>
              </a:rPr>
              <a:t>       </a:t>
            </a:r>
            <a:r>
              <a:rPr lang="zh-CN" altLang="en-US" kern="0" dirty="0">
                <a:solidFill>
                  <a:srgbClr val="FFFF00"/>
                </a:solidFill>
              </a:rPr>
              <a:t>并将中间值“插入到父结点中”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3382200" y="4372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31" name="直接连接符 30"/>
          <p:cNvCxnSpPr/>
          <p:nvPr/>
        </p:nvCxnSpPr>
        <p:spPr bwMode="auto">
          <a:xfrm flipH="1">
            <a:off x="2902200" y="2438400"/>
            <a:ext cx="1441200" cy="53080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H="1" flipV="1">
            <a:off x="4953000" y="2438400"/>
            <a:ext cx="1399800" cy="4410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943600" y="2112258"/>
            <a:ext cx="3200401" cy="492443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26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j-lt"/>
              </a:rPr>
              <a:t>     </a:t>
            </a:r>
            <a:r>
              <a:rPr lang="en-US" altLang="zh-CN" kern="0" dirty="0"/>
              <a:t>(1) </a:t>
            </a:r>
            <a:r>
              <a:rPr lang="zh-CN" altLang="en-US" kern="0" dirty="0"/>
              <a:t>每个结点</a:t>
            </a:r>
            <a:r>
              <a:rPr lang="zh-CN" altLang="en-US" kern="0" dirty="0">
                <a:solidFill>
                  <a:srgbClr val="C00000"/>
                </a:solidFill>
              </a:rPr>
              <a:t>至多</a:t>
            </a:r>
            <a:r>
              <a:rPr lang="zh-CN" altLang="en-US" kern="0" dirty="0"/>
              <a:t>有</a:t>
            </a:r>
            <a:r>
              <a:rPr lang="en-US" altLang="zh-CN" kern="0" dirty="0"/>
              <a:t>m</a:t>
            </a:r>
            <a:r>
              <a:rPr lang="zh-CN" altLang="en-US" kern="0" dirty="0"/>
              <a:t>棵子树、</a:t>
            </a:r>
            <a:r>
              <a:rPr lang="en-US" altLang="zh-CN" kern="0" dirty="0"/>
              <a:t>m-1</a:t>
            </a:r>
            <a:r>
              <a:rPr lang="zh-CN" altLang="en-US" kern="0" dirty="0"/>
              <a:t>个关键码；</a:t>
            </a:r>
            <a:endParaRPr lang="en-US" altLang="zh-CN" kern="0" dirty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30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 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52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 bwMode="auto">
          <a:xfrm>
            <a:off x="2668200" y="44196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26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30</a:t>
            </a:r>
            <a:r>
              <a:rPr kumimoji="0" lang="en-US" altLang="zh-CN" sz="3000" b="0" i="0" u="none" strike="noStrike" cap="none" normalizeH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28600" y="5149840"/>
            <a:ext cx="89154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chemeClr val="bg1"/>
                </a:solidFill>
              </a:rPr>
              <a:t> (2) </a:t>
            </a:r>
            <a:r>
              <a:rPr lang="zh-CN" altLang="en-US" kern="0" dirty="0">
                <a:solidFill>
                  <a:schemeClr val="bg1"/>
                </a:solidFill>
              </a:rPr>
              <a:t>否则，将</a:t>
            </a:r>
            <a:r>
              <a:rPr lang="en-US" altLang="zh-CN" kern="0" dirty="0">
                <a:solidFill>
                  <a:schemeClr val="bg1"/>
                </a:solidFill>
              </a:rPr>
              <a:t>key</a:t>
            </a:r>
            <a:r>
              <a:rPr lang="zh-CN" altLang="en-US" kern="0" dirty="0">
                <a:solidFill>
                  <a:schemeClr val="bg1"/>
                </a:solidFill>
              </a:rPr>
              <a:t>暂放结点，以</a:t>
            </a:r>
            <a:r>
              <a:rPr lang="zh-CN" altLang="en-US" kern="0" dirty="0">
                <a:solidFill>
                  <a:srgbClr val="FF6699"/>
                </a:solidFill>
              </a:rPr>
              <a:t>中间值</a:t>
            </a:r>
            <a:r>
              <a:rPr lang="zh-CN" altLang="en-US" kern="0" dirty="0">
                <a:solidFill>
                  <a:schemeClr val="bg1"/>
                </a:solidFill>
              </a:rPr>
              <a:t>将结点分裂为</a:t>
            </a:r>
            <a:r>
              <a:rPr lang="en-US" altLang="zh-CN" kern="0" dirty="0">
                <a:solidFill>
                  <a:schemeClr val="bg1"/>
                </a:solidFill>
              </a:rPr>
              <a:t>2</a:t>
            </a:r>
            <a:r>
              <a:rPr lang="zh-CN" altLang="en-US" kern="0" dirty="0">
                <a:solidFill>
                  <a:schemeClr val="bg1"/>
                </a:solidFill>
              </a:rPr>
              <a:t>个，</a:t>
            </a:r>
            <a:endParaRPr lang="en-US" altLang="zh-CN" kern="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FFFF00"/>
                </a:solidFill>
              </a:rPr>
              <a:t>       </a:t>
            </a:r>
            <a:r>
              <a:rPr lang="zh-CN" altLang="en-US" kern="0" dirty="0">
                <a:solidFill>
                  <a:srgbClr val="FFFF00"/>
                </a:solidFill>
              </a:rPr>
              <a:t>并将中间值“插入到父结点中”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26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3382200" y="4372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38400"/>
            <a:ext cx="1489800" cy="441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</p:cNvCxnSpPr>
          <p:nvPr/>
        </p:nvCxnSpPr>
        <p:spPr bwMode="auto">
          <a:xfrm flipH="1" flipV="1">
            <a:off x="4953000" y="2438401"/>
            <a:ext cx="1399800" cy="4410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943600" y="2112258"/>
            <a:ext cx="3200401" cy="492443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26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 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52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26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38400"/>
            <a:ext cx="1489800" cy="441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</p:cNvCxnSpPr>
          <p:nvPr/>
        </p:nvCxnSpPr>
        <p:spPr bwMode="auto">
          <a:xfrm flipH="1" flipV="1">
            <a:off x="4953000" y="2438401"/>
            <a:ext cx="1399800" cy="4410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85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6019800" y="4572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85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705600" y="4495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486400" y="2879413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53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 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 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124200"/>
            <a:ext cx="512400" cy="688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flipH="1">
            <a:off x="5943600" y="3124200"/>
            <a:ext cx="3048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543800" y="3124200"/>
            <a:ext cx="630600" cy="688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26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45</a:t>
            </a:r>
            <a:endParaRPr lang="zh-CN" altLang="en-US" sz="3000" dirty="0"/>
          </a:p>
        </p:txBody>
      </p: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38400"/>
            <a:ext cx="1489800" cy="441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</p:cNvCxnSpPr>
          <p:nvPr/>
        </p:nvCxnSpPr>
        <p:spPr bwMode="auto">
          <a:xfrm flipH="1" flipV="1">
            <a:off x="4896600" y="2438401"/>
            <a:ext cx="1669800" cy="4410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150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61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85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7" name="直接连接符 46"/>
          <p:cNvCxnSpPr>
            <a:endCxn id="42" idx="0"/>
          </p:cNvCxnSpPr>
          <p:nvPr/>
        </p:nvCxnSpPr>
        <p:spPr bwMode="auto">
          <a:xfrm>
            <a:off x="6858000" y="3124200"/>
            <a:ext cx="2838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6019800" y="4572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85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6705600" y="4495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85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61" name="椭圆 60"/>
          <p:cNvSpPr/>
          <p:nvPr/>
        </p:nvSpPr>
        <p:spPr bwMode="auto">
          <a:xfrm>
            <a:off x="6248400" y="28194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 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26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61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85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019800" y="4572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85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6705600" y="4495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85 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5029200" y="2844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53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2844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>
                <a:solidFill>
                  <a:srgbClr val="0000CC"/>
                </a:solidFill>
              </a:rPr>
              <a:t>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46400" y="19812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45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800600" y="2209800"/>
            <a:ext cx="678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0480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0480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382600" y="2209800"/>
            <a:ext cx="1939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209800"/>
            <a:ext cx="1413600" cy="670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679200" y="1922413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53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 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7441200" y="18624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4" name="直接连接符 83"/>
          <p:cNvCxnSpPr>
            <a:endCxn id="53" idx="0"/>
          </p:cNvCxnSpPr>
          <p:nvPr/>
        </p:nvCxnSpPr>
        <p:spPr bwMode="auto">
          <a:xfrm>
            <a:off x="7620000" y="30480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>
            <a:endCxn id="42" idx="0"/>
          </p:cNvCxnSpPr>
          <p:nvPr/>
        </p:nvCxnSpPr>
        <p:spPr bwMode="auto">
          <a:xfrm>
            <a:off x="7010400" y="30480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31338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40662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3 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3780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4390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662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662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4595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89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26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89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37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61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85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3</a:t>
            </a:r>
            <a:r>
              <a:rPr lang="zh-CN" altLang="en-US" sz="2600" kern="0" dirty="0">
                <a:solidFill>
                  <a:schemeClr val="bg1"/>
                </a:solidFill>
              </a:rPr>
              <a:t>阶</a:t>
            </a:r>
            <a:r>
              <a:rPr lang="en-US" altLang="zh-CN" sz="2600" kern="0" dirty="0">
                <a:solidFill>
                  <a:schemeClr val="bg1"/>
                </a:solidFill>
              </a:rPr>
              <a:t>B-</a:t>
            </a:r>
            <a:r>
              <a:rPr lang="zh-CN" altLang="en-US" sz="2600" kern="0" dirty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>
                <a:solidFill>
                  <a:schemeClr val="bg1"/>
                </a:solidFill>
              </a:rPr>
              <a:t>7</a:t>
            </a:r>
            <a:r>
              <a:rPr lang="zh-CN" altLang="en-US" sz="2600" kern="0" dirty="0">
                <a:solidFill>
                  <a:schemeClr val="bg1"/>
                </a:solidFill>
              </a:rPr>
              <a:t>？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984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53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984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/>
              <a:t>90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46400" y="2235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45  </a:t>
            </a:r>
            <a:r>
              <a:rPr kumimoji="0" lang="en-US" altLang="zh-CN" sz="3000" b="0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800600" y="2463600"/>
            <a:ext cx="678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3018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3018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3018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382600" y="2463600"/>
            <a:ext cx="1939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63600"/>
            <a:ext cx="1413600" cy="670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1143000" y="4368600"/>
            <a:ext cx="468000" cy="43200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/>
              <a:t>7</a:t>
            </a:r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3018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4038600" y="18288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矩形 59"/>
          <p:cNvSpPr/>
          <p:nvPr/>
        </p:nvSpPr>
        <p:spPr>
          <a:xfrm>
            <a:off x="3657600" y="14478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14335</TotalTime>
  <Words>11988</Words>
  <Application>Microsoft Office PowerPoint</Application>
  <PresentationFormat>全屏显示(4:3)</PresentationFormat>
  <Paragraphs>2954</Paragraphs>
  <Slides>126</Slides>
  <Notes>117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126</vt:i4>
      </vt:variant>
    </vt:vector>
  </HeadingPairs>
  <TitlesOfParts>
    <vt:vector size="132" baseType="lpstr">
      <vt:lpstr>黑体</vt:lpstr>
      <vt:lpstr>Arial</vt:lpstr>
      <vt:lpstr>Calibri</vt:lpstr>
      <vt:lpstr>Times New Roman</vt:lpstr>
      <vt:lpstr>Wingdings</vt:lpstr>
      <vt:lpstr>默认设计模板</vt:lpstr>
      <vt:lpstr>PowerPoint 演示文稿</vt:lpstr>
      <vt:lpstr>回顾</vt:lpstr>
      <vt:lpstr>回顾</vt:lpstr>
      <vt:lpstr>回顾</vt:lpstr>
      <vt:lpstr>回顾</vt:lpstr>
      <vt:lpstr>字典的表示(实现)</vt:lpstr>
      <vt:lpstr>二叉排序树</vt:lpstr>
      <vt:lpstr>二叉排序树</vt:lpstr>
      <vt:lpstr>二叉排序树--存储结构</vt:lpstr>
      <vt:lpstr>7.3.2 二叉排序树的检索</vt:lpstr>
      <vt:lpstr>7.3.2 二叉排序树的检索</vt:lpstr>
      <vt:lpstr>PowerPoint 演示文稿</vt:lpstr>
      <vt:lpstr>7.3.3 二叉排序树的插入</vt:lpstr>
      <vt:lpstr>7.3.3 二叉排序树的插入</vt:lpstr>
      <vt:lpstr>PowerPoint 演示文稿</vt:lpstr>
      <vt:lpstr>7.3.3 二叉排序树的构造</vt:lpstr>
      <vt:lpstr>7.3.3 二叉排序树的构造</vt:lpstr>
      <vt:lpstr>7.3.4 二叉排序树的删除</vt:lpstr>
      <vt:lpstr>PowerPoint 演示文稿</vt:lpstr>
      <vt:lpstr>PowerPoint 演示文稿</vt:lpstr>
      <vt:lpstr>7.3.4 二叉排序树的删除</vt:lpstr>
      <vt:lpstr>PowerPoint 演示文稿</vt:lpstr>
      <vt:lpstr>PowerPoint 演示文稿</vt:lpstr>
      <vt:lpstr>PowerPoint 演示文稿</vt:lpstr>
      <vt:lpstr>PowerPoint 演示文稿</vt:lpstr>
      <vt:lpstr>7.3.4 二叉排序树的删除</vt:lpstr>
      <vt:lpstr>7.3.4 二叉排序树的删除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二叉排序树的查找性能</vt:lpstr>
      <vt:lpstr>二叉排序树的查找性能</vt:lpstr>
      <vt:lpstr>小结</vt:lpstr>
      <vt:lpstr>作业</vt:lpstr>
      <vt:lpstr>PowerPoint 演示文稿</vt:lpstr>
      <vt:lpstr>字典的表示(实现)</vt:lpstr>
      <vt:lpstr>回顾：二叉排序树</vt:lpstr>
      <vt:lpstr>回顾：二叉排序树</vt:lpstr>
      <vt:lpstr>回顾：二叉排序树的查找性能</vt:lpstr>
      <vt:lpstr>平衡二叉排序树(AVL树)</vt:lpstr>
      <vt:lpstr>平衡二叉排序树(AVL树)</vt:lpstr>
      <vt:lpstr>AVL树--存储结构</vt:lpstr>
      <vt:lpstr>平衡二叉排序树(AVL树)</vt:lpstr>
      <vt:lpstr>平衡二叉排序树(AVL树)</vt:lpstr>
      <vt:lpstr>PowerPoint 演示文稿</vt:lpstr>
      <vt:lpstr>最小不平衡子树—定义</vt:lpstr>
      <vt:lpstr>最小不平衡子树—怎么找？</vt:lpstr>
      <vt:lpstr>7.5.2 调整平衡的模式</vt:lpstr>
      <vt:lpstr>① LL型调整—规则</vt:lpstr>
      <vt:lpstr>① LL型调整—规则</vt:lpstr>
      <vt:lpstr>① LL型调整—举例</vt:lpstr>
      <vt:lpstr>② RR型调整—规则</vt:lpstr>
      <vt:lpstr>② RR型调整—规则</vt:lpstr>
      <vt:lpstr>② RR型调整—举例</vt:lpstr>
      <vt:lpstr>③ LR型调整—规则1(LRL型)</vt:lpstr>
      <vt:lpstr>③ LR型调整—规则1(LRL型)</vt:lpstr>
      <vt:lpstr>③ LR型调整—规则2(LRR型)</vt:lpstr>
      <vt:lpstr>③ LR型调整—规则2(LRR型)</vt:lpstr>
      <vt:lpstr>③ LR型调整—规则3(LR0型)</vt:lpstr>
      <vt:lpstr>③ LR型调整—举例</vt:lpstr>
      <vt:lpstr>③ LR型调整—举例</vt:lpstr>
      <vt:lpstr>③ LR型调整—举例</vt:lpstr>
      <vt:lpstr>④ RL型调整—规则1(RLL型)</vt:lpstr>
      <vt:lpstr>④ RL型调整—规则1(RLL型)</vt:lpstr>
      <vt:lpstr>④ RL型调整—规则2(RLR型)</vt:lpstr>
      <vt:lpstr>④ RL型调整—规则2(RLR型)</vt:lpstr>
      <vt:lpstr>④ RL型调整—规则3(RL0型)</vt:lpstr>
      <vt:lpstr>④ RL型调整—举例</vt:lpstr>
      <vt:lpstr>④ RL型调整—举例</vt:lpstr>
      <vt:lpstr>④ RL型调整—举例</vt:lpstr>
      <vt:lpstr>7.5.3 AVL树的实现—插入key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作业</vt:lpstr>
      <vt:lpstr>PowerPoint 演示文稿</vt:lpstr>
      <vt:lpstr>回顾：平衡二叉排序树(AVL树)</vt:lpstr>
      <vt:lpstr>回顾：最小不平衡子树</vt:lpstr>
      <vt:lpstr>回顾：最小不平衡子树—调整模式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7.6.3 B+树</vt:lpstr>
      <vt:lpstr>7.6.3 B+树</vt:lpstr>
      <vt:lpstr>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沛</cp:lastModifiedBy>
  <cp:revision>2927</cp:revision>
  <cp:lastPrinted>1601-01-01T00:00:00Z</cp:lastPrinted>
  <dcterms:created xsi:type="dcterms:W3CDTF">1601-01-01T00:00:00Z</dcterms:created>
  <dcterms:modified xsi:type="dcterms:W3CDTF">2021-04-28T10:17:48Z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