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7"/>
  </p:notesMasterIdLst>
  <p:sldIdLst>
    <p:sldId id="256" r:id="rId2"/>
    <p:sldId id="582" r:id="rId3"/>
    <p:sldId id="604" r:id="rId4"/>
    <p:sldId id="605" r:id="rId5"/>
    <p:sldId id="620" r:id="rId6"/>
    <p:sldId id="609" r:id="rId7"/>
    <p:sldId id="610" r:id="rId8"/>
    <p:sldId id="614" r:id="rId9"/>
    <p:sldId id="607" r:id="rId10"/>
    <p:sldId id="608" r:id="rId11"/>
    <p:sldId id="615" r:id="rId12"/>
    <p:sldId id="616" r:id="rId13"/>
    <p:sldId id="624" r:id="rId14"/>
    <p:sldId id="635" r:id="rId15"/>
    <p:sldId id="636" r:id="rId16"/>
    <p:sldId id="637" r:id="rId17"/>
    <p:sldId id="611" r:id="rId18"/>
    <p:sldId id="613" r:id="rId19"/>
    <p:sldId id="621" r:id="rId20"/>
    <p:sldId id="612" r:id="rId21"/>
    <p:sldId id="622" r:id="rId22"/>
    <p:sldId id="623" r:id="rId23"/>
    <p:sldId id="626" r:id="rId24"/>
    <p:sldId id="629" r:id="rId25"/>
    <p:sldId id="630" r:id="rId26"/>
    <p:sldId id="634" r:id="rId27"/>
    <p:sldId id="633" r:id="rId28"/>
    <p:sldId id="602" r:id="rId29"/>
    <p:sldId id="603" r:id="rId30"/>
    <p:sldId id="638" r:id="rId31"/>
    <p:sldId id="639" r:id="rId32"/>
    <p:sldId id="640" r:id="rId33"/>
    <p:sldId id="680" r:id="rId34"/>
    <p:sldId id="681" r:id="rId35"/>
    <p:sldId id="682" r:id="rId36"/>
    <p:sldId id="683" r:id="rId37"/>
    <p:sldId id="684" r:id="rId38"/>
    <p:sldId id="641" r:id="rId39"/>
    <p:sldId id="647" r:id="rId40"/>
    <p:sldId id="642" r:id="rId41"/>
    <p:sldId id="663" r:id="rId42"/>
    <p:sldId id="643" r:id="rId43"/>
    <p:sldId id="644" r:id="rId44"/>
    <p:sldId id="645" r:id="rId45"/>
    <p:sldId id="646" r:id="rId46"/>
    <p:sldId id="648" r:id="rId47"/>
    <p:sldId id="661" r:id="rId48"/>
    <p:sldId id="665" r:id="rId49"/>
    <p:sldId id="670" r:id="rId50"/>
    <p:sldId id="671" r:id="rId51"/>
    <p:sldId id="672" r:id="rId52"/>
    <p:sldId id="673" r:id="rId53"/>
    <p:sldId id="674" r:id="rId54"/>
    <p:sldId id="675" r:id="rId55"/>
    <p:sldId id="676" r:id="rId56"/>
    <p:sldId id="677" r:id="rId57"/>
    <p:sldId id="659" r:id="rId58"/>
    <p:sldId id="658" r:id="rId59"/>
    <p:sldId id="660" r:id="rId60"/>
    <p:sldId id="685" r:id="rId61"/>
    <p:sldId id="678" r:id="rId62"/>
    <p:sldId id="679" r:id="rId63"/>
    <p:sldId id="686" r:id="rId64"/>
    <p:sldId id="687" r:id="rId65"/>
    <p:sldId id="688" r:id="rId66"/>
    <p:sldId id="689" r:id="rId67"/>
    <p:sldId id="690" r:id="rId68"/>
    <p:sldId id="691" r:id="rId69"/>
    <p:sldId id="692" r:id="rId70"/>
    <p:sldId id="693" r:id="rId71"/>
    <p:sldId id="694" r:id="rId72"/>
    <p:sldId id="695" r:id="rId73"/>
    <p:sldId id="696" r:id="rId74"/>
    <p:sldId id="697" r:id="rId75"/>
    <p:sldId id="698" r:id="rId76"/>
    <p:sldId id="699" r:id="rId77"/>
    <p:sldId id="649" r:id="rId78"/>
    <p:sldId id="651" r:id="rId79"/>
    <p:sldId id="653" r:id="rId80"/>
    <p:sldId id="650" r:id="rId81"/>
    <p:sldId id="656" r:id="rId82"/>
    <p:sldId id="657" r:id="rId83"/>
    <p:sldId id="700" r:id="rId84"/>
    <p:sldId id="701" r:id="rId85"/>
    <p:sldId id="702" r:id="rId86"/>
    <p:sldId id="662" r:id="rId87"/>
    <p:sldId id="703" r:id="rId88"/>
    <p:sldId id="704" r:id="rId89"/>
    <p:sldId id="666" r:id="rId90"/>
    <p:sldId id="705" r:id="rId91"/>
    <p:sldId id="706" r:id="rId92"/>
    <p:sldId id="707" r:id="rId93"/>
    <p:sldId id="708" r:id="rId94"/>
    <p:sldId id="667" r:id="rId95"/>
    <p:sldId id="668" r:id="rId96"/>
    <p:sldId id="669" r:id="rId97"/>
    <p:sldId id="709" r:id="rId98"/>
    <p:sldId id="710" r:id="rId99"/>
    <p:sldId id="711" r:id="rId100"/>
    <p:sldId id="712" r:id="rId101"/>
    <p:sldId id="713" r:id="rId102"/>
    <p:sldId id="714" r:id="rId103"/>
    <p:sldId id="715" r:id="rId104"/>
    <p:sldId id="716" r:id="rId105"/>
    <p:sldId id="717" r:id="rId106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8000"/>
    <a:srgbClr val="0000CC"/>
    <a:srgbClr val="FFFF99"/>
    <a:srgbClr val="FFCCCC"/>
    <a:srgbClr val="006600"/>
    <a:srgbClr val="003300"/>
    <a:srgbClr val="FF9999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2792" autoAdjust="0"/>
    <p:restoredTop sz="92069" autoAdjust="0"/>
  </p:normalViewPr>
  <p:slideViewPr>
    <p:cSldViewPr>
      <p:cViewPr varScale="1">
        <p:scale>
          <a:sx n="84" d="100"/>
          <a:sy n="84" d="100"/>
        </p:scale>
        <p:origin x="10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8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排序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29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讲：插入排序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sp>
        <p:nvSpPr>
          <p:cNvPr id="54" name="矩形 53"/>
          <p:cNvSpPr/>
          <p:nvPr/>
        </p:nvSpPr>
        <p:spPr>
          <a:xfrm>
            <a:off x="4114800" y="1066800"/>
            <a:ext cx="5029200" cy="4164217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1. key</a:t>
            </a:r>
            <a:r>
              <a:rPr lang="zh-CN" altLang="en-US" sz="2600" dirty="0">
                <a:solidFill>
                  <a:schemeClr val="bg1"/>
                </a:solidFill>
              </a:rPr>
              <a:t>的比较</a:t>
            </a:r>
            <a:r>
              <a:rPr lang="en-US" altLang="zh-CN" sz="2600" dirty="0">
                <a:solidFill>
                  <a:schemeClr val="bg1"/>
                </a:solidFill>
              </a:rPr>
              <a:t>(</a:t>
            </a:r>
            <a:r>
              <a:rPr lang="zh-CN" altLang="en-US" sz="2600" dirty="0">
                <a:solidFill>
                  <a:schemeClr val="bg1"/>
                </a:solidFill>
              </a:rPr>
              <a:t>总</a:t>
            </a:r>
            <a:r>
              <a:rPr lang="en-US" altLang="zh-CN" sz="2600" dirty="0">
                <a:solidFill>
                  <a:schemeClr val="bg1"/>
                </a:solidFill>
              </a:rPr>
              <a:t>)</a:t>
            </a:r>
            <a:r>
              <a:rPr lang="zh-CN" altLang="en-US" sz="2600" dirty="0">
                <a:solidFill>
                  <a:schemeClr val="bg1"/>
                </a:solidFill>
              </a:rPr>
              <a:t>次数，最小：</a:t>
            </a:r>
            <a:endParaRPr lang="en-US" altLang="zh-CN" sz="26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   </a:t>
            </a:r>
            <a:r>
              <a:rPr lang="en-US" altLang="zh-CN" sz="2600" dirty="0" err="1">
                <a:solidFill>
                  <a:schemeClr val="bg1"/>
                </a:solidFill>
              </a:rPr>
              <a:t>C</a:t>
            </a:r>
            <a:r>
              <a:rPr lang="en-US" altLang="zh-CN" sz="2600" b="1" baseline="-25000" dirty="0" err="1">
                <a:solidFill>
                  <a:schemeClr val="bg1"/>
                </a:solidFill>
              </a:rPr>
              <a:t>min</a:t>
            </a:r>
            <a:r>
              <a:rPr lang="en-US" altLang="zh-CN" sz="2600" b="1" baseline="-250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= 1+1+…+1 = n-1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2. key</a:t>
            </a:r>
            <a:r>
              <a:rPr lang="zh-CN" altLang="en-US" sz="2600" dirty="0">
                <a:solidFill>
                  <a:srgbClr val="FFFF00"/>
                </a:solidFill>
              </a:rPr>
              <a:t>的比较</a:t>
            </a:r>
            <a:r>
              <a:rPr lang="en-US" altLang="zh-CN" sz="2600" dirty="0">
                <a:solidFill>
                  <a:srgbClr val="FFFF00"/>
                </a:solidFill>
              </a:rPr>
              <a:t>(</a:t>
            </a:r>
            <a:r>
              <a:rPr lang="zh-CN" altLang="en-US" sz="2600" dirty="0">
                <a:solidFill>
                  <a:srgbClr val="FFFF00"/>
                </a:solidFill>
              </a:rPr>
              <a:t>总</a:t>
            </a:r>
            <a:r>
              <a:rPr lang="en-US" altLang="zh-CN" sz="2600" dirty="0">
                <a:solidFill>
                  <a:srgbClr val="FFFF00"/>
                </a:solidFill>
              </a:rPr>
              <a:t>)</a:t>
            </a:r>
            <a:r>
              <a:rPr lang="zh-CN" altLang="en-US" sz="2600" dirty="0">
                <a:solidFill>
                  <a:srgbClr val="FFFF00"/>
                </a:solidFill>
              </a:rPr>
              <a:t>次数，最大：</a:t>
            </a:r>
            <a:endParaRPr lang="en-US" altLang="zh-CN" sz="2600" dirty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    </a:t>
            </a:r>
            <a:r>
              <a:rPr lang="en-US" altLang="zh-CN" sz="2600" dirty="0" err="1">
                <a:solidFill>
                  <a:srgbClr val="FFFF00"/>
                </a:solidFill>
              </a:rPr>
              <a:t>C</a:t>
            </a:r>
            <a:r>
              <a:rPr lang="en-US" altLang="zh-CN" sz="2600" b="1" baseline="-25000" dirty="0" err="1">
                <a:solidFill>
                  <a:srgbClr val="FFFF00"/>
                </a:solidFill>
              </a:rPr>
              <a:t>max</a:t>
            </a:r>
            <a:r>
              <a:rPr lang="en-US" altLang="zh-CN" sz="2600" b="1" baseline="-25000" dirty="0">
                <a:solidFill>
                  <a:srgbClr val="FFFF00"/>
                </a:solidFill>
              </a:rPr>
              <a:t> </a:t>
            </a:r>
            <a:r>
              <a:rPr lang="en-US" altLang="zh-CN" sz="2600" dirty="0">
                <a:solidFill>
                  <a:srgbClr val="FFFF00"/>
                </a:solidFill>
              </a:rPr>
              <a:t>= 1+2+…+n-1 ≈ n</a:t>
            </a:r>
            <a:r>
              <a:rPr lang="en-US" altLang="zh-CN" sz="2600" b="1" baseline="30000" dirty="0">
                <a:solidFill>
                  <a:srgbClr val="FFFF00"/>
                </a:solidFill>
              </a:rPr>
              <a:t>2</a:t>
            </a:r>
            <a:r>
              <a:rPr lang="en-US" altLang="zh-CN" sz="2600" dirty="0">
                <a:solidFill>
                  <a:srgbClr val="FFFF00"/>
                </a:solidFill>
              </a:rPr>
              <a:t>/2</a:t>
            </a:r>
            <a:endParaRPr lang="en-US" altLang="zh-CN" sz="2600" b="1" baseline="30000" dirty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3. record</a:t>
            </a:r>
            <a:r>
              <a:rPr lang="zh-CN" altLang="en-US" sz="2600" dirty="0">
                <a:solidFill>
                  <a:schemeClr val="bg1"/>
                </a:solidFill>
              </a:rPr>
              <a:t>移动</a:t>
            </a:r>
            <a:r>
              <a:rPr lang="en-US" altLang="zh-CN" sz="2600" dirty="0">
                <a:solidFill>
                  <a:schemeClr val="bg1"/>
                </a:solidFill>
              </a:rPr>
              <a:t>(</a:t>
            </a:r>
            <a:r>
              <a:rPr lang="zh-CN" altLang="en-US" sz="2600" dirty="0">
                <a:solidFill>
                  <a:schemeClr val="bg1"/>
                </a:solidFill>
              </a:rPr>
              <a:t>赋值</a:t>
            </a:r>
            <a:r>
              <a:rPr lang="en-US" altLang="zh-CN" sz="2600" dirty="0">
                <a:solidFill>
                  <a:schemeClr val="bg1"/>
                </a:solidFill>
              </a:rPr>
              <a:t>)</a:t>
            </a:r>
            <a:r>
              <a:rPr lang="zh-CN" altLang="en-US" sz="2600" dirty="0">
                <a:solidFill>
                  <a:schemeClr val="bg1"/>
                </a:solidFill>
              </a:rPr>
              <a:t>总次数</a:t>
            </a:r>
            <a:r>
              <a:rPr lang="en-US" altLang="zh-CN" sz="2600" dirty="0">
                <a:solidFill>
                  <a:schemeClr val="bg1"/>
                </a:solidFill>
              </a:rPr>
              <a:t>, </a:t>
            </a:r>
            <a:r>
              <a:rPr lang="zh-CN" altLang="en-US" sz="2600" dirty="0">
                <a:solidFill>
                  <a:schemeClr val="bg1"/>
                </a:solidFill>
              </a:rPr>
              <a:t>最小：</a:t>
            </a:r>
            <a:endParaRPr lang="en-US" altLang="zh-CN" sz="26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   </a:t>
            </a:r>
            <a:r>
              <a:rPr lang="en-US" altLang="zh-CN" sz="2600" dirty="0" err="1">
                <a:solidFill>
                  <a:schemeClr val="bg1"/>
                </a:solidFill>
              </a:rPr>
              <a:t>M</a:t>
            </a:r>
            <a:r>
              <a:rPr lang="en-US" altLang="zh-CN" sz="2600" b="1" baseline="-25000" dirty="0" err="1">
                <a:solidFill>
                  <a:schemeClr val="bg1"/>
                </a:solidFill>
              </a:rPr>
              <a:t>min</a:t>
            </a:r>
            <a:r>
              <a:rPr lang="en-US" altLang="zh-CN" sz="2600" dirty="0">
                <a:solidFill>
                  <a:schemeClr val="bg1"/>
                </a:solidFill>
              </a:rPr>
              <a:t> = 1+1+…+1 = n-1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4. record</a:t>
            </a:r>
            <a:r>
              <a:rPr lang="zh-CN" altLang="en-US" sz="2600" dirty="0">
                <a:solidFill>
                  <a:srgbClr val="FFFF00"/>
                </a:solidFill>
              </a:rPr>
              <a:t>移动</a:t>
            </a:r>
            <a:r>
              <a:rPr lang="en-US" altLang="zh-CN" sz="2600" dirty="0">
                <a:solidFill>
                  <a:srgbClr val="FFFF00"/>
                </a:solidFill>
              </a:rPr>
              <a:t>(</a:t>
            </a:r>
            <a:r>
              <a:rPr lang="zh-CN" altLang="en-US" sz="2600" dirty="0">
                <a:solidFill>
                  <a:srgbClr val="FFFF00"/>
                </a:solidFill>
              </a:rPr>
              <a:t>赋值</a:t>
            </a:r>
            <a:r>
              <a:rPr lang="en-US" altLang="zh-CN" sz="2600" dirty="0">
                <a:solidFill>
                  <a:srgbClr val="FFFF00"/>
                </a:solidFill>
              </a:rPr>
              <a:t>)</a:t>
            </a:r>
            <a:r>
              <a:rPr lang="zh-CN" altLang="en-US" sz="2600" dirty="0">
                <a:solidFill>
                  <a:srgbClr val="FFFF00"/>
                </a:solidFill>
              </a:rPr>
              <a:t>总次数</a:t>
            </a:r>
            <a:r>
              <a:rPr lang="en-US" altLang="zh-CN" sz="2600" dirty="0">
                <a:solidFill>
                  <a:srgbClr val="FFFF00"/>
                </a:solidFill>
              </a:rPr>
              <a:t>, </a:t>
            </a:r>
            <a:r>
              <a:rPr lang="zh-CN" altLang="en-US" sz="2600" dirty="0">
                <a:solidFill>
                  <a:srgbClr val="FFFF00"/>
                </a:solidFill>
              </a:rPr>
              <a:t>最大：</a:t>
            </a:r>
            <a:endParaRPr lang="en-US" altLang="zh-CN" sz="2600" dirty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    </a:t>
            </a:r>
            <a:r>
              <a:rPr lang="en-US" altLang="zh-CN" sz="2600" dirty="0" err="1">
                <a:solidFill>
                  <a:srgbClr val="FFFF00"/>
                </a:solidFill>
              </a:rPr>
              <a:t>M</a:t>
            </a:r>
            <a:r>
              <a:rPr lang="en-US" altLang="zh-CN" sz="2600" b="1" baseline="-25000" dirty="0" err="1">
                <a:solidFill>
                  <a:srgbClr val="FFFF00"/>
                </a:solidFill>
              </a:rPr>
              <a:t>max</a:t>
            </a:r>
            <a:r>
              <a:rPr lang="en-US" altLang="zh-CN" sz="2600" dirty="0">
                <a:solidFill>
                  <a:srgbClr val="FFFF00"/>
                </a:solidFill>
              </a:rPr>
              <a:t> = 2+3+…+n ≈ n</a:t>
            </a:r>
            <a:r>
              <a:rPr lang="en-US" altLang="zh-CN" sz="2600" b="1" baseline="30000" dirty="0">
                <a:solidFill>
                  <a:srgbClr val="FFFF00"/>
                </a:solidFill>
              </a:rPr>
              <a:t>2</a:t>
            </a:r>
            <a:r>
              <a:rPr lang="en-US" altLang="zh-CN" sz="2600" dirty="0">
                <a:solidFill>
                  <a:srgbClr val="FFFF00"/>
                </a:solidFill>
              </a:rPr>
              <a:t>/2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8.2.1 </a:t>
            </a:r>
            <a:r>
              <a:rPr lang="zh-CN" altLang="en-US" dirty="0">
                <a:ea typeface="黑体" pitchFamily="2" charset="-122"/>
              </a:rPr>
              <a:t>直接插入排序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4" name="直接连接符 23"/>
          <p:cNvCxnSpPr>
            <a:endCxn id="30" idx="3"/>
          </p:cNvCxnSpPr>
          <p:nvPr/>
        </p:nvCxnSpPr>
        <p:spPr bwMode="auto">
          <a:xfrm flipH="1">
            <a:off x="2624666" y="1371600"/>
            <a:ext cx="1642534" cy="708803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endCxn id="30" idx="3"/>
          </p:cNvCxnSpPr>
          <p:nvPr/>
        </p:nvCxnSpPr>
        <p:spPr bwMode="auto">
          <a:xfrm flipH="1" flipV="1">
            <a:off x="2624666" y="2080403"/>
            <a:ext cx="1566334" cy="1348597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304800" y="1524000"/>
            <a:ext cx="2319866" cy="11128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0000CC"/>
            </a:solidFill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/>
              <a:t>-- </a:t>
            </a:r>
            <a:r>
              <a:rPr lang="zh-CN" altLang="en-US" dirty="0"/>
              <a:t>初始为正序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    (</a:t>
            </a:r>
            <a:r>
              <a:rPr lang="zh-CN" altLang="en-US" dirty="0"/>
              <a:t>已排好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1" name="直接连接符 30"/>
          <p:cNvCxnSpPr>
            <a:endCxn id="33" idx="3"/>
          </p:cNvCxnSpPr>
          <p:nvPr/>
        </p:nvCxnSpPr>
        <p:spPr bwMode="auto">
          <a:xfrm flipH="1">
            <a:off x="3640970" y="2438400"/>
            <a:ext cx="626230" cy="1422976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endCxn id="33" idx="3"/>
          </p:cNvCxnSpPr>
          <p:nvPr/>
        </p:nvCxnSpPr>
        <p:spPr bwMode="auto">
          <a:xfrm flipH="1" flipV="1">
            <a:off x="3640970" y="3861376"/>
            <a:ext cx="550030" cy="558224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>
          <a:xfrm>
            <a:off x="304800" y="3276600"/>
            <a:ext cx="3336170" cy="116955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/>
              <a:t>-- </a:t>
            </a:r>
            <a:r>
              <a:rPr lang="zh-CN" altLang="en-US" dirty="0"/>
              <a:t>初始为反序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    (</a:t>
            </a:r>
            <a:r>
              <a:rPr lang="zh-CN" altLang="en-US" dirty="0"/>
              <a:t>与最终结果相反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762000" y="5105400"/>
            <a:ext cx="4038600" cy="121264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chemeClr val="bg1"/>
                </a:solidFill>
              </a:rPr>
              <a:t>-- </a:t>
            </a:r>
            <a:r>
              <a:rPr lang="zh-CN" altLang="en-US" kern="0" dirty="0">
                <a:solidFill>
                  <a:schemeClr val="bg1"/>
                </a:solidFill>
              </a:rPr>
              <a:t>若待排序码顺序随机，</a:t>
            </a:r>
            <a:endParaRPr lang="en-US" altLang="zh-CN" kern="0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chemeClr val="bg1"/>
                </a:solidFill>
              </a:rPr>
              <a:t>   </a:t>
            </a:r>
          </a:p>
        </p:txBody>
      </p:sp>
      <p:sp>
        <p:nvSpPr>
          <p:cNvPr id="48" name="矩形 47"/>
          <p:cNvSpPr/>
          <p:nvPr/>
        </p:nvSpPr>
        <p:spPr>
          <a:xfrm>
            <a:off x="1097228" y="5638800"/>
            <a:ext cx="3550972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</a:rPr>
              <a:t>则时间复杂度为</a:t>
            </a:r>
            <a:r>
              <a:rPr lang="en-US" altLang="zh-CN" kern="0" dirty="0">
                <a:solidFill>
                  <a:schemeClr val="bg1"/>
                </a:solidFill>
              </a:rPr>
              <a:t>O(n</a:t>
            </a:r>
            <a:r>
              <a:rPr lang="en-US" altLang="zh-CN" b="1" kern="0" baseline="30000" dirty="0">
                <a:solidFill>
                  <a:schemeClr val="bg1"/>
                </a:solidFill>
              </a:rPr>
              <a:t>2</a:t>
            </a:r>
            <a:r>
              <a:rPr lang="en-US" altLang="zh-CN" kern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2" name="右箭头 61"/>
          <p:cNvSpPr>
            <a:spLocks/>
          </p:cNvSpPr>
          <p:nvPr/>
        </p:nvSpPr>
        <p:spPr bwMode="auto">
          <a:xfrm>
            <a:off x="4419600" y="5486400"/>
            <a:ext cx="838200" cy="380999"/>
          </a:xfrm>
          <a:prstGeom prst="rightArrow">
            <a:avLst/>
          </a:prstGeom>
          <a:solidFill>
            <a:srgbClr val="00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57800" y="5334000"/>
            <a:ext cx="3581400" cy="121264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  <a:sym typeface="Wingdings" pitchFamily="2" charset="2"/>
              </a:rPr>
              <a:t>适用于：</a:t>
            </a:r>
            <a:r>
              <a:rPr lang="en-US" altLang="zh-CN" kern="0" dirty="0">
                <a:solidFill>
                  <a:schemeClr val="bg1"/>
                </a:solidFill>
                <a:sym typeface="Wingdings" pitchFamily="2" charset="2"/>
              </a:rPr>
              <a:t>n</a:t>
            </a:r>
            <a:r>
              <a:rPr lang="zh-CN" altLang="en-US" kern="0" dirty="0">
                <a:solidFill>
                  <a:schemeClr val="bg1"/>
                </a:solidFill>
                <a:sym typeface="Wingdings" pitchFamily="2" charset="2"/>
              </a:rPr>
              <a:t>值较小</a:t>
            </a:r>
            <a:endParaRPr lang="en-US" altLang="zh-CN" kern="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chemeClr val="bg1"/>
                </a:solidFill>
                <a:sym typeface="Wingdings" pitchFamily="2" charset="2"/>
              </a:rPr>
              <a:t>              </a:t>
            </a:r>
            <a:r>
              <a:rPr lang="zh-CN" altLang="en-US" kern="0" dirty="0">
                <a:solidFill>
                  <a:schemeClr val="bg1"/>
                </a:solidFill>
                <a:sym typeface="Wingdings" pitchFamily="2" charset="2"/>
              </a:rPr>
              <a:t>且基本有序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47" grpId="0" animBg="1"/>
      <p:bldP spid="48" grpId="0"/>
      <p:bldP spid="62" grpId="0" animBg="1"/>
      <p:bldP spid="6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8.5.2 </a:t>
            </a:r>
            <a:r>
              <a:rPr lang="zh-CN" altLang="en-US" dirty="0">
                <a:ea typeface="黑体" pitchFamily="2" charset="-122"/>
              </a:rPr>
              <a:t>基数排序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空间复杂度分析</a:t>
            </a:r>
            <a:endParaRPr lang="en-US" altLang="zh-CN" kern="0" dirty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  <a:latin typeface="+mn-lt"/>
              </a:rPr>
              <a:t>    </a:t>
            </a:r>
            <a:r>
              <a:rPr lang="en-US" altLang="zh-CN" kern="0" dirty="0"/>
              <a:t>-- </a:t>
            </a:r>
            <a:r>
              <a:rPr lang="zh-CN" altLang="en-US" kern="0" dirty="0"/>
              <a:t>设基数：</a:t>
            </a:r>
            <a:r>
              <a:rPr lang="en-US" altLang="zh-CN" kern="0" dirty="0"/>
              <a:t>r</a:t>
            </a:r>
            <a:r>
              <a:rPr lang="zh-CN" altLang="en-US" kern="0" dirty="0"/>
              <a:t>，排序码位数：</a:t>
            </a:r>
            <a:r>
              <a:rPr lang="en-US" altLang="zh-CN" kern="0" dirty="0"/>
              <a:t>d</a:t>
            </a:r>
            <a:r>
              <a:rPr lang="zh-CN" altLang="en-US" kern="0" dirty="0"/>
              <a:t>，排序码个数：</a:t>
            </a:r>
            <a:r>
              <a:rPr lang="en-US" altLang="zh-CN" kern="0" dirty="0"/>
              <a:t>n</a:t>
            </a:r>
            <a:endParaRPr lang="en-US" altLang="zh-CN" kern="0" dirty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1. </a:t>
            </a:r>
            <a:r>
              <a:rPr lang="zh-CN" altLang="en-US" kern="0" dirty="0">
                <a:latin typeface="+mn-lt"/>
              </a:rPr>
              <a:t>链接存储，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每个记录，增加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个指针</a:t>
            </a:r>
            <a:endParaRPr lang="en-US" altLang="zh-CN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</a:t>
            </a:r>
            <a:r>
              <a:rPr lang="en-US" altLang="zh-CN" kern="0" dirty="0">
                <a:latin typeface="+mn-lt"/>
                <a:sym typeface="Wingdings" pitchFamily="2" charset="2"/>
              </a:rPr>
              <a:t> </a:t>
            </a:r>
            <a:r>
              <a:rPr lang="en-US" altLang="zh-CN" i="1" kern="0" dirty="0">
                <a:latin typeface="+mn-lt"/>
                <a:sym typeface="Wingdings" pitchFamily="2" charset="2"/>
              </a:rPr>
              <a:t>O</a:t>
            </a:r>
            <a:r>
              <a:rPr lang="en-US" altLang="zh-CN" kern="0" dirty="0">
                <a:latin typeface="+mn-lt"/>
                <a:sym typeface="Wingdings" pitchFamily="2" charset="2"/>
              </a:rPr>
              <a:t>(n)</a:t>
            </a: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2. </a:t>
            </a:r>
            <a:r>
              <a:rPr lang="zh-CN" altLang="en-US" kern="0" dirty="0">
                <a:latin typeface="+mn-lt"/>
                <a:sym typeface="Wingdings" pitchFamily="2" charset="2"/>
              </a:rPr>
              <a:t>所有链式队列的</a:t>
            </a:r>
            <a:r>
              <a:rPr lang="zh-CN" altLang="en-US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头、尾指针</a:t>
            </a:r>
            <a:r>
              <a:rPr lang="zh-CN" altLang="en-US" kern="0" dirty="0">
                <a:latin typeface="+mn-lt"/>
                <a:sym typeface="Wingdings" pitchFamily="2" charset="2"/>
              </a:rPr>
              <a:t>，放在数组</a:t>
            </a:r>
            <a:r>
              <a:rPr lang="en-US" altLang="zh-CN" kern="0" dirty="0">
                <a:latin typeface="+mn-lt"/>
                <a:sym typeface="Wingdings" pitchFamily="2" charset="2"/>
              </a:rPr>
              <a:t>Q</a:t>
            </a:r>
            <a:r>
              <a:rPr lang="zh-CN" altLang="en-US" kern="0" dirty="0">
                <a:latin typeface="+mn-lt"/>
                <a:sym typeface="Wingdings" pitchFamily="2" charset="2"/>
              </a:rPr>
              <a:t>中</a:t>
            </a:r>
            <a:endParaRPr lang="en-US" altLang="zh-CN" kern="0" dirty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     </a:t>
            </a:r>
            <a:r>
              <a:rPr lang="en-US" altLang="zh-CN" i="1" kern="0" dirty="0">
                <a:latin typeface="+mn-lt"/>
                <a:sym typeface="Wingdings" pitchFamily="2" charset="2"/>
              </a:rPr>
              <a:t>O</a:t>
            </a:r>
            <a:r>
              <a:rPr lang="en-US" altLang="zh-CN" kern="0" dirty="0">
                <a:latin typeface="+mn-lt"/>
                <a:sym typeface="Wingdings" pitchFamily="2" charset="2"/>
              </a:rPr>
              <a:t>(r)</a:t>
            </a:r>
          </a:p>
        </p:txBody>
      </p:sp>
      <p:sp>
        <p:nvSpPr>
          <p:cNvPr id="29" name="矩形 28"/>
          <p:cNvSpPr/>
          <p:nvPr/>
        </p:nvSpPr>
        <p:spPr>
          <a:xfrm>
            <a:off x="2585361" y="4648200"/>
            <a:ext cx="43434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</a:rPr>
              <a:t>空间复杂度：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68284" y="4681514"/>
            <a:ext cx="1234633" cy="5942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>
                <a:solidFill>
                  <a:schemeClr val="bg1"/>
                </a:solidFill>
              </a:rPr>
              <a:t>O</a:t>
            </a:r>
            <a:r>
              <a:rPr lang="en-US" altLang="zh-CN" kern="0" dirty="0">
                <a:solidFill>
                  <a:schemeClr val="bg1"/>
                </a:solidFill>
              </a:rPr>
              <a:t>(</a:t>
            </a:r>
            <a:r>
              <a:rPr lang="en-US" altLang="zh-CN" kern="0" dirty="0" err="1">
                <a:solidFill>
                  <a:schemeClr val="bg1"/>
                </a:solidFill>
              </a:rPr>
              <a:t>n+r</a:t>
            </a:r>
            <a:r>
              <a:rPr lang="en-US" altLang="zh-CN" kern="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" name="矩形 12"/>
          <p:cNvSpPr/>
          <p:nvPr/>
        </p:nvSpPr>
        <p:spPr>
          <a:xfrm>
            <a:off x="2585361" y="5410200"/>
            <a:ext cx="43434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</a:rPr>
              <a:t>时间复杂度：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18643" y="5443514"/>
            <a:ext cx="2133918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>
                <a:solidFill>
                  <a:schemeClr val="bg1"/>
                </a:solidFill>
              </a:rPr>
              <a:t>O</a:t>
            </a:r>
            <a:r>
              <a:rPr lang="en-US" altLang="zh-CN" kern="0" dirty="0">
                <a:solidFill>
                  <a:schemeClr val="bg1"/>
                </a:solidFill>
              </a:rPr>
              <a:t>(d </a:t>
            </a:r>
            <a:r>
              <a:rPr lang="en-US" altLang="zh-CN" b="1" kern="0" dirty="0">
                <a:solidFill>
                  <a:schemeClr val="bg1"/>
                </a:solidFill>
              </a:rPr>
              <a:t>×</a:t>
            </a:r>
            <a:r>
              <a:rPr lang="en-US" altLang="zh-CN" kern="0" dirty="0">
                <a:solidFill>
                  <a:schemeClr val="bg1"/>
                </a:solidFill>
              </a:rPr>
              <a:t>(</a:t>
            </a:r>
            <a:r>
              <a:rPr lang="en-US" altLang="zh-CN" kern="0" dirty="0" err="1">
                <a:solidFill>
                  <a:schemeClr val="bg1"/>
                </a:solidFill>
              </a:rPr>
              <a:t>n+r</a:t>
            </a:r>
            <a:r>
              <a:rPr lang="en-US" altLang="zh-CN" kern="0" dirty="0">
                <a:solidFill>
                  <a:schemeClr val="bg1"/>
                </a:solidFill>
              </a:rPr>
              <a:t>))</a:t>
            </a:r>
          </a:p>
        </p:txBody>
      </p:sp>
      <p:sp>
        <p:nvSpPr>
          <p:cNvPr id="15" name="右大括号 14"/>
          <p:cNvSpPr/>
          <p:nvPr/>
        </p:nvSpPr>
        <p:spPr bwMode="auto">
          <a:xfrm>
            <a:off x="7004961" y="4724400"/>
            <a:ext cx="152400" cy="1295400"/>
          </a:xfrm>
          <a:prstGeom prst="rightBrac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18243" y="4953000"/>
            <a:ext cx="1620957" cy="95410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8000"/>
                </a:solidFill>
              </a:rPr>
              <a:t>适用于：</a:t>
            </a:r>
            <a:endParaRPr lang="en-US" altLang="zh-CN" dirty="0">
              <a:solidFill>
                <a:srgbClr val="008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8000"/>
                </a:solidFill>
              </a:rPr>
              <a:t>n</a:t>
            </a:r>
            <a:r>
              <a:rPr lang="zh-CN" altLang="en-US" dirty="0">
                <a:solidFill>
                  <a:srgbClr val="008000"/>
                </a:solidFill>
              </a:rPr>
              <a:t>大</a:t>
            </a:r>
            <a:r>
              <a:rPr lang="en-US" altLang="zh-CN" dirty="0">
                <a:solidFill>
                  <a:srgbClr val="008000"/>
                </a:solidFill>
              </a:rPr>
              <a:t>, d</a:t>
            </a:r>
            <a:r>
              <a:rPr lang="zh-CN" altLang="en-US" dirty="0">
                <a:solidFill>
                  <a:srgbClr val="008000"/>
                </a:solidFill>
              </a:rPr>
              <a:t>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13" grpId="0" animBg="1"/>
      <p:bldP spid="14" grpId="0"/>
      <p:bldP spid="15" grpId="0" animBg="1"/>
      <p:bldP spid="1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8.6 </a:t>
            </a:r>
            <a:r>
              <a:rPr lang="zh-CN" altLang="en-US" dirty="0">
                <a:ea typeface="黑体" pitchFamily="2" charset="-122"/>
              </a:rPr>
              <a:t>归并排序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归并排序，基本思路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将排序码，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分组 </a:t>
            </a:r>
            <a:r>
              <a:rPr lang="en-US" altLang="zh-CN" sz="3000" kern="0" dirty="0">
                <a:latin typeface="+mn-lt"/>
                <a:sym typeface="Wingdings" pitchFamily="2" charset="2"/>
              </a:rPr>
              <a:t> 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若干子集，</a:t>
            </a:r>
            <a:endParaRPr lang="en-US" altLang="zh-CN" sz="3000" kern="0" dirty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  <a:sym typeface="Wingdings" pitchFamily="2" charset="2"/>
              </a:rPr>
              <a:t>      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先，将子集内部排序，</a:t>
            </a:r>
            <a:endParaRPr lang="en-US" altLang="zh-CN" sz="3000" kern="0" dirty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  <a:sym typeface="Wingdings" pitchFamily="2" charset="2"/>
              </a:rPr>
              <a:t>      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再，合并各子集</a:t>
            </a:r>
            <a:endParaRPr lang="en-US" altLang="zh-CN" sz="3000" kern="0" dirty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二路归并排序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8.6.1  </a:t>
            </a:r>
            <a:r>
              <a:rPr lang="zh-CN" altLang="en-US" dirty="0">
                <a:ea typeface="黑体" pitchFamily="2" charset="-122"/>
              </a:rPr>
              <a:t>二路归并排序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600" kern="0" dirty="0">
                <a:latin typeface="+mn-lt"/>
                <a:sym typeface="Wingdings" pitchFamily="2" charset="2"/>
              </a:rPr>
              <a:t>初始：      </a:t>
            </a:r>
            <a:r>
              <a:rPr lang="en-US" altLang="zh-CN" kern="0" dirty="0">
                <a:latin typeface="+mn-lt"/>
                <a:sym typeface="Wingdings" pitchFamily="2" charset="2"/>
              </a:rPr>
              <a:t>25    57    48    37    12    82    75    29    16</a:t>
            </a:r>
          </a:p>
          <a:p>
            <a:pPr marL="342900" indent="-342900" algn="just">
              <a:lnSpc>
                <a:spcPct val="140000"/>
              </a:lnSpc>
              <a:spcBef>
                <a:spcPts val="240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           25    57     37   48     12    82    29    75    16</a:t>
            </a: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                                                                                       </a:t>
            </a: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1905000" y="160020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/>
          <p:nvPr/>
        </p:nvCxnSpPr>
        <p:spPr bwMode="auto">
          <a:xfrm>
            <a:off x="2716800" y="16020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35052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42672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51054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59370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/>
          <p:nvPr/>
        </p:nvCxnSpPr>
        <p:spPr bwMode="auto">
          <a:xfrm>
            <a:off x="67056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/>
          <p:nvPr/>
        </p:nvCxnSpPr>
        <p:spPr bwMode="auto">
          <a:xfrm>
            <a:off x="74610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8299200" y="16002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393906" y="2020200"/>
            <a:ext cx="158729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400" kern="0" dirty="0">
                <a:sym typeface="Wingdings" pitchFamily="2" charset="2"/>
              </a:rPr>
              <a:t>第</a:t>
            </a:r>
            <a:r>
              <a:rPr lang="en-US" altLang="zh-CN" sz="2400" kern="0" dirty="0">
                <a:sym typeface="Wingdings" pitchFamily="2" charset="2"/>
              </a:rPr>
              <a:t>1</a:t>
            </a:r>
            <a:r>
              <a:rPr lang="zh-CN" altLang="en-US" sz="2400" kern="0" dirty="0">
                <a:sym typeface="Wingdings" pitchFamily="2" charset="2"/>
              </a:rPr>
              <a:t>趟后：</a:t>
            </a:r>
            <a:endParaRPr lang="en-US" altLang="zh-CN" sz="2400" kern="0" dirty="0">
              <a:sym typeface="Wingdings" pitchFamily="2" charset="2"/>
            </a:endParaRPr>
          </a:p>
        </p:txBody>
      </p:sp>
      <p:cxnSp>
        <p:nvCxnSpPr>
          <p:cNvPr id="26" name="直接连接符 25"/>
          <p:cNvCxnSpPr/>
          <p:nvPr/>
        </p:nvCxnSpPr>
        <p:spPr bwMode="auto">
          <a:xfrm>
            <a:off x="1905000" y="25146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>
            <a:off x="3581400" y="25146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>
            <a:off x="5181600" y="25146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6781800" y="25146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8305800" y="25146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矩形 33"/>
          <p:cNvSpPr/>
          <p:nvPr/>
        </p:nvSpPr>
        <p:spPr>
          <a:xfrm>
            <a:off x="392417" y="2960400"/>
            <a:ext cx="158729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400" kern="0" dirty="0">
                <a:sym typeface="Wingdings" pitchFamily="2" charset="2"/>
              </a:rPr>
              <a:t>第</a:t>
            </a:r>
            <a:r>
              <a:rPr lang="en-US" altLang="zh-CN" sz="2400" kern="0" dirty="0">
                <a:sym typeface="Wingdings" pitchFamily="2" charset="2"/>
              </a:rPr>
              <a:t>2</a:t>
            </a:r>
            <a:r>
              <a:rPr lang="zh-CN" altLang="en-US" sz="2400" kern="0" dirty="0">
                <a:sym typeface="Wingdings" pitchFamily="2" charset="2"/>
              </a:rPr>
              <a:t>趟后：</a:t>
            </a:r>
            <a:endParaRPr lang="en-US" altLang="zh-CN" sz="2400" kern="0" dirty="0">
              <a:sym typeface="Wingdings" pitchFamily="2" charset="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8288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25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6670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37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5052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48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4291383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57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1054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12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8674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29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6653583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75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74676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82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8229600" y="2927157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16</a:t>
            </a:r>
            <a:endParaRPr lang="zh-CN" altLang="en-US" dirty="0"/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1905000" y="3429000"/>
            <a:ext cx="2895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5181600" y="3429000"/>
            <a:ext cx="28194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>
            <a:off x="8305800" y="3429000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379511" y="3843243"/>
            <a:ext cx="158729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400" kern="0" dirty="0">
                <a:sym typeface="Wingdings" pitchFamily="2" charset="2"/>
              </a:rPr>
              <a:t>第</a:t>
            </a:r>
            <a:r>
              <a:rPr lang="en-US" altLang="zh-CN" sz="2400" kern="0" dirty="0">
                <a:sym typeface="Wingdings" pitchFamily="2" charset="2"/>
              </a:rPr>
              <a:t>3</a:t>
            </a:r>
            <a:r>
              <a:rPr lang="zh-CN" altLang="en-US" sz="2400" kern="0" dirty="0">
                <a:sym typeface="Wingdings" pitchFamily="2" charset="2"/>
              </a:rPr>
              <a:t>趟后：</a:t>
            </a:r>
            <a:endParaRPr lang="en-US" altLang="zh-CN" sz="2400" kern="0" dirty="0">
              <a:sym typeface="Wingdings" pitchFamily="2" charset="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8158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12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6540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25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4922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29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4278477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37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0924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48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58544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57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640677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75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74546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82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8216694" y="38100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16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 bwMode="auto">
          <a:xfrm>
            <a:off x="1892094" y="4311843"/>
            <a:ext cx="6108906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>
            <a:off x="8292894" y="4311843"/>
            <a:ext cx="540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4" name="矩形 63"/>
          <p:cNvSpPr/>
          <p:nvPr/>
        </p:nvSpPr>
        <p:spPr>
          <a:xfrm>
            <a:off x="379511" y="4724602"/>
            <a:ext cx="1587294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2400" kern="0" dirty="0">
                <a:sym typeface="Wingdings" pitchFamily="2" charset="2"/>
              </a:rPr>
              <a:t>第</a:t>
            </a:r>
            <a:r>
              <a:rPr lang="en-US" altLang="zh-CN" sz="2400" kern="0" dirty="0">
                <a:sym typeface="Wingdings" pitchFamily="2" charset="2"/>
              </a:rPr>
              <a:t>4</a:t>
            </a:r>
            <a:r>
              <a:rPr lang="zh-CN" altLang="en-US" sz="2400" kern="0" dirty="0">
                <a:sym typeface="Wingdings" pitchFamily="2" charset="2"/>
              </a:rPr>
              <a:t>趟后：</a:t>
            </a:r>
            <a:endParaRPr lang="en-US" altLang="zh-CN" sz="2400" kern="0" dirty="0">
              <a:sym typeface="Wingdings" pitchFamily="2" charset="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815894" y="4691359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12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3505200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25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4343400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29</a:t>
            </a:r>
            <a:endParaRPr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129583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37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5943600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48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6705600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57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7491783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75</a:t>
            </a:r>
            <a:endParaRPr lang="zh-CN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8305800" y="46968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82</a:t>
            </a:r>
            <a:endParaRPr lang="zh-CN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590800" y="4693200"/>
            <a:ext cx="58541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ym typeface="Wingdings" pitchFamily="2" charset="2"/>
              </a:rPr>
              <a:t>16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 bwMode="auto">
          <a:xfrm flipV="1">
            <a:off x="1892094" y="5181600"/>
            <a:ext cx="6947106" cy="11602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>
            <a:off x="2133600" y="16764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 flipH="1">
            <a:off x="2819400" y="16764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连接符 85"/>
          <p:cNvCxnSpPr/>
          <p:nvPr/>
        </p:nvCxnSpPr>
        <p:spPr bwMode="auto">
          <a:xfrm>
            <a:off x="3657600" y="16764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 flipH="1">
            <a:off x="4343400" y="16764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直接连接符 87"/>
          <p:cNvCxnSpPr/>
          <p:nvPr/>
        </p:nvCxnSpPr>
        <p:spPr bwMode="auto">
          <a:xfrm>
            <a:off x="5334000" y="16764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连接符 88"/>
          <p:cNvCxnSpPr/>
          <p:nvPr/>
        </p:nvCxnSpPr>
        <p:spPr bwMode="auto">
          <a:xfrm flipH="1">
            <a:off x="6019800" y="16764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直接连接符 89"/>
          <p:cNvCxnSpPr/>
          <p:nvPr/>
        </p:nvCxnSpPr>
        <p:spPr bwMode="auto">
          <a:xfrm>
            <a:off x="6858000" y="16764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直接连接符 90"/>
          <p:cNvCxnSpPr/>
          <p:nvPr/>
        </p:nvCxnSpPr>
        <p:spPr bwMode="auto">
          <a:xfrm flipH="1">
            <a:off x="7543800" y="16764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直接连接符 91"/>
          <p:cNvCxnSpPr/>
          <p:nvPr/>
        </p:nvCxnSpPr>
        <p:spPr bwMode="auto">
          <a:xfrm>
            <a:off x="8534400" y="1676400"/>
            <a:ext cx="0" cy="288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直接连接符 93"/>
          <p:cNvCxnSpPr/>
          <p:nvPr/>
        </p:nvCxnSpPr>
        <p:spPr bwMode="auto">
          <a:xfrm>
            <a:off x="2514600" y="25908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 flipH="1">
            <a:off x="3960600" y="25908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5791200" y="25908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直接连接符 96"/>
          <p:cNvCxnSpPr/>
          <p:nvPr/>
        </p:nvCxnSpPr>
        <p:spPr bwMode="auto">
          <a:xfrm flipH="1">
            <a:off x="7237200" y="25908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直接连接符 97"/>
          <p:cNvCxnSpPr/>
          <p:nvPr/>
        </p:nvCxnSpPr>
        <p:spPr bwMode="auto">
          <a:xfrm>
            <a:off x="8534400" y="2607600"/>
            <a:ext cx="0" cy="288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3352800" y="35052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 flipH="1">
            <a:off x="6322800" y="35052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/>
          <p:nvPr/>
        </p:nvCxnSpPr>
        <p:spPr bwMode="auto">
          <a:xfrm>
            <a:off x="8534400" y="3505200"/>
            <a:ext cx="0" cy="288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>
            <a:off x="4876800" y="4343400"/>
            <a:ext cx="2286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直接连接符 102"/>
          <p:cNvCxnSpPr/>
          <p:nvPr/>
        </p:nvCxnSpPr>
        <p:spPr bwMode="auto">
          <a:xfrm flipH="1">
            <a:off x="8380200" y="4343400"/>
            <a:ext cx="230400" cy="228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矩形 113"/>
          <p:cNvSpPr/>
          <p:nvPr/>
        </p:nvSpPr>
        <p:spPr>
          <a:xfrm>
            <a:off x="7239000" y="5410200"/>
            <a:ext cx="11430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</a:rPr>
              <a:t>稳定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114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小 结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1. </a:t>
            </a:r>
            <a:r>
              <a:rPr lang="zh-CN" altLang="en-US" sz="3000" kern="0" dirty="0">
                <a:latin typeface="+mn-lt"/>
              </a:rPr>
              <a:t>基数排序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     </a:t>
            </a:r>
            <a:r>
              <a:rPr lang="zh-CN" altLang="en-US" sz="3000" kern="0" dirty="0">
                <a:latin typeface="+mn-lt"/>
              </a:rPr>
              <a:t>算法，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</a:rPr>
              <a:t>稳定</a:t>
            </a:r>
            <a:endParaRPr lang="en-US" altLang="zh-CN" sz="3000" kern="0" dirty="0">
              <a:solidFill>
                <a:srgbClr val="FF0000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2. </a:t>
            </a:r>
            <a:r>
              <a:rPr lang="zh-CN" altLang="en-US" sz="3000" kern="0" dirty="0">
                <a:latin typeface="+mn-lt"/>
              </a:rPr>
              <a:t>二路归并排序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</a:t>
            </a:r>
            <a:r>
              <a:rPr lang="zh-CN" altLang="en-US" sz="3000" kern="0" dirty="0">
                <a:latin typeface="+mn-lt"/>
              </a:rPr>
              <a:t>算法，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</a:rPr>
              <a:t>稳定</a:t>
            </a:r>
            <a:endParaRPr lang="en-US" altLang="zh-CN" sz="3000" kern="0" dirty="0">
              <a:latin typeface="+mn-l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排序小结</a:t>
            </a:r>
            <a:r>
              <a:rPr lang="en-US" altLang="zh-CN" dirty="0">
                <a:ea typeface="黑体" pitchFamily="2" charset="-122"/>
              </a:rPr>
              <a:t>—P</a:t>
            </a:r>
            <a:r>
              <a:rPr lang="en-US" altLang="zh-CN" baseline="-25000" dirty="0">
                <a:ea typeface="黑体" pitchFamily="2" charset="-122"/>
              </a:rPr>
              <a:t>284</a:t>
            </a:r>
            <a:r>
              <a:rPr lang="en-US" altLang="zh-CN" dirty="0">
                <a:ea typeface="黑体" pitchFamily="2" charset="-122"/>
              </a:rPr>
              <a:t> 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57200" y="990600"/>
          <a:ext cx="86106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chemeClr val="tx1"/>
                          </a:solidFill>
                        </a:rPr>
                        <a:t>排序方法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chemeClr val="tx1"/>
                          </a:solidFill>
                        </a:rPr>
                        <a:t>平均时间复杂度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chemeClr val="tx1"/>
                          </a:solidFill>
                        </a:rPr>
                        <a:t>辅助空间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chemeClr val="tx1"/>
                          </a:solidFill>
                        </a:rPr>
                        <a:t>稳定性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chemeClr val="tx1"/>
                          </a:solidFill>
                        </a:rPr>
                        <a:t>最好情况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8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直接插入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i="1" dirty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O</a:t>
                      </a:r>
                      <a:r>
                        <a:rPr lang="en-US" altLang="zh-CN" sz="2600" dirty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(n</a:t>
                      </a:r>
                      <a:r>
                        <a:rPr lang="en-US" altLang="zh-CN" sz="2600" b="1" baseline="30000" dirty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2</a:t>
                      </a:r>
                      <a:r>
                        <a:rPr lang="en-US" altLang="zh-CN" sz="2600" dirty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)</a:t>
                      </a:r>
                      <a:endParaRPr lang="zh-CN" altLang="en-US" sz="2600" dirty="0">
                        <a:solidFill>
                          <a:srgbClr val="008000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>
                        <a:solidFill>
                          <a:srgbClr val="008000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latin typeface="+mj-lt"/>
                          <a:ea typeface="黑体" pitchFamily="49" charset="-122"/>
                        </a:rPr>
                        <a:t>正序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8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二分插入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>
                        <a:solidFill>
                          <a:srgbClr val="008000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rgbClr val="008000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>
                        <a:solidFill>
                          <a:srgbClr val="008000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8000"/>
                          </a:solidFill>
                          <a:latin typeface="黑体" pitchFamily="49" charset="-122"/>
                          <a:ea typeface="黑体" pitchFamily="49" charset="-122"/>
                        </a:rPr>
                        <a:t>表插入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i="1" dirty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O</a:t>
                      </a:r>
                      <a:r>
                        <a:rPr lang="en-US" altLang="zh-CN" sz="2600" dirty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(n)</a:t>
                      </a:r>
                      <a:endParaRPr lang="zh-CN" altLang="en-US" sz="26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600" dirty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Shell</a:t>
                      </a:r>
                      <a:r>
                        <a:rPr lang="zh-CN" altLang="en-US" sz="2600" dirty="0">
                          <a:solidFill>
                            <a:srgbClr val="008000"/>
                          </a:solidFill>
                          <a:latin typeface="+mj-lt"/>
                          <a:ea typeface="黑体" pitchFamily="49" charset="-122"/>
                        </a:rPr>
                        <a:t>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1.3</a:t>
                      </a:r>
                      <a:r>
                        <a:rPr lang="en-US" altLang="zh-CN" sz="2600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9900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直接选择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>
                        <a:solidFill>
                          <a:srgbClr val="9900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>
                        <a:solidFill>
                          <a:srgbClr val="9900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990099"/>
                          </a:solidFill>
                          <a:latin typeface="黑体" pitchFamily="49" charset="-122"/>
                          <a:ea typeface="黑体" pitchFamily="49" charset="-122"/>
                        </a:rPr>
                        <a:t>堆排序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(nlog</a:t>
                      </a:r>
                      <a:r>
                        <a:rPr lang="en-US" altLang="zh-CN" sz="2600" b="1" kern="1200" baseline="-25000" dirty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n)</a:t>
                      </a:r>
                      <a:endParaRPr lang="zh-CN" altLang="en-US" sz="2600" kern="1200" dirty="0">
                        <a:solidFill>
                          <a:srgbClr val="9900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rgbClr val="990099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>
                        <a:solidFill>
                          <a:srgbClr val="990099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冒泡排序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</a:t>
                      </a:r>
                      <a:r>
                        <a:rPr lang="en-US" altLang="zh-CN" sz="2600" b="1" kern="1200" baseline="30000" dirty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>
                        <a:solidFill>
                          <a:srgbClr val="0000CC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(1)</a:t>
                      </a:r>
                      <a:endParaRPr lang="zh-CN" altLang="en-US" sz="2600" kern="1200" dirty="0">
                        <a:solidFill>
                          <a:srgbClr val="0000CC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latin typeface="+mj-lt"/>
                          <a:ea typeface="黑体" pitchFamily="49" charset="-122"/>
                        </a:rPr>
                        <a:t>正序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快速排序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(nlog</a:t>
                      </a:r>
                      <a:r>
                        <a:rPr lang="en-US" altLang="zh-CN" sz="26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n)</a:t>
                      </a:r>
                      <a:endParaRPr lang="zh-CN" altLang="en-US" sz="2600" kern="1200" dirty="0">
                        <a:solidFill>
                          <a:srgbClr val="0000CC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i="0" kern="1200" dirty="0">
                          <a:solidFill>
                            <a:srgbClr val="0000CC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递归引起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600" dirty="0">
                          <a:solidFill>
                            <a:srgbClr val="FF0000"/>
                          </a:solidFill>
                          <a:latin typeface="+mj-lt"/>
                          <a:ea typeface="黑体" pitchFamily="49" charset="-122"/>
                        </a:rPr>
                        <a:t>坏</a:t>
                      </a:r>
                      <a:r>
                        <a:rPr lang="en-US" altLang="zh-CN" sz="2600" dirty="0">
                          <a:solidFill>
                            <a:srgbClr val="FF0000"/>
                          </a:solidFill>
                          <a:latin typeface="+mj-lt"/>
                          <a:ea typeface="黑体" pitchFamily="49" charset="-122"/>
                        </a:rPr>
                        <a:t>:</a:t>
                      </a:r>
                      <a:r>
                        <a:rPr lang="zh-CN" altLang="en-US" sz="2600" dirty="0">
                          <a:solidFill>
                            <a:srgbClr val="FF0000"/>
                          </a:solidFill>
                          <a:latin typeface="+mj-lt"/>
                          <a:ea typeface="黑体" pitchFamily="49" charset="-122"/>
                        </a:rPr>
                        <a:t>已有序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latin typeface="黑体" pitchFamily="49" charset="-122"/>
                          <a:ea typeface="黑体" pitchFamily="49" charset="-122"/>
                        </a:rPr>
                        <a:t>基数排序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(d(</a:t>
                      </a:r>
                      <a:r>
                        <a:rPr lang="en-US" altLang="zh-CN" sz="2600" kern="1200" dirty="0" err="1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n+r</a:t>
                      </a:r>
                      <a:r>
                        <a:rPr lang="en-US" altLang="zh-CN" sz="2600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))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</a:t>
                      </a:r>
                      <a:r>
                        <a:rPr lang="en-US" altLang="zh-CN" sz="2600" kern="1200" dirty="0" err="1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n+r</a:t>
                      </a:r>
                      <a:r>
                        <a:rPr lang="en-US" altLang="zh-CN" sz="2600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)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600" dirty="0">
                          <a:latin typeface="黑体" pitchFamily="49" charset="-122"/>
                          <a:ea typeface="黑体" pitchFamily="49" charset="-122"/>
                        </a:rPr>
                        <a:t>归并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(nlog</a:t>
                      </a:r>
                      <a:r>
                        <a:rPr lang="en-US" altLang="zh-CN" sz="2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lang="en-US" altLang="zh-CN" sz="2600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n)</a:t>
                      </a:r>
                      <a:endParaRPr lang="zh-CN" altLang="en-US" sz="2600" kern="1200" dirty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i="1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O</a:t>
                      </a:r>
                      <a:r>
                        <a:rPr lang="en-US" altLang="zh-CN" sz="2600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(n)</a:t>
                      </a:r>
                      <a:endParaRPr lang="zh-CN" altLang="en-US" sz="260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600" dirty="0"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6553200" y="14032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8000"/>
                </a:solidFill>
                <a:latin typeface="Cambria Math" pitchFamily="18" charset="0"/>
              </a:rPr>
              <a:t>√</a:t>
            </a:r>
          </a:p>
        </p:txBody>
      </p:sp>
      <p:sp>
        <p:nvSpPr>
          <p:cNvPr id="8" name="矩形 7"/>
          <p:cNvSpPr/>
          <p:nvPr/>
        </p:nvSpPr>
        <p:spPr>
          <a:xfrm>
            <a:off x="6553200" y="19366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8000"/>
                </a:solidFill>
                <a:latin typeface="Cambria Math" pitchFamily="18" charset="0"/>
              </a:rPr>
              <a:t>√</a:t>
            </a:r>
          </a:p>
        </p:txBody>
      </p:sp>
      <p:sp>
        <p:nvSpPr>
          <p:cNvPr id="9" name="矩形 8"/>
          <p:cNvSpPr/>
          <p:nvPr/>
        </p:nvSpPr>
        <p:spPr>
          <a:xfrm>
            <a:off x="6553200" y="23938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8000"/>
                </a:solidFill>
                <a:latin typeface="Cambria Math" pitchFamily="18" charset="0"/>
              </a:rPr>
              <a:t>√</a:t>
            </a:r>
          </a:p>
        </p:txBody>
      </p:sp>
      <p:sp>
        <p:nvSpPr>
          <p:cNvPr id="10" name="矩形 9"/>
          <p:cNvSpPr/>
          <p:nvPr/>
        </p:nvSpPr>
        <p:spPr>
          <a:xfrm>
            <a:off x="6477000" y="2819400"/>
            <a:ext cx="596638" cy="642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Cambria Math" pitchFamily="18" charset="0"/>
              </a:rPr>
              <a:t>×</a:t>
            </a:r>
            <a:endParaRPr lang="zh-CN" altLang="en-US" sz="3200" b="1" dirty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77000" y="3319403"/>
            <a:ext cx="596638" cy="642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Cambria Math" pitchFamily="18" charset="0"/>
              </a:rPr>
              <a:t>×</a:t>
            </a:r>
            <a:endParaRPr lang="zh-CN" altLang="en-US" sz="3200" b="1" dirty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77000" y="3852803"/>
            <a:ext cx="596638" cy="642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Cambria Math" pitchFamily="18" charset="0"/>
              </a:rPr>
              <a:t>×</a:t>
            </a:r>
            <a:endParaRPr lang="zh-CN" altLang="en-US" sz="3200" b="1" dirty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53200" y="4417888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8000"/>
                </a:solidFill>
                <a:latin typeface="Cambria Math" pitchFamily="18" charset="0"/>
              </a:rPr>
              <a:t>√</a:t>
            </a:r>
          </a:p>
        </p:txBody>
      </p:sp>
      <p:sp>
        <p:nvSpPr>
          <p:cNvPr id="14" name="矩形 13"/>
          <p:cNvSpPr/>
          <p:nvPr/>
        </p:nvSpPr>
        <p:spPr>
          <a:xfrm>
            <a:off x="6477000" y="4843403"/>
            <a:ext cx="596638" cy="642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Cambria Math" pitchFamily="18" charset="0"/>
              </a:rPr>
              <a:t>×</a:t>
            </a:r>
            <a:endParaRPr lang="zh-CN" altLang="en-US" sz="3200" b="1" dirty="0">
              <a:solidFill>
                <a:srgbClr val="FF0000"/>
              </a:solidFill>
              <a:latin typeface="Cambria Math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3200" y="53656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8000"/>
                </a:solidFill>
                <a:latin typeface="Cambria Math" pitchFamily="18" charset="0"/>
              </a:rPr>
              <a:t>√</a:t>
            </a:r>
          </a:p>
        </p:txBody>
      </p:sp>
      <p:sp>
        <p:nvSpPr>
          <p:cNvPr id="17" name="矩形 16"/>
          <p:cNvSpPr/>
          <p:nvPr/>
        </p:nvSpPr>
        <p:spPr>
          <a:xfrm>
            <a:off x="6553200" y="5822885"/>
            <a:ext cx="415498" cy="5779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008000"/>
                </a:solidFill>
                <a:latin typeface="Cambria Math" pitchFamily="18" charset="0"/>
              </a:rPr>
              <a:t>√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作 业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</a:rPr>
              <a:t> P285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</a:t>
            </a:r>
            <a:r>
              <a:rPr lang="zh-CN" altLang="en-US" sz="3200" kern="0" dirty="0">
                <a:latin typeface="+mn-lt"/>
              </a:rPr>
              <a:t>复习题</a:t>
            </a:r>
            <a:r>
              <a:rPr lang="en-US" altLang="zh-CN" sz="3200" kern="0" dirty="0">
                <a:latin typeface="+mn-lt"/>
              </a:rPr>
              <a:t>1</a:t>
            </a:r>
            <a:r>
              <a:rPr lang="zh-CN" altLang="en-US" sz="3200" kern="0" dirty="0">
                <a:latin typeface="+mn-lt"/>
              </a:rPr>
              <a:t>，写出：</a:t>
            </a:r>
            <a:endParaRPr lang="en-US" altLang="zh-CN" sz="32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</a:t>
            </a:r>
            <a:r>
              <a:rPr lang="zh-CN" altLang="en-US" sz="3200" kern="0" dirty="0">
                <a:latin typeface="+mn-lt"/>
              </a:rPr>
              <a:t>基数排序、归并排序 的各趟运行结果。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8.2.1 </a:t>
            </a:r>
            <a:r>
              <a:rPr lang="zh-CN" altLang="en-US" dirty="0">
                <a:ea typeface="黑体" pitchFamily="2" charset="-122"/>
              </a:rPr>
              <a:t>直接插入排序 </a:t>
            </a:r>
            <a:r>
              <a:rPr lang="en-US" altLang="zh-CN" dirty="0">
                <a:ea typeface="黑体" pitchFamily="2" charset="-122"/>
              </a:rPr>
              <a:t>-- </a:t>
            </a:r>
            <a:r>
              <a:rPr lang="zh-CN" altLang="en-US" dirty="0">
                <a:solidFill>
                  <a:srgbClr val="990099"/>
                </a:solidFill>
                <a:ea typeface="黑体" pitchFamily="2" charset="-122"/>
              </a:rPr>
              <a:t>技巧</a:t>
            </a:r>
            <a:r>
              <a:rPr lang="en-US" altLang="zh-CN" dirty="0">
                <a:solidFill>
                  <a:srgbClr val="990099"/>
                </a:solidFill>
                <a:ea typeface="黑体" pitchFamily="2" charset="-122"/>
              </a:rPr>
              <a:t>(</a:t>
            </a:r>
            <a:r>
              <a:rPr lang="zh-CN" altLang="en-US" dirty="0">
                <a:solidFill>
                  <a:srgbClr val="990099"/>
                </a:solidFill>
                <a:ea typeface="黑体" pitchFamily="2" charset="-122"/>
              </a:rPr>
              <a:t>补充</a:t>
            </a:r>
            <a:r>
              <a:rPr lang="en-US" altLang="zh-CN" dirty="0">
                <a:solidFill>
                  <a:srgbClr val="990099"/>
                </a:solidFill>
                <a:ea typeface="黑体" pitchFamily="2" charset="-122"/>
              </a:rPr>
              <a:t>)</a:t>
            </a:r>
            <a:endParaRPr lang="zh-CN" altLang="en-US" dirty="0">
              <a:solidFill>
                <a:srgbClr val="990099"/>
              </a:solidFill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insertSort</a:t>
            </a:r>
            <a:r>
              <a:rPr lang="en-US" altLang="zh-CN" kern="0" dirty="0">
                <a:latin typeface="+mn-lt"/>
              </a:rPr>
              <a:t>(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{ 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, j;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>
                <a:latin typeface="+mn-lt"/>
              </a:rPr>
              <a:t>temp, 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*</a:t>
            </a:r>
            <a:r>
              <a:rPr lang="en-US" altLang="zh-CN" kern="0" dirty="0">
                <a:latin typeface="+mn-lt"/>
              </a:rPr>
              <a:t> data = 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for( </a:t>
            </a:r>
            <a:r>
              <a:rPr lang="en-US" altLang="zh-CN" kern="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=1</a:t>
            </a:r>
            <a:r>
              <a:rPr lang="en-US" altLang="zh-CN" kern="0" dirty="0">
                <a:latin typeface="+mn-lt"/>
              </a:rPr>
              <a:t>;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&lt;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-&gt;n;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temp = data[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for( </a:t>
            </a: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j= i-1</a:t>
            </a:r>
            <a:r>
              <a:rPr lang="en-US" altLang="zh-CN" kern="0" dirty="0">
                <a:latin typeface="+mn-lt"/>
              </a:rPr>
              <a:t>;  j&gt;=0;  j--)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  if( data[ j].key &gt; </a:t>
            </a:r>
            <a:r>
              <a:rPr lang="en-US" altLang="zh-CN" kern="0" dirty="0" err="1"/>
              <a:t>temp.key</a:t>
            </a:r>
            <a:r>
              <a:rPr lang="en-US" altLang="zh-CN" kern="0" dirty="0"/>
              <a:t> </a:t>
            </a:r>
            <a:r>
              <a:rPr lang="en-US" altLang="zh-CN" kern="0" dirty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      data[ j+1] = data[ j];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  </a:t>
            </a: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else     break;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}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        if( j != i-1)   </a:t>
            </a:r>
            <a:r>
              <a:rPr lang="en-US" altLang="zh-CN" kern="0" dirty="0">
                <a:latin typeface="+mn-lt"/>
              </a:rPr>
              <a:t>data[ j+1] = temp;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}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}  </a:t>
            </a:r>
          </a:p>
        </p:txBody>
      </p:sp>
      <p:sp>
        <p:nvSpPr>
          <p:cNvPr id="28" name="矩形 27"/>
          <p:cNvSpPr/>
          <p:nvPr/>
        </p:nvSpPr>
        <p:spPr>
          <a:xfrm>
            <a:off x="3048000" y="6036930"/>
            <a:ext cx="605005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990099"/>
                </a:solidFill>
              </a:rPr>
              <a:t>//</a:t>
            </a:r>
            <a:r>
              <a:rPr lang="zh-CN" altLang="en-US" sz="2600" kern="0" dirty="0">
                <a:solidFill>
                  <a:srgbClr val="990099"/>
                </a:solidFill>
              </a:rPr>
              <a:t>若 </a:t>
            </a:r>
            <a:r>
              <a:rPr lang="en-US" altLang="zh-CN" sz="2600" kern="0" dirty="0">
                <a:solidFill>
                  <a:srgbClr val="990099"/>
                </a:solidFill>
              </a:rPr>
              <a:t>j==i-1</a:t>
            </a:r>
            <a:r>
              <a:rPr lang="zh-CN" altLang="en-US" sz="2600" kern="0" dirty="0">
                <a:solidFill>
                  <a:srgbClr val="990099"/>
                </a:solidFill>
              </a:rPr>
              <a:t>，则没人向后移动 </a:t>
            </a:r>
            <a:r>
              <a:rPr lang="en-US" altLang="zh-CN" sz="2600" kern="0" dirty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sz="2600" kern="0" dirty="0">
                <a:solidFill>
                  <a:srgbClr val="990099"/>
                </a:solidFill>
              </a:rPr>
              <a:t>不用复制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6800" y="2455530"/>
            <a:ext cx="401424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zh-CN" altLang="en-US" sz="2600" kern="0" dirty="0">
                <a:solidFill>
                  <a:srgbClr val="0000CC"/>
                </a:solidFill>
              </a:rPr>
              <a:t>为</a:t>
            </a:r>
            <a:r>
              <a:rPr lang="en-US" altLang="zh-CN" sz="2600" kern="0" dirty="0">
                <a:solidFill>
                  <a:srgbClr val="0000CC"/>
                </a:solidFill>
              </a:rPr>
              <a:t>R</a:t>
            </a:r>
            <a:r>
              <a:rPr lang="en-US" altLang="zh-CN" sz="2600" b="1" kern="0" baseline="-25000" dirty="0">
                <a:solidFill>
                  <a:srgbClr val="0000CC"/>
                </a:solidFill>
              </a:rPr>
              <a:t>1</a:t>
            </a:r>
            <a:r>
              <a:rPr lang="en-US" altLang="zh-CN" sz="2600" kern="0" dirty="0">
                <a:solidFill>
                  <a:srgbClr val="0000CC"/>
                </a:solidFill>
              </a:rPr>
              <a:t>, …, R</a:t>
            </a:r>
            <a:r>
              <a:rPr lang="en-US" altLang="zh-CN" sz="2600" b="1" kern="0" baseline="-25000" dirty="0">
                <a:solidFill>
                  <a:srgbClr val="0000CC"/>
                </a:solidFill>
              </a:rPr>
              <a:t>n-1</a:t>
            </a:r>
            <a:r>
              <a:rPr lang="zh-CN" altLang="en-US" sz="2600" kern="0" dirty="0">
                <a:solidFill>
                  <a:srgbClr val="0000CC"/>
                </a:solidFill>
              </a:rPr>
              <a:t>找插入位置</a:t>
            </a:r>
            <a:endParaRPr lang="zh-CN" altLang="en-US" sz="2600" b="1" kern="0" baseline="-25000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3387060"/>
            <a:ext cx="4031873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en-US" altLang="zh-CN" sz="2600" kern="0" dirty="0" err="1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 err="1">
                <a:solidFill>
                  <a:srgbClr val="0000CC"/>
                </a:solidFill>
              </a:rPr>
              <a:t>i</a:t>
            </a:r>
            <a:r>
              <a:rPr lang="zh-CN" altLang="en-US" sz="2600" kern="0" dirty="0">
                <a:solidFill>
                  <a:srgbClr val="0000CC"/>
                </a:solidFill>
              </a:rPr>
              <a:t>依次与</a:t>
            </a:r>
            <a:r>
              <a:rPr lang="en-US" altLang="zh-CN" sz="2600" kern="0" dirty="0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>
                <a:solidFill>
                  <a:srgbClr val="0000CC"/>
                </a:solidFill>
              </a:rPr>
              <a:t>i-1</a:t>
            </a:r>
            <a:r>
              <a:rPr lang="en-US" altLang="zh-CN" sz="2600" kern="0" dirty="0">
                <a:solidFill>
                  <a:srgbClr val="0000CC"/>
                </a:solidFill>
              </a:rPr>
              <a:t>, K</a:t>
            </a:r>
            <a:r>
              <a:rPr lang="en-US" altLang="zh-CN" sz="2600" b="1" kern="0" baseline="-25000" dirty="0">
                <a:solidFill>
                  <a:srgbClr val="0000CC"/>
                </a:solidFill>
              </a:rPr>
              <a:t>i-2</a:t>
            </a:r>
            <a:r>
              <a:rPr lang="en-US" altLang="zh-CN" sz="2600" kern="0" dirty="0">
                <a:solidFill>
                  <a:srgbClr val="0000CC"/>
                </a:solidFill>
              </a:rPr>
              <a:t>, ... </a:t>
            </a:r>
            <a:r>
              <a:rPr lang="zh-CN" altLang="en-US" sz="2600" kern="0" dirty="0">
                <a:solidFill>
                  <a:srgbClr val="0000CC"/>
                </a:solidFill>
              </a:rPr>
              <a:t>比较</a:t>
            </a:r>
            <a:endParaRPr lang="zh-CN" altLang="en-US" sz="2600" b="1" kern="0" baseline="-25000" dirty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38600" y="1524000"/>
            <a:ext cx="3416320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//temp</a:t>
            </a:r>
            <a:r>
              <a:rPr lang="zh-CN" altLang="en-US" sz="2600" kern="0" dirty="0">
                <a:solidFill>
                  <a:srgbClr val="008000"/>
                </a:solidFill>
              </a:rPr>
              <a:t>：待插入记录</a:t>
            </a:r>
            <a:r>
              <a:rPr lang="en-US" altLang="zh-CN" sz="2600" kern="0" dirty="0" err="1">
                <a:solidFill>
                  <a:srgbClr val="008000"/>
                </a:solidFill>
              </a:rPr>
              <a:t>R</a:t>
            </a:r>
            <a:r>
              <a:rPr lang="en-US" altLang="zh-CN" sz="2600" b="1" kern="0" baseline="-25000" dirty="0" err="1">
                <a:solidFill>
                  <a:srgbClr val="008000"/>
                </a:solidFill>
              </a:rPr>
              <a:t>i</a:t>
            </a:r>
            <a:endParaRPr lang="zh-CN" altLang="en-US" sz="2600" b="1" kern="0" baseline="-25000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86400" y="4495800"/>
            <a:ext cx="103746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后移</a:t>
            </a:r>
            <a:endParaRPr lang="zh-CN" altLang="en-US" sz="2600" b="1" kern="0" baseline="-25000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3600" y="5579730"/>
            <a:ext cx="312777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在下标</a:t>
            </a:r>
            <a:r>
              <a:rPr lang="en-US" altLang="zh-CN" sz="2600" kern="0" dirty="0">
                <a:solidFill>
                  <a:srgbClr val="C00000"/>
                </a:solidFill>
              </a:rPr>
              <a:t>j+1</a:t>
            </a:r>
            <a:r>
              <a:rPr lang="zh-CN" altLang="en-US" sz="2600" kern="0" dirty="0">
                <a:solidFill>
                  <a:srgbClr val="C00000"/>
                </a:solidFill>
              </a:rPr>
              <a:t>处插入</a:t>
            </a:r>
            <a:r>
              <a:rPr lang="en-US" altLang="zh-CN" sz="2600" kern="0" dirty="0" err="1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err="1">
                <a:solidFill>
                  <a:srgbClr val="C00000"/>
                </a:solidFill>
              </a:rPr>
              <a:t>i</a:t>
            </a:r>
            <a:endParaRPr lang="zh-CN" altLang="en-US" sz="2600" b="1" kern="0" baseline="-250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" y="2927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{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43000" y="3810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{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05600" y="3827130"/>
            <a:ext cx="237116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zh-CN" altLang="en-US" sz="2600" kern="0" dirty="0">
                <a:solidFill>
                  <a:srgbClr val="0000CC"/>
                </a:solidFill>
              </a:rPr>
              <a:t>寻找插入位置</a:t>
            </a:r>
            <a:endParaRPr lang="zh-CN" altLang="en-US" sz="2600" b="1" kern="0" baseline="-25000" dirty="0">
              <a:solidFill>
                <a:srgbClr val="0000CC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3429000"/>
            <a:ext cx="5334000" cy="2133600"/>
          </a:xfrm>
          <a:prstGeom prst="rect">
            <a:avLst/>
          </a:prstGeom>
          <a:solidFill>
            <a:srgbClr val="FF0000">
              <a:alpha val="16078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371600" y="2057400"/>
            <a:ext cx="7162800" cy="121920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chemeClr val="bg1"/>
                </a:solidFill>
              </a:rPr>
              <a:t>for( j=i-1; </a:t>
            </a:r>
            <a:r>
              <a:rPr lang="en-US" altLang="zh-CN" kern="0" dirty="0" err="1">
                <a:solidFill>
                  <a:schemeClr val="bg1"/>
                </a:solidFill>
              </a:rPr>
              <a:t>temp.key</a:t>
            </a:r>
            <a:r>
              <a:rPr lang="en-US" altLang="zh-CN" kern="0" dirty="0">
                <a:solidFill>
                  <a:schemeClr val="bg1"/>
                </a:solidFill>
              </a:rPr>
              <a:t>&lt;data[ j].key </a:t>
            </a:r>
            <a:r>
              <a:rPr lang="en-US" altLang="zh-CN" kern="0" dirty="0">
                <a:solidFill>
                  <a:srgbClr val="FFFF00"/>
                </a:solidFill>
              </a:rPr>
              <a:t>&amp;&amp; j&gt;=0</a:t>
            </a:r>
            <a:r>
              <a:rPr lang="en-US" altLang="zh-CN" kern="0" dirty="0">
                <a:solidFill>
                  <a:schemeClr val="bg1"/>
                </a:solidFill>
              </a:rPr>
              <a:t>; j--)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chemeClr val="bg1"/>
                </a:solidFill>
              </a:rPr>
              <a:t>      data[ j+1] = data[ j]</a:t>
            </a:r>
          </a:p>
        </p:txBody>
      </p:sp>
      <p:sp>
        <p:nvSpPr>
          <p:cNvPr id="19" name="矩形 18"/>
          <p:cNvSpPr/>
          <p:nvPr/>
        </p:nvSpPr>
        <p:spPr>
          <a:xfrm>
            <a:off x="3200400" y="3810000"/>
            <a:ext cx="5943600" cy="254043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600" kern="0" dirty="0">
                <a:solidFill>
                  <a:schemeClr val="bg1"/>
                </a:solidFill>
              </a:rPr>
              <a:t>这个 </a:t>
            </a:r>
            <a:r>
              <a:rPr lang="en-US" altLang="zh-CN" sz="2600" kern="0" dirty="0">
                <a:solidFill>
                  <a:srgbClr val="FFFF00"/>
                </a:solidFill>
              </a:rPr>
              <a:t>j&gt;=0 </a:t>
            </a:r>
            <a:r>
              <a:rPr lang="zh-CN" altLang="en-US" sz="2600" kern="0" dirty="0">
                <a:solidFill>
                  <a:schemeClr val="bg1"/>
                </a:solidFill>
              </a:rPr>
              <a:t>判断，能不能省去？</a:t>
            </a:r>
            <a:endParaRPr lang="en-US" altLang="zh-CN" sz="2600" kern="0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Font typeface="Wingdings"/>
              <a:buChar char="à"/>
              <a:defRPr/>
            </a:pPr>
            <a:r>
              <a:rPr lang="zh-CN" altLang="en-US" sz="2600" kern="0" dirty="0">
                <a:solidFill>
                  <a:schemeClr val="bg1"/>
                </a:solidFill>
                <a:sym typeface="Wingdings" pitchFamily="2" charset="2"/>
              </a:rPr>
              <a:t>能，借助辅助空间</a:t>
            </a:r>
            <a:r>
              <a:rPr lang="en-US" altLang="zh-CN" sz="2600" kern="0" dirty="0">
                <a:solidFill>
                  <a:schemeClr val="bg1"/>
                </a:solidFill>
                <a:sym typeface="Wingdings" pitchFamily="2" charset="2"/>
              </a:rPr>
              <a:t>data[0]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zh-CN" altLang="en-US" sz="2600" kern="0" dirty="0">
                <a:solidFill>
                  <a:schemeClr val="bg1"/>
                </a:solidFill>
                <a:sym typeface="Wingdings" pitchFamily="2" charset="2"/>
              </a:rPr>
              <a:t>即，</a:t>
            </a:r>
            <a:r>
              <a:rPr lang="en-US" altLang="zh-CN" sz="2600" kern="0" dirty="0">
                <a:solidFill>
                  <a:srgbClr val="FF9999"/>
                </a:solidFill>
                <a:sym typeface="Wingdings" pitchFamily="2" charset="2"/>
              </a:rPr>
              <a:t>data[0]</a:t>
            </a:r>
            <a:r>
              <a:rPr lang="zh-CN" altLang="en-US" sz="2600" kern="0" dirty="0">
                <a:solidFill>
                  <a:schemeClr val="bg1"/>
                </a:solidFill>
                <a:sym typeface="Wingdings" pitchFamily="2" charset="2"/>
              </a:rPr>
              <a:t>不存放有效记录，</a:t>
            </a:r>
            <a:endParaRPr lang="en-US" altLang="zh-CN" sz="2600" kern="0" dirty="0">
              <a:solidFill>
                <a:schemeClr val="bg1"/>
              </a:solidFill>
              <a:sym typeface="Wingdings" pitchFamily="2" charset="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>
                <a:solidFill>
                  <a:schemeClr val="bg1"/>
                </a:solidFill>
                <a:sym typeface="Wingdings" pitchFamily="2" charset="2"/>
              </a:rPr>
              <a:t>                      </a:t>
            </a:r>
            <a:r>
              <a:rPr lang="zh-CN" altLang="en-US" sz="2600" kern="0" dirty="0">
                <a:solidFill>
                  <a:schemeClr val="bg1"/>
                </a:solidFill>
                <a:sym typeface="Wingdings" pitchFamily="2" charset="2"/>
              </a:rPr>
              <a:t>只作为</a:t>
            </a:r>
            <a:r>
              <a:rPr lang="zh-CN" altLang="en-US" sz="2600" kern="0" dirty="0">
                <a:solidFill>
                  <a:srgbClr val="FF9999"/>
                </a:solidFill>
                <a:sym typeface="Wingdings" pitchFamily="2" charset="2"/>
              </a:rPr>
              <a:t>“监视哨”</a:t>
            </a:r>
            <a:endParaRPr lang="en-US" altLang="zh-CN" sz="2600" kern="0" dirty="0">
              <a:solidFill>
                <a:srgbClr val="FF9999"/>
              </a:solidFill>
              <a:sym typeface="Wingdings" pitchFamily="2" charset="2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>
                <a:solidFill>
                  <a:schemeClr val="bg1"/>
                </a:solidFill>
                <a:sym typeface="Wingdings" pitchFamily="2" charset="2"/>
              </a:rPr>
              <a:t></a:t>
            </a:r>
            <a:r>
              <a:rPr lang="zh-CN" altLang="en-US" sz="2600" kern="0" dirty="0">
                <a:solidFill>
                  <a:schemeClr val="bg1"/>
                </a:solidFill>
                <a:sym typeface="Wingdings" pitchFamily="2" charset="2"/>
              </a:rPr>
              <a:t>有效记录 放在</a:t>
            </a:r>
            <a:r>
              <a:rPr lang="en-US" altLang="zh-CN" sz="2600" kern="0" dirty="0">
                <a:solidFill>
                  <a:srgbClr val="FFFF00"/>
                </a:solidFill>
                <a:sym typeface="Wingdings" pitchFamily="2" charset="2"/>
              </a:rPr>
              <a:t>data[1]~data[n-1]</a:t>
            </a:r>
            <a:r>
              <a:rPr lang="zh-CN" altLang="en-US" sz="2600" kern="0" dirty="0">
                <a:solidFill>
                  <a:schemeClr val="bg1"/>
                </a:solidFill>
                <a:sym typeface="Wingdings" pitchFamily="2" charset="2"/>
              </a:rPr>
              <a:t>中</a:t>
            </a:r>
            <a:endParaRPr lang="en-US" altLang="zh-CN" sz="2600" kern="0" dirty="0">
              <a:solidFill>
                <a:schemeClr val="bg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>
            <a:off x="7391400" y="2514600"/>
            <a:ext cx="76200" cy="13716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8.2.1 </a:t>
            </a:r>
            <a:r>
              <a:rPr lang="zh-CN" altLang="en-US" dirty="0">
                <a:ea typeface="黑体" pitchFamily="2" charset="-122"/>
              </a:rPr>
              <a:t>直接插入排序 </a:t>
            </a:r>
            <a:r>
              <a:rPr lang="en-US" altLang="zh-CN" dirty="0">
                <a:ea typeface="黑体" pitchFamily="2" charset="-122"/>
              </a:rPr>
              <a:t>-- </a:t>
            </a:r>
            <a:r>
              <a:rPr lang="zh-CN" altLang="en-US" dirty="0">
                <a:solidFill>
                  <a:srgbClr val="990099"/>
                </a:solidFill>
                <a:ea typeface="黑体" pitchFamily="2" charset="-122"/>
              </a:rPr>
              <a:t>技巧</a:t>
            </a:r>
            <a:r>
              <a:rPr lang="en-US" altLang="zh-CN" dirty="0">
                <a:solidFill>
                  <a:srgbClr val="990099"/>
                </a:solidFill>
                <a:ea typeface="黑体" pitchFamily="2" charset="-122"/>
              </a:rPr>
              <a:t>(</a:t>
            </a:r>
            <a:r>
              <a:rPr lang="zh-CN" altLang="en-US" dirty="0">
                <a:solidFill>
                  <a:srgbClr val="990099"/>
                </a:solidFill>
                <a:ea typeface="黑体" pitchFamily="2" charset="-122"/>
              </a:rPr>
              <a:t>补充</a:t>
            </a:r>
            <a:r>
              <a:rPr lang="en-US" altLang="zh-CN" dirty="0">
                <a:solidFill>
                  <a:srgbClr val="990099"/>
                </a:solidFill>
                <a:ea typeface="黑体" pitchFamily="2" charset="-122"/>
              </a:rPr>
              <a:t>)</a:t>
            </a:r>
            <a:endParaRPr lang="zh-CN" altLang="en-US" dirty="0">
              <a:solidFill>
                <a:srgbClr val="990099"/>
              </a:solidFill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insertSort</a:t>
            </a:r>
            <a:r>
              <a:rPr lang="en-US" altLang="zh-CN" kern="0" dirty="0">
                <a:latin typeface="+mn-lt"/>
              </a:rPr>
              <a:t>(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{ 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>
                <a:latin typeface="+mn-lt"/>
              </a:rPr>
              <a:t> data = 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for( </a:t>
            </a:r>
            <a:r>
              <a:rPr lang="en-US" altLang="zh-CN" kern="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=2</a:t>
            </a:r>
            <a:r>
              <a:rPr lang="en-US" altLang="zh-CN" kern="0" dirty="0">
                <a:latin typeface="+mn-lt"/>
              </a:rPr>
              <a:t>;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&lt;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-&gt;n;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++)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data[0] = data[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];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j = i-1;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while( data[j].key </a:t>
            </a:r>
            <a:r>
              <a:rPr lang="en-US" altLang="zh-CN" b="1" kern="0" dirty="0">
                <a:solidFill>
                  <a:srgbClr val="008000"/>
                </a:solidFill>
                <a:latin typeface="+mn-lt"/>
              </a:rPr>
              <a:t>&gt;</a:t>
            </a:r>
            <a:r>
              <a:rPr lang="en-US" altLang="zh-CN" kern="0" dirty="0">
                <a:solidFill>
                  <a:srgbClr val="008000"/>
                </a:solidFill>
                <a:latin typeface="+mn-lt"/>
              </a:rPr>
              <a:t> data[0].key</a:t>
            </a:r>
            <a:r>
              <a:rPr lang="en-US" altLang="zh-CN" kern="0" dirty="0">
                <a:latin typeface="+mn-lt"/>
              </a:rPr>
              <a:t>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{     data[ j+1] = data[ j];       j--;        }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        if( j != i-1)   </a:t>
            </a:r>
            <a:r>
              <a:rPr lang="en-US" altLang="zh-CN" kern="0" dirty="0">
                <a:latin typeface="+mn-lt"/>
              </a:rPr>
              <a:t>data[ j+1] = </a:t>
            </a:r>
            <a:r>
              <a:rPr lang="en-US" altLang="zh-CN" kern="0" dirty="0"/>
              <a:t>data[0]</a:t>
            </a:r>
            <a:r>
              <a:rPr lang="en-US" altLang="zh-CN" kern="0" dirty="0">
                <a:latin typeface="+mn-lt"/>
              </a:rPr>
              <a:t>;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}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}  </a:t>
            </a:r>
          </a:p>
        </p:txBody>
      </p:sp>
      <p:sp>
        <p:nvSpPr>
          <p:cNvPr id="28" name="矩形 27"/>
          <p:cNvSpPr/>
          <p:nvPr/>
        </p:nvSpPr>
        <p:spPr>
          <a:xfrm>
            <a:off x="3093946" y="5469270"/>
            <a:ext cx="605005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990099"/>
                </a:solidFill>
              </a:rPr>
              <a:t>//</a:t>
            </a:r>
            <a:r>
              <a:rPr lang="zh-CN" altLang="en-US" sz="2600" kern="0" dirty="0">
                <a:solidFill>
                  <a:srgbClr val="990099"/>
                </a:solidFill>
              </a:rPr>
              <a:t>若 </a:t>
            </a:r>
            <a:r>
              <a:rPr lang="en-US" altLang="zh-CN" sz="2600" kern="0" dirty="0">
                <a:solidFill>
                  <a:srgbClr val="990099"/>
                </a:solidFill>
              </a:rPr>
              <a:t>j==i-1</a:t>
            </a:r>
            <a:r>
              <a:rPr lang="zh-CN" altLang="en-US" sz="2600" kern="0" dirty="0">
                <a:solidFill>
                  <a:srgbClr val="990099"/>
                </a:solidFill>
              </a:rPr>
              <a:t>，则没人向后移动 </a:t>
            </a:r>
            <a:r>
              <a:rPr lang="en-US" altLang="zh-CN" sz="2600" kern="0" dirty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sz="2600" kern="0" dirty="0">
                <a:solidFill>
                  <a:srgbClr val="990099"/>
                </a:solidFill>
              </a:rPr>
              <a:t>不用复制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6800" y="2226930"/>
            <a:ext cx="401424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zh-CN" altLang="en-US" sz="2600" kern="0" dirty="0">
                <a:solidFill>
                  <a:srgbClr val="0000CC"/>
                </a:solidFill>
              </a:rPr>
              <a:t>为</a:t>
            </a:r>
            <a:r>
              <a:rPr lang="en-US" altLang="zh-CN" sz="2600" kern="0" dirty="0">
                <a:solidFill>
                  <a:srgbClr val="0000CC"/>
                </a:solidFill>
              </a:rPr>
              <a:t>R</a:t>
            </a:r>
            <a:r>
              <a:rPr lang="en-US" altLang="zh-CN" sz="2600" b="1" kern="0" baseline="-25000" dirty="0">
                <a:solidFill>
                  <a:srgbClr val="0000CC"/>
                </a:solidFill>
              </a:rPr>
              <a:t>1</a:t>
            </a:r>
            <a:r>
              <a:rPr lang="en-US" altLang="zh-CN" sz="2600" kern="0" dirty="0">
                <a:solidFill>
                  <a:srgbClr val="0000CC"/>
                </a:solidFill>
              </a:rPr>
              <a:t>, …, R</a:t>
            </a:r>
            <a:r>
              <a:rPr lang="en-US" altLang="zh-CN" sz="2600" b="1" kern="0" baseline="-25000" dirty="0">
                <a:solidFill>
                  <a:srgbClr val="0000CC"/>
                </a:solidFill>
              </a:rPr>
              <a:t>n-1</a:t>
            </a:r>
            <a:r>
              <a:rPr lang="zh-CN" altLang="en-US" sz="2600" kern="0" dirty="0">
                <a:solidFill>
                  <a:srgbClr val="0000CC"/>
                </a:solidFill>
              </a:rPr>
              <a:t>找插入位置</a:t>
            </a:r>
            <a:endParaRPr lang="zh-CN" altLang="en-US" sz="2600" b="1" kern="0" baseline="-25000" dirty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86200" y="2813037"/>
            <a:ext cx="4697120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监视哨</a:t>
            </a:r>
            <a:r>
              <a:rPr lang="en-US" altLang="zh-CN" sz="2600" kern="0" dirty="0">
                <a:solidFill>
                  <a:srgbClr val="C00000"/>
                </a:solidFill>
              </a:rPr>
              <a:t>data[0]</a:t>
            </a:r>
            <a:r>
              <a:rPr lang="zh-CN" altLang="en-US" sz="2600" kern="0" dirty="0">
                <a:solidFill>
                  <a:srgbClr val="C00000"/>
                </a:solidFill>
              </a:rPr>
              <a:t>：待插入记录</a:t>
            </a:r>
            <a:r>
              <a:rPr lang="en-US" altLang="zh-CN" sz="2600" kern="0" dirty="0" err="1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err="1">
                <a:solidFill>
                  <a:srgbClr val="C00000"/>
                </a:solidFill>
              </a:rPr>
              <a:t>i</a:t>
            </a:r>
            <a:endParaRPr lang="zh-CN" altLang="en-US" sz="2600" b="1" kern="0" baseline="-25000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016221" y="5029200"/>
            <a:ext cx="312777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在下标</a:t>
            </a:r>
            <a:r>
              <a:rPr lang="en-US" altLang="zh-CN" sz="2600" kern="0" dirty="0">
                <a:solidFill>
                  <a:srgbClr val="C00000"/>
                </a:solidFill>
              </a:rPr>
              <a:t>j+1</a:t>
            </a:r>
            <a:r>
              <a:rPr lang="zh-CN" altLang="en-US" sz="2600" kern="0" dirty="0">
                <a:solidFill>
                  <a:srgbClr val="C00000"/>
                </a:solidFill>
              </a:rPr>
              <a:t>处插入</a:t>
            </a:r>
            <a:r>
              <a:rPr lang="en-US" altLang="zh-CN" sz="2600" kern="0" dirty="0" err="1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err="1">
                <a:solidFill>
                  <a:srgbClr val="C00000"/>
                </a:solidFill>
              </a:rPr>
              <a:t>i</a:t>
            </a:r>
            <a:endParaRPr lang="zh-CN" altLang="en-US" sz="2600" b="1" kern="0" baseline="-250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" y="26985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{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096000" y="3903330"/>
            <a:ext cx="303801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zh-CN" altLang="en-US" sz="2600" kern="0" dirty="0">
                <a:solidFill>
                  <a:srgbClr val="0000CC"/>
                </a:solidFill>
              </a:rPr>
              <a:t>比较，找插入位置</a:t>
            </a:r>
            <a:endParaRPr lang="zh-CN" altLang="en-US" sz="2600" b="1" kern="0" baseline="-25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1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8.2.3 </a:t>
            </a:r>
            <a:r>
              <a:rPr lang="zh-CN" altLang="en-US" dirty="0">
                <a:ea typeface="黑体" pitchFamily="2" charset="-122"/>
              </a:rPr>
              <a:t>表插入排序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与“</a:t>
            </a:r>
            <a:r>
              <a:rPr lang="zh-CN" altLang="en-US" sz="3000" kern="0" dirty="0">
                <a:solidFill>
                  <a:srgbClr val="008000"/>
                </a:solidFill>
              </a:rPr>
              <a:t>直接插入排序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”的区别：</a:t>
            </a:r>
            <a:endParaRPr lang="en-US" altLang="zh-CN" sz="3000" kern="0" dirty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为了减少记录的移动次数，放弃顺序存储，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采用单链表存储；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即：对于，待插入记录</a:t>
            </a:r>
            <a:r>
              <a:rPr lang="en-US" altLang="zh-CN" sz="3000" kern="0" dirty="0" err="1">
                <a:latin typeface="+mn-lt"/>
              </a:rPr>
              <a:t>R</a:t>
            </a:r>
            <a:r>
              <a:rPr lang="en-US" altLang="zh-CN" sz="3000" b="1" kern="0" baseline="-25000" dirty="0" err="1">
                <a:latin typeface="+mn-lt"/>
              </a:rPr>
              <a:t>i</a:t>
            </a:r>
            <a:endParaRPr lang="en-US" altLang="zh-CN" sz="3000" b="1" kern="0" baseline="-25000" dirty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</a:t>
            </a:r>
            <a:r>
              <a:rPr lang="zh-CN" altLang="en-US" sz="3000" kern="0" dirty="0">
                <a:latin typeface="+mn-lt"/>
              </a:rPr>
              <a:t>在</a:t>
            </a:r>
            <a:r>
              <a:rPr lang="en-US" altLang="zh-CN" sz="3000" kern="0" dirty="0">
                <a:latin typeface="+mn-lt"/>
              </a:rPr>
              <a:t>R</a:t>
            </a:r>
            <a:r>
              <a:rPr lang="en-US" altLang="zh-CN" sz="3000" b="1" kern="0" baseline="-25000" dirty="0">
                <a:latin typeface="+mn-lt"/>
              </a:rPr>
              <a:t>0</a:t>
            </a:r>
            <a:r>
              <a:rPr lang="en-US" altLang="zh-CN" sz="3000" kern="0" dirty="0">
                <a:latin typeface="+mn-lt"/>
              </a:rPr>
              <a:t>~R</a:t>
            </a:r>
            <a:r>
              <a:rPr lang="en-US" altLang="zh-CN" sz="3000" b="1" kern="0" baseline="-25000" dirty="0">
                <a:latin typeface="+mn-lt"/>
              </a:rPr>
              <a:t>i-1</a:t>
            </a:r>
            <a:r>
              <a:rPr lang="zh-CN" altLang="en-US" sz="3000" kern="0" dirty="0">
                <a:latin typeface="+mn-lt"/>
              </a:rPr>
              <a:t>组成的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有序单链表</a:t>
            </a:r>
            <a:r>
              <a:rPr lang="zh-CN" altLang="en-US" sz="3000" kern="0" dirty="0">
                <a:latin typeface="+mn-lt"/>
              </a:rPr>
              <a:t>上，</a:t>
            </a:r>
            <a:endParaRPr lang="en-US" altLang="zh-CN" sz="3000" kern="0" dirty="0">
              <a:latin typeface="+mn-lt"/>
            </a:endParaRPr>
          </a:p>
          <a:p>
            <a:pPr marL="342900" indent="-342900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顺序查找</a:t>
            </a:r>
            <a:r>
              <a:rPr lang="zh-CN" altLang="en-US" sz="3000" kern="0" dirty="0">
                <a:latin typeface="+mn-lt"/>
              </a:rPr>
              <a:t>插入位置</a:t>
            </a:r>
            <a:r>
              <a:rPr lang="en-US" altLang="zh-CN" sz="3000" kern="0" dirty="0">
                <a:latin typeface="+mn-lt"/>
              </a:rPr>
              <a:t>p</a:t>
            </a:r>
            <a:r>
              <a:rPr lang="zh-CN" altLang="en-US" sz="3000" kern="0" dirty="0">
                <a:latin typeface="+mn-lt"/>
              </a:rPr>
              <a:t>（并记录其前驱</a:t>
            </a:r>
            <a:r>
              <a:rPr lang="en-US" altLang="zh-CN" sz="3000" kern="0" dirty="0">
                <a:latin typeface="+mn-lt"/>
              </a:rPr>
              <a:t>pre</a:t>
            </a:r>
            <a:r>
              <a:rPr lang="zh-CN" altLang="en-US" sz="3000" kern="0" dirty="0">
                <a:latin typeface="+mn-lt"/>
              </a:rPr>
              <a:t>），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</a:t>
            </a:r>
            <a:r>
              <a:rPr lang="zh-CN" altLang="en-US" sz="3000" kern="0" dirty="0">
                <a:latin typeface="+mn-lt"/>
              </a:rPr>
              <a:t>将</a:t>
            </a:r>
            <a:r>
              <a:rPr lang="en-US" altLang="zh-CN" sz="3000" kern="0" dirty="0" err="1">
                <a:latin typeface="+mn-lt"/>
              </a:rPr>
              <a:t>R</a:t>
            </a:r>
            <a:r>
              <a:rPr lang="en-US" altLang="zh-CN" sz="3000" b="1" kern="0" baseline="-25000" dirty="0" err="1">
                <a:latin typeface="+mn-lt"/>
              </a:rPr>
              <a:t>i</a:t>
            </a:r>
            <a:r>
              <a:rPr lang="zh-CN" altLang="en-US" sz="3000" kern="0" dirty="0">
                <a:latin typeface="+mn-lt"/>
              </a:rPr>
              <a:t>插入到</a:t>
            </a:r>
            <a:r>
              <a:rPr lang="en-US" altLang="zh-CN" sz="3000" kern="0" dirty="0">
                <a:latin typeface="+mn-lt"/>
              </a:rPr>
              <a:t>pre</a:t>
            </a:r>
            <a:r>
              <a:rPr lang="zh-CN" altLang="en-US" sz="3000" kern="0" dirty="0">
                <a:latin typeface="+mn-lt"/>
              </a:rPr>
              <a:t>之后</a:t>
            </a:r>
            <a:endParaRPr lang="en-US" altLang="zh-CN" sz="3000" kern="0" dirty="0">
              <a:latin typeface="+mn-lt"/>
            </a:endParaRP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2301875" y="5633512"/>
            <a:ext cx="457200" cy="609599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itchFamily="2" charset="-122"/>
              </a:rPr>
              <a:t>38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140075" y="5633512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itchFamily="2" charset="-122"/>
              </a:rPr>
              <a:t>49</a:t>
            </a:r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3978275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itchFamily="2" charset="-122"/>
              </a:rPr>
              <a:t>65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4816475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itchFamily="2" charset="-122"/>
              </a:rPr>
              <a:t>97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19208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762000" y="4942949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rgbClr val="0000CC"/>
                </a:solidFill>
                <a:latin typeface="+mj-lt"/>
                <a:ea typeface="宋体" pitchFamily="2" charset="-122"/>
              </a:rPr>
              <a:t>head</a:t>
            </a:r>
            <a:endParaRPr lang="zh-CN" altLang="zh-CN" sz="3000" dirty="0">
              <a:solidFill>
                <a:srgbClr val="0000CC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5" idx="0"/>
          </p:cNvCxnSpPr>
          <p:nvPr/>
        </p:nvCxnSpPr>
        <p:spPr bwMode="auto">
          <a:xfrm>
            <a:off x="1311275" y="5404912"/>
            <a:ext cx="327025" cy="2291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44" descr="浅色上对角线"/>
          <p:cNvSpPr>
            <a:spLocks noChangeArrowheads="1"/>
          </p:cNvSpPr>
          <p:nvPr/>
        </p:nvSpPr>
        <p:spPr bwMode="auto">
          <a:xfrm>
            <a:off x="1371600" y="563403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562600" y="5257800"/>
            <a:ext cx="665163" cy="3939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 err="1">
                <a:solidFill>
                  <a:srgbClr val="0000CC"/>
                </a:solidFill>
                <a:ea typeface="宋体" pitchFamily="2" charset="-122"/>
              </a:rPr>
              <a:t>i</a:t>
            </a:r>
            <a:endParaRPr lang="en-US" altLang="zh-CN" b="1" baseline="-25000" dirty="0">
              <a:solidFill>
                <a:srgbClr val="0000CC"/>
              </a:solidFill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27590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5972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44354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56546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76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2736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66"/>
          <p:cNvSpPr>
            <a:spLocks noChangeArrowheads="1"/>
          </p:cNvSpPr>
          <p:nvPr/>
        </p:nvSpPr>
        <p:spPr bwMode="auto">
          <a:xfrm>
            <a:off x="64928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13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1118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66"/>
          <p:cNvSpPr>
            <a:spLocks noChangeArrowheads="1"/>
          </p:cNvSpPr>
          <p:nvPr/>
        </p:nvSpPr>
        <p:spPr bwMode="auto">
          <a:xfrm>
            <a:off x="73310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27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69500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81692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 sz="3000" baseline="-250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77882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23" grpId="0" animBg="1"/>
      <p:bldP spid="25" grpId="0" animBg="1"/>
      <p:bldP spid="30" grpId="0"/>
      <p:bldP spid="38" grpId="0" animBg="1"/>
      <p:bldP spid="40" grpId="0" animBg="1"/>
      <p:bldP spid="42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8.2.3 </a:t>
            </a:r>
            <a:r>
              <a:rPr lang="zh-CN" altLang="en-US" dirty="0">
                <a:ea typeface="黑体" pitchFamily="2" charset="-122"/>
              </a:rPr>
              <a:t>表插入排序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</a:t>
            </a:r>
            <a:r>
              <a:rPr lang="en-US" altLang="zh-CN" sz="3000" kern="0" dirty="0" err="1">
                <a:latin typeface="+mn-lt"/>
              </a:rPr>
              <a:t>struct</a:t>
            </a:r>
            <a:r>
              <a:rPr lang="en-US" altLang="zh-CN" sz="3000" kern="0" dirty="0">
                <a:latin typeface="+mn-lt"/>
              </a:rPr>
              <a:t> Node;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</a:t>
            </a:r>
            <a:r>
              <a:rPr lang="en-US" altLang="zh-CN" sz="3000" kern="0" dirty="0" err="1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sz="3000" kern="0" dirty="0">
                <a:latin typeface="+mn-lt"/>
              </a:rPr>
              <a:t> </a:t>
            </a:r>
            <a:r>
              <a:rPr lang="en-US" altLang="zh-CN" sz="3000" kern="0" dirty="0" err="1">
                <a:latin typeface="+mn-lt"/>
              </a:rPr>
              <a:t>struct</a:t>
            </a:r>
            <a:r>
              <a:rPr lang="en-US" altLang="zh-CN" sz="3000" kern="0" dirty="0">
                <a:latin typeface="+mn-lt"/>
              </a:rPr>
              <a:t> Node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ListNode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</a:t>
            </a:r>
            <a:r>
              <a:rPr lang="en-US" altLang="zh-CN" sz="3000" kern="0" dirty="0" err="1">
                <a:latin typeface="+mn-lt"/>
              </a:rPr>
              <a:t>struct</a:t>
            </a:r>
            <a:r>
              <a:rPr lang="en-US" altLang="zh-CN" sz="3000" kern="0" dirty="0">
                <a:latin typeface="+mn-lt"/>
              </a:rPr>
              <a:t> Node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{   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KeyType</a:t>
            </a:r>
            <a:r>
              <a:rPr lang="en-US" altLang="zh-CN" sz="3000" kern="0" dirty="0">
                <a:latin typeface="+mn-lt"/>
              </a:rPr>
              <a:t>  key;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                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DataType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>
                <a:latin typeface="+mn-lt"/>
              </a:rPr>
              <a:t>info;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   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ListNode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* </a:t>
            </a:r>
            <a:r>
              <a:rPr lang="en-US" altLang="zh-CN" sz="3000" kern="0" dirty="0">
                <a:latin typeface="+mn-lt"/>
              </a:rPr>
              <a:t>next;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};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         </a:t>
            </a:r>
            <a:r>
              <a:rPr lang="en-US" altLang="zh-CN" sz="3000" kern="0" dirty="0" err="1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sz="3000" kern="0" dirty="0" err="1">
                <a:latin typeface="+mn-lt"/>
              </a:rPr>
              <a:t>ListNode</a:t>
            </a:r>
            <a:r>
              <a:rPr lang="en-US" altLang="zh-CN" sz="3000" kern="0" dirty="0">
                <a:latin typeface="+mn-lt"/>
              </a:rPr>
              <a:t> *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LinkList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; </a:t>
            </a: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2301875" y="5633512"/>
            <a:ext cx="457200" cy="609599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itchFamily="2" charset="-122"/>
              </a:rPr>
              <a:t>38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140075" y="5633512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itchFamily="2" charset="-122"/>
              </a:rPr>
              <a:t>49</a:t>
            </a:r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3978275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itchFamily="2" charset="-122"/>
              </a:rPr>
              <a:t>65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4816475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itchFamily="2" charset="-122"/>
              </a:rPr>
              <a:t>97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>
            <a:off x="19208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762000" y="4942949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rgbClr val="0000CC"/>
                </a:solidFill>
                <a:latin typeface="+mj-lt"/>
                <a:ea typeface="宋体" pitchFamily="2" charset="-122"/>
              </a:rPr>
              <a:t>head</a:t>
            </a:r>
            <a:endParaRPr lang="zh-CN" altLang="zh-CN" sz="3000" dirty="0">
              <a:solidFill>
                <a:srgbClr val="0000CC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24" name="直接箭头连接符 23"/>
          <p:cNvCxnSpPr>
            <a:endCxn id="25" idx="0"/>
          </p:cNvCxnSpPr>
          <p:nvPr/>
        </p:nvCxnSpPr>
        <p:spPr bwMode="auto">
          <a:xfrm>
            <a:off x="1311275" y="5404912"/>
            <a:ext cx="327025" cy="2291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44" descr="浅色上对角线"/>
          <p:cNvSpPr>
            <a:spLocks noChangeArrowheads="1"/>
          </p:cNvSpPr>
          <p:nvPr/>
        </p:nvSpPr>
        <p:spPr bwMode="auto">
          <a:xfrm>
            <a:off x="1371600" y="5634037"/>
            <a:ext cx="533400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562600" y="5244846"/>
            <a:ext cx="665163" cy="3939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 err="1">
                <a:solidFill>
                  <a:srgbClr val="0000CC"/>
                </a:solidFill>
                <a:ea typeface="宋体" pitchFamily="2" charset="-122"/>
              </a:rPr>
              <a:t>i</a:t>
            </a:r>
            <a:endParaRPr lang="en-US" altLang="zh-CN" b="1" baseline="-25000" dirty="0">
              <a:solidFill>
                <a:srgbClr val="0000CC"/>
              </a:solidFill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27590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5972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4435475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56546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76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2736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66"/>
          <p:cNvSpPr>
            <a:spLocks noChangeArrowheads="1"/>
          </p:cNvSpPr>
          <p:nvPr/>
        </p:nvSpPr>
        <p:spPr bwMode="auto">
          <a:xfrm>
            <a:off x="64928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13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1118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66"/>
          <p:cNvSpPr>
            <a:spLocks noChangeArrowheads="1"/>
          </p:cNvSpPr>
          <p:nvPr/>
        </p:nvSpPr>
        <p:spPr bwMode="auto">
          <a:xfrm>
            <a:off x="73310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27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69500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8169275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 sz="3000" baseline="-250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7788275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85800"/>
            <a:ext cx="8763000" cy="6172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listSort</a:t>
            </a:r>
            <a:r>
              <a:rPr lang="en-US" altLang="zh-CN" kern="0" dirty="0">
                <a:latin typeface="+mn-lt"/>
              </a:rPr>
              <a:t>(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LinkList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plist</a:t>
            </a:r>
            <a:r>
              <a:rPr lang="en-US" altLang="zh-CN" kern="0" dirty="0">
                <a:latin typeface="+mn-lt"/>
              </a:rPr>
              <a:t>)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{  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ListNode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* </a:t>
            </a:r>
            <a:r>
              <a:rPr lang="en-US" altLang="zh-CN" kern="0" dirty="0">
                <a:latin typeface="+mn-lt"/>
              </a:rPr>
              <a:t>now, 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*</a:t>
            </a:r>
            <a:r>
              <a:rPr lang="en-US" altLang="zh-CN" kern="0" dirty="0">
                <a:latin typeface="+mn-lt"/>
              </a:rPr>
              <a:t> pre, 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*</a:t>
            </a:r>
            <a:r>
              <a:rPr lang="en-US" altLang="zh-CN" kern="0" dirty="0">
                <a:latin typeface="+mn-lt"/>
              </a:rPr>
              <a:t> p, 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* </a:t>
            </a:r>
            <a:r>
              <a:rPr lang="en-US" altLang="zh-CN" kern="0" dirty="0">
                <a:latin typeface="+mn-lt"/>
              </a:rPr>
              <a:t>q, 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*</a:t>
            </a:r>
            <a:r>
              <a:rPr lang="en-US" altLang="zh-CN" kern="0" dirty="0">
                <a:latin typeface="+mn-lt"/>
              </a:rPr>
              <a:t> head;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head = </a:t>
            </a: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*</a:t>
            </a:r>
            <a:r>
              <a:rPr lang="en-US" altLang="zh-CN" kern="0" dirty="0" err="1">
                <a:solidFill>
                  <a:srgbClr val="990099"/>
                </a:solidFill>
                <a:latin typeface="+mn-lt"/>
              </a:rPr>
              <a:t>plist</a:t>
            </a: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>
                <a:latin typeface="+mn-lt"/>
              </a:rPr>
              <a:t>;  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pre = head-&gt;next;  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if( pre==null)   return;  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now = pre-&gt;next; </a:t>
            </a: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if( now==null)   return;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</a:t>
            </a:r>
            <a:r>
              <a:rPr lang="en-US" altLang="zh-CN" sz="2600" kern="0" dirty="0">
                <a:solidFill>
                  <a:srgbClr val="C00000"/>
                </a:solidFill>
                <a:latin typeface="+mn-lt"/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  <a:latin typeface="+mn-lt"/>
              </a:rPr>
              <a:t>接下来</a:t>
            </a:r>
            <a:r>
              <a:rPr lang="en-US" altLang="zh-CN" sz="2600" kern="0" dirty="0">
                <a:solidFill>
                  <a:srgbClr val="C00000"/>
                </a:solidFill>
                <a:latin typeface="+mn-lt"/>
              </a:rPr>
              <a:t>, </a:t>
            </a:r>
            <a:r>
              <a:rPr lang="zh-CN" altLang="en-US" sz="2600" kern="0" dirty="0">
                <a:solidFill>
                  <a:srgbClr val="C00000"/>
                </a:solidFill>
                <a:latin typeface="+mn-lt"/>
              </a:rPr>
              <a:t>在单链表中“</a:t>
            </a:r>
            <a:r>
              <a:rPr lang="zh-CN" altLang="en-US" sz="2600" kern="0" dirty="0">
                <a:solidFill>
                  <a:srgbClr val="C00000"/>
                </a:solidFill>
              </a:rPr>
              <a:t>已排序部分</a:t>
            </a:r>
            <a:r>
              <a:rPr lang="zh-CN" altLang="en-US" sz="2600" kern="0" dirty="0">
                <a:solidFill>
                  <a:srgbClr val="C00000"/>
                </a:solidFill>
                <a:latin typeface="+mn-lt"/>
              </a:rPr>
              <a:t>”找位置</a:t>
            </a:r>
            <a:r>
              <a:rPr lang="en-US" altLang="zh-CN" sz="2600" kern="0" dirty="0">
                <a:solidFill>
                  <a:srgbClr val="C00000"/>
                </a:solidFill>
                <a:latin typeface="+mn-lt"/>
              </a:rPr>
              <a:t>, </a:t>
            </a:r>
            <a:r>
              <a:rPr lang="zh-CN" altLang="en-US" sz="2600" kern="0" dirty="0">
                <a:solidFill>
                  <a:srgbClr val="C00000"/>
                </a:solidFill>
                <a:latin typeface="+mn-lt"/>
              </a:rPr>
              <a:t>插入</a:t>
            </a:r>
            <a:r>
              <a:rPr lang="en-US" altLang="zh-CN" sz="2600" kern="0" dirty="0" err="1">
                <a:solidFill>
                  <a:srgbClr val="C00000"/>
                </a:solidFill>
                <a:latin typeface="+mn-lt"/>
              </a:rPr>
              <a:t>Ri</a:t>
            </a:r>
            <a:endParaRPr lang="en-US" altLang="zh-CN" sz="2600" kern="0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}</a:t>
            </a: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2667000" y="5633512"/>
            <a:ext cx="457200" cy="609599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itchFamily="2" charset="-122"/>
              </a:rPr>
              <a:t>38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505200" y="5633512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itchFamily="2" charset="-122"/>
              </a:rPr>
              <a:t>49</a:t>
            </a:r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4343400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itchFamily="2" charset="-122"/>
              </a:rPr>
              <a:t>65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5181600" y="56382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itchFamily="2" charset="-122"/>
              </a:rPr>
              <a:t>97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stCxn id="25" idx="3"/>
          </p:cNvCxnSpPr>
          <p:nvPr/>
        </p:nvCxnSpPr>
        <p:spPr bwMode="auto">
          <a:xfrm flipV="1">
            <a:off x="2270124" y="5940694"/>
            <a:ext cx="396876" cy="5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365125" y="57864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0000CC"/>
                </a:solidFill>
                <a:latin typeface="+mj-lt"/>
                <a:ea typeface="宋体" pitchFamily="2" charset="-122"/>
              </a:rPr>
              <a:t>plist</a:t>
            </a:r>
            <a:endParaRPr lang="zh-CN" altLang="zh-CN" dirty="0">
              <a:solidFill>
                <a:srgbClr val="0000CC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5" name="Rectangle 44" descr="浅色上对角线"/>
          <p:cNvSpPr>
            <a:spLocks noChangeArrowheads="1"/>
          </p:cNvSpPr>
          <p:nvPr/>
        </p:nvSpPr>
        <p:spPr bwMode="auto">
          <a:xfrm>
            <a:off x="1828799" y="5634037"/>
            <a:ext cx="441325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964237" y="5244846"/>
            <a:ext cx="665163" cy="400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 err="1">
                <a:solidFill>
                  <a:srgbClr val="0000CC"/>
                </a:solidFill>
                <a:ea typeface="宋体" pitchFamily="2" charset="-122"/>
              </a:rPr>
              <a:t>i</a:t>
            </a:r>
            <a:endParaRPr lang="en-US" altLang="zh-CN" b="1" baseline="-25000" dirty="0">
              <a:solidFill>
                <a:srgbClr val="0000CC"/>
              </a:solidFill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3124200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962400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4800600" y="59383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6019800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76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638800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66"/>
          <p:cNvSpPr>
            <a:spLocks noChangeArrowheads="1"/>
          </p:cNvSpPr>
          <p:nvPr/>
        </p:nvSpPr>
        <p:spPr bwMode="auto">
          <a:xfrm>
            <a:off x="6858000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13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477000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66"/>
          <p:cNvSpPr>
            <a:spLocks noChangeArrowheads="1"/>
          </p:cNvSpPr>
          <p:nvPr/>
        </p:nvSpPr>
        <p:spPr bwMode="auto">
          <a:xfrm>
            <a:off x="7696200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27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7315200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8534400" y="5633512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 sz="3000" baseline="-250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8153400" y="5933549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3246170" y="1822437"/>
            <a:ext cx="3114955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//head</a:t>
            </a:r>
            <a:r>
              <a:rPr lang="zh-CN" altLang="en-US" sz="2600" kern="0" dirty="0">
                <a:solidFill>
                  <a:srgbClr val="008000"/>
                </a:solidFill>
              </a:rPr>
              <a:t>：指向头结点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810000" y="2352246"/>
            <a:ext cx="797013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//R0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419600" y="2889237"/>
            <a:ext cx="3371436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表中，没有实际结点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41439" y="3419046"/>
            <a:ext cx="9829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//R1  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19600" y="3962400"/>
            <a:ext cx="2223686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只有</a:t>
            </a:r>
            <a:r>
              <a:rPr lang="en-US" altLang="zh-CN" sz="2600" kern="0" dirty="0">
                <a:solidFill>
                  <a:srgbClr val="008000"/>
                </a:solidFill>
              </a:rPr>
              <a:t>1</a:t>
            </a:r>
            <a:r>
              <a:rPr lang="zh-CN" altLang="en-US" sz="2600" kern="0" dirty="0">
                <a:solidFill>
                  <a:srgbClr val="008000"/>
                </a:solidFill>
              </a:rPr>
              <a:t>个结点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34" name="Rectangle 66"/>
          <p:cNvSpPr>
            <a:spLocks noChangeArrowheads="1"/>
          </p:cNvSpPr>
          <p:nvPr/>
        </p:nvSpPr>
        <p:spPr bwMode="auto">
          <a:xfrm>
            <a:off x="1295400" y="5562600"/>
            <a:ext cx="228600" cy="6084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914400" y="5715000"/>
            <a:ext cx="3810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endCxn id="25" idx="1"/>
          </p:cNvCxnSpPr>
          <p:nvPr/>
        </p:nvCxnSpPr>
        <p:spPr bwMode="auto">
          <a:xfrm flipV="1">
            <a:off x="1371600" y="5941219"/>
            <a:ext cx="457199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2514600" y="5257800"/>
            <a:ext cx="665163" cy="400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>
                <a:solidFill>
                  <a:srgbClr val="0000CC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1524000" y="5024437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990099"/>
                </a:solidFill>
                <a:latin typeface="+mj-lt"/>
                <a:ea typeface="宋体" pitchFamily="2" charset="-122"/>
              </a:rPr>
              <a:t>head</a:t>
            </a:r>
            <a:endParaRPr lang="zh-CN" altLang="zh-CN" dirty="0">
              <a:solidFill>
                <a:srgbClr val="9900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7" name="直接箭头连接符 56"/>
          <p:cNvCxnSpPr>
            <a:endCxn id="25" idx="0"/>
          </p:cNvCxnSpPr>
          <p:nvPr/>
        </p:nvCxnSpPr>
        <p:spPr bwMode="auto">
          <a:xfrm>
            <a:off x="1905000" y="5410200"/>
            <a:ext cx="144462" cy="2238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2" grpId="0"/>
      <p:bldP spid="33" grpId="0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304800"/>
            <a:ext cx="89154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600" kern="0" dirty="0">
                <a:solidFill>
                  <a:srgbClr val="C00000"/>
                </a:solidFill>
                <a:latin typeface="+mn-lt"/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  <a:latin typeface="+mn-lt"/>
              </a:rPr>
              <a:t>接下来</a:t>
            </a:r>
            <a:r>
              <a:rPr lang="en-US" altLang="zh-CN" sz="2600" kern="0" dirty="0">
                <a:solidFill>
                  <a:srgbClr val="C00000"/>
                </a:solidFill>
                <a:latin typeface="+mn-lt"/>
              </a:rPr>
              <a:t>, </a:t>
            </a:r>
            <a:r>
              <a:rPr lang="zh-CN" altLang="en-US" sz="2600" kern="0" dirty="0">
                <a:solidFill>
                  <a:srgbClr val="C00000"/>
                </a:solidFill>
                <a:latin typeface="+mn-lt"/>
              </a:rPr>
              <a:t>在单链表中“</a:t>
            </a:r>
            <a:r>
              <a:rPr lang="zh-CN" altLang="en-US" sz="2600" kern="0" dirty="0">
                <a:solidFill>
                  <a:srgbClr val="C00000"/>
                </a:solidFill>
              </a:rPr>
              <a:t>已排序部分</a:t>
            </a:r>
            <a:r>
              <a:rPr lang="zh-CN" altLang="en-US" sz="2600" kern="0" dirty="0">
                <a:solidFill>
                  <a:srgbClr val="C00000"/>
                </a:solidFill>
                <a:latin typeface="+mn-lt"/>
              </a:rPr>
              <a:t>”找位置</a:t>
            </a:r>
            <a:r>
              <a:rPr lang="en-US" altLang="zh-CN" sz="2600" kern="0" dirty="0">
                <a:solidFill>
                  <a:srgbClr val="C00000"/>
                </a:solidFill>
                <a:latin typeface="+mn-lt"/>
              </a:rPr>
              <a:t>, </a:t>
            </a:r>
            <a:r>
              <a:rPr lang="zh-CN" altLang="en-US" sz="2600" kern="0" dirty="0">
                <a:solidFill>
                  <a:srgbClr val="C00000"/>
                </a:solidFill>
                <a:latin typeface="+mn-lt"/>
              </a:rPr>
              <a:t>插入</a:t>
            </a:r>
            <a:r>
              <a:rPr lang="en-US" altLang="zh-CN" sz="2600" kern="0" dirty="0" err="1">
                <a:solidFill>
                  <a:srgbClr val="C00000"/>
                </a:solidFill>
                <a:latin typeface="+mn-lt"/>
              </a:rPr>
              <a:t>Ri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while( now != null)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q=head;      p=head-&gt;next;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while(p!=now&amp;&amp; </a:t>
            </a:r>
            <a:r>
              <a:rPr lang="en-US" altLang="zh-CN" kern="0" dirty="0">
                <a:solidFill>
                  <a:srgbClr val="008000"/>
                </a:solidFill>
                <a:latin typeface="+mn-lt"/>
              </a:rPr>
              <a:t>p-&gt;key&lt;= now-&gt;key</a:t>
            </a:r>
            <a:r>
              <a:rPr lang="en-US" altLang="zh-CN" kern="0" dirty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{   q=p;   p=p-&gt;next;     }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</a:t>
            </a: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if( p==now)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    {   pre=pre-&gt;next;  now=pre-&gt;next;   continue;}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pre-&gt;next = now-&gt;next;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q-&gt;next = now;   now-&gt;next=p;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</a:t>
            </a: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now = pre-&gt;next; 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FF0000"/>
                </a:solidFill>
                <a:latin typeface="+mn-lt"/>
              </a:rPr>
              <a:t>}  </a:t>
            </a:r>
            <a:r>
              <a:rPr lang="en-US" altLang="zh-CN" kern="0" dirty="0">
                <a:latin typeface="+mn-lt"/>
              </a:rPr>
              <a:t>}</a:t>
            </a:r>
          </a:p>
        </p:txBody>
      </p:sp>
      <p:sp>
        <p:nvSpPr>
          <p:cNvPr id="8" name="Rectangle 40"/>
          <p:cNvSpPr>
            <a:spLocks noChangeArrowheads="1"/>
          </p:cNvSpPr>
          <p:nvPr/>
        </p:nvSpPr>
        <p:spPr bwMode="auto">
          <a:xfrm>
            <a:off x="2667000" y="5562075"/>
            <a:ext cx="457200" cy="609599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itchFamily="2" charset="-122"/>
              </a:rPr>
              <a:t>38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Rectangle 60"/>
          <p:cNvSpPr>
            <a:spLocks noChangeArrowheads="1"/>
          </p:cNvSpPr>
          <p:nvPr/>
        </p:nvSpPr>
        <p:spPr bwMode="auto">
          <a:xfrm>
            <a:off x="3505200" y="5562075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itchFamily="2" charset="-122"/>
              </a:rPr>
              <a:t>49</a:t>
            </a:r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4343400" y="5566838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itchFamily="2" charset="-122"/>
              </a:rPr>
              <a:t>65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5181600" y="5566838"/>
            <a:ext cx="457200" cy="608400"/>
          </a:xfrm>
          <a:prstGeom prst="rect">
            <a:avLst/>
          </a:prstGeom>
          <a:solidFill>
            <a:srgbClr val="00589A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chemeClr val="bg1"/>
                </a:solidFill>
                <a:ea typeface="宋体" pitchFamily="2" charset="-122"/>
              </a:rPr>
              <a:t>97</a:t>
            </a:r>
            <a:endParaRPr lang="en-US" altLang="zh-CN" sz="3000" baseline="-25000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22" name="直接箭头连接符 21"/>
          <p:cNvCxnSpPr>
            <a:stCxn id="25" idx="3"/>
          </p:cNvCxnSpPr>
          <p:nvPr/>
        </p:nvCxnSpPr>
        <p:spPr bwMode="auto">
          <a:xfrm flipV="1">
            <a:off x="2270124" y="5869257"/>
            <a:ext cx="396876" cy="52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Rectangle 39"/>
          <p:cNvSpPr>
            <a:spLocks noChangeArrowheads="1"/>
          </p:cNvSpPr>
          <p:nvPr/>
        </p:nvSpPr>
        <p:spPr bwMode="auto">
          <a:xfrm>
            <a:off x="365125" y="5715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 err="1">
                <a:solidFill>
                  <a:srgbClr val="0000CC"/>
                </a:solidFill>
                <a:latin typeface="+mj-lt"/>
                <a:ea typeface="宋体" pitchFamily="2" charset="-122"/>
              </a:rPr>
              <a:t>plist</a:t>
            </a:r>
            <a:endParaRPr lang="zh-CN" altLang="zh-CN" dirty="0">
              <a:solidFill>
                <a:srgbClr val="0000CC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5" name="Rectangle 44" descr="浅色上对角线"/>
          <p:cNvSpPr>
            <a:spLocks noChangeArrowheads="1"/>
          </p:cNvSpPr>
          <p:nvPr/>
        </p:nvSpPr>
        <p:spPr bwMode="auto">
          <a:xfrm>
            <a:off x="1828799" y="5562600"/>
            <a:ext cx="441325" cy="614363"/>
          </a:xfrm>
          <a:prstGeom prst="rect">
            <a:avLst/>
          </a:prstGeom>
          <a:pattFill prst="ltUpDiag">
            <a:fgClr>
              <a:srgbClr val="003399"/>
            </a:fgClr>
            <a:bgClr>
              <a:schemeClr val="bg1"/>
            </a:bgClr>
          </a:patt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aseline="-2500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5964237" y="5173409"/>
            <a:ext cx="665163" cy="3939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 err="1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 err="1">
                <a:solidFill>
                  <a:srgbClr val="0000CC"/>
                </a:solidFill>
                <a:ea typeface="宋体" pitchFamily="2" charset="-122"/>
              </a:rPr>
              <a:t>i</a:t>
            </a:r>
            <a:endParaRPr lang="en-US" altLang="zh-CN" b="1" baseline="-25000" dirty="0">
              <a:solidFill>
                <a:srgbClr val="0000CC"/>
              </a:solidFill>
              <a:ea typeface="宋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3124200" y="5866875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962400" y="5866875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直接箭头连接符 36"/>
          <p:cNvCxnSpPr/>
          <p:nvPr/>
        </p:nvCxnSpPr>
        <p:spPr bwMode="auto">
          <a:xfrm>
            <a:off x="4800600" y="5866875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Rectangle 66"/>
          <p:cNvSpPr>
            <a:spLocks noChangeArrowheads="1"/>
          </p:cNvSpPr>
          <p:nvPr/>
        </p:nvSpPr>
        <p:spPr bwMode="auto">
          <a:xfrm>
            <a:off x="6019800" y="5562075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76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638800" y="58621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66"/>
          <p:cNvSpPr>
            <a:spLocks noChangeArrowheads="1"/>
          </p:cNvSpPr>
          <p:nvPr/>
        </p:nvSpPr>
        <p:spPr bwMode="auto">
          <a:xfrm>
            <a:off x="6858000" y="5562075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13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6477000" y="58621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2" name="Rectangle 66"/>
          <p:cNvSpPr>
            <a:spLocks noChangeArrowheads="1"/>
          </p:cNvSpPr>
          <p:nvPr/>
        </p:nvSpPr>
        <p:spPr bwMode="auto">
          <a:xfrm>
            <a:off x="7696200" y="5562075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ea typeface="宋体" pitchFamily="2" charset="-122"/>
              </a:rPr>
              <a:t>27</a:t>
            </a: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7315200" y="58621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8534400" y="5562075"/>
            <a:ext cx="457200" cy="608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  <a:ea typeface="宋体" pitchFamily="2" charset="-122"/>
              </a:rPr>
              <a:t>49</a:t>
            </a:r>
            <a:endParaRPr lang="en-US" altLang="zh-CN" sz="3000" baseline="-25000" dirty="0">
              <a:solidFill>
                <a:srgbClr val="FF0000"/>
              </a:solidFill>
              <a:ea typeface="宋体" pitchFamily="2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8153400" y="5862112"/>
            <a:ext cx="381000" cy="2382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66"/>
          <p:cNvSpPr>
            <a:spLocks noChangeArrowheads="1"/>
          </p:cNvSpPr>
          <p:nvPr/>
        </p:nvSpPr>
        <p:spPr bwMode="auto">
          <a:xfrm>
            <a:off x="1295400" y="5491163"/>
            <a:ext cx="228600" cy="608400"/>
          </a:xfrm>
          <a:prstGeom prst="rect">
            <a:avLst/>
          </a:prstGeom>
          <a:solidFill>
            <a:srgbClr val="FFFF00"/>
          </a:solidFill>
          <a:ln w="28575" algn="ctr">
            <a:solidFill>
              <a:srgbClr val="00589A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zh-CN" sz="3000" baseline="-25000" dirty="0">
              <a:ea typeface="宋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 flipV="1">
            <a:off x="914400" y="5643563"/>
            <a:ext cx="381000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endCxn id="25" idx="1"/>
          </p:cNvCxnSpPr>
          <p:nvPr/>
        </p:nvCxnSpPr>
        <p:spPr bwMode="auto">
          <a:xfrm flipV="1">
            <a:off x="1371600" y="5869782"/>
            <a:ext cx="457199" cy="2381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Text Box 34"/>
          <p:cNvSpPr txBox="1">
            <a:spLocks noChangeArrowheads="1"/>
          </p:cNvSpPr>
          <p:nvPr/>
        </p:nvSpPr>
        <p:spPr bwMode="auto">
          <a:xfrm>
            <a:off x="2514600" y="5186363"/>
            <a:ext cx="665163" cy="4003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ea typeface="宋体" pitchFamily="2" charset="-122"/>
              </a:rPr>
              <a:t>R</a:t>
            </a:r>
            <a:r>
              <a:rPr lang="en-US" altLang="zh-CN" b="1" baseline="-25000" dirty="0">
                <a:solidFill>
                  <a:srgbClr val="0000CC"/>
                </a:solidFill>
                <a:ea typeface="宋体" pitchFamily="2" charset="-122"/>
              </a:rPr>
              <a:t>0</a:t>
            </a: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1584325" y="4953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990099"/>
                </a:solidFill>
                <a:latin typeface="+mj-lt"/>
                <a:ea typeface="宋体" pitchFamily="2" charset="-122"/>
              </a:rPr>
              <a:t>head</a:t>
            </a:r>
            <a:endParaRPr lang="zh-CN" altLang="zh-CN" dirty="0">
              <a:solidFill>
                <a:srgbClr val="990099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7" name="直接箭头连接符 56"/>
          <p:cNvCxnSpPr>
            <a:endCxn id="25" idx="0"/>
          </p:cNvCxnSpPr>
          <p:nvPr/>
        </p:nvCxnSpPr>
        <p:spPr bwMode="auto">
          <a:xfrm>
            <a:off x="1981200" y="5338763"/>
            <a:ext cx="68262" cy="2238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3200400" y="755637"/>
            <a:ext cx="5428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//now</a:t>
            </a:r>
            <a:r>
              <a:rPr lang="zh-CN" altLang="en-US" sz="2600" kern="0" dirty="0">
                <a:solidFill>
                  <a:srgbClr val="008000"/>
                </a:solidFill>
              </a:rPr>
              <a:t>：待排序</a:t>
            </a:r>
            <a:r>
              <a:rPr lang="en-US" altLang="zh-CN" sz="2600" kern="0" dirty="0" err="1">
                <a:solidFill>
                  <a:srgbClr val="008000"/>
                </a:solidFill>
              </a:rPr>
              <a:t>Ri</a:t>
            </a:r>
            <a:r>
              <a:rPr lang="zh-CN" altLang="en-US" sz="2600" kern="0" dirty="0">
                <a:solidFill>
                  <a:srgbClr val="008000"/>
                </a:solidFill>
              </a:rPr>
              <a:t>，</a:t>
            </a:r>
            <a:r>
              <a:rPr lang="en-US" altLang="zh-CN" sz="2600" kern="0" dirty="0">
                <a:solidFill>
                  <a:srgbClr val="008000"/>
                </a:solidFill>
              </a:rPr>
              <a:t>pre</a:t>
            </a:r>
            <a:r>
              <a:rPr lang="zh-CN" altLang="en-US" sz="2600" kern="0" dirty="0">
                <a:solidFill>
                  <a:srgbClr val="008000"/>
                </a:solidFill>
              </a:rPr>
              <a:t>：</a:t>
            </a:r>
            <a:r>
              <a:rPr lang="en-US" altLang="zh-CN" sz="2600" kern="0" dirty="0" err="1">
                <a:solidFill>
                  <a:srgbClr val="008000"/>
                </a:solidFill>
              </a:rPr>
              <a:t>Ri</a:t>
            </a:r>
            <a:r>
              <a:rPr lang="zh-CN" altLang="en-US" sz="2600" kern="0" dirty="0">
                <a:solidFill>
                  <a:srgbClr val="008000"/>
                </a:solidFill>
              </a:rPr>
              <a:t>的前驱，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77000" y="1693530"/>
            <a:ext cx="27975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zh-CN" altLang="en-US" sz="2600" kern="0" dirty="0">
                <a:solidFill>
                  <a:srgbClr val="0000CC"/>
                </a:solidFill>
              </a:rPr>
              <a:t>从</a:t>
            </a:r>
            <a:r>
              <a:rPr lang="en-US" altLang="zh-CN" sz="2600" kern="0" dirty="0">
                <a:solidFill>
                  <a:srgbClr val="0000CC"/>
                </a:solidFill>
              </a:rPr>
              <a:t>R0</a:t>
            </a:r>
            <a:r>
              <a:rPr lang="zh-CN" altLang="en-US" sz="2600" kern="0" dirty="0">
                <a:solidFill>
                  <a:srgbClr val="0000CC"/>
                </a:solidFill>
              </a:rPr>
              <a:t>开始找位置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514600" y="2628000"/>
            <a:ext cx="643156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//1. </a:t>
            </a:r>
            <a:r>
              <a:rPr lang="en-US" altLang="zh-CN" sz="2600" kern="0" dirty="0" err="1">
                <a:solidFill>
                  <a:srgbClr val="0000CC"/>
                </a:solidFill>
              </a:rPr>
              <a:t>Ri</a:t>
            </a:r>
            <a:r>
              <a:rPr lang="zh-CN" altLang="en-US" sz="2600" kern="0" dirty="0">
                <a:solidFill>
                  <a:srgbClr val="0000CC"/>
                </a:solidFill>
              </a:rPr>
              <a:t>不需要换位置</a:t>
            </a:r>
            <a:r>
              <a:rPr lang="en-US" altLang="zh-CN" sz="2600" kern="0" dirty="0">
                <a:solidFill>
                  <a:srgbClr val="0000CC"/>
                </a:solidFill>
              </a:rPr>
              <a:t>,  </a:t>
            </a:r>
            <a:r>
              <a:rPr lang="zh-CN" altLang="en-US" sz="2600" kern="0" dirty="0">
                <a:solidFill>
                  <a:srgbClr val="0000CC"/>
                </a:solidFill>
              </a:rPr>
              <a:t>则只需更新</a:t>
            </a:r>
            <a:r>
              <a:rPr lang="en-US" altLang="zh-CN" sz="2600" kern="0" dirty="0">
                <a:solidFill>
                  <a:srgbClr val="0000CC"/>
                </a:solidFill>
              </a:rPr>
              <a:t>now</a:t>
            </a:r>
            <a:r>
              <a:rPr lang="zh-CN" altLang="en-US" sz="2600" kern="0" dirty="0">
                <a:solidFill>
                  <a:srgbClr val="0000CC"/>
                </a:solidFill>
              </a:rPr>
              <a:t>和</a:t>
            </a:r>
            <a:r>
              <a:rPr lang="en-US" altLang="zh-CN" sz="2600" kern="0" dirty="0">
                <a:solidFill>
                  <a:srgbClr val="0000CC"/>
                </a:solidFill>
              </a:rPr>
              <a:t>pre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419600" y="3581400"/>
            <a:ext cx="405752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//2. </a:t>
            </a:r>
            <a:r>
              <a:rPr lang="en-US" altLang="zh-CN" sz="2600" kern="0" dirty="0" err="1">
                <a:solidFill>
                  <a:srgbClr val="008000"/>
                </a:solidFill>
              </a:rPr>
              <a:t>Ri</a:t>
            </a:r>
            <a:r>
              <a:rPr lang="zh-CN" altLang="en-US" sz="2600" kern="0" dirty="0">
                <a:solidFill>
                  <a:srgbClr val="008000"/>
                </a:solidFill>
              </a:rPr>
              <a:t>要搬家，先脱离链表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577056" y="4093458"/>
            <a:ext cx="331693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en-US" altLang="zh-CN" sz="2600" kern="0" dirty="0" err="1">
                <a:solidFill>
                  <a:srgbClr val="008000"/>
                </a:solidFill>
              </a:rPr>
              <a:t>Ri</a:t>
            </a:r>
            <a:r>
              <a:rPr lang="zh-CN" altLang="en-US" sz="2600" kern="0" dirty="0">
                <a:solidFill>
                  <a:srgbClr val="008000"/>
                </a:solidFill>
              </a:rPr>
              <a:t>插入到</a:t>
            </a:r>
            <a:r>
              <a:rPr lang="en-US" altLang="zh-CN" sz="2600" kern="0" dirty="0">
                <a:solidFill>
                  <a:srgbClr val="008000"/>
                </a:solidFill>
              </a:rPr>
              <a:t>*p</a:t>
            </a:r>
            <a:r>
              <a:rPr lang="zh-CN" altLang="en-US" sz="2600" kern="0" dirty="0">
                <a:solidFill>
                  <a:srgbClr val="008000"/>
                </a:solidFill>
              </a:rPr>
              <a:t>和</a:t>
            </a:r>
            <a:r>
              <a:rPr lang="en-US" altLang="zh-CN" sz="2600" kern="0" dirty="0">
                <a:solidFill>
                  <a:srgbClr val="008000"/>
                </a:solidFill>
              </a:rPr>
              <a:t>*q</a:t>
            </a:r>
            <a:r>
              <a:rPr lang="zh-CN" altLang="en-US" sz="2600" kern="0" dirty="0">
                <a:solidFill>
                  <a:srgbClr val="008000"/>
                </a:solidFill>
              </a:rPr>
              <a:t>之间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352800" y="4512930"/>
            <a:ext cx="3297698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更新</a:t>
            </a:r>
            <a:r>
              <a:rPr lang="en-US" altLang="zh-CN" sz="2600" kern="0" dirty="0">
                <a:solidFill>
                  <a:srgbClr val="008000"/>
                </a:solidFill>
              </a:rPr>
              <a:t>now</a:t>
            </a:r>
            <a:r>
              <a:rPr lang="zh-CN" altLang="en-US" sz="2600" kern="0" dirty="0">
                <a:solidFill>
                  <a:srgbClr val="008000"/>
                </a:solidFill>
              </a:rPr>
              <a:t>：待插入</a:t>
            </a:r>
            <a:r>
              <a:rPr lang="en-US" altLang="zh-CN" sz="2600" kern="0" dirty="0" err="1">
                <a:solidFill>
                  <a:srgbClr val="008000"/>
                </a:solidFill>
              </a:rPr>
              <a:t>Ri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28508" y="1143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FF0000"/>
                </a:solidFill>
              </a:rPr>
              <a:t>{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8" name="Rectangle 39"/>
          <p:cNvSpPr>
            <a:spLocks noChangeArrowheads="1"/>
          </p:cNvSpPr>
          <p:nvPr/>
        </p:nvSpPr>
        <p:spPr bwMode="auto">
          <a:xfrm>
            <a:off x="5851525" y="6172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+mj-lt"/>
                <a:ea typeface="宋体" pitchFamily="2" charset="-122"/>
              </a:rPr>
              <a:t>now</a:t>
            </a:r>
            <a:endParaRPr lang="zh-CN" altLang="zh-CN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 flipH="1" flipV="1">
            <a:off x="6240463" y="6176963"/>
            <a:ext cx="7937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39"/>
          <p:cNvSpPr>
            <a:spLocks noChangeArrowheads="1"/>
          </p:cNvSpPr>
          <p:nvPr/>
        </p:nvSpPr>
        <p:spPr bwMode="auto">
          <a:xfrm>
            <a:off x="5089525" y="61722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+mj-lt"/>
                <a:ea typeface="宋体" pitchFamily="2" charset="-122"/>
              </a:rPr>
              <a:t>pre</a:t>
            </a:r>
            <a:endParaRPr lang="zh-CN" altLang="zh-CN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4" name="直接箭头连接符 63"/>
          <p:cNvCxnSpPr/>
          <p:nvPr/>
        </p:nvCxnSpPr>
        <p:spPr bwMode="auto">
          <a:xfrm flipH="1" flipV="1">
            <a:off x="5478463" y="6176963"/>
            <a:ext cx="7937" cy="2286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39"/>
          <p:cNvSpPr>
            <a:spLocks noChangeArrowheads="1"/>
          </p:cNvSpPr>
          <p:nvPr/>
        </p:nvSpPr>
        <p:spPr bwMode="auto">
          <a:xfrm>
            <a:off x="4876800" y="4953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+mj-lt"/>
                <a:ea typeface="宋体" pitchFamily="2" charset="-122"/>
              </a:rPr>
              <a:t>p</a:t>
            </a:r>
            <a:endParaRPr lang="zh-CN" altLang="zh-CN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66" name="直接箭头连接符 65"/>
          <p:cNvCxnSpPr/>
          <p:nvPr/>
        </p:nvCxnSpPr>
        <p:spPr bwMode="auto">
          <a:xfrm>
            <a:off x="5334000" y="5338763"/>
            <a:ext cx="152400" cy="223837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Rectangle 39"/>
          <p:cNvSpPr>
            <a:spLocks noChangeArrowheads="1"/>
          </p:cNvSpPr>
          <p:nvPr/>
        </p:nvSpPr>
        <p:spPr bwMode="auto">
          <a:xfrm>
            <a:off x="4327525" y="4953000"/>
            <a:ext cx="777875" cy="614363"/>
          </a:xfrm>
          <a:prstGeom prst="rect">
            <a:avLst/>
          </a:prstGeom>
          <a:solidFill>
            <a:srgbClr val="FFCC99">
              <a:alpha val="0"/>
            </a:srgb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+mj-lt"/>
                <a:ea typeface="宋体" pitchFamily="2" charset="-122"/>
              </a:rPr>
              <a:t>q</a:t>
            </a:r>
            <a:endParaRPr lang="zh-CN" altLang="zh-CN" dirty="0">
              <a:solidFill>
                <a:srgbClr val="FF0000"/>
              </a:solidFill>
              <a:latin typeface="+mj-lt"/>
              <a:ea typeface="宋体" pitchFamily="2" charset="-122"/>
            </a:endParaRPr>
          </a:p>
        </p:txBody>
      </p:sp>
      <p:cxnSp>
        <p:nvCxnSpPr>
          <p:cNvPr id="72" name="直接箭头连接符 71"/>
          <p:cNvCxnSpPr>
            <a:endCxn id="12" idx="0"/>
          </p:cNvCxnSpPr>
          <p:nvPr/>
        </p:nvCxnSpPr>
        <p:spPr bwMode="auto">
          <a:xfrm flipH="1">
            <a:off x="4572000" y="5338763"/>
            <a:ext cx="152400" cy="228075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8.2.2 </a:t>
            </a:r>
            <a:r>
              <a:rPr lang="zh-CN" altLang="en-US" dirty="0">
                <a:ea typeface="黑体" pitchFamily="2" charset="-122"/>
              </a:rPr>
              <a:t>二分插入排序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基本方法（与直接插入排序的区别？）</a:t>
            </a:r>
            <a:endParaRPr lang="en-US" altLang="zh-CN" sz="3000" kern="0" dirty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排序码在数组中，下标 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=0, 1, 2, …, n-1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在处理“</a:t>
            </a:r>
            <a:r>
              <a:rPr lang="zh-CN" altLang="en-US" sz="3000" kern="0" dirty="0">
                <a:solidFill>
                  <a:srgbClr val="0000CC"/>
                </a:solidFill>
              </a:rPr>
              <a:t>待排序码</a:t>
            </a:r>
            <a:r>
              <a:rPr lang="en-US" altLang="zh-CN" sz="3000" kern="0" dirty="0" err="1">
                <a:solidFill>
                  <a:srgbClr val="0000CC"/>
                </a:solidFill>
              </a:rPr>
              <a:t>K</a:t>
            </a:r>
            <a:r>
              <a:rPr lang="en-US" altLang="zh-CN" sz="3000" b="1" kern="0" baseline="-25000" dirty="0" err="1">
                <a:solidFill>
                  <a:srgbClr val="0000CC"/>
                </a:solidFill>
              </a:rPr>
              <a:t>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”时，</a:t>
            </a:r>
            <a:r>
              <a:rPr lang="zh-CN" altLang="en-US" sz="3000" kern="0" dirty="0">
                <a:latin typeface="+mn-lt"/>
              </a:rPr>
              <a:t>要求：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zh-CN" altLang="en-US" sz="3000" kern="0" dirty="0">
                <a:latin typeface="+mn-lt"/>
              </a:rPr>
              <a:t>其前面的排序码 </a:t>
            </a:r>
            <a:r>
              <a:rPr lang="en-US" altLang="zh-CN" sz="3000" kern="0" dirty="0">
                <a:latin typeface="+mn-lt"/>
              </a:rPr>
              <a:t>{K</a:t>
            </a:r>
            <a:r>
              <a:rPr lang="en-US" altLang="zh-CN" sz="3000" b="1" kern="0" baseline="-25000" dirty="0"/>
              <a:t>0</a:t>
            </a:r>
            <a:r>
              <a:rPr lang="en-US" altLang="zh-CN" sz="3000" kern="0" dirty="0">
                <a:latin typeface="+mn-lt"/>
              </a:rPr>
              <a:t>, …, K</a:t>
            </a:r>
            <a:r>
              <a:rPr lang="en-US" altLang="zh-CN" sz="3000" b="1" kern="0" baseline="-25000" dirty="0"/>
              <a:t>i-1</a:t>
            </a:r>
            <a:r>
              <a:rPr lang="en-US" altLang="zh-CN" sz="3000" kern="0" dirty="0">
                <a:latin typeface="+mn-lt"/>
              </a:rPr>
              <a:t>} 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已经排好序</a:t>
            </a:r>
            <a:r>
              <a:rPr lang="zh-CN" altLang="en-US" sz="3000" kern="0" dirty="0">
                <a:latin typeface="+mn-lt"/>
              </a:rPr>
              <a:t>，为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8000"/>
                </a:solidFill>
                <a:latin typeface="+mn-lt"/>
              </a:rPr>
              <a:t>      [ K</a:t>
            </a:r>
            <a:r>
              <a:rPr lang="en-US" altLang="zh-CN" sz="3000" b="1" kern="0" baseline="-25000" dirty="0">
                <a:solidFill>
                  <a:srgbClr val="008000"/>
                </a:solidFill>
              </a:rPr>
              <a:t>p0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</a:rPr>
              <a:t>, K</a:t>
            </a:r>
            <a:r>
              <a:rPr lang="en-US" altLang="zh-CN" sz="3000" b="1" kern="0" baseline="-25000" dirty="0">
                <a:solidFill>
                  <a:srgbClr val="008000"/>
                </a:solidFill>
              </a:rPr>
              <a:t>p1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</a:rPr>
              <a:t>, …, K</a:t>
            </a:r>
            <a:r>
              <a:rPr lang="en-US" altLang="zh-CN" sz="3000" b="1" kern="0" baseline="-25000" dirty="0">
                <a:solidFill>
                  <a:srgbClr val="008000"/>
                </a:solidFill>
              </a:rPr>
              <a:t>pi-1 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</a:rPr>
              <a:t>]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此时，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采用二分法，</a:t>
            </a:r>
            <a:endParaRPr lang="en-US" altLang="zh-CN" sz="3000" kern="0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寻找插入位置，</a:t>
            </a:r>
            <a:r>
              <a:rPr lang="zh-CN" altLang="en-US" sz="3000" kern="0" dirty="0">
                <a:latin typeface="+mn-lt"/>
              </a:rPr>
              <a:t>将</a:t>
            </a:r>
            <a:r>
              <a:rPr lang="en-US" altLang="zh-CN" sz="3000" kern="0" dirty="0" err="1"/>
              <a:t>K</a:t>
            </a:r>
            <a:r>
              <a:rPr lang="en-US" altLang="zh-CN" sz="3000" b="1" kern="0" baseline="-25000" dirty="0" err="1"/>
              <a:t>i</a:t>
            </a:r>
            <a:r>
              <a:rPr lang="zh-CN" altLang="en-US" sz="3000" kern="0" dirty="0"/>
              <a:t>放入</a:t>
            </a:r>
            <a:endParaRPr lang="en-US" altLang="zh-CN" sz="3000" kern="0" dirty="0">
              <a:latin typeface="+mn-lt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133600" y="4495800"/>
            <a:ext cx="2438400" cy="7620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8.2.2 </a:t>
            </a:r>
            <a:r>
              <a:rPr lang="zh-CN" altLang="en-US" dirty="0">
                <a:ea typeface="黑体" pitchFamily="2" charset="-122"/>
              </a:rPr>
              <a:t>二分插入排序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76, 13, 27, 49*</a:t>
            </a:r>
            <a:r>
              <a:rPr lang="zh-CN" altLang="en-US" kern="0" dirty="0">
                <a:latin typeface="+mn-lt"/>
              </a:rPr>
              <a:t>，要求：递增排序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0020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0" y="222504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43000" y="1610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dirty="0">
                <a:solidFill>
                  <a:srgbClr val="0000CC"/>
                </a:solidFill>
              </a:rPr>
              <a:t>49</a:t>
            </a:r>
            <a:r>
              <a:rPr lang="en-US" altLang="zh-CN" dirty="0">
                <a:solidFill>
                  <a:srgbClr val="990099"/>
                </a:solidFill>
              </a:rPr>
              <a:t>]   </a:t>
            </a:r>
            <a:r>
              <a:rPr lang="en-US" altLang="zh-CN" dirty="0"/>
              <a:t>38, 65, 97, 76, 13, 27, 49*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43000" y="21651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dirty="0">
                <a:solidFill>
                  <a:srgbClr val="0000CC"/>
                </a:solidFill>
              </a:rPr>
              <a:t>38,</a:t>
            </a:r>
            <a:r>
              <a:rPr lang="en-US" altLang="zh-CN" dirty="0">
                <a:solidFill>
                  <a:srgbClr val="990099"/>
                </a:solidFill>
              </a:rPr>
              <a:t> 49]   </a:t>
            </a:r>
            <a:r>
              <a:rPr lang="en-US" altLang="zh-CN" dirty="0"/>
              <a:t>65, 97, 76, 13, 27, 49*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04800" y="283464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1143000" y="27747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[38, 49, </a:t>
            </a:r>
            <a:r>
              <a:rPr lang="en-US" altLang="zh-CN" dirty="0">
                <a:solidFill>
                  <a:srgbClr val="0000CC"/>
                </a:solidFill>
              </a:rPr>
              <a:t>65</a:t>
            </a:r>
            <a:r>
              <a:rPr lang="en-US" altLang="zh-CN" dirty="0">
                <a:solidFill>
                  <a:srgbClr val="990099"/>
                </a:solidFill>
              </a:rPr>
              <a:t>]   </a:t>
            </a:r>
            <a:r>
              <a:rPr lang="en-US" altLang="zh-CN" dirty="0"/>
              <a:t>97, 76, 13, 27, 49*</a:t>
            </a:r>
            <a:endParaRPr lang="zh-CN" altLang="en-US" dirty="0"/>
          </a:p>
        </p:txBody>
      </p:sp>
      <p:cxnSp>
        <p:nvCxnSpPr>
          <p:cNvPr id="26" name="直接箭头连接符 25"/>
          <p:cNvCxnSpPr/>
          <p:nvPr/>
        </p:nvCxnSpPr>
        <p:spPr bwMode="auto">
          <a:xfrm>
            <a:off x="1524000" y="2667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>
            <a:off x="1524000" y="19812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304800" y="344424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143000" y="33843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[38, 49, 65, </a:t>
            </a:r>
            <a:r>
              <a:rPr lang="en-US" altLang="zh-CN" dirty="0">
                <a:solidFill>
                  <a:srgbClr val="0000CC"/>
                </a:solidFill>
              </a:rPr>
              <a:t>97</a:t>
            </a:r>
            <a:r>
              <a:rPr lang="en-US" altLang="zh-CN" dirty="0">
                <a:solidFill>
                  <a:srgbClr val="990099"/>
                </a:solidFill>
              </a:rPr>
              <a:t>]   </a:t>
            </a:r>
            <a:r>
              <a:rPr lang="en-US" altLang="zh-CN" dirty="0"/>
              <a:t>76, 13, 27, 49*</a:t>
            </a:r>
            <a:endParaRPr lang="zh-CN" altLang="en-US" dirty="0"/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2133600" y="3200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2667000" y="3200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304800" y="403860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1143000" y="4040559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[38, 49, 65, </a:t>
            </a:r>
            <a:r>
              <a:rPr lang="en-US" altLang="zh-CN" dirty="0">
                <a:solidFill>
                  <a:srgbClr val="0000CC"/>
                </a:solidFill>
              </a:rPr>
              <a:t>76</a:t>
            </a:r>
            <a:r>
              <a:rPr lang="en-US" altLang="zh-CN" dirty="0">
                <a:solidFill>
                  <a:srgbClr val="990099"/>
                </a:solidFill>
              </a:rPr>
              <a:t>, 97] </a:t>
            </a:r>
            <a:r>
              <a:rPr lang="en-US" altLang="zh-CN" dirty="0"/>
              <a:t>  13, 27, 49*</a:t>
            </a:r>
            <a:endParaRPr lang="zh-CN" altLang="en-US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04800" y="463296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1143000" y="455676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dirty="0">
                <a:solidFill>
                  <a:srgbClr val="0000CC"/>
                </a:solidFill>
              </a:rPr>
              <a:t>13,</a:t>
            </a:r>
            <a:r>
              <a:rPr lang="en-US" altLang="zh-CN" dirty="0">
                <a:solidFill>
                  <a:srgbClr val="990099"/>
                </a:solidFill>
              </a:rPr>
              <a:t> 38, 49, 65, 76, 97]</a:t>
            </a:r>
            <a:r>
              <a:rPr lang="en-US" altLang="zh-CN" dirty="0"/>
              <a:t>   27, 49*</a:t>
            </a:r>
            <a:endParaRPr lang="zh-CN" altLang="en-US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304800" y="5204901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04800" y="5806440"/>
          <a:ext cx="72390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143000" y="509016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[13, </a:t>
            </a:r>
            <a:r>
              <a:rPr lang="en-US" altLang="zh-CN" dirty="0">
                <a:solidFill>
                  <a:srgbClr val="0000CC"/>
                </a:solidFill>
              </a:rPr>
              <a:t>27, </a:t>
            </a:r>
            <a:r>
              <a:rPr lang="en-US" altLang="zh-CN" dirty="0">
                <a:solidFill>
                  <a:srgbClr val="990099"/>
                </a:solidFill>
              </a:rPr>
              <a:t>38, 49, 65, 76, 97]   </a:t>
            </a:r>
            <a:r>
              <a:rPr lang="en-US" altLang="zh-CN" dirty="0"/>
              <a:t>49*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143000" y="56936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[13, 27, 38, 49, </a:t>
            </a:r>
            <a:r>
              <a:rPr lang="en-US" altLang="zh-CN" dirty="0">
                <a:solidFill>
                  <a:srgbClr val="0000CC"/>
                </a:solidFill>
              </a:rPr>
              <a:t>49*, </a:t>
            </a:r>
            <a:r>
              <a:rPr lang="en-US" altLang="zh-CN" dirty="0">
                <a:solidFill>
                  <a:srgbClr val="990099"/>
                </a:solidFill>
              </a:rPr>
              <a:t>65, 76, 97]</a:t>
            </a:r>
            <a:endParaRPr lang="zh-CN" altLang="en-US" dirty="0">
              <a:solidFill>
                <a:srgbClr val="990099"/>
              </a:solidFill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2133600" y="3810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2743200" y="3810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>
            <a:off x="2743200" y="440436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1524000" y="440436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2743200" y="493776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1524000" y="493776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1" name="直接箭头连接符 50"/>
          <p:cNvCxnSpPr/>
          <p:nvPr/>
        </p:nvCxnSpPr>
        <p:spPr bwMode="auto">
          <a:xfrm>
            <a:off x="3276600" y="5509701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>
            <a:off x="4495800" y="5509701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3" name="直接箭头连接符 52"/>
          <p:cNvCxnSpPr/>
          <p:nvPr/>
        </p:nvCxnSpPr>
        <p:spPr bwMode="auto">
          <a:xfrm>
            <a:off x="3886200" y="5509701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>
            <a:off x="1295400" y="204360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/>
          <p:nvPr/>
        </p:nvCxnSpPr>
        <p:spPr bwMode="auto">
          <a:xfrm>
            <a:off x="1371600" y="2667000"/>
            <a:ext cx="9144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直接连接符 57"/>
          <p:cNvCxnSpPr/>
          <p:nvPr/>
        </p:nvCxnSpPr>
        <p:spPr bwMode="auto">
          <a:xfrm>
            <a:off x="1371600" y="3276600"/>
            <a:ext cx="1447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>
            <a:off x="2438400" y="327660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>
            <a:off x="1371600" y="3900000"/>
            <a:ext cx="2133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直接连接符 63"/>
          <p:cNvCxnSpPr/>
          <p:nvPr/>
        </p:nvCxnSpPr>
        <p:spPr bwMode="auto">
          <a:xfrm>
            <a:off x="2438400" y="3900000"/>
            <a:ext cx="1113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直接连接符 64"/>
          <p:cNvCxnSpPr/>
          <p:nvPr/>
        </p:nvCxnSpPr>
        <p:spPr bwMode="auto">
          <a:xfrm>
            <a:off x="1371600" y="448056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/>
          <p:nvPr/>
        </p:nvCxnSpPr>
        <p:spPr bwMode="auto">
          <a:xfrm>
            <a:off x="1295400" y="4480560"/>
            <a:ext cx="990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接连接符 68"/>
          <p:cNvCxnSpPr/>
          <p:nvPr/>
        </p:nvCxnSpPr>
        <p:spPr bwMode="auto">
          <a:xfrm>
            <a:off x="1371600" y="5013960"/>
            <a:ext cx="3276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>
            <a:off x="1295400" y="5013960"/>
            <a:ext cx="990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flipV="1">
            <a:off x="1371600" y="5585901"/>
            <a:ext cx="3886200" cy="132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>
            <a:off x="3733800" y="5585901"/>
            <a:ext cx="1447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>
            <a:off x="3687000" y="5585901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矩形 77"/>
          <p:cNvSpPr/>
          <p:nvPr/>
        </p:nvSpPr>
        <p:spPr>
          <a:xfrm>
            <a:off x="6324600" y="4267200"/>
            <a:ext cx="2819400" cy="12126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</a:rPr>
              <a:t>遇到“</a:t>
            </a:r>
            <a:r>
              <a:rPr lang="en-US" altLang="zh-CN" kern="0" dirty="0">
                <a:solidFill>
                  <a:schemeClr val="bg1"/>
                </a:solidFill>
              </a:rPr>
              <a:t>==</a:t>
            </a:r>
            <a:r>
              <a:rPr lang="zh-CN" altLang="en-US" kern="0" dirty="0">
                <a:solidFill>
                  <a:schemeClr val="bg1"/>
                </a:solidFill>
              </a:rPr>
              <a:t>”，</a:t>
            </a:r>
            <a:endParaRPr lang="en-US" altLang="zh-CN" kern="0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</a:rPr>
              <a:t>则</a:t>
            </a:r>
            <a:r>
              <a:rPr lang="zh-CN" altLang="en-US" kern="0" dirty="0">
                <a:solidFill>
                  <a:srgbClr val="FFFF00"/>
                </a:solidFill>
              </a:rPr>
              <a:t>去右边找位置</a:t>
            </a:r>
            <a:endParaRPr lang="en-US" altLang="zh-CN" kern="0" dirty="0">
              <a:solidFill>
                <a:srgbClr val="FFFF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6324600" y="5487347"/>
            <a:ext cx="2819400" cy="532453"/>
          </a:xfrm>
          <a:prstGeom prst="rect">
            <a:avLst/>
          </a:prstGeom>
          <a:solidFill>
            <a:srgbClr val="006600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dirty="0">
                <a:solidFill>
                  <a:schemeClr val="bg1"/>
                </a:solidFill>
              </a:rPr>
              <a:t>稳定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  <p:cxnSp>
        <p:nvCxnSpPr>
          <p:cNvPr id="80" name="直接箭头连接符 79"/>
          <p:cNvCxnSpPr/>
          <p:nvPr/>
        </p:nvCxnSpPr>
        <p:spPr bwMode="auto">
          <a:xfrm>
            <a:off x="2086800" y="2590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1" name="直接连接符 80"/>
          <p:cNvCxnSpPr/>
          <p:nvPr/>
        </p:nvCxnSpPr>
        <p:spPr bwMode="auto">
          <a:xfrm>
            <a:off x="1858200" y="265320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>
            <a:off x="3229800" y="3810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3" name="直接连接符 82"/>
          <p:cNvCxnSpPr/>
          <p:nvPr/>
        </p:nvCxnSpPr>
        <p:spPr bwMode="auto">
          <a:xfrm>
            <a:off x="3001200" y="388620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2163000" y="493776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7" name="直接连接符 86"/>
          <p:cNvCxnSpPr/>
          <p:nvPr/>
        </p:nvCxnSpPr>
        <p:spPr bwMode="auto">
          <a:xfrm>
            <a:off x="1934400" y="5000160"/>
            <a:ext cx="50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矩形 88"/>
          <p:cNvSpPr/>
          <p:nvPr/>
        </p:nvSpPr>
        <p:spPr>
          <a:xfrm>
            <a:off x="381000" y="18288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381000" y="24384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381000" y="30480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81000" y="36576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=4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381000" y="4267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=5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381000" y="4832157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=6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381000" y="5410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34" grpId="0"/>
      <p:bldP spid="38" grpId="0"/>
      <p:bldP spid="40" grpId="0"/>
      <p:bldP spid="43" grpId="0"/>
      <p:bldP spid="44" grpId="0"/>
      <p:bldP spid="78" grpId="0" animBg="1"/>
      <p:bldP spid="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609600"/>
            <a:ext cx="8915400" cy="6019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76, 13, 27, 49*</a:t>
            </a:r>
            <a:r>
              <a:rPr lang="zh-CN" altLang="en-US" kern="0" dirty="0">
                <a:latin typeface="+mn-lt"/>
              </a:rPr>
              <a:t>，要求：递增排序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57200" y="121920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457200" y="184404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95400" y="1229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990099"/>
                </a:solidFill>
              </a:rPr>
              <a:t>[49]     </a:t>
            </a:r>
            <a:r>
              <a:rPr lang="en-US" altLang="zh-CN" dirty="0"/>
              <a:t>38,  65,  97,  76,  13,  27,  49*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95400" y="17841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[38,  49]     </a:t>
            </a:r>
            <a:r>
              <a:rPr lang="en-US" altLang="zh-CN" dirty="0"/>
              <a:t>65,  97,  76,  13,  27,  49*</a:t>
            </a:r>
            <a:endParaRPr lang="zh-CN" altLang="en-US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457200" y="245364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>
          <a:xfrm>
            <a:off x="1295400" y="23937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[38,  49,  65]     </a:t>
            </a:r>
            <a:r>
              <a:rPr lang="en-US" altLang="zh-CN" dirty="0"/>
              <a:t>97,  76,  13,  27,  49*</a:t>
            </a:r>
            <a:endParaRPr lang="zh-CN" altLang="en-US" dirty="0"/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57200" y="306324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295400" y="30033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[38,  49,  65,  97]     </a:t>
            </a:r>
            <a:r>
              <a:rPr lang="en-US" altLang="zh-CN" dirty="0"/>
              <a:t>76,  13,  27,  49*</a:t>
            </a:r>
            <a:endParaRPr lang="zh-CN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457200" y="365760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矩形 37"/>
          <p:cNvSpPr/>
          <p:nvPr/>
        </p:nvSpPr>
        <p:spPr>
          <a:xfrm>
            <a:off x="1295400" y="3581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[38,  49,  65,  76,  97] </a:t>
            </a:r>
            <a:r>
              <a:rPr lang="en-US" altLang="zh-CN" dirty="0"/>
              <a:t>    13,  27,  49*</a:t>
            </a:r>
            <a:endParaRPr lang="zh-CN" altLang="en-US" dirty="0"/>
          </a:p>
        </p:txBody>
      </p: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457200" y="425196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1295400" y="417576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[13,  38,  49,  65,  76,  97]</a:t>
            </a:r>
            <a:r>
              <a:rPr lang="en-US" altLang="zh-CN" dirty="0"/>
              <a:t>     27,  49*</a:t>
            </a:r>
            <a:endParaRPr lang="zh-CN" altLang="en-US" dirty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457200" y="4823901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457200" y="5425440"/>
          <a:ext cx="70104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295400" y="470916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[13,  27,  38,  49,  65,  76,  97]     </a:t>
            </a:r>
            <a:r>
              <a:rPr lang="en-US" altLang="zh-CN" dirty="0"/>
              <a:t>49*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295400" y="53126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[13,  27,  38,  49,  49*,  65,  76,  97]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533400" y="14478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533400" y="20574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533400" y="26670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533400" y="32766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=4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533400" y="3886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=5</a:t>
            </a:r>
            <a:endParaRPr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533400" y="4451157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=6</a:t>
            </a:r>
            <a:endParaRPr lang="zh-CN" altLang="en-US" dirty="0"/>
          </a:p>
        </p:txBody>
      </p:sp>
      <p:sp>
        <p:nvSpPr>
          <p:cNvPr id="95" name="矩形 94"/>
          <p:cNvSpPr/>
          <p:nvPr/>
        </p:nvSpPr>
        <p:spPr>
          <a:xfrm>
            <a:off x="533400" y="5029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=7</a:t>
            </a:r>
            <a:endParaRPr lang="zh-CN" altLang="en-US" dirty="0"/>
          </a:p>
        </p:txBody>
      </p:sp>
      <p:cxnSp>
        <p:nvCxnSpPr>
          <p:cNvPr id="62" name="直接箭头连接符 61"/>
          <p:cNvCxnSpPr/>
          <p:nvPr/>
        </p:nvCxnSpPr>
        <p:spPr bwMode="auto">
          <a:xfrm>
            <a:off x="1676400" y="16002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 flipH="1" flipV="1">
            <a:off x="1371600" y="1066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6" name="直接箭头连接符 65"/>
          <p:cNvCxnSpPr/>
          <p:nvPr/>
        </p:nvCxnSpPr>
        <p:spPr bwMode="auto">
          <a:xfrm flipV="1">
            <a:off x="1828800" y="1066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 flipV="1">
            <a:off x="1066800" y="1066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 flipH="1" flipV="1">
            <a:off x="1447800" y="16764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flipV="1">
            <a:off x="2362200" y="16764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>
            <a:off x="1676400" y="2209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5" name="直接箭头连接符 84"/>
          <p:cNvCxnSpPr/>
          <p:nvPr/>
        </p:nvCxnSpPr>
        <p:spPr bwMode="auto">
          <a:xfrm flipV="1">
            <a:off x="7620000" y="2286000"/>
            <a:ext cx="30480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8" name="直接箭头连接符 87"/>
          <p:cNvCxnSpPr/>
          <p:nvPr/>
        </p:nvCxnSpPr>
        <p:spPr bwMode="auto">
          <a:xfrm flipH="1" flipV="1">
            <a:off x="7543800" y="1600200"/>
            <a:ext cx="38100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7924800" y="2209800"/>
            <a:ext cx="88517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right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816072" y="1326957"/>
            <a:ext cx="66396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left</a:t>
            </a:r>
            <a:endParaRPr lang="zh-CN" altLang="en-US" dirty="0"/>
          </a:p>
        </p:txBody>
      </p:sp>
      <p:cxnSp>
        <p:nvCxnSpPr>
          <p:cNvPr id="98" name="直接箭头连接符 97"/>
          <p:cNvCxnSpPr/>
          <p:nvPr/>
        </p:nvCxnSpPr>
        <p:spPr bwMode="auto">
          <a:xfrm flipH="1" flipV="1">
            <a:off x="2057400" y="16764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9" name="直接箭头连接符 98"/>
          <p:cNvCxnSpPr/>
          <p:nvPr/>
        </p:nvCxnSpPr>
        <p:spPr bwMode="auto">
          <a:xfrm>
            <a:off x="2362200" y="2209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0" name="直接箭头连接符 99"/>
          <p:cNvCxnSpPr/>
          <p:nvPr/>
        </p:nvCxnSpPr>
        <p:spPr bwMode="auto">
          <a:xfrm flipH="1" flipV="1">
            <a:off x="2895600" y="16764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1" name="直接箭头连接符 100"/>
          <p:cNvCxnSpPr/>
          <p:nvPr/>
        </p:nvCxnSpPr>
        <p:spPr bwMode="auto">
          <a:xfrm flipH="1" flipV="1">
            <a:off x="1371600" y="22860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2" name="直接箭头连接符 101"/>
          <p:cNvCxnSpPr/>
          <p:nvPr/>
        </p:nvCxnSpPr>
        <p:spPr bwMode="auto">
          <a:xfrm flipV="1">
            <a:off x="2971800" y="22860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3" name="直接箭头连接符 102"/>
          <p:cNvCxnSpPr/>
          <p:nvPr/>
        </p:nvCxnSpPr>
        <p:spPr bwMode="auto">
          <a:xfrm>
            <a:off x="2362200" y="2819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4" name="直接箭头连接符 103"/>
          <p:cNvCxnSpPr/>
          <p:nvPr/>
        </p:nvCxnSpPr>
        <p:spPr bwMode="auto">
          <a:xfrm flipH="1" flipV="1">
            <a:off x="2743200" y="22860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>
            <a:off x="3048000" y="2819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6" name="直接箭头连接符 105"/>
          <p:cNvCxnSpPr/>
          <p:nvPr/>
        </p:nvCxnSpPr>
        <p:spPr bwMode="auto">
          <a:xfrm flipH="1" flipV="1">
            <a:off x="3581400" y="22860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 flipH="1" flipV="1">
            <a:off x="1447800" y="28956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09" name="直接箭头连接符 108"/>
          <p:cNvCxnSpPr/>
          <p:nvPr/>
        </p:nvCxnSpPr>
        <p:spPr bwMode="auto">
          <a:xfrm flipV="1">
            <a:off x="3733800" y="28956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>
            <a:off x="2362200" y="3352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1" name="直接箭头连接符 110"/>
          <p:cNvCxnSpPr/>
          <p:nvPr/>
        </p:nvCxnSpPr>
        <p:spPr bwMode="auto">
          <a:xfrm flipH="1" flipV="1">
            <a:off x="2743200" y="28956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2" name="直接箭头连接符 111"/>
          <p:cNvCxnSpPr/>
          <p:nvPr/>
        </p:nvCxnSpPr>
        <p:spPr bwMode="auto">
          <a:xfrm>
            <a:off x="3048000" y="3352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3" name="直接箭头连接符 112"/>
          <p:cNvCxnSpPr/>
          <p:nvPr/>
        </p:nvCxnSpPr>
        <p:spPr bwMode="auto">
          <a:xfrm flipH="1" flipV="1">
            <a:off x="3505200" y="28956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4" name="直接箭头连接符 113"/>
          <p:cNvCxnSpPr/>
          <p:nvPr/>
        </p:nvCxnSpPr>
        <p:spPr bwMode="auto">
          <a:xfrm>
            <a:off x="3733800" y="33528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5" name="直接箭头连接符 114"/>
          <p:cNvCxnSpPr/>
          <p:nvPr/>
        </p:nvCxnSpPr>
        <p:spPr bwMode="auto">
          <a:xfrm flipV="1">
            <a:off x="3200400" y="28956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6" name="直接箭头连接符 115"/>
          <p:cNvCxnSpPr/>
          <p:nvPr/>
        </p:nvCxnSpPr>
        <p:spPr bwMode="auto">
          <a:xfrm flipH="1" flipV="1">
            <a:off x="1447800" y="3505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7" name="直接箭头连接符 116"/>
          <p:cNvCxnSpPr/>
          <p:nvPr/>
        </p:nvCxnSpPr>
        <p:spPr bwMode="auto">
          <a:xfrm flipV="1">
            <a:off x="4343400" y="3505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8" name="直接箭头连接符 117"/>
          <p:cNvCxnSpPr/>
          <p:nvPr/>
        </p:nvCxnSpPr>
        <p:spPr bwMode="auto">
          <a:xfrm>
            <a:off x="3048000" y="3962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9" name="直接箭头连接符 118"/>
          <p:cNvCxnSpPr/>
          <p:nvPr/>
        </p:nvCxnSpPr>
        <p:spPr bwMode="auto">
          <a:xfrm flipV="1">
            <a:off x="2362200" y="3505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0" name="直接箭头连接符 119"/>
          <p:cNvCxnSpPr/>
          <p:nvPr/>
        </p:nvCxnSpPr>
        <p:spPr bwMode="auto">
          <a:xfrm>
            <a:off x="1676400" y="3962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1" name="直接箭头连接符 120"/>
          <p:cNvCxnSpPr/>
          <p:nvPr/>
        </p:nvCxnSpPr>
        <p:spPr bwMode="auto">
          <a:xfrm flipV="1">
            <a:off x="1066800" y="3505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2" name="直接箭头连接符 121"/>
          <p:cNvCxnSpPr/>
          <p:nvPr/>
        </p:nvCxnSpPr>
        <p:spPr bwMode="auto">
          <a:xfrm flipH="1" flipV="1">
            <a:off x="1371600" y="4087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3" name="直接箭头连接符 122"/>
          <p:cNvCxnSpPr/>
          <p:nvPr/>
        </p:nvCxnSpPr>
        <p:spPr bwMode="auto">
          <a:xfrm flipV="1">
            <a:off x="5105400" y="4087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4" name="直接箭头连接符 123"/>
          <p:cNvCxnSpPr/>
          <p:nvPr/>
        </p:nvCxnSpPr>
        <p:spPr bwMode="auto">
          <a:xfrm>
            <a:off x="3048000" y="4572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5" name="直接箭头连接符 124"/>
          <p:cNvCxnSpPr/>
          <p:nvPr/>
        </p:nvCxnSpPr>
        <p:spPr bwMode="auto">
          <a:xfrm flipV="1">
            <a:off x="2438400" y="4114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6" name="直接箭头连接符 125"/>
          <p:cNvCxnSpPr/>
          <p:nvPr/>
        </p:nvCxnSpPr>
        <p:spPr bwMode="auto">
          <a:xfrm>
            <a:off x="1752600" y="4572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7" name="直接箭头连接符 126"/>
          <p:cNvCxnSpPr/>
          <p:nvPr/>
        </p:nvCxnSpPr>
        <p:spPr bwMode="auto">
          <a:xfrm flipH="1" flipV="1">
            <a:off x="2133600" y="4114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8" name="直接箭头连接符 127"/>
          <p:cNvCxnSpPr/>
          <p:nvPr/>
        </p:nvCxnSpPr>
        <p:spPr bwMode="auto">
          <a:xfrm>
            <a:off x="2362200" y="45720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29" name="直接箭头连接符 128"/>
          <p:cNvCxnSpPr/>
          <p:nvPr/>
        </p:nvCxnSpPr>
        <p:spPr bwMode="auto">
          <a:xfrm flipV="1">
            <a:off x="1752600" y="41148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0" name="直接箭头连接符 129"/>
          <p:cNvCxnSpPr/>
          <p:nvPr/>
        </p:nvCxnSpPr>
        <p:spPr bwMode="auto">
          <a:xfrm flipH="1" flipV="1">
            <a:off x="1524000" y="4648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1" name="直接箭头连接符 130"/>
          <p:cNvCxnSpPr/>
          <p:nvPr/>
        </p:nvCxnSpPr>
        <p:spPr bwMode="auto">
          <a:xfrm flipV="1">
            <a:off x="5791200" y="4648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2" name="直接箭头连接符 131"/>
          <p:cNvCxnSpPr/>
          <p:nvPr/>
        </p:nvCxnSpPr>
        <p:spPr bwMode="auto">
          <a:xfrm>
            <a:off x="3733800" y="5105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3" name="直接箭头连接符 132"/>
          <p:cNvCxnSpPr/>
          <p:nvPr/>
        </p:nvCxnSpPr>
        <p:spPr bwMode="auto">
          <a:xfrm flipH="1" flipV="1">
            <a:off x="4191000" y="4648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4" name="直接箭头连接符 133"/>
          <p:cNvCxnSpPr/>
          <p:nvPr/>
        </p:nvCxnSpPr>
        <p:spPr bwMode="auto">
          <a:xfrm>
            <a:off x="5105400" y="5105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5" name="直接箭头连接符 134"/>
          <p:cNvCxnSpPr/>
          <p:nvPr/>
        </p:nvCxnSpPr>
        <p:spPr bwMode="auto">
          <a:xfrm flipV="1">
            <a:off x="4419600" y="4648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6" name="直接箭头连接符 135"/>
          <p:cNvCxnSpPr/>
          <p:nvPr/>
        </p:nvCxnSpPr>
        <p:spPr bwMode="auto">
          <a:xfrm>
            <a:off x="4419600" y="51054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37" name="直接箭头连接符 136"/>
          <p:cNvCxnSpPr/>
          <p:nvPr/>
        </p:nvCxnSpPr>
        <p:spPr bwMode="auto">
          <a:xfrm flipV="1">
            <a:off x="3733800" y="4648200"/>
            <a:ext cx="2286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41" name="矩形 140"/>
          <p:cNvSpPr/>
          <p:nvPr/>
        </p:nvSpPr>
        <p:spPr>
          <a:xfrm>
            <a:off x="7294673" y="3255258"/>
            <a:ext cx="1925527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mid=(</a:t>
            </a:r>
            <a:r>
              <a:rPr lang="en-US" altLang="zh-CN" dirty="0" err="1"/>
              <a:t>l+r</a:t>
            </a:r>
            <a:r>
              <a:rPr lang="en-US" altLang="zh-CN" dirty="0"/>
              <a:t>)/2</a:t>
            </a:r>
            <a:endParaRPr lang="zh-CN" altLang="en-US" dirty="0"/>
          </a:p>
        </p:txBody>
      </p:sp>
      <p:cxnSp>
        <p:nvCxnSpPr>
          <p:cNvPr id="142" name="直接箭头连接符 141"/>
          <p:cNvCxnSpPr/>
          <p:nvPr/>
        </p:nvCxnSpPr>
        <p:spPr bwMode="auto">
          <a:xfrm flipH="1">
            <a:off x="7675673" y="2971800"/>
            <a:ext cx="0" cy="480501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43" name="矩形 142"/>
          <p:cNvSpPr/>
          <p:nvPr/>
        </p:nvSpPr>
        <p:spPr>
          <a:xfrm>
            <a:off x="228600" y="5868347"/>
            <a:ext cx="8915400" cy="532453"/>
          </a:xfrm>
          <a:prstGeom prst="rect">
            <a:avLst/>
          </a:prstGeom>
          <a:solidFill>
            <a:srgbClr val="006600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dirty="0">
                <a:solidFill>
                  <a:schemeClr val="bg1"/>
                </a:solidFill>
                <a:sym typeface="Wingdings" pitchFamily="2" charset="2"/>
              </a:rPr>
              <a:t>在已排序区间，</a:t>
            </a:r>
            <a:r>
              <a:rPr lang="en-US" altLang="zh-CN" sz="2600" dirty="0">
                <a:solidFill>
                  <a:schemeClr val="bg1"/>
                </a:solidFill>
                <a:sym typeface="Wingdings" pitchFamily="2" charset="2"/>
              </a:rPr>
              <a:t>left</a:t>
            </a:r>
            <a:r>
              <a:rPr lang="zh-CN" altLang="en-US" sz="2600" dirty="0">
                <a:solidFill>
                  <a:schemeClr val="bg1"/>
                </a:solidFill>
                <a:sym typeface="Wingdings" pitchFamily="2" charset="2"/>
              </a:rPr>
              <a:t>是应插入位置，下标</a:t>
            </a:r>
            <a:r>
              <a:rPr lang="en-US" altLang="zh-CN" sz="2600" dirty="0">
                <a:solidFill>
                  <a:schemeClr val="bg1"/>
                </a:solidFill>
                <a:sym typeface="Wingdings" pitchFamily="2" charset="2"/>
              </a:rPr>
              <a:t>&gt;=left</a:t>
            </a:r>
            <a:r>
              <a:rPr lang="zh-CN" altLang="en-US" sz="2600" dirty="0">
                <a:solidFill>
                  <a:schemeClr val="bg1"/>
                </a:solidFill>
                <a:sym typeface="Wingdings" pitchFamily="2" charset="2"/>
              </a:rPr>
              <a:t>的元素后移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/>
      <p:bldP spid="34" grpId="0"/>
      <p:bldP spid="38" grpId="0"/>
      <p:bldP spid="40" grpId="0"/>
      <p:bldP spid="43" grpId="0"/>
      <p:bldP spid="44" grpId="0"/>
      <p:bldP spid="1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8.1 </a:t>
            </a:r>
            <a:r>
              <a:rPr lang="zh-CN" altLang="en-US" dirty="0">
                <a:ea typeface="黑体" pitchFamily="2" charset="-122"/>
              </a:rPr>
              <a:t>基本概念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排序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n</a:t>
            </a:r>
            <a:r>
              <a:rPr lang="zh-CN" altLang="en-US" sz="3000" kern="0" dirty="0">
                <a:latin typeface="+mn-lt"/>
              </a:rPr>
              <a:t>个记录 </a:t>
            </a:r>
            <a:r>
              <a:rPr lang="en-US" altLang="zh-CN" sz="3000" kern="0" dirty="0">
                <a:latin typeface="+mn-lt"/>
              </a:rPr>
              <a:t>{R</a:t>
            </a:r>
            <a:r>
              <a:rPr lang="en-US" altLang="zh-CN" sz="3000" b="1" kern="0" baseline="-25000" dirty="0">
                <a:latin typeface="+mn-lt"/>
              </a:rPr>
              <a:t>0</a:t>
            </a:r>
            <a:r>
              <a:rPr lang="en-US" altLang="zh-CN" sz="3000" kern="0" dirty="0">
                <a:latin typeface="+mn-lt"/>
              </a:rPr>
              <a:t>, R</a:t>
            </a:r>
            <a:r>
              <a:rPr lang="en-US" altLang="zh-CN" sz="3000" b="1" kern="0" baseline="-25000" dirty="0">
                <a:latin typeface="+mn-lt"/>
              </a:rPr>
              <a:t>1</a:t>
            </a:r>
            <a:r>
              <a:rPr lang="en-US" altLang="zh-CN" sz="3000" kern="0" dirty="0">
                <a:latin typeface="+mn-lt"/>
              </a:rPr>
              <a:t>, …, R</a:t>
            </a:r>
            <a:r>
              <a:rPr lang="en-US" altLang="zh-CN" sz="3000" b="1" kern="0" baseline="-25000" dirty="0">
                <a:latin typeface="+mn-lt"/>
              </a:rPr>
              <a:t>n-1</a:t>
            </a:r>
            <a:r>
              <a:rPr lang="en-US" altLang="zh-CN" sz="3000" kern="0" dirty="0">
                <a:latin typeface="+mn-lt"/>
              </a:rPr>
              <a:t>}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对应的</a:t>
            </a:r>
            <a:r>
              <a:rPr lang="zh-CN" altLang="en-US" sz="3000" kern="0" dirty="0"/>
              <a:t>排序</a:t>
            </a:r>
            <a:r>
              <a:rPr lang="zh-CN" altLang="en-US" sz="3000" kern="0" dirty="0">
                <a:latin typeface="+mn-lt"/>
              </a:rPr>
              <a:t>码（</a:t>
            </a:r>
            <a:r>
              <a:rPr lang="zh-CN" altLang="en-US" sz="3000" kern="0" dirty="0"/>
              <a:t>关键码</a:t>
            </a:r>
            <a:r>
              <a:rPr lang="zh-CN" altLang="en-US" sz="3000" kern="0" dirty="0">
                <a:latin typeface="+mn-lt"/>
              </a:rPr>
              <a:t>）为 </a:t>
            </a:r>
            <a:r>
              <a:rPr lang="en-US" altLang="zh-CN" sz="3000" kern="0" dirty="0">
                <a:latin typeface="+mn-lt"/>
              </a:rPr>
              <a:t>{K</a:t>
            </a:r>
            <a:r>
              <a:rPr lang="en-US" altLang="zh-CN" sz="3000" b="1" kern="0" baseline="-25000" dirty="0">
                <a:latin typeface="+mn-lt"/>
              </a:rPr>
              <a:t>0</a:t>
            </a:r>
            <a:r>
              <a:rPr lang="en-US" altLang="zh-CN" sz="3000" kern="0" dirty="0">
                <a:latin typeface="+mn-lt"/>
              </a:rPr>
              <a:t>, K</a:t>
            </a:r>
            <a:r>
              <a:rPr lang="en-US" altLang="zh-CN" sz="3000" b="1" kern="0" baseline="-25000" dirty="0">
                <a:latin typeface="+mn-lt"/>
              </a:rPr>
              <a:t>1</a:t>
            </a:r>
            <a:r>
              <a:rPr lang="en-US" altLang="zh-CN" sz="3000" kern="0" dirty="0">
                <a:latin typeface="+mn-lt"/>
              </a:rPr>
              <a:t>, …, K</a:t>
            </a:r>
            <a:r>
              <a:rPr lang="en-US" altLang="zh-CN" sz="3000" b="1" kern="0" baseline="-25000" dirty="0">
                <a:latin typeface="+mn-lt"/>
              </a:rPr>
              <a:t>n-1</a:t>
            </a:r>
            <a:r>
              <a:rPr lang="en-US" altLang="zh-CN" sz="3000" kern="0" dirty="0">
                <a:latin typeface="+mn-lt"/>
              </a:rPr>
              <a:t>}</a:t>
            </a: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稳定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  </a:t>
            </a:r>
            <a:r>
              <a:rPr lang="en-US" altLang="zh-CN" sz="3000" kern="0" dirty="0">
                <a:latin typeface="+mn-lt"/>
              </a:rPr>
              <a:t>-- </a:t>
            </a:r>
            <a:r>
              <a:rPr lang="zh-CN" altLang="en-US" sz="3000" kern="0" dirty="0">
                <a:latin typeface="+mn-lt"/>
              </a:rPr>
              <a:t>若待排序的记录中，存在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相同的排序码</a:t>
            </a:r>
            <a:r>
              <a:rPr lang="zh-CN" altLang="en-US" sz="3000" kern="0" dirty="0">
                <a:latin typeface="+mn-lt"/>
              </a:rPr>
              <a:t>，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</a:t>
            </a:r>
            <a:r>
              <a:rPr lang="zh-CN" altLang="en-US" sz="3000" kern="0" dirty="0">
                <a:latin typeface="+mn-lt"/>
              </a:rPr>
              <a:t>且，排序后，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相同排序码</a:t>
            </a:r>
            <a:r>
              <a:rPr lang="zh-CN" altLang="en-US" sz="3000" kern="0" dirty="0">
                <a:latin typeface="+mn-lt"/>
              </a:rPr>
              <a:t>的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相对次序</a:t>
            </a:r>
            <a:r>
              <a:rPr lang="zh-CN" altLang="en-US" sz="3000" kern="0" dirty="0">
                <a:latin typeface="+mn-lt"/>
              </a:rPr>
              <a:t>保持不变，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</a:t>
            </a:r>
            <a:r>
              <a:rPr lang="zh-CN" altLang="en-US" sz="3000" kern="0" dirty="0">
                <a:latin typeface="+mn-lt"/>
              </a:rPr>
              <a:t>则稳定</a:t>
            </a:r>
            <a:endParaRPr lang="en-US" altLang="zh-CN" sz="30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binSort</a:t>
            </a:r>
            <a:r>
              <a:rPr lang="en-US" altLang="zh-CN" kern="0" dirty="0">
                <a:latin typeface="+mn-lt"/>
              </a:rPr>
              <a:t>(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{ 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, j, left, right;   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>
                <a:latin typeface="+mn-lt"/>
              </a:rPr>
              <a:t> temp;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>
                <a:latin typeface="+mn-lt"/>
              </a:rPr>
              <a:t>data = 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for( </a:t>
            </a:r>
            <a:r>
              <a:rPr lang="en-US" altLang="zh-CN" kern="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=1</a:t>
            </a:r>
            <a:r>
              <a:rPr lang="en-US" altLang="zh-CN" kern="0" dirty="0">
                <a:latin typeface="+mn-lt"/>
              </a:rPr>
              <a:t>;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&lt;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-&gt;n;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temp=data[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];   </a:t>
            </a: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left=0; right=i-1;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while( </a:t>
            </a: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left&lt;=right </a:t>
            </a:r>
            <a:r>
              <a:rPr lang="en-US" altLang="zh-CN" kern="0" dirty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{    mid = (</a:t>
            </a:r>
            <a:r>
              <a:rPr lang="en-US" altLang="zh-CN" kern="0" dirty="0" err="1">
                <a:latin typeface="+mn-lt"/>
              </a:rPr>
              <a:t>left+right</a:t>
            </a:r>
            <a:r>
              <a:rPr lang="en-US" altLang="zh-CN" kern="0" dirty="0">
                <a:latin typeface="+mn-lt"/>
              </a:rPr>
              <a:t>)/2;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 if( </a:t>
            </a:r>
            <a:r>
              <a:rPr lang="en-US" altLang="zh-CN" kern="0" dirty="0" err="1">
                <a:solidFill>
                  <a:srgbClr val="C00000"/>
                </a:solidFill>
                <a:latin typeface="+mn-lt"/>
              </a:rPr>
              <a:t>temp.key</a:t>
            </a: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 &lt; data[mid].key </a:t>
            </a:r>
            <a:r>
              <a:rPr lang="en-US" altLang="zh-CN" kern="0" dirty="0">
                <a:latin typeface="+mn-lt"/>
              </a:rPr>
              <a:t>)  right = mid-1;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 else                                          left = mid+1;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}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for( 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j=i-1;  j&gt;=left;  </a:t>
            </a:r>
            <a:r>
              <a:rPr lang="en-US" altLang="zh-CN" kern="0" dirty="0">
                <a:latin typeface="+mn-lt"/>
              </a:rPr>
              <a:t>j--)    data[j+1] = data[j];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if(left !=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)   </a:t>
            </a: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data[ left ] = temp;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}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}  </a:t>
            </a:r>
          </a:p>
        </p:txBody>
      </p:sp>
      <p:sp>
        <p:nvSpPr>
          <p:cNvPr id="8" name="矩形 7"/>
          <p:cNvSpPr/>
          <p:nvPr/>
        </p:nvSpPr>
        <p:spPr>
          <a:xfrm>
            <a:off x="5791200" y="2362200"/>
            <a:ext cx="33528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已排序的左、右下标</a:t>
            </a:r>
            <a:endParaRPr lang="zh-CN" altLang="en-US" sz="2600" b="1" kern="0" baseline="-25000" dirty="0">
              <a:solidFill>
                <a:srgbClr val="008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7200" y="22413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{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400800" y="1388730"/>
            <a:ext cx="2874505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//data: </a:t>
            </a:r>
            <a:r>
              <a:rPr lang="zh-CN" altLang="en-US" sz="2600" kern="0" dirty="0">
                <a:solidFill>
                  <a:srgbClr val="008000"/>
                </a:solidFill>
              </a:rPr>
              <a:t>排序码数组</a:t>
            </a:r>
            <a:endParaRPr lang="zh-CN" altLang="en-US" sz="2600" b="1" kern="0" baseline="-25000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95800" y="3276600"/>
            <a:ext cx="3352800" cy="543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二分中心</a:t>
            </a:r>
            <a:r>
              <a:rPr lang="en-US" altLang="zh-CN" sz="2600" kern="0" dirty="0">
                <a:solidFill>
                  <a:srgbClr val="008000"/>
                </a:solidFill>
              </a:rPr>
              <a:t>mid</a:t>
            </a:r>
            <a:endParaRPr lang="zh-CN" altLang="en-US" sz="2600" b="1" kern="0" baseline="-25000" dirty="0">
              <a:solidFill>
                <a:srgbClr val="008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14600" y="5937237"/>
            <a:ext cx="6629400" cy="539763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//</a:t>
            </a:r>
            <a:r>
              <a:rPr lang="zh-CN" altLang="en-US" sz="2600" kern="0" dirty="0">
                <a:solidFill>
                  <a:schemeClr val="bg1"/>
                </a:solidFill>
              </a:rPr>
              <a:t>已排序区间中，下标</a:t>
            </a:r>
            <a:r>
              <a:rPr lang="en-US" altLang="zh-CN" sz="2600" kern="0" dirty="0">
                <a:solidFill>
                  <a:schemeClr val="bg1"/>
                </a:solidFill>
              </a:rPr>
              <a:t>&gt;=left</a:t>
            </a:r>
            <a:r>
              <a:rPr lang="zh-CN" altLang="en-US" sz="2600" kern="0" dirty="0">
                <a:solidFill>
                  <a:schemeClr val="bg1"/>
                </a:solidFill>
              </a:rPr>
              <a:t>的所有元素后移</a:t>
            </a:r>
            <a:endParaRPr lang="zh-CN" altLang="en-US" sz="2600" b="1" kern="0" baseline="-25000" dirty="0">
              <a:solidFill>
                <a:schemeClr val="bg1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990600" y="5410200"/>
            <a:ext cx="66294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箭头连接符 16"/>
          <p:cNvCxnSpPr/>
          <p:nvPr/>
        </p:nvCxnSpPr>
        <p:spPr bwMode="auto">
          <a:xfrm flipH="1" flipV="1">
            <a:off x="6781800" y="5410200"/>
            <a:ext cx="304800" cy="5334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8.2.2 </a:t>
            </a:r>
            <a:r>
              <a:rPr lang="zh-CN" altLang="en-US" dirty="0">
                <a:ea typeface="黑体" pitchFamily="2" charset="-122"/>
              </a:rPr>
              <a:t>二分插入排序</a:t>
            </a:r>
            <a:r>
              <a:rPr lang="en-US" altLang="zh-CN" dirty="0">
                <a:ea typeface="黑体" pitchFamily="2" charset="-122"/>
              </a:rPr>
              <a:t>—</a:t>
            </a:r>
            <a:r>
              <a:rPr lang="zh-CN" altLang="en-US" dirty="0">
                <a:ea typeface="黑体" pitchFamily="2" charset="-122"/>
              </a:rPr>
              <a:t>代价分析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+mn-lt"/>
              </a:rPr>
              <a:t>相比于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直接插入排序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240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1. key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的比较次数？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-- </a:t>
            </a:r>
            <a:r>
              <a:rPr lang="zh-CN" altLang="en-US" sz="3000" kern="0" dirty="0">
                <a:latin typeface="+mn-lt"/>
              </a:rPr>
              <a:t>改善，总比较次数 ≈ </a:t>
            </a:r>
            <a:r>
              <a:rPr lang="en-US" altLang="zh-CN" sz="3000" kern="0" dirty="0">
                <a:latin typeface="+mn-lt"/>
              </a:rPr>
              <a:t>nlog</a:t>
            </a:r>
            <a:r>
              <a:rPr lang="en-US" altLang="zh-CN" sz="3000" b="1" kern="0" baseline="-25000" dirty="0">
                <a:latin typeface="+mn-lt"/>
              </a:rPr>
              <a:t>2</a:t>
            </a:r>
            <a:r>
              <a:rPr lang="en-US" altLang="zh-CN" sz="3000" kern="0" dirty="0">
                <a:latin typeface="+mn-lt"/>
              </a:rPr>
              <a:t>n</a:t>
            </a: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2. record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移动（赋值）次数？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-- </a:t>
            </a:r>
            <a:r>
              <a:rPr lang="zh-CN" altLang="en-US" sz="3000" kern="0" dirty="0">
                <a:latin typeface="+mn-lt"/>
              </a:rPr>
              <a:t>没有改善，</a:t>
            </a:r>
            <a:r>
              <a:rPr lang="en-US" altLang="zh-CN" sz="3000" i="1" kern="0" dirty="0">
                <a:latin typeface="+mn-lt"/>
              </a:rPr>
              <a:t>O</a:t>
            </a:r>
            <a:r>
              <a:rPr lang="en-US" altLang="zh-CN" sz="3000" kern="0" dirty="0">
                <a:latin typeface="+mn-lt"/>
              </a:rPr>
              <a:t>(n</a:t>
            </a:r>
            <a:r>
              <a:rPr lang="en-US" altLang="zh-CN" sz="3000" b="1" kern="0" baseline="30000" dirty="0">
                <a:latin typeface="+mn-lt"/>
              </a:rPr>
              <a:t>2</a:t>
            </a:r>
            <a:r>
              <a:rPr lang="en-US" altLang="zh-CN" sz="3000" kern="0" dirty="0">
                <a:latin typeface="+mn-lt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3429000" y="5029200"/>
            <a:ext cx="5715000" cy="1040285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回顾，</a:t>
            </a:r>
            <a:r>
              <a:rPr lang="zh-CN" altLang="en-US" dirty="0">
                <a:solidFill>
                  <a:srgbClr val="FFFF00"/>
                </a:solidFill>
              </a:rPr>
              <a:t>二分查找的</a:t>
            </a:r>
            <a:endParaRPr lang="en-US" altLang="zh-CN" dirty="0">
              <a:solidFill>
                <a:srgbClr val="FFFF00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FF00"/>
                </a:solidFill>
              </a:rPr>
              <a:t>           </a:t>
            </a:r>
            <a:r>
              <a:rPr lang="zh-CN" altLang="en-US" dirty="0">
                <a:solidFill>
                  <a:srgbClr val="FFFF00"/>
                </a:solidFill>
              </a:rPr>
              <a:t>平均检索长度：</a:t>
            </a:r>
            <a:r>
              <a:rPr lang="en-US" altLang="zh-CN" i="1" dirty="0">
                <a:solidFill>
                  <a:srgbClr val="FFFF00"/>
                </a:solidFill>
              </a:rPr>
              <a:t>O</a:t>
            </a:r>
            <a:r>
              <a:rPr lang="en-US" altLang="zh-CN" dirty="0">
                <a:solidFill>
                  <a:srgbClr val="FFFF00"/>
                </a:solidFill>
              </a:rPr>
              <a:t>(log</a:t>
            </a:r>
            <a:r>
              <a:rPr lang="en-US" altLang="zh-CN" b="1" baseline="-25000" dirty="0">
                <a:solidFill>
                  <a:srgbClr val="FFFF00"/>
                </a:solidFill>
              </a:rPr>
              <a:t>2</a:t>
            </a:r>
            <a:r>
              <a:rPr lang="en-US" altLang="zh-CN" dirty="0">
                <a:solidFill>
                  <a:srgbClr val="FFFF00"/>
                </a:solidFill>
              </a:rPr>
              <a:t>n)</a:t>
            </a:r>
          </a:p>
        </p:txBody>
      </p:sp>
      <p:sp>
        <p:nvSpPr>
          <p:cNvPr id="11" name="矩形 10"/>
          <p:cNvSpPr/>
          <p:nvPr/>
        </p:nvSpPr>
        <p:spPr>
          <a:xfrm>
            <a:off x="6324600" y="2646807"/>
            <a:ext cx="2819400" cy="177279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</a:rPr>
              <a:t>二分插入排序，</a:t>
            </a:r>
            <a:endParaRPr lang="en-US" altLang="zh-CN" kern="0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</a:rPr>
              <a:t>时间复杂度：</a:t>
            </a:r>
            <a:endParaRPr lang="en-US" altLang="zh-CN" kern="0" dirty="0">
              <a:solidFill>
                <a:schemeClr val="bg1"/>
              </a:solidFill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dirty="0">
                <a:solidFill>
                  <a:schemeClr val="bg1"/>
                </a:solidFill>
              </a:rPr>
              <a:t>O</a:t>
            </a:r>
            <a:r>
              <a:rPr lang="en-US" altLang="zh-CN" dirty="0">
                <a:solidFill>
                  <a:schemeClr val="bg1"/>
                </a:solidFill>
              </a:rPr>
              <a:t>(n</a:t>
            </a:r>
            <a:r>
              <a:rPr lang="en-US" altLang="zh-CN" b="1" baseline="30000" dirty="0">
                <a:solidFill>
                  <a:schemeClr val="bg1"/>
                </a:solidFill>
              </a:rPr>
              <a:t>2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  <p:sp>
        <p:nvSpPr>
          <p:cNvPr id="12" name="右大括号 11"/>
          <p:cNvSpPr/>
          <p:nvPr/>
        </p:nvSpPr>
        <p:spPr bwMode="auto">
          <a:xfrm>
            <a:off x="5943600" y="2209800"/>
            <a:ext cx="360000" cy="2514600"/>
          </a:xfrm>
          <a:prstGeom prst="rightBrace">
            <a:avLst/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8.2.4 Shell</a:t>
            </a:r>
            <a:r>
              <a:rPr lang="zh-CN" altLang="en-US" dirty="0">
                <a:ea typeface="黑体" pitchFamily="2" charset="-122"/>
              </a:rPr>
              <a:t>排序（希尔排序）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又称：缩小增量法</a:t>
            </a:r>
            <a:endParaRPr lang="en-US" altLang="zh-CN" sz="3000" kern="0" dirty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n</a:t>
            </a:r>
            <a:r>
              <a:rPr lang="zh-CN" altLang="en-US" sz="3000" kern="0" dirty="0">
                <a:latin typeface="+mn-lt"/>
              </a:rPr>
              <a:t>个记录，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增量为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d</a:t>
            </a:r>
            <a:r>
              <a:rPr lang="en-US" altLang="zh-CN" sz="3000" b="1" kern="0" baseline="-25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，</a:t>
            </a:r>
            <a:r>
              <a:rPr lang="zh-CN" altLang="en-US" sz="3000" kern="0" dirty="0">
                <a:latin typeface="+mn-lt"/>
              </a:rPr>
              <a:t>则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分组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zh-CN" altLang="en-US" sz="3000" kern="0" dirty="0">
                <a:latin typeface="+mn-lt"/>
              </a:rPr>
              <a:t>下标 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0,   </a:t>
            </a:r>
            <a:r>
              <a:rPr lang="en-US" altLang="zh-CN" sz="3000" kern="0" dirty="0" err="1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>
                <a:solidFill>
                  <a:srgbClr val="990099"/>
                </a:solidFill>
              </a:rPr>
              <a:t>i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,        2</a:t>
            </a:r>
            <a:r>
              <a:rPr lang="en-US" altLang="zh-CN" sz="3000" kern="0" dirty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,       3</a:t>
            </a:r>
            <a:r>
              <a:rPr lang="en-US" altLang="zh-CN" sz="3000" kern="0" dirty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,       </a:t>
            </a:r>
            <a:r>
              <a:rPr lang="en-US" altLang="zh-CN" sz="3000" b="1" kern="0" dirty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>
                <a:latin typeface="+mn-lt"/>
              </a:rPr>
              <a:t>为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组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zh-CN" altLang="en-US" sz="3000" kern="0" dirty="0">
                <a:latin typeface="+mn-lt"/>
              </a:rPr>
              <a:t>下标 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1,   </a:t>
            </a:r>
            <a:r>
              <a:rPr lang="en-US" altLang="zh-CN" sz="3000" kern="0" dirty="0" err="1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 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+1,   2</a:t>
            </a:r>
            <a:r>
              <a:rPr lang="en-US" altLang="zh-CN" sz="3000" kern="0" dirty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 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+1,   3</a:t>
            </a:r>
            <a:r>
              <a:rPr lang="en-US" altLang="zh-CN" sz="3000" kern="0" dirty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 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+1,  </a:t>
            </a:r>
            <a:r>
              <a:rPr lang="en-US" altLang="zh-CN" sz="3000" b="1" kern="0" dirty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>
                <a:latin typeface="+mn-lt"/>
              </a:rPr>
              <a:t>为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组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zh-CN" altLang="en-US" sz="3000" kern="0" dirty="0">
                <a:latin typeface="+mn-lt"/>
              </a:rPr>
              <a:t>下标 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2,   </a:t>
            </a:r>
            <a:r>
              <a:rPr lang="en-US" altLang="zh-CN" sz="3000" kern="0" dirty="0" err="1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 </a:t>
            </a:r>
            <a:r>
              <a:rPr lang="en-US" altLang="zh-CN" sz="3000" kern="0" dirty="0">
                <a:solidFill>
                  <a:srgbClr val="990099"/>
                </a:solidFill>
              </a:rPr>
              <a:t>+2,   2d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 </a:t>
            </a:r>
            <a:r>
              <a:rPr lang="en-US" altLang="zh-CN" sz="3000" kern="0" dirty="0">
                <a:solidFill>
                  <a:srgbClr val="990099"/>
                </a:solidFill>
              </a:rPr>
              <a:t>+2,   3d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 </a:t>
            </a:r>
            <a:r>
              <a:rPr lang="en-US" altLang="zh-CN" sz="3000" kern="0" dirty="0">
                <a:solidFill>
                  <a:srgbClr val="990099"/>
                </a:solidFill>
              </a:rPr>
              <a:t>+2,  </a:t>
            </a:r>
            <a:r>
              <a:rPr lang="en-US" altLang="zh-CN" sz="3000" b="1" kern="0" dirty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>
                <a:latin typeface="+mn-lt"/>
              </a:rPr>
              <a:t>为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组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……   ……    ……    ……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</a:t>
            </a:r>
            <a:r>
              <a:rPr lang="zh-CN" altLang="en-US" sz="3000" kern="0" dirty="0">
                <a:latin typeface="+mn-lt"/>
              </a:rPr>
              <a:t>下标 </a:t>
            </a:r>
            <a:r>
              <a:rPr lang="en-US" altLang="zh-CN" sz="3000" kern="0" dirty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-1,   </a:t>
            </a:r>
            <a:r>
              <a:rPr lang="en-US" altLang="zh-CN" sz="3000" kern="0" dirty="0" err="1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>
                <a:solidFill>
                  <a:srgbClr val="990099"/>
                </a:solidFill>
              </a:rPr>
              <a:t>i</a:t>
            </a:r>
            <a:r>
              <a:rPr lang="en-US" altLang="zh-CN" sz="3000" kern="0" dirty="0" err="1">
                <a:solidFill>
                  <a:srgbClr val="990099"/>
                </a:solidFill>
              </a:rPr>
              <a:t>+d</a:t>
            </a:r>
            <a:r>
              <a:rPr lang="en-US" altLang="zh-CN" sz="3000" b="1" kern="0" baseline="-25000" dirty="0" err="1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 </a:t>
            </a:r>
            <a:r>
              <a:rPr lang="en-US" altLang="zh-CN" sz="3000" kern="0" dirty="0">
                <a:solidFill>
                  <a:srgbClr val="990099"/>
                </a:solidFill>
              </a:rPr>
              <a:t>-1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,   2</a:t>
            </a:r>
            <a:r>
              <a:rPr lang="en-US" altLang="zh-CN" sz="3000" kern="0" dirty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</a:t>
            </a:r>
            <a:r>
              <a:rPr lang="en-US" altLang="zh-CN" sz="3000" kern="0" dirty="0">
                <a:solidFill>
                  <a:srgbClr val="990099"/>
                </a:solidFill>
              </a:rPr>
              <a:t>+d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 </a:t>
            </a:r>
            <a:r>
              <a:rPr lang="en-US" altLang="zh-CN" sz="3000" kern="0" dirty="0">
                <a:solidFill>
                  <a:srgbClr val="990099"/>
                </a:solidFill>
              </a:rPr>
              <a:t>-1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,  </a:t>
            </a:r>
            <a:r>
              <a:rPr lang="en-US" altLang="zh-CN" sz="3000" b="1" kern="0" dirty="0">
                <a:solidFill>
                  <a:srgbClr val="990099"/>
                </a:solidFill>
                <a:latin typeface="+mn-lt"/>
              </a:rPr>
              <a:t>…… </a:t>
            </a:r>
            <a:r>
              <a:rPr lang="zh-CN" altLang="en-US" sz="3000" kern="0" dirty="0">
                <a:latin typeface="+mn-lt"/>
              </a:rPr>
              <a:t>为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组</a:t>
            </a:r>
            <a:endParaRPr lang="en-US" altLang="zh-CN" sz="30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8.2.4 Shell</a:t>
            </a:r>
            <a:r>
              <a:rPr lang="zh-CN" altLang="en-US" dirty="0">
                <a:ea typeface="黑体" pitchFamily="2" charset="-122"/>
              </a:rPr>
              <a:t>排序（希尔排序）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又称：缩小增量法</a:t>
            </a:r>
            <a:endParaRPr lang="en-US" altLang="zh-CN" sz="3000" kern="0" dirty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n</a:t>
            </a:r>
            <a:r>
              <a:rPr lang="zh-CN" altLang="en-US" sz="3000" kern="0" dirty="0">
                <a:latin typeface="+mn-lt"/>
              </a:rPr>
              <a:t>个记录，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增量为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d</a:t>
            </a:r>
            <a:r>
              <a:rPr lang="en-US" altLang="zh-CN" sz="3000" b="1" kern="0" baseline="-2500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，</a:t>
            </a:r>
            <a:r>
              <a:rPr lang="zh-CN" altLang="en-US" sz="3000" kern="0" dirty="0">
                <a:latin typeface="+mn-lt"/>
              </a:rPr>
              <a:t>则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分组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zh-CN" altLang="en-US" sz="3000" kern="0" dirty="0">
                <a:latin typeface="+mn-lt"/>
              </a:rPr>
              <a:t>下标 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0,   </a:t>
            </a:r>
            <a:r>
              <a:rPr lang="en-US" altLang="zh-CN" sz="3000" kern="0" dirty="0" err="1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>
                <a:solidFill>
                  <a:srgbClr val="990099"/>
                </a:solidFill>
              </a:rPr>
              <a:t>i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,        2</a:t>
            </a:r>
            <a:r>
              <a:rPr lang="en-US" altLang="zh-CN" sz="3000" kern="0" dirty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,       3</a:t>
            </a:r>
            <a:r>
              <a:rPr lang="en-US" altLang="zh-CN" sz="3000" kern="0" dirty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,       </a:t>
            </a:r>
            <a:r>
              <a:rPr lang="en-US" altLang="zh-CN" sz="3000" b="1" kern="0" dirty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>
                <a:latin typeface="+mn-lt"/>
              </a:rPr>
              <a:t>为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组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zh-CN" altLang="en-US" sz="3000" kern="0" dirty="0">
                <a:latin typeface="+mn-lt"/>
              </a:rPr>
              <a:t>下标 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1,   </a:t>
            </a:r>
            <a:r>
              <a:rPr lang="en-US" altLang="zh-CN" sz="3000" kern="0" dirty="0" err="1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 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+1,   2</a:t>
            </a:r>
            <a:r>
              <a:rPr lang="en-US" altLang="zh-CN" sz="3000" kern="0" dirty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 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+1,   3</a:t>
            </a:r>
            <a:r>
              <a:rPr lang="en-US" altLang="zh-CN" sz="3000" kern="0" dirty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 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+1,  </a:t>
            </a:r>
            <a:r>
              <a:rPr lang="en-US" altLang="zh-CN" sz="3000" b="1" kern="0" dirty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>
                <a:latin typeface="+mn-lt"/>
              </a:rPr>
              <a:t>为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组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zh-CN" altLang="en-US" sz="3000" kern="0" dirty="0">
                <a:latin typeface="+mn-lt"/>
              </a:rPr>
              <a:t>下标 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2,   </a:t>
            </a:r>
            <a:r>
              <a:rPr lang="en-US" altLang="zh-CN" sz="3000" kern="0" dirty="0" err="1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 </a:t>
            </a:r>
            <a:r>
              <a:rPr lang="en-US" altLang="zh-CN" sz="3000" kern="0" dirty="0">
                <a:solidFill>
                  <a:srgbClr val="990099"/>
                </a:solidFill>
              </a:rPr>
              <a:t>+2,   2d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 </a:t>
            </a:r>
            <a:r>
              <a:rPr lang="en-US" altLang="zh-CN" sz="3000" kern="0" dirty="0">
                <a:solidFill>
                  <a:srgbClr val="990099"/>
                </a:solidFill>
              </a:rPr>
              <a:t>+2,   3d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 </a:t>
            </a:r>
            <a:r>
              <a:rPr lang="en-US" altLang="zh-CN" sz="3000" kern="0" dirty="0">
                <a:solidFill>
                  <a:srgbClr val="990099"/>
                </a:solidFill>
              </a:rPr>
              <a:t>+2,  </a:t>
            </a:r>
            <a:r>
              <a:rPr lang="en-US" altLang="zh-CN" sz="3000" b="1" kern="0" dirty="0">
                <a:solidFill>
                  <a:srgbClr val="990099"/>
                </a:solidFill>
                <a:latin typeface="+mn-lt"/>
              </a:rPr>
              <a:t>……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</a:t>
            </a:r>
            <a:r>
              <a:rPr lang="zh-CN" altLang="en-US" sz="3000" kern="0" dirty="0">
                <a:latin typeface="+mn-lt"/>
              </a:rPr>
              <a:t>为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组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……   ……    ……    ……</a:t>
            </a: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</a:t>
            </a:r>
            <a:r>
              <a:rPr lang="zh-CN" altLang="en-US" sz="3000" kern="0" dirty="0">
                <a:latin typeface="+mn-lt"/>
              </a:rPr>
              <a:t>下标 </a:t>
            </a:r>
            <a:r>
              <a:rPr lang="en-US" altLang="zh-CN" sz="3000" kern="0" dirty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-1,   </a:t>
            </a:r>
            <a:r>
              <a:rPr lang="en-US" altLang="zh-CN" sz="3000" kern="0" dirty="0" err="1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 err="1">
                <a:solidFill>
                  <a:srgbClr val="990099"/>
                </a:solidFill>
              </a:rPr>
              <a:t>i</a:t>
            </a:r>
            <a:r>
              <a:rPr lang="en-US" altLang="zh-CN" sz="3000" kern="0" dirty="0" err="1">
                <a:solidFill>
                  <a:srgbClr val="990099"/>
                </a:solidFill>
              </a:rPr>
              <a:t>+d</a:t>
            </a:r>
            <a:r>
              <a:rPr lang="en-US" altLang="zh-CN" sz="3000" b="1" kern="0" baseline="-25000" dirty="0" err="1">
                <a:solidFill>
                  <a:srgbClr val="990099"/>
                </a:solidFill>
              </a:rPr>
              <a:t>i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 </a:t>
            </a:r>
            <a:r>
              <a:rPr lang="en-US" altLang="zh-CN" sz="3000" kern="0" dirty="0">
                <a:solidFill>
                  <a:srgbClr val="990099"/>
                </a:solidFill>
              </a:rPr>
              <a:t>-1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,   2</a:t>
            </a:r>
            <a:r>
              <a:rPr lang="en-US" altLang="zh-CN" sz="3000" kern="0" dirty="0">
                <a:solidFill>
                  <a:srgbClr val="990099"/>
                </a:solidFill>
              </a:rPr>
              <a:t>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</a:t>
            </a:r>
            <a:r>
              <a:rPr lang="en-US" altLang="zh-CN" sz="3000" kern="0" dirty="0">
                <a:solidFill>
                  <a:srgbClr val="990099"/>
                </a:solidFill>
              </a:rPr>
              <a:t>+d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i </a:t>
            </a:r>
            <a:r>
              <a:rPr lang="en-US" altLang="zh-CN" sz="3000" kern="0" dirty="0">
                <a:solidFill>
                  <a:srgbClr val="990099"/>
                </a:solidFill>
              </a:rPr>
              <a:t>-1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,  </a:t>
            </a:r>
            <a:r>
              <a:rPr lang="en-US" altLang="zh-CN" sz="3000" b="1" kern="0" dirty="0">
                <a:solidFill>
                  <a:srgbClr val="990099"/>
                </a:solidFill>
                <a:latin typeface="+mn-lt"/>
              </a:rPr>
              <a:t>…… </a:t>
            </a:r>
            <a:r>
              <a:rPr lang="zh-CN" altLang="en-US" sz="3000" kern="0" dirty="0">
                <a:latin typeface="+mn-lt"/>
              </a:rPr>
              <a:t>为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组</a:t>
            </a:r>
            <a:endParaRPr lang="en-US" altLang="zh-CN" sz="3000" kern="0" dirty="0"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66800" y="3124200"/>
            <a:ext cx="7848600" cy="2717667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dirty="0"/>
              <a:t>例：</a:t>
            </a:r>
            <a:r>
              <a:rPr lang="en-US" altLang="zh-CN" dirty="0"/>
              <a:t>49,  38,  65,  97,  76,  13,  27,  49*</a:t>
            </a:r>
          </a:p>
          <a:p>
            <a:pPr>
              <a:lnSpc>
                <a:spcPct val="130000"/>
              </a:lnSpc>
              <a:spcBef>
                <a:spcPts val="1800"/>
              </a:spcBef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初始</a:t>
            </a:r>
            <a:r>
              <a:rPr lang="en-US" altLang="zh-CN" dirty="0"/>
              <a:t>d=4</a:t>
            </a:r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zh-CN" altLang="en-US" dirty="0"/>
              <a:t>则，分组为：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zh-CN" dirty="0"/>
              <a:t>       {49, 76}</a:t>
            </a:r>
            <a:r>
              <a:rPr lang="zh-CN" altLang="en-US" dirty="0"/>
              <a:t>，</a:t>
            </a:r>
            <a:r>
              <a:rPr lang="en-US" altLang="zh-CN" dirty="0"/>
              <a:t>{38, 13}</a:t>
            </a:r>
            <a:r>
              <a:rPr lang="zh-CN" altLang="en-US" dirty="0"/>
              <a:t>，</a:t>
            </a:r>
            <a:r>
              <a:rPr lang="en-US" altLang="zh-CN" dirty="0"/>
              <a:t>{65, 27}</a:t>
            </a:r>
            <a:r>
              <a:rPr lang="zh-CN" altLang="en-US" dirty="0"/>
              <a:t>，</a:t>
            </a:r>
            <a:r>
              <a:rPr lang="en-US" altLang="zh-CN" dirty="0"/>
              <a:t>{97, 49*}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 bwMode="auto">
          <a:xfrm>
            <a:off x="2060812" y="3603009"/>
            <a:ext cx="2784143" cy="570931"/>
          </a:xfrm>
          <a:custGeom>
            <a:avLst/>
            <a:gdLst>
              <a:gd name="connsiteX0" fmla="*/ 0 w 2784143"/>
              <a:gd name="connsiteY0" fmla="*/ 27295 h 570931"/>
              <a:gd name="connsiteX1" fmla="*/ 641445 w 2784143"/>
              <a:gd name="connsiteY1" fmla="*/ 313898 h 570931"/>
              <a:gd name="connsiteX2" fmla="*/ 1719618 w 2784143"/>
              <a:gd name="connsiteY2" fmla="*/ 518615 h 570931"/>
              <a:gd name="connsiteX3" fmla="*/ 2784143 w 2784143"/>
              <a:gd name="connsiteY3" fmla="*/ 0 h 570931"/>
              <a:gd name="connsiteX4" fmla="*/ 2784143 w 2784143"/>
              <a:gd name="connsiteY4" fmla="*/ 0 h 570931"/>
              <a:gd name="connsiteX5" fmla="*/ 2784143 w 2784143"/>
              <a:gd name="connsiteY5" fmla="*/ 0 h 570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84143" h="570931">
                <a:moveTo>
                  <a:pt x="0" y="27295"/>
                </a:moveTo>
                <a:cubicBezTo>
                  <a:pt x="177421" y="129653"/>
                  <a:pt x="354842" y="232011"/>
                  <a:pt x="641445" y="313898"/>
                </a:cubicBezTo>
                <a:cubicBezTo>
                  <a:pt x="928048" y="395785"/>
                  <a:pt x="1362502" y="570931"/>
                  <a:pt x="1719618" y="518615"/>
                </a:cubicBezTo>
                <a:cubicBezTo>
                  <a:pt x="2076734" y="466299"/>
                  <a:pt x="2784143" y="0"/>
                  <a:pt x="2784143" y="0"/>
                </a:cubicBezTo>
                <a:lnTo>
                  <a:pt x="2784143" y="0"/>
                </a:lnTo>
                <a:lnTo>
                  <a:pt x="2784143" y="0"/>
                </a:lnTo>
              </a:path>
            </a:pathLst>
          </a:cu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2811439" y="3562066"/>
            <a:ext cx="2729552" cy="495868"/>
          </a:xfrm>
          <a:custGeom>
            <a:avLst/>
            <a:gdLst>
              <a:gd name="connsiteX0" fmla="*/ 0 w 2729552"/>
              <a:gd name="connsiteY0" fmla="*/ 0 h 495868"/>
              <a:gd name="connsiteX1" fmla="*/ 900752 w 2729552"/>
              <a:gd name="connsiteY1" fmla="*/ 409433 h 495868"/>
              <a:gd name="connsiteX2" fmla="*/ 2060812 w 2729552"/>
              <a:gd name="connsiteY2" fmla="*/ 436728 h 495868"/>
              <a:gd name="connsiteX3" fmla="*/ 2729552 w 2729552"/>
              <a:gd name="connsiteY3" fmla="*/ 54591 h 495868"/>
              <a:gd name="connsiteX4" fmla="*/ 2729552 w 2729552"/>
              <a:gd name="connsiteY4" fmla="*/ 54591 h 495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9552" h="495868">
                <a:moveTo>
                  <a:pt x="0" y="0"/>
                </a:moveTo>
                <a:cubicBezTo>
                  <a:pt x="278641" y="168322"/>
                  <a:pt x="557283" y="336645"/>
                  <a:pt x="900752" y="409433"/>
                </a:cubicBezTo>
                <a:cubicBezTo>
                  <a:pt x="1244221" y="482221"/>
                  <a:pt x="1756012" y="495868"/>
                  <a:pt x="2060812" y="436728"/>
                </a:cubicBezTo>
                <a:cubicBezTo>
                  <a:pt x="2365612" y="377588"/>
                  <a:pt x="2729552" y="54591"/>
                  <a:pt x="2729552" y="54591"/>
                </a:cubicBezTo>
                <a:lnTo>
                  <a:pt x="2729552" y="54591"/>
                </a:lnTo>
              </a:path>
            </a:pathLst>
          </a:custGeom>
          <a:noFill/>
          <a:ln w="349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3521122" y="3575713"/>
            <a:ext cx="2661314" cy="309349"/>
          </a:xfrm>
          <a:custGeom>
            <a:avLst/>
            <a:gdLst>
              <a:gd name="connsiteX0" fmla="*/ 0 w 2661314"/>
              <a:gd name="connsiteY0" fmla="*/ 0 h 309349"/>
              <a:gd name="connsiteX1" fmla="*/ 586854 w 2661314"/>
              <a:gd name="connsiteY1" fmla="*/ 204717 h 309349"/>
              <a:gd name="connsiteX2" fmla="*/ 1296538 w 2661314"/>
              <a:gd name="connsiteY2" fmla="*/ 300251 h 309349"/>
              <a:gd name="connsiteX3" fmla="*/ 2333768 w 2661314"/>
              <a:gd name="connsiteY3" fmla="*/ 259308 h 309349"/>
              <a:gd name="connsiteX4" fmla="*/ 2661314 w 2661314"/>
              <a:gd name="connsiteY4" fmla="*/ 27296 h 309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314" h="309349">
                <a:moveTo>
                  <a:pt x="0" y="0"/>
                </a:moveTo>
                <a:cubicBezTo>
                  <a:pt x="185382" y="77337"/>
                  <a:pt x="370764" y="154675"/>
                  <a:pt x="586854" y="204717"/>
                </a:cubicBezTo>
                <a:cubicBezTo>
                  <a:pt x="802944" y="254759"/>
                  <a:pt x="1005386" y="291153"/>
                  <a:pt x="1296538" y="300251"/>
                </a:cubicBezTo>
                <a:cubicBezTo>
                  <a:pt x="1587690" y="309349"/>
                  <a:pt x="2106305" y="304801"/>
                  <a:pt x="2333768" y="259308"/>
                </a:cubicBezTo>
                <a:cubicBezTo>
                  <a:pt x="2561231" y="213816"/>
                  <a:pt x="2611272" y="120556"/>
                  <a:pt x="2661314" y="27296"/>
                </a:cubicBezTo>
              </a:path>
            </a:pathLst>
          </a:custGeom>
          <a:noFill/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任意多边形 11"/>
          <p:cNvSpPr/>
          <p:nvPr/>
        </p:nvSpPr>
        <p:spPr bwMode="auto">
          <a:xfrm>
            <a:off x="4094328" y="3562066"/>
            <a:ext cx="2866030" cy="807492"/>
          </a:xfrm>
          <a:custGeom>
            <a:avLst/>
            <a:gdLst>
              <a:gd name="connsiteX0" fmla="*/ 0 w 2866030"/>
              <a:gd name="connsiteY0" fmla="*/ 27295 h 807492"/>
              <a:gd name="connsiteX1" fmla="*/ 354842 w 2866030"/>
              <a:gd name="connsiteY1" fmla="*/ 696035 h 807492"/>
              <a:gd name="connsiteX2" fmla="*/ 1364776 w 2866030"/>
              <a:gd name="connsiteY2" fmla="*/ 696035 h 807492"/>
              <a:gd name="connsiteX3" fmla="*/ 2579427 w 2866030"/>
              <a:gd name="connsiteY3" fmla="*/ 655092 h 807492"/>
              <a:gd name="connsiteX4" fmla="*/ 2866030 w 2866030"/>
              <a:gd name="connsiteY4" fmla="*/ 0 h 807492"/>
              <a:gd name="connsiteX5" fmla="*/ 2866030 w 2866030"/>
              <a:gd name="connsiteY5" fmla="*/ 0 h 807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6030" h="807492">
                <a:moveTo>
                  <a:pt x="0" y="27295"/>
                </a:moveTo>
                <a:cubicBezTo>
                  <a:pt x="63689" y="305936"/>
                  <a:pt x="127379" y="584578"/>
                  <a:pt x="354842" y="696035"/>
                </a:cubicBezTo>
                <a:cubicBezTo>
                  <a:pt x="582305" y="807492"/>
                  <a:pt x="994012" y="702859"/>
                  <a:pt x="1364776" y="696035"/>
                </a:cubicBezTo>
                <a:cubicBezTo>
                  <a:pt x="1735540" y="689211"/>
                  <a:pt x="2329218" y="771098"/>
                  <a:pt x="2579427" y="655092"/>
                </a:cubicBezTo>
                <a:cubicBezTo>
                  <a:pt x="2829636" y="539086"/>
                  <a:pt x="2866030" y="0"/>
                  <a:pt x="2866030" y="0"/>
                </a:cubicBezTo>
                <a:lnTo>
                  <a:pt x="2866030" y="0"/>
                </a:lnTo>
              </a:path>
            </a:pathLst>
          </a:custGeom>
          <a:noFill/>
          <a:ln w="349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8.2.4 Shell</a:t>
            </a:r>
            <a:r>
              <a:rPr lang="zh-CN" altLang="en-US" dirty="0">
                <a:ea typeface="黑体" pitchFamily="2" charset="-122"/>
              </a:rPr>
              <a:t>排序（希尔排序）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例：</a:t>
            </a:r>
            <a:r>
              <a:rPr lang="en-US" altLang="zh-CN" sz="3000" dirty="0"/>
              <a:t>49,  38,  65,  97,  13,  76,  27,  49*</a:t>
            </a:r>
            <a:r>
              <a:rPr lang="zh-CN" altLang="en-US" sz="3000" dirty="0"/>
              <a:t>，初始</a:t>
            </a:r>
            <a:r>
              <a:rPr lang="en-US" altLang="zh-CN" sz="3000" dirty="0"/>
              <a:t>d</a:t>
            </a:r>
            <a:r>
              <a:rPr lang="en-US" altLang="zh-CN" sz="3000" baseline="-25000" dirty="0"/>
              <a:t>1</a:t>
            </a:r>
            <a:r>
              <a:rPr lang="en-US" altLang="zh-CN" sz="3000" dirty="0"/>
              <a:t>=4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85800" y="3145954"/>
            <a:ext cx="8458200" cy="3093154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chemeClr val="bg1"/>
                </a:solidFill>
              </a:rPr>
              <a:t>Shell</a:t>
            </a:r>
            <a:r>
              <a:rPr lang="zh-CN" altLang="en-US" sz="3000" kern="0" dirty="0">
                <a:solidFill>
                  <a:schemeClr val="bg1"/>
                </a:solidFill>
              </a:rPr>
              <a:t>排序思路：</a:t>
            </a:r>
            <a:endParaRPr lang="en-US" altLang="zh-CN" sz="3000" kern="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000" kern="0" dirty="0">
                <a:solidFill>
                  <a:schemeClr val="bg1"/>
                </a:solidFill>
              </a:rPr>
              <a:t>增量为</a:t>
            </a:r>
            <a:r>
              <a:rPr lang="en-US" altLang="zh-CN" sz="3000" kern="0" dirty="0">
                <a:solidFill>
                  <a:schemeClr val="bg1"/>
                </a:solidFill>
              </a:rPr>
              <a:t>d</a:t>
            </a:r>
            <a:r>
              <a:rPr lang="en-US" altLang="zh-CN" sz="3000" b="1" kern="0" baseline="-25000" dirty="0">
                <a:solidFill>
                  <a:schemeClr val="bg1"/>
                </a:solidFill>
              </a:rPr>
              <a:t>1</a:t>
            </a:r>
            <a:r>
              <a:rPr lang="zh-CN" altLang="en-US" sz="3000" kern="0" dirty="0">
                <a:solidFill>
                  <a:schemeClr val="bg1"/>
                </a:solidFill>
              </a:rPr>
              <a:t>时，在各组内，进行 </a:t>
            </a:r>
            <a:r>
              <a:rPr lang="zh-CN" altLang="en-US" sz="3000" kern="0" dirty="0">
                <a:solidFill>
                  <a:srgbClr val="FF9999"/>
                </a:solidFill>
              </a:rPr>
              <a:t>排序</a:t>
            </a:r>
            <a:endParaRPr lang="en-US" altLang="zh-CN" sz="3000" kern="0" dirty="0">
              <a:solidFill>
                <a:srgbClr val="FF99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AutoNum type="arabicPeriod"/>
              <a:defRPr/>
            </a:pPr>
            <a:r>
              <a:rPr lang="zh-CN" altLang="en-US" sz="3000" kern="0" dirty="0">
                <a:solidFill>
                  <a:srgbClr val="FFFF00"/>
                </a:solidFill>
              </a:rPr>
              <a:t>减小增量，</a:t>
            </a:r>
            <a:r>
              <a:rPr lang="zh-CN" altLang="en-US" sz="3000" kern="0" dirty="0">
                <a:solidFill>
                  <a:schemeClr val="bg1"/>
                </a:solidFill>
              </a:rPr>
              <a:t>重新分组，组内 </a:t>
            </a:r>
            <a:r>
              <a:rPr lang="zh-CN" altLang="en-US" sz="3000" kern="0" dirty="0">
                <a:solidFill>
                  <a:srgbClr val="FF9999"/>
                </a:solidFill>
              </a:rPr>
              <a:t>排序</a:t>
            </a:r>
            <a:endParaRPr lang="en-US" altLang="zh-CN" sz="3000" kern="0" dirty="0">
              <a:solidFill>
                <a:srgbClr val="FF9999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chemeClr val="bg1"/>
                </a:solidFill>
              </a:rPr>
              <a:t>3.  </a:t>
            </a:r>
            <a:r>
              <a:rPr lang="zh-CN" altLang="en-US" sz="3000" kern="0" dirty="0">
                <a:solidFill>
                  <a:schemeClr val="bg1"/>
                </a:solidFill>
              </a:rPr>
              <a:t>重复</a:t>
            </a:r>
            <a:r>
              <a:rPr lang="en-US" altLang="zh-CN" sz="3000" kern="0" dirty="0">
                <a:solidFill>
                  <a:schemeClr val="bg1"/>
                </a:solidFill>
              </a:rPr>
              <a:t>2</a:t>
            </a:r>
            <a:r>
              <a:rPr lang="zh-CN" altLang="en-US" sz="3000" kern="0" dirty="0">
                <a:solidFill>
                  <a:schemeClr val="bg1"/>
                </a:solidFill>
              </a:rPr>
              <a:t>， 直到</a:t>
            </a:r>
            <a:r>
              <a:rPr lang="en-US" altLang="zh-CN" sz="3000" kern="0" dirty="0" err="1">
                <a:solidFill>
                  <a:schemeClr val="bg1"/>
                </a:solidFill>
              </a:rPr>
              <a:t>d</a:t>
            </a:r>
            <a:r>
              <a:rPr lang="en-US" altLang="zh-CN" sz="3000" b="1" kern="0" baseline="-25000" dirty="0" err="1">
                <a:solidFill>
                  <a:schemeClr val="bg1"/>
                </a:solidFill>
              </a:rPr>
              <a:t>i</a:t>
            </a:r>
            <a:r>
              <a:rPr lang="en-US" altLang="zh-CN" sz="3000" kern="0" dirty="0">
                <a:solidFill>
                  <a:schemeClr val="bg1"/>
                </a:solidFill>
              </a:rPr>
              <a:t>==1</a:t>
            </a:r>
            <a:r>
              <a:rPr lang="zh-CN" altLang="en-US" sz="3000" kern="0" dirty="0">
                <a:solidFill>
                  <a:schemeClr val="bg1"/>
                </a:solidFill>
              </a:rPr>
              <a:t>，所有记录在同一组，</a:t>
            </a:r>
            <a:endParaRPr lang="en-US" altLang="zh-CN" sz="3000" kern="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chemeClr val="bg1"/>
                </a:solidFill>
              </a:rPr>
              <a:t>     </a:t>
            </a:r>
            <a:r>
              <a:rPr lang="zh-CN" altLang="en-US" sz="3000" kern="0" dirty="0">
                <a:solidFill>
                  <a:schemeClr val="bg1"/>
                </a:solidFill>
              </a:rPr>
              <a:t>组内 </a:t>
            </a:r>
            <a:r>
              <a:rPr lang="zh-CN" altLang="en-US" sz="3000" kern="0" dirty="0">
                <a:solidFill>
                  <a:srgbClr val="FF9999"/>
                </a:solidFill>
              </a:rPr>
              <a:t>排序</a:t>
            </a:r>
            <a:endParaRPr lang="en-US" altLang="zh-CN" sz="3000" kern="0" dirty="0">
              <a:solidFill>
                <a:srgbClr val="FF9999"/>
              </a:solidFill>
            </a:endParaRPr>
          </a:p>
        </p:txBody>
      </p:sp>
      <p:sp>
        <p:nvSpPr>
          <p:cNvPr id="81" name="椭圆 80"/>
          <p:cNvSpPr/>
          <p:nvPr/>
        </p:nvSpPr>
        <p:spPr bwMode="auto">
          <a:xfrm>
            <a:off x="6172200" y="3800708"/>
            <a:ext cx="10668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6629400" y="3114908"/>
            <a:ext cx="2514600" cy="630942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直接插入排序</a:t>
            </a:r>
          </a:p>
        </p:txBody>
      </p:sp>
      <p:cxnSp>
        <p:nvCxnSpPr>
          <p:cNvPr id="83" name="直接连接符 82"/>
          <p:cNvCxnSpPr>
            <a:stCxn id="81" idx="6"/>
            <a:endCxn id="82" idx="2"/>
          </p:cNvCxnSpPr>
          <p:nvPr/>
        </p:nvCxnSpPr>
        <p:spPr bwMode="auto">
          <a:xfrm flipV="1">
            <a:off x="7239000" y="3745850"/>
            <a:ext cx="647700" cy="359658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椭圆 83"/>
          <p:cNvSpPr/>
          <p:nvPr/>
        </p:nvSpPr>
        <p:spPr bwMode="auto">
          <a:xfrm>
            <a:off x="1143000" y="4410308"/>
            <a:ext cx="1828800" cy="6096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057400" y="2667000"/>
            <a:ext cx="3276600" cy="1175706"/>
          </a:xfrm>
          <a:prstGeom prst="rect">
            <a:avLst/>
          </a:prstGeom>
          <a:solidFill>
            <a:srgbClr val="FFCCCC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初始：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</a:t>
            </a:r>
            <a:r>
              <a:rPr lang="en-US" altLang="zh-CN" sz="3200" b="1" baseline="-25000" dirty="0"/>
              <a:t>1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= n/2</a:t>
            </a:r>
          </a:p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/>
              <a:t>模式：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</a:t>
            </a:r>
            <a:r>
              <a:rPr kumimoji="0" lang="en-US" altLang="zh-CN" sz="3200" b="1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i+1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= 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d</a:t>
            </a:r>
            <a:r>
              <a:rPr kumimoji="0" lang="en-US" altLang="zh-CN" sz="3200" b="1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i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/2</a:t>
            </a:r>
            <a:endParaRPr kumimoji="0" lang="zh-CN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6" name="直接连接符 85"/>
          <p:cNvCxnSpPr>
            <a:stCxn id="84" idx="6"/>
            <a:endCxn id="85" idx="2"/>
          </p:cNvCxnSpPr>
          <p:nvPr/>
        </p:nvCxnSpPr>
        <p:spPr bwMode="auto">
          <a:xfrm flipV="1">
            <a:off x="2971800" y="3842706"/>
            <a:ext cx="723900" cy="872402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接连接符 100"/>
          <p:cNvCxnSpPr/>
          <p:nvPr/>
        </p:nvCxnSpPr>
        <p:spPr bwMode="auto">
          <a:xfrm>
            <a:off x="1447800" y="21336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 flipV="1">
            <a:off x="1447800" y="202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/>
          <p:nvPr/>
        </p:nvCxnSpPr>
        <p:spPr bwMode="auto">
          <a:xfrm flipV="1">
            <a:off x="4419600" y="202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/>
          <p:nvPr/>
        </p:nvCxnSpPr>
        <p:spPr bwMode="auto">
          <a:xfrm>
            <a:off x="2133600" y="23622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/>
          <p:nvPr/>
        </p:nvCxnSpPr>
        <p:spPr bwMode="auto">
          <a:xfrm flipV="1">
            <a:off x="2133600" y="220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/>
          <p:nvPr/>
        </p:nvCxnSpPr>
        <p:spPr bwMode="auto">
          <a:xfrm flipV="1">
            <a:off x="5105400" y="220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/>
          <p:nvPr/>
        </p:nvCxnSpPr>
        <p:spPr bwMode="auto">
          <a:xfrm>
            <a:off x="2895600" y="15516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/>
          <p:nvPr/>
        </p:nvCxnSpPr>
        <p:spPr bwMode="auto">
          <a:xfrm flipV="1">
            <a:off x="2895600" y="1524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直接连接符 110"/>
          <p:cNvCxnSpPr/>
          <p:nvPr/>
        </p:nvCxnSpPr>
        <p:spPr bwMode="auto">
          <a:xfrm flipV="1">
            <a:off x="5867400" y="1524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>
            <a:off x="3657600" y="13230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 flipV="1">
            <a:off x="3657600" y="12954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/>
          <p:nvPr/>
        </p:nvCxnSpPr>
        <p:spPr bwMode="auto">
          <a:xfrm flipV="1">
            <a:off x="6629400" y="12954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4" grpId="0" animBg="1"/>
      <p:bldP spid="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8.2.4 Shell</a:t>
            </a:r>
            <a:r>
              <a:rPr lang="zh-CN" altLang="en-US" dirty="0">
                <a:ea typeface="黑体" pitchFamily="2" charset="-122"/>
              </a:rPr>
              <a:t>排序（希尔排序）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例：</a:t>
            </a:r>
            <a:r>
              <a:rPr lang="en-US" altLang="zh-CN" sz="3000" dirty="0"/>
              <a:t>49,  38,  65,  97,  13,  76,  27,  49*</a:t>
            </a:r>
            <a:r>
              <a:rPr lang="zh-CN" altLang="en-US" sz="3000" dirty="0"/>
              <a:t>，</a:t>
            </a:r>
            <a:r>
              <a:rPr lang="zh-CN" altLang="en-US" sz="3000" dirty="0">
                <a:solidFill>
                  <a:srgbClr val="990099"/>
                </a:solidFill>
              </a:rPr>
              <a:t>初始</a:t>
            </a:r>
            <a:r>
              <a:rPr lang="en-US" altLang="zh-CN" sz="3000" dirty="0">
                <a:solidFill>
                  <a:srgbClr val="990099"/>
                </a:solidFill>
              </a:rPr>
              <a:t>d</a:t>
            </a:r>
            <a:r>
              <a:rPr lang="en-US" altLang="zh-CN" sz="3000" baseline="-25000" dirty="0">
                <a:solidFill>
                  <a:srgbClr val="990099"/>
                </a:solidFill>
              </a:rPr>
              <a:t>1</a:t>
            </a:r>
            <a:r>
              <a:rPr lang="en-US" altLang="zh-CN" sz="3000" dirty="0">
                <a:solidFill>
                  <a:srgbClr val="990099"/>
                </a:solidFill>
              </a:rPr>
              <a:t>=4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cxnSp>
        <p:nvCxnSpPr>
          <p:cNvPr id="101" name="直接连接符 100"/>
          <p:cNvCxnSpPr/>
          <p:nvPr/>
        </p:nvCxnSpPr>
        <p:spPr bwMode="auto">
          <a:xfrm>
            <a:off x="1447800" y="21336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直接连接符 101"/>
          <p:cNvCxnSpPr/>
          <p:nvPr/>
        </p:nvCxnSpPr>
        <p:spPr bwMode="auto">
          <a:xfrm flipV="1">
            <a:off x="1447800" y="202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/>
          <p:nvPr/>
        </p:nvCxnSpPr>
        <p:spPr bwMode="auto">
          <a:xfrm flipV="1">
            <a:off x="4419600" y="202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/>
          <p:nvPr/>
        </p:nvCxnSpPr>
        <p:spPr bwMode="auto">
          <a:xfrm>
            <a:off x="2133600" y="23622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/>
          <p:nvPr/>
        </p:nvCxnSpPr>
        <p:spPr bwMode="auto">
          <a:xfrm flipV="1">
            <a:off x="2133600" y="220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直接连接符 107"/>
          <p:cNvCxnSpPr/>
          <p:nvPr/>
        </p:nvCxnSpPr>
        <p:spPr bwMode="auto">
          <a:xfrm flipV="1">
            <a:off x="5105400" y="2209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直接连接符 108"/>
          <p:cNvCxnSpPr/>
          <p:nvPr/>
        </p:nvCxnSpPr>
        <p:spPr bwMode="auto">
          <a:xfrm>
            <a:off x="2895600" y="15516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/>
          <p:nvPr/>
        </p:nvCxnSpPr>
        <p:spPr bwMode="auto">
          <a:xfrm flipV="1">
            <a:off x="2895600" y="1524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直接连接符 110"/>
          <p:cNvCxnSpPr/>
          <p:nvPr/>
        </p:nvCxnSpPr>
        <p:spPr bwMode="auto">
          <a:xfrm flipV="1">
            <a:off x="5867400" y="1524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直接连接符 111"/>
          <p:cNvCxnSpPr/>
          <p:nvPr/>
        </p:nvCxnSpPr>
        <p:spPr bwMode="auto">
          <a:xfrm>
            <a:off x="3657600" y="1323000"/>
            <a:ext cx="2971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直接连接符 112"/>
          <p:cNvCxnSpPr/>
          <p:nvPr/>
        </p:nvCxnSpPr>
        <p:spPr bwMode="auto">
          <a:xfrm flipV="1">
            <a:off x="3657600" y="12954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/>
          <p:nvPr/>
        </p:nvCxnSpPr>
        <p:spPr bwMode="auto">
          <a:xfrm flipV="1">
            <a:off x="6629400" y="12954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下箭头 23"/>
          <p:cNvSpPr/>
          <p:nvPr/>
        </p:nvSpPr>
        <p:spPr bwMode="auto">
          <a:xfrm>
            <a:off x="3810000" y="2438400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1910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49</a:t>
            </a:r>
            <a:endParaRPr lang="zh-CN" altLang="en-US" sz="3000" dirty="0"/>
          </a:p>
        </p:txBody>
      </p:sp>
      <p:sp>
        <p:nvSpPr>
          <p:cNvPr id="27" name="矩形 26"/>
          <p:cNvSpPr/>
          <p:nvPr/>
        </p:nvSpPr>
        <p:spPr>
          <a:xfrm>
            <a:off x="1187416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13</a:t>
            </a:r>
            <a:endParaRPr lang="zh-CN" altLang="en-US" sz="3000" dirty="0"/>
          </a:p>
        </p:txBody>
      </p:sp>
      <p:sp>
        <p:nvSpPr>
          <p:cNvPr id="28" name="矩形 27"/>
          <p:cNvSpPr/>
          <p:nvPr/>
        </p:nvSpPr>
        <p:spPr>
          <a:xfrm>
            <a:off x="19050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38</a:t>
            </a:r>
            <a:endParaRPr lang="zh-CN" altLang="en-US" sz="3000" dirty="0"/>
          </a:p>
        </p:txBody>
      </p:sp>
      <p:sp>
        <p:nvSpPr>
          <p:cNvPr id="29" name="矩形 28"/>
          <p:cNvSpPr/>
          <p:nvPr/>
        </p:nvSpPr>
        <p:spPr>
          <a:xfrm>
            <a:off x="48768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76</a:t>
            </a:r>
            <a:endParaRPr lang="zh-CN" altLang="en-US" sz="3000" dirty="0"/>
          </a:p>
        </p:txBody>
      </p:sp>
      <p:sp>
        <p:nvSpPr>
          <p:cNvPr id="30" name="矩形 29"/>
          <p:cNvSpPr/>
          <p:nvPr/>
        </p:nvSpPr>
        <p:spPr>
          <a:xfrm>
            <a:off x="56388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65</a:t>
            </a:r>
            <a:endParaRPr lang="zh-CN" altLang="en-US" sz="3000" dirty="0"/>
          </a:p>
        </p:txBody>
      </p:sp>
      <p:sp>
        <p:nvSpPr>
          <p:cNvPr id="31" name="矩形 30"/>
          <p:cNvSpPr/>
          <p:nvPr/>
        </p:nvSpPr>
        <p:spPr>
          <a:xfrm>
            <a:off x="26670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27</a:t>
            </a:r>
            <a:endParaRPr lang="zh-CN" altLang="en-US" sz="3000" dirty="0"/>
          </a:p>
        </p:txBody>
      </p:sp>
      <p:sp>
        <p:nvSpPr>
          <p:cNvPr id="32" name="矩形 31"/>
          <p:cNvSpPr/>
          <p:nvPr/>
        </p:nvSpPr>
        <p:spPr>
          <a:xfrm>
            <a:off x="6400800" y="3058959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97</a:t>
            </a:r>
            <a:endParaRPr lang="zh-CN" altLang="en-US" sz="3000" dirty="0"/>
          </a:p>
        </p:txBody>
      </p:sp>
      <p:sp>
        <p:nvSpPr>
          <p:cNvPr id="33" name="矩形 32"/>
          <p:cNvSpPr/>
          <p:nvPr/>
        </p:nvSpPr>
        <p:spPr>
          <a:xfrm>
            <a:off x="3352800" y="3135159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49*</a:t>
            </a:r>
            <a:endParaRPr lang="zh-CN" altLang="en-US" sz="3000" dirty="0"/>
          </a:p>
        </p:txBody>
      </p:sp>
      <p:sp>
        <p:nvSpPr>
          <p:cNvPr id="34" name="矩形 33"/>
          <p:cNvSpPr/>
          <p:nvPr/>
        </p:nvSpPr>
        <p:spPr>
          <a:xfrm>
            <a:off x="2971800" y="2393757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d</a:t>
            </a:r>
            <a:r>
              <a:rPr lang="en-US" altLang="zh-CN" baseline="-25000" dirty="0">
                <a:solidFill>
                  <a:srgbClr val="990099"/>
                </a:solidFill>
              </a:rPr>
              <a:t>1</a:t>
            </a:r>
            <a:r>
              <a:rPr lang="en-US" altLang="zh-CN" dirty="0">
                <a:solidFill>
                  <a:srgbClr val="990099"/>
                </a:solidFill>
              </a:rPr>
              <a:t>=4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89935" y="3076489"/>
            <a:ext cx="1747594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>
                <a:solidFill>
                  <a:srgbClr val="990099"/>
                </a:solidFill>
              </a:rPr>
              <a:t>更新</a:t>
            </a:r>
            <a:r>
              <a:rPr lang="en-US" altLang="zh-CN" sz="3000" dirty="0">
                <a:solidFill>
                  <a:srgbClr val="990099"/>
                </a:solidFill>
              </a:rPr>
              <a:t>d</a:t>
            </a:r>
            <a:r>
              <a:rPr lang="en-US" altLang="zh-CN" sz="3000" baseline="-25000" dirty="0">
                <a:solidFill>
                  <a:srgbClr val="990099"/>
                </a:solidFill>
              </a:rPr>
              <a:t>2</a:t>
            </a:r>
            <a:r>
              <a:rPr lang="en-US" altLang="zh-CN" sz="3000" dirty="0">
                <a:solidFill>
                  <a:srgbClr val="990099"/>
                </a:solidFill>
              </a:rPr>
              <a:t>=2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 bwMode="auto">
          <a:xfrm flipV="1">
            <a:off x="1447800" y="3735357"/>
            <a:ext cx="4495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/>
          <p:nvPr/>
        </p:nvCxnSpPr>
        <p:spPr bwMode="auto">
          <a:xfrm flipV="1">
            <a:off x="1447800" y="35853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/>
          <p:nvPr/>
        </p:nvCxnSpPr>
        <p:spPr bwMode="auto">
          <a:xfrm flipV="1">
            <a:off x="2895600" y="35853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 flipV="1">
            <a:off x="4495800" y="35841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flipV="1">
            <a:off x="5943600" y="35841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flipV="1">
            <a:off x="2209800" y="3049557"/>
            <a:ext cx="4495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连接符 42"/>
          <p:cNvCxnSpPr/>
          <p:nvPr/>
        </p:nvCxnSpPr>
        <p:spPr bwMode="auto">
          <a:xfrm flipV="1">
            <a:off x="2209800" y="30045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接连接符 43"/>
          <p:cNvCxnSpPr/>
          <p:nvPr/>
        </p:nvCxnSpPr>
        <p:spPr bwMode="auto">
          <a:xfrm flipV="1">
            <a:off x="3657600" y="30045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直接连接符 44"/>
          <p:cNvCxnSpPr/>
          <p:nvPr/>
        </p:nvCxnSpPr>
        <p:spPr bwMode="auto">
          <a:xfrm flipV="1">
            <a:off x="5257800" y="30033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 flipV="1">
            <a:off x="6705600" y="3003357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下箭头 46"/>
          <p:cNvSpPr/>
          <p:nvPr/>
        </p:nvSpPr>
        <p:spPr bwMode="auto">
          <a:xfrm>
            <a:off x="3886200" y="3886200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048000" y="3841557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d</a:t>
            </a:r>
            <a:r>
              <a:rPr lang="en-US" altLang="zh-CN" baseline="-25000" dirty="0">
                <a:solidFill>
                  <a:srgbClr val="990099"/>
                </a:solidFill>
              </a:rPr>
              <a:t>2</a:t>
            </a:r>
            <a:r>
              <a:rPr lang="en-US" altLang="zh-CN" dirty="0">
                <a:solidFill>
                  <a:srgbClr val="990099"/>
                </a:solidFill>
              </a:rPr>
              <a:t>=2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227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49</a:t>
            </a:r>
            <a:endParaRPr lang="zh-CN" altLang="en-US" sz="3000" dirty="0"/>
          </a:p>
        </p:txBody>
      </p:sp>
      <p:sp>
        <p:nvSpPr>
          <p:cNvPr id="50" name="矩形 49"/>
          <p:cNvSpPr/>
          <p:nvPr/>
        </p:nvSpPr>
        <p:spPr>
          <a:xfrm>
            <a:off x="1219200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13</a:t>
            </a:r>
            <a:endParaRPr lang="zh-CN" altLang="en-US" sz="3000" dirty="0"/>
          </a:p>
        </p:txBody>
      </p:sp>
      <p:sp>
        <p:nvSpPr>
          <p:cNvPr id="51" name="矩形 50"/>
          <p:cNvSpPr/>
          <p:nvPr/>
        </p:nvSpPr>
        <p:spPr>
          <a:xfrm>
            <a:off x="19367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38</a:t>
            </a:r>
            <a:endParaRPr lang="zh-CN" altLang="en-US" sz="3000" dirty="0"/>
          </a:p>
        </p:txBody>
      </p:sp>
      <p:sp>
        <p:nvSpPr>
          <p:cNvPr id="52" name="矩形 51"/>
          <p:cNvSpPr/>
          <p:nvPr/>
        </p:nvSpPr>
        <p:spPr>
          <a:xfrm>
            <a:off x="49085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76</a:t>
            </a:r>
            <a:endParaRPr lang="zh-CN" altLang="en-US" sz="3000" dirty="0"/>
          </a:p>
        </p:txBody>
      </p:sp>
      <p:sp>
        <p:nvSpPr>
          <p:cNvPr id="53" name="矩形 52"/>
          <p:cNvSpPr/>
          <p:nvPr/>
        </p:nvSpPr>
        <p:spPr>
          <a:xfrm>
            <a:off x="56705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65</a:t>
            </a:r>
            <a:endParaRPr lang="zh-CN" altLang="en-US" sz="3000" dirty="0"/>
          </a:p>
        </p:txBody>
      </p:sp>
      <p:sp>
        <p:nvSpPr>
          <p:cNvPr id="54" name="矩形 53"/>
          <p:cNvSpPr/>
          <p:nvPr/>
        </p:nvSpPr>
        <p:spPr>
          <a:xfrm>
            <a:off x="26987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27</a:t>
            </a:r>
            <a:endParaRPr lang="zh-CN" altLang="en-US" sz="3000" dirty="0"/>
          </a:p>
        </p:txBody>
      </p:sp>
      <p:sp>
        <p:nvSpPr>
          <p:cNvPr id="55" name="矩形 54"/>
          <p:cNvSpPr/>
          <p:nvPr/>
        </p:nvSpPr>
        <p:spPr>
          <a:xfrm>
            <a:off x="6432584" y="43434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97</a:t>
            </a:r>
            <a:endParaRPr lang="zh-CN" altLang="en-US" sz="3000" dirty="0"/>
          </a:p>
        </p:txBody>
      </p:sp>
      <p:sp>
        <p:nvSpPr>
          <p:cNvPr id="56" name="矩形 55"/>
          <p:cNvSpPr/>
          <p:nvPr/>
        </p:nvSpPr>
        <p:spPr>
          <a:xfrm>
            <a:off x="3384584" y="4419600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49*</a:t>
            </a:r>
            <a:endParaRPr lang="zh-CN" altLang="en-US" sz="3000" dirty="0"/>
          </a:p>
        </p:txBody>
      </p:sp>
      <p:sp>
        <p:nvSpPr>
          <p:cNvPr id="67" name="矩形 66"/>
          <p:cNvSpPr/>
          <p:nvPr/>
        </p:nvSpPr>
        <p:spPr>
          <a:xfrm>
            <a:off x="7391400" y="4268235"/>
            <a:ext cx="1747594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dirty="0">
                <a:solidFill>
                  <a:srgbClr val="990099"/>
                </a:solidFill>
              </a:rPr>
              <a:t>更新</a:t>
            </a:r>
            <a:r>
              <a:rPr lang="en-US" altLang="zh-CN" sz="3000" dirty="0">
                <a:solidFill>
                  <a:srgbClr val="990099"/>
                </a:solidFill>
              </a:rPr>
              <a:t>d</a:t>
            </a:r>
            <a:r>
              <a:rPr lang="en-US" altLang="zh-CN" sz="3000" baseline="-25000" dirty="0">
                <a:solidFill>
                  <a:srgbClr val="990099"/>
                </a:solidFill>
              </a:rPr>
              <a:t>3</a:t>
            </a:r>
            <a:r>
              <a:rPr lang="en-US" altLang="zh-CN" sz="3000" dirty="0">
                <a:solidFill>
                  <a:srgbClr val="990099"/>
                </a:solidFill>
              </a:rPr>
              <a:t>=1</a:t>
            </a:r>
            <a:endParaRPr lang="zh-CN" altLang="en-US" sz="3000" dirty="0">
              <a:solidFill>
                <a:srgbClr val="990099"/>
              </a:solidFill>
            </a:endParaRPr>
          </a:p>
        </p:txBody>
      </p:sp>
      <p:cxnSp>
        <p:nvCxnSpPr>
          <p:cNvPr id="69" name="直接连接符 68"/>
          <p:cNvCxnSpPr/>
          <p:nvPr/>
        </p:nvCxnSpPr>
        <p:spPr bwMode="auto">
          <a:xfrm flipV="1">
            <a:off x="1524000" y="5029200"/>
            <a:ext cx="5257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/>
          <p:nvPr/>
        </p:nvCxnSpPr>
        <p:spPr bwMode="auto">
          <a:xfrm flipV="1">
            <a:off x="1524000" y="4878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连接符 70"/>
          <p:cNvCxnSpPr/>
          <p:nvPr/>
        </p:nvCxnSpPr>
        <p:spPr bwMode="auto">
          <a:xfrm flipV="1">
            <a:off x="2971800" y="4878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直接连接符 71"/>
          <p:cNvCxnSpPr/>
          <p:nvPr/>
        </p:nvCxnSpPr>
        <p:spPr bwMode="auto">
          <a:xfrm flipV="1">
            <a:off x="4536000" y="4876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/>
          <p:nvPr/>
        </p:nvCxnSpPr>
        <p:spPr bwMode="auto">
          <a:xfrm flipV="1">
            <a:off x="6019800" y="4876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 flipV="1">
            <a:off x="2209800" y="4878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直接连接符 75"/>
          <p:cNvCxnSpPr/>
          <p:nvPr/>
        </p:nvCxnSpPr>
        <p:spPr bwMode="auto">
          <a:xfrm flipV="1">
            <a:off x="3733800" y="48780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7" name="直接连接符 76"/>
          <p:cNvCxnSpPr/>
          <p:nvPr/>
        </p:nvCxnSpPr>
        <p:spPr bwMode="auto">
          <a:xfrm flipV="1">
            <a:off x="5257800" y="4876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直接连接符 77"/>
          <p:cNvCxnSpPr/>
          <p:nvPr/>
        </p:nvCxnSpPr>
        <p:spPr bwMode="auto">
          <a:xfrm flipV="1">
            <a:off x="6781800" y="4876800"/>
            <a:ext cx="0" cy="18000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下箭头 78"/>
          <p:cNvSpPr/>
          <p:nvPr/>
        </p:nvSpPr>
        <p:spPr bwMode="auto">
          <a:xfrm>
            <a:off x="3886200" y="5150043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048000" y="5105400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d</a:t>
            </a:r>
            <a:r>
              <a:rPr lang="en-US" altLang="zh-CN" baseline="-25000" dirty="0">
                <a:solidFill>
                  <a:srgbClr val="990099"/>
                </a:solidFill>
              </a:rPr>
              <a:t>3</a:t>
            </a:r>
            <a:r>
              <a:rPr lang="en-US" altLang="zh-CN" dirty="0">
                <a:solidFill>
                  <a:srgbClr val="990099"/>
                </a:solidFill>
              </a:rPr>
              <a:t>=1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1219200" y="56388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13</a:t>
            </a:r>
            <a:endParaRPr lang="zh-CN" altLang="en-US" sz="3000" dirty="0"/>
          </a:p>
        </p:txBody>
      </p:sp>
      <p:sp>
        <p:nvSpPr>
          <p:cNvPr id="89" name="矩形 88"/>
          <p:cNvSpPr/>
          <p:nvPr/>
        </p:nvSpPr>
        <p:spPr>
          <a:xfrm>
            <a:off x="2665535" y="56388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38</a:t>
            </a:r>
            <a:endParaRPr lang="zh-CN" altLang="en-US" sz="3000" dirty="0"/>
          </a:p>
        </p:txBody>
      </p:sp>
      <p:sp>
        <p:nvSpPr>
          <p:cNvPr id="90" name="矩形 89"/>
          <p:cNvSpPr/>
          <p:nvPr/>
        </p:nvSpPr>
        <p:spPr>
          <a:xfrm>
            <a:off x="1981200" y="56388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27</a:t>
            </a:r>
            <a:endParaRPr lang="zh-CN" altLang="en-US" sz="3000" dirty="0"/>
          </a:p>
        </p:txBody>
      </p:sp>
      <p:sp>
        <p:nvSpPr>
          <p:cNvPr id="91" name="矩形 90"/>
          <p:cNvSpPr/>
          <p:nvPr/>
        </p:nvSpPr>
        <p:spPr>
          <a:xfrm>
            <a:off x="3429000" y="5694402"/>
            <a:ext cx="76014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/>
              <a:t>49*</a:t>
            </a:r>
            <a:endParaRPr lang="zh-CN" altLang="en-US" sz="3000" dirty="0"/>
          </a:p>
        </p:txBody>
      </p:sp>
      <p:sp>
        <p:nvSpPr>
          <p:cNvPr id="92" name="矩形 91"/>
          <p:cNvSpPr/>
          <p:nvPr/>
        </p:nvSpPr>
        <p:spPr>
          <a:xfrm>
            <a:off x="4267200" y="5638800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49</a:t>
            </a:r>
            <a:endParaRPr lang="zh-CN" altLang="en-US" sz="3000" dirty="0"/>
          </a:p>
        </p:txBody>
      </p:sp>
      <p:sp>
        <p:nvSpPr>
          <p:cNvPr id="93" name="矩形 92"/>
          <p:cNvSpPr/>
          <p:nvPr/>
        </p:nvSpPr>
        <p:spPr>
          <a:xfrm>
            <a:off x="5713535" y="5635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76</a:t>
            </a:r>
            <a:endParaRPr lang="zh-CN" altLang="en-US" sz="3000" dirty="0"/>
          </a:p>
        </p:txBody>
      </p:sp>
      <p:sp>
        <p:nvSpPr>
          <p:cNvPr id="94" name="矩形 93"/>
          <p:cNvSpPr/>
          <p:nvPr/>
        </p:nvSpPr>
        <p:spPr>
          <a:xfrm>
            <a:off x="4951535" y="5635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65</a:t>
            </a:r>
            <a:endParaRPr lang="zh-CN" altLang="en-US" sz="3000" dirty="0"/>
          </a:p>
        </p:txBody>
      </p:sp>
      <p:sp>
        <p:nvSpPr>
          <p:cNvPr id="95" name="矩形 94"/>
          <p:cNvSpPr/>
          <p:nvPr/>
        </p:nvSpPr>
        <p:spPr>
          <a:xfrm>
            <a:off x="6477000" y="5635732"/>
            <a:ext cx="611065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/>
              <a:t>97</a:t>
            </a:r>
            <a:endParaRPr lang="zh-CN" altLang="en-US" sz="3000" dirty="0"/>
          </a:p>
        </p:txBody>
      </p:sp>
      <p:sp>
        <p:nvSpPr>
          <p:cNvPr id="68" name="矩形 67"/>
          <p:cNvSpPr/>
          <p:nvPr/>
        </p:nvSpPr>
        <p:spPr>
          <a:xfrm>
            <a:off x="7239000" y="5029200"/>
            <a:ext cx="1905000" cy="532453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dirty="0">
                <a:solidFill>
                  <a:schemeClr val="bg1"/>
                </a:solidFill>
                <a:sym typeface="Wingdings" pitchFamily="2" charset="2"/>
              </a:rPr>
              <a:t>不</a:t>
            </a:r>
            <a:r>
              <a:rPr lang="zh-CN" altLang="en-US" sz="2600" dirty="0">
                <a:solidFill>
                  <a:schemeClr val="bg1"/>
                </a:solidFill>
              </a:rPr>
              <a:t>稳定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1"/>
      <p:bldP spid="47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67" grpId="0"/>
      <p:bldP spid="79" grpId="0" animBg="1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8.2.4 Shell</a:t>
            </a:r>
            <a:r>
              <a:rPr lang="zh-CN" altLang="en-US" dirty="0">
                <a:ea typeface="黑体" pitchFamily="2" charset="-122"/>
              </a:rPr>
              <a:t>排序 </a:t>
            </a:r>
            <a:r>
              <a:rPr lang="en-US" altLang="zh-CN" dirty="0">
                <a:ea typeface="黑体" pitchFamily="2" charset="-122"/>
              </a:rPr>
              <a:t>-- </a:t>
            </a:r>
            <a:r>
              <a:rPr lang="zh-CN" altLang="en-US" dirty="0">
                <a:ea typeface="黑体" pitchFamily="2" charset="-122"/>
              </a:rPr>
              <a:t>算法实现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30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000" dirty="0"/>
              <a:t>例：</a:t>
            </a:r>
            <a:r>
              <a:rPr lang="en-US" altLang="zh-CN" sz="3000" dirty="0"/>
              <a:t>46, 55, 13, 42, 94, 17, 05, 70</a:t>
            </a:r>
            <a:r>
              <a:rPr lang="zh-CN" altLang="en-US" sz="3000" dirty="0"/>
              <a:t>，</a:t>
            </a:r>
            <a:r>
              <a:rPr lang="zh-CN" altLang="en-US" sz="3000" dirty="0">
                <a:solidFill>
                  <a:srgbClr val="990099"/>
                </a:solidFill>
              </a:rPr>
              <a:t>初始</a:t>
            </a:r>
            <a:r>
              <a:rPr lang="en-US" altLang="zh-CN" sz="3000" dirty="0">
                <a:solidFill>
                  <a:srgbClr val="990099"/>
                </a:solidFill>
              </a:rPr>
              <a:t>d</a:t>
            </a:r>
            <a:r>
              <a:rPr lang="en-US" altLang="zh-CN" sz="3000" baseline="-25000" dirty="0">
                <a:solidFill>
                  <a:srgbClr val="990099"/>
                </a:solidFill>
              </a:rPr>
              <a:t>1</a:t>
            </a:r>
            <a:r>
              <a:rPr lang="en-US" altLang="zh-CN" sz="3000" dirty="0">
                <a:solidFill>
                  <a:srgbClr val="990099"/>
                </a:solidFill>
              </a:rPr>
              <a:t>=4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  <p:sp>
        <p:nvSpPr>
          <p:cNvPr id="68" name="下箭头 67"/>
          <p:cNvSpPr/>
          <p:nvPr/>
        </p:nvSpPr>
        <p:spPr bwMode="auto">
          <a:xfrm>
            <a:off x="3886200" y="2178243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3048000" y="2133600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d</a:t>
            </a:r>
            <a:r>
              <a:rPr lang="en-US" altLang="zh-CN" baseline="-25000" dirty="0">
                <a:solidFill>
                  <a:srgbClr val="990099"/>
                </a:solidFill>
              </a:rPr>
              <a:t>1</a:t>
            </a:r>
            <a:r>
              <a:rPr lang="en-US" altLang="zh-CN" dirty="0">
                <a:solidFill>
                  <a:srgbClr val="990099"/>
                </a:solidFill>
              </a:rPr>
              <a:t>=4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80" name="下箭头 79"/>
          <p:cNvSpPr/>
          <p:nvPr/>
        </p:nvSpPr>
        <p:spPr bwMode="auto">
          <a:xfrm>
            <a:off x="3886200" y="3533457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048000" y="3488814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d</a:t>
            </a:r>
            <a:r>
              <a:rPr lang="en-US" altLang="zh-CN" baseline="-25000" dirty="0">
                <a:solidFill>
                  <a:srgbClr val="990099"/>
                </a:solidFill>
              </a:rPr>
              <a:t>2</a:t>
            </a:r>
            <a:r>
              <a:rPr lang="en-US" altLang="zh-CN" dirty="0">
                <a:solidFill>
                  <a:srgbClr val="990099"/>
                </a:solidFill>
              </a:rPr>
              <a:t>=2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82" name="下箭头 81"/>
          <p:cNvSpPr/>
          <p:nvPr/>
        </p:nvSpPr>
        <p:spPr bwMode="auto">
          <a:xfrm>
            <a:off x="3886200" y="4797300"/>
            <a:ext cx="304800" cy="533400"/>
          </a:xfrm>
          <a:prstGeom prst="downArrow">
            <a:avLst/>
          </a:prstGeom>
          <a:solidFill>
            <a:srgbClr val="9900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048000" y="4752657"/>
            <a:ext cx="928459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d</a:t>
            </a:r>
            <a:r>
              <a:rPr lang="en-US" altLang="zh-CN" baseline="-25000" dirty="0">
                <a:solidFill>
                  <a:srgbClr val="990099"/>
                </a:solidFill>
              </a:rPr>
              <a:t>3</a:t>
            </a:r>
            <a:r>
              <a:rPr lang="en-US" altLang="zh-CN" dirty="0">
                <a:solidFill>
                  <a:srgbClr val="990099"/>
                </a:solidFill>
              </a:rPr>
              <a:t>=1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1219200" y="2711643"/>
            <a:ext cx="57150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/>
              <a:t>46, 17, 05, 42, 94, 55, 13, 70</a:t>
            </a:r>
            <a:endParaRPr lang="zh-CN" altLang="en-US" sz="3000" dirty="0"/>
          </a:p>
        </p:txBody>
      </p:sp>
      <p:sp>
        <p:nvSpPr>
          <p:cNvPr id="85" name="矩形 84"/>
          <p:cNvSpPr/>
          <p:nvPr/>
        </p:nvSpPr>
        <p:spPr>
          <a:xfrm>
            <a:off x="1219200" y="4066857"/>
            <a:ext cx="57150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/>
              <a:t>05, 17, 13, 42, 46, 55, 94, 70</a:t>
            </a:r>
            <a:endParaRPr lang="zh-CN" altLang="en-US" sz="3000" dirty="0"/>
          </a:p>
        </p:txBody>
      </p:sp>
      <p:sp>
        <p:nvSpPr>
          <p:cNvPr id="86" name="矩形 85"/>
          <p:cNvSpPr/>
          <p:nvPr/>
        </p:nvSpPr>
        <p:spPr>
          <a:xfrm>
            <a:off x="1219200" y="5226243"/>
            <a:ext cx="5715000" cy="612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000" dirty="0"/>
              <a:t>05, 13, 17, 42, 46, 55, 70, 94</a:t>
            </a:r>
            <a:endParaRPr lang="zh-CN" altLang="en-US" sz="3000" dirty="0"/>
          </a:p>
        </p:txBody>
      </p:sp>
      <p:sp>
        <p:nvSpPr>
          <p:cNvPr id="96" name="矩形 95"/>
          <p:cNvSpPr/>
          <p:nvPr/>
        </p:nvSpPr>
        <p:spPr>
          <a:xfrm>
            <a:off x="6477000" y="2438400"/>
            <a:ext cx="2667000" cy="1772793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增量为</a:t>
            </a:r>
            <a:r>
              <a:rPr lang="en-US" altLang="zh-CN" kern="0" dirty="0">
                <a:solidFill>
                  <a:srgbClr val="0000CC"/>
                </a:solidFill>
              </a:rPr>
              <a:t>d</a:t>
            </a:r>
            <a:r>
              <a:rPr lang="en-US" altLang="zh-CN" b="1" kern="0" baseline="-25000" dirty="0">
                <a:solidFill>
                  <a:srgbClr val="0000CC"/>
                </a:solidFill>
              </a:rPr>
              <a:t> </a:t>
            </a:r>
            <a:r>
              <a:rPr lang="zh-CN" altLang="en-US" kern="0" dirty="0">
                <a:solidFill>
                  <a:srgbClr val="0000CC"/>
                </a:solidFill>
              </a:rPr>
              <a:t>时，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在各组内，</a:t>
            </a:r>
            <a:endParaRPr lang="en-US" altLang="zh-CN" kern="0" dirty="0">
              <a:solidFill>
                <a:srgbClr val="0000CC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rgbClr val="0000CC"/>
                </a:solidFill>
              </a:rPr>
              <a:t>直接插入排序</a:t>
            </a:r>
          </a:p>
        </p:txBody>
      </p:sp>
      <p:sp>
        <p:nvSpPr>
          <p:cNvPr id="15" name="矩形 14"/>
          <p:cNvSpPr/>
          <p:nvPr/>
        </p:nvSpPr>
        <p:spPr>
          <a:xfrm>
            <a:off x="6324600" y="4226106"/>
            <a:ext cx="2819400" cy="1412694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-- </a:t>
            </a:r>
            <a:r>
              <a:rPr lang="zh-CN" altLang="en-US" sz="2600" dirty="0">
                <a:solidFill>
                  <a:schemeClr val="bg1"/>
                </a:solidFill>
              </a:rPr>
              <a:t>利用原数组，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   </a:t>
            </a:r>
            <a:r>
              <a:rPr lang="zh-CN" altLang="en-US" sz="2600" dirty="0">
                <a:solidFill>
                  <a:schemeClr val="bg1"/>
                </a:solidFill>
              </a:rPr>
              <a:t>从下标</a:t>
            </a:r>
            <a:r>
              <a:rPr lang="en-US" altLang="zh-CN" sz="2600" dirty="0">
                <a:solidFill>
                  <a:schemeClr val="bg1"/>
                </a:solidFill>
              </a:rPr>
              <a:t>d</a:t>
            </a:r>
            <a:r>
              <a:rPr lang="zh-CN" altLang="en-US" sz="2600" dirty="0">
                <a:solidFill>
                  <a:schemeClr val="bg1"/>
                </a:solidFill>
              </a:rPr>
              <a:t>开始，依次处理每</a:t>
            </a:r>
            <a:r>
              <a:rPr lang="en-US" altLang="zh-CN" sz="2600" dirty="0">
                <a:solidFill>
                  <a:schemeClr val="bg1"/>
                </a:solidFill>
              </a:rPr>
              <a:t>1</a:t>
            </a:r>
            <a:r>
              <a:rPr lang="zh-CN" altLang="en-US" sz="2600" dirty="0">
                <a:solidFill>
                  <a:schemeClr val="bg1"/>
                </a:solidFill>
              </a:rPr>
              <a:t>个数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152400" y="609600"/>
            <a:ext cx="89916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>
                <a:solidFill>
                  <a:srgbClr val="0000CC"/>
                </a:solidFill>
              </a:rPr>
              <a:t>void</a:t>
            </a:r>
            <a:r>
              <a:rPr lang="en-US" altLang="zh-CN" sz="3000" dirty="0"/>
              <a:t> </a:t>
            </a:r>
            <a:r>
              <a:rPr lang="en-US" altLang="zh-CN" sz="3000" dirty="0" err="1"/>
              <a:t>shellSort</a:t>
            </a:r>
            <a:r>
              <a:rPr lang="en-US" altLang="zh-CN" sz="3000" dirty="0"/>
              <a:t>( </a:t>
            </a:r>
            <a:r>
              <a:rPr lang="en-US" altLang="zh-CN" sz="3000" dirty="0" err="1">
                <a:solidFill>
                  <a:srgbClr val="0000CC"/>
                </a:solidFill>
              </a:rPr>
              <a:t>SortObject</a:t>
            </a:r>
            <a:r>
              <a:rPr lang="en-US" altLang="zh-CN" sz="3000" dirty="0"/>
              <a:t> </a:t>
            </a:r>
            <a:r>
              <a:rPr lang="en-US" altLang="zh-CN" sz="3000" dirty="0">
                <a:solidFill>
                  <a:srgbClr val="0000CC"/>
                </a:solidFill>
              </a:rPr>
              <a:t>*</a:t>
            </a:r>
            <a:r>
              <a:rPr lang="en-US" altLang="zh-CN" sz="3000" dirty="0"/>
              <a:t> </a:t>
            </a:r>
            <a:r>
              <a:rPr lang="en-US" altLang="zh-CN" sz="3000" dirty="0" err="1"/>
              <a:t>pvector</a:t>
            </a:r>
            <a:r>
              <a:rPr lang="en-US" altLang="zh-CN" sz="3000" dirty="0"/>
              <a:t>, </a:t>
            </a:r>
            <a:r>
              <a:rPr lang="en-US" altLang="zh-CN" sz="3000" dirty="0" err="1">
                <a:solidFill>
                  <a:srgbClr val="0000CC"/>
                </a:solidFill>
              </a:rPr>
              <a:t>int</a:t>
            </a:r>
            <a:r>
              <a:rPr lang="en-US" altLang="zh-CN" sz="3000" dirty="0"/>
              <a:t> d)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{  </a:t>
            </a:r>
            <a:r>
              <a:rPr lang="en-US" altLang="zh-CN" sz="3000" dirty="0" err="1">
                <a:solidFill>
                  <a:srgbClr val="0000CC"/>
                </a:solidFill>
              </a:rPr>
              <a:t>int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, j, inc;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 err="1">
                <a:solidFill>
                  <a:srgbClr val="0000CC"/>
                </a:solidFill>
              </a:rPr>
              <a:t>RecordNode</a:t>
            </a:r>
            <a:r>
              <a:rPr lang="en-US" altLang="zh-CN" sz="3000" dirty="0"/>
              <a:t> temp, *data=</a:t>
            </a:r>
            <a:r>
              <a:rPr lang="en-US" altLang="zh-CN" sz="3000" dirty="0" err="1"/>
              <a:t>pvector</a:t>
            </a:r>
            <a:r>
              <a:rPr lang="en-US" altLang="zh-CN" sz="3000" dirty="0"/>
              <a:t>-&gt;record;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3000" dirty="0"/>
              <a:t>   </a:t>
            </a:r>
            <a:r>
              <a:rPr lang="en-US" altLang="zh-CN" sz="3000" dirty="0">
                <a:solidFill>
                  <a:srgbClr val="FF0000"/>
                </a:solidFill>
              </a:rPr>
              <a:t>for</a:t>
            </a:r>
            <a:r>
              <a:rPr lang="en-US" altLang="zh-CN" sz="3000" dirty="0"/>
              <a:t>( inc=d;  inc&gt;0;  inc=inc/2)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</a:t>
            </a:r>
            <a:r>
              <a:rPr lang="en-US" altLang="zh-CN" sz="3000" dirty="0">
                <a:solidFill>
                  <a:srgbClr val="990099"/>
                </a:solidFill>
              </a:rPr>
              <a:t>for</a:t>
            </a:r>
            <a:r>
              <a:rPr lang="en-US" altLang="zh-CN" sz="3000" dirty="0"/>
              <a:t>(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=inc;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&lt;</a:t>
            </a:r>
            <a:r>
              <a:rPr lang="en-US" altLang="zh-CN" sz="3000" dirty="0" err="1"/>
              <a:t>pvector</a:t>
            </a:r>
            <a:r>
              <a:rPr lang="en-US" altLang="zh-CN" sz="3000" dirty="0"/>
              <a:t>-&gt;n;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++)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temp = data[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];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for(</a:t>
            </a:r>
            <a:r>
              <a:rPr lang="en-US" altLang="zh-CN" sz="3000" dirty="0">
                <a:solidFill>
                  <a:srgbClr val="C00000"/>
                </a:solidFill>
              </a:rPr>
              <a:t>j=</a:t>
            </a:r>
            <a:r>
              <a:rPr lang="en-US" altLang="zh-CN" sz="3000" dirty="0" err="1">
                <a:solidFill>
                  <a:srgbClr val="C00000"/>
                </a:solidFill>
              </a:rPr>
              <a:t>i</a:t>
            </a:r>
            <a:r>
              <a:rPr lang="en-US" altLang="zh-CN" sz="3000" dirty="0">
                <a:solidFill>
                  <a:srgbClr val="C00000"/>
                </a:solidFill>
              </a:rPr>
              <a:t>-inc</a:t>
            </a:r>
            <a:r>
              <a:rPr lang="en-US" altLang="zh-CN" sz="3000" dirty="0"/>
              <a:t>; </a:t>
            </a:r>
            <a:r>
              <a:rPr lang="en-US" altLang="zh-CN" sz="2900" dirty="0"/>
              <a:t>j&gt;=0&amp;&amp;</a:t>
            </a:r>
            <a:r>
              <a:rPr lang="en-US" altLang="zh-CN" sz="2900" dirty="0" err="1">
                <a:solidFill>
                  <a:srgbClr val="0000CC"/>
                </a:solidFill>
              </a:rPr>
              <a:t>temp.key</a:t>
            </a:r>
            <a:r>
              <a:rPr lang="en-US" altLang="zh-CN" sz="2900" dirty="0">
                <a:solidFill>
                  <a:srgbClr val="0000CC"/>
                </a:solidFill>
              </a:rPr>
              <a:t>&lt;data[ j].key</a:t>
            </a:r>
            <a:r>
              <a:rPr lang="en-US" altLang="zh-CN" sz="3000" dirty="0"/>
              <a:t>; </a:t>
            </a:r>
            <a:r>
              <a:rPr lang="en-US" altLang="zh-CN" sz="3000" dirty="0">
                <a:solidFill>
                  <a:srgbClr val="C00000"/>
                </a:solidFill>
              </a:rPr>
              <a:t>j-=inc</a:t>
            </a:r>
            <a:r>
              <a:rPr lang="en-US" altLang="zh-CN" sz="3000" dirty="0"/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     data[</a:t>
            </a:r>
            <a:r>
              <a:rPr lang="en-US" altLang="zh-CN" sz="3000" dirty="0" err="1">
                <a:solidFill>
                  <a:srgbClr val="990099"/>
                </a:solidFill>
              </a:rPr>
              <a:t>j+inc</a:t>
            </a:r>
            <a:r>
              <a:rPr lang="en-US" altLang="zh-CN" sz="3000" dirty="0"/>
              <a:t>] = data[j]</a:t>
            </a: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   data[ </a:t>
            </a:r>
            <a:r>
              <a:rPr lang="en-US" altLang="zh-CN" sz="3000" dirty="0" err="1">
                <a:solidFill>
                  <a:srgbClr val="990099"/>
                </a:solidFill>
              </a:rPr>
              <a:t>j+inc</a:t>
            </a:r>
            <a:r>
              <a:rPr lang="en-US" altLang="zh-CN" sz="3000" dirty="0"/>
              <a:t>] = temp;</a:t>
            </a:r>
          </a:p>
          <a:p>
            <a:pPr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CN" sz="3000" dirty="0"/>
              <a:t>       </a:t>
            </a:r>
            <a:r>
              <a:rPr lang="en-US" altLang="zh-CN" sz="3000" dirty="0">
                <a:solidFill>
                  <a:srgbClr val="990099"/>
                </a:solidFill>
              </a:rPr>
              <a:t>}</a:t>
            </a:r>
          </a:p>
          <a:p>
            <a:pPr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CN" sz="3000" dirty="0"/>
              <a:t>  </a:t>
            </a:r>
            <a:r>
              <a:rPr lang="en-US" altLang="zh-CN" sz="3000" dirty="0">
                <a:solidFill>
                  <a:srgbClr val="FF0000"/>
                </a:solidFill>
              </a:rPr>
              <a:t> }</a:t>
            </a:r>
          </a:p>
          <a:p>
            <a:pPr>
              <a:lnSpc>
                <a:spcPct val="50000"/>
              </a:lnSpc>
              <a:spcBef>
                <a:spcPts val="0"/>
              </a:spcBef>
              <a:buNone/>
            </a:pPr>
            <a:r>
              <a:rPr lang="en-US" altLang="zh-CN" sz="3000" dirty="0"/>
              <a:t>}   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450990" y="2203437"/>
            <a:ext cx="3316934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dirty="0">
                <a:solidFill>
                  <a:srgbClr val="C00000"/>
                </a:solidFill>
              </a:rPr>
              <a:t>//inc</a:t>
            </a:r>
            <a:r>
              <a:rPr lang="zh-CN" altLang="en-US" sz="2600" dirty="0">
                <a:solidFill>
                  <a:srgbClr val="C00000"/>
                </a:solidFill>
              </a:rPr>
              <a:t>为“下标增量</a:t>
            </a:r>
            <a:r>
              <a:rPr lang="en-US" altLang="zh-CN" sz="2600" dirty="0">
                <a:solidFill>
                  <a:srgbClr val="C00000"/>
                </a:solidFill>
              </a:rPr>
              <a:t>d</a:t>
            </a:r>
            <a:r>
              <a:rPr lang="zh-CN" altLang="en-US" sz="2600" dirty="0">
                <a:solidFill>
                  <a:srgbClr val="C00000"/>
                </a:solidFill>
              </a:rPr>
              <a:t>”</a:t>
            </a:r>
          </a:p>
        </p:txBody>
      </p:sp>
      <p:sp>
        <p:nvSpPr>
          <p:cNvPr id="74" name="矩形 73"/>
          <p:cNvSpPr/>
          <p:nvPr/>
        </p:nvSpPr>
        <p:spPr>
          <a:xfrm>
            <a:off x="433922" y="2667000"/>
            <a:ext cx="40427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{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562600" y="2760330"/>
            <a:ext cx="384432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dirty="0">
                <a:solidFill>
                  <a:srgbClr val="990099"/>
                </a:solidFill>
              </a:rPr>
              <a:t>//</a:t>
            </a:r>
            <a:r>
              <a:rPr lang="zh-CN" altLang="en-US" sz="2600" dirty="0">
                <a:solidFill>
                  <a:srgbClr val="990099"/>
                </a:solidFill>
              </a:rPr>
              <a:t>增量</a:t>
            </a:r>
            <a:r>
              <a:rPr lang="en-US" altLang="zh-CN" sz="2600" dirty="0">
                <a:solidFill>
                  <a:srgbClr val="990099"/>
                </a:solidFill>
              </a:rPr>
              <a:t>inc</a:t>
            </a:r>
            <a:r>
              <a:rPr lang="en-US" altLang="zh-CN" sz="2600" dirty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en-US" altLang="zh-CN" sz="2600" dirty="0">
                <a:solidFill>
                  <a:srgbClr val="990099"/>
                </a:solidFill>
              </a:rPr>
              <a:t>1</a:t>
            </a:r>
            <a:r>
              <a:rPr lang="zh-CN" altLang="en-US" sz="2600" dirty="0">
                <a:solidFill>
                  <a:srgbClr val="990099"/>
                </a:solidFill>
              </a:rPr>
              <a:t>趟</a:t>
            </a:r>
            <a:r>
              <a:rPr lang="en-US" altLang="zh-CN" sz="2600" dirty="0">
                <a:solidFill>
                  <a:srgbClr val="990099"/>
                </a:solidFill>
              </a:rPr>
              <a:t>shell</a:t>
            </a:r>
            <a:r>
              <a:rPr lang="zh-CN" altLang="en-US" sz="2600" dirty="0">
                <a:solidFill>
                  <a:srgbClr val="990099"/>
                </a:solidFill>
              </a:rPr>
              <a:t>排序</a:t>
            </a:r>
            <a:r>
              <a:rPr lang="en-US" altLang="zh-CN" sz="2600" dirty="0">
                <a:solidFill>
                  <a:srgbClr val="990099"/>
                </a:solidFill>
              </a:rPr>
              <a:t> 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cxnSp>
        <p:nvCxnSpPr>
          <p:cNvPr id="82" name="直接连接符 81"/>
          <p:cNvCxnSpPr/>
          <p:nvPr/>
        </p:nvCxnSpPr>
        <p:spPr bwMode="auto">
          <a:xfrm>
            <a:off x="1828800" y="44958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3810000" y="3384000"/>
            <a:ext cx="342754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dirty="0">
                <a:solidFill>
                  <a:srgbClr val="008000"/>
                </a:solidFill>
              </a:rPr>
              <a:t>//temp</a:t>
            </a:r>
            <a:r>
              <a:rPr lang="zh-CN" altLang="en-US" sz="2600" dirty="0">
                <a:solidFill>
                  <a:srgbClr val="008000"/>
                </a:solidFill>
              </a:rPr>
              <a:t>：待插入记录</a:t>
            </a:r>
            <a:r>
              <a:rPr lang="en-US" altLang="zh-CN" sz="2600" dirty="0" err="1">
                <a:solidFill>
                  <a:srgbClr val="008000"/>
                </a:solidFill>
              </a:rPr>
              <a:t>Ri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29200" y="4572000"/>
            <a:ext cx="3371436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dirty="0">
                <a:solidFill>
                  <a:srgbClr val="008000"/>
                </a:solidFill>
              </a:rPr>
              <a:t>//</a:t>
            </a:r>
            <a:r>
              <a:rPr lang="zh-CN" altLang="en-US" sz="2600" dirty="0">
                <a:solidFill>
                  <a:srgbClr val="008000"/>
                </a:solidFill>
              </a:rPr>
              <a:t>组内：直接插入排序</a:t>
            </a:r>
          </a:p>
        </p:txBody>
      </p:sp>
      <p:sp>
        <p:nvSpPr>
          <p:cNvPr id="12" name="矩形 11"/>
          <p:cNvSpPr/>
          <p:nvPr/>
        </p:nvSpPr>
        <p:spPr>
          <a:xfrm>
            <a:off x="4546152" y="5198730"/>
            <a:ext cx="311174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dirty="0">
                <a:solidFill>
                  <a:srgbClr val="008000"/>
                </a:solidFill>
              </a:rPr>
              <a:t>//</a:t>
            </a:r>
            <a:r>
              <a:rPr lang="en-US" altLang="zh-CN" sz="2600" dirty="0" err="1">
                <a:solidFill>
                  <a:srgbClr val="008000"/>
                </a:solidFill>
              </a:rPr>
              <a:t>Ri</a:t>
            </a:r>
            <a:r>
              <a:rPr lang="en-US" altLang="zh-CN" sz="2600" dirty="0">
                <a:solidFill>
                  <a:srgbClr val="008000"/>
                </a:solidFill>
              </a:rPr>
              <a:t> </a:t>
            </a:r>
            <a:r>
              <a:rPr lang="zh-CN" altLang="en-US" sz="2600" dirty="0">
                <a:solidFill>
                  <a:srgbClr val="008000"/>
                </a:solidFill>
              </a:rPr>
              <a:t>放到合适位置中</a:t>
            </a:r>
          </a:p>
        </p:txBody>
      </p:sp>
      <p:sp>
        <p:nvSpPr>
          <p:cNvPr id="13" name="矩形 12"/>
          <p:cNvSpPr/>
          <p:nvPr/>
        </p:nvSpPr>
        <p:spPr>
          <a:xfrm>
            <a:off x="1143000" y="5792147"/>
            <a:ext cx="8001000" cy="532453"/>
          </a:xfrm>
          <a:prstGeom prst="rect">
            <a:avLst/>
          </a:prstGeom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 err="1">
                <a:solidFill>
                  <a:srgbClr val="C00000"/>
                </a:solidFill>
              </a:rPr>
              <a:t>Rj</a:t>
            </a:r>
            <a:r>
              <a:rPr lang="zh-CN" altLang="en-US" sz="2600" dirty="0">
                <a:solidFill>
                  <a:srgbClr val="C00000"/>
                </a:solidFill>
              </a:rPr>
              <a:t>：</a:t>
            </a:r>
            <a:r>
              <a:rPr lang="en-US" altLang="zh-CN" sz="2600" dirty="0">
                <a:solidFill>
                  <a:srgbClr val="C00000"/>
                </a:solidFill>
              </a:rPr>
              <a:t>(</a:t>
            </a:r>
            <a:r>
              <a:rPr lang="zh-CN" altLang="en-US" sz="2600" dirty="0">
                <a:solidFill>
                  <a:srgbClr val="C00000"/>
                </a:solidFill>
              </a:rPr>
              <a:t>增量为</a:t>
            </a:r>
            <a:r>
              <a:rPr lang="en-US" altLang="zh-CN" sz="2600" dirty="0">
                <a:solidFill>
                  <a:srgbClr val="C00000"/>
                </a:solidFill>
              </a:rPr>
              <a:t>inc</a:t>
            </a:r>
            <a:r>
              <a:rPr lang="zh-CN" altLang="en-US" sz="2600" dirty="0">
                <a:solidFill>
                  <a:srgbClr val="C00000"/>
                </a:solidFill>
              </a:rPr>
              <a:t>的组内</a:t>
            </a:r>
            <a:r>
              <a:rPr lang="en-US" altLang="zh-CN" sz="2600" dirty="0">
                <a:solidFill>
                  <a:srgbClr val="C00000"/>
                </a:solidFill>
              </a:rPr>
              <a:t>,)</a:t>
            </a:r>
            <a:r>
              <a:rPr lang="en-US" altLang="zh-CN" sz="2600" dirty="0" err="1">
                <a:solidFill>
                  <a:srgbClr val="C00000"/>
                </a:solidFill>
              </a:rPr>
              <a:t>Ri</a:t>
            </a:r>
            <a:r>
              <a:rPr lang="zh-CN" altLang="en-US" sz="2600" dirty="0">
                <a:solidFill>
                  <a:srgbClr val="C00000"/>
                </a:solidFill>
              </a:rPr>
              <a:t>的比较对象：</a:t>
            </a:r>
            <a:r>
              <a:rPr lang="en-US" altLang="zh-CN" sz="2600" dirty="0" err="1">
                <a:solidFill>
                  <a:srgbClr val="C00000"/>
                </a:solidFill>
              </a:rPr>
              <a:t>i</a:t>
            </a:r>
            <a:r>
              <a:rPr lang="en-US" altLang="zh-CN" sz="2600" dirty="0">
                <a:solidFill>
                  <a:srgbClr val="C00000"/>
                </a:solidFill>
              </a:rPr>
              <a:t>-inc, i-2inc, …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 bwMode="auto">
          <a:xfrm flipH="1">
            <a:off x="1143000" y="4495800"/>
            <a:ext cx="685800" cy="1295400"/>
          </a:xfrm>
          <a:prstGeom prst="line">
            <a:avLst/>
          </a:prstGeom>
          <a:solidFill>
            <a:srgbClr val="B9FFB9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矩形 18"/>
          <p:cNvSpPr/>
          <p:nvPr/>
        </p:nvSpPr>
        <p:spPr>
          <a:xfrm>
            <a:off x="864000" y="32766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>
                <a:solidFill>
                  <a:srgbClr val="990099"/>
                </a:solidFill>
              </a:rPr>
              <a:t>{</a:t>
            </a:r>
            <a:endParaRPr lang="zh-CN" altLang="en-US" sz="3000" dirty="0"/>
          </a:p>
        </p:txBody>
      </p:sp>
      <p:cxnSp>
        <p:nvCxnSpPr>
          <p:cNvPr id="14" name="直接连接符 13"/>
          <p:cNvCxnSpPr/>
          <p:nvPr/>
        </p:nvCxnSpPr>
        <p:spPr bwMode="auto">
          <a:xfrm>
            <a:off x="7848600" y="4495800"/>
            <a:ext cx="1219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4" grpId="0"/>
      <p:bldP spid="80" grpId="0"/>
      <p:bldP spid="10" grpId="0"/>
      <p:bldP spid="11" grpId="0"/>
      <p:bldP spid="12" grpId="0"/>
      <p:bldP spid="13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小 结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1. </a:t>
            </a:r>
            <a:r>
              <a:rPr lang="zh-CN" altLang="en-US" sz="3000" kern="0" dirty="0">
                <a:latin typeface="+mn-lt"/>
              </a:rPr>
              <a:t>直接插入排序、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>
                <a:latin typeface="+mn-lt"/>
              </a:rPr>
              <a:t>，稳定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2. </a:t>
            </a:r>
            <a:r>
              <a:rPr lang="zh-CN" altLang="en-US" sz="3000" kern="0" dirty="0">
                <a:latin typeface="+mn-lt"/>
              </a:rPr>
              <a:t>二分法插入排序、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>
                <a:latin typeface="+mn-lt"/>
              </a:rPr>
              <a:t>，稳定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3. Shell</a:t>
            </a:r>
            <a:r>
              <a:rPr lang="zh-CN" altLang="en-US" sz="3000" kern="0" dirty="0">
                <a:latin typeface="+mn-lt"/>
              </a:rPr>
              <a:t>排序、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>
                <a:latin typeface="+mn-lt"/>
              </a:rPr>
              <a:t>，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</a:rPr>
              <a:t>不稳定</a:t>
            </a:r>
            <a:endParaRPr lang="en-US" altLang="zh-CN" sz="3000" kern="0" dirty="0">
              <a:solidFill>
                <a:srgbClr val="FF0000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理解：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1. </a:t>
            </a:r>
            <a:r>
              <a:rPr lang="zh-CN" altLang="en-US" sz="3000" kern="0" dirty="0">
                <a:latin typeface="+mn-lt"/>
              </a:rPr>
              <a:t>表插入排序</a:t>
            </a:r>
            <a:endParaRPr lang="en-US" altLang="zh-CN" sz="30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作 业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</a:rPr>
              <a:t> P285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</a:t>
            </a:r>
            <a:r>
              <a:rPr lang="zh-CN" altLang="en-US" sz="3200" kern="0" dirty="0">
                <a:latin typeface="+mn-lt"/>
              </a:rPr>
              <a:t>复习题</a:t>
            </a:r>
            <a:r>
              <a:rPr lang="en-US" altLang="zh-CN" sz="3200" kern="0" dirty="0">
                <a:latin typeface="+mn-lt"/>
              </a:rPr>
              <a:t>1</a:t>
            </a:r>
            <a:r>
              <a:rPr lang="zh-CN" altLang="en-US" sz="3200" kern="0" dirty="0">
                <a:latin typeface="+mn-lt"/>
              </a:rPr>
              <a:t>，写出：</a:t>
            </a:r>
            <a:endParaRPr lang="en-US" altLang="zh-CN" sz="32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</a:t>
            </a:r>
            <a:r>
              <a:rPr lang="zh-CN" altLang="en-US" sz="3200" kern="0" dirty="0">
                <a:latin typeface="+mn-lt"/>
              </a:rPr>
              <a:t>直接插入排序、</a:t>
            </a:r>
            <a:r>
              <a:rPr lang="en-US" altLang="zh-CN" sz="3200" kern="0" dirty="0">
                <a:latin typeface="+mn-lt"/>
              </a:rPr>
              <a:t>Shell</a:t>
            </a:r>
            <a:r>
              <a:rPr lang="zh-CN" altLang="en-US" sz="3200" kern="0" dirty="0">
                <a:latin typeface="+mn-lt"/>
              </a:rPr>
              <a:t>排序的各趟运行结果。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 </a:t>
            </a:r>
            <a:r>
              <a:rPr lang="zh-CN" altLang="en-US" dirty="0">
                <a:ea typeface="黑体" pitchFamily="2" charset="-122"/>
              </a:rPr>
              <a:t>插入排序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插入排序，基本思路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每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步</a:t>
            </a:r>
            <a:r>
              <a:rPr lang="en-US" altLang="zh-CN" sz="3000" kern="0" dirty="0">
                <a:latin typeface="+mn-lt"/>
              </a:rPr>
              <a:t>(</a:t>
            </a:r>
            <a:r>
              <a:rPr lang="zh-CN" altLang="en-US" sz="3000" kern="0" dirty="0">
                <a:latin typeface="+mn-lt"/>
              </a:rPr>
              <a:t>趟</a:t>
            </a:r>
            <a:r>
              <a:rPr lang="en-US" altLang="zh-CN" sz="3000" kern="0" dirty="0">
                <a:latin typeface="+mn-lt"/>
              </a:rPr>
              <a:t>)</a:t>
            </a:r>
            <a:r>
              <a:rPr lang="zh-CN" altLang="en-US" sz="3000" kern="0" dirty="0">
                <a:latin typeface="+mn-lt"/>
              </a:rPr>
              <a:t>：将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个待排序记录，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按排序码大小，</a:t>
            </a:r>
            <a:endParaRPr lang="en-US" altLang="zh-CN" sz="3000" kern="0" dirty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插入到“已经排好序”</a:t>
            </a:r>
            <a:r>
              <a:rPr lang="zh-CN" altLang="en-US" sz="3000" kern="0" dirty="0">
                <a:latin typeface="+mn-lt"/>
              </a:rPr>
              <a:t>的序列中；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直接插入排序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二分插入排序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表插入排序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-- shell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（希尔）排序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05401" y="3397240"/>
            <a:ext cx="4038600" cy="224676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dirty="0"/>
              <a:t> 你打过扑克牌吧？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  -- </a:t>
            </a:r>
            <a:r>
              <a:rPr lang="zh-CN" altLang="en-US" dirty="0"/>
              <a:t>抓</a:t>
            </a:r>
            <a:r>
              <a:rPr lang="en-US" altLang="zh-CN" dirty="0"/>
              <a:t>1</a:t>
            </a:r>
            <a:r>
              <a:rPr lang="zh-CN" altLang="en-US" dirty="0"/>
              <a:t>张牌，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>
                <a:solidFill>
                  <a:srgbClr val="0000CC"/>
                </a:solidFill>
              </a:rPr>
              <a:t>即刻插入到合适位置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插入排序</a:t>
            </a:r>
            <a:r>
              <a:rPr lang="en-US" altLang="zh-CN" dirty="0"/>
              <a:t>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8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排序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30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讲：选择排序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回顾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排序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n</a:t>
            </a:r>
            <a:r>
              <a:rPr lang="zh-CN" altLang="en-US" sz="3000" kern="0" dirty="0">
                <a:latin typeface="+mn-lt"/>
              </a:rPr>
              <a:t>个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记录</a:t>
            </a:r>
            <a:r>
              <a:rPr lang="zh-CN" altLang="en-US" sz="3000" kern="0" dirty="0">
                <a:latin typeface="+mn-lt"/>
              </a:rPr>
              <a:t> </a:t>
            </a:r>
            <a:r>
              <a:rPr lang="en-US" altLang="zh-CN" sz="3000" kern="0" dirty="0">
                <a:latin typeface="+mn-lt"/>
              </a:rPr>
              <a:t>{R</a:t>
            </a:r>
            <a:r>
              <a:rPr lang="en-US" altLang="zh-CN" sz="3000" b="1" kern="0" baseline="-25000" dirty="0">
                <a:latin typeface="+mn-lt"/>
              </a:rPr>
              <a:t>0</a:t>
            </a:r>
            <a:r>
              <a:rPr lang="en-US" altLang="zh-CN" sz="3000" kern="0" dirty="0">
                <a:latin typeface="+mn-lt"/>
              </a:rPr>
              <a:t>, R</a:t>
            </a:r>
            <a:r>
              <a:rPr lang="en-US" altLang="zh-CN" sz="3000" b="1" kern="0" baseline="-25000" dirty="0">
                <a:latin typeface="+mn-lt"/>
              </a:rPr>
              <a:t>1</a:t>
            </a:r>
            <a:r>
              <a:rPr lang="en-US" altLang="zh-CN" sz="3000" kern="0" dirty="0">
                <a:latin typeface="+mn-lt"/>
              </a:rPr>
              <a:t>, …, R</a:t>
            </a:r>
            <a:r>
              <a:rPr lang="en-US" altLang="zh-CN" sz="3000" b="1" kern="0" baseline="-25000" dirty="0">
                <a:latin typeface="+mn-lt"/>
              </a:rPr>
              <a:t>n-1</a:t>
            </a:r>
            <a:r>
              <a:rPr lang="en-US" altLang="zh-CN" sz="3000" kern="0" dirty="0">
                <a:latin typeface="+mn-lt"/>
              </a:rPr>
              <a:t>}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对应的</a:t>
            </a:r>
            <a:r>
              <a:rPr lang="zh-CN" altLang="en-US" sz="3000" kern="0" dirty="0">
                <a:solidFill>
                  <a:srgbClr val="0000CC"/>
                </a:solidFill>
              </a:rPr>
              <a:t>排序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码</a:t>
            </a:r>
            <a:r>
              <a:rPr lang="zh-CN" altLang="en-US" sz="3000" kern="0" dirty="0">
                <a:latin typeface="+mn-lt"/>
              </a:rPr>
              <a:t>（</a:t>
            </a:r>
            <a:r>
              <a:rPr lang="zh-CN" altLang="en-US" sz="3000" kern="0" dirty="0"/>
              <a:t>关键码</a:t>
            </a:r>
            <a:r>
              <a:rPr lang="zh-CN" altLang="en-US" sz="3000" kern="0" dirty="0">
                <a:latin typeface="+mn-lt"/>
              </a:rPr>
              <a:t>）为 </a:t>
            </a:r>
            <a:r>
              <a:rPr lang="en-US" altLang="zh-CN" sz="3000" kern="0" dirty="0">
                <a:latin typeface="+mn-lt"/>
              </a:rPr>
              <a:t>{K</a:t>
            </a:r>
            <a:r>
              <a:rPr lang="en-US" altLang="zh-CN" sz="3000" b="1" kern="0" baseline="-25000" dirty="0">
                <a:latin typeface="+mn-lt"/>
              </a:rPr>
              <a:t>0</a:t>
            </a:r>
            <a:r>
              <a:rPr lang="en-US" altLang="zh-CN" sz="3000" kern="0" dirty="0">
                <a:latin typeface="+mn-lt"/>
              </a:rPr>
              <a:t>, K</a:t>
            </a:r>
            <a:r>
              <a:rPr lang="en-US" altLang="zh-CN" sz="3000" b="1" kern="0" baseline="-25000" dirty="0">
                <a:latin typeface="+mn-lt"/>
              </a:rPr>
              <a:t>1</a:t>
            </a:r>
            <a:r>
              <a:rPr lang="en-US" altLang="zh-CN" sz="3000" kern="0" dirty="0">
                <a:latin typeface="+mn-lt"/>
              </a:rPr>
              <a:t>, …, K</a:t>
            </a:r>
            <a:r>
              <a:rPr lang="en-US" altLang="zh-CN" sz="3000" b="1" kern="0" baseline="-25000" dirty="0">
                <a:latin typeface="+mn-lt"/>
              </a:rPr>
              <a:t>n-1</a:t>
            </a:r>
            <a:r>
              <a:rPr lang="en-US" altLang="zh-CN" sz="3000" kern="0" dirty="0">
                <a:latin typeface="+mn-lt"/>
              </a:rPr>
              <a:t>}</a:t>
            </a: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稳定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  </a:t>
            </a:r>
            <a:r>
              <a:rPr lang="en-US" altLang="zh-CN" sz="3000" kern="0" dirty="0">
                <a:latin typeface="+mn-lt"/>
              </a:rPr>
              <a:t>-- </a:t>
            </a:r>
            <a:r>
              <a:rPr lang="zh-CN" altLang="en-US" sz="3000" kern="0" dirty="0">
                <a:latin typeface="+mn-lt"/>
              </a:rPr>
              <a:t>若待排序的记录中，存在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相同的排序码</a:t>
            </a:r>
            <a:r>
              <a:rPr lang="zh-CN" altLang="en-US" sz="3000" kern="0" dirty="0">
                <a:latin typeface="+mn-lt"/>
              </a:rPr>
              <a:t>，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</a:t>
            </a:r>
            <a:r>
              <a:rPr lang="zh-CN" altLang="en-US" sz="3000" kern="0" dirty="0">
                <a:latin typeface="+mn-lt"/>
              </a:rPr>
              <a:t>且，排序后，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相同排序码</a:t>
            </a:r>
            <a:r>
              <a:rPr lang="zh-CN" altLang="en-US" sz="3000" kern="0" dirty="0">
                <a:latin typeface="+mn-lt"/>
              </a:rPr>
              <a:t>的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相对次序</a:t>
            </a:r>
            <a:r>
              <a:rPr lang="zh-CN" altLang="en-US" sz="3000" kern="0" dirty="0">
                <a:latin typeface="+mn-lt"/>
              </a:rPr>
              <a:t>保持不变，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</a:t>
            </a:r>
            <a:r>
              <a:rPr lang="zh-CN" altLang="en-US" sz="3000" kern="0" dirty="0">
                <a:latin typeface="+mn-lt"/>
              </a:rPr>
              <a:t>则稳定</a:t>
            </a:r>
            <a:endParaRPr lang="en-US" altLang="zh-CN" sz="3000" kern="0" dirty="0">
              <a:latin typeface="+mn-l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回顾 </a:t>
            </a:r>
            <a:r>
              <a:rPr lang="en-US" altLang="zh-CN" dirty="0">
                <a:ea typeface="黑体" pitchFamily="2" charset="-122"/>
              </a:rPr>
              <a:t>---- </a:t>
            </a:r>
            <a:r>
              <a:rPr lang="zh-CN" altLang="en-US" dirty="0">
                <a:ea typeface="黑体" pitchFamily="2" charset="-122"/>
              </a:rPr>
              <a:t>插入排序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插入排序，基本思路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每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步：将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个待排序记录，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按排序码大小，</a:t>
            </a:r>
            <a:endParaRPr lang="en-US" altLang="zh-CN" sz="3000" kern="0" dirty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插入到“已经排好序”</a:t>
            </a:r>
            <a:r>
              <a:rPr lang="zh-CN" altLang="en-US" sz="3000" kern="0" dirty="0">
                <a:latin typeface="+mn-lt"/>
              </a:rPr>
              <a:t>的序列中；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直接插入排序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二分插入排序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表插入排序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-- shell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（希尔）排序（缩小增量法）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76800" y="2971800"/>
            <a:ext cx="4267201" cy="2246769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dirty="0"/>
              <a:t> 打过扑克牌，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  -- </a:t>
            </a:r>
            <a:r>
              <a:rPr lang="zh-CN" altLang="en-US" dirty="0"/>
              <a:t>抓</a:t>
            </a:r>
            <a:r>
              <a:rPr lang="en-US" altLang="zh-CN" dirty="0"/>
              <a:t>1</a:t>
            </a:r>
            <a:r>
              <a:rPr lang="zh-CN" altLang="en-US" dirty="0"/>
              <a:t>张牌，</a:t>
            </a:r>
            <a:endParaRPr lang="en-US" altLang="zh-CN" dirty="0"/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>
                <a:solidFill>
                  <a:srgbClr val="0000CC"/>
                </a:solidFill>
              </a:rPr>
              <a:t>即刻插入到合适位置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  </a:t>
            </a:r>
            <a:r>
              <a:rPr lang="en-US" altLang="zh-CN" dirty="0">
                <a:sym typeface="Wingdings" pitchFamily="2" charset="2"/>
              </a:rPr>
              <a:t> </a:t>
            </a:r>
            <a:r>
              <a:rPr lang="zh-CN" altLang="en-US" dirty="0">
                <a:sym typeface="Wingdings" pitchFamily="2" charset="2"/>
              </a:rPr>
              <a:t>插入排序</a:t>
            </a:r>
            <a:r>
              <a:rPr lang="en-US" altLang="zh-CN" dirty="0"/>
              <a:t>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8.3 </a:t>
            </a:r>
            <a:r>
              <a:rPr lang="zh-CN" altLang="en-US" dirty="0">
                <a:ea typeface="黑体" pitchFamily="2" charset="-122"/>
              </a:rPr>
              <a:t>选择排序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选择排序，基本思路：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每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步</a:t>
            </a:r>
            <a:r>
              <a:rPr lang="en-US" altLang="zh-CN" sz="3000" kern="0" dirty="0">
                <a:latin typeface="+mn-lt"/>
              </a:rPr>
              <a:t>(</a:t>
            </a:r>
            <a:r>
              <a:rPr lang="zh-CN" altLang="en-US" sz="3000" kern="0" dirty="0">
                <a:latin typeface="+mn-lt"/>
              </a:rPr>
              <a:t>趟</a:t>
            </a:r>
            <a:r>
              <a:rPr lang="en-US" altLang="zh-CN" sz="3000" kern="0" dirty="0">
                <a:latin typeface="+mn-lt"/>
              </a:rPr>
              <a:t>)</a:t>
            </a:r>
            <a:r>
              <a:rPr lang="zh-CN" altLang="en-US" sz="3000" kern="0" dirty="0">
                <a:latin typeface="+mn-lt"/>
              </a:rPr>
              <a:t>：从待排序记录中，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选出最小排序码</a:t>
            </a:r>
            <a:endParaRPr lang="en-US" altLang="zh-CN" sz="3000" kern="0" dirty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zh-CN" altLang="en-US" sz="3000" kern="0" dirty="0">
                <a:latin typeface="+mn-lt"/>
              </a:rPr>
              <a:t>顺序放在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“</a:t>
            </a:r>
            <a:r>
              <a:rPr lang="zh-CN" altLang="en-US" sz="3000" kern="0" dirty="0">
                <a:solidFill>
                  <a:srgbClr val="008000"/>
                </a:solidFill>
              </a:rPr>
              <a:t>已排序记录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”</a:t>
            </a:r>
            <a:r>
              <a:rPr lang="zh-CN" altLang="en-US" sz="3000" kern="0" dirty="0">
                <a:latin typeface="+mn-lt"/>
              </a:rPr>
              <a:t>之后；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直接选择排序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堆排序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2400" y="3506653"/>
            <a:ext cx="5181601" cy="2055947"/>
          </a:xfrm>
          <a:prstGeom prst="rect">
            <a:avLst/>
          </a:prstGeom>
          <a:solidFill>
            <a:srgbClr val="FFFF99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 大小不同的苹果，每天吃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endParaRPr lang="en-US" altLang="zh-CN" dirty="0"/>
          </a:p>
          <a:p>
            <a:pPr>
              <a:lnSpc>
                <a:spcPct val="14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00CC"/>
                </a:solidFill>
              </a:rPr>
              <a:t>   -- </a:t>
            </a:r>
            <a:r>
              <a:rPr lang="zh-CN" altLang="en-US" dirty="0">
                <a:solidFill>
                  <a:srgbClr val="0000CC"/>
                </a:solidFill>
              </a:rPr>
              <a:t>每次都挑 剩下的苹果中，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</a:t>
            </a:r>
            <a:r>
              <a:rPr lang="zh-CN" altLang="en-US" dirty="0">
                <a:solidFill>
                  <a:srgbClr val="0000CC"/>
                </a:solidFill>
              </a:rPr>
              <a:t>最小的那个，来吃</a:t>
            </a:r>
            <a:endParaRPr lang="en-US" altLang="zh-CN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8.3.1 </a:t>
            </a:r>
            <a:r>
              <a:rPr lang="zh-CN" altLang="en-US" dirty="0">
                <a:ea typeface="黑体" pitchFamily="2" charset="-122"/>
              </a:rPr>
              <a:t>直接选择排序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基本方法（设：从小到大排序）</a:t>
            </a:r>
            <a:endParaRPr lang="en-US" altLang="zh-CN" sz="3000" kern="0" dirty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1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趟</a:t>
            </a:r>
            <a:r>
              <a:rPr lang="zh-CN" altLang="en-US" sz="3000" kern="0" dirty="0">
                <a:latin typeface="+mn-lt"/>
              </a:rPr>
              <a:t>：在所有记录中，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选出最小</a:t>
            </a:r>
            <a:r>
              <a:rPr lang="zh-CN" altLang="en-US" sz="3000" kern="0" dirty="0">
                <a:latin typeface="+mn-lt"/>
              </a:rPr>
              <a:t>，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     </a:t>
            </a:r>
            <a:r>
              <a:rPr lang="zh-CN" altLang="en-US" sz="3000" kern="0" dirty="0">
                <a:latin typeface="+mn-lt"/>
              </a:rPr>
              <a:t>与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1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个</a:t>
            </a:r>
            <a:r>
              <a:rPr lang="zh-CN" altLang="en-US" sz="3000" kern="0" dirty="0">
                <a:latin typeface="+mn-lt"/>
              </a:rPr>
              <a:t>记录交换</a:t>
            </a:r>
            <a:endParaRPr lang="en-US" altLang="zh-CN" sz="3000" kern="0" dirty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2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趟</a:t>
            </a:r>
            <a:r>
              <a:rPr lang="zh-CN" altLang="en-US" sz="3000" kern="0" dirty="0">
                <a:latin typeface="+mn-lt"/>
              </a:rPr>
              <a:t>：从第</a:t>
            </a:r>
            <a:r>
              <a:rPr lang="en-US" altLang="zh-CN" sz="3000" kern="0" dirty="0">
                <a:latin typeface="+mn-lt"/>
              </a:rPr>
              <a:t>2</a:t>
            </a:r>
            <a:r>
              <a:rPr lang="zh-CN" altLang="en-US" sz="3000" kern="0" dirty="0">
                <a:latin typeface="+mn-lt"/>
              </a:rPr>
              <a:t>个及其之后的记录中，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选出最小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     </a:t>
            </a:r>
            <a:r>
              <a:rPr lang="zh-CN" altLang="en-US" sz="3000" kern="0" dirty="0">
                <a:latin typeface="+mn-lt"/>
              </a:rPr>
              <a:t>与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2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个</a:t>
            </a:r>
            <a:r>
              <a:rPr lang="zh-CN" altLang="en-US" sz="3000" kern="0" dirty="0">
                <a:latin typeface="+mn-lt"/>
              </a:rPr>
              <a:t>记录交换</a:t>
            </a:r>
            <a:endParaRPr lang="en-US" altLang="zh-CN" sz="3000" kern="0" dirty="0">
              <a:latin typeface="+mn-lt"/>
            </a:endParaRPr>
          </a:p>
          <a:p>
            <a:pPr marL="342900" indent="-342900"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b="1" kern="0" dirty="0">
                <a:latin typeface="+mn-lt"/>
              </a:rPr>
              <a:t>  ……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</a:t>
            </a:r>
            <a:r>
              <a:rPr lang="en-US" altLang="zh-CN" sz="3000" kern="0" dirty="0"/>
              <a:t> -- </a:t>
            </a:r>
            <a:r>
              <a:rPr lang="zh-CN" altLang="en-US" sz="3000" kern="0" dirty="0">
                <a:solidFill>
                  <a:srgbClr val="990099"/>
                </a:solidFill>
              </a:rPr>
              <a:t>第</a:t>
            </a:r>
            <a:r>
              <a:rPr lang="en-US" altLang="zh-CN" sz="3000" kern="0" dirty="0">
                <a:solidFill>
                  <a:srgbClr val="990099"/>
                </a:solidFill>
              </a:rPr>
              <a:t>n-1</a:t>
            </a:r>
            <a:r>
              <a:rPr lang="zh-CN" altLang="en-US" sz="3000" kern="0" dirty="0">
                <a:solidFill>
                  <a:srgbClr val="990099"/>
                </a:solidFill>
              </a:rPr>
              <a:t>趟</a:t>
            </a:r>
            <a:r>
              <a:rPr lang="zh-CN" altLang="en-US" sz="3000" kern="0" dirty="0"/>
              <a:t>：从第</a:t>
            </a:r>
            <a:r>
              <a:rPr lang="en-US" altLang="zh-CN" sz="3000" kern="0" dirty="0"/>
              <a:t>n-1</a:t>
            </a:r>
            <a:r>
              <a:rPr lang="zh-CN" altLang="en-US" sz="3000" kern="0" dirty="0"/>
              <a:t>、第</a:t>
            </a:r>
            <a:r>
              <a:rPr lang="en-US" altLang="zh-CN" sz="3000" kern="0" dirty="0"/>
              <a:t>n</a:t>
            </a:r>
            <a:r>
              <a:rPr lang="zh-CN" altLang="en-US" sz="3000" kern="0" dirty="0"/>
              <a:t>个记录中，</a:t>
            </a:r>
            <a:r>
              <a:rPr lang="zh-CN" altLang="en-US" sz="3000" kern="0" dirty="0">
                <a:solidFill>
                  <a:srgbClr val="0000CC"/>
                </a:solidFill>
              </a:rPr>
              <a:t>选出最小</a:t>
            </a:r>
            <a:endParaRPr lang="en-US" altLang="zh-CN" sz="3000" kern="0" dirty="0">
              <a:solidFill>
                <a:srgbClr val="0000CC"/>
              </a:solidFill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         </a:t>
            </a:r>
            <a:r>
              <a:rPr lang="zh-CN" altLang="en-US" sz="3000" kern="0" dirty="0">
                <a:latin typeface="+mn-lt"/>
              </a:rPr>
              <a:t>与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第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n-1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个</a:t>
            </a:r>
            <a:r>
              <a:rPr lang="zh-CN" altLang="en-US" sz="3000" kern="0" dirty="0">
                <a:latin typeface="+mn-lt"/>
              </a:rPr>
              <a:t>记录交换</a:t>
            </a:r>
            <a:endParaRPr lang="en-US" altLang="zh-CN" sz="3000" kern="0" dirty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8.3.1 </a:t>
            </a:r>
            <a:r>
              <a:rPr lang="zh-CN" altLang="en-US" dirty="0">
                <a:ea typeface="黑体" pitchFamily="2" charset="-122"/>
              </a:rPr>
              <a:t>直接选择排序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</a:t>
            </a:r>
            <a:r>
              <a:rPr lang="en-US" altLang="zh-CN" kern="0" dirty="0"/>
              <a:t>49</a:t>
            </a:r>
            <a:r>
              <a:rPr lang="zh-CN" altLang="en-US" kern="0" dirty="0"/>
              <a:t>*</a:t>
            </a:r>
            <a:r>
              <a:rPr lang="en-US" altLang="zh-CN" kern="0" dirty="0"/>
              <a:t>, 13</a:t>
            </a:r>
            <a:r>
              <a:rPr lang="en-US" altLang="zh-CN" kern="0" dirty="0">
                <a:latin typeface="+mn-lt"/>
              </a:rPr>
              <a:t>, 27, 76</a:t>
            </a:r>
            <a:r>
              <a:rPr lang="zh-CN" altLang="en-US" kern="0" dirty="0">
                <a:latin typeface="+mn-lt"/>
              </a:rPr>
              <a:t>，要求：递增排序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8598" y="2188458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8599" y="27268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42999" y="2198638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990099"/>
                </a:solidFill>
              </a:rPr>
              <a:t>[13] </a:t>
            </a:r>
            <a:r>
              <a:rPr lang="en-US" altLang="zh-CN" dirty="0"/>
              <a:t>38,  65,  97,  49</a:t>
            </a:r>
            <a:r>
              <a:rPr lang="zh-CN" altLang="en-US" dirty="0"/>
              <a:t>*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00CC"/>
                </a:solidFill>
              </a:rPr>
              <a:t>49,</a:t>
            </a:r>
            <a:r>
              <a:rPr lang="en-US" altLang="zh-CN" dirty="0"/>
              <a:t>  27,  76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42999" y="2667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[13, 27]  </a:t>
            </a:r>
            <a:r>
              <a:rPr lang="en-US" altLang="zh-CN" dirty="0"/>
              <a:t>65,  97,  49</a:t>
            </a:r>
            <a:r>
              <a:rPr lang="zh-CN" altLang="en-US" dirty="0"/>
              <a:t>*</a:t>
            </a:r>
            <a:r>
              <a:rPr lang="en-US" altLang="zh-CN" dirty="0"/>
              <a:t>, 49,  </a:t>
            </a:r>
            <a:r>
              <a:rPr lang="en-US" altLang="zh-CN" dirty="0">
                <a:solidFill>
                  <a:srgbClr val="0000CC"/>
                </a:solidFill>
              </a:rPr>
              <a:t>38,</a:t>
            </a:r>
            <a:r>
              <a:rPr lang="en-US" altLang="zh-CN" dirty="0"/>
              <a:t>  76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28599" y="3276600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142999" y="3222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[13, 27,  38]  </a:t>
            </a:r>
            <a:r>
              <a:rPr lang="en-US" altLang="zh-CN" dirty="0"/>
              <a:t>97,  49</a:t>
            </a:r>
            <a:r>
              <a:rPr lang="zh-CN" altLang="en-US" dirty="0"/>
              <a:t>*</a:t>
            </a:r>
            <a:r>
              <a:rPr lang="en-US" altLang="zh-CN" dirty="0"/>
              <a:t>, 49,  </a:t>
            </a:r>
            <a:r>
              <a:rPr lang="en-US" altLang="zh-CN" dirty="0">
                <a:solidFill>
                  <a:srgbClr val="0000CC"/>
                </a:solidFill>
              </a:rPr>
              <a:t>65,  </a:t>
            </a:r>
            <a:r>
              <a:rPr lang="en-US" altLang="zh-CN" dirty="0"/>
              <a:t>76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28599" y="37936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96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599" y="4343400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28598" y="4876800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8599" y="54102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380999" y="24384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0999" y="29931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0999" y="354285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0999" y="407625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=4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80999" y="4586358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=5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80999" y="5103441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=6</a:t>
            </a:r>
            <a:endParaRPr lang="zh-CN" altLang="en-US" dirty="0"/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228599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1143000" y="16865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49,  38,  65,  97,  49</a:t>
            </a:r>
            <a:r>
              <a:rPr lang="zh-CN" altLang="en-US" dirty="0"/>
              <a:t>*</a:t>
            </a:r>
            <a:r>
              <a:rPr lang="en-US" altLang="zh-CN" dirty="0"/>
              <a:t>, 13,  27,  76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380999" y="1860357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 bwMode="auto">
          <a:xfrm>
            <a:off x="4648200" y="1728000"/>
            <a:ext cx="5334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334000" y="2209800"/>
            <a:ext cx="5334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334000" y="2743200"/>
            <a:ext cx="5334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962400" y="3276600"/>
            <a:ext cx="609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143000" y="3712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[13, 27,  38,  49</a:t>
            </a:r>
            <a:r>
              <a:rPr lang="zh-CN" altLang="en-US" dirty="0">
                <a:solidFill>
                  <a:srgbClr val="990099"/>
                </a:solidFill>
              </a:rPr>
              <a:t>*</a:t>
            </a:r>
            <a:r>
              <a:rPr lang="en-US" altLang="zh-CN" dirty="0">
                <a:solidFill>
                  <a:srgbClr val="990099"/>
                </a:solidFill>
              </a:rPr>
              <a:t>]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97</a:t>
            </a:r>
            <a:r>
              <a:rPr lang="en-US" altLang="zh-CN" dirty="0"/>
              <a:t>,  49,  65,  76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 bwMode="auto">
          <a:xfrm>
            <a:off x="4648200" y="3810000"/>
            <a:ext cx="609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143000" y="4267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[13, 27,  38,  49</a:t>
            </a:r>
            <a:r>
              <a:rPr lang="zh-CN" altLang="en-US" dirty="0">
                <a:solidFill>
                  <a:srgbClr val="990099"/>
                </a:solidFill>
              </a:rPr>
              <a:t>*</a:t>
            </a:r>
            <a:r>
              <a:rPr lang="en-US" altLang="zh-CN" dirty="0">
                <a:solidFill>
                  <a:srgbClr val="990099"/>
                </a:solidFill>
              </a:rPr>
              <a:t>, 49]  </a:t>
            </a:r>
            <a:r>
              <a:rPr lang="en-US" altLang="zh-CN" dirty="0">
                <a:solidFill>
                  <a:srgbClr val="0000CC"/>
                </a:solidFill>
              </a:rPr>
              <a:t>97,</a:t>
            </a:r>
            <a:r>
              <a:rPr lang="en-US" altLang="zh-CN" dirty="0"/>
              <a:t>  65,  76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 bwMode="auto">
          <a:xfrm>
            <a:off x="5334000" y="4343400"/>
            <a:ext cx="609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43000" y="4800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[13, 27,  38,  49</a:t>
            </a:r>
            <a:r>
              <a:rPr lang="zh-CN" altLang="en-US" dirty="0">
                <a:solidFill>
                  <a:srgbClr val="990099"/>
                </a:solidFill>
              </a:rPr>
              <a:t>*</a:t>
            </a:r>
            <a:r>
              <a:rPr lang="en-US" altLang="zh-CN" dirty="0">
                <a:solidFill>
                  <a:srgbClr val="990099"/>
                </a:solidFill>
              </a:rPr>
              <a:t>, 49,  65]  </a:t>
            </a:r>
            <a:r>
              <a:rPr lang="en-US" altLang="zh-CN" dirty="0">
                <a:solidFill>
                  <a:srgbClr val="0000CC"/>
                </a:solidFill>
              </a:rPr>
              <a:t>97,</a:t>
            </a:r>
            <a:r>
              <a:rPr lang="en-US" altLang="zh-CN" dirty="0"/>
              <a:t>  76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 bwMode="auto">
          <a:xfrm>
            <a:off x="6019800" y="4876800"/>
            <a:ext cx="609600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143000" y="5334000"/>
            <a:ext cx="6553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[13, 27,  38,  49</a:t>
            </a:r>
            <a:r>
              <a:rPr lang="zh-CN" altLang="en-US" dirty="0">
                <a:solidFill>
                  <a:srgbClr val="990099"/>
                </a:solidFill>
              </a:rPr>
              <a:t>*</a:t>
            </a:r>
            <a:r>
              <a:rPr lang="en-US" altLang="zh-CN" dirty="0">
                <a:solidFill>
                  <a:srgbClr val="990099"/>
                </a:solidFill>
              </a:rPr>
              <a:t>, 49,  65,  76]  </a:t>
            </a:r>
            <a:r>
              <a:rPr lang="en-US" altLang="zh-CN" dirty="0">
                <a:solidFill>
                  <a:srgbClr val="0000CC"/>
                </a:solidFill>
              </a:rPr>
              <a:t>97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705600" y="1796936"/>
            <a:ext cx="2438400" cy="2308324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9999"/>
                </a:solidFill>
              </a:rPr>
              <a:t>--</a:t>
            </a:r>
            <a:r>
              <a:rPr lang="zh-CN" altLang="en-US" sz="2400" dirty="0">
                <a:solidFill>
                  <a:srgbClr val="FF9999"/>
                </a:solidFill>
              </a:rPr>
              <a:t> 对于 </a:t>
            </a:r>
            <a:r>
              <a:rPr lang="en-US" altLang="zh-CN" sz="2400" dirty="0" err="1">
                <a:solidFill>
                  <a:srgbClr val="FF9999"/>
                </a:solidFill>
              </a:rPr>
              <a:t>i</a:t>
            </a:r>
            <a:r>
              <a:rPr lang="zh-CN" altLang="en-US" sz="2400" dirty="0">
                <a:solidFill>
                  <a:srgbClr val="FF9999"/>
                </a:solidFill>
              </a:rPr>
              <a:t>，</a:t>
            </a:r>
            <a:r>
              <a:rPr lang="zh-CN" altLang="en-US" sz="2400" dirty="0">
                <a:solidFill>
                  <a:schemeClr val="bg1"/>
                </a:solidFill>
              </a:rPr>
              <a:t>找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A[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]……A[n-1]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zh-CN" altLang="en-US" sz="2400" dirty="0">
                <a:solidFill>
                  <a:schemeClr val="bg1"/>
                </a:solidFill>
              </a:rPr>
              <a:t>之中的</a:t>
            </a:r>
            <a:r>
              <a:rPr lang="zh-CN" altLang="en-US" sz="2400" dirty="0">
                <a:solidFill>
                  <a:srgbClr val="FFFF00"/>
                </a:solidFill>
              </a:rPr>
              <a:t>最小值，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zh-CN" altLang="en-US" sz="2400" dirty="0">
                <a:solidFill>
                  <a:schemeClr val="bg1"/>
                </a:solidFill>
              </a:rPr>
              <a:t>并，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  </a:t>
            </a:r>
            <a:r>
              <a:rPr lang="zh-CN" altLang="en-US" sz="2400" dirty="0">
                <a:solidFill>
                  <a:schemeClr val="bg1"/>
                </a:solidFill>
              </a:rPr>
              <a:t>将其与</a:t>
            </a:r>
            <a:r>
              <a:rPr lang="en-US" altLang="zh-CN" sz="2400" dirty="0">
                <a:solidFill>
                  <a:schemeClr val="bg1"/>
                </a:solidFill>
              </a:rPr>
              <a:t>A[</a:t>
            </a:r>
            <a:r>
              <a:rPr lang="en-US" altLang="zh-CN" sz="2400" dirty="0" err="1">
                <a:solidFill>
                  <a:schemeClr val="bg1"/>
                </a:solidFill>
              </a:rPr>
              <a:t>i</a:t>
            </a:r>
            <a:r>
              <a:rPr lang="en-US" altLang="zh-CN" sz="2400" dirty="0">
                <a:solidFill>
                  <a:schemeClr val="bg1"/>
                </a:solidFill>
              </a:rPr>
              <a:t>]</a:t>
            </a:r>
            <a:r>
              <a:rPr lang="zh-CN" altLang="en-US" sz="2400" dirty="0">
                <a:solidFill>
                  <a:srgbClr val="FFFF00"/>
                </a:solidFill>
              </a:rPr>
              <a:t>交换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5600" y="4114800"/>
            <a:ext cx="2438400" cy="532453"/>
          </a:xfrm>
          <a:prstGeom prst="rect">
            <a:avLst/>
          </a:prstGeom>
          <a:solidFill>
            <a:srgbClr val="FFC0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ym typeface="Wingdings" pitchFamily="2" charset="2"/>
              </a:rPr>
              <a:t> </a:t>
            </a:r>
            <a:r>
              <a:rPr lang="zh-CN" altLang="en-US" sz="2600" dirty="0">
                <a:sym typeface="Wingdings" pitchFamily="2" charset="2"/>
              </a:rPr>
              <a:t>不</a:t>
            </a:r>
            <a:r>
              <a:rPr lang="zh-CN" altLang="en-US" sz="2600" dirty="0"/>
              <a:t>稳定</a:t>
            </a:r>
            <a:endParaRPr lang="en-US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8.3.1 </a:t>
            </a:r>
            <a:r>
              <a:rPr lang="zh-CN" altLang="en-US" dirty="0">
                <a:ea typeface="黑体" pitchFamily="2" charset="-122"/>
              </a:rPr>
              <a:t>直接选择排序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存储结构 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struct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{    </a:t>
            </a:r>
            <a:r>
              <a:rPr lang="en-US" altLang="zh-CN" kern="0" dirty="0" err="1">
                <a:latin typeface="+mn-lt"/>
              </a:rPr>
              <a:t>int</a:t>
            </a:r>
            <a:r>
              <a:rPr lang="en-US" altLang="zh-CN" kern="0" dirty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}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</a:t>
            </a:r>
            <a:r>
              <a:rPr lang="en-US" altLang="zh-CN" kern="0" dirty="0" err="1">
                <a:latin typeface="+mn-lt"/>
              </a:rPr>
              <a:t>typedef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struct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{    </a:t>
            </a:r>
            <a:r>
              <a:rPr lang="en-US" altLang="zh-CN" kern="0" dirty="0" err="1">
                <a:latin typeface="+mn-lt"/>
              </a:rPr>
              <a:t>int</a:t>
            </a:r>
            <a:r>
              <a:rPr lang="en-US" altLang="zh-CN" kern="0" dirty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</a:t>
            </a:r>
            <a:r>
              <a:rPr lang="en-US" altLang="zh-CN" kern="0" dirty="0" err="1">
                <a:latin typeface="+mn-lt"/>
              </a:rPr>
              <a:t>RecordNode</a:t>
            </a:r>
            <a:r>
              <a:rPr lang="en-US" altLang="zh-CN" kern="0" dirty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}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“记录”表结构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609600"/>
            <a:ext cx="8763000" cy="6248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selectSort</a:t>
            </a:r>
            <a:r>
              <a:rPr lang="en-US" altLang="zh-CN" kern="0" dirty="0">
                <a:latin typeface="+mn-lt"/>
              </a:rPr>
              <a:t>(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{ 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, j, min;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>
                <a:latin typeface="+mn-lt"/>
              </a:rPr>
              <a:t>temp,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>
                <a:latin typeface="+mn-lt"/>
              </a:rPr>
              <a:t> data = 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for( </a:t>
            </a:r>
            <a:r>
              <a:rPr lang="en-US" altLang="zh-CN" kern="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=0</a:t>
            </a:r>
            <a:r>
              <a:rPr lang="en-US" altLang="zh-CN" kern="0" dirty="0">
                <a:latin typeface="+mn-lt"/>
              </a:rPr>
              <a:t>; 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&lt;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-&gt;n-1;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</a:t>
            </a:r>
            <a:r>
              <a:rPr lang="en-US" altLang="zh-CN" kern="0" dirty="0">
                <a:solidFill>
                  <a:srgbClr val="FF0000"/>
                </a:solidFill>
                <a:latin typeface="+mn-lt"/>
              </a:rPr>
              <a:t>  </a:t>
            </a:r>
            <a:r>
              <a:rPr lang="en-US" altLang="zh-CN" kern="0" dirty="0">
                <a:latin typeface="+mn-lt"/>
              </a:rPr>
              <a:t>  min=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for( </a:t>
            </a: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j= i+1</a:t>
            </a:r>
            <a:r>
              <a:rPr lang="en-US" altLang="zh-CN" kern="0" dirty="0">
                <a:latin typeface="+mn-lt"/>
              </a:rPr>
              <a:t>;  j&lt;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-&gt;n;  j++)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  if( data[ j].key &lt; data[min].key)     min=j;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      if( min !=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)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temp = data[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data[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] = data[min];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data[min] = temp;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}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</a:t>
            </a:r>
            <a:r>
              <a:rPr lang="en-US" altLang="zh-CN" kern="0" dirty="0">
                <a:solidFill>
                  <a:srgbClr val="FF0000"/>
                </a:solidFill>
                <a:latin typeface="+mn-lt"/>
              </a:rPr>
              <a:t> } 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}  </a:t>
            </a:r>
          </a:p>
        </p:txBody>
      </p:sp>
      <p:sp>
        <p:nvSpPr>
          <p:cNvPr id="14" name="矩形 13"/>
          <p:cNvSpPr/>
          <p:nvPr/>
        </p:nvSpPr>
        <p:spPr>
          <a:xfrm>
            <a:off x="685800" y="23937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FF0000"/>
                </a:solidFill>
              </a:rPr>
              <a:t>{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90600" y="42987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{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2283853" y="2470200"/>
            <a:ext cx="333456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 min</a:t>
            </a:r>
            <a:r>
              <a:rPr lang="zh-CN" altLang="en-US" sz="2600" kern="0" dirty="0">
                <a:solidFill>
                  <a:srgbClr val="008000"/>
                </a:solidFill>
              </a:rPr>
              <a:t>：最小值的下标</a:t>
            </a:r>
            <a:endParaRPr lang="zh-CN" altLang="en-US" sz="2600" b="1" kern="0" baseline="-25000" dirty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791200" y="2971800"/>
            <a:ext cx="33528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找</a:t>
            </a:r>
            <a:r>
              <a:rPr lang="en-US" altLang="zh-CN" sz="2600" kern="0" dirty="0">
                <a:solidFill>
                  <a:srgbClr val="C00000"/>
                </a:solidFill>
              </a:rPr>
              <a:t>”</a:t>
            </a:r>
            <a:r>
              <a:rPr lang="zh-CN" altLang="en-US" sz="2600" kern="0" dirty="0">
                <a:solidFill>
                  <a:srgbClr val="C00000"/>
                </a:solidFill>
              </a:rPr>
              <a:t>剩余中</a:t>
            </a:r>
            <a:r>
              <a:rPr lang="en-US" altLang="zh-CN" sz="2600" kern="0" dirty="0">
                <a:solidFill>
                  <a:srgbClr val="C00000"/>
                </a:solidFill>
              </a:rPr>
              <a:t>”</a:t>
            </a:r>
            <a:r>
              <a:rPr lang="zh-CN" altLang="en-US" sz="2600" kern="0" dirty="0">
                <a:solidFill>
                  <a:srgbClr val="C00000"/>
                </a:solidFill>
              </a:rPr>
              <a:t>的最小值</a:t>
            </a:r>
            <a:endParaRPr lang="zh-CN" altLang="en-US" sz="2600" b="1" kern="0" baseline="-25000" dirty="0">
              <a:solidFill>
                <a:srgbClr val="C0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217181" y="1998330"/>
            <a:ext cx="4003019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990099"/>
                </a:solidFill>
              </a:rPr>
              <a:t>//</a:t>
            </a:r>
            <a:r>
              <a:rPr lang="zh-CN" altLang="en-US" sz="2600" kern="0" dirty="0">
                <a:solidFill>
                  <a:srgbClr val="990099"/>
                </a:solidFill>
              </a:rPr>
              <a:t>共</a:t>
            </a:r>
            <a:r>
              <a:rPr lang="en-US" altLang="zh-CN" sz="2600" kern="0" dirty="0">
                <a:solidFill>
                  <a:srgbClr val="990099"/>
                </a:solidFill>
              </a:rPr>
              <a:t>n-1</a:t>
            </a:r>
            <a:r>
              <a:rPr lang="zh-CN" altLang="en-US" sz="2600" kern="0" dirty="0">
                <a:solidFill>
                  <a:srgbClr val="990099"/>
                </a:solidFill>
              </a:rPr>
              <a:t>趟，选出</a:t>
            </a:r>
            <a:r>
              <a:rPr lang="en-US" altLang="zh-CN" sz="2600" kern="0" dirty="0">
                <a:solidFill>
                  <a:srgbClr val="990099"/>
                </a:solidFill>
              </a:rPr>
              <a:t>n-1</a:t>
            </a:r>
            <a:r>
              <a:rPr lang="zh-CN" altLang="en-US" sz="2600" kern="0" dirty="0">
                <a:solidFill>
                  <a:srgbClr val="990099"/>
                </a:solidFill>
              </a:rPr>
              <a:t>个最小</a:t>
            </a:r>
            <a:endParaRPr lang="zh-CN" altLang="en-US" sz="2600" b="1" kern="0" baseline="-25000" dirty="0">
              <a:solidFill>
                <a:srgbClr val="99009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84936" y="4724400"/>
            <a:ext cx="3191899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</a:rPr>
              <a:t>时间复杂度：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91400" y="4724400"/>
            <a:ext cx="103746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>
                <a:solidFill>
                  <a:schemeClr val="bg1"/>
                </a:solidFill>
              </a:rPr>
              <a:t>O</a:t>
            </a:r>
            <a:r>
              <a:rPr lang="en-US" altLang="zh-CN" kern="0" dirty="0">
                <a:solidFill>
                  <a:schemeClr val="bg1"/>
                </a:solidFill>
              </a:rPr>
              <a:t>(n</a:t>
            </a:r>
            <a:r>
              <a:rPr lang="en-US" altLang="zh-CN" b="1" kern="0" baseline="30000" dirty="0">
                <a:solidFill>
                  <a:schemeClr val="bg1"/>
                </a:solidFill>
              </a:rPr>
              <a:t>2</a:t>
            </a:r>
            <a:r>
              <a:rPr lang="en-US" altLang="zh-CN" kern="0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  <p:bldP spid="19" grpId="0"/>
      <p:bldP spid="8" grpId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8.3.2 </a:t>
            </a:r>
            <a:r>
              <a:rPr lang="zh-CN" altLang="en-US" dirty="0">
                <a:ea typeface="黑体" pitchFamily="2" charset="-122"/>
              </a:rPr>
              <a:t>堆排序（</a:t>
            </a:r>
            <a:r>
              <a:rPr lang="en-US" altLang="zh-CN" dirty="0">
                <a:ea typeface="黑体" pitchFamily="2" charset="-122"/>
              </a:rPr>
              <a:t>Heap Sort</a:t>
            </a:r>
            <a:r>
              <a:rPr lang="zh-CN" altLang="en-US" dirty="0">
                <a:ea typeface="黑体" pitchFamily="2" charset="-122"/>
              </a:rPr>
              <a:t>）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出发点（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motivation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）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8000"/>
                </a:solidFill>
                <a:latin typeface="+mn-lt"/>
              </a:rPr>
              <a:t>   </a:t>
            </a:r>
            <a:r>
              <a:rPr lang="zh-CN" altLang="en-US" sz="3000" kern="0" dirty="0">
                <a:latin typeface="+mn-lt"/>
              </a:rPr>
              <a:t>选择排序，每次选出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个最小值，</a:t>
            </a:r>
            <a:endParaRPr lang="en-US" altLang="zh-CN" sz="3000" kern="0" dirty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>
                <a:latin typeface="+mn-lt"/>
              </a:rPr>
              <a:t>                     但，每次都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</a:rPr>
              <a:t>“重新”</a:t>
            </a:r>
            <a:r>
              <a:rPr lang="zh-CN" altLang="en-US" sz="3000" kern="0" dirty="0">
                <a:latin typeface="+mn-lt"/>
              </a:rPr>
              <a:t>开始选择</a:t>
            </a:r>
            <a:endParaRPr lang="en-US" altLang="zh-CN" sz="3000" kern="0" dirty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堆排序，基本方法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1. </a:t>
            </a:r>
            <a:r>
              <a:rPr lang="zh-CN" altLang="en-US" sz="3000" kern="0" dirty="0">
                <a:latin typeface="+mn-lt"/>
              </a:rPr>
              <a:t>将待排序数据 建立成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大根堆；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2.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重复：</a:t>
            </a:r>
            <a:r>
              <a:rPr lang="zh-CN" altLang="en-US" sz="3000" kern="0" dirty="0">
                <a:latin typeface="+mn-lt"/>
              </a:rPr>
              <a:t>选出最大值（堆顶）、并调整剩余部分</a:t>
            </a:r>
            <a:endParaRPr lang="en-US" altLang="zh-CN" sz="3000" kern="0" dirty="0">
              <a:latin typeface="+mn-lt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4343400" y="4800601"/>
            <a:ext cx="304800" cy="304799"/>
          </a:xfrm>
          <a:prstGeom prst="downArrow">
            <a:avLst/>
          </a:prstGeom>
          <a:solidFill>
            <a:srgbClr val="00B050"/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2857" y="5029200"/>
            <a:ext cx="182133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ym typeface="Wingdings" pitchFamily="2" charset="2"/>
              </a:rPr>
              <a:t>由大到小</a:t>
            </a:r>
            <a:r>
              <a:rPr lang="en-US" altLang="zh-CN" kern="0" dirty="0">
                <a:sym typeface="Wingdings" pitchFamily="2" charset="2"/>
              </a:rPr>
              <a:t>?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 bwMode="auto">
          <a:xfrm>
            <a:off x="3564000" y="3690000"/>
            <a:ext cx="26670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52857" y="5563635"/>
            <a:ext cx="182133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ym typeface="Wingdings" pitchFamily="2" charset="2"/>
              </a:rPr>
              <a:t>由小到大</a:t>
            </a:r>
            <a:r>
              <a:rPr lang="en-US" altLang="zh-CN" kern="0" dirty="0">
                <a:sym typeface="Wingdings" pitchFamily="2" charset="2"/>
              </a:rPr>
              <a:t>?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802789" y="5334000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ym typeface="Wingdings" pitchFamily="2" charset="2"/>
              </a:rPr>
              <a:t>排序</a:t>
            </a:r>
            <a:endParaRPr lang="zh-CN" altLang="en-US" dirty="0"/>
          </a:p>
        </p:txBody>
      </p:sp>
      <p:sp>
        <p:nvSpPr>
          <p:cNvPr id="12" name="右大括号 11"/>
          <p:cNvSpPr/>
          <p:nvPr/>
        </p:nvSpPr>
        <p:spPr bwMode="auto">
          <a:xfrm>
            <a:off x="5574189" y="5257800"/>
            <a:ext cx="198119" cy="762000"/>
          </a:xfrm>
          <a:prstGeom prst="righ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00400" y="5045111"/>
            <a:ext cx="543739" cy="593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008000"/>
                </a:solidFill>
                <a:latin typeface="华文琥珀" pitchFamily="2" charset="-122"/>
                <a:ea typeface="华文琥珀" pitchFamily="2" charset="-122"/>
                <a:sym typeface="Wingdings" pitchFamily="2" charset="2"/>
              </a:rPr>
              <a:t>√</a:t>
            </a:r>
            <a:endParaRPr lang="zh-CN" altLang="en-US" dirty="0">
              <a:solidFill>
                <a:srgbClr val="008000"/>
              </a:solidFill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00400" y="5562600"/>
            <a:ext cx="543739" cy="593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rgbClr val="008000"/>
                </a:solidFill>
                <a:latin typeface="华文琥珀" pitchFamily="2" charset="-122"/>
                <a:ea typeface="华文琥珀" pitchFamily="2" charset="-122"/>
                <a:sym typeface="Wingdings" pitchFamily="2" charset="2"/>
              </a:rPr>
              <a:t>√</a:t>
            </a:r>
            <a:endParaRPr lang="zh-CN" altLang="en-US" dirty="0">
              <a:solidFill>
                <a:srgbClr val="008000"/>
              </a:solidFill>
              <a:latin typeface="华文琥珀" pitchFamily="2" charset="-122"/>
              <a:ea typeface="华文琥珀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/>
      <p:bldP spid="12" grpId="0" animBg="1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建立 大根堆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1.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建立大根堆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  --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方法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sz="3000" kern="0" dirty="0">
                <a:latin typeface="+mn-lt"/>
              </a:rPr>
              <a:t>按照</a:t>
            </a:r>
            <a:r>
              <a:rPr lang="en-US" altLang="zh-CN" sz="3000" kern="0" dirty="0">
                <a:latin typeface="+mn-lt"/>
              </a:rPr>
              <a:t>5.4.1</a:t>
            </a:r>
            <a:r>
              <a:rPr lang="zh-CN" altLang="en-US" sz="3000" kern="0" dirty="0">
                <a:latin typeface="+mn-lt"/>
              </a:rPr>
              <a:t>节，算法</a:t>
            </a:r>
            <a:r>
              <a:rPr lang="en-US" altLang="zh-CN" sz="3000" kern="0" dirty="0">
                <a:latin typeface="+mn-lt"/>
              </a:rPr>
              <a:t>5.17</a:t>
            </a: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    </a:t>
            </a:r>
            <a:r>
              <a:rPr lang="zh-CN" altLang="en-US" sz="3000" kern="0" dirty="0">
                <a:latin typeface="+mn-lt"/>
              </a:rPr>
              <a:t>向空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”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大根堆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” </a:t>
            </a:r>
            <a:r>
              <a:rPr lang="zh-CN" altLang="en-US" sz="3000" kern="0" dirty="0">
                <a:latin typeface="+mn-lt"/>
              </a:rPr>
              <a:t>中，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逐个插入</a:t>
            </a:r>
            <a:r>
              <a:rPr lang="zh-CN" altLang="en-US" sz="3000" kern="0" dirty="0">
                <a:latin typeface="+mn-lt"/>
              </a:rPr>
              <a:t>待排序记录</a:t>
            </a:r>
            <a:endParaRPr lang="en-US" altLang="zh-CN" sz="3000" kern="0" dirty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1200"/>
              </a:spcBef>
              <a:buNone/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 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方法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2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sz="3000" kern="0" dirty="0">
                <a:latin typeface="+mn-lt"/>
              </a:rPr>
              <a:t>先，将待排序记录建成</a:t>
            </a:r>
            <a:r>
              <a:rPr lang="en-US" altLang="zh-CN" sz="3000" kern="0" dirty="0">
                <a:latin typeface="+mn-lt"/>
              </a:rPr>
              <a:t>1</a:t>
            </a:r>
            <a:r>
              <a:rPr lang="zh-CN" altLang="en-US" sz="3000" kern="0" dirty="0">
                <a:latin typeface="+mn-lt"/>
              </a:rPr>
              <a:t>个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完全二叉树，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    </a:t>
            </a:r>
            <a:r>
              <a:rPr lang="zh-CN" altLang="en-US" sz="3000" kern="0" dirty="0">
                <a:latin typeface="+mn-lt"/>
              </a:rPr>
              <a:t>再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“从后向前”</a:t>
            </a:r>
            <a:r>
              <a:rPr lang="zh-CN" altLang="en-US" sz="3000" kern="0" dirty="0">
                <a:latin typeface="+mn-lt"/>
              </a:rPr>
              <a:t>依次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</a:rPr>
              <a:t>调整</a:t>
            </a:r>
            <a:endParaRPr lang="en-US" altLang="zh-CN" sz="3000" kern="0" dirty="0">
              <a:latin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9200" y="4800600"/>
            <a:ext cx="1524000" cy="57419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sift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</a:p>
        </p:txBody>
      </p:sp>
      <p:cxnSp>
        <p:nvCxnSpPr>
          <p:cNvPr id="8" name="直接箭头连接符 7"/>
          <p:cNvCxnSpPr>
            <a:stCxn id="7" idx="0"/>
          </p:cNvCxnSpPr>
          <p:nvPr/>
        </p:nvCxnSpPr>
        <p:spPr bwMode="auto">
          <a:xfrm flipV="1">
            <a:off x="5791200" y="4495800"/>
            <a:ext cx="1524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矩形 8"/>
          <p:cNvSpPr/>
          <p:nvPr/>
        </p:nvSpPr>
        <p:spPr>
          <a:xfrm>
            <a:off x="3581400" y="1066800"/>
            <a:ext cx="5562600" cy="523220"/>
          </a:xfrm>
          <a:prstGeom prst="rect">
            <a:avLst/>
          </a:prstGeom>
          <a:solidFill>
            <a:srgbClr val="CCFF9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/>
              <a:t>26, 5, 77, 1, 61, 11, 59, 15, 48, 19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2819400" y="4014000"/>
            <a:ext cx="19812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8.2.1 </a:t>
            </a:r>
            <a:r>
              <a:rPr lang="zh-CN" altLang="en-US" dirty="0">
                <a:ea typeface="黑体" pitchFamily="2" charset="-122"/>
              </a:rPr>
              <a:t>直接插入排序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基本方法</a:t>
            </a:r>
            <a:endParaRPr lang="en-US" altLang="zh-CN" sz="3000" kern="0" dirty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排序码在数组中，下标 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=0, 1, 2, …, n-1</a:t>
            </a:r>
          </a:p>
          <a:p>
            <a:pPr marL="342900" indent="-342900" algn="just"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第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zh-CN" altLang="en-US" sz="3000" kern="0" dirty="0">
                <a:latin typeface="+mn-lt"/>
              </a:rPr>
              <a:t>趟，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在处理“</a:t>
            </a:r>
            <a:r>
              <a:rPr lang="zh-CN" altLang="en-US" sz="3000" kern="0" dirty="0">
                <a:solidFill>
                  <a:srgbClr val="0000CC"/>
                </a:solidFill>
              </a:rPr>
              <a:t>待排序码</a:t>
            </a:r>
            <a:r>
              <a:rPr lang="en-US" altLang="zh-CN" sz="3000" kern="0" dirty="0" err="1">
                <a:solidFill>
                  <a:srgbClr val="0000CC"/>
                </a:solidFill>
              </a:rPr>
              <a:t>K</a:t>
            </a:r>
            <a:r>
              <a:rPr lang="en-US" altLang="zh-CN" sz="3000" b="1" kern="0" baseline="-25000" dirty="0" err="1">
                <a:solidFill>
                  <a:srgbClr val="0000CC"/>
                </a:solidFill>
              </a:rPr>
              <a:t>i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”时，</a:t>
            </a:r>
            <a:r>
              <a:rPr lang="zh-CN" altLang="en-US" sz="3000" kern="0" dirty="0">
                <a:latin typeface="+mn-lt"/>
              </a:rPr>
              <a:t>要求：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zh-CN" altLang="en-US" sz="3000" kern="0" dirty="0">
                <a:latin typeface="+mn-lt"/>
              </a:rPr>
              <a:t>其前面的排序码 </a:t>
            </a:r>
            <a:r>
              <a:rPr lang="en-US" altLang="zh-CN" sz="3000" kern="0" dirty="0">
                <a:latin typeface="+mn-lt"/>
              </a:rPr>
              <a:t>{K</a:t>
            </a:r>
            <a:r>
              <a:rPr lang="en-US" altLang="zh-CN" sz="3000" b="1" kern="0" baseline="-25000" dirty="0"/>
              <a:t>0</a:t>
            </a:r>
            <a:r>
              <a:rPr lang="en-US" altLang="zh-CN" sz="3000" kern="0" dirty="0">
                <a:latin typeface="+mn-lt"/>
              </a:rPr>
              <a:t>, …, K</a:t>
            </a:r>
            <a:r>
              <a:rPr lang="en-US" altLang="zh-CN" sz="3000" b="1" kern="0" baseline="-25000" dirty="0"/>
              <a:t>i-1</a:t>
            </a:r>
            <a:r>
              <a:rPr lang="en-US" altLang="zh-CN" sz="3000" kern="0" dirty="0">
                <a:latin typeface="+mn-lt"/>
              </a:rPr>
              <a:t>} </a:t>
            </a:r>
            <a:r>
              <a:rPr lang="zh-CN" altLang="en-US" sz="3000" kern="0" dirty="0">
                <a:solidFill>
                  <a:srgbClr val="008000"/>
                </a:solidFill>
                <a:latin typeface="+mn-lt"/>
              </a:rPr>
              <a:t>已经排好序</a:t>
            </a:r>
            <a:r>
              <a:rPr lang="zh-CN" altLang="en-US" sz="3000" kern="0" dirty="0">
                <a:latin typeface="+mn-lt"/>
              </a:rPr>
              <a:t>，为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   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</a:rPr>
              <a:t>[ K</a:t>
            </a:r>
            <a:r>
              <a:rPr lang="en-US" altLang="zh-CN" sz="3000" b="1" kern="0" baseline="-25000" dirty="0">
                <a:solidFill>
                  <a:srgbClr val="008000"/>
                </a:solidFill>
              </a:rPr>
              <a:t>p0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</a:rPr>
              <a:t>, K</a:t>
            </a:r>
            <a:r>
              <a:rPr lang="en-US" altLang="zh-CN" sz="3000" b="1" kern="0" baseline="-25000" dirty="0">
                <a:solidFill>
                  <a:srgbClr val="008000"/>
                </a:solidFill>
              </a:rPr>
              <a:t>p1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</a:rPr>
              <a:t>, …, K</a:t>
            </a:r>
            <a:r>
              <a:rPr lang="en-US" altLang="zh-CN" sz="3000" b="1" kern="0" baseline="-25000" dirty="0">
                <a:solidFill>
                  <a:srgbClr val="008000"/>
                </a:solidFill>
              </a:rPr>
              <a:t>pi-1 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</a:rPr>
              <a:t>]</a:t>
            </a:r>
          </a:p>
          <a:p>
            <a:pPr marL="342900" indent="-342900" algn="just"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此时，将</a:t>
            </a:r>
            <a:r>
              <a:rPr lang="en-US" altLang="zh-CN" sz="3000" kern="0" dirty="0" err="1"/>
              <a:t>K</a:t>
            </a:r>
            <a:r>
              <a:rPr lang="en-US" altLang="zh-CN" sz="3000" b="1" kern="0" baseline="-25000" dirty="0" err="1"/>
              <a:t>i</a:t>
            </a:r>
            <a:r>
              <a:rPr lang="zh-CN" altLang="en-US" sz="3000" kern="0" dirty="0">
                <a:latin typeface="+mn-lt"/>
              </a:rPr>
              <a:t>依次与 </a:t>
            </a:r>
            <a:r>
              <a:rPr lang="en-US" altLang="zh-CN" sz="3000" kern="0" dirty="0">
                <a:solidFill>
                  <a:srgbClr val="990099"/>
                </a:solidFill>
              </a:rPr>
              <a:t>K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pi-1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, </a:t>
            </a:r>
            <a:r>
              <a:rPr lang="en-US" altLang="zh-CN" sz="3000" kern="0" dirty="0">
                <a:solidFill>
                  <a:srgbClr val="990099"/>
                </a:solidFill>
              </a:rPr>
              <a:t>K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pi-2 </a:t>
            </a: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, …, </a:t>
            </a:r>
            <a:r>
              <a:rPr lang="en-US" altLang="zh-CN" sz="3000" kern="0" dirty="0">
                <a:solidFill>
                  <a:srgbClr val="990099"/>
                </a:solidFill>
              </a:rPr>
              <a:t>K</a:t>
            </a:r>
            <a:r>
              <a:rPr lang="en-US" altLang="zh-CN" sz="3000" b="1" kern="0" baseline="-25000" dirty="0">
                <a:solidFill>
                  <a:srgbClr val="990099"/>
                </a:solidFill>
              </a:rPr>
              <a:t>p0 </a:t>
            </a:r>
            <a:r>
              <a:rPr lang="zh-CN" altLang="en-US" sz="3000" kern="0" dirty="0">
                <a:latin typeface="+mn-lt"/>
              </a:rPr>
              <a:t>比较，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找到插入位置，</a:t>
            </a:r>
            <a:r>
              <a:rPr lang="zh-CN" altLang="en-US" sz="3000" kern="0" dirty="0">
                <a:latin typeface="+mn-lt"/>
              </a:rPr>
              <a:t>将</a:t>
            </a:r>
            <a:r>
              <a:rPr lang="en-US" altLang="zh-CN" sz="3000" kern="0" dirty="0" err="1"/>
              <a:t>K</a:t>
            </a:r>
            <a:r>
              <a:rPr lang="en-US" altLang="zh-CN" sz="3000" b="1" kern="0" baseline="-25000" dirty="0" err="1"/>
              <a:t>i</a:t>
            </a:r>
            <a:r>
              <a:rPr lang="zh-CN" altLang="en-US" sz="3000" kern="0" dirty="0"/>
              <a:t>放入</a:t>
            </a:r>
            <a:endParaRPr lang="en-US" altLang="zh-CN" sz="3000" kern="0" dirty="0"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86400" y="5029200"/>
            <a:ext cx="3657600" cy="1169551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bg1"/>
                </a:solidFill>
              </a:rPr>
              <a:t> 不再新申请内存，</a:t>
            </a:r>
            <a:endParaRPr lang="en-US" altLang="zh-CN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bg1"/>
                </a:solidFill>
              </a:rPr>
              <a:t>  </a:t>
            </a:r>
            <a:r>
              <a:rPr lang="zh-CN" altLang="en-US" dirty="0">
                <a:solidFill>
                  <a:schemeClr val="bg1"/>
                </a:solidFill>
              </a:rPr>
              <a:t>在原数组上进行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建立 大根堆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1. </a:t>
            </a:r>
            <a:r>
              <a:rPr lang="zh-CN" altLang="en-US" kern="0" dirty="0">
                <a:solidFill>
                  <a:srgbClr val="990099"/>
                </a:solidFill>
                <a:latin typeface="+mn-lt"/>
              </a:rPr>
              <a:t>建立大根堆</a:t>
            </a:r>
            <a:endParaRPr lang="en-US" altLang="zh-CN" kern="0" dirty="0">
              <a:solidFill>
                <a:srgbClr val="990099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  -- 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方法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2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kern="0" dirty="0">
                <a:latin typeface="+mn-lt"/>
              </a:rPr>
              <a:t>先，将待排序记录建成</a:t>
            </a:r>
            <a:r>
              <a:rPr lang="en-US" altLang="zh-CN" kern="0" dirty="0">
                <a:latin typeface="+mn-lt"/>
              </a:rPr>
              <a:t>1</a:t>
            </a:r>
            <a:r>
              <a:rPr lang="zh-CN" altLang="en-US" kern="0" dirty="0">
                <a:latin typeface="+mn-lt"/>
              </a:rPr>
              <a:t>个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完全二叉树，</a:t>
            </a:r>
            <a:endParaRPr lang="en-US" altLang="zh-CN" kern="0" dirty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        </a:t>
            </a:r>
            <a:r>
              <a:rPr lang="zh-CN" altLang="en-US" kern="0" dirty="0">
                <a:latin typeface="+mn-lt"/>
              </a:rPr>
              <a:t>再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“从后向前”</a:t>
            </a:r>
            <a:r>
              <a:rPr lang="zh-CN" altLang="en-US" kern="0" dirty="0">
                <a:latin typeface="+mn-lt"/>
              </a:rPr>
              <a:t>依次</a:t>
            </a:r>
            <a:r>
              <a:rPr lang="zh-CN" altLang="en-US" kern="0" dirty="0">
                <a:solidFill>
                  <a:srgbClr val="FF0000"/>
                </a:solidFill>
                <a:latin typeface="+mn-lt"/>
              </a:rPr>
              <a:t>调整</a:t>
            </a:r>
            <a:r>
              <a:rPr lang="en-US" altLang="zh-CN" kern="0" dirty="0">
                <a:solidFill>
                  <a:srgbClr val="FF0000"/>
                </a:solidFill>
                <a:latin typeface="+mn-lt"/>
              </a:rPr>
              <a:t>(sift)</a:t>
            </a:r>
            <a:endParaRPr lang="en-US" altLang="zh-CN" kern="0" dirty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3552499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2940049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3612823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833437" y="43243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30"/>
          <p:cNvSpPr>
            <a:spLocks noChangeArrowheads="1"/>
          </p:cNvSpPr>
          <p:nvPr/>
        </p:nvSpPr>
        <p:spPr bwMode="auto">
          <a:xfrm>
            <a:off x="3692525" y="428148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2971800" y="431641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4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3369590"/>
            <a:ext cx="553795" cy="25660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3369590"/>
            <a:ext cx="695204" cy="24323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1"/>
          <p:cNvCxnSpPr>
            <a:cxnSpLocks noChangeShapeType="1"/>
            <a:stCxn id="7" idx="3"/>
            <a:endCxn id="11" idx="0"/>
          </p:cNvCxnSpPr>
          <p:nvPr/>
        </p:nvCxnSpPr>
        <p:spPr bwMode="auto">
          <a:xfrm flipH="1">
            <a:off x="1085850" y="3982039"/>
            <a:ext cx="516610" cy="34231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2"/>
          <p:cNvCxnSpPr>
            <a:cxnSpLocks noChangeShapeType="1"/>
            <a:stCxn id="10" idx="3"/>
            <a:endCxn id="13" idx="0"/>
          </p:cNvCxnSpPr>
          <p:nvPr/>
        </p:nvCxnSpPr>
        <p:spPr bwMode="auto">
          <a:xfrm flipH="1">
            <a:off x="3224213" y="4042364"/>
            <a:ext cx="161009" cy="2740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3"/>
          <p:cNvCxnSpPr>
            <a:cxnSpLocks noChangeShapeType="1"/>
            <a:stCxn id="10" idx="5"/>
            <a:endCxn id="12" idx="0"/>
          </p:cNvCxnSpPr>
          <p:nvPr/>
        </p:nvCxnSpPr>
        <p:spPr bwMode="auto">
          <a:xfrm>
            <a:off x="3741065" y="4042364"/>
            <a:ext cx="203079" cy="2391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2162175" y="43243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0" name="直接连接符 25"/>
          <p:cNvCxnSpPr>
            <a:cxnSpLocks noChangeShapeType="1"/>
            <a:stCxn id="7" idx="5"/>
            <a:endCxn id="19" idx="0"/>
          </p:cNvCxnSpPr>
          <p:nvPr/>
        </p:nvCxnSpPr>
        <p:spPr bwMode="auto">
          <a:xfrm>
            <a:off x="1958302" y="3982039"/>
            <a:ext cx="456286" cy="34231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495300" y="504348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cxnSp>
        <p:nvCxnSpPr>
          <p:cNvPr id="22" name="直接连接符 27"/>
          <p:cNvCxnSpPr>
            <a:cxnSpLocks noChangeShapeType="1"/>
            <a:stCxn id="11" idx="3"/>
            <a:endCxn id="21" idx="0"/>
          </p:cNvCxnSpPr>
          <p:nvPr/>
        </p:nvCxnSpPr>
        <p:spPr bwMode="auto">
          <a:xfrm flipH="1">
            <a:off x="747713" y="4753891"/>
            <a:ext cx="159654" cy="2895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1" idx="5"/>
          </p:cNvCxnSpPr>
          <p:nvPr/>
        </p:nvCxnSpPr>
        <p:spPr bwMode="auto">
          <a:xfrm flipH="1" flipV="1">
            <a:off x="1264332" y="4753891"/>
            <a:ext cx="169181" cy="3038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5057775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5043487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</a:p>
        </p:txBody>
      </p:sp>
      <p:cxnSp>
        <p:nvCxnSpPr>
          <p:cNvPr id="27" name="直接连接符 31"/>
          <p:cNvCxnSpPr>
            <a:cxnSpLocks noChangeShapeType="1"/>
            <a:stCxn id="19" idx="3"/>
            <a:endCxn id="26" idx="0"/>
          </p:cNvCxnSpPr>
          <p:nvPr/>
        </p:nvCxnSpPr>
        <p:spPr bwMode="auto">
          <a:xfrm flipH="1">
            <a:off x="2085181" y="4753891"/>
            <a:ext cx="150924" cy="2895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9" name="矩形 28"/>
          <p:cNvSpPr/>
          <p:nvPr/>
        </p:nvSpPr>
        <p:spPr bwMode="auto">
          <a:xfrm>
            <a:off x="2667000" y="2209800"/>
            <a:ext cx="1981200" cy="53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581400" y="1066800"/>
            <a:ext cx="5562600" cy="523220"/>
          </a:xfrm>
          <a:prstGeom prst="rect">
            <a:avLst/>
          </a:prstGeom>
          <a:solidFill>
            <a:srgbClr val="CCFF99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kern="0" dirty="0"/>
              <a:t>26, 5, 77, 1, 61, 11, 59, 15, 48, 19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267200" y="2743200"/>
            <a:ext cx="4876800" cy="2934073"/>
          </a:xfrm>
          <a:prstGeom prst="rect">
            <a:avLst/>
          </a:prstGeom>
          <a:solidFill>
            <a:srgbClr val="FFFFCC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-- </a:t>
            </a:r>
            <a:r>
              <a:rPr lang="zh-CN" altLang="en-US" dirty="0"/>
              <a:t>从</a:t>
            </a:r>
            <a:r>
              <a:rPr lang="zh-CN" altLang="en-US" dirty="0">
                <a:solidFill>
                  <a:srgbClr val="0000CC"/>
                </a:solidFill>
              </a:rPr>
              <a:t>最后结点的父亲</a:t>
            </a:r>
            <a:r>
              <a:rPr lang="zh-CN" altLang="en-US" dirty="0"/>
              <a:t>开始，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dirty="0">
                <a:sym typeface="Wingdings" pitchFamily="2" charset="2"/>
              </a:rPr>
              <a:t>-- </a:t>
            </a:r>
            <a:r>
              <a:rPr lang="zh-CN" altLang="en-US" dirty="0">
                <a:sym typeface="Wingdings" pitchFamily="2" charset="2"/>
              </a:rPr>
              <a:t>最后结点下标：</a:t>
            </a:r>
            <a:r>
              <a:rPr lang="en-US" altLang="zh-CN" dirty="0">
                <a:sym typeface="Wingdings" pitchFamily="2" charset="2"/>
              </a:rPr>
              <a:t>n-1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ym typeface="Wingdings" pitchFamily="2" charset="2"/>
              </a:rPr>
              <a:t>    </a:t>
            </a:r>
            <a:r>
              <a:rPr lang="zh-CN" altLang="en-US" dirty="0">
                <a:solidFill>
                  <a:srgbClr val="0000CC"/>
                </a:solidFill>
                <a:sym typeface="Wingdings" pitchFamily="2" charset="2"/>
              </a:rPr>
              <a:t>父亲下标 </a:t>
            </a:r>
            <a:r>
              <a:rPr lang="en-US" altLang="zh-CN" dirty="0">
                <a:solidFill>
                  <a:srgbClr val="C00000"/>
                </a:solidFill>
                <a:sym typeface="Wingdings" pitchFamily="2" charset="2"/>
              </a:rPr>
              <a:t>p=</a:t>
            </a:r>
            <a:r>
              <a:rPr lang="zh-CN" altLang="en-US" dirty="0">
                <a:solidFill>
                  <a:srgbClr val="C00000"/>
                </a:solidFill>
                <a:sym typeface="Symbol"/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sym typeface="Symbol"/>
              </a:rPr>
              <a:t></a:t>
            </a:r>
            <a:r>
              <a:rPr lang="en-US" altLang="zh-CN" dirty="0">
                <a:solidFill>
                  <a:srgbClr val="C00000"/>
                </a:solidFill>
              </a:rPr>
              <a:t>(n-1-1)/2</a:t>
            </a:r>
            <a:r>
              <a:rPr lang="en-US" altLang="zh-CN" b="1" dirty="0">
                <a:solidFill>
                  <a:srgbClr val="C00000"/>
                </a:solidFill>
                <a:sym typeface="Symbol"/>
              </a:rPr>
              <a:t></a:t>
            </a:r>
          </a:p>
          <a:p>
            <a:pPr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altLang="zh-CN" dirty="0">
                <a:sym typeface="Symbol"/>
              </a:rPr>
              <a:t>-- </a:t>
            </a:r>
            <a:r>
              <a:rPr lang="zh-CN" altLang="en-US" dirty="0">
                <a:sym typeface="Symbol"/>
              </a:rPr>
              <a:t>“从后向前”：</a:t>
            </a:r>
            <a:endParaRPr lang="en-US" altLang="zh-CN" dirty="0"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ym typeface="Symbol"/>
              </a:rPr>
              <a:t>    </a:t>
            </a:r>
            <a:r>
              <a:rPr lang="zh-CN" altLang="en-US" dirty="0">
                <a:solidFill>
                  <a:srgbClr val="0000CC"/>
                </a:solidFill>
                <a:sym typeface="Symbol"/>
              </a:rPr>
              <a:t>依次调整 </a:t>
            </a:r>
            <a:r>
              <a:rPr lang="en-US" altLang="zh-CN" dirty="0">
                <a:solidFill>
                  <a:srgbClr val="C00000"/>
                </a:solidFill>
                <a:sym typeface="Symbol"/>
              </a:rPr>
              <a:t>p, p-1, p-2, …, 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533400" y="5715000"/>
          <a:ext cx="8381999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10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record</a:t>
                      </a:r>
                      <a:endParaRPr lang="zh-CN" altLang="en-US" sz="2600" b="0" kern="1200" dirty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77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61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 bwMode="auto">
          <a:xfrm flipH="1">
            <a:off x="2895600" y="609600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1" grpId="0" animBg="1"/>
      <p:bldP spid="25" grpId="0" animBg="1"/>
      <p:bldP spid="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建立 大根堆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1. </a:t>
            </a:r>
            <a:r>
              <a:rPr lang="zh-CN" altLang="en-US" kern="0" dirty="0">
                <a:solidFill>
                  <a:srgbClr val="990099"/>
                </a:solidFill>
                <a:latin typeface="+mn-lt"/>
              </a:rPr>
              <a:t>建立大根堆</a:t>
            </a:r>
            <a:endParaRPr lang="en-US" altLang="zh-CN" kern="0" dirty="0">
              <a:solidFill>
                <a:srgbClr val="990099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  -- 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方法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2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：</a:t>
            </a:r>
            <a:r>
              <a:rPr lang="zh-CN" altLang="en-US" kern="0" dirty="0">
                <a:latin typeface="+mn-lt"/>
              </a:rPr>
              <a:t>先，将待排序记录建成</a:t>
            </a:r>
            <a:r>
              <a:rPr lang="en-US" altLang="zh-CN" kern="0" dirty="0">
                <a:latin typeface="+mn-lt"/>
              </a:rPr>
              <a:t>1</a:t>
            </a:r>
            <a:r>
              <a:rPr lang="zh-CN" altLang="en-US" kern="0" dirty="0">
                <a:latin typeface="+mn-lt"/>
              </a:rPr>
              <a:t>个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完全二叉树，</a:t>
            </a:r>
            <a:endParaRPr lang="en-US" altLang="zh-CN" kern="0" dirty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        </a:t>
            </a:r>
            <a:r>
              <a:rPr lang="zh-CN" altLang="en-US" kern="0" dirty="0">
                <a:latin typeface="+mn-lt"/>
              </a:rPr>
              <a:t>再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“从后向前”</a:t>
            </a:r>
            <a:r>
              <a:rPr lang="zh-CN" altLang="en-US" kern="0" dirty="0">
                <a:latin typeface="+mn-lt"/>
              </a:rPr>
              <a:t>依次</a:t>
            </a:r>
            <a:r>
              <a:rPr lang="zh-CN" altLang="en-US" kern="0" dirty="0">
                <a:solidFill>
                  <a:srgbClr val="FF0000"/>
                </a:solidFill>
                <a:latin typeface="+mn-lt"/>
              </a:rPr>
              <a:t>调整</a:t>
            </a:r>
            <a:r>
              <a:rPr lang="en-US" altLang="zh-CN" kern="0" dirty="0">
                <a:solidFill>
                  <a:srgbClr val="FF0000"/>
                </a:solidFill>
                <a:latin typeface="+mn-lt"/>
              </a:rPr>
              <a:t>(sift)</a:t>
            </a:r>
            <a:endParaRPr lang="en-US" altLang="zh-CN" kern="0" dirty="0"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2000" y="2743201"/>
            <a:ext cx="8382000" cy="3280898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0000"/>
                </a:solidFill>
              </a:rPr>
              <a:t>sift</a:t>
            </a:r>
            <a:r>
              <a:rPr lang="zh-CN" altLang="en-US" dirty="0"/>
              <a:t>（待调整：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1. </a:t>
            </a:r>
            <a:r>
              <a:rPr lang="zh-CN" altLang="en-US" dirty="0"/>
              <a:t>判断</a:t>
            </a:r>
            <a:r>
              <a:rPr lang="zh-CN" altLang="en-US" dirty="0">
                <a:solidFill>
                  <a:srgbClr val="0000CC"/>
                </a:solidFill>
              </a:rPr>
              <a:t>“待调整 </a:t>
            </a:r>
            <a:r>
              <a:rPr lang="en-US" altLang="zh-CN" dirty="0">
                <a:solidFill>
                  <a:srgbClr val="0000CC"/>
                </a:solidFill>
              </a:rPr>
              <a:t>x</a:t>
            </a:r>
            <a:r>
              <a:rPr lang="zh-CN" altLang="en-US" dirty="0">
                <a:solidFill>
                  <a:srgbClr val="0000CC"/>
                </a:solidFill>
              </a:rPr>
              <a:t>”</a:t>
            </a:r>
            <a:r>
              <a:rPr lang="zh-CN" altLang="en-US" dirty="0"/>
              <a:t>是否 </a:t>
            </a:r>
            <a:r>
              <a:rPr lang="en-US" altLang="zh-CN" b="1" dirty="0">
                <a:solidFill>
                  <a:srgbClr val="0000CC"/>
                </a:solidFill>
              </a:rPr>
              <a:t>&gt;</a:t>
            </a:r>
            <a:r>
              <a:rPr lang="zh-CN" altLang="en-US" dirty="0">
                <a:solidFill>
                  <a:srgbClr val="0000CC"/>
                </a:solidFill>
              </a:rPr>
              <a:t>左孩子 </a:t>
            </a:r>
            <a:r>
              <a:rPr lang="en-US" altLang="zh-CN" dirty="0"/>
              <a:t>&amp;&amp; </a:t>
            </a:r>
            <a:r>
              <a:rPr lang="en-US" altLang="zh-CN" b="1" dirty="0">
                <a:solidFill>
                  <a:srgbClr val="0000CC"/>
                </a:solidFill>
              </a:rPr>
              <a:t>&gt;</a:t>
            </a:r>
            <a:r>
              <a:rPr lang="zh-CN" altLang="en-US" dirty="0">
                <a:solidFill>
                  <a:srgbClr val="0000CC"/>
                </a:solidFill>
              </a:rPr>
              <a:t>右孩子</a:t>
            </a:r>
            <a:endParaRPr lang="en-US" altLang="zh-CN" dirty="0">
              <a:solidFill>
                <a:srgbClr val="0000CC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    -- 1.1 </a:t>
            </a:r>
            <a:r>
              <a:rPr lang="zh-CN" altLang="en-US" dirty="0"/>
              <a:t>是，则无需调整，</a:t>
            </a:r>
            <a:r>
              <a:rPr lang="zh-CN" altLang="en-US" dirty="0">
                <a:solidFill>
                  <a:srgbClr val="FF0000"/>
                </a:solidFill>
              </a:rPr>
              <a:t>结束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    -- 1.2. </a:t>
            </a:r>
            <a:r>
              <a:rPr lang="zh-CN" altLang="en-US" dirty="0"/>
              <a:t>否，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</a:t>
            </a:r>
            <a:r>
              <a:rPr lang="zh-CN" altLang="en-US" dirty="0">
                <a:solidFill>
                  <a:srgbClr val="0000CC"/>
                </a:solidFill>
              </a:rPr>
              <a:t>继续“调整 </a:t>
            </a:r>
            <a:r>
              <a:rPr lang="en-US" altLang="zh-CN" dirty="0">
                <a:solidFill>
                  <a:srgbClr val="0000CC"/>
                </a:solidFill>
              </a:rPr>
              <a:t>x</a:t>
            </a:r>
            <a:r>
              <a:rPr lang="zh-CN" altLang="en-US" dirty="0">
                <a:solidFill>
                  <a:srgbClr val="0000CC"/>
                </a:solidFill>
              </a:rPr>
              <a:t>”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990099"/>
                </a:solidFill>
              </a:rPr>
              <a:t>即：重复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rgbClr val="990099"/>
                </a:solidFill>
              </a:rPr>
              <a:t>，直到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x</a:t>
            </a:r>
            <a:r>
              <a:rPr lang="zh-CN" altLang="en-US" dirty="0"/>
              <a:t>与孩子满足堆序性，或 </a:t>
            </a:r>
            <a:r>
              <a:rPr lang="en-US" altLang="zh-CN" dirty="0"/>
              <a:t>x</a:t>
            </a:r>
            <a:r>
              <a:rPr lang="zh-CN" altLang="en-US" dirty="0"/>
              <a:t>成为叶子</a:t>
            </a:r>
          </a:p>
        </p:txBody>
      </p:sp>
      <p:sp>
        <p:nvSpPr>
          <p:cNvPr id="23" name="矩形 22"/>
          <p:cNvSpPr/>
          <p:nvPr/>
        </p:nvSpPr>
        <p:spPr>
          <a:xfrm>
            <a:off x="2819400" y="4343400"/>
            <a:ext cx="63246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将</a:t>
            </a:r>
            <a:r>
              <a:rPr lang="zh-CN" altLang="en-US" dirty="0">
                <a:solidFill>
                  <a:srgbClr val="0000CC"/>
                </a:solidFill>
              </a:rPr>
              <a:t>“</a:t>
            </a:r>
            <a:r>
              <a:rPr lang="en-US" altLang="zh-CN" dirty="0">
                <a:solidFill>
                  <a:srgbClr val="0000CC"/>
                </a:solidFill>
              </a:rPr>
              <a:t>x</a:t>
            </a:r>
            <a:r>
              <a:rPr lang="zh-CN" altLang="en-US" dirty="0">
                <a:solidFill>
                  <a:srgbClr val="0000CC"/>
                </a:solidFill>
              </a:rPr>
              <a:t>”</a:t>
            </a:r>
            <a:r>
              <a:rPr lang="zh-CN" altLang="en-US" dirty="0"/>
              <a:t>与其</a:t>
            </a:r>
            <a:r>
              <a:rPr lang="zh-CN" altLang="en-US" dirty="0">
                <a:solidFill>
                  <a:srgbClr val="0000CC"/>
                </a:solidFill>
              </a:rPr>
              <a:t>最大的孩子</a:t>
            </a:r>
            <a:r>
              <a:rPr lang="zh-CN" altLang="en-US" dirty="0"/>
              <a:t>交换，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建立 大根堆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sz="3000" kern="0" dirty="0">
                <a:latin typeface="+mn-lt"/>
              </a:rPr>
              <a:t>26, 5, 77, 1, 61, 11, 59, 15, 48, 19</a:t>
            </a:r>
            <a:endParaRPr lang="en-US" altLang="zh-CN" kern="0" dirty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669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28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2731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2423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591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58341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58341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2997200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57525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57525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2997200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275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897313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897313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41813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275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897313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324600" y="2613026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234238" y="187483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107363" y="2667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629275" y="35131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88363" y="3463925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767638" y="34988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754140" y="2304379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663778" y="2304379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81688" y="3043238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8020050" y="3097213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537575" y="3097213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958013" y="35131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754813" y="3043238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91138" y="4373563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543550" y="3943351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6059488" y="3943351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76938" y="4387851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629400" y="4373563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81813" y="3943351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286000" y="4972376"/>
            <a:ext cx="475643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1. </a:t>
            </a:r>
            <a:r>
              <a:rPr lang="zh-CN" altLang="en-US" kern="0" dirty="0">
                <a:solidFill>
                  <a:srgbClr val="0000CC"/>
                </a:solidFill>
              </a:rPr>
              <a:t>调整</a:t>
            </a:r>
            <a:r>
              <a:rPr lang="en-US" altLang="zh-CN" kern="0" dirty="0">
                <a:solidFill>
                  <a:srgbClr val="0000CC"/>
                </a:solidFill>
              </a:rPr>
              <a:t>61</a:t>
            </a:r>
            <a:r>
              <a:rPr lang="zh-CN" altLang="en-US" kern="0" dirty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>
                <a:solidFill>
                  <a:srgbClr val="C00000"/>
                </a:solidFill>
              </a:rPr>
              <a:t>sift(4)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2" name="椭圆 51"/>
          <p:cNvSpPr/>
          <p:nvPr/>
        </p:nvSpPr>
        <p:spPr bwMode="auto">
          <a:xfrm rot="1029740">
            <a:off x="1751269" y="3406236"/>
            <a:ext cx="1001216" cy="15286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右箭头 52"/>
          <p:cNvSpPr/>
          <p:nvPr/>
        </p:nvSpPr>
        <p:spPr bwMode="auto">
          <a:xfrm>
            <a:off x="3962400" y="4267201"/>
            <a:ext cx="1143000" cy="609599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04800" y="5581976"/>
            <a:ext cx="8839200" cy="630942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kern="0" dirty="0">
                <a:solidFill>
                  <a:schemeClr val="bg1"/>
                </a:solidFill>
              </a:rPr>
              <a:t>建完全二叉树，从最后结点的父亲开始，依次调整</a:t>
            </a:r>
            <a:r>
              <a:rPr lang="en-US" altLang="zh-CN" kern="0" dirty="0">
                <a:solidFill>
                  <a:schemeClr val="bg1"/>
                </a:solidFill>
              </a:rPr>
              <a:t>(sift)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5" grpId="0" animBg="1"/>
      <p:bldP spid="48" grpId="0" animBg="1"/>
      <p:bldP spid="49" grpId="0" animBg="1"/>
      <p:bldP spid="51" grpId="0"/>
      <p:bldP spid="52" grpId="0" animBg="1"/>
      <p:bldP spid="5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建立 大根堆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sz="3000" kern="0" dirty="0">
                <a:latin typeface="+mn-lt"/>
              </a:rPr>
              <a:t>26, 5, 77, 1, 61, 11, 59, 15, 48, 19</a:t>
            </a:r>
            <a:endParaRPr lang="en-US" altLang="zh-CN" kern="0" dirty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56354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1816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1667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5646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1360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4852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47707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47707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2986566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46891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46891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5646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2986566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16891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886679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886679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31179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16891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886679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324600" y="257223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234238" y="183404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107363" y="2626204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629275" y="347234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88363" y="342312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767638" y="345805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754140" y="2263583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663778" y="2263583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81688" y="3002442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8020050" y="3056417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537575" y="3056417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958013" y="347234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754813" y="3002442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91138" y="433276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543550" y="3902555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6059488" y="3902555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76938" y="4347055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629400" y="4332767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81813" y="3902555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301945" y="4988404"/>
            <a:ext cx="455605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2. </a:t>
            </a:r>
            <a:r>
              <a:rPr lang="zh-CN" altLang="en-US" kern="0" dirty="0">
                <a:solidFill>
                  <a:srgbClr val="0000CC"/>
                </a:solidFill>
              </a:rPr>
              <a:t>调整</a:t>
            </a:r>
            <a:r>
              <a:rPr lang="en-US" altLang="zh-CN" kern="0" dirty="0">
                <a:solidFill>
                  <a:srgbClr val="0000CC"/>
                </a:solidFill>
              </a:rPr>
              <a:t>1</a:t>
            </a:r>
            <a:r>
              <a:rPr lang="zh-CN" altLang="en-US" kern="0" dirty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>
                <a:solidFill>
                  <a:srgbClr val="C00000"/>
                </a:solidFill>
              </a:rPr>
              <a:t>sift(3)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auto">
          <a:xfrm rot="10800000">
            <a:off x="3962400" y="4150204"/>
            <a:ext cx="1143000" cy="5885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5232446" y="3464404"/>
            <a:ext cx="1320754" cy="15286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20" grpId="0" animBg="1"/>
      <p:bldP spid="22" grpId="0" animBg="1"/>
      <p:bldP spid="25" grpId="0" animBg="1"/>
      <p:bldP spid="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建立 大根堆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sz="3000" kern="0" dirty="0">
                <a:latin typeface="+mn-lt"/>
              </a:rPr>
              <a:t>26, 5, 77, 1, 61, 11, 59, 15, 48, 19</a:t>
            </a:r>
            <a:endParaRPr lang="en-US" altLang="zh-CN" kern="0" dirty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669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28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2731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2423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591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58341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58341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2997200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57525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57525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2997200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275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897313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897313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41813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275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897313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248400" y="2582864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58038" y="184467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031163" y="263683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553075" y="348297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12163" y="34337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691438" y="346868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677940" y="2274217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587578" y="2274217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05488" y="3013076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7943850" y="3067051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461375" y="3067051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881813" y="348297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678613" y="3013076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14938" y="4343401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467350" y="3913189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5983288" y="3913189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00738" y="4357689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553200" y="4343401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05613" y="3913189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482570" y="4999038"/>
            <a:ext cx="475643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3. </a:t>
            </a:r>
            <a:r>
              <a:rPr lang="zh-CN" altLang="en-US" kern="0" dirty="0">
                <a:solidFill>
                  <a:srgbClr val="0000CC"/>
                </a:solidFill>
              </a:rPr>
              <a:t>调整</a:t>
            </a:r>
            <a:r>
              <a:rPr lang="en-US" altLang="zh-CN" kern="0" dirty="0">
                <a:solidFill>
                  <a:srgbClr val="0000CC"/>
                </a:solidFill>
              </a:rPr>
              <a:t>77</a:t>
            </a:r>
            <a:r>
              <a:rPr lang="zh-CN" altLang="en-US" kern="0" dirty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>
                <a:solidFill>
                  <a:srgbClr val="C00000"/>
                </a:solidFill>
              </a:rPr>
              <a:t>sift(2)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auto">
          <a:xfrm>
            <a:off x="3962400" y="4160838"/>
            <a:ext cx="1143000" cy="6266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2895600" y="2560638"/>
            <a:ext cx="1320754" cy="152865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5" grpId="0" animBg="1"/>
      <p:bldP spid="48" grpId="0" animBg="1"/>
      <p:bldP spid="4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建立 大根堆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sz="3000" kern="0" dirty="0">
                <a:latin typeface="+mn-lt"/>
              </a:rPr>
              <a:t>26, 5, 77, 1, 61, 11, 59, 15, 48, 19</a:t>
            </a:r>
            <a:endParaRPr lang="en-US" altLang="zh-CN" kern="0" dirty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66988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61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288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2731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2423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591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58341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58341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2997200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57525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57525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671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2997200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275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897313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897313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41813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27525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897313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248400" y="2582864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58038" y="184467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031163" y="263683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553075" y="348297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12163" y="343376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691438" y="346868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677940" y="2274217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587578" y="2274217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05488" y="3013076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7943850" y="3067051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461375" y="3067051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881813" y="3482976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678613" y="3013076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14938" y="4343401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467350" y="3913189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5983288" y="3913189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00738" y="4357689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553200" y="4343401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05613" y="3913189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454345" y="5084058"/>
            <a:ext cx="4556055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4. </a:t>
            </a:r>
            <a:r>
              <a:rPr lang="zh-CN" altLang="en-US" kern="0" dirty="0">
                <a:solidFill>
                  <a:srgbClr val="0000CC"/>
                </a:solidFill>
              </a:rPr>
              <a:t>调整</a:t>
            </a:r>
            <a:r>
              <a:rPr lang="en-US" altLang="zh-CN" kern="0" dirty="0">
                <a:solidFill>
                  <a:srgbClr val="0000CC"/>
                </a:solidFill>
              </a:rPr>
              <a:t>5</a:t>
            </a:r>
            <a:r>
              <a:rPr lang="zh-CN" altLang="en-US" kern="0" dirty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>
                <a:solidFill>
                  <a:srgbClr val="C00000"/>
                </a:solidFill>
              </a:rPr>
              <a:t>sift(1)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auto">
          <a:xfrm rot="10800000">
            <a:off x="3886201" y="4160838"/>
            <a:ext cx="1143000" cy="6266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4953000" y="2484438"/>
            <a:ext cx="2514600" cy="2590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20" grpId="0" animBg="1"/>
      <p:bldP spid="22" grpId="0" animBg="1"/>
      <p:bldP spid="25" grpId="0" animBg="1"/>
      <p:bldP spid="2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1. </a:t>
            </a:r>
            <a:r>
              <a:rPr lang="zh-CN" altLang="en-US" dirty="0">
                <a:ea typeface="黑体" pitchFamily="2" charset="-122"/>
              </a:rPr>
              <a:t>建立 大根堆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sz="3000" kern="0" dirty="0">
                <a:latin typeface="+mn-lt"/>
              </a:rPr>
              <a:t>26, 5, 77, 1, 61, 11, 59, 15, 48, 19</a:t>
            </a:r>
            <a:endParaRPr lang="en-US" altLang="zh-CN" kern="0" dirty="0">
              <a:latin typeface="+mn-lt"/>
            </a:endParaRPr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28762" y="259715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61</a:t>
            </a:r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438400" y="1858962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10" name="Oval 28"/>
          <p:cNvSpPr>
            <a:spLocks noChangeArrowheads="1"/>
          </p:cNvSpPr>
          <p:nvPr/>
        </p:nvSpPr>
        <p:spPr bwMode="auto">
          <a:xfrm>
            <a:off x="3311525" y="2657474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77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" name="Oval 29"/>
          <p:cNvSpPr>
            <a:spLocks noChangeArrowheads="1"/>
          </p:cNvSpPr>
          <p:nvPr/>
        </p:nvSpPr>
        <p:spPr bwMode="auto">
          <a:xfrm>
            <a:off x="833437" y="34972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3692525" y="345439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2971800" y="348932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5" name="直接连接符 19"/>
          <p:cNvCxnSpPr>
            <a:cxnSpLocks noChangeShapeType="1"/>
            <a:stCxn id="8" idx="3"/>
            <a:endCxn id="7" idx="7"/>
          </p:cNvCxnSpPr>
          <p:nvPr/>
        </p:nvCxnSpPr>
        <p:spPr bwMode="auto">
          <a:xfrm flipH="1">
            <a:off x="1958302" y="2288503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0"/>
          <p:cNvCxnSpPr>
            <a:cxnSpLocks noChangeShapeType="1"/>
            <a:stCxn id="8" idx="5"/>
            <a:endCxn id="10" idx="0"/>
          </p:cNvCxnSpPr>
          <p:nvPr/>
        </p:nvCxnSpPr>
        <p:spPr bwMode="auto">
          <a:xfrm>
            <a:off x="2867940" y="2288503"/>
            <a:ext cx="695204" cy="36897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直接连接符 21"/>
          <p:cNvCxnSpPr>
            <a:cxnSpLocks noChangeShapeType="1"/>
            <a:stCxn id="7" idx="3"/>
            <a:endCxn id="12" idx="0"/>
          </p:cNvCxnSpPr>
          <p:nvPr/>
        </p:nvCxnSpPr>
        <p:spPr bwMode="auto">
          <a:xfrm flipH="1">
            <a:off x="1085850" y="3027362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直接连接符 22"/>
          <p:cNvCxnSpPr>
            <a:cxnSpLocks noChangeShapeType="1"/>
            <a:stCxn id="10" idx="3"/>
            <a:endCxn id="14" idx="0"/>
          </p:cNvCxnSpPr>
          <p:nvPr/>
        </p:nvCxnSpPr>
        <p:spPr bwMode="auto">
          <a:xfrm flipH="1">
            <a:off x="3224212" y="3087687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直接连接符 23"/>
          <p:cNvCxnSpPr>
            <a:cxnSpLocks noChangeShapeType="1"/>
            <a:stCxn id="10" idx="5"/>
            <a:endCxn id="13" idx="0"/>
          </p:cNvCxnSpPr>
          <p:nvPr/>
        </p:nvCxnSpPr>
        <p:spPr bwMode="auto">
          <a:xfrm>
            <a:off x="3741737" y="3087687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2162175" y="34972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21" name="直接连接符 25"/>
          <p:cNvCxnSpPr>
            <a:cxnSpLocks noChangeShapeType="1"/>
            <a:stCxn id="7" idx="5"/>
            <a:endCxn id="20" idx="0"/>
          </p:cNvCxnSpPr>
          <p:nvPr/>
        </p:nvCxnSpPr>
        <p:spPr bwMode="auto">
          <a:xfrm>
            <a:off x="1958975" y="3027362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95300" y="435768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cxnSp>
        <p:nvCxnSpPr>
          <p:cNvPr id="23" name="直接连接符 27"/>
          <p:cNvCxnSpPr>
            <a:cxnSpLocks noChangeShapeType="1"/>
            <a:stCxn id="12" idx="3"/>
            <a:endCxn id="22" idx="0"/>
          </p:cNvCxnSpPr>
          <p:nvPr/>
        </p:nvCxnSpPr>
        <p:spPr bwMode="auto">
          <a:xfrm flipH="1">
            <a:off x="747712" y="3927475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5" idx="0"/>
            <a:endCxn id="12" idx="5"/>
          </p:cNvCxnSpPr>
          <p:nvPr/>
        </p:nvCxnSpPr>
        <p:spPr bwMode="auto">
          <a:xfrm flipH="1" flipV="1">
            <a:off x="1263650" y="3927475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Oval 30"/>
          <p:cNvSpPr>
            <a:spLocks noChangeArrowheads="1"/>
          </p:cNvSpPr>
          <p:nvPr/>
        </p:nvSpPr>
        <p:spPr bwMode="auto">
          <a:xfrm>
            <a:off x="1181100" y="4371975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</a:p>
        </p:txBody>
      </p:sp>
      <p:sp>
        <p:nvSpPr>
          <p:cNvPr id="26" name="Oval 30"/>
          <p:cNvSpPr>
            <a:spLocks noChangeArrowheads="1"/>
          </p:cNvSpPr>
          <p:nvPr/>
        </p:nvSpPr>
        <p:spPr bwMode="auto">
          <a:xfrm>
            <a:off x="1833562" y="4357687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cxnSp>
        <p:nvCxnSpPr>
          <p:cNvPr id="27" name="直接连接符 31"/>
          <p:cNvCxnSpPr>
            <a:cxnSpLocks noChangeShapeType="1"/>
            <a:stCxn id="20" idx="3"/>
            <a:endCxn id="26" idx="0"/>
          </p:cNvCxnSpPr>
          <p:nvPr/>
        </p:nvCxnSpPr>
        <p:spPr bwMode="auto">
          <a:xfrm flipH="1">
            <a:off x="2085975" y="3927475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6248400" y="2613026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61</a:t>
            </a: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7158038" y="187483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77</a:t>
            </a: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8031163" y="266700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5553075" y="35131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412163" y="3463925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37" name="Oval 29"/>
          <p:cNvSpPr>
            <a:spLocks noChangeArrowheads="1"/>
          </p:cNvSpPr>
          <p:nvPr/>
        </p:nvSpPr>
        <p:spPr bwMode="auto">
          <a:xfrm>
            <a:off x="7691438" y="34988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8" name="直接连接符 19"/>
          <p:cNvCxnSpPr>
            <a:cxnSpLocks noChangeShapeType="1"/>
            <a:stCxn id="33" idx="3"/>
            <a:endCxn id="32" idx="7"/>
          </p:cNvCxnSpPr>
          <p:nvPr/>
        </p:nvCxnSpPr>
        <p:spPr bwMode="auto">
          <a:xfrm flipH="1">
            <a:off x="6677940" y="2304379"/>
            <a:ext cx="553795" cy="38234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0"/>
          <p:cNvCxnSpPr>
            <a:cxnSpLocks noChangeShapeType="1"/>
            <a:stCxn id="33" idx="5"/>
            <a:endCxn id="34" idx="0"/>
          </p:cNvCxnSpPr>
          <p:nvPr/>
        </p:nvCxnSpPr>
        <p:spPr bwMode="auto">
          <a:xfrm>
            <a:off x="7587578" y="2304379"/>
            <a:ext cx="695204" cy="36262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直接连接符 21"/>
          <p:cNvCxnSpPr>
            <a:cxnSpLocks noChangeShapeType="1"/>
            <a:stCxn id="32" idx="3"/>
            <a:endCxn id="35" idx="0"/>
          </p:cNvCxnSpPr>
          <p:nvPr/>
        </p:nvCxnSpPr>
        <p:spPr bwMode="auto">
          <a:xfrm flipH="1">
            <a:off x="5805488" y="3043238"/>
            <a:ext cx="515937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22"/>
          <p:cNvCxnSpPr>
            <a:cxnSpLocks noChangeShapeType="1"/>
            <a:stCxn id="34" idx="3"/>
            <a:endCxn id="37" idx="0"/>
          </p:cNvCxnSpPr>
          <p:nvPr/>
        </p:nvCxnSpPr>
        <p:spPr bwMode="auto">
          <a:xfrm flipH="1">
            <a:off x="7943850" y="3097213"/>
            <a:ext cx="160338" cy="4016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23"/>
          <p:cNvCxnSpPr>
            <a:cxnSpLocks noChangeShapeType="1"/>
            <a:stCxn id="34" idx="5"/>
            <a:endCxn id="36" idx="0"/>
          </p:cNvCxnSpPr>
          <p:nvPr/>
        </p:nvCxnSpPr>
        <p:spPr bwMode="auto">
          <a:xfrm>
            <a:off x="8461375" y="3097213"/>
            <a:ext cx="201613" cy="3667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6881813" y="35131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44" name="直接连接符 25"/>
          <p:cNvCxnSpPr>
            <a:cxnSpLocks noChangeShapeType="1"/>
            <a:stCxn id="32" idx="5"/>
            <a:endCxn id="43" idx="0"/>
          </p:cNvCxnSpPr>
          <p:nvPr/>
        </p:nvCxnSpPr>
        <p:spPr bwMode="auto">
          <a:xfrm>
            <a:off x="6678613" y="3043238"/>
            <a:ext cx="455612" cy="4699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5214938" y="4373563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cxnSp>
        <p:nvCxnSpPr>
          <p:cNvPr id="46" name="直接连接符 27"/>
          <p:cNvCxnSpPr>
            <a:cxnSpLocks noChangeShapeType="1"/>
            <a:stCxn id="35" idx="3"/>
            <a:endCxn id="45" idx="0"/>
          </p:cNvCxnSpPr>
          <p:nvPr/>
        </p:nvCxnSpPr>
        <p:spPr bwMode="auto">
          <a:xfrm flipH="1">
            <a:off x="5467350" y="3943351"/>
            <a:ext cx="160338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直接连接符 28"/>
          <p:cNvCxnSpPr>
            <a:cxnSpLocks noChangeShapeType="1"/>
            <a:stCxn id="48" idx="0"/>
            <a:endCxn id="35" idx="5"/>
          </p:cNvCxnSpPr>
          <p:nvPr/>
        </p:nvCxnSpPr>
        <p:spPr bwMode="auto">
          <a:xfrm flipH="1" flipV="1">
            <a:off x="5983288" y="3943351"/>
            <a:ext cx="169862" cy="4445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900738" y="4387851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6553200" y="4373563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cxnSp>
        <p:nvCxnSpPr>
          <p:cNvPr id="50" name="直接连接符 31"/>
          <p:cNvCxnSpPr>
            <a:cxnSpLocks noChangeShapeType="1"/>
            <a:stCxn id="43" idx="3"/>
            <a:endCxn id="49" idx="0"/>
          </p:cNvCxnSpPr>
          <p:nvPr/>
        </p:nvCxnSpPr>
        <p:spPr bwMode="auto">
          <a:xfrm flipH="1">
            <a:off x="6805613" y="3943351"/>
            <a:ext cx="150812" cy="43021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2286000" y="5181600"/>
            <a:ext cx="4756430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5. </a:t>
            </a:r>
            <a:r>
              <a:rPr lang="zh-CN" altLang="en-US" kern="0" dirty="0">
                <a:solidFill>
                  <a:srgbClr val="0000CC"/>
                </a:solidFill>
              </a:rPr>
              <a:t>调整</a:t>
            </a:r>
            <a:r>
              <a:rPr lang="en-US" altLang="zh-CN" kern="0" dirty="0">
                <a:solidFill>
                  <a:srgbClr val="0000CC"/>
                </a:solidFill>
              </a:rPr>
              <a:t>26</a:t>
            </a:r>
            <a:r>
              <a:rPr lang="zh-CN" altLang="en-US" kern="0" dirty="0">
                <a:solidFill>
                  <a:srgbClr val="0000CC"/>
                </a:solidFill>
              </a:rPr>
              <a:t>及其子树，即</a:t>
            </a:r>
            <a:r>
              <a:rPr lang="en-US" altLang="zh-CN" kern="0" dirty="0">
                <a:solidFill>
                  <a:srgbClr val="C00000"/>
                </a:solidFill>
              </a:rPr>
              <a:t>sift(0)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右箭头 52"/>
          <p:cNvSpPr/>
          <p:nvPr/>
        </p:nvSpPr>
        <p:spPr bwMode="auto">
          <a:xfrm>
            <a:off x="4038600" y="4191000"/>
            <a:ext cx="1143000" cy="62667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228600" y="1828800"/>
            <a:ext cx="3962400" cy="345034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967716" y="4800600"/>
            <a:ext cx="1980029" cy="574196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>
                <a:solidFill>
                  <a:schemeClr val="bg1"/>
                </a:solidFill>
              </a:rPr>
              <a:t>初始大根堆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5" grpId="0" animBg="1"/>
      <p:bldP spid="48" grpId="0" animBg="1"/>
      <p:bldP spid="49" grpId="0" animBg="1"/>
      <p:bldP spid="5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排序、调整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/>
        </p:nvGraphicFramePr>
        <p:xfrm>
          <a:off x="533400" y="49530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600" b="0" kern="1200" dirty="0">
                          <a:solidFill>
                            <a:schemeClr val="tx1"/>
                          </a:solidFill>
                          <a:latin typeface="+mn-lt"/>
                          <a:ea typeface="黑体" pitchFamily="49" charset="-122"/>
                          <a:cs typeface="+mn-cs"/>
                        </a:rPr>
                        <a:t>record</a:t>
                      </a:r>
                      <a:endParaRPr lang="zh-CN" altLang="en-US" sz="2600" b="0" kern="1200" dirty="0">
                        <a:solidFill>
                          <a:schemeClr val="tx1"/>
                        </a:solidFill>
                        <a:latin typeface="+mn-lt"/>
                        <a:ea typeface="黑体" pitchFamily="49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77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61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2.1 </a:t>
            </a:r>
            <a:r>
              <a:rPr lang="zh-CN" altLang="en-US" sz="3000" kern="0" dirty="0"/>
              <a:t>取出 </a:t>
            </a:r>
            <a:r>
              <a:rPr lang="zh-CN" altLang="en-US" sz="3000" kern="0" dirty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/>
              <a:t>(</a:t>
            </a:r>
            <a:r>
              <a:rPr lang="zh-CN" altLang="en-US" sz="3000" kern="0" dirty="0"/>
              <a:t>堆顶</a:t>
            </a:r>
            <a:r>
              <a:rPr lang="en-US" altLang="zh-CN" sz="3000" kern="0" dirty="0"/>
              <a:t>)</a:t>
            </a:r>
            <a:r>
              <a:rPr lang="zh-CN" altLang="en-US" sz="3000" kern="0" dirty="0"/>
              <a:t>，将其 放入 排序序列</a:t>
            </a:r>
            <a:endParaRPr lang="en-US" altLang="zh-CN" sz="3000" kern="0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2.2 </a:t>
            </a:r>
            <a:r>
              <a:rPr lang="zh-CN" altLang="en-US" sz="3000" kern="0" dirty="0"/>
              <a:t>调整剩余结点</a:t>
            </a:r>
            <a:r>
              <a:rPr lang="en-US" altLang="zh-CN" sz="3000" kern="0" dirty="0"/>
              <a:t>  </a:t>
            </a:r>
            <a:r>
              <a:rPr lang="en-US" altLang="zh-CN" sz="3000" kern="0" dirty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zh-CN" altLang="en-US" sz="3000" kern="0" dirty="0">
                <a:solidFill>
                  <a:srgbClr val="0000CC"/>
                </a:solidFill>
                <a:sym typeface="Wingdings" pitchFamily="2" charset="2"/>
              </a:rPr>
              <a:t>堆</a:t>
            </a:r>
            <a:endParaRPr lang="zh-CN" altLang="en-US" sz="3000" kern="0" dirty="0">
              <a:solidFill>
                <a:srgbClr val="0000CC"/>
              </a:solidFill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6172200" y="1600200"/>
            <a:ext cx="1600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5562600" y="1924454"/>
            <a:ext cx="3581400" cy="1169551"/>
          </a:xfrm>
          <a:prstGeom prst="rect">
            <a:avLst/>
          </a:prstGeom>
          <a:solidFill>
            <a:srgbClr val="E1FFE1"/>
          </a:solidFill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另外申请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个数组？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借助</a:t>
            </a:r>
            <a:r>
              <a:rPr lang="zh-CN" altLang="en-US" dirty="0">
                <a:solidFill>
                  <a:srgbClr val="0000CC"/>
                </a:solidFill>
              </a:rPr>
              <a:t>“已有的堆”</a:t>
            </a:r>
            <a:r>
              <a:rPr lang="zh-CN" altLang="en-US" dirty="0"/>
              <a:t>？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箭头连接符 79"/>
          <p:cNvCxnSpPr>
            <a:endCxn id="57" idx="0"/>
          </p:cNvCxnSpPr>
          <p:nvPr/>
        </p:nvCxnSpPr>
        <p:spPr bwMode="auto">
          <a:xfrm flipH="1">
            <a:off x="7353300" y="1619654"/>
            <a:ext cx="34290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矩形 85"/>
          <p:cNvSpPr/>
          <p:nvPr/>
        </p:nvSpPr>
        <p:spPr bwMode="auto">
          <a:xfrm>
            <a:off x="4495800" y="3372254"/>
            <a:ext cx="4648200" cy="6309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>
                <a:solidFill>
                  <a:srgbClr val="FF0000"/>
                </a:solidFill>
              </a:rPr>
              <a:t>交换：</a:t>
            </a:r>
            <a:r>
              <a:rPr lang="zh-CN" altLang="en-US" dirty="0"/>
              <a:t>堆顶 </a:t>
            </a:r>
            <a:r>
              <a:rPr lang="en-US" altLang="zh-CN" dirty="0">
                <a:sym typeface="Wingdings" pitchFamily="2" charset="2"/>
              </a:rPr>
              <a:t> </a:t>
            </a:r>
            <a:r>
              <a:rPr lang="zh-CN" altLang="en-US" dirty="0">
                <a:sym typeface="Wingdings" pitchFamily="2" charset="2"/>
              </a:rPr>
              <a:t>最后元素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8" name="直接箭头连接符 87"/>
          <p:cNvCxnSpPr/>
          <p:nvPr/>
        </p:nvCxnSpPr>
        <p:spPr bwMode="auto">
          <a:xfrm>
            <a:off x="7315200" y="2915054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Oval 26"/>
          <p:cNvSpPr>
            <a:spLocks noChangeArrowheads="1"/>
          </p:cNvSpPr>
          <p:nvPr/>
        </p:nvSpPr>
        <p:spPr bwMode="auto">
          <a:xfrm>
            <a:off x="1490662" y="288113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61</a:t>
            </a: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2400300" y="22493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77</a:t>
            </a:r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3273425" y="29351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795337" y="35814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3654425" y="359074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2933700" y="362567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5" name="直接连接符 19"/>
          <p:cNvCxnSpPr>
            <a:cxnSpLocks noChangeShapeType="1"/>
            <a:stCxn id="90" idx="3"/>
            <a:endCxn id="89" idx="7"/>
          </p:cNvCxnSpPr>
          <p:nvPr/>
        </p:nvCxnSpPr>
        <p:spPr bwMode="auto">
          <a:xfrm flipH="1">
            <a:off x="1920202" y="267885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20"/>
          <p:cNvCxnSpPr>
            <a:cxnSpLocks noChangeShapeType="1"/>
            <a:stCxn id="90" idx="5"/>
            <a:endCxn id="91" idx="0"/>
          </p:cNvCxnSpPr>
          <p:nvPr/>
        </p:nvCxnSpPr>
        <p:spPr bwMode="auto">
          <a:xfrm>
            <a:off x="2829840" y="2678852"/>
            <a:ext cx="695204" cy="25625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直接连接符 21"/>
          <p:cNvCxnSpPr>
            <a:cxnSpLocks noChangeShapeType="1"/>
            <a:stCxn id="89" idx="3"/>
            <a:endCxn id="92" idx="0"/>
          </p:cNvCxnSpPr>
          <p:nvPr/>
        </p:nvCxnSpPr>
        <p:spPr bwMode="auto">
          <a:xfrm flipH="1">
            <a:off x="1047750" y="3310677"/>
            <a:ext cx="516610" cy="2707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直接连接符 22"/>
          <p:cNvCxnSpPr>
            <a:cxnSpLocks noChangeShapeType="1"/>
            <a:stCxn id="91" idx="3"/>
            <a:endCxn id="94" idx="0"/>
          </p:cNvCxnSpPr>
          <p:nvPr/>
        </p:nvCxnSpPr>
        <p:spPr bwMode="auto">
          <a:xfrm flipH="1">
            <a:off x="3186113" y="3364652"/>
            <a:ext cx="161009" cy="2610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直接连接符 23"/>
          <p:cNvCxnSpPr>
            <a:cxnSpLocks noChangeShapeType="1"/>
            <a:stCxn id="91" idx="5"/>
            <a:endCxn id="93" idx="0"/>
          </p:cNvCxnSpPr>
          <p:nvPr/>
        </p:nvCxnSpPr>
        <p:spPr bwMode="auto">
          <a:xfrm>
            <a:off x="3702965" y="3364652"/>
            <a:ext cx="203079" cy="2260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9"/>
          <p:cNvSpPr>
            <a:spLocks noChangeArrowheads="1"/>
          </p:cNvSpPr>
          <p:nvPr/>
        </p:nvSpPr>
        <p:spPr bwMode="auto">
          <a:xfrm>
            <a:off x="2124075" y="35814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05" name="直接连接符 25"/>
          <p:cNvCxnSpPr>
            <a:cxnSpLocks noChangeShapeType="1"/>
            <a:stCxn id="89" idx="5"/>
            <a:endCxn id="104" idx="0"/>
          </p:cNvCxnSpPr>
          <p:nvPr/>
        </p:nvCxnSpPr>
        <p:spPr bwMode="auto">
          <a:xfrm>
            <a:off x="1920202" y="3310677"/>
            <a:ext cx="456286" cy="2707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457200" y="42848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cxnSp>
        <p:nvCxnSpPr>
          <p:cNvPr id="107" name="直接连接符 27"/>
          <p:cNvCxnSpPr>
            <a:cxnSpLocks noChangeShapeType="1"/>
            <a:stCxn id="92" idx="3"/>
            <a:endCxn id="106" idx="0"/>
          </p:cNvCxnSpPr>
          <p:nvPr/>
        </p:nvCxnSpPr>
        <p:spPr bwMode="auto">
          <a:xfrm flipH="1">
            <a:off x="709613" y="4010941"/>
            <a:ext cx="159654" cy="2738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直接连接符 28"/>
          <p:cNvCxnSpPr>
            <a:cxnSpLocks noChangeShapeType="1"/>
            <a:stCxn id="109" idx="0"/>
            <a:endCxn id="92" idx="5"/>
          </p:cNvCxnSpPr>
          <p:nvPr/>
        </p:nvCxnSpPr>
        <p:spPr bwMode="auto">
          <a:xfrm flipH="1" flipV="1">
            <a:off x="1226232" y="4010941"/>
            <a:ext cx="169181" cy="2881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1143000" y="4299126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</a:p>
        </p:txBody>
      </p: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1795462" y="4284838"/>
            <a:ext cx="503238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cxnSp>
        <p:nvCxnSpPr>
          <p:cNvPr id="111" name="直接连接符 31"/>
          <p:cNvCxnSpPr>
            <a:cxnSpLocks noChangeShapeType="1"/>
            <a:stCxn id="104" idx="3"/>
            <a:endCxn id="110" idx="0"/>
          </p:cNvCxnSpPr>
          <p:nvPr/>
        </p:nvCxnSpPr>
        <p:spPr bwMode="auto">
          <a:xfrm flipH="1">
            <a:off x="2047081" y="4010941"/>
            <a:ext cx="150924" cy="2738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9" name="矩形 48"/>
          <p:cNvSpPr>
            <a:spLocks noChangeArrowheads="1"/>
          </p:cNvSpPr>
          <p:nvPr/>
        </p:nvSpPr>
        <p:spPr bwMode="auto">
          <a:xfrm>
            <a:off x="2390775" y="2209800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438400" y="2209800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8375400" y="55519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2667000" y="5551929"/>
            <a:ext cx="5975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4495800" y="4322058"/>
            <a:ext cx="4648200" cy="56630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zh-CN" altLang="en-US" dirty="0">
                <a:solidFill>
                  <a:srgbClr val="990099"/>
                </a:solidFill>
              </a:rPr>
              <a:t>调整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charset="0"/>
                <a:ea typeface="黑体" pitchFamily="2" charset="-122"/>
              </a:rPr>
              <a:t>堆顶</a:t>
            </a:r>
            <a:r>
              <a:rPr lang="zh-CN" altLang="en-US" dirty="0">
                <a:solidFill>
                  <a:srgbClr val="990099"/>
                </a:solidFill>
              </a:rPr>
              <a:t>，即</a:t>
            </a:r>
            <a:r>
              <a:rPr lang="en-US" altLang="zh-CN" dirty="0">
                <a:solidFill>
                  <a:srgbClr val="990099"/>
                </a:solidFill>
              </a:rPr>
              <a:t>sift(0)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6" name="下箭头 125"/>
          <p:cNvSpPr/>
          <p:nvPr/>
        </p:nvSpPr>
        <p:spPr bwMode="auto">
          <a:xfrm>
            <a:off x="6934200" y="4058054"/>
            <a:ext cx="533400" cy="285346"/>
          </a:xfrm>
          <a:prstGeom prst="downArrow">
            <a:avLst/>
          </a:prstGeom>
          <a:noFill/>
          <a:ln w="2857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/>
          <p:nvPr/>
        </p:nvCxnSpPr>
        <p:spPr bwMode="auto">
          <a:xfrm>
            <a:off x="5867400" y="2971800"/>
            <a:ext cx="2895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6" grpId="0" animBg="1"/>
      <p:bldP spid="110" grpId="0" animBg="1"/>
      <p:bldP spid="119" grpId="0" animBg="1"/>
      <p:bldP spid="120" grpId="0"/>
      <p:bldP spid="121" grpId="0" animBg="1"/>
      <p:bldP spid="122" grpId="0" animBg="1"/>
      <p:bldP spid="125" grpId="0" animBg="1"/>
      <p:bldP spid="1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排序、调整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solidFill>
                <a:srgbClr val="006600"/>
              </a:solidFill>
              <a:latin typeface="+mn-lt"/>
            </a:endParaRPr>
          </a:p>
        </p:txBody>
      </p:sp>
      <p:graphicFrame>
        <p:nvGraphicFramePr>
          <p:cNvPr id="101" name="表格 100"/>
          <p:cNvGraphicFramePr>
            <a:graphicFrameLocks noGrp="1"/>
          </p:cNvGraphicFramePr>
          <p:nvPr/>
        </p:nvGraphicFramePr>
        <p:xfrm>
          <a:off x="533400" y="48006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77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61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矩形 50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2.1 </a:t>
            </a:r>
            <a:r>
              <a:rPr lang="zh-CN" altLang="en-US" sz="3000" kern="0" dirty="0"/>
              <a:t>取出 </a:t>
            </a:r>
            <a:r>
              <a:rPr lang="zh-CN" altLang="en-US" sz="3000" kern="0" dirty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/>
              <a:t>(</a:t>
            </a:r>
            <a:r>
              <a:rPr lang="zh-CN" altLang="en-US" sz="3000" kern="0" dirty="0"/>
              <a:t>堆顶</a:t>
            </a:r>
            <a:r>
              <a:rPr lang="en-US" altLang="zh-CN" sz="3000" kern="0" dirty="0"/>
              <a:t>)</a:t>
            </a:r>
            <a:r>
              <a:rPr lang="zh-CN" altLang="en-US" sz="3000" kern="0" dirty="0"/>
              <a:t>，</a:t>
            </a:r>
            <a:r>
              <a:rPr lang="zh-CN" altLang="en-US" sz="3000" kern="0" dirty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2.2 </a:t>
            </a:r>
            <a:r>
              <a:rPr lang="zh-CN" altLang="en-US" sz="3000" kern="0" dirty="0"/>
              <a:t>调整剩余结点，</a:t>
            </a:r>
            <a:r>
              <a:rPr lang="zh-CN" altLang="en-US" sz="3000" kern="0" dirty="0">
                <a:solidFill>
                  <a:srgbClr val="990099"/>
                </a:solidFill>
              </a:rPr>
              <a:t>即</a:t>
            </a:r>
            <a:r>
              <a:rPr lang="en-US" altLang="zh-CN" sz="3000" kern="0" dirty="0">
                <a:solidFill>
                  <a:srgbClr val="990099"/>
                </a:solidFill>
              </a:rPr>
              <a:t>sift(0)</a:t>
            </a:r>
            <a:endParaRPr lang="zh-CN" altLang="en-US" sz="3000" kern="0" dirty="0">
              <a:solidFill>
                <a:srgbClr val="990099"/>
              </a:solidFill>
            </a:endParaRPr>
          </a:p>
        </p:txBody>
      </p:sp>
      <p:sp>
        <p:nvSpPr>
          <p:cNvPr id="91" name="Oval 28"/>
          <p:cNvSpPr>
            <a:spLocks noChangeArrowheads="1"/>
          </p:cNvSpPr>
          <p:nvPr/>
        </p:nvSpPr>
        <p:spPr bwMode="auto">
          <a:xfrm>
            <a:off x="8001000" y="27065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5522912" y="34113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3" name="Oval 30"/>
          <p:cNvSpPr>
            <a:spLocks noChangeArrowheads="1"/>
          </p:cNvSpPr>
          <p:nvPr/>
        </p:nvSpPr>
        <p:spPr bwMode="auto">
          <a:xfrm>
            <a:off x="8382000" y="336214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94" name="Oval 29"/>
          <p:cNvSpPr>
            <a:spLocks noChangeArrowheads="1"/>
          </p:cNvSpPr>
          <p:nvPr/>
        </p:nvSpPr>
        <p:spPr bwMode="auto">
          <a:xfrm>
            <a:off x="7661275" y="339707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5" name="直接连接符 19"/>
          <p:cNvCxnSpPr>
            <a:cxnSpLocks noChangeShapeType="1"/>
          </p:cNvCxnSpPr>
          <p:nvPr/>
        </p:nvCxnSpPr>
        <p:spPr bwMode="auto">
          <a:xfrm flipH="1">
            <a:off x="6647777" y="245025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20"/>
          <p:cNvCxnSpPr>
            <a:cxnSpLocks noChangeShapeType="1"/>
            <a:endCxn id="91" idx="0"/>
          </p:cNvCxnSpPr>
          <p:nvPr/>
        </p:nvCxnSpPr>
        <p:spPr bwMode="auto">
          <a:xfrm>
            <a:off x="7557415" y="2450252"/>
            <a:ext cx="695204" cy="25625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7" name="直接连接符 21"/>
          <p:cNvCxnSpPr>
            <a:cxnSpLocks noChangeShapeType="1"/>
            <a:endCxn id="92" idx="0"/>
          </p:cNvCxnSpPr>
          <p:nvPr/>
        </p:nvCxnSpPr>
        <p:spPr bwMode="auto">
          <a:xfrm flipH="1">
            <a:off x="5775325" y="3082077"/>
            <a:ext cx="516610" cy="3292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8" name="直接连接符 22"/>
          <p:cNvCxnSpPr>
            <a:cxnSpLocks noChangeShapeType="1"/>
            <a:stCxn id="91" idx="3"/>
            <a:endCxn id="94" idx="0"/>
          </p:cNvCxnSpPr>
          <p:nvPr/>
        </p:nvCxnSpPr>
        <p:spPr bwMode="auto">
          <a:xfrm flipH="1">
            <a:off x="7913688" y="3136052"/>
            <a:ext cx="161009" cy="2610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9" name="直接连接符 23"/>
          <p:cNvCxnSpPr>
            <a:cxnSpLocks noChangeShapeType="1"/>
            <a:stCxn id="91" idx="5"/>
            <a:endCxn id="93" idx="0"/>
          </p:cNvCxnSpPr>
          <p:nvPr/>
        </p:nvCxnSpPr>
        <p:spPr bwMode="auto">
          <a:xfrm>
            <a:off x="8430540" y="3136052"/>
            <a:ext cx="203079" cy="2260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Oval 29"/>
          <p:cNvSpPr>
            <a:spLocks noChangeArrowheads="1"/>
          </p:cNvSpPr>
          <p:nvPr/>
        </p:nvSpPr>
        <p:spPr bwMode="auto">
          <a:xfrm>
            <a:off x="6851650" y="34113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05" name="直接连接符 25"/>
          <p:cNvCxnSpPr>
            <a:cxnSpLocks noChangeShapeType="1"/>
            <a:endCxn id="104" idx="0"/>
          </p:cNvCxnSpPr>
          <p:nvPr/>
        </p:nvCxnSpPr>
        <p:spPr bwMode="auto">
          <a:xfrm>
            <a:off x="6647777" y="3082077"/>
            <a:ext cx="456286" cy="3292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5184775" y="41148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cxnSp>
        <p:nvCxnSpPr>
          <p:cNvPr id="107" name="直接连接符 27"/>
          <p:cNvCxnSpPr>
            <a:cxnSpLocks noChangeShapeType="1"/>
            <a:stCxn id="92" idx="3"/>
            <a:endCxn id="106" idx="0"/>
          </p:cNvCxnSpPr>
          <p:nvPr/>
        </p:nvCxnSpPr>
        <p:spPr bwMode="auto">
          <a:xfrm flipH="1">
            <a:off x="5437188" y="3840903"/>
            <a:ext cx="159654" cy="2738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8" name="直接连接符 28"/>
          <p:cNvCxnSpPr>
            <a:cxnSpLocks noChangeShapeType="1"/>
            <a:stCxn id="109" idx="0"/>
            <a:endCxn id="92" idx="5"/>
          </p:cNvCxnSpPr>
          <p:nvPr/>
        </p:nvCxnSpPr>
        <p:spPr bwMode="auto">
          <a:xfrm flipH="1" flipV="1">
            <a:off x="5953807" y="3840903"/>
            <a:ext cx="169181" cy="2881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9" name="Oval 30"/>
          <p:cNvSpPr>
            <a:spLocks noChangeArrowheads="1"/>
          </p:cNvSpPr>
          <p:nvPr/>
        </p:nvSpPr>
        <p:spPr bwMode="auto">
          <a:xfrm>
            <a:off x="5870575" y="412908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</a:p>
        </p:txBody>
      </p:sp>
      <p:sp>
        <p:nvSpPr>
          <p:cNvPr id="121" name="矩形 120"/>
          <p:cNvSpPr/>
          <p:nvPr/>
        </p:nvSpPr>
        <p:spPr>
          <a:xfrm>
            <a:off x="8375400" y="53995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2667000" y="5399529"/>
            <a:ext cx="5975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429000" y="2432037"/>
            <a:ext cx="2759089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>
                <a:solidFill>
                  <a:srgbClr val="008000"/>
                </a:solidFill>
              </a:rPr>
              <a:t>5--</a:t>
            </a:r>
            <a:r>
              <a:rPr lang="en-US" altLang="zh-CN" sz="2600" kern="0" dirty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38" name="右箭头 37"/>
          <p:cNvSpPr/>
          <p:nvPr/>
        </p:nvSpPr>
        <p:spPr bwMode="auto">
          <a:xfrm>
            <a:off x="4267200" y="2819400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67000" y="537972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61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352800" y="5379720"/>
            <a:ext cx="5213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7165975" y="21336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61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5" name="矩形 48"/>
          <p:cNvSpPr>
            <a:spLocks noChangeArrowheads="1"/>
          </p:cNvSpPr>
          <p:nvPr/>
        </p:nvSpPr>
        <p:spPr bwMode="auto">
          <a:xfrm>
            <a:off x="6203950" y="2674761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364891" y="537972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4584091" y="5379720"/>
            <a:ext cx="5213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4167666" y="3048000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temp=5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6203950" y="2654149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2" name="矩形 48"/>
          <p:cNvSpPr>
            <a:spLocks noChangeArrowheads="1"/>
          </p:cNvSpPr>
          <p:nvPr/>
        </p:nvSpPr>
        <p:spPr bwMode="auto">
          <a:xfrm>
            <a:off x="5544000" y="3384949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5526000" y="3402949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4" name="矩形 48"/>
          <p:cNvSpPr>
            <a:spLocks noChangeArrowheads="1"/>
          </p:cNvSpPr>
          <p:nvPr/>
        </p:nvSpPr>
        <p:spPr bwMode="auto">
          <a:xfrm>
            <a:off x="5210175" y="4124149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4572000" y="537972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7086600" y="5379720"/>
            <a:ext cx="5213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158758" y="5282178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5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1752600" y="58778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257800" y="4047949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5</a:t>
            </a:r>
            <a:endParaRPr lang="zh-CN" altLang="en-US" dirty="0"/>
          </a:p>
        </p:txBody>
      </p:sp>
      <p:sp>
        <p:nvSpPr>
          <p:cNvPr id="64" name="Oval 26"/>
          <p:cNvSpPr>
            <a:spLocks noChangeArrowheads="1"/>
          </p:cNvSpPr>
          <p:nvPr/>
        </p:nvSpPr>
        <p:spPr bwMode="auto">
          <a:xfrm>
            <a:off x="1490662" y="288113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61</a:t>
            </a:r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2400300" y="22493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77</a:t>
            </a:r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3273425" y="29351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795337" y="35814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81" name="Oval 30"/>
          <p:cNvSpPr>
            <a:spLocks noChangeArrowheads="1"/>
          </p:cNvSpPr>
          <p:nvPr/>
        </p:nvSpPr>
        <p:spPr bwMode="auto">
          <a:xfrm>
            <a:off x="3654425" y="3590749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82" name="Oval 29"/>
          <p:cNvSpPr>
            <a:spLocks noChangeArrowheads="1"/>
          </p:cNvSpPr>
          <p:nvPr/>
        </p:nvSpPr>
        <p:spPr bwMode="auto">
          <a:xfrm>
            <a:off x="2933700" y="362567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83" name="直接连接符 19"/>
          <p:cNvCxnSpPr>
            <a:cxnSpLocks noChangeShapeType="1"/>
            <a:stCxn id="66" idx="3"/>
            <a:endCxn id="64" idx="7"/>
          </p:cNvCxnSpPr>
          <p:nvPr/>
        </p:nvCxnSpPr>
        <p:spPr bwMode="auto">
          <a:xfrm flipH="1">
            <a:off x="1920202" y="267885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直接连接符 20"/>
          <p:cNvCxnSpPr>
            <a:cxnSpLocks noChangeShapeType="1"/>
            <a:stCxn id="66" idx="5"/>
            <a:endCxn id="67" idx="0"/>
          </p:cNvCxnSpPr>
          <p:nvPr/>
        </p:nvCxnSpPr>
        <p:spPr bwMode="auto">
          <a:xfrm>
            <a:off x="2829840" y="2678852"/>
            <a:ext cx="695204" cy="25625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直接连接符 21"/>
          <p:cNvCxnSpPr>
            <a:cxnSpLocks noChangeShapeType="1"/>
            <a:stCxn id="64" idx="3"/>
            <a:endCxn id="80" idx="0"/>
          </p:cNvCxnSpPr>
          <p:nvPr/>
        </p:nvCxnSpPr>
        <p:spPr bwMode="auto">
          <a:xfrm flipH="1">
            <a:off x="1047750" y="3310677"/>
            <a:ext cx="516610" cy="2707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" name="直接连接符 22"/>
          <p:cNvCxnSpPr>
            <a:cxnSpLocks noChangeShapeType="1"/>
            <a:stCxn id="67" idx="3"/>
            <a:endCxn id="82" idx="0"/>
          </p:cNvCxnSpPr>
          <p:nvPr/>
        </p:nvCxnSpPr>
        <p:spPr bwMode="auto">
          <a:xfrm flipH="1">
            <a:off x="3186113" y="3364652"/>
            <a:ext cx="161009" cy="2610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7" name="直接连接符 23"/>
          <p:cNvCxnSpPr>
            <a:cxnSpLocks noChangeShapeType="1"/>
            <a:stCxn id="67" idx="5"/>
            <a:endCxn id="81" idx="0"/>
          </p:cNvCxnSpPr>
          <p:nvPr/>
        </p:nvCxnSpPr>
        <p:spPr bwMode="auto">
          <a:xfrm>
            <a:off x="3702965" y="3364652"/>
            <a:ext cx="203079" cy="2260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8" name="Oval 29"/>
          <p:cNvSpPr>
            <a:spLocks noChangeArrowheads="1"/>
          </p:cNvSpPr>
          <p:nvPr/>
        </p:nvSpPr>
        <p:spPr bwMode="auto">
          <a:xfrm>
            <a:off x="2124075" y="35814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00" name="直接连接符 25"/>
          <p:cNvCxnSpPr>
            <a:cxnSpLocks noChangeShapeType="1"/>
            <a:stCxn id="64" idx="5"/>
            <a:endCxn id="88" idx="0"/>
          </p:cNvCxnSpPr>
          <p:nvPr/>
        </p:nvCxnSpPr>
        <p:spPr bwMode="auto">
          <a:xfrm>
            <a:off x="1920202" y="3310677"/>
            <a:ext cx="456286" cy="27072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" name="Oval 30"/>
          <p:cNvSpPr>
            <a:spLocks noChangeArrowheads="1"/>
          </p:cNvSpPr>
          <p:nvPr/>
        </p:nvSpPr>
        <p:spPr bwMode="auto">
          <a:xfrm>
            <a:off x="457200" y="4284838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cxnSp>
        <p:nvCxnSpPr>
          <p:cNvPr id="103" name="直接连接符 27"/>
          <p:cNvCxnSpPr>
            <a:cxnSpLocks noChangeShapeType="1"/>
            <a:stCxn id="80" idx="3"/>
            <a:endCxn id="102" idx="0"/>
          </p:cNvCxnSpPr>
          <p:nvPr/>
        </p:nvCxnSpPr>
        <p:spPr bwMode="auto">
          <a:xfrm flipH="1">
            <a:off x="709613" y="4010941"/>
            <a:ext cx="159654" cy="27389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直接连接符 28"/>
          <p:cNvCxnSpPr>
            <a:cxnSpLocks noChangeShapeType="1"/>
            <a:stCxn id="111" idx="0"/>
            <a:endCxn id="80" idx="5"/>
          </p:cNvCxnSpPr>
          <p:nvPr/>
        </p:nvCxnSpPr>
        <p:spPr bwMode="auto">
          <a:xfrm flipH="1" flipV="1">
            <a:off x="1226232" y="4010941"/>
            <a:ext cx="169181" cy="28818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143000" y="4299126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</a:p>
        </p:txBody>
      </p:sp>
      <p:sp>
        <p:nvSpPr>
          <p:cNvPr id="114" name="矩形 48"/>
          <p:cNvSpPr>
            <a:spLocks noChangeArrowheads="1"/>
          </p:cNvSpPr>
          <p:nvPr/>
        </p:nvSpPr>
        <p:spPr bwMode="auto">
          <a:xfrm>
            <a:off x="2390775" y="2209800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2438400" y="2209800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104" grpId="0" animBg="1"/>
      <p:bldP spid="106" grpId="0" animBg="1"/>
      <p:bldP spid="109" grpId="0" animBg="1"/>
      <p:bldP spid="122" grpId="0" animBg="1"/>
      <p:bldP spid="37" grpId="0"/>
      <p:bldP spid="38" grpId="0" animBg="1"/>
      <p:bldP spid="60" grpId="0" animBg="1"/>
      <p:bldP spid="61" grpId="0" animBg="1"/>
      <p:bldP spid="61" grpId="1" animBg="1"/>
      <p:bldP spid="63" grpId="0" animBg="1"/>
      <p:bldP spid="65" grpId="0" animBg="1"/>
      <p:bldP spid="65" grpId="1" animBg="1"/>
      <p:bldP spid="68" grpId="0" animBg="1"/>
      <p:bldP spid="69" grpId="0" animBg="1"/>
      <p:bldP spid="69" grpId="1" animBg="1"/>
      <p:bldP spid="70" grpId="0"/>
      <p:bldP spid="71" grpId="0" animBg="1"/>
      <p:bldP spid="72" grpId="0" animBg="1"/>
      <p:bldP spid="72" grpId="1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  <p:bldP spid="7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排序、调整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</p:txBody>
      </p: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6172200" y="2645970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</a:p>
        </p:txBody>
      </p: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7081838" y="2058988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61</a:t>
            </a:r>
          </a:p>
        </p:txBody>
      </p:sp>
      <p:sp>
        <p:nvSpPr>
          <p:cNvPr id="64" name="Oval 28"/>
          <p:cNvSpPr>
            <a:spLocks noChangeArrowheads="1"/>
          </p:cNvSpPr>
          <p:nvPr/>
        </p:nvSpPr>
        <p:spPr bwMode="auto">
          <a:xfrm>
            <a:off x="7954963" y="2706294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5476875" y="3401513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8335963" y="3358650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67" name="Oval 29"/>
          <p:cNvSpPr>
            <a:spLocks noChangeArrowheads="1"/>
          </p:cNvSpPr>
          <p:nvPr/>
        </p:nvSpPr>
        <p:spPr bwMode="auto">
          <a:xfrm>
            <a:off x="7615238" y="339357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8" name="直接连接符 19"/>
          <p:cNvCxnSpPr>
            <a:cxnSpLocks noChangeShapeType="1"/>
            <a:stCxn id="63" idx="3"/>
            <a:endCxn id="62" idx="7"/>
          </p:cNvCxnSpPr>
          <p:nvPr/>
        </p:nvCxnSpPr>
        <p:spPr bwMode="auto">
          <a:xfrm flipH="1">
            <a:off x="6601740" y="2488529"/>
            <a:ext cx="553795" cy="23113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9" name="直接连接符 20"/>
          <p:cNvCxnSpPr>
            <a:cxnSpLocks noChangeShapeType="1"/>
            <a:stCxn id="63" idx="5"/>
            <a:endCxn id="64" idx="0"/>
          </p:cNvCxnSpPr>
          <p:nvPr/>
        </p:nvCxnSpPr>
        <p:spPr bwMode="auto">
          <a:xfrm>
            <a:off x="7511378" y="2488529"/>
            <a:ext cx="695204" cy="2177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直接连接符 21"/>
          <p:cNvCxnSpPr>
            <a:cxnSpLocks noChangeShapeType="1"/>
            <a:stCxn id="62" idx="3"/>
            <a:endCxn id="65" idx="0"/>
          </p:cNvCxnSpPr>
          <p:nvPr/>
        </p:nvCxnSpPr>
        <p:spPr bwMode="auto">
          <a:xfrm flipH="1">
            <a:off x="5729288" y="3075510"/>
            <a:ext cx="516610" cy="32600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" name="直接连接符 22"/>
          <p:cNvCxnSpPr>
            <a:cxnSpLocks noChangeShapeType="1"/>
            <a:stCxn id="64" idx="3"/>
            <a:endCxn id="67" idx="0"/>
          </p:cNvCxnSpPr>
          <p:nvPr/>
        </p:nvCxnSpPr>
        <p:spPr bwMode="auto">
          <a:xfrm flipH="1">
            <a:off x="7867651" y="3135835"/>
            <a:ext cx="161009" cy="25774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" name="直接连接符 23"/>
          <p:cNvCxnSpPr>
            <a:cxnSpLocks noChangeShapeType="1"/>
            <a:stCxn id="64" idx="5"/>
            <a:endCxn id="66" idx="0"/>
          </p:cNvCxnSpPr>
          <p:nvPr/>
        </p:nvCxnSpPr>
        <p:spPr bwMode="auto">
          <a:xfrm>
            <a:off x="8384503" y="3135835"/>
            <a:ext cx="203079" cy="22281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29"/>
          <p:cNvSpPr>
            <a:spLocks noChangeArrowheads="1"/>
          </p:cNvSpPr>
          <p:nvPr/>
        </p:nvSpPr>
        <p:spPr bwMode="auto">
          <a:xfrm>
            <a:off x="6805613" y="3401513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74" name="直接连接符 25"/>
          <p:cNvCxnSpPr>
            <a:cxnSpLocks noChangeShapeType="1"/>
            <a:stCxn id="62" idx="5"/>
            <a:endCxn id="73" idx="0"/>
          </p:cNvCxnSpPr>
          <p:nvPr/>
        </p:nvCxnSpPr>
        <p:spPr bwMode="auto">
          <a:xfrm>
            <a:off x="6601740" y="3075510"/>
            <a:ext cx="456286" cy="32600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5138738" y="404445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cxnSp>
        <p:nvCxnSpPr>
          <p:cNvPr id="76" name="直接连接符 27"/>
          <p:cNvCxnSpPr>
            <a:cxnSpLocks noChangeShapeType="1"/>
            <a:stCxn id="65" idx="3"/>
            <a:endCxn id="75" idx="0"/>
          </p:cNvCxnSpPr>
          <p:nvPr/>
        </p:nvCxnSpPr>
        <p:spPr bwMode="auto">
          <a:xfrm flipH="1">
            <a:off x="5391151" y="3831054"/>
            <a:ext cx="159654" cy="2133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7" name="直接连接符 28"/>
          <p:cNvCxnSpPr>
            <a:cxnSpLocks noChangeShapeType="1"/>
            <a:stCxn id="78" idx="0"/>
            <a:endCxn id="65" idx="5"/>
          </p:cNvCxnSpPr>
          <p:nvPr/>
        </p:nvCxnSpPr>
        <p:spPr bwMode="auto">
          <a:xfrm flipH="1" flipV="1">
            <a:off x="5907770" y="3831054"/>
            <a:ext cx="169181" cy="2276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8" name="Oval 30"/>
          <p:cNvSpPr>
            <a:spLocks noChangeArrowheads="1"/>
          </p:cNvSpPr>
          <p:nvPr/>
        </p:nvSpPr>
        <p:spPr bwMode="auto">
          <a:xfrm>
            <a:off x="5824538" y="4058738"/>
            <a:ext cx="504825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</a:p>
        </p:txBody>
      </p:sp>
      <p:sp>
        <p:nvSpPr>
          <p:cNvPr id="58" name="矩形 48"/>
          <p:cNvSpPr>
            <a:spLocks noChangeArrowheads="1"/>
          </p:cNvSpPr>
          <p:nvPr/>
        </p:nvSpPr>
        <p:spPr bwMode="auto">
          <a:xfrm>
            <a:off x="7086600" y="2057400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2.1 </a:t>
            </a:r>
            <a:r>
              <a:rPr lang="zh-CN" altLang="en-US" sz="3000" kern="0" dirty="0"/>
              <a:t>取出 </a:t>
            </a:r>
            <a:r>
              <a:rPr lang="zh-CN" altLang="en-US" sz="3000" kern="0" dirty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/>
              <a:t>(</a:t>
            </a:r>
            <a:r>
              <a:rPr lang="zh-CN" altLang="en-US" sz="3000" kern="0" dirty="0"/>
              <a:t>堆顶</a:t>
            </a:r>
            <a:r>
              <a:rPr lang="en-US" altLang="zh-CN" sz="3000" kern="0" dirty="0"/>
              <a:t>)</a:t>
            </a:r>
            <a:r>
              <a:rPr lang="zh-CN" altLang="en-US" sz="3000" kern="0" dirty="0"/>
              <a:t>，</a:t>
            </a:r>
            <a:r>
              <a:rPr lang="zh-CN" altLang="en-US" sz="3000" kern="0" dirty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2.2 </a:t>
            </a:r>
            <a:r>
              <a:rPr lang="zh-CN" altLang="en-US" sz="3000" kern="0" dirty="0"/>
              <a:t>调整剩余结点，</a:t>
            </a:r>
            <a:r>
              <a:rPr lang="zh-CN" altLang="en-US" sz="3000" kern="0" dirty="0">
                <a:solidFill>
                  <a:srgbClr val="990099"/>
                </a:solidFill>
              </a:rPr>
              <a:t>即</a:t>
            </a:r>
            <a:r>
              <a:rPr lang="en-US" altLang="zh-CN" sz="3000" kern="0" dirty="0">
                <a:solidFill>
                  <a:srgbClr val="990099"/>
                </a:solidFill>
              </a:rPr>
              <a:t>sift(0)</a:t>
            </a:r>
            <a:endParaRPr lang="zh-CN" altLang="en-US" sz="3000" kern="0" dirty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8006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61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3995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4102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61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2667000" y="53995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>
                <a:solidFill>
                  <a:srgbClr val="008000"/>
                </a:solidFill>
              </a:rPr>
              <a:t>1--</a:t>
            </a:r>
            <a:r>
              <a:rPr lang="en-US" altLang="zh-CN" sz="2600" kern="0" dirty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 rot="10800000">
            <a:off x="42672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1490662" y="2796782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</a:p>
        </p:txBody>
      </p:sp>
      <p:sp>
        <p:nvSpPr>
          <p:cNvPr id="56" name="Oval 28"/>
          <p:cNvSpPr>
            <a:spLocks noChangeArrowheads="1"/>
          </p:cNvSpPr>
          <p:nvPr/>
        </p:nvSpPr>
        <p:spPr bwMode="auto">
          <a:xfrm>
            <a:off x="3273425" y="285710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795337" y="35523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0" name="Oval 30"/>
          <p:cNvSpPr>
            <a:spLocks noChangeArrowheads="1"/>
          </p:cNvSpPr>
          <p:nvPr/>
        </p:nvSpPr>
        <p:spPr bwMode="auto">
          <a:xfrm>
            <a:off x="3654425" y="3509462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61" name="Oval 29"/>
          <p:cNvSpPr>
            <a:spLocks noChangeArrowheads="1"/>
          </p:cNvSpPr>
          <p:nvPr/>
        </p:nvSpPr>
        <p:spPr bwMode="auto">
          <a:xfrm>
            <a:off x="2933700" y="354438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0" name="直接连接符 19"/>
          <p:cNvCxnSpPr>
            <a:cxnSpLocks noChangeShapeType="1"/>
            <a:endCxn id="50" idx="7"/>
          </p:cNvCxnSpPr>
          <p:nvPr/>
        </p:nvCxnSpPr>
        <p:spPr bwMode="auto">
          <a:xfrm flipH="1">
            <a:off x="1920202" y="2639341"/>
            <a:ext cx="553795" cy="23113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1" name="直接连接符 20"/>
          <p:cNvCxnSpPr>
            <a:cxnSpLocks noChangeShapeType="1"/>
            <a:endCxn id="56" idx="0"/>
          </p:cNvCxnSpPr>
          <p:nvPr/>
        </p:nvCxnSpPr>
        <p:spPr bwMode="auto">
          <a:xfrm>
            <a:off x="2829840" y="2639341"/>
            <a:ext cx="695204" cy="21776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" name="直接连接符 21"/>
          <p:cNvCxnSpPr>
            <a:cxnSpLocks noChangeShapeType="1"/>
            <a:stCxn id="50" idx="3"/>
            <a:endCxn id="57" idx="0"/>
          </p:cNvCxnSpPr>
          <p:nvPr/>
        </p:nvCxnSpPr>
        <p:spPr bwMode="auto">
          <a:xfrm flipH="1">
            <a:off x="1047750" y="3226322"/>
            <a:ext cx="516610" cy="32600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直接连接符 22"/>
          <p:cNvCxnSpPr>
            <a:cxnSpLocks noChangeShapeType="1"/>
            <a:stCxn id="56" idx="3"/>
            <a:endCxn id="61" idx="0"/>
          </p:cNvCxnSpPr>
          <p:nvPr/>
        </p:nvCxnSpPr>
        <p:spPr bwMode="auto">
          <a:xfrm flipH="1">
            <a:off x="3186113" y="3286647"/>
            <a:ext cx="161009" cy="25774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直接连接符 23"/>
          <p:cNvCxnSpPr>
            <a:cxnSpLocks noChangeShapeType="1"/>
            <a:stCxn id="56" idx="5"/>
            <a:endCxn id="60" idx="0"/>
          </p:cNvCxnSpPr>
          <p:nvPr/>
        </p:nvCxnSpPr>
        <p:spPr bwMode="auto">
          <a:xfrm>
            <a:off x="3702965" y="3286647"/>
            <a:ext cx="203079" cy="22281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5" name="Oval 29"/>
          <p:cNvSpPr>
            <a:spLocks noChangeArrowheads="1"/>
          </p:cNvSpPr>
          <p:nvPr/>
        </p:nvSpPr>
        <p:spPr bwMode="auto">
          <a:xfrm>
            <a:off x="2124075" y="35523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6" name="直接连接符 25"/>
          <p:cNvCxnSpPr>
            <a:cxnSpLocks noChangeShapeType="1"/>
            <a:stCxn id="50" idx="5"/>
            <a:endCxn id="95" idx="0"/>
          </p:cNvCxnSpPr>
          <p:nvPr/>
        </p:nvCxnSpPr>
        <p:spPr bwMode="auto">
          <a:xfrm>
            <a:off x="1920202" y="3226322"/>
            <a:ext cx="456286" cy="32600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0" name="Oval 30"/>
          <p:cNvSpPr>
            <a:spLocks noChangeArrowheads="1"/>
          </p:cNvSpPr>
          <p:nvPr/>
        </p:nvSpPr>
        <p:spPr bwMode="auto">
          <a:xfrm>
            <a:off x="457200" y="41952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cxnSp>
        <p:nvCxnSpPr>
          <p:cNvPr id="106" name="直接连接符 27"/>
          <p:cNvCxnSpPr>
            <a:cxnSpLocks noChangeShapeType="1"/>
            <a:stCxn id="57" idx="3"/>
            <a:endCxn id="100" idx="0"/>
          </p:cNvCxnSpPr>
          <p:nvPr/>
        </p:nvCxnSpPr>
        <p:spPr bwMode="auto">
          <a:xfrm flipH="1">
            <a:off x="709613" y="3981866"/>
            <a:ext cx="159654" cy="2133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矩形 110"/>
          <p:cNvSpPr/>
          <p:nvPr/>
        </p:nvSpPr>
        <p:spPr>
          <a:xfrm>
            <a:off x="2743200" y="54102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59</a:t>
            </a:r>
            <a:endParaRPr lang="zh-CN" altLang="en-US" dirty="0"/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2390775" y="22860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962400" y="54102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114" name="矩形 48"/>
          <p:cNvSpPr>
            <a:spLocks noChangeArrowheads="1"/>
          </p:cNvSpPr>
          <p:nvPr/>
        </p:nvSpPr>
        <p:spPr bwMode="auto">
          <a:xfrm>
            <a:off x="3276600" y="2809375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3962400" y="5399529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16" name="Oval 29"/>
          <p:cNvSpPr>
            <a:spLocks noChangeArrowheads="1"/>
          </p:cNvSpPr>
          <p:nvPr/>
        </p:nvSpPr>
        <p:spPr bwMode="auto">
          <a:xfrm>
            <a:off x="3276600" y="2839537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6477000" y="54102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118" name="矩形 48"/>
          <p:cNvSpPr>
            <a:spLocks noChangeArrowheads="1"/>
          </p:cNvSpPr>
          <p:nvPr/>
        </p:nvSpPr>
        <p:spPr bwMode="auto">
          <a:xfrm>
            <a:off x="3657600" y="3495175"/>
            <a:ext cx="504825" cy="534988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733800" y="3495175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6553200" y="5387269"/>
            <a:ext cx="381000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1752600" y="58778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58" grpId="0" animBg="1"/>
      <p:bldP spid="97" grpId="0" animBg="1"/>
      <p:bldP spid="98" grpId="0" animBg="1"/>
      <p:bldP spid="98" grpId="1" animBg="1"/>
      <p:bldP spid="99" grpId="0"/>
      <p:bldP spid="101" grpId="0"/>
      <p:bldP spid="102" grpId="0" animBg="1"/>
      <p:bldP spid="50" grpId="0" animBg="1"/>
      <p:bldP spid="56" grpId="0" animBg="1"/>
      <p:bldP spid="57" grpId="0" animBg="1"/>
      <p:bldP spid="60" grpId="0" animBg="1"/>
      <p:bldP spid="61" grpId="0" animBg="1"/>
      <p:bldP spid="95" grpId="0" animBg="1"/>
      <p:bldP spid="100" grpId="0" animBg="1"/>
      <p:bldP spid="111" grpId="0" animBg="1"/>
      <p:bldP spid="112" grpId="0" animBg="1"/>
      <p:bldP spid="113" grpId="0" animBg="1"/>
      <p:bldP spid="113" grpId="1" animBg="1"/>
      <p:bldP spid="114" grpId="0" animBg="1"/>
      <p:bldP spid="114" grpId="1" animBg="1"/>
      <p:bldP spid="115" grpId="0" animBg="1"/>
      <p:bldP spid="116" grpId="0" animBg="1"/>
      <p:bldP spid="117" grpId="0" animBg="1"/>
      <p:bldP spid="118" grpId="0" animBg="1"/>
      <p:bldP spid="119" grpId="0"/>
      <p:bldP spid="1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8.2.1 </a:t>
            </a:r>
            <a:r>
              <a:rPr lang="zh-CN" altLang="en-US" dirty="0">
                <a:ea typeface="黑体" pitchFamily="2" charset="-122"/>
              </a:rPr>
              <a:t>直接插入排序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76, 13, 27, 49*</a:t>
            </a:r>
            <a:r>
              <a:rPr lang="zh-CN" altLang="en-US" kern="0" dirty="0">
                <a:latin typeface="+mn-lt"/>
              </a:rPr>
              <a:t>，要求：递增排序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28599" y="16002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28600" y="21934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143000" y="1610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dirty="0">
                <a:solidFill>
                  <a:srgbClr val="0000CC"/>
                </a:solidFill>
              </a:rPr>
              <a:t>49</a:t>
            </a:r>
            <a:r>
              <a:rPr lang="en-US" altLang="zh-CN" dirty="0">
                <a:solidFill>
                  <a:srgbClr val="990099"/>
                </a:solidFill>
              </a:rPr>
              <a:t>]   </a:t>
            </a:r>
            <a:r>
              <a:rPr lang="en-US" altLang="zh-CN" dirty="0"/>
              <a:t>38, 65, 97, 76, 13, 27, 49*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43000" y="2133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dirty="0">
                <a:solidFill>
                  <a:srgbClr val="0000CC"/>
                </a:solidFill>
              </a:rPr>
              <a:t>38,</a:t>
            </a:r>
            <a:r>
              <a:rPr lang="en-US" altLang="zh-CN" dirty="0">
                <a:solidFill>
                  <a:srgbClr val="990099"/>
                </a:solidFill>
              </a:rPr>
              <a:t> 49]   </a:t>
            </a:r>
            <a:r>
              <a:rPr lang="en-US" altLang="zh-CN" dirty="0"/>
              <a:t>65, 97, 76, 13, 27, 49*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28600" y="28030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143000" y="2743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[38, 49, </a:t>
            </a:r>
            <a:r>
              <a:rPr lang="en-US" altLang="zh-CN" dirty="0">
                <a:solidFill>
                  <a:srgbClr val="C00000"/>
                </a:solidFill>
              </a:rPr>
              <a:t>65]</a:t>
            </a:r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/>
              <a:t>97, 76, 13, 27, 49*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28600" y="34126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1143000" y="3352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[38, 49, 65, </a:t>
            </a:r>
            <a:r>
              <a:rPr lang="en-US" altLang="zh-CN" dirty="0">
                <a:solidFill>
                  <a:srgbClr val="C00000"/>
                </a:solidFill>
              </a:rPr>
              <a:t>97]</a:t>
            </a:r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/>
              <a:t>76, 13, 27, 49*</a:t>
            </a:r>
            <a:endParaRPr lang="zh-CN" altLang="en-US" dirty="0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8600" y="40009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1143000" y="3964359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[38, 49, 65, </a:t>
            </a:r>
            <a:r>
              <a:rPr lang="en-US" altLang="zh-CN" dirty="0">
                <a:solidFill>
                  <a:srgbClr val="0000CC"/>
                </a:solidFill>
              </a:rPr>
              <a:t>76</a:t>
            </a:r>
            <a:r>
              <a:rPr lang="en-US" altLang="zh-CN" dirty="0">
                <a:solidFill>
                  <a:srgbClr val="990099"/>
                </a:solidFill>
              </a:rPr>
              <a:t>, 97] </a:t>
            </a:r>
            <a:r>
              <a:rPr lang="en-US" altLang="zh-CN" dirty="0"/>
              <a:t>  13, 27, 49*</a:t>
            </a:r>
            <a:endParaRPr lang="zh-CN" altLang="en-US" dirty="0"/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28599" y="45953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1143000" y="4519101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dirty="0">
                <a:solidFill>
                  <a:srgbClr val="0000CC"/>
                </a:solidFill>
              </a:rPr>
              <a:t>13,</a:t>
            </a:r>
            <a:r>
              <a:rPr lang="en-US" altLang="zh-CN" dirty="0">
                <a:solidFill>
                  <a:srgbClr val="990099"/>
                </a:solidFill>
              </a:rPr>
              <a:t> 38, 49, 65, 76, 97]</a:t>
            </a:r>
            <a:r>
              <a:rPr lang="en-US" altLang="zh-CN" dirty="0"/>
              <a:t>   27, 49*</a:t>
            </a:r>
            <a:endParaRPr lang="zh-CN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8600" y="51816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228599" y="575964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1143000" y="5105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[13, </a:t>
            </a:r>
            <a:r>
              <a:rPr lang="en-US" altLang="zh-CN" dirty="0">
                <a:solidFill>
                  <a:srgbClr val="0000CC"/>
                </a:solidFill>
              </a:rPr>
              <a:t>27, </a:t>
            </a:r>
            <a:r>
              <a:rPr lang="en-US" altLang="zh-CN" dirty="0">
                <a:solidFill>
                  <a:srgbClr val="990099"/>
                </a:solidFill>
              </a:rPr>
              <a:t>38, 49, 65, 76, 97]   </a:t>
            </a:r>
            <a:r>
              <a:rPr lang="en-US" altLang="zh-CN" dirty="0"/>
              <a:t>49*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143000" y="5715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[13, 27, 38, 49, </a:t>
            </a:r>
            <a:r>
              <a:rPr lang="en-US" altLang="zh-CN" dirty="0">
                <a:solidFill>
                  <a:srgbClr val="0000CC"/>
                </a:solidFill>
              </a:rPr>
              <a:t>49*, </a:t>
            </a:r>
            <a:r>
              <a:rPr lang="en-US" altLang="zh-CN" dirty="0">
                <a:solidFill>
                  <a:srgbClr val="990099"/>
                </a:solidFill>
              </a:rPr>
              <a:t>65, 76, 97]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324600" y="2171279"/>
            <a:ext cx="2819400" cy="360714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--</a:t>
            </a:r>
            <a:r>
              <a:rPr lang="zh-CN" altLang="en-US" sz="2600" dirty="0">
                <a:solidFill>
                  <a:schemeClr val="bg1"/>
                </a:solidFill>
              </a:rPr>
              <a:t>“已排序”码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  </a:t>
            </a:r>
            <a:r>
              <a:rPr lang="zh-CN" altLang="en-US" sz="2600" dirty="0">
                <a:solidFill>
                  <a:schemeClr val="bg1"/>
                </a:solidFill>
              </a:rPr>
              <a:t>从右向左，依次 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1. </a:t>
            </a:r>
            <a:r>
              <a:rPr lang="zh-CN" altLang="en-US" sz="2600" dirty="0">
                <a:solidFill>
                  <a:srgbClr val="FFFF00"/>
                </a:solidFill>
              </a:rPr>
              <a:t>若比 </a:t>
            </a:r>
            <a:r>
              <a:rPr lang="en-US" altLang="zh-CN" sz="2600" dirty="0" err="1">
                <a:solidFill>
                  <a:srgbClr val="FFFF00"/>
                </a:solidFill>
              </a:rPr>
              <a:t>K</a:t>
            </a:r>
            <a:r>
              <a:rPr lang="en-US" altLang="zh-CN" sz="2600" b="1" baseline="-25000" dirty="0" err="1">
                <a:solidFill>
                  <a:srgbClr val="FFFF00"/>
                </a:solidFill>
              </a:rPr>
              <a:t>i</a:t>
            </a:r>
            <a:r>
              <a:rPr lang="en-US" altLang="zh-CN" sz="2600" b="1" baseline="-25000" dirty="0">
                <a:solidFill>
                  <a:srgbClr val="FFFF00"/>
                </a:solidFill>
              </a:rPr>
              <a:t> </a:t>
            </a:r>
            <a:r>
              <a:rPr lang="zh-CN" altLang="en-US" sz="2600" dirty="0">
                <a:solidFill>
                  <a:srgbClr val="FFFF00"/>
                </a:solidFill>
              </a:rPr>
              <a:t>大，</a:t>
            </a:r>
            <a:endParaRPr lang="en-US" altLang="zh-CN" sz="2600" dirty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  </a:t>
            </a:r>
            <a:r>
              <a:rPr lang="zh-CN" altLang="en-US" sz="2600" dirty="0">
                <a:solidFill>
                  <a:schemeClr val="bg1"/>
                </a:solidFill>
              </a:rPr>
              <a:t> 则直接后移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 2. </a:t>
            </a:r>
            <a:r>
              <a:rPr lang="zh-CN" altLang="en-US" sz="2600" dirty="0">
                <a:solidFill>
                  <a:srgbClr val="FFFF00"/>
                </a:solidFill>
              </a:rPr>
              <a:t>若</a:t>
            </a:r>
            <a:r>
              <a:rPr lang="en-US" altLang="zh-CN" sz="2600" dirty="0">
                <a:solidFill>
                  <a:srgbClr val="FFFF00"/>
                </a:solidFill>
              </a:rPr>
              <a:t>== or &lt; </a:t>
            </a:r>
            <a:r>
              <a:rPr lang="en-US" altLang="zh-CN" sz="2600" dirty="0" err="1">
                <a:solidFill>
                  <a:srgbClr val="FFFF00"/>
                </a:solidFill>
              </a:rPr>
              <a:t>K</a:t>
            </a:r>
            <a:r>
              <a:rPr lang="en-US" altLang="zh-CN" sz="2600" b="1" baseline="-25000" dirty="0" err="1">
                <a:solidFill>
                  <a:srgbClr val="FFFF00"/>
                </a:solidFill>
              </a:rPr>
              <a:t>i</a:t>
            </a:r>
            <a:r>
              <a:rPr lang="en-US" altLang="zh-CN" sz="2600" b="1" baseline="-25000" dirty="0">
                <a:solidFill>
                  <a:srgbClr val="FFFF00"/>
                </a:solidFill>
              </a:rPr>
              <a:t> </a:t>
            </a:r>
            <a:endParaRPr lang="en-US" altLang="zh-CN" sz="2600" dirty="0">
              <a:solidFill>
                <a:srgbClr val="FFFF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    </a:t>
            </a:r>
            <a:r>
              <a:rPr lang="zh-CN" altLang="en-US" sz="2600" dirty="0">
                <a:solidFill>
                  <a:schemeClr val="bg1"/>
                </a:solidFill>
              </a:rPr>
              <a:t>则停止移动，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    </a:t>
            </a:r>
            <a:r>
              <a:rPr lang="en-US" altLang="zh-CN" sz="2600" dirty="0" err="1">
                <a:solidFill>
                  <a:schemeClr val="bg1"/>
                </a:solidFill>
              </a:rPr>
              <a:t>K</a:t>
            </a:r>
            <a:r>
              <a:rPr lang="en-US" altLang="zh-CN" sz="2600" b="1" baseline="-25000" dirty="0" err="1">
                <a:solidFill>
                  <a:schemeClr val="bg1"/>
                </a:solidFill>
              </a:rPr>
              <a:t>i</a:t>
            </a:r>
            <a:r>
              <a:rPr lang="zh-CN" altLang="en-US" sz="2600" dirty="0">
                <a:solidFill>
                  <a:schemeClr val="bg1"/>
                </a:solidFill>
              </a:rPr>
              <a:t>放入空位置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324600" y="5746863"/>
            <a:ext cx="2819400" cy="494879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dirty="0">
                <a:solidFill>
                  <a:schemeClr val="bg1"/>
                </a:solidFill>
              </a:rPr>
              <a:t>稳定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1000" y="18288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81000" y="24384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381000" y="30480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381000" y="36576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=4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81000" y="4267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=5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81000" y="4832157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=6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81000" y="5410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=7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6324600" y="1676400"/>
            <a:ext cx="2819400" cy="532453"/>
          </a:xfrm>
          <a:prstGeom prst="rect">
            <a:avLst/>
          </a:prstGeom>
          <a:solidFill>
            <a:srgbClr val="FFFF99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ym typeface="Wingdings" pitchFamily="2" charset="2"/>
              </a:rPr>
              <a:t> </a:t>
            </a:r>
            <a:r>
              <a:rPr lang="zh-CN" altLang="en-US" sz="2600" dirty="0"/>
              <a:t>共</a:t>
            </a:r>
            <a:r>
              <a:rPr lang="en-US" altLang="zh-CN" sz="2600" dirty="0"/>
              <a:t>n-1</a:t>
            </a:r>
            <a:r>
              <a:rPr lang="zh-CN" altLang="en-US" sz="2600" dirty="0"/>
              <a:t>趟插入</a:t>
            </a:r>
            <a:endParaRPr lang="en-US" altLang="zh-CN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/>
      <p:bldP spid="16" grpId="0"/>
      <p:bldP spid="18" grpId="0"/>
      <p:bldP spid="21" grpId="0"/>
      <p:bldP spid="22" grpId="0"/>
      <p:bldP spid="23" grpId="0" animBg="1"/>
      <p:bldP spid="24" grpId="0" animBg="1"/>
      <p:bldP spid="3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排序、调整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</p:txBody>
      </p:sp>
      <p:sp>
        <p:nvSpPr>
          <p:cNvPr id="51" name="Oval 26"/>
          <p:cNvSpPr>
            <a:spLocks noChangeArrowheads="1"/>
          </p:cNvSpPr>
          <p:nvPr/>
        </p:nvSpPr>
        <p:spPr bwMode="auto">
          <a:xfrm>
            <a:off x="1490662" y="2796782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</a:p>
        </p:txBody>
      </p:sp>
      <p:sp>
        <p:nvSpPr>
          <p:cNvPr id="53" name="Oval 27"/>
          <p:cNvSpPr>
            <a:spLocks noChangeArrowheads="1"/>
          </p:cNvSpPr>
          <p:nvPr/>
        </p:nvSpPr>
        <p:spPr bwMode="auto">
          <a:xfrm>
            <a:off x="2400300" y="2244224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59</a:t>
            </a:r>
          </a:p>
        </p:txBody>
      </p:sp>
      <p:sp>
        <p:nvSpPr>
          <p:cNvPr id="54" name="Oval 28"/>
          <p:cNvSpPr>
            <a:spLocks noChangeArrowheads="1"/>
          </p:cNvSpPr>
          <p:nvPr/>
        </p:nvSpPr>
        <p:spPr bwMode="auto">
          <a:xfrm>
            <a:off x="3273425" y="2857106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5" name="Oval 29"/>
          <p:cNvSpPr>
            <a:spLocks noChangeArrowheads="1"/>
          </p:cNvSpPr>
          <p:nvPr/>
        </p:nvSpPr>
        <p:spPr bwMode="auto">
          <a:xfrm>
            <a:off x="795337" y="356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3654425" y="3525337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</a:p>
        </p:txBody>
      </p:sp>
      <p:sp>
        <p:nvSpPr>
          <p:cNvPr id="80" name="Oval 29"/>
          <p:cNvSpPr>
            <a:spLocks noChangeArrowheads="1"/>
          </p:cNvSpPr>
          <p:nvPr/>
        </p:nvSpPr>
        <p:spPr bwMode="auto">
          <a:xfrm>
            <a:off x="2933700" y="35602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81" name="直接连接符 19"/>
          <p:cNvCxnSpPr>
            <a:cxnSpLocks noChangeShapeType="1"/>
            <a:stCxn id="53" idx="3"/>
            <a:endCxn id="51" idx="7"/>
          </p:cNvCxnSpPr>
          <p:nvPr/>
        </p:nvCxnSpPr>
        <p:spPr bwMode="auto">
          <a:xfrm flipH="1">
            <a:off x="1920202" y="2673765"/>
            <a:ext cx="553795" cy="19671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2" name="直接连接符 20"/>
          <p:cNvCxnSpPr>
            <a:cxnSpLocks noChangeShapeType="1"/>
            <a:stCxn id="53" idx="5"/>
            <a:endCxn id="54" idx="0"/>
          </p:cNvCxnSpPr>
          <p:nvPr/>
        </p:nvCxnSpPr>
        <p:spPr bwMode="auto">
          <a:xfrm>
            <a:off x="2829840" y="2673765"/>
            <a:ext cx="695204" cy="18334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3" name="直接连接符 21"/>
          <p:cNvCxnSpPr>
            <a:cxnSpLocks noChangeShapeType="1"/>
            <a:stCxn id="51" idx="3"/>
            <a:endCxn id="55" idx="0"/>
          </p:cNvCxnSpPr>
          <p:nvPr/>
        </p:nvCxnSpPr>
        <p:spPr bwMode="auto">
          <a:xfrm flipH="1">
            <a:off x="1047750" y="3226322"/>
            <a:ext cx="516610" cy="34187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4" name="直接连接符 22"/>
          <p:cNvCxnSpPr>
            <a:cxnSpLocks noChangeShapeType="1"/>
            <a:stCxn id="54" idx="3"/>
            <a:endCxn id="80" idx="0"/>
          </p:cNvCxnSpPr>
          <p:nvPr/>
        </p:nvCxnSpPr>
        <p:spPr bwMode="auto">
          <a:xfrm flipH="1">
            <a:off x="3186113" y="3286647"/>
            <a:ext cx="161009" cy="27361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直接连接符 23"/>
          <p:cNvCxnSpPr>
            <a:cxnSpLocks noChangeShapeType="1"/>
            <a:stCxn id="54" idx="5"/>
            <a:endCxn id="79" idx="0"/>
          </p:cNvCxnSpPr>
          <p:nvPr/>
        </p:nvCxnSpPr>
        <p:spPr bwMode="auto">
          <a:xfrm>
            <a:off x="3702965" y="3286647"/>
            <a:ext cx="203079" cy="23869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6" name="Oval 29"/>
          <p:cNvSpPr>
            <a:spLocks noChangeArrowheads="1"/>
          </p:cNvSpPr>
          <p:nvPr/>
        </p:nvSpPr>
        <p:spPr bwMode="auto">
          <a:xfrm>
            <a:off x="2124075" y="35682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87" name="直接连接符 25"/>
          <p:cNvCxnSpPr>
            <a:cxnSpLocks noChangeShapeType="1"/>
            <a:stCxn id="51" idx="5"/>
            <a:endCxn id="86" idx="0"/>
          </p:cNvCxnSpPr>
          <p:nvPr/>
        </p:nvCxnSpPr>
        <p:spPr bwMode="auto">
          <a:xfrm>
            <a:off x="1920202" y="3226322"/>
            <a:ext cx="456286" cy="34187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457200" y="421113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cxnSp>
        <p:nvCxnSpPr>
          <p:cNvPr id="89" name="直接连接符 27"/>
          <p:cNvCxnSpPr>
            <a:cxnSpLocks noChangeShapeType="1"/>
            <a:stCxn id="55" idx="3"/>
            <a:endCxn id="88" idx="0"/>
          </p:cNvCxnSpPr>
          <p:nvPr/>
        </p:nvCxnSpPr>
        <p:spPr bwMode="auto">
          <a:xfrm flipH="1">
            <a:off x="709613" y="3997741"/>
            <a:ext cx="159654" cy="21339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2.1 </a:t>
            </a:r>
            <a:r>
              <a:rPr lang="zh-CN" altLang="en-US" sz="3000" kern="0" dirty="0"/>
              <a:t>取出 </a:t>
            </a:r>
            <a:r>
              <a:rPr lang="zh-CN" altLang="en-US" sz="3000" kern="0" dirty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/>
              <a:t>(</a:t>
            </a:r>
            <a:r>
              <a:rPr lang="zh-CN" altLang="en-US" sz="3000" kern="0" dirty="0"/>
              <a:t>堆顶</a:t>
            </a:r>
            <a:r>
              <a:rPr lang="en-US" altLang="zh-CN" sz="3000" kern="0" dirty="0"/>
              <a:t>)</a:t>
            </a:r>
            <a:r>
              <a:rPr lang="zh-CN" altLang="en-US" sz="3000" kern="0" dirty="0"/>
              <a:t>，</a:t>
            </a:r>
            <a:r>
              <a:rPr lang="zh-CN" altLang="en-US" sz="3000" kern="0" dirty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2.2 </a:t>
            </a:r>
            <a:r>
              <a:rPr lang="zh-CN" altLang="en-US" sz="3000" kern="0" dirty="0"/>
              <a:t>调整剩余结点，</a:t>
            </a:r>
            <a:r>
              <a:rPr lang="zh-CN" altLang="en-US" sz="3000" kern="0" dirty="0">
                <a:solidFill>
                  <a:srgbClr val="990099"/>
                </a:solidFill>
              </a:rPr>
              <a:t>即</a:t>
            </a:r>
            <a:r>
              <a:rPr lang="en-US" altLang="zh-CN" sz="3000" kern="0" dirty="0">
                <a:solidFill>
                  <a:srgbClr val="990099"/>
                </a:solidFill>
              </a:rPr>
              <a:t>sift(0)</a:t>
            </a:r>
            <a:endParaRPr lang="zh-CN" altLang="en-US" sz="3000" kern="0" dirty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8006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3995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4102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>
                <a:solidFill>
                  <a:srgbClr val="008000"/>
                </a:solidFill>
              </a:rPr>
              <a:t>5--</a:t>
            </a:r>
            <a:r>
              <a:rPr lang="en-US" altLang="zh-CN" sz="2600" kern="0" dirty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temp=5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>
            <a:off x="42672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0" name="矩形 48"/>
          <p:cNvSpPr>
            <a:spLocks noChangeArrowheads="1"/>
          </p:cNvSpPr>
          <p:nvPr/>
        </p:nvSpPr>
        <p:spPr bwMode="auto">
          <a:xfrm>
            <a:off x="2390775" y="2283869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4102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59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2667000" y="5410200"/>
            <a:ext cx="597509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5943600" y="280680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</a:p>
        </p:txBody>
      </p:sp>
      <p:sp>
        <p:nvSpPr>
          <p:cNvPr id="58" name="Oval 28"/>
          <p:cNvSpPr>
            <a:spLocks noChangeArrowheads="1"/>
          </p:cNvSpPr>
          <p:nvPr/>
        </p:nvSpPr>
        <p:spPr bwMode="auto">
          <a:xfrm>
            <a:off x="7726363" y="286713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9" name="Oval 29"/>
          <p:cNvSpPr>
            <a:spLocks noChangeArrowheads="1"/>
          </p:cNvSpPr>
          <p:nvPr/>
        </p:nvSpPr>
        <p:spPr bwMode="auto">
          <a:xfrm>
            <a:off x="5248275" y="35782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8107363" y="3535362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</a:p>
        </p:txBody>
      </p:sp>
      <p:sp>
        <p:nvSpPr>
          <p:cNvPr id="63" name="Oval 29"/>
          <p:cNvSpPr>
            <a:spLocks noChangeArrowheads="1"/>
          </p:cNvSpPr>
          <p:nvPr/>
        </p:nvSpPr>
        <p:spPr bwMode="auto">
          <a:xfrm>
            <a:off x="7386638" y="3570287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4" name="直接连接符 19"/>
          <p:cNvCxnSpPr>
            <a:cxnSpLocks noChangeShapeType="1"/>
            <a:endCxn id="49" idx="7"/>
          </p:cNvCxnSpPr>
          <p:nvPr/>
        </p:nvCxnSpPr>
        <p:spPr bwMode="auto">
          <a:xfrm flipH="1">
            <a:off x="6373140" y="2683790"/>
            <a:ext cx="553795" cy="19671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20"/>
          <p:cNvCxnSpPr>
            <a:cxnSpLocks noChangeShapeType="1"/>
            <a:endCxn id="58" idx="0"/>
          </p:cNvCxnSpPr>
          <p:nvPr/>
        </p:nvCxnSpPr>
        <p:spPr bwMode="auto">
          <a:xfrm>
            <a:off x="7282778" y="2683790"/>
            <a:ext cx="695204" cy="18334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21"/>
          <p:cNvCxnSpPr>
            <a:cxnSpLocks noChangeShapeType="1"/>
            <a:stCxn id="49" idx="3"/>
            <a:endCxn id="59" idx="0"/>
          </p:cNvCxnSpPr>
          <p:nvPr/>
        </p:nvCxnSpPr>
        <p:spPr bwMode="auto">
          <a:xfrm flipH="1">
            <a:off x="5500688" y="3236347"/>
            <a:ext cx="516610" cy="34187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7" name="直接连接符 22"/>
          <p:cNvCxnSpPr>
            <a:cxnSpLocks noChangeShapeType="1"/>
            <a:stCxn id="58" idx="3"/>
            <a:endCxn id="63" idx="0"/>
          </p:cNvCxnSpPr>
          <p:nvPr/>
        </p:nvCxnSpPr>
        <p:spPr bwMode="auto">
          <a:xfrm flipH="1">
            <a:off x="7639051" y="3296672"/>
            <a:ext cx="161009" cy="27361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" name="直接连接符 23"/>
          <p:cNvCxnSpPr>
            <a:cxnSpLocks noChangeShapeType="1"/>
            <a:stCxn id="58" idx="5"/>
            <a:endCxn id="62" idx="0"/>
          </p:cNvCxnSpPr>
          <p:nvPr/>
        </p:nvCxnSpPr>
        <p:spPr bwMode="auto">
          <a:xfrm>
            <a:off x="8155903" y="3296672"/>
            <a:ext cx="203079" cy="23869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6577013" y="3578225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70" name="直接连接符 25"/>
          <p:cNvCxnSpPr>
            <a:cxnSpLocks noChangeShapeType="1"/>
            <a:stCxn id="49" idx="5"/>
            <a:endCxn id="69" idx="0"/>
          </p:cNvCxnSpPr>
          <p:nvPr/>
        </p:nvCxnSpPr>
        <p:spPr bwMode="auto">
          <a:xfrm>
            <a:off x="6373140" y="3236347"/>
            <a:ext cx="456286" cy="34187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4" name="矩形 73"/>
          <p:cNvSpPr/>
          <p:nvPr/>
        </p:nvSpPr>
        <p:spPr>
          <a:xfrm>
            <a:off x="2667000" y="54102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75" name="Oval 29"/>
          <p:cNvSpPr>
            <a:spLocks noChangeArrowheads="1"/>
          </p:cNvSpPr>
          <p:nvPr/>
        </p:nvSpPr>
        <p:spPr bwMode="auto">
          <a:xfrm>
            <a:off x="6858000" y="22860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6" name="矩形 48"/>
          <p:cNvSpPr>
            <a:spLocks noChangeArrowheads="1"/>
          </p:cNvSpPr>
          <p:nvPr/>
        </p:nvSpPr>
        <p:spPr bwMode="auto">
          <a:xfrm>
            <a:off x="5943600" y="27792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3346200" y="54102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78" name="Oval 29"/>
          <p:cNvSpPr>
            <a:spLocks noChangeArrowheads="1"/>
          </p:cNvSpPr>
          <p:nvPr/>
        </p:nvSpPr>
        <p:spPr bwMode="auto">
          <a:xfrm>
            <a:off x="5943600" y="28194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8" name="矩形 48"/>
          <p:cNvSpPr>
            <a:spLocks noChangeArrowheads="1"/>
          </p:cNvSpPr>
          <p:nvPr/>
        </p:nvSpPr>
        <p:spPr bwMode="auto">
          <a:xfrm>
            <a:off x="6581775" y="35814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346200" y="54102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110" name="矩形 109"/>
          <p:cNvSpPr/>
          <p:nvPr/>
        </p:nvSpPr>
        <p:spPr>
          <a:xfrm>
            <a:off x="5181600" y="54102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644349" y="3581400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3200" dirty="0"/>
              <a:t>5</a:t>
            </a:r>
            <a:endParaRPr lang="zh-CN" altLang="en-US" sz="3200" dirty="0"/>
          </a:p>
        </p:txBody>
      </p:sp>
      <p:sp>
        <p:nvSpPr>
          <p:cNvPr id="112" name="矩形 111"/>
          <p:cNvSpPr/>
          <p:nvPr/>
        </p:nvSpPr>
        <p:spPr>
          <a:xfrm>
            <a:off x="5257800" y="53872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1752600" y="58778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9" grpId="0"/>
      <p:bldP spid="101" grpId="0"/>
      <p:bldP spid="102" grpId="0" animBg="1"/>
      <p:bldP spid="50" grpId="0" animBg="1"/>
      <p:bldP spid="56" grpId="0" animBg="1"/>
      <p:bldP spid="57" grpId="0" animBg="1"/>
      <p:bldP spid="57" grpId="1" animBg="1"/>
      <p:bldP spid="49" grpId="0" animBg="1"/>
      <p:bldP spid="58" grpId="0" animBg="1"/>
      <p:bldP spid="59" grpId="0" animBg="1"/>
      <p:bldP spid="62" grpId="0" animBg="1"/>
      <p:bldP spid="63" grpId="0" animBg="1"/>
      <p:bldP spid="69" grpId="0" animBg="1"/>
      <p:bldP spid="74" grpId="0" animBg="1"/>
      <p:bldP spid="75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98" grpId="0" animBg="1"/>
      <p:bldP spid="109" grpId="0" animBg="1"/>
      <p:bldP spid="110" grpId="0" animBg="1"/>
      <p:bldP spid="111" grpId="0"/>
      <p:bldP spid="1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排序、调整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2.1 </a:t>
            </a:r>
            <a:r>
              <a:rPr lang="zh-CN" altLang="en-US" sz="3000" kern="0" dirty="0"/>
              <a:t>取出 </a:t>
            </a:r>
            <a:r>
              <a:rPr lang="zh-CN" altLang="en-US" sz="3000" kern="0" dirty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/>
              <a:t>(</a:t>
            </a:r>
            <a:r>
              <a:rPr lang="zh-CN" altLang="en-US" sz="3000" kern="0" dirty="0"/>
              <a:t>堆顶</a:t>
            </a:r>
            <a:r>
              <a:rPr lang="en-US" altLang="zh-CN" sz="3000" kern="0" dirty="0"/>
              <a:t>)</a:t>
            </a:r>
            <a:r>
              <a:rPr lang="zh-CN" altLang="en-US" sz="3000" kern="0" dirty="0"/>
              <a:t>，</a:t>
            </a:r>
            <a:r>
              <a:rPr lang="zh-CN" altLang="en-US" sz="3000" kern="0" dirty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2.2 </a:t>
            </a:r>
            <a:r>
              <a:rPr lang="zh-CN" altLang="en-US" sz="3000" kern="0" dirty="0"/>
              <a:t>调整剩余结点，</a:t>
            </a:r>
            <a:r>
              <a:rPr lang="zh-CN" altLang="en-US" sz="3000" kern="0" dirty="0">
                <a:solidFill>
                  <a:srgbClr val="990099"/>
                </a:solidFill>
              </a:rPr>
              <a:t>即</a:t>
            </a:r>
            <a:r>
              <a:rPr lang="en-US" altLang="zh-CN" sz="3000" kern="0" dirty="0">
                <a:solidFill>
                  <a:srgbClr val="990099"/>
                </a:solidFill>
              </a:rPr>
              <a:t>sift(0)</a:t>
            </a:r>
            <a:endParaRPr lang="zh-CN" altLang="en-US" sz="3000" kern="0" dirty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48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>
                <a:solidFill>
                  <a:srgbClr val="008000"/>
                </a:solidFill>
              </a:rPr>
              <a:t>1--</a:t>
            </a:r>
            <a:r>
              <a:rPr lang="en-US" altLang="zh-CN" sz="2600" kern="0" dirty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 rot="10800000">
            <a:off x="42672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59</a:t>
            </a:r>
            <a:endParaRPr lang="zh-CN" altLang="en-US" dirty="0"/>
          </a:p>
        </p:txBody>
      </p: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5953125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</a:p>
        </p:txBody>
      </p:sp>
      <p:sp>
        <p:nvSpPr>
          <p:cNvPr id="61" name="Oval 27"/>
          <p:cNvSpPr>
            <a:spLocks noChangeArrowheads="1"/>
          </p:cNvSpPr>
          <p:nvPr/>
        </p:nvSpPr>
        <p:spPr bwMode="auto">
          <a:xfrm>
            <a:off x="6862763" y="2377530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48</a:t>
            </a:r>
          </a:p>
        </p:txBody>
      </p:sp>
      <p:sp>
        <p:nvSpPr>
          <p:cNvPr id="71" name="Oval 28"/>
          <p:cNvSpPr>
            <a:spLocks noChangeArrowheads="1"/>
          </p:cNvSpPr>
          <p:nvPr/>
        </p:nvSpPr>
        <p:spPr bwMode="auto">
          <a:xfrm>
            <a:off x="7735888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2" name="Oval 29"/>
          <p:cNvSpPr>
            <a:spLocks noChangeArrowheads="1"/>
          </p:cNvSpPr>
          <p:nvPr/>
        </p:nvSpPr>
        <p:spPr bwMode="auto">
          <a:xfrm>
            <a:off x="5257800" y="36576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8116888" y="3694113"/>
            <a:ext cx="503237" cy="5048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</a:p>
        </p:txBody>
      </p:sp>
      <p:sp>
        <p:nvSpPr>
          <p:cNvPr id="91" name="Oval 29"/>
          <p:cNvSpPr>
            <a:spLocks noChangeArrowheads="1"/>
          </p:cNvSpPr>
          <p:nvPr/>
        </p:nvSpPr>
        <p:spPr bwMode="auto">
          <a:xfrm>
            <a:off x="7396163" y="36877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92" name="直接连接符 19"/>
          <p:cNvCxnSpPr>
            <a:cxnSpLocks noChangeShapeType="1"/>
            <a:stCxn id="61" idx="3"/>
            <a:endCxn id="60" idx="7"/>
          </p:cNvCxnSpPr>
          <p:nvPr/>
        </p:nvCxnSpPr>
        <p:spPr bwMode="auto">
          <a:xfrm flipH="1">
            <a:off x="6382665" y="2807071"/>
            <a:ext cx="553795" cy="2019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3" name="直接连接符 20"/>
          <p:cNvCxnSpPr>
            <a:cxnSpLocks noChangeShapeType="1"/>
            <a:stCxn id="61" idx="5"/>
            <a:endCxn id="71" idx="0"/>
          </p:cNvCxnSpPr>
          <p:nvPr/>
        </p:nvCxnSpPr>
        <p:spPr bwMode="auto">
          <a:xfrm>
            <a:off x="7292303" y="2807071"/>
            <a:ext cx="695204" cy="18854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4" name="直接连接符 21"/>
          <p:cNvCxnSpPr>
            <a:cxnSpLocks noChangeShapeType="1"/>
            <a:stCxn id="60" idx="3"/>
            <a:endCxn id="72" idx="0"/>
          </p:cNvCxnSpPr>
          <p:nvPr/>
        </p:nvCxnSpPr>
        <p:spPr bwMode="auto">
          <a:xfrm flipH="1">
            <a:off x="5510213" y="3364827"/>
            <a:ext cx="516610" cy="29277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5" name="直接连接符 22"/>
          <p:cNvCxnSpPr>
            <a:cxnSpLocks noChangeShapeType="1"/>
            <a:stCxn id="71" idx="3"/>
            <a:endCxn id="91" idx="0"/>
          </p:cNvCxnSpPr>
          <p:nvPr/>
        </p:nvCxnSpPr>
        <p:spPr bwMode="auto">
          <a:xfrm flipH="1">
            <a:off x="7648576" y="3425152"/>
            <a:ext cx="161009" cy="26261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6" name="直接连接符 23"/>
          <p:cNvCxnSpPr>
            <a:cxnSpLocks noChangeShapeType="1"/>
            <a:stCxn id="71" idx="5"/>
            <a:endCxn id="90" idx="0"/>
          </p:cNvCxnSpPr>
          <p:nvPr/>
        </p:nvCxnSpPr>
        <p:spPr bwMode="auto">
          <a:xfrm>
            <a:off x="8165428" y="3425152"/>
            <a:ext cx="203079" cy="26896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6586538" y="3695700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03" name="直接连接符 25"/>
          <p:cNvCxnSpPr>
            <a:cxnSpLocks noChangeShapeType="1"/>
            <a:stCxn id="60" idx="5"/>
            <a:endCxn id="100" idx="0"/>
          </p:cNvCxnSpPr>
          <p:nvPr/>
        </p:nvCxnSpPr>
        <p:spPr bwMode="auto">
          <a:xfrm>
            <a:off x="6382665" y="3364827"/>
            <a:ext cx="456286" cy="33087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4" name="矩形 48"/>
          <p:cNvSpPr>
            <a:spLocks noChangeArrowheads="1"/>
          </p:cNvSpPr>
          <p:nvPr/>
        </p:nvSpPr>
        <p:spPr bwMode="auto">
          <a:xfrm>
            <a:off x="6867525" y="2360069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26670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39558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5" name="Oval 26"/>
          <p:cNvSpPr>
            <a:spLocks noChangeArrowheads="1"/>
          </p:cNvSpPr>
          <p:nvPr/>
        </p:nvSpPr>
        <p:spPr bwMode="auto">
          <a:xfrm>
            <a:off x="16002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</a:p>
        </p:txBody>
      </p:sp>
      <p:sp>
        <p:nvSpPr>
          <p:cNvPr id="117" name="Oval 28"/>
          <p:cNvSpPr>
            <a:spLocks noChangeArrowheads="1"/>
          </p:cNvSpPr>
          <p:nvPr/>
        </p:nvSpPr>
        <p:spPr bwMode="auto">
          <a:xfrm>
            <a:off x="33829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904875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0" name="Oval 29"/>
          <p:cNvSpPr>
            <a:spLocks noChangeArrowheads="1"/>
          </p:cNvSpPr>
          <p:nvPr/>
        </p:nvSpPr>
        <p:spPr bwMode="auto">
          <a:xfrm>
            <a:off x="3043238" y="375602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21" name="直接连接符 19"/>
          <p:cNvCxnSpPr>
            <a:cxnSpLocks noChangeShapeType="1"/>
            <a:endCxn id="115" idx="7"/>
          </p:cNvCxnSpPr>
          <p:nvPr/>
        </p:nvCxnSpPr>
        <p:spPr bwMode="auto">
          <a:xfrm flipH="1">
            <a:off x="20297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" name="直接连接符 20"/>
          <p:cNvCxnSpPr>
            <a:cxnSpLocks noChangeShapeType="1"/>
            <a:endCxn id="117" idx="0"/>
          </p:cNvCxnSpPr>
          <p:nvPr/>
        </p:nvCxnSpPr>
        <p:spPr bwMode="auto">
          <a:xfrm>
            <a:off x="29393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" name="直接连接符 21"/>
          <p:cNvCxnSpPr>
            <a:cxnSpLocks noChangeShapeType="1"/>
            <a:stCxn id="115" idx="3"/>
            <a:endCxn id="118" idx="0"/>
          </p:cNvCxnSpPr>
          <p:nvPr/>
        </p:nvCxnSpPr>
        <p:spPr bwMode="auto">
          <a:xfrm flipH="1">
            <a:off x="1157288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4" name="直接连接符 22"/>
          <p:cNvCxnSpPr>
            <a:cxnSpLocks noChangeShapeType="1"/>
            <a:stCxn id="117" idx="3"/>
            <a:endCxn id="120" idx="0"/>
          </p:cNvCxnSpPr>
          <p:nvPr/>
        </p:nvCxnSpPr>
        <p:spPr bwMode="auto">
          <a:xfrm flipH="1">
            <a:off x="3295651" y="3425152"/>
            <a:ext cx="161009" cy="3308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6" name="Oval 29"/>
          <p:cNvSpPr>
            <a:spLocks noChangeArrowheads="1"/>
          </p:cNvSpPr>
          <p:nvPr/>
        </p:nvSpPr>
        <p:spPr bwMode="auto">
          <a:xfrm>
            <a:off x="2233613" y="37639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27" name="直接连接符 25"/>
          <p:cNvCxnSpPr>
            <a:cxnSpLocks noChangeShapeType="1"/>
            <a:stCxn id="115" idx="5"/>
            <a:endCxn id="126" idx="0"/>
          </p:cNvCxnSpPr>
          <p:nvPr/>
        </p:nvCxnSpPr>
        <p:spPr bwMode="auto">
          <a:xfrm>
            <a:off x="2029740" y="3364827"/>
            <a:ext cx="456286" cy="3991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29"/>
          <p:cNvSpPr>
            <a:spLocks noChangeArrowheads="1"/>
          </p:cNvSpPr>
          <p:nvPr/>
        </p:nvSpPr>
        <p:spPr bwMode="auto">
          <a:xfrm>
            <a:off x="2495550" y="2316162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3" name="矩形 48"/>
          <p:cNvSpPr>
            <a:spLocks noChangeArrowheads="1"/>
          </p:cNvSpPr>
          <p:nvPr/>
        </p:nvSpPr>
        <p:spPr bwMode="auto">
          <a:xfrm>
            <a:off x="3381375" y="2969669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9" name="Oval 29"/>
          <p:cNvSpPr>
            <a:spLocks noChangeArrowheads="1"/>
          </p:cNvSpPr>
          <p:nvPr/>
        </p:nvSpPr>
        <p:spPr bwMode="auto">
          <a:xfrm>
            <a:off x="3381375" y="29880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0" name="矩形 48"/>
          <p:cNvSpPr>
            <a:spLocks noChangeArrowheads="1"/>
          </p:cNvSpPr>
          <p:nvPr/>
        </p:nvSpPr>
        <p:spPr bwMode="auto">
          <a:xfrm>
            <a:off x="3048000" y="37338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39624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32" name="矩形 131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092907" y="3787069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943600" y="50824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752600" y="55730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90" grpId="0" animBg="1"/>
      <p:bldP spid="104" grpId="0" animBg="1"/>
      <p:bldP spid="105" grpId="0" animBg="1"/>
      <p:bldP spid="106" grpId="0" animBg="1"/>
      <p:bldP spid="107" grpId="0" animBg="1"/>
      <p:bldP spid="114" grpId="0" animBg="1"/>
      <p:bldP spid="114" grpId="1" animBg="1"/>
      <p:bldP spid="115" grpId="0" animBg="1"/>
      <p:bldP spid="117" grpId="0" animBg="1"/>
      <p:bldP spid="118" grpId="0" animBg="1"/>
      <p:bldP spid="120" grpId="0" animBg="1"/>
      <p:bldP spid="126" grpId="0" animBg="1"/>
      <p:bldP spid="108" grpId="0" animBg="1"/>
      <p:bldP spid="113" grpId="0" animBg="1"/>
      <p:bldP spid="113" grpId="1" animBg="1"/>
      <p:bldP spid="129" grpId="0" animBg="1"/>
      <p:bldP spid="130" grpId="0" animBg="1"/>
      <p:bldP spid="131" grpId="0" animBg="1"/>
      <p:bldP spid="132" grpId="0" animBg="1"/>
      <p:bldP spid="133" grpId="0"/>
      <p:bldP spid="13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排序、调整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2.1 </a:t>
            </a:r>
            <a:r>
              <a:rPr lang="zh-CN" altLang="en-US" sz="3000" kern="0" dirty="0"/>
              <a:t>取出 </a:t>
            </a:r>
            <a:r>
              <a:rPr lang="zh-CN" altLang="en-US" sz="3000" kern="0" dirty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/>
              <a:t>(</a:t>
            </a:r>
            <a:r>
              <a:rPr lang="zh-CN" altLang="en-US" sz="3000" kern="0" dirty="0"/>
              <a:t>堆顶</a:t>
            </a:r>
            <a:r>
              <a:rPr lang="en-US" altLang="zh-CN" sz="3000" kern="0" dirty="0"/>
              <a:t>)</a:t>
            </a:r>
            <a:r>
              <a:rPr lang="zh-CN" altLang="en-US" sz="3000" kern="0" dirty="0"/>
              <a:t>，</a:t>
            </a:r>
            <a:r>
              <a:rPr lang="zh-CN" altLang="en-US" sz="3000" kern="0" dirty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2.2 </a:t>
            </a:r>
            <a:r>
              <a:rPr lang="zh-CN" altLang="en-US" sz="3000" kern="0" dirty="0"/>
              <a:t>调整剩余结点，</a:t>
            </a:r>
            <a:r>
              <a:rPr lang="zh-CN" altLang="en-US" sz="3000" kern="0" dirty="0">
                <a:solidFill>
                  <a:srgbClr val="990099"/>
                </a:solidFill>
              </a:rPr>
              <a:t>即</a:t>
            </a:r>
            <a:r>
              <a:rPr lang="en-US" altLang="zh-CN" sz="3000" kern="0" dirty="0">
                <a:solidFill>
                  <a:srgbClr val="990099"/>
                </a:solidFill>
              </a:rPr>
              <a:t>sift(0)</a:t>
            </a:r>
            <a:endParaRPr lang="zh-CN" altLang="en-US" sz="3000" kern="0" dirty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26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>
                <a:solidFill>
                  <a:srgbClr val="008000"/>
                </a:solidFill>
              </a:rPr>
              <a:t>1--</a:t>
            </a:r>
            <a:r>
              <a:rPr lang="en-US" altLang="zh-CN" sz="2600" kern="0" dirty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>
            <a:off x="43434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115" name="Oval 26"/>
          <p:cNvSpPr>
            <a:spLocks noChangeArrowheads="1"/>
          </p:cNvSpPr>
          <p:nvPr/>
        </p:nvSpPr>
        <p:spPr bwMode="auto">
          <a:xfrm>
            <a:off x="16002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</a:p>
        </p:txBody>
      </p:sp>
      <p:sp>
        <p:nvSpPr>
          <p:cNvPr id="116" name="Oval 27"/>
          <p:cNvSpPr>
            <a:spLocks noChangeArrowheads="1"/>
          </p:cNvSpPr>
          <p:nvPr/>
        </p:nvSpPr>
        <p:spPr bwMode="auto">
          <a:xfrm>
            <a:off x="2509838" y="23034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26</a:t>
            </a:r>
          </a:p>
        </p:txBody>
      </p:sp>
      <p:sp>
        <p:nvSpPr>
          <p:cNvPr id="117" name="Oval 28"/>
          <p:cNvSpPr>
            <a:spLocks noChangeArrowheads="1"/>
          </p:cNvSpPr>
          <p:nvPr/>
        </p:nvSpPr>
        <p:spPr bwMode="auto">
          <a:xfrm>
            <a:off x="33829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18" name="Oval 29"/>
          <p:cNvSpPr>
            <a:spLocks noChangeArrowheads="1"/>
          </p:cNvSpPr>
          <p:nvPr/>
        </p:nvSpPr>
        <p:spPr bwMode="auto">
          <a:xfrm>
            <a:off x="904875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120" name="Oval 29"/>
          <p:cNvSpPr>
            <a:spLocks noChangeArrowheads="1"/>
          </p:cNvSpPr>
          <p:nvPr/>
        </p:nvSpPr>
        <p:spPr bwMode="auto">
          <a:xfrm>
            <a:off x="3043238" y="3756024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21" name="直接连接符 19"/>
          <p:cNvCxnSpPr>
            <a:cxnSpLocks noChangeShapeType="1"/>
            <a:stCxn id="116" idx="3"/>
            <a:endCxn id="115" idx="7"/>
          </p:cNvCxnSpPr>
          <p:nvPr/>
        </p:nvCxnSpPr>
        <p:spPr bwMode="auto">
          <a:xfrm flipH="1">
            <a:off x="20297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" name="直接连接符 20"/>
          <p:cNvCxnSpPr>
            <a:cxnSpLocks noChangeShapeType="1"/>
            <a:stCxn id="116" idx="5"/>
            <a:endCxn id="117" idx="0"/>
          </p:cNvCxnSpPr>
          <p:nvPr/>
        </p:nvCxnSpPr>
        <p:spPr bwMode="auto">
          <a:xfrm>
            <a:off x="29393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" name="直接连接符 21"/>
          <p:cNvCxnSpPr>
            <a:cxnSpLocks noChangeShapeType="1"/>
            <a:stCxn id="115" idx="3"/>
            <a:endCxn id="118" idx="0"/>
          </p:cNvCxnSpPr>
          <p:nvPr/>
        </p:nvCxnSpPr>
        <p:spPr bwMode="auto">
          <a:xfrm flipH="1">
            <a:off x="1157288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4" name="直接连接符 22"/>
          <p:cNvCxnSpPr>
            <a:cxnSpLocks noChangeShapeType="1"/>
            <a:stCxn id="117" idx="3"/>
            <a:endCxn id="120" idx="0"/>
          </p:cNvCxnSpPr>
          <p:nvPr/>
        </p:nvCxnSpPr>
        <p:spPr bwMode="auto">
          <a:xfrm flipH="1">
            <a:off x="3295651" y="3425152"/>
            <a:ext cx="161009" cy="33087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6" name="Oval 29"/>
          <p:cNvSpPr>
            <a:spLocks noChangeArrowheads="1"/>
          </p:cNvSpPr>
          <p:nvPr/>
        </p:nvSpPr>
        <p:spPr bwMode="auto">
          <a:xfrm>
            <a:off x="2233613" y="37639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127" name="直接连接符 25"/>
          <p:cNvCxnSpPr>
            <a:cxnSpLocks noChangeShapeType="1"/>
            <a:stCxn id="115" idx="5"/>
            <a:endCxn id="126" idx="0"/>
          </p:cNvCxnSpPr>
          <p:nvPr/>
        </p:nvCxnSpPr>
        <p:spPr bwMode="auto">
          <a:xfrm>
            <a:off x="2029740" y="3364827"/>
            <a:ext cx="456286" cy="3991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52" name="矩形 48"/>
          <p:cNvSpPr>
            <a:spLocks noChangeArrowheads="1"/>
          </p:cNvSpPr>
          <p:nvPr/>
        </p:nvSpPr>
        <p:spPr bwMode="auto">
          <a:xfrm>
            <a:off x="2514600" y="228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366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60198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</a:p>
        </p:txBody>
      </p: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78025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5324475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4" name="直接连接符 19"/>
          <p:cNvCxnSpPr>
            <a:cxnSpLocks noChangeShapeType="1"/>
            <a:endCxn id="57" idx="7"/>
          </p:cNvCxnSpPr>
          <p:nvPr/>
        </p:nvCxnSpPr>
        <p:spPr bwMode="auto">
          <a:xfrm flipH="1">
            <a:off x="64493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20"/>
          <p:cNvCxnSpPr>
            <a:cxnSpLocks noChangeShapeType="1"/>
            <a:endCxn id="59" idx="0"/>
          </p:cNvCxnSpPr>
          <p:nvPr/>
        </p:nvCxnSpPr>
        <p:spPr bwMode="auto">
          <a:xfrm>
            <a:off x="73589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21"/>
          <p:cNvCxnSpPr>
            <a:cxnSpLocks noChangeShapeType="1"/>
            <a:stCxn id="57" idx="3"/>
            <a:endCxn id="62" idx="0"/>
          </p:cNvCxnSpPr>
          <p:nvPr/>
        </p:nvCxnSpPr>
        <p:spPr bwMode="auto">
          <a:xfrm flipH="1">
            <a:off x="5576888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6653213" y="37639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9" name="直接连接符 25"/>
          <p:cNvCxnSpPr>
            <a:cxnSpLocks noChangeShapeType="1"/>
            <a:stCxn id="57" idx="5"/>
            <a:endCxn id="68" idx="0"/>
          </p:cNvCxnSpPr>
          <p:nvPr/>
        </p:nvCxnSpPr>
        <p:spPr bwMode="auto">
          <a:xfrm>
            <a:off x="6449340" y="3364827"/>
            <a:ext cx="456286" cy="3991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矩形 72"/>
          <p:cNvSpPr/>
          <p:nvPr/>
        </p:nvSpPr>
        <p:spPr>
          <a:xfrm>
            <a:off x="33528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74" name="矩形 48"/>
          <p:cNvSpPr>
            <a:spLocks noChangeArrowheads="1"/>
          </p:cNvSpPr>
          <p:nvPr/>
        </p:nvSpPr>
        <p:spPr bwMode="auto">
          <a:xfrm>
            <a:off x="6048375" y="28956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54" name="Oval 29"/>
          <p:cNvSpPr>
            <a:spLocks noChangeArrowheads="1"/>
          </p:cNvSpPr>
          <p:nvPr/>
        </p:nvSpPr>
        <p:spPr bwMode="auto">
          <a:xfrm>
            <a:off x="6934200" y="2316162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3528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76" name="Oval 29"/>
          <p:cNvSpPr>
            <a:spLocks noChangeArrowheads="1"/>
          </p:cNvSpPr>
          <p:nvPr/>
        </p:nvSpPr>
        <p:spPr bwMode="auto">
          <a:xfrm>
            <a:off x="6019800" y="2952000"/>
            <a:ext cx="504825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5720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78" name="矩形 48"/>
          <p:cNvSpPr>
            <a:spLocks noChangeArrowheads="1"/>
          </p:cNvSpPr>
          <p:nvPr/>
        </p:nvSpPr>
        <p:spPr bwMode="auto">
          <a:xfrm>
            <a:off x="5334000" y="37338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5374866" y="3787069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648200" y="50824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736600" y="5094729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52600" y="5573077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120" grpId="0" animBg="1"/>
      <p:bldP spid="51" grpId="0" animBg="1"/>
      <p:bldP spid="52" grpId="0" animBg="1"/>
      <p:bldP spid="55" grpId="0" animBg="1"/>
      <p:bldP spid="55" grpId="1" animBg="1"/>
      <p:bldP spid="57" grpId="0" animBg="1"/>
      <p:bldP spid="59" grpId="0" animBg="1"/>
      <p:bldP spid="62" grpId="0" animBg="1"/>
      <p:bldP spid="68" grpId="0" animBg="1"/>
      <p:bldP spid="73" grpId="0" animBg="1"/>
      <p:bldP spid="73" grpId="1" animBg="1"/>
      <p:bldP spid="74" grpId="0" animBg="1"/>
      <p:bldP spid="74" grpId="1" animBg="1"/>
      <p:bldP spid="5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/>
      <p:bldP spid="5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排序、调整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2.1 </a:t>
            </a:r>
            <a:r>
              <a:rPr lang="zh-CN" altLang="en-US" sz="3000" kern="0" dirty="0"/>
              <a:t>取出 </a:t>
            </a:r>
            <a:r>
              <a:rPr lang="zh-CN" altLang="en-US" sz="3000" kern="0" dirty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/>
              <a:t>(</a:t>
            </a:r>
            <a:r>
              <a:rPr lang="zh-CN" altLang="en-US" sz="3000" kern="0" dirty="0"/>
              <a:t>堆顶</a:t>
            </a:r>
            <a:r>
              <a:rPr lang="en-US" altLang="zh-CN" sz="3000" kern="0" dirty="0"/>
              <a:t>)</a:t>
            </a:r>
            <a:r>
              <a:rPr lang="zh-CN" altLang="en-US" sz="3000" kern="0" dirty="0"/>
              <a:t>，</a:t>
            </a:r>
            <a:r>
              <a:rPr lang="zh-CN" altLang="en-US" sz="3000" kern="0" dirty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2.2 </a:t>
            </a:r>
            <a:r>
              <a:rPr lang="zh-CN" altLang="en-US" sz="3000" kern="0" dirty="0"/>
              <a:t>调整剩余结点，</a:t>
            </a:r>
            <a:r>
              <a:rPr lang="zh-CN" altLang="en-US" sz="3000" kern="0" dirty="0">
                <a:solidFill>
                  <a:srgbClr val="990099"/>
                </a:solidFill>
              </a:rPr>
              <a:t>即</a:t>
            </a:r>
            <a:r>
              <a:rPr lang="en-US" altLang="zh-CN" sz="3000" kern="0" dirty="0">
                <a:solidFill>
                  <a:srgbClr val="990099"/>
                </a:solidFill>
              </a:rPr>
              <a:t>sift(0)</a:t>
            </a:r>
            <a:endParaRPr lang="zh-CN" altLang="en-US" sz="3000" kern="0" dirty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19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4290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>
                <a:solidFill>
                  <a:srgbClr val="008000"/>
                </a:solidFill>
              </a:rPr>
              <a:t>5--</a:t>
            </a:r>
            <a:r>
              <a:rPr lang="en-US" altLang="zh-CN" sz="2600" kern="0" dirty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676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temp=5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 rot="10800000">
            <a:off x="43434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57" name="Oval 26"/>
          <p:cNvSpPr>
            <a:spLocks noChangeArrowheads="1"/>
          </p:cNvSpPr>
          <p:nvPr/>
        </p:nvSpPr>
        <p:spPr bwMode="auto">
          <a:xfrm>
            <a:off x="60198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6929438" y="23034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19</a:t>
            </a:r>
          </a:p>
        </p:txBody>
      </p:sp>
      <p:sp>
        <p:nvSpPr>
          <p:cNvPr id="59" name="Oval 28"/>
          <p:cNvSpPr>
            <a:spLocks noChangeArrowheads="1"/>
          </p:cNvSpPr>
          <p:nvPr/>
        </p:nvSpPr>
        <p:spPr bwMode="auto">
          <a:xfrm>
            <a:off x="78025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2" name="Oval 29"/>
          <p:cNvSpPr>
            <a:spLocks noChangeArrowheads="1"/>
          </p:cNvSpPr>
          <p:nvPr/>
        </p:nvSpPr>
        <p:spPr bwMode="auto">
          <a:xfrm>
            <a:off x="5324475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4" name="直接连接符 19"/>
          <p:cNvCxnSpPr>
            <a:cxnSpLocks noChangeShapeType="1"/>
            <a:stCxn id="58" idx="3"/>
            <a:endCxn id="57" idx="7"/>
          </p:cNvCxnSpPr>
          <p:nvPr/>
        </p:nvCxnSpPr>
        <p:spPr bwMode="auto">
          <a:xfrm flipH="1">
            <a:off x="64493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直接连接符 20"/>
          <p:cNvCxnSpPr>
            <a:cxnSpLocks noChangeShapeType="1"/>
            <a:stCxn id="58" idx="5"/>
            <a:endCxn id="59" idx="0"/>
          </p:cNvCxnSpPr>
          <p:nvPr/>
        </p:nvCxnSpPr>
        <p:spPr bwMode="auto">
          <a:xfrm>
            <a:off x="73589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直接连接符 21"/>
          <p:cNvCxnSpPr>
            <a:cxnSpLocks noChangeShapeType="1"/>
            <a:stCxn id="57" idx="3"/>
            <a:endCxn id="62" idx="0"/>
          </p:cNvCxnSpPr>
          <p:nvPr/>
        </p:nvCxnSpPr>
        <p:spPr bwMode="auto">
          <a:xfrm flipH="1">
            <a:off x="5576888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6653213" y="37639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69" name="直接连接符 25"/>
          <p:cNvCxnSpPr>
            <a:cxnSpLocks noChangeShapeType="1"/>
            <a:stCxn id="57" idx="5"/>
            <a:endCxn id="68" idx="0"/>
          </p:cNvCxnSpPr>
          <p:nvPr/>
        </p:nvCxnSpPr>
        <p:spPr bwMode="auto">
          <a:xfrm>
            <a:off x="6449340" y="3364827"/>
            <a:ext cx="456286" cy="3991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1" name="矩形 80"/>
          <p:cNvSpPr/>
          <p:nvPr/>
        </p:nvSpPr>
        <p:spPr>
          <a:xfrm>
            <a:off x="1752600" y="5562600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5" name="矩形 48"/>
          <p:cNvSpPr>
            <a:spLocks noChangeArrowheads="1"/>
          </p:cNvSpPr>
          <p:nvPr/>
        </p:nvSpPr>
        <p:spPr bwMode="auto">
          <a:xfrm>
            <a:off x="6934200" y="228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CC"/>
                </a:solidFill>
              </a:rPr>
              <a:t>5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2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685925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2595563" y="2303461"/>
            <a:ext cx="503237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468688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990600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2" name="直接连接符 19"/>
          <p:cNvCxnSpPr>
            <a:cxnSpLocks noChangeShapeType="1"/>
            <a:stCxn id="29" idx="3"/>
            <a:endCxn id="28" idx="7"/>
          </p:cNvCxnSpPr>
          <p:nvPr/>
        </p:nvCxnSpPr>
        <p:spPr bwMode="auto">
          <a:xfrm flipH="1">
            <a:off x="2115465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20"/>
          <p:cNvCxnSpPr>
            <a:cxnSpLocks noChangeShapeType="1"/>
            <a:stCxn id="29" idx="5"/>
            <a:endCxn id="30" idx="0"/>
          </p:cNvCxnSpPr>
          <p:nvPr/>
        </p:nvCxnSpPr>
        <p:spPr bwMode="auto">
          <a:xfrm>
            <a:off x="3025103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21"/>
          <p:cNvCxnSpPr>
            <a:cxnSpLocks noChangeShapeType="1"/>
            <a:stCxn id="28" idx="3"/>
            <a:endCxn id="31" idx="0"/>
          </p:cNvCxnSpPr>
          <p:nvPr/>
        </p:nvCxnSpPr>
        <p:spPr bwMode="auto">
          <a:xfrm flipH="1">
            <a:off x="1243013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8" name="矩形 48"/>
          <p:cNvSpPr>
            <a:spLocks noChangeArrowheads="1"/>
          </p:cNvSpPr>
          <p:nvPr/>
        </p:nvSpPr>
        <p:spPr bwMode="auto">
          <a:xfrm>
            <a:off x="1692000" y="291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3528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752600" y="2857779"/>
            <a:ext cx="412292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  <a:endParaRPr lang="zh-CN" altLang="en-US" sz="3200" dirty="0"/>
          </a:p>
        </p:txBody>
      </p:sp>
      <p:sp>
        <p:nvSpPr>
          <p:cNvPr id="49" name="矩形 48"/>
          <p:cNvSpPr/>
          <p:nvPr/>
        </p:nvSpPr>
        <p:spPr>
          <a:xfrm>
            <a:off x="3429000" y="49845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68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8" grpId="0" animBg="1"/>
      <p:bldP spid="39" grpId="0" animBg="1"/>
      <p:bldP spid="40" grpId="0" animBg="1"/>
      <p:bldP spid="45" grpId="0"/>
      <p:bldP spid="4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排序、调整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2.1 </a:t>
            </a:r>
            <a:r>
              <a:rPr lang="zh-CN" altLang="en-US" sz="3000" kern="0" dirty="0"/>
              <a:t>取出 </a:t>
            </a:r>
            <a:r>
              <a:rPr lang="zh-CN" altLang="en-US" sz="3000" kern="0" dirty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/>
              <a:t>(</a:t>
            </a:r>
            <a:r>
              <a:rPr lang="zh-CN" altLang="en-US" sz="3000" kern="0" dirty="0"/>
              <a:t>堆顶</a:t>
            </a:r>
            <a:r>
              <a:rPr lang="en-US" altLang="zh-CN" sz="3000" kern="0" dirty="0"/>
              <a:t>)</a:t>
            </a:r>
            <a:r>
              <a:rPr lang="zh-CN" altLang="en-US" sz="3000" kern="0" dirty="0"/>
              <a:t>，</a:t>
            </a:r>
            <a:r>
              <a:rPr lang="zh-CN" altLang="en-US" sz="3000" kern="0" dirty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2.2 </a:t>
            </a:r>
            <a:r>
              <a:rPr lang="zh-CN" altLang="en-US" sz="3000" kern="0" dirty="0"/>
              <a:t>调整剩余结点，</a:t>
            </a:r>
            <a:r>
              <a:rPr lang="zh-CN" altLang="en-US" sz="3000" kern="0" dirty="0">
                <a:solidFill>
                  <a:srgbClr val="990099"/>
                </a:solidFill>
              </a:rPr>
              <a:t>即</a:t>
            </a:r>
            <a:r>
              <a:rPr lang="en-US" altLang="zh-CN" sz="3000" kern="0" dirty="0">
                <a:solidFill>
                  <a:srgbClr val="990099"/>
                </a:solidFill>
              </a:rPr>
              <a:t>sift(0)</a:t>
            </a:r>
            <a:endParaRPr lang="zh-CN" altLang="en-US" sz="3000" kern="0" dirty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641711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>
                <a:solidFill>
                  <a:srgbClr val="008000"/>
                </a:solidFill>
              </a:rPr>
              <a:t>1--</a:t>
            </a:r>
            <a:r>
              <a:rPr lang="en-US" altLang="zh-CN" sz="2600" kern="0" dirty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380377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>
            <a:off x="4556111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52600" y="5562600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2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1685925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2595563" y="23034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ea typeface="黑体" pitchFamily="49" charset="-122"/>
              </a:rPr>
              <a:t>15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3468688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990600" y="3725862"/>
            <a:ext cx="504825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32" name="直接连接符 19"/>
          <p:cNvCxnSpPr>
            <a:cxnSpLocks noChangeShapeType="1"/>
            <a:stCxn id="29" idx="3"/>
            <a:endCxn id="28" idx="7"/>
          </p:cNvCxnSpPr>
          <p:nvPr/>
        </p:nvCxnSpPr>
        <p:spPr bwMode="auto">
          <a:xfrm flipH="1">
            <a:off x="2115465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直接连接符 20"/>
          <p:cNvCxnSpPr>
            <a:cxnSpLocks noChangeShapeType="1"/>
            <a:stCxn id="29" idx="5"/>
            <a:endCxn id="30" idx="0"/>
          </p:cNvCxnSpPr>
          <p:nvPr/>
        </p:nvCxnSpPr>
        <p:spPr bwMode="auto">
          <a:xfrm>
            <a:off x="3025103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21"/>
          <p:cNvCxnSpPr>
            <a:cxnSpLocks noChangeShapeType="1"/>
            <a:stCxn id="28" idx="3"/>
            <a:endCxn id="31" idx="0"/>
          </p:cNvCxnSpPr>
          <p:nvPr/>
        </p:nvCxnSpPr>
        <p:spPr bwMode="auto">
          <a:xfrm flipH="1">
            <a:off x="1243013" y="3364827"/>
            <a:ext cx="516610" cy="36103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矩形 48"/>
          <p:cNvSpPr>
            <a:spLocks noChangeArrowheads="1"/>
          </p:cNvSpPr>
          <p:nvPr/>
        </p:nvSpPr>
        <p:spPr bwMode="auto">
          <a:xfrm>
            <a:off x="2590800" y="228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6670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CC"/>
                </a:solidFill>
              </a:rPr>
              <a:t>1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572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59436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6853238" y="2303461"/>
            <a:ext cx="503237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</a:p>
        </p:txBody>
      </p: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77263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53" name="直接连接符 19"/>
          <p:cNvCxnSpPr>
            <a:cxnSpLocks noChangeShapeType="1"/>
            <a:stCxn id="50" idx="3"/>
            <a:endCxn id="44" idx="7"/>
          </p:cNvCxnSpPr>
          <p:nvPr/>
        </p:nvCxnSpPr>
        <p:spPr bwMode="auto">
          <a:xfrm flipH="1">
            <a:off x="63731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20"/>
          <p:cNvCxnSpPr>
            <a:cxnSpLocks noChangeShapeType="1"/>
            <a:stCxn id="50" idx="5"/>
            <a:endCxn id="52" idx="0"/>
          </p:cNvCxnSpPr>
          <p:nvPr/>
        </p:nvCxnSpPr>
        <p:spPr bwMode="auto">
          <a:xfrm>
            <a:off x="72827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矩形 48"/>
          <p:cNvSpPr>
            <a:spLocks noChangeArrowheads="1"/>
          </p:cNvSpPr>
          <p:nvPr/>
        </p:nvSpPr>
        <p:spPr bwMode="auto">
          <a:xfrm>
            <a:off x="7724775" y="29718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39624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772400" y="30250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038600" y="5082469"/>
            <a:ext cx="38504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dirty="0">
                <a:ea typeface="黑体" pitchFamily="49" charset="-122"/>
              </a:rPr>
              <a:t>1</a:t>
            </a:r>
            <a:endParaRPr lang="zh-CN" altLang="en-US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31" grpId="0" animBg="1"/>
      <p:bldP spid="41" grpId="0" animBg="1"/>
      <p:bldP spid="42" grpId="0" animBg="1"/>
      <p:bldP spid="43" grpId="0" animBg="1"/>
      <p:bldP spid="44" grpId="0" animBg="1"/>
      <p:bldP spid="50" grpId="0" animBg="1"/>
      <p:bldP spid="52" grpId="0" animBg="1"/>
      <p:bldP spid="55" grpId="0" animBg="1"/>
      <p:bldP spid="60" grpId="0" animBg="1"/>
      <p:bldP spid="61" grpId="0" animBg="1"/>
      <p:bldP spid="63" grpId="0"/>
      <p:bldP spid="6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排序、调整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2.1 </a:t>
            </a:r>
            <a:r>
              <a:rPr lang="zh-CN" altLang="en-US" sz="3000" kern="0" dirty="0"/>
              <a:t>取出 </a:t>
            </a:r>
            <a:r>
              <a:rPr lang="zh-CN" altLang="en-US" sz="3000" kern="0" dirty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/>
              <a:t>(</a:t>
            </a:r>
            <a:r>
              <a:rPr lang="zh-CN" altLang="en-US" sz="3000" kern="0" dirty="0"/>
              <a:t>堆顶</a:t>
            </a:r>
            <a:r>
              <a:rPr lang="en-US" altLang="zh-CN" sz="3000" kern="0" dirty="0"/>
              <a:t>)</a:t>
            </a:r>
            <a:r>
              <a:rPr lang="zh-CN" altLang="en-US" sz="3000" kern="0" dirty="0"/>
              <a:t>，</a:t>
            </a:r>
            <a:r>
              <a:rPr lang="zh-CN" altLang="en-US" sz="3000" kern="0" dirty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2.2 </a:t>
            </a:r>
            <a:r>
              <a:rPr lang="zh-CN" altLang="en-US" sz="3000" kern="0" dirty="0"/>
              <a:t>调整剩余结点，</a:t>
            </a:r>
            <a:r>
              <a:rPr lang="zh-CN" altLang="en-US" sz="3000" kern="0" dirty="0">
                <a:solidFill>
                  <a:srgbClr val="990099"/>
                </a:solidFill>
              </a:rPr>
              <a:t>即</a:t>
            </a:r>
            <a:r>
              <a:rPr lang="en-US" altLang="zh-CN" sz="3000" kern="0" dirty="0">
                <a:solidFill>
                  <a:srgbClr val="990099"/>
                </a:solidFill>
              </a:rPr>
              <a:t>sift(0)</a:t>
            </a:r>
            <a:endParaRPr lang="zh-CN" altLang="en-US" sz="3000" kern="0" dirty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61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3352800" y="2283899"/>
            <a:ext cx="275908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>
                <a:solidFill>
                  <a:srgbClr val="008000"/>
                </a:solidFill>
              </a:rPr>
              <a:t>调整树根</a:t>
            </a:r>
            <a:r>
              <a:rPr lang="en-US" altLang="zh-CN" sz="2600" kern="0" dirty="0">
                <a:solidFill>
                  <a:srgbClr val="008000"/>
                </a:solidFill>
              </a:rPr>
              <a:t>1--</a:t>
            </a:r>
            <a:r>
              <a:rPr lang="en-US" altLang="zh-CN" sz="2600" kern="0" dirty="0">
                <a:solidFill>
                  <a:srgbClr val="C00000"/>
                </a:solidFill>
              </a:rPr>
              <a:t>sift(0)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091466" y="2899862"/>
            <a:ext cx="1306768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temp=1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102" name="右箭头 101"/>
          <p:cNvSpPr/>
          <p:nvPr/>
        </p:nvSpPr>
        <p:spPr bwMode="auto">
          <a:xfrm rot="10800000">
            <a:off x="4267200" y="2671262"/>
            <a:ext cx="1066800" cy="457200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52600" y="5562600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2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572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44" name="Oval 26"/>
          <p:cNvSpPr>
            <a:spLocks noChangeArrowheads="1"/>
          </p:cNvSpPr>
          <p:nvPr/>
        </p:nvSpPr>
        <p:spPr bwMode="auto">
          <a:xfrm>
            <a:off x="5943600" y="29352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50" name="Oval 27"/>
          <p:cNvSpPr>
            <a:spLocks noChangeArrowheads="1"/>
          </p:cNvSpPr>
          <p:nvPr/>
        </p:nvSpPr>
        <p:spPr bwMode="auto">
          <a:xfrm>
            <a:off x="6853238" y="23034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ea typeface="黑体" pitchFamily="49" charset="-122"/>
              </a:rPr>
              <a:t>11</a:t>
            </a:r>
          </a:p>
        </p:txBody>
      </p:sp>
      <p:sp>
        <p:nvSpPr>
          <p:cNvPr id="52" name="Oval 28"/>
          <p:cNvSpPr>
            <a:spLocks noChangeArrowheads="1"/>
          </p:cNvSpPr>
          <p:nvPr/>
        </p:nvSpPr>
        <p:spPr bwMode="auto">
          <a:xfrm>
            <a:off x="7726363" y="299561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cxnSp>
        <p:nvCxnSpPr>
          <p:cNvPr id="53" name="直接连接符 19"/>
          <p:cNvCxnSpPr>
            <a:cxnSpLocks noChangeShapeType="1"/>
            <a:stCxn id="50" idx="3"/>
            <a:endCxn id="44" idx="7"/>
          </p:cNvCxnSpPr>
          <p:nvPr/>
        </p:nvCxnSpPr>
        <p:spPr bwMode="auto">
          <a:xfrm flipH="1">
            <a:off x="6373140" y="27330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20"/>
          <p:cNvCxnSpPr>
            <a:cxnSpLocks noChangeShapeType="1"/>
            <a:stCxn id="50" idx="5"/>
            <a:endCxn id="52" idx="0"/>
          </p:cNvCxnSpPr>
          <p:nvPr/>
        </p:nvCxnSpPr>
        <p:spPr bwMode="auto">
          <a:xfrm>
            <a:off x="7282778" y="2733002"/>
            <a:ext cx="695204" cy="262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矩形 36"/>
          <p:cNvSpPr/>
          <p:nvPr/>
        </p:nvSpPr>
        <p:spPr>
          <a:xfrm>
            <a:off x="39558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9" name="矩形 48"/>
          <p:cNvSpPr>
            <a:spLocks noChangeArrowheads="1"/>
          </p:cNvSpPr>
          <p:nvPr/>
        </p:nvSpPr>
        <p:spPr bwMode="auto">
          <a:xfrm>
            <a:off x="6858000" y="2286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2667000" y="5105400"/>
            <a:ext cx="540000" cy="391671"/>
          </a:xfrm>
          <a:prstGeom prst="rect">
            <a:avLst/>
          </a:prstGeom>
          <a:solidFill>
            <a:srgbClr val="FFC000"/>
          </a:solidFill>
        </p:spPr>
        <p:txBody>
          <a:bodyPr wrap="non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3462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1524000" y="30876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2433638" y="2455861"/>
            <a:ext cx="503237" cy="503238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cxnSp>
        <p:nvCxnSpPr>
          <p:cNvPr id="59" name="直接连接符 19"/>
          <p:cNvCxnSpPr>
            <a:cxnSpLocks noChangeShapeType="1"/>
            <a:stCxn id="57" idx="3"/>
            <a:endCxn id="49" idx="7"/>
          </p:cNvCxnSpPr>
          <p:nvPr/>
        </p:nvCxnSpPr>
        <p:spPr bwMode="auto">
          <a:xfrm flipH="1">
            <a:off x="1953540" y="28854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矩形 48"/>
          <p:cNvSpPr>
            <a:spLocks noChangeArrowheads="1"/>
          </p:cNvSpPr>
          <p:nvPr/>
        </p:nvSpPr>
        <p:spPr bwMode="auto">
          <a:xfrm>
            <a:off x="1524000" y="30480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586574" y="3048000"/>
            <a:ext cx="412293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24958" y="49845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 animBg="1"/>
      <p:bldP spid="52" grpId="0" animBg="1"/>
      <p:bldP spid="37" grpId="0" animBg="1"/>
      <p:bldP spid="38" grpId="0" animBg="1"/>
      <p:bldP spid="39" grpId="0" animBg="1"/>
      <p:bldP spid="40" grpId="0" animBg="1"/>
      <p:bldP spid="45" grpId="0" animBg="1"/>
      <p:bldP spid="49" grpId="0" animBg="1"/>
      <p:bldP spid="57" grpId="0" animBg="1"/>
      <p:bldP spid="65" grpId="0" animBg="1"/>
      <p:bldP spid="66" grpId="0"/>
      <p:bldP spid="6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2. </a:t>
            </a:r>
            <a:r>
              <a:rPr lang="zh-CN" altLang="en-US" dirty="0">
                <a:ea typeface="黑体" pitchFamily="2" charset="-122"/>
              </a:rPr>
              <a:t>排序、调整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04800" y="1028343"/>
            <a:ext cx="88392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2.1 </a:t>
            </a:r>
            <a:r>
              <a:rPr lang="zh-CN" altLang="en-US" sz="3000" kern="0" dirty="0"/>
              <a:t>取出 </a:t>
            </a:r>
            <a:r>
              <a:rPr lang="zh-CN" altLang="en-US" sz="3000" kern="0" dirty="0">
                <a:solidFill>
                  <a:srgbClr val="0000CC"/>
                </a:solidFill>
              </a:rPr>
              <a:t>最大值</a:t>
            </a:r>
            <a:r>
              <a:rPr lang="en-US" altLang="zh-CN" sz="3000" kern="0" dirty="0"/>
              <a:t>(</a:t>
            </a:r>
            <a:r>
              <a:rPr lang="zh-CN" altLang="en-US" sz="3000" kern="0" dirty="0"/>
              <a:t>堆顶</a:t>
            </a:r>
            <a:r>
              <a:rPr lang="en-US" altLang="zh-CN" sz="3000" kern="0" dirty="0"/>
              <a:t>)</a:t>
            </a:r>
            <a:r>
              <a:rPr lang="zh-CN" altLang="en-US" sz="3000" kern="0" dirty="0"/>
              <a:t>，</a:t>
            </a:r>
            <a:r>
              <a:rPr lang="zh-CN" altLang="en-US" sz="3000" kern="0" dirty="0">
                <a:solidFill>
                  <a:srgbClr val="990099"/>
                </a:solidFill>
              </a:rPr>
              <a:t>将其与堆中最后元素交换</a:t>
            </a:r>
            <a:endParaRPr lang="en-US" altLang="zh-CN" sz="3000" kern="0" dirty="0">
              <a:solidFill>
                <a:srgbClr val="990099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000" kern="0" dirty="0"/>
              <a:t>2.2 </a:t>
            </a:r>
            <a:r>
              <a:rPr lang="zh-CN" altLang="en-US" sz="3000" kern="0" dirty="0"/>
              <a:t>调整剩余结点，</a:t>
            </a:r>
            <a:r>
              <a:rPr lang="zh-CN" altLang="en-US" sz="3000" kern="0" dirty="0">
                <a:solidFill>
                  <a:srgbClr val="990099"/>
                </a:solidFill>
              </a:rPr>
              <a:t>即</a:t>
            </a:r>
            <a:r>
              <a:rPr lang="en-US" altLang="zh-CN" sz="3000" kern="0" dirty="0">
                <a:solidFill>
                  <a:srgbClr val="990099"/>
                </a:solidFill>
              </a:rPr>
              <a:t>sift(0)</a:t>
            </a:r>
            <a:endParaRPr lang="zh-CN" altLang="en-US" sz="3000" kern="0" dirty="0">
              <a:solidFill>
                <a:srgbClr val="0000CC"/>
              </a:solidFill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533400" y="4495800"/>
          <a:ext cx="838199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4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大根堆</a:t>
                      </a:r>
                      <a:endParaRPr lang="en-US" altLang="zh-CN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  <a:p>
                      <a:r>
                        <a:rPr lang="en-US" altLang="zh-CN" sz="2600" b="0" dirty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record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2600" b="0" dirty="0">
                        <a:solidFill>
                          <a:srgbClr val="003399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800" b="0" dirty="0">
                          <a:solidFill>
                            <a:srgbClr val="0000CC"/>
                          </a:solidFill>
                          <a:latin typeface="黑体" pitchFamily="49" charset="-122"/>
                          <a:ea typeface="黑体" pitchFamily="49" charset="-122"/>
                        </a:rPr>
                        <a:t>key</a:t>
                      </a:r>
                      <a:endParaRPr lang="zh-CN" altLang="en-US" sz="2800" b="0" dirty="0">
                        <a:solidFill>
                          <a:srgbClr val="0000CC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0" dirty="0">
                          <a:solidFill>
                            <a:srgbClr val="0000CC"/>
                          </a:solidFill>
                        </a:rPr>
                        <a:t>5</a:t>
                      </a:r>
                      <a:endParaRPr lang="zh-CN" altLang="en-US" sz="2800" b="0" dirty="0">
                        <a:solidFill>
                          <a:srgbClr val="0000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矩形 47"/>
          <p:cNvSpPr/>
          <p:nvPr/>
        </p:nvSpPr>
        <p:spPr>
          <a:xfrm>
            <a:off x="83754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77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76962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61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0866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59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6477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48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8674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26</a:t>
            </a:r>
            <a:endParaRPr lang="zh-CN" altLang="en-US" dirty="0"/>
          </a:p>
        </p:txBody>
      </p:sp>
      <p:sp>
        <p:nvSpPr>
          <p:cNvPr id="81" name="矩形 80"/>
          <p:cNvSpPr/>
          <p:nvPr/>
        </p:nvSpPr>
        <p:spPr>
          <a:xfrm>
            <a:off x="1752600" y="5562600"/>
            <a:ext cx="7374708" cy="49244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chemeClr val="bg1"/>
                </a:solidFill>
              </a:rPr>
              <a:t>sift--</a:t>
            </a:r>
            <a:r>
              <a:rPr lang="zh-CN" altLang="en-US" sz="2600" kern="0" dirty="0">
                <a:solidFill>
                  <a:schemeClr val="bg1"/>
                </a:solidFill>
              </a:rPr>
              <a:t>编程简化：</a:t>
            </a:r>
            <a:r>
              <a:rPr lang="zh-CN" altLang="en-US" sz="2600" kern="0" dirty="0">
                <a:solidFill>
                  <a:srgbClr val="FFFF00"/>
                </a:solidFill>
              </a:rPr>
              <a:t>较大的孩子上升，空位置下降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251200" y="5094729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19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5720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39558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49" name="Oval 26"/>
          <p:cNvSpPr>
            <a:spLocks noChangeArrowheads="1"/>
          </p:cNvSpPr>
          <p:nvPr/>
        </p:nvSpPr>
        <p:spPr bwMode="auto">
          <a:xfrm>
            <a:off x="1524000" y="3087687"/>
            <a:ext cx="503238" cy="50323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</a:p>
        </p:txBody>
      </p:sp>
      <p:sp>
        <p:nvSpPr>
          <p:cNvPr id="57" name="Oval 27"/>
          <p:cNvSpPr>
            <a:spLocks noChangeArrowheads="1"/>
          </p:cNvSpPr>
          <p:nvPr/>
        </p:nvSpPr>
        <p:spPr bwMode="auto">
          <a:xfrm>
            <a:off x="2433638" y="2455861"/>
            <a:ext cx="503237" cy="50323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>
                <a:ea typeface="黑体" pitchFamily="49" charset="-122"/>
              </a:rPr>
              <a:t>5</a:t>
            </a:r>
          </a:p>
        </p:txBody>
      </p:sp>
      <p:cxnSp>
        <p:nvCxnSpPr>
          <p:cNvPr id="59" name="直接连接符 19"/>
          <p:cNvCxnSpPr>
            <a:cxnSpLocks noChangeShapeType="1"/>
            <a:stCxn id="57" idx="3"/>
            <a:endCxn id="49" idx="7"/>
          </p:cNvCxnSpPr>
          <p:nvPr/>
        </p:nvCxnSpPr>
        <p:spPr bwMode="auto">
          <a:xfrm flipH="1">
            <a:off x="1953540" y="2885402"/>
            <a:ext cx="553795" cy="2759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4" name="矩形 33"/>
          <p:cNvSpPr/>
          <p:nvPr/>
        </p:nvSpPr>
        <p:spPr>
          <a:xfrm>
            <a:off x="3352800" y="5105400"/>
            <a:ext cx="540000" cy="391671"/>
          </a:xfrm>
          <a:prstGeom prst="rect">
            <a:avLst/>
          </a:prstGeom>
          <a:solidFill>
            <a:srgbClr val="92D050"/>
          </a:solidFill>
        </p:spPr>
        <p:txBody>
          <a:bodyPr wrap="square" lIns="36000" rIns="36000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2667000" y="5094729"/>
            <a:ext cx="540000" cy="391671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no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6" name="矩形 48"/>
          <p:cNvSpPr>
            <a:spLocks noChangeArrowheads="1"/>
          </p:cNvSpPr>
          <p:nvPr/>
        </p:nvSpPr>
        <p:spPr bwMode="auto">
          <a:xfrm>
            <a:off x="2438400" y="2438400"/>
            <a:ext cx="504825" cy="535531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3200" dirty="0">
                <a:ea typeface="黑体" pitchFamily="49" charset="-122"/>
              </a:rPr>
              <a:t>1</a:t>
            </a:r>
            <a:endParaRPr lang="zh-CN" altLang="en-US" sz="3200" dirty="0"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34" grpId="0" animBg="1"/>
      <p:bldP spid="35" grpId="0" animBg="1"/>
      <p:bldP spid="3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8.3.2 </a:t>
            </a:r>
            <a:r>
              <a:rPr lang="zh-CN" altLang="en-US" dirty="0">
                <a:ea typeface="黑体" pitchFamily="2" charset="-122"/>
              </a:rPr>
              <a:t>堆排序（</a:t>
            </a:r>
            <a:r>
              <a:rPr lang="en-US" altLang="zh-CN" dirty="0">
                <a:ea typeface="黑体" pitchFamily="2" charset="-122"/>
              </a:rPr>
              <a:t>Heap Sort</a:t>
            </a:r>
            <a:r>
              <a:rPr lang="zh-CN" altLang="en-US" dirty="0">
                <a:ea typeface="黑体" pitchFamily="2" charset="-122"/>
              </a:rPr>
              <a:t>）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存储结构 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struct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{    </a:t>
            </a:r>
            <a:r>
              <a:rPr lang="en-US" altLang="zh-CN" kern="0" dirty="0" err="1">
                <a:latin typeface="+mn-lt"/>
              </a:rPr>
              <a:t>int</a:t>
            </a:r>
            <a:r>
              <a:rPr lang="en-US" altLang="zh-CN" kern="0" dirty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}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</a:t>
            </a:r>
            <a:r>
              <a:rPr lang="en-US" altLang="zh-CN" kern="0" dirty="0" err="1">
                <a:latin typeface="+mn-lt"/>
              </a:rPr>
              <a:t>typedef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struct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{    </a:t>
            </a:r>
            <a:r>
              <a:rPr lang="en-US" altLang="zh-CN" kern="0" dirty="0" err="1">
                <a:latin typeface="+mn-lt"/>
              </a:rPr>
              <a:t>int</a:t>
            </a:r>
            <a:r>
              <a:rPr lang="en-US" altLang="zh-CN" kern="0" dirty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</a:t>
            </a:r>
            <a:r>
              <a:rPr lang="en-US" altLang="zh-CN" kern="0" dirty="0" err="1">
                <a:latin typeface="+mn-lt"/>
              </a:rPr>
              <a:t>RecordNode</a:t>
            </a:r>
            <a:r>
              <a:rPr lang="en-US" altLang="zh-CN" kern="0" dirty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}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“记录”表结构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8.3.2 </a:t>
            </a:r>
            <a:r>
              <a:rPr lang="zh-CN" altLang="en-US" dirty="0">
                <a:ea typeface="黑体" pitchFamily="2" charset="-122"/>
              </a:rPr>
              <a:t>堆排序（</a:t>
            </a:r>
            <a:r>
              <a:rPr lang="en-US" altLang="zh-CN" dirty="0">
                <a:ea typeface="黑体" pitchFamily="2" charset="-122"/>
              </a:rPr>
              <a:t>Heap Sort</a:t>
            </a:r>
            <a:r>
              <a:rPr lang="zh-CN" altLang="en-US" dirty="0">
                <a:ea typeface="黑体" pitchFamily="2" charset="-122"/>
              </a:rPr>
              <a:t>）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990600"/>
            <a:ext cx="88392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sz="3000" kern="0" dirty="0">
                <a:latin typeface="+mn-lt"/>
              </a:rPr>
              <a:t> </a:t>
            </a:r>
            <a:r>
              <a:rPr lang="en-US" altLang="zh-CN" sz="3000" kern="0" dirty="0" err="1">
                <a:latin typeface="+mn-lt"/>
              </a:rPr>
              <a:t>heapSort</a:t>
            </a:r>
            <a:r>
              <a:rPr lang="en-US" altLang="zh-CN" sz="3000" kern="0" dirty="0">
                <a:latin typeface="+mn-lt"/>
              </a:rPr>
              <a:t>(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* </a:t>
            </a:r>
            <a:r>
              <a:rPr lang="en-US" altLang="zh-CN" sz="3000" kern="0" dirty="0" err="1">
                <a:latin typeface="+mn-lt"/>
              </a:rPr>
              <a:t>pvector</a:t>
            </a:r>
            <a:r>
              <a:rPr lang="en-US" altLang="zh-CN" sz="3000" kern="0" dirty="0">
                <a:latin typeface="+mn-lt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{ 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000" kern="0" dirty="0">
                <a:latin typeface="+mn-lt"/>
              </a:rPr>
              <a:t>  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, n=</a:t>
            </a:r>
            <a:r>
              <a:rPr lang="en-US" altLang="zh-CN" sz="3000" kern="0" dirty="0" err="1">
                <a:latin typeface="+mn-lt"/>
              </a:rPr>
              <a:t>pvector</a:t>
            </a:r>
            <a:r>
              <a:rPr lang="en-US" altLang="zh-CN" sz="3000" kern="0" dirty="0">
                <a:latin typeface="+mn-lt"/>
              </a:rPr>
              <a:t>-&gt;n;    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sz="3000" kern="0" dirty="0">
                <a:latin typeface="+mn-lt"/>
              </a:rPr>
              <a:t> temp;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for( </a:t>
            </a:r>
            <a:r>
              <a:rPr lang="en-US" altLang="zh-CN" sz="3000" kern="0" dirty="0" err="1">
                <a:solidFill>
                  <a:srgbClr val="008000"/>
                </a:solidFill>
                <a:latin typeface="+mn-lt"/>
              </a:rPr>
              <a:t>i</a:t>
            </a:r>
            <a:r>
              <a:rPr lang="en-US" altLang="zh-CN" sz="3000" kern="0" dirty="0">
                <a:solidFill>
                  <a:srgbClr val="008000"/>
                </a:solidFill>
                <a:latin typeface="+mn-lt"/>
              </a:rPr>
              <a:t>=n/2-1;</a:t>
            </a:r>
            <a:r>
              <a:rPr lang="en-US" altLang="zh-CN" sz="3000" kern="0" dirty="0">
                <a:latin typeface="+mn-lt"/>
              </a:rPr>
              <a:t>  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&gt;=0;  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--)  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         sift</a:t>
            </a:r>
            <a:r>
              <a:rPr lang="en-US" altLang="zh-CN" sz="3000" kern="0" dirty="0">
                <a:latin typeface="+mn-lt"/>
              </a:rPr>
              <a:t>( </a:t>
            </a:r>
            <a:r>
              <a:rPr lang="en-US" altLang="zh-CN" sz="3000" kern="0" dirty="0" err="1">
                <a:latin typeface="+mn-lt"/>
              </a:rPr>
              <a:t>pvector</a:t>
            </a:r>
            <a:r>
              <a:rPr lang="en-US" altLang="zh-CN" sz="3000" kern="0" dirty="0">
                <a:latin typeface="+mn-lt"/>
              </a:rPr>
              <a:t>, n, </a:t>
            </a:r>
            <a:r>
              <a:rPr lang="en-US" altLang="zh-CN" sz="3000" kern="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);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for( </a:t>
            </a:r>
            <a:r>
              <a:rPr lang="en-US" altLang="zh-CN" sz="3000" kern="0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3000" kern="0" dirty="0">
                <a:solidFill>
                  <a:srgbClr val="FF0000"/>
                </a:solidFill>
                <a:latin typeface="+mn-lt"/>
              </a:rPr>
              <a:t>=n-1;</a:t>
            </a:r>
            <a:r>
              <a:rPr lang="en-US" altLang="zh-CN" sz="3000" kern="0" dirty="0">
                <a:latin typeface="+mn-lt"/>
              </a:rPr>
              <a:t> 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&gt;0; 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--)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temp = </a:t>
            </a:r>
            <a:r>
              <a:rPr lang="en-US" altLang="zh-CN" sz="3000" kern="0" dirty="0" err="1">
                <a:latin typeface="+mn-lt"/>
              </a:rPr>
              <a:t>pvector</a:t>
            </a:r>
            <a:r>
              <a:rPr lang="en-US" altLang="zh-CN" sz="3000" kern="0" dirty="0">
                <a:latin typeface="+mn-lt"/>
              </a:rPr>
              <a:t>-&gt;record[</a:t>
            </a:r>
            <a:r>
              <a:rPr lang="en-US" altLang="zh-CN" sz="3000" kern="0" dirty="0">
                <a:solidFill>
                  <a:srgbClr val="FF0000"/>
                </a:solidFill>
                <a:latin typeface="+mn-lt"/>
              </a:rPr>
              <a:t>0</a:t>
            </a:r>
            <a:r>
              <a:rPr lang="en-US" altLang="zh-CN" sz="3000" kern="0" dirty="0">
                <a:latin typeface="+mn-lt"/>
              </a:rPr>
              <a:t>];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en-US" altLang="zh-CN" sz="3000" kern="0" dirty="0" err="1">
                <a:latin typeface="+mn-lt"/>
              </a:rPr>
              <a:t>pvector</a:t>
            </a:r>
            <a:r>
              <a:rPr lang="en-US" altLang="zh-CN" sz="3000" kern="0" dirty="0">
                <a:latin typeface="+mn-lt"/>
              </a:rPr>
              <a:t>-&gt;record[</a:t>
            </a:r>
            <a:r>
              <a:rPr lang="en-US" altLang="zh-CN" sz="3000" kern="0" dirty="0">
                <a:solidFill>
                  <a:srgbClr val="FF0000"/>
                </a:solidFill>
                <a:latin typeface="+mn-lt"/>
              </a:rPr>
              <a:t>0</a:t>
            </a:r>
            <a:r>
              <a:rPr lang="en-US" altLang="zh-CN" sz="3000" kern="0" dirty="0">
                <a:latin typeface="+mn-lt"/>
              </a:rPr>
              <a:t>] =</a:t>
            </a:r>
            <a:r>
              <a:rPr lang="en-US" altLang="zh-CN" sz="3000" kern="0" dirty="0" err="1">
                <a:latin typeface="+mn-lt"/>
              </a:rPr>
              <a:t>pvector</a:t>
            </a:r>
            <a:r>
              <a:rPr lang="en-US" altLang="zh-CN" sz="3000" kern="0" dirty="0">
                <a:latin typeface="+mn-lt"/>
              </a:rPr>
              <a:t>-&gt;record[</a:t>
            </a:r>
            <a:r>
              <a:rPr lang="en-US" altLang="zh-CN" sz="3000" b="1" kern="0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];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en-US" altLang="zh-CN" sz="3000" kern="0" dirty="0" err="1">
                <a:latin typeface="+mn-lt"/>
              </a:rPr>
              <a:t>pvector</a:t>
            </a:r>
            <a:r>
              <a:rPr lang="en-US" altLang="zh-CN" sz="3000" kern="0" dirty="0">
                <a:latin typeface="+mn-lt"/>
              </a:rPr>
              <a:t>-&gt;record[</a:t>
            </a:r>
            <a:r>
              <a:rPr lang="en-US" altLang="zh-CN" sz="3000" b="1" kern="0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] =temp;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sift</a:t>
            </a:r>
            <a:r>
              <a:rPr lang="en-US" altLang="zh-CN" sz="3000" kern="0" dirty="0">
                <a:latin typeface="+mn-lt"/>
              </a:rPr>
              <a:t>(</a:t>
            </a:r>
            <a:r>
              <a:rPr lang="en-US" altLang="zh-CN" sz="3000" kern="0" dirty="0" err="1">
                <a:latin typeface="+mn-lt"/>
              </a:rPr>
              <a:t>pvector</a:t>
            </a:r>
            <a:r>
              <a:rPr lang="en-US" altLang="zh-CN" sz="3000" kern="0" dirty="0">
                <a:latin typeface="+mn-lt"/>
              </a:rPr>
              <a:t>, </a:t>
            </a:r>
            <a:r>
              <a:rPr lang="en-US" altLang="zh-CN" sz="3000" b="1" kern="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, 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0</a:t>
            </a:r>
            <a:r>
              <a:rPr lang="en-US" altLang="zh-CN" sz="3000" kern="0" dirty="0">
                <a:latin typeface="+mn-lt"/>
              </a:rPr>
              <a:t>)   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}</a:t>
            </a:r>
          </a:p>
          <a:p>
            <a:pPr marL="342900" indent="-34290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}</a:t>
            </a:r>
          </a:p>
        </p:txBody>
      </p:sp>
      <p:sp>
        <p:nvSpPr>
          <p:cNvPr id="25" name="矩形 24"/>
          <p:cNvSpPr/>
          <p:nvPr/>
        </p:nvSpPr>
        <p:spPr>
          <a:xfrm>
            <a:off x="4317379" y="2736837"/>
            <a:ext cx="315022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依次，对 </a:t>
            </a:r>
            <a:r>
              <a:rPr lang="en-US" altLang="zh-CN" sz="2600" kern="0" dirty="0" err="1">
                <a:solidFill>
                  <a:srgbClr val="C00000"/>
                </a:solidFill>
              </a:rPr>
              <a:t>i</a:t>
            </a:r>
            <a:r>
              <a:rPr lang="en-US" altLang="zh-CN" sz="2600" kern="0" dirty="0">
                <a:solidFill>
                  <a:srgbClr val="C00000"/>
                </a:solidFill>
              </a:rPr>
              <a:t> </a:t>
            </a:r>
            <a:r>
              <a:rPr lang="zh-CN" altLang="en-US" sz="2600" kern="0" dirty="0">
                <a:solidFill>
                  <a:srgbClr val="C00000"/>
                </a:solidFill>
              </a:rPr>
              <a:t>进行</a:t>
            </a:r>
            <a:r>
              <a:rPr lang="en-US" altLang="zh-CN" sz="2600" kern="0" dirty="0">
                <a:solidFill>
                  <a:srgbClr val="C00000"/>
                </a:solidFill>
              </a:rPr>
              <a:t>sift 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62400" y="5486400"/>
            <a:ext cx="374333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对根（下标</a:t>
            </a:r>
            <a:r>
              <a:rPr lang="en-US" altLang="zh-CN" sz="2600" kern="0" dirty="0">
                <a:solidFill>
                  <a:srgbClr val="C00000"/>
                </a:solidFill>
              </a:rPr>
              <a:t>0</a:t>
            </a:r>
            <a:r>
              <a:rPr lang="zh-CN" altLang="en-US" sz="2600" kern="0" dirty="0">
                <a:solidFill>
                  <a:srgbClr val="C00000"/>
                </a:solidFill>
              </a:rPr>
              <a:t>）进行</a:t>
            </a:r>
            <a:r>
              <a:rPr lang="en-US" altLang="zh-CN" sz="2600" kern="0" dirty="0">
                <a:solidFill>
                  <a:srgbClr val="C00000"/>
                </a:solidFill>
              </a:rPr>
              <a:t>sift 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419600" y="2133600"/>
            <a:ext cx="4240263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b="1" dirty="0">
                <a:solidFill>
                  <a:srgbClr val="008000"/>
                </a:solidFill>
                <a:sym typeface="Symbol"/>
              </a:rPr>
              <a:t> </a:t>
            </a:r>
            <a:r>
              <a:rPr lang="en-US" altLang="zh-CN" sz="2600" dirty="0">
                <a:solidFill>
                  <a:srgbClr val="008000"/>
                </a:solidFill>
              </a:rPr>
              <a:t>(n-2)/2</a:t>
            </a:r>
            <a:r>
              <a:rPr lang="en-US" altLang="zh-CN" sz="2600" b="1" dirty="0">
                <a:solidFill>
                  <a:srgbClr val="008000"/>
                </a:solidFill>
                <a:sym typeface="Symbol"/>
              </a:rPr>
              <a:t>: </a:t>
            </a:r>
            <a:r>
              <a:rPr lang="zh-CN" altLang="en-US" sz="2600" kern="0" dirty="0">
                <a:solidFill>
                  <a:srgbClr val="008000"/>
                </a:solidFill>
              </a:rPr>
              <a:t>最后位置的父亲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657600" y="3270237"/>
            <a:ext cx="559480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//n-1</a:t>
            </a:r>
            <a:r>
              <a:rPr lang="zh-CN" altLang="en-US" sz="2600" kern="0" dirty="0">
                <a:solidFill>
                  <a:srgbClr val="0000CC"/>
                </a:solidFill>
              </a:rPr>
              <a:t>次：取出最大值</a:t>
            </a:r>
            <a:r>
              <a:rPr lang="en-US" altLang="zh-CN" sz="2600" kern="0" dirty="0">
                <a:solidFill>
                  <a:srgbClr val="0000CC"/>
                </a:solidFill>
              </a:rPr>
              <a:t>(</a:t>
            </a:r>
            <a:r>
              <a:rPr lang="zh-CN" altLang="en-US" sz="2600" kern="0" dirty="0">
                <a:solidFill>
                  <a:srgbClr val="0000CC"/>
                </a:solidFill>
              </a:rPr>
              <a:t>根</a:t>
            </a:r>
            <a:r>
              <a:rPr lang="en-US" altLang="zh-CN" sz="2600" kern="0" dirty="0">
                <a:solidFill>
                  <a:srgbClr val="0000CC"/>
                </a:solidFill>
              </a:rPr>
              <a:t>), </a:t>
            </a:r>
            <a:r>
              <a:rPr lang="zh-CN" altLang="en-US" sz="2600" kern="0" dirty="0">
                <a:solidFill>
                  <a:srgbClr val="0000CC"/>
                </a:solidFill>
              </a:rPr>
              <a:t>放在堆之后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38" name="右大括号 37"/>
          <p:cNvSpPr/>
          <p:nvPr/>
        </p:nvSpPr>
        <p:spPr bwMode="auto">
          <a:xfrm>
            <a:off x="7549436" y="3962400"/>
            <a:ext cx="228600" cy="1371600"/>
          </a:xfrm>
          <a:prstGeom prst="rightBrac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701836" y="4038600"/>
            <a:ext cx="1518364" cy="1412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>
                <a:solidFill>
                  <a:srgbClr val="990099"/>
                </a:solidFill>
              </a:rPr>
              <a:t>树根与</a:t>
            </a:r>
            <a:endParaRPr lang="en-US" altLang="zh-CN" sz="2600" kern="0" dirty="0">
              <a:solidFill>
                <a:srgbClr val="9900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>
                <a:solidFill>
                  <a:srgbClr val="990099"/>
                </a:solidFill>
              </a:rPr>
              <a:t>堆中最后</a:t>
            </a:r>
            <a:endParaRPr lang="en-US" altLang="zh-CN" sz="2600" kern="0" dirty="0">
              <a:solidFill>
                <a:srgbClr val="9900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kern="0" dirty="0">
                <a:solidFill>
                  <a:srgbClr val="990099"/>
                </a:solidFill>
              </a:rPr>
              <a:t>元素交换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76000" y="3672000"/>
            <a:ext cx="312906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kern="0" dirty="0"/>
              <a:t>{</a:t>
            </a:r>
            <a:endParaRPr lang="zh-CN" altLang="en-US" sz="3000" dirty="0"/>
          </a:p>
        </p:txBody>
      </p:sp>
      <p:cxnSp>
        <p:nvCxnSpPr>
          <p:cNvPr id="48" name="直接连接符 47"/>
          <p:cNvCxnSpPr/>
          <p:nvPr/>
        </p:nvCxnSpPr>
        <p:spPr bwMode="auto">
          <a:xfrm>
            <a:off x="3048000" y="5943600"/>
            <a:ext cx="304800" cy="0"/>
          </a:xfrm>
          <a:prstGeom prst="line">
            <a:avLst/>
          </a:prstGeom>
          <a:solidFill>
            <a:srgbClr val="B9FFB9"/>
          </a:solidFill>
          <a:ln w="381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3352800" y="5943600"/>
            <a:ext cx="5791200" cy="533400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none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rgbClr val="0000CC"/>
                </a:solidFill>
              </a:rPr>
              <a:t>取出最大值后，剩余堆的大小</a:t>
            </a:r>
            <a:r>
              <a:rPr lang="en-US" altLang="zh-CN" sz="2600" dirty="0" err="1">
                <a:solidFill>
                  <a:srgbClr val="0000CC"/>
                </a:solidFill>
              </a:rPr>
              <a:t>i</a:t>
            </a:r>
            <a:r>
              <a:rPr lang="zh-CN" altLang="en-US" sz="2600" dirty="0">
                <a:solidFill>
                  <a:srgbClr val="0000CC"/>
                </a:solidFill>
              </a:rPr>
              <a:t>（长度）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32" grpId="0"/>
      <p:bldP spid="37" grpId="0"/>
      <p:bldP spid="38" grpId="0" animBg="1"/>
      <p:bldP spid="39" grpId="0"/>
      <p:bldP spid="41" grpId="0"/>
      <p:bldP spid="5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228600" y="457200"/>
            <a:ext cx="89154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void sift( </a:t>
            </a:r>
            <a:r>
              <a:rPr lang="en-US" altLang="zh-CN" sz="2900" kern="0" dirty="0" err="1">
                <a:solidFill>
                  <a:srgbClr val="0000CC"/>
                </a:solidFill>
              </a:rPr>
              <a:t>SortObject</a:t>
            </a:r>
            <a:r>
              <a:rPr lang="en-US" altLang="zh-CN" sz="2900" kern="0" dirty="0">
                <a:solidFill>
                  <a:srgbClr val="0000CC"/>
                </a:solidFill>
              </a:rPr>
              <a:t> * </a:t>
            </a:r>
            <a:r>
              <a:rPr lang="en-US" altLang="zh-CN" sz="2900" kern="0" dirty="0" err="1"/>
              <a:t>pVec</a:t>
            </a:r>
            <a:r>
              <a:rPr lang="en-US" altLang="zh-CN" sz="2900" kern="0" dirty="0"/>
              <a:t>, </a:t>
            </a:r>
            <a:r>
              <a:rPr lang="en-US" altLang="zh-CN" sz="29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2900" kern="0" dirty="0"/>
              <a:t> size, </a:t>
            </a:r>
            <a:r>
              <a:rPr lang="en-US" altLang="zh-CN" sz="2900" kern="0" dirty="0" err="1">
                <a:solidFill>
                  <a:srgbClr val="0000CC"/>
                </a:solidFill>
              </a:rPr>
              <a:t>int</a:t>
            </a:r>
            <a:r>
              <a:rPr lang="en-US" altLang="zh-CN" sz="2900" kern="0" dirty="0"/>
              <a:t> p</a:t>
            </a: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{ </a:t>
            </a:r>
            <a:r>
              <a:rPr kumimoji="0" lang="en-US" altLang="zh-CN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int</a:t>
            </a: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</a:t>
            </a:r>
            <a:r>
              <a:rPr kumimoji="0" lang="en-US" altLang="zh-CN" sz="29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=2*p+1; 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</a:t>
            </a:r>
            <a:r>
              <a:rPr kumimoji="0" lang="en-US" altLang="zh-CN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RecordNode</a:t>
            </a: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temp</a:t>
            </a:r>
            <a:r>
              <a:rPr lang="en-US" altLang="zh-CN" sz="2900" kern="0" dirty="0"/>
              <a:t>=</a:t>
            </a:r>
            <a:r>
              <a:rPr lang="en-US" altLang="zh-CN" sz="2900" kern="0" dirty="0" err="1"/>
              <a:t>pVec</a:t>
            </a:r>
            <a:r>
              <a:rPr lang="en-US" altLang="zh-CN" sz="2900" kern="0" dirty="0"/>
              <a:t>-&gt;record[p];</a:t>
            </a:r>
            <a:endParaRPr kumimoji="0" lang="en-US" altLang="zh-CN" sz="2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while( </a:t>
            </a:r>
            <a:r>
              <a:rPr kumimoji="0" lang="en-US" altLang="zh-CN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j-lt"/>
              </a:rPr>
              <a:t> &lt;size</a:t>
            </a: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)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if( </a:t>
            </a:r>
            <a:r>
              <a:rPr kumimoji="0" lang="en-US" altLang="zh-CN" sz="29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&lt;size-1 &amp;&amp;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>
                <a:latin typeface="+mj-lt"/>
              </a:rPr>
              <a:t>        </a:t>
            </a:r>
            <a:r>
              <a:rPr kumimoji="0" lang="en-US" altLang="zh-CN" sz="29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</a:rPr>
              <a:t>pVec</a:t>
            </a: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-&gt;</a:t>
            </a:r>
            <a:r>
              <a:rPr lang="en-US" altLang="zh-CN" sz="2900" kern="0" dirty="0">
                <a:latin typeface="+mj-lt"/>
              </a:rPr>
              <a:t>record</a:t>
            </a: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[</a:t>
            </a:r>
            <a:r>
              <a:rPr kumimoji="0" lang="en-US" altLang="zh-CN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].key </a:t>
            </a:r>
            <a:r>
              <a:rPr kumimoji="0" lang="en-US" altLang="zh-CN" sz="29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&lt;</a:t>
            </a:r>
            <a:r>
              <a:rPr lang="en-US" altLang="zh-CN" sz="2900" kern="0" dirty="0"/>
              <a:t> </a:t>
            </a:r>
            <a:r>
              <a:rPr lang="en-US" altLang="zh-CN" sz="2900" kern="0" dirty="0" err="1"/>
              <a:t>pVec</a:t>
            </a:r>
            <a:r>
              <a:rPr lang="en-US" altLang="zh-CN" sz="2900" kern="0" dirty="0"/>
              <a:t>-&gt;record[</a:t>
            </a:r>
            <a:r>
              <a:rPr lang="en-US" altLang="zh-CN" sz="2900" kern="0" dirty="0">
                <a:solidFill>
                  <a:srgbClr val="0000CC"/>
                </a:solidFill>
              </a:rPr>
              <a:t>ch+1</a:t>
            </a:r>
            <a:r>
              <a:rPr lang="en-US" altLang="zh-CN" sz="2900" kern="0" dirty="0"/>
              <a:t>].key) </a:t>
            </a:r>
            <a:endParaRPr kumimoji="0" lang="en-US" altLang="zh-CN" sz="2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</a:rPr>
              <a:t>        </a:t>
            </a:r>
            <a:r>
              <a:rPr kumimoji="0" lang="en-US" altLang="zh-CN" sz="29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ch</a:t>
            </a:r>
            <a:r>
              <a:rPr kumimoji="0" lang="en-US" altLang="zh-CN" sz="29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</a:rPr>
              <a:t> ++;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>
                <a:latin typeface="+mj-lt"/>
              </a:rPr>
              <a:t>    </a:t>
            </a:r>
            <a:r>
              <a:rPr lang="en-US" altLang="zh-CN" sz="2900" kern="0" dirty="0">
                <a:solidFill>
                  <a:srgbClr val="990099"/>
                </a:solidFill>
              </a:rPr>
              <a:t>if( </a:t>
            </a:r>
            <a:r>
              <a:rPr lang="en-US" altLang="zh-CN" sz="2900" kern="0" dirty="0" err="1"/>
              <a:t>temp.key</a:t>
            </a:r>
            <a:r>
              <a:rPr lang="en-US" altLang="zh-CN" sz="2900" kern="0" dirty="0"/>
              <a:t> </a:t>
            </a:r>
            <a:r>
              <a:rPr lang="en-US" altLang="zh-CN" sz="2900" b="1" kern="0" dirty="0">
                <a:solidFill>
                  <a:srgbClr val="FF0000"/>
                </a:solidFill>
              </a:rPr>
              <a:t>&lt;</a:t>
            </a:r>
            <a:r>
              <a:rPr lang="en-US" altLang="zh-CN" sz="2900" kern="0" dirty="0"/>
              <a:t> </a:t>
            </a:r>
            <a:r>
              <a:rPr lang="en-US" altLang="zh-CN" sz="2900" kern="0" dirty="0" err="1"/>
              <a:t>pVec</a:t>
            </a:r>
            <a:r>
              <a:rPr lang="en-US" altLang="zh-CN" sz="2900" kern="0" dirty="0"/>
              <a:t>-&gt;record[</a:t>
            </a:r>
            <a:r>
              <a:rPr lang="en-US" altLang="zh-CN" sz="2900" kern="0" dirty="0" err="1"/>
              <a:t>ch</a:t>
            </a:r>
            <a:r>
              <a:rPr lang="en-US" altLang="zh-CN" sz="2900" kern="0" dirty="0"/>
              <a:t>].key </a:t>
            </a:r>
            <a:r>
              <a:rPr lang="en-US" altLang="zh-CN" sz="2900" kern="0" dirty="0">
                <a:solidFill>
                  <a:srgbClr val="990099"/>
                </a:solidFill>
              </a:rPr>
              <a:t>)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/>
              <a:t>        </a:t>
            </a:r>
            <a:r>
              <a:rPr lang="en-US" altLang="zh-CN" sz="2900" kern="0" dirty="0" err="1"/>
              <a:t>pVec</a:t>
            </a:r>
            <a:r>
              <a:rPr lang="en-US" altLang="zh-CN" sz="2900" kern="0" dirty="0"/>
              <a:t>-&gt;record[p] = </a:t>
            </a:r>
            <a:r>
              <a:rPr lang="en-US" altLang="zh-CN" sz="2900" kern="0" dirty="0" err="1"/>
              <a:t>pVec</a:t>
            </a:r>
            <a:r>
              <a:rPr lang="en-US" altLang="zh-CN" sz="2900" kern="0" dirty="0"/>
              <a:t>-&gt;record[</a:t>
            </a:r>
            <a:r>
              <a:rPr lang="en-US" altLang="zh-CN" sz="2900" kern="0" dirty="0" err="1"/>
              <a:t>ch</a:t>
            </a:r>
            <a:r>
              <a:rPr lang="en-US" altLang="zh-CN" sz="2900" kern="0" dirty="0"/>
              <a:t>];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/>
              <a:t>        p=</a:t>
            </a:r>
            <a:r>
              <a:rPr lang="en-US" altLang="zh-CN" sz="2900" kern="0" dirty="0" err="1"/>
              <a:t>ch</a:t>
            </a:r>
            <a:r>
              <a:rPr lang="en-US" altLang="zh-CN" sz="2900" kern="0" dirty="0"/>
              <a:t>;   </a:t>
            </a:r>
            <a:r>
              <a:rPr lang="en-US" altLang="zh-CN" sz="2900" kern="0" dirty="0" err="1"/>
              <a:t>ch</a:t>
            </a:r>
            <a:r>
              <a:rPr lang="en-US" altLang="zh-CN" sz="2900" kern="0" dirty="0"/>
              <a:t> =2*p+1; </a:t>
            </a:r>
            <a:endParaRPr lang="en-US" altLang="zh-CN" sz="2900" kern="0" dirty="0">
              <a:solidFill>
                <a:srgbClr val="990099"/>
              </a:solidFill>
            </a:endParaRP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/>
              <a:t>    </a:t>
            </a:r>
            <a:r>
              <a:rPr lang="en-US" altLang="zh-CN" sz="2900" kern="0" dirty="0">
                <a:solidFill>
                  <a:srgbClr val="990099"/>
                </a:solidFill>
              </a:rPr>
              <a:t>else</a:t>
            </a:r>
            <a:r>
              <a:rPr lang="en-US" altLang="zh-CN" sz="2900" kern="0" dirty="0"/>
              <a:t>  break; </a:t>
            </a:r>
          </a:p>
          <a:p>
            <a:pPr marL="342900" lvl="0" indent="-342900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2900" kern="0" dirty="0"/>
              <a:t>    </a:t>
            </a:r>
            <a:r>
              <a:rPr lang="en-US" altLang="zh-CN" sz="2900" kern="0" dirty="0" err="1"/>
              <a:t>papq</a:t>
            </a:r>
            <a:r>
              <a:rPr lang="en-US" altLang="zh-CN" sz="2900" kern="0" dirty="0"/>
              <a:t>-&gt;</a:t>
            </a:r>
            <a:r>
              <a:rPr lang="en-US" altLang="zh-CN" sz="2900" kern="0" dirty="0" err="1"/>
              <a:t>pq</a:t>
            </a:r>
            <a:r>
              <a:rPr lang="en-US" altLang="zh-CN" sz="2900" kern="0" dirty="0"/>
              <a:t>[p] = temp; }</a:t>
            </a:r>
            <a:endParaRPr kumimoji="0" lang="en-US" altLang="zh-CN" sz="2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71800" y="990600"/>
            <a:ext cx="59436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A00"/>
                </a:solidFill>
              </a:rPr>
              <a:t>// p: </a:t>
            </a:r>
            <a:r>
              <a:rPr lang="zh-CN" altLang="en-US" sz="2600" kern="0" dirty="0">
                <a:solidFill>
                  <a:srgbClr val="008A00"/>
                </a:solidFill>
              </a:rPr>
              <a:t>待</a:t>
            </a:r>
            <a:r>
              <a:rPr lang="en-US" altLang="zh-CN" sz="2600" kern="0" dirty="0">
                <a:solidFill>
                  <a:srgbClr val="008A00"/>
                </a:solidFill>
              </a:rPr>
              <a:t>sift</a:t>
            </a:r>
            <a:r>
              <a:rPr lang="zh-CN" altLang="en-US" sz="2600" kern="0" dirty="0">
                <a:solidFill>
                  <a:srgbClr val="008A00"/>
                </a:solidFill>
              </a:rPr>
              <a:t>位置，</a:t>
            </a:r>
            <a:r>
              <a:rPr lang="en-US" altLang="zh-CN" sz="2600" kern="0" dirty="0" err="1">
                <a:solidFill>
                  <a:srgbClr val="008A00"/>
                </a:solidFill>
              </a:rPr>
              <a:t>ch</a:t>
            </a:r>
            <a:r>
              <a:rPr lang="zh-CN" altLang="en-US" sz="2600" kern="0" dirty="0">
                <a:solidFill>
                  <a:srgbClr val="008A00"/>
                </a:solidFill>
              </a:rPr>
              <a:t>初始为其左子</a:t>
            </a:r>
            <a:r>
              <a:rPr lang="en-US" altLang="zh-CN" sz="2600" kern="0" dirty="0">
                <a:solidFill>
                  <a:srgbClr val="008A00"/>
                </a:solidFill>
              </a:rPr>
              <a:t>(</a:t>
            </a:r>
            <a:r>
              <a:rPr lang="zh-CN" altLang="en-US" sz="2600" kern="0" dirty="0">
                <a:solidFill>
                  <a:srgbClr val="008A00"/>
                </a:solidFill>
              </a:rPr>
              <a:t>下标</a:t>
            </a:r>
            <a:r>
              <a:rPr lang="en-US" altLang="zh-CN" sz="2600" kern="0" dirty="0">
                <a:solidFill>
                  <a:srgbClr val="008A00"/>
                </a:solidFill>
              </a:rPr>
              <a:t>)</a:t>
            </a:r>
            <a:endParaRPr lang="zh-CN" altLang="en-US" sz="2600" dirty="0"/>
          </a:p>
        </p:txBody>
      </p:sp>
      <p:sp>
        <p:nvSpPr>
          <p:cNvPr id="17" name="矩形 16"/>
          <p:cNvSpPr/>
          <p:nvPr/>
        </p:nvSpPr>
        <p:spPr>
          <a:xfrm>
            <a:off x="6498000" y="1517637"/>
            <a:ext cx="3048000" cy="53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990099"/>
                </a:solidFill>
              </a:rPr>
              <a:t>//temp: </a:t>
            </a:r>
            <a:r>
              <a:rPr lang="zh-CN" altLang="en-US" sz="2600" kern="0" dirty="0">
                <a:solidFill>
                  <a:srgbClr val="990099"/>
                </a:solidFill>
              </a:rPr>
              <a:t>待</a:t>
            </a:r>
            <a:r>
              <a:rPr lang="en-US" altLang="zh-CN" sz="2600" kern="0" dirty="0">
                <a:solidFill>
                  <a:srgbClr val="990099"/>
                </a:solidFill>
              </a:rPr>
              <a:t>sift</a:t>
            </a:r>
            <a:r>
              <a:rPr lang="zh-CN" altLang="en-US" sz="2600" kern="0" dirty="0">
                <a:solidFill>
                  <a:srgbClr val="990099"/>
                </a:solidFill>
              </a:rPr>
              <a:t>元素</a:t>
            </a:r>
            <a:endParaRPr lang="en-US" altLang="zh-CN" sz="2600" kern="0" dirty="0">
              <a:solidFill>
                <a:srgbClr val="990099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09800" y="3546157"/>
            <a:ext cx="64770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008A00"/>
                </a:solidFill>
              </a:rPr>
              <a:t>//</a:t>
            </a:r>
            <a:r>
              <a:rPr lang="en-US" altLang="zh-CN" sz="2600" kern="0" dirty="0" err="1">
                <a:solidFill>
                  <a:srgbClr val="008A00"/>
                </a:solidFill>
              </a:rPr>
              <a:t>ch</a:t>
            </a:r>
            <a:r>
              <a:rPr lang="zh-CN" altLang="en-US" sz="2600" kern="0" dirty="0">
                <a:solidFill>
                  <a:srgbClr val="008A00"/>
                </a:solidFill>
              </a:rPr>
              <a:t>：待</a:t>
            </a:r>
            <a:r>
              <a:rPr lang="en-US" altLang="zh-CN" sz="2600" kern="0" dirty="0">
                <a:solidFill>
                  <a:srgbClr val="008A00"/>
                </a:solidFill>
              </a:rPr>
              <a:t>sift</a:t>
            </a:r>
            <a:r>
              <a:rPr lang="zh-CN" altLang="en-US" sz="2600" kern="0" dirty="0">
                <a:solidFill>
                  <a:srgbClr val="008A00"/>
                </a:solidFill>
              </a:rPr>
              <a:t>位置</a:t>
            </a:r>
            <a:r>
              <a:rPr lang="en-US" altLang="zh-CN" sz="2600" kern="0" dirty="0">
                <a:solidFill>
                  <a:srgbClr val="008A00"/>
                </a:solidFill>
              </a:rPr>
              <a:t>p</a:t>
            </a:r>
            <a:r>
              <a:rPr lang="zh-CN" altLang="en-US" sz="2600" kern="0" dirty="0">
                <a:solidFill>
                  <a:srgbClr val="008A00"/>
                </a:solidFill>
              </a:rPr>
              <a:t>的、</a:t>
            </a:r>
            <a:r>
              <a:rPr lang="zh-CN" altLang="en-US" sz="2600" kern="0" dirty="0">
                <a:solidFill>
                  <a:srgbClr val="FF0000"/>
                </a:solidFill>
              </a:rPr>
              <a:t>较大</a:t>
            </a:r>
            <a:r>
              <a:rPr lang="zh-CN" altLang="en-US" sz="2600" kern="0" dirty="0">
                <a:solidFill>
                  <a:srgbClr val="008A00"/>
                </a:solidFill>
              </a:rPr>
              <a:t>孩子的下标</a:t>
            </a:r>
            <a:endParaRPr lang="zh-CN" altLang="en-US" sz="2600" dirty="0"/>
          </a:p>
        </p:txBody>
      </p:sp>
      <p:sp>
        <p:nvSpPr>
          <p:cNvPr id="36" name="矩形 35"/>
          <p:cNvSpPr/>
          <p:nvPr/>
        </p:nvSpPr>
        <p:spPr>
          <a:xfrm>
            <a:off x="4495800" y="5070157"/>
            <a:ext cx="47244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待</a:t>
            </a:r>
            <a:r>
              <a:rPr lang="en-US" altLang="zh-CN" sz="2600" kern="0" dirty="0">
                <a:solidFill>
                  <a:srgbClr val="C00000"/>
                </a:solidFill>
              </a:rPr>
              <a:t>sift</a:t>
            </a:r>
            <a:r>
              <a:rPr lang="zh-CN" altLang="en-US" sz="2600" kern="0" dirty="0">
                <a:solidFill>
                  <a:srgbClr val="C00000"/>
                </a:solidFill>
              </a:rPr>
              <a:t>位置</a:t>
            </a:r>
            <a:r>
              <a:rPr lang="en-US" altLang="zh-CN" sz="2600" kern="0" dirty="0">
                <a:solidFill>
                  <a:srgbClr val="C00000"/>
                </a:solidFill>
              </a:rPr>
              <a:t>p</a:t>
            </a:r>
            <a:r>
              <a:rPr lang="zh-CN" altLang="en-US" sz="2600" kern="0" dirty="0">
                <a:solidFill>
                  <a:srgbClr val="C00000"/>
                </a:solidFill>
              </a:rPr>
              <a:t>下降</a:t>
            </a:r>
            <a:r>
              <a:rPr lang="en-US" altLang="zh-CN" sz="2600" kern="0" dirty="0">
                <a:solidFill>
                  <a:srgbClr val="C00000"/>
                </a:solidFill>
              </a:rPr>
              <a:t>1</a:t>
            </a:r>
            <a:r>
              <a:rPr lang="zh-CN" altLang="en-US" sz="2600" kern="0" dirty="0">
                <a:solidFill>
                  <a:srgbClr val="C00000"/>
                </a:solidFill>
              </a:rPr>
              <a:t>层</a:t>
            </a:r>
            <a:r>
              <a:rPr lang="en-US" altLang="zh-CN" sz="2600" kern="0" dirty="0">
                <a:solidFill>
                  <a:srgbClr val="C00000"/>
                </a:solidFill>
              </a:rPr>
              <a:t>, </a:t>
            </a:r>
            <a:r>
              <a:rPr lang="en-US" altLang="zh-CN" sz="2600" kern="0" dirty="0" err="1">
                <a:solidFill>
                  <a:srgbClr val="C00000"/>
                </a:solidFill>
              </a:rPr>
              <a:t>ch</a:t>
            </a:r>
            <a:r>
              <a:rPr lang="zh-CN" altLang="en-US" sz="2600" kern="0" dirty="0">
                <a:solidFill>
                  <a:srgbClr val="C00000"/>
                </a:solidFill>
              </a:rPr>
              <a:t>为左子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106263" y="4536757"/>
            <a:ext cx="203773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大孩子上升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876800" y="1981200"/>
            <a:ext cx="42672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kern="0" dirty="0">
                <a:solidFill>
                  <a:srgbClr val="990099"/>
                </a:solidFill>
              </a:rPr>
              <a:t>//</a:t>
            </a:r>
            <a:r>
              <a:rPr lang="zh-CN" altLang="en-US" sz="2400" kern="0" dirty="0">
                <a:solidFill>
                  <a:srgbClr val="990099"/>
                </a:solidFill>
              </a:rPr>
              <a:t>在为</a:t>
            </a:r>
            <a:r>
              <a:rPr lang="en-US" altLang="zh-CN" sz="2400" kern="0" dirty="0">
                <a:solidFill>
                  <a:srgbClr val="990099"/>
                </a:solidFill>
              </a:rPr>
              <a:t>temp</a:t>
            </a:r>
            <a:r>
              <a:rPr lang="zh-CN" altLang="en-US" sz="2400" kern="0" dirty="0">
                <a:solidFill>
                  <a:srgbClr val="990099"/>
                </a:solidFill>
              </a:rPr>
              <a:t>找到最终位置之前，</a:t>
            </a:r>
            <a:endParaRPr lang="en-US" altLang="zh-CN" sz="2400" kern="0" dirty="0">
              <a:solidFill>
                <a:srgbClr val="990099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kern="0" dirty="0">
                <a:solidFill>
                  <a:srgbClr val="990099"/>
                </a:solidFill>
              </a:rPr>
              <a:t>// temp</a:t>
            </a:r>
            <a:r>
              <a:rPr lang="zh-CN" altLang="en-US" sz="2400" kern="0" dirty="0">
                <a:solidFill>
                  <a:srgbClr val="990099"/>
                </a:solidFill>
              </a:rPr>
              <a:t>不参与交换</a:t>
            </a:r>
            <a:endParaRPr lang="zh-CN" altLang="en-US" sz="2400" dirty="0">
              <a:solidFill>
                <a:srgbClr val="990099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267200" y="6096000"/>
            <a:ext cx="4267200" cy="494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kern="0" dirty="0">
                <a:solidFill>
                  <a:srgbClr val="990099"/>
                </a:solidFill>
              </a:rPr>
              <a:t>//</a:t>
            </a:r>
            <a:r>
              <a:rPr lang="zh-CN" altLang="en-US" sz="2600" kern="0" dirty="0">
                <a:solidFill>
                  <a:srgbClr val="990099"/>
                </a:solidFill>
              </a:rPr>
              <a:t>将</a:t>
            </a:r>
            <a:r>
              <a:rPr lang="en-US" altLang="zh-CN" sz="2600" kern="0" dirty="0">
                <a:solidFill>
                  <a:srgbClr val="990099"/>
                </a:solidFill>
              </a:rPr>
              <a:t>temp</a:t>
            </a:r>
            <a:r>
              <a:rPr lang="zh-CN" altLang="en-US" sz="2600" kern="0" dirty="0">
                <a:solidFill>
                  <a:srgbClr val="990099"/>
                </a:solidFill>
              </a:rPr>
              <a:t>放入最终位置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1000" y="2393757"/>
            <a:ext cx="3241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kern="0" dirty="0">
                <a:solidFill>
                  <a:srgbClr val="C00000"/>
                </a:solidFill>
              </a:rPr>
              <a:t>{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43200" y="5486400"/>
            <a:ext cx="423514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b="1" kern="0" dirty="0">
                <a:solidFill>
                  <a:srgbClr val="C00000"/>
                </a:solidFill>
              </a:rPr>
              <a:t>}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9600" y="4451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{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114800" y="49845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990099"/>
                </a:solidFill>
              </a:rPr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6" grpId="0"/>
      <p:bldP spid="40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8.2.1 </a:t>
            </a:r>
            <a:r>
              <a:rPr lang="zh-CN" altLang="en-US" dirty="0">
                <a:ea typeface="黑体" pitchFamily="2" charset="-122"/>
              </a:rPr>
              <a:t>直接插入排序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存储结构 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struct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{    </a:t>
            </a:r>
            <a:r>
              <a:rPr lang="en-US" altLang="zh-CN" kern="0" dirty="0" err="1">
                <a:latin typeface="+mn-lt"/>
              </a:rPr>
              <a:t>int</a:t>
            </a:r>
            <a:r>
              <a:rPr lang="en-US" altLang="zh-CN" kern="0" dirty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}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</a:t>
            </a:r>
            <a:r>
              <a:rPr lang="en-US" altLang="zh-CN" kern="0" dirty="0" err="1">
                <a:latin typeface="+mn-lt"/>
              </a:rPr>
              <a:t>typedef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struct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{    </a:t>
            </a:r>
            <a:r>
              <a:rPr lang="en-US" altLang="zh-CN" kern="0" dirty="0" err="1">
                <a:latin typeface="+mn-lt"/>
              </a:rPr>
              <a:t>int</a:t>
            </a:r>
            <a:r>
              <a:rPr lang="en-US" altLang="zh-CN" kern="0" dirty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</a:t>
            </a:r>
            <a:r>
              <a:rPr lang="en-US" altLang="zh-CN" kern="0" dirty="0" err="1">
                <a:latin typeface="+mn-lt"/>
              </a:rPr>
              <a:t>RecordNode</a:t>
            </a:r>
            <a:r>
              <a:rPr lang="en-US" altLang="zh-CN" kern="0" dirty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}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975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“记录表” 结构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8.3.2 </a:t>
            </a:r>
            <a:r>
              <a:rPr lang="zh-CN" altLang="en-US" dirty="0">
                <a:ea typeface="黑体" pitchFamily="2" charset="-122"/>
              </a:rPr>
              <a:t>堆排序（</a:t>
            </a:r>
            <a:r>
              <a:rPr lang="en-US" altLang="zh-CN" dirty="0">
                <a:ea typeface="黑体" pitchFamily="2" charset="-122"/>
              </a:rPr>
              <a:t>Heap Sort</a:t>
            </a:r>
            <a:r>
              <a:rPr lang="zh-CN" altLang="en-US" dirty="0">
                <a:ea typeface="黑体" pitchFamily="2" charset="-122"/>
              </a:rPr>
              <a:t>）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+mn-lt"/>
              </a:rPr>
              <a:t>是否稳定？</a:t>
            </a:r>
            <a:endParaRPr lang="en-US" altLang="zh-CN" sz="3000" kern="0" dirty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-- 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不稳定</a:t>
            </a:r>
            <a:endParaRPr lang="en-US" altLang="zh-CN" sz="3000" kern="0" dirty="0">
              <a:solidFill>
                <a:srgbClr val="C00000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-- </a:t>
            </a:r>
            <a:r>
              <a:rPr lang="zh-CN" altLang="en-US" sz="3000" kern="0" dirty="0">
                <a:latin typeface="+mn-lt"/>
              </a:rPr>
              <a:t>例如：</a:t>
            </a:r>
            <a:r>
              <a:rPr lang="en-US" altLang="zh-CN" sz="3000" kern="0" dirty="0">
                <a:latin typeface="+mn-lt"/>
              </a:rPr>
              <a:t>1, 3, 2, 2*</a:t>
            </a:r>
            <a:r>
              <a:rPr lang="zh-CN" altLang="en-US" sz="3000" kern="0" dirty="0">
                <a:latin typeface="+mn-lt"/>
              </a:rPr>
              <a:t>，堆排序结果？</a:t>
            </a:r>
            <a:endParaRPr lang="en-US" altLang="zh-CN" sz="3000" kern="0" dirty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</a:t>
            </a:r>
            <a:r>
              <a:rPr lang="en-US" altLang="zh-CN" sz="3000" kern="0" dirty="0">
                <a:latin typeface="+mn-lt"/>
                <a:sym typeface="Wingdings" pitchFamily="2" charset="2"/>
              </a:rPr>
              <a:t> </a:t>
            </a:r>
            <a:r>
              <a:rPr lang="en-US" altLang="zh-CN" sz="3000" kern="0" dirty="0">
                <a:latin typeface="+mn-lt"/>
              </a:rPr>
              <a:t>3,  2*,  2,  1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例如：</a:t>
            </a:r>
            <a:r>
              <a:rPr lang="en-US" altLang="zh-CN" sz="3000" kern="0" dirty="0">
                <a:latin typeface="+mn-lt"/>
              </a:rPr>
              <a:t>1, 2, 2*</a:t>
            </a:r>
            <a:r>
              <a:rPr lang="zh-CN" altLang="en-US" sz="3000" kern="0" dirty="0">
                <a:latin typeface="+mn-lt"/>
              </a:rPr>
              <a:t>，按课本程序得到？</a:t>
            </a:r>
            <a:endParaRPr lang="en-US" altLang="zh-CN" sz="3000" kern="0" dirty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en-US" altLang="zh-CN" sz="3000" kern="0" dirty="0">
                <a:latin typeface="+mn-lt"/>
                <a:sym typeface="Wingdings" pitchFamily="2" charset="2"/>
              </a:rPr>
              <a:t> </a:t>
            </a:r>
            <a:r>
              <a:rPr lang="en-US" altLang="zh-CN" sz="3000" kern="0" dirty="0">
                <a:latin typeface="+mn-lt"/>
              </a:rPr>
              <a:t>1,  2</a:t>
            </a:r>
            <a:r>
              <a:rPr lang="zh-CN" altLang="en-US" sz="3000" kern="0" dirty="0">
                <a:latin typeface="+mn-lt"/>
              </a:rPr>
              <a:t>*</a:t>
            </a:r>
            <a:r>
              <a:rPr lang="en-US" altLang="zh-CN" sz="3000" kern="0" dirty="0">
                <a:latin typeface="+mn-lt"/>
              </a:rPr>
              <a:t>,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小 结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1. </a:t>
            </a:r>
            <a:r>
              <a:rPr lang="zh-CN" altLang="en-US" sz="3000" kern="0" dirty="0">
                <a:latin typeface="+mn-lt"/>
              </a:rPr>
              <a:t>直接选择排序、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>
                <a:latin typeface="+mn-lt"/>
              </a:rPr>
              <a:t>，不稳定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2. </a:t>
            </a:r>
            <a:r>
              <a:rPr lang="zh-CN" altLang="en-US" sz="3000" kern="0" dirty="0">
                <a:latin typeface="+mn-lt"/>
              </a:rPr>
              <a:t>堆排序、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>
                <a:latin typeface="+mn-lt"/>
              </a:rPr>
              <a:t>，不稳定</a:t>
            </a:r>
            <a:endParaRPr lang="en-US" altLang="zh-CN" sz="3000" kern="0" dirty="0">
              <a:solidFill>
                <a:srgbClr val="FF0000"/>
              </a:solidFill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作 业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</a:rPr>
              <a:t> P285</a:t>
            </a: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</a:t>
            </a:r>
            <a:r>
              <a:rPr lang="zh-CN" altLang="en-US" sz="3200" kern="0" dirty="0">
                <a:latin typeface="+mn-lt"/>
              </a:rPr>
              <a:t>复习题</a:t>
            </a:r>
            <a:r>
              <a:rPr lang="en-US" altLang="zh-CN" sz="3200" kern="0" dirty="0">
                <a:latin typeface="+mn-lt"/>
              </a:rPr>
              <a:t>1</a:t>
            </a:r>
            <a:r>
              <a:rPr lang="zh-CN" altLang="en-US" sz="3200" kern="0" dirty="0">
                <a:latin typeface="+mn-lt"/>
              </a:rPr>
              <a:t>，写出</a:t>
            </a:r>
            <a:endParaRPr lang="en-US" altLang="zh-CN" sz="32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</a:t>
            </a:r>
            <a:r>
              <a:rPr lang="zh-CN" altLang="en-US" sz="3200" kern="0" dirty="0">
                <a:solidFill>
                  <a:srgbClr val="008000"/>
                </a:solidFill>
                <a:latin typeface="+mn-lt"/>
              </a:rPr>
              <a:t>直接选择排序</a:t>
            </a:r>
            <a:r>
              <a:rPr lang="zh-CN" altLang="en-US" sz="3200" kern="0" dirty="0">
                <a:latin typeface="+mn-lt"/>
              </a:rPr>
              <a:t>、</a:t>
            </a:r>
            <a:r>
              <a:rPr lang="zh-CN" altLang="en-US" sz="3200" kern="0" dirty="0">
                <a:solidFill>
                  <a:srgbClr val="008000"/>
                </a:solidFill>
                <a:latin typeface="+mn-lt"/>
              </a:rPr>
              <a:t>堆排序</a:t>
            </a:r>
            <a:r>
              <a:rPr lang="zh-CN" altLang="en-US" sz="3200" kern="0" dirty="0">
                <a:latin typeface="+mn-lt"/>
              </a:rPr>
              <a:t>的各趟运行结果。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8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排序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31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讲：交换排序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 </a:t>
            </a:r>
            <a:r>
              <a:rPr lang="zh-CN" altLang="en-US" dirty="0">
                <a:ea typeface="黑体" pitchFamily="2" charset="-122"/>
              </a:rPr>
              <a:t>交换排序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交换排序，基本思路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将待排序码，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两两比较，</a:t>
            </a:r>
            <a:endParaRPr lang="en-US" altLang="zh-CN" sz="3000" kern="0" dirty="0">
              <a:solidFill>
                <a:srgbClr val="C00000"/>
              </a:solidFill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交换</a:t>
            </a:r>
            <a:r>
              <a:rPr lang="zh-CN" altLang="en-US" sz="3000" kern="0" dirty="0">
                <a:latin typeface="+mn-lt"/>
              </a:rPr>
              <a:t>不满足“顺序要求”的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“偶对”</a:t>
            </a:r>
            <a:r>
              <a:rPr lang="zh-CN" altLang="en-US" sz="3000" kern="0" dirty="0">
                <a:latin typeface="+mn-lt"/>
              </a:rPr>
              <a:t>，</a:t>
            </a:r>
            <a:endParaRPr lang="en-US" altLang="zh-CN" sz="3000" kern="0" dirty="0">
              <a:latin typeface="+mn-lt"/>
            </a:endParaRPr>
          </a:p>
          <a:p>
            <a:pPr marL="342900" indent="-34290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</a:t>
            </a:r>
            <a:r>
              <a:rPr lang="zh-CN" altLang="en-US" sz="3000" kern="0" dirty="0">
                <a:latin typeface="+mn-lt"/>
              </a:rPr>
              <a:t>直到全部满足。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冒泡排序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快速排序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8.4.1 </a:t>
            </a:r>
            <a:r>
              <a:rPr lang="zh-CN" altLang="en-US" dirty="0">
                <a:ea typeface="黑体" pitchFamily="2" charset="-122"/>
              </a:rPr>
              <a:t>冒泡排序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基本方法：执行</a:t>
            </a:r>
            <a:r>
              <a:rPr lang="en-US" altLang="zh-CN" kern="0" dirty="0">
                <a:solidFill>
                  <a:srgbClr val="008000"/>
                </a:solidFill>
                <a:latin typeface="+mn-lt"/>
              </a:rPr>
              <a:t>n-1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趟冒泡</a:t>
            </a:r>
            <a:endParaRPr lang="en-US" altLang="zh-CN" kern="0" dirty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 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b="1" kern="0" dirty="0">
                <a:latin typeface="+mn-lt"/>
              </a:rPr>
              <a:t>   </a:t>
            </a:r>
            <a:r>
              <a:rPr lang="en-US" altLang="zh-CN" b="1" kern="0" dirty="0">
                <a:solidFill>
                  <a:srgbClr val="C00000"/>
                </a:solidFill>
                <a:latin typeface="+mn-lt"/>
              </a:rPr>
              <a:t>0.    </a:t>
            </a:r>
            <a:r>
              <a:rPr lang="zh-CN" altLang="en-US" kern="0" dirty="0">
                <a:latin typeface="+mn-lt"/>
              </a:rPr>
              <a:t>将</a:t>
            </a:r>
            <a:r>
              <a:rPr lang="en-US" altLang="zh-CN" kern="0" dirty="0">
                <a:latin typeface="+mn-lt"/>
              </a:rPr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>
                <a:latin typeface="+mn-lt"/>
              </a:rPr>
              <a:t>.key</a:t>
            </a:r>
            <a:r>
              <a:rPr lang="zh-CN" altLang="en-US" kern="0" dirty="0">
                <a:latin typeface="+mn-lt"/>
              </a:rPr>
              <a:t>与</a:t>
            </a:r>
            <a:r>
              <a:rPr lang="en-US" altLang="zh-CN" kern="0" dirty="0">
                <a:latin typeface="+mn-lt"/>
              </a:rPr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</a:rPr>
              <a:t>1</a:t>
            </a:r>
            <a:r>
              <a:rPr lang="en-US" altLang="zh-CN" kern="0" dirty="0">
                <a:latin typeface="+mn-lt"/>
              </a:rPr>
              <a:t>.key</a:t>
            </a:r>
            <a:r>
              <a:rPr lang="zh-CN" altLang="en-US" kern="0" dirty="0">
                <a:latin typeface="+mn-lt"/>
              </a:rPr>
              <a:t>比较，</a:t>
            </a:r>
            <a:r>
              <a:rPr lang="zh-CN" altLang="en-US" kern="0" dirty="0">
                <a:solidFill>
                  <a:srgbClr val="C00000"/>
                </a:solidFill>
                <a:latin typeface="+mn-lt"/>
              </a:rPr>
              <a:t>必要时</a:t>
            </a:r>
            <a:r>
              <a:rPr lang="zh-CN" altLang="en-US" kern="0" dirty="0">
                <a:latin typeface="+mn-lt"/>
              </a:rPr>
              <a:t>交换</a:t>
            </a:r>
            <a:r>
              <a:rPr lang="en-US" altLang="zh-CN" kern="0" dirty="0">
                <a:latin typeface="+mn-lt"/>
              </a:rPr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kern="0" dirty="0">
                <a:latin typeface="+mn-lt"/>
              </a:rPr>
              <a:t>与</a:t>
            </a:r>
            <a:r>
              <a:rPr lang="en-US" altLang="zh-CN" kern="0" dirty="0">
                <a:latin typeface="+mn-lt"/>
              </a:rPr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>
                <a:latin typeface="+mn-lt"/>
              </a:rPr>
              <a:t>，</a:t>
            </a:r>
            <a:endParaRPr lang="en-US" altLang="zh-CN" kern="0" dirty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</a:t>
            </a:r>
            <a:r>
              <a:rPr lang="en-US" altLang="zh-CN" kern="0" dirty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>
                <a:latin typeface="+mn-lt"/>
                <a:sym typeface="Wingdings" pitchFamily="2" charset="2"/>
              </a:rPr>
              <a:t>以保证：</a:t>
            </a:r>
            <a:r>
              <a:rPr lang="en-US" altLang="zh-CN" kern="0" dirty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>
                <a:latin typeface="+mn-lt"/>
                <a:sym typeface="Wingdings" pitchFamily="2" charset="2"/>
              </a:rPr>
              <a:t>≤k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b="1" kern="0" dirty="0">
                <a:latin typeface="+mn-lt"/>
                <a:sym typeface="Wingdings" pitchFamily="2" charset="2"/>
              </a:rPr>
              <a:t>  </a:t>
            </a:r>
            <a:r>
              <a:rPr lang="en-US" altLang="zh-CN" b="1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 1.    </a:t>
            </a:r>
            <a:r>
              <a:rPr lang="zh-CN" altLang="en-US" kern="0" dirty="0"/>
              <a:t>将</a:t>
            </a:r>
            <a:r>
              <a:rPr lang="en-US" altLang="zh-CN" kern="0" dirty="0"/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en-US" altLang="zh-CN" kern="0" dirty="0"/>
              <a:t>.key</a:t>
            </a:r>
            <a:r>
              <a:rPr lang="zh-CN" altLang="en-US" kern="0" dirty="0"/>
              <a:t>与</a:t>
            </a:r>
            <a:r>
              <a:rPr lang="en-US" altLang="zh-CN" kern="0" dirty="0"/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en-US" altLang="zh-CN" kern="0" dirty="0"/>
              <a:t>.key</a:t>
            </a:r>
            <a:r>
              <a:rPr lang="zh-CN" altLang="en-US" kern="0" dirty="0"/>
              <a:t>比较，</a:t>
            </a:r>
            <a:r>
              <a:rPr lang="zh-CN" altLang="en-US" kern="0" dirty="0">
                <a:solidFill>
                  <a:srgbClr val="C00000"/>
                </a:solidFill>
              </a:rPr>
              <a:t>必要时</a:t>
            </a:r>
            <a:r>
              <a:rPr lang="zh-CN" altLang="en-US" kern="0" dirty="0"/>
              <a:t>交换</a:t>
            </a:r>
            <a:r>
              <a:rPr lang="en-US" altLang="zh-CN" kern="0" dirty="0"/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kern="0" dirty="0"/>
              <a:t>与</a:t>
            </a:r>
            <a:r>
              <a:rPr lang="en-US" altLang="zh-CN" kern="0" dirty="0"/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zh-CN" altLang="en-US" kern="0" dirty="0"/>
              <a:t>，</a:t>
            </a:r>
            <a:endParaRPr lang="en-US" altLang="zh-CN" kern="0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  </a:t>
            </a:r>
            <a:r>
              <a:rPr lang="en-US" altLang="zh-CN" kern="0" dirty="0">
                <a:sym typeface="Wingdings" pitchFamily="2" charset="2"/>
              </a:rPr>
              <a:t> </a:t>
            </a:r>
            <a:r>
              <a:rPr lang="zh-CN" altLang="en-US" kern="0" dirty="0">
                <a:sym typeface="Wingdings" pitchFamily="2" charset="2"/>
              </a:rPr>
              <a:t>以保证：</a:t>
            </a:r>
            <a:r>
              <a:rPr lang="en-US" altLang="zh-CN" kern="0" dirty="0">
                <a:sym typeface="Wingdings" pitchFamily="2" charset="2"/>
              </a:rPr>
              <a:t>k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en-US" altLang="zh-CN" kern="0" dirty="0">
                <a:sym typeface="Wingdings" pitchFamily="2" charset="2"/>
              </a:rPr>
              <a:t> ≤ k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ym typeface="Wingdings" pitchFamily="2" charset="2"/>
              </a:rPr>
              <a:t>           </a:t>
            </a:r>
            <a:r>
              <a:rPr lang="en-US" altLang="zh-CN" b="1" kern="0" dirty="0">
                <a:sym typeface="Wingdings" pitchFamily="2" charset="2"/>
              </a:rPr>
              <a:t>… …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b="1" kern="0" dirty="0">
                <a:sym typeface="Wingdings" pitchFamily="2" charset="2"/>
              </a:rPr>
              <a:t>   </a:t>
            </a:r>
            <a:r>
              <a:rPr lang="en-US" altLang="zh-CN" b="1" kern="0" dirty="0">
                <a:solidFill>
                  <a:srgbClr val="C00000"/>
                </a:solidFill>
                <a:sym typeface="Wingdings" pitchFamily="2" charset="2"/>
              </a:rPr>
              <a:t>n-2. </a:t>
            </a:r>
            <a:r>
              <a:rPr lang="zh-CN" altLang="en-US" kern="0" dirty="0"/>
              <a:t>将</a:t>
            </a:r>
            <a:r>
              <a:rPr lang="en-US" altLang="zh-CN" kern="0" dirty="0"/>
              <a:t>R</a:t>
            </a:r>
            <a:r>
              <a:rPr lang="en-US" altLang="zh-CN" b="1" kern="0" baseline="-25000" dirty="0">
                <a:solidFill>
                  <a:srgbClr val="FF0000"/>
                </a:solidFill>
                <a:latin typeface="+mn-lt"/>
                <a:sym typeface="Wingdings" pitchFamily="2" charset="2"/>
              </a:rPr>
              <a:t>n-2</a:t>
            </a:r>
            <a:r>
              <a:rPr lang="en-US" altLang="zh-CN" kern="0" dirty="0"/>
              <a:t>.key</a:t>
            </a:r>
            <a:r>
              <a:rPr lang="zh-CN" altLang="en-US" kern="0" dirty="0"/>
              <a:t>与</a:t>
            </a:r>
            <a:r>
              <a:rPr lang="en-US" altLang="zh-CN" kern="0" dirty="0"/>
              <a:t>R</a:t>
            </a:r>
            <a:r>
              <a:rPr lang="en-US" altLang="zh-CN" b="1" kern="0" baseline="-25000" dirty="0">
                <a:solidFill>
                  <a:srgbClr val="FF0000"/>
                </a:solidFill>
                <a:latin typeface="+mn-lt"/>
                <a:sym typeface="Wingdings" pitchFamily="2" charset="2"/>
              </a:rPr>
              <a:t>n-1</a:t>
            </a:r>
            <a:r>
              <a:rPr lang="en-US" altLang="zh-CN" kern="0" dirty="0"/>
              <a:t>.key</a:t>
            </a:r>
            <a:r>
              <a:rPr lang="zh-CN" altLang="en-US" kern="0" dirty="0"/>
              <a:t>比较，</a:t>
            </a:r>
            <a:r>
              <a:rPr lang="zh-CN" altLang="en-US" kern="0" dirty="0">
                <a:solidFill>
                  <a:srgbClr val="C00000"/>
                </a:solidFill>
              </a:rPr>
              <a:t>必要时</a:t>
            </a:r>
            <a:r>
              <a:rPr lang="zh-CN" altLang="en-US" kern="0" dirty="0"/>
              <a:t>交换</a:t>
            </a:r>
            <a:r>
              <a:rPr lang="en-US" altLang="zh-CN" kern="0" dirty="0"/>
              <a:t>R</a:t>
            </a:r>
            <a:r>
              <a:rPr lang="en-US" altLang="zh-CN" b="1" kern="0" baseline="-25000" dirty="0">
                <a:solidFill>
                  <a:srgbClr val="FF0000"/>
                </a:solidFill>
                <a:latin typeface="+mn-lt"/>
                <a:sym typeface="Wingdings" pitchFamily="2" charset="2"/>
              </a:rPr>
              <a:t>n-2</a:t>
            </a:r>
            <a:r>
              <a:rPr lang="zh-CN" altLang="en-US" kern="0" dirty="0"/>
              <a:t>与</a:t>
            </a:r>
            <a:r>
              <a:rPr lang="en-US" altLang="zh-CN" kern="0" dirty="0"/>
              <a:t>R</a:t>
            </a:r>
            <a:r>
              <a:rPr lang="en-US" altLang="zh-CN" b="1" kern="0" baseline="-25000" dirty="0">
                <a:solidFill>
                  <a:srgbClr val="FF0000"/>
                </a:solidFill>
                <a:latin typeface="+mn-lt"/>
                <a:sym typeface="Wingdings" pitchFamily="2" charset="2"/>
              </a:rPr>
              <a:t>n-1</a:t>
            </a:r>
            <a:r>
              <a:rPr lang="zh-CN" altLang="en-US" kern="0" dirty="0"/>
              <a:t>，</a:t>
            </a:r>
            <a:endParaRPr lang="en-US" altLang="zh-CN" kern="0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  </a:t>
            </a:r>
            <a:r>
              <a:rPr lang="en-US" altLang="zh-CN" kern="0" dirty="0">
                <a:sym typeface="Wingdings" pitchFamily="2" charset="2"/>
              </a:rPr>
              <a:t> </a:t>
            </a:r>
            <a:r>
              <a:rPr lang="zh-CN" altLang="en-US" kern="0" dirty="0">
                <a:sym typeface="Wingdings" pitchFamily="2" charset="2"/>
              </a:rPr>
              <a:t>以保证：</a:t>
            </a:r>
            <a:r>
              <a:rPr lang="en-US" altLang="zh-CN" kern="0" dirty="0">
                <a:sym typeface="Wingdings" pitchFamily="2" charset="2"/>
              </a:rPr>
              <a:t>k</a:t>
            </a:r>
            <a:r>
              <a:rPr lang="en-US" altLang="zh-CN" b="1" kern="0" baseline="-25000" dirty="0">
                <a:solidFill>
                  <a:srgbClr val="FF0000"/>
                </a:solidFill>
                <a:latin typeface="+mn-lt"/>
                <a:sym typeface="Wingdings" pitchFamily="2" charset="2"/>
              </a:rPr>
              <a:t>n-2</a:t>
            </a:r>
            <a:r>
              <a:rPr lang="en-US" altLang="zh-CN" kern="0" dirty="0">
                <a:sym typeface="Wingdings" pitchFamily="2" charset="2"/>
              </a:rPr>
              <a:t> ≤ k</a:t>
            </a:r>
            <a:r>
              <a:rPr lang="en-US" altLang="zh-CN" b="1" kern="0" baseline="-25000" dirty="0">
                <a:solidFill>
                  <a:srgbClr val="FF0000"/>
                </a:solidFill>
                <a:latin typeface="+mn-lt"/>
                <a:sym typeface="Wingdings" pitchFamily="2" charset="2"/>
              </a:rPr>
              <a:t>n-1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" y="1676400"/>
            <a:ext cx="8763000" cy="523220"/>
          </a:xfrm>
          <a:prstGeom prst="rect">
            <a:avLst/>
          </a:prstGeom>
          <a:solidFill>
            <a:srgbClr val="003399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FF00"/>
                </a:solidFill>
                <a:sym typeface="Wingdings" pitchFamily="2" charset="2"/>
              </a:rPr>
              <a:t>-- </a:t>
            </a:r>
            <a:r>
              <a:rPr lang="zh-CN" altLang="en-US" dirty="0">
                <a:solidFill>
                  <a:srgbClr val="FFFF00"/>
                </a:solidFill>
                <a:sym typeface="Wingdings" pitchFamily="2" charset="2"/>
              </a:rPr>
              <a:t>第</a:t>
            </a:r>
            <a:r>
              <a:rPr lang="en-US" altLang="zh-CN" dirty="0">
                <a:solidFill>
                  <a:srgbClr val="FFFF00"/>
                </a:solidFill>
                <a:sym typeface="Wingdings" pitchFamily="2" charset="2"/>
              </a:rPr>
              <a:t>1</a:t>
            </a:r>
            <a:r>
              <a:rPr lang="zh-CN" altLang="en-US" dirty="0">
                <a:solidFill>
                  <a:srgbClr val="FFFF00"/>
                </a:solidFill>
                <a:sym typeface="Wingdings" pitchFamily="2" charset="2"/>
              </a:rPr>
              <a:t>趟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2600" y="1676400"/>
            <a:ext cx="7391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700" dirty="0">
                <a:solidFill>
                  <a:schemeClr val="bg1"/>
                </a:solidFill>
                <a:sym typeface="Wingdings" pitchFamily="2" charset="2"/>
              </a:rPr>
              <a:t> n</a:t>
            </a:r>
            <a:r>
              <a:rPr lang="zh-CN" altLang="en-US" sz="2700" dirty="0">
                <a:solidFill>
                  <a:schemeClr val="bg1"/>
                </a:solidFill>
                <a:sym typeface="Wingdings" pitchFamily="2" charset="2"/>
              </a:rPr>
              <a:t>个记录中的最大值，到达</a:t>
            </a:r>
            <a:r>
              <a:rPr lang="en-US" altLang="zh-CN" sz="2700" dirty="0">
                <a:solidFill>
                  <a:schemeClr val="bg1"/>
                </a:solidFill>
                <a:sym typeface="Wingdings" pitchFamily="2" charset="2"/>
              </a:rPr>
              <a:t>record[n-1]</a:t>
            </a:r>
            <a:r>
              <a:rPr lang="zh-CN" altLang="en-US" sz="2700" dirty="0">
                <a:solidFill>
                  <a:schemeClr val="bg1"/>
                </a:solidFill>
                <a:sym typeface="Wingdings" pitchFamily="2" charset="2"/>
              </a:rPr>
              <a:t>中</a:t>
            </a:r>
            <a:endParaRPr lang="zh-CN" alt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8.4.1 </a:t>
            </a:r>
            <a:r>
              <a:rPr lang="zh-CN" altLang="en-US" dirty="0">
                <a:ea typeface="黑体" pitchFamily="2" charset="-122"/>
              </a:rPr>
              <a:t>冒泡排序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基本方法：执行</a:t>
            </a:r>
            <a:r>
              <a:rPr lang="en-US" altLang="zh-CN" kern="0" dirty="0">
                <a:solidFill>
                  <a:srgbClr val="008000"/>
                </a:solidFill>
                <a:latin typeface="+mn-lt"/>
              </a:rPr>
              <a:t>n-1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趟冒泡</a:t>
            </a:r>
            <a:endParaRPr lang="en-US" altLang="zh-CN" kern="0" dirty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 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b="1" kern="0" dirty="0">
                <a:latin typeface="+mn-lt"/>
              </a:rPr>
              <a:t>   </a:t>
            </a:r>
            <a:r>
              <a:rPr lang="en-US" altLang="zh-CN" b="1" kern="0" dirty="0">
                <a:solidFill>
                  <a:srgbClr val="C00000"/>
                </a:solidFill>
                <a:latin typeface="+mn-lt"/>
              </a:rPr>
              <a:t>0.    </a:t>
            </a:r>
            <a:r>
              <a:rPr lang="zh-CN" altLang="en-US" kern="0" dirty="0">
                <a:latin typeface="+mn-lt"/>
              </a:rPr>
              <a:t>将</a:t>
            </a:r>
            <a:r>
              <a:rPr lang="en-US" altLang="zh-CN" kern="0" dirty="0">
                <a:latin typeface="+mn-lt"/>
              </a:rPr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>
                <a:latin typeface="+mn-lt"/>
              </a:rPr>
              <a:t>.key</a:t>
            </a:r>
            <a:r>
              <a:rPr lang="zh-CN" altLang="en-US" kern="0" dirty="0">
                <a:latin typeface="+mn-lt"/>
              </a:rPr>
              <a:t>与</a:t>
            </a:r>
            <a:r>
              <a:rPr lang="en-US" altLang="zh-CN" kern="0" dirty="0">
                <a:latin typeface="+mn-lt"/>
              </a:rPr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</a:rPr>
              <a:t>1</a:t>
            </a:r>
            <a:r>
              <a:rPr lang="en-US" altLang="zh-CN" kern="0" dirty="0">
                <a:latin typeface="+mn-lt"/>
              </a:rPr>
              <a:t>.key</a:t>
            </a:r>
            <a:r>
              <a:rPr lang="zh-CN" altLang="en-US" kern="0" dirty="0">
                <a:latin typeface="+mn-lt"/>
              </a:rPr>
              <a:t>比较，</a:t>
            </a:r>
            <a:r>
              <a:rPr lang="zh-CN" altLang="en-US" kern="0" dirty="0">
                <a:solidFill>
                  <a:srgbClr val="C00000"/>
                </a:solidFill>
                <a:latin typeface="+mn-lt"/>
              </a:rPr>
              <a:t>必要时</a:t>
            </a:r>
            <a:r>
              <a:rPr lang="zh-CN" altLang="en-US" kern="0" dirty="0">
                <a:latin typeface="+mn-lt"/>
              </a:rPr>
              <a:t>交换</a:t>
            </a:r>
            <a:r>
              <a:rPr lang="en-US" altLang="zh-CN" kern="0" dirty="0">
                <a:latin typeface="+mn-lt"/>
              </a:rPr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kern="0" dirty="0">
                <a:latin typeface="+mn-lt"/>
              </a:rPr>
              <a:t>与</a:t>
            </a:r>
            <a:r>
              <a:rPr lang="en-US" altLang="zh-CN" kern="0" dirty="0">
                <a:latin typeface="+mn-lt"/>
              </a:rPr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>
                <a:latin typeface="+mn-lt"/>
              </a:rPr>
              <a:t>，</a:t>
            </a:r>
            <a:endParaRPr lang="en-US" altLang="zh-CN" kern="0" dirty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</a:t>
            </a:r>
            <a:r>
              <a:rPr lang="en-US" altLang="zh-CN" kern="0" dirty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>
                <a:latin typeface="+mn-lt"/>
                <a:sym typeface="Wingdings" pitchFamily="2" charset="2"/>
              </a:rPr>
              <a:t>以保证：</a:t>
            </a:r>
            <a:r>
              <a:rPr lang="en-US" altLang="zh-CN" kern="0" dirty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>
                <a:sym typeface="Wingdings" pitchFamily="2" charset="2"/>
              </a:rPr>
              <a:t> ≤ </a:t>
            </a:r>
            <a:r>
              <a:rPr lang="en-US" altLang="zh-CN" kern="0" dirty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b="1" kern="0" dirty="0">
                <a:latin typeface="+mn-lt"/>
                <a:sym typeface="Wingdings" pitchFamily="2" charset="2"/>
              </a:rPr>
              <a:t>  </a:t>
            </a:r>
            <a:r>
              <a:rPr lang="en-US" altLang="zh-CN" b="1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 1.    </a:t>
            </a:r>
            <a:r>
              <a:rPr lang="zh-CN" altLang="en-US" kern="0" dirty="0"/>
              <a:t>将</a:t>
            </a:r>
            <a:r>
              <a:rPr lang="en-US" altLang="zh-CN" kern="0" dirty="0"/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en-US" altLang="zh-CN" kern="0" dirty="0"/>
              <a:t>.key</a:t>
            </a:r>
            <a:r>
              <a:rPr lang="zh-CN" altLang="en-US" kern="0" dirty="0"/>
              <a:t>与</a:t>
            </a:r>
            <a:r>
              <a:rPr lang="en-US" altLang="zh-CN" kern="0" dirty="0"/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en-US" altLang="zh-CN" kern="0" dirty="0"/>
              <a:t>.key</a:t>
            </a:r>
            <a:r>
              <a:rPr lang="zh-CN" altLang="en-US" kern="0" dirty="0"/>
              <a:t>比较，</a:t>
            </a:r>
            <a:r>
              <a:rPr lang="zh-CN" altLang="en-US" kern="0" dirty="0">
                <a:solidFill>
                  <a:srgbClr val="C00000"/>
                </a:solidFill>
              </a:rPr>
              <a:t>必要时</a:t>
            </a:r>
            <a:r>
              <a:rPr lang="zh-CN" altLang="en-US" kern="0" dirty="0"/>
              <a:t>交换</a:t>
            </a:r>
            <a:r>
              <a:rPr lang="en-US" altLang="zh-CN" kern="0" dirty="0"/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kern="0" dirty="0"/>
              <a:t>与</a:t>
            </a:r>
            <a:r>
              <a:rPr lang="en-US" altLang="zh-CN" kern="0" dirty="0"/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zh-CN" altLang="en-US" kern="0" dirty="0"/>
              <a:t>，</a:t>
            </a:r>
            <a:endParaRPr lang="en-US" altLang="zh-CN" kern="0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  </a:t>
            </a:r>
            <a:r>
              <a:rPr lang="en-US" altLang="zh-CN" kern="0" dirty="0">
                <a:sym typeface="Wingdings" pitchFamily="2" charset="2"/>
              </a:rPr>
              <a:t> </a:t>
            </a:r>
            <a:r>
              <a:rPr lang="zh-CN" altLang="en-US" kern="0" dirty="0">
                <a:sym typeface="Wingdings" pitchFamily="2" charset="2"/>
              </a:rPr>
              <a:t>以保证：</a:t>
            </a:r>
            <a:r>
              <a:rPr lang="en-US" altLang="zh-CN" kern="0" dirty="0">
                <a:sym typeface="Wingdings" pitchFamily="2" charset="2"/>
              </a:rPr>
              <a:t>k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  <a:r>
              <a:rPr lang="en-US" altLang="zh-CN" kern="0" dirty="0">
                <a:sym typeface="Wingdings" pitchFamily="2" charset="2"/>
              </a:rPr>
              <a:t> ≤ k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ym typeface="Wingdings" pitchFamily="2" charset="2"/>
              </a:rPr>
              <a:t>           </a:t>
            </a:r>
            <a:r>
              <a:rPr lang="en-US" altLang="zh-CN" b="1" kern="0" dirty="0">
                <a:sym typeface="Wingdings" pitchFamily="2" charset="2"/>
              </a:rPr>
              <a:t>… …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b="1" kern="0" dirty="0">
                <a:sym typeface="Wingdings" pitchFamily="2" charset="2"/>
              </a:rPr>
              <a:t>   </a:t>
            </a:r>
            <a:r>
              <a:rPr lang="en-US" altLang="zh-CN" b="1" kern="0" dirty="0">
                <a:solidFill>
                  <a:srgbClr val="C00000"/>
                </a:solidFill>
                <a:sym typeface="Wingdings" pitchFamily="2" charset="2"/>
              </a:rPr>
              <a:t>n-3. </a:t>
            </a:r>
            <a:r>
              <a:rPr lang="zh-CN" altLang="en-US" kern="0" dirty="0"/>
              <a:t>将</a:t>
            </a:r>
            <a:r>
              <a:rPr lang="en-US" altLang="zh-CN" kern="0" dirty="0"/>
              <a:t>R</a:t>
            </a:r>
            <a:r>
              <a:rPr lang="en-US" altLang="zh-CN" b="1" kern="0" baseline="-25000" dirty="0">
                <a:solidFill>
                  <a:srgbClr val="FF0000"/>
                </a:solidFill>
                <a:latin typeface="+mn-lt"/>
                <a:sym typeface="Wingdings" pitchFamily="2" charset="2"/>
              </a:rPr>
              <a:t>n-3</a:t>
            </a:r>
            <a:r>
              <a:rPr lang="en-US" altLang="zh-CN" kern="0" dirty="0"/>
              <a:t>.key</a:t>
            </a:r>
            <a:r>
              <a:rPr lang="zh-CN" altLang="en-US" kern="0" dirty="0"/>
              <a:t>与</a:t>
            </a:r>
            <a:r>
              <a:rPr lang="en-US" altLang="zh-CN" kern="0" dirty="0"/>
              <a:t>R</a:t>
            </a:r>
            <a:r>
              <a:rPr lang="en-US" altLang="zh-CN" b="1" kern="0" baseline="-25000" dirty="0">
                <a:solidFill>
                  <a:srgbClr val="FF0000"/>
                </a:solidFill>
                <a:latin typeface="+mn-lt"/>
                <a:sym typeface="Wingdings" pitchFamily="2" charset="2"/>
              </a:rPr>
              <a:t>n-2</a:t>
            </a:r>
            <a:r>
              <a:rPr lang="en-US" altLang="zh-CN" kern="0" dirty="0"/>
              <a:t>.key</a:t>
            </a:r>
            <a:r>
              <a:rPr lang="zh-CN" altLang="en-US" kern="0" dirty="0"/>
              <a:t>比较，</a:t>
            </a:r>
            <a:r>
              <a:rPr lang="zh-CN" altLang="en-US" kern="0" dirty="0">
                <a:solidFill>
                  <a:srgbClr val="C00000"/>
                </a:solidFill>
              </a:rPr>
              <a:t>必要时</a:t>
            </a:r>
            <a:r>
              <a:rPr lang="zh-CN" altLang="en-US" kern="0" dirty="0"/>
              <a:t>交换</a:t>
            </a:r>
            <a:r>
              <a:rPr lang="en-US" altLang="zh-CN" kern="0" dirty="0"/>
              <a:t>R</a:t>
            </a:r>
            <a:r>
              <a:rPr lang="en-US" altLang="zh-CN" b="1" kern="0" baseline="-25000" dirty="0">
                <a:solidFill>
                  <a:srgbClr val="FF0000"/>
                </a:solidFill>
                <a:sym typeface="Wingdings" pitchFamily="2" charset="2"/>
              </a:rPr>
              <a:t>n-3</a:t>
            </a:r>
            <a:r>
              <a:rPr lang="zh-CN" altLang="en-US" kern="0" dirty="0"/>
              <a:t>与</a:t>
            </a:r>
            <a:r>
              <a:rPr lang="en-US" altLang="zh-CN" kern="0" dirty="0"/>
              <a:t>R</a:t>
            </a:r>
            <a:r>
              <a:rPr lang="en-US" altLang="zh-CN" b="1" kern="0" baseline="-25000" dirty="0">
                <a:solidFill>
                  <a:srgbClr val="FF0000"/>
                </a:solidFill>
                <a:sym typeface="Wingdings" pitchFamily="2" charset="2"/>
              </a:rPr>
              <a:t>n-2</a:t>
            </a:r>
            <a:r>
              <a:rPr lang="zh-CN" altLang="en-US" kern="0" dirty="0"/>
              <a:t>，</a:t>
            </a:r>
            <a:endParaRPr lang="en-US" altLang="zh-CN" kern="0" dirty="0"/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/>
              <a:t>          </a:t>
            </a:r>
            <a:r>
              <a:rPr lang="en-US" altLang="zh-CN" kern="0" dirty="0">
                <a:sym typeface="Wingdings" pitchFamily="2" charset="2"/>
              </a:rPr>
              <a:t> </a:t>
            </a:r>
            <a:r>
              <a:rPr lang="zh-CN" altLang="en-US" kern="0" dirty="0">
                <a:sym typeface="Wingdings" pitchFamily="2" charset="2"/>
              </a:rPr>
              <a:t>以保证：</a:t>
            </a:r>
            <a:r>
              <a:rPr lang="en-US" altLang="zh-CN" kern="0" dirty="0">
                <a:sym typeface="Wingdings" pitchFamily="2" charset="2"/>
              </a:rPr>
              <a:t>k</a:t>
            </a:r>
            <a:r>
              <a:rPr lang="en-US" altLang="zh-CN" b="1" kern="0" baseline="-25000" dirty="0">
                <a:solidFill>
                  <a:srgbClr val="FF0000"/>
                </a:solidFill>
                <a:sym typeface="Wingdings" pitchFamily="2" charset="2"/>
              </a:rPr>
              <a:t>n-3</a:t>
            </a:r>
            <a:r>
              <a:rPr lang="en-US" altLang="zh-CN" kern="0" dirty="0">
                <a:sym typeface="Wingdings" pitchFamily="2" charset="2"/>
              </a:rPr>
              <a:t> ≤ k</a:t>
            </a:r>
            <a:r>
              <a:rPr lang="en-US" altLang="zh-CN" b="1" kern="0" baseline="-25000" dirty="0">
                <a:solidFill>
                  <a:srgbClr val="FF0000"/>
                </a:solidFill>
                <a:sym typeface="Wingdings" pitchFamily="2" charset="2"/>
              </a:rPr>
              <a:t>n-2</a:t>
            </a:r>
            <a:endParaRPr lang="en-US" altLang="zh-CN" b="1" kern="0" baseline="-25000" dirty="0">
              <a:solidFill>
                <a:srgbClr val="0000CC"/>
              </a:solidFill>
              <a:latin typeface="+mn-lt"/>
              <a:sym typeface="Wingdings" pitchFamily="2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1000" y="1676400"/>
            <a:ext cx="8763000" cy="523220"/>
          </a:xfrm>
          <a:prstGeom prst="rect">
            <a:avLst/>
          </a:prstGeom>
          <a:solidFill>
            <a:srgbClr val="003399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FF00"/>
                </a:solidFill>
                <a:sym typeface="Wingdings" pitchFamily="2" charset="2"/>
              </a:rPr>
              <a:t>-- </a:t>
            </a:r>
            <a:r>
              <a:rPr lang="zh-CN" altLang="en-US" dirty="0">
                <a:solidFill>
                  <a:srgbClr val="FFFF00"/>
                </a:solidFill>
                <a:sym typeface="Wingdings" pitchFamily="2" charset="2"/>
              </a:rPr>
              <a:t>第</a:t>
            </a:r>
            <a:r>
              <a:rPr lang="en-US" altLang="zh-CN" dirty="0">
                <a:solidFill>
                  <a:srgbClr val="FFFF00"/>
                </a:solidFill>
                <a:sym typeface="Wingdings" pitchFamily="2" charset="2"/>
              </a:rPr>
              <a:t>2</a:t>
            </a:r>
            <a:r>
              <a:rPr lang="zh-CN" altLang="en-US" dirty="0">
                <a:solidFill>
                  <a:srgbClr val="FFFF00"/>
                </a:solidFill>
                <a:sym typeface="Wingdings" pitchFamily="2" charset="2"/>
              </a:rPr>
              <a:t>趟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52600" y="1676400"/>
            <a:ext cx="79248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7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700" dirty="0">
                <a:solidFill>
                  <a:schemeClr val="bg1"/>
                </a:solidFill>
                <a:sym typeface="Wingdings" pitchFamily="2" charset="2"/>
              </a:rPr>
              <a:t>前</a:t>
            </a:r>
            <a:r>
              <a:rPr lang="en-US" altLang="zh-CN" sz="2700" dirty="0">
                <a:solidFill>
                  <a:schemeClr val="bg1"/>
                </a:solidFill>
                <a:sym typeface="Wingdings" pitchFamily="2" charset="2"/>
              </a:rPr>
              <a:t>n-1</a:t>
            </a:r>
            <a:r>
              <a:rPr lang="zh-CN" altLang="en-US" sz="2700" dirty="0">
                <a:solidFill>
                  <a:schemeClr val="bg1"/>
                </a:solidFill>
                <a:sym typeface="Wingdings" pitchFamily="2" charset="2"/>
              </a:rPr>
              <a:t>个记录中的最大值，到达</a:t>
            </a:r>
            <a:r>
              <a:rPr lang="en-US" altLang="zh-CN" sz="2700" dirty="0">
                <a:solidFill>
                  <a:schemeClr val="bg1"/>
                </a:solidFill>
                <a:sym typeface="Wingdings" pitchFamily="2" charset="2"/>
              </a:rPr>
              <a:t>record[n-2]</a:t>
            </a:r>
            <a:r>
              <a:rPr lang="zh-CN" altLang="en-US" sz="2700" dirty="0">
                <a:solidFill>
                  <a:schemeClr val="bg1"/>
                </a:solidFill>
                <a:sym typeface="Wingdings" pitchFamily="2" charset="2"/>
              </a:rPr>
              <a:t>中</a:t>
            </a:r>
            <a:endParaRPr lang="zh-CN" altLang="en-US" sz="2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8.4.1 </a:t>
            </a:r>
            <a:r>
              <a:rPr lang="zh-CN" altLang="en-US" dirty="0">
                <a:ea typeface="黑体" pitchFamily="2" charset="-122"/>
              </a:rPr>
              <a:t>冒泡排序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基本方法：执行</a:t>
            </a:r>
            <a:r>
              <a:rPr lang="en-US" altLang="zh-CN" kern="0" dirty="0">
                <a:solidFill>
                  <a:srgbClr val="008000"/>
                </a:solidFill>
                <a:latin typeface="+mn-lt"/>
              </a:rPr>
              <a:t>n-1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趟冒泡</a:t>
            </a:r>
            <a:endParaRPr lang="en-US" altLang="zh-CN" kern="0" dirty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  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b="1" kern="0" dirty="0">
                <a:latin typeface="+mn-lt"/>
              </a:rPr>
              <a:t>   </a:t>
            </a:r>
            <a:r>
              <a:rPr lang="en-US" altLang="zh-CN" b="1" kern="0" dirty="0">
                <a:solidFill>
                  <a:srgbClr val="C00000"/>
                </a:solidFill>
                <a:latin typeface="+mn-lt"/>
              </a:rPr>
              <a:t>0.    </a:t>
            </a:r>
            <a:r>
              <a:rPr lang="zh-CN" altLang="en-US" kern="0" dirty="0">
                <a:latin typeface="+mn-lt"/>
              </a:rPr>
              <a:t>将</a:t>
            </a:r>
            <a:r>
              <a:rPr lang="en-US" altLang="zh-CN" kern="0" dirty="0">
                <a:latin typeface="+mn-lt"/>
              </a:rPr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>
                <a:latin typeface="+mn-lt"/>
              </a:rPr>
              <a:t>.key</a:t>
            </a:r>
            <a:r>
              <a:rPr lang="zh-CN" altLang="en-US" kern="0" dirty="0">
                <a:latin typeface="+mn-lt"/>
              </a:rPr>
              <a:t>与</a:t>
            </a:r>
            <a:r>
              <a:rPr lang="en-US" altLang="zh-CN" kern="0" dirty="0">
                <a:latin typeface="+mn-lt"/>
              </a:rPr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</a:rPr>
              <a:t>1</a:t>
            </a:r>
            <a:r>
              <a:rPr lang="en-US" altLang="zh-CN" kern="0" dirty="0">
                <a:latin typeface="+mn-lt"/>
              </a:rPr>
              <a:t>.key</a:t>
            </a:r>
            <a:r>
              <a:rPr lang="zh-CN" altLang="en-US" kern="0" dirty="0">
                <a:latin typeface="+mn-lt"/>
              </a:rPr>
              <a:t>比较，</a:t>
            </a:r>
            <a:r>
              <a:rPr lang="zh-CN" altLang="en-US" kern="0" dirty="0">
                <a:solidFill>
                  <a:srgbClr val="C00000"/>
                </a:solidFill>
                <a:latin typeface="+mn-lt"/>
              </a:rPr>
              <a:t>必要时</a:t>
            </a:r>
            <a:r>
              <a:rPr lang="zh-CN" altLang="en-US" kern="0" dirty="0">
                <a:latin typeface="+mn-lt"/>
              </a:rPr>
              <a:t>交换</a:t>
            </a:r>
            <a:r>
              <a:rPr lang="en-US" altLang="zh-CN" kern="0" dirty="0">
                <a:latin typeface="+mn-lt"/>
              </a:rPr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</a:rPr>
              <a:t>0</a:t>
            </a:r>
            <a:r>
              <a:rPr lang="zh-CN" altLang="en-US" kern="0" dirty="0">
                <a:latin typeface="+mn-lt"/>
              </a:rPr>
              <a:t>与</a:t>
            </a:r>
            <a:r>
              <a:rPr lang="en-US" altLang="zh-CN" kern="0" dirty="0">
                <a:latin typeface="+mn-lt"/>
              </a:rPr>
              <a:t>R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>
                <a:latin typeface="+mn-lt"/>
              </a:rPr>
              <a:t>，</a:t>
            </a:r>
            <a:endParaRPr lang="en-US" altLang="zh-CN" kern="0" dirty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</a:t>
            </a:r>
            <a:r>
              <a:rPr lang="en-US" altLang="zh-CN" kern="0" dirty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>
                <a:latin typeface="+mn-lt"/>
                <a:sym typeface="Wingdings" pitchFamily="2" charset="2"/>
              </a:rPr>
              <a:t>以保证：</a:t>
            </a:r>
            <a:r>
              <a:rPr lang="en-US" altLang="zh-CN" kern="0" dirty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0</a:t>
            </a:r>
            <a:r>
              <a:rPr lang="en-US" altLang="zh-CN" kern="0" dirty="0">
                <a:sym typeface="Wingdings" pitchFamily="2" charset="2"/>
              </a:rPr>
              <a:t> ≤ </a:t>
            </a:r>
            <a:r>
              <a:rPr lang="en-US" altLang="zh-CN" kern="0" dirty="0">
                <a:latin typeface="+mn-lt"/>
                <a:sym typeface="Wingdings" pitchFamily="2" charset="2"/>
              </a:rPr>
              <a:t>k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1</a:t>
            </a:r>
          </a:p>
        </p:txBody>
      </p:sp>
      <p:sp>
        <p:nvSpPr>
          <p:cNvPr id="7" name="矩形 6"/>
          <p:cNvSpPr/>
          <p:nvPr/>
        </p:nvSpPr>
        <p:spPr>
          <a:xfrm>
            <a:off x="381000" y="1676400"/>
            <a:ext cx="8763000" cy="523220"/>
          </a:xfrm>
          <a:prstGeom prst="rect">
            <a:avLst/>
          </a:prstGeom>
          <a:solidFill>
            <a:srgbClr val="003399"/>
          </a:solidFill>
          <a:ln w="2857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FFFF00"/>
                </a:solidFill>
                <a:sym typeface="Wingdings" pitchFamily="2" charset="2"/>
              </a:rPr>
              <a:t>-- </a:t>
            </a:r>
            <a:r>
              <a:rPr lang="zh-CN" altLang="en-US" dirty="0">
                <a:solidFill>
                  <a:srgbClr val="FFFF00"/>
                </a:solidFill>
                <a:sym typeface="Wingdings" pitchFamily="2" charset="2"/>
              </a:rPr>
              <a:t>第</a:t>
            </a:r>
            <a:r>
              <a:rPr lang="en-US" altLang="zh-CN" dirty="0">
                <a:solidFill>
                  <a:srgbClr val="FFFF00"/>
                </a:solidFill>
                <a:sym typeface="Wingdings" pitchFamily="2" charset="2"/>
              </a:rPr>
              <a:t>n-1</a:t>
            </a:r>
            <a:r>
              <a:rPr lang="zh-CN" altLang="en-US" dirty="0">
                <a:solidFill>
                  <a:srgbClr val="FFFF00"/>
                </a:solidFill>
                <a:sym typeface="Wingdings" pitchFamily="2" charset="2"/>
              </a:rPr>
              <a:t>趟</a:t>
            </a: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09800" y="1676400"/>
            <a:ext cx="7315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7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700" dirty="0">
                <a:solidFill>
                  <a:schemeClr val="bg1"/>
                </a:solidFill>
                <a:sym typeface="Wingdings" pitchFamily="2" charset="2"/>
              </a:rPr>
              <a:t>前</a:t>
            </a:r>
            <a:r>
              <a:rPr lang="en-US" altLang="zh-CN" sz="2700" dirty="0">
                <a:solidFill>
                  <a:schemeClr val="bg1"/>
                </a:solidFill>
                <a:sym typeface="Wingdings" pitchFamily="2" charset="2"/>
              </a:rPr>
              <a:t>2</a:t>
            </a:r>
            <a:r>
              <a:rPr lang="zh-CN" altLang="en-US" sz="2700" dirty="0">
                <a:solidFill>
                  <a:schemeClr val="bg1"/>
                </a:solidFill>
                <a:sym typeface="Wingdings" pitchFamily="2" charset="2"/>
              </a:rPr>
              <a:t>个记录中的最大值，到达</a:t>
            </a:r>
            <a:r>
              <a:rPr lang="en-US" altLang="zh-CN" sz="2700" dirty="0">
                <a:solidFill>
                  <a:schemeClr val="bg1"/>
                </a:solidFill>
                <a:sym typeface="Wingdings" pitchFamily="2" charset="2"/>
              </a:rPr>
              <a:t>record[1]</a:t>
            </a:r>
            <a:r>
              <a:rPr lang="zh-CN" altLang="en-US" sz="2700" dirty="0">
                <a:solidFill>
                  <a:schemeClr val="bg1"/>
                </a:solidFill>
                <a:sym typeface="Wingdings" pitchFamily="2" charset="2"/>
              </a:rPr>
              <a:t>中</a:t>
            </a:r>
            <a:endParaRPr lang="zh-CN" altLang="en-US" sz="2700" dirty="0"/>
          </a:p>
        </p:txBody>
      </p:sp>
      <p:sp>
        <p:nvSpPr>
          <p:cNvPr id="9" name="下箭头 8"/>
          <p:cNvSpPr/>
          <p:nvPr/>
        </p:nvSpPr>
        <p:spPr bwMode="auto">
          <a:xfrm>
            <a:off x="3886200" y="3352800"/>
            <a:ext cx="533400" cy="5334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43000" y="3866007"/>
            <a:ext cx="7010400" cy="1772793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</a:rPr>
              <a:t>每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趟冒泡：</a:t>
            </a:r>
            <a:r>
              <a:rPr lang="zh-CN" altLang="en-US" dirty="0"/>
              <a:t>通过</a:t>
            </a:r>
            <a:r>
              <a:rPr lang="zh-CN" altLang="en-US" dirty="0">
                <a:solidFill>
                  <a:srgbClr val="0000CC"/>
                </a:solidFill>
              </a:rPr>
              <a:t>相邻</a:t>
            </a:r>
            <a:r>
              <a:rPr lang="zh-CN" altLang="en-US" dirty="0"/>
              <a:t>记录的比较，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</a:t>
            </a:r>
            <a:r>
              <a:rPr lang="zh-CN" altLang="en-US" dirty="0"/>
              <a:t>使得：较大的记录，向后移动</a:t>
            </a:r>
            <a:endParaRPr lang="en-US" altLang="zh-CN" dirty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           </a:t>
            </a:r>
            <a:r>
              <a:rPr lang="zh-CN" altLang="en-US" dirty="0"/>
              <a:t>较小的记录，向前移动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8.4.1 </a:t>
            </a:r>
            <a:r>
              <a:rPr lang="zh-CN" altLang="en-US" dirty="0">
                <a:ea typeface="黑体" pitchFamily="2" charset="-122"/>
              </a:rPr>
              <a:t>冒泡排序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76, 13, 27, 49*</a:t>
            </a:r>
            <a:r>
              <a:rPr lang="zh-CN" altLang="en-US" kern="0" dirty="0">
                <a:latin typeface="+mn-lt"/>
              </a:rPr>
              <a:t>，要求：递增排序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219201" y="1686580"/>
            <a:ext cx="6400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49, 38, 65, 97, 76, 13, 27, 49*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219201" y="2209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38, 49, </a:t>
            </a:r>
            <a:r>
              <a:rPr lang="en-US" altLang="zh-CN" dirty="0"/>
              <a:t>65, 97, 76, 13, 27, 49*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1219201" y="2819400"/>
            <a:ext cx="6553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65, 97, 76, 13, 27, 49*</a:t>
            </a:r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1" y="40771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4800" y="46715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04801" y="52578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304800" y="583584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第</a:t>
            </a:r>
            <a:r>
              <a:rPr lang="en-US" altLang="zh-CN" sz="2600" dirty="0">
                <a:solidFill>
                  <a:schemeClr val="bg1"/>
                </a:solidFill>
              </a:rPr>
              <a:t>1</a:t>
            </a:r>
            <a:r>
              <a:rPr lang="zh-CN" altLang="en-US" sz="2600" dirty="0">
                <a:solidFill>
                  <a:schemeClr val="bg1"/>
                </a:solidFill>
              </a:rPr>
              <a:t>趟冒泡：</a:t>
            </a: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1" y="37104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j=3</a:t>
            </a:r>
            <a:endParaRPr lang="zh-CN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219201" y="3450342"/>
            <a:ext cx="6553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65, 97, 76, 13, 27, 49*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3276601" y="38313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1219201" y="4015299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38, 49, 65, </a:t>
            </a:r>
            <a:r>
              <a:rPr lang="en-US" altLang="zh-CN" dirty="0">
                <a:solidFill>
                  <a:srgbClr val="990099"/>
                </a:solidFill>
              </a:rPr>
              <a:t>76, 97</a:t>
            </a:r>
            <a:r>
              <a:rPr lang="en-US" altLang="zh-CN" dirty="0"/>
              <a:t>, 13, 27, 49*</a:t>
            </a:r>
            <a:endParaRPr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467816" y="42885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57201" y="4866585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j=5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3810001" y="44409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1219201" y="4616742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38, 49, 65, 76, </a:t>
            </a:r>
            <a:r>
              <a:rPr lang="en-US" altLang="zh-CN" dirty="0">
                <a:solidFill>
                  <a:srgbClr val="990099"/>
                </a:solidFill>
              </a:rPr>
              <a:t>13, 97</a:t>
            </a:r>
            <a:r>
              <a:rPr lang="en-US" altLang="zh-CN" dirty="0"/>
              <a:t>, 27, 49*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 bwMode="auto">
          <a:xfrm>
            <a:off x="4495801" y="5050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8" name="矩形 47"/>
          <p:cNvSpPr/>
          <p:nvPr/>
        </p:nvSpPr>
        <p:spPr>
          <a:xfrm>
            <a:off x="1219201" y="5181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38, 49, 65, 76, 13, </a:t>
            </a:r>
            <a:r>
              <a:rPr lang="en-US" altLang="zh-CN" dirty="0">
                <a:solidFill>
                  <a:srgbClr val="990099"/>
                </a:solidFill>
              </a:rPr>
              <a:t>27, 97</a:t>
            </a:r>
            <a:r>
              <a:rPr lang="en-US" altLang="zh-CN" dirty="0"/>
              <a:t>, 49*</a:t>
            </a:r>
            <a:endParaRPr lang="zh-CN" altLang="en-US" dirty="0"/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5029201" y="5562600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0" name="矩形 49"/>
          <p:cNvSpPr/>
          <p:nvPr/>
        </p:nvSpPr>
        <p:spPr>
          <a:xfrm>
            <a:off x="457201" y="54630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j=6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1219201" y="5791200"/>
            <a:ext cx="6553200" cy="578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38, 49, 65, 76, 13, 27, </a:t>
            </a:r>
            <a:r>
              <a:rPr lang="en-US" altLang="zh-CN" dirty="0">
                <a:solidFill>
                  <a:srgbClr val="990099"/>
                </a:solidFill>
              </a:rPr>
              <a:t>49*, </a:t>
            </a:r>
            <a:r>
              <a:rPr lang="en-US" altLang="zh-CN" dirty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j=0, 1, …, </a:t>
            </a:r>
            <a:r>
              <a:rPr lang="en-US" altLang="zh-CN" sz="2600" dirty="0">
                <a:solidFill>
                  <a:srgbClr val="FFFF00"/>
                </a:solidFill>
              </a:rPr>
              <a:t>n-2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对任一</a:t>
            </a:r>
            <a:r>
              <a:rPr lang="en-US" altLang="zh-CN" sz="2600" dirty="0">
                <a:solidFill>
                  <a:schemeClr val="bg1"/>
                </a:solidFill>
              </a:rPr>
              <a:t>j</a:t>
            </a:r>
            <a:r>
              <a:rPr lang="zh-CN" altLang="en-US" sz="2600" dirty="0">
                <a:solidFill>
                  <a:schemeClr val="bg1"/>
                </a:solidFill>
              </a:rPr>
              <a:t>，若</a:t>
            </a:r>
            <a:r>
              <a:rPr lang="en-US" altLang="zh-CN" sz="2600" dirty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>
                <a:solidFill>
                  <a:srgbClr val="FFFF00"/>
                </a:solidFill>
              </a:rPr>
              <a:t>&gt;</a:t>
            </a:r>
            <a:r>
              <a:rPr lang="en-US" altLang="zh-CN" sz="2600" dirty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则，交换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33" grpId="0"/>
      <p:bldP spid="34" grpId="0"/>
      <p:bldP spid="35" grpId="0"/>
      <p:bldP spid="36" grpId="0"/>
      <p:bldP spid="37" grpId="0"/>
      <p:bldP spid="42" grpId="0"/>
      <p:bldP spid="43" grpId="0"/>
      <p:bldP spid="44" grpId="0"/>
      <p:bldP spid="46" grpId="0"/>
      <p:bldP spid="48" grpId="0"/>
      <p:bldP spid="50" grpId="0"/>
      <p:bldP spid="5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8.4.1 </a:t>
            </a:r>
            <a:r>
              <a:rPr lang="zh-CN" altLang="en-US" dirty="0">
                <a:ea typeface="黑体" pitchFamily="2" charset="-122"/>
              </a:rPr>
              <a:t>冒泡排序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76, 13, 27, 49*</a:t>
            </a:r>
            <a:r>
              <a:rPr lang="zh-CN" altLang="en-US" kern="0" dirty="0">
                <a:latin typeface="+mn-lt"/>
              </a:rPr>
              <a:t>，要求：递增排序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1" y="40771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4800" y="46715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304801" y="52578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第</a:t>
            </a:r>
            <a:r>
              <a:rPr lang="en-US" altLang="zh-CN" sz="2600" dirty="0">
                <a:solidFill>
                  <a:schemeClr val="bg1"/>
                </a:solidFill>
              </a:rPr>
              <a:t>2</a:t>
            </a:r>
            <a:r>
              <a:rPr lang="zh-CN" altLang="en-US" sz="2600" dirty="0">
                <a:solidFill>
                  <a:schemeClr val="bg1"/>
                </a:solidFill>
              </a:rPr>
              <a:t>趟冒泡：</a:t>
            </a: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1" y="37104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j=3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3276601" y="38313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467816" y="42885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j=4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457201" y="4866585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j=5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3810001" y="44409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7" name="直接箭头连接符 46"/>
          <p:cNvCxnSpPr/>
          <p:nvPr/>
        </p:nvCxnSpPr>
        <p:spPr bwMode="auto">
          <a:xfrm>
            <a:off x="4495801" y="5050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j=0, 1, …, </a:t>
            </a:r>
            <a:r>
              <a:rPr lang="en-US" altLang="zh-CN" sz="2600" dirty="0">
                <a:solidFill>
                  <a:srgbClr val="FFFF00"/>
                </a:solidFill>
              </a:rPr>
              <a:t>n-3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对任一</a:t>
            </a:r>
            <a:r>
              <a:rPr lang="en-US" altLang="zh-CN" sz="2600" dirty="0">
                <a:solidFill>
                  <a:schemeClr val="bg1"/>
                </a:solidFill>
              </a:rPr>
              <a:t>j</a:t>
            </a:r>
            <a:r>
              <a:rPr lang="zh-CN" altLang="en-US" sz="2600" dirty="0">
                <a:solidFill>
                  <a:schemeClr val="bg1"/>
                </a:solidFill>
              </a:rPr>
              <a:t>，若</a:t>
            </a:r>
            <a:r>
              <a:rPr lang="en-US" altLang="zh-CN" sz="2600" dirty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>
                <a:solidFill>
                  <a:srgbClr val="FFFF00"/>
                </a:solidFill>
              </a:rPr>
              <a:t>&gt;</a:t>
            </a:r>
            <a:r>
              <a:rPr lang="en-US" altLang="zh-CN" sz="2600" dirty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则，交换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219200" y="1631757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65, 76, 13, 27, 49*, </a:t>
            </a:r>
            <a:r>
              <a:rPr lang="en-US" altLang="zh-CN" dirty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219200" y="2209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65, 76, 13, 27, 49*, </a:t>
            </a:r>
            <a:r>
              <a:rPr lang="en-US" altLang="zh-CN" dirty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219200" y="2819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65, 76, 13, 27, 49*, </a:t>
            </a:r>
            <a:r>
              <a:rPr lang="en-US" altLang="zh-CN" dirty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219200" y="3429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65, 76, 13, 27, 49*, </a:t>
            </a:r>
            <a:r>
              <a:rPr lang="en-US" altLang="zh-CN" dirty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19200" y="40172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38, 49, 65, </a:t>
            </a:r>
            <a:r>
              <a:rPr lang="en-US" altLang="zh-CN" dirty="0">
                <a:solidFill>
                  <a:srgbClr val="990099"/>
                </a:solidFill>
              </a:rPr>
              <a:t>13, 76, </a:t>
            </a:r>
            <a:r>
              <a:rPr lang="en-US" altLang="zh-CN" dirty="0"/>
              <a:t>27, 49*, </a:t>
            </a:r>
            <a:r>
              <a:rPr lang="en-US" altLang="zh-CN" dirty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1219200" y="46268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38, 49, 65, 13, </a:t>
            </a:r>
            <a:r>
              <a:rPr lang="en-US" altLang="zh-CN" dirty="0">
                <a:solidFill>
                  <a:srgbClr val="990099"/>
                </a:solidFill>
              </a:rPr>
              <a:t>27, 76, </a:t>
            </a:r>
            <a:r>
              <a:rPr lang="en-US" altLang="zh-CN" dirty="0"/>
              <a:t>49*, </a:t>
            </a:r>
            <a:r>
              <a:rPr lang="en-US" altLang="zh-CN" dirty="0">
                <a:solidFill>
                  <a:srgbClr val="008000"/>
                </a:solidFill>
              </a:rPr>
              <a:t>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219200" y="5236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38, 49, 65, 13, </a:t>
            </a:r>
            <a:r>
              <a:rPr lang="en-US" altLang="zh-CN" dirty="0">
                <a:solidFill>
                  <a:srgbClr val="990099"/>
                </a:solidFill>
              </a:rPr>
              <a:t>27, 49*, </a:t>
            </a:r>
            <a:r>
              <a:rPr lang="en-US" altLang="zh-CN" dirty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3" grpId="0"/>
      <p:bldP spid="44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8.2.1 </a:t>
            </a:r>
            <a:r>
              <a:rPr lang="zh-CN" altLang="en-US" dirty="0">
                <a:ea typeface="黑体" pitchFamily="2" charset="-122"/>
              </a:rPr>
              <a:t>直接插入排序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insertSort</a:t>
            </a:r>
            <a:r>
              <a:rPr lang="en-US" altLang="zh-CN" kern="0" dirty="0">
                <a:latin typeface="+mn-lt"/>
              </a:rPr>
              <a:t>(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{ 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, j;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>
                <a:latin typeface="+mn-lt"/>
              </a:rPr>
              <a:t>temp,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>
                <a:latin typeface="+mn-lt"/>
              </a:rPr>
              <a:t> data = 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for( </a:t>
            </a:r>
            <a:r>
              <a:rPr lang="en-US" altLang="zh-CN" kern="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=1</a:t>
            </a:r>
            <a:r>
              <a:rPr lang="en-US" altLang="zh-CN" kern="0" dirty="0">
                <a:latin typeface="+mn-lt"/>
              </a:rPr>
              <a:t>;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&lt;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-&gt;n;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</a:t>
            </a:r>
            <a:r>
              <a:rPr lang="en-US" altLang="zh-CN" kern="0" dirty="0">
                <a:solidFill>
                  <a:srgbClr val="008000"/>
                </a:solidFill>
                <a:latin typeface="+mn-lt"/>
              </a:rPr>
              <a:t>temp = data[</a:t>
            </a:r>
            <a:r>
              <a:rPr lang="en-US" altLang="zh-CN" kern="0" dirty="0" err="1">
                <a:solidFill>
                  <a:srgbClr val="008000"/>
                </a:solidFill>
                <a:latin typeface="+mn-lt"/>
              </a:rPr>
              <a:t>i</a:t>
            </a:r>
            <a:r>
              <a:rPr lang="en-US" altLang="zh-CN" kern="0" dirty="0">
                <a:solidFill>
                  <a:srgbClr val="008000"/>
                </a:solidFill>
                <a:latin typeface="+mn-lt"/>
              </a:rPr>
              <a:t>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for( </a:t>
            </a: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j= i-1</a:t>
            </a:r>
            <a:r>
              <a:rPr lang="en-US" altLang="zh-CN" kern="0" dirty="0">
                <a:latin typeface="+mn-lt"/>
              </a:rPr>
              <a:t>;  j&gt;=0;  j--)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  if( data[ j].key </a:t>
            </a:r>
            <a:r>
              <a:rPr lang="en-US" altLang="zh-CN" b="1" kern="0" dirty="0">
                <a:solidFill>
                  <a:srgbClr val="008000"/>
                </a:solidFill>
                <a:latin typeface="+mn-lt"/>
              </a:rPr>
              <a:t>&gt;</a:t>
            </a:r>
            <a:r>
              <a:rPr lang="en-US" altLang="zh-CN" kern="0" dirty="0">
                <a:solidFill>
                  <a:srgbClr val="008000"/>
                </a:solidFill>
                <a:latin typeface="+mn-lt"/>
              </a:rPr>
              <a:t> </a:t>
            </a:r>
            <a:r>
              <a:rPr lang="en-US" altLang="zh-CN" kern="0" dirty="0" err="1">
                <a:solidFill>
                  <a:srgbClr val="008000"/>
                </a:solidFill>
              </a:rPr>
              <a:t>temp.key</a:t>
            </a:r>
            <a:r>
              <a:rPr lang="en-US" altLang="zh-CN" kern="0" dirty="0">
                <a:solidFill>
                  <a:srgbClr val="008000"/>
                </a:solidFill>
              </a:rPr>
              <a:t> </a:t>
            </a:r>
            <a:r>
              <a:rPr lang="en-US" altLang="zh-CN" kern="0" dirty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      data[ j+1] = data[ j];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  </a:t>
            </a: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else     break;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}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        if( j != i-1)   </a:t>
            </a:r>
            <a:r>
              <a:rPr lang="en-US" altLang="zh-CN" kern="0" dirty="0">
                <a:latin typeface="+mn-lt"/>
              </a:rPr>
              <a:t>data[ j+1] = temp;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}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}  </a:t>
            </a:r>
          </a:p>
        </p:txBody>
      </p:sp>
      <p:sp>
        <p:nvSpPr>
          <p:cNvPr id="28" name="矩形 27"/>
          <p:cNvSpPr/>
          <p:nvPr/>
        </p:nvSpPr>
        <p:spPr>
          <a:xfrm>
            <a:off x="3048000" y="5960730"/>
            <a:ext cx="605005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990099"/>
                </a:solidFill>
              </a:rPr>
              <a:t>//</a:t>
            </a:r>
            <a:r>
              <a:rPr lang="zh-CN" altLang="en-US" sz="2600" kern="0" dirty="0">
                <a:solidFill>
                  <a:srgbClr val="990099"/>
                </a:solidFill>
              </a:rPr>
              <a:t>若 </a:t>
            </a:r>
            <a:r>
              <a:rPr lang="en-US" altLang="zh-CN" sz="2600" kern="0" dirty="0">
                <a:solidFill>
                  <a:srgbClr val="990099"/>
                </a:solidFill>
              </a:rPr>
              <a:t>j==i-1</a:t>
            </a:r>
            <a:r>
              <a:rPr lang="zh-CN" altLang="en-US" sz="2600" kern="0" dirty="0">
                <a:solidFill>
                  <a:srgbClr val="990099"/>
                </a:solidFill>
              </a:rPr>
              <a:t>，则没人向后移动 </a:t>
            </a:r>
            <a:r>
              <a:rPr lang="en-US" altLang="zh-CN" sz="2600" kern="0" dirty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sz="2600" kern="0" dirty="0">
                <a:solidFill>
                  <a:srgbClr val="990099"/>
                </a:solidFill>
              </a:rPr>
              <a:t>不用复制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6800" y="2455530"/>
            <a:ext cx="401424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zh-CN" altLang="en-US" sz="2600" kern="0" dirty="0">
                <a:solidFill>
                  <a:srgbClr val="0000CC"/>
                </a:solidFill>
              </a:rPr>
              <a:t>为</a:t>
            </a:r>
            <a:r>
              <a:rPr lang="en-US" altLang="zh-CN" sz="2600" kern="0" dirty="0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>
                <a:solidFill>
                  <a:srgbClr val="C00000"/>
                </a:solidFill>
              </a:rPr>
              <a:t>1</a:t>
            </a:r>
            <a:r>
              <a:rPr lang="en-US" altLang="zh-CN" sz="2600" kern="0" dirty="0">
                <a:solidFill>
                  <a:srgbClr val="C00000"/>
                </a:solidFill>
              </a:rPr>
              <a:t>,</a:t>
            </a:r>
            <a:r>
              <a:rPr lang="en-US" altLang="zh-CN" sz="2600" kern="0" dirty="0">
                <a:solidFill>
                  <a:srgbClr val="0000CC"/>
                </a:solidFill>
              </a:rPr>
              <a:t> …, R</a:t>
            </a:r>
            <a:r>
              <a:rPr lang="en-US" altLang="zh-CN" sz="2600" b="1" kern="0" baseline="-25000" dirty="0">
                <a:solidFill>
                  <a:srgbClr val="0000CC"/>
                </a:solidFill>
              </a:rPr>
              <a:t>n-1</a:t>
            </a:r>
            <a:r>
              <a:rPr lang="zh-CN" altLang="en-US" sz="2600" kern="0" dirty="0">
                <a:solidFill>
                  <a:srgbClr val="0000CC"/>
                </a:solidFill>
              </a:rPr>
              <a:t>找插入位置</a:t>
            </a:r>
            <a:endParaRPr lang="zh-CN" altLang="en-US" sz="2600" b="1" kern="0" baseline="-25000" dirty="0">
              <a:solidFill>
                <a:srgbClr val="0000CC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19600" y="3387060"/>
            <a:ext cx="404309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en-US" altLang="zh-CN" sz="2600" kern="0" dirty="0" err="1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 err="1">
                <a:solidFill>
                  <a:srgbClr val="0000CC"/>
                </a:solidFill>
              </a:rPr>
              <a:t>i</a:t>
            </a:r>
            <a:r>
              <a:rPr lang="zh-CN" altLang="en-US" sz="2600" kern="0" dirty="0">
                <a:solidFill>
                  <a:srgbClr val="0000CC"/>
                </a:solidFill>
              </a:rPr>
              <a:t>依次与</a:t>
            </a:r>
            <a:r>
              <a:rPr lang="en-US" altLang="zh-CN" sz="2600" kern="0" dirty="0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>
                <a:solidFill>
                  <a:srgbClr val="0000CC"/>
                </a:solidFill>
              </a:rPr>
              <a:t>i-1</a:t>
            </a:r>
            <a:r>
              <a:rPr lang="en-US" altLang="zh-CN" sz="2600" kern="0" dirty="0">
                <a:solidFill>
                  <a:srgbClr val="0000CC"/>
                </a:solidFill>
              </a:rPr>
              <a:t>, K</a:t>
            </a:r>
            <a:r>
              <a:rPr lang="en-US" altLang="zh-CN" sz="2600" b="1" kern="0" baseline="-25000" dirty="0">
                <a:solidFill>
                  <a:srgbClr val="0000CC"/>
                </a:solidFill>
              </a:rPr>
              <a:t>i-2</a:t>
            </a:r>
            <a:r>
              <a:rPr lang="en-US" altLang="zh-CN" sz="2600" kern="0" dirty="0">
                <a:solidFill>
                  <a:srgbClr val="0000CC"/>
                </a:solidFill>
              </a:rPr>
              <a:t>, ... </a:t>
            </a:r>
            <a:r>
              <a:rPr lang="zh-CN" altLang="en-US" sz="2600" kern="0" dirty="0">
                <a:solidFill>
                  <a:srgbClr val="0000CC"/>
                </a:solidFill>
              </a:rPr>
              <a:t>比较</a:t>
            </a:r>
            <a:endParaRPr lang="zh-CN" altLang="en-US" sz="2600" b="1" kern="0" baseline="-25000" dirty="0">
              <a:solidFill>
                <a:srgbClr val="0000C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4000" y="4413237"/>
            <a:ext cx="103746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后移</a:t>
            </a:r>
            <a:endParaRPr lang="zh-CN" altLang="en-US" sz="2600" b="1" kern="0" baseline="-25000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3600" y="5503530"/>
            <a:ext cx="312777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在下标</a:t>
            </a:r>
            <a:r>
              <a:rPr lang="en-US" altLang="zh-CN" sz="2600" kern="0" dirty="0">
                <a:solidFill>
                  <a:srgbClr val="C00000"/>
                </a:solidFill>
              </a:rPr>
              <a:t>j+1</a:t>
            </a:r>
            <a:r>
              <a:rPr lang="zh-CN" altLang="en-US" sz="2600" kern="0" dirty="0">
                <a:solidFill>
                  <a:srgbClr val="C00000"/>
                </a:solidFill>
              </a:rPr>
              <a:t>处插入</a:t>
            </a:r>
            <a:r>
              <a:rPr lang="en-US" altLang="zh-CN" sz="2600" kern="0" dirty="0" err="1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err="1">
                <a:solidFill>
                  <a:srgbClr val="C00000"/>
                </a:solidFill>
              </a:rPr>
              <a:t>i</a:t>
            </a:r>
            <a:endParaRPr lang="zh-CN" altLang="en-US" sz="2600" b="1" kern="0" baseline="-250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" y="2927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{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43000" y="3810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{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05600" y="3827130"/>
            <a:ext cx="237116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zh-CN" altLang="en-US" sz="2600" kern="0" dirty="0">
                <a:solidFill>
                  <a:srgbClr val="0000CC"/>
                </a:solidFill>
              </a:rPr>
              <a:t>寻找插入位置</a:t>
            </a:r>
            <a:endParaRPr lang="zh-CN" altLang="en-US" sz="2600" b="1" kern="0" baseline="-25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8.4.1 </a:t>
            </a:r>
            <a:r>
              <a:rPr lang="zh-CN" altLang="en-US" dirty="0">
                <a:ea typeface="黑体" pitchFamily="2" charset="-122"/>
              </a:rPr>
              <a:t>冒泡排序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76, 13, 27, 49*</a:t>
            </a:r>
            <a:r>
              <a:rPr lang="zh-CN" altLang="en-US" kern="0" dirty="0">
                <a:latin typeface="+mn-lt"/>
              </a:rPr>
              <a:t>，要求：递增排序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1" y="40771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04800" y="46715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第</a:t>
            </a:r>
            <a:r>
              <a:rPr lang="en-US" altLang="zh-CN" sz="2600" dirty="0">
                <a:solidFill>
                  <a:schemeClr val="bg1"/>
                </a:solidFill>
              </a:rPr>
              <a:t>3</a:t>
            </a:r>
            <a:r>
              <a:rPr lang="zh-CN" altLang="en-US" sz="2600" dirty="0">
                <a:solidFill>
                  <a:schemeClr val="bg1"/>
                </a:solidFill>
              </a:rPr>
              <a:t>趟冒泡：</a:t>
            </a: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1" y="37104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j=3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3276601" y="38313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3" name="矩形 42"/>
          <p:cNvSpPr/>
          <p:nvPr/>
        </p:nvSpPr>
        <p:spPr>
          <a:xfrm>
            <a:off x="467816" y="42885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j=4</a:t>
            </a:r>
            <a:endParaRPr lang="zh-CN" altLang="en-US" dirty="0"/>
          </a:p>
        </p:txBody>
      </p:sp>
      <p:cxnSp>
        <p:nvCxnSpPr>
          <p:cNvPr id="45" name="直接箭头连接符 44"/>
          <p:cNvCxnSpPr/>
          <p:nvPr/>
        </p:nvCxnSpPr>
        <p:spPr bwMode="auto">
          <a:xfrm>
            <a:off x="3810001" y="44409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j=0, 1, …, </a:t>
            </a:r>
            <a:r>
              <a:rPr lang="en-US" altLang="zh-CN" sz="2600" dirty="0">
                <a:solidFill>
                  <a:srgbClr val="FFFF00"/>
                </a:solidFill>
              </a:rPr>
              <a:t>n-4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对任一</a:t>
            </a:r>
            <a:r>
              <a:rPr lang="en-US" altLang="zh-CN" sz="2600" dirty="0">
                <a:solidFill>
                  <a:schemeClr val="bg1"/>
                </a:solidFill>
              </a:rPr>
              <a:t>j</a:t>
            </a:r>
            <a:r>
              <a:rPr lang="zh-CN" altLang="en-US" sz="2600" dirty="0">
                <a:solidFill>
                  <a:schemeClr val="bg1"/>
                </a:solidFill>
              </a:rPr>
              <a:t>，若</a:t>
            </a:r>
            <a:r>
              <a:rPr lang="en-US" altLang="zh-CN" sz="2600" dirty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>
                <a:solidFill>
                  <a:srgbClr val="FFFF00"/>
                </a:solidFill>
              </a:rPr>
              <a:t>&gt;</a:t>
            </a:r>
            <a:r>
              <a:rPr lang="en-US" altLang="zh-CN" sz="2600" dirty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则，交换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19200" y="1600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65, 13, 27, 49*, </a:t>
            </a:r>
            <a:r>
              <a:rPr lang="en-US" altLang="zh-CN" dirty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19200" y="2188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65, 13, 27, 49*, </a:t>
            </a:r>
            <a:r>
              <a:rPr lang="en-US" altLang="zh-CN" dirty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219200" y="2819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65, 13, 27, 49*, </a:t>
            </a:r>
            <a:r>
              <a:rPr lang="en-US" altLang="zh-CN" dirty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219200" y="3429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</a:t>
            </a:r>
            <a:r>
              <a:rPr lang="en-US" altLang="zh-CN" dirty="0">
                <a:solidFill>
                  <a:srgbClr val="990099"/>
                </a:solidFill>
              </a:rPr>
              <a:t>13, 65, </a:t>
            </a:r>
            <a:r>
              <a:rPr lang="en-US" altLang="zh-CN" dirty="0"/>
              <a:t>27, 49*, </a:t>
            </a:r>
            <a:r>
              <a:rPr lang="en-US" altLang="zh-CN" dirty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219200" y="4038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38, 49, 13, </a:t>
            </a:r>
            <a:r>
              <a:rPr lang="en-US" altLang="zh-CN" dirty="0">
                <a:solidFill>
                  <a:srgbClr val="990099"/>
                </a:solidFill>
              </a:rPr>
              <a:t>27, 65,</a:t>
            </a:r>
            <a:r>
              <a:rPr lang="en-US" altLang="zh-CN" dirty="0"/>
              <a:t> 49*, </a:t>
            </a:r>
            <a:r>
              <a:rPr lang="en-US" altLang="zh-CN" dirty="0">
                <a:solidFill>
                  <a:srgbClr val="008000"/>
                </a:solidFill>
              </a:rPr>
              <a:t>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219200" y="46268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38, 49, 13, 27, </a:t>
            </a:r>
            <a:r>
              <a:rPr lang="en-US" altLang="zh-CN" dirty="0">
                <a:solidFill>
                  <a:srgbClr val="990099"/>
                </a:solidFill>
              </a:rPr>
              <a:t>49*, </a:t>
            </a:r>
            <a:r>
              <a:rPr lang="en-US" altLang="zh-CN" dirty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43" grpId="0"/>
      <p:bldP spid="42" grpId="0"/>
      <p:bldP spid="46" grpId="0"/>
      <p:bldP spid="48" grpId="0"/>
      <p:bldP spid="49" grpId="0"/>
      <p:bldP spid="5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8.4.1 </a:t>
            </a:r>
            <a:r>
              <a:rPr lang="zh-CN" altLang="en-US" dirty="0">
                <a:ea typeface="黑体" pitchFamily="2" charset="-122"/>
              </a:rPr>
              <a:t>冒泡排序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76, 13, 27, 49*</a:t>
            </a:r>
            <a:r>
              <a:rPr lang="zh-CN" altLang="en-US" kern="0" dirty="0">
                <a:latin typeface="+mn-lt"/>
              </a:rPr>
              <a:t>，要求：递增排序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04801" y="40771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第</a:t>
            </a:r>
            <a:r>
              <a:rPr lang="en-US" altLang="zh-CN" sz="2600" dirty="0">
                <a:solidFill>
                  <a:schemeClr val="bg1"/>
                </a:solidFill>
              </a:rPr>
              <a:t>4</a:t>
            </a:r>
            <a:r>
              <a:rPr lang="zh-CN" altLang="en-US" sz="2600" dirty="0">
                <a:solidFill>
                  <a:schemeClr val="bg1"/>
                </a:solidFill>
              </a:rPr>
              <a:t>趟冒泡：</a:t>
            </a: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j=2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457201" y="37104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j=3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3276601" y="38313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j=0, 1, …, </a:t>
            </a:r>
            <a:r>
              <a:rPr lang="en-US" altLang="zh-CN" sz="2600" dirty="0">
                <a:solidFill>
                  <a:srgbClr val="FFFF00"/>
                </a:solidFill>
              </a:rPr>
              <a:t>n-5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对任一</a:t>
            </a:r>
            <a:r>
              <a:rPr lang="en-US" altLang="zh-CN" sz="2600" dirty="0">
                <a:solidFill>
                  <a:schemeClr val="bg1"/>
                </a:solidFill>
              </a:rPr>
              <a:t>j</a:t>
            </a:r>
            <a:r>
              <a:rPr lang="zh-CN" altLang="en-US" sz="2600" dirty="0">
                <a:solidFill>
                  <a:schemeClr val="bg1"/>
                </a:solidFill>
              </a:rPr>
              <a:t>，若</a:t>
            </a:r>
            <a:r>
              <a:rPr lang="en-US" altLang="zh-CN" sz="2600" dirty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>
                <a:solidFill>
                  <a:srgbClr val="FFFF00"/>
                </a:solidFill>
              </a:rPr>
              <a:t>&gt;</a:t>
            </a:r>
            <a:r>
              <a:rPr lang="en-US" altLang="zh-CN" sz="2600" dirty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则，交换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19200" y="1600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13, 27, 49*, </a:t>
            </a:r>
            <a:r>
              <a:rPr lang="en-US" altLang="zh-CN" dirty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9200" y="2188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49, 13, 27, 49*, </a:t>
            </a:r>
            <a:r>
              <a:rPr lang="en-US" altLang="zh-CN" dirty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19200" y="2826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</a:t>
            </a:r>
            <a:r>
              <a:rPr lang="en-US" altLang="zh-CN" dirty="0">
                <a:solidFill>
                  <a:srgbClr val="990099"/>
                </a:solidFill>
              </a:rPr>
              <a:t>13, 49, </a:t>
            </a:r>
            <a:r>
              <a:rPr lang="en-US" altLang="zh-CN" dirty="0"/>
              <a:t>27, 49*, </a:t>
            </a:r>
            <a:r>
              <a:rPr lang="en-US" altLang="zh-CN" dirty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219200" y="3429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38, 13, </a:t>
            </a:r>
            <a:r>
              <a:rPr lang="en-US" altLang="zh-CN" dirty="0">
                <a:solidFill>
                  <a:srgbClr val="990099"/>
                </a:solidFill>
              </a:rPr>
              <a:t>27, 49, </a:t>
            </a:r>
            <a:r>
              <a:rPr lang="en-US" altLang="zh-CN" dirty="0"/>
              <a:t>49*, </a:t>
            </a:r>
            <a:r>
              <a:rPr lang="en-US" altLang="zh-CN" dirty="0">
                <a:solidFill>
                  <a:srgbClr val="008000"/>
                </a:solidFill>
              </a:rPr>
              <a:t>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219200" y="40172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38, 13, 27, 49, </a:t>
            </a:r>
            <a:r>
              <a:rPr lang="en-US" altLang="zh-CN" dirty="0">
                <a:solidFill>
                  <a:srgbClr val="008000"/>
                </a:solidFill>
              </a:rPr>
              <a:t>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2971800" y="3429000"/>
            <a:ext cx="12954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48"/>
          <p:cNvSpPr>
            <a:spLocks noChangeArrowheads="1"/>
          </p:cNvSpPr>
          <p:nvPr/>
        </p:nvSpPr>
        <p:spPr bwMode="auto">
          <a:xfrm>
            <a:off x="6019800" y="4267200"/>
            <a:ext cx="3124200" cy="932563"/>
          </a:xfrm>
          <a:prstGeom prst="rect">
            <a:avLst/>
          </a:prstGeom>
          <a:solidFill>
            <a:srgbClr val="FF9999"/>
          </a:solidFill>
          <a:ln w="9525" algn="ctr">
            <a:noFill/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None/>
            </a:pPr>
            <a:r>
              <a:rPr lang="zh-CN" altLang="en-US" sz="2600" dirty="0">
                <a:ea typeface="黑体" pitchFamily="49" charset="-122"/>
              </a:rPr>
              <a:t>注意：</a:t>
            </a:r>
            <a:r>
              <a:rPr lang="en-US" altLang="zh-CN" sz="2600" dirty="0">
                <a:ea typeface="黑体" pitchFamily="49" charset="-122"/>
              </a:rPr>
              <a:t>==</a:t>
            </a:r>
            <a:r>
              <a:rPr lang="zh-CN" altLang="en-US" sz="2600" dirty="0">
                <a:ea typeface="黑体" pitchFamily="49" charset="-122"/>
              </a:rPr>
              <a:t>发生时</a:t>
            </a:r>
            <a:endParaRPr lang="en-US" altLang="zh-CN" sz="2600" dirty="0">
              <a:ea typeface="黑体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600" dirty="0">
                <a:ea typeface="黑体" pitchFamily="49" charset="-122"/>
              </a:rPr>
              <a:t>           </a:t>
            </a:r>
            <a:r>
              <a:rPr lang="zh-CN" altLang="en-US" sz="2600" dirty="0">
                <a:ea typeface="黑体" pitchFamily="49" charset="-122"/>
              </a:rPr>
              <a:t>不交换</a:t>
            </a:r>
            <a:endParaRPr lang="en-US" altLang="zh-CN" sz="2600" dirty="0">
              <a:ea typeface="黑体" pitchFamily="49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19800" y="5181600"/>
            <a:ext cx="3124200" cy="532453"/>
          </a:xfrm>
          <a:prstGeom prst="rect">
            <a:avLst/>
          </a:prstGeom>
          <a:solidFill>
            <a:srgbClr val="006600"/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dirty="0">
                <a:solidFill>
                  <a:schemeClr val="bg1"/>
                </a:solidFill>
              </a:rPr>
              <a:t>稳定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0" grpId="0"/>
      <p:bldP spid="31" grpId="0"/>
      <p:bldP spid="32" grpId="0"/>
      <p:bldP spid="44" grpId="0"/>
      <p:bldP spid="47" grpId="0" animBg="1"/>
      <p:bldP spid="51" grpId="0" animBg="1"/>
      <p:bldP spid="5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8.4.1 </a:t>
            </a:r>
            <a:r>
              <a:rPr lang="zh-CN" altLang="en-US" dirty="0">
                <a:ea typeface="黑体" pitchFamily="2" charset="-122"/>
              </a:rPr>
              <a:t>冒泡排序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76, 13, 27, 49*</a:t>
            </a:r>
            <a:r>
              <a:rPr lang="zh-CN" altLang="en-US" kern="0" dirty="0">
                <a:latin typeface="+mn-lt"/>
              </a:rPr>
              <a:t>，要求：递增排序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04801" y="34888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第</a:t>
            </a:r>
            <a:r>
              <a:rPr lang="en-US" altLang="zh-CN" sz="2600" dirty="0">
                <a:solidFill>
                  <a:schemeClr val="bg1"/>
                </a:solidFill>
              </a:rPr>
              <a:t>5</a:t>
            </a:r>
            <a:r>
              <a:rPr lang="zh-CN" altLang="en-US" sz="2600" dirty="0">
                <a:solidFill>
                  <a:schemeClr val="bg1"/>
                </a:solidFill>
              </a:rPr>
              <a:t>趟冒泡：</a:t>
            </a: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j=1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67816" y="3132456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j=2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2667001" y="32217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j=0, 1, …, </a:t>
            </a:r>
            <a:r>
              <a:rPr lang="en-US" altLang="zh-CN" sz="2600" dirty="0">
                <a:solidFill>
                  <a:srgbClr val="FFFF00"/>
                </a:solidFill>
              </a:rPr>
              <a:t>n-6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对任一</a:t>
            </a:r>
            <a:r>
              <a:rPr lang="en-US" altLang="zh-CN" sz="2600" dirty="0">
                <a:solidFill>
                  <a:schemeClr val="bg1"/>
                </a:solidFill>
              </a:rPr>
              <a:t>j</a:t>
            </a:r>
            <a:r>
              <a:rPr lang="zh-CN" altLang="en-US" sz="2600" dirty="0">
                <a:solidFill>
                  <a:schemeClr val="bg1"/>
                </a:solidFill>
              </a:rPr>
              <a:t>，若</a:t>
            </a:r>
            <a:r>
              <a:rPr lang="en-US" altLang="zh-CN" sz="2600" dirty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>
                <a:solidFill>
                  <a:srgbClr val="FFFF00"/>
                </a:solidFill>
              </a:rPr>
              <a:t>&gt;</a:t>
            </a:r>
            <a:r>
              <a:rPr lang="en-US" altLang="zh-CN" sz="2600" dirty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则，交换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219200" y="1620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38, 13, 27, 49, </a:t>
            </a:r>
            <a:r>
              <a:rPr lang="en-US" altLang="zh-CN" dirty="0">
                <a:solidFill>
                  <a:srgbClr val="008000"/>
                </a:solidFill>
              </a:rPr>
              <a:t>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19200" y="2188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13, 38, </a:t>
            </a:r>
            <a:r>
              <a:rPr lang="en-US" altLang="zh-CN" dirty="0"/>
              <a:t>27, 49, </a:t>
            </a:r>
            <a:r>
              <a:rPr lang="en-US" altLang="zh-CN" dirty="0">
                <a:solidFill>
                  <a:srgbClr val="008000"/>
                </a:solidFill>
              </a:rPr>
              <a:t>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19200" y="27980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13, </a:t>
            </a:r>
            <a:r>
              <a:rPr lang="en-US" altLang="zh-CN" dirty="0">
                <a:solidFill>
                  <a:srgbClr val="990099"/>
                </a:solidFill>
              </a:rPr>
              <a:t>27, 38, </a:t>
            </a:r>
            <a:r>
              <a:rPr lang="en-US" altLang="zh-CN" dirty="0"/>
              <a:t>49, </a:t>
            </a:r>
            <a:r>
              <a:rPr lang="en-US" altLang="zh-CN" dirty="0">
                <a:solidFill>
                  <a:srgbClr val="008000"/>
                </a:solidFill>
              </a:rPr>
              <a:t>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219200" y="3429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13, 27, 38, </a:t>
            </a:r>
            <a:r>
              <a:rPr lang="en-US" altLang="zh-CN" dirty="0">
                <a:solidFill>
                  <a:srgbClr val="008000"/>
                </a:solidFill>
              </a:rPr>
              <a:t>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7" grpId="0"/>
      <p:bldP spid="42" grpId="0"/>
      <p:bldP spid="4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8.4.1 </a:t>
            </a:r>
            <a:r>
              <a:rPr lang="zh-CN" altLang="en-US" dirty="0">
                <a:ea typeface="黑体" pitchFamily="2" charset="-122"/>
              </a:rPr>
              <a:t>冒泡排序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76, 13, 27, 49*</a:t>
            </a:r>
            <a:r>
              <a:rPr lang="zh-CN" altLang="en-US" kern="0" dirty="0">
                <a:latin typeface="+mn-lt"/>
              </a:rPr>
              <a:t>，要求：递增排序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04801" y="28792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第</a:t>
            </a:r>
            <a:r>
              <a:rPr lang="en-US" altLang="zh-CN" sz="2600" dirty="0">
                <a:solidFill>
                  <a:schemeClr val="bg1"/>
                </a:solidFill>
              </a:rPr>
              <a:t>6</a:t>
            </a:r>
            <a:r>
              <a:rPr lang="zh-CN" altLang="en-US" sz="2600" dirty="0">
                <a:solidFill>
                  <a:schemeClr val="bg1"/>
                </a:solidFill>
              </a:rPr>
              <a:t>趟冒泡：</a:t>
            </a: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j=0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57201" y="2459742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j=1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9" name="直接箭头连接符 38"/>
          <p:cNvCxnSpPr/>
          <p:nvPr/>
        </p:nvCxnSpPr>
        <p:spPr bwMode="auto">
          <a:xfrm>
            <a:off x="2057401" y="26121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j=0, 1, …, </a:t>
            </a:r>
            <a:r>
              <a:rPr lang="en-US" altLang="zh-CN" sz="2600" dirty="0">
                <a:solidFill>
                  <a:srgbClr val="FFFF00"/>
                </a:solidFill>
              </a:rPr>
              <a:t>n-7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对任一</a:t>
            </a:r>
            <a:r>
              <a:rPr lang="en-US" altLang="zh-CN" sz="2600" dirty="0">
                <a:solidFill>
                  <a:schemeClr val="bg1"/>
                </a:solidFill>
              </a:rPr>
              <a:t>j</a:t>
            </a:r>
            <a:r>
              <a:rPr lang="zh-CN" altLang="en-US" sz="2600" dirty="0">
                <a:solidFill>
                  <a:schemeClr val="bg1"/>
                </a:solidFill>
              </a:rPr>
              <a:t>，若</a:t>
            </a:r>
            <a:r>
              <a:rPr lang="en-US" altLang="zh-CN" sz="2600" dirty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>
                <a:solidFill>
                  <a:srgbClr val="FFFF00"/>
                </a:solidFill>
              </a:rPr>
              <a:t>&gt;</a:t>
            </a:r>
            <a:r>
              <a:rPr lang="en-US" altLang="zh-CN" sz="2600" dirty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则，交换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19200" y="1600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13, 27, 38, </a:t>
            </a:r>
            <a:r>
              <a:rPr lang="en-US" altLang="zh-CN" dirty="0">
                <a:solidFill>
                  <a:srgbClr val="008000"/>
                </a:solidFill>
              </a:rPr>
              <a:t>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19200" y="2209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13, 27, 38, </a:t>
            </a:r>
            <a:r>
              <a:rPr lang="en-US" altLang="zh-CN" dirty="0">
                <a:solidFill>
                  <a:srgbClr val="008000"/>
                </a:solidFill>
              </a:rPr>
              <a:t>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19200" y="27980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13, 27, </a:t>
            </a:r>
            <a:r>
              <a:rPr lang="en-US" altLang="zh-CN" dirty="0">
                <a:solidFill>
                  <a:srgbClr val="008000"/>
                </a:solidFill>
              </a:rPr>
              <a:t>38, 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8.4.1 </a:t>
            </a:r>
            <a:r>
              <a:rPr lang="zh-CN" altLang="en-US" dirty="0">
                <a:ea typeface="黑体" pitchFamily="2" charset="-122"/>
              </a:rPr>
              <a:t>冒泡排序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76, 13, 27, 49*</a:t>
            </a:r>
            <a:r>
              <a:rPr lang="zh-CN" altLang="en-US" kern="0" dirty="0">
                <a:latin typeface="+mn-lt"/>
              </a:rPr>
              <a:t>，要求：递增排序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04800" y="16764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04801" y="22696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7106263" y="1676400"/>
            <a:ext cx="2037737" cy="592470"/>
          </a:xfrm>
          <a:prstGeom prst="rect">
            <a:avLst/>
          </a:prstGeom>
          <a:solidFill>
            <a:srgbClr val="008000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第</a:t>
            </a:r>
            <a:r>
              <a:rPr lang="en-US" altLang="zh-CN" sz="2600" dirty="0">
                <a:solidFill>
                  <a:schemeClr val="bg1"/>
                </a:solidFill>
              </a:rPr>
              <a:t>7</a:t>
            </a:r>
            <a:r>
              <a:rPr lang="zh-CN" altLang="en-US" sz="2600" dirty="0">
                <a:solidFill>
                  <a:schemeClr val="bg1"/>
                </a:solidFill>
              </a:rPr>
              <a:t>趟冒泡：</a:t>
            </a:r>
          </a:p>
        </p:txBody>
      </p:sp>
      <p:sp>
        <p:nvSpPr>
          <p:cNvPr id="33" name="矩形 32"/>
          <p:cNvSpPr/>
          <p:nvPr/>
        </p:nvSpPr>
        <p:spPr>
          <a:xfrm>
            <a:off x="467816" y="1881699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/>
              <a:t>j=0</a:t>
            </a:r>
            <a:endParaRPr lang="zh-CN" altLang="en-US" dirty="0"/>
          </a:p>
        </p:txBody>
      </p:sp>
      <p:cxnSp>
        <p:nvCxnSpPr>
          <p:cNvPr id="38" name="直接箭头连接符 37"/>
          <p:cNvCxnSpPr/>
          <p:nvPr/>
        </p:nvCxnSpPr>
        <p:spPr bwMode="auto">
          <a:xfrm>
            <a:off x="1524001" y="2002542"/>
            <a:ext cx="0" cy="3048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6019800" y="2171279"/>
            <a:ext cx="3124200" cy="209288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j=0, …, </a:t>
            </a:r>
            <a:r>
              <a:rPr lang="en-US" altLang="zh-CN" sz="2600" dirty="0">
                <a:solidFill>
                  <a:srgbClr val="FFFF00"/>
                </a:solidFill>
              </a:rPr>
              <a:t>n-8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对任一</a:t>
            </a:r>
            <a:r>
              <a:rPr lang="en-US" altLang="zh-CN" sz="2600" dirty="0">
                <a:solidFill>
                  <a:schemeClr val="bg1"/>
                </a:solidFill>
              </a:rPr>
              <a:t>j</a:t>
            </a:r>
            <a:r>
              <a:rPr lang="zh-CN" altLang="en-US" sz="2600" dirty="0">
                <a:solidFill>
                  <a:schemeClr val="bg1"/>
                </a:solidFill>
              </a:rPr>
              <a:t>，若</a:t>
            </a:r>
            <a:r>
              <a:rPr lang="en-US" altLang="zh-CN" sz="2600" dirty="0">
                <a:solidFill>
                  <a:schemeClr val="bg1"/>
                </a:solidFill>
              </a:rPr>
              <a:t>record[j]</a:t>
            </a:r>
            <a:r>
              <a:rPr lang="en-US" altLang="zh-CN" sz="2600" b="1" dirty="0">
                <a:solidFill>
                  <a:srgbClr val="FFFF00"/>
                </a:solidFill>
              </a:rPr>
              <a:t>&gt;</a:t>
            </a:r>
            <a:r>
              <a:rPr lang="en-US" altLang="zh-CN" sz="2600" dirty="0">
                <a:solidFill>
                  <a:schemeClr val="bg1"/>
                </a:solidFill>
              </a:rPr>
              <a:t>record[j+1]</a:t>
            </a:r>
          </a:p>
          <a:p>
            <a:pPr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则，交换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219200" y="1600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13, 27, </a:t>
            </a:r>
            <a:r>
              <a:rPr lang="en-US" altLang="zh-CN" dirty="0">
                <a:solidFill>
                  <a:srgbClr val="008000"/>
                </a:solidFill>
              </a:rPr>
              <a:t>38, 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19200" y="2188458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/>
              <a:t>13, </a:t>
            </a:r>
            <a:r>
              <a:rPr lang="en-US" altLang="zh-CN" dirty="0">
                <a:solidFill>
                  <a:srgbClr val="008000"/>
                </a:solidFill>
              </a:rPr>
              <a:t>27, 38, 49, 49*, 65, 76, 97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8.4.1 </a:t>
            </a:r>
            <a:r>
              <a:rPr lang="zh-CN" altLang="en-US" dirty="0">
                <a:ea typeface="黑体" pitchFamily="2" charset="-122"/>
              </a:rPr>
              <a:t>冒泡排序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存储结构 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struct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{    </a:t>
            </a:r>
            <a:r>
              <a:rPr lang="en-US" altLang="zh-CN" kern="0" dirty="0" err="1">
                <a:latin typeface="+mn-lt"/>
              </a:rPr>
              <a:t>int</a:t>
            </a:r>
            <a:r>
              <a:rPr lang="en-US" altLang="zh-CN" kern="0" dirty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}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</a:t>
            </a:r>
            <a:r>
              <a:rPr lang="en-US" altLang="zh-CN" kern="0" dirty="0" err="1">
                <a:latin typeface="+mn-lt"/>
              </a:rPr>
              <a:t>typedef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struct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{    </a:t>
            </a:r>
            <a:r>
              <a:rPr lang="en-US" altLang="zh-CN" kern="0" dirty="0" err="1">
                <a:latin typeface="+mn-lt"/>
              </a:rPr>
              <a:t>int</a:t>
            </a:r>
            <a:r>
              <a:rPr lang="en-US" altLang="zh-CN" kern="0" dirty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</a:t>
            </a:r>
            <a:r>
              <a:rPr lang="en-US" altLang="zh-CN" kern="0" dirty="0" err="1">
                <a:latin typeface="+mn-lt"/>
              </a:rPr>
              <a:t>RecordNode</a:t>
            </a:r>
            <a:r>
              <a:rPr lang="en-US" altLang="zh-CN" kern="0" dirty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}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975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“记录表” 结构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457200"/>
            <a:ext cx="8763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sz="3000" kern="0" dirty="0">
                <a:latin typeface="+mn-lt"/>
              </a:rPr>
              <a:t> </a:t>
            </a:r>
            <a:r>
              <a:rPr lang="en-US" altLang="zh-CN" sz="3000" kern="0" dirty="0" err="1">
                <a:latin typeface="+mn-lt"/>
              </a:rPr>
              <a:t>bubbleSort</a:t>
            </a:r>
            <a:r>
              <a:rPr lang="en-US" altLang="zh-CN" sz="3000" kern="0" dirty="0">
                <a:latin typeface="+mn-lt"/>
              </a:rPr>
              <a:t>(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sz="3000" kern="0" dirty="0">
                <a:latin typeface="+mn-lt"/>
              </a:rPr>
              <a:t> </a:t>
            </a:r>
            <a:r>
              <a:rPr lang="en-US" altLang="zh-CN" sz="3000" kern="0" dirty="0" err="1">
                <a:latin typeface="+mn-lt"/>
              </a:rPr>
              <a:t>pvector</a:t>
            </a:r>
            <a:r>
              <a:rPr lang="en-US" altLang="zh-CN" sz="3000" kern="0" dirty="0">
                <a:latin typeface="+mn-lt"/>
              </a:rPr>
              <a:t>)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{ 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, j, </a:t>
            </a:r>
            <a:r>
              <a:rPr lang="en-US" altLang="zh-CN" sz="3000" kern="0" dirty="0" err="1">
                <a:latin typeface="+mn-lt"/>
              </a:rPr>
              <a:t>noswap</a:t>
            </a:r>
            <a:r>
              <a:rPr lang="en-US" altLang="zh-CN" sz="3000" kern="0" dirty="0">
                <a:latin typeface="+mn-lt"/>
              </a:rPr>
              <a:t>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  <a:r>
              <a:rPr lang="en-US" altLang="zh-CN" sz="3000" kern="0" dirty="0" err="1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>
                <a:latin typeface="+mn-lt"/>
              </a:rPr>
              <a:t>temp,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sz="3000" kern="0" dirty="0">
                <a:latin typeface="+mn-lt"/>
              </a:rPr>
              <a:t> data = </a:t>
            </a:r>
            <a:r>
              <a:rPr lang="en-US" altLang="zh-CN" sz="3000" kern="0" dirty="0" err="1">
                <a:latin typeface="+mn-lt"/>
              </a:rPr>
              <a:t>pvector</a:t>
            </a:r>
            <a:r>
              <a:rPr lang="en-US" altLang="zh-CN" sz="3000" kern="0" dirty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for( </a:t>
            </a:r>
            <a:r>
              <a:rPr lang="en-US" altLang="zh-CN" sz="3000" kern="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=0</a:t>
            </a:r>
            <a:r>
              <a:rPr lang="en-US" altLang="zh-CN" sz="3000" kern="0" dirty="0">
                <a:latin typeface="+mn-lt"/>
              </a:rPr>
              <a:t>; 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&lt;</a:t>
            </a:r>
            <a:r>
              <a:rPr lang="en-US" altLang="zh-CN" sz="3000" kern="0" dirty="0" err="1">
                <a:latin typeface="+mn-lt"/>
              </a:rPr>
              <a:t>pvector</a:t>
            </a:r>
            <a:r>
              <a:rPr lang="en-US" altLang="zh-CN" sz="3000" kern="0" dirty="0">
                <a:latin typeface="+mn-lt"/>
              </a:rPr>
              <a:t>-&gt;n-1; </a:t>
            </a:r>
            <a:r>
              <a:rPr lang="en-US" altLang="zh-CN" sz="3000" kern="0" dirty="0" err="1">
                <a:latin typeface="+mn-lt"/>
              </a:rPr>
              <a:t>i</a:t>
            </a:r>
            <a:r>
              <a:rPr lang="en-US" altLang="zh-CN" sz="3000" kern="0" dirty="0">
                <a:latin typeface="+mn-lt"/>
              </a:rPr>
              <a:t>++)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</a:t>
            </a:r>
            <a:r>
              <a:rPr lang="en-US" altLang="zh-CN" sz="3000" kern="0" dirty="0" err="1">
                <a:latin typeface="+mn-lt"/>
              </a:rPr>
              <a:t>noswap</a:t>
            </a:r>
            <a:r>
              <a:rPr lang="en-US" altLang="zh-CN" sz="3000" kern="0" dirty="0">
                <a:latin typeface="+mn-lt"/>
              </a:rPr>
              <a:t>=0;</a:t>
            </a:r>
            <a:endParaRPr lang="en-US" altLang="zh-CN" sz="3000" kern="0" dirty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for( j=0;  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j&lt;</a:t>
            </a:r>
            <a:r>
              <a:rPr lang="en-US" altLang="zh-CN" sz="3000" kern="0" dirty="0" err="1">
                <a:solidFill>
                  <a:srgbClr val="C00000"/>
                </a:solidFill>
                <a:latin typeface="+mn-lt"/>
              </a:rPr>
              <a:t>pvector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-&gt;n-i-1</a:t>
            </a:r>
            <a:r>
              <a:rPr lang="en-US" altLang="zh-CN" sz="3000" kern="0" dirty="0">
                <a:latin typeface="+mn-lt"/>
              </a:rPr>
              <a:t>;  j++)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if( 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data[ j].key </a:t>
            </a:r>
            <a:r>
              <a:rPr lang="en-US" altLang="zh-CN" sz="3000" b="1" kern="0" dirty="0">
                <a:solidFill>
                  <a:srgbClr val="0000CC"/>
                </a:solidFill>
                <a:latin typeface="+mn-lt"/>
              </a:rPr>
              <a:t>&gt;</a:t>
            </a: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sz="3000" kern="0" dirty="0">
                <a:solidFill>
                  <a:srgbClr val="0000CC"/>
                </a:solidFill>
              </a:rPr>
              <a:t>data[ j+1].key </a:t>
            </a:r>
            <a:r>
              <a:rPr lang="en-US" altLang="zh-CN" sz="3000" kern="0" dirty="0">
                <a:latin typeface="+mn-lt"/>
              </a:rPr>
              <a:t>)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  temp = data[ j];        data[ j] = data[ j+1];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   data[ j+1] = temp;    </a:t>
            </a:r>
            <a:r>
              <a:rPr lang="en-US" altLang="zh-CN" sz="3000" kern="0" dirty="0" err="1">
                <a:latin typeface="+mn-lt"/>
              </a:rPr>
              <a:t>noswap</a:t>
            </a:r>
            <a:r>
              <a:rPr lang="en-US" altLang="zh-CN" sz="3000" kern="0" dirty="0">
                <a:latin typeface="+mn-lt"/>
              </a:rPr>
              <a:t>=1;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}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        if( </a:t>
            </a:r>
            <a:r>
              <a:rPr lang="en-US" altLang="zh-CN" sz="3000" kern="0" dirty="0" err="1">
                <a:solidFill>
                  <a:srgbClr val="C00000"/>
                </a:solidFill>
                <a:latin typeface="+mn-lt"/>
              </a:rPr>
              <a:t>noswap</a:t>
            </a: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==0)   </a:t>
            </a:r>
            <a:r>
              <a:rPr lang="en-US" altLang="zh-CN" sz="3000" kern="0" dirty="0">
                <a:latin typeface="+mn-lt"/>
              </a:rPr>
              <a:t>break; 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} 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}  </a:t>
            </a:r>
          </a:p>
        </p:txBody>
      </p:sp>
      <p:sp>
        <p:nvSpPr>
          <p:cNvPr id="9" name="矩形 8"/>
          <p:cNvSpPr/>
          <p:nvPr/>
        </p:nvSpPr>
        <p:spPr>
          <a:xfrm>
            <a:off x="5556958" y="2057400"/>
            <a:ext cx="252024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990099"/>
                </a:solidFill>
              </a:rPr>
              <a:t>//</a:t>
            </a:r>
            <a:r>
              <a:rPr lang="zh-CN" altLang="en-US" sz="2600" kern="0" dirty="0">
                <a:solidFill>
                  <a:srgbClr val="990099"/>
                </a:solidFill>
              </a:rPr>
              <a:t>总共</a:t>
            </a:r>
            <a:r>
              <a:rPr lang="en-US" altLang="zh-CN" sz="2600" kern="0" dirty="0">
                <a:solidFill>
                  <a:srgbClr val="990099"/>
                </a:solidFill>
              </a:rPr>
              <a:t>n-1</a:t>
            </a:r>
            <a:r>
              <a:rPr lang="zh-CN" altLang="en-US" sz="2600" kern="0" dirty="0">
                <a:solidFill>
                  <a:srgbClr val="990099"/>
                </a:solidFill>
              </a:rPr>
              <a:t>趟冒泡</a:t>
            </a:r>
            <a:endParaRPr lang="zh-CN" altLang="en-US" sz="2600" b="1" kern="0" baseline="-25000" dirty="0">
              <a:solidFill>
                <a:srgbClr val="990099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" y="25146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{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676308" y="4070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{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3276600" y="1044000"/>
            <a:ext cx="594906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en-US" altLang="zh-CN" sz="2600" kern="0" dirty="0" err="1">
                <a:solidFill>
                  <a:srgbClr val="008000"/>
                </a:solidFill>
              </a:rPr>
              <a:t>noswap</a:t>
            </a:r>
            <a:r>
              <a:rPr lang="en-US" altLang="zh-CN" sz="2600" kern="0" dirty="0">
                <a:solidFill>
                  <a:srgbClr val="008000"/>
                </a:solidFill>
              </a:rPr>
              <a:t>==0</a:t>
            </a:r>
            <a:r>
              <a:rPr lang="zh-CN" altLang="en-US" sz="2600" kern="0" dirty="0">
                <a:solidFill>
                  <a:srgbClr val="008000"/>
                </a:solidFill>
              </a:rPr>
              <a:t>：本趟冒泡</a:t>
            </a:r>
            <a:r>
              <a:rPr lang="en-US" altLang="zh-CN" sz="2600" kern="0" dirty="0">
                <a:solidFill>
                  <a:srgbClr val="008000"/>
                </a:solidFill>
              </a:rPr>
              <a:t>, </a:t>
            </a:r>
            <a:r>
              <a:rPr lang="zh-CN" altLang="en-US" sz="2600" kern="0" dirty="0">
                <a:solidFill>
                  <a:srgbClr val="008000"/>
                </a:solidFill>
              </a:rPr>
              <a:t>没有元素交换</a:t>
            </a:r>
            <a:endParaRPr lang="zh-CN" altLang="en-US" sz="2600" b="1" kern="0" baseline="-25000" dirty="0">
              <a:solidFill>
                <a:srgbClr val="008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48000" y="2667000"/>
            <a:ext cx="618630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第</a:t>
            </a:r>
            <a:r>
              <a:rPr lang="en-US" altLang="zh-CN" sz="2600" kern="0" dirty="0" err="1">
                <a:solidFill>
                  <a:srgbClr val="008000"/>
                </a:solidFill>
              </a:rPr>
              <a:t>i</a:t>
            </a:r>
            <a:r>
              <a:rPr lang="zh-CN" altLang="en-US" sz="2600" kern="0" dirty="0">
                <a:solidFill>
                  <a:srgbClr val="008000"/>
                </a:solidFill>
              </a:rPr>
              <a:t>趟冒泡开始前，已有</a:t>
            </a:r>
            <a:r>
              <a:rPr lang="en-US" altLang="zh-CN" sz="2600" kern="0" dirty="0" err="1">
                <a:solidFill>
                  <a:srgbClr val="008000"/>
                </a:solidFill>
              </a:rPr>
              <a:t>i</a:t>
            </a:r>
            <a:r>
              <a:rPr lang="zh-CN" altLang="en-US" sz="2600" kern="0" dirty="0">
                <a:solidFill>
                  <a:srgbClr val="008000"/>
                </a:solidFill>
              </a:rPr>
              <a:t>个最大数在最后</a:t>
            </a:r>
            <a:endParaRPr lang="zh-CN" altLang="en-US" sz="2600" b="1" kern="0" baseline="-25000" dirty="0">
              <a:solidFill>
                <a:srgbClr val="008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934200" y="3657600"/>
            <a:ext cx="1704313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需要交换</a:t>
            </a:r>
            <a:endParaRPr lang="zh-CN" altLang="en-US" sz="2600" b="1" kern="0" baseline="-25000" dirty="0">
              <a:solidFill>
                <a:srgbClr val="008000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 bwMode="auto">
          <a:xfrm>
            <a:off x="1295400" y="5922000"/>
            <a:ext cx="38862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6096000" y="5257800"/>
            <a:ext cx="2286000" cy="1412694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rgbClr val="0000CC"/>
                </a:solidFill>
              </a:rPr>
              <a:t>若某</a:t>
            </a:r>
            <a:r>
              <a:rPr lang="en-US" altLang="zh-CN" sz="2600" dirty="0">
                <a:solidFill>
                  <a:srgbClr val="0000CC"/>
                </a:solidFill>
              </a:rPr>
              <a:t>1</a:t>
            </a:r>
            <a:r>
              <a:rPr lang="zh-CN" altLang="en-US" sz="2600" dirty="0">
                <a:solidFill>
                  <a:srgbClr val="0000CC"/>
                </a:solidFill>
              </a:rPr>
              <a:t>趟冒泡，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rgbClr val="0000CC"/>
                </a:solidFill>
              </a:rPr>
              <a:t>没发生交换，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rgbClr val="0000CC"/>
                </a:solidFill>
              </a:rPr>
              <a:t>则已经有序。</a:t>
            </a:r>
          </a:p>
        </p:txBody>
      </p:sp>
      <p:cxnSp>
        <p:nvCxnSpPr>
          <p:cNvPr id="23" name="直接连接符 22"/>
          <p:cNvCxnSpPr>
            <a:endCxn id="22" idx="1"/>
          </p:cNvCxnSpPr>
          <p:nvPr/>
        </p:nvCxnSpPr>
        <p:spPr bwMode="auto">
          <a:xfrm>
            <a:off x="5181600" y="5908494"/>
            <a:ext cx="914400" cy="55653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2667000" y="3600000"/>
            <a:ext cx="28194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7" grpId="0"/>
      <p:bldP spid="18" grpId="0"/>
      <p:bldP spid="2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8.4.1 </a:t>
            </a:r>
            <a:r>
              <a:rPr lang="zh-CN" altLang="en-US" dirty="0">
                <a:ea typeface="黑体" pitchFamily="2" charset="-122"/>
              </a:rPr>
              <a:t>冒泡排序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复杂度分析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   -- 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最好情况</a:t>
            </a:r>
            <a:endParaRPr lang="en-US" altLang="zh-CN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</a:t>
            </a:r>
            <a:r>
              <a:rPr lang="zh-CN" altLang="en-US" kern="0" dirty="0">
                <a:latin typeface="+mn-lt"/>
              </a:rPr>
              <a:t>初始为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正序</a:t>
            </a:r>
            <a:r>
              <a:rPr lang="zh-CN" altLang="en-US" kern="0" dirty="0">
                <a:latin typeface="+mn-lt"/>
              </a:rPr>
              <a:t>（已有序，且与最终结果相同）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</a:t>
            </a:r>
            <a:r>
              <a:rPr lang="en-US" altLang="zh-CN" kern="0" dirty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>
                <a:latin typeface="+mn-lt"/>
                <a:sym typeface="Wingdings" pitchFamily="2" charset="2"/>
              </a:rPr>
              <a:t>需 </a:t>
            </a:r>
            <a:r>
              <a:rPr lang="en-US" altLang="zh-CN" kern="0" dirty="0">
                <a:latin typeface="+mn-lt"/>
                <a:sym typeface="Wingdings" pitchFamily="2" charset="2"/>
              </a:rPr>
              <a:t>   </a:t>
            </a:r>
            <a:r>
              <a:rPr lang="zh-CN" altLang="en-US" kern="0" dirty="0">
                <a:latin typeface="+mn-lt"/>
                <a:sym typeface="Wingdings" pitchFamily="2" charset="2"/>
              </a:rPr>
              <a:t>趟冒泡，比较次数：       交换次数：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   -- </a:t>
            </a:r>
            <a:r>
              <a:rPr lang="zh-CN" altLang="en-US" kern="0" dirty="0">
                <a:solidFill>
                  <a:srgbClr val="C00000"/>
                </a:solidFill>
                <a:latin typeface="+mn-lt"/>
              </a:rPr>
              <a:t>最坏情况</a:t>
            </a:r>
            <a:endParaRPr lang="en-US" altLang="zh-CN" kern="0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      </a:t>
            </a:r>
            <a:r>
              <a:rPr lang="zh-CN" altLang="en-US" kern="0" dirty="0">
                <a:latin typeface="+mn-lt"/>
              </a:rPr>
              <a:t>初始为</a:t>
            </a:r>
            <a:r>
              <a:rPr lang="zh-CN" altLang="en-US" kern="0" dirty="0">
                <a:solidFill>
                  <a:srgbClr val="C00000"/>
                </a:solidFill>
                <a:latin typeface="+mn-lt"/>
              </a:rPr>
              <a:t>反序</a:t>
            </a:r>
            <a:r>
              <a:rPr lang="zh-CN" altLang="en-US" kern="0" dirty="0">
                <a:latin typeface="+mn-lt"/>
              </a:rPr>
              <a:t>（已有序，但</a:t>
            </a:r>
            <a:r>
              <a:rPr lang="zh-CN" altLang="en-US" dirty="0"/>
              <a:t>与最终结果相反</a:t>
            </a:r>
            <a:r>
              <a:rPr lang="zh-CN" altLang="en-US" kern="0" dirty="0">
                <a:latin typeface="+mn-lt"/>
              </a:rPr>
              <a:t>）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</a:t>
            </a:r>
            <a:r>
              <a:rPr lang="en-US" altLang="zh-CN" kern="0" dirty="0">
                <a:sym typeface="Wingdings" pitchFamily="2" charset="2"/>
              </a:rPr>
              <a:t> </a:t>
            </a:r>
            <a:r>
              <a:rPr lang="zh-CN" altLang="en-US" kern="0" dirty="0">
                <a:sym typeface="Wingdings" pitchFamily="2" charset="2"/>
              </a:rPr>
              <a:t>需      趟冒泡，比较次数：       </a:t>
            </a:r>
            <a:endParaRPr lang="en-US" altLang="zh-CN" kern="0" dirty="0">
              <a:sym typeface="Wingdings" pitchFamily="2" charset="2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ym typeface="Wingdings" pitchFamily="2" charset="2"/>
              </a:rPr>
              <a:t>           </a:t>
            </a:r>
            <a:r>
              <a:rPr lang="zh-CN" altLang="en-US" kern="0" dirty="0">
                <a:sym typeface="Wingdings" pitchFamily="2" charset="2"/>
              </a:rPr>
              <a:t>每次比较后，都发生交换 </a:t>
            </a:r>
            <a:r>
              <a:rPr lang="en-US" altLang="zh-CN" kern="0" dirty="0">
                <a:sym typeface="Wingdings" pitchFamily="2" charset="2"/>
              </a:rPr>
              <a:t></a:t>
            </a:r>
            <a:r>
              <a:rPr lang="zh-CN" altLang="en-US" kern="0" dirty="0">
                <a:sym typeface="Wingdings" pitchFamily="2" charset="2"/>
              </a:rPr>
              <a:t>交换次数：</a:t>
            </a:r>
            <a:endParaRPr lang="en-US" altLang="zh-CN" kern="0" dirty="0">
              <a:latin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57800" y="2850957"/>
            <a:ext cx="7056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n-1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92158" y="28509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0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334000" y="4572000"/>
            <a:ext cx="1037463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C00000"/>
                </a:solidFill>
              </a:rPr>
              <a:t>O</a:t>
            </a:r>
            <a:r>
              <a:rPr lang="en-US" altLang="zh-CN" dirty="0">
                <a:solidFill>
                  <a:srgbClr val="C00000"/>
                </a:solidFill>
              </a:rPr>
              <a:t>(n</a:t>
            </a:r>
            <a:r>
              <a:rPr lang="en-US" altLang="zh-CN" b="1" baseline="30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44537" y="5136957"/>
            <a:ext cx="1037463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C00000"/>
                </a:solidFill>
              </a:rPr>
              <a:t>O</a:t>
            </a:r>
            <a:r>
              <a:rPr lang="en-US" altLang="zh-CN" dirty="0">
                <a:solidFill>
                  <a:srgbClr val="C00000"/>
                </a:solidFill>
              </a:rPr>
              <a:t>(n</a:t>
            </a:r>
            <a:r>
              <a:rPr lang="en-US" altLang="zh-CN" b="1" baseline="30000" dirty="0">
                <a:solidFill>
                  <a:srgbClr val="C00000"/>
                </a:solidFill>
              </a:rPr>
              <a:t>2</a:t>
            </a:r>
            <a:r>
              <a:rPr lang="en-US" altLang="zh-CN" dirty="0">
                <a:solidFill>
                  <a:srgbClr val="C00000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95800" y="1371600"/>
            <a:ext cx="46482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</a:rPr>
              <a:t>平均时间复杂度：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824758" y="28509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  <a:sym typeface="Wingdings" pitchFamily="2" charset="2"/>
              </a:rPr>
              <a:t>1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52600" y="4572000"/>
            <a:ext cx="7056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00000"/>
                </a:solidFill>
                <a:sym typeface="Wingdings" pitchFamily="2" charset="2"/>
              </a:rPr>
              <a:t>n-1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391400" y="1371600"/>
            <a:ext cx="1037463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>
                <a:solidFill>
                  <a:schemeClr val="bg1"/>
                </a:solidFill>
              </a:rPr>
              <a:t>O</a:t>
            </a:r>
            <a:r>
              <a:rPr lang="en-US" altLang="zh-CN" kern="0" dirty="0">
                <a:solidFill>
                  <a:schemeClr val="bg1"/>
                </a:solidFill>
              </a:rPr>
              <a:t>(n</a:t>
            </a:r>
            <a:r>
              <a:rPr lang="en-US" altLang="zh-CN" b="1" kern="0" baseline="30000" dirty="0">
                <a:solidFill>
                  <a:schemeClr val="bg1"/>
                </a:solidFill>
              </a:rPr>
              <a:t>2</a:t>
            </a:r>
            <a:r>
              <a:rPr lang="en-US" altLang="zh-CN" kern="0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 animBg="1"/>
      <p:bldP spid="15" grpId="0"/>
      <p:bldP spid="16" grpId="0"/>
      <p:bldP spid="1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8.4.2 </a:t>
            </a:r>
            <a:r>
              <a:rPr lang="zh-CN" altLang="en-US" dirty="0">
                <a:ea typeface="黑体" pitchFamily="2" charset="-122"/>
              </a:rPr>
              <a:t>快速排序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出发点（</a:t>
            </a:r>
            <a:r>
              <a:rPr lang="en-US" altLang="zh-CN" kern="0" dirty="0">
                <a:solidFill>
                  <a:srgbClr val="008000"/>
                </a:solidFill>
                <a:latin typeface="+mn-lt"/>
              </a:rPr>
              <a:t>motivation</a:t>
            </a: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）</a:t>
            </a:r>
            <a:endParaRPr lang="en-US" altLang="zh-CN" kern="0" dirty="0">
              <a:solidFill>
                <a:srgbClr val="008000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-- </a:t>
            </a:r>
            <a:r>
              <a:rPr lang="zh-CN" altLang="en-US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冒泡</a:t>
            </a:r>
            <a:r>
              <a:rPr lang="zh-CN" altLang="en-US" kern="0" dirty="0">
                <a:latin typeface="+mn-lt"/>
                <a:sym typeface="Wingdings" pitchFamily="2" charset="2"/>
              </a:rPr>
              <a:t>排序中，相邻记录比较，若发生交换 </a:t>
            </a:r>
            <a:endParaRPr lang="en-US" altLang="zh-CN" kern="0" dirty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    </a:t>
            </a:r>
            <a:r>
              <a:rPr lang="zh-CN" altLang="en-US" kern="0" dirty="0">
                <a:latin typeface="+mn-lt"/>
                <a:sym typeface="Wingdings" pitchFamily="2" charset="2"/>
              </a:rPr>
              <a:t>但，</a:t>
            </a:r>
            <a:r>
              <a:rPr lang="en-US" altLang="zh-CN" kern="0" dirty="0">
                <a:latin typeface="+mn-lt"/>
                <a:sym typeface="Wingdings" pitchFamily="2" charset="2"/>
              </a:rPr>
              <a:t>1</a:t>
            </a:r>
            <a:r>
              <a:rPr lang="zh-CN" altLang="en-US" kern="0" dirty="0">
                <a:latin typeface="+mn-lt"/>
                <a:sym typeface="Wingdings" pitchFamily="2" charset="2"/>
              </a:rPr>
              <a:t>次交换，</a:t>
            </a:r>
            <a:r>
              <a:rPr lang="zh-CN" altLang="en-US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只能消除</a:t>
            </a:r>
            <a:r>
              <a:rPr lang="en-US" altLang="zh-CN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个逆序 </a:t>
            </a:r>
            <a:endParaRPr lang="en-US" altLang="zh-CN" kern="0" dirty="0">
              <a:solidFill>
                <a:srgbClr val="C00000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-- </a:t>
            </a:r>
            <a:r>
              <a:rPr lang="zh-CN" altLang="en-US" kern="0" dirty="0">
                <a:latin typeface="+mn-lt"/>
                <a:sym typeface="Wingdings" pitchFamily="2" charset="2"/>
              </a:rPr>
              <a:t>能否，交换</a:t>
            </a:r>
            <a:r>
              <a:rPr lang="zh-CN" altLang="en-US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不相邻</a:t>
            </a:r>
            <a:r>
              <a:rPr lang="zh-CN" altLang="en-US" kern="0" dirty="0">
                <a:latin typeface="+mn-lt"/>
                <a:sym typeface="Wingdings" pitchFamily="2" charset="2"/>
              </a:rPr>
              <a:t>的记录 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1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次消除多个逆序？</a:t>
            </a:r>
            <a:endParaRPr lang="en-US" altLang="zh-CN" kern="0" dirty="0">
              <a:solidFill>
                <a:srgbClr val="990099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    C. A. R Hoare </a:t>
            </a:r>
            <a:r>
              <a:rPr lang="zh-CN" altLang="en-US" kern="0" dirty="0">
                <a:latin typeface="+mn-lt"/>
                <a:sym typeface="Wingdings" pitchFamily="2" charset="2"/>
              </a:rPr>
              <a:t>提出：</a:t>
            </a:r>
            <a:r>
              <a:rPr lang="zh-CN" altLang="en-US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快速排序（分区交换排序）</a:t>
            </a:r>
            <a:endParaRPr lang="en-US" altLang="zh-CN" kern="0" dirty="0">
              <a:solidFill>
                <a:srgbClr val="0000CC"/>
              </a:solidFill>
              <a:latin typeface="+mn-lt"/>
              <a:sym typeface="Wingdings" pitchFamily="2" charset="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5800" y="4038600"/>
            <a:ext cx="8458200" cy="2160591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</a:rPr>
              <a:t>第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趟快排：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10" name="下箭头 9"/>
          <p:cNvSpPr/>
          <p:nvPr/>
        </p:nvSpPr>
        <p:spPr bwMode="auto">
          <a:xfrm>
            <a:off x="5715000" y="3810000"/>
            <a:ext cx="457200" cy="3810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95800" y="924580"/>
            <a:ext cx="46482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子表之间有序，内部待调整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90800" y="4038600"/>
            <a:ext cx="6858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/>
              <a:t>从待排序码中，选出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K</a:t>
            </a:r>
            <a:r>
              <a:rPr lang="zh-CN" altLang="en-US" dirty="0"/>
              <a:t>（如</a:t>
            </a:r>
            <a:r>
              <a:rPr lang="en-US" altLang="zh-CN" dirty="0"/>
              <a:t>R</a:t>
            </a:r>
            <a:r>
              <a:rPr lang="en-US" altLang="zh-CN" b="1" baseline="-25000" dirty="0"/>
              <a:t>0</a:t>
            </a:r>
            <a:r>
              <a:rPr lang="en-US" altLang="zh-CN" dirty="0"/>
              <a:t>.key </a:t>
            </a:r>
            <a:r>
              <a:rPr lang="zh-CN" altLang="en-US" dirty="0"/>
              <a:t>）</a:t>
            </a:r>
          </a:p>
        </p:txBody>
      </p:sp>
      <p:sp>
        <p:nvSpPr>
          <p:cNvPr id="12" name="矩形 11"/>
          <p:cNvSpPr/>
          <p:nvPr/>
        </p:nvSpPr>
        <p:spPr>
          <a:xfrm>
            <a:off x="2590800" y="4572000"/>
            <a:ext cx="685800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将  </a:t>
            </a:r>
            <a:r>
              <a:rPr lang="zh-CN" altLang="en-US" dirty="0">
                <a:solidFill>
                  <a:srgbClr val="006600"/>
                </a:solidFill>
              </a:rPr>
              <a:t>小于</a:t>
            </a:r>
            <a:r>
              <a:rPr lang="en-US" altLang="zh-CN" dirty="0">
                <a:solidFill>
                  <a:srgbClr val="006600"/>
                </a:solidFill>
              </a:rPr>
              <a:t>k</a:t>
            </a:r>
            <a:r>
              <a:rPr lang="zh-CN" altLang="en-US" dirty="0">
                <a:solidFill>
                  <a:srgbClr val="006600"/>
                </a:solidFill>
              </a:rPr>
              <a:t>的记录移动到左边（左子表），</a:t>
            </a:r>
            <a:endParaRPr lang="en-US" altLang="zh-CN" dirty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rgbClr val="990099"/>
                </a:solidFill>
              </a:rPr>
              <a:t>大于</a:t>
            </a:r>
            <a:r>
              <a:rPr lang="en-US" altLang="zh-CN" dirty="0">
                <a:solidFill>
                  <a:srgbClr val="990099"/>
                </a:solidFill>
              </a:rPr>
              <a:t>k</a:t>
            </a:r>
            <a:r>
              <a:rPr lang="zh-CN" altLang="en-US" dirty="0">
                <a:solidFill>
                  <a:srgbClr val="990099"/>
                </a:solidFill>
              </a:rPr>
              <a:t>的记录移动到右边（右子表），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90800" y="5614162"/>
            <a:ext cx="6858000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将</a:t>
            </a:r>
            <a:r>
              <a:rPr lang="en-US" altLang="zh-CN" dirty="0"/>
              <a:t>k </a:t>
            </a:r>
            <a:r>
              <a:rPr lang="zh-CN" altLang="en-US" dirty="0"/>
              <a:t>放在“左、右两个子表”的</a:t>
            </a:r>
            <a:r>
              <a:rPr lang="zh-CN" altLang="en-US" dirty="0">
                <a:solidFill>
                  <a:srgbClr val="C00000"/>
                </a:solidFill>
              </a:rPr>
              <a:t>分界处</a:t>
            </a:r>
            <a:endParaRPr lang="en-US" altLang="zh-CN" dirty="0">
              <a:solidFill>
                <a:srgbClr val="C00000"/>
              </a:solidFill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8686800" y="1371600"/>
            <a:ext cx="0" cy="2667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8" grpId="0"/>
      <p:bldP spid="12" grpId="0"/>
      <p:bldP spid="1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8.4.2 </a:t>
            </a:r>
            <a:r>
              <a:rPr lang="zh-CN" altLang="en-US" dirty="0">
                <a:ea typeface="黑体" pitchFamily="2" charset="-122"/>
              </a:rPr>
              <a:t>快速排序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152400" y="1066800"/>
            <a:ext cx="89916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基本思路</a:t>
            </a:r>
            <a:endParaRPr lang="en-US" altLang="zh-CN" kern="0" dirty="0">
              <a:solidFill>
                <a:srgbClr val="008000"/>
              </a:solidFill>
              <a:latin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3400" y="1676400"/>
            <a:ext cx="8610600" cy="2160591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</a:rPr>
              <a:t>第</a:t>
            </a: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趟快排：</a:t>
            </a:r>
            <a:r>
              <a:rPr lang="zh-CN" altLang="en-US" dirty="0"/>
              <a:t>从待排序码中，选出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K</a:t>
            </a:r>
            <a:r>
              <a:rPr lang="zh-CN" altLang="en-US" dirty="0"/>
              <a:t>（如</a:t>
            </a:r>
            <a:r>
              <a:rPr lang="en-US" altLang="zh-CN" dirty="0"/>
              <a:t>R</a:t>
            </a:r>
            <a:r>
              <a:rPr lang="en-US" altLang="zh-CN" b="1" baseline="-25000" dirty="0"/>
              <a:t>0</a:t>
            </a:r>
            <a:r>
              <a:rPr lang="en-US" altLang="zh-CN" dirty="0"/>
              <a:t>.key 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</a:t>
            </a:r>
            <a:r>
              <a:rPr lang="zh-CN" altLang="en-US" dirty="0"/>
              <a:t>将  </a:t>
            </a:r>
            <a:r>
              <a:rPr lang="zh-CN" altLang="en-US" dirty="0">
                <a:solidFill>
                  <a:srgbClr val="006600"/>
                </a:solidFill>
              </a:rPr>
              <a:t>小于</a:t>
            </a:r>
            <a:r>
              <a:rPr lang="en-US" altLang="zh-CN" dirty="0">
                <a:solidFill>
                  <a:srgbClr val="006600"/>
                </a:solidFill>
              </a:rPr>
              <a:t>k</a:t>
            </a:r>
            <a:r>
              <a:rPr lang="zh-CN" altLang="en-US" dirty="0">
                <a:solidFill>
                  <a:srgbClr val="006600"/>
                </a:solidFill>
              </a:rPr>
              <a:t>的记录移动到左边（左子表），</a:t>
            </a:r>
            <a:endParaRPr lang="en-US" altLang="zh-CN" dirty="0">
              <a:solidFill>
                <a:srgbClr val="0066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      </a:t>
            </a:r>
            <a:r>
              <a:rPr lang="zh-CN" altLang="en-US" dirty="0">
                <a:solidFill>
                  <a:srgbClr val="990099"/>
                </a:solidFill>
              </a:rPr>
              <a:t>大于</a:t>
            </a:r>
            <a:r>
              <a:rPr lang="en-US" altLang="zh-CN" dirty="0">
                <a:solidFill>
                  <a:srgbClr val="990099"/>
                </a:solidFill>
              </a:rPr>
              <a:t>k</a:t>
            </a:r>
            <a:r>
              <a:rPr lang="zh-CN" altLang="en-US" dirty="0">
                <a:solidFill>
                  <a:srgbClr val="990099"/>
                </a:solidFill>
              </a:rPr>
              <a:t>的记录移动到右边（右子表），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</a:t>
            </a:r>
            <a:r>
              <a:rPr lang="zh-CN" altLang="en-US" dirty="0"/>
              <a:t>将</a:t>
            </a:r>
            <a:r>
              <a:rPr lang="en-US" altLang="zh-CN" dirty="0"/>
              <a:t>k</a:t>
            </a:r>
            <a:r>
              <a:rPr lang="zh-CN" altLang="en-US" dirty="0"/>
              <a:t>放在左、右两个子表的分界处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33400" y="4089959"/>
            <a:ext cx="8610600" cy="2677656"/>
          </a:xfrm>
          <a:prstGeom prst="rect">
            <a:avLst/>
          </a:prstGeom>
          <a:solidFill>
            <a:srgbClr val="E1FFE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</a:rPr>
              <a:t>第</a:t>
            </a:r>
            <a:r>
              <a:rPr lang="en-US" altLang="zh-CN" dirty="0">
                <a:solidFill>
                  <a:srgbClr val="0000CC"/>
                </a:solidFill>
              </a:rPr>
              <a:t>2</a:t>
            </a:r>
            <a:r>
              <a:rPr lang="zh-CN" altLang="en-US" dirty="0">
                <a:solidFill>
                  <a:srgbClr val="0000CC"/>
                </a:solidFill>
              </a:rPr>
              <a:t>趟快排：</a:t>
            </a:r>
            <a:r>
              <a:rPr lang="zh-CN" altLang="en-US" dirty="0"/>
              <a:t>对</a:t>
            </a:r>
            <a:r>
              <a:rPr lang="en-US" altLang="zh-CN" dirty="0"/>
              <a:t>K</a:t>
            </a:r>
            <a:r>
              <a:rPr lang="zh-CN" altLang="en-US" dirty="0"/>
              <a:t>左、右两个字表，分别执行</a:t>
            </a:r>
            <a:r>
              <a:rPr lang="en-US" altLang="zh-CN" dirty="0"/>
              <a:t>1</a:t>
            </a:r>
            <a:r>
              <a:rPr lang="zh-CN" altLang="en-US" dirty="0"/>
              <a:t>趟快排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     </a:t>
            </a:r>
            <a:r>
              <a:rPr lang="en-US" altLang="zh-CN" dirty="0">
                <a:sym typeface="Wingdings" pitchFamily="2" charset="2"/>
              </a:rPr>
              <a:t>4</a:t>
            </a:r>
            <a:r>
              <a:rPr lang="zh-CN" altLang="en-US" dirty="0">
                <a:sym typeface="Wingdings" pitchFamily="2" charset="2"/>
              </a:rPr>
              <a:t>个子表</a:t>
            </a:r>
            <a:endParaRPr lang="en-US" altLang="zh-CN" dirty="0"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1" dirty="0">
                <a:sym typeface="Wingdings" pitchFamily="2" charset="2"/>
              </a:rPr>
              <a:t> … …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rgbClr val="0000CC"/>
                </a:solidFill>
                <a:sym typeface="Wingdings" pitchFamily="2" charset="2"/>
              </a:rPr>
              <a:t>直到：各子表长度≤</a:t>
            </a:r>
            <a:r>
              <a:rPr lang="en-US" altLang="zh-CN" dirty="0">
                <a:solidFill>
                  <a:srgbClr val="0000CC"/>
                </a:solidFill>
                <a:sym typeface="Wingdings" pitchFamily="2" charset="2"/>
              </a:rPr>
              <a:t>1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8" name="下箭头 7"/>
          <p:cNvSpPr/>
          <p:nvPr/>
        </p:nvSpPr>
        <p:spPr bwMode="auto">
          <a:xfrm>
            <a:off x="5181600" y="3760791"/>
            <a:ext cx="457200" cy="3810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95800" y="924580"/>
            <a:ext cx="46482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  <a:sym typeface="Wingdings" pitchFamily="2" charset="2"/>
              </a:rPr>
              <a:t>子表之间有序，内部待调整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8.2.1 </a:t>
            </a:r>
            <a:r>
              <a:rPr lang="zh-CN" altLang="en-US" dirty="0">
                <a:ea typeface="黑体" pitchFamily="2" charset="-122"/>
              </a:rPr>
              <a:t>直接插入排序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insertSort</a:t>
            </a:r>
            <a:r>
              <a:rPr lang="en-US" altLang="zh-CN" kern="0" dirty="0">
                <a:latin typeface="+mn-lt"/>
              </a:rPr>
              <a:t>(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{ 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, j;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>
                <a:latin typeface="+mn-lt"/>
              </a:rPr>
              <a:t>temp,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>
                <a:latin typeface="+mn-lt"/>
              </a:rPr>
              <a:t> data = 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for( </a:t>
            </a:r>
            <a:r>
              <a:rPr lang="en-US" altLang="zh-CN" kern="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=1</a:t>
            </a:r>
            <a:r>
              <a:rPr lang="en-US" altLang="zh-CN" kern="0" dirty="0">
                <a:latin typeface="+mn-lt"/>
              </a:rPr>
              <a:t>;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&lt;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-&gt;n;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++)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temp = data[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for( </a:t>
            </a: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j= i-1</a:t>
            </a:r>
            <a:r>
              <a:rPr lang="en-US" altLang="zh-CN" kern="0" dirty="0">
                <a:latin typeface="+mn-lt"/>
              </a:rPr>
              <a:t>;  j&gt;=0;  j--)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  if( data[ j].key &gt; </a:t>
            </a:r>
            <a:r>
              <a:rPr lang="en-US" altLang="zh-CN" kern="0" dirty="0" err="1"/>
              <a:t>temp.key</a:t>
            </a:r>
            <a:r>
              <a:rPr lang="en-US" altLang="zh-CN" kern="0" dirty="0"/>
              <a:t> </a:t>
            </a:r>
            <a:r>
              <a:rPr lang="en-US" altLang="zh-CN" kern="0" dirty="0">
                <a:latin typeface="+mn-lt"/>
              </a:rPr>
              <a:t>)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      data[ j+1] = data[ j];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  </a:t>
            </a: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else     break;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}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        if( j != i-1)   </a:t>
            </a:r>
            <a:r>
              <a:rPr lang="en-US" altLang="zh-CN" kern="0" dirty="0">
                <a:latin typeface="+mn-lt"/>
              </a:rPr>
              <a:t>data[ j+1] = temp;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} </a:t>
            </a:r>
          </a:p>
          <a:p>
            <a:pPr marL="342900" indent="-342900" algn="just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}  </a:t>
            </a:r>
          </a:p>
        </p:txBody>
      </p:sp>
      <p:sp>
        <p:nvSpPr>
          <p:cNvPr id="28" name="矩形 27"/>
          <p:cNvSpPr/>
          <p:nvPr/>
        </p:nvSpPr>
        <p:spPr>
          <a:xfrm>
            <a:off x="3048000" y="5960730"/>
            <a:ext cx="605005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990099"/>
                </a:solidFill>
              </a:rPr>
              <a:t>//</a:t>
            </a:r>
            <a:r>
              <a:rPr lang="zh-CN" altLang="en-US" sz="2600" kern="0" dirty="0">
                <a:solidFill>
                  <a:srgbClr val="990099"/>
                </a:solidFill>
              </a:rPr>
              <a:t>若 </a:t>
            </a:r>
            <a:r>
              <a:rPr lang="en-US" altLang="zh-CN" sz="2600" kern="0" dirty="0">
                <a:solidFill>
                  <a:srgbClr val="990099"/>
                </a:solidFill>
              </a:rPr>
              <a:t>j==i-1</a:t>
            </a:r>
            <a:r>
              <a:rPr lang="zh-CN" altLang="en-US" sz="2600" kern="0" dirty="0">
                <a:solidFill>
                  <a:srgbClr val="990099"/>
                </a:solidFill>
              </a:rPr>
              <a:t>，则没人向后移动 </a:t>
            </a:r>
            <a:r>
              <a:rPr lang="en-US" altLang="zh-CN" sz="2600" kern="0" dirty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sz="2600" kern="0" dirty="0">
                <a:solidFill>
                  <a:srgbClr val="990099"/>
                </a:solidFill>
              </a:rPr>
              <a:t>不用复制</a:t>
            </a:r>
            <a:endParaRPr lang="zh-CN" altLang="en-US" sz="2600" dirty="0">
              <a:solidFill>
                <a:srgbClr val="990099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38600" y="1524000"/>
            <a:ext cx="3416320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//temp</a:t>
            </a:r>
            <a:r>
              <a:rPr lang="zh-CN" altLang="en-US" sz="2600" kern="0" dirty="0">
                <a:solidFill>
                  <a:srgbClr val="008000"/>
                </a:solidFill>
              </a:rPr>
              <a:t>：待插入记录</a:t>
            </a:r>
            <a:r>
              <a:rPr lang="en-US" altLang="zh-CN" sz="2600" kern="0" dirty="0" err="1">
                <a:solidFill>
                  <a:srgbClr val="008000"/>
                </a:solidFill>
              </a:rPr>
              <a:t>R</a:t>
            </a:r>
            <a:r>
              <a:rPr lang="en-US" altLang="zh-CN" sz="2600" b="1" kern="0" baseline="-25000" dirty="0" err="1">
                <a:solidFill>
                  <a:srgbClr val="008000"/>
                </a:solidFill>
              </a:rPr>
              <a:t>i</a:t>
            </a:r>
            <a:endParaRPr lang="zh-CN" altLang="en-US" sz="2600" b="1" kern="0" baseline="-25000" dirty="0">
              <a:solidFill>
                <a:srgbClr val="008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486400" y="4495800"/>
            <a:ext cx="103746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后移</a:t>
            </a:r>
            <a:endParaRPr lang="zh-CN" altLang="en-US" sz="2600" b="1" kern="0" baseline="-25000" dirty="0">
              <a:solidFill>
                <a:srgbClr val="008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3600" y="5503530"/>
            <a:ext cx="3127779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在下标</a:t>
            </a:r>
            <a:r>
              <a:rPr lang="en-US" altLang="zh-CN" sz="2600" kern="0" dirty="0">
                <a:solidFill>
                  <a:srgbClr val="C00000"/>
                </a:solidFill>
              </a:rPr>
              <a:t>j+1</a:t>
            </a:r>
            <a:r>
              <a:rPr lang="zh-CN" altLang="en-US" sz="2600" kern="0" dirty="0">
                <a:solidFill>
                  <a:srgbClr val="C00000"/>
                </a:solidFill>
              </a:rPr>
              <a:t>处插入</a:t>
            </a:r>
            <a:r>
              <a:rPr lang="en-US" altLang="zh-CN" sz="2600" kern="0" dirty="0" err="1">
                <a:solidFill>
                  <a:srgbClr val="C00000"/>
                </a:solidFill>
              </a:rPr>
              <a:t>R</a:t>
            </a:r>
            <a:r>
              <a:rPr lang="en-US" altLang="zh-CN" sz="2600" b="1" kern="0" baseline="-25000" dirty="0" err="1">
                <a:solidFill>
                  <a:srgbClr val="C00000"/>
                </a:solidFill>
              </a:rPr>
              <a:t>i</a:t>
            </a:r>
            <a:endParaRPr lang="zh-CN" altLang="en-US" sz="2600" b="1" kern="0" baseline="-25000" dirty="0">
              <a:solidFill>
                <a:srgbClr val="C0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5800" y="29271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{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1143000" y="3810000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/>
              <a:t>{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05600" y="3827130"/>
            <a:ext cx="2371162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zh-CN" altLang="en-US" sz="2600" kern="0" dirty="0">
                <a:solidFill>
                  <a:srgbClr val="0000CC"/>
                </a:solidFill>
              </a:rPr>
              <a:t>寻找插入位置</a:t>
            </a:r>
            <a:endParaRPr lang="zh-CN" altLang="en-US" sz="2600" b="1" kern="0" baseline="-25000" dirty="0">
              <a:solidFill>
                <a:srgbClr val="0000CC"/>
              </a:solidFill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3429000"/>
            <a:ext cx="5334000" cy="2133600"/>
          </a:xfrm>
          <a:prstGeom prst="rect">
            <a:avLst/>
          </a:prstGeom>
          <a:solidFill>
            <a:srgbClr val="FF0000">
              <a:alpha val="16078"/>
            </a:srgbClr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76800" y="2455530"/>
            <a:ext cx="4014240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zh-CN" altLang="en-US" sz="2600" kern="0" dirty="0">
                <a:solidFill>
                  <a:srgbClr val="0000CC"/>
                </a:solidFill>
              </a:rPr>
              <a:t>为</a:t>
            </a:r>
            <a:r>
              <a:rPr lang="en-US" altLang="zh-CN" sz="2600" kern="0" dirty="0">
                <a:solidFill>
                  <a:srgbClr val="0000CC"/>
                </a:solidFill>
              </a:rPr>
              <a:t>R</a:t>
            </a:r>
            <a:r>
              <a:rPr lang="en-US" altLang="zh-CN" sz="2600" b="1" kern="0" baseline="-25000" dirty="0">
                <a:solidFill>
                  <a:srgbClr val="0000CC"/>
                </a:solidFill>
              </a:rPr>
              <a:t>1</a:t>
            </a:r>
            <a:r>
              <a:rPr lang="en-US" altLang="zh-CN" sz="2600" kern="0" dirty="0">
                <a:solidFill>
                  <a:srgbClr val="0000CC"/>
                </a:solidFill>
              </a:rPr>
              <a:t>, …, R</a:t>
            </a:r>
            <a:r>
              <a:rPr lang="en-US" altLang="zh-CN" sz="2600" b="1" kern="0" baseline="-25000" dirty="0">
                <a:solidFill>
                  <a:srgbClr val="0000CC"/>
                </a:solidFill>
              </a:rPr>
              <a:t>n-1</a:t>
            </a:r>
            <a:r>
              <a:rPr lang="zh-CN" altLang="en-US" sz="2600" kern="0" dirty="0">
                <a:solidFill>
                  <a:srgbClr val="0000CC"/>
                </a:solidFill>
              </a:rPr>
              <a:t>找插入位置</a:t>
            </a:r>
            <a:endParaRPr lang="zh-CN" altLang="en-US" sz="2600" b="1" kern="0" baseline="-25000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19600" y="3387060"/>
            <a:ext cx="4043094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//</a:t>
            </a:r>
            <a:r>
              <a:rPr lang="en-US" altLang="zh-CN" sz="2600" kern="0" dirty="0" err="1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 err="1">
                <a:solidFill>
                  <a:srgbClr val="0000CC"/>
                </a:solidFill>
              </a:rPr>
              <a:t>i</a:t>
            </a:r>
            <a:r>
              <a:rPr lang="zh-CN" altLang="en-US" sz="2600" kern="0" dirty="0">
                <a:solidFill>
                  <a:srgbClr val="0000CC"/>
                </a:solidFill>
              </a:rPr>
              <a:t>依次与</a:t>
            </a:r>
            <a:r>
              <a:rPr lang="en-US" altLang="zh-CN" sz="2600" kern="0" dirty="0">
                <a:solidFill>
                  <a:srgbClr val="0000CC"/>
                </a:solidFill>
              </a:rPr>
              <a:t>K</a:t>
            </a:r>
            <a:r>
              <a:rPr lang="en-US" altLang="zh-CN" sz="2600" b="1" kern="0" baseline="-25000" dirty="0">
                <a:solidFill>
                  <a:srgbClr val="0000CC"/>
                </a:solidFill>
              </a:rPr>
              <a:t>i-1</a:t>
            </a:r>
            <a:r>
              <a:rPr lang="en-US" altLang="zh-CN" sz="2600" kern="0" dirty="0">
                <a:solidFill>
                  <a:srgbClr val="0000CC"/>
                </a:solidFill>
              </a:rPr>
              <a:t>, K</a:t>
            </a:r>
            <a:r>
              <a:rPr lang="en-US" altLang="zh-CN" sz="2600" b="1" kern="0" baseline="-25000" dirty="0">
                <a:solidFill>
                  <a:srgbClr val="0000CC"/>
                </a:solidFill>
              </a:rPr>
              <a:t>i-2</a:t>
            </a:r>
            <a:r>
              <a:rPr lang="en-US" altLang="zh-CN" sz="2600" kern="0" dirty="0">
                <a:solidFill>
                  <a:srgbClr val="0000CC"/>
                </a:solidFill>
              </a:rPr>
              <a:t>, ... </a:t>
            </a:r>
            <a:r>
              <a:rPr lang="zh-CN" altLang="en-US" sz="2600" kern="0" dirty="0">
                <a:solidFill>
                  <a:srgbClr val="0000CC"/>
                </a:solidFill>
              </a:rPr>
              <a:t>比较</a:t>
            </a:r>
            <a:endParaRPr lang="zh-CN" altLang="en-US" sz="2600" b="1" kern="0" baseline="-25000" dirty="0">
              <a:solidFill>
                <a:srgbClr val="0000CC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47800" y="1905000"/>
            <a:ext cx="7162800" cy="121920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chemeClr val="bg1"/>
                </a:solidFill>
              </a:rPr>
              <a:t>for( j=i-1; </a:t>
            </a:r>
            <a:r>
              <a:rPr lang="en-US" altLang="zh-CN" kern="0" dirty="0" err="1">
                <a:solidFill>
                  <a:schemeClr val="bg1"/>
                </a:solidFill>
              </a:rPr>
              <a:t>temp.key</a:t>
            </a:r>
            <a:r>
              <a:rPr lang="en-US" altLang="zh-CN" kern="0" dirty="0">
                <a:solidFill>
                  <a:schemeClr val="bg1"/>
                </a:solidFill>
              </a:rPr>
              <a:t>&lt;data[ j].key &amp;&amp; j&gt;=0; j--)</a:t>
            </a: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chemeClr val="bg1"/>
                </a:solidFill>
              </a:rPr>
              <a:t>      data[ j+1] = data[ j]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5334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第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趟快排</a:t>
            </a:r>
            <a:endParaRPr lang="en-US" altLang="zh-CN" kern="0" dirty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latin typeface="+mn-lt"/>
              </a:rPr>
              <a:t>    </a:t>
            </a:r>
            <a:r>
              <a:rPr lang="en-US" altLang="zh-CN" kern="0" dirty="0">
                <a:latin typeface="+mn-lt"/>
              </a:rPr>
              <a:t>1. </a:t>
            </a:r>
            <a:r>
              <a:rPr lang="zh-CN" altLang="en-US" kern="0" dirty="0">
                <a:sym typeface="Wingdings" pitchFamily="2" charset="2"/>
              </a:rPr>
              <a:t>左游历下标：</a:t>
            </a:r>
            <a:r>
              <a:rPr lang="en-US" altLang="zh-CN" kern="0" dirty="0" err="1">
                <a:sym typeface="Wingdings" pitchFamily="2" charset="2"/>
              </a:rPr>
              <a:t>i</a:t>
            </a:r>
            <a:r>
              <a:rPr lang="en-US" altLang="zh-CN" kern="0" dirty="0">
                <a:sym typeface="Wingdings" pitchFamily="2" charset="2"/>
              </a:rPr>
              <a:t>=0</a:t>
            </a:r>
            <a:r>
              <a:rPr lang="zh-CN" altLang="en-US" kern="0" dirty="0">
                <a:sym typeface="Wingdings" pitchFamily="2" charset="2"/>
              </a:rPr>
              <a:t>， 右游历下标：</a:t>
            </a:r>
            <a:r>
              <a:rPr lang="en-US" altLang="zh-CN" kern="0" dirty="0">
                <a:sym typeface="Wingdings" pitchFamily="2" charset="2"/>
              </a:rPr>
              <a:t>j=n-1,</a:t>
            </a:r>
            <a:r>
              <a:rPr lang="en-US" altLang="zh-CN" kern="0" dirty="0">
                <a:latin typeface="+mn-lt"/>
                <a:sym typeface="Wingdings" pitchFamily="2" charset="2"/>
              </a:rPr>
              <a:t>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    </a:t>
            </a:r>
            <a:r>
              <a:rPr lang="zh-CN" altLang="en-US" kern="0" dirty="0">
                <a:latin typeface="+mn-lt"/>
                <a:sym typeface="Wingdings" pitchFamily="2" charset="2"/>
              </a:rPr>
              <a:t>取出分区基准：</a:t>
            </a:r>
            <a:r>
              <a:rPr lang="en-US" altLang="zh-CN" kern="0" dirty="0">
                <a:solidFill>
                  <a:srgbClr val="008000"/>
                </a:solidFill>
                <a:latin typeface="+mn-lt"/>
                <a:sym typeface="Wingdings" pitchFamily="2" charset="2"/>
              </a:rPr>
              <a:t>temp=R[0]  </a:t>
            </a: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  <a:latin typeface="+mn-lt"/>
                <a:sym typeface="Wingdings" pitchFamily="2" charset="2"/>
              </a:rPr>
              <a:t>        </a:t>
            </a:r>
            <a:r>
              <a:rPr lang="zh-CN" altLang="en-US" kern="0" dirty="0">
                <a:solidFill>
                  <a:srgbClr val="008000"/>
                </a:solidFill>
                <a:latin typeface="+mn-lt"/>
                <a:sym typeface="Wingdings" pitchFamily="2" charset="2"/>
              </a:rPr>
              <a:t>初始空位</a:t>
            </a:r>
            <a:r>
              <a:rPr lang="en-US" altLang="zh-CN" kern="0" dirty="0">
                <a:solidFill>
                  <a:srgbClr val="008000"/>
                </a:solidFill>
                <a:latin typeface="+mn-lt"/>
                <a:sym typeface="Wingdings" pitchFamily="2" charset="2"/>
              </a:rPr>
              <a:t>R[0]</a:t>
            </a:r>
            <a:r>
              <a:rPr lang="zh-CN" altLang="en-US" kern="0" dirty="0">
                <a:solidFill>
                  <a:srgbClr val="008000"/>
                </a:solidFill>
                <a:latin typeface="+mn-lt"/>
                <a:sym typeface="Wingdings" pitchFamily="2" charset="2"/>
              </a:rPr>
              <a:t>：在左表中，</a:t>
            </a:r>
            <a:r>
              <a:rPr lang="zh-CN" altLang="en-US" kern="0" dirty="0">
                <a:solidFill>
                  <a:srgbClr val="008000"/>
                </a:solidFill>
                <a:sym typeface="Wingdings" pitchFamily="2" charset="2"/>
              </a:rPr>
              <a:t>即</a:t>
            </a:r>
            <a:r>
              <a:rPr lang="en-US" altLang="zh-CN" kern="0" dirty="0">
                <a:solidFill>
                  <a:srgbClr val="008000"/>
                </a:solidFill>
                <a:sym typeface="Wingdings" pitchFamily="2" charset="2"/>
              </a:rPr>
              <a:t>R[</a:t>
            </a:r>
            <a:r>
              <a:rPr lang="en-US" altLang="zh-CN" kern="0" dirty="0" err="1">
                <a:solidFill>
                  <a:srgbClr val="008000"/>
                </a:solidFill>
                <a:sym typeface="Wingdings" pitchFamily="2" charset="2"/>
              </a:rPr>
              <a:t>i</a:t>
            </a:r>
            <a:r>
              <a:rPr lang="en-US" altLang="zh-CN" kern="0" dirty="0">
                <a:solidFill>
                  <a:srgbClr val="008000"/>
                </a:solidFill>
                <a:sym typeface="Wingdings" pitchFamily="2" charset="2"/>
              </a:rPr>
              <a:t>]</a:t>
            </a:r>
            <a:r>
              <a:rPr lang="zh-CN" altLang="en-US" kern="0" dirty="0">
                <a:solidFill>
                  <a:srgbClr val="008000"/>
                </a:solidFill>
                <a:sym typeface="Wingdings" pitchFamily="2" charset="2"/>
              </a:rPr>
              <a:t> </a:t>
            </a:r>
            <a:endParaRPr lang="en-US" altLang="zh-CN" kern="0" dirty="0">
              <a:solidFill>
                <a:srgbClr val="008000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2. </a:t>
            </a:r>
            <a:r>
              <a:rPr lang="zh-CN" altLang="en-US" kern="0" dirty="0">
                <a:latin typeface="+mn-lt"/>
                <a:sym typeface="Wingdings" pitchFamily="2" charset="2"/>
              </a:rPr>
              <a:t>重复以下两种扫描，</a:t>
            </a:r>
            <a:r>
              <a:rPr lang="zh-CN" altLang="en-US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直到 </a:t>
            </a:r>
            <a:r>
              <a:rPr lang="en-US" altLang="zh-CN" kern="0" dirty="0" err="1">
                <a:solidFill>
                  <a:srgbClr val="C00000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==j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    (1) </a:t>
            </a:r>
            <a:r>
              <a:rPr lang="en-US" altLang="zh-CN" b="1" kern="0" dirty="0">
                <a:latin typeface="+mn-lt"/>
                <a:sym typeface="Wingdings" pitchFamily="2" charset="2"/>
              </a:rPr>
              <a:t>j</a:t>
            </a:r>
            <a:r>
              <a:rPr lang="zh-CN" altLang="en-US" kern="0" dirty="0">
                <a:latin typeface="+mn-lt"/>
                <a:sym typeface="Wingdings" pitchFamily="2" charset="2"/>
              </a:rPr>
              <a:t> </a:t>
            </a:r>
            <a:r>
              <a:rPr lang="zh-CN" altLang="en-US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向左</a:t>
            </a:r>
            <a:r>
              <a:rPr lang="zh-CN" altLang="en-US" kern="0" dirty="0">
                <a:latin typeface="+mn-lt"/>
                <a:sym typeface="Wingdings" pitchFamily="2" charset="2"/>
              </a:rPr>
              <a:t>扫描，直到</a:t>
            </a:r>
            <a:r>
              <a:rPr lang="en-US" altLang="zh-CN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R[ j].key </a:t>
            </a:r>
            <a:r>
              <a:rPr lang="en-US" altLang="zh-CN" b="1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&lt;</a:t>
            </a:r>
            <a:r>
              <a:rPr lang="en-US" altLang="zh-CN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  <a:sym typeface="Wingdings" pitchFamily="2" charset="2"/>
              </a:rPr>
              <a:t>temp.key</a:t>
            </a:r>
            <a:r>
              <a:rPr lang="zh-CN" altLang="en-US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，</a:t>
            </a:r>
            <a:endParaRPr lang="en-US" altLang="zh-CN" kern="0" dirty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             </a:t>
            </a:r>
            <a:r>
              <a:rPr lang="zh-CN" altLang="en-US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将</a:t>
            </a:r>
            <a:r>
              <a:rPr lang="en-US" altLang="zh-CN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R[ j]</a:t>
            </a:r>
            <a:r>
              <a:rPr lang="zh-CN" altLang="en-US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移动到空位</a:t>
            </a:r>
            <a:r>
              <a:rPr lang="en-US" altLang="zh-CN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]</a:t>
            </a:r>
            <a:r>
              <a:rPr lang="zh-CN" altLang="en-US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中</a:t>
            </a:r>
            <a:r>
              <a:rPr lang="zh-CN" altLang="en-US" kern="0" dirty="0">
                <a:latin typeface="+mn-lt"/>
                <a:sym typeface="Wingdings" pitchFamily="2" charset="2"/>
              </a:rPr>
              <a:t>，则</a:t>
            </a:r>
            <a:r>
              <a:rPr lang="en-US" altLang="zh-CN" kern="0" dirty="0">
                <a:latin typeface="+mn-lt"/>
                <a:sym typeface="Wingdings" pitchFamily="2" charset="2"/>
              </a:rPr>
              <a:t>R[ j]</a:t>
            </a:r>
            <a:r>
              <a:rPr lang="zh-CN" altLang="en-US" kern="0" dirty="0">
                <a:latin typeface="+mn-lt"/>
                <a:sym typeface="Wingdings" pitchFamily="2" charset="2"/>
              </a:rPr>
              <a:t>为空，</a:t>
            </a:r>
            <a:r>
              <a:rPr lang="zh-CN" altLang="en-US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令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++</a:t>
            </a:r>
          </a:p>
          <a:p>
            <a:pPr marL="342900" indent="-342900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    (2) </a:t>
            </a:r>
            <a:r>
              <a:rPr lang="en-US" altLang="zh-CN" b="1" kern="0" dirty="0" err="1">
                <a:latin typeface="+mn-lt"/>
                <a:sym typeface="Wingdings" pitchFamily="2" charset="2"/>
              </a:rPr>
              <a:t>i</a:t>
            </a:r>
            <a:r>
              <a:rPr lang="en-US" altLang="zh-CN" kern="0" dirty="0">
                <a:latin typeface="+mn-lt"/>
                <a:sym typeface="Wingdings" pitchFamily="2" charset="2"/>
              </a:rPr>
              <a:t> 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向右</a:t>
            </a:r>
            <a:r>
              <a:rPr lang="zh-CN" altLang="en-US" kern="0" dirty="0">
                <a:latin typeface="+mn-lt"/>
                <a:sym typeface="Wingdings" pitchFamily="2" charset="2"/>
              </a:rPr>
              <a:t>扫描，直到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>
                <a:solidFill>
                  <a:srgbClr val="990099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].key </a:t>
            </a:r>
            <a:r>
              <a:rPr lang="en-US" altLang="zh-CN" b="1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&gt;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 </a:t>
            </a:r>
            <a:r>
              <a:rPr lang="en-US" altLang="zh-CN" kern="0" dirty="0" err="1">
                <a:solidFill>
                  <a:srgbClr val="990099"/>
                </a:solidFill>
                <a:latin typeface="+mn-lt"/>
                <a:sym typeface="Wingdings" pitchFamily="2" charset="2"/>
              </a:rPr>
              <a:t>temp.key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，</a:t>
            </a:r>
            <a:endParaRPr lang="en-US" altLang="zh-CN" kern="0" dirty="0">
              <a:solidFill>
                <a:srgbClr val="990099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         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将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>
                <a:solidFill>
                  <a:srgbClr val="990099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]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移动到空位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R[ j]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中，</a:t>
            </a:r>
            <a:r>
              <a:rPr lang="zh-CN" altLang="en-US" kern="0" dirty="0">
                <a:latin typeface="+mn-lt"/>
                <a:sym typeface="Wingdings" pitchFamily="2" charset="2"/>
              </a:rPr>
              <a:t>则</a:t>
            </a:r>
            <a:r>
              <a:rPr lang="en-US" altLang="zh-CN" kern="0" dirty="0"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>
                <a:latin typeface="+mn-lt"/>
                <a:sym typeface="Wingdings" pitchFamily="2" charset="2"/>
              </a:rPr>
              <a:t>i</a:t>
            </a:r>
            <a:r>
              <a:rPr lang="en-US" altLang="zh-CN" kern="0" dirty="0">
                <a:latin typeface="+mn-lt"/>
                <a:sym typeface="Wingdings" pitchFamily="2" charset="2"/>
              </a:rPr>
              <a:t>]</a:t>
            </a:r>
            <a:r>
              <a:rPr lang="zh-CN" altLang="en-US" kern="0" dirty="0">
                <a:latin typeface="+mn-lt"/>
                <a:sym typeface="Wingdings" pitchFamily="2" charset="2"/>
              </a:rPr>
              <a:t>为空，</a:t>
            </a:r>
            <a:r>
              <a:rPr lang="zh-CN" altLang="en-US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令</a:t>
            </a:r>
            <a:r>
              <a:rPr lang="en-US" altLang="zh-CN" kern="0" dirty="0">
                <a:solidFill>
                  <a:srgbClr val="990099"/>
                </a:solidFill>
                <a:latin typeface="+mn-lt"/>
                <a:sym typeface="Wingdings" pitchFamily="2" charset="2"/>
              </a:rPr>
              <a:t>j--</a:t>
            </a:r>
          </a:p>
          <a:p>
            <a:pPr marL="342900" indent="-342900">
              <a:lnSpc>
                <a:spcPct val="120000"/>
              </a:lnSpc>
              <a:spcBef>
                <a:spcPts val="90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3. </a:t>
            </a:r>
            <a:r>
              <a:rPr lang="zh-CN" altLang="en-US" kern="0" dirty="0">
                <a:latin typeface="+mn-lt"/>
                <a:sym typeface="Wingdings" pitchFamily="2" charset="2"/>
              </a:rPr>
              <a:t>将“</a:t>
            </a:r>
            <a:r>
              <a:rPr lang="zh-CN" altLang="en-US" kern="0" dirty="0">
                <a:sym typeface="Wingdings" pitchFamily="2" charset="2"/>
              </a:rPr>
              <a:t>分区基准</a:t>
            </a:r>
            <a:r>
              <a:rPr lang="zh-CN" altLang="en-US" kern="0" dirty="0">
                <a:latin typeface="+mn-lt"/>
                <a:sym typeface="Wingdings" pitchFamily="2" charset="2"/>
              </a:rPr>
              <a:t>” </a:t>
            </a:r>
            <a:r>
              <a:rPr lang="en-US" altLang="zh-CN" kern="0" dirty="0">
                <a:latin typeface="+mn-lt"/>
                <a:sym typeface="Wingdings" pitchFamily="2" charset="2"/>
              </a:rPr>
              <a:t>temp</a:t>
            </a:r>
            <a:r>
              <a:rPr lang="zh-CN" altLang="en-US" kern="0" dirty="0">
                <a:latin typeface="+mn-lt"/>
                <a:sym typeface="Wingdings" pitchFamily="2" charset="2"/>
              </a:rPr>
              <a:t>，放到</a:t>
            </a:r>
            <a:r>
              <a:rPr lang="zh-CN" altLang="en-US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空位</a:t>
            </a:r>
            <a:r>
              <a:rPr lang="en-US" altLang="zh-CN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R[</a:t>
            </a:r>
            <a:r>
              <a:rPr lang="en-US" altLang="zh-CN" kern="0" dirty="0" err="1">
                <a:solidFill>
                  <a:srgbClr val="C00000"/>
                </a:solidFill>
                <a:latin typeface="+mn-lt"/>
                <a:sym typeface="Wingdings" pitchFamily="2" charset="2"/>
              </a:rPr>
              <a:t>i</a:t>
            </a:r>
            <a:r>
              <a:rPr lang="en-US" altLang="zh-CN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]</a:t>
            </a:r>
            <a:r>
              <a:rPr lang="zh-CN" altLang="en-US" kern="0" dirty="0">
                <a:latin typeface="+mn-lt"/>
                <a:sym typeface="Wingdings" pitchFamily="2" charset="2"/>
              </a:rPr>
              <a:t>中</a:t>
            </a:r>
            <a:endParaRPr lang="en-US" altLang="zh-CN" kern="0" dirty="0">
              <a:latin typeface="+mn-lt"/>
            </a:endParaRPr>
          </a:p>
        </p:txBody>
      </p:sp>
      <p:sp>
        <p:nvSpPr>
          <p:cNvPr id="10" name="右大括号 9"/>
          <p:cNvSpPr/>
          <p:nvPr/>
        </p:nvSpPr>
        <p:spPr bwMode="auto">
          <a:xfrm>
            <a:off x="8763000" y="3429000"/>
            <a:ext cx="228600" cy="1905000"/>
          </a:xfrm>
          <a:prstGeom prst="rightBrace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29400" y="1524000"/>
            <a:ext cx="2514600" cy="1849737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-- </a:t>
            </a:r>
            <a:r>
              <a:rPr lang="zh-CN" altLang="en-US" sz="2600" dirty="0">
                <a:solidFill>
                  <a:schemeClr val="bg1"/>
                </a:solidFill>
              </a:rPr>
              <a:t>空位置在左，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    </a:t>
            </a:r>
            <a:r>
              <a:rPr lang="zh-CN" altLang="en-US" sz="2600" dirty="0">
                <a:solidFill>
                  <a:srgbClr val="FFFF00"/>
                </a:solidFill>
              </a:rPr>
              <a:t>则 </a:t>
            </a:r>
            <a:r>
              <a:rPr lang="en-US" altLang="zh-CN" sz="2600" dirty="0">
                <a:solidFill>
                  <a:srgbClr val="FFFF00"/>
                </a:solidFill>
              </a:rPr>
              <a:t>j </a:t>
            </a:r>
            <a:r>
              <a:rPr lang="zh-CN" altLang="en-US" sz="2600" dirty="0">
                <a:solidFill>
                  <a:srgbClr val="FFFF00"/>
                </a:solidFill>
              </a:rPr>
              <a:t>扫描</a:t>
            </a:r>
            <a:endParaRPr lang="en-US" altLang="zh-CN" sz="2600" dirty="0">
              <a:solidFill>
                <a:srgbClr val="FFFF00"/>
              </a:solidFill>
            </a:endParaRPr>
          </a:p>
          <a:p>
            <a:pPr>
              <a:lnSpc>
                <a:spcPct val="1050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-- </a:t>
            </a:r>
            <a:r>
              <a:rPr lang="zh-CN" altLang="en-US" sz="2600" dirty="0">
                <a:solidFill>
                  <a:schemeClr val="bg1"/>
                </a:solidFill>
              </a:rPr>
              <a:t>空位置在右，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    </a:t>
            </a:r>
            <a:r>
              <a:rPr lang="zh-CN" altLang="en-US" sz="2600" dirty="0">
                <a:solidFill>
                  <a:srgbClr val="FFFF00"/>
                </a:solidFill>
              </a:rPr>
              <a:t>则 </a:t>
            </a:r>
            <a:r>
              <a:rPr lang="en-US" altLang="zh-CN" sz="2600" dirty="0" err="1">
                <a:solidFill>
                  <a:srgbClr val="FFFF00"/>
                </a:solidFill>
              </a:rPr>
              <a:t>i</a:t>
            </a:r>
            <a:r>
              <a:rPr lang="en-US" altLang="zh-CN" sz="2600" dirty="0">
                <a:solidFill>
                  <a:srgbClr val="FFFF00"/>
                </a:solidFill>
              </a:rPr>
              <a:t> </a:t>
            </a:r>
            <a:r>
              <a:rPr lang="zh-CN" altLang="en-US" sz="2600" dirty="0">
                <a:solidFill>
                  <a:srgbClr val="FFFF00"/>
                </a:solidFill>
              </a:rPr>
              <a:t>扫描</a:t>
            </a:r>
          </a:p>
        </p:txBody>
      </p:sp>
      <p:sp>
        <p:nvSpPr>
          <p:cNvPr id="12" name="任意多边形 11"/>
          <p:cNvSpPr/>
          <p:nvPr/>
        </p:nvSpPr>
        <p:spPr bwMode="auto">
          <a:xfrm>
            <a:off x="8915401" y="3209498"/>
            <a:ext cx="180000" cy="1210102"/>
          </a:xfrm>
          <a:custGeom>
            <a:avLst/>
            <a:gdLst>
              <a:gd name="connsiteX0" fmla="*/ 0 w 279779"/>
              <a:gd name="connsiteY0" fmla="*/ 1171432 h 1171432"/>
              <a:gd name="connsiteX1" fmla="*/ 272955 w 279779"/>
              <a:gd name="connsiteY1" fmla="*/ 843886 h 1171432"/>
              <a:gd name="connsiteX2" fmla="*/ 40943 w 279779"/>
              <a:gd name="connsiteY2" fmla="*/ 120555 h 1171432"/>
              <a:gd name="connsiteX3" fmla="*/ 68239 w 279779"/>
              <a:gd name="connsiteY3" fmla="*/ 120555 h 117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779" h="1171432">
                <a:moveTo>
                  <a:pt x="0" y="1171432"/>
                </a:moveTo>
                <a:cubicBezTo>
                  <a:pt x="133065" y="1095232"/>
                  <a:pt x="266131" y="1019032"/>
                  <a:pt x="272955" y="843886"/>
                </a:cubicBezTo>
                <a:cubicBezTo>
                  <a:pt x="279779" y="668740"/>
                  <a:pt x="75062" y="241110"/>
                  <a:pt x="40943" y="120555"/>
                </a:cubicBezTo>
                <a:cubicBezTo>
                  <a:pt x="6824" y="0"/>
                  <a:pt x="37531" y="60277"/>
                  <a:pt x="68239" y="120555"/>
                </a:cubicBez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76, 13, 27, 49*</a:t>
            </a:r>
            <a:r>
              <a:rPr lang="zh-CN" altLang="en-US" kern="0" dirty="0">
                <a:latin typeface="+mn-lt"/>
              </a:rPr>
              <a:t>，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第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趟快排：</a:t>
            </a:r>
            <a:endParaRPr lang="en-US" altLang="zh-CN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3401" y="1237200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初始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temp=49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33401" y="1877280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向左扫描后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514601" y="1247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    ,  38,  65,  97,  76,  13,  27,  49* ]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33400" y="2545080"/>
          <a:ext cx="8077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交换后 </a:t>
                      </a:r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i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++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33401" y="3230880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600" b="0" dirty="0" err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向右扫描后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533400" y="3895338"/>
          <a:ext cx="80772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交换后 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j-lt"/>
                          <a:ea typeface="黑体" pitchFamily="49" charset="-122"/>
                        </a:rPr>
                        <a:t>j--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j-lt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533401" y="4565898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向左扫描后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33401" y="5228397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交换后，</a:t>
                      </a:r>
                      <a:r>
                        <a:rPr lang="en-US" altLang="zh-CN" sz="2600" b="0" dirty="0" err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en-US" altLang="zh-CN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++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 bwMode="auto">
          <a:xfrm>
            <a:off x="8686800" y="2130258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8686800" y="1313400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8763000" y="1237200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8763000" y="1977858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295400" y="533400"/>
            <a:ext cx="533400" cy="4572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2743200" y="13134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 bwMode="auto">
          <a:xfrm>
            <a:off x="2971800" y="1618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7848600" y="1618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9" name="矩形 48"/>
          <p:cNvSpPr/>
          <p:nvPr/>
        </p:nvSpPr>
        <p:spPr>
          <a:xfrm>
            <a:off x="2514600" y="1846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    ,  38,  65,  97,  76,  13,  27,  49* ]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 bwMode="auto">
          <a:xfrm>
            <a:off x="2743199" y="191282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2971799" y="2262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>
            <a:off x="7125600" y="221762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3" name="矩形 52"/>
          <p:cNvSpPr/>
          <p:nvPr/>
        </p:nvSpPr>
        <p:spPr>
          <a:xfrm>
            <a:off x="2514600" y="25326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[ 27,  38,  65,  97,  76,  13,      ,  49* ]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 bwMode="auto">
          <a:xfrm>
            <a:off x="6934200" y="26238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>
            <a:off x="3657600" y="2948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6" name="直接箭头连接符 55"/>
          <p:cNvCxnSpPr/>
          <p:nvPr/>
        </p:nvCxnSpPr>
        <p:spPr bwMode="auto">
          <a:xfrm>
            <a:off x="7125600" y="2948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7" name="矩形 56"/>
          <p:cNvSpPr/>
          <p:nvPr/>
        </p:nvSpPr>
        <p:spPr>
          <a:xfrm>
            <a:off x="2514600" y="32184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[ 27,  38,  65,  97,  76,  13,      ,  49* ]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 bwMode="auto">
          <a:xfrm>
            <a:off x="6934200" y="33096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9" name="直接箭头连接符 58"/>
          <p:cNvCxnSpPr/>
          <p:nvPr/>
        </p:nvCxnSpPr>
        <p:spPr bwMode="auto">
          <a:xfrm>
            <a:off x="4343400" y="3634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0" name="直接箭头连接符 59"/>
          <p:cNvCxnSpPr/>
          <p:nvPr/>
        </p:nvCxnSpPr>
        <p:spPr bwMode="auto">
          <a:xfrm>
            <a:off x="7125600" y="3634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61" name="矩形 60"/>
          <p:cNvSpPr/>
          <p:nvPr/>
        </p:nvSpPr>
        <p:spPr>
          <a:xfrm>
            <a:off x="2514600" y="39042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[ 27,  38,      ,  97,  76,  13,  65,  49* ]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 bwMode="auto">
          <a:xfrm>
            <a:off x="4114800" y="39624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4343400" y="4320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>
            <a:off x="6477000" y="4320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65" name="矩形 64"/>
          <p:cNvSpPr/>
          <p:nvPr/>
        </p:nvSpPr>
        <p:spPr>
          <a:xfrm>
            <a:off x="2514600" y="45720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[ 27,  38,      ,  97,  76,  13,  65,  49* ]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 bwMode="auto">
          <a:xfrm>
            <a:off x="4114800" y="4630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7" name="直接箭头连接符 66"/>
          <p:cNvCxnSpPr/>
          <p:nvPr/>
        </p:nvCxnSpPr>
        <p:spPr bwMode="auto">
          <a:xfrm>
            <a:off x="4343400" y="4987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>
            <a:off x="6477000" y="4987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69" name="矩形 68"/>
          <p:cNvSpPr/>
          <p:nvPr/>
        </p:nvSpPr>
        <p:spPr>
          <a:xfrm>
            <a:off x="2514600" y="5275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[ 27,  38,  13,  97,  76,      ,  65,  49* ]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 bwMode="auto">
          <a:xfrm>
            <a:off x="6248400" y="53340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>
            <a:off x="5029200" y="5691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>
            <a:off x="6477000" y="5691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4" grpId="0" animBg="1"/>
      <p:bldP spid="49" grpId="0"/>
      <p:bldP spid="50" grpId="0" animBg="1"/>
      <p:bldP spid="53" grpId="0"/>
      <p:bldP spid="54" grpId="0" animBg="1"/>
      <p:bldP spid="57" grpId="0"/>
      <p:bldP spid="58" grpId="0" animBg="1"/>
      <p:bldP spid="61" grpId="0"/>
      <p:bldP spid="62" grpId="0" animBg="1"/>
      <p:bldP spid="65" grpId="0"/>
      <p:bldP spid="66" grpId="0" animBg="1"/>
      <p:bldP spid="69" grpId="0"/>
      <p:bldP spid="7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76, 13, 27, 49*</a:t>
            </a:r>
            <a:r>
              <a:rPr lang="zh-CN" altLang="en-US" kern="0" dirty="0">
                <a:latin typeface="+mn-lt"/>
              </a:rPr>
              <a:t>，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第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1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趟快排：</a:t>
            </a:r>
            <a:endParaRPr lang="en-US" altLang="zh-CN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533401" y="1228516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交换后，</a:t>
                      </a:r>
                      <a:r>
                        <a:rPr lang="en-US" altLang="zh-CN" sz="2600" b="0" dirty="0" err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en-US" altLang="zh-CN" sz="26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++</a:t>
                      </a:r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33401" y="1882759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600" b="0" dirty="0" err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向右扫描后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矩形 42"/>
          <p:cNvSpPr/>
          <p:nvPr/>
        </p:nvSpPr>
        <p:spPr bwMode="auto">
          <a:xfrm>
            <a:off x="1295400" y="533400"/>
            <a:ext cx="533400" cy="4572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2514600" y="12372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[ 27,  38,  13,  97,  76,      ,  65,  49* ]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 bwMode="auto">
          <a:xfrm>
            <a:off x="6248400" y="12954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 bwMode="auto">
          <a:xfrm>
            <a:off x="5029200" y="16002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>
            <a:off x="6477000" y="1653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73" name="矩形 72"/>
          <p:cNvSpPr/>
          <p:nvPr/>
        </p:nvSpPr>
        <p:spPr>
          <a:xfrm>
            <a:off x="2514600" y="1885519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[ 27,  38,  13,  97,  76,      ,  65,  49* ]</a:t>
            </a:r>
            <a:endParaRPr lang="zh-CN" altLang="en-US" dirty="0"/>
          </a:p>
        </p:txBody>
      </p:sp>
      <p:sp>
        <p:nvSpPr>
          <p:cNvPr id="74" name="矩形 73"/>
          <p:cNvSpPr/>
          <p:nvPr/>
        </p:nvSpPr>
        <p:spPr bwMode="auto">
          <a:xfrm>
            <a:off x="6248400" y="1943719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5" name="直接箭头连接符 74"/>
          <p:cNvCxnSpPr/>
          <p:nvPr/>
        </p:nvCxnSpPr>
        <p:spPr bwMode="auto">
          <a:xfrm>
            <a:off x="5029200" y="2301319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6" name="直接箭头连接符 75"/>
          <p:cNvCxnSpPr/>
          <p:nvPr/>
        </p:nvCxnSpPr>
        <p:spPr bwMode="auto">
          <a:xfrm>
            <a:off x="6477000" y="2301319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533400" y="2523916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交换后，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j--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矩形 77"/>
          <p:cNvSpPr/>
          <p:nvPr/>
        </p:nvSpPr>
        <p:spPr>
          <a:xfrm>
            <a:off x="2514599" y="252667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[ 27,  38,  13,      ,  76,  97,  65,  49* ]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 bwMode="auto">
          <a:xfrm>
            <a:off x="4800600" y="2600116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箭头连接符 79"/>
          <p:cNvCxnSpPr/>
          <p:nvPr/>
        </p:nvCxnSpPr>
        <p:spPr bwMode="auto">
          <a:xfrm>
            <a:off x="5029199" y="294247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>
            <a:off x="5791200" y="294247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82" name="表格 81"/>
          <p:cNvGraphicFramePr>
            <a:graphicFrameLocks noGrp="1"/>
          </p:cNvGraphicFramePr>
          <p:nvPr/>
        </p:nvGraphicFramePr>
        <p:xfrm>
          <a:off x="533400" y="3209716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向左扫描后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矩形 82"/>
          <p:cNvSpPr/>
          <p:nvPr/>
        </p:nvSpPr>
        <p:spPr>
          <a:xfrm>
            <a:off x="2514599" y="321247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[ 27,  38,  13,      ,  76,  97,  65,  49* ]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 bwMode="auto">
          <a:xfrm>
            <a:off x="4800600" y="3285916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5" name="直接箭头连接符 84"/>
          <p:cNvCxnSpPr/>
          <p:nvPr/>
        </p:nvCxnSpPr>
        <p:spPr bwMode="auto">
          <a:xfrm>
            <a:off x="5029199" y="362827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6" name="直接箭头连接符 85"/>
          <p:cNvCxnSpPr/>
          <p:nvPr/>
        </p:nvCxnSpPr>
        <p:spPr bwMode="auto">
          <a:xfrm>
            <a:off x="5181600" y="362827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87" name="表格 86"/>
          <p:cNvGraphicFramePr>
            <a:graphicFrameLocks noGrp="1"/>
          </p:cNvGraphicFramePr>
          <p:nvPr/>
        </p:nvGraphicFramePr>
        <p:xfrm>
          <a:off x="533400" y="3895516"/>
          <a:ext cx="80771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放入 </a:t>
                      </a:r>
                      <a:r>
                        <a:rPr lang="en-US" altLang="zh-CN" sz="28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49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矩形 87"/>
          <p:cNvSpPr/>
          <p:nvPr/>
        </p:nvSpPr>
        <p:spPr>
          <a:xfrm>
            <a:off x="2514599" y="389827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[ 27,  38,  13,  </a:t>
            </a:r>
            <a:r>
              <a:rPr lang="en-US" altLang="zh-CN" dirty="0">
                <a:solidFill>
                  <a:srgbClr val="FF0000"/>
                </a:solidFill>
              </a:rPr>
              <a:t>49</a:t>
            </a:r>
            <a:r>
              <a:rPr lang="en-US" altLang="zh-CN" dirty="0"/>
              <a:t>,  76,  97,  65,  49* ]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 bwMode="auto">
          <a:xfrm>
            <a:off x="1295400" y="3956476"/>
            <a:ext cx="533400" cy="4572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94" name="直接连接符 93"/>
          <p:cNvCxnSpPr/>
          <p:nvPr/>
        </p:nvCxnSpPr>
        <p:spPr bwMode="auto">
          <a:xfrm>
            <a:off x="2743200" y="4337476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5562600" y="4337476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下箭头 101"/>
          <p:cNvSpPr/>
          <p:nvPr/>
        </p:nvSpPr>
        <p:spPr bwMode="auto">
          <a:xfrm>
            <a:off x="3429000" y="4413676"/>
            <a:ext cx="381000" cy="304800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3" name="下箭头 102"/>
          <p:cNvSpPr/>
          <p:nvPr/>
        </p:nvSpPr>
        <p:spPr bwMode="auto">
          <a:xfrm>
            <a:off x="6705600" y="4413676"/>
            <a:ext cx="381000" cy="304800"/>
          </a:xfrm>
          <a:prstGeom prst="downArrow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743200" y="4718476"/>
            <a:ext cx="2031325" cy="1352422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在此区间内，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快速排序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>
              <a:solidFill>
                <a:schemeClr val="bg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5715000" y="4718476"/>
            <a:ext cx="2514600" cy="1352422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在此区间内，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快速排序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304800" y="4705491"/>
            <a:ext cx="2362200" cy="13905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设上</a:t>
            </a:r>
            <a:r>
              <a:rPr lang="en-US" altLang="zh-CN" sz="2400" dirty="0">
                <a:solidFill>
                  <a:schemeClr val="bg1"/>
                </a:solidFill>
              </a:rPr>
              <a:t>1</a:t>
            </a:r>
            <a:r>
              <a:rPr lang="zh-CN" altLang="en-US" sz="2400" dirty="0">
                <a:solidFill>
                  <a:schemeClr val="bg1"/>
                </a:solidFill>
              </a:rPr>
              <a:t>级区间，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bg1"/>
                </a:solidFill>
              </a:rPr>
              <a:t>下标范围：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[left]……[right]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2743200" y="5556676"/>
            <a:ext cx="1798890" cy="510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[left]….[i-1]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5791200" y="5556676"/>
            <a:ext cx="2085827" cy="5103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[i+1]….[right]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cxnSp>
        <p:nvCxnSpPr>
          <p:cNvPr id="109" name="直接箭头连接符 108"/>
          <p:cNvCxnSpPr/>
          <p:nvPr/>
        </p:nvCxnSpPr>
        <p:spPr bwMode="auto">
          <a:xfrm>
            <a:off x="8686800" y="2063374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>
            <a:off x="8686800" y="1246516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11" name="矩形 110"/>
          <p:cNvSpPr/>
          <p:nvPr/>
        </p:nvSpPr>
        <p:spPr>
          <a:xfrm>
            <a:off x="8763000" y="1170316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763000" y="1910974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4800600" y="3886200"/>
            <a:ext cx="533400" cy="533400"/>
          </a:xfrm>
          <a:prstGeom prst="ellips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 animBg="1"/>
      <p:bldP spid="78" grpId="0"/>
      <p:bldP spid="79" grpId="0" animBg="1"/>
      <p:bldP spid="83" grpId="0"/>
      <p:bldP spid="84" grpId="0" animBg="1"/>
      <p:bldP spid="88" grpId="0"/>
      <p:bldP spid="92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/>
      <p:bldP spid="108" grpId="0"/>
      <p:bldP spid="11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8.4.2 </a:t>
            </a:r>
            <a:r>
              <a:rPr lang="zh-CN" altLang="en-US" dirty="0">
                <a:ea typeface="黑体" pitchFamily="2" charset="-122"/>
              </a:rPr>
              <a:t>快速排序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存储结构 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-- 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顺序存储</a:t>
            </a:r>
            <a:endParaRPr lang="en-US" altLang="zh-CN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    </a:t>
            </a:r>
            <a:r>
              <a:rPr lang="en-US" altLang="zh-CN" kern="0" dirty="0" err="1">
                <a:solidFill>
                  <a:srgbClr val="990099"/>
                </a:solidFill>
                <a:latin typeface="+mn-lt"/>
              </a:rPr>
              <a:t>typedef</a:t>
            </a:r>
            <a:r>
              <a:rPr lang="en-US" altLang="zh-CN" kern="0" dirty="0">
                <a:solidFill>
                  <a:srgbClr val="990099"/>
                </a:solidFill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struct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{    </a:t>
            </a:r>
            <a:r>
              <a:rPr lang="en-US" altLang="zh-CN" kern="0" dirty="0" err="1">
                <a:latin typeface="+mn-lt"/>
              </a:rPr>
              <a:t>int</a:t>
            </a:r>
            <a:r>
              <a:rPr lang="en-US" altLang="zh-CN" kern="0" dirty="0">
                <a:latin typeface="+mn-lt"/>
              </a:rPr>
              <a:t>  key;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char  info;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}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</a:t>
            </a:r>
            <a:r>
              <a:rPr lang="en-US" altLang="zh-CN" kern="0" dirty="0" err="1">
                <a:latin typeface="+mn-lt"/>
              </a:rPr>
              <a:t>typedef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struct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{    </a:t>
            </a:r>
            <a:r>
              <a:rPr lang="en-US" altLang="zh-CN" kern="0" dirty="0" err="1">
                <a:latin typeface="+mn-lt"/>
              </a:rPr>
              <a:t>int</a:t>
            </a:r>
            <a:r>
              <a:rPr lang="en-US" altLang="zh-CN" kern="0" dirty="0">
                <a:latin typeface="+mn-lt"/>
              </a:rPr>
              <a:t>  n;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</a:t>
            </a:r>
            <a:r>
              <a:rPr lang="en-US" altLang="zh-CN" kern="0" dirty="0" err="1">
                <a:latin typeface="+mn-lt"/>
              </a:rPr>
              <a:t>RecordNode</a:t>
            </a:r>
            <a:r>
              <a:rPr lang="en-US" altLang="zh-CN" kern="0" dirty="0">
                <a:latin typeface="+mn-lt"/>
              </a:rPr>
              <a:t> * record;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}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;</a:t>
            </a: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sp>
        <p:nvSpPr>
          <p:cNvPr id="25" name="矩形 24"/>
          <p:cNvSpPr/>
          <p:nvPr/>
        </p:nvSpPr>
        <p:spPr>
          <a:xfrm>
            <a:off x="3246255" y="3200400"/>
            <a:ext cx="2371162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“记录”类型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721817" y="2150730"/>
            <a:ext cx="18902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排序码</a:t>
            </a:r>
            <a:r>
              <a:rPr lang="en-US" altLang="zh-CN" sz="2600" kern="0" dirty="0">
                <a:solidFill>
                  <a:srgbClr val="008000"/>
                </a:solidFill>
              </a:rPr>
              <a:t>key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379430" y="4284330"/>
            <a:ext cx="2704587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“记录”的个数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007817" y="4800600"/>
            <a:ext cx="3983783" cy="5397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600" kern="0" dirty="0">
                <a:solidFill>
                  <a:srgbClr val="008000"/>
                </a:solidFill>
              </a:rPr>
              <a:t>指针</a:t>
            </a:r>
            <a:r>
              <a:rPr lang="en-US" altLang="zh-CN" sz="2600" kern="0" dirty="0">
                <a:solidFill>
                  <a:srgbClr val="008000"/>
                </a:solidFill>
              </a:rPr>
              <a:t>record</a:t>
            </a:r>
            <a:r>
              <a:rPr lang="zh-CN" altLang="en-US" sz="2600" kern="0" dirty="0">
                <a:solidFill>
                  <a:srgbClr val="008000"/>
                </a:solidFill>
              </a:rPr>
              <a:t>指向“记录”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58013" y="5334000"/>
            <a:ext cx="2797561" cy="5924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C00000"/>
                </a:solidFill>
              </a:rPr>
              <a:t>//</a:t>
            </a:r>
            <a:r>
              <a:rPr lang="zh-CN" altLang="en-US" sz="2600" kern="0" dirty="0">
                <a:solidFill>
                  <a:srgbClr val="C00000"/>
                </a:solidFill>
              </a:rPr>
              <a:t>“记录表” 结构</a:t>
            </a:r>
            <a:endParaRPr lang="zh-CN" altLang="en-US" sz="2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04800" y="533400"/>
            <a:ext cx="88392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void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quickSort</a:t>
            </a:r>
            <a:r>
              <a:rPr lang="en-US" altLang="zh-CN" kern="0" dirty="0">
                <a:latin typeface="+mn-lt"/>
              </a:rPr>
              <a:t>(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SortObject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>
                <a:latin typeface="+mn-lt"/>
              </a:rPr>
              <a:t> 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, </a:t>
            </a:r>
            <a:r>
              <a:rPr lang="en-US" altLang="zh-CN" kern="0" dirty="0" err="1">
                <a:latin typeface="+mn-lt"/>
              </a:rPr>
              <a:t>int</a:t>
            </a:r>
            <a:r>
              <a:rPr lang="en-US" altLang="zh-CN" kern="0" dirty="0">
                <a:latin typeface="+mn-lt"/>
              </a:rPr>
              <a:t> l, </a:t>
            </a:r>
            <a:r>
              <a:rPr lang="en-US" altLang="zh-CN" kern="0" dirty="0" err="1">
                <a:latin typeface="+mn-lt"/>
              </a:rPr>
              <a:t>int</a:t>
            </a:r>
            <a:r>
              <a:rPr lang="en-US" altLang="zh-CN" kern="0" dirty="0">
                <a:latin typeface="+mn-lt"/>
              </a:rPr>
              <a:t> r)</a:t>
            </a:r>
          </a:p>
          <a:p>
            <a:pPr marL="342900" indent="-3429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{  if( l &gt;= r)   return;  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 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RecordNode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en-US" altLang="zh-CN" kern="0" dirty="0">
                <a:latin typeface="+mn-lt"/>
              </a:rPr>
              <a:t>temp, 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*</a:t>
            </a:r>
            <a:r>
              <a:rPr lang="en-US" altLang="zh-CN" kern="0" dirty="0">
                <a:latin typeface="+mn-lt"/>
              </a:rPr>
              <a:t> data = 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-&gt;record;</a:t>
            </a:r>
          </a:p>
          <a:p>
            <a:pPr marL="342900" indent="-342900"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int</a:t>
            </a:r>
            <a:r>
              <a:rPr lang="en-US" altLang="zh-CN" kern="0" dirty="0">
                <a:latin typeface="+mn-lt"/>
              </a:rPr>
              <a:t> 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=l,  j=r;    temp=data[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];</a:t>
            </a:r>
          </a:p>
          <a:p>
            <a:pPr marL="342900" indent="-342900" algn="just">
              <a:lnSpc>
                <a:spcPct val="114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while(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 != j)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while(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&lt;j &amp;&amp; 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data[ j].key </a:t>
            </a:r>
            <a:r>
              <a:rPr lang="en-US" altLang="zh-CN" b="1" kern="0" dirty="0">
                <a:solidFill>
                  <a:srgbClr val="0000CC"/>
                </a:solidFill>
                <a:latin typeface="+mn-lt"/>
              </a:rPr>
              <a:t>&gt;=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temp.key</a:t>
            </a:r>
            <a:r>
              <a:rPr lang="en-US" altLang="zh-CN" kern="0" dirty="0">
                <a:latin typeface="+mn-lt"/>
              </a:rPr>
              <a:t>)   j--;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if(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&lt;j )  data[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++] =data[ j]; 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while(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&lt;j &amp;&amp; 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data[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i</a:t>
            </a: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].key </a:t>
            </a:r>
            <a:r>
              <a:rPr lang="en-US" altLang="zh-CN" b="1" kern="0" dirty="0">
                <a:solidFill>
                  <a:srgbClr val="0000CC"/>
                </a:solidFill>
                <a:latin typeface="+mn-lt"/>
              </a:rPr>
              <a:t>&lt;= </a:t>
            </a:r>
            <a:r>
              <a:rPr lang="en-US" altLang="zh-CN" kern="0" dirty="0" err="1">
                <a:solidFill>
                  <a:srgbClr val="0000CC"/>
                </a:solidFill>
                <a:latin typeface="+mn-lt"/>
              </a:rPr>
              <a:t>temp.key</a:t>
            </a:r>
            <a:r>
              <a:rPr lang="en-US" altLang="zh-CN" kern="0" dirty="0">
                <a:latin typeface="+mn-lt"/>
              </a:rPr>
              <a:t>)  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++;</a:t>
            </a: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if( 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&lt;j )  data[ j--] =data[</a:t>
            </a:r>
            <a:r>
              <a:rPr lang="en-US" altLang="zh-CN" kern="0" dirty="0" err="1">
                <a:latin typeface="+mn-lt"/>
              </a:rPr>
              <a:t>i</a:t>
            </a:r>
            <a:r>
              <a:rPr lang="en-US" altLang="zh-CN" kern="0" dirty="0">
                <a:latin typeface="+mn-lt"/>
              </a:rPr>
              <a:t>]; </a:t>
            </a:r>
          </a:p>
          <a:p>
            <a:pPr marL="342900" indent="-342900" algn="just">
              <a:lnSpc>
                <a:spcPct val="5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</a:t>
            </a: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}</a:t>
            </a:r>
            <a:r>
              <a:rPr lang="en-US" altLang="zh-CN" kern="0" dirty="0">
                <a:latin typeface="+mn-lt"/>
              </a:rPr>
              <a:t> 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</a:t>
            </a:r>
            <a:r>
              <a:rPr lang="en-US" altLang="zh-CN" kern="0" dirty="0">
                <a:solidFill>
                  <a:srgbClr val="008000"/>
                </a:solidFill>
                <a:latin typeface="+mn-lt"/>
              </a:rPr>
              <a:t>data[</a:t>
            </a:r>
            <a:r>
              <a:rPr lang="en-US" altLang="zh-CN" kern="0" dirty="0" err="1">
                <a:solidFill>
                  <a:srgbClr val="008000"/>
                </a:solidFill>
                <a:latin typeface="+mn-lt"/>
              </a:rPr>
              <a:t>i</a:t>
            </a:r>
            <a:r>
              <a:rPr lang="en-US" altLang="zh-CN" kern="0" dirty="0">
                <a:solidFill>
                  <a:srgbClr val="008000"/>
                </a:solidFill>
                <a:latin typeface="+mn-lt"/>
              </a:rPr>
              <a:t>]=temp;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</a:t>
            </a:r>
            <a:r>
              <a:rPr lang="en-US" altLang="zh-CN" kern="0" dirty="0" err="1">
                <a:solidFill>
                  <a:srgbClr val="C00000"/>
                </a:solidFill>
                <a:latin typeface="+mn-lt"/>
              </a:rPr>
              <a:t>quickSort</a:t>
            </a:r>
            <a:r>
              <a:rPr lang="en-US" altLang="zh-CN" kern="0" dirty="0">
                <a:latin typeface="+mn-lt"/>
              </a:rPr>
              <a:t>(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, l, i-1);   </a:t>
            </a:r>
            <a:r>
              <a:rPr lang="en-US" altLang="zh-CN" kern="0" dirty="0" err="1">
                <a:solidFill>
                  <a:srgbClr val="C00000"/>
                </a:solidFill>
                <a:latin typeface="+mn-lt"/>
              </a:rPr>
              <a:t>quickSort</a:t>
            </a:r>
            <a:r>
              <a:rPr lang="en-US" altLang="zh-CN" kern="0" dirty="0">
                <a:latin typeface="+mn-lt"/>
              </a:rPr>
              <a:t>(</a:t>
            </a:r>
            <a:r>
              <a:rPr lang="en-US" altLang="zh-CN" kern="0" dirty="0" err="1">
                <a:latin typeface="+mn-lt"/>
              </a:rPr>
              <a:t>pvector</a:t>
            </a:r>
            <a:r>
              <a:rPr lang="en-US" altLang="zh-CN" kern="0" dirty="0">
                <a:latin typeface="+mn-lt"/>
              </a:rPr>
              <a:t>, i+1, r);</a:t>
            </a:r>
          </a:p>
          <a:p>
            <a:pPr marL="342900" indent="-3429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}  </a:t>
            </a:r>
          </a:p>
        </p:txBody>
      </p:sp>
      <p:sp>
        <p:nvSpPr>
          <p:cNvPr id="14" name="矩形 13"/>
          <p:cNvSpPr/>
          <p:nvPr/>
        </p:nvSpPr>
        <p:spPr>
          <a:xfrm>
            <a:off x="609508" y="2774757"/>
            <a:ext cx="30489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C00000"/>
                </a:solidFill>
              </a:rPr>
              <a:t>{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89650" y="1933069"/>
            <a:ext cx="2577950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>
                <a:solidFill>
                  <a:srgbClr val="008000"/>
                </a:solidFill>
              </a:rPr>
              <a:t>//temp</a:t>
            </a:r>
            <a:r>
              <a:rPr lang="zh-CN" altLang="en-US" sz="2400" kern="0" dirty="0">
                <a:solidFill>
                  <a:srgbClr val="008000"/>
                </a:solidFill>
              </a:rPr>
              <a:t>：分区基准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57800" y="3429000"/>
            <a:ext cx="38862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400" kern="0" dirty="0">
                <a:solidFill>
                  <a:srgbClr val="008000"/>
                </a:solidFill>
              </a:rPr>
              <a:t>即：</a:t>
            </a:r>
            <a:r>
              <a:rPr lang="en-US" altLang="zh-CN" sz="2600" kern="0" dirty="0">
                <a:solidFill>
                  <a:srgbClr val="008000"/>
                </a:solidFill>
              </a:rPr>
              <a:t>data[</a:t>
            </a:r>
            <a:r>
              <a:rPr lang="en-US" altLang="zh-CN" sz="2600" kern="0" dirty="0" err="1">
                <a:solidFill>
                  <a:srgbClr val="008000"/>
                </a:solidFill>
              </a:rPr>
              <a:t>i</a:t>
            </a:r>
            <a:r>
              <a:rPr lang="en-US" altLang="zh-CN" sz="2600" kern="0" dirty="0">
                <a:solidFill>
                  <a:srgbClr val="008000"/>
                </a:solidFill>
              </a:rPr>
              <a:t>]=data[ j];  </a:t>
            </a:r>
            <a:r>
              <a:rPr lang="en-US" altLang="zh-CN" sz="2600" kern="0" dirty="0" err="1">
                <a:solidFill>
                  <a:srgbClr val="008000"/>
                </a:solidFill>
              </a:rPr>
              <a:t>i</a:t>
            </a:r>
            <a:r>
              <a:rPr lang="en-US" altLang="zh-CN" sz="2600" kern="0" dirty="0">
                <a:solidFill>
                  <a:srgbClr val="008000"/>
                </a:solidFill>
              </a:rPr>
              <a:t>++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57800" y="4436730"/>
            <a:ext cx="388620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8000"/>
                </a:solidFill>
              </a:rPr>
              <a:t>//</a:t>
            </a:r>
            <a:r>
              <a:rPr lang="zh-CN" altLang="en-US" sz="2400" kern="0" dirty="0">
                <a:solidFill>
                  <a:srgbClr val="008000"/>
                </a:solidFill>
              </a:rPr>
              <a:t>即：</a:t>
            </a:r>
            <a:r>
              <a:rPr lang="en-US" altLang="zh-CN" sz="2600" kern="0" dirty="0">
                <a:solidFill>
                  <a:srgbClr val="008000"/>
                </a:solidFill>
              </a:rPr>
              <a:t>data[ j]=data[</a:t>
            </a:r>
            <a:r>
              <a:rPr lang="en-US" altLang="zh-CN" sz="2600" kern="0" dirty="0" err="1">
                <a:solidFill>
                  <a:srgbClr val="008000"/>
                </a:solidFill>
              </a:rPr>
              <a:t>i</a:t>
            </a:r>
            <a:r>
              <a:rPr lang="en-US" altLang="zh-CN" sz="2600" kern="0" dirty="0">
                <a:solidFill>
                  <a:srgbClr val="008000"/>
                </a:solidFill>
              </a:rPr>
              <a:t>];  j--</a:t>
            </a:r>
            <a:endParaRPr lang="zh-CN" altLang="en-US" sz="2600" dirty="0">
              <a:solidFill>
                <a:srgbClr val="008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90800" y="2390269"/>
            <a:ext cx="4596130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>
                <a:solidFill>
                  <a:srgbClr val="C00000"/>
                </a:solidFill>
              </a:rPr>
              <a:t>//1</a:t>
            </a:r>
            <a:r>
              <a:rPr lang="zh-CN" altLang="en-US" sz="2400" kern="0" dirty="0">
                <a:solidFill>
                  <a:srgbClr val="C00000"/>
                </a:solidFill>
              </a:rPr>
              <a:t>趟快排，为</a:t>
            </a:r>
            <a:r>
              <a:rPr lang="en-US" altLang="zh-CN" sz="2400" kern="0" dirty="0">
                <a:solidFill>
                  <a:srgbClr val="C00000"/>
                </a:solidFill>
              </a:rPr>
              <a:t>temp</a:t>
            </a:r>
            <a:r>
              <a:rPr lang="zh-CN" altLang="en-US" sz="2400" kern="0" dirty="0">
                <a:solidFill>
                  <a:srgbClr val="C00000"/>
                </a:solidFill>
              </a:rPr>
              <a:t>寻找最终位置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505200" y="1018669"/>
            <a:ext cx="1585690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>
                <a:solidFill>
                  <a:srgbClr val="008000"/>
                </a:solidFill>
              </a:rPr>
              <a:t>//</a:t>
            </a:r>
            <a:r>
              <a:rPr lang="zh-CN" altLang="en-US" sz="2400" kern="0" dirty="0">
                <a:solidFill>
                  <a:srgbClr val="008000"/>
                </a:solidFill>
              </a:rPr>
              <a:t>递归出口</a:t>
            </a:r>
            <a:endParaRPr lang="zh-CN" altLang="en-US" sz="2400" dirty="0">
              <a:solidFill>
                <a:srgbClr val="008000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6172200" y="990600"/>
            <a:ext cx="14478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7696200" y="2895600"/>
            <a:ext cx="1431802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>
                <a:solidFill>
                  <a:srgbClr val="C00000"/>
                </a:solidFill>
              </a:rPr>
              <a:t>// j</a:t>
            </a:r>
            <a:r>
              <a:rPr lang="zh-CN" altLang="en-US" sz="2400" kern="0" dirty="0">
                <a:solidFill>
                  <a:srgbClr val="C00000"/>
                </a:solidFill>
              </a:rPr>
              <a:t>向左扫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772400" y="3941802"/>
            <a:ext cx="1431802" cy="505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400" kern="0" dirty="0">
                <a:solidFill>
                  <a:srgbClr val="C00000"/>
                </a:solidFill>
              </a:rPr>
              <a:t>// </a:t>
            </a:r>
            <a:r>
              <a:rPr lang="en-US" altLang="zh-CN" sz="2400" kern="0" dirty="0" err="1">
                <a:solidFill>
                  <a:srgbClr val="C00000"/>
                </a:solidFill>
              </a:rPr>
              <a:t>i</a:t>
            </a:r>
            <a:r>
              <a:rPr lang="zh-CN" altLang="en-US" sz="2400" kern="0" dirty="0">
                <a:solidFill>
                  <a:srgbClr val="C00000"/>
                </a:solidFill>
              </a:rPr>
              <a:t>向右扫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/>
      <p:bldP spid="16" grpId="0"/>
      <p:bldP spid="19" grpId="0"/>
      <p:bldP spid="20" grpId="0"/>
      <p:bldP spid="11" grpId="0"/>
      <p:bldP spid="1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76, 13, 27, 49*</a:t>
            </a:r>
            <a:r>
              <a:rPr lang="zh-CN" altLang="en-US" kern="0" dirty="0">
                <a:latin typeface="+mn-lt"/>
              </a:rPr>
              <a:t>，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完整快排：</a:t>
            </a:r>
            <a:endParaRPr lang="en-US" altLang="zh-CN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87" name="表格 86"/>
          <p:cNvGraphicFramePr>
            <a:graphicFrameLocks noGrp="1"/>
          </p:cNvGraphicFramePr>
          <p:nvPr/>
        </p:nvGraphicFramePr>
        <p:xfrm>
          <a:off x="304801" y="12192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矩形 87"/>
          <p:cNvSpPr/>
          <p:nvPr/>
        </p:nvSpPr>
        <p:spPr>
          <a:xfrm>
            <a:off x="2514599" y="122196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[ 27,  38,  13,  </a:t>
            </a:r>
            <a:r>
              <a:rPr lang="en-US" altLang="zh-CN" dirty="0">
                <a:solidFill>
                  <a:srgbClr val="FF0000"/>
                </a:solidFill>
              </a:rPr>
              <a:t>49</a:t>
            </a:r>
            <a:r>
              <a:rPr lang="en-US" altLang="zh-CN" dirty="0"/>
              <a:t>,  76,  97,  65,  49* ]</a:t>
            </a:r>
            <a:endParaRPr lang="zh-CN" altLang="en-US" dirty="0"/>
          </a:p>
        </p:txBody>
      </p:sp>
      <p:cxnSp>
        <p:nvCxnSpPr>
          <p:cNvPr id="94" name="直接连接符 93"/>
          <p:cNvCxnSpPr/>
          <p:nvPr/>
        </p:nvCxnSpPr>
        <p:spPr bwMode="auto">
          <a:xfrm>
            <a:off x="2743200" y="1661160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接连接符 98"/>
          <p:cNvCxnSpPr/>
          <p:nvPr/>
        </p:nvCxnSpPr>
        <p:spPr bwMode="auto">
          <a:xfrm>
            <a:off x="5562600" y="166116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矩形 32"/>
          <p:cNvSpPr/>
          <p:nvPr/>
        </p:nvSpPr>
        <p:spPr bwMode="auto">
          <a:xfrm>
            <a:off x="2768400" y="12954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2971800" y="1676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>
            <a:off x="4419600" y="1653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304801" y="1957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2514599" y="196056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[ 13,  38,      ,  </a:t>
            </a:r>
            <a:r>
              <a:rPr lang="en-US" altLang="zh-CN" dirty="0">
                <a:solidFill>
                  <a:srgbClr val="FF0000"/>
                </a:solidFill>
              </a:rPr>
              <a:t>49</a:t>
            </a:r>
            <a:r>
              <a:rPr lang="en-US" altLang="zh-CN" dirty="0"/>
              <a:t>,  76,  97,  65,  49* ]</a:t>
            </a:r>
            <a:endParaRPr lang="zh-CN" altLang="en-US" dirty="0"/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2743200" y="2399760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/>
          <p:nvPr/>
        </p:nvCxnSpPr>
        <p:spPr bwMode="auto">
          <a:xfrm>
            <a:off x="5562600" y="239976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矩形 39"/>
          <p:cNvSpPr/>
          <p:nvPr/>
        </p:nvSpPr>
        <p:spPr bwMode="auto">
          <a:xfrm>
            <a:off x="4191000" y="1981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>
            <a:off x="3657600" y="2415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>
            <a:off x="4419600" y="2391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>
            <a:off x="8686800" y="2063374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5" name="直接箭头连接符 44"/>
          <p:cNvCxnSpPr/>
          <p:nvPr/>
        </p:nvCxnSpPr>
        <p:spPr bwMode="auto">
          <a:xfrm>
            <a:off x="8686800" y="1246516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6" name="矩形 45"/>
          <p:cNvSpPr/>
          <p:nvPr/>
        </p:nvSpPr>
        <p:spPr>
          <a:xfrm>
            <a:off x="8763000" y="1170316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763000" y="1910974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graphicFrame>
        <p:nvGraphicFramePr>
          <p:cNvPr id="48" name="表格 47"/>
          <p:cNvGraphicFramePr>
            <a:graphicFrameLocks noGrp="1"/>
          </p:cNvGraphicFramePr>
          <p:nvPr/>
        </p:nvGraphicFramePr>
        <p:xfrm>
          <a:off x="304800" y="2637626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矩形 48"/>
          <p:cNvSpPr/>
          <p:nvPr/>
        </p:nvSpPr>
        <p:spPr>
          <a:xfrm>
            <a:off x="2514598" y="264038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[ 13,      ,  38,  </a:t>
            </a:r>
            <a:r>
              <a:rPr lang="en-US" altLang="zh-CN" dirty="0">
                <a:solidFill>
                  <a:srgbClr val="FF0000"/>
                </a:solidFill>
              </a:rPr>
              <a:t>49</a:t>
            </a:r>
            <a:r>
              <a:rPr lang="en-US" altLang="zh-CN" dirty="0"/>
              <a:t>,  76,  97,  65,  49* ]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/>
        </p:nvCxnSpPr>
        <p:spPr bwMode="auto">
          <a:xfrm>
            <a:off x="2743199" y="3079586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直接连接符 50"/>
          <p:cNvCxnSpPr/>
          <p:nvPr/>
        </p:nvCxnSpPr>
        <p:spPr bwMode="auto">
          <a:xfrm>
            <a:off x="5562599" y="3079586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矩形 51"/>
          <p:cNvSpPr/>
          <p:nvPr/>
        </p:nvSpPr>
        <p:spPr bwMode="auto">
          <a:xfrm>
            <a:off x="3429000" y="2661026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>
            <a:off x="3657599" y="309482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4" name="直接箭头连接符 53"/>
          <p:cNvCxnSpPr/>
          <p:nvPr/>
        </p:nvCxnSpPr>
        <p:spPr bwMode="auto">
          <a:xfrm>
            <a:off x="3810000" y="3100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04800" y="34290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矩形 57"/>
          <p:cNvSpPr/>
          <p:nvPr/>
        </p:nvSpPr>
        <p:spPr>
          <a:xfrm>
            <a:off x="2514598" y="343176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[ 13,  </a:t>
            </a:r>
            <a:r>
              <a:rPr lang="en-US" altLang="zh-CN" dirty="0">
                <a:solidFill>
                  <a:srgbClr val="FF0000"/>
                </a:solidFill>
              </a:rPr>
              <a:t>27,</a:t>
            </a:r>
            <a:r>
              <a:rPr lang="en-US" altLang="zh-CN" dirty="0"/>
              <a:t>  38,  </a:t>
            </a:r>
            <a:r>
              <a:rPr lang="en-US" altLang="zh-CN" dirty="0">
                <a:solidFill>
                  <a:srgbClr val="FF0000"/>
                </a:solidFill>
              </a:rPr>
              <a:t>49</a:t>
            </a:r>
            <a:r>
              <a:rPr lang="en-US" altLang="zh-CN" dirty="0"/>
              <a:t>,  76,  97,  65,  49* ]</a:t>
            </a:r>
            <a:endParaRPr lang="zh-CN" altLang="en-US" dirty="0"/>
          </a:p>
        </p:txBody>
      </p:sp>
      <p:cxnSp>
        <p:nvCxnSpPr>
          <p:cNvPr id="59" name="直接连接符 58"/>
          <p:cNvCxnSpPr/>
          <p:nvPr/>
        </p:nvCxnSpPr>
        <p:spPr bwMode="auto">
          <a:xfrm>
            <a:off x="2743199" y="3870960"/>
            <a:ext cx="533401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/>
          <p:nvPr/>
        </p:nvCxnSpPr>
        <p:spPr bwMode="auto">
          <a:xfrm>
            <a:off x="5562599" y="387096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/>
          <p:nvPr/>
        </p:nvCxnSpPr>
        <p:spPr bwMode="auto">
          <a:xfrm>
            <a:off x="4114800" y="3886200"/>
            <a:ext cx="533401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3" name="表格 42"/>
          <p:cNvGraphicFramePr>
            <a:graphicFrameLocks noGrp="1"/>
          </p:cNvGraphicFramePr>
          <p:nvPr/>
        </p:nvGraphicFramePr>
        <p:xfrm>
          <a:off x="304800" y="419842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矩形 54"/>
          <p:cNvSpPr/>
          <p:nvPr/>
        </p:nvSpPr>
        <p:spPr>
          <a:xfrm>
            <a:off x="2514598" y="42011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</a:t>
            </a:r>
            <a:r>
              <a:rPr lang="en-US" altLang="zh-CN" dirty="0">
                <a:solidFill>
                  <a:srgbClr val="FF0000"/>
                </a:solidFill>
              </a:rPr>
              <a:t>13,  27,  </a:t>
            </a:r>
            <a:r>
              <a:rPr lang="en-US" altLang="zh-CN" dirty="0"/>
              <a:t>38,  </a:t>
            </a:r>
            <a:r>
              <a:rPr lang="en-US" altLang="zh-CN" dirty="0">
                <a:solidFill>
                  <a:srgbClr val="FF0000"/>
                </a:solidFill>
              </a:rPr>
              <a:t>49</a:t>
            </a:r>
            <a:r>
              <a:rPr lang="en-US" altLang="zh-CN" dirty="0"/>
              <a:t>,  76,  97,  65,  49* ]</a:t>
            </a:r>
            <a:endParaRPr lang="zh-CN" altLang="en-US" dirty="0"/>
          </a:p>
        </p:txBody>
      </p:sp>
      <p:cxnSp>
        <p:nvCxnSpPr>
          <p:cNvPr id="61" name="直接连接符 60"/>
          <p:cNvCxnSpPr/>
          <p:nvPr/>
        </p:nvCxnSpPr>
        <p:spPr bwMode="auto">
          <a:xfrm>
            <a:off x="5562599" y="46403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/>
          <p:nvPr/>
        </p:nvCxnSpPr>
        <p:spPr bwMode="auto">
          <a:xfrm>
            <a:off x="4114800" y="4655620"/>
            <a:ext cx="533401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直接箭头连接符 62"/>
          <p:cNvCxnSpPr/>
          <p:nvPr/>
        </p:nvCxnSpPr>
        <p:spPr bwMode="auto">
          <a:xfrm>
            <a:off x="2895600" y="3862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>
            <a:off x="3048000" y="38628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5" name="直接箭头连接符 64"/>
          <p:cNvCxnSpPr/>
          <p:nvPr/>
        </p:nvCxnSpPr>
        <p:spPr bwMode="auto">
          <a:xfrm>
            <a:off x="4343400" y="463222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7" name="直接箭头连接符 66"/>
          <p:cNvCxnSpPr/>
          <p:nvPr/>
        </p:nvCxnSpPr>
        <p:spPr bwMode="auto">
          <a:xfrm>
            <a:off x="4495800" y="463222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68" name="表格 67"/>
          <p:cNvGraphicFramePr>
            <a:graphicFrameLocks noGrp="1"/>
          </p:cNvGraphicFramePr>
          <p:nvPr/>
        </p:nvGraphicFramePr>
        <p:xfrm>
          <a:off x="304800" y="496042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矩形 68"/>
          <p:cNvSpPr/>
          <p:nvPr/>
        </p:nvSpPr>
        <p:spPr>
          <a:xfrm>
            <a:off x="2514598" y="49631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</a:t>
            </a:r>
            <a:r>
              <a:rPr lang="en-US" altLang="zh-CN" dirty="0">
                <a:solidFill>
                  <a:srgbClr val="FF0000"/>
                </a:solidFill>
              </a:rPr>
              <a:t>13,  27,  38,  49</a:t>
            </a:r>
            <a:r>
              <a:rPr lang="en-US" altLang="zh-CN" dirty="0"/>
              <a:t>,  76,  97,  65,  49* ]</a:t>
            </a:r>
            <a:endParaRPr lang="zh-CN" altLang="en-US" dirty="0"/>
          </a:p>
        </p:txBody>
      </p:sp>
      <p:cxnSp>
        <p:nvCxnSpPr>
          <p:cNvPr id="70" name="直接连接符 69"/>
          <p:cNvCxnSpPr/>
          <p:nvPr/>
        </p:nvCxnSpPr>
        <p:spPr bwMode="auto">
          <a:xfrm>
            <a:off x="5562599" y="54023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 animBg="1"/>
      <p:bldP spid="49" grpId="0"/>
      <p:bldP spid="52" grpId="0" animBg="1"/>
      <p:bldP spid="58" grpId="0"/>
      <p:bldP spid="55" grpId="0"/>
      <p:bldP spid="6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76, 13, 27, 49*</a:t>
            </a:r>
            <a:r>
              <a:rPr lang="zh-CN" altLang="en-US" kern="0" dirty="0">
                <a:latin typeface="+mn-lt"/>
              </a:rPr>
              <a:t>，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完整快排：</a:t>
            </a:r>
            <a:endParaRPr lang="en-US" altLang="zh-CN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04800" y="122662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4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矩形 57"/>
          <p:cNvSpPr/>
          <p:nvPr/>
        </p:nvSpPr>
        <p:spPr>
          <a:xfrm>
            <a:off x="2514598" y="1229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</a:t>
            </a:r>
            <a:r>
              <a:rPr lang="en-US" altLang="zh-CN" dirty="0">
                <a:solidFill>
                  <a:srgbClr val="FF0000"/>
                </a:solidFill>
              </a:rPr>
              <a:t>13,  27,  38,  49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76,  97,  65,  49* ]</a:t>
            </a:r>
            <a:endParaRPr lang="zh-CN" altLang="en-US" dirty="0"/>
          </a:p>
        </p:txBody>
      </p:sp>
      <p:cxnSp>
        <p:nvCxnSpPr>
          <p:cNvPr id="60" name="直接连接符 59"/>
          <p:cNvCxnSpPr/>
          <p:nvPr/>
        </p:nvCxnSpPr>
        <p:spPr bwMode="auto">
          <a:xfrm>
            <a:off x="5562599" y="16685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直接箭头连接符 42"/>
          <p:cNvCxnSpPr/>
          <p:nvPr/>
        </p:nvCxnSpPr>
        <p:spPr bwMode="auto">
          <a:xfrm>
            <a:off x="8686800" y="2063374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5" name="直接箭头连接符 54"/>
          <p:cNvCxnSpPr/>
          <p:nvPr/>
        </p:nvCxnSpPr>
        <p:spPr bwMode="auto">
          <a:xfrm>
            <a:off x="8686800" y="1246516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56" name="矩形 55"/>
          <p:cNvSpPr/>
          <p:nvPr/>
        </p:nvSpPr>
        <p:spPr>
          <a:xfrm>
            <a:off x="8763000" y="1170316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763000" y="1910974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544000" y="12600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3" name="直接箭头连接符 62"/>
          <p:cNvCxnSpPr/>
          <p:nvPr/>
        </p:nvCxnSpPr>
        <p:spPr bwMode="auto">
          <a:xfrm>
            <a:off x="5791200" y="1676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直接箭头连接符 63"/>
          <p:cNvCxnSpPr/>
          <p:nvPr/>
        </p:nvCxnSpPr>
        <p:spPr bwMode="auto">
          <a:xfrm>
            <a:off x="7848600" y="1653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304801" y="1957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" name="矩形 69"/>
          <p:cNvSpPr/>
          <p:nvPr/>
        </p:nvSpPr>
        <p:spPr>
          <a:xfrm>
            <a:off x="2514600" y="1972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</a:t>
            </a:r>
            <a:r>
              <a:rPr lang="en-US" altLang="zh-CN" dirty="0">
                <a:solidFill>
                  <a:srgbClr val="FF0000"/>
                </a:solidFill>
              </a:rPr>
              <a:t>13,  27,  38,  49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49</a:t>
            </a:r>
            <a:r>
              <a:rPr lang="zh-CN" altLang="en-US" dirty="0"/>
              <a:t>*</a:t>
            </a:r>
            <a:r>
              <a:rPr lang="en-US" altLang="zh-CN" dirty="0"/>
              <a:t>,  97,  65,       ]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 bwMode="auto">
          <a:xfrm>
            <a:off x="7721400" y="1981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72" name="直接连接符 71"/>
          <p:cNvCxnSpPr/>
          <p:nvPr/>
        </p:nvCxnSpPr>
        <p:spPr bwMode="auto">
          <a:xfrm>
            <a:off x="5562600" y="24071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箭头连接符 72"/>
          <p:cNvCxnSpPr/>
          <p:nvPr/>
        </p:nvCxnSpPr>
        <p:spPr bwMode="auto">
          <a:xfrm>
            <a:off x="6553200" y="2415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74" name="直接箭头连接符 73"/>
          <p:cNvCxnSpPr/>
          <p:nvPr/>
        </p:nvCxnSpPr>
        <p:spPr bwMode="auto">
          <a:xfrm>
            <a:off x="7848601" y="2391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77" name="表格 76"/>
          <p:cNvGraphicFramePr>
            <a:graphicFrameLocks noGrp="1"/>
          </p:cNvGraphicFramePr>
          <p:nvPr/>
        </p:nvGraphicFramePr>
        <p:xfrm>
          <a:off x="304800" y="2719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 err="1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i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矩形 77"/>
          <p:cNvSpPr/>
          <p:nvPr/>
        </p:nvSpPr>
        <p:spPr>
          <a:xfrm>
            <a:off x="2514599" y="2734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</a:t>
            </a:r>
            <a:r>
              <a:rPr lang="en-US" altLang="zh-CN" dirty="0">
                <a:solidFill>
                  <a:srgbClr val="FF0000"/>
                </a:solidFill>
              </a:rPr>
              <a:t>13,  27,  38,  49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49</a:t>
            </a:r>
            <a:r>
              <a:rPr lang="zh-CN" altLang="en-US" dirty="0"/>
              <a:t>*</a:t>
            </a:r>
            <a:r>
              <a:rPr lang="en-US" altLang="zh-CN" dirty="0"/>
              <a:t>,      ,  65,  97 ]</a:t>
            </a:r>
            <a:endParaRPr lang="zh-CN" altLang="en-US" dirty="0"/>
          </a:p>
        </p:txBody>
      </p:sp>
      <p:sp>
        <p:nvSpPr>
          <p:cNvPr id="79" name="矩形 78"/>
          <p:cNvSpPr/>
          <p:nvPr/>
        </p:nvSpPr>
        <p:spPr bwMode="auto">
          <a:xfrm>
            <a:off x="6324600" y="2743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0" name="直接连接符 79"/>
          <p:cNvCxnSpPr/>
          <p:nvPr/>
        </p:nvCxnSpPr>
        <p:spPr bwMode="auto">
          <a:xfrm>
            <a:off x="5562599" y="31691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直接箭头连接符 80"/>
          <p:cNvCxnSpPr/>
          <p:nvPr/>
        </p:nvCxnSpPr>
        <p:spPr bwMode="auto">
          <a:xfrm>
            <a:off x="6553199" y="3177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82" name="直接箭头连接符 81"/>
          <p:cNvCxnSpPr/>
          <p:nvPr/>
        </p:nvCxnSpPr>
        <p:spPr bwMode="auto">
          <a:xfrm>
            <a:off x="7315200" y="3153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83" name="表格 82"/>
          <p:cNvGraphicFramePr>
            <a:graphicFrameLocks noGrp="1"/>
          </p:cNvGraphicFramePr>
          <p:nvPr/>
        </p:nvGraphicFramePr>
        <p:xfrm>
          <a:off x="304800" y="3481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扫描并交换后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矩形 83"/>
          <p:cNvSpPr/>
          <p:nvPr/>
        </p:nvSpPr>
        <p:spPr>
          <a:xfrm>
            <a:off x="2514599" y="3496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</a:t>
            </a:r>
            <a:r>
              <a:rPr lang="en-US" altLang="zh-CN" dirty="0">
                <a:solidFill>
                  <a:srgbClr val="FF0000"/>
                </a:solidFill>
              </a:rPr>
              <a:t>13,  27,  38,  49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49</a:t>
            </a:r>
            <a:r>
              <a:rPr lang="zh-CN" altLang="en-US" dirty="0"/>
              <a:t>*</a:t>
            </a:r>
            <a:r>
              <a:rPr lang="en-US" altLang="zh-CN" dirty="0"/>
              <a:t>,  65,      ,  97 ]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 bwMode="auto">
          <a:xfrm>
            <a:off x="7035600" y="35052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86" name="直接连接符 85"/>
          <p:cNvCxnSpPr/>
          <p:nvPr/>
        </p:nvCxnSpPr>
        <p:spPr bwMode="auto">
          <a:xfrm>
            <a:off x="5562599" y="3931180"/>
            <a:ext cx="2667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接箭头连接符 88"/>
          <p:cNvCxnSpPr/>
          <p:nvPr/>
        </p:nvCxnSpPr>
        <p:spPr bwMode="auto">
          <a:xfrm>
            <a:off x="7162800" y="3924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>
            <a:off x="7315200" y="39156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304800" y="42588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矩形 91"/>
          <p:cNvSpPr/>
          <p:nvPr/>
        </p:nvSpPr>
        <p:spPr>
          <a:xfrm>
            <a:off x="2514599" y="42738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</a:t>
            </a:r>
            <a:r>
              <a:rPr lang="en-US" altLang="zh-CN" dirty="0">
                <a:solidFill>
                  <a:srgbClr val="FF0000"/>
                </a:solidFill>
              </a:rPr>
              <a:t>13,  27,  38,  49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49</a:t>
            </a:r>
            <a:r>
              <a:rPr lang="zh-CN" altLang="en-US" dirty="0"/>
              <a:t>*</a:t>
            </a:r>
            <a:r>
              <a:rPr lang="en-US" altLang="zh-CN" dirty="0"/>
              <a:t>,  65,  </a:t>
            </a:r>
            <a:r>
              <a:rPr lang="en-US" altLang="zh-CN" dirty="0">
                <a:solidFill>
                  <a:srgbClr val="FF0000"/>
                </a:solidFill>
              </a:rPr>
              <a:t>76</a:t>
            </a:r>
            <a:r>
              <a:rPr lang="en-US" altLang="zh-CN" dirty="0"/>
              <a:t>,  97 ]</a:t>
            </a:r>
            <a:endParaRPr lang="zh-CN" altLang="en-US" dirty="0"/>
          </a:p>
        </p:txBody>
      </p:sp>
      <p:cxnSp>
        <p:nvCxnSpPr>
          <p:cNvPr id="98" name="直接连接符 97"/>
          <p:cNvCxnSpPr/>
          <p:nvPr/>
        </p:nvCxnSpPr>
        <p:spPr bwMode="auto">
          <a:xfrm>
            <a:off x="5486400" y="4724400"/>
            <a:ext cx="152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7772400" y="4724400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8" grpId="0"/>
      <p:bldP spid="79" grpId="0" animBg="1"/>
      <p:bldP spid="84" grpId="0"/>
      <p:bldP spid="85" grpId="0" animBg="1"/>
      <p:bldP spid="9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457200"/>
            <a:ext cx="8915400" cy="6324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76, 13, 27, 49*</a:t>
            </a:r>
            <a:r>
              <a:rPr lang="zh-CN" altLang="en-US" kern="0" dirty="0">
                <a:latin typeface="+mn-lt"/>
              </a:rPr>
              <a:t>，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完整快排：</a:t>
            </a:r>
            <a:endParaRPr lang="en-US" altLang="zh-CN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304800" y="1219200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5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矩形 91"/>
          <p:cNvSpPr/>
          <p:nvPr/>
        </p:nvSpPr>
        <p:spPr>
          <a:xfrm>
            <a:off x="2514599" y="123420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</a:t>
            </a:r>
            <a:r>
              <a:rPr lang="en-US" altLang="zh-CN" dirty="0">
                <a:solidFill>
                  <a:srgbClr val="FF0000"/>
                </a:solidFill>
              </a:rPr>
              <a:t>13,  27,  38,  49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dirty="0"/>
              <a:t>49</a:t>
            </a:r>
            <a:r>
              <a:rPr lang="zh-CN" altLang="en-US" dirty="0"/>
              <a:t>*</a:t>
            </a:r>
            <a:r>
              <a:rPr lang="en-US" altLang="zh-CN" dirty="0"/>
              <a:t>,  65,  </a:t>
            </a:r>
            <a:r>
              <a:rPr lang="en-US" altLang="zh-CN" dirty="0">
                <a:solidFill>
                  <a:srgbClr val="FF0000"/>
                </a:solidFill>
              </a:rPr>
              <a:t>76</a:t>
            </a:r>
            <a:r>
              <a:rPr lang="en-US" altLang="zh-CN" dirty="0"/>
              <a:t>,  97 ]</a:t>
            </a:r>
            <a:endParaRPr lang="zh-CN" altLang="en-US" dirty="0"/>
          </a:p>
        </p:txBody>
      </p:sp>
      <p:cxnSp>
        <p:nvCxnSpPr>
          <p:cNvPr id="98" name="直接连接符 97"/>
          <p:cNvCxnSpPr/>
          <p:nvPr/>
        </p:nvCxnSpPr>
        <p:spPr bwMode="auto">
          <a:xfrm>
            <a:off x="5486400" y="1684800"/>
            <a:ext cx="152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7772400" y="1684800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8686800" y="1246516"/>
            <a:ext cx="0" cy="4572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8763000" y="1170316"/>
            <a:ext cx="45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dirty="0" err="1">
                <a:solidFill>
                  <a:srgbClr val="008000"/>
                </a:solidFill>
              </a:rPr>
              <a:t>i</a:t>
            </a:r>
            <a:endParaRPr lang="zh-CN" altLang="en-US" sz="3200" dirty="0">
              <a:solidFill>
                <a:srgbClr val="008000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544000" y="1260000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5715000" y="16764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0" name="直接箭头连接符 39"/>
          <p:cNvCxnSpPr/>
          <p:nvPr/>
        </p:nvCxnSpPr>
        <p:spPr bwMode="auto">
          <a:xfrm>
            <a:off x="6629400" y="1653000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直接箭头连接符 40"/>
          <p:cNvCxnSpPr/>
          <p:nvPr/>
        </p:nvCxnSpPr>
        <p:spPr bwMode="auto">
          <a:xfrm>
            <a:off x="8686800" y="1981200"/>
            <a:ext cx="0" cy="381000"/>
          </a:xfrm>
          <a:prstGeom prst="straightConnector1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8763000" y="1828800"/>
            <a:ext cx="457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0000CC"/>
                </a:solidFill>
              </a:rPr>
              <a:t>j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304800" y="1975226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j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扫描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2514600" y="196682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</a:t>
            </a:r>
            <a:r>
              <a:rPr lang="en-US" altLang="zh-CN" dirty="0">
                <a:solidFill>
                  <a:srgbClr val="FF0000"/>
                </a:solidFill>
              </a:rPr>
              <a:t>13,  27,  38,  49</a:t>
            </a:r>
            <a:r>
              <a:rPr lang="en-US" altLang="zh-CN" dirty="0"/>
              <a:t>,       ,  65,  </a:t>
            </a:r>
            <a:r>
              <a:rPr lang="en-US" altLang="zh-CN" dirty="0">
                <a:solidFill>
                  <a:srgbClr val="FF0000"/>
                </a:solidFill>
              </a:rPr>
              <a:t>76</a:t>
            </a:r>
            <a:r>
              <a:rPr lang="en-US" altLang="zh-CN" dirty="0"/>
              <a:t>,  97 ]</a:t>
            </a:r>
            <a:endParaRPr lang="zh-CN" altLang="en-US" dirty="0"/>
          </a:p>
        </p:txBody>
      </p:sp>
      <p:cxnSp>
        <p:nvCxnSpPr>
          <p:cNvPr id="46" name="直接连接符 45"/>
          <p:cNvCxnSpPr/>
          <p:nvPr/>
        </p:nvCxnSpPr>
        <p:spPr bwMode="auto">
          <a:xfrm>
            <a:off x="5486401" y="2417426"/>
            <a:ext cx="1524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/>
          <p:nvPr/>
        </p:nvCxnSpPr>
        <p:spPr bwMode="auto">
          <a:xfrm>
            <a:off x="7772401" y="2417426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5544001" y="1992626"/>
            <a:ext cx="432000" cy="381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5715000" y="240902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80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5867400" y="2409026"/>
            <a:ext cx="0" cy="252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00CC"/>
            </a:solidFill>
            <a:prstDash val="solid"/>
            <a:round/>
            <a:headEnd type="arrow" w="med" len="med"/>
            <a:tailEnd type="none"/>
          </a:ln>
          <a:effectLst/>
        </p:spPr>
      </p:cxnSp>
      <p:graphicFrame>
        <p:nvGraphicFramePr>
          <p:cNvPr id="51" name="表格 50"/>
          <p:cNvGraphicFramePr>
            <a:graphicFrameLocks noGrp="1"/>
          </p:cNvGraphicFramePr>
          <p:nvPr/>
        </p:nvGraphicFramePr>
        <p:xfrm>
          <a:off x="304800" y="2737226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6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矩形 51"/>
          <p:cNvSpPr/>
          <p:nvPr/>
        </p:nvSpPr>
        <p:spPr>
          <a:xfrm>
            <a:off x="2514599" y="275222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</a:t>
            </a:r>
            <a:r>
              <a:rPr lang="en-US" altLang="zh-CN" dirty="0">
                <a:solidFill>
                  <a:srgbClr val="FF0000"/>
                </a:solidFill>
              </a:rPr>
              <a:t>13,  27,  38,  49,  49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,  </a:t>
            </a:r>
            <a:r>
              <a:rPr lang="en-US" altLang="zh-CN" dirty="0"/>
              <a:t>65,  </a:t>
            </a:r>
            <a:r>
              <a:rPr lang="en-US" altLang="zh-CN" dirty="0">
                <a:solidFill>
                  <a:srgbClr val="FF0000"/>
                </a:solidFill>
              </a:rPr>
              <a:t>76</a:t>
            </a:r>
            <a:r>
              <a:rPr lang="en-US" altLang="zh-CN" dirty="0"/>
              <a:t>,  97 ]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 bwMode="auto">
          <a:xfrm>
            <a:off x="7772400" y="3202826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直接连接符 74"/>
          <p:cNvCxnSpPr/>
          <p:nvPr/>
        </p:nvCxnSpPr>
        <p:spPr bwMode="auto">
          <a:xfrm>
            <a:off x="6324600" y="3217826"/>
            <a:ext cx="6096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8" name="表格 87"/>
          <p:cNvGraphicFramePr>
            <a:graphicFrameLocks noGrp="1"/>
          </p:cNvGraphicFramePr>
          <p:nvPr/>
        </p:nvGraphicFramePr>
        <p:xfrm>
          <a:off x="304800" y="3473224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矩形 92"/>
          <p:cNvSpPr/>
          <p:nvPr/>
        </p:nvSpPr>
        <p:spPr>
          <a:xfrm>
            <a:off x="2514599" y="3488224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</a:t>
            </a:r>
            <a:r>
              <a:rPr lang="en-US" altLang="zh-CN" dirty="0">
                <a:solidFill>
                  <a:srgbClr val="FF0000"/>
                </a:solidFill>
              </a:rPr>
              <a:t>13,  27,  38,  49,  49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,  65,  76</a:t>
            </a:r>
            <a:r>
              <a:rPr lang="en-US" altLang="zh-CN" dirty="0"/>
              <a:t>,  97 ]</a:t>
            </a:r>
            <a:endParaRPr lang="zh-CN" altLang="en-US" dirty="0"/>
          </a:p>
        </p:txBody>
      </p:sp>
      <p:cxnSp>
        <p:nvCxnSpPr>
          <p:cNvPr id="94" name="直接连接符 93"/>
          <p:cNvCxnSpPr/>
          <p:nvPr/>
        </p:nvCxnSpPr>
        <p:spPr bwMode="auto">
          <a:xfrm>
            <a:off x="7772400" y="3938824"/>
            <a:ext cx="457199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99" name="表格 98"/>
          <p:cNvGraphicFramePr>
            <a:graphicFrameLocks noGrp="1"/>
          </p:cNvGraphicFramePr>
          <p:nvPr/>
        </p:nvGraphicFramePr>
        <p:xfrm>
          <a:off x="304800" y="4203606"/>
          <a:ext cx="83057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r>
                        <a:rPr lang="zh-CN" altLang="en-US" sz="2400" b="0" dirty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趟快排后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矩形 100"/>
          <p:cNvSpPr/>
          <p:nvPr/>
        </p:nvSpPr>
        <p:spPr>
          <a:xfrm>
            <a:off x="2514599" y="4218606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/>
              <a:t>[ </a:t>
            </a:r>
            <a:r>
              <a:rPr lang="en-US" altLang="zh-CN" dirty="0">
                <a:solidFill>
                  <a:srgbClr val="FF0000"/>
                </a:solidFill>
              </a:rPr>
              <a:t>13,  27,  38,  49,  49</a:t>
            </a:r>
            <a:r>
              <a:rPr lang="zh-CN" altLang="en-US" dirty="0">
                <a:solidFill>
                  <a:srgbClr val="FF0000"/>
                </a:solidFill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,  65,  76,  97 </a:t>
            </a:r>
            <a:r>
              <a:rPr lang="en-US" altLang="zh-CN" dirty="0"/>
              <a:t>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8" grpId="0" animBg="1"/>
      <p:bldP spid="52" grpId="0"/>
      <p:bldP spid="93" grpId="0"/>
      <p:bldP spid="10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8.4.2 </a:t>
            </a:r>
            <a:r>
              <a:rPr lang="zh-CN" altLang="en-US" dirty="0">
                <a:ea typeface="黑体" pitchFamily="2" charset="-122"/>
              </a:rPr>
              <a:t>快速排序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复杂度分析</a:t>
            </a:r>
            <a:r>
              <a:rPr lang="en-US" altLang="zh-CN" kern="0" dirty="0">
                <a:latin typeface="+mn-lt"/>
              </a:rPr>
              <a:t> -- </a:t>
            </a:r>
            <a:r>
              <a:rPr lang="zh-CN" altLang="en-US" kern="0" dirty="0">
                <a:latin typeface="+mn-lt"/>
              </a:rPr>
              <a:t>比较次数</a:t>
            </a:r>
            <a:endParaRPr lang="en-US" altLang="zh-CN" kern="0" dirty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>
                <a:solidFill>
                  <a:srgbClr val="0000CC"/>
                </a:solidFill>
                <a:latin typeface="+mn-lt"/>
              </a:rPr>
              <a:t>   -- </a:t>
            </a:r>
            <a:r>
              <a:rPr lang="zh-CN" altLang="en-US" kern="0" dirty="0">
                <a:solidFill>
                  <a:srgbClr val="0000CC"/>
                </a:solidFill>
                <a:latin typeface="+mn-lt"/>
              </a:rPr>
              <a:t>最好情况</a:t>
            </a:r>
            <a:endParaRPr lang="en-US" altLang="zh-CN" kern="0" dirty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</a:t>
            </a:r>
            <a:r>
              <a:rPr lang="zh-CN" altLang="en-US" kern="0" dirty="0">
                <a:latin typeface="+mn-lt"/>
              </a:rPr>
              <a:t>每</a:t>
            </a:r>
            <a:r>
              <a:rPr lang="en-US" altLang="zh-CN" kern="0" dirty="0">
                <a:latin typeface="+mn-lt"/>
              </a:rPr>
              <a:t>1</a:t>
            </a:r>
            <a:r>
              <a:rPr lang="zh-CN" altLang="en-US" kern="0" dirty="0">
                <a:latin typeface="+mn-lt"/>
              </a:rPr>
              <a:t>趟，“待排序列”</a:t>
            </a:r>
            <a:r>
              <a:rPr lang="en-US" altLang="zh-CN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 </a:t>
            </a:r>
            <a:r>
              <a:rPr lang="zh-CN" altLang="en-US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等长的两个子表</a:t>
            </a:r>
            <a:endParaRPr lang="en-US" altLang="zh-CN" kern="0" dirty="0">
              <a:solidFill>
                <a:srgbClr val="0000CC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008000"/>
                </a:solidFill>
                <a:latin typeface="+mn-lt"/>
                <a:sym typeface="Wingdings" pitchFamily="2" charset="2"/>
              </a:rPr>
              <a:t>      </a:t>
            </a:r>
            <a:r>
              <a:rPr lang="zh-CN" altLang="en-US" kern="0" dirty="0">
                <a:solidFill>
                  <a:srgbClr val="008000"/>
                </a:solidFill>
                <a:latin typeface="+mn-lt"/>
                <a:sym typeface="Wingdings" pitchFamily="2" charset="2"/>
              </a:rPr>
              <a:t>总比较次数：</a:t>
            </a:r>
            <a:r>
              <a:rPr lang="en-US" altLang="zh-CN" kern="0" dirty="0">
                <a:latin typeface="+mn-lt"/>
                <a:sym typeface="Wingdings" pitchFamily="2" charset="2"/>
              </a:rPr>
              <a:t>C(n) ≤ n+2C(n/2)</a:t>
            </a:r>
            <a:r>
              <a:rPr lang="en-US" altLang="zh-CN" kern="0" dirty="0">
                <a:sym typeface="Wingdings" pitchFamily="2" charset="2"/>
              </a:rPr>
              <a:t> ≤ </a:t>
            </a:r>
            <a:r>
              <a:rPr lang="en-US" altLang="zh-CN" b="1" kern="0" dirty="0">
                <a:sym typeface="Wingdings" pitchFamily="2" charset="2"/>
              </a:rPr>
              <a:t>… </a:t>
            </a:r>
            <a:r>
              <a:rPr lang="en-US" altLang="zh-CN" kern="0" dirty="0">
                <a:sym typeface="Wingdings" pitchFamily="2" charset="2"/>
              </a:rPr>
              <a:t>≈</a:t>
            </a:r>
            <a:r>
              <a:rPr lang="en-US" altLang="zh-CN" i="1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O</a:t>
            </a:r>
            <a:r>
              <a:rPr lang="en-US" altLang="zh-CN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(nlog</a:t>
            </a:r>
            <a:r>
              <a:rPr lang="en-US" altLang="zh-CN" b="1" kern="0" baseline="-2500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2</a:t>
            </a:r>
            <a:r>
              <a:rPr lang="en-US" altLang="zh-CN" kern="0" dirty="0">
                <a:solidFill>
                  <a:srgbClr val="0000CC"/>
                </a:solidFill>
                <a:latin typeface="+mn-lt"/>
                <a:sym typeface="Wingdings" pitchFamily="2" charset="2"/>
              </a:rPr>
              <a:t>n)</a:t>
            </a:r>
          </a:p>
          <a:p>
            <a:pPr marL="342900" indent="-34290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  -- </a:t>
            </a:r>
            <a:r>
              <a:rPr lang="zh-CN" altLang="en-US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最坏情况</a:t>
            </a:r>
            <a:endParaRPr lang="en-US" altLang="zh-CN" kern="0" dirty="0">
              <a:solidFill>
                <a:srgbClr val="C00000"/>
              </a:solidFill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 </a:t>
            </a:r>
            <a:r>
              <a:rPr lang="zh-CN" altLang="en-US" kern="0" dirty="0">
                <a:latin typeface="+mn-lt"/>
                <a:sym typeface="Wingdings" pitchFamily="2" charset="2"/>
              </a:rPr>
              <a:t>待排序记录，</a:t>
            </a:r>
            <a:r>
              <a:rPr lang="zh-CN" altLang="en-US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已排好序 </a:t>
            </a:r>
            <a:r>
              <a:rPr lang="en-US" altLang="zh-CN" kern="0" dirty="0">
                <a:latin typeface="+mn-lt"/>
                <a:sym typeface="Wingdings" pitchFamily="2" charset="2"/>
              </a:rPr>
              <a:t></a:t>
            </a:r>
            <a:r>
              <a:rPr lang="zh-CN" altLang="en-US" kern="0" dirty="0">
                <a:latin typeface="+mn-lt"/>
                <a:sym typeface="Wingdings" pitchFamily="2" charset="2"/>
              </a:rPr>
              <a:t>左</a:t>
            </a:r>
            <a:r>
              <a:rPr lang="en-US" altLang="zh-CN" kern="0" dirty="0">
                <a:latin typeface="+mn-lt"/>
                <a:sym typeface="Wingdings" pitchFamily="2" charset="2"/>
              </a:rPr>
              <a:t>or</a:t>
            </a:r>
            <a:r>
              <a:rPr lang="zh-CN" altLang="en-US" kern="0" dirty="0">
                <a:latin typeface="+mn-lt"/>
                <a:sym typeface="Wingdings" pitchFamily="2" charset="2"/>
              </a:rPr>
              <a:t>右子表长度为</a:t>
            </a:r>
            <a:r>
              <a:rPr lang="en-US" altLang="zh-CN" kern="0" dirty="0">
                <a:latin typeface="+mn-lt"/>
                <a:sym typeface="Wingdings" pitchFamily="2" charset="2"/>
              </a:rPr>
              <a:t>0</a:t>
            </a: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 </a:t>
            </a:r>
            <a:r>
              <a:rPr lang="en-US" altLang="zh-CN" kern="0" dirty="0">
                <a:solidFill>
                  <a:srgbClr val="008000"/>
                </a:solidFill>
                <a:latin typeface="+mn-lt"/>
                <a:sym typeface="Wingdings" pitchFamily="2" charset="2"/>
              </a:rPr>
              <a:t> </a:t>
            </a:r>
            <a:r>
              <a:rPr lang="zh-CN" altLang="en-US" kern="0" dirty="0">
                <a:solidFill>
                  <a:srgbClr val="008000"/>
                </a:solidFill>
                <a:latin typeface="+mn-lt"/>
                <a:sym typeface="Wingdings" pitchFamily="2" charset="2"/>
              </a:rPr>
              <a:t>总比较次数：</a:t>
            </a:r>
            <a:r>
              <a:rPr lang="en-US" altLang="zh-CN" kern="0" dirty="0" err="1">
                <a:sym typeface="Wingdings" pitchFamily="2" charset="2"/>
              </a:rPr>
              <a:t>C</a:t>
            </a:r>
            <a:r>
              <a:rPr lang="en-US" altLang="zh-CN" b="1" kern="0" baseline="-25000" dirty="0" err="1">
                <a:sym typeface="Wingdings" pitchFamily="2" charset="2"/>
              </a:rPr>
              <a:t>max</a:t>
            </a:r>
            <a:r>
              <a:rPr lang="en-US" altLang="zh-CN" kern="0" dirty="0">
                <a:sym typeface="Wingdings" pitchFamily="2" charset="2"/>
              </a:rPr>
              <a:t>=(n-1)+(n-2)+…+1 ≈</a:t>
            </a:r>
            <a:r>
              <a:rPr lang="en-US" altLang="zh-CN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O(n</a:t>
            </a:r>
            <a:r>
              <a:rPr lang="en-US" altLang="zh-CN" b="1" kern="0" baseline="3000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2</a:t>
            </a:r>
            <a:r>
              <a:rPr lang="en-US" altLang="zh-CN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)</a:t>
            </a:r>
            <a:endParaRPr lang="en-US" altLang="zh-CN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57800" y="1534180"/>
            <a:ext cx="3886200" cy="523220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 交换次数 ≤ 比较次数</a:t>
            </a:r>
          </a:p>
        </p:txBody>
      </p:sp>
      <p:sp>
        <p:nvSpPr>
          <p:cNvPr id="7" name="矩形 6"/>
          <p:cNvSpPr/>
          <p:nvPr/>
        </p:nvSpPr>
        <p:spPr>
          <a:xfrm>
            <a:off x="2819400" y="5410200"/>
            <a:ext cx="5943600" cy="52322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1. </a:t>
            </a:r>
            <a:r>
              <a:rPr lang="zh-CN" altLang="en-US" dirty="0">
                <a:solidFill>
                  <a:schemeClr val="bg1"/>
                </a:solidFill>
              </a:rPr>
              <a:t>正序； </a:t>
            </a:r>
            <a:r>
              <a:rPr lang="en-US" altLang="zh-CN" dirty="0">
                <a:solidFill>
                  <a:schemeClr val="bg1"/>
                </a:solidFill>
              </a:rPr>
              <a:t>2. </a:t>
            </a:r>
            <a:r>
              <a:rPr lang="zh-CN" altLang="en-US" dirty="0">
                <a:solidFill>
                  <a:schemeClr val="bg1"/>
                </a:solidFill>
              </a:rPr>
              <a:t>反序； </a:t>
            </a:r>
            <a:r>
              <a:rPr lang="en-US" altLang="zh-CN" dirty="0">
                <a:solidFill>
                  <a:schemeClr val="bg1"/>
                </a:solidFill>
              </a:rPr>
              <a:t>3. </a:t>
            </a:r>
            <a:r>
              <a:rPr lang="zh-CN" altLang="en-US" dirty="0">
                <a:solidFill>
                  <a:schemeClr val="bg1"/>
                </a:solidFill>
              </a:rPr>
              <a:t>都相等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3276600" y="4648200"/>
            <a:ext cx="0" cy="762000"/>
          </a:xfrm>
          <a:prstGeom prst="straightConnector1">
            <a:avLst/>
          </a:prstGeom>
          <a:solidFill>
            <a:srgbClr val="B9FFB9"/>
          </a:solidFill>
          <a:ln w="38100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8.4.2 </a:t>
            </a:r>
            <a:r>
              <a:rPr lang="zh-CN" altLang="en-US" dirty="0">
                <a:ea typeface="黑体" pitchFamily="2" charset="-122"/>
              </a:rPr>
              <a:t>快速排序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latin typeface="+mn-lt"/>
              </a:rPr>
              <a:t>是否稳定？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C00000"/>
                </a:solidFill>
                <a:latin typeface="+mn-lt"/>
              </a:rPr>
              <a:t>   -- 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不稳定</a:t>
            </a:r>
            <a:endParaRPr lang="en-US" altLang="zh-CN" sz="3000" kern="0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</a:t>
            </a:r>
            <a:r>
              <a:rPr lang="zh-CN" altLang="en-US" sz="3000" kern="0" dirty="0">
                <a:latin typeface="+mn-lt"/>
              </a:rPr>
              <a:t>例：</a:t>
            </a:r>
            <a:r>
              <a:rPr lang="en-US" altLang="zh-CN" sz="3000" kern="0" dirty="0">
                <a:latin typeface="+mn-lt"/>
              </a:rPr>
              <a:t>72</a:t>
            </a:r>
            <a:r>
              <a:rPr lang="zh-CN" altLang="en-US" sz="3000" kern="0" dirty="0">
                <a:latin typeface="+mn-lt"/>
              </a:rPr>
              <a:t>， </a:t>
            </a:r>
            <a:r>
              <a:rPr lang="en-US" altLang="zh-CN" sz="3000" kern="0" dirty="0">
                <a:latin typeface="+mn-lt"/>
              </a:rPr>
              <a:t>49</a:t>
            </a:r>
            <a:r>
              <a:rPr lang="zh-CN" altLang="en-US" sz="3000" kern="0" dirty="0">
                <a:latin typeface="+mn-lt"/>
              </a:rPr>
              <a:t>， </a:t>
            </a:r>
            <a:r>
              <a:rPr lang="en-US" altLang="zh-CN" sz="3000" kern="0" dirty="0">
                <a:latin typeface="+mn-lt"/>
              </a:rPr>
              <a:t>49</a:t>
            </a:r>
            <a:r>
              <a:rPr lang="zh-CN" altLang="en-US" sz="3000" kern="0" dirty="0">
                <a:latin typeface="+mn-lt"/>
              </a:rPr>
              <a:t>*，快速排序，结果？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     49</a:t>
            </a:r>
            <a:r>
              <a:rPr lang="zh-CN" altLang="en-US" sz="3000" kern="0" dirty="0">
                <a:latin typeface="+mn-lt"/>
              </a:rPr>
              <a:t>*，</a:t>
            </a:r>
            <a:r>
              <a:rPr lang="en-US" altLang="zh-CN" sz="3000" kern="0" dirty="0">
                <a:latin typeface="+mn-lt"/>
              </a:rPr>
              <a:t>49</a:t>
            </a:r>
            <a:r>
              <a:rPr lang="zh-CN" altLang="en-US" sz="3000" kern="0" dirty="0">
                <a:latin typeface="+mn-lt"/>
              </a:rPr>
              <a:t>，</a:t>
            </a:r>
            <a:r>
              <a:rPr lang="en-US" altLang="zh-CN" sz="3000" kern="0" dirty="0">
                <a:latin typeface="+mn-lt"/>
              </a:rPr>
              <a:t>72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8.2.1 </a:t>
            </a:r>
            <a:r>
              <a:rPr lang="zh-CN" altLang="en-US" dirty="0">
                <a:ea typeface="黑体" pitchFamily="2" charset="-122"/>
              </a:rPr>
              <a:t>直接插入排序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例：</a:t>
            </a:r>
            <a:r>
              <a:rPr lang="en-US" altLang="zh-CN" kern="0" dirty="0">
                <a:latin typeface="+mn-lt"/>
              </a:rPr>
              <a:t>49, 38, 65, 97, 76, 13, 27, 49*</a:t>
            </a:r>
            <a:r>
              <a:rPr lang="zh-CN" altLang="en-US" kern="0" dirty="0">
                <a:latin typeface="+mn-lt"/>
              </a:rPr>
              <a:t>，要求递增排序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</a:t>
            </a: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228599" y="16002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4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228600" y="219348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143000" y="1610380"/>
            <a:ext cx="655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dirty="0">
                <a:solidFill>
                  <a:srgbClr val="0000CC"/>
                </a:solidFill>
              </a:rPr>
              <a:t>49</a:t>
            </a:r>
            <a:r>
              <a:rPr lang="en-US" altLang="zh-CN" dirty="0">
                <a:solidFill>
                  <a:srgbClr val="990099"/>
                </a:solidFill>
              </a:rPr>
              <a:t>]   </a:t>
            </a:r>
            <a:r>
              <a:rPr lang="en-US" altLang="zh-CN" dirty="0"/>
              <a:t>38, 65, 97, 76, 13, 27, 49*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1143000" y="21336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dirty="0">
                <a:solidFill>
                  <a:srgbClr val="0000CC"/>
                </a:solidFill>
              </a:rPr>
              <a:t>38,</a:t>
            </a:r>
            <a:r>
              <a:rPr lang="en-US" altLang="zh-CN" dirty="0">
                <a:solidFill>
                  <a:srgbClr val="990099"/>
                </a:solidFill>
              </a:rPr>
              <a:t> 49]   </a:t>
            </a:r>
            <a:r>
              <a:rPr lang="en-US" altLang="zh-CN" dirty="0"/>
              <a:t>65, 97, 76, 13, 27, 49*</a:t>
            </a:r>
            <a:endParaRPr lang="zh-CN" altLang="en-US" dirty="0"/>
          </a:p>
        </p:txBody>
      </p:sp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228600" y="28030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矩形 36"/>
          <p:cNvSpPr/>
          <p:nvPr/>
        </p:nvSpPr>
        <p:spPr>
          <a:xfrm>
            <a:off x="1143000" y="27432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[38, 49, </a:t>
            </a:r>
            <a:r>
              <a:rPr lang="en-US" altLang="zh-CN" dirty="0">
                <a:solidFill>
                  <a:srgbClr val="C00000"/>
                </a:solidFill>
              </a:rPr>
              <a:t>65]</a:t>
            </a:r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/>
              <a:t>97, 76, 13, 27, 49*</a:t>
            </a:r>
            <a:endParaRPr lang="zh-CN" altLang="en-US" dirty="0"/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228600" y="3412683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1143000" y="33528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[38, 49, 65, </a:t>
            </a:r>
            <a:r>
              <a:rPr lang="en-US" altLang="zh-CN" dirty="0">
                <a:solidFill>
                  <a:srgbClr val="C00000"/>
                </a:solidFill>
              </a:rPr>
              <a:t>97]</a:t>
            </a:r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dirty="0"/>
              <a:t>76, 13, 27, 49*</a:t>
            </a:r>
            <a:endParaRPr lang="zh-CN" altLang="en-US" dirty="0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28600" y="400094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矩形 40"/>
          <p:cNvSpPr/>
          <p:nvPr/>
        </p:nvSpPr>
        <p:spPr>
          <a:xfrm>
            <a:off x="1143000" y="3964359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[38, 49, 65, </a:t>
            </a:r>
            <a:r>
              <a:rPr lang="en-US" altLang="zh-CN" dirty="0">
                <a:solidFill>
                  <a:srgbClr val="0000CC"/>
                </a:solidFill>
              </a:rPr>
              <a:t>76</a:t>
            </a:r>
            <a:r>
              <a:rPr lang="en-US" altLang="zh-CN" dirty="0">
                <a:solidFill>
                  <a:srgbClr val="990099"/>
                </a:solidFill>
              </a:rPr>
              <a:t>, 97] </a:t>
            </a:r>
            <a:r>
              <a:rPr lang="en-US" altLang="zh-CN" dirty="0"/>
              <a:t>  13, 27, 49*</a:t>
            </a:r>
            <a:endParaRPr lang="zh-CN" altLang="en-US" dirty="0"/>
          </a:p>
        </p:txBody>
      </p: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228599" y="4595301"/>
          <a:ext cx="73152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1143000" y="4519101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dirty="0">
                <a:solidFill>
                  <a:srgbClr val="0000CC"/>
                </a:solidFill>
              </a:rPr>
              <a:t>13,</a:t>
            </a:r>
            <a:r>
              <a:rPr lang="en-US" altLang="zh-CN" dirty="0">
                <a:solidFill>
                  <a:srgbClr val="990099"/>
                </a:solidFill>
              </a:rPr>
              <a:t> 38, 49, 65, 76, 97]</a:t>
            </a:r>
            <a:r>
              <a:rPr lang="en-US" altLang="zh-CN" dirty="0"/>
              <a:t>   27, 49*</a:t>
            </a:r>
            <a:endParaRPr lang="zh-CN" altLang="en-US" dirty="0"/>
          </a:p>
        </p:txBody>
      </p: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228600" y="5181600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228599" y="5759643"/>
          <a:ext cx="731520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4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sz="26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矩形 45"/>
          <p:cNvSpPr/>
          <p:nvPr/>
        </p:nvSpPr>
        <p:spPr>
          <a:xfrm>
            <a:off x="1143000" y="51054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[13, </a:t>
            </a:r>
            <a:r>
              <a:rPr lang="en-US" altLang="zh-CN" dirty="0">
                <a:solidFill>
                  <a:srgbClr val="0000CC"/>
                </a:solidFill>
              </a:rPr>
              <a:t>27, </a:t>
            </a:r>
            <a:r>
              <a:rPr lang="en-US" altLang="zh-CN" dirty="0">
                <a:solidFill>
                  <a:srgbClr val="990099"/>
                </a:solidFill>
              </a:rPr>
              <a:t>38, 49, 65, 76, 97]   </a:t>
            </a:r>
            <a:r>
              <a:rPr lang="en-US" altLang="zh-CN" dirty="0"/>
              <a:t>49*</a:t>
            </a:r>
            <a:endParaRPr lang="zh-CN" altLang="en-US" dirty="0"/>
          </a:p>
        </p:txBody>
      </p:sp>
      <p:sp>
        <p:nvSpPr>
          <p:cNvPr id="47" name="矩形 46"/>
          <p:cNvSpPr/>
          <p:nvPr/>
        </p:nvSpPr>
        <p:spPr>
          <a:xfrm>
            <a:off x="1143000" y="5715000"/>
            <a:ext cx="65532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90099"/>
                </a:solidFill>
              </a:rPr>
              <a:t>[13, 27, 38, 49, </a:t>
            </a:r>
            <a:r>
              <a:rPr lang="en-US" altLang="zh-CN" dirty="0">
                <a:solidFill>
                  <a:srgbClr val="0000CC"/>
                </a:solidFill>
              </a:rPr>
              <a:t>49*, </a:t>
            </a:r>
            <a:r>
              <a:rPr lang="en-US" altLang="zh-CN" dirty="0">
                <a:solidFill>
                  <a:srgbClr val="990099"/>
                </a:solidFill>
              </a:rPr>
              <a:t>65, 76, 97]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81000" y="18288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381000" y="24384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=2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381000" y="30480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=3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81000" y="36576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=4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381000" y="4267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=5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81000" y="4832157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=6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381000" y="5410200"/>
            <a:ext cx="67518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/>
              <a:t>i</a:t>
            </a:r>
            <a:r>
              <a:rPr lang="en-US" altLang="zh-CN" dirty="0"/>
              <a:t>=7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4114800" y="1752600"/>
            <a:ext cx="5029200" cy="4164217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1. key</a:t>
            </a:r>
            <a:r>
              <a:rPr lang="zh-CN" altLang="en-US" sz="2600" dirty="0">
                <a:solidFill>
                  <a:schemeClr val="bg1"/>
                </a:solidFill>
              </a:rPr>
              <a:t>的比较</a:t>
            </a:r>
            <a:r>
              <a:rPr lang="en-US" altLang="zh-CN" sz="2600" dirty="0">
                <a:solidFill>
                  <a:schemeClr val="bg1"/>
                </a:solidFill>
              </a:rPr>
              <a:t>(</a:t>
            </a:r>
            <a:r>
              <a:rPr lang="zh-CN" altLang="en-US" sz="2600" dirty="0">
                <a:solidFill>
                  <a:schemeClr val="bg1"/>
                </a:solidFill>
              </a:rPr>
              <a:t>总</a:t>
            </a:r>
            <a:r>
              <a:rPr lang="en-US" altLang="zh-CN" sz="2600" dirty="0">
                <a:solidFill>
                  <a:schemeClr val="bg1"/>
                </a:solidFill>
              </a:rPr>
              <a:t>)</a:t>
            </a:r>
            <a:r>
              <a:rPr lang="zh-CN" altLang="en-US" sz="2600" dirty="0">
                <a:solidFill>
                  <a:schemeClr val="bg1"/>
                </a:solidFill>
              </a:rPr>
              <a:t>次数，最小：</a:t>
            </a:r>
            <a:endParaRPr lang="en-US" altLang="zh-CN" sz="26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   </a:t>
            </a:r>
            <a:r>
              <a:rPr lang="en-US" altLang="zh-CN" sz="2600" dirty="0" err="1">
                <a:solidFill>
                  <a:schemeClr val="bg1"/>
                </a:solidFill>
              </a:rPr>
              <a:t>C</a:t>
            </a:r>
            <a:r>
              <a:rPr lang="en-US" altLang="zh-CN" sz="2600" b="1" baseline="-25000" dirty="0" err="1">
                <a:solidFill>
                  <a:schemeClr val="bg1"/>
                </a:solidFill>
              </a:rPr>
              <a:t>min</a:t>
            </a:r>
            <a:r>
              <a:rPr lang="en-US" altLang="zh-CN" sz="2600" b="1" baseline="-25000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= 1+1+…+1 = n-1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2. key</a:t>
            </a:r>
            <a:r>
              <a:rPr lang="zh-CN" altLang="en-US" sz="2600" dirty="0">
                <a:solidFill>
                  <a:srgbClr val="FFFF00"/>
                </a:solidFill>
              </a:rPr>
              <a:t>的比较</a:t>
            </a:r>
            <a:r>
              <a:rPr lang="en-US" altLang="zh-CN" sz="2600" dirty="0">
                <a:solidFill>
                  <a:srgbClr val="FFFF00"/>
                </a:solidFill>
              </a:rPr>
              <a:t>(</a:t>
            </a:r>
            <a:r>
              <a:rPr lang="zh-CN" altLang="en-US" sz="2600" dirty="0">
                <a:solidFill>
                  <a:srgbClr val="FFFF00"/>
                </a:solidFill>
              </a:rPr>
              <a:t>总</a:t>
            </a:r>
            <a:r>
              <a:rPr lang="en-US" altLang="zh-CN" sz="2600" dirty="0">
                <a:solidFill>
                  <a:srgbClr val="FFFF00"/>
                </a:solidFill>
              </a:rPr>
              <a:t>)</a:t>
            </a:r>
            <a:r>
              <a:rPr lang="zh-CN" altLang="en-US" sz="2600" dirty="0">
                <a:solidFill>
                  <a:srgbClr val="FFFF00"/>
                </a:solidFill>
              </a:rPr>
              <a:t>次数，最大：</a:t>
            </a:r>
            <a:endParaRPr lang="en-US" altLang="zh-CN" sz="2600" dirty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    </a:t>
            </a:r>
            <a:r>
              <a:rPr lang="en-US" altLang="zh-CN" sz="2600" dirty="0" err="1">
                <a:solidFill>
                  <a:srgbClr val="FFFF00"/>
                </a:solidFill>
              </a:rPr>
              <a:t>C</a:t>
            </a:r>
            <a:r>
              <a:rPr lang="en-US" altLang="zh-CN" sz="2600" b="1" baseline="-25000" dirty="0" err="1">
                <a:solidFill>
                  <a:srgbClr val="FFFF00"/>
                </a:solidFill>
              </a:rPr>
              <a:t>max</a:t>
            </a:r>
            <a:r>
              <a:rPr lang="en-US" altLang="zh-CN" sz="2600" b="1" baseline="-25000" dirty="0">
                <a:solidFill>
                  <a:srgbClr val="FFFF00"/>
                </a:solidFill>
              </a:rPr>
              <a:t> </a:t>
            </a:r>
            <a:r>
              <a:rPr lang="en-US" altLang="zh-CN" sz="2600" dirty="0">
                <a:solidFill>
                  <a:srgbClr val="FFFF00"/>
                </a:solidFill>
              </a:rPr>
              <a:t>= 1+2+…+n-1 ≈ n</a:t>
            </a:r>
            <a:r>
              <a:rPr lang="en-US" altLang="zh-CN" sz="2600" b="1" baseline="30000" dirty="0">
                <a:solidFill>
                  <a:srgbClr val="FFFF00"/>
                </a:solidFill>
              </a:rPr>
              <a:t>2</a:t>
            </a:r>
            <a:r>
              <a:rPr lang="en-US" altLang="zh-CN" sz="2600" dirty="0">
                <a:solidFill>
                  <a:srgbClr val="FFFF00"/>
                </a:solidFill>
              </a:rPr>
              <a:t>/2</a:t>
            </a:r>
            <a:endParaRPr lang="en-US" altLang="zh-CN" sz="2600" b="1" baseline="30000" dirty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3. record</a:t>
            </a:r>
            <a:r>
              <a:rPr lang="zh-CN" altLang="en-US" sz="2600" dirty="0">
                <a:solidFill>
                  <a:schemeClr val="bg1"/>
                </a:solidFill>
              </a:rPr>
              <a:t>移动</a:t>
            </a:r>
            <a:r>
              <a:rPr lang="en-US" altLang="zh-CN" sz="2600" dirty="0">
                <a:solidFill>
                  <a:schemeClr val="bg1"/>
                </a:solidFill>
              </a:rPr>
              <a:t>(</a:t>
            </a:r>
            <a:r>
              <a:rPr lang="zh-CN" altLang="en-US" sz="2600" dirty="0">
                <a:solidFill>
                  <a:schemeClr val="bg1"/>
                </a:solidFill>
              </a:rPr>
              <a:t>赋值</a:t>
            </a:r>
            <a:r>
              <a:rPr lang="en-US" altLang="zh-CN" sz="2600" dirty="0">
                <a:solidFill>
                  <a:schemeClr val="bg1"/>
                </a:solidFill>
              </a:rPr>
              <a:t>)</a:t>
            </a:r>
            <a:r>
              <a:rPr lang="zh-CN" altLang="en-US" sz="2600" dirty="0">
                <a:solidFill>
                  <a:schemeClr val="bg1"/>
                </a:solidFill>
              </a:rPr>
              <a:t>总次数</a:t>
            </a:r>
            <a:r>
              <a:rPr lang="en-US" altLang="zh-CN" sz="2600" dirty="0">
                <a:solidFill>
                  <a:schemeClr val="bg1"/>
                </a:solidFill>
              </a:rPr>
              <a:t>, </a:t>
            </a:r>
            <a:r>
              <a:rPr lang="zh-CN" altLang="en-US" sz="2600" dirty="0">
                <a:solidFill>
                  <a:schemeClr val="bg1"/>
                </a:solidFill>
              </a:rPr>
              <a:t>最小：</a:t>
            </a:r>
            <a:endParaRPr lang="en-US" altLang="zh-CN" sz="26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   </a:t>
            </a:r>
            <a:r>
              <a:rPr lang="en-US" altLang="zh-CN" sz="2600" dirty="0" err="1">
                <a:solidFill>
                  <a:schemeClr val="bg1"/>
                </a:solidFill>
              </a:rPr>
              <a:t>M</a:t>
            </a:r>
            <a:r>
              <a:rPr lang="en-US" altLang="zh-CN" sz="2600" b="1" baseline="-25000" dirty="0" err="1">
                <a:solidFill>
                  <a:schemeClr val="bg1"/>
                </a:solidFill>
              </a:rPr>
              <a:t>min</a:t>
            </a:r>
            <a:r>
              <a:rPr lang="en-US" altLang="zh-CN" sz="2600" dirty="0">
                <a:solidFill>
                  <a:schemeClr val="bg1"/>
                </a:solidFill>
              </a:rPr>
              <a:t> = 1+1+…+1 = n-1</a:t>
            </a:r>
          </a:p>
          <a:p>
            <a:pPr marL="514350" indent="-51435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4. record</a:t>
            </a:r>
            <a:r>
              <a:rPr lang="zh-CN" altLang="en-US" sz="2600" dirty="0">
                <a:solidFill>
                  <a:srgbClr val="FFFF00"/>
                </a:solidFill>
              </a:rPr>
              <a:t>移动</a:t>
            </a:r>
            <a:r>
              <a:rPr lang="en-US" altLang="zh-CN" sz="2600" dirty="0">
                <a:solidFill>
                  <a:srgbClr val="FFFF00"/>
                </a:solidFill>
              </a:rPr>
              <a:t>(</a:t>
            </a:r>
            <a:r>
              <a:rPr lang="zh-CN" altLang="en-US" sz="2600" dirty="0">
                <a:solidFill>
                  <a:srgbClr val="FFFF00"/>
                </a:solidFill>
              </a:rPr>
              <a:t>赋值</a:t>
            </a:r>
            <a:r>
              <a:rPr lang="en-US" altLang="zh-CN" sz="2600" dirty="0">
                <a:solidFill>
                  <a:srgbClr val="FFFF00"/>
                </a:solidFill>
              </a:rPr>
              <a:t>)</a:t>
            </a:r>
            <a:r>
              <a:rPr lang="zh-CN" altLang="en-US" sz="2600" dirty="0">
                <a:solidFill>
                  <a:srgbClr val="FFFF00"/>
                </a:solidFill>
              </a:rPr>
              <a:t>总次数</a:t>
            </a:r>
            <a:r>
              <a:rPr lang="en-US" altLang="zh-CN" sz="2600" dirty="0">
                <a:solidFill>
                  <a:srgbClr val="FFFF00"/>
                </a:solidFill>
              </a:rPr>
              <a:t>, </a:t>
            </a:r>
            <a:r>
              <a:rPr lang="zh-CN" altLang="en-US" sz="2600" dirty="0">
                <a:solidFill>
                  <a:srgbClr val="FFFF00"/>
                </a:solidFill>
              </a:rPr>
              <a:t>最大：</a:t>
            </a:r>
            <a:endParaRPr lang="en-US" altLang="zh-CN" sz="2600" dirty="0">
              <a:solidFill>
                <a:srgbClr val="FFFF00"/>
              </a:solidFill>
            </a:endParaRP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FFFF00"/>
                </a:solidFill>
              </a:rPr>
              <a:t>    </a:t>
            </a:r>
            <a:r>
              <a:rPr lang="en-US" altLang="zh-CN" sz="2600" dirty="0" err="1">
                <a:solidFill>
                  <a:srgbClr val="FFFF00"/>
                </a:solidFill>
              </a:rPr>
              <a:t>M</a:t>
            </a:r>
            <a:r>
              <a:rPr lang="en-US" altLang="zh-CN" sz="2600" b="1" baseline="-25000" dirty="0" err="1">
                <a:solidFill>
                  <a:srgbClr val="FFFF00"/>
                </a:solidFill>
              </a:rPr>
              <a:t>max</a:t>
            </a:r>
            <a:r>
              <a:rPr lang="en-US" altLang="zh-CN" sz="2600" dirty="0">
                <a:solidFill>
                  <a:srgbClr val="FFFF00"/>
                </a:solidFill>
              </a:rPr>
              <a:t> = 2+3+…+n ≈ n</a:t>
            </a:r>
            <a:r>
              <a:rPr lang="en-US" altLang="zh-CN" sz="2600" b="1" baseline="30000" dirty="0">
                <a:solidFill>
                  <a:srgbClr val="FFFF00"/>
                </a:solidFill>
              </a:rPr>
              <a:t>2</a:t>
            </a:r>
            <a:r>
              <a:rPr lang="en-US" altLang="zh-CN" sz="2600" dirty="0">
                <a:solidFill>
                  <a:srgbClr val="FFFF00"/>
                </a:solidFill>
              </a:rPr>
              <a:t>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小 结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3000" kern="0" dirty="0">
                <a:solidFill>
                  <a:srgbClr val="0000CC"/>
                </a:solidFill>
                <a:latin typeface="+mn-lt"/>
              </a:rPr>
              <a:t> </a:t>
            </a: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掌握：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1. </a:t>
            </a:r>
            <a:r>
              <a:rPr lang="zh-CN" altLang="en-US" sz="3000" kern="0" dirty="0">
                <a:latin typeface="+mn-lt"/>
              </a:rPr>
              <a:t>冒泡排序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     </a:t>
            </a:r>
            <a:r>
              <a:rPr lang="zh-CN" altLang="en-US" sz="3000" kern="0" dirty="0">
                <a:latin typeface="+mn-lt"/>
              </a:rPr>
              <a:t>算法，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>
                <a:latin typeface="+mn-lt"/>
              </a:rPr>
              <a:t>，稳定</a:t>
            </a:r>
            <a:r>
              <a:rPr lang="zh-CN" altLang="en-US" sz="3000" kern="0" dirty="0"/>
              <a:t>，最好、最坏情况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2. </a:t>
            </a:r>
            <a:r>
              <a:rPr lang="zh-CN" altLang="en-US" sz="3000" kern="0" dirty="0">
                <a:latin typeface="+mn-lt"/>
              </a:rPr>
              <a:t>快速排序</a:t>
            </a:r>
            <a:endParaRPr lang="en-US" altLang="zh-CN" sz="3000" kern="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     </a:t>
            </a:r>
            <a:r>
              <a:rPr lang="zh-CN" altLang="en-US" sz="3000" kern="0" dirty="0">
                <a:latin typeface="+mn-lt"/>
              </a:rPr>
              <a:t>算法，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程序</a:t>
            </a:r>
            <a:r>
              <a:rPr lang="zh-CN" altLang="en-US" sz="3000" kern="0" dirty="0">
                <a:latin typeface="+mn-lt"/>
              </a:rPr>
              <a:t>，</a:t>
            </a:r>
            <a:r>
              <a:rPr lang="zh-CN" altLang="en-US" sz="3000" kern="0" dirty="0">
                <a:solidFill>
                  <a:srgbClr val="FF0000"/>
                </a:solidFill>
                <a:latin typeface="+mn-lt"/>
              </a:rPr>
              <a:t>不稳定，</a:t>
            </a:r>
            <a:r>
              <a:rPr lang="zh-CN" altLang="en-US" sz="3000" kern="0" dirty="0">
                <a:latin typeface="+mn-lt"/>
              </a:rPr>
              <a:t>最好、最坏情况</a:t>
            </a:r>
            <a:endParaRPr lang="en-US" altLang="zh-CN" sz="3000" kern="0" dirty="0">
              <a:latin typeface="+mn-lt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>
                <a:ea typeface="黑体" pitchFamily="2" charset="-122"/>
              </a:rPr>
              <a:t>作 业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8316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60000"/>
              </a:lnSpc>
              <a:spcBef>
                <a:spcPts val="0"/>
              </a:spcBef>
              <a:defRPr/>
            </a:pPr>
            <a:r>
              <a:rPr lang="en-US" altLang="zh-CN" sz="3200" kern="0" dirty="0">
                <a:latin typeface="+mn-lt"/>
              </a:rPr>
              <a:t> P285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</a:t>
            </a:r>
            <a:r>
              <a:rPr lang="zh-CN" altLang="en-US" sz="3200" kern="0" dirty="0">
                <a:latin typeface="+mn-lt"/>
              </a:rPr>
              <a:t>复习题</a:t>
            </a:r>
            <a:r>
              <a:rPr lang="en-US" altLang="zh-CN" sz="3200" kern="0" dirty="0">
                <a:latin typeface="+mn-lt"/>
              </a:rPr>
              <a:t>1</a:t>
            </a:r>
            <a:r>
              <a:rPr lang="zh-CN" altLang="en-US" sz="3200" kern="0" dirty="0">
                <a:latin typeface="+mn-lt"/>
              </a:rPr>
              <a:t>，写出：</a:t>
            </a:r>
            <a:endParaRPr lang="en-US" altLang="zh-CN" sz="32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>
                <a:latin typeface="+mn-lt"/>
              </a:rPr>
              <a:t>    </a:t>
            </a:r>
            <a:r>
              <a:rPr lang="zh-CN" altLang="en-US" sz="3200" kern="0" dirty="0">
                <a:latin typeface="+mn-lt"/>
              </a:rPr>
              <a:t>冒泡排序的各趟运行结果、</a:t>
            </a:r>
            <a:endParaRPr lang="en-US" altLang="zh-CN" sz="3200" kern="0" dirty="0"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/>
              <a:t>    第</a:t>
            </a:r>
            <a:r>
              <a:rPr lang="en-US" altLang="zh-CN" sz="3200" kern="0" dirty="0"/>
              <a:t>1</a:t>
            </a:r>
            <a:r>
              <a:rPr lang="zh-CN" altLang="en-US" sz="3200" kern="0" dirty="0"/>
              <a:t>趟快速排序过程。</a:t>
            </a:r>
            <a:endParaRPr lang="en-US" altLang="zh-CN" sz="3200" kern="0" dirty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>
              <a:latin typeface="+mn-lt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>
                <a:solidFill>
                  <a:srgbClr val="5959D5"/>
                </a:solidFill>
                <a:ea typeface="楷体_GB2312" pitchFamily="49" charset="-122"/>
              </a:rPr>
              <a:t>8</a:t>
            </a:r>
            <a:r>
              <a:rPr kumimoji="1" lang="zh-CN" altLang="en-US" sz="6000" b="1" dirty="0">
                <a:solidFill>
                  <a:srgbClr val="5959D5"/>
                </a:solidFill>
                <a:ea typeface="楷体_GB2312" pitchFamily="49" charset="-122"/>
              </a:rPr>
              <a:t>章 排序</a:t>
            </a: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>
                <a:solidFill>
                  <a:srgbClr val="292929"/>
                </a:solidFill>
                <a:latin typeface="黑体" pitchFamily="2" charset="-122"/>
              </a:rPr>
              <a:t>32</a:t>
            </a: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讲：基数排序、归并排序</a:t>
            </a:r>
            <a:endParaRPr kumimoji="1" lang="en-US" altLang="zh-CN" sz="4400" dirty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8.5 </a:t>
            </a:r>
            <a:r>
              <a:rPr lang="zh-CN" altLang="en-US" dirty="0">
                <a:ea typeface="黑体" pitchFamily="2" charset="-122"/>
              </a:rPr>
              <a:t>分配排序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3000" kern="0" dirty="0">
                <a:solidFill>
                  <a:srgbClr val="0000CC"/>
                </a:solidFill>
                <a:latin typeface="+mn-lt"/>
              </a:rPr>
              <a:t>分配排序，基本思路</a:t>
            </a:r>
            <a:endParaRPr lang="en-US" altLang="zh-CN" sz="3000" kern="0" dirty="0">
              <a:solidFill>
                <a:srgbClr val="0000CC"/>
              </a:solidFill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</a:rPr>
              <a:t>   -- </a:t>
            </a:r>
            <a:r>
              <a:rPr lang="zh-CN" altLang="en-US" sz="3000" kern="0" dirty="0">
                <a:latin typeface="+mn-lt"/>
              </a:rPr>
              <a:t>将排序码，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</a:rPr>
              <a:t>分解 </a:t>
            </a:r>
            <a:r>
              <a:rPr lang="en-US" altLang="zh-CN" sz="3000" kern="0" dirty="0">
                <a:latin typeface="+mn-lt"/>
                <a:sym typeface="Wingdings" pitchFamily="2" charset="2"/>
              </a:rPr>
              <a:t> 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若干部分，</a:t>
            </a:r>
            <a:endParaRPr lang="en-US" altLang="zh-CN" sz="3000" kern="0" dirty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>
                <a:latin typeface="+mn-lt"/>
                <a:sym typeface="Wingdings" pitchFamily="2" charset="2"/>
              </a:rPr>
              <a:t>      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如：十位、个位</a:t>
            </a:r>
            <a:endParaRPr lang="en-US" altLang="zh-CN" sz="3000" kern="0" dirty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>
                <a:latin typeface="+mn-lt"/>
                <a:sym typeface="Wingdings" pitchFamily="2" charset="2"/>
              </a:rPr>
              <a:t>   -- 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对</a:t>
            </a:r>
            <a:r>
              <a:rPr lang="zh-CN" altLang="en-US" sz="3000" kern="0" dirty="0">
                <a:solidFill>
                  <a:srgbClr val="C00000"/>
                </a:solidFill>
                <a:latin typeface="+mn-lt"/>
                <a:sym typeface="Wingdings" pitchFamily="2" charset="2"/>
              </a:rPr>
              <a:t>各部分</a:t>
            </a:r>
            <a:r>
              <a:rPr lang="zh-CN" altLang="en-US" sz="3000" kern="0" dirty="0">
                <a:latin typeface="+mn-lt"/>
                <a:sym typeface="Wingdings" pitchFamily="2" charset="2"/>
              </a:rPr>
              <a:t>，分别排序</a:t>
            </a:r>
            <a:endParaRPr lang="en-US" altLang="zh-CN" sz="3000" kern="0" dirty="0">
              <a:latin typeface="+mn-lt"/>
              <a:sym typeface="Wingdings" pitchFamily="2" charset="2"/>
            </a:endParaRPr>
          </a:p>
          <a:p>
            <a:pPr marL="342900" indent="-342900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sz="3000" kern="0" dirty="0">
                <a:solidFill>
                  <a:srgbClr val="990099"/>
                </a:solidFill>
                <a:latin typeface="+mn-lt"/>
              </a:rPr>
              <a:t>   -- </a:t>
            </a:r>
            <a:r>
              <a:rPr lang="zh-CN" altLang="en-US" sz="3000" kern="0" dirty="0">
                <a:solidFill>
                  <a:srgbClr val="990099"/>
                </a:solidFill>
                <a:latin typeface="+mn-lt"/>
              </a:rPr>
              <a:t>基数排序</a:t>
            </a:r>
            <a:endParaRPr lang="en-US" altLang="zh-CN" sz="3000" kern="0" dirty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1000" y="3962400"/>
            <a:ext cx="4953000" cy="168661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适用于：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-- </a:t>
            </a:r>
            <a:r>
              <a:rPr lang="zh-CN" altLang="en-US" sz="2600" dirty="0">
                <a:solidFill>
                  <a:schemeClr val="bg1"/>
                </a:solidFill>
              </a:rPr>
              <a:t>字符串、整数等，</a:t>
            </a:r>
            <a:endParaRPr lang="en-US" altLang="zh-CN" sz="2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  </a:t>
            </a:r>
            <a:r>
              <a:rPr lang="zh-CN" altLang="en-US" sz="2600" dirty="0">
                <a:solidFill>
                  <a:schemeClr val="bg1"/>
                </a:solidFill>
              </a:rPr>
              <a:t>具有明显</a:t>
            </a:r>
            <a:r>
              <a:rPr lang="zh-CN" altLang="en-US" sz="2600" dirty="0">
                <a:solidFill>
                  <a:srgbClr val="FFFF00"/>
                </a:solidFill>
              </a:rPr>
              <a:t>结构特征</a:t>
            </a:r>
            <a:r>
              <a:rPr lang="zh-CN" altLang="en-US" sz="2600" dirty="0">
                <a:solidFill>
                  <a:schemeClr val="bg1"/>
                </a:solidFill>
              </a:rPr>
              <a:t>的排序码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kern="0" dirty="0">
                <a:latin typeface="+mn-lt"/>
              </a:rPr>
              <a:t>例，不超过</a:t>
            </a:r>
            <a:r>
              <a:rPr lang="en-US" altLang="zh-CN" kern="0" dirty="0">
                <a:latin typeface="+mn-lt"/>
              </a:rPr>
              <a:t>2</a:t>
            </a:r>
            <a:r>
              <a:rPr lang="zh-CN" altLang="en-US" kern="0" dirty="0">
                <a:latin typeface="+mn-lt"/>
              </a:rPr>
              <a:t>位的十进制排序码，分为：十位、个位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   36, 5, 16, 98, 95, 47, 32, 36*, 48, 10</a:t>
            </a:r>
          </a:p>
        </p:txBody>
      </p:sp>
      <p:sp>
        <p:nvSpPr>
          <p:cNvPr id="30" name="矩形 29"/>
          <p:cNvSpPr/>
          <p:nvPr/>
        </p:nvSpPr>
        <p:spPr>
          <a:xfrm>
            <a:off x="0" y="2286000"/>
            <a:ext cx="9144000" cy="414164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/>
              <a:t>  1. </a:t>
            </a:r>
            <a:r>
              <a:rPr lang="zh-CN" altLang="en-US" sz="2600" dirty="0">
                <a:solidFill>
                  <a:srgbClr val="C00000"/>
                </a:solidFill>
              </a:rPr>
              <a:t>初始链表：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rabicParenBoth"/>
            </a:pPr>
            <a:endParaRPr lang="en-US" altLang="zh-CN" sz="2600" dirty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AutoNum type="arabicParenBoth"/>
            </a:pPr>
            <a:endParaRPr lang="en-US" altLang="zh-CN" sz="2600" dirty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/>
              <a:t>  2. </a:t>
            </a:r>
            <a:r>
              <a:rPr lang="en-US" altLang="zh-CN" sz="2600" dirty="0">
                <a:solidFill>
                  <a:srgbClr val="C00000"/>
                </a:solidFill>
              </a:rPr>
              <a:t>1</a:t>
            </a:r>
            <a:r>
              <a:rPr lang="zh-CN" altLang="en-US" sz="2600" dirty="0">
                <a:solidFill>
                  <a:srgbClr val="C00000"/>
                </a:solidFill>
              </a:rPr>
              <a:t>次分配：</a:t>
            </a:r>
            <a:r>
              <a:rPr lang="zh-CN" altLang="en-US" sz="2600" dirty="0"/>
              <a:t>按排序码的某一部分，将其分配到</a:t>
            </a:r>
            <a:r>
              <a:rPr lang="en-US" altLang="zh-CN" sz="2600" dirty="0"/>
              <a:t>10</a:t>
            </a:r>
            <a:r>
              <a:rPr lang="zh-CN" altLang="en-US" sz="2600" dirty="0"/>
              <a:t>个队列中</a:t>
            </a:r>
            <a:endParaRPr lang="en-US" altLang="zh-CN" sz="2600" dirty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/>
              <a:t>             </a:t>
            </a:r>
            <a:r>
              <a:rPr lang="en-US" altLang="zh-CN" sz="2600" dirty="0">
                <a:solidFill>
                  <a:srgbClr val="990099"/>
                </a:solidFill>
              </a:rPr>
              <a:t>Q[</a:t>
            </a:r>
            <a:r>
              <a:rPr lang="en-US" altLang="zh-CN" sz="2600" dirty="0" err="1">
                <a:solidFill>
                  <a:srgbClr val="990099"/>
                </a:solidFill>
              </a:rPr>
              <a:t>i</a:t>
            </a:r>
            <a:r>
              <a:rPr lang="en-US" altLang="zh-CN" sz="2600" dirty="0">
                <a:solidFill>
                  <a:srgbClr val="990099"/>
                </a:solidFill>
              </a:rPr>
              <a:t>]</a:t>
            </a:r>
            <a:r>
              <a:rPr lang="zh-CN" altLang="en-US" sz="2600" dirty="0">
                <a:solidFill>
                  <a:srgbClr val="990099"/>
                </a:solidFill>
              </a:rPr>
              <a:t>：</a:t>
            </a:r>
            <a:r>
              <a:rPr lang="en-US" altLang="zh-CN" sz="2600" dirty="0">
                <a:solidFill>
                  <a:srgbClr val="990099"/>
                </a:solidFill>
              </a:rPr>
              <a:t>1</a:t>
            </a:r>
            <a:r>
              <a:rPr lang="zh-CN" altLang="en-US" sz="2600" dirty="0">
                <a:solidFill>
                  <a:srgbClr val="990099"/>
                </a:solidFill>
              </a:rPr>
              <a:t>个链式队列，</a:t>
            </a:r>
            <a:r>
              <a:rPr lang="zh-CN" altLang="en-US" sz="2600" dirty="0"/>
              <a:t>包含的属性：</a:t>
            </a:r>
            <a:r>
              <a:rPr lang="zh-CN" altLang="en-US" sz="2600" dirty="0">
                <a:solidFill>
                  <a:srgbClr val="0000CC"/>
                </a:solidFill>
              </a:rPr>
              <a:t>队头</a:t>
            </a:r>
            <a:r>
              <a:rPr lang="en-US" altLang="zh-CN" sz="2600" dirty="0">
                <a:solidFill>
                  <a:srgbClr val="0000CC"/>
                </a:solidFill>
              </a:rPr>
              <a:t>Q[</a:t>
            </a:r>
            <a:r>
              <a:rPr lang="en-US" altLang="zh-CN" sz="2600" dirty="0" err="1">
                <a:solidFill>
                  <a:srgbClr val="0000CC"/>
                </a:solidFill>
              </a:rPr>
              <a:t>i</a:t>
            </a:r>
            <a:r>
              <a:rPr lang="en-US" altLang="zh-CN" sz="2600" dirty="0">
                <a:solidFill>
                  <a:srgbClr val="0000CC"/>
                </a:solidFill>
              </a:rPr>
              <a:t>].f</a:t>
            </a:r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                                                                   </a:t>
            </a:r>
            <a:r>
              <a:rPr lang="zh-CN" altLang="en-US" sz="2600" dirty="0">
                <a:solidFill>
                  <a:srgbClr val="0000CC"/>
                </a:solidFill>
              </a:rPr>
              <a:t>队尾</a:t>
            </a:r>
            <a:r>
              <a:rPr lang="en-US" altLang="zh-CN" sz="2600" dirty="0">
                <a:solidFill>
                  <a:srgbClr val="0000CC"/>
                </a:solidFill>
              </a:rPr>
              <a:t>Q[</a:t>
            </a:r>
            <a:r>
              <a:rPr lang="en-US" altLang="zh-CN" sz="2600" dirty="0" err="1">
                <a:solidFill>
                  <a:srgbClr val="0000CC"/>
                </a:solidFill>
              </a:rPr>
              <a:t>i</a:t>
            </a:r>
            <a:r>
              <a:rPr lang="en-US" altLang="zh-CN" sz="2600" dirty="0">
                <a:solidFill>
                  <a:srgbClr val="0000CC"/>
                </a:solidFill>
              </a:rPr>
              <a:t>].e</a:t>
            </a:r>
            <a:endParaRPr lang="zh-CN" altLang="en-US" sz="2600" dirty="0">
              <a:solidFill>
                <a:srgbClr val="0000CC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2600" dirty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8.5.2 </a:t>
            </a:r>
            <a:r>
              <a:rPr lang="zh-CN" altLang="en-US" dirty="0">
                <a:ea typeface="黑体" pitchFamily="2" charset="-122"/>
              </a:rPr>
              <a:t>基数排序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96200" y="1676400"/>
            <a:ext cx="1447800" cy="49244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600" dirty="0">
                <a:solidFill>
                  <a:schemeClr val="bg1"/>
                </a:solidFill>
              </a:rPr>
              <a:t>基：</a:t>
            </a:r>
            <a:r>
              <a:rPr lang="en-US" altLang="zh-CN" sz="2600" dirty="0">
                <a:solidFill>
                  <a:schemeClr val="bg1"/>
                </a:solidFill>
              </a:rPr>
              <a:t>10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17526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</a:t>
            </a:r>
          </a:p>
        </p:txBody>
      </p:sp>
      <p:sp>
        <p:nvSpPr>
          <p:cNvPr id="14" name="Line 91"/>
          <p:cNvSpPr>
            <a:spLocks noChangeShapeType="1"/>
          </p:cNvSpPr>
          <p:nvPr/>
        </p:nvSpPr>
        <p:spPr bwMode="auto">
          <a:xfrm flipV="1">
            <a:off x="2184600" y="3159553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438400" y="2905554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5</a:t>
            </a:r>
          </a:p>
        </p:txBody>
      </p:sp>
      <p:sp>
        <p:nvSpPr>
          <p:cNvPr id="11" name="Line 91"/>
          <p:cNvSpPr>
            <a:spLocks noChangeShapeType="1"/>
          </p:cNvSpPr>
          <p:nvPr/>
        </p:nvSpPr>
        <p:spPr bwMode="auto">
          <a:xfrm flipV="1">
            <a:off x="28584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31494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16</a:t>
            </a:r>
          </a:p>
        </p:txBody>
      </p:sp>
      <p:sp>
        <p:nvSpPr>
          <p:cNvPr id="15" name="Line 91"/>
          <p:cNvSpPr>
            <a:spLocks noChangeShapeType="1"/>
          </p:cNvSpPr>
          <p:nvPr/>
        </p:nvSpPr>
        <p:spPr bwMode="auto">
          <a:xfrm flipV="1">
            <a:off x="35814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38724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98</a:t>
            </a:r>
          </a:p>
        </p:txBody>
      </p:sp>
      <p:sp>
        <p:nvSpPr>
          <p:cNvPr id="18" name="Line 91"/>
          <p:cNvSpPr>
            <a:spLocks noChangeShapeType="1"/>
          </p:cNvSpPr>
          <p:nvPr/>
        </p:nvSpPr>
        <p:spPr bwMode="auto">
          <a:xfrm flipV="1">
            <a:off x="43062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45972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95</a:t>
            </a:r>
          </a:p>
        </p:txBody>
      </p:sp>
      <p:sp>
        <p:nvSpPr>
          <p:cNvPr id="20" name="Line 91"/>
          <p:cNvSpPr>
            <a:spLocks noChangeShapeType="1"/>
          </p:cNvSpPr>
          <p:nvPr/>
        </p:nvSpPr>
        <p:spPr bwMode="auto">
          <a:xfrm flipV="1">
            <a:off x="50292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53202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47</a:t>
            </a:r>
          </a:p>
        </p:txBody>
      </p:sp>
      <p:sp>
        <p:nvSpPr>
          <p:cNvPr id="22" name="Line 91"/>
          <p:cNvSpPr>
            <a:spLocks noChangeShapeType="1"/>
          </p:cNvSpPr>
          <p:nvPr/>
        </p:nvSpPr>
        <p:spPr bwMode="auto">
          <a:xfrm flipV="1">
            <a:off x="57522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60432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32</a:t>
            </a:r>
          </a:p>
        </p:txBody>
      </p:sp>
      <p:sp>
        <p:nvSpPr>
          <p:cNvPr id="24" name="Line 91"/>
          <p:cNvSpPr>
            <a:spLocks noChangeShapeType="1"/>
          </p:cNvSpPr>
          <p:nvPr/>
        </p:nvSpPr>
        <p:spPr bwMode="auto">
          <a:xfrm flipV="1">
            <a:off x="64770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768000" y="2903967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36*</a:t>
            </a:r>
          </a:p>
        </p:txBody>
      </p:sp>
      <p:sp>
        <p:nvSpPr>
          <p:cNvPr id="26" name="Line 91"/>
          <p:cNvSpPr>
            <a:spLocks noChangeShapeType="1"/>
          </p:cNvSpPr>
          <p:nvPr/>
        </p:nvSpPr>
        <p:spPr bwMode="auto">
          <a:xfrm flipV="1">
            <a:off x="74304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7" name="Rectangle 93"/>
          <p:cNvSpPr>
            <a:spLocks noChangeArrowheads="1"/>
          </p:cNvSpPr>
          <p:nvPr/>
        </p:nvSpPr>
        <p:spPr bwMode="auto">
          <a:xfrm>
            <a:off x="77214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48</a:t>
            </a:r>
          </a:p>
        </p:txBody>
      </p:sp>
      <p:sp>
        <p:nvSpPr>
          <p:cNvPr id="28" name="Line 91"/>
          <p:cNvSpPr>
            <a:spLocks noChangeShapeType="1"/>
          </p:cNvSpPr>
          <p:nvPr/>
        </p:nvSpPr>
        <p:spPr bwMode="auto">
          <a:xfrm flipV="1">
            <a:off x="8192400" y="31579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9" name="Rectangle 93"/>
          <p:cNvSpPr>
            <a:spLocks noChangeArrowheads="1"/>
          </p:cNvSpPr>
          <p:nvPr/>
        </p:nvSpPr>
        <p:spPr bwMode="auto">
          <a:xfrm>
            <a:off x="8483400" y="29039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10</a:t>
            </a:r>
          </a:p>
        </p:txBody>
      </p:sp>
      <p:sp>
        <p:nvSpPr>
          <p:cNvPr id="31" name="Line 91"/>
          <p:cNvSpPr>
            <a:spLocks noChangeShapeType="1"/>
          </p:cNvSpPr>
          <p:nvPr/>
        </p:nvSpPr>
        <p:spPr bwMode="auto">
          <a:xfrm>
            <a:off x="1371600" y="3134154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533400" y="2819400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04800" y="42672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  <p:bldP spid="11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1066800"/>
            <a:ext cx="9144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200" y="1039953"/>
            <a:ext cx="9144000" cy="3138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  1. </a:t>
            </a:r>
            <a:r>
              <a:rPr lang="zh-CN" altLang="en-US" sz="2600" dirty="0">
                <a:solidFill>
                  <a:srgbClr val="C00000"/>
                </a:solidFill>
              </a:rPr>
              <a:t>初始链表：</a:t>
            </a:r>
            <a:endParaRPr lang="en-US" altLang="zh-CN" sz="2600" dirty="0">
              <a:solidFill>
                <a:srgbClr val="C00000"/>
              </a:solidFill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arenBoth"/>
            </a:pPr>
            <a:endParaRPr lang="en-US" altLang="zh-CN" sz="26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AutoNum type="arabicParenBoth"/>
            </a:pPr>
            <a:endParaRPr lang="en-US" altLang="zh-CN" sz="2600" dirty="0"/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600" dirty="0"/>
              <a:t>  2. </a:t>
            </a:r>
            <a:r>
              <a:rPr lang="zh-CN" altLang="en-US" sz="2600" dirty="0"/>
              <a:t>第</a:t>
            </a:r>
            <a:r>
              <a:rPr lang="en-US" altLang="zh-CN" sz="2600" dirty="0"/>
              <a:t>1</a:t>
            </a:r>
            <a:r>
              <a:rPr lang="zh-CN" altLang="en-US" sz="2600" dirty="0"/>
              <a:t>趟</a:t>
            </a:r>
            <a:r>
              <a:rPr lang="zh-CN" altLang="en-US" sz="2600" dirty="0">
                <a:solidFill>
                  <a:srgbClr val="C00000"/>
                </a:solidFill>
              </a:rPr>
              <a:t>分配后</a:t>
            </a:r>
            <a:r>
              <a:rPr lang="zh-CN" altLang="en-US" sz="2600" dirty="0"/>
              <a:t>（按个位） ：</a:t>
            </a:r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/>
          </a:p>
          <a:p>
            <a:pPr marL="514350" indent="-514350">
              <a:lnSpc>
                <a:spcPct val="114000"/>
              </a:lnSpc>
              <a:spcBef>
                <a:spcPts val="0"/>
              </a:spcBef>
              <a:buNone/>
            </a:pPr>
            <a:endParaRPr lang="en-US" altLang="zh-CN" sz="2600" dirty="0"/>
          </a:p>
          <a:p>
            <a:pPr>
              <a:lnSpc>
                <a:spcPct val="114000"/>
              </a:lnSpc>
              <a:spcBef>
                <a:spcPts val="0"/>
              </a:spcBef>
              <a:buNone/>
            </a:pPr>
            <a:r>
              <a:rPr lang="en-US" altLang="zh-CN" sz="2600" dirty="0"/>
              <a:t> 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8.5.2 </a:t>
            </a:r>
            <a:r>
              <a:rPr lang="zh-CN" altLang="en-US" dirty="0">
                <a:ea typeface="黑体" pitchFamily="2" charset="-122"/>
              </a:rPr>
              <a:t>基数排序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93"/>
          <p:cNvSpPr>
            <a:spLocks noChangeArrowheads="1"/>
          </p:cNvSpPr>
          <p:nvPr/>
        </p:nvSpPr>
        <p:spPr bwMode="auto">
          <a:xfrm>
            <a:off x="18288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</a:t>
            </a:r>
          </a:p>
        </p:txBody>
      </p:sp>
      <p:sp>
        <p:nvSpPr>
          <p:cNvPr id="14" name="Line 91"/>
          <p:cNvSpPr>
            <a:spLocks noChangeShapeType="1"/>
          </p:cNvSpPr>
          <p:nvPr/>
        </p:nvSpPr>
        <p:spPr bwMode="auto">
          <a:xfrm flipV="1">
            <a:off x="2260800" y="1854199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7" name="Rectangle 93"/>
          <p:cNvSpPr>
            <a:spLocks noChangeArrowheads="1"/>
          </p:cNvSpPr>
          <p:nvPr/>
        </p:nvSpPr>
        <p:spPr bwMode="auto">
          <a:xfrm>
            <a:off x="2514600" y="160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5</a:t>
            </a:r>
          </a:p>
        </p:txBody>
      </p:sp>
      <p:sp>
        <p:nvSpPr>
          <p:cNvPr id="11" name="Line 91"/>
          <p:cNvSpPr>
            <a:spLocks noChangeShapeType="1"/>
          </p:cNvSpPr>
          <p:nvPr/>
        </p:nvSpPr>
        <p:spPr bwMode="auto">
          <a:xfrm flipV="1">
            <a:off x="29346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32256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16</a:t>
            </a:r>
          </a:p>
        </p:txBody>
      </p:sp>
      <p:sp>
        <p:nvSpPr>
          <p:cNvPr id="15" name="Line 91"/>
          <p:cNvSpPr>
            <a:spLocks noChangeShapeType="1"/>
          </p:cNvSpPr>
          <p:nvPr/>
        </p:nvSpPr>
        <p:spPr bwMode="auto">
          <a:xfrm flipV="1">
            <a:off x="36576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6" name="Rectangle 93"/>
          <p:cNvSpPr>
            <a:spLocks noChangeArrowheads="1"/>
          </p:cNvSpPr>
          <p:nvPr/>
        </p:nvSpPr>
        <p:spPr bwMode="auto">
          <a:xfrm>
            <a:off x="39486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98</a:t>
            </a:r>
          </a:p>
        </p:txBody>
      </p:sp>
      <p:sp>
        <p:nvSpPr>
          <p:cNvPr id="18" name="Line 91"/>
          <p:cNvSpPr>
            <a:spLocks noChangeShapeType="1"/>
          </p:cNvSpPr>
          <p:nvPr/>
        </p:nvSpPr>
        <p:spPr bwMode="auto">
          <a:xfrm flipV="1">
            <a:off x="43824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46734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95</a:t>
            </a:r>
          </a:p>
        </p:txBody>
      </p:sp>
      <p:sp>
        <p:nvSpPr>
          <p:cNvPr id="20" name="Line 91"/>
          <p:cNvSpPr>
            <a:spLocks noChangeShapeType="1"/>
          </p:cNvSpPr>
          <p:nvPr/>
        </p:nvSpPr>
        <p:spPr bwMode="auto">
          <a:xfrm flipV="1">
            <a:off x="51054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53964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47</a:t>
            </a:r>
          </a:p>
        </p:txBody>
      </p:sp>
      <p:sp>
        <p:nvSpPr>
          <p:cNvPr id="22" name="Line 91"/>
          <p:cNvSpPr>
            <a:spLocks noChangeShapeType="1"/>
          </p:cNvSpPr>
          <p:nvPr/>
        </p:nvSpPr>
        <p:spPr bwMode="auto">
          <a:xfrm flipV="1">
            <a:off x="58284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61194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32</a:t>
            </a:r>
          </a:p>
        </p:txBody>
      </p:sp>
      <p:sp>
        <p:nvSpPr>
          <p:cNvPr id="24" name="Line 91"/>
          <p:cNvSpPr>
            <a:spLocks noChangeShapeType="1"/>
          </p:cNvSpPr>
          <p:nvPr/>
        </p:nvSpPr>
        <p:spPr bwMode="auto">
          <a:xfrm flipV="1">
            <a:off x="65532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844200" y="1598613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36*</a:t>
            </a:r>
          </a:p>
        </p:txBody>
      </p:sp>
      <p:sp>
        <p:nvSpPr>
          <p:cNvPr id="26" name="Line 91"/>
          <p:cNvSpPr>
            <a:spLocks noChangeShapeType="1"/>
          </p:cNvSpPr>
          <p:nvPr/>
        </p:nvSpPr>
        <p:spPr bwMode="auto">
          <a:xfrm flipV="1">
            <a:off x="74676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7" name="Rectangle 93"/>
          <p:cNvSpPr>
            <a:spLocks noChangeArrowheads="1"/>
          </p:cNvSpPr>
          <p:nvPr/>
        </p:nvSpPr>
        <p:spPr bwMode="auto">
          <a:xfrm>
            <a:off x="77586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48</a:t>
            </a:r>
          </a:p>
        </p:txBody>
      </p:sp>
      <p:sp>
        <p:nvSpPr>
          <p:cNvPr id="28" name="Line 91"/>
          <p:cNvSpPr>
            <a:spLocks noChangeShapeType="1"/>
          </p:cNvSpPr>
          <p:nvPr/>
        </p:nvSpPr>
        <p:spPr bwMode="auto">
          <a:xfrm flipV="1">
            <a:off x="8190600" y="185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29" name="Rectangle 93"/>
          <p:cNvSpPr>
            <a:spLocks noChangeArrowheads="1"/>
          </p:cNvSpPr>
          <p:nvPr/>
        </p:nvSpPr>
        <p:spPr bwMode="auto">
          <a:xfrm>
            <a:off x="8481600" y="159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10</a:t>
            </a:r>
          </a:p>
        </p:txBody>
      </p:sp>
      <p:sp>
        <p:nvSpPr>
          <p:cNvPr id="31" name="Line 91"/>
          <p:cNvSpPr>
            <a:spLocks noChangeShapeType="1"/>
          </p:cNvSpPr>
          <p:nvPr/>
        </p:nvSpPr>
        <p:spPr bwMode="auto">
          <a:xfrm>
            <a:off x="1447800" y="18288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609600" y="1514046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81000" y="27432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57198" y="3257727"/>
          <a:ext cx="8686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0" kern="1200" baseline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800" b="0" kern="1200" baseline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Line 91"/>
          <p:cNvSpPr>
            <a:spLocks noChangeShapeType="1"/>
          </p:cNvSpPr>
          <p:nvPr/>
        </p:nvSpPr>
        <p:spPr bwMode="auto">
          <a:xfrm flipH="1">
            <a:off x="914400" y="3657600"/>
            <a:ext cx="1524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8" name="Rectangle 93"/>
          <p:cNvSpPr>
            <a:spLocks noChangeArrowheads="1"/>
          </p:cNvSpPr>
          <p:nvPr/>
        </p:nvSpPr>
        <p:spPr bwMode="auto">
          <a:xfrm>
            <a:off x="6720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10</a:t>
            </a:r>
          </a:p>
        </p:txBody>
      </p:sp>
      <p:sp>
        <p:nvSpPr>
          <p:cNvPr id="39" name="Line 91"/>
          <p:cNvSpPr>
            <a:spLocks noChangeShapeType="1"/>
          </p:cNvSpPr>
          <p:nvPr/>
        </p:nvSpPr>
        <p:spPr bwMode="auto">
          <a:xfrm flipH="1">
            <a:off x="25536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23112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32</a:t>
            </a:r>
          </a:p>
        </p:txBody>
      </p:sp>
      <p:sp>
        <p:nvSpPr>
          <p:cNvPr id="41" name="Line 91"/>
          <p:cNvSpPr>
            <a:spLocks noChangeShapeType="1"/>
          </p:cNvSpPr>
          <p:nvPr/>
        </p:nvSpPr>
        <p:spPr bwMode="auto">
          <a:xfrm flipH="1">
            <a:off x="51444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49020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5</a:t>
            </a:r>
          </a:p>
        </p:txBody>
      </p:sp>
      <p:sp>
        <p:nvSpPr>
          <p:cNvPr id="43" name="Line 91"/>
          <p:cNvSpPr>
            <a:spLocks noChangeShapeType="1"/>
          </p:cNvSpPr>
          <p:nvPr/>
        </p:nvSpPr>
        <p:spPr bwMode="auto">
          <a:xfrm>
            <a:off x="5144400" y="4446447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4902000" y="46750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95</a:t>
            </a:r>
          </a:p>
        </p:txBody>
      </p:sp>
      <p:sp>
        <p:nvSpPr>
          <p:cNvPr id="45" name="Line 91"/>
          <p:cNvSpPr>
            <a:spLocks noChangeShapeType="1"/>
          </p:cNvSpPr>
          <p:nvPr/>
        </p:nvSpPr>
        <p:spPr bwMode="auto">
          <a:xfrm flipH="1">
            <a:off x="59826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57402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</a:t>
            </a:r>
          </a:p>
        </p:txBody>
      </p:sp>
      <p:sp>
        <p:nvSpPr>
          <p:cNvPr id="47" name="Line 91"/>
          <p:cNvSpPr>
            <a:spLocks noChangeShapeType="1"/>
          </p:cNvSpPr>
          <p:nvPr/>
        </p:nvSpPr>
        <p:spPr bwMode="auto">
          <a:xfrm flipH="1">
            <a:off x="5943600" y="44464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5740200" y="46750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16</a:t>
            </a:r>
          </a:p>
        </p:txBody>
      </p:sp>
      <p:sp>
        <p:nvSpPr>
          <p:cNvPr id="49" name="Line 91"/>
          <p:cNvSpPr>
            <a:spLocks noChangeShapeType="1"/>
          </p:cNvSpPr>
          <p:nvPr/>
        </p:nvSpPr>
        <p:spPr bwMode="auto">
          <a:xfrm>
            <a:off x="5982600" y="5132247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5638800" y="5360847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36*</a:t>
            </a:r>
          </a:p>
        </p:txBody>
      </p:sp>
      <p:sp>
        <p:nvSpPr>
          <p:cNvPr id="51" name="Line 91"/>
          <p:cNvSpPr>
            <a:spLocks noChangeShapeType="1"/>
          </p:cNvSpPr>
          <p:nvPr/>
        </p:nvSpPr>
        <p:spPr bwMode="auto">
          <a:xfrm flipH="1">
            <a:off x="68970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2" name="Rectangle 93"/>
          <p:cNvSpPr>
            <a:spLocks noChangeArrowheads="1"/>
          </p:cNvSpPr>
          <p:nvPr/>
        </p:nvSpPr>
        <p:spPr bwMode="auto">
          <a:xfrm>
            <a:off x="66546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47</a:t>
            </a:r>
          </a:p>
        </p:txBody>
      </p:sp>
      <p:sp>
        <p:nvSpPr>
          <p:cNvPr id="53" name="Line 91"/>
          <p:cNvSpPr>
            <a:spLocks noChangeShapeType="1"/>
          </p:cNvSpPr>
          <p:nvPr/>
        </p:nvSpPr>
        <p:spPr bwMode="auto">
          <a:xfrm flipH="1">
            <a:off x="7735200" y="36576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7467600" y="3989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98</a:t>
            </a:r>
          </a:p>
        </p:txBody>
      </p:sp>
      <p:sp>
        <p:nvSpPr>
          <p:cNvPr id="55" name="Line 91"/>
          <p:cNvSpPr>
            <a:spLocks noChangeShapeType="1"/>
          </p:cNvSpPr>
          <p:nvPr/>
        </p:nvSpPr>
        <p:spPr bwMode="auto">
          <a:xfrm flipH="1">
            <a:off x="7696200" y="44464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6" name="Rectangle 93"/>
          <p:cNvSpPr>
            <a:spLocks noChangeArrowheads="1"/>
          </p:cNvSpPr>
          <p:nvPr/>
        </p:nvSpPr>
        <p:spPr bwMode="auto">
          <a:xfrm>
            <a:off x="7492800" y="46750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48</a:t>
            </a: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04800" y="5897880"/>
          <a:ext cx="87630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Line 91"/>
          <p:cNvSpPr>
            <a:spLocks noChangeShapeType="1"/>
          </p:cNvSpPr>
          <p:nvPr/>
        </p:nvSpPr>
        <p:spPr bwMode="auto">
          <a:xfrm flipH="1" flipV="1">
            <a:off x="914400" y="44196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H="1" flipV="1">
            <a:off x="2590800" y="44196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 flipH="1" flipV="1">
            <a:off x="5105400" y="51054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1" name="Line 91"/>
          <p:cNvSpPr>
            <a:spLocks noChangeShapeType="1"/>
          </p:cNvSpPr>
          <p:nvPr/>
        </p:nvSpPr>
        <p:spPr bwMode="auto">
          <a:xfrm flipH="1" flipV="1">
            <a:off x="6019800" y="57912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 flipH="1" flipV="1">
            <a:off x="6858000" y="4419600"/>
            <a:ext cx="2286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3" name="Line 91"/>
          <p:cNvSpPr>
            <a:spLocks noChangeShapeType="1"/>
          </p:cNvSpPr>
          <p:nvPr/>
        </p:nvSpPr>
        <p:spPr bwMode="auto">
          <a:xfrm flipH="1" flipV="1">
            <a:off x="7696200" y="51054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4" name="Line 91"/>
          <p:cNvSpPr>
            <a:spLocks noChangeShapeType="1"/>
          </p:cNvSpPr>
          <p:nvPr/>
        </p:nvSpPr>
        <p:spPr bwMode="auto">
          <a:xfrm flipH="1" flipV="1">
            <a:off x="5257800" y="44196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5" name="Line 91"/>
          <p:cNvSpPr>
            <a:spLocks noChangeShapeType="1"/>
          </p:cNvSpPr>
          <p:nvPr/>
        </p:nvSpPr>
        <p:spPr bwMode="auto">
          <a:xfrm flipH="1" flipV="1">
            <a:off x="6096000" y="44196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6" name="Line 91"/>
          <p:cNvSpPr>
            <a:spLocks noChangeShapeType="1"/>
          </p:cNvSpPr>
          <p:nvPr/>
        </p:nvSpPr>
        <p:spPr bwMode="auto">
          <a:xfrm flipH="1" flipV="1">
            <a:off x="6096000" y="5105400"/>
            <a:ext cx="152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7" name="Line 91"/>
          <p:cNvSpPr>
            <a:spLocks noChangeShapeType="1"/>
          </p:cNvSpPr>
          <p:nvPr/>
        </p:nvSpPr>
        <p:spPr bwMode="auto">
          <a:xfrm flipH="1" flipV="1">
            <a:off x="7848600" y="44196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457200"/>
            <a:ext cx="9144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dirty="0"/>
              <a:t>   2. </a:t>
            </a: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趟</a:t>
            </a:r>
            <a:r>
              <a:rPr lang="zh-CN" altLang="en-US" dirty="0">
                <a:solidFill>
                  <a:srgbClr val="C00000"/>
                </a:solidFill>
              </a:rPr>
              <a:t>分配后</a:t>
            </a:r>
            <a:r>
              <a:rPr lang="zh-CN" altLang="en-US" dirty="0"/>
              <a:t>（按个位） ：</a:t>
            </a:r>
            <a:endParaRPr lang="en-US" altLang="zh-CN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300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   </a:t>
            </a:r>
            <a:r>
              <a:rPr lang="en-US" altLang="zh-CN" kern="0" dirty="0">
                <a:latin typeface="+mn-lt"/>
              </a:rPr>
              <a:t>3. </a:t>
            </a:r>
            <a:r>
              <a:rPr lang="zh-CN" altLang="en-US" kern="0" dirty="0">
                <a:latin typeface="+mn-lt"/>
              </a:rPr>
              <a:t>第</a:t>
            </a:r>
            <a:r>
              <a:rPr lang="en-US" altLang="zh-CN" kern="0" dirty="0">
                <a:latin typeface="+mn-lt"/>
              </a:rPr>
              <a:t>1</a:t>
            </a:r>
            <a:r>
              <a:rPr lang="zh-CN" altLang="en-US" kern="0" dirty="0">
                <a:latin typeface="+mn-lt"/>
              </a:rPr>
              <a:t>趟</a:t>
            </a:r>
            <a:r>
              <a:rPr lang="zh-CN" altLang="en-US" kern="0" dirty="0">
                <a:solidFill>
                  <a:srgbClr val="C00000"/>
                </a:solidFill>
                <a:latin typeface="+mn-lt"/>
              </a:rPr>
              <a:t>收集</a:t>
            </a:r>
            <a:r>
              <a:rPr lang="zh-CN" altLang="en-US" kern="0" dirty="0">
                <a:latin typeface="+mn-lt"/>
              </a:rPr>
              <a:t>后（依次收集“</a:t>
            </a:r>
            <a:r>
              <a:rPr lang="zh-CN" altLang="en-US" kern="0" dirty="0">
                <a:solidFill>
                  <a:srgbClr val="C00000"/>
                </a:solidFill>
                <a:latin typeface="+mn-lt"/>
              </a:rPr>
              <a:t>每个链式队列</a:t>
            </a:r>
            <a:r>
              <a:rPr lang="zh-CN" altLang="en-US" kern="0" dirty="0">
                <a:latin typeface="+mn-lt"/>
              </a:rPr>
              <a:t>”）：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   </a:t>
            </a:r>
            <a:endParaRPr lang="en-US" altLang="zh-CN" kern="0" dirty="0">
              <a:latin typeface="+mn-lt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81000" y="10668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457198" y="1581327"/>
          <a:ext cx="8686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0" kern="1200" baseline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800" b="0" kern="1200" baseline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Line 91"/>
          <p:cNvSpPr>
            <a:spLocks noChangeShapeType="1"/>
          </p:cNvSpPr>
          <p:nvPr/>
        </p:nvSpPr>
        <p:spPr bwMode="auto">
          <a:xfrm flipH="1">
            <a:off x="914400" y="1981200"/>
            <a:ext cx="1524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38" name="Rectangle 93"/>
          <p:cNvSpPr>
            <a:spLocks noChangeArrowheads="1"/>
          </p:cNvSpPr>
          <p:nvPr/>
        </p:nvSpPr>
        <p:spPr bwMode="auto">
          <a:xfrm>
            <a:off x="6720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10</a:t>
            </a:r>
          </a:p>
        </p:txBody>
      </p:sp>
      <p:sp>
        <p:nvSpPr>
          <p:cNvPr id="39" name="Line 91"/>
          <p:cNvSpPr>
            <a:spLocks noChangeShapeType="1"/>
          </p:cNvSpPr>
          <p:nvPr/>
        </p:nvSpPr>
        <p:spPr bwMode="auto">
          <a:xfrm flipH="1">
            <a:off x="25536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23112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32</a:t>
            </a:r>
          </a:p>
        </p:txBody>
      </p:sp>
      <p:sp>
        <p:nvSpPr>
          <p:cNvPr id="41" name="Line 91"/>
          <p:cNvSpPr>
            <a:spLocks noChangeShapeType="1"/>
          </p:cNvSpPr>
          <p:nvPr/>
        </p:nvSpPr>
        <p:spPr bwMode="auto">
          <a:xfrm flipH="1">
            <a:off x="51444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49020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5</a:t>
            </a:r>
          </a:p>
        </p:txBody>
      </p:sp>
      <p:sp>
        <p:nvSpPr>
          <p:cNvPr id="43" name="Line 91"/>
          <p:cNvSpPr>
            <a:spLocks noChangeShapeType="1"/>
          </p:cNvSpPr>
          <p:nvPr/>
        </p:nvSpPr>
        <p:spPr bwMode="auto">
          <a:xfrm>
            <a:off x="5144400" y="2770047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49020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95</a:t>
            </a:r>
          </a:p>
        </p:txBody>
      </p:sp>
      <p:sp>
        <p:nvSpPr>
          <p:cNvPr id="45" name="Line 91"/>
          <p:cNvSpPr>
            <a:spLocks noChangeShapeType="1"/>
          </p:cNvSpPr>
          <p:nvPr/>
        </p:nvSpPr>
        <p:spPr bwMode="auto">
          <a:xfrm flipH="1">
            <a:off x="59826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6" name="Rectangle 93"/>
          <p:cNvSpPr>
            <a:spLocks noChangeArrowheads="1"/>
          </p:cNvSpPr>
          <p:nvPr/>
        </p:nvSpPr>
        <p:spPr bwMode="auto">
          <a:xfrm>
            <a:off x="57402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</a:t>
            </a:r>
          </a:p>
        </p:txBody>
      </p:sp>
      <p:sp>
        <p:nvSpPr>
          <p:cNvPr id="47" name="Line 91"/>
          <p:cNvSpPr>
            <a:spLocks noChangeShapeType="1"/>
          </p:cNvSpPr>
          <p:nvPr/>
        </p:nvSpPr>
        <p:spPr bwMode="auto">
          <a:xfrm flipH="1">
            <a:off x="5943600" y="27700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57402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16</a:t>
            </a:r>
          </a:p>
        </p:txBody>
      </p:sp>
      <p:sp>
        <p:nvSpPr>
          <p:cNvPr id="49" name="Line 91"/>
          <p:cNvSpPr>
            <a:spLocks noChangeShapeType="1"/>
          </p:cNvSpPr>
          <p:nvPr/>
        </p:nvSpPr>
        <p:spPr bwMode="auto">
          <a:xfrm>
            <a:off x="5982600" y="3455847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5638800" y="3684447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36*</a:t>
            </a:r>
          </a:p>
        </p:txBody>
      </p:sp>
      <p:sp>
        <p:nvSpPr>
          <p:cNvPr id="51" name="Line 91"/>
          <p:cNvSpPr>
            <a:spLocks noChangeShapeType="1"/>
          </p:cNvSpPr>
          <p:nvPr/>
        </p:nvSpPr>
        <p:spPr bwMode="auto">
          <a:xfrm flipH="1">
            <a:off x="68970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2" name="Rectangle 93"/>
          <p:cNvSpPr>
            <a:spLocks noChangeArrowheads="1"/>
          </p:cNvSpPr>
          <p:nvPr/>
        </p:nvSpPr>
        <p:spPr bwMode="auto">
          <a:xfrm>
            <a:off x="66546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47</a:t>
            </a:r>
          </a:p>
        </p:txBody>
      </p:sp>
      <p:sp>
        <p:nvSpPr>
          <p:cNvPr id="53" name="Line 91"/>
          <p:cNvSpPr>
            <a:spLocks noChangeShapeType="1"/>
          </p:cNvSpPr>
          <p:nvPr/>
        </p:nvSpPr>
        <p:spPr bwMode="auto">
          <a:xfrm flipH="1">
            <a:off x="77352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74676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98</a:t>
            </a:r>
          </a:p>
        </p:txBody>
      </p:sp>
      <p:sp>
        <p:nvSpPr>
          <p:cNvPr id="55" name="Line 91"/>
          <p:cNvSpPr>
            <a:spLocks noChangeShapeType="1"/>
          </p:cNvSpPr>
          <p:nvPr/>
        </p:nvSpPr>
        <p:spPr bwMode="auto">
          <a:xfrm flipH="1">
            <a:off x="7696200" y="27700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6" name="Rectangle 93"/>
          <p:cNvSpPr>
            <a:spLocks noChangeArrowheads="1"/>
          </p:cNvSpPr>
          <p:nvPr/>
        </p:nvSpPr>
        <p:spPr bwMode="auto">
          <a:xfrm>
            <a:off x="74928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48</a:t>
            </a:r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304800" y="4221480"/>
          <a:ext cx="87630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Line 91"/>
          <p:cNvSpPr>
            <a:spLocks noChangeShapeType="1"/>
          </p:cNvSpPr>
          <p:nvPr/>
        </p:nvSpPr>
        <p:spPr bwMode="auto">
          <a:xfrm flipH="1" flipV="1">
            <a:off x="914400" y="27432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H="1" flipV="1">
            <a:off x="2590800" y="27432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 flipH="1" flipV="1">
            <a:off x="5105400" y="3429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1" name="Line 91"/>
          <p:cNvSpPr>
            <a:spLocks noChangeShapeType="1"/>
          </p:cNvSpPr>
          <p:nvPr/>
        </p:nvSpPr>
        <p:spPr bwMode="auto">
          <a:xfrm flipH="1" flipV="1">
            <a:off x="60198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 flipH="1" flipV="1">
            <a:off x="6858000" y="2743200"/>
            <a:ext cx="2286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3" name="Line 91"/>
          <p:cNvSpPr>
            <a:spLocks noChangeShapeType="1"/>
          </p:cNvSpPr>
          <p:nvPr/>
        </p:nvSpPr>
        <p:spPr bwMode="auto">
          <a:xfrm flipH="1" flipV="1">
            <a:off x="7696200" y="3429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17778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10</a:t>
            </a:r>
          </a:p>
        </p:txBody>
      </p:sp>
      <p:sp>
        <p:nvSpPr>
          <p:cNvPr id="69" name="Line 91"/>
          <p:cNvSpPr>
            <a:spLocks noChangeShapeType="1"/>
          </p:cNvSpPr>
          <p:nvPr/>
        </p:nvSpPr>
        <p:spPr bwMode="auto">
          <a:xfrm flipV="1">
            <a:off x="2209800" y="5664199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0" name="Rectangle 93"/>
          <p:cNvSpPr>
            <a:spLocks noChangeArrowheads="1"/>
          </p:cNvSpPr>
          <p:nvPr/>
        </p:nvSpPr>
        <p:spPr bwMode="auto">
          <a:xfrm>
            <a:off x="25146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32</a:t>
            </a:r>
          </a:p>
        </p:txBody>
      </p:sp>
      <p:sp>
        <p:nvSpPr>
          <p:cNvPr id="71" name="Line 91"/>
          <p:cNvSpPr>
            <a:spLocks noChangeShapeType="1"/>
          </p:cNvSpPr>
          <p:nvPr/>
        </p:nvSpPr>
        <p:spPr bwMode="auto">
          <a:xfrm flipV="1">
            <a:off x="29346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3225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5</a:t>
            </a:r>
          </a:p>
        </p:txBody>
      </p:sp>
      <p:sp>
        <p:nvSpPr>
          <p:cNvPr id="73" name="Line 91"/>
          <p:cNvSpPr>
            <a:spLocks noChangeShapeType="1"/>
          </p:cNvSpPr>
          <p:nvPr/>
        </p:nvSpPr>
        <p:spPr bwMode="auto">
          <a:xfrm flipV="1">
            <a:off x="36576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4" name="Rectangle 93"/>
          <p:cNvSpPr>
            <a:spLocks noChangeArrowheads="1"/>
          </p:cNvSpPr>
          <p:nvPr/>
        </p:nvSpPr>
        <p:spPr bwMode="auto">
          <a:xfrm>
            <a:off x="3948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95</a:t>
            </a:r>
          </a:p>
        </p:txBody>
      </p:sp>
      <p:sp>
        <p:nvSpPr>
          <p:cNvPr id="75" name="Line 91"/>
          <p:cNvSpPr>
            <a:spLocks noChangeShapeType="1"/>
          </p:cNvSpPr>
          <p:nvPr/>
        </p:nvSpPr>
        <p:spPr bwMode="auto">
          <a:xfrm flipV="1">
            <a:off x="4382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6" name="Rectangle 93"/>
          <p:cNvSpPr>
            <a:spLocks noChangeArrowheads="1"/>
          </p:cNvSpPr>
          <p:nvPr/>
        </p:nvSpPr>
        <p:spPr bwMode="auto">
          <a:xfrm>
            <a:off x="4673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</a:t>
            </a:r>
          </a:p>
        </p:txBody>
      </p:sp>
      <p:sp>
        <p:nvSpPr>
          <p:cNvPr id="77" name="Line 91"/>
          <p:cNvSpPr>
            <a:spLocks noChangeShapeType="1"/>
          </p:cNvSpPr>
          <p:nvPr/>
        </p:nvSpPr>
        <p:spPr bwMode="auto">
          <a:xfrm flipV="1">
            <a:off x="5105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5396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16</a:t>
            </a:r>
          </a:p>
        </p:txBody>
      </p:sp>
      <p:sp>
        <p:nvSpPr>
          <p:cNvPr id="79" name="Line 91"/>
          <p:cNvSpPr>
            <a:spLocks noChangeShapeType="1"/>
          </p:cNvSpPr>
          <p:nvPr/>
        </p:nvSpPr>
        <p:spPr bwMode="auto">
          <a:xfrm flipV="1">
            <a:off x="5828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0" name="Rectangle 93"/>
          <p:cNvSpPr>
            <a:spLocks noChangeArrowheads="1"/>
          </p:cNvSpPr>
          <p:nvPr/>
        </p:nvSpPr>
        <p:spPr bwMode="auto">
          <a:xfrm>
            <a:off x="70356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47</a:t>
            </a:r>
          </a:p>
        </p:txBody>
      </p:sp>
      <p:sp>
        <p:nvSpPr>
          <p:cNvPr id="81" name="Line 91"/>
          <p:cNvSpPr>
            <a:spLocks noChangeShapeType="1"/>
          </p:cNvSpPr>
          <p:nvPr/>
        </p:nvSpPr>
        <p:spPr bwMode="auto">
          <a:xfrm flipV="1">
            <a:off x="6730800" y="5670000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2" name="Rectangle 93"/>
          <p:cNvSpPr>
            <a:spLocks noChangeArrowheads="1"/>
          </p:cNvSpPr>
          <p:nvPr/>
        </p:nvSpPr>
        <p:spPr bwMode="auto">
          <a:xfrm>
            <a:off x="6096000" y="5408613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36*</a:t>
            </a: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 flipV="1">
            <a:off x="74676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7758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98</a:t>
            </a:r>
          </a:p>
        </p:txBody>
      </p:sp>
      <p:sp>
        <p:nvSpPr>
          <p:cNvPr id="85" name="Line 91"/>
          <p:cNvSpPr>
            <a:spLocks noChangeShapeType="1"/>
          </p:cNvSpPr>
          <p:nvPr/>
        </p:nvSpPr>
        <p:spPr bwMode="auto">
          <a:xfrm flipV="1">
            <a:off x="81906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6" name="Rectangle 93"/>
          <p:cNvSpPr>
            <a:spLocks noChangeArrowheads="1"/>
          </p:cNvSpPr>
          <p:nvPr/>
        </p:nvSpPr>
        <p:spPr bwMode="auto">
          <a:xfrm>
            <a:off x="8481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48</a:t>
            </a:r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>
            <a:off x="1396800" y="56388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09600" y="5324046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457200"/>
            <a:ext cx="9144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   </a:t>
            </a:r>
            <a:r>
              <a:rPr lang="en-US" altLang="zh-CN" kern="0" dirty="0">
                <a:latin typeface="+mn-lt"/>
              </a:rPr>
              <a:t>3. </a:t>
            </a:r>
            <a:r>
              <a:rPr lang="zh-CN" altLang="en-US" kern="0" dirty="0">
                <a:latin typeface="+mn-lt"/>
              </a:rPr>
              <a:t>第</a:t>
            </a:r>
            <a:r>
              <a:rPr lang="en-US" altLang="zh-CN" kern="0" dirty="0">
                <a:latin typeface="+mn-lt"/>
              </a:rPr>
              <a:t>1</a:t>
            </a:r>
            <a:r>
              <a:rPr lang="zh-CN" altLang="en-US" kern="0" dirty="0">
                <a:latin typeface="+mn-lt"/>
              </a:rPr>
              <a:t>趟</a:t>
            </a:r>
            <a:r>
              <a:rPr lang="zh-CN" altLang="en-US" kern="0" dirty="0">
                <a:solidFill>
                  <a:srgbClr val="C00000"/>
                </a:solidFill>
                <a:latin typeface="+mn-lt"/>
              </a:rPr>
              <a:t>收集</a:t>
            </a:r>
            <a:r>
              <a:rPr lang="zh-CN" altLang="en-US" kern="0" dirty="0">
                <a:latin typeface="+mn-lt"/>
              </a:rPr>
              <a:t>后（依次收集“</a:t>
            </a:r>
            <a:r>
              <a:rPr lang="zh-CN" altLang="en-US" kern="0" dirty="0">
                <a:solidFill>
                  <a:srgbClr val="C00000"/>
                </a:solidFill>
                <a:latin typeface="+mn-lt"/>
              </a:rPr>
              <a:t>每个链式队列</a:t>
            </a:r>
            <a:r>
              <a:rPr lang="zh-CN" altLang="en-US" kern="0" dirty="0">
                <a:latin typeface="+mn-lt"/>
              </a:rPr>
              <a:t>”）：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4.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趟</a:t>
            </a:r>
            <a:r>
              <a:rPr lang="zh-CN" altLang="en-US" dirty="0">
                <a:solidFill>
                  <a:srgbClr val="C00000"/>
                </a:solidFill>
              </a:rPr>
              <a:t>分配后</a:t>
            </a:r>
            <a:r>
              <a:rPr lang="zh-CN" altLang="en-US" dirty="0"/>
              <a:t>（按十位） ：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   </a:t>
            </a:r>
            <a:endParaRPr lang="en-US" altLang="zh-CN" kern="0" dirty="0">
              <a:latin typeface="+mn-lt"/>
            </a:endParaRPr>
          </a:p>
        </p:txBody>
      </p: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17778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10</a:t>
            </a:r>
          </a:p>
        </p:txBody>
      </p:sp>
      <p:sp>
        <p:nvSpPr>
          <p:cNvPr id="69" name="Line 91"/>
          <p:cNvSpPr>
            <a:spLocks noChangeShapeType="1"/>
          </p:cNvSpPr>
          <p:nvPr/>
        </p:nvSpPr>
        <p:spPr bwMode="auto">
          <a:xfrm flipV="1">
            <a:off x="2209800" y="1483153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0" name="Rectangle 93"/>
          <p:cNvSpPr>
            <a:spLocks noChangeArrowheads="1"/>
          </p:cNvSpPr>
          <p:nvPr/>
        </p:nvSpPr>
        <p:spPr bwMode="auto">
          <a:xfrm>
            <a:off x="2514600" y="1229154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32</a:t>
            </a:r>
          </a:p>
        </p:txBody>
      </p:sp>
      <p:sp>
        <p:nvSpPr>
          <p:cNvPr id="71" name="Line 91"/>
          <p:cNvSpPr>
            <a:spLocks noChangeShapeType="1"/>
          </p:cNvSpPr>
          <p:nvPr/>
        </p:nvSpPr>
        <p:spPr bwMode="auto">
          <a:xfrm flipV="1">
            <a:off x="29346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32256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5</a:t>
            </a:r>
          </a:p>
        </p:txBody>
      </p:sp>
      <p:sp>
        <p:nvSpPr>
          <p:cNvPr id="73" name="Line 91"/>
          <p:cNvSpPr>
            <a:spLocks noChangeShapeType="1"/>
          </p:cNvSpPr>
          <p:nvPr/>
        </p:nvSpPr>
        <p:spPr bwMode="auto">
          <a:xfrm flipV="1">
            <a:off x="36576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4" name="Rectangle 93"/>
          <p:cNvSpPr>
            <a:spLocks noChangeArrowheads="1"/>
          </p:cNvSpPr>
          <p:nvPr/>
        </p:nvSpPr>
        <p:spPr bwMode="auto">
          <a:xfrm>
            <a:off x="39486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95</a:t>
            </a:r>
          </a:p>
        </p:txBody>
      </p:sp>
      <p:sp>
        <p:nvSpPr>
          <p:cNvPr id="75" name="Line 91"/>
          <p:cNvSpPr>
            <a:spLocks noChangeShapeType="1"/>
          </p:cNvSpPr>
          <p:nvPr/>
        </p:nvSpPr>
        <p:spPr bwMode="auto">
          <a:xfrm flipV="1">
            <a:off x="43824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6" name="Rectangle 93"/>
          <p:cNvSpPr>
            <a:spLocks noChangeArrowheads="1"/>
          </p:cNvSpPr>
          <p:nvPr/>
        </p:nvSpPr>
        <p:spPr bwMode="auto">
          <a:xfrm>
            <a:off x="46734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</a:t>
            </a:r>
          </a:p>
        </p:txBody>
      </p:sp>
      <p:sp>
        <p:nvSpPr>
          <p:cNvPr id="77" name="Line 91"/>
          <p:cNvSpPr>
            <a:spLocks noChangeShapeType="1"/>
          </p:cNvSpPr>
          <p:nvPr/>
        </p:nvSpPr>
        <p:spPr bwMode="auto">
          <a:xfrm flipV="1">
            <a:off x="51054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78" name="Rectangle 93"/>
          <p:cNvSpPr>
            <a:spLocks noChangeArrowheads="1"/>
          </p:cNvSpPr>
          <p:nvPr/>
        </p:nvSpPr>
        <p:spPr bwMode="auto">
          <a:xfrm>
            <a:off x="53964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16</a:t>
            </a:r>
          </a:p>
        </p:txBody>
      </p:sp>
      <p:sp>
        <p:nvSpPr>
          <p:cNvPr id="79" name="Line 91"/>
          <p:cNvSpPr>
            <a:spLocks noChangeShapeType="1"/>
          </p:cNvSpPr>
          <p:nvPr/>
        </p:nvSpPr>
        <p:spPr bwMode="auto">
          <a:xfrm flipV="1">
            <a:off x="58284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0" name="Rectangle 93"/>
          <p:cNvSpPr>
            <a:spLocks noChangeArrowheads="1"/>
          </p:cNvSpPr>
          <p:nvPr/>
        </p:nvSpPr>
        <p:spPr bwMode="auto">
          <a:xfrm>
            <a:off x="7035600" y="1229154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47</a:t>
            </a:r>
          </a:p>
        </p:txBody>
      </p:sp>
      <p:sp>
        <p:nvSpPr>
          <p:cNvPr id="81" name="Line 91"/>
          <p:cNvSpPr>
            <a:spLocks noChangeShapeType="1"/>
          </p:cNvSpPr>
          <p:nvPr/>
        </p:nvSpPr>
        <p:spPr bwMode="auto">
          <a:xfrm flipV="1">
            <a:off x="6730800" y="1488954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2" name="Rectangle 93"/>
          <p:cNvSpPr>
            <a:spLocks noChangeArrowheads="1"/>
          </p:cNvSpPr>
          <p:nvPr/>
        </p:nvSpPr>
        <p:spPr bwMode="auto">
          <a:xfrm>
            <a:off x="6096000" y="1227567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36*</a:t>
            </a:r>
          </a:p>
        </p:txBody>
      </p:sp>
      <p:sp>
        <p:nvSpPr>
          <p:cNvPr id="83" name="Line 91"/>
          <p:cNvSpPr>
            <a:spLocks noChangeShapeType="1"/>
          </p:cNvSpPr>
          <p:nvPr/>
        </p:nvSpPr>
        <p:spPr bwMode="auto">
          <a:xfrm flipV="1">
            <a:off x="74676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4" name="Rectangle 93"/>
          <p:cNvSpPr>
            <a:spLocks noChangeArrowheads="1"/>
          </p:cNvSpPr>
          <p:nvPr/>
        </p:nvSpPr>
        <p:spPr bwMode="auto">
          <a:xfrm>
            <a:off x="77586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98</a:t>
            </a:r>
          </a:p>
        </p:txBody>
      </p:sp>
      <p:sp>
        <p:nvSpPr>
          <p:cNvPr id="85" name="Line 91"/>
          <p:cNvSpPr>
            <a:spLocks noChangeShapeType="1"/>
          </p:cNvSpPr>
          <p:nvPr/>
        </p:nvSpPr>
        <p:spPr bwMode="auto">
          <a:xfrm flipV="1">
            <a:off x="8190600" y="1481566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6" name="Rectangle 93"/>
          <p:cNvSpPr>
            <a:spLocks noChangeArrowheads="1"/>
          </p:cNvSpPr>
          <p:nvPr/>
        </p:nvSpPr>
        <p:spPr bwMode="auto">
          <a:xfrm>
            <a:off x="8481600" y="122756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48</a:t>
            </a:r>
          </a:p>
        </p:txBody>
      </p:sp>
      <p:sp>
        <p:nvSpPr>
          <p:cNvPr id="87" name="Line 91"/>
          <p:cNvSpPr>
            <a:spLocks noChangeShapeType="1"/>
          </p:cNvSpPr>
          <p:nvPr/>
        </p:nvSpPr>
        <p:spPr bwMode="auto">
          <a:xfrm>
            <a:off x="1396800" y="1457754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609600" y="1143000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381000" y="24384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457198" y="2952927"/>
          <a:ext cx="8686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0" kern="1200" baseline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800" b="0" kern="1200" baseline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Line 91"/>
          <p:cNvSpPr>
            <a:spLocks noChangeShapeType="1"/>
          </p:cNvSpPr>
          <p:nvPr/>
        </p:nvSpPr>
        <p:spPr bwMode="auto">
          <a:xfrm flipH="1">
            <a:off x="1752600" y="3352800"/>
            <a:ext cx="1524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7" name="Rectangle 93"/>
          <p:cNvSpPr>
            <a:spLocks noChangeArrowheads="1"/>
          </p:cNvSpPr>
          <p:nvPr/>
        </p:nvSpPr>
        <p:spPr bwMode="auto">
          <a:xfrm>
            <a:off x="1473000" y="36844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10</a:t>
            </a:r>
          </a:p>
        </p:txBody>
      </p:sp>
      <p:sp>
        <p:nvSpPr>
          <p:cNvPr id="89" name="Line 91"/>
          <p:cNvSpPr>
            <a:spLocks noChangeShapeType="1"/>
          </p:cNvSpPr>
          <p:nvPr/>
        </p:nvSpPr>
        <p:spPr bwMode="auto">
          <a:xfrm flipH="1">
            <a:off x="3391800" y="33528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3149400" y="36844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32</a:t>
            </a:r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H="1">
            <a:off x="775800" y="33528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533400" y="36844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5</a:t>
            </a:r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 flipH="1">
            <a:off x="8700600" y="3352800"/>
            <a:ext cx="214800" cy="29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8458200" y="36576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95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149400" y="4370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</a:t>
            </a:r>
          </a:p>
        </p:txBody>
      </p:sp>
      <p:sp>
        <p:nvSpPr>
          <p:cNvPr id="97" name="Line 91"/>
          <p:cNvSpPr>
            <a:spLocks noChangeShapeType="1"/>
          </p:cNvSpPr>
          <p:nvPr/>
        </p:nvSpPr>
        <p:spPr bwMode="auto">
          <a:xfrm flipH="1">
            <a:off x="3352800" y="414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" name="Rectangle 93"/>
          <p:cNvSpPr>
            <a:spLocks noChangeArrowheads="1"/>
          </p:cNvSpPr>
          <p:nvPr/>
        </p:nvSpPr>
        <p:spPr bwMode="auto">
          <a:xfrm>
            <a:off x="1473000" y="4370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16</a:t>
            </a:r>
          </a:p>
        </p:txBody>
      </p:sp>
      <p:sp>
        <p:nvSpPr>
          <p:cNvPr id="99" name="Line 91"/>
          <p:cNvSpPr>
            <a:spLocks noChangeShapeType="1"/>
          </p:cNvSpPr>
          <p:nvPr/>
        </p:nvSpPr>
        <p:spPr bwMode="auto">
          <a:xfrm>
            <a:off x="1676400" y="4140000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0" name="Rectangle 93"/>
          <p:cNvSpPr>
            <a:spLocks noChangeArrowheads="1"/>
          </p:cNvSpPr>
          <p:nvPr/>
        </p:nvSpPr>
        <p:spPr bwMode="auto">
          <a:xfrm>
            <a:off x="3048000" y="5056047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36*</a:t>
            </a:r>
          </a:p>
        </p:txBody>
      </p:sp>
      <p:sp>
        <p:nvSpPr>
          <p:cNvPr id="101" name="Line 91"/>
          <p:cNvSpPr>
            <a:spLocks noChangeShapeType="1"/>
          </p:cNvSpPr>
          <p:nvPr/>
        </p:nvSpPr>
        <p:spPr bwMode="auto">
          <a:xfrm flipH="1">
            <a:off x="4281000" y="33528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2" name="Rectangle 93"/>
          <p:cNvSpPr>
            <a:spLocks noChangeArrowheads="1"/>
          </p:cNvSpPr>
          <p:nvPr/>
        </p:nvSpPr>
        <p:spPr bwMode="auto">
          <a:xfrm>
            <a:off x="4038600" y="36844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47</a:t>
            </a:r>
          </a:p>
        </p:txBody>
      </p:sp>
      <p:sp>
        <p:nvSpPr>
          <p:cNvPr id="104" name="Rectangle 93"/>
          <p:cNvSpPr>
            <a:spLocks noChangeArrowheads="1"/>
          </p:cNvSpPr>
          <p:nvPr/>
        </p:nvSpPr>
        <p:spPr bwMode="auto">
          <a:xfrm>
            <a:off x="8458200" y="4370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98</a:t>
            </a:r>
          </a:p>
        </p:txBody>
      </p:sp>
      <p:sp>
        <p:nvSpPr>
          <p:cNvPr id="105" name="Line 91"/>
          <p:cNvSpPr>
            <a:spLocks noChangeShapeType="1"/>
          </p:cNvSpPr>
          <p:nvPr/>
        </p:nvSpPr>
        <p:spPr bwMode="auto">
          <a:xfrm flipH="1">
            <a:off x="4242000" y="41416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6" name="Rectangle 93"/>
          <p:cNvSpPr>
            <a:spLocks noChangeArrowheads="1"/>
          </p:cNvSpPr>
          <p:nvPr/>
        </p:nvSpPr>
        <p:spPr bwMode="auto">
          <a:xfrm>
            <a:off x="4038600" y="43702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48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/>
        </p:nvGraphicFramePr>
        <p:xfrm>
          <a:off x="304800" y="5593080"/>
          <a:ext cx="87630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Line 91"/>
          <p:cNvSpPr>
            <a:spLocks noChangeShapeType="1"/>
          </p:cNvSpPr>
          <p:nvPr/>
        </p:nvSpPr>
        <p:spPr bwMode="auto">
          <a:xfrm flipH="1" flipV="1">
            <a:off x="1752600" y="41148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9" name="Line 91"/>
          <p:cNvSpPr>
            <a:spLocks noChangeShapeType="1"/>
          </p:cNvSpPr>
          <p:nvPr/>
        </p:nvSpPr>
        <p:spPr bwMode="auto">
          <a:xfrm flipH="1" flipV="1">
            <a:off x="3429000" y="41148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0" name="Line 91"/>
          <p:cNvSpPr>
            <a:spLocks noChangeShapeType="1"/>
          </p:cNvSpPr>
          <p:nvPr/>
        </p:nvSpPr>
        <p:spPr bwMode="auto">
          <a:xfrm flipH="1" flipV="1">
            <a:off x="8686800" y="4114800"/>
            <a:ext cx="1524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1" name="Line 91"/>
          <p:cNvSpPr>
            <a:spLocks noChangeShapeType="1"/>
          </p:cNvSpPr>
          <p:nvPr/>
        </p:nvSpPr>
        <p:spPr bwMode="auto">
          <a:xfrm flipH="1" flipV="1">
            <a:off x="3429000" y="54864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2" name="Line 91"/>
          <p:cNvSpPr>
            <a:spLocks noChangeShapeType="1"/>
          </p:cNvSpPr>
          <p:nvPr/>
        </p:nvSpPr>
        <p:spPr bwMode="auto">
          <a:xfrm flipH="1" flipV="1">
            <a:off x="4419600" y="4114800"/>
            <a:ext cx="510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3" name="Line 91"/>
          <p:cNvSpPr>
            <a:spLocks noChangeShapeType="1"/>
          </p:cNvSpPr>
          <p:nvPr/>
        </p:nvSpPr>
        <p:spPr bwMode="auto">
          <a:xfrm flipH="1" flipV="1">
            <a:off x="4242000" y="48006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4" name="Line 91"/>
          <p:cNvSpPr>
            <a:spLocks noChangeShapeType="1"/>
          </p:cNvSpPr>
          <p:nvPr/>
        </p:nvSpPr>
        <p:spPr bwMode="auto">
          <a:xfrm flipH="1" flipV="1">
            <a:off x="889200" y="41148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5" name="Line 91"/>
          <p:cNvSpPr>
            <a:spLocks noChangeShapeType="1"/>
          </p:cNvSpPr>
          <p:nvPr/>
        </p:nvSpPr>
        <p:spPr bwMode="auto">
          <a:xfrm flipH="1" flipV="1">
            <a:off x="3429000" y="4800600"/>
            <a:ext cx="1524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6" name="Line 91"/>
          <p:cNvSpPr>
            <a:spLocks noChangeShapeType="1"/>
          </p:cNvSpPr>
          <p:nvPr/>
        </p:nvSpPr>
        <p:spPr bwMode="auto">
          <a:xfrm flipH="1" flipV="1">
            <a:off x="1676400" y="48006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7" name="Line 91"/>
          <p:cNvSpPr>
            <a:spLocks noChangeShapeType="1"/>
          </p:cNvSpPr>
          <p:nvPr/>
        </p:nvSpPr>
        <p:spPr bwMode="auto">
          <a:xfrm flipH="1" flipV="1">
            <a:off x="8839200" y="48006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8" name="Line 91"/>
          <p:cNvSpPr>
            <a:spLocks noChangeShapeType="1"/>
          </p:cNvSpPr>
          <p:nvPr/>
        </p:nvSpPr>
        <p:spPr bwMode="auto">
          <a:xfrm flipH="1">
            <a:off x="3276600" y="4800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 flipH="1">
            <a:off x="8568000" y="4140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2" grpId="0" animBg="1"/>
      <p:bldP spid="112" grpId="1" animBg="1"/>
      <p:bldP spid="113" grpId="0" animBg="1"/>
      <p:bldP spid="114" grpId="0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0" y="457200"/>
            <a:ext cx="91440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4.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趟</a:t>
            </a:r>
            <a:r>
              <a:rPr lang="zh-CN" altLang="en-US" dirty="0">
                <a:solidFill>
                  <a:srgbClr val="C00000"/>
                </a:solidFill>
              </a:rPr>
              <a:t>分配后</a:t>
            </a:r>
            <a:r>
              <a:rPr lang="zh-CN" altLang="en-US" dirty="0"/>
              <a:t>（按十位） ：</a:t>
            </a:r>
            <a:endParaRPr lang="en-US" altLang="zh-CN" dirty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00000"/>
              </a:lnSpc>
              <a:spcBef>
                <a:spcPts val="3600"/>
              </a:spcBef>
              <a:buNone/>
              <a:defRPr/>
            </a:pPr>
            <a:r>
              <a:rPr lang="en-US" altLang="zh-CN" kern="0" dirty="0"/>
              <a:t>   5. </a:t>
            </a:r>
            <a:r>
              <a:rPr lang="zh-CN" altLang="en-US" kern="0" dirty="0"/>
              <a:t>第</a:t>
            </a:r>
            <a:r>
              <a:rPr lang="en-US" altLang="zh-CN" kern="0" dirty="0"/>
              <a:t>2</a:t>
            </a:r>
            <a:r>
              <a:rPr lang="zh-CN" altLang="en-US" kern="0" dirty="0"/>
              <a:t>趟</a:t>
            </a:r>
            <a:r>
              <a:rPr lang="zh-CN" altLang="en-US" kern="0" dirty="0">
                <a:solidFill>
                  <a:srgbClr val="C00000"/>
                </a:solidFill>
              </a:rPr>
              <a:t>收集</a:t>
            </a:r>
            <a:r>
              <a:rPr lang="zh-CN" altLang="en-US" kern="0" dirty="0"/>
              <a:t>后（依次收集“</a:t>
            </a:r>
            <a:r>
              <a:rPr lang="zh-CN" altLang="en-US" kern="0" dirty="0">
                <a:solidFill>
                  <a:srgbClr val="C00000"/>
                </a:solidFill>
              </a:rPr>
              <a:t>每个链式队列</a:t>
            </a:r>
            <a:r>
              <a:rPr lang="zh-CN" altLang="en-US" kern="0" dirty="0"/>
              <a:t>”）：</a:t>
            </a:r>
            <a:endParaRPr lang="en-US" altLang="zh-CN" kern="0" dirty="0"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solidFill>
                  <a:srgbClr val="C00000"/>
                </a:solidFill>
                <a:latin typeface="+mn-lt"/>
              </a:rPr>
              <a:t>   </a:t>
            </a:r>
            <a:endParaRPr lang="en-US" altLang="zh-CN" kern="0" dirty="0">
              <a:latin typeface="+mn-lt"/>
            </a:endParaRPr>
          </a:p>
        </p:txBody>
      </p:sp>
      <p:graphicFrame>
        <p:nvGraphicFramePr>
          <p:cNvPr id="64" name="表格 63"/>
          <p:cNvGraphicFramePr>
            <a:graphicFrameLocks noGrp="1"/>
          </p:cNvGraphicFramePr>
          <p:nvPr/>
        </p:nvGraphicFramePr>
        <p:xfrm>
          <a:off x="381000" y="1066800"/>
          <a:ext cx="86868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Q[0]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700" b="0" kern="1200" dirty="0">
                          <a:solidFill>
                            <a:srgbClr val="008000"/>
                          </a:solidFill>
                          <a:latin typeface="+mn-lt"/>
                          <a:ea typeface="+mn-ea"/>
                          <a:cs typeface="+mn-cs"/>
                        </a:rPr>
                        <a:t>Q[1]</a:t>
                      </a:r>
                      <a:endParaRPr lang="zh-CN" altLang="en-US" sz="2700" b="0" kern="1200" dirty="0">
                        <a:solidFill>
                          <a:srgbClr val="008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Q[2]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Q[3]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Q[4]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Q[5]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Q[6]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Q[7]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Q[8]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700" b="0" dirty="0">
                          <a:solidFill>
                            <a:srgbClr val="008000"/>
                          </a:solidFill>
                        </a:rPr>
                        <a:t>Q[9]</a:t>
                      </a:r>
                      <a:endParaRPr lang="zh-CN" altLang="en-US" sz="2700" b="0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表格 64"/>
          <p:cNvGraphicFramePr>
            <a:graphicFrameLocks noGrp="1"/>
          </p:cNvGraphicFramePr>
          <p:nvPr/>
        </p:nvGraphicFramePr>
        <p:xfrm>
          <a:off x="457198" y="1581327"/>
          <a:ext cx="8686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800" b="0" kern="1200" baseline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800" b="0" kern="1200" baseline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8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8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.f</a:t>
                      </a:r>
                      <a:endParaRPr lang="zh-CN" altLang="en-US" sz="28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Line 91"/>
          <p:cNvSpPr>
            <a:spLocks noChangeShapeType="1"/>
          </p:cNvSpPr>
          <p:nvPr/>
        </p:nvSpPr>
        <p:spPr bwMode="auto">
          <a:xfrm flipH="1">
            <a:off x="1752600" y="1981200"/>
            <a:ext cx="1524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7" name="Rectangle 93"/>
          <p:cNvSpPr>
            <a:spLocks noChangeArrowheads="1"/>
          </p:cNvSpPr>
          <p:nvPr/>
        </p:nvSpPr>
        <p:spPr bwMode="auto">
          <a:xfrm>
            <a:off x="14730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10</a:t>
            </a:r>
          </a:p>
        </p:txBody>
      </p:sp>
      <p:sp>
        <p:nvSpPr>
          <p:cNvPr id="89" name="Line 91"/>
          <p:cNvSpPr>
            <a:spLocks noChangeShapeType="1"/>
          </p:cNvSpPr>
          <p:nvPr/>
        </p:nvSpPr>
        <p:spPr bwMode="auto">
          <a:xfrm flipH="1">
            <a:off x="33918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0" name="Rectangle 93"/>
          <p:cNvSpPr>
            <a:spLocks noChangeArrowheads="1"/>
          </p:cNvSpPr>
          <p:nvPr/>
        </p:nvSpPr>
        <p:spPr bwMode="auto">
          <a:xfrm>
            <a:off x="31494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32</a:t>
            </a:r>
          </a:p>
        </p:txBody>
      </p:sp>
      <p:sp>
        <p:nvSpPr>
          <p:cNvPr id="91" name="Line 91"/>
          <p:cNvSpPr>
            <a:spLocks noChangeShapeType="1"/>
          </p:cNvSpPr>
          <p:nvPr/>
        </p:nvSpPr>
        <p:spPr bwMode="auto">
          <a:xfrm flipH="1">
            <a:off x="7758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2" name="Rectangle 93"/>
          <p:cNvSpPr>
            <a:spLocks noChangeArrowheads="1"/>
          </p:cNvSpPr>
          <p:nvPr/>
        </p:nvSpPr>
        <p:spPr bwMode="auto">
          <a:xfrm>
            <a:off x="5334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5</a:t>
            </a:r>
          </a:p>
        </p:txBody>
      </p:sp>
      <p:sp>
        <p:nvSpPr>
          <p:cNvPr id="93" name="Line 91"/>
          <p:cNvSpPr>
            <a:spLocks noChangeShapeType="1"/>
          </p:cNvSpPr>
          <p:nvPr/>
        </p:nvSpPr>
        <p:spPr bwMode="auto">
          <a:xfrm flipH="1">
            <a:off x="8700600" y="1981200"/>
            <a:ext cx="214800" cy="292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8458200" y="22860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95</a:t>
            </a:r>
          </a:p>
        </p:txBody>
      </p:sp>
      <p:sp>
        <p:nvSpPr>
          <p:cNvPr id="96" name="Rectangle 93"/>
          <p:cNvSpPr>
            <a:spLocks noChangeArrowheads="1"/>
          </p:cNvSpPr>
          <p:nvPr/>
        </p:nvSpPr>
        <p:spPr bwMode="auto">
          <a:xfrm>
            <a:off x="31494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</a:t>
            </a:r>
          </a:p>
        </p:txBody>
      </p:sp>
      <p:sp>
        <p:nvSpPr>
          <p:cNvPr id="97" name="Line 91"/>
          <p:cNvSpPr>
            <a:spLocks noChangeShapeType="1"/>
          </p:cNvSpPr>
          <p:nvPr/>
        </p:nvSpPr>
        <p:spPr bwMode="auto">
          <a:xfrm flipH="1">
            <a:off x="3352800" y="2768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98" name="Rectangle 93"/>
          <p:cNvSpPr>
            <a:spLocks noChangeArrowheads="1"/>
          </p:cNvSpPr>
          <p:nvPr/>
        </p:nvSpPr>
        <p:spPr bwMode="auto">
          <a:xfrm>
            <a:off x="14730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16</a:t>
            </a:r>
          </a:p>
        </p:txBody>
      </p:sp>
      <p:sp>
        <p:nvSpPr>
          <p:cNvPr id="99" name="Line 91"/>
          <p:cNvSpPr>
            <a:spLocks noChangeShapeType="1"/>
          </p:cNvSpPr>
          <p:nvPr/>
        </p:nvSpPr>
        <p:spPr bwMode="auto">
          <a:xfrm>
            <a:off x="1676400" y="2768400"/>
            <a:ext cx="0" cy="216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0" name="Rectangle 93"/>
          <p:cNvSpPr>
            <a:spLocks noChangeArrowheads="1"/>
          </p:cNvSpPr>
          <p:nvPr/>
        </p:nvSpPr>
        <p:spPr bwMode="auto">
          <a:xfrm>
            <a:off x="3048000" y="3684447"/>
            <a:ext cx="685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36*</a:t>
            </a:r>
          </a:p>
        </p:txBody>
      </p:sp>
      <p:sp>
        <p:nvSpPr>
          <p:cNvPr id="101" name="Line 91"/>
          <p:cNvSpPr>
            <a:spLocks noChangeShapeType="1"/>
          </p:cNvSpPr>
          <p:nvPr/>
        </p:nvSpPr>
        <p:spPr bwMode="auto">
          <a:xfrm flipH="1">
            <a:off x="4281000" y="1981200"/>
            <a:ext cx="265800" cy="32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2" name="Rectangle 93"/>
          <p:cNvSpPr>
            <a:spLocks noChangeArrowheads="1"/>
          </p:cNvSpPr>
          <p:nvPr/>
        </p:nvSpPr>
        <p:spPr bwMode="auto">
          <a:xfrm>
            <a:off x="4038600" y="23128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47</a:t>
            </a:r>
          </a:p>
        </p:txBody>
      </p:sp>
      <p:sp>
        <p:nvSpPr>
          <p:cNvPr id="104" name="Rectangle 93"/>
          <p:cNvSpPr>
            <a:spLocks noChangeArrowheads="1"/>
          </p:cNvSpPr>
          <p:nvPr/>
        </p:nvSpPr>
        <p:spPr bwMode="auto">
          <a:xfrm>
            <a:off x="84582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98</a:t>
            </a:r>
          </a:p>
        </p:txBody>
      </p:sp>
      <p:sp>
        <p:nvSpPr>
          <p:cNvPr id="105" name="Line 91"/>
          <p:cNvSpPr>
            <a:spLocks noChangeShapeType="1"/>
          </p:cNvSpPr>
          <p:nvPr/>
        </p:nvSpPr>
        <p:spPr bwMode="auto">
          <a:xfrm flipH="1">
            <a:off x="4242000" y="2770047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6" name="Rectangle 93"/>
          <p:cNvSpPr>
            <a:spLocks noChangeArrowheads="1"/>
          </p:cNvSpPr>
          <p:nvPr/>
        </p:nvSpPr>
        <p:spPr bwMode="auto">
          <a:xfrm>
            <a:off x="4038600" y="2998647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48</a:t>
            </a:r>
          </a:p>
        </p:txBody>
      </p:sp>
      <p:graphicFrame>
        <p:nvGraphicFramePr>
          <p:cNvPr id="107" name="表格 106"/>
          <p:cNvGraphicFramePr>
            <a:graphicFrameLocks noGrp="1"/>
          </p:cNvGraphicFramePr>
          <p:nvPr/>
        </p:nvGraphicFramePr>
        <p:xfrm>
          <a:off x="304800" y="4221480"/>
          <a:ext cx="876300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19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19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Q</a:t>
                      </a:r>
                      <a:r>
                        <a:rPr lang="en-US" altLang="zh-CN" sz="2700" b="1" kern="1200" baseline="-250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zh-CN" sz="2700" b="0" kern="1200" baseline="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.e</a:t>
                      </a:r>
                      <a:endParaRPr lang="zh-CN" altLang="en-US" sz="2700" b="0" kern="1200" baseline="0" dirty="0">
                        <a:solidFill>
                          <a:srgbClr val="0000CC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Line 91"/>
          <p:cNvSpPr>
            <a:spLocks noChangeShapeType="1"/>
          </p:cNvSpPr>
          <p:nvPr/>
        </p:nvSpPr>
        <p:spPr bwMode="auto">
          <a:xfrm flipH="1" flipV="1">
            <a:off x="3429000" y="4114800"/>
            <a:ext cx="152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3" name="Line 91"/>
          <p:cNvSpPr>
            <a:spLocks noChangeShapeType="1"/>
          </p:cNvSpPr>
          <p:nvPr/>
        </p:nvSpPr>
        <p:spPr bwMode="auto">
          <a:xfrm flipH="1" flipV="1">
            <a:off x="4242000" y="3429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4" name="Line 91"/>
          <p:cNvSpPr>
            <a:spLocks noChangeShapeType="1"/>
          </p:cNvSpPr>
          <p:nvPr/>
        </p:nvSpPr>
        <p:spPr bwMode="auto">
          <a:xfrm flipH="1" flipV="1">
            <a:off x="889200" y="2743200"/>
            <a:ext cx="76200" cy="1676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6" name="Line 91"/>
          <p:cNvSpPr>
            <a:spLocks noChangeShapeType="1"/>
          </p:cNvSpPr>
          <p:nvPr/>
        </p:nvSpPr>
        <p:spPr bwMode="auto">
          <a:xfrm flipH="1" flipV="1">
            <a:off x="1676400" y="3429000"/>
            <a:ext cx="22860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7" name="Line 91"/>
          <p:cNvSpPr>
            <a:spLocks noChangeShapeType="1"/>
          </p:cNvSpPr>
          <p:nvPr/>
        </p:nvSpPr>
        <p:spPr bwMode="auto">
          <a:xfrm flipH="1" flipV="1">
            <a:off x="8839200" y="34290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8" name="Line 91"/>
          <p:cNvSpPr>
            <a:spLocks noChangeShapeType="1"/>
          </p:cNvSpPr>
          <p:nvPr/>
        </p:nvSpPr>
        <p:spPr bwMode="auto">
          <a:xfrm flipH="1">
            <a:off x="3276600" y="3429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19" name="Line 91"/>
          <p:cNvSpPr>
            <a:spLocks noChangeShapeType="1"/>
          </p:cNvSpPr>
          <p:nvPr/>
        </p:nvSpPr>
        <p:spPr bwMode="auto">
          <a:xfrm flipH="1">
            <a:off x="8568000" y="27684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7" name="Rectangle 93"/>
          <p:cNvSpPr>
            <a:spLocks noChangeArrowheads="1"/>
          </p:cNvSpPr>
          <p:nvPr/>
        </p:nvSpPr>
        <p:spPr bwMode="auto">
          <a:xfrm>
            <a:off x="17796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5</a:t>
            </a:r>
          </a:p>
        </p:txBody>
      </p:sp>
      <p:sp>
        <p:nvSpPr>
          <p:cNvPr id="58" name="Line 91"/>
          <p:cNvSpPr>
            <a:spLocks noChangeShapeType="1"/>
          </p:cNvSpPr>
          <p:nvPr/>
        </p:nvSpPr>
        <p:spPr bwMode="auto">
          <a:xfrm flipV="1">
            <a:off x="2211600" y="5664199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59" name="Rectangle 93"/>
          <p:cNvSpPr>
            <a:spLocks noChangeArrowheads="1"/>
          </p:cNvSpPr>
          <p:nvPr/>
        </p:nvSpPr>
        <p:spPr bwMode="auto">
          <a:xfrm>
            <a:off x="25164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10</a:t>
            </a:r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 flipV="1">
            <a:off x="2936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1" name="Rectangle 93"/>
          <p:cNvSpPr>
            <a:spLocks noChangeArrowheads="1"/>
          </p:cNvSpPr>
          <p:nvPr/>
        </p:nvSpPr>
        <p:spPr bwMode="auto">
          <a:xfrm>
            <a:off x="3227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16</a:t>
            </a:r>
          </a:p>
        </p:txBody>
      </p:sp>
      <p:sp>
        <p:nvSpPr>
          <p:cNvPr id="62" name="Line 91"/>
          <p:cNvSpPr>
            <a:spLocks noChangeShapeType="1"/>
          </p:cNvSpPr>
          <p:nvPr/>
        </p:nvSpPr>
        <p:spPr bwMode="auto">
          <a:xfrm flipV="1">
            <a:off x="3659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63" name="Rectangle 93"/>
          <p:cNvSpPr>
            <a:spLocks noChangeArrowheads="1"/>
          </p:cNvSpPr>
          <p:nvPr/>
        </p:nvSpPr>
        <p:spPr bwMode="auto">
          <a:xfrm>
            <a:off x="3950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32</a:t>
            </a:r>
          </a:p>
        </p:txBody>
      </p:sp>
      <p:sp>
        <p:nvSpPr>
          <p:cNvPr id="95" name="Line 91"/>
          <p:cNvSpPr>
            <a:spLocks noChangeShapeType="1"/>
          </p:cNvSpPr>
          <p:nvPr/>
        </p:nvSpPr>
        <p:spPr bwMode="auto">
          <a:xfrm flipV="1">
            <a:off x="43842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03" name="Rectangle 93"/>
          <p:cNvSpPr>
            <a:spLocks noChangeArrowheads="1"/>
          </p:cNvSpPr>
          <p:nvPr/>
        </p:nvSpPr>
        <p:spPr bwMode="auto">
          <a:xfrm>
            <a:off x="46752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</a:t>
            </a:r>
          </a:p>
        </p:txBody>
      </p:sp>
      <p:sp>
        <p:nvSpPr>
          <p:cNvPr id="120" name="Line 91"/>
          <p:cNvSpPr>
            <a:spLocks noChangeShapeType="1"/>
          </p:cNvSpPr>
          <p:nvPr/>
        </p:nvSpPr>
        <p:spPr bwMode="auto">
          <a:xfrm flipV="1">
            <a:off x="5982600" y="5664199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1" name="Rectangle 93"/>
          <p:cNvSpPr>
            <a:spLocks noChangeArrowheads="1"/>
          </p:cNvSpPr>
          <p:nvPr/>
        </p:nvSpPr>
        <p:spPr bwMode="auto">
          <a:xfrm>
            <a:off x="62736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47</a:t>
            </a:r>
          </a:p>
        </p:txBody>
      </p:sp>
      <p:sp>
        <p:nvSpPr>
          <p:cNvPr id="122" name="Line 91"/>
          <p:cNvSpPr>
            <a:spLocks noChangeShapeType="1"/>
          </p:cNvSpPr>
          <p:nvPr/>
        </p:nvSpPr>
        <p:spPr bwMode="auto">
          <a:xfrm flipV="1">
            <a:off x="5105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3" name="Rectangle 93"/>
          <p:cNvSpPr>
            <a:spLocks noChangeArrowheads="1"/>
          </p:cNvSpPr>
          <p:nvPr/>
        </p:nvSpPr>
        <p:spPr bwMode="auto">
          <a:xfrm>
            <a:off x="7037400" y="5410200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48</a:t>
            </a:r>
          </a:p>
        </p:txBody>
      </p:sp>
      <p:sp>
        <p:nvSpPr>
          <p:cNvPr id="124" name="Line 91"/>
          <p:cNvSpPr>
            <a:spLocks noChangeShapeType="1"/>
          </p:cNvSpPr>
          <p:nvPr/>
        </p:nvSpPr>
        <p:spPr bwMode="auto">
          <a:xfrm flipV="1">
            <a:off x="6732600" y="5670000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5" name="Rectangle 93"/>
          <p:cNvSpPr>
            <a:spLocks noChangeArrowheads="1"/>
          </p:cNvSpPr>
          <p:nvPr/>
        </p:nvSpPr>
        <p:spPr bwMode="auto">
          <a:xfrm>
            <a:off x="5373000" y="5408613"/>
            <a:ext cx="6234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36*</a:t>
            </a:r>
          </a:p>
        </p:txBody>
      </p:sp>
      <p:sp>
        <p:nvSpPr>
          <p:cNvPr id="126" name="Line 91"/>
          <p:cNvSpPr>
            <a:spLocks noChangeShapeType="1"/>
          </p:cNvSpPr>
          <p:nvPr/>
        </p:nvSpPr>
        <p:spPr bwMode="auto">
          <a:xfrm flipV="1">
            <a:off x="7469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7" name="Rectangle 93"/>
          <p:cNvSpPr>
            <a:spLocks noChangeArrowheads="1"/>
          </p:cNvSpPr>
          <p:nvPr/>
        </p:nvSpPr>
        <p:spPr bwMode="auto">
          <a:xfrm>
            <a:off x="7760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95</a:t>
            </a:r>
          </a:p>
        </p:txBody>
      </p:sp>
      <p:sp>
        <p:nvSpPr>
          <p:cNvPr id="128" name="Line 91"/>
          <p:cNvSpPr>
            <a:spLocks noChangeShapeType="1"/>
          </p:cNvSpPr>
          <p:nvPr/>
        </p:nvSpPr>
        <p:spPr bwMode="auto">
          <a:xfrm flipV="1">
            <a:off x="8192400" y="5662612"/>
            <a:ext cx="288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29" name="Rectangle 93"/>
          <p:cNvSpPr>
            <a:spLocks noChangeArrowheads="1"/>
          </p:cNvSpPr>
          <p:nvPr/>
        </p:nvSpPr>
        <p:spPr bwMode="auto">
          <a:xfrm>
            <a:off x="8483400" y="5408613"/>
            <a:ext cx="4320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 algn="ctr">
            <a:solidFill>
              <a:srgbClr val="4573C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3000" dirty="0"/>
              <a:t>98</a:t>
            </a:r>
          </a:p>
        </p:txBody>
      </p:sp>
      <p:sp>
        <p:nvSpPr>
          <p:cNvPr id="130" name="Line 91"/>
          <p:cNvSpPr>
            <a:spLocks noChangeShapeType="1"/>
          </p:cNvSpPr>
          <p:nvPr/>
        </p:nvSpPr>
        <p:spPr bwMode="auto">
          <a:xfrm>
            <a:off x="1398600" y="5638800"/>
            <a:ext cx="3810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>
              <a:buNone/>
            </a:pPr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611400" y="5324046"/>
            <a:ext cx="928459" cy="543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2600" kern="0" dirty="0">
                <a:solidFill>
                  <a:srgbClr val="0000CC"/>
                </a:solidFill>
              </a:rPr>
              <a:t>head</a:t>
            </a:r>
            <a:endParaRPr lang="zh-CN" altLang="en-US" sz="2600" dirty="0">
              <a:solidFill>
                <a:srgbClr val="0000CC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638800" y="2776514"/>
            <a:ext cx="11430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</a:rPr>
              <a:t>稳定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95" grpId="0" animBg="1"/>
      <p:bldP spid="103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2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黑体" pitchFamily="2" charset="-122"/>
              </a:rPr>
              <a:t>8.5.2 </a:t>
            </a:r>
            <a:r>
              <a:rPr lang="zh-CN" altLang="en-US" dirty="0">
                <a:ea typeface="黑体" pitchFamily="2" charset="-122"/>
              </a:rPr>
              <a:t>基数排序</a:t>
            </a: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228600" y="1066800"/>
            <a:ext cx="89154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kern="0" dirty="0">
                <a:solidFill>
                  <a:srgbClr val="008000"/>
                </a:solidFill>
                <a:latin typeface="+mn-lt"/>
              </a:rPr>
              <a:t>时间复杂度分析</a:t>
            </a:r>
            <a:endParaRPr lang="en-US" altLang="zh-CN" kern="0" dirty="0">
              <a:solidFill>
                <a:srgbClr val="008000"/>
              </a:solidFill>
              <a:latin typeface="+mn-lt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-- </a:t>
            </a:r>
            <a:r>
              <a:rPr lang="zh-CN" altLang="en-US" kern="0" dirty="0">
                <a:latin typeface="+mn-lt"/>
              </a:rPr>
              <a:t>设基数：</a:t>
            </a:r>
            <a:r>
              <a:rPr lang="en-US" altLang="zh-CN" kern="0" dirty="0">
                <a:latin typeface="+mn-lt"/>
              </a:rPr>
              <a:t>r</a:t>
            </a:r>
            <a:r>
              <a:rPr lang="zh-CN" altLang="en-US" kern="0" dirty="0">
                <a:latin typeface="+mn-lt"/>
              </a:rPr>
              <a:t>，排序码位数：</a:t>
            </a:r>
            <a:r>
              <a:rPr lang="en-US" altLang="zh-CN" kern="0" dirty="0">
                <a:latin typeface="+mn-lt"/>
              </a:rPr>
              <a:t>d</a:t>
            </a:r>
            <a:r>
              <a:rPr lang="zh-CN" altLang="en-US" kern="0" dirty="0">
                <a:latin typeface="+mn-lt"/>
              </a:rPr>
              <a:t>，排序码个数：</a:t>
            </a:r>
            <a:r>
              <a:rPr lang="en-US" altLang="zh-CN" kern="0" dirty="0">
                <a:latin typeface="+mn-lt"/>
              </a:rPr>
              <a:t>n</a:t>
            </a: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</a:rPr>
              <a:t>        </a:t>
            </a:r>
            <a:r>
              <a:rPr lang="en-US" altLang="zh-CN" kern="0" dirty="0">
                <a:latin typeface="+mn-lt"/>
                <a:sym typeface="Wingdings" pitchFamily="2" charset="2"/>
              </a:rPr>
              <a:t> </a:t>
            </a:r>
            <a:r>
              <a:rPr lang="zh-CN" altLang="en-US" kern="0" dirty="0">
                <a:latin typeface="+mn-lt"/>
                <a:sym typeface="Wingdings" pitchFamily="2" charset="2"/>
              </a:rPr>
              <a:t>共需执行        次“分配</a:t>
            </a:r>
            <a:r>
              <a:rPr lang="en-US" altLang="zh-CN" kern="0" dirty="0">
                <a:latin typeface="+mn-lt"/>
                <a:sym typeface="Wingdings" pitchFamily="2" charset="2"/>
              </a:rPr>
              <a:t>+</a:t>
            </a:r>
            <a:r>
              <a:rPr lang="zh-CN" altLang="en-US" kern="0" dirty="0">
                <a:latin typeface="+mn-lt"/>
                <a:sym typeface="Wingdings" pitchFamily="2" charset="2"/>
              </a:rPr>
              <a:t>收集”</a:t>
            </a:r>
            <a:endParaRPr lang="en-US" altLang="zh-CN" kern="0" dirty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-- </a:t>
            </a:r>
            <a:r>
              <a:rPr lang="zh-CN" altLang="en-US" kern="0" dirty="0">
                <a:latin typeface="+mn-lt"/>
                <a:sym typeface="Wingdings" pitchFamily="2" charset="2"/>
              </a:rPr>
              <a:t>每</a:t>
            </a:r>
            <a:r>
              <a:rPr lang="en-US" altLang="zh-CN" kern="0" dirty="0">
                <a:latin typeface="+mn-lt"/>
                <a:sym typeface="Wingdings" pitchFamily="2" charset="2"/>
              </a:rPr>
              <a:t>1</a:t>
            </a:r>
            <a:r>
              <a:rPr lang="zh-CN" altLang="en-US" kern="0" dirty="0">
                <a:latin typeface="+mn-lt"/>
                <a:sym typeface="Wingdings" pitchFamily="2" charset="2"/>
              </a:rPr>
              <a:t>趟基数排序</a:t>
            </a:r>
            <a:endParaRPr lang="en-US" altLang="zh-CN" kern="0" dirty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     </a:t>
            </a:r>
            <a:r>
              <a:rPr lang="zh-CN" altLang="en-US" kern="0" dirty="0">
                <a:latin typeface="+mn-lt"/>
                <a:sym typeface="Wingdings" pitchFamily="2" charset="2"/>
              </a:rPr>
              <a:t>分配的时间复杂度：</a:t>
            </a:r>
            <a:endParaRPr lang="en-US" altLang="zh-CN" kern="0" dirty="0">
              <a:latin typeface="+mn-lt"/>
              <a:sym typeface="Wingdings" pitchFamily="2" charset="2"/>
            </a:endParaRPr>
          </a:p>
          <a:p>
            <a:pPr marL="342900" indent="-342900" algn="just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kern="0" dirty="0">
                <a:latin typeface="+mn-lt"/>
                <a:sym typeface="Wingdings" pitchFamily="2" charset="2"/>
              </a:rPr>
              <a:t>         </a:t>
            </a:r>
            <a:r>
              <a:rPr lang="zh-CN" altLang="en-US" kern="0" dirty="0">
                <a:latin typeface="+mn-lt"/>
                <a:sym typeface="Wingdings" pitchFamily="2" charset="2"/>
              </a:rPr>
              <a:t>收集的时间复杂度：</a:t>
            </a:r>
            <a:endParaRPr lang="en-US" altLang="zh-CN" kern="0" dirty="0">
              <a:latin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124200" y="2393757"/>
            <a:ext cx="385042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>
                <a:solidFill>
                  <a:srgbClr val="0000CC"/>
                </a:solidFill>
              </a:rPr>
              <a:t>d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4572000" y="3644514"/>
            <a:ext cx="90441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0000CC"/>
                </a:solidFill>
              </a:rPr>
              <a:t>O</a:t>
            </a:r>
            <a:r>
              <a:rPr lang="en-US" altLang="zh-CN" dirty="0">
                <a:solidFill>
                  <a:srgbClr val="0000CC"/>
                </a:solidFill>
              </a:rPr>
              <a:t>(n)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585935" y="4222557"/>
            <a:ext cx="824265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i="1" dirty="0">
                <a:solidFill>
                  <a:srgbClr val="0000CC"/>
                </a:solidFill>
              </a:rPr>
              <a:t>O</a:t>
            </a:r>
            <a:r>
              <a:rPr lang="en-US" altLang="zh-CN" dirty="0">
                <a:solidFill>
                  <a:srgbClr val="0000CC"/>
                </a:solidFill>
              </a:rPr>
              <a:t>(r)</a:t>
            </a:r>
            <a:endParaRPr lang="zh-CN" altLang="en-US" dirty="0">
              <a:solidFill>
                <a:srgbClr val="0000CC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>
            <a:off x="4343400" y="2895600"/>
            <a:ext cx="1905000" cy="0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6629400" y="3048000"/>
            <a:ext cx="2286000" cy="525721"/>
          </a:xfrm>
          <a:prstGeom prst="rect">
            <a:avLst/>
          </a:prstGeom>
          <a:noFill/>
          <a:ln w="28575"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dirty="0">
                <a:solidFill>
                  <a:srgbClr val="0000CC"/>
                </a:solidFill>
              </a:rPr>
              <a:t>1</a:t>
            </a:r>
            <a:r>
              <a:rPr lang="zh-CN" altLang="en-US" dirty="0">
                <a:solidFill>
                  <a:srgbClr val="0000CC"/>
                </a:solidFill>
              </a:rPr>
              <a:t>趟基数排序</a:t>
            </a:r>
          </a:p>
        </p:txBody>
      </p:sp>
      <p:cxnSp>
        <p:nvCxnSpPr>
          <p:cNvPr id="26" name="直接连接符 25"/>
          <p:cNvCxnSpPr>
            <a:endCxn id="25" idx="1"/>
          </p:cNvCxnSpPr>
          <p:nvPr/>
        </p:nvCxnSpPr>
        <p:spPr bwMode="auto">
          <a:xfrm>
            <a:off x="5334000" y="2895600"/>
            <a:ext cx="1295400" cy="415261"/>
          </a:xfrm>
          <a:prstGeom prst="line">
            <a:avLst/>
          </a:prstGeom>
          <a:solidFill>
            <a:srgbClr val="B9FFB9"/>
          </a:solidFill>
          <a:ln w="349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>
          <a:xfrm>
            <a:off x="3886200" y="4876800"/>
            <a:ext cx="4648200" cy="652486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kern="0" dirty="0">
                <a:solidFill>
                  <a:schemeClr val="bg1"/>
                </a:solidFill>
              </a:rPr>
              <a:t>时间复杂度：</a:t>
            </a:r>
            <a:endParaRPr lang="en-US" altLang="zh-CN" kern="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019482" y="4910114"/>
            <a:ext cx="2133918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i="1" kern="0" dirty="0">
                <a:solidFill>
                  <a:schemeClr val="bg1"/>
                </a:solidFill>
              </a:rPr>
              <a:t>O</a:t>
            </a:r>
            <a:r>
              <a:rPr lang="en-US" altLang="zh-CN" kern="0" dirty="0">
                <a:solidFill>
                  <a:schemeClr val="bg1"/>
                </a:solidFill>
              </a:rPr>
              <a:t>(d </a:t>
            </a:r>
            <a:r>
              <a:rPr lang="en-US" altLang="zh-CN" b="1" kern="0" dirty="0">
                <a:solidFill>
                  <a:schemeClr val="bg1"/>
                </a:solidFill>
              </a:rPr>
              <a:t>×</a:t>
            </a:r>
            <a:r>
              <a:rPr lang="en-US" altLang="zh-CN" kern="0" dirty="0">
                <a:solidFill>
                  <a:schemeClr val="bg1"/>
                </a:solidFill>
              </a:rPr>
              <a:t>(</a:t>
            </a:r>
            <a:r>
              <a:rPr lang="en-US" altLang="zh-CN" kern="0" dirty="0" err="1">
                <a:solidFill>
                  <a:schemeClr val="bg1"/>
                </a:solidFill>
              </a:rPr>
              <a:t>n+r</a:t>
            </a:r>
            <a:r>
              <a:rPr lang="en-US" altLang="zh-CN" kern="0" dirty="0">
                <a:solidFill>
                  <a:schemeClr val="bg1"/>
                </a:solidFill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9" grpId="0" animBg="1"/>
      <p:bldP spid="3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15801</TotalTime>
  <Words>11530</Words>
  <Application>Microsoft Office PowerPoint</Application>
  <PresentationFormat>全屏显示(4:3)</PresentationFormat>
  <Paragraphs>2293</Paragraphs>
  <Slides>105</Slides>
  <Notes>101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105</vt:i4>
      </vt:variant>
    </vt:vector>
  </HeadingPairs>
  <TitlesOfParts>
    <vt:vector size="113" baseType="lpstr">
      <vt:lpstr>黑体</vt:lpstr>
      <vt:lpstr>华文琥珀</vt:lpstr>
      <vt:lpstr>Arial</vt:lpstr>
      <vt:lpstr>Calibri</vt:lpstr>
      <vt:lpstr>Cambria Math</vt:lpstr>
      <vt:lpstr>Times New Roman</vt:lpstr>
      <vt:lpstr>Wingdings</vt:lpstr>
      <vt:lpstr>默认设计模板</vt:lpstr>
      <vt:lpstr>PowerPoint 演示文稿</vt:lpstr>
      <vt:lpstr>8.1 基本概念</vt:lpstr>
      <vt:lpstr>8.2 插入排序</vt:lpstr>
      <vt:lpstr>8.2.1 直接插入排序</vt:lpstr>
      <vt:lpstr>8.2.1 直接插入排序</vt:lpstr>
      <vt:lpstr>8.2.1 直接插入排序</vt:lpstr>
      <vt:lpstr>8.2.1 直接插入排序</vt:lpstr>
      <vt:lpstr>8.2.1 直接插入排序</vt:lpstr>
      <vt:lpstr>8.2.1 直接插入排序</vt:lpstr>
      <vt:lpstr>8.2.1 直接插入排序</vt:lpstr>
      <vt:lpstr>8.2.1 直接插入排序 -- 技巧(补充)</vt:lpstr>
      <vt:lpstr>8.2.1 直接插入排序 -- 技巧(补充)</vt:lpstr>
      <vt:lpstr>8.2.3 表插入排序</vt:lpstr>
      <vt:lpstr>8.2.3 表插入排序</vt:lpstr>
      <vt:lpstr>PowerPoint 演示文稿</vt:lpstr>
      <vt:lpstr>PowerPoint 演示文稿</vt:lpstr>
      <vt:lpstr>8.2.2 二分插入排序</vt:lpstr>
      <vt:lpstr>8.2.2 二分插入排序</vt:lpstr>
      <vt:lpstr>PowerPoint 演示文稿</vt:lpstr>
      <vt:lpstr>PowerPoint 演示文稿</vt:lpstr>
      <vt:lpstr>8.2.2 二分插入排序—代价分析</vt:lpstr>
      <vt:lpstr>8.2.4 Shell排序（希尔排序）</vt:lpstr>
      <vt:lpstr>8.2.4 Shell排序（希尔排序）</vt:lpstr>
      <vt:lpstr>8.2.4 Shell排序（希尔排序）</vt:lpstr>
      <vt:lpstr>8.2.4 Shell排序（希尔排序）</vt:lpstr>
      <vt:lpstr>8.2.4 Shell排序 -- 算法实现</vt:lpstr>
      <vt:lpstr>PowerPoint 演示文稿</vt:lpstr>
      <vt:lpstr>小 结</vt:lpstr>
      <vt:lpstr>作 业</vt:lpstr>
      <vt:lpstr>PowerPoint 演示文稿</vt:lpstr>
      <vt:lpstr>回顾</vt:lpstr>
      <vt:lpstr>回顾 ---- 插入排序</vt:lpstr>
      <vt:lpstr>8.3 选择排序</vt:lpstr>
      <vt:lpstr>8.3.1 直接选择排序</vt:lpstr>
      <vt:lpstr>8.3.1 直接选择排序</vt:lpstr>
      <vt:lpstr>8.3.1 直接选择排序</vt:lpstr>
      <vt:lpstr>PowerPoint 演示文稿</vt:lpstr>
      <vt:lpstr>8.3.2 堆排序（Heap Sort）</vt:lpstr>
      <vt:lpstr>1. 建立 大根堆</vt:lpstr>
      <vt:lpstr>1. 建立 大根堆</vt:lpstr>
      <vt:lpstr>1. 建立 大根堆</vt:lpstr>
      <vt:lpstr>1. 建立 大根堆</vt:lpstr>
      <vt:lpstr>1. 建立 大根堆</vt:lpstr>
      <vt:lpstr>1. 建立 大根堆</vt:lpstr>
      <vt:lpstr>1. 建立 大根堆</vt:lpstr>
      <vt:lpstr>1. 建立 大根堆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2. 排序、调整</vt:lpstr>
      <vt:lpstr>8.3.2 堆排序（Heap Sort）</vt:lpstr>
      <vt:lpstr>8.3.2 堆排序（Heap Sort）</vt:lpstr>
      <vt:lpstr>PowerPoint 演示文稿</vt:lpstr>
      <vt:lpstr>8.3.2 堆排序（Heap Sort）</vt:lpstr>
      <vt:lpstr>小 结</vt:lpstr>
      <vt:lpstr>作 业</vt:lpstr>
      <vt:lpstr>PowerPoint 演示文稿</vt:lpstr>
      <vt:lpstr>8.4 交换排序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8.4.1 冒泡排序</vt:lpstr>
      <vt:lpstr>PowerPoint 演示文稿</vt:lpstr>
      <vt:lpstr>8.4.1 冒泡排序</vt:lpstr>
      <vt:lpstr>8.4.2 快速排序</vt:lpstr>
      <vt:lpstr>8.4.2 快速排序</vt:lpstr>
      <vt:lpstr>PowerPoint 演示文稿</vt:lpstr>
      <vt:lpstr>PowerPoint 演示文稿</vt:lpstr>
      <vt:lpstr>PowerPoint 演示文稿</vt:lpstr>
      <vt:lpstr>8.4.2 快速排序</vt:lpstr>
      <vt:lpstr>PowerPoint 演示文稿</vt:lpstr>
      <vt:lpstr>PowerPoint 演示文稿</vt:lpstr>
      <vt:lpstr>PowerPoint 演示文稿</vt:lpstr>
      <vt:lpstr>PowerPoint 演示文稿</vt:lpstr>
      <vt:lpstr>8.4.2 快速排序</vt:lpstr>
      <vt:lpstr>8.4.2 快速排序</vt:lpstr>
      <vt:lpstr>小 结</vt:lpstr>
      <vt:lpstr>作 业</vt:lpstr>
      <vt:lpstr>PowerPoint 演示文稿</vt:lpstr>
      <vt:lpstr>8.5 分配排序</vt:lpstr>
      <vt:lpstr>8.5.2 基数排序</vt:lpstr>
      <vt:lpstr>8.5.2 基数排序</vt:lpstr>
      <vt:lpstr>PowerPoint 演示文稿</vt:lpstr>
      <vt:lpstr>PowerPoint 演示文稿</vt:lpstr>
      <vt:lpstr>PowerPoint 演示文稿</vt:lpstr>
      <vt:lpstr>8.5.2 基数排序</vt:lpstr>
      <vt:lpstr>8.5.2 基数排序</vt:lpstr>
      <vt:lpstr>8.6 归并排序</vt:lpstr>
      <vt:lpstr>8.6.1  二路归并排序</vt:lpstr>
      <vt:lpstr>小 结</vt:lpstr>
      <vt:lpstr>排序小结—P284 </vt:lpstr>
      <vt:lpstr>作 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沛</cp:lastModifiedBy>
  <cp:revision>2989</cp:revision>
  <cp:lastPrinted>1601-01-01T00:00:00Z</cp:lastPrinted>
  <dcterms:created xsi:type="dcterms:W3CDTF">1601-01-01T00:00:00Z</dcterms:created>
  <dcterms:modified xsi:type="dcterms:W3CDTF">2021-04-28T10:21:48Z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