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6"/>
  </p:notesMasterIdLst>
  <p:sldIdLst>
    <p:sldId id="256" r:id="rId2"/>
    <p:sldId id="454" r:id="rId3"/>
    <p:sldId id="501" r:id="rId4"/>
    <p:sldId id="502" r:id="rId5"/>
    <p:sldId id="45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9" r:id="rId14"/>
    <p:sldId id="465" r:id="rId15"/>
    <p:sldId id="467" r:id="rId16"/>
    <p:sldId id="470" r:id="rId17"/>
    <p:sldId id="468" r:id="rId18"/>
    <p:sldId id="471" r:id="rId19"/>
    <p:sldId id="472" r:id="rId20"/>
    <p:sldId id="473" r:id="rId21"/>
    <p:sldId id="474" r:id="rId22"/>
    <p:sldId id="475" r:id="rId23"/>
    <p:sldId id="477" r:id="rId24"/>
    <p:sldId id="478" r:id="rId25"/>
    <p:sldId id="476" r:id="rId26"/>
    <p:sldId id="480" r:id="rId27"/>
    <p:sldId id="496" r:id="rId28"/>
    <p:sldId id="497" r:id="rId29"/>
    <p:sldId id="498" r:id="rId30"/>
    <p:sldId id="515" r:id="rId31"/>
    <p:sldId id="499" r:id="rId32"/>
    <p:sldId id="514" r:id="rId33"/>
    <p:sldId id="503" r:id="rId34"/>
    <p:sldId id="511" r:id="rId35"/>
    <p:sldId id="500" r:id="rId36"/>
    <p:sldId id="516" r:id="rId37"/>
    <p:sldId id="479" r:id="rId38"/>
    <p:sldId id="485" r:id="rId39"/>
    <p:sldId id="504" r:id="rId40"/>
    <p:sldId id="517" r:id="rId41"/>
    <p:sldId id="487" r:id="rId42"/>
    <p:sldId id="505" r:id="rId43"/>
    <p:sldId id="489" r:id="rId44"/>
    <p:sldId id="518" r:id="rId45"/>
    <p:sldId id="490" r:id="rId46"/>
    <p:sldId id="491" r:id="rId47"/>
    <p:sldId id="506" r:id="rId48"/>
    <p:sldId id="512" r:id="rId49"/>
    <p:sldId id="520" r:id="rId50"/>
    <p:sldId id="507" r:id="rId51"/>
    <p:sldId id="508" r:id="rId52"/>
    <p:sldId id="509" r:id="rId53"/>
    <p:sldId id="510" r:id="rId54"/>
    <p:sldId id="521" r:id="rId55"/>
    <p:sldId id="486" r:id="rId56"/>
    <p:sldId id="522" r:id="rId57"/>
    <p:sldId id="523" r:id="rId58"/>
    <p:sldId id="524" r:id="rId59"/>
    <p:sldId id="466" r:id="rId60"/>
    <p:sldId id="525" r:id="rId61"/>
    <p:sldId id="526" r:id="rId62"/>
    <p:sldId id="482" r:id="rId63"/>
    <p:sldId id="527" r:id="rId64"/>
    <p:sldId id="528" r:id="rId65"/>
    <p:sldId id="529" r:id="rId66"/>
    <p:sldId id="530" r:id="rId67"/>
    <p:sldId id="531" r:id="rId68"/>
    <p:sldId id="532" r:id="rId69"/>
    <p:sldId id="483" r:id="rId70"/>
    <p:sldId id="533" r:id="rId71"/>
    <p:sldId id="534" r:id="rId72"/>
    <p:sldId id="535" r:id="rId73"/>
    <p:sldId id="536" r:id="rId74"/>
    <p:sldId id="537" r:id="rId75"/>
    <p:sldId id="538" r:id="rId76"/>
    <p:sldId id="539" r:id="rId77"/>
    <p:sldId id="492" r:id="rId78"/>
    <p:sldId id="493" r:id="rId79"/>
    <p:sldId id="540" r:id="rId80"/>
    <p:sldId id="541" r:id="rId81"/>
    <p:sldId id="542" r:id="rId82"/>
    <p:sldId id="543" r:id="rId83"/>
    <p:sldId id="481" r:id="rId84"/>
    <p:sldId id="494" r:id="rId85"/>
    <p:sldId id="544" r:id="rId86"/>
    <p:sldId id="545" r:id="rId87"/>
    <p:sldId id="546" r:id="rId88"/>
    <p:sldId id="547" r:id="rId89"/>
    <p:sldId id="548" r:id="rId90"/>
    <p:sldId id="549" r:id="rId91"/>
    <p:sldId id="513" r:id="rId92"/>
    <p:sldId id="550" r:id="rId93"/>
    <p:sldId id="551" r:id="rId94"/>
    <p:sldId id="552" r:id="rId95"/>
    <p:sldId id="553" r:id="rId96"/>
    <p:sldId id="554" r:id="rId97"/>
    <p:sldId id="555" r:id="rId98"/>
    <p:sldId id="556" r:id="rId99"/>
    <p:sldId id="557" r:id="rId100"/>
    <p:sldId id="558" r:id="rId101"/>
    <p:sldId id="559" r:id="rId102"/>
    <p:sldId id="560" r:id="rId103"/>
    <p:sldId id="561" r:id="rId104"/>
    <p:sldId id="562" r:id="rId105"/>
    <p:sldId id="495" r:id="rId106"/>
    <p:sldId id="563" r:id="rId107"/>
    <p:sldId id="564" r:id="rId108"/>
    <p:sldId id="565" r:id="rId109"/>
    <p:sldId id="566" r:id="rId110"/>
    <p:sldId id="567" r:id="rId111"/>
    <p:sldId id="519" r:id="rId112"/>
    <p:sldId id="568" r:id="rId113"/>
    <p:sldId id="569" r:id="rId114"/>
    <p:sldId id="570" r:id="rId115"/>
    <p:sldId id="571" r:id="rId116"/>
    <p:sldId id="572" r:id="rId117"/>
    <p:sldId id="573" r:id="rId118"/>
    <p:sldId id="574" r:id="rId119"/>
    <p:sldId id="575" r:id="rId120"/>
    <p:sldId id="576" r:id="rId121"/>
    <p:sldId id="577" r:id="rId122"/>
    <p:sldId id="578" r:id="rId123"/>
    <p:sldId id="579" r:id="rId124"/>
    <p:sldId id="580" r:id="rId125"/>
    <p:sldId id="581" r:id="rId126"/>
    <p:sldId id="582" r:id="rId127"/>
    <p:sldId id="583" r:id="rId128"/>
    <p:sldId id="584" r:id="rId129"/>
    <p:sldId id="585" r:id="rId130"/>
    <p:sldId id="586" r:id="rId131"/>
    <p:sldId id="587" r:id="rId132"/>
    <p:sldId id="588" r:id="rId133"/>
    <p:sldId id="589" r:id="rId134"/>
    <p:sldId id="590" r:id="rId135"/>
    <p:sldId id="591" r:id="rId136"/>
    <p:sldId id="592" r:id="rId137"/>
    <p:sldId id="593" r:id="rId138"/>
    <p:sldId id="594" r:id="rId139"/>
    <p:sldId id="595" r:id="rId140"/>
    <p:sldId id="596" r:id="rId141"/>
    <p:sldId id="597" r:id="rId142"/>
    <p:sldId id="598" r:id="rId143"/>
    <p:sldId id="599" r:id="rId144"/>
    <p:sldId id="600" r:id="rId145"/>
    <p:sldId id="601" r:id="rId146"/>
    <p:sldId id="602" r:id="rId147"/>
    <p:sldId id="603" r:id="rId148"/>
    <p:sldId id="604" r:id="rId149"/>
    <p:sldId id="605" r:id="rId150"/>
    <p:sldId id="606" r:id="rId151"/>
    <p:sldId id="607" r:id="rId152"/>
    <p:sldId id="608" r:id="rId153"/>
    <p:sldId id="609" r:id="rId154"/>
    <p:sldId id="610" r:id="rId155"/>
    <p:sldId id="611" r:id="rId156"/>
    <p:sldId id="612" r:id="rId157"/>
    <p:sldId id="613" r:id="rId158"/>
    <p:sldId id="614" r:id="rId159"/>
    <p:sldId id="615" r:id="rId160"/>
    <p:sldId id="616" r:id="rId161"/>
    <p:sldId id="617" r:id="rId162"/>
    <p:sldId id="618" r:id="rId163"/>
    <p:sldId id="619" r:id="rId164"/>
    <p:sldId id="620" r:id="rId165"/>
    <p:sldId id="621" r:id="rId166"/>
    <p:sldId id="622" r:id="rId167"/>
    <p:sldId id="623" r:id="rId168"/>
    <p:sldId id="624" r:id="rId169"/>
    <p:sldId id="625" r:id="rId170"/>
    <p:sldId id="626" r:id="rId171"/>
    <p:sldId id="627" r:id="rId172"/>
    <p:sldId id="628" r:id="rId173"/>
    <p:sldId id="629" r:id="rId174"/>
    <p:sldId id="630" r:id="rId175"/>
    <p:sldId id="631" r:id="rId176"/>
    <p:sldId id="632" r:id="rId177"/>
    <p:sldId id="633" r:id="rId178"/>
    <p:sldId id="634" r:id="rId179"/>
    <p:sldId id="635" r:id="rId180"/>
    <p:sldId id="636" r:id="rId181"/>
    <p:sldId id="637" r:id="rId182"/>
    <p:sldId id="638" r:id="rId183"/>
    <p:sldId id="639" r:id="rId184"/>
    <p:sldId id="640" r:id="rId185"/>
    <p:sldId id="641" r:id="rId186"/>
    <p:sldId id="642" r:id="rId187"/>
    <p:sldId id="643" r:id="rId188"/>
    <p:sldId id="644" r:id="rId189"/>
    <p:sldId id="645" r:id="rId190"/>
    <p:sldId id="646" r:id="rId191"/>
    <p:sldId id="647" r:id="rId192"/>
    <p:sldId id="648" r:id="rId193"/>
    <p:sldId id="649" r:id="rId194"/>
    <p:sldId id="650" r:id="rId195"/>
    <p:sldId id="651" r:id="rId196"/>
    <p:sldId id="652" r:id="rId197"/>
    <p:sldId id="653" r:id="rId198"/>
    <p:sldId id="654" r:id="rId199"/>
    <p:sldId id="655" r:id="rId200"/>
    <p:sldId id="656" r:id="rId201"/>
    <p:sldId id="657" r:id="rId202"/>
    <p:sldId id="658" r:id="rId203"/>
    <p:sldId id="659" r:id="rId204"/>
    <p:sldId id="660" r:id="rId20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0099"/>
    <a:srgbClr val="008000"/>
    <a:srgbClr val="FF0000"/>
    <a:srgbClr val="003366"/>
    <a:srgbClr val="FF6600"/>
    <a:srgbClr val="FFCCFF"/>
    <a:srgbClr val="FF99CC"/>
    <a:srgbClr val="B8E08C"/>
    <a:srgbClr val="A9DA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792" autoAdjust="0"/>
    <p:restoredTop sz="92069" autoAdjust="0"/>
  </p:normalViewPr>
  <p:slideViewPr>
    <p:cSldViewPr>
      <p:cViewPr varScale="1">
        <p:scale>
          <a:sx n="77" d="100"/>
          <a:sy n="77" d="100"/>
        </p:scale>
        <p:origin x="121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57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presProps" Target="pres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theme" Target="theme/theme1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F080B5C6-E889-40A7-8E54-A2981A43B576}" type="datetimeFigureOut">
              <a:rPr lang="zh-CN" altLang="en-US"/>
              <a:pPr>
                <a:defRPr/>
              </a:pPr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lnSpc>
                <a:spcPct val="125000"/>
              </a:lnSpc>
              <a:spcBef>
                <a:spcPct val="30000"/>
              </a:spcBef>
              <a:buFontTx/>
              <a:buChar char="•"/>
              <a:defRPr sz="1200">
                <a:latin typeface="Arial" charset="0"/>
                <a:ea typeface="黑体" pitchFamily="2" charset="-122"/>
              </a:defRPr>
            </a:lvl1pPr>
          </a:lstStyle>
          <a:p>
            <a:pPr>
              <a:defRPr/>
            </a:pPr>
            <a:fld id="{513A4CF3-9B0C-4DEC-8B48-5C471A056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43E9878-AE2C-452F-9B07-D476D9D0D438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2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0B7E5C-605F-44AB-BD05-AAA8BDFB2682}" type="slidenum">
              <a:rPr lang="zh-CN" altLang="en-US" smtClean="0">
                <a:latin typeface="Arial" pitchFamily="34" charset="0"/>
                <a:ea typeface="黑体" pitchFamily="49" charset="-122"/>
              </a:rPr>
              <a:pPr/>
              <a:t>15</a:t>
            </a:fld>
            <a:endParaRPr lang="zh-CN" altLang="en-US">
              <a:latin typeface="Arial" pitchFamily="34" charset="0"/>
              <a:ea typeface="黑体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911141-8BBA-4EEA-9476-13AAFACBA8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11465-D922-415A-BA4A-102317816D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B767F-8C0C-4FF0-849C-D8A86A803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67215-D4CD-49E3-99AA-8A07DD96C0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7D1ED-7921-44EC-A331-3DEDD1C0C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93927-22F5-449D-9204-B0F2DFFAD3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D24AB-718C-4670-9061-FEAEEEAD4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39399-D4EC-4869-B6ED-F85E79D26F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65D63-503D-4E9A-83B9-1387CF8549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A76F0-22F0-469D-8355-BFB430905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39076-83D5-4648-8153-7D5101A743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F1CD5-EDE4-4F96-A372-085C8F09F1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1621ABB7-7945-4935-8797-ED031E4D3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/>
                <a:cs typeface="楷体_GB231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/>
                <a:cs typeface="楷体_GB2312"/>
              </a:rPr>
              <a:t>章 图</a:t>
            </a:r>
          </a:p>
          <a:p>
            <a:pPr algn="ctr" eaLnBrk="0" hangingPunct="0">
              <a:spcBef>
                <a:spcPct val="50000"/>
              </a:spcBef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23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49" charset="-122"/>
                <a:ea typeface="黑体" pitchFamily="49" charset="-122"/>
              </a:rPr>
              <a:t>讲：图与图的表示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05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</a:rPr>
              <a:t>河海大学计算机与信息学院</a:t>
            </a:r>
          </a:p>
        </p:txBody>
      </p:sp>
      <p:pic>
        <p:nvPicPr>
          <p:cNvPr id="205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顶点的度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D(V)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有向图顶点的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入度和出度：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无向图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的度：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25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  <a:sym typeface="Wingdings" pitchFamily="2" charset="2"/>
              </a:rPr>
              <a:t>   </a:t>
            </a:r>
            <a:r>
              <a:rPr lang="zh-CN" altLang="en-US" sz="3200" kern="0" dirty="0">
                <a:latin typeface="+mn-lt"/>
                <a:ea typeface="黑体" pitchFamily="2" charset="-122"/>
                <a:sym typeface="Wingdings" pitchFamily="2" charset="2"/>
              </a:rPr>
              <a:t>边数 </a:t>
            </a:r>
            <a:r>
              <a:rPr lang="en-US" altLang="zh-CN" sz="3200" kern="0" dirty="0">
                <a:latin typeface="+mn-lt"/>
                <a:ea typeface="黑体" pitchFamily="2" charset="-122"/>
                <a:sym typeface="Wingdings" pitchFamily="2" charset="2"/>
              </a:rPr>
              <a:t>e =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11268" name="Oval 30"/>
          <p:cNvSpPr>
            <a:spLocks noChangeArrowheads="1"/>
          </p:cNvSpPr>
          <p:nvPr/>
        </p:nvSpPr>
        <p:spPr bwMode="auto">
          <a:xfrm>
            <a:off x="7696200" y="1981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69" name="Oval 30"/>
          <p:cNvSpPr>
            <a:spLocks noChangeArrowheads="1"/>
          </p:cNvSpPr>
          <p:nvPr/>
        </p:nvSpPr>
        <p:spPr bwMode="auto">
          <a:xfrm>
            <a:off x="71628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1270" name="Oval 30"/>
          <p:cNvSpPr>
            <a:spLocks noChangeArrowheads="1"/>
          </p:cNvSpPr>
          <p:nvPr/>
        </p:nvSpPr>
        <p:spPr bwMode="auto">
          <a:xfrm>
            <a:off x="8229600" y="29654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1" name="直接箭头连接符 14"/>
          <p:cNvCxnSpPr>
            <a:cxnSpLocks noChangeShapeType="1"/>
            <a:stCxn id="11268" idx="5"/>
            <a:endCxn id="11270" idx="0"/>
          </p:cNvCxnSpPr>
          <p:nvPr/>
        </p:nvCxnSpPr>
        <p:spPr bwMode="auto">
          <a:xfrm rot="16200000" flipH="1">
            <a:off x="81153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2" name="直接箭头连接符 16"/>
          <p:cNvCxnSpPr>
            <a:cxnSpLocks noChangeShapeType="1"/>
            <a:stCxn id="11268" idx="3"/>
            <a:endCxn id="11269" idx="0"/>
          </p:cNvCxnSpPr>
          <p:nvPr/>
        </p:nvCxnSpPr>
        <p:spPr bwMode="auto">
          <a:xfrm rot="5400000">
            <a:off x="7366000" y="2546350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3" name="直接箭头连接符 17"/>
          <p:cNvCxnSpPr>
            <a:cxnSpLocks noChangeShapeType="1"/>
            <a:stCxn id="11269" idx="6"/>
            <a:endCxn id="11270" idx="2"/>
          </p:cNvCxnSpPr>
          <p:nvPr/>
        </p:nvCxnSpPr>
        <p:spPr bwMode="auto">
          <a:xfrm>
            <a:off x="7772400" y="3236913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1274" name="直接箭头连接符 19"/>
          <p:cNvCxnSpPr>
            <a:cxnSpLocks noChangeShapeType="1"/>
            <a:stCxn id="11270" idx="3"/>
            <a:endCxn id="11269" idx="5"/>
          </p:cNvCxnSpPr>
          <p:nvPr/>
        </p:nvCxnSpPr>
        <p:spPr bwMode="auto">
          <a:xfrm rot="5400000">
            <a:off x="8001000" y="3109913"/>
            <a:ext cx="1587" cy="636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1275" name="Oval 30"/>
          <p:cNvSpPr>
            <a:spLocks noChangeArrowheads="1"/>
          </p:cNvSpPr>
          <p:nvPr/>
        </p:nvSpPr>
        <p:spPr bwMode="auto">
          <a:xfrm>
            <a:off x="7696200" y="4111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1276" name="Oval 30"/>
          <p:cNvSpPr>
            <a:spLocks noChangeArrowheads="1"/>
          </p:cNvSpPr>
          <p:nvPr/>
        </p:nvSpPr>
        <p:spPr bwMode="auto">
          <a:xfrm>
            <a:off x="71628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1277" name="直接连接符 25"/>
          <p:cNvCxnSpPr>
            <a:cxnSpLocks noChangeShapeType="1"/>
            <a:stCxn id="11275" idx="3"/>
            <a:endCxn id="11276" idx="0"/>
          </p:cNvCxnSpPr>
          <p:nvPr/>
        </p:nvCxnSpPr>
        <p:spPr bwMode="auto">
          <a:xfrm rot="5400000">
            <a:off x="7366000" y="4676775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Oval 30"/>
          <p:cNvSpPr>
            <a:spLocks noChangeArrowheads="1"/>
          </p:cNvSpPr>
          <p:nvPr/>
        </p:nvSpPr>
        <p:spPr bwMode="auto">
          <a:xfrm>
            <a:off x="8229600" y="5095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1279" name="直接连接符 32"/>
          <p:cNvCxnSpPr>
            <a:cxnSpLocks noChangeShapeType="1"/>
            <a:stCxn id="11278" idx="2"/>
            <a:endCxn id="11276" idx="6"/>
          </p:cNvCxnSpPr>
          <p:nvPr/>
        </p:nvCxnSpPr>
        <p:spPr bwMode="auto">
          <a:xfrm rot="10800000">
            <a:off x="7772400" y="5367338"/>
            <a:ext cx="4572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43200" y="5638800"/>
            <a:ext cx="5029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0.5 × ∑(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所有顶点的度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)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971800" y="2286000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为终点的边数；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971800" y="2938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以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为起点的边数；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90800" y="3548063"/>
            <a:ext cx="2919413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入度 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+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出度；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90800" y="4843463"/>
            <a:ext cx="4038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的关联边的个数；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3" grpId="0"/>
      <p:bldP spid="27" grpId="0"/>
      <p:bldP spid="30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遍历方式不同，或 出发顶点不同，</a:t>
            </a:r>
            <a:endParaRPr lang="en-US" altLang="zh-CN" sz="3200" kern="0" dirty="0">
              <a:latin typeface="+mn-lt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同一连通图可得到：不同的生成树；</a:t>
            </a:r>
            <a:endParaRPr lang="en-US" altLang="zh-CN" sz="3200" kern="0" dirty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 耗费：</a:t>
            </a:r>
            <a:r>
              <a:rPr lang="zh-CN" altLang="en-US" sz="3200" kern="0" dirty="0"/>
              <a:t>生成树中，各边的权值之和；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019800" y="3859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96200" y="3276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715000" y="5476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7549896" y="4406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305800" y="5467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2" name="直接连接符 28"/>
          <p:cNvCxnSpPr>
            <a:cxnSpLocks noChangeShapeType="1"/>
            <a:stCxn id="38" idx="2"/>
            <a:endCxn id="37" idx="6"/>
          </p:cNvCxnSpPr>
          <p:nvPr/>
        </p:nvCxnSpPr>
        <p:spPr bwMode="auto">
          <a:xfrm rot="10800000" flipV="1">
            <a:off x="6629400" y="3548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5634832" y="4787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 flipV="1">
            <a:off x="6324600" y="5738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876800" y="5019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08874" y="4105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4879908" y="4717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4191000" y="5221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4220676" y="4843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2"/>
          <p:cNvCxnSpPr>
            <a:cxnSpLocks noChangeShapeType="1"/>
            <a:stCxn id="50" idx="7"/>
            <a:endCxn id="37" idx="2"/>
          </p:cNvCxnSpPr>
          <p:nvPr/>
        </p:nvCxnSpPr>
        <p:spPr bwMode="auto">
          <a:xfrm rot="5400000" flipH="1" flipV="1">
            <a:off x="5497446" y="3662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80010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0104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781800" y="3238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4572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4102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91000" y="4495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29200" y="4419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3" name="直接连接符 28"/>
          <p:cNvCxnSpPr>
            <a:cxnSpLocks noChangeShapeType="1"/>
            <a:stCxn id="41" idx="1"/>
            <a:endCxn id="37" idx="5"/>
          </p:cNvCxnSpPr>
          <p:nvPr/>
        </p:nvCxnSpPr>
        <p:spPr bwMode="auto">
          <a:xfrm rot="16200000" flipV="1">
            <a:off x="6855485" y="4007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162800" y="4305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3429000"/>
            <a:ext cx="3429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铺设通信线路，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要求花费最少，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怎么设计</a:t>
            </a:r>
            <a:r>
              <a:rPr lang="en-US" altLang="zh-CN" sz="3000" kern="0" dirty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最小生成树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990099"/>
                </a:solidFill>
                <a:latin typeface="+mn-lt"/>
              </a:rPr>
              <a:t> 网络：</a:t>
            </a:r>
            <a:r>
              <a:rPr lang="zh-CN" altLang="en-US" sz="3200" kern="0" dirty="0">
                <a:latin typeface="+mn-lt"/>
              </a:rPr>
              <a:t>带权的连通图；</a:t>
            </a:r>
            <a:endParaRPr lang="en-US" altLang="zh-CN" sz="3200" kern="0" dirty="0"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3399"/>
                </a:solidFill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</a:rPr>
              <a:t>最小生成树 </a:t>
            </a:r>
            <a:r>
              <a:rPr lang="en-US" altLang="zh-CN" sz="3200" kern="0" dirty="0">
                <a:solidFill>
                  <a:srgbClr val="0000CC"/>
                </a:solidFill>
              </a:rPr>
              <a:t>(minimal spanning tree)</a:t>
            </a:r>
            <a:r>
              <a:rPr lang="zh-CN" altLang="en-US" sz="3200" kern="0" dirty="0">
                <a:solidFill>
                  <a:srgbClr val="0000CC"/>
                </a:solidFill>
              </a:rPr>
              <a:t>：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</a:rPr>
              <a:t>  </a:t>
            </a:r>
            <a:r>
              <a:rPr lang="zh-CN" altLang="en-US" sz="3200" kern="0" dirty="0"/>
              <a:t>所有生成树中，</a:t>
            </a:r>
            <a:endParaRPr lang="en-US" altLang="zh-CN" sz="3200" kern="0" dirty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各边权值之和最小的生成树；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耗费最低</a:t>
            </a:r>
            <a:r>
              <a:rPr lang="en-US" altLang="zh-CN" sz="3200" kern="0" dirty="0"/>
              <a:t>)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019800" y="4240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696200" y="3657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7150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1" name="直接连接符 30"/>
          <p:cNvCxnSpPr>
            <a:cxnSpLocks noChangeShapeType="1"/>
            <a:stCxn id="29" idx="5"/>
            <a:endCxn id="32" idx="0"/>
          </p:cNvCxnSpPr>
          <p:nvPr/>
        </p:nvCxnSpPr>
        <p:spPr bwMode="auto">
          <a:xfrm rot="16200000" flipH="1">
            <a:off x="7549896" y="4787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305800" y="5848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3" name="直接连接符 28"/>
          <p:cNvCxnSpPr>
            <a:cxnSpLocks noChangeShapeType="1"/>
            <a:stCxn id="29" idx="2"/>
            <a:endCxn id="28" idx="6"/>
          </p:cNvCxnSpPr>
          <p:nvPr/>
        </p:nvCxnSpPr>
        <p:spPr bwMode="auto">
          <a:xfrm rot="10800000" flipV="1">
            <a:off x="6629400" y="3929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2"/>
          <p:cNvCxnSpPr>
            <a:cxnSpLocks noChangeShapeType="1"/>
            <a:stCxn id="30" idx="0"/>
            <a:endCxn id="28" idx="4"/>
          </p:cNvCxnSpPr>
          <p:nvPr/>
        </p:nvCxnSpPr>
        <p:spPr bwMode="auto">
          <a:xfrm rot="5400000" flipH="1" flipV="1">
            <a:off x="5634832" y="5168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2" idx="2"/>
            <a:endCxn id="30" idx="6"/>
          </p:cNvCxnSpPr>
          <p:nvPr/>
        </p:nvCxnSpPr>
        <p:spPr bwMode="auto">
          <a:xfrm rot="10800000" flipV="1">
            <a:off x="6324600" y="6119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876800" y="5400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508874" y="4486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9" name="直接连接符 28"/>
          <p:cNvCxnSpPr>
            <a:cxnSpLocks noChangeShapeType="1"/>
            <a:stCxn id="37" idx="0"/>
            <a:endCxn id="38" idx="5"/>
          </p:cNvCxnSpPr>
          <p:nvPr/>
        </p:nvCxnSpPr>
        <p:spPr bwMode="auto">
          <a:xfrm rot="16200000" flipV="1">
            <a:off x="4879908" y="5098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191000" y="5602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41" name="直接连接符 28"/>
          <p:cNvCxnSpPr>
            <a:cxnSpLocks noChangeShapeType="1"/>
            <a:stCxn id="40" idx="0"/>
            <a:endCxn id="38" idx="3"/>
          </p:cNvCxnSpPr>
          <p:nvPr/>
        </p:nvCxnSpPr>
        <p:spPr bwMode="auto">
          <a:xfrm rot="5400000" flipH="1" flipV="1">
            <a:off x="4220676" y="5224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8" idx="7"/>
            <a:endCxn id="28" idx="2"/>
          </p:cNvCxnSpPr>
          <p:nvPr/>
        </p:nvCxnSpPr>
        <p:spPr bwMode="auto">
          <a:xfrm rot="5400000" flipH="1" flipV="1">
            <a:off x="5497446" y="4043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01000" y="4724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7818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61722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410200" y="4000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4191000" y="487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50" name="直接连接符 28"/>
          <p:cNvCxnSpPr>
            <a:cxnSpLocks noChangeShapeType="1"/>
            <a:stCxn id="32" idx="1"/>
            <a:endCxn id="28" idx="5"/>
          </p:cNvCxnSpPr>
          <p:nvPr/>
        </p:nvCxnSpPr>
        <p:spPr bwMode="auto">
          <a:xfrm rot="16200000" flipV="1">
            <a:off x="6855485" y="4388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162800" y="4686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762000" y="4114800"/>
            <a:ext cx="22098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6934200" y="4143600"/>
            <a:ext cx="16764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最小生成树的</a:t>
            </a:r>
            <a:r>
              <a:rPr lang="en-US" altLang="zh-CN" dirty="0">
                <a:ea typeface="黑体" pitchFamily="2" charset="-122"/>
              </a:rPr>
              <a:t>MST</a:t>
            </a:r>
            <a:r>
              <a:rPr lang="zh-CN" altLang="en-US" dirty="0">
                <a:ea typeface="黑体" pitchFamily="2" charset="-122"/>
              </a:rPr>
              <a:t>性质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网络</a:t>
            </a:r>
            <a:r>
              <a:rPr lang="en-US" altLang="zh-CN" sz="3200" kern="0" dirty="0">
                <a:latin typeface="+mn-lt"/>
              </a:rPr>
              <a:t>G=(V, E)</a:t>
            </a:r>
            <a:r>
              <a:rPr lang="zh-CN" altLang="en-US" sz="3200" kern="0" dirty="0">
                <a:latin typeface="+mn-lt"/>
              </a:rPr>
              <a:t>，顶点集合</a:t>
            </a:r>
            <a:r>
              <a:rPr lang="en-US" altLang="zh-CN" sz="3200" kern="0" dirty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的真子集：</a:t>
            </a:r>
            <a:r>
              <a:rPr lang="en-US" altLang="zh-CN" sz="3200" kern="0" dirty="0">
                <a:latin typeface="+mn-lt"/>
              </a:rPr>
              <a:t>U</a:t>
            </a:r>
            <a:r>
              <a:rPr lang="zh-CN" altLang="en-US" sz="3200" kern="0" dirty="0">
                <a:latin typeface="+mn-lt"/>
              </a:rPr>
              <a:t>和</a:t>
            </a:r>
            <a:r>
              <a:rPr lang="en-US" altLang="zh-CN" sz="3200" kern="0" dirty="0">
                <a:latin typeface="+mn-lt"/>
              </a:rPr>
              <a:t>V-U</a:t>
            </a:r>
          </a:p>
          <a:p>
            <a:pPr lvl="0"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zh-CN" altLang="en-US" sz="3200" kern="0" dirty="0">
                <a:latin typeface="+mn-lt"/>
              </a:rPr>
              <a:t>有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条边</a:t>
            </a:r>
            <a:r>
              <a:rPr lang="en-US" altLang="zh-CN" sz="3200" kern="0" dirty="0"/>
              <a:t>e=(u, v)</a:t>
            </a:r>
            <a:r>
              <a:rPr lang="zh-CN" altLang="en-US" sz="3200" kern="0" dirty="0"/>
              <a:t>，且</a:t>
            </a:r>
            <a:r>
              <a:rPr lang="en-US" altLang="zh-CN" sz="3200" kern="0" dirty="0"/>
              <a:t>u</a:t>
            </a:r>
            <a:r>
              <a:rPr lang="zh-CN" altLang="en-US" sz="3200" b="1" kern="0" dirty="0"/>
              <a:t>∈</a:t>
            </a:r>
            <a:r>
              <a:rPr lang="en-US" altLang="zh-CN" sz="3200" kern="0" dirty="0">
                <a:solidFill>
                  <a:srgbClr val="0000CC"/>
                </a:solidFill>
              </a:rPr>
              <a:t>U</a:t>
            </a:r>
            <a:r>
              <a:rPr lang="en-US" altLang="zh-CN" sz="3200" kern="0" dirty="0"/>
              <a:t>, v</a:t>
            </a:r>
            <a:r>
              <a:rPr lang="zh-CN" altLang="en-US" sz="3200" b="1" kern="0" dirty="0"/>
              <a:t>∈</a:t>
            </a:r>
            <a:r>
              <a:rPr lang="en-US" altLang="zh-CN" sz="3200" kern="0" dirty="0">
                <a:solidFill>
                  <a:srgbClr val="0000CC"/>
                </a:solidFill>
              </a:rPr>
              <a:t>V-U</a:t>
            </a:r>
            <a:r>
              <a:rPr lang="zh-CN" altLang="en-US" sz="3200" kern="0" dirty="0">
                <a:solidFill>
                  <a:srgbClr val="0000CC"/>
                </a:solidFill>
              </a:rPr>
              <a:t>，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 </a:t>
            </a:r>
            <a:r>
              <a:rPr lang="zh-CN" altLang="en-US" sz="3200" kern="0" dirty="0">
                <a:solidFill>
                  <a:srgbClr val="990099"/>
                </a:solidFill>
              </a:rPr>
              <a:t>若</a:t>
            </a:r>
            <a:r>
              <a:rPr lang="en-US" altLang="zh-CN" sz="3200" kern="0" dirty="0">
                <a:solidFill>
                  <a:srgbClr val="990099"/>
                </a:solidFill>
              </a:rPr>
              <a:t>e</a:t>
            </a:r>
            <a:r>
              <a:rPr lang="zh-CN" altLang="en-US" sz="3200" kern="0" dirty="0">
                <a:solidFill>
                  <a:srgbClr val="990099"/>
                </a:solidFill>
              </a:rPr>
              <a:t>是连通</a:t>
            </a:r>
            <a:r>
              <a:rPr lang="en-US" altLang="zh-CN" sz="3200" kern="0" dirty="0">
                <a:solidFill>
                  <a:srgbClr val="990099"/>
                </a:solidFill>
              </a:rPr>
              <a:t>U</a:t>
            </a:r>
            <a:r>
              <a:rPr lang="zh-CN" altLang="en-US" sz="3200" kern="0" dirty="0">
                <a:solidFill>
                  <a:srgbClr val="990099"/>
                </a:solidFill>
              </a:rPr>
              <a:t>与</a:t>
            </a:r>
            <a:r>
              <a:rPr lang="en-US" altLang="zh-CN" sz="3200" kern="0" dirty="0">
                <a:solidFill>
                  <a:srgbClr val="990099"/>
                </a:solidFill>
              </a:rPr>
              <a:t>V-U</a:t>
            </a:r>
            <a:r>
              <a:rPr lang="zh-CN" altLang="en-US" sz="3200" kern="0" dirty="0">
                <a:solidFill>
                  <a:srgbClr val="990099"/>
                </a:solidFill>
              </a:rPr>
              <a:t>的、权值最小的边</a:t>
            </a:r>
            <a:r>
              <a:rPr lang="en-US" altLang="zh-CN" sz="3200" kern="0" dirty="0">
                <a:solidFill>
                  <a:srgbClr val="990099"/>
                </a:solidFill>
              </a:rPr>
              <a:t>;</a:t>
            </a:r>
            <a:endParaRPr lang="en-US" altLang="zh-CN" sz="32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685800" y="3352800"/>
            <a:ext cx="8305800" cy="6096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+mn-lt"/>
              </a:rPr>
              <a:t>则最小生成树一定包含 最小边</a:t>
            </a:r>
            <a:r>
              <a:rPr lang="en-US" altLang="zh-CN" sz="3200" kern="0" dirty="0">
                <a:solidFill>
                  <a:schemeClr val="bg1"/>
                </a:solidFill>
                <a:latin typeface="+mn-lt"/>
              </a:rPr>
              <a:t>e=(u, v);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4495800" y="2997000"/>
            <a:ext cx="381000" cy="432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20" idx="6"/>
            <a:endCxn id="27" idx="2"/>
          </p:cNvCxnSpPr>
          <p:nvPr/>
        </p:nvCxnSpPr>
        <p:spPr bwMode="auto">
          <a:xfrm>
            <a:off x="1447800" y="4527600"/>
            <a:ext cx="5791200" cy="2412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1" idx="6"/>
            <a:endCxn id="27" idx="3"/>
          </p:cNvCxnSpPr>
          <p:nvPr/>
        </p:nvCxnSpPr>
        <p:spPr bwMode="auto">
          <a:xfrm flipV="1">
            <a:off x="2286000" y="4845168"/>
            <a:ext cx="4986478" cy="215832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6"/>
            <a:endCxn id="25" idx="2"/>
          </p:cNvCxnSpPr>
          <p:nvPr/>
        </p:nvCxnSpPr>
        <p:spPr bwMode="auto">
          <a:xfrm flipV="1">
            <a:off x="1371600" y="5607000"/>
            <a:ext cx="6324600" cy="63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 flipH="1">
            <a:off x="3505200" y="4495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e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 bwMode="auto">
          <a:xfrm flipH="1">
            <a:off x="5181600" y="4191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</a:t>
            </a:r>
            <a:r>
              <a:rPr lang="en-US" altLang="zh-CN" sz="3200" kern="0" baseline="30000" dirty="0">
                <a:latin typeface="+mn-lt"/>
              </a:rPr>
              <a:t>#</a:t>
            </a: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 flipH="1">
            <a:off x="5029200" y="54864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</a:t>
            </a:r>
            <a:r>
              <a:rPr lang="en-US" altLang="zh-CN" sz="4000" kern="0" dirty="0">
                <a:latin typeface="+mn-lt"/>
              </a:rPr>
              <a:t>*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219200" y="4419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57400" y="4953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143000" y="5562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96200" y="5499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239000" y="46608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21" idx="5"/>
            <a:endCxn id="25" idx="0"/>
          </p:cNvCxnSpPr>
          <p:nvPr/>
        </p:nvCxnSpPr>
        <p:spPr bwMode="auto">
          <a:xfrm rot="16200000" flipH="1">
            <a:off x="4850695" y="2539195"/>
            <a:ext cx="361632" cy="555797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12"/>
          <p:cNvSpPr txBox="1">
            <a:spLocks noChangeArrowheads="1"/>
          </p:cNvSpPr>
          <p:nvPr/>
        </p:nvSpPr>
        <p:spPr bwMode="auto">
          <a:xfrm flipH="1">
            <a:off x="5867400" y="48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e^</a:t>
            </a:r>
          </a:p>
        </p:txBody>
      </p:sp>
      <p:sp>
        <p:nvSpPr>
          <p:cNvPr id="43" name="矩形 42"/>
          <p:cNvSpPr/>
          <p:nvPr/>
        </p:nvSpPr>
        <p:spPr>
          <a:xfrm>
            <a:off x="838200" y="48006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3399"/>
                </a:solidFill>
              </a:rPr>
              <a:t>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42809" y="4762779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3399"/>
                </a:solidFill>
              </a:rPr>
              <a:t>V-U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/>
      <p:bldP spid="32" grpId="0"/>
      <p:bldP spid="37" grpId="0"/>
      <p:bldP spid="20" grpId="0" animBg="1"/>
      <p:bldP spid="21" grpId="0" animBg="1"/>
      <p:bldP spid="22" grpId="0" animBg="1"/>
      <p:bldP spid="25" grpId="0" animBg="1"/>
      <p:bldP spid="27" grpId="0" animBg="1"/>
      <p:bldP spid="42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原图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>
                <a:latin typeface="+mn-lt"/>
              </a:rPr>
              <a:t>：</a:t>
            </a:r>
            <a:r>
              <a:rPr lang="en-US" altLang="zh-CN" sz="3200" kern="0" dirty="0">
                <a:latin typeface="+mn-lt"/>
              </a:rPr>
              <a:t>n</a:t>
            </a:r>
            <a:r>
              <a:rPr lang="zh-CN" altLang="en-US" sz="3200" kern="0" dirty="0">
                <a:latin typeface="+mn-lt"/>
              </a:rPr>
              <a:t>个顶点，</a:t>
            </a:r>
            <a:r>
              <a:rPr lang="en-US" altLang="zh-CN" sz="3200" kern="0" dirty="0">
                <a:latin typeface="+mn-lt"/>
              </a:rPr>
              <a:t>M</a:t>
            </a:r>
            <a:r>
              <a:rPr lang="zh-CN" altLang="en-US" sz="3200" kern="0" dirty="0">
                <a:latin typeface="+mn-lt"/>
              </a:rPr>
              <a:t>条边；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最小生成树的构造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3434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Prim</a:t>
            </a:r>
            <a:r>
              <a:rPr lang="zh-CN" altLang="en-US" sz="3200" kern="0" dirty="0">
                <a:latin typeface="+mn-lt"/>
              </a:rPr>
              <a:t>算法 </a:t>
            </a:r>
            <a:r>
              <a:rPr lang="en-US" altLang="zh-CN" sz="3200" kern="0" dirty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/>
              <a:t>Kruskal</a:t>
            </a:r>
            <a:r>
              <a:rPr lang="zh-CN" altLang="en-US" sz="3200" kern="0" dirty="0"/>
              <a:t>算法</a:t>
            </a:r>
            <a:r>
              <a:rPr lang="en-US" altLang="zh-CN" sz="3200" kern="0" dirty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最小生成树 </a:t>
            </a:r>
            <a:r>
              <a:rPr lang="en-US" altLang="zh-CN" sz="3200" kern="0" dirty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>
                <a:solidFill>
                  <a:srgbClr val="0000CC"/>
                </a:solidFill>
              </a:rPr>
              <a:t>，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共有：</a:t>
            </a:r>
            <a:endParaRPr lang="en-US" altLang="zh-CN" sz="3200" kern="0" dirty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初始：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6019800" y="38100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590800"/>
            <a:ext cx="6477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990099"/>
                </a:solidFill>
              </a:rPr>
              <a:t>U={n</a:t>
            </a:r>
            <a:r>
              <a:rPr lang="zh-CN" altLang="en-US" sz="3200" kern="0" dirty="0">
                <a:solidFill>
                  <a:srgbClr val="990099"/>
                </a:solidFill>
              </a:rPr>
              <a:t>个顶点</a:t>
            </a:r>
            <a:r>
              <a:rPr lang="en-US" altLang="zh-CN" sz="3200" kern="0" dirty="0">
                <a:solidFill>
                  <a:srgbClr val="990099"/>
                </a:solidFill>
              </a:rPr>
              <a:t>},  TE={n-1</a:t>
            </a:r>
            <a:r>
              <a:rPr lang="zh-CN" altLang="en-US" sz="3200" kern="0" dirty="0">
                <a:solidFill>
                  <a:srgbClr val="990099"/>
                </a:solidFill>
              </a:rPr>
              <a:t>条边</a:t>
            </a:r>
            <a:r>
              <a:rPr lang="en-US" altLang="zh-CN" sz="3200" kern="0" dirty="0">
                <a:solidFill>
                  <a:srgbClr val="990099"/>
                </a:solidFill>
              </a:rPr>
              <a:t>}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3156025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428000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029200"/>
            <a:ext cx="182614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加边法；</a:t>
            </a:r>
            <a:endParaRPr lang="en-US" altLang="zh-CN" sz="3200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9" grpId="0"/>
      <p:bldP spid="10" grpId="0"/>
      <p:bldP spid="11" grpId="0"/>
      <p:bldP spid="12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Prim</a:t>
            </a:r>
            <a:r>
              <a:rPr lang="zh-CN" altLang="en-US" dirty="0">
                <a:ea typeface="黑体" pitchFamily="2" charset="-122"/>
              </a:rPr>
              <a:t>算法构造最小生成树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>
                <a:latin typeface="+mn-lt"/>
              </a:rPr>
              <a:t> 原图 </a:t>
            </a:r>
            <a:r>
              <a:rPr lang="en-US" altLang="zh-CN" sz="3200" kern="0" dirty="0">
                <a:latin typeface="+mn-lt"/>
              </a:rPr>
              <a:t>G=(V, E)</a:t>
            </a:r>
            <a:r>
              <a:rPr lang="zh-CN" altLang="en-US" sz="3200" kern="0" dirty="0">
                <a:latin typeface="+mn-lt"/>
              </a:rPr>
              <a:t>，</a:t>
            </a:r>
            <a:r>
              <a:rPr lang="zh-CN" altLang="en-US" sz="3200" kern="0" dirty="0"/>
              <a:t>最小生成树 </a:t>
            </a:r>
            <a:r>
              <a:rPr lang="en-US" altLang="zh-CN" sz="3200" kern="0" dirty="0"/>
              <a:t>T=(U, TE)</a:t>
            </a:r>
            <a:endParaRPr lang="en-US" altLang="zh-CN" sz="3200" kern="0" dirty="0">
              <a:latin typeface="+mn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990099"/>
                </a:solidFill>
              </a:rPr>
              <a:t>     初始：</a:t>
            </a:r>
            <a:r>
              <a:rPr lang="en-US" altLang="zh-CN" sz="3200" kern="0" dirty="0">
                <a:solidFill>
                  <a:srgbClr val="990099"/>
                </a:solidFill>
              </a:rPr>
              <a:t>U={v</a:t>
            </a:r>
            <a:r>
              <a:rPr lang="en-US" altLang="zh-CN" sz="3200" kern="0" baseline="-25000" dirty="0">
                <a:solidFill>
                  <a:srgbClr val="990099"/>
                </a:solidFill>
              </a:rPr>
              <a:t>0</a:t>
            </a:r>
            <a:r>
              <a:rPr lang="en-US" altLang="zh-CN" sz="3200" kern="0" dirty="0">
                <a:solidFill>
                  <a:srgbClr val="990099"/>
                </a:solidFill>
              </a:rPr>
              <a:t>} , TE=Null; </a:t>
            </a:r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(2) </a:t>
            </a:r>
            <a:r>
              <a:rPr lang="zh-CN" altLang="en-US" sz="3200" kern="0" dirty="0"/>
              <a:t>在连接“顶点集合</a:t>
            </a:r>
            <a:r>
              <a:rPr lang="en-US" altLang="zh-CN" sz="3200" kern="0" dirty="0"/>
              <a:t>U</a:t>
            </a:r>
            <a:r>
              <a:rPr lang="zh-CN" altLang="en-US" sz="3200" kern="0" dirty="0"/>
              <a:t>与</a:t>
            </a:r>
            <a:r>
              <a:rPr lang="en-US" altLang="zh-CN" sz="3200" kern="0" dirty="0"/>
              <a:t>V-U</a:t>
            </a:r>
            <a:r>
              <a:rPr lang="zh-CN" altLang="en-US" sz="3200" kern="0" dirty="0"/>
              <a:t>”的所有边中，</a:t>
            </a:r>
            <a:endParaRPr lang="en-US" altLang="zh-CN" sz="3200" kern="0" dirty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</a:t>
            </a:r>
            <a:r>
              <a:rPr lang="zh-CN" altLang="en-US" sz="3200" kern="0" dirty="0"/>
              <a:t>选</a:t>
            </a:r>
            <a:endParaRPr lang="en-US" altLang="zh-CN" sz="3200" kern="0" dirty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</a:t>
            </a:r>
            <a:r>
              <a:rPr lang="zh-CN" altLang="en-US" sz="3200" kern="0" dirty="0"/>
              <a:t>并</a:t>
            </a:r>
            <a:endParaRPr lang="en-US" altLang="zh-CN" sz="3200" kern="0" dirty="0"/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(3) </a:t>
            </a:r>
            <a:r>
              <a:rPr lang="zh-CN" altLang="en-US" sz="3200" kern="0" dirty="0"/>
              <a:t>重复</a:t>
            </a:r>
            <a:r>
              <a:rPr lang="en-US" altLang="zh-CN" sz="3200" kern="0" dirty="0"/>
              <a:t>(2)</a:t>
            </a:r>
            <a:r>
              <a:rPr lang="zh-CN" altLang="en-US" sz="3200" kern="0" dirty="0"/>
              <a:t>，直到 </a:t>
            </a:r>
            <a:r>
              <a:rPr lang="en-US" altLang="zh-CN" sz="3200" kern="0" dirty="0"/>
              <a:t>U=V</a:t>
            </a:r>
            <a:r>
              <a:rPr lang="zh-CN" altLang="en-US" sz="3200" kern="0" dirty="0"/>
              <a:t>，结束。</a:t>
            </a:r>
            <a:endParaRPr lang="en-US" altLang="zh-CN" sz="3200" kern="0" dirty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6354000" y="3669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848600" y="36497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201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667017" y="4665900"/>
            <a:ext cx="1197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001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858000" y="3901724"/>
            <a:ext cx="9906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972969" y="4654169"/>
            <a:ext cx="1113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705600" y="5529674"/>
            <a:ext cx="12954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296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1628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162800" y="33539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4770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803623" y="4080298"/>
            <a:ext cx="1251755" cy="1290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1600" y="32545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0000CC"/>
                </a:solidFill>
              </a:rPr>
              <a:t>权值最小的边</a:t>
            </a:r>
            <a:r>
              <a:rPr lang="en-US" altLang="zh-CN" sz="3200" kern="0" dirty="0">
                <a:solidFill>
                  <a:srgbClr val="0000CC"/>
                </a:solidFill>
              </a:rPr>
              <a:t>(u, v)</a:t>
            </a:r>
            <a:r>
              <a:rPr lang="zh-CN" altLang="en-US" sz="3200" kern="0" dirty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>
                <a:solidFill>
                  <a:srgbClr val="0000CC"/>
                </a:solidFill>
              </a:rPr>
              <a:t>TE,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1600" y="3928939"/>
            <a:ext cx="4419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0000CC"/>
                </a:solidFill>
              </a:rPr>
              <a:t>将顶点</a:t>
            </a:r>
            <a:r>
              <a:rPr lang="en-US" altLang="zh-CN" sz="3200" kern="0" dirty="0">
                <a:solidFill>
                  <a:srgbClr val="0000CC"/>
                </a:solidFill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>
                <a:solidFill>
                  <a:srgbClr val="0000CC"/>
                </a:solidFill>
              </a:rPr>
              <a:t>U</a:t>
            </a:r>
            <a:r>
              <a:rPr lang="zh-CN" altLang="en-US" sz="3200" kern="0" dirty="0">
                <a:solidFill>
                  <a:srgbClr val="0000CC"/>
                </a:solidFill>
              </a:rPr>
              <a:t>中；</a:t>
            </a:r>
            <a:r>
              <a:rPr lang="en-US" altLang="zh-CN" sz="3200" kern="0" dirty="0">
                <a:solidFill>
                  <a:srgbClr val="0000CC"/>
                </a:solidFill>
              </a:rPr>
              <a:t> 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1676400" y="203980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743200" y="14860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62000" y="302909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7" name="直接连接符 6"/>
          <p:cNvCxnSpPr>
            <a:cxnSpLocks noChangeShapeType="1"/>
            <a:stCxn id="5" idx="5"/>
            <a:endCxn id="8" idx="0"/>
          </p:cNvCxnSpPr>
          <p:nvPr/>
        </p:nvCxnSpPr>
        <p:spPr bwMode="auto">
          <a:xfrm rot="5400000">
            <a:off x="2544509" y="2300549"/>
            <a:ext cx="1070109" cy="3679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590800" y="30195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9" name="直接连接符 28"/>
          <p:cNvCxnSpPr>
            <a:cxnSpLocks noChangeShapeType="1"/>
            <a:stCxn id="5" idx="3"/>
            <a:endCxn id="4" idx="6"/>
          </p:cNvCxnSpPr>
          <p:nvPr/>
        </p:nvCxnSpPr>
        <p:spPr bwMode="auto">
          <a:xfrm rot="5400000">
            <a:off x="2378334" y="1857124"/>
            <a:ext cx="361806" cy="546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3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221308" y="2564235"/>
            <a:ext cx="605384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1371600" y="3291029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8956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3622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38200" y="885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828800" y="275258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" name="直接连接符 28"/>
          <p:cNvCxnSpPr>
            <a:cxnSpLocks noChangeShapeType="1"/>
            <a:stCxn id="8" idx="1"/>
            <a:endCxn id="4" idx="5"/>
          </p:cNvCxnSpPr>
          <p:nvPr/>
        </p:nvCxnSpPr>
        <p:spPr bwMode="auto">
          <a:xfrm rot="16200000" flipV="1">
            <a:off x="2140471" y="2559473"/>
            <a:ext cx="595859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676400" y="876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9" name="直接连接符 28"/>
          <p:cNvCxnSpPr>
            <a:cxnSpLocks noChangeShapeType="1"/>
            <a:stCxn id="18" idx="4"/>
            <a:endCxn id="4" idx="0"/>
          </p:cNvCxnSpPr>
          <p:nvPr/>
        </p:nvCxnSpPr>
        <p:spPr bwMode="auto">
          <a:xfrm rot="5400000">
            <a:off x="1670983" y="172958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717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4" idx="2"/>
          </p:cNvCxnSpPr>
          <p:nvPr/>
        </p:nvCxnSpPr>
        <p:spPr bwMode="auto">
          <a:xfrm rot="16200000" flipH="1">
            <a:off x="1188923" y="1823786"/>
            <a:ext cx="276081" cy="698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28"/>
          <p:cNvCxnSpPr>
            <a:cxnSpLocks noChangeShapeType="1"/>
            <a:stCxn id="22" idx="4"/>
            <a:endCxn id="6" idx="0"/>
          </p:cNvCxnSpPr>
          <p:nvPr/>
        </p:nvCxnSpPr>
        <p:spPr bwMode="auto">
          <a:xfrm rot="16200000" flipH="1">
            <a:off x="457200" y="2419492"/>
            <a:ext cx="9144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28"/>
          <p:cNvCxnSpPr>
            <a:cxnSpLocks noChangeShapeType="1"/>
            <a:stCxn id="18" idx="2"/>
            <a:endCxn id="22" idx="0"/>
          </p:cNvCxnSpPr>
          <p:nvPr/>
        </p:nvCxnSpPr>
        <p:spPr bwMode="auto">
          <a:xfrm rot="10800000" flipV="1">
            <a:off x="762000" y="1147905"/>
            <a:ext cx="914400" cy="4238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18" idx="6"/>
            <a:endCxn id="5" idx="0"/>
          </p:cNvCxnSpPr>
          <p:nvPr/>
        </p:nvCxnSpPr>
        <p:spPr bwMode="auto">
          <a:xfrm>
            <a:off x="2286000" y="1147905"/>
            <a:ext cx="762000" cy="338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2590800" y="809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2362200" y="1571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1143000" y="1647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1676400" y="14193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609600" y="2409967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143000" y="2409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48006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8006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56" name="直接连接符 28"/>
          <p:cNvCxnSpPr>
            <a:cxnSpLocks noChangeShapeType="1"/>
            <a:stCxn id="55" idx="4"/>
            <a:endCxn id="54" idx="0"/>
          </p:cNvCxnSpPr>
          <p:nvPr/>
        </p:nvCxnSpPr>
        <p:spPr bwMode="auto">
          <a:xfrm rot="5400000">
            <a:off x="47951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8006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9342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60" name="直接连接符 28"/>
          <p:cNvCxnSpPr>
            <a:cxnSpLocks noChangeShapeType="1"/>
            <a:stCxn id="59" idx="4"/>
            <a:endCxn id="58" idx="0"/>
          </p:cNvCxnSpPr>
          <p:nvPr/>
        </p:nvCxnSpPr>
        <p:spPr bwMode="auto">
          <a:xfrm rot="5400000">
            <a:off x="69287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9342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61674" y="29811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633074" y="2333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62" idx="1"/>
            <a:endCxn id="58" idx="5"/>
          </p:cNvCxnSpPr>
          <p:nvPr/>
        </p:nvCxnSpPr>
        <p:spPr bwMode="auto">
          <a:xfrm rot="16200000" flipV="1">
            <a:off x="7413818" y="2523567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990600" y="49717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90600" y="38084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68" name="直接连接符 28"/>
          <p:cNvCxnSpPr>
            <a:cxnSpLocks noChangeShapeType="1"/>
            <a:stCxn id="67" idx="4"/>
            <a:endCxn id="66" idx="0"/>
          </p:cNvCxnSpPr>
          <p:nvPr/>
        </p:nvCxnSpPr>
        <p:spPr bwMode="auto">
          <a:xfrm rot="5400000">
            <a:off x="985183" y="46615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990600" y="43513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918074" y="59335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1689474" y="52860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2" name="直接连接符 28"/>
          <p:cNvCxnSpPr>
            <a:cxnSpLocks noChangeShapeType="1"/>
            <a:stCxn id="70" idx="1"/>
            <a:endCxn id="66" idx="5"/>
          </p:cNvCxnSpPr>
          <p:nvPr/>
        </p:nvCxnSpPr>
        <p:spPr bwMode="auto">
          <a:xfrm rot="16200000" flipV="1">
            <a:off x="1470218" y="54758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2057400" y="44180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74" name="直接连接符 73"/>
          <p:cNvCxnSpPr>
            <a:cxnSpLocks noChangeShapeType="1"/>
            <a:stCxn id="73" idx="5"/>
            <a:endCxn id="70" idx="0"/>
          </p:cNvCxnSpPr>
          <p:nvPr/>
        </p:nvCxnSpPr>
        <p:spPr bwMode="auto">
          <a:xfrm rot="5400000">
            <a:off x="1874256" y="52300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286000" y="52945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Oval 30"/>
          <p:cNvSpPr>
            <a:spLocks noChangeArrowheads="1"/>
          </p:cNvSpPr>
          <p:nvPr/>
        </p:nvSpPr>
        <p:spPr bwMode="auto">
          <a:xfrm>
            <a:off x="41148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41148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59" idx="0"/>
          </p:cNvCxnSpPr>
          <p:nvPr/>
        </p:nvCxnSpPr>
        <p:spPr bwMode="auto">
          <a:xfrm rot="5400000">
            <a:off x="41093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41148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Oval 30"/>
          <p:cNvSpPr>
            <a:spLocks noChangeArrowheads="1"/>
          </p:cNvSpPr>
          <p:nvPr/>
        </p:nvSpPr>
        <p:spPr bwMode="auto">
          <a:xfrm>
            <a:off x="50422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48136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5" name="直接连接符 28"/>
          <p:cNvCxnSpPr>
            <a:cxnSpLocks noChangeShapeType="1"/>
            <a:stCxn id="163" idx="1"/>
            <a:endCxn id="159" idx="5"/>
          </p:cNvCxnSpPr>
          <p:nvPr/>
        </p:nvCxnSpPr>
        <p:spPr bwMode="auto">
          <a:xfrm rot="16200000" flipV="1">
            <a:off x="45944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51816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67" name="直接连接符 166"/>
          <p:cNvCxnSpPr>
            <a:cxnSpLocks noChangeShapeType="1"/>
            <a:stCxn id="166" idx="5"/>
            <a:endCxn id="163" idx="0"/>
          </p:cNvCxnSpPr>
          <p:nvPr/>
        </p:nvCxnSpPr>
        <p:spPr bwMode="auto">
          <a:xfrm rot="5400000">
            <a:off x="49984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5562600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Oval 30"/>
          <p:cNvSpPr>
            <a:spLocks noChangeArrowheads="1"/>
          </p:cNvSpPr>
          <p:nvPr/>
        </p:nvSpPr>
        <p:spPr bwMode="auto">
          <a:xfrm>
            <a:off x="29718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70" name="直接连接符 28"/>
          <p:cNvCxnSpPr>
            <a:cxnSpLocks noChangeShapeType="1"/>
            <a:stCxn id="169" idx="5"/>
            <a:endCxn id="159" idx="2"/>
          </p:cNvCxnSpPr>
          <p:nvPr/>
        </p:nvCxnSpPr>
        <p:spPr bwMode="auto">
          <a:xfrm rot="16200000" flipH="1">
            <a:off x="36338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36576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3152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73152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76" name="直接连接符 28"/>
          <p:cNvCxnSpPr>
            <a:cxnSpLocks noChangeShapeType="1"/>
            <a:stCxn id="175" idx="4"/>
            <a:endCxn id="174" idx="0"/>
          </p:cNvCxnSpPr>
          <p:nvPr/>
        </p:nvCxnSpPr>
        <p:spPr bwMode="auto">
          <a:xfrm rot="5400000">
            <a:off x="73097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73152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8" name="Oval 30"/>
          <p:cNvSpPr>
            <a:spLocks noChangeArrowheads="1"/>
          </p:cNvSpPr>
          <p:nvPr/>
        </p:nvSpPr>
        <p:spPr bwMode="auto">
          <a:xfrm>
            <a:off x="82426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79" name="Text Box 32"/>
          <p:cNvSpPr txBox="1">
            <a:spLocks noChangeArrowheads="1"/>
          </p:cNvSpPr>
          <p:nvPr/>
        </p:nvSpPr>
        <p:spPr bwMode="auto">
          <a:xfrm>
            <a:off x="80140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0" name="直接连接符 28"/>
          <p:cNvCxnSpPr>
            <a:cxnSpLocks noChangeShapeType="1"/>
            <a:stCxn id="178" idx="1"/>
            <a:endCxn id="174" idx="5"/>
          </p:cNvCxnSpPr>
          <p:nvPr/>
        </p:nvCxnSpPr>
        <p:spPr bwMode="auto">
          <a:xfrm rot="16200000" flipV="1">
            <a:off x="77948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83820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82" name="直接连接符 181"/>
          <p:cNvCxnSpPr>
            <a:cxnSpLocks noChangeShapeType="1"/>
            <a:stCxn id="181" idx="5"/>
            <a:endCxn id="178" idx="0"/>
          </p:cNvCxnSpPr>
          <p:nvPr/>
        </p:nvCxnSpPr>
        <p:spPr bwMode="auto">
          <a:xfrm rot="5400000">
            <a:off x="81988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3" name="Text Box 32"/>
          <p:cNvSpPr txBox="1">
            <a:spLocks noChangeArrowheads="1"/>
          </p:cNvSpPr>
          <p:nvPr/>
        </p:nvSpPr>
        <p:spPr bwMode="auto">
          <a:xfrm>
            <a:off x="8610601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4" name="Oval 30"/>
          <p:cNvSpPr>
            <a:spLocks noChangeArrowheads="1"/>
          </p:cNvSpPr>
          <p:nvPr/>
        </p:nvSpPr>
        <p:spPr bwMode="auto">
          <a:xfrm>
            <a:off x="61722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85" name="直接连接符 28"/>
          <p:cNvCxnSpPr>
            <a:cxnSpLocks noChangeShapeType="1"/>
            <a:stCxn id="184" idx="5"/>
            <a:endCxn id="174" idx="2"/>
          </p:cNvCxnSpPr>
          <p:nvPr/>
        </p:nvCxnSpPr>
        <p:spPr bwMode="auto">
          <a:xfrm rot="16200000" flipH="1">
            <a:off x="68342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68580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6553200" y="5789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88" name="直接连接符 28"/>
          <p:cNvCxnSpPr>
            <a:cxnSpLocks noChangeShapeType="1"/>
            <a:stCxn id="184" idx="4"/>
            <a:endCxn id="187" idx="0"/>
          </p:cNvCxnSpPr>
          <p:nvPr/>
        </p:nvCxnSpPr>
        <p:spPr bwMode="auto">
          <a:xfrm rot="16200000" flipH="1">
            <a:off x="6226314" y="5157926"/>
            <a:ext cx="88237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Text Box 32"/>
          <p:cNvSpPr txBox="1">
            <a:spLocks noChangeArrowheads="1"/>
          </p:cNvSpPr>
          <p:nvPr/>
        </p:nvSpPr>
        <p:spPr bwMode="auto">
          <a:xfrm>
            <a:off x="6400800" y="51704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5400000">
            <a:off x="1333103" y="5218509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连接符 193"/>
          <p:cNvCxnSpPr/>
          <p:nvPr/>
        </p:nvCxnSpPr>
        <p:spPr bwMode="auto">
          <a:xfrm rot="5400000">
            <a:off x="4532709" y="5217715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椭圆 81"/>
          <p:cNvSpPr/>
          <p:nvPr/>
        </p:nvSpPr>
        <p:spPr bwMode="auto">
          <a:xfrm>
            <a:off x="1295400" y="809767"/>
            <a:ext cx="12954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5400000">
            <a:off x="969150" y="1169317"/>
            <a:ext cx="2019300" cy="1224000"/>
          </a:xfrm>
          <a:prstGeom prst="ellipse">
            <a:avLst/>
          </a:prstGeom>
          <a:noFill/>
          <a:ln w="28575" cap="flat" cmpd="sng" algn="ctr">
            <a:solidFill>
              <a:srgbClr val="CC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962167" y="450376"/>
            <a:ext cx="2681786" cy="3666699"/>
          </a:xfrm>
          <a:custGeom>
            <a:avLst/>
            <a:gdLst>
              <a:gd name="connsiteX0" fmla="*/ 416257 w 2681786"/>
              <a:gd name="connsiteY0" fmla="*/ 232012 h 3666699"/>
              <a:gd name="connsiteX1" fmla="*/ 279779 w 2681786"/>
              <a:gd name="connsiteY1" fmla="*/ 1910687 h 3666699"/>
              <a:gd name="connsiteX2" fmla="*/ 2094932 w 2681786"/>
              <a:gd name="connsiteY2" fmla="*/ 3603009 h 3666699"/>
              <a:gd name="connsiteX3" fmla="*/ 2545308 w 2681786"/>
              <a:gd name="connsiteY3" fmla="*/ 2292824 h 3666699"/>
              <a:gd name="connsiteX4" fmla="*/ 1276066 w 2681786"/>
              <a:gd name="connsiteY4" fmla="*/ 1569493 h 3666699"/>
              <a:gd name="connsiteX5" fmla="*/ 1644555 w 2681786"/>
              <a:gd name="connsiteY5" fmla="*/ 518615 h 3666699"/>
              <a:gd name="connsiteX6" fmla="*/ 416257 w 2681786"/>
              <a:gd name="connsiteY6" fmla="*/ 232012 h 366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786" h="3666699">
                <a:moveTo>
                  <a:pt x="416257" y="232012"/>
                </a:moveTo>
                <a:cubicBezTo>
                  <a:pt x="188794" y="464024"/>
                  <a:pt x="0" y="1348854"/>
                  <a:pt x="279779" y="1910687"/>
                </a:cubicBezTo>
                <a:cubicBezTo>
                  <a:pt x="559558" y="2472520"/>
                  <a:pt x="1717344" y="3539319"/>
                  <a:pt x="2094932" y="3603009"/>
                </a:cubicBezTo>
                <a:cubicBezTo>
                  <a:pt x="2472520" y="3666699"/>
                  <a:pt x="2681786" y="2631743"/>
                  <a:pt x="2545308" y="2292824"/>
                </a:cubicBezTo>
                <a:cubicBezTo>
                  <a:pt x="2408830" y="1953905"/>
                  <a:pt x="1426191" y="1865194"/>
                  <a:pt x="1276066" y="1569493"/>
                </a:cubicBezTo>
                <a:cubicBezTo>
                  <a:pt x="1125941" y="1273792"/>
                  <a:pt x="1783307" y="741528"/>
                  <a:pt x="1644555" y="518615"/>
                </a:cubicBezTo>
                <a:cubicBezTo>
                  <a:pt x="1505803" y="295702"/>
                  <a:pt x="643720" y="0"/>
                  <a:pt x="416257" y="232012"/>
                </a:cubicBezTo>
                <a:close/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239672" y="468573"/>
            <a:ext cx="3073020" cy="4012442"/>
          </a:xfrm>
          <a:custGeom>
            <a:avLst/>
            <a:gdLst>
              <a:gd name="connsiteX0" fmla="*/ 1694597 w 3073020"/>
              <a:gd name="connsiteY0" fmla="*/ 191069 h 4012442"/>
              <a:gd name="connsiteX1" fmla="*/ 493594 w 3073020"/>
              <a:gd name="connsiteY1" fmla="*/ 177421 h 4012442"/>
              <a:gd name="connsiteX2" fmla="*/ 2274 w 3073020"/>
              <a:gd name="connsiteY2" fmla="*/ 1255594 h 4012442"/>
              <a:gd name="connsiteX3" fmla="*/ 507241 w 3073020"/>
              <a:gd name="connsiteY3" fmla="*/ 3070746 h 4012442"/>
              <a:gd name="connsiteX4" fmla="*/ 2690883 w 3073020"/>
              <a:gd name="connsiteY4" fmla="*/ 3603009 h 4012442"/>
              <a:gd name="connsiteX5" fmla="*/ 2800065 w 3073020"/>
              <a:gd name="connsiteY5" fmla="*/ 614149 h 4012442"/>
              <a:gd name="connsiteX6" fmla="*/ 1599062 w 3073020"/>
              <a:gd name="connsiteY6" fmla="*/ 191069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3020" h="4012442">
                <a:moveTo>
                  <a:pt x="1694597" y="191069"/>
                </a:moveTo>
                <a:cubicBezTo>
                  <a:pt x="1235122" y="95534"/>
                  <a:pt x="775648" y="0"/>
                  <a:pt x="493594" y="177421"/>
                </a:cubicBezTo>
                <a:cubicBezTo>
                  <a:pt x="211540" y="354842"/>
                  <a:pt x="0" y="773373"/>
                  <a:pt x="2274" y="1255594"/>
                </a:cubicBezTo>
                <a:cubicBezTo>
                  <a:pt x="4548" y="1737815"/>
                  <a:pt x="59140" y="2679510"/>
                  <a:pt x="507241" y="3070746"/>
                </a:cubicBezTo>
                <a:cubicBezTo>
                  <a:pt x="955342" y="3461982"/>
                  <a:pt x="2308746" y="4012442"/>
                  <a:pt x="2690883" y="3603009"/>
                </a:cubicBezTo>
                <a:cubicBezTo>
                  <a:pt x="3073020" y="3193576"/>
                  <a:pt x="2982035" y="1182806"/>
                  <a:pt x="2800065" y="614149"/>
                </a:cubicBezTo>
                <a:cubicBezTo>
                  <a:pt x="2618095" y="45492"/>
                  <a:pt x="2108578" y="118280"/>
                  <a:pt x="1599062" y="191069"/>
                </a:cubicBezTo>
              </a:path>
            </a:pathLst>
          </a:custGeom>
          <a:noFill/>
          <a:ln w="28575" cap="flat" cmpd="sng" algn="ctr">
            <a:solidFill>
              <a:srgbClr val="007E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472" y="457200"/>
            <a:ext cx="4012441" cy="3493827"/>
          </a:xfrm>
          <a:custGeom>
            <a:avLst/>
            <a:gdLst>
              <a:gd name="connsiteX0" fmla="*/ 3091218 w 4012441"/>
              <a:gd name="connsiteY0" fmla="*/ 461749 h 3493827"/>
              <a:gd name="connsiteX1" fmla="*/ 730155 w 4012441"/>
              <a:gd name="connsiteY1" fmla="*/ 257033 h 3493827"/>
              <a:gd name="connsiteX2" fmla="*/ 170597 w 4012441"/>
              <a:gd name="connsiteY2" fmla="*/ 2003946 h 3493827"/>
              <a:gd name="connsiteX3" fmla="*/ 1753737 w 4012441"/>
              <a:gd name="connsiteY3" fmla="*/ 2304197 h 3493827"/>
              <a:gd name="connsiteX4" fmla="*/ 2067635 w 4012441"/>
              <a:gd name="connsiteY4" fmla="*/ 3382370 h 3493827"/>
              <a:gd name="connsiteX5" fmla="*/ 3841844 w 4012441"/>
              <a:gd name="connsiteY5" fmla="*/ 2972937 h 3493827"/>
              <a:gd name="connsiteX6" fmla="*/ 3091218 w 4012441"/>
              <a:gd name="connsiteY6" fmla="*/ 461749 h 349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441" h="3493827">
                <a:moveTo>
                  <a:pt x="3091218" y="461749"/>
                </a:moveTo>
                <a:cubicBezTo>
                  <a:pt x="2572603" y="9098"/>
                  <a:pt x="1216925" y="0"/>
                  <a:pt x="730155" y="257033"/>
                </a:cubicBezTo>
                <a:cubicBezTo>
                  <a:pt x="243385" y="514066"/>
                  <a:pt x="0" y="1662752"/>
                  <a:pt x="170597" y="2003946"/>
                </a:cubicBezTo>
                <a:cubicBezTo>
                  <a:pt x="341194" y="2345140"/>
                  <a:pt x="1437564" y="2074460"/>
                  <a:pt x="1753737" y="2304197"/>
                </a:cubicBezTo>
                <a:cubicBezTo>
                  <a:pt x="2069910" y="2533934"/>
                  <a:pt x="1719617" y="3270913"/>
                  <a:pt x="2067635" y="3382370"/>
                </a:cubicBezTo>
                <a:cubicBezTo>
                  <a:pt x="2415653" y="3493827"/>
                  <a:pt x="3671247" y="3464256"/>
                  <a:pt x="3841844" y="2972937"/>
                </a:cubicBezTo>
                <a:cubicBezTo>
                  <a:pt x="4012441" y="2481618"/>
                  <a:pt x="3609833" y="914400"/>
                  <a:pt x="3091218" y="461749"/>
                </a:cubicBezTo>
                <a:close/>
              </a:path>
            </a:pathLst>
          </a:custGeom>
          <a:noFill/>
          <a:ln w="28575" cap="flat" cmpd="sng" algn="ctr">
            <a:solidFill>
              <a:srgbClr val="F56F0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/>
      <p:bldP spid="58" grpId="0" animBg="1"/>
      <p:bldP spid="59" grpId="0" animBg="1"/>
      <p:bldP spid="61" grpId="0"/>
      <p:bldP spid="62" grpId="0" animBg="1"/>
      <p:bldP spid="63" grpId="0"/>
      <p:bldP spid="66" grpId="0" animBg="1"/>
      <p:bldP spid="67" grpId="0" animBg="1"/>
      <p:bldP spid="69" grpId="0"/>
      <p:bldP spid="70" grpId="0" animBg="1"/>
      <p:bldP spid="71" grpId="0"/>
      <p:bldP spid="73" grpId="0" animBg="1"/>
      <p:bldP spid="75" grpId="0"/>
      <p:bldP spid="159" grpId="0" animBg="1"/>
      <p:bldP spid="160" grpId="0" animBg="1"/>
      <p:bldP spid="162" grpId="0"/>
      <p:bldP spid="163" grpId="0" animBg="1"/>
      <p:bldP spid="164" grpId="0"/>
      <p:bldP spid="166" grpId="0" animBg="1"/>
      <p:bldP spid="168" grpId="0"/>
      <p:bldP spid="169" grpId="0" animBg="1"/>
      <p:bldP spid="171" grpId="0"/>
      <p:bldP spid="174" grpId="0" animBg="1"/>
      <p:bldP spid="175" grpId="0" animBg="1"/>
      <p:bldP spid="177" grpId="0"/>
      <p:bldP spid="178" grpId="0" animBg="1"/>
      <p:bldP spid="179" grpId="0"/>
      <p:bldP spid="181" grpId="0" animBg="1"/>
      <p:bldP spid="183" grpId="0"/>
      <p:bldP spid="184" grpId="0" animBg="1"/>
      <p:bldP spid="186" grpId="0"/>
      <p:bldP spid="187" grpId="0" animBg="1"/>
      <p:bldP spid="189" grpId="0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Prim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图（邻接矩阵表示）：顶点表</a:t>
            </a:r>
            <a:r>
              <a:rPr lang="en-US" altLang="zh-CN" sz="3000" kern="0" dirty="0" err="1">
                <a:latin typeface="+mn-lt"/>
              </a:rPr>
              <a:t>vexs</a:t>
            </a:r>
            <a:r>
              <a:rPr lang="en-US" altLang="zh-CN" sz="3000" kern="0" dirty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                </a:t>
            </a:r>
            <a:r>
              <a:rPr lang="zh-CN" altLang="en-US" sz="3000" kern="0" dirty="0">
                <a:latin typeface="+mn-lt"/>
              </a:rPr>
              <a:t>关系矩阵</a:t>
            </a:r>
            <a:r>
              <a:rPr lang="en-US" altLang="zh-CN" sz="3000" kern="0" dirty="0">
                <a:latin typeface="+mn-lt"/>
              </a:rPr>
              <a:t>arcs[n][n]</a:t>
            </a:r>
            <a:r>
              <a:rPr lang="zh-CN" altLang="en-US" sz="3000" kern="0" dirty="0">
                <a:latin typeface="+mn-lt"/>
              </a:rPr>
              <a:t>；</a:t>
            </a:r>
            <a:endParaRPr lang="en-US" altLang="zh-CN" sz="3000" kern="0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mst</a:t>
            </a:r>
            <a:r>
              <a:rPr lang="zh-CN" altLang="en-US" sz="3000" kern="0" dirty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>
                <a:solidFill>
                  <a:srgbClr val="0000CC"/>
                </a:solidFill>
              </a:rPr>
              <a:t>:  </a:t>
            </a:r>
            <a:r>
              <a:rPr lang="zh-CN" altLang="en-US" sz="3000" kern="0" dirty="0"/>
              <a:t>最小生成树的</a:t>
            </a:r>
            <a:r>
              <a:rPr lang="en-US" altLang="zh-CN" sz="3000" kern="0" dirty="0">
                <a:solidFill>
                  <a:srgbClr val="0000CC"/>
                </a:solidFill>
              </a:rPr>
              <a:t>n-1</a:t>
            </a:r>
            <a:r>
              <a:rPr lang="zh-CN" altLang="en-US" sz="3000" kern="0" dirty="0">
                <a:solidFill>
                  <a:srgbClr val="0000CC"/>
                </a:solidFill>
              </a:rPr>
              <a:t>条边、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       </a:t>
            </a:r>
            <a:r>
              <a:rPr lang="zh-CN" altLang="en-US" sz="3000" kern="0" dirty="0"/>
              <a:t>以及，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</a:t>
            </a: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{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 </a:t>
            </a:r>
            <a:r>
              <a:rPr lang="en-US" altLang="zh-CN" sz="3000" kern="0" dirty="0" err="1"/>
              <a:t>start_vex</a:t>
            </a:r>
            <a:r>
              <a:rPr lang="en-US" altLang="zh-CN" sz="3000" kern="0" dirty="0"/>
              <a:t>, </a:t>
            </a:r>
            <a:r>
              <a:rPr lang="en-US" altLang="zh-CN" sz="3000" kern="0" dirty="0" err="1"/>
              <a:t>stop_vex</a:t>
            </a:r>
            <a:r>
              <a:rPr lang="en-US" altLang="zh-CN" sz="3000" kern="0" dirty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AdjType</a:t>
            </a:r>
            <a:r>
              <a:rPr lang="en-US" altLang="zh-CN" sz="3000" kern="0" dirty="0"/>
              <a:t>  weight; </a:t>
            </a:r>
            <a:r>
              <a:rPr lang="zh-CN" altLang="en-US" sz="3000" kern="0" dirty="0"/>
              <a:t> </a:t>
            </a:r>
            <a:r>
              <a:rPr lang="en-US" altLang="zh-CN" sz="3000" kern="0" dirty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  <a:r>
              <a:rPr lang="en-US" altLang="zh-CN" sz="3000" kern="0" dirty="0">
                <a:solidFill>
                  <a:srgbClr val="990099"/>
                </a:solidFill>
              </a:rPr>
              <a:t>Edge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zh-CN" altLang="en-US" kern="0" dirty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>
                <a:solidFill>
                  <a:srgbClr val="008000"/>
                </a:solidFill>
              </a:rPr>
              <a:t>: (</a:t>
            </a:r>
            <a:r>
              <a:rPr lang="zh-CN" altLang="en-US" kern="0" dirty="0">
                <a:solidFill>
                  <a:srgbClr val="008000"/>
                </a:solidFill>
              </a:rPr>
              <a:t>边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权重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</a:rPr>
              <a:t>边：</a:t>
            </a:r>
            <a:r>
              <a:rPr lang="en-US" altLang="zh-CN" kern="0" dirty="0">
                <a:solidFill>
                  <a:srgbClr val="008000"/>
                </a:solidFill>
              </a:rPr>
              <a:t>(</a:t>
            </a:r>
            <a:r>
              <a:rPr lang="zh-CN" altLang="en-US" kern="0" dirty="0">
                <a:solidFill>
                  <a:srgbClr val="008000"/>
                </a:solidFill>
              </a:rPr>
              <a:t>起点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终点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各边</a:t>
            </a:r>
            <a:r>
              <a:rPr lang="zh-CN" altLang="en-US" sz="3000" kern="0" dirty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629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/>
              <a:t>mst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</a:t>
            </a:r>
            <a:r>
              <a:rPr lang="zh-CN" altLang="en-US" sz="3000" kern="0" dirty="0"/>
              <a:t>是加入</a:t>
            </a:r>
            <a:r>
              <a:rPr lang="en-US" altLang="zh-CN" sz="3000" kern="0" dirty="0"/>
              <a:t>TE</a:t>
            </a:r>
            <a:r>
              <a:rPr lang="zh-CN" altLang="en-US" sz="3000" kern="0" dirty="0"/>
              <a:t>的第</a:t>
            </a:r>
            <a:r>
              <a:rPr lang="en-US" altLang="zh-CN" sz="3000" kern="0" dirty="0" err="1"/>
              <a:t>i</a:t>
            </a:r>
            <a:r>
              <a:rPr lang="zh-CN" altLang="en-US" sz="3000" kern="0" dirty="0"/>
              <a:t>条边</a:t>
            </a:r>
            <a:r>
              <a:rPr lang="en-US" altLang="zh-CN" sz="3000" kern="0" dirty="0"/>
              <a:t>(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=0,1,…)</a:t>
            </a:r>
            <a:r>
              <a:rPr lang="en-US" altLang="zh-CN" sz="3000" kern="0" dirty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en-US" altLang="zh-CN" kern="0" dirty="0" err="1">
                <a:solidFill>
                  <a:srgbClr val="990099"/>
                </a:solidFill>
              </a:rPr>
              <a:t>mst</a:t>
            </a:r>
            <a:r>
              <a:rPr lang="zh-CN" altLang="en-US" kern="0" dirty="0">
                <a:solidFill>
                  <a:srgbClr val="990099"/>
                </a:solidFill>
              </a:rPr>
              <a:t>数组声明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2209800"/>
            <a:ext cx="8763000" cy="1905000"/>
          </a:xfrm>
          <a:prstGeom prst="rect">
            <a:avLst/>
          </a:prstGeom>
          <a:noFill/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8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Prim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图（邻接矩阵表示）：顶点表</a:t>
            </a:r>
            <a:r>
              <a:rPr lang="en-US" altLang="zh-CN" sz="3000" kern="0" dirty="0" err="1">
                <a:latin typeface="+mn-lt"/>
              </a:rPr>
              <a:t>vexs</a:t>
            </a:r>
            <a:r>
              <a:rPr lang="en-US" altLang="zh-CN" sz="3000" kern="0" dirty="0">
                <a:latin typeface="+mn-lt"/>
              </a:rPr>
              <a:t>[n]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                </a:t>
            </a:r>
            <a:r>
              <a:rPr lang="zh-CN" altLang="en-US" sz="3000" kern="0" dirty="0">
                <a:latin typeface="+mn-lt"/>
              </a:rPr>
              <a:t>关系矩阵</a:t>
            </a:r>
            <a:r>
              <a:rPr lang="en-US" altLang="zh-CN" sz="3000" kern="0" dirty="0">
                <a:latin typeface="+mn-lt"/>
              </a:rPr>
              <a:t>arcs[n][n]</a:t>
            </a:r>
            <a:r>
              <a:rPr lang="zh-CN" altLang="en-US" sz="3000" kern="0" dirty="0">
                <a:latin typeface="+mn-lt"/>
              </a:rPr>
              <a:t>；</a:t>
            </a:r>
            <a:endParaRPr lang="en-US" altLang="zh-CN" sz="3000" kern="0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mst</a:t>
            </a:r>
            <a:r>
              <a:rPr lang="zh-CN" altLang="en-US" sz="3000" kern="0" dirty="0">
                <a:solidFill>
                  <a:srgbClr val="0000CC"/>
                </a:solidFill>
              </a:rPr>
              <a:t>数组</a:t>
            </a:r>
            <a:r>
              <a:rPr lang="en-US" altLang="zh-CN" sz="3000" kern="0" dirty="0">
                <a:solidFill>
                  <a:srgbClr val="0000CC"/>
                </a:solidFill>
              </a:rPr>
              <a:t>:  </a:t>
            </a:r>
            <a:r>
              <a:rPr lang="zh-CN" altLang="en-US" sz="3000" kern="0" dirty="0"/>
              <a:t>最小生成树的</a:t>
            </a:r>
            <a:r>
              <a:rPr lang="en-US" altLang="zh-CN" sz="3000" kern="0" dirty="0">
                <a:solidFill>
                  <a:srgbClr val="0000CC"/>
                </a:solidFill>
              </a:rPr>
              <a:t>n-1</a:t>
            </a:r>
            <a:r>
              <a:rPr lang="zh-CN" altLang="en-US" sz="3000" kern="0" dirty="0">
                <a:solidFill>
                  <a:srgbClr val="0000CC"/>
                </a:solidFill>
              </a:rPr>
              <a:t>条边、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          </a:t>
            </a:r>
            <a:r>
              <a:rPr lang="zh-CN" altLang="en-US" sz="3000" kern="0" dirty="0"/>
              <a:t>以及，</a:t>
            </a:r>
            <a:endParaRPr lang="en-US" altLang="zh-CN" sz="3000" kern="0" dirty="0">
              <a:solidFill>
                <a:srgbClr val="0033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sym typeface="Wingdings" pitchFamily="2" charset="2"/>
              </a:rPr>
              <a:t>                  </a:t>
            </a:r>
            <a:r>
              <a:rPr lang="zh-CN" altLang="en-US" sz="3000" kern="0" dirty="0">
                <a:solidFill>
                  <a:srgbClr val="0000CC"/>
                </a:solidFill>
                <a:sym typeface="Wingdings" pitchFamily="2" charset="2"/>
              </a:rPr>
              <a:t>即，</a:t>
            </a: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</a:t>
            </a: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{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 </a:t>
            </a:r>
            <a:r>
              <a:rPr lang="en-US" altLang="zh-CN" sz="3000" kern="0" dirty="0" err="1"/>
              <a:t>start_vex</a:t>
            </a:r>
            <a:r>
              <a:rPr lang="en-US" altLang="zh-CN" sz="3000" kern="0" dirty="0"/>
              <a:t>, </a:t>
            </a:r>
            <a:r>
              <a:rPr lang="en-US" altLang="zh-CN" sz="3000" kern="0" dirty="0" err="1"/>
              <a:t>stop_vex</a:t>
            </a:r>
            <a:r>
              <a:rPr lang="en-US" altLang="zh-CN" sz="3000" kern="0" dirty="0"/>
              <a:t>;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AdjType</a:t>
            </a:r>
            <a:r>
              <a:rPr lang="en-US" altLang="zh-CN" sz="3000" kern="0" dirty="0"/>
              <a:t>  weight; </a:t>
            </a:r>
            <a:r>
              <a:rPr lang="zh-CN" altLang="en-US" sz="3000" kern="0" dirty="0"/>
              <a:t> </a:t>
            </a:r>
            <a:r>
              <a:rPr lang="en-US" altLang="zh-CN" sz="3000" kern="0" dirty="0"/>
              <a:t>} Edge; 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  <a:r>
              <a:rPr lang="en-US" altLang="zh-CN" sz="3000" kern="0" dirty="0">
                <a:solidFill>
                  <a:srgbClr val="990099"/>
                </a:solidFill>
              </a:rPr>
              <a:t>Edge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[n-1]; </a:t>
            </a:r>
          </a:p>
        </p:txBody>
      </p:sp>
      <p:sp>
        <p:nvSpPr>
          <p:cNvPr id="9" name="矩形 8"/>
          <p:cNvSpPr/>
          <p:nvPr/>
        </p:nvSpPr>
        <p:spPr>
          <a:xfrm>
            <a:off x="3505200" y="4074004"/>
            <a:ext cx="50292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zh-CN" altLang="en-US" kern="0" dirty="0">
                <a:solidFill>
                  <a:srgbClr val="008000"/>
                </a:solidFill>
              </a:rPr>
              <a:t>数组元素类型</a:t>
            </a:r>
            <a:r>
              <a:rPr lang="en-US" altLang="zh-CN" kern="0" dirty="0">
                <a:solidFill>
                  <a:srgbClr val="008000"/>
                </a:solidFill>
              </a:rPr>
              <a:t>: (</a:t>
            </a:r>
            <a:r>
              <a:rPr lang="zh-CN" altLang="en-US" kern="0" dirty="0">
                <a:solidFill>
                  <a:srgbClr val="008000"/>
                </a:solidFill>
              </a:rPr>
              <a:t>边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权重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5334000" y="46482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</a:rPr>
              <a:t>边：</a:t>
            </a:r>
            <a:r>
              <a:rPr lang="en-US" altLang="zh-CN" kern="0" dirty="0">
                <a:solidFill>
                  <a:srgbClr val="008000"/>
                </a:solidFill>
              </a:rPr>
              <a:t>(</a:t>
            </a:r>
            <a:r>
              <a:rPr lang="zh-CN" altLang="en-US" kern="0" dirty="0">
                <a:solidFill>
                  <a:srgbClr val="008000"/>
                </a:solidFill>
              </a:rPr>
              <a:t>起点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终点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</a:p>
        </p:txBody>
      </p:sp>
      <p:sp>
        <p:nvSpPr>
          <p:cNvPr id="8" name="矩形 7"/>
          <p:cNvSpPr/>
          <p:nvPr/>
        </p:nvSpPr>
        <p:spPr>
          <a:xfrm>
            <a:off x="3352800" y="2808000"/>
            <a:ext cx="5638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各边</a:t>
            </a:r>
            <a:r>
              <a:rPr lang="zh-CN" altLang="en-US" sz="3000" kern="0" dirty="0">
                <a:solidFill>
                  <a:srgbClr val="0000CC"/>
                </a:solidFill>
              </a:rPr>
              <a:t>加入生成树的次序</a:t>
            </a:r>
            <a:r>
              <a:rPr lang="en-US" altLang="zh-CN" sz="3000" kern="0" dirty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48000" y="3353835"/>
            <a:ext cx="65532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 err="1"/>
              <a:t>mst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</a:t>
            </a:r>
            <a:r>
              <a:rPr lang="zh-CN" altLang="en-US" sz="3000" kern="0" dirty="0"/>
              <a:t>是加入</a:t>
            </a:r>
            <a:r>
              <a:rPr lang="en-US" altLang="zh-CN" sz="3000" kern="0" dirty="0"/>
              <a:t>TE</a:t>
            </a:r>
            <a:r>
              <a:rPr lang="zh-CN" altLang="en-US" sz="3000" kern="0" dirty="0"/>
              <a:t>的第</a:t>
            </a:r>
            <a:r>
              <a:rPr lang="en-US" altLang="zh-CN" sz="3000" kern="0" dirty="0" err="1"/>
              <a:t>i</a:t>
            </a:r>
            <a:r>
              <a:rPr lang="zh-CN" altLang="en-US" sz="3000" kern="0" dirty="0"/>
              <a:t>条边</a:t>
            </a:r>
            <a:r>
              <a:rPr lang="en-US" altLang="zh-CN" sz="3000" kern="0" dirty="0"/>
              <a:t>(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=0,1,…)</a:t>
            </a:r>
            <a:r>
              <a:rPr lang="en-US" altLang="zh-CN" sz="3000" kern="0" dirty="0">
                <a:sym typeface="Wingdings" pitchFamily="2" charset="2"/>
              </a:rPr>
              <a:t> </a:t>
            </a:r>
            <a:endParaRPr lang="zh-CN" altLang="en-US" sz="3000" dirty="0"/>
          </a:p>
        </p:txBody>
      </p:sp>
      <p:sp>
        <p:nvSpPr>
          <p:cNvPr id="11" name="矩形 10"/>
          <p:cNvSpPr/>
          <p:nvPr/>
        </p:nvSpPr>
        <p:spPr>
          <a:xfrm>
            <a:off x="3657600" y="5746557"/>
            <a:ext cx="35814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en-US" altLang="zh-CN" kern="0" dirty="0" err="1">
                <a:solidFill>
                  <a:srgbClr val="990099"/>
                </a:solidFill>
              </a:rPr>
              <a:t>mst</a:t>
            </a:r>
            <a:r>
              <a:rPr lang="zh-CN" altLang="en-US" kern="0" dirty="0">
                <a:solidFill>
                  <a:srgbClr val="990099"/>
                </a:solidFill>
              </a:rPr>
              <a:t>数组声明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28194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在</a:t>
            </a:r>
            <a:r>
              <a:rPr lang="en-US" altLang="zh-CN" sz="3200" kern="0" dirty="0" err="1">
                <a:latin typeface="+mn-lt"/>
              </a:rPr>
              <a:t>mst</a:t>
            </a:r>
            <a:r>
              <a:rPr lang="zh-CN" altLang="en-US" sz="3200" kern="0" dirty="0">
                <a:latin typeface="+mn-lt"/>
              </a:rPr>
              <a:t>数组最终形成之前，某时</a:t>
            </a:r>
            <a:endParaRPr lang="en-US" altLang="zh-CN" sz="3200" kern="0" dirty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en-US" altLang="zh-CN" sz="3200" kern="0" dirty="0" err="1">
                <a:latin typeface="+mn-lt"/>
              </a:rPr>
              <a:t>mst</a:t>
            </a:r>
            <a:r>
              <a:rPr lang="zh-CN" altLang="en-US" sz="3200" kern="0" dirty="0">
                <a:latin typeface="+mn-lt"/>
              </a:rPr>
              <a:t>为：</a:t>
            </a:r>
            <a:r>
              <a:rPr lang="en-US" altLang="zh-CN" sz="3200" kern="0" dirty="0">
                <a:latin typeface="+mn-lt"/>
              </a:rPr>
              <a:t>{ </a:t>
            </a:r>
            <a:r>
              <a:rPr lang="en-US" altLang="zh-CN" sz="3200" kern="0" dirty="0">
                <a:solidFill>
                  <a:srgbClr val="008000"/>
                </a:solidFill>
                <a:latin typeface="+mn-lt"/>
              </a:rPr>
              <a:t>(0,1,3), (0,3,4), </a:t>
            </a: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  </a:t>
            </a:r>
            <a:r>
              <a:rPr lang="zh-CN" altLang="en-US" sz="3200" kern="0" dirty="0">
                <a:latin typeface="+mn-lt"/>
              </a:rPr>
              <a:t>生成树顶点集合</a:t>
            </a:r>
            <a:r>
              <a:rPr lang="en-US" altLang="zh-CN" sz="3200" kern="0" dirty="0">
                <a:latin typeface="+mn-lt"/>
              </a:rPr>
              <a:t>U</a:t>
            </a:r>
            <a:r>
              <a:rPr lang="zh-CN" altLang="en-US" sz="3200" kern="0" dirty="0">
                <a:latin typeface="+mn-lt"/>
              </a:rPr>
              <a:t>到</a:t>
            </a:r>
            <a:endParaRPr lang="en-US" altLang="zh-CN" sz="3200" kern="0" dirty="0">
              <a:latin typeface="+mn-lt"/>
            </a:endParaRPr>
          </a:p>
          <a:p>
            <a:pPr marL="36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                </a:t>
            </a:r>
            <a:r>
              <a:rPr lang="zh-CN" altLang="en-US" sz="3200" kern="0" dirty="0">
                <a:latin typeface="+mn-lt"/>
              </a:rPr>
              <a:t>集合</a:t>
            </a:r>
            <a:r>
              <a:rPr lang="en-US" altLang="zh-CN" sz="3200" kern="0" dirty="0">
                <a:latin typeface="+mn-lt"/>
              </a:rPr>
              <a:t>V-U</a:t>
            </a:r>
            <a:r>
              <a:rPr lang="zh-CN" altLang="en-US" sz="3200" kern="0" dirty="0">
                <a:latin typeface="+mn-lt"/>
              </a:rPr>
              <a:t>中各顶点的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最小边</a:t>
            </a:r>
            <a:r>
              <a:rPr lang="zh-CN" altLang="en-US" sz="3200" kern="0" dirty="0">
                <a:latin typeface="+mn-lt"/>
              </a:rPr>
              <a:t> </a:t>
            </a:r>
            <a:r>
              <a:rPr lang="en-US" altLang="zh-CN" sz="3200" kern="0" dirty="0">
                <a:latin typeface="+mn-lt"/>
              </a:rPr>
              <a:t>}</a:t>
            </a:r>
          </a:p>
        </p:txBody>
      </p:sp>
      <p:sp>
        <p:nvSpPr>
          <p:cNvPr id="13" name="椭圆 12"/>
          <p:cNvSpPr/>
          <p:nvPr/>
        </p:nvSpPr>
        <p:spPr bwMode="auto">
          <a:xfrm>
            <a:off x="2286000" y="1905000"/>
            <a:ext cx="3048000" cy="685800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181600" y="18288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已加入最小生成树的边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858000" y="5232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8047800" y="5212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05600" y="627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8" name="直接连接符 17"/>
          <p:cNvCxnSpPr>
            <a:cxnSpLocks noChangeShapeType="1"/>
            <a:stCxn id="16" idx="5"/>
            <a:endCxn id="19" idx="0"/>
          </p:cNvCxnSpPr>
          <p:nvPr/>
        </p:nvCxnSpPr>
        <p:spPr bwMode="auto">
          <a:xfrm flipH="1">
            <a:off x="8452200" y="56428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8200200" y="6268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0" name="直接连接符 28"/>
          <p:cNvCxnSpPr>
            <a:cxnSpLocks noChangeShapeType="1"/>
            <a:stCxn id="16" idx="2"/>
            <a:endCxn id="15" idx="6"/>
          </p:cNvCxnSpPr>
          <p:nvPr/>
        </p:nvCxnSpPr>
        <p:spPr bwMode="auto">
          <a:xfrm flipH="1">
            <a:off x="7362000" y="54646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7" idx="0"/>
            <a:endCxn id="15" idx="4"/>
          </p:cNvCxnSpPr>
          <p:nvPr/>
        </p:nvCxnSpPr>
        <p:spPr bwMode="auto">
          <a:xfrm flipV="1">
            <a:off x="6957600" y="57364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直接连接符 32"/>
          <p:cNvCxnSpPr>
            <a:cxnSpLocks noChangeShapeType="1"/>
            <a:stCxn id="19" idx="2"/>
            <a:endCxn id="17" idx="6"/>
          </p:cNvCxnSpPr>
          <p:nvPr/>
        </p:nvCxnSpPr>
        <p:spPr bwMode="auto">
          <a:xfrm flipH="1">
            <a:off x="7209600" y="65202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8124000" y="56777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7590600" y="5982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590600" y="49168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6981000" y="5830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7" name="直接连接符 28"/>
          <p:cNvCxnSpPr>
            <a:cxnSpLocks noChangeShapeType="1"/>
            <a:stCxn id="19" idx="1"/>
            <a:endCxn id="15" idx="5"/>
          </p:cNvCxnSpPr>
          <p:nvPr/>
        </p:nvCxnSpPr>
        <p:spPr bwMode="auto">
          <a:xfrm flipH="1" flipV="1">
            <a:off x="7288191" y="56626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590600" y="5449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初始：</a:t>
            </a:r>
            <a:r>
              <a:rPr lang="zh-CN" altLang="en-US" sz="3000" kern="0" dirty="0"/>
              <a:t>最小生成树 </a:t>
            </a:r>
            <a:r>
              <a:rPr lang="en-US" altLang="zh-CN" sz="3000" kern="0" dirty="0"/>
              <a:t>T=(U, TE)</a:t>
            </a: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7E00"/>
                </a:solidFill>
              </a:rPr>
              <a:t>      </a:t>
            </a:r>
            <a:r>
              <a:rPr lang="en-US" altLang="zh-CN" sz="3000" kern="0" dirty="0"/>
              <a:t>U={v</a:t>
            </a:r>
            <a:r>
              <a:rPr lang="en-US" altLang="zh-CN" sz="3000" kern="0" baseline="-25000" dirty="0"/>
              <a:t>0</a:t>
            </a:r>
            <a:r>
              <a:rPr lang="en-US" altLang="zh-CN" sz="3000" kern="0" dirty="0"/>
              <a:t>},   </a:t>
            </a:r>
            <a:r>
              <a:rPr lang="en-US" altLang="zh-CN" sz="3000" kern="0" dirty="0" err="1"/>
              <a:t>mst</a:t>
            </a:r>
            <a:r>
              <a:rPr lang="zh-CN" altLang="en-US" sz="3000" kern="0" dirty="0"/>
              <a:t>数组</a:t>
            </a:r>
            <a:r>
              <a:rPr lang="en-US" altLang="zh-CN" sz="3000" kern="0" dirty="0"/>
              <a:t>: U</a:t>
            </a:r>
            <a:r>
              <a:rPr lang="zh-CN" altLang="en-US" sz="3000" kern="0" dirty="0"/>
              <a:t>到</a:t>
            </a:r>
            <a:r>
              <a:rPr lang="en-US" altLang="zh-CN" sz="3000" kern="0" dirty="0"/>
              <a:t>V-U</a:t>
            </a:r>
            <a:r>
              <a:rPr lang="zh-CN" altLang="en-US" sz="3000" kern="0" dirty="0"/>
              <a:t>中各顶点的</a:t>
            </a:r>
            <a:r>
              <a:rPr lang="zh-CN" altLang="en-US" sz="3000" kern="0" dirty="0">
                <a:solidFill>
                  <a:srgbClr val="C00000"/>
                </a:solidFill>
              </a:rPr>
              <a:t>最小边</a:t>
            </a:r>
            <a:r>
              <a:rPr lang="zh-CN" altLang="en-US" sz="3000" kern="0" dirty="0"/>
              <a:t>；</a:t>
            </a:r>
            <a:endParaRPr lang="en-US" altLang="zh-CN" sz="3000" kern="0" dirty="0"/>
          </a:p>
          <a:p>
            <a:pPr marL="514350" indent="-51435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(2) </a:t>
            </a:r>
            <a:r>
              <a:rPr lang="zh-CN" altLang="en-US" sz="3000" kern="0" dirty="0">
                <a:solidFill>
                  <a:srgbClr val="0000CC"/>
                </a:solidFill>
              </a:rPr>
              <a:t>向</a:t>
            </a:r>
            <a:r>
              <a:rPr lang="en-US" altLang="zh-CN" sz="3000" kern="0" dirty="0">
                <a:solidFill>
                  <a:srgbClr val="0000CC"/>
                </a:solidFill>
              </a:rPr>
              <a:t>TE</a:t>
            </a:r>
            <a:r>
              <a:rPr lang="zh-CN" altLang="en-US" sz="3000" kern="0" dirty="0">
                <a:solidFill>
                  <a:srgbClr val="0000CC"/>
                </a:solidFill>
              </a:rPr>
              <a:t>中加入第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</a:rPr>
              <a:t>条边</a:t>
            </a:r>
            <a:r>
              <a:rPr lang="en-US" altLang="zh-CN" sz="3000" kern="0" dirty="0">
                <a:solidFill>
                  <a:srgbClr val="0000CC"/>
                </a:solidFill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</a:rPr>
              <a:t>共</a:t>
            </a:r>
            <a:r>
              <a:rPr lang="en-US" altLang="zh-CN" sz="3000" kern="0" dirty="0">
                <a:solidFill>
                  <a:srgbClr val="0000CC"/>
                </a:solidFill>
              </a:rPr>
              <a:t>n-1</a:t>
            </a:r>
            <a:r>
              <a:rPr lang="zh-CN" altLang="en-US" sz="3000" kern="0" dirty="0">
                <a:solidFill>
                  <a:srgbClr val="0000CC"/>
                </a:solidFill>
              </a:rPr>
              <a:t>条，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</a:rPr>
              <a:t>=0,1,2…n-2)</a:t>
            </a:r>
            <a:r>
              <a:rPr lang="zh-CN" altLang="en-US" sz="3000" kern="0" dirty="0">
                <a:solidFill>
                  <a:srgbClr val="0000CC"/>
                </a:solidFill>
              </a:rPr>
              <a:t>：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</a:rPr>
              <a:t>      </a:t>
            </a:r>
            <a:r>
              <a:rPr lang="en-US" altLang="zh-CN" sz="3000" kern="0" dirty="0"/>
              <a:t>2.1 </a:t>
            </a:r>
            <a:r>
              <a:rPr lang="zh-CN" altLang="en-US" sz="3000" kern="0" dirty="0"/>
              <a:t>找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]~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[n-2]</a:t>
            </a:r>
            <a:r>
              <a:rPr lang="zh-CN" altLang="en-US" sz="3000" kern="0" dirty="0"/>
              <a:t>中的最小值</a:t>
            </a:r>
            <a:r>
              <a:rPr lang="en-US" altLang="zh-CN" sz="3000" kern="0" dirty="0"/>
              <a:t>: 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</a:t>
            </a:r>
            <a:r>
              <a:rPr lang="en-US" altLang="zh-CN" sz="3000" kern="0" dirty="0">
                <a:solidFill>
                  <a:srgbClr val="FF0000"/>
                </a:solidFill>
              </a:rPr>
              <a:t>min</a:t>
            </a:r>
            <a:r>
              <a:rPr lang="en-US" altLang="zh-CN" sz="3000" kern="0" dirty="0"/>
              <a:t>]</a:t>
            </a:r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      2.2 </a:t>
            </a:r>
            <a:r>
              <a:rPr lang="zh-CN" altLang="en-US" sz="3000" kern="0" dirty="0">
                <a:solidFill>
                  <a:srgbClr val="990099"/>
                </a:solidFill>
              </a:rPr>
              <a:t>为保证</a:t>
            </a:r>
            <a:r>
              <a:rPr lang="en-US" altLang="zh-CN" sz="3000" kern="0" dirty="0" err="1">
                <a:solidFill>
                  <a:srgbClr val="990099"/>
                </a:solidFill>
              </a:rPr>
              <a:t>mst</a:t>
            </a:r>
            <a:r>
              <a:rPr lang="en-US" altLang="zh-CN" sz="3000" kern="0" dirty="0">
                <a:solidFill>
                  <a:srgbClr val="990099"/>
                </a:solidFill>
              </a:rPr>
              <a:t>[</a:t>
            </a:r>
            <a:r>
              <a:rPr lang="en-US" altLang="zh-CN" sz="3000" kern="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</a:rPr>
              <a:t>]</a:t>
            </a:r>
            <a:r>
              <a:rPr lang="zh-CN" altLang="en-US" sz="3000" kern="0" dirty="0">
                <a:solidFill>
                  <a:srgbClr val="990099"/>
                </a:solidFill>
              </a:rPr>
              <a:t>是加入</a:t>
            </a:r>
            <a:r>
              <a:rPr lang="en-US" altLang="zh-CN" sz="3000" kern="0" dirty="0">
                <a:solidFill>
                  <a:srgbClr val="990099"/>
                </a:solidFill>
              </a:rPr>
              <a:t>TE</a:t>
            </a:r>
            <a:r>
              <a:rPr lang="zh-CN" altLang="en-US" sz="3000" kern="0" dirty="0">
                <a:solidFill>
                  <a:srgbClr val="990099"/>
                </a:solidFill>
              </a:rPr>
              <a:t>的第</a:t>
            </a:r>
            <a:r>
              <a:rPr lang="en-US" altLang="zh-CN" sz="3000" kern="0" dirty="0" err="1">
                <a:solidFill>
                  <a:srgbClr val="990099"/>
                </a:solidFill>
              </a:rPr>
              <a:t>i</a:t>
            </a:r>
            <a:r>
              <a:rPr lang="zh-CN" altLang="en-US" sz="3000" kern="0" dirty="0">
                <a:solidFill>
                  <a:srgbClr val="990099"/>
                </a:solidFill>
              </a:rPr>
              <a:t>条边：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   </a:t>
            </a:r>
            <a:r>
              <a:rPr lang="zh-CN" altLang="en-US" sz="3000" kern="0" dirty="0"/>
              <a:t>将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[min]</a:t>
            </a:r>
            <a:r>
              <a:rPr lang="zh-CN" altLang="en-US" sz="3000" kern="0" dirty="0"/>
              <a:t>与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</a:t>
            </a:r>
            <a:r>
              <a:rPr lang="zh-CN" altLang="en-US" sz="3000" kern="0" dirty="0">
                <a:solidFill>
                  <a:srgbClr val="C00000"/>
                </a:solidFill>
              </a:rPr>
              <a:t>“交换”</a:t>
            </a:r>
            <a:r>
              <a:rPr lang="zh-CN" altLang="en-US" sz="3000" kern="0" dirty="0"/>
              <a:t>，</a:t>
            </a:r>
            <a:endParaRPr lang="en-US" altLang="zh-CN" sz="3000" kern="0" dirty="0"/>
          </a:p>
          <a:p>
            <a:pPr marL="514350" lvl="0" indent="-514350"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      2.3 </a:t>
            </a:r>
            <a:r>
              <a:rPr lang="zh-CN" altLang="en-US" sz="3000" kern="0" dirty="0">
                <a:solidFill>
                  <a:srgbClr val="990099"/>
                </a:solidFill>
              </a:rPr>
              <a:t>因新顶点加入</a:t>
            </a:r>
            <a:r>
              <a:rPr lang="en-US" altLang="zh-CN" sz="3000" kern="0" dirty="0">
                <a:solidFill>
                  <a:srgbClr val="990099"/>
                </a:solidFill>
              </a:rPr>
              <a:t>U</a:t>
            </a:r>
            <a:r>
              <a:rPr lang="zh-CN" altLang="en-US" sz="3000" kern="0" dirty="0">
                <a:solidFill>
                  <a:srgbClr val="990099"/>
                </a:solidFill>
              </a:rPr>
              <a:t>， 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 marL="514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   </a:t>
            </a:r>
            <a:r>
              <a:rPr lang="zh-CN" altLang="en-US" sz="3000" kern="0" dirty="0">
                <a:sym typeface="Wingdings" pitchFamily="2" charset="2"/>
              </a:rPr>
              <a:t>更新最小边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[i+1]~</a:t>
            </a:r>
            <a:r>
              <a:rPr lang="en-US" altLang="zh-CN" sz="3000" kern="0" dirty="0" err="1"/>
              <a:t>mst</a:t>
            </a:r>
            <a:r>
              <a:rPr lang="en-US" altLang="zh-CN" sz="3000" kern="0" dirty="0"/>
              <a:t>[n-2]</a:t>
            </a:r>
            <a:r>
              <a:rPr lang="en-US" altLang="zh-CN" sz="3000" kern="0" dirty="0">
                <a:solidFill>
                  <a:srgbClr val="003399"/>
                </a:solidFill>
              </a:rPr>
              <a:t>     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Prim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162800" y="4241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8352600" y="42220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0104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flipH="1">
            <a:off x="8757000" y="4652241"/>
            <a:ext cx="25791" cy="62543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8505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0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flipH="1">
            <a:off x="7666800" y="4474050"/>
            <a:ext cx="6858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6" idx="0"/>
            <a:endCxn id="24" idx="4"/>
          </p:cNvCxnSpPr>
          <p:nvPr/>
        </p:nvCxnSpPr>
        <p:spPr bwMode="auto">
          <a:xfrm flipV="1">
            <a:off x="7262400" y="4745863"/>
            <a:ext cx="152400" cy="5413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flipH="1">
            <a:off x="7514400" y="5529675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428800" y="46871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78954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7895400" y="392622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285800" y="4839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28"/>
          <p:cNvCxnSpPr>
            <a:cxnSpLocks noChangeShapeType="1"/>
            <a:stCxn id="28" idx="1"/>
            <a:endCxn id="24" idx="5"/>
          </p:cNvCxnSpPr>
          <p:nvPr/>
        </p:nvCxnSpPr>
        <p:spPr bwMode="auto">
          <a:xfrm flipH="1" flipV="1">
            <a:off x="7592991" y="4672054"/>
            <a:ext cx="985818" cy="67943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7895400" y="44585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1066800" y="20100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752600" y="11813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22000" y="294350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10" name="直接连接符 9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1981200" y="2933979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12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8" idx="7"/>
            <a:endCxn id="6" idx="3"/>
          </p:cNvCxnSpPr>
          <p:nvPr/>
        </p:nvCxnSpPr>
        <p:spPr bwMode="auto">
          <a:xfrm rot="5400000" flipH="1" flipV="1">
            <a:off x="625866" y="2497298"/>
            <a:ext cx="57706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8" idx="6"/>
          </p:cNvCxnSpPr>
          <p:nvPr/>
        </p:nvCxnSpPr>
        <p:spPr bwMode="auto">
          <a:xfrm rot="10800000" flipV="1">
            <a:off x="762000" y="3185978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066800" y="3086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6" idx="5"/>
          </p:cNvCxnSpPr>
          <p:nvPr/>
        </p:nvCxnSpPr>
        <p:spPr bwMode="auto">
          <a:xfrm rot="16200000" flipV="1">
            <a:off x="1510229" y="2457736"/>
            <a:ext cx="567543" cy="532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222000" y="1171854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21" name="直接连接符 28"/>
          <p:cNvCxnSpPr>
            <a:cxnSpLocks noChangeShapeType="1"/>
            <a:stCxn id="20" idx="5"/>
            <a:endCxn id="6" idx="1"/>
          </p:cNvCxnSpPr>
          <p:nvPr/>
        </p:nvCxnSpPr>
        <p:spPr bwMode="auto">
          <a:xfrm rot="16200000" flipH="1">
            <a:off x="673491" y="1611473"/>
            <a:ext cx="481818" cy="462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7" idx="2"/>
          </p:cNvCxnSpPr>
          <p:nvPr/>
        </p:nvCxnSpPr>
        <p:spPr bwMode="auto">
          <a:xfrm>
            <a:off x="762000" y="1423854"/>
            <a:ext cx="9906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295400" y="8292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514600" y="2118282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4" name="直接连接符 28"/>
          <p:cNvCxnSpPr>
            <a:cxnSpLocks noChangeShapeType="1"/>
            <a:stCxn id="43" idx="4"/>
            <a:endCxn id="11" idx="6"/>
          </p:cNvCxnSpPr>
          <p:nvPr/>
        </p:nvCxnSpPr>
        <p:spPr bwMode="auto">
          <a:xfrm rot="5400000">
            <a:off x="2371052" y="2772430"/>
            <a:ext cx="563697" cy="263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直接连接符 49"/>
          <p:cNvCxnSpPr>
            <a:cxnSpLocks noChangeShapeType="1"/>
            <a:stCxn id="20" idx="4"/>
            <a:endCxn id="8" idx="0"/>
          </p:cNvCxnSpPr>
          <p:nvPr/>
        </p:nvCxnSpPr>
        <p:spPr bwMode="auto">
          <a:xfrm rot="5400000">
            <a:off x="-141825" y="2309679"/>
            <a:ext cx="126765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1524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2590800" y="2705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1828800" y="19433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2514600" y="1333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620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10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8382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9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1295400" y="140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447800" y="243895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3124200" y="610635"/>
            <a:ext cx="3810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err="1"/>
              <a:t>mst</a:t>
            </a:r>
            <a:r>
              <a:rPr lang="zh-CN" altLang="en-US" sz="3000" dirty="0"/>
              <a:t>数组变更过程</a:t>
            </a:r>
            <a:r>
              <a:rPr lang="en-US" altLang="zh-CN" sz="3000" dirty="0"/>
              <a:t>:</a:t>
            </a:r>
            <a:endParaRPr lang="en-US" altLang="zh-CN" sz="3000" baseline="-25000" dirty="0"/>
          </a:p>
        </p:txBody>
      </p: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276599" y="1176461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0,2,∞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0,3,∞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0,5,9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3200400" y="1611575"/>
            <a:ext cx="55626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(v0,v1)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TE; v1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3276600" y="2251655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3200400" y="26991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(v1,v2)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TE; v2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sp>
        <p:nvSpPr>
          <p:cNvPr id="76" name="矩形 75"/>
          <p:cNvSpPr/>
          <p:nvPr/>
        </p:nvSpPr>
        <p:spPr bwMode="auto">
          <a:xfrm>
            <a:off x="3263400" y="1169861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3276600" y="334778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0,4,8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3200400" y="38049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(v1,v3)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TE; v3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U;</a:t>
            </a:r>
            <a:endParaRPr lang="en-US" altLang="zh-CN" sz="3000" baseline="-25000" dirty="0"/>
          </a:p>
        </p:txBody>
      </p:sp>
      <p:graphicFrame>
        <p:nvGraphicFramePr>
          <p:cNvPr id="81" name="表格 80"/>
          <p:cNvGraphicFramePr>
            <a:graphicFrameLocks noGrp="1"/>
          </p:cNvGraphicFramePr>
          <p:nvPr/>
        </p:nvGraphicFramePr>
        <p:xfrm>
          <a:off x="3276599" y="4436675"/>
          <a:ext cx="5791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5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3,4,7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3200400" y="4885481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(v1,v5)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TE; v5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graphicFrame>
        <p:nvGraphicFramePr>
          <p:cNvPr id="84" name="表格 83"/>
          <p:cNvGraphicFramePr>
            <a:graphicFrameLocks noGrp="1"/>
          </p:cNvGraphicFramePr>
          <p:nvPr/>
        </p:nvGraphicFramePr>
        <p:xfrm>
          <a:off x="3276600" y="5511869"/>
          <a:ext cx="57912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0,1,3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1,2,1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1,3,2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1,5,4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3,4,7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200400" y="5938589"/>
            <a:ext cx="5486400" cy="60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(v3,v4)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TE; v4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endParaRPr lang="en-US" altLang="zh-CN" sz="3000" baseline="-25000" dirty="0"/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381000" y="3747452"/>
            <a:ext cx="2819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0000CC"/>
                </a:solidFill>
                <a:sym typeface="Wingdings" pitchFamily="2" charset="2"/>
              </a:rPr>
              <a:t>蓝色</a:t>
            </a:r>
            <a:r>
              <a:rPr lang="en-US" altLang="zh-CN" sz="3000" dirty="0">
                <a:solidFill>
                  <a:srgbClr val="0000CC"/>
                </a:solidFill>
                <a:sym typeface="Wingdings" pitchFamily="2" charset="2"/>
              </a:rPr>
              <a:t>: </a:t>
            </a:r>
            <a:r>
              <a:rPr lang="zh-CN" altLang="en-US" sz="3000" dirty="0">
                <a:solidFill>
                  <a:srgbClr val="0000CC"/>
                </a:solidFill>
                <a:sym typeface="Wingdings" pitchFamily="2" charset="2"/>
              </a:rPr>
              <a:t>已加入</a:t>
            </a:r>
            <a:r>
              <a:rPr lang="en-US" altLang="zh-CN" sz="3000" dirty="0">
                <a:solidFill>
                  <a:srgbClr val="0000CC"/>
                </a:solidFill>
                <a:sym typeface="Wingdings" pitchFamily="2" charset="2"/>
              </a:rPr>
              <a:t>;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olidFill>
                  <a:srgbClr val="C00000"/>
                </a:solidFill>
                <a:sym typeface="Wingdings" pitchFamily="2" charset="2"/>
              </a:rPr>
              <a:t>红色</a:t>
            </a:r>
            <a:r>
              <a:rPr lang="en-US" altLang="zh-CN" sz="3000" dirty="0">
                <a:solidFill>
                  <a:srgbClr val="C00000"/>
                </a:solidFill>
                <a:sym typeface="Wingdings" pitchFamily="2" charset="2"/>
              </a:rPr>
              <a:t>: </a:t>
            </a:r>
            <a:r>
              <a:rPr lang="zh-CN" altLang="en-US" sz="3000" dirty="0">
                <a:solidFill>
                  <a:srgbClr val="C00000"/>
                </a:solidFill>
                <a:sym typeface="Wingdings" pitchFamily="2" charset="2"/>
              </a:rPr>
              <a:t>新修改</a:t>
            </a:r>
            <a:r>
              <a:rPr lang="en-US" altLang="zh-CN" sz="3000" dirty="0">
                <a:solidFill>
                  <a:srgbClr val="C00000"/>
                </a:solidFill>
                <a:sym typeface="Wingdings" pitchFamily="2" charset="2"/>
              </a:rPr>
              <a:t>;</a:t>
            </a:r>
            <a:endParaRPr lang="en-US" altLang="zh-CN" sz="3000" dirty="0">
              <a:solidFill>
                <a:srgbClr val="C00000"/>
              </a:solidFill>
            </a:endParaRPr>
          </a:p>
        </p:txBody>
      </p:sp>
      <p:cxnSp>
        <p:nvCxnSpPr>
          <p:cNvPr id="46" name="直接连接符 28"/>
          <p:cNvCxnSpPr>
            <a:cxnSpLocks noChangeShapeType="1"/>
            <a:stCxn id="20" idx="6"/>
            <a:endCxn id="62" idx="0"/>
          </p:cNvCxnSpPr>
          <p:nvPr/>
        </p:nvCxnSpPr>
        <p:spPr bwMode="auto">
          <a:xfrm flipV="1">
            <a:off x="762000" y="1409979"/>
            <a:ext cx="1008000" cy="1387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8" name="直接连接符 28"/>
          <p:cNvCxnSpPr>
            <a:cxnSpLocks noChangeShapeType="1"/>
            <a:stCxn id="43" idx="0"/>
            <a:endCxn id="7" idx="6"/>
          </p:cNvCxnSpPr>
          <p:nvPr/>
        </p:nvCxnSpPr>
        <p:spPr bwMode="auto">
          <a:xfrm rot="16200000" flipV="1">
            <a:off x="2196149" y="1529831"/>
            <a:ext cx="684903" cy="492000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9" name="直接连接符 48"/>
          <p:cNvCxnSpPr>
            <a:cxnSpLocks noChangeShapeType="1"/>
            <a:stCxn id="7" idx="5"/>
            <a:endCxn id="11" idx="0"/>
          </p:cNvCxnSpPr>
          <p:nvPr/>
        </p:nvCxnSpPr>
        <p:spPr bwMode="auto">
          <a:xfrm rot="16200000" flipH="1">
            <a:off x="1571155" y="2253933"/>
            <a:ext cx="1322409" cy="37681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1" name="直接连接符 28"/>
          <p:cNvCxnSpPr>
            <a:cxnSpLocks noChangeShapeType="1"/>
            <a:stCxn id="7" idx="3"/>
            <a:endCxn id="6" idx="7"/>
          </p:cNvCxnSpPr>
          <p:nvPr/>
        </p:nvCxnSpPr>
        <p:spPr bwMode="auto">
          <a:xfrm rot="5400000">
            <a:off x="1443554" y="1695735"/>
            <a:ext cx="472293" cy="303962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 flipV="1">
            <a:off x="685801" y="3162579"/>
            <a:ext cx="1371600" cy="9525"/>
          </a:xfrm>
          <a:prstGeom prst="line">
            <a:avLst/>
          </a:prstGeom>
          <a:noFill/>
          <a:ln w="50800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33400" y="5029200"/>
            <a:ext cx="2514600" cy="1064459"/>
          </a:xfrm>
          <a:prstGeom prst="rect">
            <a:avLst/>
          </a:prstGeom>
          <a:solidFill>
            <a:srgbClr val="97DF73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交换 </a:t>
            </a:r>
            <a:r>
              <a:rPr lang="en-US" altLang="zh-CN" sz="3000" dirty="0" err="1">
                <a:sym typeface="Wingdings" pitchFamily="2" charset="2"/>
              </a:rPr>
              <a:t>mst</a:t>
            </a:r>
            <a:r>
              <a:rPr lang="en-US" altLang="zh-CN" sz="3000" dirty="0">
                <a:sym typeface="Wingdings" pitchFamily="2" charset="2"/>
              </a:rPr>
              <a:t>[</a:t>
            </a:r>
            <a:r>
              <a:rPr lang="en-US" altLang="zh-CN" sz="3000" dirty="0" err="1">
                <a:sym typeface="Wingdings" pitchFamily="2" charset="2"/>
              </a:rPr>
              <a:t>i</a:t>
            </a:r>
            <a:r>
              <a:rPr lang="en-US" altLang="zh-CN" sz="3000" dirty="0">
                <a:sym typeface="Wingdings" pitchFamily="2" charset="2"/>
              </a:rPr>
              <a:t>]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000" dirty="0">
                <a:sym typeface="Wingdings" pitchFamily="2" charset="2"/>
              </a:rPr>
              <a:t>与 </a:t>
            </a:r>
            <a:r>
              <a:rPr lang="en-US" altLang="zh-CN" sz="3000" dirty="0" err="1">
                <a:sym typeface="Wingdings" pitchFamily="2" charset="2"/>
              </a:rPr>
              <a:t>mst</a:t>
            </a:r>
            <a:r>
              <a:rPr lang="en-US" altLang="zh-CN" sz="3000" dirty="0">
                <a:sym typeface="Wingdings" pitchFamily="2" charset="2"/>
              </a:rPr>
              <a:t>[min]</a:t>
            </a:r>
            <a:endParaRPr lang="en-US" altLang="zh-CN" sz="3000" baseline="-25000" dirty="0"/>
          </a:p>
        </p:txBody>
      </p:sp>
      <p:sp>
        <p:nvSpPr>
          <p:cNvPr id="73" name="矩形 72"/>
          <p:cNvSpPr/>
          <p:nvPr/>
        </p:nvSpPr>
        <p:spPr bwMode="auto">
          <a:xfrm>
            <a:off x="4495800" y="2274389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5701800" y="33698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7987800" y="4450367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7924800" y="5503475"/>
            <a:ext cx="1080000" cy="540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rot="10800000" flipV="1">
            <a:off x="2819400" y="4876800"/>
            <a:ext cx="457200" cy="381000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5" grpId="0"/>
      <p:bldP spid="76" grpId="0" animBg="1"/>
      <p:bldP spid="80" grpId="0"/>
      <p:bldP spid="83" grpId="0"/>
      <p:bldP spid="86" grpId="0"/>
      <p:bldP spid="55" grpId="0" animBg="1"/>
      <p:bldP spid="73" grpId="0" animBg="1"/>
      <p:bldP spid="87" grpId="0" animBg="1"/>
      <p:bldP spid="88" grpId="0" animBg="1"/>
      <p:bldP spid="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路径：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      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都能邻接到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，则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称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到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可达，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即，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ea typeface="黑体" pitchFamily="2" charset="-122"/>
              </a:rPr>
              <a:t> </a:t>
            </a:r>
            <a:r>
              <a:rPr lang="zh-CN" altLang="en-US" sz="3200" kern="0" dirty="0">
                <a:ea typeface="黑体" pitchFamily="2" charset="-122"/>
              </a:rPr>
              <a:t>是</a:t>
            </a:r>
            <a:r>
              <a:rPr lang="en-US" altLang="zh-CN" sz="3200" kern="0" dirty="0">
                <a:ea typeface="黑体" pitchFamily="2" charset="-122"/>
              </a:rPr>
              <a:t>1</a:t>
            </a:r>
            <a:r>
              <a:rPr lang="zh-CN" altLang="en-US" sz="3200" kern="0" dirty="0">
                <a:ea typeface="黑体" pitchFamily="2" charset="-122"/>
              </a:rPr>
              <a:t>条路径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；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2292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293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294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295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2296" name="直接连接符 39"/>
          <p:cNvCxnSpPr>
            <a:cxnSpLocks noChangeShapeType="1"/>
            <a:stCxn id="12294" idx="3"/>
            <a:endCxn id="12295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7" name="直接连接符 32"/>
          <p:cNvCxnSpPr>
            <a:cxnSpLocks noChangeShapeType="1"/>
            <a:stCxn id="12298" idx="0"/>
            <a:endCxn id="12294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8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2299" name="直接连接符 28"/>
          <p:cNvCxnSpPr>
            <a:cxnSpLocks noChangeShapeType="1"/>
            <a:stCxn id="12294" idx="2"/>
            <a:endCxn id="12293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0" name="直接连接符 32"/>
          <p:cNvCxnSpPr>
            <a:cxnSpLocks noChangeShapeType="1"/>
            <a:stCxn id="12298" idx="1"/>
            <a:endCxn id="12293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1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02" name="直接连接符 32"/>
          <p:cNvCxnSpPr>
            <a:cxnSpLocks noChangeShapeType="1"/>
            <a:stCxn id="12295" idx="2"/>
            <a:endCxn id="12301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直接连接符 32"/>
          <p:cNvCxnSpPr>
            <a:cxnSpLocks noChangeShapeType="1"/>
            <a:stCxn id="12298" idx="2"/>
            <a:endCxn id="12295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4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2305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2306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2307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2308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2309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2310" name="直接箭头连接符 53"/>
          <p:cNvCxnSpPr>
            <a:cxnSpLocks noChangeShapeType="1"/>
            <a:stCxn id="12305" idx="6"/>
            <a:endCxn id="12306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1" name="直接箭头连接符 54"/>
          <p:cNvCxnSpPr>
            <a:cxnSpLocks noChangeShapeType="1"/>
            <a:stCxn id="12306" idx="5"/>
            <a:endCxn id="12308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2" name="直接箭头连接符 55"/>
          <p:cNvCxnSpPr>
            <a:cxnSpLocks noChangeShapeType="1"/>
            <a:stCxn id="12305" idx="5"/>
            <a:endCxn id="12308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3" name="直接箭头连接符 56"/>
          <p:cNvCxnSpPr>
            <a:cxnSpLocks noChangeShapeType="1"/>
            <a:stCxn id="12306" idx="3"/>
            <a:endCxn id="12307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4" name="直接箭头连接符 57"/>
          <p:cNvCxnSpPr>
            <a:cxnSpLocks noChangeShapeType="1"/>
            <a:stCxn id="12307" idx="6"/>
            <a:endCxn id="12308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2315" name="直接箭头连接符 58"/>
          <p:cNvCxnSpPr>
            <a:cxnSpLocks noChangeShapeType="1"/>
            <a:stCxn id="12309" idx="6"/>
            <a:endCxn id="12307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23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743200" y="3178175"/>
            <a:ext cx="6934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该路径上的边数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or 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-1)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52600" y="1066800"/>
            <a:ext cx="63039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在一个顶点序列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void prim(</a:t>
            </a:r>
            <a:r>
              <a:rPr lang="en-US" altLang="zh-CN" sz="3200" kern="0" dirty="0" err="1">
                <a:solidFill>
                  <a:srgbClr val="0000CC"/>
                </a:solidFill>
              </a:rPr>
              <a:t>GraphMatrix</a:t>
            </a:r>
            <a:r>
              <a:rPr lang="en-US" altLang="zh-CN" sz="3200" kern="0" dirty="0">
                <a:solidFill>
                  <a:srgbClr val="0000CC"/>
                </a:solidFill>
              </a:rPr>
              <a:t> *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pgraph</a:t>
            </a:r>
            <a:r>
              <a:rPr lang="en-US" altLang="zh-CN" sz="3200" kern="0" dirty="0"/>
              <a:t>, </a:t>
            </a:r>
            <a:r>
              <a:rPr lang="en-US" altLang="zh-CN" sz="3200" kern="0" dirty="0">
                <a:solidFill>
                  <a:srgbClr val="0000CC"/>
                </a:solidFill>
              </a:rPr>
              <a:t>Edge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 ])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, j, min, </a:t>
            </a:r>
            <a:r>
              <a:rPr lang="en-US" altLang="zh-CN" sz="3200" kern="0" dirty="0" err="1"/>
              <a:t>vx</a:t>
            </a:r>
            <a:r>
              <a:rPr lang="en-US" altLang="zh-CN" sz="3200" kern="0" dirty="0"/>
              <a:t>, </a:t>
            </a:r>
            <a:r>
              <a:rPr lang="en-US" altLang="zh-CN" sz="3200" kern="0" dirty="0" err="1"/>
              <a:t>vy</a:t>
            </a:r>
            <a:r>
              <a:rPr lang="en-US" altLang="zh-CN" sz="3200" kern="0" dirty="0"/>
              <a:t>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>
                <a:solidFill>
                  <a:srgbClr val="0000CC"/>
                </a:solidFill>
              </a:rPr>
              <a:t>double</a:t>
            </a:r>
            <a:r>
              <a:rPr lang="en-US" altLang="zh-CN" sz="3200" kern="0" dirty="0"/>
              <a:t> weight;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>
                <a:solidFill>
                  <a:srgbClr val="0000CC"/>
                </a:solidFill>
              </a:rPr>
              <a:t>Edge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edge</a:t>
            </a:r>
            <a:r>
              <a:rPr lang="en-US" altLang="zh-CN" sz="3200" kern="0" dirty="0"/>
              <a:t>; </a:t>
            </a:r>
            <a:r>
              <a:rPr lang="en-US" altLang="zh-CN" kern="0" dirty="0">
                <a:solidFill>
                  <a:srgbClr val="008000"/>
                </a:solidFill>
              </a:rPr>
              <a:t>//Edge</a:t>
            </a:r>
            <a:r>
              <a:rPr lang="zh-CN" altLang="en-US" kern="0" dirty="0">
                <a:solidFill>
                  <a:srgbClr val="008000"/>
                </a:solidFill>
              </a:rPr>
              <a:t>是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zh-CN" altLang="en-US" kern="0" dirty="0">
                <a:solidFill>
                  <a:srgbClr val="008000"/>
                </a:solidFill>
              </a:rPr>
              <a:t>数组元素类型</a:t>
            </a:r>
            <a:endParaRPr lang="en-US" altLang="zh-CN" kern="0" dirty="0">
              <a:solidFill>
                <a:srgbClr val="008000"/>
              </a:solidFill>
            </a:endParaRP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for(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&lt;</a:t>
            </a:r>
            <a:r>
              <a:rPr lang="en-US" altLang="zh-CN" sz="3200" kern="0" dirty="0">
                <a:solidFill>
                  <a:srgbClr val="CC0000"/>
                </a:solidFill>
              </a:rPr>
              <a:t>VN-1</a:t>
            </a:r>
            <a:r>
              <a:rPr lang="en-US" altLang="zh-CN" sz="3200" kern="0" dirty="0"/>
              <a:t>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{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].</a:t>
            </a:r>
            <a:r>
              <a:rPr lang="en-US" altLang="zh-CN" sz="3200" kern="0" dirty="0" err="1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/>
              <a:t> = 0;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].</a:t>
            </a:r>
            <a:r>
              <a:rPr lang="en-US" altLang="zh-CN" sz="3200" kern="0" dirty="0" err="1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/>
              <a:t> = i+1;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].</a:t>
            </a:r>
            <a:r>
              <a:rPr lang="en-US" altLang="zh-CN" sz="3200" kern="0" dirty="0">
                <a:solidFill>
                  <a:srgbClr val="990099"/>
                </a:solidFill>
              </a:rPr>
              <a:t>weight</a:t>
            </a:r>
            <a:r>
              <a:rPr lang="en-US" altLang="zh-CN" sz="3200" kern="0" dirty="0"/>
              <a:t> = </a:t>
            </a:r>
            <a:r>
              <a:rPr lang="en-US" altLang="zh-CN" sz="3200" kern="0" dirty="0" err="1"/>
              <a:t>pgraph</a:t>
            </a:r>
            <a:r>
              <a:rPr lang="en-US" altLang="zh-CN" sz="3200" kern="0" dirty="0"/>
              <a:t>-&gt;arcs[0][i+1]; } 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Prim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419600" y="3276600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初始</a:t>
            </a:r>
            <a:r>
              <a:rPr lang="en-US" altLang="zh-CN" kern="0" dirty="0">
                <a:solidFill>
                  <a:srgbClr val="0000CC"/>
                </a:solidFill>
              </a:rPr>
              <a:t>U={v0}, </a:t>
            </a:r>
            <a:r>
              <a:rPr lang="zh-CN" altLang="en-US" kern="0" dirty="0">
                <a:solidFill>
                  <a:srgbClr val="0000CC"/>
                </a:solidFill>
              </a:rPr>
              <a:t>初始化</a:t>
            </a:r>
            <a:r>
              <a:rPr lang="en-US" altLang="zh-CN" kern="0" dirty="0" err="1">
                <a:solidFill>
                  <a:srgbClr val="0000CC"/>
                </a:solidFill>
              </a:rPr>
              <a:t>mst</a:t>
            </a:r>
            <a:r>
              <a:rPr lang="zh-CN" altLang="en-US" kern="0" dirty="0">
                <a:solidFill>
                  <a:srgbClr val="0000CC"/>
                </a:solidFill>
              </a:rPr>
              <a:t>数组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85800" y="5617458"/>
            <a:ext cx="2209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C0000"/>
                </a:solidFill>
              </a:rPr>
              <a:t>//</a:t>
            </a:r>
            <a:r>
              <a:rPr lang="zh-CN" altLang="en-US" kern="0" dirty="0">
                <a:solidFill>
                  <a:srgbClr val="CC0000"/>
                </a:solidFill>
              </a:rPr>
              <a:t>接下来，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0600" y="1578858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最终目的：获得</a:t>
            </a:r>
            <a:r>
              <a:rPr lang="en-US" altLang="zh-CN" kern="0" dirty="0" err="1">
                <a:solidFill>
                  <a:srgbClr val="C00000"/>
                </a:solidFill>
              </a:rPr>
              <a:t>mst</a:t>
            </a:r>
            <a:r>
              <a:rPr lang="zh-CN" altLang="en-US" kern="0" dirty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486400" y="41148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//v0</a:t>
            </a:r>
            <a:r>
              <a:rPr lang="zh-CN" altLang="en-US" kern="0" dirty="0">
                <a:solidFill>
                  <a:srgbClr val="0000CC"/>
                </a:solidFill>
              </a:rPr>
              <a:t>到其余顶点的边长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rot="5400000" flipH="1" flipV="1">
            <a:off x="7924800" y="3983742"/>
            <a:ext cx="4572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2209800" y="5617458"/>
            <a:ext cx="6477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CC0000"/>
                </a:solidFill>
              </a:rPr>
              <a:t>依次选出</a:t>
            </a:r>
            <a:r>
              <a:rPr lang="en-US" altLang="zh-CN" kern="0" dirty="0">
                <a:solidFill>
                  <a:srgbClr val="CC0000"/>
                </a:solidFill>
              </a:rPr>
              <a:t>n-1</a:t>
            </a:r>
            <a:r>
              <a:rPr lang="zh-CN" altLang="en-US" kern="0" dirty="0">
                <a:solidFill>
                  <a:srgbClr val="CC0000"/>
                </a:solidFill>
              </a:rPr>
              <a:t>条边加入到生成树中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52400" y="588258"/>
            <a:ext cx="8991600" cy="630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接下来，依次选出</a:t>
            </a:r>
            <a:r>
              <a:rPr lang="en-US" altLang="zh-CN" kern="0" dirty="0">
                <a:solidFill>
                  <a:srgbClr val="0000CC"/>
                </a:solidFill>
              </a:rPr>
              <a:t>n-1</a:t>
            </a:r>
            <a:r>
              <a:rPr lang="zh-CN" altLang="en-US" kern="0" dirty="0">
                <a:solidFill>
                  <a:srgbClr val="0000CC"/>
                </a:solidFill>
              </a:rPr>
              <a:t>条边加入生成树中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for(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&lt;</a:t>
            </a:r>
            <a:r>
              <a:rPr lang="en-US" altLang="zh-CN" sz="3200" kern="0" dirty="0">
                <a:solidFill>
                  <a:srgbClr val="CC0000"/>
                </a:solidFill>
              </a:rPr>
              <a:t>VN-1</a:t>
            </a:r>
            <a:r>
              <a:rPr lang="en-US" altLang="zh-CN" sz="3200" kern="0" dirty="0"/>
              <a:t>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  weight = Max;    min=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;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for( </a:t>
            </a:r>
            <a:r>
              <a:rPr lang="en-US" altLang="zh-CN" sz="3200" kern="0" dirty="0">
                <a:solidFill>
                  <a:srgbClr val="CC0000"/>
                </a:solidFill>
              </a:rPr>
              <a:t>j=</a:t>
            </a:r>
            <a:r>
              <a:rPr lang="en-US" altLang="zh-CN" sz="3200" kern="0" dirty="0" err="1">
                <a:solidFill>
                  <a:srgbClr val="CC0000"/>
                </a:solidFill>
              </a:rPr>
              <a:t>i</a:t>
            </a:r>
            <a:r>
              <a:rPr lang="en-US" altLang="zh-CN" sz="3200" kern="0" dirty="0">
                <a:solidFill>
                  <a:srgbClr val="CC0000"/>
                </a:solidFill>
              </a:rPr>
              <a:t>; j&lt;VN-1</a:t>
            </a:r>
            <a:r>
              <a:rPr lang="en-US" altLang="zh-CN" sz="3200" kern="0" dirty="0"/>
              <a:t>; j++)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if(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 j].weight &lt;weight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{   weight =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 j].weight;   min=j; }</a:t>
            </a:r>
          </a:p>
          <a:p>
            <a:pPr marL="108000" lvl="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</a:rPr>
              <a:t>    if( min !=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</a:rPr>
              <a:t> )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{   edge=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[min];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[min]=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]; 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]=edge; }</a:t>
            </a:r>
          </a:p>
          <a:p>
            <a:pPr marL="108000" lvl="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</a:t>
            </a:r>
            <a:r>
              <a:rPr lang="en-US" altLang="zh-CN" sz="3200" kern="0" dirty="0" err="1"/>
              <a:t>vx</a:t>
            </a:r>
            <a:r>
              <a:rPr lang="en-US" altLang="zh-CN" sz="3200" kern="0" dirty="0"/>
              <a:t> =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].</a:t>
            </a:r>
            <a:r>
              <a:rPr lang="en-US" altLang="zh-CN" sz="3200" kern="0" dirty="0" err="1"/>
              <a:t>stop_vex</a:t>
            </a:r>
            <a:r>
              <a:rPr lang="en-US" altLang="zh-CN" sz="3200" kern="0" dirty="0"/>
              <a:t>;</a:t>
            </a:r>
          </a:p>
        </p:txBody>
      </p:sp>
      <p:sp>
        <p:nvSpPr>
          <p:cNvPr id="8" name="矩形 7"/>
          <p:cNvSpPr/>
          <p:nvPr/>
        </p:nvSpPr>
        <p:spPr>
          <a:xfrm>
            <a:off x="4495800" y="22098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找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en-US" altLang="zh-CN" kern="0" dirty="0">
                <a:solidFill>
                  <a:srgbClr val="008000"/>
                </a:solidFill>
              </a:rPr>
              <a:t>[</a:t>
            </a:r>
            <a:r>
              <a:rPr lang="en-US" altLang="zh-CN" kern="0" dirty="0" err="1">
                <a:solidFill>
                  <a:srgbClr val="008000"/>
                </a:solidFill>
              </a:rPr>
              <a:t>i</a:t>
            </a:r>
            <a:r>
              <a:rPr lang="en-US" altLang="zh-CN" kern="0" dirty="0">
                <a:solidFill>
                  <a:srgbClr val="008000"/>
                </a:solidFill>
              </a:rPr>
              <a:t>]~n-2</a:t>
            </a:r>
            <a:r>
              <a:rPr lang="zh-CN" altLang="en-US" kern="0" dirty="0">
                <a:solidFill>
                  <a:srgbClr val="008000"/>
                </a:solidFill>
              </a:rPr>
              <a:t>中最值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en-US" altLang="zh-CN" kern="0" dirty="0">
                <a:solidFill>
                  <a:srgbClr val="008000"/>
                </a:solidFill>
              </a:rPr>
              <a:t>[min]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0400" y="3962400"/>
            <a:ext cx="6096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如果需要，交换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en-US" altLang="zh-CN" kern="0" dirty="0">
                <a:solidFill>
                  <a:srgbClr val="008000"/>
                </a:solidFill>
              </a:rPr>
              <a:t>[min]</a:t>
            </a:r>
            <a:r>
              <a:rPr lang="zh-CN" altLang="en-US" kern="0" dirty="0">
                <a:solidFill>
                  <a:srgbClr val="008000"/>
                </a:solidFill>
              </a:rPr>
              <a:t>、</a:t>
            </a:r>
            <a:r>
              <a:rPr lang="en-US" altLang="zh-CN" kern="0" dirty="0" err="1">
                <a:solidFill>
                  <a:srgbClr val="008000"/>
                </a:solidFill>
              </a:rPr>
              <a:t>mst</a:t>
            </a:r>
            <a:r>
              <a:rPr lang="en-US" altLang="zh-CN" kern="0" dirty="0">
                <a:solidFill>
                  <a:srgbClr val="008000"/>
                </a:solidFill>
              </a:rPr>
              <a:t>[</a:t>
            </a:r>
            <a:r>
              <a:rPr lang="en-US" altLang="zh-CN" kern="0" dirty="0" err="1">
                <a:solidFill>
                  <a:srgbClr val="008000"/>
                </a:solidFill>
              </a:rPr>
              <a:t>i</a:t>
            </a:r>
            <a:r>
              <a:rPr lang="en-US" altLang="zh-CN" kern="0" dirty="0">
                <a:solidFill>
                  <a:srgbClr val="008000"/>
                </a:solidFill>
              </a:rPr>
              <a:t>]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5638800"/>
            <a:ext cx="4343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vx</a:t>
            </a:r>
            <a:r>
              <a:rPr lang="zh-CN" altLang="en-US" kern="0" dirty="0">
                <a:solidFill>
                  <a:srgbClr val="008000"/>
                </a:solidFill>
              </a:rPr>
              <a:t>：刚进入</a:t>
            </a:r>
            <a:r>
              <a:rPr lang="en-US" altLang="zh-CN" kern="0" dirty="0">
                <a:solidFill>
                  <a:srgbClr val="008000"/>
                </a:solidFill>
              </a:rPr>
              <a:t>U</a:t>
            </a:r>
            <a:r>
              <a:rPr lang="zh-CN" altLang="en-US" kern="0" dirty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57600" y="51054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C0000"/>
                </a:solidFill>
              </a:rPr>
              <a:t>//</a:t>
            </a:r>
            <a:r>
              <a:rPr lang="zh-CN" altLang="en-US" kern="0" dirty="0">
                <a:solidFill>
                  <a:srgbClr val="CC0000"/>
                </a:solidFill>
              </a:rPr>
              <a:t>下面</a:t>
            </a:r>
            <a:r>
              <a:rPr lang="en-US" altLang="zh-CN" kern="0" dirty="0">
                <a:solidFill>
                  <a:srgbClr val="CC0000"/>
                </a:solidFill>
              </a:rPr>
              <a:t>,</a:t>
            </a:r>
            <a:r>
              <a:rPr lang="zh-CN" altLang="en-US" kern="0" dirty="0">
                <a:solidFill>
                  <a:srgbClr val="CC0000"/>
                </a:solidFill>
              </a:rPr>
              <a:t>考虑是否修改</a:t>
            </a:r>
            <a:r>
              <a:rPr lang="en-US" altLang="zh-CN" kern="0" dirty="0" err="1">
                <a:solidFill>
                  <a:srgbClr val="CC0000"/>
                </a:solidFill>
              </a:rPr>
              <a:t>mst</a:t>
            </a:r>
            <a:r>
              <a:rPr lang="en-US" altLang="zh-CN" kern="0" dirty="0">
                <a:solidFill>
                  <a:srgbClr val="CC0000"/>
                </a:solidFill>
              </a:rPr>
              <a:t>[i+1]~n-2?</a:t>
            </a:r>
            <a:endParaRPr lang="zh-CN" altLang="en-US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8382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sz="3200" kern="0" dirty="0" err="1"/>
              <a:t>vx</a:t>
            </a:r>
            <a:r>
              <a:rPr lang="en-US" altLang="zh-CN" sz="3200" kern="0" dirty="0"/>
              <a:t> =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].</a:t>
            </a:r>
            <a:r>
              <a:rPr lang="en-US" altLang="zh-CN" sz="3200" kern="0" dirty="0" err="1"/>
              <a:t>stop_vex</a:t>
            </a:r>
            <a:r>
              <a:rPr lang="en-US" altLang="zh-CN" sz="3200" kern="0" dirty="0"/>
              <a:t>;</a:t>
            </a:r>
          </a:p>
          <a:p>
            <a:pPr marL="108000" lvl="0"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下面考察，新入顶点</a:t>
            </a:r>
            <a:r>
              <a:rPr lang="en-US" altLang="zh-CN" kern="0" dirty="0" err="1">
                <a:solidFill>
                  <a:srgbClr val="0000CC"/>
                </a:solidFill>
              </a:rPr>
              <a:t>vx</a:t>
            </a:r>
            <a:r>
              <a:rPr lang="zh-CN" altLang="en-US" kern="0" dirty="0">
                <a:solidFill>
                  <a:srgbClr val="0000CC"/>
                </a:solidFill>
              </a:rPr>
              <a:t>能否修改</a:t>
            </a:r>
            <a:r>
              <a:rPr lang="en-US" altLang="zh-CN" kern="0" dirty="0" err="1">
                <a:solidFill>
                  <a:srgbClr val="0000CC"/>
                </a:solidFill>
              </a:rPr>
              <a:t>mst</a:t>
            </a:r>
            <a:r>
              <a:rPr lang="en-US" altLang="zh-CN" kern="0" dirty="0">
                <a:solidFill>
                  <a:srgbClr val="0000CC"/>
                </a:solidFill>
              </a:rPr>
              <a:t>[i+1]……</a:t>
            </a:r>
            <a:r>
              <a:rPr lang="en-US" altLang="zh-CN" kern="0" dirty="0" err="1">
                <a:solidFill>
                  <a:srgbClr val="0000CC"/>
                </a:solidFill>
              </a:rPr>
              <a:t>mst</a:t>
            </a:r>
            <a:r>
              <a:rPr lang="en-US" altLang="zh-CN" kern="0" dirty="0">
                <a:solidFill>
                  <a:srgbClr val="0000CC"/>
                </a:solidFill>
              </a:rPr>
              <a:t>[n-2]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for( </a:t>
            </a:r>
            <a:r>
              <a:rPr lang="en-US" altLang="zh-CN" sz="3200" kern="0" dirty="0">
                <a:solidFill>
                  <a:srgbClr val="CC0000"/>
                </a:solidFill>
              </a:rPr>
              <a:t>j=i+1</a:t>
            </a:r>
            <a:r>
              <a:rPr lang="en-US" altLang="zh-CN" sz="3200" kern="0" dirty="0"/>
              <a:t>; j&lt;VN-1; j++)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   </a:t>
            </a:r>
            <a:r>
              <a:rPr lang="en-US" altLang="zh-CN" sz="3200" kern="0" dirty="0" err="1"/>
              <a:t>vy</a:t>
            </a:r>
            <a:r>
              <a:rPr lang="en-US" altLang="zh-CN" sz="3200" kern="0" dirty="0"/>
              <a:t> =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 j].</a:t>
            </a:r>
            <a:r>
              <a:rPr lang="en-US" altLang="zh-CN" sz="3200" kern="0" dirty="0" err="1">
                <a:solidFill>
                  <a:srgbClr val="990099"/>
                </a:solidFill>
              </a:rPr>
              <a:t>stop_vex</a:t>
            </a:r>
            <a:r>
              <a:rPr lang="en-US" altLang="zh-CN" sz="3200" kern="0" dirty="0"/>
              <a:t>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weight = </a:t>
            </a:r>
            <a:r>
              <a:rPr lang="en-US" altLang="zh-CN" sz="3200" kern="0" dirty="0" err="1"/>
              <a:t>pgraph</a:t>
            </a:r>
            <a:r>
              <a:rPr lang="en-US" altLang="zh-CN" sz="3200" kern="0" dirty="0"/>
              <a:t>-&gt;</a:t>
            </a:r>
            <a:r>
              <a:rPr lang="en-US" altLang="zh-CN" sz="3200" kern="0" dirty="0">
                <a:solidFill>
                  <a:srgbClr val="990099"/>
                </a:solidFill>
              </a:rPr>
              <a:t>arcs[</a:t>
            </a:r>
            <a:r>
              <a:rPr lang="en-US" altLang="zh-CN" sz="3200" kern="0" dirty="0" err="1">
                <a:solidFill>
                  <a:srgbClr val="990099"/>
                </a:solidFill>
              </a:rPr>
              <a:t>vx</a:t>
            </a:r>
            <a:r>
              <a:rPr lang="en-US" altLang="zh-CN" sz="3200" kern="0" dirty="0">
                <a:solidFill>
                  <a:srgbClr val="990099"/>
                </a:solidFill>
              </a:rPr>
              <a:t>][</a:t>
            </a:r>
            <a:r>
              <a:rPr lang="en-US" altLang="zh-CN" sz="3200" kern="0" dirty="0" err="1">
                <a:solidFill>
                  <a:srgbClr val="990099"/>
                </a:solidFill>
              </a:rPr>
              <a:t>vy</a:t>
            </a:r>
            <a:r>
              <a:rPr lang="en-US" altLang="zh-CN" sz="3200" kern="0" dirty="0">
                <a:solidFill>
                  <a:srgbClr val="990099"/>
                </a:solidFill>
              </a:rPr>
              <a:t>]</a:t>
            </a:r>
            <a:r>
              <a:rPr lang="zh-CN" altLang="en-US" sz="3200" kern="0" dirty="0"/>
              <a:t>；</a:t>
            </a:r>
            <a:endParaRPr lang="en-US" altLang="zh-CN" sz="3200" kern="0" dirty="0"/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if( weight &lt;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 j].weight)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{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[j].weight = weight;</a:t>
            </a:r>
          </a:p>
          <a:p>
            <a:pPr marL="108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</a:t>
            </a:r>
            <a:r>
              <a:rPr lang="en-US" altLang="zh-CN" sz="3200" kern="0" dirty="0" err="1"/>
              <a:t>mst</a:t>
            </a:r>
            <a:r>
              <a:rPr lang="en-US" altLang="zh-CN" sz="3200" kern="0" dirty="0"/>
              <a:t>[j].</a:t>
            </a:r>
            <a:r>
              <a:rPr lang="en-US" altLang="zh-CN" sz="3200" kern="0" dirty="0" err="1">
                <a:solidFill>
                  <a:srgbClr val="990099"/>
                </a:solidFill>
              </a:rPr>
              <a:t>start_vex</a:t>
            </a:r>
            <a:r>
              <a:rPr lang="en-US" altLang="zh-CN" sz="3200" kern="0" dirty="0"/>
              <a:t> = </a:t>
            </a:r>
            <a:r>
              <a:rPr lang="en-US" altLang="zh-CN" sz="3200" kern="0" dirty="0" err="1"/>
              <a:t>vx</a:t>
            </a:r>
            <a:r>
              <a:rPr lang="en-US" altLang="zh-CN" sz="3200" kern="0" dirty="0"/>
              <a:t>;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}</a:t>
            </a:r>
          </a:p>
          <a:p>
            <a:pPr marL="108000" lvl="0">
              <a:lnSpc>
                <a:spcPct val="7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}}</a:t>
            </a:r>
          </a:p>
        </p:txBody>
      </p:sp>
      <p:sp>
        <p:nvSpPr>
          <p:cNvPr id="10" name="矩形 9"/>
          <p:cNvSpPr/>
          <p:nvPr/>
        </p:nvSpPr>
        <p:spPr>
          <a:xfrm>
            <a:off x="4419600" y="914400"/>
            <a:ext cx="426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vx</a:t>
            </a:r>
            <a:r>
              <a:rPr lang="zh-CN" altLang="en-US" kern="0" dirty="0">
                <a:solidFill>
                  <a:srgbClr val="008000"/>
                </a:solidFill>
              </a:rPr>
              <a:t>是刚进入</a:t>
            </a:r>
            <a:r>
              <a:rPr lang="en-US" altLang="zh-CN" kern="0" dirty="0">
                <a:solidFill>
                  <a:srgbClr val="008000"/>
                </a:solidFill>
              </a:rPr>
              <a:t>U</a:t>
            </a:r>
            <a:r>
              <a:rPr lang="zh-CN" altLang="en-US" kern="0" dirty="0">
                <a:solidFill>
                  <a:srgbClr val="008000"/>
                </a:solidFill>
              </a:rPr>
              <a:t>的新顶点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29400" y="3255258"/>
            <a:ext cx="27813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//(</a:t>
            </a:r>
            <a:r>
              <a:rPr lang="en-US" altLang="zh-CN" kern="0" dirty="0" err="1">
                <a:solidFill>
                  <a:srgbClr val="008000"/>
                </a:solidFill>
              </a:rPr>
              <a:t>vx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en-US" altLang="zh-CN" kern="0" dirty="0" err="1">
                <a:solidFill>
                  <a:srgbClr val="008000"/>
                </a:solidFill>
              </a:rPr>
              <a:t>vy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  <a:r>
              <a:rPr lang="zh-CN" altLang="en-US" kern="0" dirty="0">
                <a:solidFill>
                  <a:srgbClr val="008000"/>
                </a:solidFill>
              </a:rPr>
              <a:t>边长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715000" y="38100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若边长比</a:t>
            </a:r>
            <a:r>
              <a:rPr lang="en-US" altLang="zh-CN" kern="0" dirty="0" err="1">
                <a:solidFill>
                  <a:srgbClr val="C00000"/>
                </a:solidFill>
              </a:rPr>
              <a:t>mst</a:t>
            </a:r>
            <a:r>
              <a:rPr lang="zh-CN" altLang="en-US" kern="0" dirty="0">
                <a:solidFill>
                  <a:srgbClr val="C00000"/>
                </a:solidFill>
              </a:rPr>
              <a:t>元素小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5000" y="4419600"/>
            <a:ext cx="2819400" cy="111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>
                <a:solidFill>
                  <a:srgbClr val="0000CC"/>
                </a:solidFill>
              </a:rPr>
              <a:t>weight,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修改</a:t>
            </a:r>
            <a:r>
              <a:rPr lang="en-US" altLang="zh-CN" kern="0" dirty="0" err="1">
                <a:solidFill>
                  <a:srgbClr val="0000CC"/>
                </a:solidFill>
              </a:rPr>
              <a:t>start_vex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2667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 </a:t>
            </a:r>
            <a:r>
              <a:rPr lang="en-US" altLang="zh-CN" kern="0" dirty="0" err="1">
                <a:solidFill>
                  <a:srgbClr val="008000"/>
                </a:solidFill>
              </a:rPr>
              <a:t>vy</a:t>
            </a:r>
            <a:r>
              <a:rPr lang="zh-CN" altLang="en-US" kern="0" dirty="0">
                <a:solidFill>
                  <a:srgbClr val="008000"/>
                </a:solidFill>
              </a:rPr>
              <a:t>：属于集合</a:t>
            </a:r>
            <a:r>
              <a:rPr lang="en-US" altLang="zh-CN" kern="0" dirty="0">
                <a:solidFill>
                  <a:srgbClr val="008000"/>
                </a:solidFill>
              </a:rPr>
              <a:t>V-U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24400" y="1883658"/>
            <a:ext cx="44326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即</a:t>
            </a:r>
            <a:r>
              <a:rPr lang="en-US" altLang="zh-CN" kern="0" dirty="0">
                <a:solidFill>
                  <a:srgbClr val="0000CC"/>
                </a:solidFill>
              </a:rPr>
              <a:t>: </a:t>
            </a:r>
            <a:r>
              <a:rPr lang="zh-CN" altLang="en-US" kern="0" dirty="0">
                <a:solidFill>
                  <a:srgbClr val="0000CC"/>
                </a:solidFill>
              </a:rPr>
              <a:t>到</a:t>
            </a:r>
            <a:r>
              <a:rPr lang="en-US" altLang="zh-CN" kern="0" dirty="0">
                <a:solidFill>
                  <a:srgbClr val="0000CC"/>
                </a:solidFill>
              </a:rPr>
              <a:t>V-U</a:t>
            </a:r>
            <a:r>
              <a:rPr lang="zh-CN" altLang="en-US" kern="0" dirty="0">
                <a:solidFill>
                  <a:srgbClr val="0000CC"/>
                </a:solidFill>
              </a:rPr>
              <a:t>中各点的最小边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原图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>
                <a:latin typeface="+mn-lt"/>
              </a:rPr>
              <a:t>：</a:t>
            </a:r>
            <a:r>
              <a:rPr lang="en-US" altLang="zh-CN" sz="3200" kern="0" dirty="0">
                <a:latin typeface="+mn-lt"/>
              </a:rPr>
              <a:t>n</a:t>
            </a:r>
            <a:r>
              <a:rPr lang="zh-CN" altLang="en-US" sz="3200" kern="0" dirty="0">
                <a:latin typeface="+mn-lt"/>
              </a:rPr>
              <a:t>个顶点，</a:t>
            </a:r>
            <a:r>
              <a:rPr lang="en-US" altLang="zh-CN" sz="3200" kern="0" dirty="0">
                <a:latin typeface="+mn-lt"/>
              </a:rPr>
              <a:t>M</a:t>
            </a:r>
            <a:r>
              <a:rPr lang="zh-CN" altLang="en-US" sz="3200" kern="0" dirty="0">
                <a:latin typeface="+mn-lt"/>
              </a:rPr>
              <a:t>条边；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最小生成树的构造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5720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Prim</a:t>
            </a:r>
            <a:r>
              <a:rPr lang="zh-CN" altLang="en-US" sz="3200" kern="0" dirty="0">
                <a:latin typeface="+mn-lt"/>
              </a:rPr>
              <a:t>算法 </a:t>
            </a:r>
            <a:r>
              <a:rPr lang="en-US" altLang="zh-CN" sz="3200" kern="0" dirty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/>
              <a:t>Kruskal</a:t>
            </a:r>
            <a:r>
              <a:rPr lang="zh-CN" altLang="en-US" sz="3200" kern="0" dirty="0"/>
              <a:t>算法</a:t>
            </a:r>
            <a:r>
              <a:rPr lang="en-US" altLang="zh-CN" sz="3200" kern="0" dirty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最小生成树 </a:t>
            </a:r>
            <a:r>
              <a:rPr lang="en-US" altLang="zh-CN" sz="3200" kern="0" dirty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>
                <a:solidFill>
                  <a:srgbClr val="0000CC"/>
                </a:solidFill>
              </a:rPr>
              <a:t>，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共有：</a:t>
            </a:r>
            <a:endParaRPr lang="en-US" altLang="zh-CN" sz="3200" kern="0" dirty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初始：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276600" y="41082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667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/>
              <a:t>U={n</a:t>
            </a:r>
            <a:r>
              <a:rPr lang="zh-CN" altLang="en-US" sz="3200" kern="0" dirty="0"/>
              <a:t>个顶点</a:t>
            </a:r>
            <a:r>
              <a:rPr lang="en-US" altLang="zh-CN" sz="3200" kern="0" dirty="0"/>
              <a:t>},  TE={n-1</a:t>
            </a:r>
            <a:r>
              <a:rPr lang="zh-CN" altLang="en-US" sz="3200" kern="0" dirty="0"/>
              <a:t>条边</a:t>
            </a:r>
            <a:r>
              <a:rPr lang="en-US" altLang="zh-CN" sz="3200" kern="0" dirty="0"/>
              <a:t>}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133600" y="3317312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662000"/>
            <a:ext cx="264687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257800"/>
            <a:ext cx="1826141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加边法；</a:t>
            </a:r>
            <a:endParaRPr lang="en-US" altLang="zh-CN" sz="3200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en-US" altLang="zh-CN" dirty="0" err="1">
                <a:ea typeface="黑体" pitchFamily="2" charset="-122"/>
              </a:rPr>
              <a:t>Kruskal</a:t>
            </a:r>
            <a:r>
              <a:rPr lang="zh-CN" altLang="en-US" dirty="0">
                <a:ea typeface="黑体" pitchFamily="2" charset="-122"/>
              </a:rPr>
              <a:t>算法构造最小生成树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>
                <a:latin typeface="+mn-lt"/>
              </a:rPr>
              <a:t>原图 </a:t>
            </a:r>
            <a:r>
              <a:rPr lang="en-US" altLang="zh-CN" sz="3200" kern="0" dirty="0">
                <a:latin typeface="+mn-lt"/>
              </a:rPr>
              <a:t>G=(V, E)</a:t>
            </a:r>
            <a:r>
              <a:rPr lang="zh-CN" altLang="en-US" sz="3200" kern="0" dirty="0">
                <a:latin typeface="+mn-lt"/>
              </a:rPr>
              <a:t>，</a:t>
            </a:r>
            <a:r>
              <a:rPr lang="zh-CN" altLang="en-US" sz="3200" kern="0" dirty="0"/>
              <a:t>最小生成树 </a:t>
            </a:r>
            <a:r>
              <a:rPr lang="en-US" altLang="zh-CN" sz="3200" kern="0" dirty="0"/>
              <a:t>T=(U, TE)</a:t>
            </a:r>
            <a:endParaRPr lang="en-US" altLang="zh-CN" sz="3200" kern="0" dirty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     初始：令 </a:t>
            </a:r>
            <a:r>
              <a:rPr lang="en-US" altLang="zh-CN" sz="3200" kern="0" dirty="0">
                <a:solidFill>
                  <a:srgbClr val="0000CC"/>
                </a:solidFill>
              </a:rPr>
              <a:t>U=V,  TE=Null, 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   </a:t>
            </a:r>
            <a:r>
              <a:rPr lang="en-US" altLang="zh-CN" sz="3200" kern="0" dirty="0">
                <a:sym typeface="Wingdings" pitchFamily="2" charset="2"/>
              </a:rPr>
              <a:t></a:t>
            </a:r>
            <a:r>
              <a:rPr lang="zh-CN" altLang="en-US" sz="3200" kern="0" dirty="0"/>
              <a:t>初始</a:t>
            </a:r>
            <a:r>
              <a:rPr lang="en-US" altLang="zh-CN" sz="3200" kern="0" dirty="0"/>
              <a:t>T</a:t>
            </a:r>
            <a:r>
              <a:rPr lang="zh-CN" altLang="en-US" sz="3200" kern="0" dirty="0"/>
              <a:t>为</a:t>
            </a:r>
            <a:r>
              <a:rPr lang="en-US" altLang="zh-CN" sz="3200" kern="0" dirty="0"/>
              <a:t>n</a:t>
            </a:r>
            <a:r>
              <a:rPr lang="zh-CN" altLang="en-US" sz="3200" kern="0" dirty="0"/>
              <a:t>个孤立点，即</a:t>
            </a:r>
            <a:r>
              <a:rPr lang="en-US" altLang="zh-CN" sz="3200" kern="0" dirty="0"/>
              <a:t>n</a:t>
            </a:r>
            <a:r>
              <a:rPr lang="zh-CN" altLang="en-US" sz="3200" kern="0" dirty="0"/>
              <a:t>个连通子图；</a:t>
            </a:r>
            <a:endParaRPr lang="en-US" altLang="zh-CN" sz="3200" kern="0" dirty="0"/>
          </a:p>
          <a:p>
            <a:pPr marL="514350" lvl="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/>
              <a:t>(2) </a:t>
            </a:r>
            <a:r>
              <a:rPr lang="zh-CN" altLang="en-US" sz="3200" kern="0" dirty="0"/>
              <a:t>选择 </a:t>
            </a:r>
            <a:r>
              <a:rPr lang="en-US" altLang="zh-CN" sz="3200" kern="0" dirty="0"/>
              <a:t>”E” </a:t>
            </a:r>
            <a:r>
              <a:rPr lang="zh-CN" altLang="en-US" sz="3200" kern="0" dirty="0"/>
              <a:t>中权值最小的边</a:t>
            </a:r>
            <a:r>
              <a:rPr lang="en-US" altLang="zh-CN" sz="3200" kern="0" dirty="0"/>
              <a:t>(</a:t>
            </a:r>
            <a:r>
              <a:rPr lang="en-US" altLang="zh-CN" sz="3200" kern="0" dirty="0" err="1"/>
              <a:t>s,t</a:t>
            </a:r>
            <a:r>
              <a:rPr lang="en-US" altLang="zh-CN" sz="3200" kern="0" dirty="0"/>
              <a:t>)</a:t>
            </a:r>
            <a:r>
              <a:rPr lang="zh-CN" altLang="en-US" sz="3200" kern="0" dirty="0"/>
              <a:t>，加入</a:t>
            </a:r>
            <a:r>
              <a:rPr lang="en-US" altLang="zh-CN" sz="3200" kern="0" dirty="0"/>
              <a:t>TE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    </a:t>
            </a:r>
            <a:r>
              <a:rPr lang="zh-CN" altLang="en-US" sz="3200" kern="0" dirty="0">
                <a:solidFill>
                  <a:srgbClr val="C00000"/>
                </a:solidFill>
              </a:rPr>
              <a:t>要求：顶点</a:t>
            </a:r>
            <a:r>
              <a:rPr lang="en-US" altLang="zh-CN" sz="3200" kern="0" dirty="0">
                <a:solidFill>
                  <a:srgbClr val="C00000"/>
                </a:solidFill>
              </a:rPr>
              <a:t>s, t</a:t>
            </a:r>
            <a:r>
              <a:rPr lang="zh-CN" altLang="en-US" sz="3200" kern="0" dirty="0">
                <a:solidFill>
                  <a:srgbClr val="C00000"/>
                </a:solidFill>
              </a:rPr>
              <a:t>属于</a:t>
            </a:r>
            <a:r>
              <a:rPr lang="zh-CN" altLang="en-US" sz="3200" kern="0" dirty="0">
                <a:solidFill>
                  <a:srgbClr val="0000CC"/>
                </a:solidFill>
              </a:rPr>
              <a:t>不同的</a:t>
            </a:r>
            <a:r>
              <a:rPr lang="zh-CN" altLang="en-US" sz="3200" kern="0" dirty="0">
                <a:solidFill>
                  <a:srgbClr val="C00000"/>
                </a:solidFill>
              </a:rPr>
              <a:t>连通子图</a:t>
            </a:r>
            <a:r>
              <a:rPr lang="en-US" altLang="zh-CN" sz="3200" kern="0" dirty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/>
              <a:t>(3) </a:t>
            </a:r>
            <a:r>
              <a:rPr lang="zh-CN" altLang="en-US" sz="3200" kern="0" dirty="0"/>
              <a:t>重复</a:t>
            </a:r>
            <a:r>
              <a:rPr lang="en-US" altLang="zh-CN" sz="3200" kern="0" dirty="0"/>
              <a:t>(2)</a:t>
            </a:r>
            <a:r>
              <a:rPr lang="zh-CN" altLang="en-US" sz="3200" kern="0" dirty="0"/>
              <a:t>，直到 </a:t>
            </a:r>
            <a:r>
              <a:rPr lang="en-US" altLang="zh-CN" sz="3200" kern="0" dirty="0"/>
              <a:t>T</a:t>
            </a:r>
            <a:r>
              <a:rPr lang="zh-CN" altLang="en-US" sz="3200" kern="0" dirty="0"/>
              <a:t>连通；</a:t>
            </a:r>
            <a:r>
              <a:rPr lang="en-US" altLang="zh-CN" sz="3200" kern="0" dirty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>
              <a:solidFill>
                <a:srgbClr val="C00000"/>
              </a:solidFill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791200" y="4583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209600" y="4564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6388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218517" y="5389800"/>
            <a:ext cx="816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7362000" y="581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295200" y="4816124"/>
            <a:ext cx="9144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600669" y="5378069"/>
            <a:ext cx="732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142800" y="6063074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285800" y="5029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523800" y="55253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238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914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393223" y="4842298"/>
            <a:ext cx="870755" cy="1214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6000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7620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524000" y="20119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4384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096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2227829" y="23509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438400" y="2991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2082321" y="18340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1002346" y="24795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1113600" y="32436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2667000" y="2153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133600" y="2344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85800" y="858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524000" y="27246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1921508" y="24747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1524000" y="8485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1446321" y="16822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1056011" y="17959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303975" y="24435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709200" y="11005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2028000" y="11005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362200" y="78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057400" y="1582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990600" y="1620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4478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2382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90600" y="2382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44196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53340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505200" y="292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5334000" y="2915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419600" y="963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76" name="直接连接符 28"/>
          <p:cNvCxnSpPr>
            <a:cxnSpLocks noChangeShapeType="1"/>
            <a:stCxn id="75" idx="4"/>
            <a:endCxn id="62" idx="0"/>
          </p:cNvCxnSpPr>
          <p:nvPr/>
        </p:nvCxnSpPr>
        <p:spPr bwMode="auto">
          <a:xfrm rot="5400000">
            <a:off x="4352100" y="1787175"/>
            <a:ext cx="639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33528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42672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73152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8229600" y="14391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400800" y="2905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91" name="直接连接符 90"/>
          <p:cNvCxnSpPr>
            <a:cxnSpLocks noChangeShapeType="1"/>
            <a:stCxn id="89" idx="5"/>
            <a:endCxn id="92" idx="0"/>
          </p:cNvCxnSpPr>
          <p:nvPr/>
        </p:nvCxnSpPr>
        <p:spPr bwMode="auto">
          <a:xfrm rot="5400000">
            <a:off x="8057129" y="2293763"/>
            <a:ext cx="10271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8229600" y="2896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534400" y="22490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315200" y="943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02" name="直接连接符 28"/>
          <p:cNvCxnSpPr>
            <a:cxnSpLocks noChangeShapeType="1"/>
            <a:stCxn id="101" idx="4"/>
            <a:endCxn id="88" idx="0"/>
          </p:cNvCxnSpPr>
          <p:nvPr/>
        </p:nvCxnSpPr>
        <p:spPr bwMode="auto">
          <a:xfrm rot="5400000">
            <a:off x="7237521" y="1776995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6248400" y="1515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7162800" y="13724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 bwMode="auto">
          <a:xfrm rot="5400000">
            <a:off x="229394" y="3656806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 rot="5400000">
            <a:off x="3124994" y="3656807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15240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24384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6096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22" name="直接连接符 121"/>
          <p:cNvCxnSpPr>
            <a:cxnSpLocks noChangeShapeType="1"/>
            <a:stCxn id="120" idx="5"/>
            <a:endCxn id="123" idx="0"/>
          </p:cNvCxnSpPr>
          <p:nvPr/>
        </p:nvCxnSpPr>
        <p:spPr bwMode="auto">
          <a:xfrm rot="5400000">
            <a:off x="22945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24384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2667000" y="4999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5240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26" name="直接连接符 28"/>
          <p:cNvCxnSpPr>
            <a:cxnSpLocks noChangeShapeType="1"/>
            <a:stCxn id="125" idx="4"/>
            <a:endCxn id="119" idx="0"/>
          </p:cNvCxnSpPr>
          <p:nvPr/>
        </p:nvCxnSpPr>
        <p:spPr bwMode="auto">
          <a:xfrm rot="5400000">
            <a:off x="14463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4572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14478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 bwMode="auto">
          <a:xfrm>
            <a:off x="0" y="3581400"/>
            <a:ext cx="9144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28"/>
          <p:cNvCxnSpPr>
            <a:cxnSpLocks noChangeShapeType="1"/>
            <a:stCxn id="127" idx="4"/>
            <a:endCxn id="121" idx="0"/>
          </p:cNvCxnSpPr>
          <p:nvPr/>
        </p:nvCxnSpPr>
        <p:spPr bwMode="auto">
          <a:xfrm rot="16200000" flipH="1">
            <a:off x="3706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 Box 32"/>
          <p:cNvSpPr txBox="1">
            <a:spLocks noChangeArrowheads="1"/>
          </p:cNvSpPr>
          <p:nvPr/>
        </p:nvSpPr>
        <p:spPr bwMode="auto">
          <a:xfrm>
            <a:off x="4572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4196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53340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5052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38" name="直接连接符 137"/>
          <p:cNvCxnSpPr>
            <a:cxnSpLocks noChangeShapeType="1"/>
            <a:stCxn id="136" idx="5"/>
            <a:endCxn id="139" idx="0"/>
          </p:cNvCxnSpPr>
          <p:nvPr/>
        </p:nvCxnSpPr>
        <p:spPr bwMode="auto">
          <a:xfrm rot="5400000">
            <a:off x="51901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3340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40" name="Oval 30"/>
          <p:cNvSpPr>
            <a:spLocks noChangeArrowheads="1"/>
          </p:cNvSpPr>
          <p:nvPr/>
        </p:nvSpPr>
        <p:spPr bwMode="auto">
          <a:xfrm>
            <a:off x="44196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41" name="直接连接符 28"/>
          <p:cNvCxnSpPr>
            <a:cxnSpLocks noChangeShapeType="1"/>
            <a:stCxn id="140" idx="4"/>
            <a:endCxn id="135" idx="0"/>
          </p:cNvCxnSpPr>
          <p:nvPr/>
        </p:nvCxnSpPr>
        <p:spPr bwMode="auto">
          <a:xfrm rot="5400000">
            <a:off x="43419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30"/>
          <p:cNvSpPr>
            <a:spLocks noChangeArrowheads="1"/>
          </p:cNvSpPr>
          <p:nvPr/>
        </p:nvSpPr>
        <p:spPr bwMode="auto">
          <a:xfrm>
            <a:off x="33528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43" name="Text Box 32"/>
          <p:cNvSpPr txBox="1">
            <a:spLocks noChangeArrowheads="1"/>
          </p:cNvSpPr>
          <p:nvPr/>
        </p:nvSpPr>
        <p:spPr bwMode="auto">
          <a:xfrm>
            <a:off x="43434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4" name="直接连接符 28"/>
          <p:cNvCxnSpPr>
            <a:cxnSpLocks noChangeShapeType="1"/>
            <a:stCxn id="142" idx="4"/>
            <a:endCxn id="137" idx="0"/>
          </p:cNvCxnSpPr>
          <p:nvPr/>
        </p:nvCxnSpPr>
        <p:spPr bwMode="auto">
          <a:xfrm rot="16200000" flipH="1">
            <a:off x="32662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33528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029200" y="5015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7" name="直接连接符 28"/>
          <p:cNvCxnSpPr>
            <a:cxnSpLocks noChangeShapeType="1"/>
            <a:stCxn id="139" idx="1"/>
            <a:endCxn id="135" idx="5"/>
          </p:cNvCxnSpPr>
          <p:nvPr/>
        </p:nvCxnSpPr>
        <p:spPr bwMode="auto">
          <a:xfrm rot="16200000" flipV="1">
            <a:off x="4883783" y="5235383"/>
            <a:ext cx="49003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7239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8153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6430200" y="5704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7942829" y="505436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81534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72390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54" name="直接连接符 28"/>
          <p:cNvCxnSpPr>
            <a:cxnSpLocks noChangeShapeType="1"/>
            <a:stCxn id="153" idx="4"/>
            <a:endCxn id="148" idx="0"/>
          </p:cNvCxnSpPr>
          <p:nvPr/>
        </p:nvCxnSpPr>
        <p:spPr bwMode="auto">
          <a:xfrm rot="5400000">
            <a:off x="7133400" y="4519200"/>
            <a:ext cx="715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6172200" y="423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7162800" y="4094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7" name="直接连接符 28"/>
          <p:cNvCxnSpPr>
            <a:cxnSpLocks noChangeShapeType="1"/>
            <a:stCxn id="155" idx="4"/>
            <a:endCxn id="150" idx="0"/>
          </p:cNvCxnSpPr>
          <p:nvPr/>
        </p:nvCxnSpPr>
        <p:spPr bwMode="auto">
          <a:xfrm rot="16200000" flipH="1">
            <a:off x="6071775" y="5094225"/>
            <a:ext cx="96285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6248400" y="50824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7924800" y="506344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0" name="直接连接符 28"/>
          <p:cNvCxnSpPr>
            <a:cxnSpLocks noChangeShapeType="1"/>
            <a:stCxn id="152" idx="1"/>
          </p:cNvCxnSpPr>
          <p:nvPr/>
        </p:nvCxnSpPr>
        <p:spPr bwMode="auto">
          <a:xfrm rot="16200000" flipV="1">
            <a:off x="7706059" y="5247784"/>
            <a:ext cx="574418" cy="4678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" name="直接连接符 28"/>
          <p:cNvCxnSpPr>
            <a:cxnSpLocks noChangeShapeType="1"/>
            <a:stCxn id="155" idx="5"/>
            <a:endCxn id="148" idx="1"/>
          </p:cNvCxnSpPr>
          <p:nvPr/>
        </p:nvCxnSpPr>
        <p:spPr bwMode="auto">
          <a:xfrm rot="16200000" flipH="1">
            <a:off x="6816291" y="4454091"/>
            <a:ext cx="282618" cy="710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6705600" y="427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Text Box 32"/>
          <p:cNvSpPr txBox="1">
            <a:spLocks noChangeArrowheads="1"/>
          </p:cNvSpPr>
          <p:nvPr/>
        </p:nvSpPr>
        <p:spPr bwMode="auto">
          <a:xfrm>
            <a:off x="8382000" y="496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5562600" y="505667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6" grpId="0" animBg="1"/>
      <p:bldP spid="75" grpId="0" animBg="1"/>
      <p:bldP spid="77" grpId="0" animBg="1"/>
      <p:bldP spid="85" grpId="0"/>
      <p:bldP spid="88" grpId="0" animBg="1"/>
      <p:bldP spid="89" grpId="0" animBg="1"/>
      <p:bldP spid="90" grpId="0" animBg="1"/>
      <p:bldP spid="92" grpId="0" animBg="1"/>
      <p:bldP spid="96" grpId="0"/>
      <p:bldP spid="101" grpId="0" animBg="1"/>
      <p:bldP spid="103" grpId="0" animBg="1"/>
      <p:bldP spid="111" grpId="0"/>
      <p:bldP spid="119" grpId="0" animBg="1"/>
      <p:bldP spid="120" grpId="0" animBg="1"/>
      <p:bldP spid="121" grpId="0" animBg="1"/>
      <p:bldP spid="123" grpId="0" animBg="1"/>
      <p:bldP spid="124" grpId="0"/>
      <p:bldP spid="125" grpId="0" animBg="1"/>
      <p:bldP spid="127" grpId="0" animBg="1"/>
      <p:bldP spid="128" grpId="0"/>
      <p:bldP spid="134" grpId="0"/>
      <p:bldP spid="135" grpId="0" animBg="1"/>
      <p:bldP spid="136" grpId="0" animBg="1"/>
      <p:bldP spid="137" grpId="0" animBg="1"/>
      <p:bldP spid="139" grpId="0" animBg="1"/>
      <p:bldP spid="140" grpId="0" animBg="1"/>
      <p:bldP spid="142" grpId="0" animBg="1"/>
      <p:bldP spid="143" grpId="0"/>
      <p:bldP spid="145" grpId="0"/>
      <p:bldP spid="146" grpId="0"/>
      <p:bldP spid="148" grpId="0" animBg="1"/>
      <p:bldP spid="149" grpId="0" animBg="1"/>
      <p:bldP spid="150" grpId="0" animBg="1"/>
      <p:bldP spid="152" grpId="0" animBg="1"/>
      <p:bldP spid="153" grpId="0" animBg="1"/>
      <p:bldP spid="155" grpId="0" animBg="1"/>
      <p:bldP spid="156" grpId="0"/>
      <p:bldP spid="158" grpId="0"/>
      <p:bldP spid="159" grpId="0"/>
      <p:bldP spid="162" grpId="0"/>
      <p:bldP spid="163" grpId="0"/>
      <p:bldP spid="16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91440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1. </a:t>
            </a:r>
            <a:r>
              <a:rPr lang="zh-CN" altLang="en-US" sz="3000" kern="0" dirty="0">
                <a:latin typeface="+mn-lt"/>
              </a:rPr>
              <a:t>顶点表：</a:t>
            </a:r>
            <a:r>
              <a:rPr lang="en-US" altLang="zh-CN" sz="3000" kern="0" dirty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  边的升序：       </a:t>
            </a:r>
            <a:r>
              <a:rPr lang="en-US" altLang="zh-CN" sz="3000" kern="0" dirty="0">
                <a:latin typeface="+mn-lt"/>
              </a:rPr>
              <a:t>(0,2,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sz="3000" kern="0" dirty="0">
                <a:latin typeface="+mn-lt"/>
              </a:rPr>
              <a:t>), (3,5,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2</a:t>
            </a:r>
            <a:r>
              <a:rPr lang="en-US" altLang="zh-CN" sz="3000" kern="0" dirty="0">
                <a:latin typeface="+mn-lt"/>
              </a:rPr>
              <a:t>),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(1,4,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3</a:t>
            </a:r>
            <a:r>
              <a:rPr lang="en-US" altLang="zh-CN" sz="3000" kern="0" dirty="0">
                <a:latin typeface="+mn-lt"/>
              </a:rPr>
              <a:t>), (2,5,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4</a:t>
            </a:r>
            <a:r>
              <a:rPr lang="en-US" altLang="zh-CN" sz="3000" kern="0" dirty="0">
                <a:latin typeface="+mn-lt"/>
              </a:rPr>
              <a:t>), (0,3,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>
                <a:latin typeface="+mn-lt"/>
              </a:rPr>
              <a:t>), (1,2,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(2,3,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>
                <a:latin typeface="+mn-lt"/>
              </a:rPr>
              <a:t>), (2,4,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>
                <a:latin typeface="+mn-lt"/>
              </a:rPr>
              <a:t>), (0,1,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>
                <a:latin typeface="+mn-lt"/>
              </a:rPr>
              <a:t>), (4,5,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2. </a:t>
            </a:r>
            <a:r>
              <a:rPr lang="zh-CN" altLang="en-US" sz="3000" kern="0" dirty="0">
                <a:latin typeface="+mn-lt"/>
              </a:rPr>
              <a:t>从最小边开始试探：</a:t>
            </a:r>
            <a:endParaRPr lang="en-US" altLang="zh-CN" sz="3000" kern="0" dirty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若两个顶点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属于不同的连通子图，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否则，跳过该边；</a:t>
            </a:r>
            <a:endParaRPr lang="en-US" altLang="zh-CN" sz="3000" kern="0" dirty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3. </a:t>
            </a:r>
            <a:r>
              <a:rPr lang="zh-CN" altLang="en-US" sz="3000" kern="0" dirty="0">
                <a:latin typeface="+mn-lt"/>
              </a:rPr>
              <a:t>重复</a:t>
            </a:r>
            <a:r>
              <a:rPr lang="en-US" altLang="zh-CN" sz="3000" kern="0" dirty="0">
                <a:latin typeface="+mn-lt"/>
              </a:rPr>
              <a:t>2</a:t>
            </a:r>
            <a:r>
              <a:rPr lang="zh-CN" altLang="en-US" sz="3000" kern="0" dirty="0">
                <a:latin typeface="+mn-lt"/>
              </a:rPr>
              <a:t>，直到所有边试探结束。</a:t>
            </a:r>
            <a:endParaRPr lang="en-US" altLang="zh-CN" sz="3000" kern="0" dirty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endParaRPr lang="en-US" altLang="zh-CN" sz="3000" kern="0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en-US" altLang="zh-CN" dirty="0" err="1">
                <a:ea typeface="黑体" pitchFamily="2" charset="-122"/>
              </a:rPr>
              <a:t>Kruskal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2316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762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655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329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2138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784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548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458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649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705600" y="106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3029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779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1153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987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839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2100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748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1405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1405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1086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887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924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696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246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94" name="Rectangle 12"/>
          <p:cNvSpPr txBox="1">
            <a:spLocks noChangeArrowheads="1"/>
          </p:cNvSpPr>
          <p:nvPr/>
        </p:nvSpPr>
        <p:spPr bwMode="auto">
          <a:xfrm>
            <a:off x="1066800" y="5715000"/>
            <a:ext cx="80772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借助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status[VN]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数组，描述顶点间的连通情况</a:t>
            </a:r>
            <a:endParaRPr lang="en-US" altLang="zh-CN" sz="3000" kern="0" dirty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0800" y="38862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则加入生成树；</a:t>
            </a:r>
            <a:endParaRPr lang="zh-CN" altLang="en-US" sz="30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791200" y="4419600"/>
            <a:ext cx="914400" cy="1295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3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en-US" altLang="zh-CN" dirty="0" err="1">
                <a:ea typeface="黑体" pitchFamily="2" charset="-122"/>
              </a:rPr>
              <a:t>Kruskal</a:t>
            </a:r>
            <a:r>
              <a:rPr lang="zh-CN" altLang="en-US" dirty="0">
                <a:ea typeface="黑体" pitchFamily="2" charset="-122"/>
              </a:rPr>
              <a:t>算法的实现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7200" y="5029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>
                          <a:solidFill>
                            <a:schemeClr val="tx1"/>
                          </a:solidFill>
                        </a:rPr>
                        <a:t>mst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7467600" y="2982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382000" y="2428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553200" y="3971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37"/>
          <p:cNvCxnSpPr>
            <a:cxnSpLocks noChangeShapeType="1"/>
            <a:stCxn id="36" idx="5"/>
            <a:endCxn id="39" idx="0"/>
          </p:cNvCxnSpPr>
          <p:nvPr/>
        </p:nvCxnSpPr>
        <p:spPr bwMode="auto">
          <a:xfrm rot="5400000">
            <a:off x="8171429" y="332163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0" name="直接连接符 28"/>
          <p:cNvCxnSpPr>
            <a:cxnSpLocks noChangeShapeType="1"/>
            <a:stCxn id="36" idx="3"/>
            <a:endCxn id="35" idx="6"/>
          </p:cNvCxnSpPr>
          <p:nvPr/>
        </p:nvCxnSpPr>
        <p:spPr bwMode="auto">
          <a:xfrm rot="5400000">
            <a:off x="8025921" y="280474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2"/>
          <p:cNvCxnSpPr>
            <a:cxnSpLocks noChangeShapeType="1"/>
            <a:stCxn id="37" idx="7"/>
            <a:endCxn id="35" idx="3"/>
          </p:cNvCxnSpPr>
          <p:nvPr/>
        </p:nvCxnSpPr>
        <p:spPr bwMode="auto">
          <a:xfrm rot="5400000" flipH="1" flipV="1">
            <a:off x="6945946" y="345027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9" idx="2"/>
            <a:endCxn id="37" idx="6"/>
          </p:cNvCxnSpPr>
          <p:nvPr/>
        </p:nvCxnSpPr>
        <p:spPr bwMode="auto">
          <a:xfrm rot="10800000" flipV="1">
            <a:off x="7057200" y="421439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610600" y="3124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8077200" y="3314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629400" y="1828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467600" y="36954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467600" y="181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49" name="直接连接符 28"/>
          <p:cNvCxnSpPr>
            <a:cxnSpLocks noChangeShapeType="1"/>
            <a:stCxn id="48" idx="4"/>
            <a:endCxn id="35" idx="0"/>
          </p:cNvCxnSpPr>
          <p:nvPr/>
        </p:nvCxnSpPr>
        <p:spPr bwMode="auto">
          <a:xfrm rot="5400000">
            <a:off x="7389921" y="265295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400800" y="250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51" name="直接连接符 28"/>
          <p:cNvCxnSpPr>
            <a:cxnSpLocks noChangeShapeType="1"/>
            <a:stCxn id="50" idx="5"/>
            <a:endCxn id="35" idx="2"/>
          </p:cNvCxnSpPr>
          <p:nvPr/>
        </p:nvCxnSpPr>
        <p:spPr bwMode="auto">
          <a:xfrm rot="16200000" flipH="1">
            <a:off x="6999611" y="276664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4"/>
            <a:endCxn id="37" idx="0"/>
          </p:cNvCxnSpPr>
          <p:nvPr/>
        </p:nvCxnSpPr>
        <p:spPr bwMode="auto">
          <a:xfrm rot="16200000" flipH="1">
            <a:off x="6247575" y="341430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28"/>
          <p:cNvCxnSpPr>
            <a:cxnSpLocks noChangeShapeType="1"/>
            <a:stCxn id="48" idx="2"/>
            <a:endCxn id="50" idx="0"/>
          </p:cNvCxnSpPr>
          <p:nvPr/>
        </p:nvCxnSpPr>
        <p:spPr bwMode="auto">
          <a:xfrm rot="10800000" flipV="1">
            <a:off x="6652800" y="207127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8"/>
          <p:cNvCxnSpPr>
            <a:cxnSpLocks noChangeShapeType="1"/>
            <a:stCxn id="48" idx="6"/>
            <a:endCxn id="36" idx="0"/>
          </p:cNvCxnSpPr>
          <p:nvPr/>
        </p:nvCxnSpPr>
        <p:spPr bwMode="auto">
          <a:xfrm>
            <a:off x="7971600" y="207127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8229600" y="175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8001000" y="2552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934200" y="2590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391400" y="236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008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9342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202" y="1143000"/>
          <a:ext cx="586739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0-A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1-B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2-C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3-D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4-E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5-F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9050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(0,2,1)</a:t>
            </a:r>
            <a:endParaRPr lang="zh-CN" altLang="en-US" sz="30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57202" y="22098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32766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(3,5,2)</a:t>
            </a:r>
            <a:endParaRPr lang="zh-CN" altLang="en-US" sz="30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457200" y="27432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4642385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(1,4,3)</a:t>
            </a:r>
            <a:endParaRPr lang="zh-CN" altLang="en-US" sz="3000" dirty="0"/>
          </a:p>
        </p:txBody>
      </p:sp>
      <p:sp>
        <p:nvSpPr>
          <p:cNvPr id="65" name="矩形 64"/>
          <p:cNvSpPr/>
          <p:nvPr/>
        </p:nvSpPr>
        <p:spPr>
          <a:xfrm>
            <a:off x="60139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(2,5,4)</a:t>
            </a:r>
            <a:endParaRPr lang="zh-CN" altLang="en-US" sz="3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57200" y="38252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57200" y="32918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73855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(1,2,5)</a:t>
            </a:r>
            <a:endParaRPr lang="zh-CN" altLang="en-US" sz="30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457200" y="43434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接连接符 28"/>
          <p:cNvCxnSpPr>
            <a:cxnSpLocks noChangeShapeType="1"/>
            <a:stCxn id="58" idx="2"/>
            <a:endCxn id="48" idx="4"/>
          </p:cNvCxnSpPr>
          <p:nvPr/>
        </p:nvCxnSpPr>
        <p:spPr bwMode="auto">
          <a:xfrm rot="5400000" flipH="1">
            <a:off x="7383777" y="2659098"/>
            <a:ext cx="686346" cy="147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直接连接符 28"/>
          <p:cNvCxnSpPr>
            <a:cxnSpLocks noChangeShapeType="1"/>
            <a:stCxn id="39" idx="0"/>
            <a:endCxn id="36" idx="5"/>
          </p:cNvCxnSpPr>
          <p:nvPr/>
        </p:nvCxnSpPr>
        <p:spPr bwMode="auto">
          <a:xfrm rot="5400000" flipH="1" flipV="1">
            <a:off x="8171428" y="3321638"/>
            <a:ext cx="1103334" cy="178191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" name="直接连接符 28"/>
          <p:cNvCxnSpPr>
            <a:cxnSpLocks noChangeShapeType="1"/>
            <a:stCxn id="37" idx="0"/>
            <a:endCxn id="50" idx="4"/>
          </p:cNvCxnSpPr>
          <p:nvPr/>
        </p:nvCxnSpPr>
        <p:spPr bwMode="auto">
          <a:xfrm rot="16200000" flipV="1">
            <a:off x="6247575" y="3414300"/>
            <a:ext cx="962850" cy="1524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4" name="直接连接符 28"/>
          <p:cNvCxnSpPr>
            <a:cxnSpLocks noChangeShapeType="1"/>
            <a:endCxn id="50" idx="5"/>
          </p:cNvCxnSpPr>
          <p:nvPr/>
        </p:nvCxnSpPr>
        <p:spPr bwMode="auto">
          <a:xfrm rot="10800000">
            <a:off x="6830992" y="2935267"/>
            <a:ext cx="636609" cy="321459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1" name="椭圆 70"/>
          <p:cNvSpPr/>
          <p:nvPr/>
        </p:nvSpPr>
        <p:spPr bwMode="auto">
          <a:xfrm>
            <a:off x="38862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864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/>
      <p:bldP spid="64" grpId="0"/>
      <p:bldP spid="65" grpId="0"/>
      <p:bldP spid="68" grpId="0"/>
      <p:bldP spid="71" grpId="0" animBg="1"/>
      <p:bldP spid="7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1. </a:t>
            </a:r>
            <a:r>
              <a:rPr lang="zh-CN" altLang="en-US" sz="3000" kern="0" dirty="0">
                <a:latin typeface="+mn-lt"/>
              </a:rPr>
              <a:t>顶点表：</a:t>
            </a:r>
            <a:r>
              <a:rPr lang="en-US" altLang="zh-CN" sz="3000" kern="0" dirty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2.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向生成树中，依次加入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n-1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条边：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3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2.1 </a:t>
            </a:r>
            <a:r>
              <a:rPr lang="zh-CN" altLang="en-US" sz="3000" kern="0" dirty="0">
                <a:latin typeface="+mn-lt"/>
              </a:rPr>
              <a:t>从邻接矩阵中</a:t>
            </a:r>
            <a:r>
              <a:rPr lang="zh-CN" altLang="en-US" sz="3000" kern="0" dirty="0">
                <a:solidFill>
                  <a:srgbClr val="CC0000"/>
                </a:solidFill>
                <a:latin typeface="+mn-lt"/>
              </a:rPr>
              <a:t>找权值最小边</a:t>
            </a:r>
            <a:endParaRPr lang="en-US" altLang="zh-CN" sz="3000" kern="0" dirty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G-&gt;arcs[start][stop]</a:t>
            </a:r>
          </a:p>
          <a:p>
            <a:pPr marL="514350" lvl="0" indent="-514350">
              <a:lnSpc>
                <a:spcPct val="114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2.2 </a:t>
            </a:r>
            <a:r>
              <a:rPr lang="zh-CN" altLang="en-US" sz="3000" kern="0" dirty="0">
                <a:latin typeface="+mn-lt"/>
              </a:rPr>
              <a:t>判断</a:t>
            </a:r>
            <a:r>
              <a:rPr lang="en-US" altLang="zh-CN" sz="3000" kern="0" dirty="0">
                <a:latin typeface="+mn-lt"/>
              </a:rPr>
              <a:t>: </a:t>
            </a:r>
            <a:r>
              <a:rPr lang="zh-CN" altLang="en-US" sz="3000" kern="0" dirty="0">
                <a:latin typeface="+mn-lt"/>
              </a:rPr>
              <a:t>顶点</a:t>
            </a:r>
            <a:r>
              <a:rPr lang="en-US" altLang="zh-CN" sz="3000" kern="0" dirty="0">
                <a:latin typeface="+mn-lt"/>
              </a:rPr>
              <a:t>start</a:t>
            </a:r>
            <a:r>
              <a:rPr lang="zh-CN" altLang="en-US" sz="3000" kern="0" dirty="0">
                <a:latin typeface="+mn-lt"/>
              </a:rPr>
              <a:t>和</a:t>
            </a:r>
            <a:r>
              <a:rPr lang="en-US" altLang="zh-CN" sz="3000" kern="0" dirty="0">
                <a:latin typeface="+mn-lt"/>
              </a:rPr>
              <a:t>stop</a:t>
            </a:r>
            <a:r>
              <a:rPr lang="zh-CN" altLang="en-US" sz="3000" kern="0" dirty="0">
                <a:solidFill>
                  <a:srgbClr val="CC0000"/>
                </a:solidFill>
                <a:latin typeface="+mn-lt"/>
              </a:rPr>
              <a:t>是否连通？</a:t>
            </a:r>
            <a:endParaRPr lang="en-US" altLang="zh-CN" sz="3000" kern="0" dirty="0">
              <a:solidFill>
                <a:srgbClr val="CC0000"/>
              </a:solidFill>
              <a:latin typeface="+mn-lt"/>
            </a:endParaRPr>
          </a:p>
          <a:p>
            <a:pPr marL="514350" lvl="0" indent="-51435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if (status[start]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== status[stop])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否，</a:t>
            </a:r>
            <a:endParaRPr lang="en-US" altLang="zh-CN" sz="3000" kern="0" dirty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所有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status[stop]</a:t>
            </a:r>
            <a:r>
              <a:rPr lang="zh-CN" altLang="en-US" sz="3000" kern="0" dirty="0">
                <a:solidFill>
                  <a:srgbClr val="990099"/>
                </a:solidFill>
              </a:rPr>
              <a:t>状态</a:t>
            </a:r>
            <a:r>
              <a:rPr lang="en-US" altLang="zh-CN" sz="3000" kern="0" dirty="0">
                <a:solidFill>
                  <a:srgbClr val="990099"/>
                </a:solidFill>
              </a:rPr>
              <a:t>(</a:t>
            </a:r>
            <a:r>
              <a:rPr lang="zh-CN" altLang="en-US" sz="3000" kern="0" dirty="0">
                <a:solidFill>
                  <a:srgbClr val="990099"/>
                </a:solidFill>
              </a:rPr>
              <a:t>数值</a:t>
            </a:r>
            <a:r>
              <a:rPr lang="en-US" altLang="zh-CN" sz="3000" kern="0" dirty="0">
                <a:solidFill>
                  <a:srgbClr val="990099"/>
                </a:solidFill>
              </a:rPr>
              <a:t>)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改为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status[start]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；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endParaRPr lang="en-US" altLang="zh-CN" sz="3000" kern="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18595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3057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1985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283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16816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3271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0912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17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191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477000" y="705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25722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3223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69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5298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381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16435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2911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9481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9481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629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4298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467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239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248400" y="2209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229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828800" y="4302000"/>
            <a:ext cx="7391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则边</a:t>
            </a:r>
            <a:r>
              <a:rPr lang="en-US" altLang="zh-CN" sz="3000" kern="0" dirty="0"/>
              <a:t>(start, stop)</a:t>
            </a:r>
            <a:r>
              <a:rPr lang="zh-CN" altLang="en-US" sz="3000" kern="0" dirty="0"/>
              <a:t>加入生成树，即</a:t>
            </a:r>
            <a:r>
              <a:rPr lang="en-US" altLang="zh-CN" sz="3000" kern="0" dirty="0" err="1"/>
              <a:t>mst</a:t>
            </a:r>
            <a:r>
              <a:rPr lang="zh-CN" altLang="en-US" sz="3000" kern="0" dirty="0"/>
              <a:t>数组；</a:t>
            </a:r>
            <a:endParaRPr lang="zh-CN" altLang="en-US" sz="3000" dirty="0"/>
          </a:p>
        </p:txBody>
      </p:sp>
      <p:sp>
        <p:nvSpPr>
          <p:cNvPr id="35" name="矩形 34"/>
          <p:cNvSpPr/>
          <p:nvPr/>
        </p:nvSpPr>
        <p:spPr>
          <a:xfrm>
            <a:off x="762000" y="5393923"/>
            <a:ext cx="678180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G-&gt;arcs[start][stop]=Max</a:t>
            </a:r>
            <a:r>
              <a:rPr lang="zh-CN" altLang="en-US" sz="3000" kern="0" dirty="0"/>
              <a:t>，返回</a:t>
            </a:r>
            <a:r>
              <a:rPr lang="en-US" altLang="zh-CN" sz="3000" kern="0" dirty="0"/>
              <a:t>2.1 </a:t>
            </a: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56388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P308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，算法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9.6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：</a:t>
            </a:r>
            <a:r>
              <a:rPr lang="en-US" altLang="zh-CN" sz="3000" kern="0" dirty="0" err="1">
                <a:solidFill>
                  <a:schemeClr val="bg1"/>
                </a:solidFill>
                <a:latin typeface="+mn-lt"/>
                <a:sym typeface="Wingdings" pitchFamily="2" charset="2"/>
              </a:rPr>
              <a:t>Kruskal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算法</a:t>
            </a:r>
            <a:endParaRPr lang="en-US" altLang="zh-CN" sz="3000" kern="0" dirty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>
                <a:latin typeface="+mn-lt"/>
              </a:rPr>
              <a:t>BFS</a:t>
            </a:r>
            <a:r>
              <a:rPr lang="zh-CN" altLang="en-US" sz="3200" kern="0" dirty="0">
                <a:latin typeface="+mn-lt"/>
              </a:rPr>
              <a:t>、</a:t>
            </a:r>
            <a:r>
              <a:rPr lang="en-US" altLang="zh-CN" sz="3200" kern="0" dirty="0">
                <a:latin typeface="+mn-lt"/>
              </a:rPr>
              <a:t>DFS</a:t>
            </a:r>
            <a:r>
              <a:rPr lang="zh-CN" altLang="en-US" sz="3200" kern="0" dirty="0">
                <a:latin typeface="+mn-lt"/>
              </a:rPr>
              <a:t>生成树；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DFS</a:t>
            </a:r>
            <a:r>
              <a:rPr lang="zh-CN" altLang="en-US" sz="3200" kern="0" dirty="0">
                <a:latin typeface="+mn-lt"/>
              </a:rPr>
              <a:t>生成树：树边、回边；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                     </a:t>
            </a:r>
            <a:r>
              <a:rPr lang="zh-CN" altLang="en-US" sz="3200" kern="0" dirty="0">
                <a:latin typeface="+mn-lt"/>
              </a:rPr>
              <a:t>后向边、前向边、横向边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掌握：</a:t>
            </a:r>
            <a:r>
              <a:rPr lang="zh-CN" altLang="en-US" sz="3200" kern="0" dirty="0"/>
              <a:t>最小生成树</a:t>
            </a:r>
            <a:endParaRPr lang="en-US" altLang="zh-CN" sz="3200" kern="0" dirty="0"/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prim</a:t>
            </a:r>
            <a:r>
              <a:rPr lang="zh-CN" altLang="en-US" sz="3200" kern="0" dirty="0">
                <a:latin typeface="+mn-lt"/>
              </a:rPr>
              <a:t>算法（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>
                <a:latin typeface="+mn-lt"/>
              </a:rPr>
              <a:t>）、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</a:t>
            </a:r>
            <a:r>
              <a:rPr lang="en-US" altLang="zh-CN" sz="3200" kern="0" dirty="0" err="1">
                <a:latin typeface="+mn-lt"/>
              </a:rPr>
              <a:t>kruskal</a:t>
            </a:r>
            <a:r>
              <a:rPr lang="zh-CN" altLang="en-US" sz="3200" kern="0" dirty="0">
                <a:latin typeface="+mn-lt"/>
              </a:rPr>
              <a:t>算法（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>
                <a:latin typeface="+mn-lt"/>
              </a:rPr>
              <a:t>）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回路：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简单路径：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      即内部无回路；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简单回路：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740025" y="1828800"/>
            <a:ext cx="5870575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只有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起点和终点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可以相同，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743200" y="3254375"/>
            <a:ext cx="6248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起点和终点相同的简单路径；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57400" y="1098550"/>
            <a:ext cx="59436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起点与终点相同的一条路径；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3320" name="Text Box 32"/>
          <p:cNvSpPr txBox="1">
            <a:spLocks noChangeArrowheads="1"/>
          </p:cNvSpPr>
          <p:nvPr/>
        </p:nvSpPr>
        <p:spPr bwMode="auto">
          <a:xfrm>
            <a:off x="1905000" y="56467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21" name="Oval 30"/>
          <p:cNvSpPr>
            <a:spLocks noChangeArrowheads="1"/>
          </p:cNvSpPr>
          <p:nvPr/>
        </p:nvSpPr>
        <p:spPr bwMode="auto">
          <a:xfrm>
            <a:off x="1752600" y="40386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22" name="Oval 30"/>
          <p:cNvSpPr>
            <a:spLocks noChangeArrowheads="1"/>
          </p:cNvSpPr>
          <p:nvPr/>
        </p:nvSpPr>
        <p:spPr bwMode="auto">
          <a:xfrm>
            <a:off x="2971800" y="405288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23" name="Oval 30"/>
          <p:cNvSpPr>
            <a:spLocks noChangeArrowheads="1"/>
          </p:cNvSpPr>
          <p:nvPr/>
        </p:nvSpPr>
        <p:spPr bwMode="auto">
          <a:xfrm>
            <a:off x="24384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3324" name="直接连接符 39"/>
          <p:cNvCxnSpPr>
            <a:cxnSpLocks noChangeShapeType="1"/>
            <a:stCxn id="13322" idx="3"/>
            <a:endCxn id="13323" idx="0"/>
          </p:cNvCxnSpPr>
          <p:nvPr/>
        </p:nvCxnSpPr>
        <p:spPr bwMode="auto">
          <a:xfrm rot="5400000">
            <a:off x="2590800" y="45831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5" name="直接连接符 32"/>
          <p:cNvCxnSpPr>
            <a:cxnSpLocks noChangeShapeType="1"/>
            <a:stCxn id="13326" idx="0"/>
            <a:endCxn id="13322" idx="5"/>
          </p:cNvCxnSpPr>
          <p:nvPr/>
        </p:nvCxnSpPr>
        <p:spPr bwMode="auto">
          <a:xfrm rot="16200000" flipV="1">
            <a:off x="3302794" y="45823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6" name="Oval 30"/>
          <p:cNvSpPr>
            <a:spLocks noChangeArrowheads="1"/>
          </p:cNvSpPr>
          <p:nvPr/>
        </p:nvSpPr>
        <p:spPr bwMode="auto">
          <a:xfrm>
            <a:off x="3505200" y="50371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3327" name="直接连接符 28"/>
          <p:cNvCxnSpPr>
            <a:cxnSpLocks noChangeShapeType="1"/>
            <a:stCxn id="13322" idx="2"/>
            <a:endCxn id="13321" idx="6"/>
          </p:cNvCxnSpPr>
          <p:nvPr/>
        </p:nvCxnSpPr>
        <p:spPr bwMode="auto">
          <a:xfrm rot="10800000">
            <a:off x="2255838" y="42910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28" name="直接连接符 32"/>
          <p:cNvCxnSpPr>
            <a:cxnSpLocks noChangeShapeType="1"/>
            <a:stCxn id="13326" idx="1"/>
            <a:endCxn id="13321" idx="5"/>
          </p:cNvCxnSpPr>
          <p:nvPr/>
        </p:nvCxnSpPr>
        <p:spPr bwMode="auto">
          <a:xfrm rot="16200000" flipV="1">
            <a:off x="2559050" y="4092576"/>
            <a:ext cx="642937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9" name="Oval 30"/>
          <p:cNvSpPr>
            <a:spLocks noChangeArrowheads="1"/>
          </p:cNvSpPr>
          <p:nvPr/>
        </p:nvSpPr>
        <p:spPr bwMode="auto">
          <a:xfrm>
            <a:off x="1371600" y="502761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0" name="直接连接符 32"/>
          <p:cNvCxnSpPr>
            <a:cxnSpLocks noChangeShapeType="1"/>
            <a:stCxn id="13323" idx="2"/>
            <a:endCxn id="13329" idx="6"/>
          </p:cNvCxnSpPr>
          <p:nvPr/>
        </p:nvCxnSpPr>
        <p:spPr bwMode="auto">
          <a:xfrm rot="10800000">
            <a:off x="1874838" y="52800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31" name="直接连接符 32"/>
          <p:cNvCxnSpPr>
            <a:cxnSpLocks noChangeShapeType="1"/>
            <a:stCxn id="13326" idx="2"/>
            <a:endCxn id="13323" idx="6"/>
          </p:cNvCxnSpPr>
          <p:nvPr/>
        </p:nvCxnSpPr>
        <p:spPr bwMode="auto">
          <a:xfrm rot="10800000">
            <a:off x="2941638" y="52895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2" name="Text Box 32"/>
          <p:cNvSpPr txBox="1">
            <a:spLocks noChangeArrowheads="1"/>
          </p:cNvSpPr>
          <p:nvPr/>
        </p:nvSpPr>
        <p:spPr bwMode="auto">
          <a:xfrm>
            <a:off x="6019800" y="56769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3333" name="Oval 30"/>
          <p:cNvSpPr>
            <a:spLocks noChangeArrowheads="1"/>
          </p:cNvSpPr>
          <p:nvPr/>
        </p:nvSpPr>
        <p:spPr bwMode="auto">
          <a:xfrm>
            <a:off x="5791200" y="40687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3334" name="Oval 30"/>
          <p:cNvSpPr>
            <a:spLocks noChangeArrowheads="1"/>
          </p:cNvSpPr>
          <p:nvPr/>
        </p:nvSpPr>
        <p:spPr bwMode="auto">
          <a:xfrm>
            <a:off x="7010400" y="4083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3335" name="Oval 30"/>
          <p:cNvSpPr>
            <a:spLocks noChangeArrowheads="1"/>
          </p:cNvSpPr>
          <p:nvPr/>
        </p:nvSpPr>
        <p:spPr bwMode="auto">
          <a:xfrm>
            <a:off x="64770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3336" name="Oval 30"/>
          <p:cNvSpPr>
            <a:spLocks noChangeArrowheads="1"/>
          </p:cNvSpPr>
          <p:nvPr/>
        </p:nvSpPr>
        <p:spPr bwMode="auto">
          <a:xfrm>
            <a:off x="7543800" y="506730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3337" name="Oval 30"/>
          <p:cNvSpPr>
            <a:spLocks noChangeArrowheads="1"/>
          </p:cNvSpPr>
          <p:nvPr/>
        </p:nvSpPr>
        <p:spPr bwMode="auto">
          <a:xfrm>
            <a:off x="5410200" y="50577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3338" name="直接箭头连接符 53"/>
          <p:cNvCxnSpPr>
            <a:cxnSpLocks noChangeShapeType="1"/>
            <a:stCxn id="13333" idx="6"/>
            <a:endCxn id="13334" idx="2"/>
          </p:cNvCxnSpPr>
          <p:nvPr/>
        </p:nvCxnSpPr>
        <p:spPr bwMode="auto">
          <a:xfrm>
            <a:off x="6294438" y="43211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39" name="直接箭头连接符 54"/>
          <p:cNvCxnSpPr>
            <a:cxnSpLocks noChangeShapeType="1"/>
            <a:stCxn id="13334" idx="5"/>
            <a:endCxn id="13336" idx="0"/>
          </p:cNvCxnSpPr>
          <p:nvPr/>
        </p:nvCxnSpPr>
        <p:spPr bwMode="auto">
          <a:xfrm rot="16200000" flipH="1">
            <a:off x="7341394" y="46124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0" name="直接箭头连接符 55"/>
          <p:cNvCxnSpPr>
            <a:cxnSpLocks noChangeShapeType="1"/>
            <a:stCxn id="13333" idx="5"/>
            <a:endCxn id="13336" idx="1"/>
          </p:cNvCxnSpPr>
          <p:nvPr/>
        </p:nvCxnSpPr>
        <p:spPr bwMode="auto">
          <a:xfrm rot="16200000" flipH="1">
            <a:off x="6597650" y="4122738"/>
            <a:ext cx="642938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1" name="直接箭头连接符 56"/>
          <p:cNvCxnSpPr>
            <a:cxnSpLocks noChangeShapeType="1"/>
            <a:stCxn id="13334" idx="3"/>
            <a:endCxn id="13335" idx="0"/>
          </p:cNvCxnSpPr>
          <p:nvPr/>
        </p:nvCxnSpPr>
        <p:spPr bwMode="auto">
          <a:xfrm rot="5400000">
            <a:off x="6629400" y="46132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2" name="直接箭头连接符 57"/>
          <p:cNvCxnSpPr>
            <a:cxnSpLocks noChangeShapeType="1"/>
            <a:stCxn id="13335" idx="6"/>
            <a:endCxn id="13336" idx="2"/>
          </p:cNvCxnSpPr>
          <p:nvPr/>
        </p:nvCxnSpPr>
        <p:spPr bwMode="auto">
          <a:xfrm>
            <a:off x="6980238" y="53197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343" name="直接箭头连接符 58"/>
          <p:cNvCxnSpPr>
            <a:cxnSpLocks noChangeShapeType="1"/>
            <a:stCxn id="13337" idx="6"/>
            <a:endCxn id="13335" idx="2"/>
          </p:cNvCxnSpPr>
          <p:nvPr/>
        </p:nvCxnSpPr>
        <p:spPr bwMode="auto">
          <a:xfrm>
            <a:off x="5913438" y="53101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31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章 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复习题：</a:t>
            </a:r>
            <a:endParaRPr lang="en-US" altLang="zh-CN" sz="3200" kern="0" dirty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2</a:t>
            </a:r>
            <a:r>
              <a:rPr lang="zh-CN" altLang="en-US" sz="3200" kern="0" dirty="0">
                <a:latin typeface="+mn-lt"/>
              </a:rPr>
              <a:t>， </a:t>
            </a:r>
            <a:r>
              <a:rPr lang="en-US" altLang="zh-CN" sz="3200" kern="0" dirty="0">
                <a:latin typeface="+mn-lt"/>
              </a:rPr>
              <a:t>5</a:t>
            </a:r>
            <a:r>
              <a:rPr lang="zh-CN" altLang="en-US" sz="3200" kern="0" dirty="0">
                <a:latin typeface="+mn-lt"/>
              </a:rPr>
              <a:t>， </a:t>
            </a:r>
            <a:r>
              <a:rPr lang="en-US" altLang="zh-CN" sz="3200" kern="0">
                <a:latin typeface="+mn-lt"/>
              </a:rPr>
              <a:t>6</a:t>
            </a:r>
            <a:endParaRPr lang="en-US" altLang="zh-CN" sz="3200" kern="0" dirty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240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算法题：</a:t>
            </a:r>
            <a:endParaRPr lang="en-US" altLang="zh-CN" sz="3200" kern="0" dirty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1 (</a:t>
            </a:r>
            <a:r>
              <a:rPr lang="zh-CN" altLang="en-US" sz="3200" kern="0" dirty="0">
                <a:latin typeface="+mn-lt"/>
              </a:rPr>
              <a:t>分别采用出边表、邻接矩阵两种表示方法</a:t>
            </a:r>
            <a:r>
              <a:rPr lang="en-US" altLang="zh-CN" sz="3200" kern="0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图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26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讲：最短路径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sym typeface="Wingdings" pitchFamily="2" charset="2"/>
              </a:rPr>
              <a:t> 同一连通图可以有多个生成树；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00200" y="33741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14600" y="2820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85800" y="43634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04029" y="37131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14600" y="43539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4" name="直接连接符 28"/>
          <p:cNvCxnSpPr>
            <a:cxnSpLocks noChangeShapeType="1"/>
            <a:stCxn id="10" idx="3"/>
            <a:endCxn id="9" idx="6"/>
          </p:cNvCxnSpPr>
          <p:nvPr/>
        </p:nvCxnSpPr>
        <p:spPr bwMode="auto">
          <a:xfrm rot="5400000">
            <a:off x="2158521" y="319630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078546" y="384183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 flipV="1">
            <a:off x="1189800" y="460595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2286000" y="3706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62000" y="2220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1752600" y="408698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直接连接符 28"/>
          <p:cNvCxnSpPr>
            <a:cxnSpLocks noChangeShapeType="1"/>
            <a:stCxn id="13" idx="1"/>
            <a:endCxn id="9" idx="5"/>
          </p:cNvCxnSpPr>
          <p:nvPr/>
        </p:nvCxnSpPr>
        <p:spPr bwMode="auto">
          <a:xfrm rot="16200000" flipV="1">
            <a:off x="1997708" y="383706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00200" y="22108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22521" y="30445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3400" y="28966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132211" y="315820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380175" y="380586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785400" y="246283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04200" y="246283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1441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2133600" y="29445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066800" y="2982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524000" y="27537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374436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066800" y="3744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572000" y="3250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334000" y="26966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810000" y="42396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7" name="直接连接符 36"/>
          <p:cNvCxnSpPr>
            <a:cxnSpLocks noChangeShapeType="1"/>
            <a:stCxn id="35" idx="5"/>
            <a:endCxn id="38" idx="0"/>
          </p:cNvCxnSpPr>
          <p:nvPr/>
        </p:nvCxnSpPr>
        <p:spPr bwMode="auto">
          <a:xfrm rot="5400000">
            <a:off x="5123429" y="358937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334000" y="42301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572000" y="20870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494321" y="292068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657600" y="277281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4495800" y="26299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3" name="直接连接符 28"/>
          <p:cNvCxnSpPr>
            <a:cxnSpLocks noChangeShapeType="1"/>
            <a:stCxn id="41" idx="4"/>
          </p:cNvCxnSpPr>
          <p:nvPr/>
        </p:nvCxnSpPr>
        <p:spPr bwMode="auto">
          <a:xfrm rot="16200000" flipH="1">
            <a:off x="3532294" y="3654115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733800" y="361749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105400" y="34300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endCxn id="34" idx="5"/>
          </p:cNvCxnSpPr>
          <p:nvPr/>
        </p:nvCxnSpPr>
        <p:spPr bwMode="auto">
          <a:xfrm rot="16200000" flipV="1">
            <a:off x="4966521" y="3716231"/>
            <a:ext cx="644825" cy="5734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28"/>
          <p:cNvCxnSpPr>
            <a:cxnSpLocks noChangeShapeType="1"/>
            <a:stCxn id="41" idx="5"/>
            <a:endCxn id="34" idx="1"/>
          </p:cNvCxnSpPr>
          <p:nvPr/>
        </p:nvCxnSpPr>
        <p:spPr bwMode="auto">
          <a:xfrm rot="16200000" flipH="1">
            <a:off x="4306212" y="2984580"/>
            <a:ext cx="121177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4114800" y="31636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56388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391400" y="32217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153400" y="26680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629400" y="421108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5" name="直接连接符 54"/>
          <p:cNvCxnSpPr>
            <a:cxnSpLocks noChangeShapeType="1"/>
            <a:stCxn id="53" idx="5"/>
            <a:endCxn id="56" idx="0"/>
          </p:cNvCxnSpPr>
          <p:nvPr/>
        </p:nvCxnSpPr>
        <p:spPr bwMode="auto">
          <a:xfrm rot="5400000">
            <a:off x="7942829" y="356079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8153400" y="420156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7391400" y="20584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58" name="直接连接符 28"/>
          <p:cNvCxnSpPr>
            <a:cxnSpLocks noChangeShapeType="1"/>
            <a:stCxn id="57" idx="4"/>
            <a:endCxn id="52" idx="0"/>
          </p:cNvCxnSpPr>
          <p:nvPr/>
        </p:nvCxnSpPr>
        <p:spPr bwMode="auto">
          <a:xfrm rot="5400000">
            <a:off x="7313721" y="289211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477000" y="274423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15200" y="260136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59" idx="4"/>
          </p:cNvCxnSpPr>
          <p:nvPr/>
        </p:nvCxnSpPr>
        <p:spPr bwMode="auto">
          <a:xfrm rot="16200000" flipH="1">
            <a:off x="6351694" y="3625540"/>
            <a:ext cx="959813" cy="20520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553200" y="358892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848600" y="33538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6" idx="1"/>
            <a:endCxn id="52" idx="5"/>
          </p:cNvCxnSpPr>
          <p:nvPr/>
        </p:nvCxnSpPr>
        <p:spPr bwMode="auto">
          <a:xfrm rot="16200000" flipV="1">
            <a:off x="7712708" y="3760868"/>
            <a:ext cx="623384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8458200" y="327763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1942306" y="372451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7905" y="3724515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781800" y="208701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57" idx="2"/>
            <a:endCxn id="59" idx="0"/>
          </p:cNvCxnSpPr>
          <p:nvPr/>
        </p:nvCxnSpPr>
        <p:spPr bwMode="auto">
          <a:xfrm rot="10800000" flipV="1">
            <a:off x="6729000" y="2310435"/>
            <a:ext cx="6624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447800" y="4954035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40386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/>
              <a:t>生成树</a:t>
            </a:r>
            <a:r>
              <a:rPr lang="en-US" altLang="zh-CN" sz="3000" dirty="0"/>
              <a:t>1</a:t>
            </a:r>
            <a:endParaRPr lang="en-US" altLang="zh-CN" sz="3000" baseline="-25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781800" y="4954035"/>
            <a:ext cx="1905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/>
              <a:t>生成树</a:t>
            </a:r>
            <a:r>
              <a:rPr lang="en-US" altLang="zh-CN" sz="3000" dirty="0"/>
              <a:t>2</a:t>
            </a:r>
            <a:endParaRPr lang="en-US" altLang="zh-CN" sz="3000" baseline="-25000" dirty="0"/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2819400" y="33759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42" grpId="0"/>
      <p:bldP spid="44" grpId="0"/>
      <p:bldP spid="45" grpId="0"/>
      <p:bldP spid="50" grpId="0"/>
      <p:bldP spid="51" grpId="0"/>
      <p:bldP spid="52" grpId="0" animBg="1"/>
      <p:bldP spid="53" grpId="0" animBg="1"/>
      <p:bldP spid="54" grpId="0" animBg="1"/>
      <p:bldP spid="56" grpId="0" animBg="1"/>
      <p:bldP spid="57" grpId="0" animBg="1"/>
      <p:bldP spid="59" grpId="0" animBg="1"/>
      <p:bldP spid="60" grpId="0"/>
      <p:bldP spid="62" grpId="0"/>
      <p:bldP spid="63" grpId="0"/>
      <p:bldP spid="67" grpId="0"/>
      <p:bldP spid="7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 </a:t>
            </a:r>
            <a:r>
              <a:rPr lang="en-US" altLang="zh-CN" dirty="0">
                <a:ea typeface="黑体" pitchFamily="2" charset="-122"/>
              </a:rPr>
              <a:t>--</a:t>
            </a:r>
            <a:r>
              <a:rPr lang="zh-CN" altLang="en-US" dirty="0">
                <a:ea typeface="黑体" pitchFamily="2" charset="-122"/>
              </a:rPr>
              <a:t>无向图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：树边、非树边</a:t>
            </a:r>
            <a:r>
              <a:rPr lang="en-US" altLang="zh-CN" sz="3200" kern="0" dirty="0">
                <a:latin typeface="+mn-lt"/>
                <a:sym typeface="Wingdings" pitchFamily="2" charset="2"/>
              </a:rPr>
              <a:t>(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回边</a:t>
            </a:r>
            <a:r>
              <a:rPr lang="en-US" altLang="zh-CN" sz="3200" kern="0" dirty="0">
                <a:latin typeface="+mn-lt"/>
                <a:sym typeface="Wingdings" pitchFamily="2" charset="2"/>
              </a:rPr>
              <a:t>)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；</a:t>
            </a:r>
            <a:endParaRPr lang="en-US" altLang="zh-CN" sz="32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1676400" y="396067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0" name="Oval 30"/>
          <p:cNvSpPr>
            <a:spLocks noChangeArrowheads="1"/>
          </p:cNvSpPr>
          <p:nvPr/>
        </p:nvSpPr>
        <p:spPr bwMode="auto">
          <a:xfrm>
            <a:off x="2590800" y="34069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762000" y="49499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2" name="直接连接符 11"/>
          <p:cNvCxnSpPr>
            <a:cxnSpLocks noChangeShapeType="1"/>
            <a:stCxn id="10" idx="5"/>
            <a:endCxn id="13" idx="0"/>
          </p:cNvCxnSpPr>
          <p:nvPr/>
        </p:nvCxnSpPr>
        <p:spPr bwMode="auto">
          <a:xfrm rot="5400000">
            <a:off x="2380229" y="4299677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2590800" y="49404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5" name="直接连接符 32"/>
          <p:cNvCxnSpPr>
            <a:cxnSpLocks noChangeShapeType="1"/>
            <a:stCxn id="11" idx="7"/>
            <a:endCxn id="9" idx="3"/>
          </p:cNvCxnSpPr>
          <p:nvPr/>
        </p:nvCxnSpPr>
        <p:spPr bwMode="auto">
          <a:xfrm rot="5400000" flipH="1" flipV="1">
            <a:off x="1154746" y="4428310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914400" y="28068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1676400" y="27973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22" name="直接连接符 28"/>
          <p:cNvCxnSpPr>
            <a:cxnSpLocks noChangeShapeType="1"/>
            <a:stCxn id="21" idx="4"/>
            <a:endCxn id="9" idx="0"/>
          </p:cNvCxnSpPr>
          <p:nvPr/>
        </p:nvCxnSpPr>
        <p:spPr bwMode="auto">
          <a:xfrm rot="5400000">
            <a:off x="1598721" y="3630993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09600" y="348311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8"/>
          <p:cNvCxnSpPr>
            <a:cxnSpLocks noChangeShapeType="1"/>
            <a:stCxn id="23" idx="5"/>
            <a:endCxn id="9" idx="2"/>
          </p:cNvCxnSpPr>
          <p:nvPr/>
        </p:nvCxnSpPr>
        <p:spPr bwMode="auto">
          <a:xfrm rot="16200000" flipH="1">
            <a:off x="1208411" y="3744684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3" idx="4"/>
            <a:endCxn id="11" idx="0"/>
          </p:cNvCxnSpPr>
          <p:nvPr/>
        </p:nvCxnSpPr>
        <p:spPr bwMode="auto">
          <a:xfrm rot="16200000" flipH="1">
            <a:off x="456375" y="4392339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1" idx="2"/>
            <a:endCxn id="23" idx="0"/>
          </p:cNvCxnSpPr>
          <p:nvPr/>
        </p:nvCxnSpPr>
        <p:spPr bwMode="auto">
          <a:xfrm rot="10800000" flipV="1">
            <a:off x="861600" y="3049314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28"/>
          <p:cNvCxnSpPr>
            <a:cxnSpLocks noChangeShapeType="1"/>
            <a:stCxn id="21" idx="6"/>
            <a:endCxn id="10" idx="0"/>
          </p:cNvCxnSpPr>
          <p:nvPr/>
        </p:nvCxnSpPr>
        <p:spPr bwMode="auto">
          <a:xfrm>
            <a:off x="2180400" y="3049314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438400" y="2781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1143000" y="3505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600200" y="334023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09600" y="4267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1143000" y="4267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4648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5410200" y="361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733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2578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4648200" y="267348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40" name="直接连接符 28"/>
          <p:cNvCxnSpPr>
            <a:cxnSpLocks noChangeShapeType="1"/>
            <a:stCxn id="39" idx="4"/>
            <a:endCxn id="34" idx="0"/>
          </p:cNvCxnSpPr>
          <p:nvPr/>
        </p:nvCxnSpPr>
        <p:spPr bwMode="auto">
          <a:xfrm rot="5400000">
            <a:off x="4683545" y="3394144"/>
            <a:ext cx="4333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915600" y="358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3" name="直接连接符 28"/>
          <p:cNvCxnSpPr>
            <a:cxnSpLocks noChangeShapeType="1"/>
            <a:stCxn id="41" idx="4"/>
            <a:endCxn id="36" idx="0"/>
          </p:cNvCxnSpPr>
          <p:nvPr/>
        </p:nvCxnSpPr>
        <p:spPr bwMode="auto">
          <a:xfrm rot="5400000">
            <a:off x="3833400" y="4237800"/>
            <a:ext cx="486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38" idx="0"/>
            <a:endCxn id="35" idx="4"/>
          </p:cNvCxnSpPr>
          <p:nvPr/>
        </p:nvCxnSpPr>
        <p:spPr bwMode="auto">
          <a:xfrm rot="5400000" flipH="1" flipV="1">
            <a:off x="5357400" y="4267200"/>
            <a:ext cx="4572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67"/>
          <p:cNvCxnSpPr/>
          <p:nvPr/>
        </p:nvCxnSpPr>
        <p:spPr bwMode="auto">
          <a:xfrm rot="5400000">
            <a:off x="2018506" y="43109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3109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1524000" y="5442600"/>
            <a:ext cx="1219200" cy="590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000" dirty="0"/>
              <a:t>原图</a:t>
            </a:r>
            <a:endParaRPr lang="en-US" altLang="zh-CN" sz="3000" baseline="-25000" dirty="0"/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4426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/>
              <a:t>BFS</a:t>
            </a:r>
            <a:r>
              <a:rPr lang="zh-CN" altLang="en-US" sz="3000" dirty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4864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/>
              <a:t>DFS</a:t>
            </a:r>
            <a:r>
              <a:rPr lang="zh-CN" altLang="en-US" sz="3000" dirty="0"/>
              <a:t>生成树</a:t>
            </a:r>
            <a:endParaRPr lang="en-US" altLang="zh-CN" sz="3000" baseline="-25000" dirty="0"/>
          </a:p>
        </p:txBody>
      </p:sp>
      <p:cxnSp>
        <p:nvCxnSpPr>
          <p:cNvPr id="73" name="直接连接符 28"/>
          <p:cNvCxnSpPr>
            <a:cxnSpLocks noChangeShapeType="1"/>
            <a:stCxn id="39" idx="3"/>
            <a:endCxn id="41" idx="0"/>
          </p:cNvCxnSpPr>
          <p:nvPr/>
        </p:nvCxnSpPr>
        <p:spPr bwMode="auto">
          <a:xfrm rot="5400000">
            <a:off x="4205945" y="3065336"/>
            <a:ext cx="477720" cy="554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连接符 28"/>
          <p:cNvCxnSpPr>
            <a:cxnSpLocks noChangeShapeType="1"/>
            <a:stCxn id="39" idx="5"/>
            <a:endCxn id="35" idx="0"/>
          </p:cNvCxnSpPr>
          <p:nvPr/>
        </p:nvCxnSpPr>
        <p:spPr bwMode="auto">
          <a:xfrm rot="16200000" flipH="1">
            <a:off x="5116735" y="3065335"/>
            <a:ext cx="507120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07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65532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286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82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6494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92" name="直接连接符 28"/>
          <p:cNvCxnSpPr>
            <a:cxnSpLocks noChangeShapeType="1"/>
            <a:stCxn id="90" idx="4"/>
            <a:endCxn id="87" idx="0"/>
          </p:cNvCxnSpPr>
          <p:nvPr/>
        </p:nvCxnSpPr>
        <p:spPr bwMode="auto">
          <a:xfrm rot="5400000">
            <a:off x="8144700" y="3871500"/>
            <a:ext cx="3048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7086600" y="332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94" name="直接连接符 28"/>
          <p:cNvCxnSpPr>
            <a:cxnSpLocks noChangeShapeType="1"/>
            <a:stCxn id="93" idx="4"/>
            <a:endCxn id="89" idx="0"/>
          </p:cNvCxnSpPr>
          <p:nvPr/>
        </p:nvCxnSpPr>
        <p:spPr bwMode="auto">
          <a:xfrm rot="5400000">
            <a:off x="7051200" y="3856800"/>
            <a:ext cx="3168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8"/>
          <p:cNvCxnSpPr>
            <a:cxnSpLocks noChangeShapeType="1"/>
            <a:stCxn id="90" idx="0"/>
            <a:endCxn id="91" idx="5"/>
          </p:cNvCxnSpPr>
          <p:nvPr/>
        </p:nvCxnSpPr>
        <p:spPr bwMode="auto">
          <a:xfrm rot="16200000" flipV="1">
            <a:off x="8091292" y="3009291"/>
            <a:ext cx="331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8"/>
          <p:cNvCxnSpPr>
            <a:cxnSpLocks noChangeShapeType="1"/>
            <a:stCxn id="91" idx="3"/>
            <a:endCxn id="93" idx="0"/>
          </p:cNvCxnSpPr>
          <p:nvPr/>
        </p:nvCxnSpPr>
        <p:spPr bwMode="auto">
          <a:xfrm rot="5400000">
            <a:off x="7379701" y="2979891"/>
            <a:ext cx="302409" cy="384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8"/>
          <p:cNvCxnSpPr>
            <a:cxnSpLocks noChangeShapeType="1"/>
            <a:stCxn id="89" idx="4"/>
            <a:endCxn id="88" idx="0"/>
          </p:cNvCxnSpPr>
          <p:nvPr/>
        </p:nvCxnSpPr>
        <p:spPr bwMode="auto">
          <a:xfrm rot="5400000">
            <a:off x="6775800" y="4677600"/>
            <a:ext cx="334200" cy="275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8" grpId="0" animBg="1"/>
      <p:bldP spid="39" grpId="0" animBg="1"/>
      <p:bldP spid="41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3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 </a:t>
            </a:r>
            <a:r>
              <a:rPr lang="en-US" altLang="zh-CN" dirty="0">
                <a:ea typeface="黑体" pitchFamily="2" charset="-122"/>
              </a:rPr>
              <a:t>--</a:t>
            </a:r>
            <a:r>
              <a:rPr lang="zh-CN" altLang="en-US" dirty="0">
                <a:ea typeface="黑体" pitchFamily="2" charset="-122"/>
              </a:rPr>
              <a:t>有向图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BFS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</a:t>
            </a:r>
            <a:endParaRPr lang="en-US" altLang="zh-CN" sz="3200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DFS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生成树：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树边、向后、向前、横跨边；</a:t>
            </a:r>
            <a:endParaRPr lang="en-US" altLang="zh-CN" sz="32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>
              <a:latin typeface="+mn-lt"/>
            </a:endParaRPr>
          </a:p>
        </p:txBody>
      </p:sp>
      <p:cxnSp>
        <p:nvCxnSpPr>
          <p:cNvPr id="68" name="直接连接符 67"/>
          <p:cNvCxnSpPr/>
          <p:nvPr/>
        </p:nvCxnSpPr>
        <p:spPr bwMode="auto">
          <a:xfrm rot="5400000">
            <a:off x="2018506" y="4463395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 rot="5400000">
            <a:off x="4839494" y="4463394"/>
            <a:ext cx="2971801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810000" y="5595000"/>
            <a:ext cx="22098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/>
              <a:t>BFS</a:t>
            </a:r>
            <a:r>
              <a:rPr lang="zh-CN" altLang="en-US" sz="3000" dirty="0"/>
              <a:t>生成树</a:t>
            </a:r>
            <a:endParaRPr lang="en-US" altLang="zh-CN" sz="3000" dirty="0"/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477000" y="5638800"/>
            <a:ext cx="2667000" cy="608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/>
              <a:t>DFS</a:t>
            </a:r>
            <a:r>
              <a:rPr lang="zh-CN" altLang="en-US" sz="3000" dirty="0"/>
              <a:t>生成树</a:t>
            </a:r>
            <a:endParaRPr lang="en-US" altLang="zh-CN" sz="3000" baseline="-25000" dirty="0"/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897000" y="2858325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782000" y="28726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17820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2772600" y="40854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55" name="直接箭头连接符 54"/>
          <p:cNvCxnSpPr>
            <a:stCxn id="51" idx="6"/>
            <a:endCxn id="52" idx="2"/>
          </p:cNvCxnSpPr>
          <p:nvPr/>
        </p:nvCxnSpPr>
        <p:spPr bwMode="auto">
          <a:xfrm>
            <a:off x="1401000" y="3110325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1"/>
            <a:endCxn id="52" idx="5"/>
          </p:cNvCxnSpPr>
          <p:nvPr/>
        </p:nvCxnSpPr>
        <p:spPr bwMode="auto">
          <a:xfrm rot="16200000" flipV="1">
            <a:off x="2101066" y="3413928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1679575" y="3731037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3" idx="6"/>
            <a:endCxn id="54" idx="2"/>
          </p:cNvCxnSpPr>
          <p:nvPr/>
        </p:nvCxnSpPr>
        <p:spPr bwMode="auto">
          <a:xfrm>
            <a:off x="2286000" y="4337462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772600" y="285832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093923" y="3406785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286000" y="3110324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2772600" y="5211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63" name="直接箭头连接符 62"/>
          <p:cNvCxnSpPr>
            <a:stCxn id="54" idx="4"/>
            <a:endCxn id="62" idx="0"/>
          </p:cNvCxnSpPr>
          <p:nvPr/>
        </p:nvCxnSpPr>
        <p:spPr bwMode="auto">
          <a:xfrm rot="5400000">
            <a:off x="2713831" y="4900231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4" name="直接箭头连接符 63"/>
          <p:cNvCxnSpPr>
            <a:stCxn id="53" idx="5"/>
            <a:endCxn id="62" idx="1"/>
          </p:cNvCxnSpPr>
          <p:nvPr/>
        </p:nvCxnSpPr>
        <p:spPr bwMode="auto">
          <a:xfrm rot="16200000" flipH="1">
            <a:off x="2144722" y="4583122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直接箭头连接符 66"/>
          <p:cNvCxnSpPr>
            <a:stCxn id="59" idx="4"/>
            <a:endCxn id="54" idx="0"/>
          </p:cNvCxnSpPr>
          <p:nvPr/>
        </p:nvCxnSpPr>
        <p:spPr bwMode="auto">
          <a:xfrm rot="5400000">
            <a:off x="2663032" y="3723893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51" idx="4"/>
            <a:endCxn id="53" idx="2"/>
          </p:cNvCxnSpPr>
          <p:nvPr/>
        </p:nvCxnSpPr>
        <p:spPr bwMode="auto">
          <a:xfrm rot="16200000" flipH="1">
            <a:off x="977932" y="3533393"/>
            <a:ext cx="975137" cy="63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953000" y="28956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54864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44196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79" name="直接箭头连接符 78"/>
          <p:cNvCxnSpPr>
            <a:stCxn id="75" idx="5"/>
            <a:endCxn id="77" idx="0"/>
          </p:cNvCxnSpPr>
          <p:nvPr/>
        </p:nvCxnSpPr>
        <p:spPr bwMode="auto">
          <a:xfrm rot="16200000" flipH="1">
            <a:off x="5356791" y="3352190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0" name="直接箭头连接符 79"/>
          <p:cNvCxnSpPr>
            <a:stCxn id="75" idx="3"/>
            <a:endCxn id="78" idx="0"/>
          </p:cNvCxnSpPr>
          <p:nvPr/>
        </p:nvCxnSpPr>
        <p:spPr bwMode="auto">
          <a:xfrm rot="5400000">
            <a:off x="4645201" y="3352191"/>
            <a:ext cx="4080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38100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4196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5029200" y="475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01" name="直接箭头连接符 100"/>
          <p:cNvCxnSpPr>
            <a:stCxn id="78" idx="3"/>
            <a:endCxn id="98" idx="0"/>
          </p:cNvCxnSpPr>
          <p:nvPr/>
        </p:nvCxnSpPr>
        <p:spPr bwMode="auto">
          <a:xfrm rot="5400000">
            <a:off x="3982801" y="4243191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直接箭头连接符 103"/>
          <p:cNvCxnSpPr>
            <a:stCxn id="78" idx="4"/>
            <a:endCxn id="99" idx="0"/>
          </p:cNvCxnSpPr>
          <p:nvPr/>
        </p:nvCxnSpPr>
        <p:spPr bwMode="auto">
          <a:xfrm rot="5400000">
            <a:off x="4413600" y="4495800"/>
            <a:ext cx="5160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78" idx="5"/>
            <a:endCxn id="100" idx="0"/>
          </p:cNvCxnSpPr>
          <p:nvPr/>
        </p:nvCxnSpPr>
        <p:spPr bwMode="auto">
          <a:xfrm rot="16200000" flipH="1">
            <a:off x="4770591" y="4243190"/>
            <a:ext cx="589809" cy="431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2" name="Oval 30"/>
          <p:cNvSpPr>
            <a:spLocks noChangeArrowheads="1"/>
          </p:cNvSpPr>
          <p:nvPr/>
        </p:nvSpPr>
        <p:spPr bwMode="auto">
          <a:xfrm>
            <a:off x="7878000" y="27258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6582600" y="5105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344600" y="3458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15" name="直接箭头连接符 114"/>
          <p:cNvCxnSpPr>
            <a:stCxn id="117" idx="3"/>
            <a:endCxn id="113" idx="0"/>
          </p:cNvCxnSpPr>
          <p:nvPr/>
        </p:nvCxnSpPr>
        <p:spPr bwMode="auto">
          <a:xfrm rot="5400000">
            <a:off x="6746701" y="4814691"/>
            <a:ext cx="3786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直接箭头连接符 115"/>
          <p:cNvCxnSpPr>
            <a:stCxn id="112" idx="3"/>
            <a:endCxn id="114" idx="0"/>
          </p:cNvCxnSpPr>
          <p:nvPr/>
        </p:nvCxnSpPr>
        <p:spPr bwMode="auto">
          <a:xfrm rot="5400000">
            <a:off x="7623001" y="3129591"/>
            <a:ext cx="302409" cy="355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69636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7772400" y="4296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315200" y="5134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20" name="直接箭头连接符 119"/>
          <p:cNvCxnSpPr>
            <a:stCxn id="114" idx="3"/>
            <a:endCxn id="117" idx="0"/>
          </p:cNvCxnSpPr>
          <p:nvPr/>
        </p:nvCxnSpPr>
        <p:spPr bwMode="auto">
          <a:xfrm rot="5400000">
            <a:off x="7113001" y="3991191"/>
            <a:ext cx="408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4" idx="5"/>
            <a:endCxn id="118" idx="0"/>
          </p:cNvCxnSpPr>
          <p:nvPr/>
        </p:nvCxnSpPr>
        <p:spPr bwMode="auto">
          <a:xfrm rot="16200000" flipH="1">
            <a:off x="7695591" y="3967790"/>
            <a:ext cx="4080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5"/>
            <a:endCxn id="119" idx="0"/>
          </p:cNvCxnSpPr>
          <p:nvPr/>
        </p:nvCxnSpPr>
        <p:spPr bwMode="auto">
          <a:xfrm rot="16200000" flipH="1">
            <a:off x="7276491" y="4844090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7" grpId="0" animBg="1"/>
      <p:bldP spid="78" grpId="0" animBg="1"/>
      <p:bldP spid="98" grpId="0" animBg="1"/>
      <p:bldP spid="99" grpId="0" animBg="1"/>
      <p:bldP spid="100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1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 </a:t>
            </a:r>
            <a:r>
              <a:rPr lang="en-US" altLang="zh-CN" dirty="0">
                <a:ea typeface="黑体" pitchFamily="2" charset="-122"/>
              </a:rPr>
              <a:t>--</a:t>
            </a:r>
            <a:r>
              <a:rPr lang="zh-CN" altLang="en-US" dirty="0">
                <a:ea typeface="黑体" pitchFamily="2" charset="-122"/>
              </a:rPr>
              <a:t>最小生成树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 生成树的权</a:t>
            </a:r>
            <a:r>
              <a:rPr lang="zh-CN" altLang="en-US" sz="3200" kern="0" dirty="0">
                <a:solidFill>
                  <a:srgbClr val="003399"/>
                </a:solidFill>
              </a:rPr>
              <a:t>：</a:t>
            </a:r>
            <a:endParaRPr lang="en-US" altLang="zh-CN" sz="32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 最小生成树</a:t>
            </a:r>
            <a:r>
              <a:rPr lang="zh-CN" altLang="en-US" sz="3200" kern="0" dirty="0">
                <a:solidFill>
                  <a:srgbClr val="003399"/>
                </a:solidFill>
              </a:rPr>
              <a:t>：</a:t>
            </a:r>
            <a:endParaRPr lang="en-US" altLang="zh-CN" sz="3200" kern="0" dirty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-- prim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-- </a:t>
            </a:r>
            <a:r>
              <a:rPr lang="en-US" altLang="zh-CN" sz="3200" kern="0" dirty="0" err="1">
                <a:latin typeface="+mn-lt"/>
                <a:sym typeface="Wingdings" pitchFamily="2" charset="2"/>
              </a:rPr>
              <a:t>kruskal</a:t>
            </a:r>
            <a:r>
              <a:rPr lang="zh-CN" altLang="en-US" sz="3200" kern="0" dirty="0">
                <a:latin typeface="+mn-lt"/>
                <a:sym typeface="Wingdings" pitchFamily="2" charset="2"/>
              </a:rPr>
              <a:t>算法：</a:t>
            </a:r>
            <a:endParaRPr lang="en-US" altLang="zh-CN" sz="32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                     </a:t>
            </a:r>
            <a:endParaRPr lang="en-US" altLang="zh-CN" sz="3200" kern="0" dirty="0">
              <a:latin typeface="+mn-lt"/>
            </a:endParaRPr>
          </a:p>
        </p:txBody>
      </p:sp>
      <p:cxnSp>
        <p:nvCxnSpPr>
          <p:cNvPr id="130" name="直接连接符 129"/>
          <p:cNvCxnSpPr/>
          <p:nvPr/>
        </p:nvCxnSpPr>
        <p:spPr bwMode="auto">
          <a:xfrm rot="5400000">
            <a:off x="3467894" y="5142706"/>
            <a:ext cx="29718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26670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35814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1752600" y="597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3370829" y="5322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3581400" y="5963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53" name="直接连接符 28"/>
          <p:cNvCxnSpPr>
            <a:cxnSpLocks noChangeShapeType="1"/>
            <a:stCxn id="149" idx="3"/>
            <a:endCxn id="148" idx="6"/>
          </p:cNvCxnSpPr>
          <p:nvPr/>
        </p:nvCxnSpPr>
        <p:spPr bwMode="auto">
          <a:xfrm rot="5400000">
            <a:off x="3225321" y="4805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4" name="直接连接符 32"/>
          <p:cNvCxnSpPr>
            <a:cxnSpLocks noChangeShapeType="1"/>
            <a:stCxn id="150" idx="7"/>
            <a:endCxn id="148" idx="3"/>
          </p:cNvCxnSpPr>
          <p:nvPr/>
        </p:nvCxnSpPr>
        <p:spPr bwMode="auto">
          <a:xfrm rot="5400000" flipH="1" flipV="1">
            <a:off x="2145346" y="5451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5" name="直接连接符 32"/>
          <p:cNvCxnSpPr>
            <a:cxnSpLocks noChangeShapeType="1"/>
            <a:stCxn id="152" idx="2"/>
            <a:endCxn id="150" idx="6"/>
          </p:cNvCxnSpPr>
          <p:nvPr/>
        </p:nvCxnSpPr>
        <p:spPr bwMode="auto">
          <a:xfrm rot="10800000" flipV="1">
            <a:off x="2256600" y="6215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3352800" y="5316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7" name="Text Box 32"/>
          <p:cNvSpPr txBox="1">
            <a:spLocks noChangeArrowheads="1"/>
          </p:cNvSpPr>
          <p:nvPr/>
        </p:nvSpPr>
        <p:spPr bwMode="auto">
          <a:xfrm>
            <a:off x="1828800" y="3829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2819400" y="5696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9" name="直接连接符 28"/>
          <p:cNvCxnSpPr>
            <a:cxnSpLocks noChangeShapeType="1"/>
            <a:stCxn id="152" idx="1"/>
            <a:endCxn id="148" idx="5"/>
          </p:cNvCxnSpPr>
          <p:nvPr/>
        </p:nvCxnSpPr>
        <p:spPr bwMode="auto">
          <a:xfrm rot="16200000" flipV="1">
            <a:off x="3064508" y="5446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26670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48" idx="0"/>
          </p:cNvCxnSpPr>
          <p:nvPr/>
        </p:nvCxnSpPr>
        <p:spPr bwMode="auto">
          <a:xfrm rot="5400000">
            <a:off x="25893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16002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63" name="直接连接符 28"/>
          <p:cNvCxnSpPr>
            <a:cxnSpLocks noChangeShapeType="1"/>
            <a:stCxn id="162" idx="5"/>
            <a:endCxn id="148" idx="2"/>
          </p:cNvCxnSpPr>
          <p:nvPr/>
        </p:nvCxnSpPr>
        <p:spPr bwMode="auto">
          <a:xfrm rot="16200000" flipH="1">
            <a:off x="21990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" name="直接连接符 28"/>
          <p:cNvCxnSpPr>
            <a:cxnSpLocks noChangeShapeType="1"/>
            <a:stCxn id="162" idx="4"/>
            <a:endCxn id="150" idx="0"/>
          </p:cNvCxnSpPr>
          <p:nvPr/>
        </p:nvCxnSpPr>
        <p:spPr bwMode="auto">
          <a:xfrm rot="16200000" flipH="1">
            <a:off x="1446975" y="5415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5" name="直接连接符 28"/>
          <p:cNvCxnSpPr>
            <a:cxnSpLocks noChangeShapeType="1"/>
            <a:stCxn id="160" idx="2"/>
            <a:endCxn id="162" idx="0"/>
          </p:cNvCxnSpPr>
          <p:nvPr/>
        </p:nvCxnSpPr>
        <p:spPr bwMode="auto">
          <a:xfrm rot="10800000" flipV="1">
            <a:off x="1852200" y="4072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6" name="直接连接符 28"/>
          <p:cNvCxnSpPr>
            <a:cxnSpLocks noChangeShapeType="1"/>
            <a:stCxn id="160" idx="6"/>
            <a:endCxn id="149" idx="0"/>
          </p:cNvCxnSpPr>
          <p:nvPr/>
        </p:nvCxnSpPr>
        <p:spPr bwMode="auto">
          <a:xfrm>
            <a:off x="3171000" y="4072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Text Box 32"/>
          <p:cNvSpPr txBox="1">
            <a:spLocks noChangeArrowheads="1"/>
          </p:cNvSpPr>
          <p:nvPr/>
        </p:nvSpPr>
        <p:spPr bwMode="auto">
          <a:xfrm>
            <a:off x="3505200" y="3753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3200400" y="4554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Text Box 32"/>
          <p:cNvSpPr txBox="1">
            <a:spLocks noChangeArrowheads="1"/>
          </p:cNvSpPr>
          <p:nvPr/>
        </p:nvSpPr>
        <p:spPr bwMode="auto">
          <a:xfrm>
            <a:off x="21336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0" name="Text Box 32"/>
          <p:cNvSpPr txBox="1">
            <a:spLocks noChangeArrowheads="1"/>
          </p:cNvSpPr>
          <p:nvPr/>
        </p:nvSpPr>
        <p:spPr bwMode="auto">
          <a:xfrm>
            <a:off x="25908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1676400" y="53538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2" name="Text Box 32"/>
          <p:cNvSpPr txBox="1">
            <a:spLocks noChangeArrowheads="1"/>
          </p:cNvSpPr>
          <p:nvPr/>
        </p:nvSpPr>
        <p:spPr bwMode="auto">
          <a:xfrm>
            <a:off x="2133600" y="5353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3" name="Oval 30"/>
          <p:cNvSpPr>
            <a:spLocks noChangeArrowheads="1"/>
          </p:cNvSpPr>
          <p:nvPr/>
        </p:nvSpPr>
        <p:spPr bwMode="auto">
          <a:xfrm>
            <a:off x="6705600" y="4983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620000" y="4429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5791200" y="5858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76" name="直接连接符 175"/>
          <p:cNvCxnSpPr>
            <a:cxnSpLocks noChangeShapeType="1"/>
            <a:stCxn id="174" idx="5"/>
            <a:endCxn id="177" idx="0"/>
          </p:cNvCxnSpPr>
          <p:nvPr/>
        </p:nvCxnSpPr>
        <p:spPr bwMode="auto">
          <a:xfrm rot="5400000">
            <a:off x="7466719" y="5265423"/>
            <a:ext cx="988755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Oval 30"/>
          <p:cNvSpPr>
            <a:spLocks noChangeArrowheads="1"/>
          </p:cNvSpPr>
          <p:nvPr/>
        </p:nvSpPr>
        <p:spPr bwMode="auto">
          <a:xfrm>
            <a:off x="7620000" y="584889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81" name="Text Box 32"/>
          <p:cNvSpPr txBox="1">
            <a:spLocks noChangeArrowheads="1"/>
          </p:cNvSpPr>
          <p:nvPr/>
        </p:nvSpPr>
        <p:spPr bwMode="auto">
          <a:xfrm>
            <a:off x="7391400" y="520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4" name="直接连接符 28"/>
          <p:cNvCxnSpPr>
            <a:cxnSpLocks noChangeShapeType="1"/>
            <a:stCxn id="177" idx="1"/>
            <a:endCxn id="173" idx="5"/>
          </p:cNvCxnSpPr>
          <p:nvPr/>
        </p:nvCxnSpPr>
        <p:spPr bwMode="auto">
          <a:xfrm rot="16200000" flipV="1">
            <a:off x="7160398" y="5389294"/>
            <a:ext cx="508805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5" name="Oval 30"/>
          <p:cNvSpPr>
            <a:spLocks noChangeArrowheads="1"/>
          </p:cNvSpPr>
          <p:nvPr/>
        </p:nvSpPr>
        <p:spPr bwMode="auto">
          <a:xfrm>
            <a:off x="6705600" y="3820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186" name="直接连接符 28"/>
          <p:cNvCxnSpPr>
            <a:cxnSpLocks noChangeShapeType="1"/>
            <a:stCxn id="185" idx="4"/>
            <a:endCxn id="173" idx="0"/>
          </p:cNvCxnSpPr>
          <p:nvPr/>
        </p:nvCxnSpPr>
        <p:spPr bwMode="auto">
          <a:xfrm rot="5400000">
            <a:off x="6627921" y="4654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5638800" y="4506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88" name="直接连接符 28"/>
          <p:cNvCxnSpPr>
            <a:cxnSpLocks noChangeShapeType="1"/>
            <a:stCxn id="187" idx="5"/>
            <a:endCxn id="173" idx="2"/>
          </p:cNvCxnSpPr>
          <p:nvPr/>
        </p:nvCxnSpPr>
        <p:spPr bwMode="auto">
          <a:xfrm rot="16200000" flipH="1">
            <a:off x="6237611" y="4767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9" name="直接连接符 28"/>
          <p:cNvCxnSpPr>
            <a:cxnSpLocks noChangeShapeType="1"/>
            <a:stCxn id="187" idx="4"/>
            <a:endCxn id="175" idx="0"/>
          </p:cNvCxnSpPr>
          <p:nvPr/>
        </p:nvCxnSpPr>
        <p:spPr bwMode="auto">
          <a:xfrm rot="16200000" flipH="1">
            <a:off x="5542865" y="5358085"/>
            <a:ext cx="848271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" name="Text Box 32"/>
          <p:cNvSpPr txBox="1">
            <a:spLocks noChangeArrowheads="1"/>
          </p:cNvSpPr>
          <p:nvPr/>
        </p:nvSpPr>
        <p:spPr bwMode="auto">
          <a:xfrm>
            <a:off x="6172200" y="459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5" name="Text Box 32"/>
          <p:cNvSpPr txBox="1">
            <a:spLocks noChangeArrowheads="1"/>
          </p:cNvSpPr>
          <p:nvPr/>
        </p:nvSpPr>
        <p:spPr bwMode="auto">
          <a:xfrm>
            <a:off x="6629400" y="4363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6" name="Text Box 32"/>
          <p:cNvSpPr txBox="1">
            <a:spLocks noChangeArrowheads="1"/>
          </p:cNvSpPr>
          <p:nvPr/>
        </p:nvSpPr>
        <p:spPr bwMode="auto">
          <a:xfrm>
            <a:off x="5715000" y="5239296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8" name="Text Box 32"/>
          <p:cNvSpPr txBox="1">
            <a:spLocks noChangeArrowheads="1"/>
          </p:cNvSpPr>
          <p:nvPr/>
        </p:nvSpPr>
        <p:spPr bwMode="auto">
          <a:xfrm>
            <a:off x="3810000" y="529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9" name="Text Box 32"/>
          <p:cNvSpPr txBox="1">
            <a:spLocks noChangeArrowheads="1"/>
          </p:cNvSpPr>
          <p:nvPr/>
        </p:nvSpPr>
        <p:spPr bwMode="auto">
          <a:xfrm>
            <a:off x="78486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3048000" y="1120914"/>
            <a:ext cx="6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/>
              <a:t>生成树中，各边的权值之和；</a:t>
            </a:r>
            <a:endParaRPr lang="zh-CN" altLang="en-US" sz="3200" dirty="0"/>
          </a:p>
        </p:txBody>
      </p:sp>
      <p:sp>
        <p:nvSpPr>
          <p:cNvPr id="218" name="矩形 217"/>
          <p:cNvSpPr/>
          <p:nvPr/>
        </p:nvSpPr>
        <p:spPr>
          <a:xfrm>
            <a:off x="3048000" y="1752600"/>
            <a:ext cx="426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/>
              <a:t>权值最小的生成树；</a:t>
            </a:r>
            <a:endParaRPr lang="zh-CN" altLang="en-US" sz="3200" dirty="0"/>
          </a:p>
        </p:txBody>
      </p:sp>
      <p:sp>
        <p:nvSpPr>
          <p:cNvPr id="219" name="矩形 218"/>
          <p:cNvSpPr/>
          <p:nvPr/>
        </p:nvSpPr>
        <p:spPr>
          <a:xfrm>
            <a:off x="3124200" y="2376000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初始</a:t>
            </a:r>
            <a:r>
              <a:rPr lang="en-US" altLang="zh-CN" sz="3200" kern="0" dirty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220" name="矩形 219"/>
          <p:cNvSpPr/>
          <p:nvPr/>
        </p:nvSpPr>
        <p:spPr>
          <a:xfrm>
            <a:off x="3657600" y="3048000"/>
            <a:ext cx="5562600" cy="684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初始</a:t>
            </a:r>
            <a:r>
              <a:rPr lang="en-US" altLang="zh-CN" sz="3200" kern="0" dirty="0">
                <a:sym typeface="Wingdings" pitchFamily="2" charset="2"/>
              </a:rPr>
              <a:t>U={v0…</a:t>
            </a:r>
            <a:r>
              <a:rPr lang="en-US" altLang="zh-CN" sz="3200" kern="0" dirty="0" err="1">
                <a:sym typeface="Wingdings" pitchFamily="2" charset="2"/>
              </a:rPr>
              <a:t>vn</a:t>
            </a:r>
            <a:r>
              <a:rPr lang="en-US" altLang="zh-CN" sz="3200" kern="0" dirty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" grpId="0"/>
      <p:bldP spid="218" grpId="0"/>
      <p:bldP spid="219" grpId="0"/>
      <p:bldP spid="22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带权路径长度：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最短路径：</a:t>
            </a:r>
            <a:endParaRPr lang="en-US" altLang="zh-CN" sz="3200" kern="0" dirty="0">
              <a:solidFill>
                <a:srgbClr val="0000CC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  <a:cs typeface="Times New Roman" pitchFamily="18" charset="0"/>
              </a:rPr>
              <a:t>9.5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最短路径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4419600" y="3487738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6172200" y="34956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4343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7" name="直接连接符 16"/>
          <p:cNvCxnSpPr>
            <a:cxnSpLocks noChangeShapeType="1"/>
            <a:stCxn id="15" idx="4"/>
            <a:endCxn id="19" idx="0"/>
          </p:cNvCxnSpPr>
          <p:nvPr/>
        </p:nvCxnSpPr>
        <p:spPr bwMode="auto">
          <a:xfrm rot="16200000" flipH="1">
            <a:off x="5874000" y="4603875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248400" y="524827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0" name="直接连接符 28"/>
          <p:cNvCxnSpPr>
            <a:cxnSpLocks noChangeShapeType="1"/>
            <a:stCxn id="15" idx="2"/>
            <a:endCxn id="14" idx="6"/>
          </p:cNvCxnSpPr>
          <p:nvPr/>
        </p:nvCxnSpPr>
        <p:spPr bwMode="auto">
          <a:xfrm rot="10800000">
            <a:off x="4959600" y="3757739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直接连接符 32"/>
          <p:cNvCxnSpPr>
            <a:cxnSpLocks noChangeShapeType="1"/>
            <a:stCxn id="16" idx="0"/>
            <a:endCxn id="14" idx="4"/>
          </p:cNvCxnSpPr>
          <p:nvPr/>
        </p:nvCxnSpPr>
        <p:spPr bwMode="auto">
          <a:xfrm rot="5400000" flipH="1" flipV="1">
            <a:off x="4041232" y="4599907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32"/>
          <p:cNvCxnSpPr>
            <a:cxnSpLocks noChangeShapeType="1"/>
            <a:stCxn id="19" idx="2"/>
            <a:endCxn id="16" idx="6"/>
          </p:cNvCxnSpPr>
          <p:nvPr/>
        </p:nvCxnSpPr>
        <p:spPr bwMode="auto">
          <a:xfrm rot="10800000">
            <a:off x="4883400" y="5518275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543800" y="4267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5" name="直接连接符 54"/>
          <p:cNvCxnSpPr>
            <a:cxnSpLocks noChangeShapeType="1"/>
            <a:stCxn id="15" idx="3"/>
            <a:endCxn id="16" idx="7"/>
          </p:cNvCxnSpPr>
          <p:nvPr/>
        </p:nvCxnSpPr>
        <p:spPr bwMode="auto">
          <a:xfrm rot="5400000">
            <a:off x="4842419" y="3918494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59"/>
          <p:cNvCxnSpPr>
            <a:cxnSpLocks noChangeShapeType="1"/>
            <a:stCxn id="15" idx="5"/>
            <a:endCxn id="53" idx="1"/>
          </p:cNvCxnSpPr>
          <p:nvPr/>
        </p:nvCxnSpPr>
        <p:spPr bwMode="auto">
          <a:xfrm rot="16200000" flipH="1">
            <a:off x="6933157" y="3656556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267200" y="4249738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257800" y="3182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6934200" y="356393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257800" y="41735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410200" y="497391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477000" y="432593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733800" y="121920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/>
              <a:t>路径上</a:t>
            </a:r>
            <a:r>
              <a:rPr lang="en-US" altLang="zh-CN" sz="3200" kern="0" dirty="0"/>
              <a:t>, </a:t>
            </a:r>
            <a:r>
              <a:rPr lang="zh-CN" altLang="en-US" sz="3200" kern="0" dirty="0"/>
              <a:t>各边的权值之和；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2743200" y="1862959"/>
            <a:ext cx="4191000" cy="880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长度最短的路径；</a:t>
            </a:r>
            <a:endParaRPr lang="en-US" altLang="zh-CN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求最短路径的算法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求某一顶点到其余各点的最短路径；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</a:rPr>
              <a:t>--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Dijkstra</a:t>
            </a:r>
            <a:r>
              <a:rPr lang="zh-CN" altLang="en-US" sz="3200" kern="0" dirty="0">
                <a:solidFill>
                  <a:srgbClr val="0000CC"/>
                </a:solidFill>
              </a:rPr>
              <a:t>算法；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单源最短路径问题</a:t>
            </a:r>
            <a:r>
              <a:rPr lang="en-US" altLang="zh-CN" sz="3200" kern="0" dirty="0"/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defRPr/>
            </a:pPr>
            <a:r>
              <a:rPr lang="zh-CN" altLang="en-US" sz="3200" kern="0" dirty="0"/>
              <a:t>求任意两点之间的最短路径；</a:t>
            </a:r>
            <a:endParaRPr lang="en-US" altLang="zh-CN" sz="3200" kern="0" dirty="0"/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</a:rPr>
              <a:t>    -- Floyd</a:t>
            </a:r>
            <a:r>
              <a:rPr lang="zh-CN" altLang="en-US" sz="3200" kern="0" dirty="0">
                <a:solidFill>
                  <a:srgbClr val="0000CC"/>
                </a:solidFill>
              </a:rPr>
              <a:t>算法；</a:t>
            </a:r>
            <a:endParaRPr lang="en-US" altLang="zh-CN" sz="3200" kern="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4419600" y="38716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6172200" y="38796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343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5874000" y="49878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248400" y="56322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4959600" y="4141664"/>
            <a:ext cx="12126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4041232" y="49838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4883400" y="5902200"/>
            <a:ext cx="1365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543800" y="46511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4842419" y="4302419"/>
            <a:ext cx="1370762" cy="14469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6933157" y="4040481"/>
            <a:ext cx="389687" cy="989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4267200" y="4633663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5257800" y="3566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6934200" y="39478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5257800" y="4557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5410200" y="5357842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477000" y="47098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66800"/>
            <a:ext cx="3200400" cy="539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733800" y="1371600"/>
            <a:ext cx="5486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假设所有边的权重都 </a:t>
            </a:r>
            <a:r>
              <a:rPr lang="en-US" altLang="zh-CN" sz="3200" kern="0" dirty="0">
                <a:latin typeface="+mn-lt"/>
              </a:rPr>
              <a:t>&gt;0</a:t>
            </a:r>
            <a:r>
              <a:rPr lang="zh-CN" altLang="en-US" sz="3200" kern="0" dirty="0">
                <a:latin typeface="+mn-lt"/>
              </a:rPr>
              <a:t>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24" name="Rectangle 12"/>
          <p:cNvSpPr txBox="1">
            <a:spLocks noChangeArrowheads="1"/>
          </p:cNvSpPr>
          <p:nvPr/>
        </p:nvSpPr>
        <p:spPr bwMode="auto">
          <a:xfrm>
            <a:off x="3733800" y="2209800"/>
            <a:ext cx="5410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按照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长度递增的次序</a:t>
            </a:r>
            <a:r>
              <a:rPr lang="zh-CN" altLang="en-US" sz="3200" kern="0" dirty="0">
                <a:latin typeface="+mn-lt"/>
              </a:rPr>
              <a:t>产生</a:t>
            </a:r>
            <a:endParaRPr lang="en-US" altLang="zh-CN" sz="3200" kern="0" dirty="0">
              <a:latin typeface="+mn-lt"/>
            </a:endParaRP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v0</a:t>
            </a:r>
            <a:r>
              <a:rPr lang="zh-CN" altLang="en-US" sz="3200" kern="0" dirty="0">
                <a:latin typeface="+mn-lt"/>
              </a:rPr>
              <a:t>到各顶点的最短路径；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4876800" y="3947863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477000" y="39558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48006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46" idx="0"/>
          </p:cNvCxnSpPr>
          <p:nvPr/>
        </p:nvCxnSpPr>
        <p:spPr bwMode="auto">
          <a:xfrm rot="16200000" flipH="1">
            <a:off x="6178800" y="5064000"/>
            <a:ext cx="12126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553200" y="5708400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47" name="直接连接符 28"/>
          <p:cNvCxnSpPr>
            <a:cxnSpLocks noChangeShapeType="1"/>
            <a:stCxn id="26" idx="2"/>
            <a:endCxn id="25" idx="6"/>
          </p:cNvCxnSpPr>
          <p:nvPr/>
        </p:nvCxnSpPr>
        <p:spPr bwMode="auto">
          <a:xfrm rot="10800000">
            <a:off x="5416800" y="4217864"/>
            <a:ext cx="10602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直接连接符 32"/>
          <p:cNvCxnSpPr>
            <a:cxnSpLocks noChangeShapeType="1"/>
            <a:stCxn id="27" idx="0"/>
            <a:endCxn id="25" idx="4"/>
          </p:cNvCxnSpPr>
          <p:nvPr/>
        </p:nvCxnSpPr>
        <p:spPr bwMode="auto">
          <a:xfrm rot="5400000" flipH="1" flipV="1">
            <a:off x="4498432" y="5060032"/>
            <a:ext cx="12205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46" idx="2"/>
            <a:endCxn id="27" idx="6"/>
          </p:cNvCxnSpPr>
          <p:nvPr/>
        </p:nvCxnSpPr>
        <p:spPr bwMode="auto">
          <a:xfrm rot="10800000">
            <a:off x="5340600" y="5978400"/>
            <a:ext cx="121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467600" y="4727325"/>
            <a:ext cx="540000" cy="540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1" name="直接连接符 50"/>
          <p:cNvCxnSpPr>
            <a:cxnSpLocks noChangeShapeType="1"/>
            <a:stCxn id="26" idx="3"/>
            <a:endCxn id="27" idx="7"/>
          </p:cNvCxnSpPr>
          <p:nvPr/>
        </p:nvCxnSpPr>
        <p:spPr bwMode="auto">
          <a:xfrm rot="5400000">
            <a:off x="5223419" y="4454819"/>
            <a:ext cx="1370762" cy="1294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51"/>
          <p:cNvCxnSpPr>
            <a:cxnSpLocks noChangeShapeType="1"/>
            <a:stCxn id="26" idx="5"/>
            <a:endCxn id="50" idx="1"/>
          </p:cNvCxnSpPr>
          <p:nvPr/>
        </p:nvCxnSpPr>
        <p:spPr bwMode="auto">
          <a:xfrm rot="16200000" flipH="1">
            <a:off x="7047457" y="4307181"/>
            <a:ext cx="389687" cy="6087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32"/>
          <p:cNvSpPr txBox="1">
            <a:spLocks noChangeArrowheads="1"/>
          </p:cNvSpPr>
          <p:nvPr/>
        </p:nvSpPr>
        <p:spPr bwMode="auto">
          <a:xfrm>
            <a:off x="4724400" y="47098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5715000" y="3643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7086600" y="4024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5638800" y="461330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5715000" y="54340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6781800" y="47860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59" name="直接连接符 28"/>
          <p:cNvCxnSpPr>
            <a:cxnSpLocks noChangeShapeType="1"/>
            <a:stCxn id="50" idx="4"/>
            <a:endCxn id="46" idx="6"/>
          </p:cNvCxnSpPr>
          <p:nvPr/>
        </p:nvCxnSpPr>
        <p:spPr bwMode="auto">
          <a:xfrm rot="5400000">
            <a:off x="7059863" y="5300662"/>
            <a:ext cx="711075" cy="644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391400" y="5395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-- </a:t>
            </a:r>
            <a:r>
              <a:rPr lang="zh-CN" altLang="en-US" sz="3200" kern="0" dirty="0"/>
              <a:t>若 </a:t>
            </a:r>
            <a:r>
              <a:rPr lang="en-US" altLang="zh-CN" sz="3200" kern="0" dirty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>
                <a:solidFill>
                  <a:srgbClr val="0000CC"/>
                </a:solidFill>
              </a:rPr>
              <a:t>&gt;</a:t>
            </a:r>
            <a:r>
              <a:rPr lang="en-US" altLang="zh-CN" sz="3200" kern="0" dirty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>
                <a:solidFill>
                  <a:srgbClr val="0000CC"/>
                </a:solidFill>
              </a:rPr>
              <a:t>；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则，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>
                <a:sym typeface="Wingdings" pitchFamily="2" charset="2"/>
              </a:rPr>
              <a:t>即，</a:t>
            </a:r>
            <a:r>
              <a:rPr lang="en-US" altLang="zh-CN" sz="3200" kern="0" dirty="0">
                <a:sym typeface="Wingdings" pitchFamily="2" charset="2"/>
              </a:rPr>
              <a:t>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的路径由</a:t>
            </a:r>
            <a:r>
              <a:rPr lang="en-US" altLang="zh-CN" sz="3200" kern="0" dirty="0">
                <a:sym typeface="Wingdings" pitchFamily="2" charset="2"/>
              </a:rPr>
              <a:t>(A, C)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>
                <a:sym typeface="Wingdings" pitchFamily="2" charset="2"/>
              </a:rPr>
              <a:t>(A, B, C)</a:t>
            </a:r>
            <a:r>
              <a:rPr lang="zh-CN" altLang="en-US" sz="3200" kern="0" dirty="0">
                <a:sym typeface="Wingdings" pitchFamily="2" charset="2"/>
              </a:rPr>
              <a:t>；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-- 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</a:t>
            </a:r>
            <a:r>
              <a:rPr lang="zh-CN" altLang="en-US" sz="3200" kern="0" dirty="0">
                <a:solidFill>
                  <a:srgbClr val="CC0000"/>
                </a:solidFill>
                <a:sym typeface="Wingdings" pitchFamily="2" charset="2"/>
              </a:rPr>
              <a:t>路径</a:t>
            </a:r>
            <a:r>
              <a:rPr lang="en-US" altLang="zh-CN" sz="3200" kern="0" dirty="0">
                <a:sym typeface="Wingdings" pitchFamily="2" charset="2"/>
              </a:rPr>
              <a:t>(A, …, C)</a:t>
            </a:r>
            <a:r>
              <a:rPr lang="zh-CN" altLang="en-US" sz="3200" kern="0" dirty="0">
                <a:sym typeface="Wingdings" pitchFamily="2" charset="2"/>
              </a:rPr>
              <a:t>，长度</a:t>
            </a:r>
            <a:r>
              <a:rPr lang="en-US" altLang="zh-CN" sz="3200" kern="0" dirty="0">
                <a:solidFill>
                  <a:srgbClr val="CC0000"/>
                </a:solidFill>
                <a:sym typeface="Wingdings" pitchFamily="2" charset="2"/>
              </a:rPr>
              <a:t>length</a:t>
            </a:r>
            <a:r>
              <a:rPr lang="en-US" altLang="zh-CN" sz="3200" kern="0" dirty="0">
                <a:sym typeface="Wingdings" pitchFamily="2" charset="2"/>
              </a:rPr>
              <a:t>(A, C)</a:t>
            </a:r>
            <a:r>
              <a:rPr lang="zh-CN" altLang="en-US" sz="3200" kern="0" dirty="0">
                <a:sym typeface="Wingdings" pitchFamily="2" charset="2"/>
              </a:rPr>
              <a:t>，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 </a:t>
            </a:r>
            <a:r>
              <a:rPr lang="zh-CN" altLang="en-US" sz="3200" kern="0" dirty="0">
                <a:sym typeface="Wingdings" pitchFamily="2" charset="2"/>
              </a:rPr>
              <a:t>若</a:t>
            </a:r>
            <a:endParaRPr lang="en-US" altLang="zh-CN" sz="3200" kern="0" dirty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则，</a:t>
            </a:r>
            <a:r>
              <a:rPr lang="en-US" altLang="zh-CN" sz="3200" kern="0" dirty="0"/>
              <a:t>A</a:t>
            </a:r>
            <a:r>
              <a:rPr lang="zh-CN" altLang="en-US" sz="3200" kern="0" dirty="0"/>
              <a:t>到</a:t>
            </a:r>
            <a:r>
              <a:rPr lang="en-US" altLang="zh-CN" sz="3200" kern="0" dirty="0"/>
              <a:t>D</a:t>
            </a:r>
            <a:r>
              <a:rPr lang="zh-CN" altLang="en-US" sz="3200" kern="0" dirty="0"/>
              <a:t>的路径修正为：</a:t>
            </a:r>
            <a:endParaRPr lang="en-US" altLang="zh-CN" sz="3200" kern="0" dirty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( </a:t>
            </a:r>
            <a:r>
              <a:rPr lang="en-US" altLang="zh-CN" sz="3200" kern="0" dirty="0">
                <a:solidFill>
                  <a:srgbClr val="0000CC"/>
                </a:solidFill>
              </a:rPr>
              <a:t>(A</a:t>
            </a:r>
            <a:r>
              <a:rPr lang="zh-CN" altLang="en-US" sz="3200" kern="0" dirty="0">
                <a:solidFill>
                  <a:srgbClr val="0000CC"/>
                </a:solidFill>
              </a:rPr>
              <a:t>到</a:t>
            </a:r>
            <a:r>
              <a:rPr lang="en-US" altLang="zh-CN" sz="3200" kern="0" dirty="0">
                <a:solidFill>
                  <a:srgbClr val="0000CC"/>
                </a:solidFill>
              </a:rPr>
              <a:t>C</a:t>
            </a:r>
            <a:r>
              <a:rPr lang="zh-CN" altLang="en-US" sz="3200" kern="0" dirty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>
                <a:solidFill>
                  <a:srgbClr val="0000CC"/>
                </a:solidFill>
              </a:rPr>
              <a:t>)</a:t>
            </a:r>
            <a:r>
              <a:rPr lang="en-US" altLang="zh-CN" sz="3200" kern="0" dirty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基本思想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将</a:t>
            </a:r>
            <a:r>
              <a:rPr lang="en-US" altLang="zh-CN" sz="3200" kern="0" dirty="0">
                <a:sym typeface="Wingdings" pitchFamily="2" charset="2"/>
              </a:rPr>
              <a:t>B</a:t>
            </a:r>
            <a:r>
              <a:rPr lang="zh-CN" altLang="en-US" sz="3200" kern="0" dirty="0">
                <a:sym typeface="Wingdings" pitchFamily="2" charset="2"/>
              </a:rPr>
              <a:t>作为</a:t>
            </a:r>
            <a:r>
              <a:rPr lang="en-US" altLang="zh-CN" sz="3200" kern="0" dirty="0">
                <a:sym typeface="Wingdings" pitchFamily="2" charset="2"/>
              </a:rPr>
              <a:t>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>
                <a:solidFill>
                  <a:srgbClr val="0000CC"/>
                </a:solidFill>
              </a:rPr>
              <a:t>&gt;</a:t>
            </a:r>
            <a:r>
              <a:rPr lang="en-US" altLang="zh-CN" sz="3200" kern="0" dirty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458200" cy="502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（有向图中的）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有根图：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G=(V,E)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若存在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一个顶点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，可以达到所有顶点， 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是图的根；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个有向图的根，可不唯一；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例，有向完全图中，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每个顶点都是根；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4340" name="Oval 30"/>
          <p:cNvSpPr>
            <a:spLocks noChangeArrowheads="1"/>
          </p:cNvSpPr>
          <p:nvPr/>
        </p:nvSpPr>
        <p:spPr bwMode="auto">
          <a:xfrm>
            <a:off x="6248400" y="371633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4341" name="Oval 30"/>
          <p:cNvSpPr>
            <a:spLocks noChangeArrowheads="1"/>
          </p:cNvSpPr>
          <p:nvPr/>
        </p:nvSpPr>
        <p:spPr bwMode="auto">
          <a:xfrm>
            <a:off x="7467600" y="373062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4342" name="Oval 30"/>
          <p:cNvSpPr>
            <a:spLocks noChangeArrowheads="1"/>
          </p:cNvSpPr>
          <p:nvPr/>
        </p:nvSpPr>
        <p:spPr bwMode="auto">
          <a:xfrm>
            <a:off x="69342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4343" name="Oval 30"/>
          <p:cNvSpPr>
            <a:spLocks noChangeArrowheads="1"/>
          </p:cNvSpPr>
          <p:nvPr/>
        </p:nvSpPr>
        <p:spPr bwMode="auto">
          <a:xfrm>
            <a:off x="8001000" y="4714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4344" name="Oval 30"/>
          <p:cNvSpPr>
            <a:spLocks noChangeArrowheads="1"/>
          </p:cNvSpPr>
          <p:nvPr/>
        </p:nvSpPr>
        <p:spPr bwMode="auto">
          <a:xfrm>
            <a:off x="5867400" y="4705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4345" name="直接箭头连接符 17"/>
          <p:cNvCxnSpPr>
            <a:cxnSpLocks noChangeShapeType="1"/>
            <a:stCxn id="14340" idx="6"/>
            <a:endCxn id="14341" idx="2"/>
          </p:cNvCxnSpPr>
          <p:nvPr/>
        </p:nvCxnSpPr>
        <p:spPr bwMode="auto">
          <a:xfrm>
            <a:off x="6858000" y="3987800"/>
            <a:ext cx="609600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6" name="直接箭头连接符 18"/>
          <p:cNvCxnSpPr>
            <a:cxnSpLocks noChangeShapeType="1"/>
            <a:stCxn id="14341" idx="5"/>
            <a:endCxn id="14343" idx="0"/>
          </p:cNvCxnSpPr>
          <p:nvPr/>
        </p:nvCxnSpPr>
        <p:spPr bwMode="auto">
          <a:xfrm rot="16200000" flipH="1">
            <a:off x="78867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7" name="直接箭头连接符 20"/>
          <p:cNvCxnSpPr>
            <a:cxnSpLocks noChangeShapeType="1"/>
            <a:stCxn id="14341" idx="3"/>
            <a:endCxn id="14342" idx="0"/>
          </p:cNvCxnSpPr>
          <p:nvPr/>
        </p:nvCxnSpPr>
        <p:spPr bwMode="auto">
          <a:xfrm rot="5400000">
            <a:off x="7137400" y="4295775"/>
            <a:ext cx="520700" cy="3175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8" name="直接箭头连接符 21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7543800" y="4986338"/>
            <a:ext cx="4572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49" name="直接箭头连接符 22"/>
          <p:cNvCxnSpPr>
            <a:cxnSpLocks noChangeShapeType="1"/>
            <a:stCxn id="14344" idx="6"/>
            <a:endCxn id="14342" idx="2"/>
          </p:cNvCxnSpPr>
          <p:nvPr/>
        </p:nvCxnSpPr>
        <p:spPr bwMode="auto">
          <a:xfrm>
            <a:off x="6477000" y="4976813"/>
            <a:ext cx="457200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0" name="直接箭头连接符 23"/>
          <p:cNvCxnSpPr>
            <a:cxnSpLocks noChangeShapeType="1"/>
            <a:stCxn id="14340" idx="4"/>
            <a:endCxn id="14344" idx="0"/>
          </p:cNvCxnSpPr>
          <p:nvPr/>
        </p:nvCxnSpPr>
        <p:spPr bwMode="auto">
          <a:xfrm rot="5400000">
            <a:off x="6139656" y="4291807"/>
            <a:ext cx="446087" cy="381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4351" name="直接箭头连接符 26"/>
          <p:cNvCxnSpPr>
            <a:cxnSpLocks noChangeShapeType="1"/>
            <a:stCxn id="14341" idx="1"/>
            <a:endCxn id="14340" idx="7"/>
          </p:cNvCxnSpPr>
          <p:nvPr/>
        </p:nvCxnSpPr>
        <p:spPr bwMode="auto">
          <a:xfrm rot="16200000" flipV="1">
            <a:off x="7155656" y="3409157"/>
            <a:ext cx="14287" cy="787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4352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-- </a:t>
            </a:r>
            <a:r>
              <a:rPr lang="zh-CN" altLang="en-US" sz="3200" kern="0" dirty="0"/>
              <a:t>若 </a:t>
            </a:r>
            <a:r>
              <a:rPr lang="en-US" altLang="zh-CN" sz="3200" kern="0" dirty="0">
                <a:solidFill>
                  <a:srgbClr val="0000CC"/>
                </a:solidFill>
              </a:rPr>
              <a:t>weight(A, C) </a:t>
            </a:r>
            <a:r>
              <a:rPr lang="en-US" altLang="zh-CN" sz="3200" b="1" kern="0" dirty="0">
                <a:solidFill>
                  <a:srgbClr val="0000CC"/>
                </a:solidFill>
              </a:rPr>
              <a:t>&gt;</a:t>
            </a:r>
            <a:r>
              <a:rPr lang="en-US" altLang="zh-CN" sz="3200" kern="0" dirty="0">
                <a:solidFill>
                  <a:srgbClr val="0000CC"/>
                </a:solidFill>
              </a:rPr>
              <a:t> weight(A, B)+weight(B, C)</a:t>
            </a:r>
            <a:r>
              <a:rPr lang="zh-CN" altLang="en-US" sz="3200" kern="0" dirty="0">
                <a:solidFill>
                  <a:srgbClr val="0000CC"/>
                </a:solidFill>
              </a:rPr>
              <a:t>；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则，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sym typeface="Wingdings" pitchFamily="2" charset="2"/>
              </a:rPr>
              <a:t>          </a:t>
            </a:r>
            <a:r>
              <a:rPr lang="zh-CN" altLang="en-US" sz="3200" kern="0" dirty="0">
                <a:sym typeface="Wingdings" pitchFamily="2" charset="2"/>
              </a:rPr>
              <a:t>即，</a:t>
            </a:r>
            <a:r>
              <a:rPr lang="en-US" altLang="zh-CN" sz="3200" kern="0" dirty="0">
                <a:sym typeface="Wingdings" pitchFamily="2" charset="2"/>
              </a:rPr>
              <a:t>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的路径由</a:t>
            </a:r>
            <a:r>
              <a:rPr lang="en-US" altLang="zh-CN" sz="3200" kern="0" dirty="0">
                <a:sym typeface="Wingdings" pitchFamily="2" charset="2"/>
              </a:rPr>
              <a:t>(A, C)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修正为</a:t>
            </a:r>
            <a:r>
              <a:rPr lang="en-US" altLang="zh-CN" sz="3200" kern="0" dirty="0">
                <a:sym typeface="Wingdings" pitchFamily="2" charset="2"/>
              </a:rPr>
              <a:t>(A, B, C)</a:t>
            </a:r>
            <a:r>
              <a:rPr lang="zh-CN" altLang="en-US" sz="3200" kern="0" dirty="0">
                <a:sym typeface="Wingdings" pitchFamily="2" charset="2"/>
              </a:rPr>
              <a:t>；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-- 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的路径</a:t>
            </a:r>
            <a:r>
              <a:rPr lang="en-US" altLang="zh-CN" sz="3200" kern="0" dirty="0">
                <a:sym typeface="Wingdings" pitchFamily="2" charset="2"/>
              </a:rPr>
              <a:t>(A, …, C)</a:t>
            </a:r>
            <a:r>
              <a:rPr lang="zh-CN" altLang="en-US" sz="3200" kern="0" dirty="0">
                <a:sym typeface="Wingdings" pitchFamily="2" charset="2"/>
              </a:rPr>
              <a:t>，长度</a:t>
            </a:r>
            <a:r>
              <a:rPr lang="en-US" altLang="zh-CN" sz="3200" kern="0" dirty="0">
                <a:sym typeface="Wingdings" pitchFamily="2" charset="2"/>
              </a:rPr>
              <a:t>length(A, C)</a:t>
            </a:r>
            <a:r>
              <a:rPr lang="zh-CN" altLang="en-US" sz="3200" kern="0" dirty="0">
                <a:sym typeface="Wingdings" pitchFamily="2" charset="2"/>
              </a:rPr>
              <a:t>，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 </a:t>
            </a:r>
            <a:r>
              <a:rPr lang="zh-CN" altLang="en-US" sz="3200" kern="0" dirty="0">
                <a:sym typeface="Wingdings" pitchFamily="2" charset="2"/>
              </a:rPr>
              <a:t>若</a:t>
            </a:r>
            <a:endParaRPr lang="en-US" altLang="zh-CN" sz="3200" kern="0" dirty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则，</a:t>
            </a:r>
            <a:r>
              <a:rPr lang="en-US" altLang="zh-CN" sz="3200" kern="0" dirty="0"/>
              <a:t>A</a:t>
            </a:r>
            <a:r>
              <a:rPr lang="zh-CN" altLang="en-US" sz="3200" kern="0" dirty="0"/>
              <a:t>到</a:t>
            </a:r>
            <a:r>
              <a:rPr lang="en-US" altLang="zh-CN" sz="3200" kern="0" dirty="0"/>
              <a:t>D</a:t>
            </a:r>
            <a:r>
              <a:rPr lang="zh-CN" altLang="en-US" sz="3200" kern="0" dirty="0"/>
              <a:t>的路径修正为：</a:t>
            </a:r>
            <a:endParaRPr lang="en-US" altLang="zh-CN" sz="3200" kern="0" dirty="0"/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( </a:t>
            </a:r>
            <a:r>
              <a:rPr lang="en-US" altLang="zh-CN" sz="3200" kern="0" dirty="0">
                <a:solidFill>
                  <a:srgbClr val="0000CC"/>
                </a:solidFill>
              </a:rPr>
              <a:t>(A</a:t>
            </a:r>
            <a:r>
              <a:rPr lang="zh-CN" altLang="en-US" sz="3200" kern="0" dirty="0">
                <a:solidFill>
                  <a:srgbClr val="0000CC"/>
                </a:solidFill>
              </a:rPr>
              <a:t>到</a:t>
            </a:r>
            <a:r>
              <a:rPr lang="en-US" altLang="zh-CN" sz="3200" kern="0" dirty="0">
                <a:solidFill>
                  <a:srgbClr val="0000CC"/>
                </a:solidFill>
              </a:rPr>
              <a:t>C</a:t>
            </a:r>
            <a:r>
              <a:rPr lang="zh-CN" altLang="en-US" sz="3200" kern="0" dirty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>
                <a:solidFill>
                  <a:srgbClr val="0000CC"/>
                </a:solidFill>
              </a:rPr>
              <a:t>)</a:t>
            </a:r>
            <a:r>
              <a:rPr lang="en-US" altLang="zh-CN" sz="3200" kern="0" dirty="0"/>
              <a:t>, D )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基本思想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668200" y="4441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0866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55920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6884700" y="5406900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593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172200" y="46930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5400000" flipH="1" flipV="1">
            <a:off x="5386132" y="5402932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096000" y="6189000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10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025491" y="4875891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7607691" y="4788291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486400" y="5007114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324600" y="4191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1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7848600" y="4686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6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248400" y="5029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7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6477000" y="5662642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3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315200" y="5067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9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7813800" y="5644200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696200" y="54485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CC0000"/>
                </a:solidFill>
              </a:rPr>
              <a:t>2</a:t>
            </a:r>
            <a:endParaRPr lang="en-US" altLang="zh-CN" sz="3200" baseline="-25000" dirty="0">
              <a:solidFill>
                <a:srgbClr val="CC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371600" y="1692000"/>
            <a:ext cx="6629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将</a:t>
            </a:r>
            <a:r>
              <a:rPr lang="en-US" altLang="zh-CN" sz="3200" kern="0" dirty="0">
                <a:sym typeface="Wingdings" pitchFamily="2" charset="2"/>
              </a:rPr>
              <a:t>B</a:t>
            </a:r>
            <a:r>
              <a:rPr lang="zh-CN" altLang="en-US" sz="3200" kern="0" dirty="0">
                <a:sym typeface="Wingdings" pitchFamily="2" charset="2"/>
              </a:rPr>
              <a:t>作为</a:t>
            </a:r>
            <a:r>
              <a:rPr lang="en-US" altLang="zh-CN" sz="3200" kern="0" dirty="0">
                <a:sym typeface="Wingdings" pitchFamily="2" charset="2"/>
              </a:rPr>
              <a:t>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的中间点，</a:t>
            </a:r>
            <a:endParaRPr lang="zh-CN" altLang="en-US" sz="3200" dirty="0"/>
          </a:p>
        </p:txBody>
      </p:sp>
      <p:sp>
        <p:nvSpPr>
          <p:cNvPr id="65" name="矩形 64"/>
          <p:cNvSpPr/>
          <p:nvPr/>
        </p:nvSpPr>
        <p:spPr>
          <a:xfrm>
            <a:off x="1143000" y="3657600"/>
            <a:ext cx="8001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00CC"/>
                </a:solidFill>
              </a:rPr>
              <a:t>length(A, D) </a:t>
            </a:r>
            <a:r>
              <a:rPr lang="en-US" altLang="zh-CN" sz="3200" b="1" kern="0" dirty="0">
                <a:solidFill>
                  <a:srgbClr val="0000CC"/>
                </a:solidFill>
              </a:rPr>
              <a:t>&gt;</a:t>
            </a:r>
            <a:r>
              <a:rPr lang="en-US" altLang="zh-CN" sz="3200" kern="0" dirty="0">
                <a:solidFill>
                  <a:srgbClr val="0000CC"/>
                </a:solidFill>
              </a:rPr>
              <a:t> length(A, C)+ </a:t>
            </a:r>
            <a:r>
              <a:rPr lang="en-US" altLang="zh-CN" sz="3200" kern="0" dirty="0">
                <a:solidFill>
                  <a:srgbClr val="990099"/>
                </a:solidFill>
              </a:rPr>
              <a:t>weight(C, D)</a:t>
            </a:r>
            <a:r>
              <a:rPr lang="zh-CN" altLang="en-US" sz="3200" kern="0" dirty="0">
                <a:solidFill>
                  <a:srgbClr val="990099"/>
                </a:solidFill>
              </a:rPr>
              <a:t>；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28600" y="1066800"/>
            <a:ext cx="8915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3200" kern="0" dirty="0">
                <a:solidFill>
                  <a:srgbClr val="008000"/>
                </a:solidFill>
              </a:rPr>
              <a:t> 基本思想：</a:t>
            </a:r>
            <a:endParaRPr lang="en-US" altLang="zh-CN" sz="3200" kern="0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/>
              <a:t>  用“已经确定最短路径的顶点”，作为</a:t>
            </a:r>
            <a:r>
              <a:rPr lang="zh-CN" altLang="en-US" sz="3200" kern="0" dirty="0">
                <a:solidFill>
                  <a:srgbClr val="CC0000"/>
                </a:solidFill>
              </a:rPr>
              <a:t>中间点，</a:t>
            </a:r>
            <a:endParaRPr lang="en-US" altLang="zh-CN" sz="3200" kern="0" dirty="0">
              <a:solidFill>
                <a:srgbClr val="CC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3200" kern="0" dirty="0">
                <a:sym typeface="Wingdings" pitchFamily="2" charset="2"/>
              </a:rPr>
              <a:t>  </a:t>
            </a:r>
            <a:r>
              <a:rPr lang="zh-CN" altLang="en-US" sz="3200" kern="0" dirty="0">
                <a:solidFill>
                  <a:srgbClr val="CC0000"/>
                </a:solidFill>
                <a:sym typeface="Wingdings" pitchFamily="2" charset="2"/>
              </a:rPr>
              <a:t>修正“未确定”</a:t>
            </a:r>
            <a:r>
              <a:rPr lang="zh-CN" altLang="en-US" sz="3200" kern="0" dirty="0">
                <a:sym typeface="Wingdings" pitchFamily="2" charset="2"/>
              </a:rPr>
              <a:t>的路径。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81000" y="1161871"/>
            <a:ext cx="8763000" cy="49090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1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>
                <a:solidFill>
                  <a:srgbClr val="0000CC"/>
                </a:solidFill>
              </a:rPr>
              <a:t>初始</a:t>
            </a:r>
            <a:r>
              <a:rPr lang="en-US" altLang="zh-CN" sz="3000" dirty="0">
                <a:solidFill>
                  <a:srgbClr val="0000CC"/>
                </a:solidFill>
              </a:rPr>
              <a:t>d</a:t>
            </a:r>
            <a:r>
              <a:rPr lang="zh-CN" altLang="en-US" sz="3000" dirty="0">
                <a:solidFill>
                  <a:srgbClr val="0000CC"/>
                </a:solidFill>
              </a:rPr>
              <a:t>：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/>
              <a:t>(2) </a:t>
            </a:r>
            <a:r>
              <a:rPr lang="zh-CN" altLang="en-US" sz="3000" dirty="0"/>
              <a:t>找</a:t>
            </a:r>
            <a:r>
              <a:rPr lang="zh-CN" altLang="en-US" sz="3000" dirty="0">
                <a:solidFill>
                  <a:srgbClr val="003399"/>
                </a:solidFill>
              </a:rPr>
              <a:t>“</a:t>
            </a:r>
            <a:r>
              <a:rPr lang="zh-CN" altLang="en-US" sz="3000" dirty="0">
                <a:solidFill>
                  <a:srgbClr val="C00000"/>
                </a:solidFill>
              </a:rPr>
              <a:t>未确定的</a:t>
            </a:r>
            <a:r>
              <a:rPr lang="zh-CN" altLang="en-US" sz="3000" dirty="0">
                <a:solidFill>
                  <a:srgbClr val="0000CC"/>
                </a:solidFill>
              </a:rPr>
              <a:t>路径长度</a:t>
            </a:r>
            <a:r>
              <a:rPr lang="zh-CN" altLang="en-US" sz="3000" dirty="0">
                <a:solidFill>
                  <a:srgbClr val="003399"/>
                </a:solidFill>
              </a:rPr>
              <a:t>”</a:t>
            </a:r>
            <a:r>
              <a:rPr lang="zh-CN" altLang="en-US" sz="3000" dirty="0"/>
              <a:t>中的最小值</a:t>
            </a:r>
            <a:r>
              <a:rPr lang="en-US" altLang="zh-CN" sz="3000" dirty="0"/>
              <a:t>d[</a:t>
            </a:r>
            <a:r>
              <a:rPr lang="en-US" altLang="zh-CN" sz="3000" dirty="0">
                <a:solidFill>
                  <a:srgbClr val="FF0000"/>
                </a:solidFill>
              </a:rPr>
              <a:t>min</a:t>
            </a:r>
            <a:r>
              <a:rPr lang="en-US" altLang="zh-CN" sz="3000" dirty="0"/>
              <a:t>]</a:t>
            </a:r>
            <a:r>
              <a:rPr lang="zh-CN" altLang="en-US" sz="3000" dirty="0"/>
              <a:t>，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作为</a:t>
            </a:r>
            <a:r>
              <a:rPr lang="en-US" altLang="zh-CN" sz="3000" dirty="0"/>
              <a:t>A</a:t>
            </a:r>
            <a:r>
              <a:rPr lang="zh-CN" altLang="en-US" sz="3000" dirty="0"/>
              <a:t>到顶点</a:t>
            </a:r>
            <a:r>
              <a:rPr lang="en-US" altLang="zh-CN" sz="3000" dirty="0"/>
              <a:t>G-&gt;</a:t>
            </a:r>
            <a:r>
              <a:rPr lang="en-US" altLang="zh-CN" sz="3000" dirty="0" err="1"/>
              <a:t>vexs</a:t>
            </a:r>
            <a:r>
              <a:rPr lang="en-US" altLang="zh-CN" sz="3000" dirty="0"/>
              <a:t>[</a:t>
            </a:r>
            <a:r>
              <a:rPr lang="en-US" altLang="zh-CN" sz="3000" dirty="0">
                <a:solidFill>
                  <a:srgbClr val="FF0000"/>
                </a:solidFill>
              </a:rPr>
              <a:t>min</a:t>
            </a:r>
            <a:r>
              <a:rPr lang="en-US" altLang="zh-CN" sz="3000" dirty="0"/>
              <a:t>]</a:t>
            </a:r>
            <a:r>
              <a:rPr lang="zh-CN" altLang="en-US" sz="3000" dirty="0"/>
              <a:t>的最短路径；</a:t>
            </a:r>
            <a:endParaRPr lang="en-US" altLang="zh-CN" sz="30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(3) </a:t>
            </a:r>
            <a:r>
              <a:rPr lang="zh-CN" altLang="en-US" sz="3000" dirty="0">
                <a:solidFill>
                  <a:srgbClr val="0000CC"/>
                </a:solidFill>
              </a:rPr>
              <a:t>将</a:t>
            </a:r>
            <a:r>
              <a:rPr lang="en-US" altLang="zh-CN" sz="3000" dirty="0">
                <a:solidFill>
                  <a:srgbClr val="0000CC"/>
                </a:solidFill>
              </a:rPr>
              <a:t>G-&gt;</a:t>
            </a:r>
            <a:r>
              <a:rPr lang="en-US" altLang="zh-CN" sz="3000" dirty="0" err="1">
                <a:solidFill>
                  <a:srgbClr val="0000CC"/>
                </a:solidFill>
              </a:rPr>
              <a:t>vexs</a:t>
            </a:r>
            <a:r>
              <a:rPr lang="en-US" altLang="zh-CN" sz="3000" dirty="0">
                <a:solidFill>
                  <a:srgbClr val="0000CC"/>
                </a:solidFill>
              </a:rPr>
              <a:t>[min]</a:t>
            </a:r>
            <a:r>
              <a:rPr lang="zh-CN" altLang="en-US" sz="3000" dirty="0">
                <a:solidFill>
                  <a:srgbClr val="0000CC"/>
                </a:solidFill>
              </a:rPr>
              <a:t>作为中间点，</a:t>
            </a:r>
            <a:r>
              <a:rPr lang="zh-CN" altLang="en-US" sz="3000" dirty="0"/>
              <a:t>修正</a:t>
            </a:r>
            <a:r>
              <a:rPr lang="zh-CN" altLang="en-US" sz="3000" dirty="0">
                <a:solidFill>
                  <a:srgbClr val="990099"/>
                </a:solidFill>
              </a:rPr>
              <a:t>未确定的路径</a:t>
            </a:r>
            <a:endParaRPr lang="en-US" altLang="zh-CN" sz="3000" b="1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endParaRPr lang="en-US" altLang="zh-CN" sz="3000" dirty="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1473200" y="3521131"/>
          <a:ext cx="3937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85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7E00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rgbClr val="007E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652891"/>
            <a:ext cx="8915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求</a:t>
            </a:r>
            <a:r>
              <a:rPr lang="en-US" altLang="zh-CN" sz="3000" kern="0" dirty="0">
                <a:latin typeface="+mn-lt"/>
              </a:rPr>
              <a:t>A</a:t>
            </a:r>
            <a:r>
              <a:rPr lang="zh-CN" altLang="en-US" sz="3000" kern="0" dirty="0">
                <a:latin typeface="+mn-lt"/>
              </a:rPr>
              <a:t>到其余顶点的最短路径，结果保存在数组</a:t>
            </a:r>
            <a:r>
              <a:rPr lang="en-US" altLang="zh-CN" sz="3000" kern="0" dirty="0">
                <a:latin typeface="+mn-lt"/>
              </a:rPr>
              <a:t>d</a:t>
            </a:r>
            <a:r>
              <a:rPr lang="zh-CN" altLang="en-US" sz="3000" kern="0" dirty="0">
                <a:latin typeface="+mn-lt"/>
              </a:rPr>
              <a:t>中</a:t>
            </a:r>
            <a:endParaRPr lang="en-US" altLang="zh-CN" sz="3000" kern="0" dirty="0">
              <a:latin typeface="+mn-lt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473200" y="3971474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9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235200" y="39021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1473200" y="4453058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473200" y="491711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2971800" y="4359396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572000" y="4840915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1473200" y="5402645"/>
          <a:ext cx="3937000" cy="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381000" y="6063091"/>
            <a:ext cx="8763000" cy="56630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蓝色：已确定最短； 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红色：新修正；  </a:t>
            </a:r>
            <a:r>
              <a:rPr lang="zh-CN" altLang="en-US" dirty="0"/>
              <a:t>黑色：未确定</a:t>
            </a:r>
            <a:endParaRPr lang="en-US" altLang="zh-CN" dirty="0"/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3810000" y="545349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5820600" y="372235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239000" y="3730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7444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50" name="直接连接符 49"/>
          <p:cNvCxnSpPr>
            <a:cxnSpLocks noChangeShapeType="1"/>
            <a:stCxn id="46" idx="4"/>
            <a:endCxn id="51" idx="0"/>
          </p:cNvCxnSpPr>
          <p:nvPr/>
        </p:nvCxnSpPr>
        <p:spPr bwMode="auto">
          <a:xfrm rot="16200000" flipH="1">
            <a:off x="7037100" y="4688191"/>
            <a:ext cx="9840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315200" y="52182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52" name="直接连接符 28"/>
          <p:cNvCxnSpPr>
            <a:cxnSpLocks noChangeShapeType="1"/>
            <a:stCxn id="46" idx="2"/>
            <a:endCxn id="41" idx="6"/>
          </p:cNvCxnSpPr>
          <p:nvPr/>
        </p:nvCxnSpPr>
        <p:spPr bwMode="auto">
          <a:xfrm rot="10800000">
            <a:off x="6324600" y="3974355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32"/>
          <p:cNvCxnSpPr>
            <a:cxnSpLocks noChangeShapeType="1"/>
            <a:stCxn id="48" idx="0"/>
            <a:endCxn id="41" idx="4"/>
          </p:cNvCxnSpPr>
          <p:nvPr/>
        </p:nvCxnSpPr>
        <p:spPr bwMode="auto">
          <a:xfrm rot="5400000" flipH="1" flipV="1">
            <a:off x="5538532" y="4684223"/>
            <a:ext cx="9919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32"/>
          <p:cNvCxnSpPr>
            <a:cxnSpLocks noChangeShapeType="1"/>
            <a:stCxn id="51" idx="2"/>
            <a:endCxn id="48" idx="6"/>
          </p:cNvCxnSpPr>
          <p:nvPr/>
        </p:nvCxnSpPr>
        <p:spPr bwMode="auto">
          <a:xfrm rot="10800000">
            <a:off x="6248400" y="5470291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259000" y="45684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6" name="直接连接符 55"/>
          <p:cNvCxnSpPr>
            <a:cxnSpLocks noChangeShapeType="1"/>
            <a:stCxn id="46" idx="3"/>
            <a:endCxn id="48" idx="7"/>
          </p:cNvCxnSpPr>
          <p:nvPr/>
        </p:nvCxnSpPr>
        <p:spPr bwMode="auto">
          <a:xfrm rot="5400000">
            <a:off x="6177891" y="4157182"/>
            <a:ext cx="1131618" cy="1138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56"/>
          <p:cNvCxnSpPr>
            <a:cxnSpLocks noChangeShapeType="1"/>
            <a:stCxn id="46" idx="5"/>
            <a:endCxn id="55" idx="1"/>
          </p:cNvCxnSpPr>
          <p:nvPr/>
        </p:nvCxnSpPr>
        <p:spPr bwMode="auto">
          <a:xfrm rot="16200000" flipH="1">
            <a:off x="7760091" y="4069582"/>
            <a:ext cx="4818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5638800" y="4288405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77000" y="34722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8001000" y="3967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400800" y="43104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6629400" y="494393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467600" y="4348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5" idx="4"/>
            <a:endCxn id="51" idx="6"/>
          </p:cNvCxnSpPr>
          <p:nvPr/>
        </p:nvCxnSpPr>
        <p:spPr bwMode="auto">
          <a:xfrm rot="5400000">
            <a:off x="7966200" y="4925491"/>
            <a:ext cx="397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848600" y="472987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990600" y="3891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67" name="矩形 66"/>
          <p:cNvSpPr/>
          <p:nvPr/>
        </p:nvSpPr>
        <p:spPr>
          <a:xfrm>
            <a:off x="990600" y="44250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990600" y="4920091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69" name="矩形 68"/>
          <p:cNvSpPr/>
          <p:nvPr/>
        </p:nvSpPr>
        <p:spPr>
          <a:xfrm>
            <a:off x="990600" y="541567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457200" y="3319891"/>
            <a:ext cx="1027845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 err="1"/>
              <a:t>vexs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2286000" y="1164205"/>
            <a:ext cx="6781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/>
              <a:t>A</a:t>
            </a:r>
            <a:r>
              <a:rPr lang="zh-CN" altLang="en-US" sz="3000" dirty="0"/>
              <a:t>到其余顶点的边长，</a:t>
            </a:r>
            <a:r>
              <a:rPr lang="en-US" altLang="zh-CN" sz="3000" dirty="0"/>
              <a:t>d=G-&gt;arcs[0]</a:t>
            </a:r>
            <a:r>
              <a:rPr lang="zh-CN" altLang="en-US" sz="3000" dirty="0"/>
              <a:t>；</a:t>
            </a:r>
          </a:p>
        </p:txBody>
      </p:sp>
      <p:sp>
        <p:nvSpPr>
          <p:cNvPr id="72" name="矩形 71"/>
          <p:cNvSpPr/>
          <p:nvPr/>
        </p:nvSpPr>
        <p:spPr>
          <a:xfrm>
            <a:off x="3276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kern="0" dirty="0">
                <a:solidFill>
                  <a:srgbClr val="FF0000"/>
                </a:solidFill>
                <a:sym typeface="Symbol"/>
              </a:rPr>
              <a:t>5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038600" y="44577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>
                <a:sym typeface="Symbol"/>
              </a:rPr>
              <a:t>9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4800600" y="4457784"/>
            <a:ext cx="412292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4007307" y="49149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>
                <a:solidFill>
                  <a:srgbClr val="FF0000"/>
                </a:solidFill>
                <a:sym typeface="Symbol"/>
              </a:rPr>
              <a:t>8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800600" y="4917115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77" name="矩形 76"/>
          <p:cNvSpPr/>
          <p:nvPr/>
        </p:nvSpPr>
        <p:spPr>
          <a:xfrm>
            <a:off x="4038600" y="5448384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>
                <a:sym typeface="Symbol"/>
              </a:rPr>
              <a:t>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  <p:bldP spid="43" grpId="0"/>
      <p:bldP spid="40" grpId="0"/>
      <p:bldP spid="66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图</a:t>
            </a:r>
            <a:r>
              <a:rPr lang="en-US" altLang="zh-CN" sz="3200" kern="0" dirty="0">
                <a:latin typeface="+mn-lt"/>
              </a:rPr>
              <a:t>G=(V,E)</a:t>
            </a:r>
            <a:r>
              <a:rPr lang="zh-CN" altLang="en-US" sz="3200" kern="0" dirty="0">
                <a:latin typeface="+mn-lt"/>
              </a:rPr>
              <a:t>，</a:t>
            </a:r>
            <a:endParaRPr lang="en-US" altLang="zh-CN" sz="3200" kern="0" dirty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U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>
                <a:latin typeface="+mn-lt"/>
              </a:rPr>
              <a:t>已确定最短路径的顶点，</a:t>
            </a:r>
            <a:endParaRPr lang="en-US" altLang="zh-CN" sz="3200" kern="0" dirty="0">
              <a:latin typeface="+mn-lt"/>
            </a:endParaRPr>
          </a:p>
          <a:p>
            <a:pPr marL="342900" lvl="0" indent="-34290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集合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V-U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200" kern="0" dirty="0">
                <a:latin typeface="+mn-lt"/>
              </a:rPr>
              <a:t>未确定</a:t>
            </a:r>
            <a:r>
              <a:rPr lang="en-US" altLang="zh-CN" sz="3200" kern="0" dirty="0">
                <a:latin typeface="+mn-lt"/>
              </a:rPr>
              <a:t>……</a:t>
            </a:r>
            <a:r>
              <a:rPr lang="zh-CN" altLang="en-US" sz="3200" kern="0" dirty="0">
                <a:latin typeface="+mn-lt"/>
              </a:rPr>
              <a:t>顶点；</a:t>
            </a:r>
            <a:endParaRPr lang="en-US" altLang="zh-CN" sz="32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/>
              <a:t>v0</a:t>
            </a:r>
            <a:r>
              <a:rPr lang="zh-CN" altLang="en-US" sz="3200" kern="0" dirty="0"/>
              <a:t>到各顶点的路径长度</a:t>
            </a:r>
            <a:r>
              <a:rPr lang="en-US" altLang="zh-CN" sz="3200" kern="0" dirty="0"/>
              <a:t>:</a:t>
            </a: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914400" y="3733800"/>
          <a:ext cx="7620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d[0]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d[1]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d[2]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d[3]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d[4]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云形 50"/>
          <p:cNvSpPr/>
          <p:nvPr/>
        </p:nvSpPr>
        <p:spPr bwMode="auto">
          <a:xfrm>
            <a:off x="1371600" y="4524600"/>
            <a:ext cx="2700000" cy="1800000"/>
          </a:xfrm>
          <a:prstGeom prst="cloud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U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云形 51"/>
          <p:cNvSpPr/>
          <p:nvPr/>
        </p:nvSpPr>
        <p:spPr bwMode="auto">
          <a:xfrm>
            <a:off x="5029200" y="4485024"/>
            <a:ext cx="2819400" cy="1800000"/>
          </a:xfrm>
          <a:prstGeom prst="cloud">
            <a:avLst/>
          </a:prstGeom>
          <a:solidFill>
            <a:srgbClr val="FFFF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V-U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连接符 52"/>
          <p:cNvCxnSpPr>
            <a:stCxn id="51" idx="3"/>
            <a:endCxn id="52" idx="3"/>
          </p:cNvCxnSpPr>
          <p:nvPr/>
        </p:nvCxnSpPr>
        <p:spPr bwMode="auto">
          <a:xfrm rot="5400000" flipH="1" flipV="1">
            <a:off x="4560462" y="2749079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>
            <a:stCxn id="51" idx="0"/>
            <a:endCxn id="52" idx="2"/>
          </p:cNvCxnSpPr>
          <p:nvPr/>
        </p:nvCxnSpPr>
        <p:spPr bwMode="auto">
          <a:xfrm flipV="1">
            <a:off x="4069350" y="5385024"/>
            <a:ext cx="968595" cy="39576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1" idx="1"/>
            <a:endCxn id="52" idx="1"/>
          </p:cNvCxnSpPr>
          <p:nvPr/>
        </p:nvCxnSpPr>
        <p:spPr bwMode="auto">
          <a:xfrm rot="5400000" flipH="1" flipV="1">
            <a:off x="4560462" y="4444245"/>
            <a:ext cx="39576" cy="37173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椭圆 55"/>
          <p:cNvSpPr/>
          <p:nvPr/>
        </p:nvSpPr>
        <p:spPr bwMode="auto">
          <a:xfrm>
            <a:off x="1752600" y="54102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 flipH="1">
            <a:off x="1676400" y="4800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v0</a:t>
            </a:r>
          </a:p>
        </p:txBody>
      </p:sp>
      <p:cxnSp>
        <p:nvCxnSpPr>
          <p:cNvPr id="59" name="直接连接符 58"/>
          <p:cNvCxnSpPr>
            <a:stCxn id="56" idx="6"/>
          </p:cNvCxnSpPr>
          <p:nvPr/>
        </p:nvCxnSpPr>
        <p:spPr bwMode="auto">
          <a:xfrm>
            <a:off x="1981200" y="5525400"/>
            <a:ext cx="609600" cy="18960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椭圆 59"/>
          <p:cNvSpPr/>
          <p:nvPr/>
        </p:nvSpPr>
        <p:spPr bwMode="auto">
          <a:xfrm>
            <a:off x="2514600" y="5638800"/>
            <a:ext cx="228600" cy="230400"/>
          </a:xfrm>
          <a:prstGeom prst="ellipse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 flipH="1">
            <a:off x="2743200" y="5410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v3</a:t>
            </a:r>
          </a:p>
        </p:txBody>
      </p:sp>
      <p:sp>
        <p:nvSpPr>
          <p:cNvPr id="64" name="椭圆 63"/>
          <p:cNvSpPr/>
          <p:nvPr/>
        </p:nvSpPr>
        <p:spPr bwMode="auto">
          <a:xfrm>
            <a:off x="5562600" y="55608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6400800" y="58656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086600" y="4953000"/>
            <a:ext cx="228600" cy="2304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 flipH="1">
            <a:off x="5257800" y="50292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v2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 flipH="1">
            <a:off x="6248400" y="5334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v1</a:t>
            </a:r>
          </a:p>
        </p:txBody>
      </p:sp>
      <p:sp>
        <p:nvSpPr>
          <p:cNvPr id="69" name="Rectangle 12"/>
          <p:cNvSpPr txBox="1">
            <a:spLocks noChangeArrowheads="1"/>
          </p:cNvSpPr>
          <p:nvPr/>
        </p:nvSpPr>
        <p:spPr bwMode="auto">
          <a:xfrm flipH="1">
            <a:off x="6858000" y="44196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v4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5029200" y="1143000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/>
        </p:nvGraphicFramePr>
        <p:xfrm>
          <a:off x="228600" y="3429000"/>
          <a:ext cx="4495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6359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zh-CN" altLang="en-US" sz="3000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v0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v1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v2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v3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20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v4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207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rgbClr val="008000"/>
                          </a:solidFill>
                        </a:rPr>
                        <a:t>v5</a:t>
                      </a:r>
                      <a:endParaRPr lang="zh-CN" altLang="en-US" sz="3000" b="0" dirty="0">
                        <a:solidFill>
                          <a:srgbClr val="008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5029200" y="1624584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" name="Text Box 32"/>
          <p:cNvSpPr txBox="1">
            <a:spLocks noChangeArrowheads="1"/>
          </p:cNvSpPr>
          <p:nvPr/>
        </p:nvSpPr>
        <p:spPr bwMode="auto">
          <a:xfrm>
            <a:off x="4953000" y="2021184"/>
            <a:ext cx="2895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v2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r>
              <a:rPr lang="zh-CN" altLang="en-US" sz="3000" dirty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029200" y="26269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4953000" y="3025182"/>
            <a:ext cx="3124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v3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r>
              <a:rPr lang="zh-CN" altLang="en-US" sz="3000" dirty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5029200" y="36175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022400"/>
            <a:ext cx="30480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v1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r>
              <a:rPr lang="zh-CN" altLang="en-US" sz="3000" dirty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5029200" y="4623816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5029200" y="50304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v4</a:t>
            </a:r>
            <a:r>
              <a:rPr lang="zh-CN" altLang="en-US" sz="3000" dirty="0">
                <a:sym typeface="Wingdings" pitchFamily="2" charset="2"/>
              </a:rPr>
              <a:t>加入</a:t>
            </a:r>
            <a:r>
              <a:rPr lang="en-US" altLang="zh-CN" sz="3000" dirty="0">
                <a:sym typeface="Wingdings" pitchFamily="2" charset="2"/>
              </a:rPr>
              <a:t>U</a:t>
            </a:r>
            <a:r>
              <a:rPr lang="zh-CN" altLang="en-US" sz="3000" dirty="0">
                <a:sym typeface="Wingdings" pitchFamily="2" charset="2"/>
              </a:rPr>
              <a:t> ；</a:t>
            </a:r>
            <a:endParaRPr lang="en-US" altLang="zh-CN" sz="3000" baseline="-25000" dirty="0"/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5029200" y="5584398"/>
          <a:ext cx="39624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25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25146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v1</a:t>
            </a:r>
          </a:p>
        </p:txBody>
      </p:sp>
      <p:cxnSp>
        <p:nvCxnSpPr>
          <p:cNvPr id="61" name="直接箭头连接符 60"/>
          <p:cNvCxnSpPr>
            <a:stCxn id="63" idx="6"/>
            <a:endCxn id="60" idx="2"/>
          </p:cNvCxnSpPr>
          <p:nvPr/>
        </p:nvCxnSpPr>
        <p:spPr bwMode="auto">
          <a:xfrm>
            <a:off x="1600200" y="1547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0668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v0</a:t>
            </a:r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886200" y="12954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v4</a:t>
            </a:r>
          </a:p>
        </p:txBody>
      </p:sp>
      <p:cxnSp>
        <p:nvCxnSpPr>
          <p:cNvPr id="68" name="直接箭头连接符 67"/>
          <p:cNvCxnSpPr>
            <a:stCxn id="60" idx="6"/>
            <a:endCxn id="64" idx="2"/>
          </p:cNvCxnSpPr>
          <p:nvPr/>
        </p:nvCxnSpPr>
        <p:spPr bwMode="auto">
          <a:xfrm>
            <a:off x="3048000" y="15470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146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v3</a:t>
            </a:r>
          </a:p>
        </p:txBody>
      </p:sp>
      <p:cxnSp>
        <p:nvCxnSpPr>
          <p:cNvPr id="70" name="直接箭头连接符 69"/>
          <p:cNvCxnSpPr>
            <a:stCxn id="71" idx="6"/>
            <a:endCxn id="69" idx="2"/>
          </p:cNvCxnSpPr>
          <p:nvPr/>
        </p:nvCxnSpPr>
        <p:spPr bwMode="auto">
          <a:xfrm>
            <a:off x="16002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10668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v2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962400" y="2743200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v5</a:t>
            </a:r>
          </a:p>
        </p:txBody>
      </p:sp>
      <p:cxnSp>
        <p:nvCxnSpPr>
          <p:cNvPr id="76" name="直接箭头连接符 75"/>
          <p:cNvCxnSpPr>
            <a:stCxn id="72" idx="2"/>
            <a:endCxn id="69" idx="6"/>
          </p:cNvCxnSpPr>
          <p:nvPr/>
        </p:nvCxnSpPr>
        <p:spPr bwMode="auto">
          <a:xfrm rot="10800000">
            <a:off x="3048000" y="29948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31242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78" name="直接箭头连接符 77"/>
          <p:cNvCxnSpPr>
            <a:stCxn id="69" idx="0"/>
            <a:endCxn id="60" idx="4"/>
          </p:cNvCxnSpPr>
          <p:nvPr/>
        </p:nvCxnSpPr>
        <p:spPr bwMode="auto">
          <a:xfrm rot="5400000" flipH="1" flipV="1">
            <a:off x="2309089" y="22709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Rectangle 12"/>
          <p:cNvSpPr txBox="1">
            <a:spLocks noChangeArrowheads="1"/>
          </p:cNvSpPr>
          <p:nvPr/>
        </p:nvSpPr>
        <p:spPr bwMode="auto">
          <a:xfrm>
            <a:off x="1752600" y="1066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1" name="Rectangle 12"/>
          <p:cNvSpPr txBox="1">
            <a:spLocks noChangeArrowheads="1"/>
          </p:cNvSpPr>
          <p:nvPr/>
        </p:nvSpPr>
        <p:spPr bwMode="auto">
          <a:xfrm>
            <a:off x="16764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82" name="Rectangle 12"/>
          <p:cNvSpPr txBox="1">
            <a:spLocks noChangeArrowheads="1"/>
          </p:cNvSpPr>
          <p:nvPr/>
        </p:nvSpPr>
        <p:spPr bwMode="auto">
          <a:xfrm>
            <a:off x="3429000" y="2865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3" name="直接箭头连接符 82"/>
          <p:cNvCxnSpPr>
            <a:stCxn id="60" idx="3"/>
            <a:endCxn id="71" idx="7"/>
          </p:cNvCxnSpPr>
          <p:nvPr/>
        </p:nvCxnSpPr>
        <p:spPr bwMode="auto">
          <a:xfrm rot="5400000">
            <a:off x="1511471" y="17356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Rectangle 12"/>
          <p:cNvSpPr txBox="1">
            <a:spLocks noChangeArrowheads="1"/>
          </p:cNvSpPr>
          <p:nvPr/>
        </p:nvSpPr>
        <p:spPr bwMode="auto">
          <a:xfrm>
            <a:off x="1600200" y="1722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87" name="形状 20"/>
          <p:cNvCxnSpPr>
            <a:stCxn id="71" idx="2"/>
            <a:endCxn id="63" idx="2"/>
          </p:cNvCxnSpPr>
          <p:nvPr/>
        </p:nvCxnSpPr>
        <p:spPr bwMode="auto">
          <a:xfrm rot="10800000">
            <a:off x="1066800" y="15470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8" name="形状 61"/>
          <p:cNvCxnSpPr>
            <a:stCxn id="63" idx="4"/>
            <a:endCxn id="71" idx="0"/>
          </p:cNvCxnSpPr>
          <p:nvPr/>
        </p:nvCxnSpPr>
        <p:spPr bwMode="auto">
          <a:xfrm rot="5400000">
            <a:off x="861289" y="22709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0" name="Rectangle 12"/>
          <p:cNvSpPr txBox="1">
            <a:spLocks noChangeArrowheads="1"/>
          </p:cNvSpPr>
          <p:nvPr/>
        </p:nvSpPr>
        <p:spPr bwMode="auto">
          <a:xfrm>
            <a:off x="838200" y="1981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2590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5" name="形状 66"/>
          <p:cNvCxnSpPr>
            <a:stCxn id="63" idx="0"/>
            <a:endCxn id="64" idx="0"/>
          </p:cNvCxnSpPr>
          <p:nvPr/>
        </p:nvCxnSpPr>
        <p:spPr bwMode="auto">
          <a:xfrm rot="5400000" flipH="1" flipV="1">
            <a:off x="2743200" y="-114300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Rectangle 12"/>
          <p:cNvSpPr txBox="1">
            <a:spLocks noChangeArrowheads="1"/>
          </p:cNvSpPr>
          <p:nvPr/>
        </p:nvSpPr>
        <p:spPr bwMode="auto">
          <a:xfrm>
            <a:off x="2514600" y="685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97" name="Rectangle 12"/>
          <p:cNvSpPr txBox="1">
            <a:spLocks noChangeArrowheads="1"/>
          </p:cNvSpPr>
          <p:nvPr/>
        </p:nvSpPr>
        <p:spPr bwMode="auto">
          <a:xfrm>
            <a:off x="2286000" y="20273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98" name="形状 66"/>
          <p:cNvCxnSpPr>
            <a:stCxn id="69" idx="0"/>
            <a:endCxn id="64" idx="3"/>
          </p:cNvCxnSpPr>
          <p:nvPr/>
        </p:nvCxnSpPr>
        <p:spPr bwMode="auto">
          <a:xfrm rot="5400000" flipH="1" flipV="1">
            <a:off x="2863737" y="16426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9" name="形状 66"/>
          <p:cNvCxnSpPr>
            <a:stCxn id="64" idx="5"/>
            <a:endCxn id="69" idx="7"/>
          </p:cNvCxnSpPr>
          <p:nvPr/>
        </p:nvCxnSpPr>
        <p:spPr bwMode="auto">
          <a:xfrm rot="5400000">
            <a:off x="3109756" y="15851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0" name="Rectangle 12"/>
          <p:cNvSpPr txBox="1">
            <a:spLocks noChangeArrowheads="1"/>
          </p:cNvSpPr>
          <p:nvPr/>
        </p:nvSpPr>
        <p:spPr bwMode="auto">
          <a:xfrm>
            <a:off x="3200400" y="1676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1" name="Rectangle 12"/>
          <p:cNvSpPr txBox="1">
            <a:spLocks noChangeArrowheads="1"/>
          </p:cNvSpPr>
          <p:nvPr/>
        </p:nvSpPr>
        <p:spPr bwMode="auto">
          <a:xfrm>
            <a:off x="3352800" y="2209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107" name="矩形 106"/>
          <p:cNvSpPr/>
          <p:nvPr/>
        </p:nvSpPr>
        <p:spPr>
          <a:xfrm>
            <a:off x="4495800" y="1548384"/>
            <a:ext cx="526106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d:</a:t>
            </a:r>
            <a:endParaRPr lang="zh-CN" altLang="en-US" sz="3200" dirty="0"/>
          </a:p>
        </p:txBody>
      </p: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6324600" y="1636463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7315200" y="2740679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6096000" y="3641982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2" name="Text Box 32"/>
          <p:cNvSpPr txBox="1">
            <a:spLocks noChangeArrowheads="1"/>
          </p:cNvSpPr>
          <p:nvPr/>
        </p:nvSpPr>
        <p:spPr bwMode="auto">
          <a:xfrm>
            <a:off x="7620000" y="4669998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7150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/>
              <a:t>50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7010400" y="26597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  <a:sym typeface="Symbol"/>
              </a:rPr>
              <a:t>25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7696200" y="26887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/>
              <a:t>45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8437384" y="26597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/>
              <a:t>∞</a:t>
            </a:r>
          </a:p>
        </p:txBody>
      </p:sp>
      <p:sp>
        <p:nvSpPr>
          <p:cNvPr id="119" name="矩形 118"/>
          <p:cNvSpPr/>
          <p:nvPr/>
        </p:nvSpPr>
        <p:spPr>
          <a:xfrm>
            <a:off x="57150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45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696200" y="3650311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/>
              <a:t>45</a:t>
            </a:r>
            <a:endParaRPr lang="zh-CN" altLang="en-US" sz="3200" dirty="0"/>
          </a:p>
        </p:txBody>
      </p:sp>
      <p:sp>
        <p:nvSpPr>
          <p:cNvPr id="121" name="矩形 120"/>
          <p:cNvSpPr/>
          <p:nvPr/>
        </p:nvSpPr>
        <p:spPr>
          <a:xfrm>
            <a:off x="8437384" y="3650311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/>
              <a:t>∞</a:t>
            </a:r>
          </a:p>
        </p:txBody>
      </p:sp>
      <p:sp>
        <p:nvSpPr>
          <p:cNvPr id="122" name="矩形 121"/>
          <p:cNvSpPr/>
          <p:nvPr/>
        </p:nvSpPr>
        <p:spPr>
          <a:xfrm>
            <a:off x="7696200" y="4669998"/>
            <a:ext cx="639920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200" dirty="0"/>
              <a:t>45</a:t>
            </a:r>
            <a:endParaRPr lang="zh-CN" altLang="en-US" sz="3200" dirty="0"/>
          </a:p>
        </p:txBody>
      </p:sp>
      <p:sp>
        <p:nvSpPr>
          <p:cNvPr id="123" name="矩形 122"/>
          <p:cNvSpPr/>
          <p:nvPr/>
        </p:nvSpPr>
        <p:spPr>
          <a:xfrm>
            <a:off x="8437384" y="4669998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/>
              <a:t>∞</a:t>
            </a:r>
          </a:p>
        </p:txBody>
      </p:sp>
      <p:sp>
        <p:nvSpPr>
          <p:cNvPr id="124" name="矩形 123"/>
          <p:cNvSpPr/>
          <p:nvPr/>
        </p:nvSpPr>
        <p:spPr>
          <a:xfrm>
            <a:off x="8458200" y="5655895"/>
            <a:ext cx="478016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sz="3200" dirty="0"/>
              <a:t>∞</a:t>
            </a:r>
          </a:p>
        </p:txBody>
      </p: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5029200" y="5980998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v5</a:t>
            </a:r>
            <a:r>
              <a:rPr lang="zh-CN" altLang="en-US" sz="3000" dirty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43" grpId="0"/>
      <p:bldP spid="49" grpId="0"/>
      <p:bldP spid="55" grpId="0"/>
      <p:bldP spid="108" grpId="0"/>
      <p:bldP spid="110" grpId="0"/>
      <p:bldP spid="111" grpId="0"/>
      <p:bldP spid="112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如何记录：</a:t>
            </a:r>
            <a:r>
              <a:rPr lang="zh-CN" altLang="en-US" sz="3200" kern="0" dirty="0">
                <a:solidFill>
                  <a:srgbClr val="CC0000"/>
                </a:solidFill>
                <a:latin typeface="+mn-lt"/>
              </a:rPr>
              <a:t>最短路径上的“顶点序列” </a:t>
            </a:r>
            <a:r>
              <a:rPr lang="en-US" altLang="zh-CN" sz="3200" kern="0" dirty="0">
                <a:solidFill>
                  <a:srgbClr val="CC0000"/>
                </a:solidFill>
                <a:latin typeface="+mn-lt"/>
              </a:rPr>
              <a:t>? 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</a:t>
            </a:r>
            <a:r>
              <a:rPr lang="en-US" altLang="zh-CN" sz="3200" kern="0" dirty="0">
                <a:sym typeface="Wingdings" pitchFamily="2" charset="2"/>
              </a:rPr>
              <a:t> </a:t>
            </a:r>
            <a:r>
              <a:rPr lang="zh-CN" altLang="en-US" sz="3200" kern="0" dirty="0"/>
              <a:t>改造数组</a:t>
            </a:r>
            <a:r>
              <a:rPr lang="en-US" altLang="zh-CN" sz="3200" kern="0" dirty="0"/>
              <a:t>d</a:t>
            </a:r>
            <a:r>
              <a:rPr lang="zh-CN" altLang="en-US" sz="3200" kern="0" dirty="0"/>
              <a:t>，元素类型：</a:t>
            </a:r>
            <a:endParaRPr lang="en-US" altLang="zh-CN" sz="3200" kern="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  <a:p>
            <a:pPr marL="72000" lvl="0">
              <a:lnSpc>
                <a:spcPct val="12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</a:rPr>
              <a:t>  如何表示：</a:t>
            </a:r>
            <a:r>
              <a:rPr lang="en-US" altLang="zh-CN" sz="3200" kern="0" dirty="0">
                <a:solidFill>
                  <a:srgbClr val="CC0000"/>
                </a:solidFill>
              </a:rPr>
              <a:t>vi</a:t>
            </a:r>
            <a:r>
              <a:rPr lang="zh-CN" altLang="en-US" sz="3200" kern="0" dirty="0">
                <a:solidFill>
                  <a:srgbClr val="CC0000"/>
                </a:solidFill>
              </a:rPr>
              <a:t> </a:t>
            </a:r>
            <a:r>
              <a:rPr lang="zh-CN" altLang="en-US" sz="3200" b="1" kern="0" dirty="0">
                <a:solidFill>
                  <a:srgbClr val="CC0000"/>
                </a:solidFill>
              </a:rPr>
              <a:t>∈</a:t>
            </a:r>
            <a:r>
              <a:rPr lang="zh-CN" altLang="en-US" sz="3200" kern="0" dirty="0">
                <a:solidFill>
                  <a:srgbClr val="CC0000"/>
                </a:solidFill>
              </a:rPr>
              <a:t>集合</a:t>
            </a:r>
            <a:r>
              <a:rPr lang="en-US" altLang="zh-CN" sz="3200" kern="0" dirty="0">
                <a:solidFill>
                  <a:srgbClr val="CC0000"/>
                </a:solidFill>
              </a:rPr>
              <a:t>U</a:t>
            </a:r>
            <a:r>
              <a:rPr lang="zh-CN" altLang="en-US" sz="3200" kern="0" dirty="0">
                <a:solidFill>
                  <a:srgbClr val="CC0000"/>
                </a:solidFill>
              </a:rPr>
              <a:t>，即</a:t>
            </a:r>
            <a:r>
              <a:rPr lang="en-US" altLang="zh-CN" sz="3200" kern="0" dirty="0">
                <a:solidFill>
                  <a:srgbClr val="CC0000"/>
                </a:solidFill>
              </a:rPr>
              <a:t>v0</a:t>
            </a:r>
            <a:r>
              <a:rPr lang="zh-CN" altLang="en-US" sz="3200" kern="0" dirty="0">
                <a:solidFill>
                  <a:srgbClr val="CC0000"/>
                </a:solidFill>
              </a:rPr>
              <a:t>到</a:t>
            </a:r>
            <a:r>
              <a:rPr lang="en-US" altLang="zh-CN" sz="3200" kern="0" dirty="0">
                <a:solidFill>
                  <a:srgbClr val="CC0000"/>
                </a:solidFill>
              </a:rPr>
              <a:t>vi</a:t>
            </a:r>
            <a:r>
              <a:rPr lang="zh-CN" altLang="en-US" sz="3200" kern="0" dirty="0">
                <a:solidFill>
                  <a:srgbClr val="CC0000"/>
                </a:solidFill>
              </a:rPr>
              <a:t>的</a:t>
            </a:r>
            <a:r>
              <a:rPr lang="en-US" altLang="zh-CN" sz="3200" kern="0" dirty="0">
                <a:solidFill>
                  <a:srgbClr val="CC0000"/>
                </a:solidFill>
              </a:rPr>
              <a:t>length</a:t>
            </a:r>
            <a:r>
              <a:rPr lang="zh-CN" altLang="en-US" sz="3200" kern="0" dirty="0">
                <a:solidFill>
                  <a:srgbClr val="CC0000"/>
                </a:solidFill>
              </a:rPr>
              <a:t>已定</a:t>
            </a:r>
            <a:r>
              <a:rPr lang="en-US" altLang="zh-CN" sz="3200" kern="0" dirty="0">
                <a:solidFill>
                  <a:srgbClr val="CC0000"/>
                </a:solidFill>
              </a:rPr>
              <a:t>?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</a:t>
            </a:r>
            <a:r>
              <a:rPr lang="en-US" altLang="zh-CN" sz="3200" kern="0" dirty="0">
                <a:sym typeface="Wingdings" pitchFamily="2" charset="2"/>
              </a:rPr>
              <a:t> </a:t>
            </a:r>
            <a:r>
              <a:rPr lang="zh-CN" altLang="en-US" sz="3200" kern="0" dirty="0"/>
              <a:t>若</a:t>
            </a:r>
            <a:r>
              <a:rPr lang="en-US" altLang="zh-CN" sz="3200" kern="0" dirty="0"/>
              <a:t>vi</a:t>
            </a:r>
            <a:r>
              <a:rPr lang="zh-CN" altLang="en-US" sz="3200" kern="0" dirty="0"/>
              <a:t>属于</a:t>
            </a:r>
            <a:r>
              <a:rPr lang="en-US" altLang="zh-CN" sz="3200" kern="0" dirty="0"/>
              <a:t>U</a:t>
            </a:r>
            <a:r>
              <a:rPr lang="zh-CN" altLang="en-US" sz="3200" kern="0" dirty="0"/>
              <a:t>，则置：</a:t>
            </a:r>
            <a:r>
              <a:rPr lang="en-US" altLang="zh-CN" sz="3200" kern="0" dirty="0"/>
              <a:t>G-&gt;arcs</a:t>
            </a:r>
            <a:r>
              <a:rPr lang="en-US" altLang="zh-CN" sz="3200" kern="0" dirty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</a:rPr>
              <a:t>][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</a:rPr>
              <a:t>]</a:t>
            </a:r>
            <a:r>
              <a:rPr lang="en-US" altLang="zh-CN" sz="3200" kern="0" dirty="0"/>
              <a:t>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62000" y="2286000"/>
          <a:ext cx="8077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1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26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最终值：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最短路径长度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从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的路径中，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</a:t>
                      </a:r>
                      <a:r>
                        <a:rPr lang="zh-CN" altLang="en-US" sz="3000" b="0" dirty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前一个顶点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066800" y="6172200"/>
            <a:ext cx="3886200" cy="55399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   dist</a:t>
            </a:r>
            <a:r>
              <a:rPr lang="zh-CN" altLang="en-US" sz="3000" dirty="0"/>
              <a:t>数组变化过程</a:t>
            </a:r>
            <a:endParaRPr lang="en-US" altLang="zh-CN" sz="3000" baseline="-25000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152399" y="3633281"/>
          <a:ext cx="6096001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表格 29"/>
          <p:cNvGraphicFramePr>
            <a:graphicFrameLocks noGrp="1"/>
          </p:cNvGraphicFramePr>
          <p:nvPr/>
        </p:nvGraphicFramePr>
        <p:xfrm>
          <a:off x="152399" y="2999297"/>
          <a:ext cx="6096001" cy="658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58303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50,0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2667000" y="31760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505200" y="3861881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152399" y="4319016"/>
          <a:ext cx="6096001" cy="633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39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C00000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600200" y="44958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152399" y="4952934"/>
          <a:ext cx="6096001" cy="609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65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4724400" y="5105400"/>
            <a:ext cx="533400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</a:rPr>
              <a:t>*</a:t>
            </a:r>
            <a:endParaRPr lang="en-US" altLang="zh-CN" sz="4400" baseline="-25000" dirty="0">
              <a:solidFill>
                <a:srgbClr val="FF0000"/>
              </a:solidFill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2399" y="5562600"/>
          <a:ext cx="6096001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83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rgbClr val="990099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rgbClr val="990099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v1</a:t>
            </a:r>
          </a:p>
        </p:txBody>
      </p:sp>
      <p:cxnSp>
        <p:nvCxnSpPr>
          <p:cNvPr id="42" name="直接箭头连接符 41"/>
          <p:cNvCxnSpPr>
            <a:stCxn id="43" idx="6"/>
            <a:endCxn id="41" idx="2"/>
          </p:cNvCxnSpPr>
          <p:nvPr/>
        </p:nvCxnSpPr>
        <p:spPr bwMode="auto">
          <a:xfrm>
            <a:off x="1828800" y="11199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2954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v0</a:t>
            </a: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114800" y="8682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v4</a:t>
            </a:r>
          </a:p>
        </p:txBody>
      </p:sp>
      <p:cxnSp>
        <p:nvCxnSpPr>
          <p:cNvPr id="45" name="直接箭头连接符 44"/>
          <p:cNvCxnSpPr>
            <a:stCxn id="41" idx="6"/>
            <a:endCxn id="44" idx="2"/>
          </p:cNvCxnSpPr>
          <p:nvPr/>
        </p:nvCxnSpPr>
        <p:spPr bwMode="auto">
          <a:xfrm>
            <a:off x="3276600" y="1119912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27432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v3</a:t>
            </a:r>
          </a:p>
        </p:txBody>
      </p:sp>
      <p:cxnSp>
        <p:nvCxnSpPr>
          <p:cNvPr id="47" name="直接箭头连接符 46"/>
          <p:cNvCxnSpPr>
            <a:stCxn id="48" idx="6"/>
            <a:endCxn id="46" idx="2"/>
          </p:cNvCxnSpPr>
          <p:nvPr/>
        </p:nvCxnSpPr>
        <p:spPr bwMode="auto">
          <a:xfrm>
            <a:off x="18288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12954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v2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191000" y="2316023"/>
            <a:ext cx="533400" cy="503377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v5</a:t>
            </a:r>
          </a:p>
        </p:txBody>
      </p:sp>
      <p:cxnSp>
        <p:nvCxnSpPr>
          <p:cNvPr id="50" name="直接箭头连接符 49"/>
          <p:cNvCxnSpPr>
            <a:stCxn id="49" idx="2"/>
            <a:endCxn id="46" idx="6"/>
          </p:cNvCxnSpPr>
          <p:nvPr/>
        </p:nvCxnSpPr>
        <p:spPr bwMode="auto">
          <a:xfrm rot="10800000">
            <a:off x="3276600" y="2567712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3528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2" name="直接箭头连接符 51"/>
          <p:cNvCxnSpPr>
            <a:stCxn id="46" idx="0"/>
            <a:endCxn id="41" idx="4"/>
          </p:cNvCxnSpPr>
          <p:nvPr/>
        </p:nvCxnSpPr>
        <p:spPr bwMode="auto">
          <a:xfrm rot="5400000" flipH="1" flipV="1">
            <a:off x="2537689" y="1843812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981200" y="639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1905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6576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6" name="直接箭头连接符 55"/>
          <p:cNvCxnSpPr>
            <a:stCxn id="41" idx="3"/>
            <a:endCxn id="48" idx="7"/>
          </p:cNvCxnSpPr>
          <p:nvPr/>
        </p:nvCxnSpPr>
        <p:spPr bwMode="auto">
          <a:xfrm rot="5400000">
            <a:off x="1740071" y="1308496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1828800" y="1295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8" name="形状 20"/>
          <p:cNvCxnSpPr>
            <a:stCxn id="48" idx="2"/>
            <a:endCxn id="43" idx="2"/>
          </p:cNvCxnSpPr>
          <p:nvPr/>
        </p:nvCxnSpPr>
        <p:spPr bwMode="auto">
          <a:xfrm rot="10800000">
            <a:off x="1295400" y="1119912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形状 61"/>
          <p:cNvCxnSpPr>
            <a:stCxn id="43" idx="4"/>
            <a:endCxn id="48" idx="0"/>
          </p:cNvCxnSpPr>
          <p:nvPr/>
        </p:nvCxnSpPr>
        <p:spPr bwMode="auto">
          <a:xfrm rot="5400000">
            <a:off x="1089889" y="1843811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1066800" y="15540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609600" y="2163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2" name="形状 66"/>
          <p:cNvCxnSpPr>
            <a:stCxn id="43" idx="0"/>
            <a:endCxn id="44" idx="0"/>
          </p:cNvCxnSpPr>
          <p:nvPr/>
        </p:nvCxnSpPr>
        <p:spPr bwMode="auto">
          <a:xfrm rot="5400000" flipH="1" flipV="1">
            <a:off x="2971800" y="-541477"/>
            <a:ext cx="1588" cy="2819400"/>
          </a:xfrm>
          <a:prstGeom prst="curvedConnector3">
            <a:avLst>
              <a:gd name="adj1" fmla="val 28732943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743200" y="258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4" name="Rectangle 12"/>
          <p:cNvSpPr txBox="1">
            <a:spLocks noChangeArrowheads="1"/>
          </p:cNvSpPr>
          <p:nvPr/>
        </p:nvSpPr>
        <p:spPr bwMode="auto">
          <a:xfrm>
            <a:off x="2514600" y="16002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5" name="形状 66"/>
          <p:cNvCxnSpPr>
            <a:stCxn id="46" idx="0"/>
            <a:endCxn id="44" idx="3"/>
          </p:cNvCxnSpPr>
          <p:nvPr/>
        </p:nvCxnSpPr>
        <p:spPr bwMode="auto">
          <a:xfrm rot="5400000" flipH="1" flipV="1">
            <a:off x="3092337" y="1215446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形状 66"/>
          <p:cNvCxnSpPr>
            <a:stCxn id="44" idx="5"/>
            <a:endCxn id="46" idx="7"/>
          </p:cNvCxnSpPr>
          <p:nvPr/>
        </p:nvCxnSpPr>
        <p:spPr bwMode="auto">
          <a:xfrm rot="5400000">
            <a:off x="3338356" y="1158011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429000" y="12492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Rectangle 12"/>
          <p:cNvSpPr txBox="1">
            <a:spLocks noChangeArrowheads="1"/>
          </p:cNvSpPr>
          <p:nvPr/>
        </p:nvSpPr>
        <p:spPr bwMode="auto">
          <a:xfrm>
            <a:off x="3581400" y="1782623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6172200" y="30274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arcs[2][2]=1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6172200" y="37132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arcs[3][3]=1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172200" y="4343400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arcs[1][1]=1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172200" y="5008602"/>
            <a:ext cx="32004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</a:t>
            </a:r>
            <a:r>
              <a:rPr lang="zh-CN" altLang="en-US" sz="3000" dirty="0">
                <a:solidFill>
                  <a:srgbClr val="008000"/>
                </a:solidFill>
                <a:sym typeface="Wingdings" pitchFamily="2" charset="2"/>
              </a:rPr>
              <a:t>置</a:t>
            </a:r>
            <a:r>
              <a:rPr lang="en-US" altLang="zh-CN" sz="3000" dirty="0">
                <a:solidFill>
                  <a:srgbClr val="008000"/>
                </a:solidFill>
                <a:sym typeface="Wingdings" pitchFamily="2" charset="2"/>
              </a:rPr>
              <a:t>arcs[4][4]=1</a:t>
            </a:r>
            <a:endParaRPr lang="en-US" altLang="zh-CN" sz="3000" baseline="-25000" dirty="0">
              <a:solidFill>
                <a:srgbClr val="0080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6172200" y="5562600"/>
            <a:ext cx="3505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3000" dirty="0">
                <a:sym typeface="Wingdings" pitchFamily="2" charset="2"/>
              </a:rPr>
              <a:t>v5</a:t>
            </a:r>
            <a:r>
              <a:rPr lang="zh-CN" altLang="en-US" sz="3000" dirty="0">
                <a:sym typeface="Wingdings" pitchFamily="2" charset="2"/>
              </a:rPr>
              <a:t>无法到达；</a:t>
            </a:r>
            <a:endParaRPr lang="en-US" altLang="zh-CN" sz="3000" baseline="-25000" dirty="0"/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5410200" y="2438400"/>
            <a:ext cx="37338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None/>
            </a:pPr>
            <a:r>
              <a:rPr lang="zh-CN" altLang="en-US" sz="3000" dirty="0">
                <a:solidFill>
                  <a:srgbClr val="990099"/>
                </a:solidFill>
                <a:sym typeface="Wingdings" pitchFamily="2" charset="2"/>
              </a:rPr>
              <a:t>最初，置</a:t>
            </a:r>
            <a:r>
              <a:rPr lang="en-US" altLang="zh-CN" sz="3000" dirty="0">
                <a:solidFill>
                  <a:srgbClr val="990099"/>
                </a:solidFill>
                <a:sym typeface="Wingdings" pitchFamily="2" charset="2"/>
              </a:rPr>
              <a:t>arcs[0][0]=1</a:t>
            </a:r>
            <a:endParaRPr lang="en-US" altLang="zh-CN" sz="3000" baseline="-250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/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4384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v1</a:t>
            </a:r>
          </a:p>
        </p:txBody>
      </p:sp>
      <p:cxnSp>
        <p:nvCxnSpPr>
          <p:cNvPr id="41" name="直接箭头连接符 40"/>
          <p:cNvCxnSpPr>
            <a:stCxn id="42" idx="6"/>
            <a:endCxn id="40" idx="2"/>
          </p:cNvCxnSpPr>
          <p:nvPr/>
        </p:nvCxnSpPr>
        <p:spPr bwMode="auto">
          <a:xfrm>
            <a:off x="1524000" y="20042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9906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v0</a:t>
            </a: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3810000" y="17526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v4</a:t>
            </a:r>
          </a:p>
        </p:txBody>
      </p:sp>
      <p:cxnSp>
        <p:nvCxnSpPr>
          <p:cNvPr id="44" name="直接箭头连接符 43"/>
          <p:cNvCxnSpPr>
            <a:stCxn id="40" idx="6"/>
            <a:endCxn id="43" idx="2"/>
          </p:cNvCxnSpPr>
          <p:nvPr/>
        </p:nvCxnSpPr>
        <p:spPr bwMode="auto">
          <a:xfrm>
            <a:off x="2971800" y="2004289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4384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v3</a:t>
            </a:r>
          </a:p>
        </p:txBody>
      </p:sp>
      <p:cxnSp>
        <p:nvCxnSpPr>
          <p:cNvPr id="46" name="直接箭头连接符 45"/>
          <p:cNvCxnSpPr>
            <a:stCxn id="47" idx="6"/>
            <a:endCxn id="45" idx="2"/>
          </p:cNvCxnSpPr>
          <p:nvPr/>
        </p:nvCxnSpPr>
        <p:spPr bwMode="auto">
          <a:xfrm>
            <a:off x="15240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9906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v2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3886200" y="3200400"/>
            <a:ext cx="533400" cy="503377"/>
          </a:xfrm>
          <a:prstGeom prst="ellipse">
            <a:avLst/>
          </a:prstGeom>
          <a:solidFill>
            <a:srgbClr val="B9FF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000" dirty="0"/>
              <a:t>v5</a:t>
            </a:r>
          </a:p>
        </p:txBody>
      </p:sp>
      <p:cxnSp>
        <p:nvCxnSpPr>
          <p:cNvPr id="49" name="直接箭头连接符 48"/>
          <p:cNvCxnSpPr>
            <a:stCxn id="48" idx="2"/>
            <a:endCxn id="45" idx="6"/>
          </p:cNvCxnSpPr>
          <p:nvPr/>
        </p:nvCxnSpPr>
        <p:spPr bwMode="auto">
          <a:xfrm rot="10800000">
            <a:off x="2971800" y="3452089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12"/>
          <p:cNvSpPr txBox="1">
            <a:spLocks noChangeArrowheads="1"/>
          </p:cNvSpPr>
          <p:nvPr/>
        </p:nvSpPr>
        <p:spPr bwMode="auto">
          <a:xfrm>
            <a:off x="30480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1" name="直接箭头连接符 50"/>
          <p:cNvCxnSpPr>
            <a:stCxn id="45" idx="0"/>
            <a:endCxn id="40" idx="4"/>
          </p:cNvCxnSpPr>
          <p:nvPr/>
        </p:nvCxnSpPr>
        <p:spPr bwMode="auto">
          <a:xfrm rot="5400000" flipH="1" flipV="1">
            <a:off x="2232889" y="2728189"/>
            <a:ext cx="94442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1676400" y="14478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50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3" name="Rectangle 12"/>
          <p:cNvSpPr txBox="1">
            <a:spLocks noChangeArrowheads="1"/>
          </p:cNvSpPr>
          <p:nvPr/>
        </p:nvSpPr>
        <p:spPr bwMode="auto">
          <a:xfrm>
            <a:off x="16002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4" name="Rectangle 12"/>
          <p:cNvSpPr txBox="1">
            <a:spLocks noChangeArrowheads="1"/>
          </p:cNvSpPr>
          <p:nvPr/>
        </p:nvSpPr>
        <p:spPr bwMode="auto">
          <a:xfrm>
            <a:off x="3352800" y="3322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5" name="直接箭头连接符 54"/>
          <p:cNvCxnSpPr>
            <a:stCxn id="40" idx="3"/>
            <a:endCxn id="47" idx="7"/>
          </p:cNvCxnSpPr>
          <p:nvPr/>
        </p:nvCxnSpPr>
        <p:spPr bwMode="auto">
          <a:xfrm rot="5400000">
            <a:off x="1435271" y="2192873"/>
            <a:ext cx="1091859" cy="107063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Rectangle 12"/>
          <p:cNvSpPr txBox="1">
            <a:spLocks noChangeArrowheads="1"/>
          </p:cNvSpPr>
          <p:nvPr/>
        </p:nvSpPr>
        <p:spPr bwMode="auto">
          <a:xfrm>
            <a:off x="1524000" y="21797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57" name="形状 20"/>
          <p:cNvCxnSpPr>
            <a:stCxn id="47" idx="2"/>
            <a:endCxn id="42" idx="2"/>
          </p:cNvCxnSpPr>
          <p:nvPr/>
        </p:nvCxnSpPr>
        <p:spPr bwMode="auto">
          <a:xfrm rot="10800000">
            <a:off x="990600" y="2004289"/>
            <a:ext cx="1588" cy="1447800"/>
          </a:xfrm>
          <a:prstGeom prst="curvedConnector3">
            <a:avLst>
              <a:gd name="adj1" fmla="val 2642752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形状 61"/>
          <p:cNvCxnSpPr>
            <a:stCxn id="42" idx="4"/>
            <a:endCxn id="47" idx="0"/>
          </p:cNvCxnSpPr>
          <p:nvPr/>
        </p:nvCxnSpPr>
        <p:spPr bwMode="auto">
          <a:xfrm rot="5400000">
            <a:off x="785089" y="2728188"/>
            <a:ext cx="944423" cy="1588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62000" y="243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10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0" name="Rectangle 12"/>
          <p:cNvSpPr txBox="1">
            <a:spLocks noChangeArrowheads="1"/>
          </p:cNvSpPr>
          <p:nvPr/>
        </p:nvSpPr>
        <p:spPr bwMode="auto">
          <a:xfrm>
            <a:off x="304800" y="3048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1" name="形状 66"/>
          <p:cNvCxnSpPr>
            <a:stCxn id="42" idx="0"/>
            <a:endCxn id="43" idx="0"/>
          </p:cNvCxnSpPr>
          <p:nvPr/>
        </p:nvCxnSpPr>
        <p:spPr bwMode="auto">
          <a:xfrm rot="5400000" flipH="1" flipV="1">
            <a:off x="2667000" y="342900"/>
            <a:ext cx="1588" cy="2819400"/>
          </a:xfrm>
          <a:prstGeom prst="curvedConnector3">
            <a:avLst>
              <a:gd name="adj1" fmla="val 33302907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2438400" y="1143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45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3" name="Rectangle 12"/>
          <p:cNvSpPr txBox="1">
            <a:spLocks noChangeArrowheads="1"/>
          </p:cNvSpPr>
          <p:nvPr/>
        </p:nvSpPr>
        <p:spPr bwMode="auto">
          <a:xfrm>
            <a:off x="2209800" y="2484577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20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cxnSp>
        <p:nvCxnSpPr>
          <p:cNvPr id="64" name="形状 66"/>
          <p:cNvCxnSpPr>
            <a:stCxn id="45" idx="0"/>
            <a:endCxn id="43" idx="3"/>
          </p:cNvCxnSpPr>
          <p:nvPr/>
        </p:nvCxnSpPr>
        <p:spPr bwMode="auto">
          <a:xfrm rot="5400000" flipH="1" flipV="1">
            <a:off x="2787537" y="2099823"/>
            <a:ext cx="1018141" cy="1183015"/>
          </a:xfrm>
          <a:prstGeom prst="curvedConnector3">
            <a:avLst>
              <a:gd name="adj1" fmla="val 5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形状 66"/>
          <p:cNvCxnSpPr>
            <a:stCxn id="43" idx="5"/>
            <a:endCxn id="45" idx="7"/>
          </p:cNvCxnSpPr>
          <p:nvPr/>
        </p:nvCxnSpPr>
        <p:spPr bwMode="auto">
          <a:xfrm rot="5400000">
            <a:off x="3033556" y="2042388"/>
            <a:ext cx="1091859" cy="1371600"/>
          </a:xfrm>
          <a:prstGeom prst="curvedConnector3">
            <a:avLst>
              <a:gd name="adj1" fmla="val 60000"/>
            </a:avLst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12"/>
          <p:cNvSpPr txBox="1">
            <a:spLocks noChangeArrowheads="1"/>
          </p:cNvSpPr>
          <p:nvPr/>
        </p:nvSpPr>
        <p:spPr bwMode="auto">
          <a:xfrm>
            <a:off x="3124200" y="21336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35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7" name="Rectangle 12"/>
          <p:cNvSpPr txBox="1">
            <a:spLocks noChangeArrowheads="1"/>
          </p:cNvSpPr>
          <p:nvPr/>
        </p:nvSpPr>
        <p:spPr bwMode="auto">
          <a:xfrm>
            <a:off x="3276600" y="26670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30</a:t>
            </a: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85800" y="5260336"/>
            <a:ext cx="8001000" cy="6832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dirty="0"/>
              <a:t>最终</a:t>
            </a:r>
            <a:r>
              <a:rPr lang="en-US" altLang="zh-CN" sz="3200" dirty="0"/>
              <a:t>dist</a:t>
            </a:r>
            <a:r>
              <a:rPr lang="zh-CN" altLang="en-US" sz="3200" dirty="0"/>
              <a:t>：</a:t>
            </a:r>
            <a:endParaRPr lang="en-US" altLang="zh-CN" sz="3200" baseline="-25000" dirty="0"/>
          </a:p>
        </p:txBody>
      </p: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4572000" y="990600"/>
            <a:ext cx="4572000" cy="363080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1. v0</a:t>
            </a:r>
            <a:r>
              <a:rPr lang="zh-CN" altLang="en-US" sz="3000" dirty="0">
                <a:solidFill>
                  <a:srgbClr val="003399"/>
                </a:solidFill>
              </a:rPr>
              <a:t>到</a:t>
            </a:r>
            <a:r>
              <a:rPr lang="en-US" altLang="zh-CN" sz="3000" dirty="0">
                <a:solidFill>
                  <a:srgbClr val="003399"/>
                </a:solidFill>
              </a:rPr>
              <a:t>v1</a:t>
            </a:r>
            <a:r>
              <a:rPr lang="zh-CN" altLang="en-US" sz="3000" dirty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2. v0</a:t>
            </a:r>
            <a:r>
              <a:rPr lang="zh-CN" altLang="en-US" sz="3000" dirty="0">
                <a:solidFill>
                  <a:srgbClr val="003399"/>
                </a:solidFill>
              </a:rPr>
              <a:t>到</a:t>
            </a:r>
            <a:r>
              <a:rPr lang="en-US" altLang="zh-CN" sz="3000" dirty="0">
                <a:solidFill>
                  <a:srgbClr val="003399"/>
                </a:solidFill>
              </a:rPr>
              <a:t>v2</a:t>
            </a:r>
            <a:r>
              <a:rPr lang="zh-CN" altLang="en-US" sz="3000" dirty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>
              <a:solidFill>
                <a:srgbClr val="0033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>
                <a:solidFill>
                  <a:srgbClr val="003399"/>
                </a:solidFill>
              </a:rPr>
              <a:t>3. v0</a:t>
            </a:r>
            <a:r>
              <a:rPr lang="zh-CN" altLang="en-US" sz="3000" dirty="0">
                <a:solidFill>
                  <a:srgbClr val="003399"/>
                </a:solidFill>
              </a:rPr>
              <a:t>到</a:t>
            </a:r>
            <a:r>
              <a:rPr lang="en-US" altLang="zh-CN" sz="3000" dirty="0">
                <a:solidFill>
                  <a:srgbClr val="003399"/>
                </a:solidFill>
              </a:rPr>
              <a:t>v3</a:t>
            </a:r>
            <a:r>
              <a:rPr lang="zh-CN" altLang="en-US" sz="3000" dirty="0">
                <a:solidFill>
                  <a:srgbClr val="003399"/>
                </a:solidFill>
              </a:rPr>
              <a:t>的最短路径</a:t>
            </a:r>
            <a:r>
              <a:rPr lang="en-US" altLang="zh-CN" sz="3000" dirty="0">
                <a:solidFill>
                  <a:srgbClr val="003399"/>
                </a:solidFill>
              </a:rPr>
              <a:t>?</a:t>
            </a: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dirty="0">
              <a:solidFill>
                <a:srgbClr val="003399"/>
              </a:solidFill>
            </a:endParaRPr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6553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791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v2,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50292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v0,</a:t>
            </a:r>
          </a:p>
        </p:txBody>
      </p:sp>
      <p:graphicFrame>
        <p:nvGraphicFramePr>
          <p:cNvPr id="74" name="表格 73"/>
          <p:cNvGraphicFramePr>
            <a:graphicFrameLocks noGrp="1"/>
          </p:cNvGraphicFramePr>
          <p:nvPr/>
        </p:nvGraphicFramePr>
        <p:xfrm>
          <a:off x="2514600" y="4854952"/>
          <a:ext cx="6096000" cy="48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5384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v0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v4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kern="0" dirty="0">
                          <a:solidFill>
                            <a:schemeClr val="tx1"/>
                          </a:solidFill>
                          <a:latin typeface="+mn-lt"/>
                          <a:sym typeface="Symbol"/>
                        </a:rPr>
                        <a:t>v5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14600" y="5312152"/>
          <a:ext cx="6095999" cy="63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1448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45,3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kern="0" dirty="0">
                          <a:solidFill>
                            <a:srgbClr val="0000CC"/>
                          </a:solidFill>
                          <a:latin typeface="+mn-lt"/>
                          <a:sym typeface="Symbol"/>
                        </a:rPr>
                        <a:t>10,0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25,2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0" dirty="0">
                          <a:solidFill>
                            <a:srgbClr val="0000CC"/>
                          </a:solidFill>
                        </a:rPr>
                        <a:t>45,0</a:t>
                      </a:r>
                      <a:endParaRPr lang="zh-CN" altLang="en-US" sz="3200" b="0" dirty="0">
                        <a:solidFill>
                          <a:srgbClr val="0000CC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,-1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239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6477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v3,</a:t>
            </a:r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57150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v2,</a:t>
            </a: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029200" y="1447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v0,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57150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v2,</a:t>
            </a: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5029200" y="2667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v0,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5" grpId="0"/>
      <p:bldP spid="76" grpId="0"/>
      <p:bldP spid="77" grpId="0"/>
      <p:bldP spid="78" grpId="0"/>
      <p:bldP spid="79" grpId="0"/>
      <p:bldP spid="8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# define Max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1000;   </a:t>
            </a:r>
            <a:r>
              <a:rPr kumimoji="0" lang="en-US" altLang="zh-CN" b="0" i="0" u="none" strike="noStrike" kern="0" cap="none" spc="0" normalizeH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+mj-lt"/>
              </a:rPr>
              <a:t>声明常量</a:t>
            </a:r>
            <a:r>
              <a:rPr lang="en-US" altLang="zh-CN" kern="0" dirty="0">
                <a:solidFill>
                  <a:srgbClr val="008000"/>
                </a:solidFill>
                <a:latin typeface="+mj-lt"/>
              </a:rPr>
              <a:t>Max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typedef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struct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float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length;</a:t>
            </a: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Path;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80000" marR="0" lvl="0" algn="l" defTabSz="914400" rtl="0" eaLnBrk="1" fontAlgn="base" latinLnBrk="0" hangingPunct="1">
              <a:lnSpc>
                <a:spcPct val="14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dist[VN]; </a:t>
            </a:r>
          </a:p>
          <a:p>
            <a:pPr marL="180000" marR="0" lvl="0" algn="l" defTabSz="914400" rtl="0" eaLnBrk="1" fontAlgn="base" latinLnBrk="0" hangingPunct="1">
              <a:lnSpc>
                <a:spcPct val="1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/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 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--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实现</a:t>
            </a:r>
          </a:p>
        </p:txBody>
      </p:sp>
      <p:sp>
        <p:nvSpPr>
          <p:cNvPr id="11" name="矩形 10"/>
          <p:cNvSpPr/>
          <p:nvPr/>
        </p:nvSpPr>
        <p:spPr>
          <a:xfrm>
            <a:off x="2362200" y="3921604"/>
            <a:ext cx="3097323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//dist</a:t>
            </a:r>
            <a:r>
              <a:rPr lang="zh-CN" altLang="en-US" kern="0" dirty="0">
                <a:solidFill>
                  <a:srgbClr val="990099"/>
                </a:solidFill>
              </a:rPr>
              <a:t>数组元素类型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5200" y="2569458"/>
            <a:ext cx="35365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从</a:t>
            </a:r>
            <a:r>
              <a:rPr lang="en-US" altLang="zh-CN" kern="0" dirty="0">
                <a:solidFill>
                  <a:srgbClr val="007E00"/>
                </a:solidFill>
              </a:rPr>
              <a:t>v0</a:t>
            </a:r>
            <a:r>
              <a:rPr lang="zh-CN" altLang="en-US" kern="0" dirty="0">
                <a:solidFill>
                  <a:srgbClr val="007E00"/>
                </a:solidFill>
              </a:rPr>
              <a:t>到</a:t>
            </a:r>
            <a:r>
              <a:rPr lang="en-US" altLang="zh-CN" kern="0" dirty="0">
                <a:solidFill>
                  <a:srgbClr val="007E00"/>
                </a:solidFill>
              </a:rPr>
              <a:t>vi</a:t>
            </a:r>
            <a:r>
              <a:rPr lang="zh-CN" altLang="en-US" kern="0" dirty="0">
                <a:solidFill>
                  <a:srgbClr val="007E00"/>
                </a:solidFill>
              </a:rPr>
              <a:t>的路径长度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3200400" y="3276600"/>
            <a:ext cx="5562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从</a:t>
            </a:r>
            <a:r>
              <a:rPr lang="en-US" altLang="zh-CN" kern="0" dirty="0">
                <a:solidFill>
                  <a:srgbClr val="007E00"/>
                </a:solidFill>
              </a:rPr>
              <a:t>v0</a:t>
            </a:r>
            <a:r>
              <a:rPr lang="zh-CN" altLang="en-US" kern="0" dirty="0">
                <a:solidFill>
                  <a:srgbClr val="007E00"/>
                </a:solidFill>
              </a:rPr>
              <a:t>到</a:t>
            </a:r>
            <a:r>
              <a:rPr lang="en-US" altLang="zh-CN" kern="0" dirty="0">
                <a:solidFill>
                  <a:srgbClr val="007E00"/>
                </a:solidFill>
              </a:rPr>
              <a:t>vi</a:t>
            </a:r>
            <a:r>
              <a:rPr lang="zh-CN" altLang="en-US" kern="0" dirty="0">
                <a:solidFill>
                  <a:srgbClr val="007E00"/>
                </a:solidFill>
              </a:rPr>
              <a:t>的路径上</a:t>
            </a:r>
            <a:r>
              <a:rPr lang="en-US" altLang="zh-CN" kern="0" dirty="0">
                <a:solidFill>
                  <a:srgbClr val="007E00"/>
                </a:solidFill>
              </a:rPr>
              <a:t>, vi</a:t>
            </a:r>
            <a:r>
              <a:rPr lang="zh-CN" altLang="en-US" kern="0" dirty="0">
                <a:solidFill>
                  <a:srgbClr val="007E00"/>
                </a:solidFill>
              </a:rPr>
              <a:t>的前驱顶点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124200" y="4648200"/>
            <a:ext cx="5562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//dist</a:t>
            </a:r>
            <a:r>
              <a:rPr lang="zh-CN" altLang="en-US" kern="0" dirty="0">
                <a:solidFill>
                  <a:srgbClr val="007E00"/>
                </a:solidFill>
              </a:rPr>
              <a:t>数组声明，长度为</a:t>
            </a:r>
            <a:r>
              <a:rPr lang="en-US" altLang="zh-CN" kern="0" dirty="0">
                <a:solidFill>
                  <a:srgbClr val="007E00"/>
                </a:solidFill>
              </a:rPr>
              <a:t>VN</a:t>
            </a:r>
            <a:endParaRPr lang="zh-CN" altLang="en-US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,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dist[ ])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dist[0].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=0;   dist[0].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-&gt;arcs[0][0]=1;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for(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=1;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&lt;VN;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++)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     dist[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pgraph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-&gt;arcs[0][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if( dist[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].length != Max)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dist[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0;</a:t>
            </a:r>
          </a:p>
          <a:p>
            <a:pPr marL="108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</a:t>
            </a: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else  dist[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].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= -1;</a:t>
            </a:r>
          </a:p>
          <a:p>
            <a:pPr marL="108000" marR="0" lvl="0" algn="l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} }</a:t>
            </a:r>
          </a:p>
        </p:txBody>
      </p:sp>
      <p:sp>
        <p:nvSpPr>
          <p:cNvPr id="7" name="矩形 6"/>
          <p:cNvSpPr/>
          <p:nvPr/>
        </p:nvSpPr>
        <p:spPr>
          <a:xfrm>
            <a:off x="4495800" y="2362200"/>
            <a:ext cx="4648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8000"/>
                </a:solidFill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>
                <a:solidFill>
                  <a:srgbClr val="008000"/>
                </a:solidFill>
              </a:rPr>
              <a:t>arcs[0][0]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286000" y="1143000"/>
            <a:ext cx="70104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C00000"/>
                </a:solidFill>
              </a:rPr>
              <a:t>//</a:t>
            </a:r>
            <a:r>
              <a:rPr lang="zh-CN" altLang="en-US" sz="2700" kern="0" dirty="0">
                <a:solidFill>
                  <a:srgbClr val="C00000"/>
                </a:solidFill>
              </a:rPr>
              <a:t>首先，初始化</a:t>
            </a:r>
            <a:r>
              <a:rPr lang="en-US" altLang="zh-CN" sz="2700" kern="0" dirty="0">
                <a:solidFill>
                  <a:srgbClr val="C00000"/>
                </a:solidFill>
              </a:rPr>
              <a:t>dist</a:t>
            </a:r>
            <a:r>
              <a:rPr lang="zh-CN" altLang="en-US" sz="2700" kern="0" dirty="0">
                <a:solidFill>
                  <a:srgbClr val="C00000"/>
                </a:solidFill>
              </a:rPr>
              <a:t>数组：</a:t>
            </a:r>
            <a:r>
              <a:rPr lang="en-US" altLang="zh-CN" sz="2700" kern="0" dirty="0">
                <a:solidFill>
                  <a:srgbClr val="C00000"/>
                </a:solidFill>
              </a:rPr>
              <a:t>(</a:t>
            </a:r>
            <a:r>
              <a:rPr lang="zh-CN" altLang="en-US" sz="2700" kern="0" dirty="0">
                <a:solidFill>
                  <a:srgbClr val="C00000"/>
                </a:solidFill>
              </a:rPr>
              <a:t>路长</a:t>
            </a:r>
            <a:r>
              <a:rPr lang="en-US" altLang="zh-CN" sz="2700" kern="0" dirty="0">
                <a:solidFill>
                  <a:srgbClr val="C00000"/>
                </a:solidFill>
              </a:rPr>
              <a:t>, </a:t>
            </a:r>
            <a:r>
              <a:rPr lang="zh-CN" altLang="en-US" sz="2700" kern="0" dirty="0">
                <a:solidFill>
                  <a:srgbClr val="C00000"/>
                </a:solidFill>
              </a:rPr>
              <a:t>前驱顶点</a:t>
            </a:r>
            <a:r>
              <a:rPr lang="en-US" altLang="zh-CN" sz="2700" kern="0" dirty="0">
                <a:solidFill>
                  <a:srgbClr val="C00000"/>
                </a:solidFill>
              </a:rPr>
              <a:t>)</a:t>
            </a:r>
            <a:endParaRPr lang="zh-CN" altLang="en-US" sz="2700" dirty="0">
              <a:solidFill>
                <a:srgbClr val="C0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10200" y="4191000"/>
            <a:ext cx="37338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8000"/>
                </a:solidFill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</a:rPr>
              <a:t>若</a:t>
            </a:r>
            <a:r>
              <a:rPr lang="en-US" altLang="zh-CN" sz="2700" kern="0" dirty="0">
                <a:solidFill>
                  <a:srgbClr val="008000"/>
                </a:solidFill>
              </a:rPr>
              <a:t>v0</a:t>
            </a:r>
            <a:r>
              <a:rPr lang="zh-CN" altLang="en-US" sz="2700" kern="0" dirty="0">
                <a:solidFill>
                  <a:srgbClr val="008000"/>
                </a:solidFill>
              </a:rPr>
              <a:t>与</a:t>
            </a:r>
            <a:r>
              <a:rPr lang="en-US" altLang="zh-CN" sz="2700" kern="0" dirty="0">
                <a:solidFill>
                  <a:srgbClr val="008000"/>
                </a:solidFill>
              </a:rPr>
              <a:t>vi</a:t>
            </a:r>
            <a:r>
              <a:rPr lang="zh-CN" altLang="en-US" sz="2700" kern="0" dirty="0">
                <a:solidFill>
                  <a:srgbClr val="008000"/>
                </a:solidFill>
              </a:rPr>
              <a:t>之间有边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953000" y="4800600"/>
            <a:ext cx="38862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8000"/>
                </a:solidFill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</a:rPr>
              <a:t>则</a:t>
            </a:r>
            <a:r>
              <a:rPr lang="en-US" altLang="zh-CN" sz="2700" kern="0" dirty="0">
                <a:solidFill>
                  <a:srgbClr val="008000"/>
                </a:solidFill>
              </a:rPr>
              <a:t>, vi</a:t>
            </a:r>
            <a:r>
              <a:rPr lang="zh-CN" altLang="en-US" sz="2700" kern="0" dirty="0">
                <a:solidFill>
                  <a:srgbClr val="008000"/>
                </a:solidFill>
              </a:rPr>
              <a:t>的前驱是</a:t>
            </a:r>
            <a:r>
              <a:rPr lang="en-US" altLang="zh-CN" sz="2700" kern="0" dirty="0">
                <a:solidFill>
                  <a:srgbClr val="008000"/>
                </a:solidFill>
              </a:rPr>
              <a:t>v0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410200"/>
            <a:ext cx="3657600" cy="557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8000"/>
                </a:solidFill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</a:rPr>
              <a:t>否则</a:t>
            </a:r>
            <a:r>
              <a:rPr lang="en-US" altLang="zh-CN" sz="2700" kern="0" dirty="0">
                <a:solidFill>
                  <a:srgbClr val="008000"/>
                </a:solidFill>
              </a:rPr>
              <a:t>, vi</a:t>
            </a:r>
            <a:r>
              <a:rPr lang="zh-CN" altLang="en-US" sz="2700" kern="0" dirty="0">
                <a:solidFill>
                  <a:srgbClr val="008000"/>
                </a:solidFill>
              </a:rPr>
              <a:t>暂无前驱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37333" y="1752600"/>
            <a:ext cx="2106667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8000"/>
                </a:solidFill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</a:rPr>
              <a:t>设置</a:t>
            </a:r>
            <a:r>
              <a:rPr lang="en-US" altLang="zh-CN" sz="2700" kern="0" dirty="0">
                <a:solidFill>
                  <a:srgbClr val="008000"/>
                </a:solidFill>
              </a:rPr>
              <a:t>dist[0]</a:t>
            </a:r>
            <a:endParaRPr lang="zh-CN" altLang="en-US" sz="2700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33800" y="2971800"/>
            <a:ext cx="5410200" cy="6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700" kern="0" dirty="0">
                <a:solidFill>
                  <a:srgbClr val="0000CC"/>
                </a:solidFill>
              </a:rPr>
              <a:t>//</a:t>
            </a:r>
            <a:r>
              <a:rPr lang="zh-CN" altLang="en-US" sz="2700" kern="0" dirty="0">
                <a:solidFill>
                  <a:srgbClr val="0000CC"/>
                </a:solidFill>
              </a:rPr>
              <a:t>用</a:t>
            </a:r>
            <a:r>
              <a:rPr lang="en-US" altLang="zh-CN" sz="2700" kern="0" dirty="0">
                <a:solidFill>
                  <a:srgbClr val="0000CC"/>
                </a:solidFill>
              </a:rPr>
              <a:t>arcs</a:t>
            </a:r>
            <a:r>
              <a:rPr lang="zh-CN" altLang="en-US" sz="2700" kern="0" dirty="0">
                <a:solidFill>
                  <a:srgbClr val="0000CC"/>
                </a:solidFill>
              </a:rPr>
              <a:t>第</a:t>
            </a:r>
            <a:r>
              <a:rPr lang="en-US" altLang="zh-CN" sz="2700" kern="0" dirty="0">
                <a:solidFill>
                  <a:srgbClr val="0000CC"/>
                </a:solidFill>
              </a:rPr>
              <a:t>0</a:t>
            </a:r>
            <a:r>
              <a:rPr lang="zh-CN" altLang="en-US" sz="2700" kern="0" dirty="0">
                <a:solidFill>
                  <a:srgbClr val="0000CC"/>
                </a:solidFill>
              </a:rPr>
              <a:t>行初始化</a:t>
            </a:r>
            <a:r>
              <a:rPr lang="en-US" altLang="zh-CN" sz="2700" kern="0" dirty="0">
                <a:solidFill>
                  <a:srgbClr val="0000CC"/>
                </a:solidFill>
              </a:rPr>
              <a:t>dist[1]~VN-1</a:t>
            </a:r>
            <a:endParaRPr lang="zh-CN" altLang="en-US" sz="27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7" grpId="0"/>
      <p:bldP spid="19" grpId="0"/>
      <p:bldP spid="20" grpId="0"/>
      <p:bldP spid="1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0" y="6096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</a:rPr>
              <a:t>dijkstra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GraphMatrix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*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graph,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Path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dist[ ])</a:t>
            </a: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, j, min;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float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en-US" altLang="zh-CN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minw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: 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记录最小长度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init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(graph, dist);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 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for</a:t>
            </a:r>
            <a:r>
              <a:rPr lang="en-US" altLang="zh-CN" sz="3200" dirty="0">
                <a:latin typeface="+mj-lt"/>
              </a:rPr>
              <a:t>(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=1;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&lt;VN; </a:t>
            </a:r>
            <a:r>
              <a:rPr lang="en-US" altLang="zh-CN" sz="3200" dirty="0" err="1">
                <a:latin typeface="+mj-lt"/>
              </a:rPr>
              <a:t>i</a:t>
            </a:r>
            <a:r>
              <a:rPr lang="en-US" altLang="zh-CN" sz="3200" dirty="0">
                <a:latin typeface="+mj-lt"/>
              </a:rPr>
              <a:t>++)</a:t>
            </a:r>
            <a:endParaRPr lang="en-US" altLang="zh-CN" sz="3200" dirty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{   </a:t>
            </a:r>
            <a:r>
              <a:rPr lang="en-US" altLang="zh-CN" sz="3200" dirty="0" err="1">
                <a:latin typeface="+mj-lt"/>
              </a:rPr>
              <a:t>minw</a:t>
            </a:r>
            <a:r>
              <a:rPr lang="en-US" altLang="zh-CN" sz="3200" dirty="0">
                <a:latin typeface="+mj-lt"/>
              </a:rPr>
              <a:t> =Max;  </a:t>
            </a:r>
            <a:r>
              <a:rPr lang="en-US" altLang="zh-CN" sz="3200" dirty="0"/>
              <a:t>min=0; </a:t>
            </a:r>
            <a:endParaRPr lang="en-US" altLang="zh-CN" sz="3200" dirty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for</a:t>
            </a:r>
            <a:r>
              <a:rPr lang="en-US" altLang="zh-CN" sz="3200" dirty="0">
                <a:latin typeface="+mj-lt"/>
              </a:rPr>
              <a:t>( </a:t>
            </a:r>
            <a:r>
              <a:rPr lang="en-US" altLang="zh-CN" sz="3200" dirty="0">
                <a:solidFill>
                  <a:srgbClr val="C00000"/>
                </a:solidFill>
                <a:latin typeface="+mj-lt"/>
              </a:rPr>
              <a:t>j=1</a:t>
            </a:r>
            <a:r>
              <a:rPr lang="en-US" altLang="zh-CN" sz="3200" dirty="0">
                <a:latin typeface="+mj-lt"/>
              </a:rPr>
              <a:t>; j&lt;VN; j++)</a:t>
            </a:r>
            <a:endParaRPr lang="en-US" altLang="zh-CN" sz="3200" dirty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</a:t>
            </a:r>
            <a:r>
              <a:rPr lang="en-US" altLang="zh-CN" sz="3000" dirty="0">
                <a:solidFill>
                  <a:srgbClr val="0000CC"/>
                </a:solidFill>
                <a:latin typeface="+mj-lt"/>
              </a:rPr>
              <a:t>{   </a:t>
            </a:r>
            <a:r>
              <a:rPr lang="en-US" altLang="zh-CN" sz="3000" dirty="0">
                <a:latin typeface="+mj-lt"/>
              </a:rPr>
              <a:t>if(graph-&gt;arcs[j][j]==0)&amp;&amp;(dist[j].length&lt;</a:t>
            </a:r>
            <a:r>
              <a:rPr lang="en-US" altLang="zh-CN" sz="3000" dirty="0" err="1">
                <a:latin typeface="+mj-lt"/>
              </a:rPr>
              <a:t>minw</a:t>
            </a:r>
            <a:r>
              <a:rPr lang="en-US" altLang="zh-CN" sz="3000" dirty="0">
                <a:latin typeface="+mj-lt"/>
              </a:rPr>
              <a:t>))</a:t>
            </a:r>
            <a:endParaRPr lang="en-US" altLang="zh-CN" sz="3000" dirty="0">
              <a:solidFill>
                <a:srgbClr val="007E00"/>
              </a:solidFill>
              <a:latin typeface="+mj-lt"/>
            </a:endParaRP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    {  </a:t>
            </a:r>
            <a:r>
              <a:rPr lang="en-US" altLang="zh-CN" sz="3200" dirty="0" err="1">
                <a:latin typeface="+mj-lt"/>
              </a:rPr>
              <a:t>minw</a:t>
            </a:r>
            <a:r>
              <a:rPr lang="en-US" altLang="zh-CN" sz="3200" dirty="0">
                <a:latin typeface="+mj-lt"/>
              </a:rPr>
              <a:t> = dist[j].length;    min = j;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} </a:t>
            </a:r>
            <a:r>
              <a:rPr lang="en-US" altLang="zh-CN" sz="3200" dirty="0">
                <a:solidFill>
                  <a:srgbClr val="0000CC"/>
                </a:solidFill>
                <a:latin typeface="+mj-lt"/>
              </a:rPr>
              <a:t>}</a:t>
            </a:r>
          </a:p>
          <a:p>
            <a:pPr marL="108000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3200" dirty="0">
                <a:latin typeface="+mj-lt"/>
              </a:rPr>
              <a:t>      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if(min==0)</a:t>
            </a:r>
            <a:r>
              <a:rPr lang="en-US" altLang="zh-CN" sz="3200" dirty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dirty="0">
                <a:solidFill>
                  <a:schemeClr val="tx2"/>
                </a:solidFill>
                <a:latin typeface="+mj-lt"/>
              </a:rPr>
              <a:t>break; </a:t>
            </a:r>
            <a:endParaRPr lang="en-US" altLang="zh-CN" sz="3200" dirty="0">
              <a:solidFill>
                <a:srgbClr val="007E00"/>
              </a:solidFill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    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05200" y="17312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调用</a:t>
            </a:r>
            <a:r>
              <a:rPr lang="en-US" altLang="zh-CN" kern="0" dirty="0">
                <a:solidFill>
                  <a:srgbClr val="C00000"/>
                </a:solidFill>
              </a:rPr>
              <a:t>init</a:t>
            </a:r>
            <a:r>
              <a:rPr lang="zh-CN" altLang="en-US" kern="0" dirty="0">
                <a:solidFill>
                  <a:srgbClr val="C00000"/>
                </a:solidFill>
              </a:rPr>
              <a:t>函数，初始化</a:t>
            </a:r>
            <a:r>
              <a:rPr lang="en-US" altLang="zh-CN" kern="0" dirty="0">
                <a:solidFill>
                  <a:srgbClr val="C00000"/>
                </a:solidFill>
              </a:rPr>
              <a:t>dist</a:t>
            </a:r>
            <a:r>
              <a:rPr lang="zh-CN" altLang="en-US" kern="0" dirty="0">
                <a:solidFill>
                  <a:srgbClr val="C00000"/>
                </a:solidFill>
              </a:rPr>
              <a:t>数组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10000" y="23408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循环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次</a:t>
            </a:r>
            <a:r>
              <a:rPr lang="en-US" altLang="zh-CN" dirty="0">
                <a:solidFill>
                  <a:srgbClr val="008000"/>
                </a:solidFill>
              </a:rPr>
              <a:t>, </a:t>
            </a:r>
            <a:r>
              <a:rPr lang="zh-CN" altLang="en-US" dirty="0">
                <a:solidFill>
                  <a:srgbClr val="008000"/>
                </a:solidFill>
              </a:rPr>
              <a:t>求</a:t>
            </a:r>
            <a:r>
              <a:rPr lang="en-US" altLang="zh-CN" dirty="0">
                <a:solidFill>
                  <a:srgbClr val="008000"/>
                </a:solidFill>
              </a:rPr>
              <a:t>N-1</a:t>
            </a:r>
            <a:r>
              <a:rPr lang="zh-CN" altLang="en-US" dirty="0">
                <a:solidFill>
                  <a:srgbClr val="008000"/>
                </a:solidFill>
              </a:rPr>
              <a:t>条最短路径</a:t>
            </a:r>
          </a:p>
        </p:txBody>
      </p:sp>
      <p:sp>
        <p:nvSpPr>
          <p:cNvPr id="10" name="矩形 9"/>
          <p:cNvSpPr/>
          <p:nvPr/>
        </p:nvSpPr>
        <p:spPr>
          <a:xfrm>
            <a:off x="4648200" y="3483858"/>
            <a:ext cx="4953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//1.</a:t>
            </a:r>
            <a:r>
              <a:rPr lang="zh-CN" altLang="en-US" dirty="0">
                <a:solidFill>
                  <a:srgbClr val="C00000"/>
                </a:solidFill>
              </a:rPr>
              <a:t>找未定路径中的最小值</a:t>
            </a:r>
          </a:p>
        </p:txBody>
      </p:sp>
      <p:sp>
        <p:nvSpPr>
          <p:cNvPr id="11" name="矩形 10"/>
          <p:cNvSpPr/>
          <p:nvPr/>
        </p:nvSpPr>
        <p:spPr>
          <a:xfrm>
            <a:off x="4191000" y="5257800"/>
            <a:ext cx="4953000" cy="523220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//</a:t>
            </a:r>
            <a:r>
              <a:rPr lang="zh-CN" altLang="en-US" dirty="0">
                <a:solidFill>
                  <a:srgbClr val="0000CC"/>
                </a:solidFill>
              </a:rPr>
              <a:t>若到</a:t>
            </a:r>
            <a:r>
              <a:rPr lang="en-US" altLang="zh-CN" dirty="0" err="1">
                <a:solidFill>
                  <a:srgbClr val="0000CC"/>
                </a:solidFill>
              </a:rPr>
              <a:t>vj</a:t>
            </a:r>
            <a:r>
              <a:rPr lang="zh-CN" altLang="en-US" dirty="0">
                <a:solidFill>
                  <a:srgbClr val="0000CC"/>
                </a:solidFill>
              </a:rPr>
              <a:t>的路径未定，且较小</a:t>
            </a:r>
          </a:p>
        </p:txBody>
      </p:sp>
      <p:sp>
        <p:nvSpPr>
          <p:cNvPr id="13" name="矩形 12"/>
          <p:cNvSpPr/>
          <p:nvPr/>
        </p:nvSpPr>
        <p:spPr>
          <a:xfrm>
            <a:off x="4572000" y="5791200"/>
            <a:ext cx="4876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//</a:t>
            </a:r>
            <a:r>
              <a:rPr lang="zh-CN" altLang="en-US" dirty="0">
                <a:solidFill>
                  <a:srgbClr val="990099"/>
                </a:solidFill>
              </a:rPr>
              <a:t>若</a:t>
            </a:r>
            <a:r>
              <a:rPr lang="en-US" altLang="zh-CN" dirty="0">
                <a:solidFill>
                  <a:srgbClr val="990099"/>
                </a:solidFill>
              </a:rPr>
              <a:t>v0</a:t>
            </a:r>
            <a:r>
              <a:rPr lang="zh-CN" altLang="en-US" dirty="0">
                <a:solidFill>
                  <a:srgbClr val="990099"/>
                </a:solidFill>
              </a:rPr>
              <a:t>与</a:t>
            </a:r>
            <a:r>
              <a:rPr lang="en-US" altLang="zh-CN" dirty="0">
                <a:solidFill>
                  <a:srgbClr val="990099"/>
                </a:solidFill>
              </a:rPr>
              <a:t>V-U</a:t>
            </a:r>
            <a:r>
              <a:rPr lang="zh-CN" altLang="en-US" dirty="0">
                <a:solidFill>
                  <a:srgbClr val="990099"/>
                </a:solidFill>
              </a:rPr>
              <a:t>不连通，结束</a:t>
            </a:r>
          </a:p>
        </p:txBody>
      </p:sp>
      <p:cxnSp>
        <p:nvCxnSpPr>
          <p:cNvPr id="15" name="直接连接符 14"/>
          <p:cNvCxnSpPr/>
          <p:nvPr/>
        </p:nvCxnSpPr>
        <p:spPr bwMode="auto">
          <a:xfrm flipV="1">
            <a:off x="1600200" y="4608000"/>
            <a:ext cx="7543800" cy="0"/>
          </a:xfrm>
          <a:prstGeom prst="line">
            <a:avLst/>
          </a:prstGeom>
          <a:solidFill>
            <a:srgbClr val="B9FFB9"/>
          </a:solidFill>
          <a:ln w="476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箭头连接符 17"/>
          <p:cNvCxnSpPr/>
          <p:nvPr/>
        </p:nvCxnSpPr>
        <p:spPr bwMode="auto">
          <a:xfrm>
            <a:off x="8153400" y="4648200"/>
            <a:ext cx="0" cy="609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子图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给定图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G=(V, E)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的子集、且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E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的子集，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en-US" altLang="zh-CN" sz="3200" b="1" kern="0" dirty="0">
                <a:latin typeface="Arial" charset="0"/>
                <a:ea typeface="黑体" pitchFamily="2" charset="-122"/>
              </a:rPr>
              <a:t>’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的子图；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5" name="右箭头 14"/>
          <p:cNvSpPr/>
          <p:nvPr/>
        </p:nvSpPr>
        <p:spPr bwMode="auto">
          <a:xfrm>
            <a:off x="2316163" y="5343525"/>
            <a:ext cx="1905000" cy="360363"/>
          </a:xfrm>
          <a:prstGeom prst="rightArrow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2316163" y="4733925"/>
            <a:ext cx="1981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7E00"/>
                </a:solidFill>
                <a:latin typeface="+mn-lt"/>
                <a:ea typeface="黑体" pitchFamily="2" charset="-122"/>
              </a:rPr>
              <a:t>子图举例</a:t>
            </a:r>
            <a:endParaRPr lang="en-US" altLang="zh-CN" sz="3200" kern="0" dirty="0">
              <a:solidFill>
                <a:srgbClr val="007E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366" name="Oval 30"/>
          <p:cNvSpPr>
            <a:spLocks noChangeArrowheads="1"/>
          </p:cNvSpPr>
          <p:nvPr/>
        </p:nvSpPr>
        <p:spPr bwMode="auto">
          <a:xfrm>
            <a:off x="1401763" y="3773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5367" name="Oval 30"/>
          <p:cNvSpPr>
            <a:spLocks noChangeArrowheads="1"/>
          </p:cNvSpPr>
          <p:nvPr/>
        </p:nvSpPr>
        <p:spPr bwMode="auto">
          <a:xfrm>
            <a:off x="1401763" y="59832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5368" name="Oval 30"/>
          <p:cNvSpPr>
            <a:spLocks noChangeArrowheads="1"/>
          </p:cNvSpPr>
          <p:nvPr/>
        </p:nvSpPr>
        <p:spPr bwMode="auto">
          <a:xfrm>
            <a:off x="1401763" y="4876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5369" name="直接箭头连接符 17"/>
          <p:cNvCxnSpPr>
            <a:cxnSpLocks noChangeShapeType="1"/>
            <a:stCxn id="15368" idx="4"/>
            <a:endCxn id="15367" idx="0"/>
          </p:cNvCxnSpPr>
          <p:nvPr/>
        </p:nvCxnSpPr>
        <p:spPr bwMode="auto">
          <a:xfrm rot="5400000">
            <a:off x="1352550" y="5681663"/>
            <a:ext cx="6016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0" name="形状 24"/>
          <p:cNvCxnSpPr>
            <a:cxnSpLocks noChangeShapeType="1"/>
            <a:stCxn id="15366" idx="6"/>
            <a:endCxn id="15368" idx="7"/>
          </p:cNvCxnSpPr>
          <p:nvPr/>
        </p:nvCxnSpPr>
        <p:spPr bwMode="auto">
          <a:xfrm flipH="1">
            <a:off x="1831975" y="4024313"/>
            <a:ext cx="73025" cy="925512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71" name="形状 27"/>
          <p:cNvCxnSpPr>
            <a:cxnSpLocks noChangeShapeType="1"/>
            <a:stCxn id="15368" idx="2"/>
            <a:endCxn id="15366" idx="3"/>
          </p:cNvCxnSpPr>
          <p:nvPr/>
        </p:nvCxnSpPr>
        <p:spPr bwMode="auto">
          <a:xfrm rot="10800000" flipH="1">
            <a:off x="1401763" y="4203700"/>
            <a:ext cx="73025" cy="925513"/>
          </a:xfrm>
          <a:prstGeom prst="curvedConnector4">
            <a:avLst>
              <a:gd name="adj1" fmla="val -309718"/>
              <a:gd name="adj2" fmla="val 5962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953000" y="48863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9530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5" name="直接箭头连接符 44"/>
          <p:cNvCxnSpPr>
            <a:cxnSpLocks noChangeShapeType="1"/>
            <a:stCxn id="44" idx="4"/>
            <a:endCxn id="43" idx="0"/>
          </p:cNvCxnSpPr>
          <p:nvPr/>
        </p:nvCxnSpPr>
        <p:spPr bwMode="auto">
          <a:xfrm rot="5400000">
            <a:off x="4880769" y="4561681"/>
            <a:ext cx="647700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278563" y="59531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6278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8" name="直接箭头连接符 47"/>
          <p:cNvCxnSpPr>
            <a:cxnSpLocks noChangeShapeType="1"/>
            <a:stCxn id="47" idx="4"/>
            <a:endCxn id="46" idx="0"/>
          </p:cNvCxnSpPr>
          <p:nvPr/>
        </p:nvCxnSpPr>
        <p:spPr bwMode="auto">
          <a:xfrm rot="5400000">
            <a:off x="6263482" y="5687219"/>
            <a:ext cx="533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278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802563" y="37433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802563" y="49164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52" name="形状 51"/>
          <p:cNvCxnSpPr>
            <a:cxnSpLocks noChangeShapeType="1"/>
            <a:stCxn id="50" idx="6"/>
            <a:endCxn id="51" idx="7"/>
          </p:cNvCxnSpPr>
          <p:nvPr/>
        </p:nvCxnSpPr>
        <p:spPr bwMode="auto">
          <a:xfrm flipH="1">
            <a:off x="8232775" y="39957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3" name="形状 52"/>
          <p:cNvCxnSpPr>
            <a:cxnSpLocks noChangeShapeType="1"/>
            <a:stCxn id="51" idx="2"/>
            <a:endCxn id="50" idx="3"/>
          </p:cNvCxnSpPr>
          <p:nvPr/>
        </p:nvCxnSpPr>
        <p:spPr bwMode="auto">
          <a:xfrm rot="10800000" flipH="1">
            <a:off x="7802563" y="4173538"/>
            <a:ext cx="73025" cy="993775"/>
          </a:xfrm>
          <a:prstGeom prst="curvedConnector4">
            <a:avLst>
              <a:gd name="adj1" fmla="val -309718"/>
              <a:gd name="adj2" fmla="val 58963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5383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7" grpId="0" animBg="1"/>
      <p:bldP spid="49" grpId="0" animBg="1"/>
      <p:bldP spid="50" grpId="0" animBg="1"/>
      <p:bldP spid="51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52400" y="914400"/>
            <a:ext cx="8991600" cy="5943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graph-&gt;arcs[min][min]=1;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for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(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j=1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; j&lt;VN; j++)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{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if(graph-&gt;arcs[j][j]==0)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&amp;&amp; (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 j].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&gt;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dist[min].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length  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                         +graph-&gt;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arcs[min][ j]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))</a:t>
            </a:r>
          </a:p>
          <a:p>
            <a:pPr marL="1080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{ dist[ j].length =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dist[min].length + graph-&gt;arcs[min][ j];</a:t>
            </a:r>
          </a:p>
          <a:p>
            <a:pPr marL="1080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 dist[j].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prevex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= min;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  <a:ea typeface="黑体" pitchFamily="2" charset="-122"/>
              <a:cs typeface="+mn-cs"/>
            </a:endParaRPr>
          </a:p>
          <a:p>
            <a:pPr marL="108000" marR="0" lvl="0" indent="-342900" algn="l" defTabSz="914400" rtl="0" eaLnBrk="1" fontAlgn="base" latinLnBrk="0" hangingPunct="1">
              <a:lnSpc>
                <a:spcPct val="6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           }</a:t>
            </a:r>
          </a:p>
          <a:p>
            <a:pPr marL="1080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黑体" pitchFamily="2" charset="-122"/>
                <a:cs typeface="+mn-cs"/>
              </a:rPr>
              <a:t>} </a:t>
            </a:r>
          </a:p>
        </p:txBody>
      </p:sp>
      <p:sp>
        <p:nvSpPr>
          <p:cNvPr id="6" name="矩形 5"/>
          <p:cNvSpPr/>
          <p:nvPr/>
        </p:nvSpPr>
        <p:spPr>
          <a:xfrm>
            <a:off x="5181600" y="9906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C0000"/>
                </a:solidFill>
              </a:rPr>
              <a:t>//2.1 </a:t>
            </a:r>
            <a:r>
              <a:rPr lang="zh-CN" altLang="en-US" kern="0" dirty="0">
                <a:solidFill>
                  <a:srgbClr val="CC0000"/>
                </a:solidFill>
              </a:rPr>
              <a:t>将顶点加入</a:t>
            </a:r>
            <a:r>
              <a:rPr lang="en-US" altLang="zh-CN" kern="0" dirty="0">
                <a:solidFill>
                  <a:srgbClr val="CC0000"/>
                </a:solidFill>
              </a:rPr>
              <a:t>U</a:t>
            </a:r>
            <a:r>
              <a:rPr lang="zh-CN" altLang="en-US" kern="0" dirty="0">
                <a:solidFill>
                  <a:srgbClr val="CC0000"/>
                </a:solidFill>
              </a:rPr>
              <a:t>集合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1600200"/>
            <a:ext cx="5181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C0000"/>
                </a:solidFill>
              </a:rPr>
              <a:t>//2.2</a:t>
            </a:r>
            <a:r>
              <a:rPr lang="zh-CN" altLang="en-US" kern="0" dirty="0">
                <a:solidFill>
                  <a:srgbClr val="CC0000"/>
                </a:solidFill>
              </a:rPr>
              <a:t>更新“未确定”的路径长度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81600" y="2209800"/>
            <a:ext cx="3962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</a:t>
            </a:r>
            <a:r>
              <a:rPr lang="en-US" altLang="zh-CN" kern="0" dirty="0" err="1">
                <a:solidFill>
                  <a:srgbClr val="0000CC"/>
                </a:solidFill>
              </a:rPr>
              <a:t>vj</a:t>
            </a:r>
            <a:r>
              <a:rPr lang="zh-CN" altLang="en-US" kern="0" dirty="0">
                <a:solidFill>
                  <a:srgbClr val="0000CC"/>
                </a:solidFill>
              </a:rPr>
              <a:t>不在</a:t>
            </a:r>
            <a:r>
              <a:rPr lang="en-US" altLang="zh-CN" kern="0" dirty="0">
                <a:solidFill>
                  <a:srgbClr val="0000CC"/>
                </a:solidFill>
              </a:rPr>
              <a:t>U</a:t>
            </a:r>
            <a:r>
              <a:rPr lang="zh-CN" altLang="en-US" kern="0" dirty="0">
                <a:solidFill>
                  <a:srgbClr val="0000CC"/>
                </a:solidFill>
              </a:rPr>
              <a:t>中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且可修正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5181600"/>
            <a:ext cx="3733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则更换路长、前驱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200400" y="5867400"/>
            <a:ext cx="59436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>
                <a:solidFill>
                  <a:schemeClr val="bg1"/>
                </a:solidFill>
                <a:latin typeface="+mn-lt"/>
              </a:rPr>
              <a:t>Dijkstra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算法复杂度：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781800" y="5892225"/>
            <a:ext cx="11560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chemeClr val="bg1"/>
                </a:solidFill>
              </a:rPr>
              <a:t>O(n</a:t>
            </a:r>
            <a:r>
              <a:rPr lang="en-US" altLang="zh-CN" sz="3200" kern="0" baseline="30000" dirty="0">
                <a:solidFill>
                  <a:schemeClr val="bg1"/>
                </a:solidFill>
              </a:rPr>
              <a:t>2</a:t>
            </a:r>
            <a:r>
              <a:rPr lang="en-US" altLang="zh-CN" sz="3200" kern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矩形 9"/>
          <p:cNvSpPr/>
          <p:nvPr/>
        </p:nvSpPr>
        <p:spPr>
          <a:xfrm>
            <a:off x="381000" y="480600"/>
            <a:ext cx="822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//2.</a:t>
            </a:r>
            <a:r>
              <a:rPr lang="zh-CN" altLang="en-US" dirty="0">
                <a:solidFill>
                  <a:srgbClr val="0000CC"/>
                </a:solidFill>
              </a:rPr>
              <a:t>找到“未定路径中的最小值</a:t>
            </a:r>
            <a:r>
              <a:rPr lang="en-US" altLang="zh-CN" dirty="0">
                <a:solidFill>
                  <a:srgbClr val="0000CC"/>
                </a:solidFill>
              </a:rPr>
              <a:t>dist[min]</a:t>
            </a:r>
            <a:r>
              <a:rPr lang="zh-CN" altLang="en-US" dirty="0">
                <a:solidFill>
                  <a:srgbClr val="0000CC"/>
                </a:solidFill>
              </a:rPr>
              <a:t>”之后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 animBg="1"/>
      <p:bldP spid="1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err="1">
                <a:latin typeface="+mn-lt"/>
              </a:rPr>
              <a:t>Dijkstra</a:t>
            </a:r>
            <a:r>
              <a:rPr lang="zh-CN" altLang="en-US" sz="3200" kern="0" dirty="0">
                <a:latin typeface="+mn-lt"/>
              </a:rPr>
              <a:t>最短路径算法，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                          </a:t>
            </a:r>
            <a:r>
              <a:rPr lang="zh-CN" altLang="en-US" sz="3200" kern="0" dirty="0">
                <a:latin typeface="+mn-lt"/>
              </a:rPr>
              <a:t>及实现过程；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P327  </a:t>
            </a:r>
            <a:r>
              <a:rPr lang="zh-CN" altLang="en-US" sz="3000" kern="0" dirty="0">
                <a:latin typeface="+mn-lt"/>
              </a:rPr>
              <a:t>复习题 </a:t>
            </a:r>
            <a:r>
              <a:rPr lang="en-US" altLang="zh-CN" sz="3000" kern="0" dirty="0">
                <a:latin typeface="+mn-lt"/>
              </a:rPr>
              <a:t>7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000" kern="0" dirty="0">
                <a:latin typeface="+mn-lt"/>
              </a:rPr>
              <a:t>写出完整的</a:t>
            </a:r>
            <a:r>
              <a:rPr lang="en-US" altLang="zh-CN" sz="3000" kern="0" dirty="0">
                <a:latin typeface="+mn-lt"/>
              </a:rPr>
              <a:t>dist</a:t>
            </a:r>
            <a:r>
              <a:rPr lang="zh-CN" altLang="en-US" sz="3000" kern="0" dirty="0">
                <a:latin typeface="+mn-lt"/>
              </a:rPr>
              <a:t>数组变化过程；</a:t>
            </a:r>
            <a:endParaRPr lang="en-US" altLang="zh-CN" sz="30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</a:t>
            </a:r>
            <a:r>
              <a:rPr lang="zh-CN" altLang="en-US" sz="3000" kern="0" dirty="0">
                <a:latin typeface="+mn-lt"/>
              </a:rPr>
              <a:t>并列出：最短路径（即顶点序列）、</a:t>
            </a:r>
            <a:endParaRPr lang="en-US" altLang="zh-CN" sz="30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           </a:t>
            </a:r>
            <a:r>
              <a:rPr lang="zh-CN" altLang="en-US" sz="3000" kern="0" dirty="0">
                <a:latin typeface="+mn-lt"/>
              </a:rPr>
              <a:t>   各最短路径长度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图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27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讲：拓扑排序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最小生成树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-- prim</a:t>
            </a:r>
            <a:r>
              <a:rPr lang="zh-CN" altLang="en-US" sz="3200" kern="0" dirty="0">
                <a:latin typeface="+mn-lt"/>
              </a:rPr>
              <a:t>算法：</a:t>
            </a:r>
            <a:endParaRPr lang="en-US" altLang="zh-CN" sz="3200" kern="0" dirty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-- </a:t>
            </a:r>
            <a:r>
              <a:rPr lang="en-US" altLang="zh-CN" sz="3200" kern="0" dirty="0" err="1">
                <a:latin typeface="+mn-lt"/>
              </a:rPr>
              <a:t>Kruskal</a:t>
            </a:r>
            <a:r>
              <a:rPr lang="zh-CN" altLang="en-US" sz="3200" kern="0" dirty="0">
                <a:latin typeface="+mn-lt"/>
              </a:rPr>
              <a:t>算法：</a:t>
            </a:r>
            <a:endParaRPr lang="en-US" altLang="zh-CN" sz="3200" kern="0" dirty="0"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最短路径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en-US" altLang="zh-CN" sz="3200" kern="0" dirty="0"/>
              <a:t>-- </a:t>
            </a:r>
            <a:r>
              <a:rPr lang="en-US" altLang="zh-CN" sz="3200" kern="0" dirty="0" err="1"/>
              <a:t>Dijkstra</a:t>
            </a:r>
            <a:r>
              <a:rPr lang="zh-CN" altLang="en-US" sz="3200" kern="0" dirty="0"/>
              <a:t>算法；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单源最短路径问题</a:t>
            </a:r>
            <a:r>
              <a:rPr lang="en-US" altLang="zh-CN" sz="3200" kern="0" dirty="0"/>
              <a:t>)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048000" y="1883514"/>
            <a:ext cx="457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初始</a:t>
            </a:r>
            <a:r>
              <a:rPr lang="en-US" altLang="zh-CN" sz="3200" kern="0" dirty="0">
                <a:sym typeface="Wingdings" pitchFamily="2" charset="2"/>
              </a:rPr>
              <a:t>U={v0},  TE=Null;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3581400" y="2644914"/>
            <a:ext cx="5562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>
                <a:sym typeface="Wingdings" pitchFamily="2" charset="2"/>
              </a:rPr>
              <a:t>初始</a:t>
            </a:r>
            <a:r>
              <a:rPr lang="en-US" altLang="zh-CN" sz="3200" kern="0" dirty="0">
                <a:sym typeface="Wingdings" pitchFamily="2" charset="2"/>
              </a:rPr>
              <a:t>U={v0…</a:t>
            </a:r>
            <a:r>
              <a:rPr lang="en-US" altLang="zh-CN" sz="3200" kern="0" dirty="0" err="1">
                <a:sym typeface="Wingdings" pitchFamily="2" charset="2"/>
              </a:rPr>
              <a:t>vn</a:t>
            </a:r>
            <a:r>
              <a:rPr lang="en-US" altLang="zh-CN" sz="3200" kern="0" dirty="0">
                <a:sym typeface="Wingdings" pitchFamily="2" charset="2"/>
              </a:rPr>
              <a:t>},  TE=Null;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35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-- A</a:t>
            </a:r>
            <a:r>
              <a:rPr lang="zh-CN" altLang="en-US" sz="3200" kern="0" dirty="0">
                <a:sym typeface="Wingdings" pitchFamily="2" charset="2"/>
              </a:rPr>
              <a:t>到</a:t>
            </a:r>
            <a:r>
              <a:rPr lang="en-US" altLang="zh-CN" sz="3200" kern="0" dirty="0">
                <a:sym typeface="Wingdings" pitchFamily="2" charset="2"/>
              </a:rPr>
              <a:t>C</a:t>
            </a:r>
            <a:r>
              <a:rPr lang="zh-CN" altLang="en-US" sz="3200" kern="0" dirty="0">
                <a:sym typeface="Wingdings" pitchFamily="2" charset="2"/>
              </a:rPr>
              <a:t>的路径</a:t>
            </a:r>
            <a:r>
              <a:rPr lang="en-US" altLang="zh-CN" sz="3200" kern="0" dirty="0">
                <a:sym typeface="Wingdings" pitchFamily="2" charset="2"/>
              </a:rPr>
              <a:t>(A, …, C)</a:t>
            </a:r>
            <a:r>
              <a:rPr lang="zh-CN" altLang="en-US" sz="3200" kern="0" dirty="0">
                <a:sym typeface="Wingdings" pitchFamily="2" charset="2"/>
              </a:rPr>
              <a:t>，长度</a:t>
            </a:r>
            <a:r>
              <a:rPr lang="en-US" altLang="zh-CN" sz="3200" kern="0" dirty="0">
                <a:sym typeface="Wingdings" pitchFamily="2" charset="2"/>
              </a:rPr>
              <a:t>length(A, C)</a:t>
            </a:r>
            <a:r>
              <a:rPr lang="zh-CN" altLang="en-US" sz="3200" kern="0" dirty="0">
                <a:sym typeface="Wingdings" pitchFamily="2" charset="2"/>
              </a:rPr>
              <a:t>，</a:t>
            </a:r>
            <a:endParaRPr lang="en-US" altLang="zh-CN" sz="3200" kern="0" dirty="0">
              <a:sym typeface="Wingdings" pitchFamily="2" charset="2"/>
            </a:endParaRPr>
          </a:p>
          <a:p>
            <a:pPr marL="342900" lvl="0" indent="-342900">
              <a:lnSpc>
                <a:spcPct val="135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 </a:t>
            </a:r>
            <a:r>
              <a:rPr lang="zh-CN" altLang="en-US" sz="3200" kern="0" dirty="0">
                <a:sym typeface="Wingdings" pitchFamily="2" charset="2"/>
              </a:rPr>
              <a:t>若</a:t>
            </a:r>
            <a:endParaRPr lang="en-US" altLang="zh-CN" sz="3200" kern="0" dirty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</a:p>
          <a:p>
            <a:pPr marL="342900" lvl="0" indent="-342900">
              <a:lnSpc>
                <a:spcPct val="135000"/>
              </a:lnSpc>
              <a:spcBef>
                <a:spcPts val="360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则，</a:t>
            </a:r>
            <a:r>
              <a:rPr lang="en-US" altLang="zh-CN" sz="3200" kern="0" dirty="0"/>
              <a:t>A</a:t>
            </a:r>
            <a:r>
              <a:rPr lang="zh-CN" altLang="en-US" sz="3200" kern="0" dirty="0"/>
              <a:t>到</a:t>
            </a:r>
            <a:r>
              <a:rPr lang="en-US" altLang="zh-CN" sz="3200" kern="0" dirty="0"/>
              <a:t>D</a:t>
            </a:r>
            <a:r>
              <a:rPr lang="zh-CN" altLang="en-US" sz="3200" kern="0" dirty="0"/>
              <a:t>的路径修正为：</a:t>
            </a:r>
            <a:endParaRPr lang="en-US" altLang="zh-CN" sz="3200" kern="0" dirty="0"/>
          </a:p>
          <a:p>
            <a:pPr marL="342900" lvl="0" indent="-342900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</a:t>
            </a:r>
            <a:r>
              <a:rPr lang="en-US" altLang="zh-CN" sz="3200" kern="0" dirty="0">
                <a:solidFill>
                  <a:srgbClr val="0000CC"/>
                </a:solidFill>
              </a:rPr>
              <a:t>( A</a:t>
            </a:r>
            <a:r>
              <a:rPr lang="zh-CN" altLang="en-US" sz="3200" kern="0" dirty="0">
                <a:solidFill>
                  <a:srgbClr val="0000CC"/>
                </a:solidFill>
              </a:rPr>
              <a:t>到</a:t>
            </a:r>
            <a:r>
              <a:rPr lang="en-US" altLang="zh-CN" sz="3200" kern="0" dirty="0">
                <a:solidFill>
                  <a:srgbClr val="FF0000"/>
                </a:solidFill>
              </a:rPr>
              <a:t>C</a:t>
            </a:r>
            <a:r>
              <a:rPr lang="zh-CN" altLang="en-US" sz="3200" kern="0" dirty="0">
                <a:solidFill>
                  <a:srgbClr val="0000CC"/>
                </a:solidFill>
              </a:rPr>
              <a:t>的路径</a:t>
            </a:r>
            <a:r>
              <a:rPr lang="en-US" altLang="zh-CN" sz="3200" kern="0" dirty="0">
                <a:solidFill>
                  <a:srgbClr val="0000CC"/>
                </a:solidFill>
              </a:rPr>
              <a:t>, D )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5257800"/>
            <a:ext cx="7162800" cy="1219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刚确定最短路径的顶点，</a:t>
            </a:r>
            <a:r>
              <a:rPr lang="zh-CN" altLang="en-US" sz="3000" kern="0" dirty="0">
                <a:solidFill>
                  <a:srgbClr val="FFC000"/>
                </a:solidFill>
                <a:latin typeface="+mn-lt"/>
              </a:rPr>
              <a:t>作为中间点，</a:t>
            </a:r>
            <a:endParaRPr lang="en-US" altLang="zh-CN" sz="3000" kern="0" dirty="0">
              <a:solidFill>
                <a:srgbClr val="FFC000"/>
              </a:solidFill>
              <a:latin typeface="+mn-lt"/>
            </a:endParaRPr>
          </a:p>
          <a:p>
            <a:pPr marL="25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修正“未确定”的路径。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>
                <a:ea typeface="黑体" pitchFamily="2" charset="-122"/>
              </a:rPr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算法思想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6049200" y="3668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467600" y="367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2016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3" idx="0"/>
          </p:cNvCxnSpPr>
          <p:nvPr/>
        </p:nvCxnSpPr>
        <p:spPr bwMode="auto">
          <a:xfrm rot="16200000" flipH="1">
            <a:off x="7356600" y="45432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5438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28"/>
          <p:cNvCxnSpPr>
            <a:cxnSpLocks noChangeShapeType="1"/>
            <a:stCxn id="30" idx="2"/>
            <a:endCxn id="29" idx="6"/>
          </p:cNvCxnSpPr>
          <p:nvPr/>
        </p:nvCxnSpPr>
        <p:spPr bwMode="auto">
          <a:xfrm rot="10800000">
            <a:off x="6553200" y="39202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1" idx="0"/>
            <a:endCxn id="29" idx="4"/>
          </p:cNvCxnSpPr>
          <p:nvPr/>
        </p:nvCxnSpPr>
        <p:spPr bwMode="auto">
          <a:xfrm rot="16200000" flipV="1">
            <a:off x="6086632" y="4386832"/>
            <a:ext cx="5815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32"/>
          <p:cNvCxnSpPr>
            <a:cxnSpLocks noChangeShapeType="1"/>
            <a:stCxn id="33" idx="2"/>
            <a:endCxn id="31" idx="6"/>
          </p:cNvCxnSpPr>
          <p:nvPr/>
        </p:nvCxnSpPr>
        <p:spPr bwMode="auto">
          <a:xfrm rot="10800000">
            <a:off x="6705600" y="5005800"/>
            <a:ext cx="838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84876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37"/>
          <p:cNvCxnSpPr>
            <a:cxnSpLocks noChangeShapeType="1"/>
            <a:stCxn id="30" idx="3"/>
            <a:endCxn id="31" idx="7"/>
          </p:cNvCxnSpPr>
          <p:nvPr/>
        </p:nvCxnSpPr>
        <p:spPr bwMode="auto">
          <a:xfrm rot="5400000">
            <a:off x="6725991" y="4012191"/>
            <a:ext cx="7212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38"/>
          <p:cNvCxnSpPr>
            <a:cxnSpLocks noChangeShapeType="1"/>
            <a:stCxn id="30" idx="5"/>
            <a:endCxn id="37" idx="1"/>
          </p:cNvCxnSpPr>
          <p:nvPr/>
        </p:nvCxnSpPr>
        <p:spPr bwMode="auto">
          <a:xfrm rot="16200000" flipH="1">
            <a:off x="8097591" y="39065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6019800" y="4144200"/>
            <a:ext cx="53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6705600" y="3418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2" name="Text Box 32"/>
          <p:cNvSpPr txBox="1">
            <a:spLocks noChangeArrowheads="1"/>
          </p:cNvSpPr>
          <p:nvPr/>
        </p:nvSpPr>
        <p:spPr bwMode="auto">
          <a:xfrm>
            <a:off x="8153400" y="3763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6781800" y="40680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46014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7696200" y="429477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61" name="直接连接符 28"/>
          <p:cNvCxnSpPr>
            <a:cxnSpLocks noChangeShapeType="1"/>
            <a:stCxn id="37" idx="4"/>
            <a:endCxn id="33" idx="6"/>
          </p:cNvCxnSpPr>
          <p:nvPr/>
        </p:nvCxnSpPr>
        <p:spPr bwMode="auto">
          <a:xfrm rot="5400000">
            <a:off x="8176800" y="46716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8153400" y="4525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19200" y="1828800"/>
            <a:ext cx="7924800" cy="1554272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0000CC"/>
                </a:solidFill>
              </a:rPr>
              <a:t>length(A,D) </a:t>
            </a:r>
            <a:r>
              <a:rPr lang="en-US" altLang="zh-CN" sz="3200" b="1" kern="0" dirty="0">
                <a:solidFill>
                  <a:srgbClr val="0000CC"/>
                </a:solidFill>
              </a:rPr>
              <a:t>&gt;</a:t>
            </a:r>
            <a:r>
              <a:rPr lang="en-US" altLang="zh-CN" sz="3200" kern="0" dirty="0">
                <a:solidFill>
                  <a:srgbClr val="0000CC"/>
                </a:solidFill>
              </a:rPr>
              <a:t> length(A,</a:t>
            </a:r>
            <a:r>
              <a:rPr lang="en-US" altLang="zh-CN" sz="3200" kern="0" dirty="0">
                <a:solidFill>
                  <a:srgbClr val="FF0000"/>
                </a:solidFill>
              </a:rPr>
              <a:t>C</a:t>
            </a:r>
            <a:r>
              <a:rPr lang="en-US" altLang="zh-CN" sz="3200" kern="0" dirty="0">
                <a:solidFill>
                  <a:srgbClr val="0000CC"/>
                </a:solidFill>
              </a:rPr>
              <a:t>) + weight(</a:t>
            </a:r>
            <a:r>
              <a:rPr lang="en-US" altLang="zh-CN" sz="3200" kern="0" dirty="0">
                <a:solidFill>
                  <a:srgbClr val="FF0000"/>
                </a:solidFill>
              </a:rPr>
              <a:t>C</a:t>
            </a:r>
            <a:r>
              <a:rPr lang="en-US" altLang="zh-CN" sz="3200" kern="0" dirty="0">
                <a:solidFill>
                  <a:srgbClr val="0000CC"/>
                </a:solidFill>
              </a:rPr>
              <a:t>,D)</a:t>
            </a:r>
            <a:r>
              <a:rPr lang="zh-CN" altLang="en-US" sz="3200" kern="0" dirty="0">
                <a:solidFill>
                  <a:srgbClr val="0000CC"/>
                </a:solidFill>
              </a:rPr>
              <a:t>；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>
              <a:spcBef>
                <a:spcPts val="1800"/>
              </a:spcBef>
              <a:buNone/>
            </a:pPr>
            <a:r>
              <a:rPr lang="en-US" altLang="zh-CN" sz="3200" kern="0" dirty="0">
                <a:solidFill>
                  <a:srgbClr val="003399"/>
                </a:solidFill>
              </a:rPr>
              <a:t>  </a:t>
            </a:r>
            <a:r>
              <a:rPr lang="zh-CN" altLang="en-US" sz="3200" kern="0" dirty="0"/>
              <a:t>目前方案   </a:t>
            </a:r>
            <a:r>
              <a:rPr lang="en-US" altLang="zh-CN" sz="3200" kern="0" dirty="0"/>
              <a:t>&gt;                 </a:t>
            </a:r>
            <a:r>
              <a:rPr lang="zh-CN" altLang="en-US" sz="3200" kern="0" dirty="0"/>
              <a:t>新方案</a:t>
            </a:r>
            <a:endParaRPr lang="zh-CN" altLang="en-US" sz="3200" dirty="0"/>
          </a:p>
        </p:txBody>
      </p:sp>
      <p:sp>
        <p:nvSpPr>
          <p:cNvPr id="26" name="右大括号 25"/>
          <p:cNvSpPr/>
          <p:nvPr/>
        </p:nvSpPr>
        <p:spPr bwMode="auto">
          <a:xfrm rot="5400000">
            <a:off x="6102300" y="908100"/>
            <a:ext cx="216000" cy="342900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如何记录最短路径上的“顶点序列”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? </a:t>
            </a:r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>
                <a:sym typeface="Wingdings" pitchFamily="2" charset="2"/>
              </a:rPr>
              <a:t></a:t>
            </a:r>
            <a:r>
              <a:rPr lang="zh-CN" altLang="en-US" sz="3000" kern="0" dirty="0">
                <a:sym typeface="Wingdings" pitchFamily="2" charset="2"/>
              </a:rPr>
              <a:t> </a:t>
            </a:r>
            <a:r>
              <a:rPr lang="en-US" altLang="zh-CN" sz="3000" kern="0" dirty="0">
                <a:sym typeface="Wingdings" pitchFamily="2" charset="2"/>
              </a:rPr>
              <a:t>dist</a:t>
            </a:r>
            <a:r>
              <a:rPr lang="zh-CN" altLang="en-US" sz="3000" kern="0" dirty="0">
                <a:sym typeface="Wingdings" pitchFamily="2" charset="2"/>
              </a:rPr>
              <a:t>数组，元素类型</a:t>
            </a:r>
            <a:r>
              <a:rPr lang="zh-CN" altLang="en-US" sz="3000" kern="0" dirty="0"/>
              <a:t>：</a:t>
            </a:r>
            <a:endParaRPr lang="en-US" altLang="zh-CN" sz="3000" kern="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L="7200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L="72000" lvl="0">
              <a:lnSpc>
                <a:spcPct val="130000"/>
              </a:lnSpc>
              <a:spcBef>
                <a:spcPts val="240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如何表明</a:t>
            </a:r>
            <a:r>
              <a:rPr lang="en-US" altLang="zh-CN" sz="3000" kern="0" dirty="0">
                <a:solidFill>
                  <a:srgbClr val="0000CC"/>
                </a:solidFill>
              </a:rPr>
              <a:t>v0</a:t>
            </a:r>
            <a:r>
              <a:rPr lang="zh-CN" altLang="en-US" sz="3000" kern="0" dirty="0">
                <a:solidFill>
                  <a:srgbClr val="0000CC"/>
                </a:solidFill>
              </a:rPr>
              <a:t>到</a:t>
            </a:r>
            <a:r>
              <a:rPr lang="en-US" altLang="zh-CN" sz="3000" kern="0" dirty="0">
                <a:solidFill>
                  <a:srgbClr val="0000CC"/>
                </a:solidFill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</a:rPr>
              <a:t>的最短路径已定，即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vi</a:t>
            </a:r>
            <a:r>
              <a:rPr lang="en-US" altLang="zh-CN" sz="3000" b="1" kern="0" dirty="0" err="1">
                <a:solidFill>
                  <a:srgbClr val="0000CC"/>
                </a:solidFill>
              </a:rPr>
              <a:t>∈</a:t>
            </a:r>
            <a:r>
              <a:rPr lang="en-US" altLang="zh-CN" sz="3000" kern="0" dirty="0" err="1">
                <a:solidFill>
                  <a:srgbClr val="0000CC"/>
                </a:solidFill>
              </a:rPr>
              <a:t>U</a:t>
            </a:r>
            <a:r>
              <a:rPr lang="en-US" altLang="zh-CN" sz="3000" kern="0" dirty="0">
                <a:solidFill>
                  <a:srgbClr val="0000CC"/>
                </a:solidFill>
              </a:rPr>
              <a:t> ?</a:t>
            </a:r>
          </a:p>
          <a:p>
            <a:pPr marL="72000"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  邻接矩阵中 </a:t>
            </a:r>
            <a:r>
              <a:rPr lang="en-US" altLang="zh-CN" sz="3000" kern="0" dirty="0"/>
              <a:t>G-&gt;arcs[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][</a:t>
            </a:r>
            <a:r>
              <a:rPr lang="en-US" altLang="zh-CN" sz="3000" kern="0" dirty="0" err="1"/>
              <a:t>i</a:t>
            </a:r>
            <a:r>
              <a:rPr lang="en-US" altLang="zh-CN" sz="3000" kern="0" dirty="0"/>
              <a:t>]=1;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14400" y="2362200"/>
          <a:ext cx="8001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length</a:t>
                      </a: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v0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到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的路径长度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30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prevex</a:t>
                      </a:r>
                      <a:endParaRPr lang="en-US" altLang="zh-CN" sz="30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路径中，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vi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前一顶点的下标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F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回顾：</a:t>
            </a:r>
            <a:r>
              <a:rPr lang="en-US" altLang="zh-CN" dirty="0" err="1">
                <a:ea typeface="黑体" pitchFamily="2" charset="-122"/>
              </a:rPr>
              <a:t>Dijkstra</a:t>
            </a:r>
            <a:r>
              <a:rPr lang="zh-CN" altLang="en-US" dirty="0">
                <a:latin typeface="黑体" pitchFamily="2" charset="-122"/>
                <a:ea typeface="黑体" pitchFamily="2" charset="-122"/>
              </a:rPr>
              <a:t>算法实现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592000" y="4593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0104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7444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2" name="直接连接符 11"/>
          <p:cNvCxnSpPr>
            <a:cxnSpLocks noChangeShapeType="1"/>
            <a:stCxn id="7" idx="4"/>
            <a:endCxn id="13" idx="0"/>
          </p:cNvCxnSpPr>
          <p:nvPr/>
        </p:nvCxnSpPr>
        <p:spPr bwMode="auto">
          <a:xfrm rot="16200000" flipH="1">
            <a:off x="6899400" y="5468400"/>
            <a:ext cx="802200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086600" y="590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4" name="直接连接符 28"/>
          <p:cNvCxnSpPr>
            <a:cxnSpLocks noChangeShapeType="1"/>
            <a:stCxn id="7" idx="2"/>
            <a:endCxn id="6" idx="6"/>
          </p:cNvCxnSpPr>
          <p:nvPr/>
        </p:nvCxnSpPr>
        <p:spPr bwMode="auto">
          <a:xfrm rot="10800000">
            <a:off x="6096000" y="4845464"/>
            <a:ext cx="914400" cy="7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32"/>
          <p:cNvCxnSpPr>
            <a:cxnSpLocks noChangeShapeType="1"/>
            <a:stCxn id="11" idx="0"/>
            <a:endCxn id="6" idx="4"/>
          </p:cNvCxnSpPr>
          <p:nvPr/>
        </p:nvCxnSpPr>
        <p:spPr bwMode="auto">
          <a:xfrm rot="16200000" flipV="1">
            <a:off x="5515132" y="5426332"/>
            <a:ext cx="810137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32"/>
          <p:cNvCxnSpPr>
            <a:cxnSpLocks noChangeShapeType="1"/>
            <a:stCxn id="13" idx="2"/>
            <a:endCxn id="11" idx="6"/>
          </p:cNvCxnSpPr>
          <p:nvPr/>
        </p:nvCxnSpPr>
        <p:spPr bwMode="auto">
          <a:xfrm rot="10800000">
            <a:off x="6248400" y="6159600"/>
            <a:ext cx="838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8030400" y="522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8" name="直接连接符 17"/>
          <p:cNvCxnSpPr>
            <a:cxnSpLocks noChangeShapeType="1"/>
            <a:stCxn id="7" idx="3"/>
            <a:endCxn id="11" idx="7"/>
          </p:cNvCxnSpPr>
          <p:nvPr/>
        </p:nvCxnSpPr>
        <p:spPr bwMode="auto">
          <a:xfrm rot="5400000">
            <a:off x="6154491" y="5051691"/>
            <a:ext cx="949818" cy="909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18"/>
          <p:cNvCxnSpPr>
            <a:cxnSpLocks noChangeShapeType="1"/>
            <a:stCxn id="7" idx="5"/>
            <a:endCxn id="17" idx="1"/>
          </p:cNvCxnSpPr>
          <p:nvPr/>
        </p:nvCxnSpPr>
        <p:spPr bwMode="auto">
          <a:xfrm rot="16200000" flipH="1">
            <a:off x="7640391" y="4831791"/>
            <a:ext cx="264018" cy="663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Text Box 32"/>
          <p:cNvSpPr txBox="1">
            <a:spLocks noChangeArrowheads="1"/>
          </p:cNvSpPr>
          <p:nvPr/>
        </p:nvSpPr>
        <p:spPr bwMode="auto">
          <a:xfrm>
            <a:off x="5562600" y="5145600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62484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696200" y="4688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6172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6553200" y="5641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239000" y="5219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26" name="直接连接符 28"/>
          <p:cNvCxnSpPr>
            <a:cxnSpLocks noChangeShapeType="1"/>
            <a:stCxn id="17" idx="4"/>
            <a:endCxn id="13" idx="6"/>
          </p:cNvCxnSpPr>
          <p:nvPr/>
        </p:nvCxnSpPr>
        <p:spPr bwMode="auto">
          <a:xfrm rot="5400000">
            <a:off x="7719600" y="5596800"/>
            <a:ext cx="433800" cy="69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696200" y="5450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引例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657600" y="10749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活动</a:t>
            </a:r>
            <a:r>
              <a:rPr lang="en-US" altLang="zh-CN" sz="3200" kern="0" dirty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657600" y="1991131"/>
            <a:ext cx="2872902" cy="1521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活动</a:t>
            </a:r>
            <a:r>
              <a:rPr lang="en-US" altLang="zh-CN" sz="3200" kern="0" dirty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657600" y="3818139"/>
            <a:ext cx="2872902" cy="7538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活动</a:t>
            </a:r>
            <a:r>
              <a:rPr lang="en-US" altLang="zh-CN" sz="3200" kern="0" dirty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71600"/>
            <a:ext cx="304800" cy="31242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762000" y="4876800"/>
            <a:ext cx="8229600" cy="14478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200" kern="0" dirty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+mn-lt"/>
              </a:rPr>
              <a:t>完成工程所需的最短时间？</a:t>
            </a:r>
            <a:endParaRPr lang="en-US" altLang="zh-CN" sz="32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57800" y="49530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-- </a:t>
            </a:r>
            <a:r>
              <a:rPr lang="zh-CN" altLang="en-US" sz="3200" dirty="0">
                <a:solidFill>
                  <a:srgbClr val="FFC000"/>
                </a:solidFill>
              </a:rPr>
              <a:t>拓扑排序</a:t>
            </a:r>
          </a:p>
        </p:txBody>
      </p:sp>
      <p:sp>
        <p:nvSpPr>
          <p:cNvPr id="12" name="矩形 11"/>
          <p:cNvSpPr/>
          <p:nvPr/>
        </p:nvSpPr>
        <p:spPr>
          <a:xfrm>
            <a:off x="6370769" y="5639835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-- </a:t>
            </a:r>
            <a:r>
              <a:rPr lang="zh-CN" altLang="en-US" sz="3200" dirty="0">
                <a:solidFill>
                  <a:srgbClr val="FFC000"/>
                </a:solidFill>
              </a:rPr>
              <a:t>关键路径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598939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2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379139"/>
            <a:ext cx="306000" cy="31248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9.6 </a:t>
            </a:r>
            <a:r>
              <a:rPr lang="zh-CN" altLang="en-US" dirty="0">
                <a:ea typeface="黑体" pitchFamily="2" charset="-122"/>
              </a:rPr>
              <a:t>拓扑排序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顶点 </a:t>
            </a:r>
            <a:r>
              <a:rPr lang="en-US" altLang="zh-CN" sz="3000" kern="0" dirty="0">
                <a:latin typeface="+mn-lt"/>
              </a:rPr>
              <a:t>---- </a:t>
            </a:r>
            <a:r>
              <a:rPr lang="zh-CN" altLang="en-US" sz="3000" kern="0" dirty="0">
                <a:latin typeface="+mn-lt"/>
              </a:rPr>
              <a:t>活动；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有向边</a:t>
            </a:r>
            <a:r>
              <a:rPr lang="en-US" altLang="zh-CN" sz="3000" kern="0" dirty="0">
                <a:latin typeface="+mn-lt"/>
              </a:rPr>
              <a:t>(</a:t>
            </a:r>
            <a:r>
              <a:rPr lang="zh-CN" altLang="en-US" sz="3000" kern="0" dirty="0">
                <a:latin typeface="+mn-lt"/>
              </a:rPr>
              <a:t>弧</a:t>
            </a:r>
            <a:r>
              <a:rPr lang="en-US" altLang="zh-CN" sz="3000" kern="0" dirty="0">
                <a:latin typeface="+mn-lt"/>
              </a:rPr>
              <a:t>) ---- </a:t>
            </a:r>
            <a:r>
              <a:rPr lang="zh-CN" altLang="en-US" sz="3000" kern="0" dirty="0">
                <a:latin typeface="+mn-lt"/>
              </a:rPr>
              <a:t>活动的优先关系；</a:t>
            </a:r>
            <a:endParaRPr lang="en-US" altLang="zh-CN" sz="30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学习高数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学</a:t>
            </a:r>
            <a:r>
              <a:rPr lang="en-US" altLang="zh-CN" kern="0" dirty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学离散数学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学数据结构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学计算机组成原理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1" grpId="0" animBg="1"/>
      <p:bldP spid="44" grpId="0" animBg="1"/>
      <p:bldP spid="1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9.6 </a:t>
            </a:r>
            <a:r>
              <a:rPr lang="zh-CN" altLang="en-US" dirty="0">
                <a:ea typeface="黑体" pitchFamily="2" charset="-122"/>
              </a:rPr>
              <a:t>拓扑排序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所有顶点的一个线性序列</a:t>
            </a:r>
            <a:r>
              <a:rPr lang="en-US" altLang="zh-CN" sz="3000" kern="0" dirty="0">
                <a:latin typeface="+mn-lt"/>
              </a:rPr>
              <a:t>{v</a:t>
            </a:r>
            <a:r>
              <a:rPr lang="en-US" altLang="zh-CN" sz="3000" b="1" kern="0" baseline="-25000" dirty="0">
                <a:latin typeface="+mn-lt"/>
              </a:rPr>
              <a:t>i1</a:t>
            </a:r>
            <a:r>
              <a:rPr lang="en-US" altLang="zh-CN" sz="3000" kern="0" dirty="0">
                <a:latin typeface="+mn-lt"/>
              </a:rPr>
              <a:t>, v</a:t>
            </a:r>
            <a:r>
              <a:rPr lang="en-US" altLang="zh-CN" sz="3000" b="1" kern="0" baseline="-25000" dirty="0">
                <a:latin typeface="+mn-lt"/>
              </a:rPr>
              <a:t>i2</a:t>
            </a:r>
            <a:r>
              <a:rPr lang="en-US" altLang="zh-CN" sz="3000" kern="0" dirty="0">
                <a:latin typeface="+mn-lt"/>
              </a:rPr>
              <a:t>, …, 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b="1" kern="0" baseline="-25000" dirty="0" err="1">
                <a:latin typeface="+mn-lt"/>
              </a:rPr>
              <a:t>in</a:t>
            </a:r>
            <a:r>
              <a:rPr lang="en-US" altLang="zh-CN" sz="3000" kern="0" dirty="0">
                <a:latin typeface="+mn-lt"/>
              </a:rPr>
              <a:t>}</a:t>
            </a:r>
            <a:r>
              <a:rPr lang="zh-CN" altLang="en-US" sz="3000" kern="0" dirty="0">
                <a:latin typeface="+mn-lt"/>
              </a:rPr>
              <a:t>，且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若图中有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条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b="1" kern="0" baseline="-25000" dirty="0" err="1">
                <a:latin typeface="+mn-lt"/>
              </a:rPr>
              <a:t>j</a:t>
            </a:r>
            <a:r>
              <a:rPr lang="zh-CN" altLang="en-US" sz="3000" kern="0" dirty="0">
                <a:latin typeface="+mn-lt"/>
              </a:rPr>
              <a:t>到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b="1" kern="0" baseline="-25000" dirty="0" err="1">
                <a:latin typeface="+mn-lt"/>
              </a:rPr>
              <a:t>k</a:t>
            </a:r>
            <a:r>
              <a:rPr lang="zh-CN" altLang="en-US" sz="3000" kern="0" dirty="0">
                <a:latin typeface="+mn-lt"/>
              </a:rPr>
              <a:t>的路径，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则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5943600" y="5105400"/>
            <a:ext cx="3200400" cy="152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FF99"/>
                </a:solidFill>
                <a:latin typeface="+mn-lt"/>
              </a:rPr>
              <a:t>所有活动</a:t>
            </a:r>
            <a:endParaRPr lang="en-US" altLang="zh-CN" kern="0" dirty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FF99"/>
                </a:solidFill>
                <a:latin typeface="+mn-lt"/>
              </a:rPr>
              <a:t>可顺利完成的</a:t>
            </a:r>
            <a:endParaRPr lang="en-US" altLang="zh-CN" kern="0" dirty="0">
              <a:solidFill>
                <a:srgbClr val="FFFF99"/>
              </a:solidFill>
              <a:latin typeface="+mn-lt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FF99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rgbClr val="FFFF99"/>
                </a:solidFill>
                <a:latin typeface="+mn-lt"/>
              </a:rPr>
              <a:t>种方案</a:t>
            </a:r>
            <a:endParaRPr lang="en-US" altLang="zh-CN" kern="0" dirty="0">
              <a:solidFill>
                <a:srgbClr val="FFFF99"/>
              </a:solidFill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058600" y="3744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562600" y="3996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50292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533200" y="4650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71628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6" name="直接连接符 28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6157500" y="4075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600000" y="4472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7069200" y="350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4" name="直接连接符 28"/>
          <p:cNvCxnSpPr>
            <a:cxnSpLocks noChangeShapeType="1"/>
            <a:stCxn id="21" idx="7"/>
            <a:endCxn id="40" idx="2"/>
          </p:cNvCxnSpPr>
          <p:nvPr/>
        </p:nvCxnSpPr>
        <p:spPr bwMode="auto">
          <a:xfrm rot="5400000" flipH="1" flipV="1">
            <a:off x="6248459" y="2997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8259000" y="370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6" name="直接连接符 28"/>
          <p:cNvCxnSpPr>
            <a:cxnSpLocks noChangeShapeType="1"/>
            <a:stCxn id="33" idx="7"/>
            <a:endCxn id="45" idx="3"/>
          </p:cNvCxnSpPr>
          <p:nvPr/>
        </p:nvCxnSpPr>
        <p:spPr bwMode="auto">
          <a:xfrm rot="5400000" flipH="1" flipV="1">
            <a:off x="7821591" y="3905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40" idx="6"/>
            <a:endCxn id="45" idx="2"/>
          </p:cNvCxnSpPr>
          <p:nvPr/>
        </p:nvCxnSpPr>
        <p:spPr bwMode="auto">
          <a:xfrm>
            <a:off x="7573200" y="37572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矩形 47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学习高数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学</a:t>
            </a:r>
            <a:r>
              <a:rPr lang="en-US" altLang="zh-CN" kern="0" dirty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学离散数学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学数据结构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学计算机组成原理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>
                <a:ea typeface="黑体" pitchFamily="2" charset="-122"/>
              </a:rPr>
              <a:t>无向图中的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连通、连通图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V</a:t>
            </a:r>
            <a:r>
              <a:rPr lang="en-US" altLang="zh-CN" sz="3200" b="1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388" name="Oval 30"/>
          <p:cNvSpPr>
            <a:spLocks noChangeArrowheads="1"/>
          </p:cNvSpPr>
          <p:nvPr/>
        </p:nvSpPr>
        <p:spPr bwMode="auto">
          <a:xfrm>
            <a:off x="1706563" y="38687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89" name="Oval 30"/>
          <p:cNvSpPr>
            <a:spLocks noChangeArrowheads="1"/>
          </p:cNvSpPr>
          <p:nvPr/>
        </p:nvSpPr>
        <p:spPr bwMode="auto">
          <a:xfrm>
            <a:off x="2925763" y="38830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0" name="Oval 30"/>
          <p:cNvSpPr>
            <a:spLocks noChangeArrowheads="1"/>
          </p:cNvSpPr>
          <p:nvPr/>
        </p:nvSpPr>
        <p:spPr bwMode="auto">
          <a:xfrm>
            <a:off x="23923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1" name="直接连接符 16"/>
          <p:cNvCxnSpPr>
            <a:cxnSpLocks noChangeShapeType="1"/>
            <a:stCxn id="16389" idx="3"/>
            <a:endCxn id="16390" idx="0"/>
          </p:cNvCxnSpPr>
          <p:nvPr/>
        </p:nvCxnSpPr>
        <p:spPr bwMode="auto">
          <a:xfrm rot="5400000">
            <a:off x="2543969" y="44124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2" name="Oval 30"/>
          <p:cNvSpPr>
            <a:spLocks noChangeArrowheads="1"/>
          </p:cNvSpPr>
          <p:nvPr/>
        </p:nvSpPr>
        <p:spPr bwMode="auto">
          <a:xfrm>
            <a:off x="3459163" y="48672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393" name="直接连接符 28"/>
          <p:cNvCxnSpPr>
            <a:cxnSpLocks noChangeShapeType="1"/>
            <a:stCxn id="16389" idx="2"/>
            <a:endCxn id="16388" idx="6"/>
          </p:cNvCxnSpPr>
          <p:nvPr/>
        </p:nvCxnSpPr>
        <p:spPr bwMode="auto">
          <a:xfrm rot="10800000">
            <a:off x="2209800" y="4119563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394" name="直接连接符 32"/>
          <p:cNvCxnSpPr>
            <a:cxnSpLocks noChangeShapeType="1"/>
            <a:stCxn id="16392" idx="2"/>
            <a:endCxn id="16390" idx="6"/>
          </p:cNvCxnSpPr>
          <p:nvPr/>
        </p:nvCxnSpPr>
        <p:spPr bwMode="auto">
          <a:xfrm rot="10800000">
            <a:off x="2895600" y="5118100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5" name="Oval 30"/>
          <p:cNvSpPr>
            <a:spLocks noChangeArrowheads="1"/>
          </p:cNvSpPr>
          <p:nvPr/>
        </p:nvSpPr>
        <p:spPr bwMode="auto">
          <a:xfrm>
            <a:off x="5516563" y="42608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6396" name="Oval 30"/>
          <p:cNvSpPr>
            <a:spLocks noChangeArrowheads="1"/>
          </p:cNvSpPr>
          <p:nvPr/>
        </p:nvSpPr>
        <p:spPr bwMode="auto">
          <a:xfrm>
            <a:off x="6278563" y="3429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6397" name="Oval 30"/>
          <p:cNvSpPr>
            <a:spLocks noChangeArrowheads="1"/>
          </p:cNvSpPr>
          <p:nvPr/>
        </p:nvSpPr>
        <p:spPr bwMode="auto">
          <a:xfrm>
            <a:off x="7116763" y="41941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6398" name="直接连接符 28"/>
          <p:cNvCxnSpPr>
            <a:cxnSpLocks noChangeShapeType="1"/>
            <a:stCxn id="16396" idx="5"/>
            <a:endCxn id="16397" idx="0"/>
          </p:cNvCxnSpPr>
          <p:nvPr/>
        </p:nvCxnSpPr>
        <p:spPr bwMode="auto">
          <a:xfrm rot="16200000" flipH="1">
            <a:off x="6870701" y="3697287"/>
            <a:ext cx="334962" cy="658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9" name="Oval 30"/>
          <p:cNvSpPr>
            <a:spLocks noChangeArrowheads="1"/>
          </p:cNvSpPr>
          <p:nvPr/>
        </p:nvSpPr>
        <p:spPr bwMode="auto">
          <a:xfrm>
            <a:off x="7650163" y="51181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6400" name="直接连接符 28"/>
          <p:cNvCxnSpPr>
            <a:cxnSpLocks noChangeShapeType="1"/>
            <a:stCxn id="16396" idx="3"/>
            <a:endCxn id="16395" idx="0"/>
          </p:cNvCxnSpPr>
          <p:nvPr/>
        </p:nvCxnSpPr>
        <p:spPr bwMode="auto">
          <a:xfrm rot="5400000">
            <a:off x="5858669" y="3767932"/>
            <a:ext cx="401637" cy="58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401" name="直接连接符 32"/>
          <p:cNvCxnSpPr>
            <a:cxnSpLocks noChangeShapeType="1"/>
            <a:stCxn id="16399" idx="0"/>
            <a:endCxn id="16397" idx="5"/>
          </p:cNvCxnSpPr>
          <p:nvPr/>
        </p:nvCxnSpPr>
        <p:spPr bwMode="auto">
          <a:xfrm rot="16200000" flipV="1">
            <a:off x="7477126" y="4694237"/>
            <a:ext cx="493712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2" name="Oval 30"/>
          <p:cNvSpPr>
            <a:spLocks noChangeArrowheads="1"/>
          </p:cNvSpPr>
          <p:nvPr/>
        </p:nvSpPr>
        <p:spPr bwMode="auto">
          <a:xfrm>
            <a:off x="49069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6403" name="直接连接符 28"/>
          <p:cNvCxnSpPr>
            <a:cxnSpLocks noChangeShapeType="1"/>
            <a:stCxn id="16395" idx="3"/>
            <a:endCxn id="16402" idx="0"/>
          </p:cNvCxnSpPr>
          <p:nvPr/>
        </p:nvCxnSpPr>
        <p:spPr bwMode="auto">
          <a:xfrm rot="5400000">
            <a:off x="5131594" y="4717257"/>
            <a:ext cx="48418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04" name="Oval 30"/>
          <p:cNvSpPr>
            <a:spLocks noChangeArrowheads="1"/>
          </p:cNvSpPr>
          <p:nvPr/>
        </p:nvSpPr>
        <p:spPr bwMode="auto">
          <a:xfrm>
            <a:off x="5592763" y="51752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cxnSp>
        <p:nvCxnSpPr>
          <p:cNvPr id="16405" name="直接连接符 28"/>
          <p:cNvCxnSpPr>
            <a:cxnSpLocks noChangeShapeType="1"/>
            <a:stCxn id="16395" idx="4"/>
            <a:endCxn id="16404" idx="0"/>
          </p:cNvCxnSpPr>
          <p:nvPr/>
        </p:nvCxnSpPr>
        <p:spPr bwMode="auto">
          <a:xfrm rot="16200000" flipH="1">
            <a:off x="5599907" y="4931569"/>
            <a:ext cx="41116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1935163" y="561181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G3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867400" y="564515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连通图</a:t>
            </a:r>
            <a:r>
              <a:rPr lang="en-US" altLang="zh-CN">
                <a:ea typeface="黑体" pitchFamily="49" charset="-122"/>
              </a:rPr>
              <a:t>G4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6408" name="Oval 30"/>
          <p:cNvSpPr>
            <a:spLocks noChangeArrowheads="1"/>
          </p:cNvSpPr>
          <p:nvPr/>
        </p:nvSpPr>
        <p:spPr bwMode="auto">
          <a:xfrm>
            <a:off x="6367463" y="5172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6409" name="直接连接符 49"/>
          <p:cNvCxnSpPr>
            <a:cxnSpLocks noChangeShapeType="1"/>
            <a:stCxn id="16408" idx="0"/>
            <a:endCxn id="16395" idx="5"/>
          </p:cNvCxnSpPr>
          <p:nvPr/>
        </p:nvCxnSpPr>
        <p:spPr bwMode="auto">
          <a:xfrm rot="16200000" flipV="1">
            <a:off x="6042026" y="4595812"/>
            <a:ext cx="481012" cy="6715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矩形 31"/>
          <p:cNvSpPr/>
          <p:nvPr/>
        </p:nvSpPr>
        <p:spPr>
          <a:xfrm>
            <a:off x="3505200" y="1958975"/>
            <a:ext cx="62484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之间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至少存在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条路径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6411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815967" y="2646363"/>
            <a:ext cx="51090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图中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任意两个顶点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都连通；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9.6 </a:t>
            </a:r>
            <a:r>
              <a:rPr lang="zh-CN" altLang="en-US" dirty="0">
                <a:ea typeface="黑体" pitchFamily="2" charset="-122"/>
              </a:rPr>
              <a:t>拓扑排序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网中有回路，工程能否完成？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有向图存在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个拓扑序列</a:t>
            </a:r>
            <a:r>
              <a:rPr lang="en-US" altLang="zh-CN" sz="3000" b="1" kern="0" dirty="0">
                <a:latin typeface="+mn-lt"/>
                <a:sym typeface="Wingdings" pitchFamily="2" charset="2"/>
              </a:rPr>
              <a:t>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无回路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AOV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网的拓扑序列，唯一？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     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058600" y="4125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96000" y="460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562600" y="43774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0292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533200" y="50315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62800" y="472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157500" y="44564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00000" y="48534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388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248459" y="33785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259000" y="408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821591" y="42869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138200"/>
            <a:ext cx="759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7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526192" y="4337399"/>
            <a:ext cx="1732809" cy="337809"/>
          </a:xfrm>
          <a:prstGeom prst="line">
            <a:avLst/>
          </a:prstGeom>
          <a:noFill/>
          <a:ln w="31750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41" name="矩形 40"/>
          <p:cNvSpPr/>
          <p:nvPr/>
        </p:nvSpPr>
        <p:spPr>
          <a:xfrm>
            <a:off x="7010400" y="1144035"/>
            <a:ext cx="12192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C00000"/>
                </a:solidFill>
              </a:rPr>
              <a:t>不能</a:t>
            </a:r>
          </a:p>
        </p:txBody>
      </p:sp>
      <p:sp>
        <p:nvSpPr>
          <p:cNvPr id="42" name="矩形 41"/>
          <p:cNvSpPr/>
          <p:nvPr/>
        </p:nvSpPr>
        <p:spPr>
          <a:xfrm>
            <a:off x="5442972" y="2362200"/>
            <a:ext cx="1338828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C00000"/>
                </a:solidFill>
              </a:rPr>
              <a:t>不一定</a:t>
            </a:r>
          </a:p>
        </p:txBody>
      </p:sp>
      <p:sp>
        <p:nvSpPr>
          <p:cNvPr id="22" name="矩形 21"/>
          <p:cNvSpPr/>
          <p:nvPr/>
        </p:nvSpPr>
        <p:spPr>
          <a:xfrm>
            <a:off x="914400" y="3099947"/>
            <a:ext cx="4038600" cy="3453253"/>
          </a:xfrm>
          <a:prstGeom prst="rect">
            <a:avLst/>
          </a:prstGeom>
          <a:solidFill>
            <a:srgbClr val="FFFFA7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学习高数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学</a:t>
            </a:r>
            <a:r>
              <a:rPr lang="en-US" altLang="zh-CN" kern="0" dirty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学离散数学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学数据结构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学计算机组成原理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学操作系统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思想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1. </a:t>
            </a:r>
            <a:r>
              <a:rPr lang="zh-CN" altLang="en-US" sz="3000" kern="0" dirty="0">
                <a:latin typeface="+mn-lt"/>
              </a:rPr>
              <a:t>选择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的顶点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，输出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；</a:t>
            </a:r>
            <a:endParaRPr lang="en-US" altLang="zh-CN" sz="3000" kern="0" dirty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2. </a:t>
            </a:r>
            <a:r>
              <a:rPr lang="zh-CN" altLang="en-US" sz="3000" kern="0" dirty="0">
                <a:latin typeface="+mn-lt"/>
              </a:rPr>
              <a:t>从图中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3. </a:t>
            </a:r>
            <a:r>
              <a:rPr lang="zh-CN" altLang="en-US" sz="3000" kern="0" dirty="0"/>
              <a:t>重复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和</a:t>
            </a:r>
            <a:r>
              <a:rPr lang="en-US" altLang="zh-CN" sz="3000" kern="0" dirty="0"/>
              <a:t>2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>
                <a:solidFill>
                  <a:srgbClr val="990099"/>
                </a:solidFill>
              </a:rPr>
              <a:t>0</a:t>
            </a:r>
            <a:r>
              <a:rPr lang="zh-CN" altLang="en-US" sz="3000" kern="0" dirty="0">
                <a:solidFill>
                  <a:srgbClr val="990099"/>
                </a:solidFill>
              </a:rPr>
              <a:t>的顶点，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3.1 </a:t>
            </a:r>
            <a:r>
              <a:rPr lang="zh-CN" altLang="en-US" sz="3000" kern="0" dirty="0"/>
              <a:t>若无剩余顶点，则</a:t>
            </a:r>
            <a:r>
              <a:rPr lang="zh-CN" altLang="en-US" sz="3000" kern="0" dirty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>
                <a:solidFill>
                  <a:srgbClr val="008000"/>
                </a:solidFill>
              </a:rPr>
              <a:t>拓扑排序；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3.2 </a:t>
            </a:r>
            <a:r>
              <a:rPr lang="zh-CN" altLang="en-US" sz="3000" kern="0" dirty="0">
                <a:latin typeface="+mn-lt"/>
              </a:rPr>
              <a:t>否则，剩余的部分包含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363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248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793591" y="4879191"/>
            <a:ext cx="5286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872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717391" y="5412591"/>
            <a:ext cx="604818" cy="3294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1160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791200" y="5899191"/>
            <a:ext cx="1398609" cy="21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5"/>
            <a:endCxn id="28" idx="2"/>
          </p:cNvCxnSpPr>
          <p:nvPr/>
        </p:nvCxnSpPr>
        <p:spPr bwMode="auto">
          <a:xfrm>
            <a:off x="6678591" y="5412591"/>
            <a:ext cx="437409" cy="308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69200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>
            <a:off x="5867400" y="4701000"/>
            <a:ext cx="12018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546191" y="5137191"/>
            <a:ext cx="528618" cy="405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573200" y="4730400"/>
            <a:ext cx="501609" cy="5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1516152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103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43759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0547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C,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664317" y="4800600"/>
            <a:ext cx="5950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D,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213466" y="4800600"/>
            <a:ext cx="43473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F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1. </a:t>
            </a:r>
            <a:r>
              <a:rPr lang="zh-CN" altLang="en-US" sz="3000" kern="0" dirty="0">
                <a:latin typeface="+mn-lt"/>
              </a:rPr>
              <a:t>选择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的顶点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，输出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；</a:t>
            </a:r>
            <a:endParaRPr lang="en-US" altLang="zh-CN" sz="3000" kern="0" dirty="0"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2. </a:t>
            </a:r>
            <a:r>
              <a:rPr lang="zh-CN" altLang="en-US" sz="3000" kern="0" dirty="0">
                <a:latin typeface="+mn-lt"/>
              </a:rPr>
              <a:t>从图中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3. </a:t>
            </a:r>
            <a:r>
              <a:rPr lang="zh-CN" altLang="en-US" sz="3000" kern="0" dirty="0"/>
              <a:t>重复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和</a:t>
            </a:r>
            <a:r>
              <a:rPr lang="en-US" altLang="zh-CN" sz="3000" kern="0" dirty="0"/>
              <a:t>2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直到没有入度为</a:t>
            </a:r>
            <a:r>
              <a:rPr lang="en-US" altLang="zh-CN" sz="3000" kern="0" dirty="0">
                <a:solidFill>
                  <a:srgbClr val="990099"/>
                </a:solidFill>
              </a:rPr>
              <a:t>0</a:t>
            </a:r>
            <a:r>
              <a:rPr lang="zh-CN" altLang="en-US" sz="3000" kern="0" dirty="0">
                <a:solidFill>
                  <a:srgbClr val="990099"/>
                </a:solidFill>
              </a:rPr>
              <a:t>的顶点，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3.1 </a:t>
            </a:r>
            <a:r>
              <a:rPr lang="zh-CN" altLang="en-US" sz="3000" kern="0" dirty="0"/>
              <a:t>若无剩余顶点，则</a:t>
            </a:r>
            <a:r>
              <a:rPr lang="zh-CN" altLang="en-US" sz="3000" kern="0" dirty="0">
                <a:solidFill>
                  <a:srgbClr val="008000"/>
                </a:solidFill>
              </a:rPr>
              <a:t>输出顺序 </a:t>
            </a:r>
            <a:r>
              <a:rPr lang="en-US" altLang="zh-CN" sz="3000" kern="0" dirty="0">
                <a:solidFill>
                  <a:srgbClr val="008000"/>
                </a:solidFill>
                <a:sym typeface="Wingdings" pitchFamily="2" charset="2"/>
              </a:rPr>
              <a:t> </a:t>
            </a:r>
            <a:r>
              <a:rPr lang="zh-CN" altLang="en-US" sz="3000" kern="0" dirty="0">
                <a:solidFill>
                  <a:srgbClr val="008000"/>
                </a:solidFill>
              </a:rPr>
              <a:t>拓扑排序；</a:t>
            </a:r>
            <a:endParaRPr lang="en-US" altLang="zh-CN" sz="3000" kern="0" dirty="0">
              <a:solidFill>
                <a:srgbClr val="008000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3.2 </a:t>
            </a:r>
            <a:r>
              <a:rPr lang="zh-CN" altLang="en-US" sz="3000" kern="0" dirty="0">
                <a:latin typeface="+mn-lt"/>
              </a:rPr>
              <a:t>否则，剩余的部分包含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回路。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思想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677600" y="4430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181600" y="4682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46482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5078391" y="53363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7818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>
            <a:off x="5152200" y="56916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219000" y="5158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6882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6"/>
            <a:endCxn id="32" idx="2"/>
          </p:cNvCxnSpPr>
          <p:nvPr/>
        </p:nvCxnSpPr>
        <p:spPr bwMode="auto">
          <a:xfrm flipV="1">
            <a:off x="5181600" y="44724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248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02491" y="4764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192200" y="44724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0" name="直接连接符 28"/>
          <p:cNvCxnSpPr>
            <a:cxnSpLocks noChangeShapeType="1"/>
            <a:stCxn id="34" idx="2"/>
            <a:endCxn id="24" idx="7"/>
          </p:cNvCxnSpPr>
          <p:nvPr/>
        </p:nvCxnSpPr>
        <p:spPr bwMode="auto">
          <a:xfrm rot="10800000" flipV="1">
            <a:off x="6145192" y="4777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9" name="矩形 18"/>
          <p:cNvSpPr/>
          <p:nvPr/>
        </p:nvSpPr>
        <p:spPr>
          <a:xfrm>
            <a:off x="1447800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420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475407" y="48006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24800" y="5439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176800" y="50292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32" grpId="0" animBg="1"/>
      <p:bldP spid="19" grpId="0"/>
      <p:bldP spid="21" grpId="0"/>
      <p:bldP spid="22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实现</a:t>
            </a:r>
            <a:r>
              <a:rPr lang="en-US" altLang="zh-CN" dirty="0">
                <a:ea typeface="黑体" pitchFamily="2" charset="-122"/>
              </a:rPr>
              <a:t>1(</a:t>
            </a:r>
            <a:r>
              <a:rPr lang="zh-CN" altLang="en-US" dirty="0">
                <a:ea typeface="黑体" pitchFamily="2" charset="-122"/>
              </a:rPr>
              <a:t>出边表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图：</a:t>
            </a:r>
            <a:r>
              <a:rPr lang="zh-CN" altLang="en-US" sz="3000" kern="0" dirty="0">
                <a:latin typeface="+mn-lt"/>
              </a:rPr>
              <a:t>邻接表（出边表）表示</a:t>
            </a:r>
            <a:endParaRPr lang="en-US" altLang="zh-CN" sz="3000" kern="0" dirty="0">
              <a:latin typeface="+mn-lt"/>
            </a:endParaRPr>
          </a:p>
          <a:p>
            <a:pPr marL="72000" indent="-3429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入度数组：</a:t>
            </a:r>
            <a:r>
              <a:rPr lang="en-US" altLang="zh-CN" sz="3000" kern="0" dirty="0" err="1">
                <a:latin typeface="+mn-lt"/>
              </a:rPr>
              <a:t>Indegree</a:t>
            </a:r>
            <a:r>
              <a:rPr lang="en-US" altLang="zh-CN" sz="3000" kern="0" dirty="0">
                <a:latin typeface="+mn-lt"/>
              </a:rPr>
              <a:t>[VN]</a:t>
            </a:r>
          </a:p>
          <a:p>
            <a:pPr marL="72000" indent="-34290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 </a:t>
            </a:r>
          </a:p>
          <a:p>
            <a:pPr marL="72000" algn="just">
              <a:lnSpc>
                <a:spcPct val="120000"/>
              </a:lnSpc>
              <a:spcBef>
                <a:spcPts val="18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栈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or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队列：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zh-CN" altLang="en-US" sz="3000" kern="0" dirty="0">
                <a:latin typeface="+mn-lt"/>
              </a:rPr>
              <a:t>存放 </a:t>
            </a:r>
            <a:r>
              <a:rPr lang="en-US" altLang="zh-CN" sz="3000" kern="0" dirty="0">
                <a:latin typeface="+mn-lt"/>
              </a:rPr>
              <a:t>---- </a:t>
            </a:r>
            <a:r>
              <a:rPr lang="zh-CN" altLang="en-US" sz="3000" kern="0" dirty="0">
                <a:latin typeface="+mn-lt"/>
              </a:rPr>
              <a:t>入度为</a:t>
            </a:r>
            <a:r>
              <a:rPr lang="en-US" altLang="zh-CN" sz="3000" kern="0" dirty="0"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的、尚未输出的顶点；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914400" y="2514600"/>
          <a:ext cx="5534025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735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9" name="直接连接符 28"/>
          <p:cNvCxnSpPr>
            <a:cxnSpLocks noChangeShapeType="1"/>
            <a:stCxn id="21" idx="6"/>
            <a:endCxn id="38" idx="1"/>
          </p:cNvCxnSpPr>
          <p:nvPr/>
        </p:nvCxnSpPr>
        <p:spPr bwMode="auto">
          <a:xfrm>
            <a:off x="5181600" y="49870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648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1" name="直接连接符 28"/>
          <p:cNvCxnSpPr>
            <a:cxnSpLocks noChangeShapeType="1"/>
            <a:stCxn id="40" idx="7"/>
            <a:endCxn id="38" idx="3"/>
          </p:cNvCxnSpPr>
          <p:nvPr/>
        </p:nvCxnSpPr>
        <p:spPr bwMode="auto">
          <a:xfrm flipV="1">
            <a:off x="5078391" y="5641191"/>
            <a:ext cx="710418" cy="177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7818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43" name="直接连接符 42"/>
          <p:cNvCxnSpPr>
            <a:cxnSpLocks noChangeShapeType="1"/>
            <a:stCxn id="40" idx="6"/>
            <a:endCxn id="42" idx="3"/>
          </p:cNvCxnSpPr>
          <p:nvPr/>
        </p:nvCxnSpPr>
        <p:spPr bwMode="auto">
          <a:xfrm>
            <a:off x="5152200" y="5996400"/>
            <a:ext cx="1703409" cy="257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4" name="直接连接符 28"/>
          <p:cNvCxnSpPr>
            <a:cxnSpLocks noChangeShapeType="1"/>
            <a:stCxn id="38" idx="6"/>
            <a:endCxn id="42" idx="2"/>
          </p:cNvCxnSpPr>
          <p:nvPr/>
        </p:nvCxnSpPr>
        <p:spPr bwMode="auto">
          <a:xfrm>
            <a:off x="6219000" y="54630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688200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6" name="直接连接符 28"/>
          <p:cNvCxnSpPr>
            <a:cxnSpLocks noChangeShapeType="1"/>
            <a:stCxn id="21" idx="6"/>
            <a:endCxn id="45" idx="2"/>
          </p:cNvCxnSpPr>
          <p:nvPr/>
        </p:nvCxnSpPr>
        <p:spPr bwMode="auto">
          <a:xfrm flipV="1">
            <a:off x="5181600" y="4777200"/>
            <a:ext cx="1506600" cy="20986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924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8" name="直接连接符 28"/>
          <p:cNvCxnSpPr>
            <a:cxnSpLocks noChangeShapeType="1"/>
            <a:stCxn id="42" idx="7"/>
            <a:endCxn id="47" idx="3"/>
          </p:cNvCxnSpPr>
          <p:nvPr/>
        </p:nvCxnSpPr>
        <p:spPr bwMode="auto">
          <a:xfrm rot="5400000" flipH="1" flipV="1">
            <a:off x="7402491" y="50696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1"/>
          </p:cNvCxnSpPr>
          <p:nvPr/>
        </p:nvCxnSpPr>
        <p:spPr bwMode="auto">
          <a:xfrm>
            <a:off x="7192200" y="4777200"/>
            <a:ext cx="8064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7924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2" name="直接连接符 28"/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8176800" y="5334000"/>
            <a:ext cx="0" cy="410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实现</a:t>
            </a:r>
            <a:r>
              <a:rPr lang="en-US" altLang="zh-CN" dirty="0">
                <a:ea typeface="黑体" pitchFamily="2" charset="-122"/>
              </a:rPr>
              <a:t>1(</a:t>
            </a:r>
            <a:r>
              <a:rPr lang="zh-CN" altLang="en-US" dirty="0">
                <a:ea typeface="黑体" pitchFamily="2" charset="-122"/>
              </a:rPr>
              <a:t>出边表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1.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初始化</a:t>
            </a:r>
            <a:r>
              <a:rPr lang="en-US" altLang="zh-CN" sz="3000" kern="0" dirty="0" err="1">
                <a:solidFill>
                  <a:srgbClr val="008000"/>
                </a:solidFill>
                <a:latin typeface="+mn-lt"/>
              </a:rPr>
              <a:t>Indegree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数组：</a:t>
            </a:r>
            <a:r>
              <a:rPr lang="zh-CN" altLang="en-US" sz="3000" kern="0" dirty="0">
                <a:latin typeface="+mn-lt"/>
              </a:rPr>
              <a:t>各顶点的入度，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初始化栈：</a:t>
            </a:r>
            <a:r>
              <a:rPr lang="zh-CN" altLang="en-US" sz="3000" kern="0" dirty="0">
                <a:latin typeface="+mn-lt"/>
              </a:rPr>
              <a:t>入度为</a:t>
            </a:r>
            <a:r>
              <a:rPr lang="en-US" altLang="zh-CN" sz="3000" kern="0" dirty="0"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者（的下标）进栈；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2.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while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栈不空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=</a:t>
            </a:r>
            <a:r>
              <a:rPr lang="zh-CN" altLang="en-US" sz="3000" kern="0" dirty="0">
                <a:latin typeface="+mn-lt"/>
              </a:rPr>
              <a:t>栈顶，输出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zh-CN" altLang="en-US" sz="3000" kern="0" dirty="0">
                <a:latin typeface="+mn-lt"/>
              </a:rPr>
              <a:t>，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退栈，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“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(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假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)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删除”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顶点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的所有出边：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将入度为</a:t>
            </a:r>
            <a:r>
              <a:rPr lang="en-US" altLang="zh-CN" sz="3000" kern="0" dirty="0"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的顶点进栈；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3.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当栈空，</a:t>
            </a:r>
            <a:endParaRPr lang="en-US" altLang="zh-CN" sz="3000" kern="0" dirty="0">
              <a:latin typeface="+mn-lt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若所有顶点已输出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拓扑排序</a:t>
            </a:r>
            <a:endParaRPr lang="en-US" altLang="zh-CN" sz="3000" kern="0" dirty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586350" indent="-51435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否则，不存在拓扑排序；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912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12000" y="508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95200" y="4595400"/>
            <a:ext cx="390609" cy="56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flipV="1">
            <a:off x="6145191" y="5518191"/>
            <a:ext cx="540618" cy="37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43800" y="546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899191"/>
            <a:ext cx="1398609" cy="173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16000" y="5340000"/>
            <a:ext cx="4278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502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>
            <a:off x="6221391" y="4417209"/>
            <a:ext cx="1228809" cy="2075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354991" y="470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73991" y="5137191"/>
            <a:ext cx="454809" cy="405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54200" y="4624800"/>
            <a:ext cx="474600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82000" y="559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606991" y="5211000"/>
            <a:ext cx="27009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0" name="矩形 19"/>
          <p:cNvSpPr/>
          <p:nvPr/>
        </p:nvSpPr>
        <p:spPr>
          <a:xfrm>
            <a:off x="7391400" y="939225"/>
            <a:ext cx="17526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chemeClr val="bg1"/>
                </a:solidFill>
              </a:rPr>
              <a:t> </a:t>
            </a:r>
            <a:r>
              <a:rPr lang="zh-CN" altLang="en-US" sz="3200" kern="0" dirty="0">
                <a:solidFill>
                  <a:schemeClr val="bg1"/>
                </a:solidFill>
              </a:rPr>
              <a:t>借助栈</a:t>
            </a:r>
            <a:endParaRPr lang="en-US" altLang="zh-CN" sz="3200" kern="0" dirty="0">
              <a:solidFill>
                <a:schemeClr val="bg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96000" y="3353835"/>
            <a:ext cx="2853666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修改</a:t>
            </a:r>
            <a:r>
              <a:rPr lang="en-US" altLang="zh-CN" sz="3000" kern="0" dirty="0" err="1"/>
              <a:t>Indegree</a:t>
            </a:r>
            <a:r>
              <a:rPr lang="zh-CN" altLang="en-US" sz="3000" kern="0" dirty="0"/>
              <a:t>，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拓扑序列：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 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 1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 2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 3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 4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 5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 6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 7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出边表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5846058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拓扑序列：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34800" y="369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019800" y="417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638800" y="39496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105400" y="493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5611791" y="45275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951600" y="455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5609400" y="4984791"/>
            <a:ext cx="1416009" cy="202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523800" y="44256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58000" y="345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180959" y="30944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942200" y="379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496091" y="41084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362000" y="37104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69209" y="47855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7963209" y="45275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1813791" y="1157160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kern="1200" dirty="0">
                          <a:solidFill>
                            <a:srgbClr val="00990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3200" b="0" kern="1200" dirty="0">
                        <a:solidFill>
                          <a:srgbClr val="0099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762000" y="1157159"/>
          <a:ext cx="6096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3023465" y="14844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4023591" y="1232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3599728" y="1232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4318865" y="1442492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5224463" y="12308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800600" y="12308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3032991" y="20953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4033117" y="18429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3609254" y="18429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4328391" y="20533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5233989" y="1841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4810126" y="1841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3032991" y="38059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4033117" y="35942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3609254" y="35942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3032991" y="44155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4033117" y="42038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3609254" y="42038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094691" y="33999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3032991" y="262877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4033117" y="237635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3609254" y="237635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4328391" y="25867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5233989" y="23750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4810126" y="23750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7455600" y="4806600"/>
            <a:ext cx="513609" cy="230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3032991" y="323709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4033117" y="298468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3609254" y="298468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4328391" y="319509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5233989" y="298340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4810126" y="298340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086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5535591" y="5365791"/>
            <a:ext cx="1551009" cy="173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5503863" y="20574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6367463" y="185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5943600" y="185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381000" y="594357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3399"/>
                </a:solidFill>
              </a:rPr>
              <a:t>Indegree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2057400" y="594357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3399"/>
                </a:solidFill>
              </a:rPr>
              <a:t>Vexs</a:t>
            </a:r>
            <a:endParaRPr lang="zh-CN" altLang="en-US" dirty="0"/>
          </a:p>
        </p:txBody>
      </p:sp>
      <p:graphicFrame>
        <p:nvGraphicFramePr>
          <p:cNvPr id="172" name="表格 171"/>
          <p:cNvGraphicFramePr>
            <a:graphicFrameLocks noGrp="1"/>
          </p:cNvGraphicFramePr>
          <p:nvPr/>
        </p:nvGraphicFramePr>
        <p:xfrm>
          <a:off x="7086600" y="1066800"/>
          <a:ext cx="1752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" name="矩形 174"/>
          <p:cNvSpPr/>
          <p:nvPr/>
        </p:nvSpPr>
        <p:spPr>
          <a:xfrm>
            <a:off x="2362200" y="5814501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B,</a:t>
            </a:r>
            <a:endParaRPr lang="zh-CN" altLang="en-US" sz="3000" dirty="0"/>
          </a:p>
        </p:txBody>
      </p:sp>
      <p:sp>
        <p:nvSpPr>
          <p:cNvPr id="176" name="矩形 175"/>
          <p:cNvSpPr/>
          <p:nvPr/>
        </p:nvSpPr>
        <p:spPr>
          <a:xfrm>
            <a:off x="70104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77" name="矩形 176"/>
          <p:cNvSpPr/>
          <p:nvPr/>
        </p:nvSpPr>
        <p:spPr>
          <a:xfrm>
            <a:off x="7010400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68" name="矩形 67"/>
          <p:cNvSpPr/>
          <p:nvPr/>
        </p:nvSpPr>
        <p:spPr>
          <a:xfrm>
            <a:off x="2956652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838200" y="22860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0" name="矩形 69"/>
          <p:cNvSpPr/>
          <p:nvPr/>
        </p:nvSpPr>
        <p:spPr>
          <a:xfrm>
            <a:off x="838200" y="28956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71" name="矩形 70"/>
          <p:cNvSpPr/>
          <p:nvPr/>
        </p:nvSpPr>
        <p:spPr>
          <a:xfrm>
            <a:off x="883107" y="5206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2" name="矩形 71"/>
          <p:cNvSpPr/>
          <p:nvPr/>
        </p:nvSpPr>
        <p:spPr>
          <a:xfrm>
            <a:off x="7360107" y="22098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7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914400" y="22860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4" name="矩形 73"/>
          <p:cNvSpPr/>
          <p:nvPr/>
        </p:nvSpPr>
        <p:spPr>
          <a:xfrm>
            <a:off x="914400" y="3505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75" name="矩形 74"/>
          <p:cNvSpPr/>
          <p:nvPr/>
        </p:nvSpPr>
        <p:spPr>
          <a:xfrm>
            <a:off x="7467600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76" name="矩形 75"/>
          <p:cNvSpPr/>
          <p:nvPr/>
        </p:nvSpPr>
        <p:spPr>
          <a:xfrm>
            <a:off x="7741107" y="2234625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E,</a:t>
            </a:r>
            <a:endParaRPr lang="zh-CN" altLang="en-US" sz="3000" dirty="0"/>
          </a:p>
        </p:txBody>
      </p:sp>
      <p:sp>
        <p:nvSpPr>
          <p:cNvPr id="87" name="矩形 86"/>
          <p:cNvSpPr/>
          <p:nvPr/>
        </p:nvSpPr>
        <p:spPr>
          <a:xfrm>
            <a:off x="8382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88" name="矩形 87"/>
          <p:cNvSpPr/>
          <p:nvPr/>
        </p:nvSpPr>
        <p:spPr>
          <a:xfrm>
            <a:off x="47646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C,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914400" y="28956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0" name="矩形 89"/>
          <p:cNvSpPr/>
          <p:nvPr/>
        </p:nvSpPr>
        <p:spPr>
          <a:xfrm>
            <a:off x="914400" y="40634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1" name="矩形 90"/>
          <p:cNvSpPr/>
          <p:nvPr/>
        </p:nvSpPr>
        <p:spPr>
          <a:xfrm>
            <a:off x="78173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3</a:t>
            </a:r>
            <a:endParaRPr lang="zh-CN" altLang="en-US" sz="3200" dirty="0"/>
          </a:p>
        </p:txBody>
      </p:sp>
      <p:sp>
        <p:nvSpPr>
          <p:cNvPr id="92" name="矩形 91"/>
          <p:cNvSpPr/>
          <p:nvPr/>
        </p:nvSpPr>
        <p:spPr>
          <a:xfrm>
            <a:off x="5374213" y="5814501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D,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959307" y="4063425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4" name="矩形 93"/>
          <p:cNvSpPr/>
          <p:nvPr/>
        </p:nvSpPr>
        <p:spPr>
          <a:xfrm>
            <a:off x="806907" y="464820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5" name="矩形 94"/>
          <p:cNvSpPr/>
          <p:nvPr/>
        </p:nvSpPr>
        <p:spPr>
          <a:xfrm>
            <a:off x="81221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96" name="矩形 95"/>
          <p:cNvSpPr/>
          <p:nvPr/>
        </p:nvSpPr>
        <p:spPr>
          <a:xfrm>
            <a:off x="5983813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F,</a:t>
            </a:r>
            <a:endParaRPr lang="zh-CN" altLang="en-US" sz="3000" dirty="0"/>
          </a:p>
        </p:txBody>
      </p:sp>
      <p:sp>
        <p:nvSpPr>
          <p:cNvPr id="97" name="矩形 96"/>
          <p:cNvSpPr/>
          <p:nvPr/>
        </p:nvSpPr>
        <p:spPr>
          <a:xfrm>
            <a:off x="959307" y="4648200"/>
            <a:ext cx="412293" cy="58477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98" name="矩形 97"/>
          <p:cNvSpPr/>
          <p:nvPr/>
        </p:nvSpPr>
        <p:spPr>
          <a:xfrm>
            <a:off x="8426907" y="2819400"/>
            <a:ext cx="4122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6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6449131" y="5814501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962400" y="645004"/>
            <a:ext cx="126188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/>
              <a:t>出边表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176" grpId="0"/>
      <p:bldP spid="176" grpId="1"/>
      <p:bldP spid="177" grpId="0"/>
      <p:bldP spid="177" grpId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2" grpId="0"/>
      <p:bldP spid="72" grpId="1"/>
      <p:bldP spid="73" grpId="0" animBg="1"/>
      <p:bldP spid="74" grpId="0" animBg="1"/>
      <p:bldP spid="75" grpId="0"/>
      <p:bldP spid="75" grpId="1"/>
      <p:bldP spid="76" grpId="0"/>
      <p:bldP spid="76" grpId="1"/>
      <p:bldP spid="82" grpId="0"/>
      <p:bldP spid="86" grpId="0"/>
      <p:bldP spid="87" grpId="0" animBg="1"/>
      <p:bldP spid="87" grpId="1" animBg="1"/>
      <p:bldP spid="88" grpId="0"/>
      <p:bldP spid="89" grpId="0" animBg="1"/>
      <p:bldP spid="90" grpId="0" animBg="1"/>
      <p:bldP spid="91" grpId="0"/>
      <p:bldP spid="91" grpId="1"/>
      <p:bldP spid="92" grpId="0"/>
      <p:bldP spid="93" grpId="0" animBg="1"/>
      <p:bldP spid="94" grpId="0" animBg="1"/>
      <p:bldP spid="95" grpId="0"/>
      <p:bldP spid="95" grpId="1"/>
      <p:bldP spid="96" grpId="0"/>
      <p:bldP spid="97" grpId="0" animBg="1"/>
      <p:bldP spid="98" grpId="0"/>
      <p:bldP spid="98" grpId="1"/>
      <p:bldP spid="99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228600" y="1143000"/>
            <a:ext cx="4572000" cy="5715000"/>
          </a:xfrm>
          <a:prstGeom prst="rect">
            <a:avLst/>
          </a:prstGeom>
          <a:solidFill>
            <a:srgbClr val="FFFFA7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EdgeNode</a:t>
            </a:r>
            <a:r>
              <a:rPr lang="en-US" altLang="zh-CN" sz="3000" kern="0" dirty="0"/>
              <a:t> *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</a:rPr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EdgeNode</a:t>
            </a:r>
            <a:r>
              <a:rPr lang="en-US" altLang="zh-CN" sz="3000" kern="0" dirty="0"/>
              <a:t> *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</a:rPr>
              <a:t>; 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 err="1"/>
              <a:t>struct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EdgeNode</a:t>
            </a:r>
            <a:endParaRPr lang="en-US" altLang="zh-CN" sz="3000" kern="0" dirty="0"/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{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endvex</a:t>
            </a:r>
            <a:r>
              <a:rPr lang="en-US" altLang="zh-CN" sz="3000" kern="0" dirty="0"/>
              <a:t>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weight;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PEdgeNode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nextedge</a:t>
            </a:r>
            <a:r>
              <a:rPr lang="en-US" altLang="zh-CN" sz="3000" kern="0" dirty="0"/>
              <a:t>;    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} ; </a:t>
            </a:r>
            <a:endParaRPr lang="zh-CN" altLang="en-US" sz="3000" dirty="0">
              <a:solidFill>
                <a:srgbClr val="008000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实现</a:t>
            </a:r>
            <a:r>
              <a:rPr lang="en-US" altLang="zh-CN" dirty="0">
                <a:ea typeface="黑体" pitchFamily="2" charset="-122"/>
              </a:rPr>
              <a:t>1(</a:t>
            </a:r>
            <a:r>
              <a:rPr lang="zh-CN" altLang="en-US" dirty="0">
                <a:ea typeface="黑体" pitchFamily="2" charset="-122"/>
              </a:rPr>
              <a:t>出边表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4800600" y="1143000"/>
            <a:ext cx="4343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{   </a:t>
            </a:r>
            <a:r>
              <a:rPr lang="en-US" altLang="zh-CN" sz="3000" kern="0" dirty="0">
                <a:solidFill>
                  <a:srgbClr val="0000CC"/>
                </a:solidFill>
              </a:rPr>
              <a:t>char</a:t>
            </a:r>
            <a:r>
              <a:rPr lang="en-US" altLang="zh-CN" sz="3000" kern="0" dirty="0"/>
              <a:t> vertex;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</a:t>
            </a:r>
            <a:r>
              <a:rPr lang="en-US" altLang="zh-CN" sz="3000" kern="0" dirty="0">
                <a:solidFill>
                  <a:srgbClr val="0000CC"/>
                </a:solidFill>
              </a:rPr>
              <a:t>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</a:rPr>
              <a:t>  </a:t>
            </a:r>
            <a:r>
              <a:rPr lang="en-US" altLang="zh-CN" sz="3000" kern="0" dirty="0" err="1"/>
              <a:t>edgelist</a:t>
            </a:r>
            <a:r>
              <a:rPr lang="en-US" altLang="zh-CN" sz="3000" kern="0" dirty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}  </a:t>
            </a:r>
            <a:r>
              <a:rPr lang="en-US" altLang="zh-CN" sz="3000" kern="0" dirty="0" err="1"/>
              <a:t>vexNode</a:t>
            </a:r>
            <a:r>
              <a:rPr lang="en-US" altLang="zh-CN" sz="3000" kern="0" dirty="0"/>
              <a:t>; </a:t>
            </a:r>
            <a:endParaRPr lang="en-US" altLang="zh-CN" sz="3000" dirty="0"/>
          </a:p>
          <a:p>
            <a:pPr lvl="0" algn="just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/>
              <a:t> </a:t>
            </a: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{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en-US" altLang="zh-CN" sz="3000" kern="0" dirty="0" err="1"/>
              <a:t>vexNum</a:t>
            </a:r>
            <a:r>
              <a:rPr lang="en-US" altLang="zh-CN" sz="3000" kern="0" dirty="0"/>
              <a:t>, </a:t>
            </a:r>
            <a:r>
              <a:rPr lang="en-US" altLang="zh-CN" sz="3000" kern="0" dirty="0" err="1"/>
              <a:t>arcNum</a:t>
            </a:r>
            <a:r>
              <a:rPr lang="en-US" altLang="zh-CN" sz="3000" kern="0" dirty="0"/>
              <a:t>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VexNode</a:t>
            </a:r>
            <a:r>
              <a:rPr lang="en-US" altLang="zh-CN" sz="3000" kern="0" dirty="0"/>
              <a:t>  </a:t>
            </a:r>
            <a:r>
              <a:rPr lang="en-US" altLang="zh-CN" sz="3000" kern="0" dirty="0" err="1"/>
              <a:t>vexs</a:t>
            </a:r>
            <a:r>
              <a:rPr lang="en-US" altLang="zh-CN" sz="3000" kern="0" dirty="0"/>
              <a:t>[VN];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}   </a:t>
            </a:r>
            <a:r>
              <a:rPr lang="en-US" altLang="zh-CN" sz="3000" kern="0" dirty="0" err="1">
                <a:solidFill>
                  <a:srgbClr val="C00000"/>
                </a:solidFill>
              </a:rPr>
              <a:t>GraphList</a:t>
            </a:r>
            <a:r>
              <a:rPr lang="en-US" altLang="zh-CN" sz="3000" kern="0" dirty="0">
                <a:solidFill>
                  <a:srgbClr val="C00000"/>
                </a:solidFill>
              </a:rPr>
              <a:t>; 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6800" y="57150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出边表结点类型</a:t>
            </a:r>
            <a:r>
              <a:rPr lang="en-US" altLang="zh-CN" kern="0" dirty="0">
                <a:solidFill>
                  <a:srgbClr val="008000"/>
                </a:solidFill>
              </a:rPr>
              <a:t> 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5105400" y="5638800"/>
            <a:ext cx="39741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图结构：个数、顶点表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10400" y="2895600"/>
            <a:ext cx="217880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 flipH="1">
            <a:off x="7620000" y="2743200"/>
            <a:ext cx="152400" cy="3048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0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</a:rPr>
              <a:t>//</a:t>
            </a:r>
            <a:r>
              <a:rPr lang="zh-CN" altLang="en-US" sz="3000" kern="0" dirty="0">
                <a:solidFill>
                  <a:srgbClr val="C00000"/>
                </a:solidFill>
              </a:rPr>
              <a:t>计算入度，数组</a:t>
            </a:r>
            <a:r>
              <a:rPr lang="en-US" altLang="zh-CN" sz="3000" kern="0" dirty="0" err="1">
                <a:solidFill>
                  <a:srgbClr val="C00000"/>
                </a:solidFill>
              </a:rPr>
              <a:t>indegree</a:t>
            </a:r>
            <a:endParaRPr lang="en-US" altLang="zh-CN" sz="3000" kern="0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void </a:t>
            </a:r>
            <a:r>
              <a:rPr lang="en-US" altLang="zh-CN" sz="3200" kern="0" dirty="0" err="1"/>
              <a:t>findInDegree</a:t>
            </a:r>
            <a:r>
              <a:rPr lang="en-US" altLang="zh-CN" sz="3200" kern="0" dirty="0"/>
              <a:t>(</a:t>
            </a:r>
            <a:r>
              <a:rPr lang="en-US" altLang="zh-CN" sz="3200" kern="0" dirty="0" err="1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>
                <a:solidFill>
                  <a:srgbClr val="0000CC"/>
                </a:solidFill>
              </a:rPr>
              <a:t> *</a:t>
            </a:r>
            <a:r>
              <a:rPr lang="en-US" altLang="zh-CN" sz="3200" kern="0" dirty="0"/>
              <a:t>g,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>
                <a:solidFill>
                  <a:srgbClr val="0000CC"/>
                </a:solidFill>
              </a:rPr>
              <a:t> *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{ 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200" kern="0" dirty="0">
                <a:latin typeface="+mn-lt"/>
              </a:rPr>
              <a:t> 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;       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</a:rPr>
              <a:t>Edgelist</a:t>
            </a:r>
            <a:r>
              <a:rPr lang="en-US" altLang="zh-CN" sz="3200" kern="0" dirty="0">
                <a:latin typeface="+mn-lt"/>
              </a:rPr>
              <a:t>  p;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for (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=0; 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&lt;VN; 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++)    </a:t>
            </a:r>
            <a:r>
              <a:rPr lang="en-US" altLang="zh-CN" sz="3200" kern="0" dirty="0" err="1">
                <a:latin typeface="+mn-lt"/>
              </a:rPr>
              <a:t>indegree</a:t>
            </a:r>
            <a:r>
              <a:rPr lang="en-US" altLang="zh-CN" sz="3200" kern="0" dirty="0">
                <a:latin typeface="+mn-lt"/>
              </a:rPr>
              <a:t>[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] =0;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for(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=0; 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&lt;VN; 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p= g-&gt;</a:t>
            </a:r>
            <a:r>
              <a:rPr lang="en-US" altLang="zh-CN" sz="3200" kern="0" dirty="0" err="1">
                <a:latin typeface="+mn-lt"/>
              </a:rPr>
              <a:t>vexs</a:t>
            </a:r>
            <a:r>
              <a:rPr lang="en-US" altLang="zh-CN" sz="3200" kern="0" dirty="0">
                <a:latin typeface="+mn-lt"/>
              </a:rPr>
              <a:t>[</a:t>
            </a:r>
            <a:r>
              <a:rPr lang="en-US" altLang="zh-CN" sz="3200" kern="0" dirty="0" err="1">
                <a:latin typeface="+mn-lt"/>
              </a:rPr>
              <a:t>i</a:t>
            </a:r>
            <a:r>
              <a:rPr lang="en-US" altLang="zh-CN" sz="3200" kern="0" dirty="0">
                <a:latin typeface="+mn-lt"/>
              </a:rPr>
              <a:t>].</a:t>
            </a:r>
            <a:r>
              <a:rPr lang="en-US" altLang="zh-CN" sz="3200" kern="0" dirty="0" err="1">
                <a:latin typeface="+mn-lt"/>
              </a:rPr>
              <a:t>edgelist</a:t>
            </a:r>
            <a:r>
              <a:rPr lang="en-US" altLang="zh-CN" sz="3200" kern="0" dirty="0">
                <a:latin typeface="+mn-lt"/>
              </a:rPr>
              <a:t>;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while( p ) 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++ </a:t>
            </a:r>
            <a:r>
              <a:rPr lang="en-US" altLang="zh-CN" sz="3200" kern="0" dirty="0" err="1">
                <a:latin typeface="+mn-lt"/>
              </a:rPr>
              <a:t>indegree</a:t>
            </a:r>
            <a:r>
              <a:rPr lang="en-US" altLang="zh-CN" sz="3200" kern="0" dirty="0">
                <a:latin typeface="+mn-lt"/>
              </a:rPr>
              <a:t>[ 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p-&gt;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endvex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3200" kern="0" dirty="0">
                <a:latin typeface="+mn-lt"/>
              </a:rPr>
              <a:t>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p= p-&gt;</a:t>
            </a:r>
            <a:r>
              <a:rPr lang="en-US" altLang="zh-CN" sz="3200" kern="0" dirty="0" err="1">
                <a:latin typeface="+mn-lt"/>
              </a:rPr>
              <a:t>nextedge</a:t>
            </a:r>
            <a:r>
              <a:rPr lang="en-US" altLang="zh-CN" sz="3200" kern="0" dirty="0">
                <a:latin typeface="+mn-lt"/>
              </a:rPr>
              <a:t>; 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en-US" altLang="zh-CN" sz="3200" kern="0" dirty="0">
                <a:solidFill>
                  <a:srgbClr val="FF0000"/>
                </a:solidFill>
                <a:latin typeface="+mn-lt"/>
              </a:rPr>
              <a:t>}</a:t>
            </a:r>
          </a:p>
          <a:p>
            <a:pPr marL="72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3400" y="1752600"/>
            <a:ext cx="328006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</a:rPr>
              <a:t>或 </a:t>
            </a:r>
            <a:r>
              <a:rPr lang="en-US" altLang="zh-CN" kern="0" dirty="0" err="1">
                <a:solidFill>
                  <a:srgbClr val="008000"/>
                </a:solidFill>
              </a:rPr>
              <a:t>PEdgeNode</a:t>
            </a:r>
            <a:r>
              <a:rPr lang="en-US" altLang="zh-CN" kern="0" dirty="0">
                <a:solidFill>
                  <a:srgbClr val="008000"/>
                </a:solidFill>
              </a:rPr>
              <a:t> p;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42491" y="3581400"/>
            <a:ext cx="299633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取得边表头指针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20120" y="4226404"/>
            <a:ext cx="531428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 </a:t>
            </a:r>
            <a:r>
              <a:rPr lang="zh-CN" altLang="en-US" kern="0" dirty="0">
                <a:solidFill>
                  <a:srgbClr val="990099"/>
                </a:solidFill>
              </a:rPr>
              <a:t>遍历</a:t>
            </a:r>
            <a:r>
              <a:rPr lang="en-US" altLang="zh-CN" kern="0" dirty="0">
                <a:solidFill>
                  <a:srgbClr val="990099"/>
                </a:solidFill>
              </a:rPr>
              <a:t>1</a:t>
            </a:r>
            <a:r>
              <a:rPr lang="zh-CN" altLang="en-US" kern="0" dirty="0">
                <a:solidFill>
                  <a:srgbClr val="990099"/>
                </a:solidFill>
              </a:rPr>
              <a:t>条单链表（出边表）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9600" y="35052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>
                <a:solidFill>
                  <a:srgbClr val="FF0000"/>
                </a:solidFill>
              </a:rPr>
              <a:t>{</a:t>
            </a:r>
            <a:endParaRPr lang="zh-CN" altLang="en-US" sz="3200" dirty="0"/>
          </a:p>
        </p:txBody>
      </p:sp>
      <p:sp>
        <p:nvSpPr>
          <p:cNvPr id="14" name="矩形 13"/>
          <p:cNvSpPr/>
          <p:nvPr/>
        </p:nvSpPr>
        <p:spPr>
          <a:xfrm>
            <a:off x="1430076" y="4686579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{</a:t>
            </a:r>
            <a:endParaRPr lang="zh-CN" altLang="en-US" sz="3200" dirty="0"/>
          </a:p>
        </p:txBody>
      </p:sp>
      <p:sp>
        <p:nvSpPr>
          <p:cNvPr id="15" name="矩形 14"/>
          <p:cNvSpPr/>
          <p:nvPr/>
        </p:nvSpPr>
        <p:spPr>
          <a:xfrm>
            <a:off x="5791200" y="5334000"/>
            <a:ext cx="43633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} 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4114800" y="2950458"/>
            <a:ext cx="339548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依次遍历</a:t>
            </a:r>
            <a:r>
              <a:rPr lang="en-US" altLang="zh-CN" kern="0" dirty="0">
                <a:solidFill>
                  <a:srgbClr val="0000CC"/>
                </a:solidFill>
              </a:rPr>
              <a:t>VN</a:t>
            </a:r>
            <a:r>
              <a:rPr lang="zh-CN" altLang="en-US" kern="0" dirty="0">
                <a:solidFill>
                  <a:srgbClr val="0000CC"/>
                </a:solidFill>
              </a:rPr>
              <a:t>条边表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8000" y="4800600"/>
            <a:ext cx="2514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设置入度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  <p:bldP spid="16" grpId="0"/>
      <p:bldP spid="1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</a:rPr>
              <a:t>// </a:t>
            </a:r>
            <a:r>
              <a:rPr lang="zh-CN" altLang="en-US" sz="3000" kern="0" dirty="0">
                <a:solidFill>
                  <a:srgbClr val="C00000"/>
                </a:solidFill>
              </a:rPr>
              <a:t>拓扑排序</a:t>
            </a:r>
            <a:endParaRPr lang="en-US" altLang="zh-CN" sz="3000" kern="0" dirty="0">
              <a:solidFill>
                <a:srgbClr val="C00000"/>
              </a:solidFill>
            </a:endParaRP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topoSort</a:t>
            </a:r>
            <a:r>
              <a:rPr lang="en-US" altLang="zh-CN" sz="3200" kern="0" dirty="0"/>
              <a:t>(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>
                <a:solidFill>
                  <a:srgbClr val="0000CC"/>
                </a:solidFill>
              </a:rPr>
              <a:t> *</a:t>
            </a:r>
            <a:r>
              <a:rPr lang="en-US" altLang="zh-CN" sz="3200" kern="0" dirty="0"/>
              <a:t> G,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/>
              <a:t>ptopo</a:t>
            </a:r>
            <a:r>
              <a:rPr lang="en-US" altLang="zh-CN" sz="3200" kern="0" dirty="0"/>
              <a:t>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, k,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[VN], count=0;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PSeqStack</a:t>
            </a:r>
            <a:r>
              <a:rPr lang="en-US" altLang="zh-CN" sz="3200" kern="0" dirty="0"/>
              <a:t>  s =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createEmptyStack_seq</a:t>
            </a:r>
            <a:r>
              <a:rPr lang="en-US" altLang="zh-CN" sz="3200" kern="0" dirty="0"/>
              <a:t>(VN);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PEdegeNode</a:t>
            </a:r>
            <a:r>
              <a:rPr lang="en-US" altLang="zh-CN" sz="3200" kern="0" dirty="0"/>
              <a:t> p;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/>
              <a:t>(G,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for(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&lt;VN;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if(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]==0)     </a:t>
            </a:r>
            <a:r>
              <a:rPr lang="en-US" altLang="zh-CN" sz="3200" kern="0" dirty="0">
                <a:solidFill>
                  <a:srgbClr val="C00000"/>
                </a:solidFill>
              </a:rPr>
              <a:t>push</a:t>
            </a:r>
            <a:r>
              <a:rPr lang="en-US" altLang="zh-CN" sz="3200" kern="0" dirty="0"/>
              <a:t>(s,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);</a:t>
            </a: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 //</a:t>
            </a:r>
            <a:r>
              <a:rPr lang="zh-CN" altLang="en-US" sz="3000" kern="0" dirty="0">
                <a:solidFill>
                  <a:srgbClr val="0000CC"/>
                </a:solidFill>
              </a:rPr>
              <a:t>接下来，</a:t>
            </a:r>
            <a:r>
              <a:rPr lang="en-US" altLang="zh-CN" sz="3000" kern="0" dirty="0">
                <a:solidFill>
                  <a:srgbClr val="0000CC"/>
                </a:solidFill>
              </a:rPr>
              <a:t>while</a:t>
            </a:r>
            <a:r>
              <a:rPr lang="zh-CN" altLang="en-US" sz="3000" kern="0" dirty="0">
                <a:solidFill>
                  <a:srgbClr val="0000CC"/>
                </a:solidFill>
              </a:rPr>
              <a:t>栈不空，删除栈顶及其出边</a:t>
            </a:r>
            <a:r>
              <a:rPr lang="en-US" altLang="zh-CN" sz="3000" kern="0" dirty="0">
                <a:solidFill>
                  <a:srgbClr val="0000CC"/>
                </a:solidFill>
              </a:rPr>
              <a:t>…</a:t>
            </a:r>
          </a:p>
        </p:txBody>
      </p:sp>
      <p:sp>
        <p:nvSpPr>
          <p:cNvPr id="11" name="矩形 10"/>
          <p:cNvSpPr/>
          <p:nvPr/>
        </p:nvSpPr>
        <p:spPr>
          <a:xfrm>
            <a:off x="4210721" y="4298757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初始，入度为</a:t>
            </a:r>
            <a:r>
              <a:rPr lang="en-US" altLang="zh-CN" kern="0" dirty="0">
                <a:solidFill>
                  <a:srgbClr val="990099"/>
                </a:solidFill>
              </a:rPr>
              <a:t>0</a:t>
            </a:r>
            <a:r>
              <a:rPr lang="zh-CN" altLang="en-US" kern="0" dirty="0">
                <a:solidFill>
                  <a:srgbClr val="990099"/>
                </a:solidFill>
              </a:rPr>
              <a:t>者进栈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15001" y="3657600"/>
            <a:ext cx="3657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86200" y="3048000"/>
            <a:ext cx="36576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边表结点指针</a:t>
            </a:r>
            <a:r>
              <a:rPr lang="en-US" altLang="zh-CN" kern="0" dirty="0">
                <a:solidFill>
                  <a:srgbClr val="008000"/>
                </a:solidFill>
              </a:rPr>
              <a:t>p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781800" y="2057400"/>
            <a:ext cx="2667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建空栈</a:t>
            </a:r>
            <a:r>
              <a:rPr lang="en-US" altLang="zh-CN" kern="0" dirty="0">
                <a:solidFill>
                  <a:srgbClr val="008000"/>
                </a:solidFill>
              </a:rPr>
              <a:t>s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>
                <a:ea typeface="黑体" pitchFamily="2" charset="-122"/>
              </a:rPr>
              <a:t>无向图的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连通分量：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                极大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最大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连通子图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极大：</a:t>
            </a:r>
            <a:endParaRPr lang="en-US" altLang="zh-CN" sz="3200" kern="0" dirty="0">
              <a:solidFill>
                <a:srgbClr val="C00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新子图不连通；</a:t>
            </a:r>
            <a:endParaRPr lang="en-US" altLang="zh-CN" sz="32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不连通，则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其连通分量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412" name="Oval 30"/>
          <p:cNvSpPr>
            <a:spLocks noChangeArrowheads="1"/>
          </p:cNvSpPr>
          <p:nvPr/>
        </p:nvSpPr>
        <p:spPr bwMode="auto">
          <a:xfrm>
            <a:off x="5211763" y="39449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7413" name="Oval 30"/>
          <p:cNvSpPr>
            <a:spLocks noChangeArrowheads="1"/>
          </p:cNvSpPr>
          <p:nvPr/>
        </p:nvSpPr>
        <p:spPr bwMode="auto">
          <a:xfrm>
            <a:off x="6888163" y="39592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7414" name="Oval 30"/>
          <p:cNvSpPr>
            <a:spLocks noChangeArrowheads="1"/>
          </p:cNvSpPr>
          <p:nvPr/>
        </p:nvSpPr>
        <p:spPr bwMode="auto">
          <a:xfrm>
            <a:off x="4906963" y="5934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7415" name="直接连接符 16"/>
          <p:cNvCxnSpPr>
            <a:cxnSpLocks noChangeShapeType="1"/>
            <a:stCxn id="17413" idx="5"/>
            <a:endCxn id="17416" idx="0"/>
          </p:cNvCxnSpPr>
          <p:nvPr/>
        </p:nvCxnSpPr>
        <p:spPr bwMode="auto">
          <a:xfrm rot="16200000" flipH="1">
            <a:off x="6952456" y="4755357"/>
            <a:ext cx="1163637" cy="43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16" name="Oval 30"/>
          <p:cNvSpPr>
            <a:spLocks noChangeArrowheads="1"/>
          </p:cNvSpPr>
          <p:nvPr/>
        </p:nvSpPr>
        <p:spPr bwMode="auto">
          <a:xfrm>
            <a:off x="7497763" y="55530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7417" name="直接连接符 28"/>
          <p:cNvCxnSpPr>
            <a:cxnSpLocks noChangeShapeType="1"/>
            <a:stCxn id="17413" idx="2"/>
            <a:endCxn id="17412" idx="6"/>
          </p:cNvCxnSpPr>
          <p:nvPr/>
        </p:nvCxnSpPr>
        <p:spPr bwMode="auto">
          <a:xfrm rot="10800000">
            <a:off x="5715000" y="4197350"/>
            <a:ext cx="11731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8" name="直接连接符 32"/>
          <p:cNvCxnSpPr>
            <a:cxnSpLocks noChangeShapeType="1"/>
            <a:stCxn id="17414" idx="1"/>
            <a:endCxn id="17412" idx="4"/>
          </p:cNvCxnSpPr>
          <p:nvPr/>
        </p:nvCxnSpPr>
        <p:spPr bwMode="auto">
          <a:xfrm rot="5400000" flipH="1" flipV="1">
            <a:off x="4442619" y="4985544"/>
            <a:ext cx="1558925" cy="4841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9" name="直接连接符 32"/>
          <p:cNvCxnSpPr>
            <a:cxnSpLocks noChangeShapeType="1"/>
            <a:stCxn id="17416" idx="2"/>
          </p:cNvCxnSpPr>
          <p:nvPr/>
        </p:nvCxnSpPr>
        <p:spPr bwMode="auto">
          <a:xfrm rot="10800000" flipV="1">
            <a:off x="5410200" y="5805488"/>
            <a:ext cx="208756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0" name="Oval 30"/>
          <p:cNvSpPr>
            <a:spLocks noChangeArrowheads="1"/>
          </p:cNvSpPr>
          <p:nvPr/>
        </p:nvSpPr>
        <p:spPr bwMode="auto">
          <a:xfrm>
            <a:off x="7650163" y="3276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cxnSp>
        <p:nvCxnSpPr>
          <p:cNvPr id="17421" name="直接连接符 28"/>
          <p:cNvCxnSpPr>
            <a:cxnSpLocks noChangeShapeType="1"/>
            <a:stCxn id="17413" idx="7"/>
            <a:endCxn id="17420" idx="3"/>
          </p:cNvCxnSpPr>
          <p:nvPr/>
        </p:nvCxnSpPr>
        <p:spPr bwMode="auto">
          <a:xfrm rot="5400000" flipH="1" flipV="1">
            <a:off x="7358063" y="3667125"/>
            <a:ext cx="325437" cy="404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2" name="Oval 30"/>
          <p:cNvSpPr>
            <a:spLocks noChangeArrowheads="1"/>
          </p:cNvSpPr>
          <p:nvPr/>
        </p:nvSpPr>
        <p:spPr bwMode="auto">
          <a:xfrm>
            <a:off x="6507163" y="5181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K</a:t>
            </a:r>
          </a:p>
        </p:txBody>
      </p:sp>
      <p:sp>
        <p:nvSpPr>
          <p:cNvPr id="17423" name="Oval 30"/>
          <p:cNvSpPr>
            <a:spLocks noChangeArrowheads="1"/>
          </p:cNvSpPr>
          <p:nvPr/>
        </p:nvSpPr>
        <p:spPr bwMode="auto">
          <a:xfrm>
            <a:off x="6049963" y="44196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J</a:t>
            </a:r>
          </a:p>
        </p:txBody>
      </p:sp>
      <p:cxnSp>
        <p:nvCxnSpPr>
          <p:cNvPr id="17424" name="直接连接符 28"/>
          <p:cNvCxnSpPr>
            <a:cxnSpLocks noChangeShapeType="1"/>
            <a:stCxn id="17422" idx="0"/>
            <a:endCxn id="17423" idx="5"/>
          </p:cNvCxnSpPr>
          <p:nvPr/>
        </p:nvCxnSpPr>
        <p:spPr bwMode="auto">
          <a:xfrm rot="16200000" flipV="1">
            <a:off x="6453981" y="4876007"/>
            <a:ext cx="331787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5" name="Oval 30"/>
          <p:cNvSpPr>
            <a:spLocks noChangeArrowheads="1"/>
          </p:cNvSpPr>
          <p:nvPr/>
        </p:nvSpPr>
        <p:spPr bwMode="auto">
          <a:xfrm>
            <a:off x="5668963" y="5410200"/>
            <a:ext cx="503237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H</a:t>
            </a:r>
          </a:p>
        </p:txBody>
      </p:sp>
      <p:cxnSp>
        <p:nvCxnSpPr>
          <p:cNvPr id="17426" name="直接连接符 28"/>
          <p:cNvCxnSpPr>
            <a:cxnSpLocks noChangeShapeType="1"/>
            <a:stCxn id="17425" idx="0"/>
            <a:endCxn id="17423" idx="3"/>
          </p:cNvCxnSpPr>
          <p:nvPr/>
        </p:nvCxnSpPr>
        <p:spPr bwMode="auto">
          <a:xfrm rot="5400000" flipH="1" flipV="1">
            <a:off x="5741988" y="5029200"/>
            <a:ext cx="560387" cy="201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42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944688" y="2568575"/>
            <a:ext cx="7239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向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G*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增加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原图</a:t>
            </a:r>
            <a:r>
              <a:rPr lang="en-US" altLang="zh-CN" sz="3200" kern="0" dirty="0">
                <a:latin typeface="Arial" charset="0"/>
                <a:ea typeface="黑体" pitchFamily="2" charset="-122"/>
                <a:sym typeface="Wingdings" pitchFamily="2" charset="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中的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任意顶点或边</a:t>
            </a:r>
            <a:r>
              <a:rPr lang="zh-CN" altLang="en-US" sz="3200" kern="0" dirty="0">
                <a:latin typeface="Arial" charset="0"/>
                <a:ea typeface="黑体" pitchFamily="2" charset="-122"/>
                <a:sym typeface="Wingdings" pitchFamily="2" charset="2"/>
              </a:rPr>
              <a:t>，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048000" y="4724400"/>
            <a:ext cx="20574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&gt; 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while( </a:t>
            </a:r>
            <a:r>
              <a:rPr lang="en-US" altLang="zh-CN" sz="3200" kern="0" dirty="0">
                <a:solidFill>
                  <a:srgbClr val="C00000"/>
                </a:solidFill>
              </a:rPr>
              <a:t>!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isEmptyStack</a:t>
            </a:r>
            <a:r>
              <a:rPr lang="en-US" altLang="zh-CN" sz="3200" kern="0" dirty="0"/>
              <a:t>(s) 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</a:t>
            </a:r>
            <a:r>
              <a:rPr lang="en-US" altLang="zh-CN" sz="3200" kern="0" dirty="0">
                <a:solidFill>
                  <a:srgbClr val="C00000"/>
                </a:solidFill>
              </a:rPr>
              <a:t>top</a:t>
            </a:r>
            <a:r>
              <a:rPr lang="en-US" altLang="zh-CN" sz="3200" kern="0" dirty="0"/>
              <a:t>(s);    </a:t>
            </a:r>
            <a:r>
              <a:rPr lang="en-US" altLang="zh-CN" sz="3200" kern="0" dirty="0" err="1"/>
              <a:t>ptopo</a:t>
            </a:r>
            <a:r>
              <a:rPr lang="en-US" altLang="zh-CN" sz="3200" kern="0" dirty="0"/>
              <a:t>[count ++]=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;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</a:t>
            </a:r>
            <a:r>
              <a:rPr lang="en-US" altLang="zh-CN" sz="3200" kern="0" dirty="0">
                <a:solidFill>
                  <a:srgbClr val="C00000"/>
                </a:solidFill>
              </a:rPr>
              <a:t>pop</a:t>
            </a:r>
            <a:r>
              <a:rPr lang="en-US" altLang="zh-CN" sz="3200" kern="0" dirty="0"/>
              <a:t>(s);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while(p != null)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k=p-&gt;</a:t>
            </a:r>
            <a:r>
              <a:rPr lang="en-US" altLang="zh-CN" sz="3200" kern="0" dirty="0" err="1"/>
              <a:t>endvex</a:t>
            </a:r>
            <a:r>
              <a:rPr lang="en-US" altLang="zh-CN" sz="3200" kern="0" dirty="0"/>
              <a:t>;  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>
                <a:solidFill>
                  <a:srgbClr val="990099"/>
                </a:solidFill>
              </a:rPr>
              <a:t>[k]--;    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if(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[k]==0 )   </a:t>
            </a:r>
            <a:r>
              <a:rPr lang="en-US" altLang="zh-CN" sz="3200" kern="0" dirty="0">
                <a:solidFill>
                  <a:srgbClr val="C00000"/>
                </a:solidFill>
              </a:rPr>
              <a:t>push</a:t>
            </a:r>
            <a:r>
              <a:rPr lang="en-US" altLang="zh-CN" sz="3200" kern="0" dirty="0"/>
              <a:t>(s, k);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p=p-&gt;</a:t>
            </a:r>
            <a:r>
              <a:rPr lang="en-US" altLang="zh-CN" sz="3200" kern="0" dirty="0" err="1"/>
              <a:t>nextedge</a:t>
            </a:r>
            <a:r>
              <a:rPr lang="en-US" altLang="zh-CN" sz="3200" kern="0" dirty="0"/>
              <a:t>;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}</a:t>
            </a:r>
          </a:p>
          <a:p>
            <a:pPr marL="72000" algn="just">
              <a:lnSpc>
                <a:spcPct val="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if(count&lt;VN)    return 0;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else                 return 1;  }</a:t>
            </a:r>
            <a:endParaRPr lang="en-US" altLang="zh-CN" sz="3000" kern="0" dirty="0"/>
          </a:p>
        </p:txBody>
      </p:sp>
      <p:sp>
        <p:nvSpPr>
          <p:cNvPr id="3" name="矩形 2"/>
          <p:cNvSpPr/>
          <p:nvPr/>
        </p:nvSpPr>
        <p:spPr>
          <a:xfrm>
            <a:off x="6248400" y="1350258"/>
            <a:ext cx="2895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 </a:t>
            </a:r>
            <a:r>
              <a:rPr lang="en-US" altLang="zh-CN" kern="0" dirty="0" err="1">
                <a:solidFill>
                  <a:srgbClr val="0000CC"/>
                </a:solidFill>
              </a:rPr>
              <a:t>i</a:t>
            </a:r>
            <a:r>
              <a:rPr lang="zh-CN" altLang="en-US" kern="0" dirty="0">
                <a:solidFill>
                  <a:srgbClr val="0000CC"/>
                </a:solidFill>
              </a:rPr>
              <a:t>取栈顶入</a:t>
            </a:r>
            <a:r>
              <a:rPr lang="en-US" altLang="zh-CN" kern="0" dirty="0" err="1">
                <a:solidFill>
                  <a:srgbClr val="0000CC"/>
                </a:solidFill>
              </a:rPr>
              <a:t>ptopo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37078" y="1872000"/>
            <a:ext cx="437812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p= </a:t>
            </a:r>
            <a:r>
              <a:rPr lang="en-US" altLang="zh-CN" sz="3200" kern="0" dirty="0">
                <a:solidFill>
                  <a:srgbClr val="990099"/>
                </a:solidFill>
              </a:rPr>
              <a:t>G-&gt;</a:t>
            </a:r>
            <a:r>
              <a:rPr lang="en-US" altLang="zh-CN" sz="3200" kern="0" dirty="0" err="1">
                <a:solidFill>
                  <a:srgbClr val="990099"/>
                </a:solidFill>
              </a:rPr>
              <a:t>vexs</a:t>
            </a:r>
            <a:r>
              <a:rPr lang="en-US" altLang="zh-CN" sz="3200" kern="0" dirty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</a:rPr>
              <a:t>].</a:t>
            </a:r>
            <a:r>
              <a:rPr lang="en-US" altLang="zh-CN" sz="3200" kern="0" dirty="0" err="1">
                <a:solidFill>
                  <a:srgbClr val="990099"/>
                </a:solidFill>
              </a:rPr>
              <a:t>edgelist</a:t>
            </a:r>
            <a:r>
              <a:rPr lang="en-US" altLang="zh-CN" sz="3200" kern="0" dirty="0">
                <a:solidFill>
                  <a:srgbClr val="990099"/>
                </a:solidFill>
              </a:rPr>
              <a:t>;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4000" y="3010179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 { 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3886200" y="2550004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“删”出边、新入度为</a:t>
            </a:r>
            <a:r>
              <a:rPr lang="en-US" altLang="zh-CN" kern="0" dirty="0">
                <a:solidFill>
                  <a:srgbClr val="0000CC"/>
                </a:solidFill>
              </a:rPr>
              <a:t>0</a:t>
            </a:r>
            <a:r>
              <a:rPr lang="zh-CN" altLang="en-US" kern="0" dirty="0">
                <a:solidFill>
                  <a:srgbClr val="0000CC"/>
                </a:solidFill>
              </a:rPr>
              <a:t>者进栈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9200" y="5218093"/>
            <a:ext cx="4267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若所有顶点已计入拓扑序列，即进入</a:t>
            </a:r>
            <a:r>
              <a:rPr lang="en-US" altLang="zh-CN" kern="0" dirty="0" err="1">
                <a:solidFill>
                  <a:srgbClr val="008000"/>
                </a:solidFill>
              </a:rPr>
              <a:t>ptopo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4000" y="1219200"/>
            <a:ext cx="55015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 {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7086600" y="1940404"/>
            <a:ext cx="2057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取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zh-CN" altLang="en-US" kern="0" dirty="0">
                <a:solidFill>
                  <a:srgbClr val="990099"/>
                </a:solidFill>
              </a:rPr>
              <a:t>的边表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04800" y="457200"/>
            <a:ext cx="4495800" cy="525721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top: </a:t>
            </a:r>
            <a:r>
              <a:rPr lang="zh-CN" altLang="en-US" kern="0" dirty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>
                <a:solidFill>
                  <a:schemeClr val="bg1"/>
                </a:solidFill>
              </a:rPr>
              <a:t>vexs</a:t>
            </a:r>
            <a:r>
              <a:rPr lang="zh-CN" altLang="en-US" kern="0" dirty="0">
                <a:solidFill>
                  <a:schemeClr val="bg1"/>
                </a:solidFill>
              </a:rPr>
              <a:t>中的下标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-58370" y="863025"/>
            <a:ext cx="173477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FF0000"/>
                </a:solidFill>
              </a:rPr>
              <a:t>初</a:t>
            </a:r>
            <a:r>
              <a:rPr lang="en-US" altLang="zh-CN" sz="2600" kern="0" dirty="0">
                <a:solidFill>
                  <a:srgbClr val="FF0000"/>
                </a:solidFill>
              </a:rPr>
              <a:t>: </a:t>
            </a:r>
            <a:r>
              <a:rPr lang="en-US" altLang="zh-CN" kern="0" dirty="0">
                <a:solidFill>
                  <a:srgbClr val="FF0000"/>
                </a:solidFill>
              </a:rPr>
              <a:t>top=-1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拓扑排序</a:t>
            </a:r>
            <a:r>
              <a:rPr lang="en-US" altLang="zh-CN" kern="0" dirty="0">
                <a:solidFill>
                  <a:srgbClr val="FF0000"/>
                </a:solidFill>
              </a:rPr>
              <a:t>(P318</a:t>
            </a:r>
            <a:r>
              <a:rPr lang="zh-CN" altLang="en-US" kern="0" dirty="0">
                <a:solidFill>
                  <a:srgbClr val="FF0000"/>
                </a:solidFill>
              </a:rPr>
              <a:t>算法</a:t>
            </a:r>
            <a:r>
              <a:rPr lang="en-US" altLang="zh-CN" kern="0" dirty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990099"/>
                </a:solidFill>
              </a:rPr>
              <a:t>  不申请栈</a:t>
            </a:r>
            <a:r>
              <a:rPr lang="en-US" altLang="zh-CN" kern="0" dirty="0">
                <a:solidFill>
                  <a:srgbClr val="990099"/>
                </a:solidFill>
              </a:rPr>
              <a:t>, </a:t>
            </a:r>
            <a:r>
              <a:rPr lang="zh-CN" altLang="en-US" kern="0" dirty="0">
                <a:solidFill>
                  <a:srgbClr val="990099"/>
                </a:solidFill>
              </a:rPr>
              <a:t>由</a:t>
            </a:r>
            <a:r>
              <a:rPr lang="en-US" altLang="zh-CN" kern="0" dirty="0" err="1">
                <a:solidFill>
                  <a:srgbClr val="990099"/>
                </a:solidFill>
              </a:rPr>
              <a:t>indegree</a:t>
            </a:r>
            <a:r>
              <a:rPr lang="zh-CN" altLang="en-US" kern="0" dirty="0">
                <a:solidFill>
                  <a:srgbClr val="990099"/>
                </a:solidFill>
              </a:rPr>
              <a:t>兼任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86200" y="1447800"/>
            <a:ext cx="5257800" cy="511524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en-US" altLang="zh-CN" kern="0" dirty="0" err="1">
                <a:sym typeface="Wingdings" pitchFamily="2" charset="2"/>
              </a:rPr>
              <a:t>indegree</a:t>
            </a:r>
            <a:r>
              <a:rPr lang="en-US" altLang="zh-CN" kern="0" dirty="0">
                <a:sym typeface="Wingdings" pitchFamily="2" charset="2"/>
              </a:rPr>
              <a:t>[</a:t>
            </a:r>
            <a:r>
              <a:rPr lang="en-US" altLang="zh-CN" kern="0" dirty="0" err="1">
                <a:sym typeface="Wingdings" pitchFamily="2" charset="2"/>
              </a:rPr>
              <a:t>i</a:t>
            </a:r>
            <a:r>
              <a:rPr lang="en-US" altLang="zh-CN" kern="0" dirty="0">
                <a:sym typeface="Wingdings" pitchFamily="2" charset="2"/>
              </a:rPr>
              <a:t>]</a:t>
            </a:r>
            <a:r>
              <a:rPr lang="zh-CN" altLang="en-US" kern="0" dirty="0">
                <a:sym typeface="Wingdings" pitchFamily="2" charset="2"/>
              </a:rPr>
              <a:t>取值情况：</a:t>
            </a:r>
            <a:endParaRPr lang="en-US" altLang="zh-CN" kern="0" dirty="0"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886200" y="1997738"/>
            <a:ext cx="4572000" cy="10402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1. </a:t>
            </a:r>
            <a:r>
              <a:rPr lang="zh-CN" altLang="en-US" kern="0" dirty="0">
                <a:solidFill>
                  <a:srgbClr val="0000CC"/>
                </a:solidFill>
              </a:rPr>
              <a:t>当 </a:t>
            </a:r>
            <a:r>
              <a:rPr lang="en-US" altLang="zh-CN" kern="0" dirty="0" err="1">
                <a:solidFill>
                  <a:srgbClr val="0000CC"/>
                </a:solidFill>
              </a:rPr>
              <a:t>i</a:t>
            </a:r>
            <a:r>
              <a:rPr lang="en-US" altLang="zh-CN" kern="0" dirty="0">
                <a:solidFill>
                  <a:srgbClr val="0000CC"/>
                </a:solidFill>
              </a:rPr>
              <a:t> </a:t>
            </a:r>
            <a:r>
              <a:rPr lang="zh-CN" altLang="en-US" kern="0" dirty="0">
                <a:solidFill>
                  <a:srgbClr val="0000CC"/>
                </a:solidFill>
              </a:rPr>
              <a:t>进栈之前：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zh-CN" altLang="en-US" kern="0" dirty="0"/>
              <a:t>顶点</a:t>
            </a:r>
            <a:r>
              <a:rPr lang="en-US" altLang="zh-CN" kern="0" dirty="0" err="1"/>
              <a:t>i</a:t>
            </a:r>
            <a:r>
              <a:rPr lang="zh-CN" altLang="en-US" kern="0" dirty="0"/>
              <a:t>的入度</a:t>
            </a:r>
            <a:endParaRPr lang="en-US" altLang="zh-CN" kern="0" dirty="0"/>
          </a:p>
        </p:txBody>
      </p:sp>
      <p:sp>
        <p:nvSpPr>
          <p:cNvPr id="107" name="矩形 106"/>
          <p:cNvSpPr/>
          <p:nvPr/>
        </p:nvSpPr>
        <p:spPr>
          <a:xfrm>
            <a:off x="3886200" y="3024000"/>
            <a:ext cx="5257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进栈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C00000"/>
                </a:solidFill>
              </a:rPr>
              <a:t>    </a:t>
            </a:r>
            <a:r>
              <a:rPr lang="zh-CN" altLang="en-US" kern="0" dirty="0">
                <a:solidFill>
                  <a:srgbClr val="990099"/>
                </a:solidFill>
              </a:rPr>
              <a:t>当顶点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zh-CN" altLang="en-US" kern="0" dirty="0">
                <a:solidFill>
                  <a:srgbClr val="990099"/>
                </a:solidFill>
              </a:rPr>
              <a:t>入度为</a:t>
            </a:r>
            <a:r>
              <a:rPr lang="en-US" altLang="zh-CN" kern="0" dirty="0">
                <a:solidFill>
                  <a:srgbClr val="990099"/>
                </a:solidFill>
              </a:rPr>
              <a:t>0</a:t>
            </a:r>
            <a:r>
              <a:rPr lang="zh-CN" altLang="en-US" kern="0" dirty="0">
                <a:solidFill>
                  <a:srgbClr val="990099"/>
                </a:solidFill>
              </a:rPr>
              <a:t>，需进栈时，</a:t>
            </a:r>
            <a:endParaRPr lang="en-US" altLang="zh-CN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    </a:t>
            </a:r>
            <a:r>
              <a:rPr lang="zh-CN" altLang="en-US" kern="0" dirty="0"/>
              <a:t>令，</a:t>
            </a:r>
            <a:r>
              <a:rPr lang="en-US" altLang="zh-CN" kern="0" dirty="0" err="1"/>
              <a:t>indegree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]=top;  top=</a:t>
            </a:r>
            <a:r>
              <a:rPr lang="en-US" altLang="zh-CN" kern="0" dirty="0" err="1"/>
              <a:t>i</a:t>
            </a:r>
            <a:r>
              <a:rPr lang="en-US" altLang="zh-CN" kern="0" dirty="0"/>
              <a:t>;</a:t>
            </a:r>
          </a:p>
          <a:p>
            <a:pPr marL="514350" indent="-51435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</a:t>
            </a:r>
            <a:r>
              <a:rPr lang="zh-CN" altLang="en-US" kern="0" dirty="0"/>
              <a:t>即，</a:t>
            </a:r>
            <a:r>
              <a:rPr lang="zh-CN" altLang="en-US" kern="0" dirty="0">
                <a:solidFill>
                  <a:srgbClr val="C00000"/>
                </a:solidFill>
              </a:rPr>
              <a:t>先记录上个栈顶的下标，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        </a:t>
            </a:r>
            <a:r>
              <a:rPr lang="zh-CN" altLang="en-US" kern="0" dirty="0">
                <a:solidFill>
                  <a:srgbClr val="C00000"/>
                </a:solidFill>
              </a:rPr>
              <a:t>再进栈</a:t>
            </a:r>
            <a:endParaRPr lang="en-US" altLang="zh-CN" kern="0" dirty="0">
              <a:solidFill>
                <a:srgbClr val="C00000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886200" y="5410200"/>
            <a:ext cx="51054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3. 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当</a:t>
            </a:r>
            <a:r>
              <a:rPr lang="en-US" altLang="zh-CN" kern="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zh-CN" altLang="en-US" kern="0" dirty="0">
                <a:solidFill>
                  <a:srgbClr val="0000CC"/>
                </a:solidFill>
                <a:sym typeface="Wingdings" pitchFamily="2" charset="2"/>
              </a:rPr>
              <a:t>出栈时，即 </a:t>
            </a:r>
            <a:r>
              <a:rPr lang="en-US" altLang="zh-CN" kern="0" dirty="0" err="1">
                <a:solidFill>
                  <a:srgbClr val="0000CC"/>
                </a:solidFill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=top; </a:t>
            </a: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     </a:t>
            </a:r>
            <a:r>
              <a:rPr lang="zh-CN" altLang="en-US" kern="0" dirty="0">
                <a:sym typeface="Wingdings" pitchFamily="2" charset="2"/>
              </a:rPr>
              <a:t>新栈顶：</a:t>
            </a:r>
            <a:r>
              <a:rPr lang="en-US" altLang="zh-CN" kern="0" dirty="0">
                <a:sym typeface="Wingdings" pitchFamily="2" charset="2"/>
              </a:rPr>
              <a:t>top=</a:t>
            </a:r>
            <a:r>
              <a:rPr lang="en-US" altLang="zh-CN" kern="0" dirty="0" err="1">
                <a:sym typeface="Wingdings" pitchFamily="2" charset="2"/>
              </a:rPr>
              <a:t>indegree</a:t>
            </a:r>
            <a:r>
              <a:rPr lang="en-US" altLang="zh-CN" kern="0" dirty="0">
                <a:sym typeface="Wingdings" pitchFamily="2" charset="2"/>
              </a:rPr>
              <a:t>[</a:t>
            </a:r>
            <a:r>
              <a:rPr lang="en-US" altLang="zh-CN" kern="0" dirty="0" err="1">
                <a:sym typeface="Wingdings" pitchFamily="2" charset="2"/>
              </a:rPr>
              <a:t>i</a:t>
            </a:r>
            <a:r>
              <a:rPr lang="en-US" altLang="zh-CN" kern="0" dirty="0">
                <a:sym typeface="Wingdings" pitchFamily="2" charset="2"/>
              </a:rPr>
              <a:t>]</a:t>
            </a:r>
            <a:endParaRPr lang="en-US" altLang="zh-CN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18" grpId="0"/>
      <p:bldP spid="103" grpId="0" animBg="1"/>
      <p:bldP spid="106" grpId="0"/>
      <p:bldP spid="107" grpId="0"/>
      <p:bldP spid="109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81000"/>
            <a:ext cx="91440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533400" y="6107301"/>
            <a:ext cx="8610600" cy="63094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拓扑序列：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744400" y="39730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629400" y="4449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6248400" y="42250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715000" y="521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7"/>
            <a:endCxn id="24" idx="3"/>
          </p:cNvCxnSpPr>
          <p:nvPr/>
        </p:nvCxnSpPr>
        <p:spPr bwMode="auto">
          <a:xfrm rot="5400000" flipH="1" flipV="1">
            <a:off x="6221391" y="4802991"/>
            <a:ext cx="405618" cy="558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561200" y="469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6"/>
            <a:endCxn id="28" idx="3"/>
          </p:cNvCxnSpPr>
          <p:nvPr/>
        </p:nvCxnSpPr>
        <p:spPr bwMode="auto">
          <a:xfrm flipV="1">
            <a:off x="6219000" y="5125191"/>
            <a:ext cx="1416009" cy="33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133400" y="4701000"/>
            <a:ext cx="427800" cy="246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46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790559" y="33698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5518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991391" y="4498191"/>
            <a:ext cx="634218" cy="270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971600" y="39858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578809" y="50609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572809" y="48029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2839093" y="1425828"/>
          <a:ext cx="140493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96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H </a:t>
                      </a:r>
                      <a:r>
                        <a:rPr lang="en-US" altLang="zh-CN" sz="3200" b="0" dirty="0">
                          <a:solidFill>
                            <a:srgbClr val="009900"/>
                          </a:solidFill>
                        </a:rPr>
                        <a:t>7</a:t>
                      </a:r>
                      <a:endParaRPr lang="zh-CN" altLang="en-US" sz="3200" b="0" dirty="0">
                        <a:solidFill>
                          <a:srgbClr val="0099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/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1628572" y="1425827"/>
          <a:ext cx="838200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53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Line 91"/>
          <p:cNvSpPr>
            <a:spLocks noChangeShapeType="1"/>
          </p:cNvSpPr>
          <p:nvPr/>
        </p:nvSpPr>
        <p:spPr bwMode="auto">
          <a:xfrm>
            <a:off x="4048767" y="1701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0" name="Rectangle 92"/>
          <p:cNvSpPr>
            <a:spLocks noChangeArrowheads="1"/>
          </p:cNvSpPr>
          <p:nvPr/>
        </p:nvSpPr>
        <p:spPr bwMode="auto">
          <a:xfrm>
            <a:off x="5048893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625030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>
            <a:off x="5344167" y="1659491"/>
            <a:ext cx="481735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84" name="Rectangle 92"/>
          <p:cNvSpPr>
            <a:spLocks noChangeArrowheads="1"/>
          </p:cNvSpPr>
          <p:nvPr/>
        </p:nvSpPr>
        <p:spPr bwMode="auto">
          <a:xfrm>
            <a:off x="6249765" y="1494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5825902" y="1494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>
            <a:off x="4058293" y="2251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0" name="Rectangle 92"/>
          <p:cNvSpPr>
            <a:spLocks noChangeArrowheads="1"/>
          </p:cNvSpPr>
          <p:nvPr/>
        </p:nvSpPr>
        <p:spPr bwMode="auto">
          <a:xfrm>
            <a:off x="5058419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4634556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>
            <a:off x="5353693" y="229397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23" name="Rectangle 92"/>
          <p:cNvSpPr>
            <a:spLocks noChangeArrowheads="1"/>
          </p:cNvSpPr>
          <p:nvPr/>
        </p:nvSpPr>
        <p:spPr bwMode="auto">
          <a:xfrm>
            <a:off x="6259291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24" name="Rectangle 93"/>
          <p:cNvSpPr>
            <a:spLocks noChangeArrowheads="1"/>
          </p:cNvSpPr>
          <p:nvPr/>
        </p:nvSpPr>
        <p:spPr bwMode="auto">
          <a:xfrm>
            <a:off x="5835428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1" name="Line 91"/>
          <p:cNvSpPr>
            <a:spLocks noChangeShapeType="1"/>
          </p:cNvSpPr>
          <p:nvPr/>
        </p:nvSpPr>
        <p:spPr bwMode="auto">
          <a:xfrm>
            <a:off x="4058293" y="40978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2" name="Rectangle 92"/>
          <p:cNvSpPr>
            <a:spLocks noChangeArrowheads="1"/>
          </p:cNvSpPr>
          <p:nvPr/>
        </p:nvSpPr>
        <p:spPr bwMode="auto">
          <a:xfrm>
            <a:off x="5058419" y="3886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3" name="Rectangle 93"/>
          <p:cNvSpPr>
            <a:spLocks noChangeArrowheads="1"/>
          </p:cNvSpPr>
          <p:nvPr/>
        </p:nvSpPr>
        <p:spPr bwMode="auto">
          <a:xfrm>
            <a:off x="4634556" y="3886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4" name="Line 91"/>
          <p:cNvSpPr>
            <a:spLocks noChangeShapeType="1"/>
          </p:cNvSpPr>
          <p:nvPr/>
        </p:nvSpPr>
        <p:spPr bwMode="auto">
          <a:xfrm>
            <a:off x="4058293" y="4631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5" name="Rectangle 92"/>
          <p:cNvSpPr>
            <a:spLocks noChangeArrowheads="1"/>
          </p:cNvSpPr>
          <p:nvPr/>
        </p:nvSpPr>
        <p:spPr bwMode="auto">
          <a:xfrm>
            <a:off x="5058419" y="444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4634556" y="444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37" name="直接连接符 28"/>
          <p:cNvCxnSpPr>
            <a:cxnSpLocks noChangeShapeType="1"/>
            <a:stCxn id="24" idx="7"/>
            <a:endCxn id="34" idx="2"/>
          </p:cNvCxnSpPr>
          <p:nvPr/>
        </p:nvCxnSpPr>
        <p:spPr bwMode="auto">
          <a:xfrm rot="5400000" flipH="1" flipV="1">
            <a:off x="7704291" y="3675301"/>
            <a:ext cx="202809" cy="149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4058293" y="29152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1" name="Rectangle 92"/>
          <p:cNvSpPr>
            <a:spLocks noChangeArrowheads="1"/>
          </p:cNvSpPr>
          <p:nvPr/>
        </p:nvSpPr>
        <p:spPr bwMode="auto">
          <a:xfrm>
            <a:off x="5058419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2" name="Rectangle 93"/>
          <p:cNvSpPr>
            <a:spLocks noChangeArrowheads="1"/>
          </p:cNvSpPr>
          <p:nvPr/>
        </p:nvSpPr>
        <p:spPr bwMode="auto">
          <a:xfrm>
            <a:off x="4634556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3" name="Line 91"/>
          <p:cNvSpPr>
            <a:spLocks noChangeShapeType="1"/>
          </p:cNvSpPr>
          <p:nvPr/>
        </p:nvSpPr>
        <p:spPr bwMode="auto">
          <a:xfrm>
            <a:off x="5353693" y="2873290"/>
            <a:ext cx="472209" cy="4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4" name="Rectangle 92"/>
          <p:cNvSpPr>
            <a:spLocks noChangeArrowheads="1"/>
          </p:cNvSpPr>
          <p:nvPr/>
        </p:nvSpPr>
        <p:spPr bwMode="auto">
          <a:xfrm>
            <a:off x="6259291" y="2667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5" name="Rectangle 93"/>
          <p:cNvSpPr>
            <a:spLocks noChangeArrowheads="1"/>
          </p:cNvSpPr>
          <p:nvPr/>
        </p:nvSpPr>
        <p:spPr bwMode="auto">
          <a:xfrm>
            <a:off x="5835428" y="2667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146" name="直接连接符 28"/>
          <p:cNvCxnSpPr>
            <a:cxnSpLocks noChangeShapeType="1"/>
            <a:stCxn id="28" idx="6"/>
            <a:endCxn id="31" idx="2"/>
          </p:cNvCxnSpPr>
          <p:nvPr/>
        </p:nvCxnSpPr>
        <p:spPr bwMode="auto">
          <a:xfrm>
            <a:off x="8065200" y="4947000"/>
            <a:ext cx="513609" cy="3659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49" name="Line 91"/>
          <p:cNvSpPr>
            <a:spLocks noChangeShapeType="1"/>
          </p:cNvSpPr>
          <p:nvPr/>
        </p:nvSpPr>
        <p:spPr bwMode="auto">
          <a:xfrm>
            <a:off x="4058293" y="35290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0" name="Rectangle 92"/>
          <p:cNvSpPr>
            <a:spLocks noChangeArrowheads="1"/>
          </p:cNvSpPr>
          <p:nvPr/>
        </p:nvSpPr>
        <p:spPr bwMode="auto">
          <a:xfrm>
            <a:off x="5058419" y="3276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4634556" y="3276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Line 91"/>
          <p:cNvSpPr>
            <a:spLocks noChangeShapeType="1"/>
          </p:cNvSpPr>
          <p:nvPr/>
        </p:nvSpPr>
        <p:spPr bwMode="auto">
          <a:xfrm>
            <a:off x="5353693" y="3487012"/>
            <a:ext cx="472209" cy="53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3" name="Rectangle 92"/>
          <p:cNvSpPr>
            <a:spLocks noChangeArrowheads="1"/>
          </p:cNvSpPr>
          <p:nvPr/>
        </p:nvSpPr>
        <p:spPr bwMode="auto">
          <a:xfrm>
            <a:off x="6259291" y="32753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4" name="Rectangle 93"/>
          <p:cNvSpPr>
            <a:spLocks noChangeArrowheads="1"/>
          </p:cNvSpPr>
          <p:nvPr/>
        </p:nvSpPr>
        <p:spPr bwMode="auto">
          <a:xfrm>
            <a:off x="5835428" y="32753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7696200" y="5457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1" name="直接连接符 160"/>
          <p:cNvCxnSpPr>
            <a:cxnSpLocks noChangeShapeType="1"/>
            <a:stCxn id="26" idx="5"/>
            <a:endCxn id="155" idx="2"/>
          </p:cNvCxnSpPr>
          <p:nvPr/>
        </p:nvCxnSpPr>
        <p:spPr bwMode="auto">
          <a:xfrm>
            <a:off x="6145191" y="5641191"/>
            <a:ext cx="1551009" cy="67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64" name="Line 91"/>
          <p:cNvSpPr>
            <a:spLocks noChangeShapeType="1"/>
          </p:cNvSpPr>
          <p:nvPr/>
        </p:nvSpPr>
        <p:spPr bwMode="auto">
          <a:xfrm flipV="1">
            <a:off x="6529165" y="2298000"/>
            <a:ext cx="439738" cy="124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5" name="Rectangle 92"/>
          <p:cNvSpPr>
            <a:spLocks noChangeArrowheads="1"/>
          </p:cNvSpPr>
          <p:nvPr/>
        </p:nvSpPr>
        <p:spPr bwMode="auto">
          <a:xfrm>
            <a:off x="7392765" y="2088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6" name="Rectangle 93"/>
          <p:cNvSpPr>
            <a:spLocks noChangeArrowheads="1"/>
          </p:cNvSpPr>
          <p:nvPr/>
        </p:nvSpPr>
        <p:spPr bwMode="auto">
          <a:xfrm>
            <a:off x="6968902" y="2088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7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17670" y="863025"/>
            <a:ext cx="1606530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00CC"/>
                </a:solidFill>
              </a:rPr>
              <a:t>Indegree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3131839" y="863025"/>
            <a:ext cx="98296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0000CC"/>
                </a:solidFill>
              </a:rPr>
              <a:t>Vexs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2362200" y="6075744"/>
            <a:ext cx="548548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B,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2956652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H,</a:t>
            </a:r>
            <a:endParaRPr lang="zh-CN" altLang="en-US" sz="3000" dirty="0"/>
          </a:p>
        </p:txBody>
      </p:sp>
      <p:sp>
        <p:nvSpPr>
          <p:cNvPr id="69" name="矩形 68"/>
          <p:cNvSpPr/>
          <p:nvPr/>
        </p:nvSpPr>
        <p:spPr>
          <a:xfrm>
            <a:off x="1676400" y="14116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73" name="矩形 72"/>
          <p:cNvSpPr/>
          <p:nvPr/>
        </p:nvSpPr>
        <p:spPr>
          <a:xfrm>
            <a:off x="1676400" y="2021268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82" name="矩形 81"/>
          <p:cNvSpPr/>
          <p:nvPr/>
        </p:nvSpPr>
        <p:spPr>
          <a:xfrm>
            <a:off x="35454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A,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41550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E,</a:t>
            </a:r>
            <a:endParaRPr lang="zh-CN" altLang="en-US" sz="3000" dirty="0"/>
          </a:p>
        </p:txBody>
      </p:sp>
      <p:sp>
        <p:nvSpPr>
          <p:cNvPr id="88" name="矩形 87"/>
          <p:cNvSpPr/>
          <p:nvPr/>
        </p:nvSpPr>
        <p:spPr>
          <a:xfrm>
            <a:off x="47646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C,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5374213" y="6075744"/>
            <a:ext cx="56938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D,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5983813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F,</a:t>
            </a:r>
            <a:endParaRPr lang="zh-CN" altLang="en-US" sz="3000" dirty="0"/>
          </a:p>
        </p:txBody>
      </p:sp>
      <p:sp>
        <p:nvSpPr>
          <p:cNvPr id="99" name="矩形 98"/>
          <p:cNvSpPr/>
          <p:nvPr/>
        </p:nvSpPr>
        <p:spPr>
          <a:xfrm>
            <a:off x="6449131" y="6075744"/>
            <a:ext cx="485069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G</a:t>
            </a:r>
            <a:endParaRPr lang="zh-CN" altLang="en-US" sz="3000" dirty="0"/>
          </a:p>
        </p:txBody>
      </p:sp>
      <p:sp>
        <p:nvSpPr>
          <p:cNvPr id="100" name="矩形 99"/>
          <p:cNvSpPr/>
          <p:nvPr/>
        </p:nvSpPr>
        <p:spPr>
          <a:xfrm>
            <a:off x="304800" y="457201"/>
            <a:ext cx="4495800" cy="566309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top: </a:t>
            </a:r>
            <a:r>
              <a:rPr lang="zh-CN" altLang="en-US" kern="0" dirty="0">
                <a:solidFill>
                  <a:schemeClr val="bg1"/>
                </a:solidFill>
              </a:rPr>
              <a:t>栈顶在</a:t>
            </a:r>
            <a:r>
              <a:rPr lang="en-US" altLang="zh-CN" kern="0" dirty="0" err="1">
                <a:solidFill>
                  <a:schemeClr val="bg1"/>
                </a:solidFill>
              </a:rPr>
              <a:t>vexs</a:t>
            </a:r>
            <a:r>
              <a:rPr lang="zh-CN" altLang="en-US" kern="0" dirty="0">
                <a:solidFill>
                  <a:schemeClr val="bg1"/>
                </a:solidFill>
              </a:rPr>
              <a:t>中的下标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9600" y="1411668"/>
            <a:ext cx="109517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top=0</a:t>
            </a:r>
            <a:endParaRPr lang="zh-CN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609600" y="2076126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top=1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28800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5" name="矩形 104"/>
          <p:cNvSpPr/>
          <p:nvPr/>
        </p:nvSpPr>
        <p:spPr>
          <a:xfrm>
            <a:off x="1873707" y="5459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4" name="矩形 113"/>
          <p:cNvSpPr/>
          <p:nvPr/>
        </p:nvSpPr>
        <p:spPr>
          <a:xfrm>
            <a:off x="1828800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16" name="矩形 115"/>
          <p:cNvSpPr/>
          <p:nvPr/>
        </p:nvSpPr>
        <p:spPr>
          <a:xfrm>
            <a:off x="609600" y="5466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top=7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676400" y="5459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18" name="矩形 117"/>
          <p:cNvSpPr/>
          <p:nvPr/>
        </p:nvSpPr>
        <p:spPr>
          <a:xfrm>
            <a:off x="384803" y="863025"/>
            <a:ext cx="121539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top=-1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2026107" y="2615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26" name="矩形 125"/>
          <p:cNvSpPr/>
          <p:nvPr/>
        </p:nvSpPr>
        <p:spPr>
          <a:xfrm>
            <a:off x="609453" y="2570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top=2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1676400" y="25642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28" name="矩形 127"/>
          <p:cNvSpPr/>
          <p:nvPr/>
        </p:nvSpPr>
        <p:spPr>
          <a:xfrm>
            <a:off x="1828800" y="37072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29" name="矩形 128"/>
          <p:cNvSpPr/>
          <p:nvPr/>
        </p:nvSpPr>
        <p:spPr>
          <a:xfrm>
            <a:off x="609600" y="37139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top=4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1676400" y="37834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38" name="矩形 137"/>
          <p:cNvSpPr/>
          <p:nvPr/>
        </p:nvSpPr>
        <p:spPr>
          <a:xfrm>
            <a:off x="1828800" y="43168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139" name="矩形 138"/>
          <p:cNvSpPr/>
          <p:nvPr/>
        </p:nvSpPr>
        <p:spPr>
          <a:xfrm>
            <a:off x="2026107" y="3149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47" name="矩形 146"/>
          <p:cNvSpPr/>
          <p:nvPr/>
        </p:nvSpPr>
        <p:spPr>
          <a:xfrm>
            <a:off x="1676400" y="3173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48" name="矩形 147"/>
          <p:cNvSpPr/>
          <p:nvPr/>
        </p:nvSpPr>
        <p:spPr>
          <a:xfrm>
            <a:off x="609600" y="3149025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top=3</a:t>
            </a:r>
            <a:endParaRPr lang="zh-CN" altLang="en-US" dirty="0"/>
          </a:p>
        </p:txBody>
      </p:sp>
      <p:sp>
        <p:nvSpPr>
          <p:cNvPr id="157" name="矩形 156"/>
          <p:cNvSpPr/>
          <p:nvPr/>
        </p:nvSpPr>
        <p:spPr>
          <a:xfrm>
            <a:off x="19812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58" name="矩形 157"/>
          <p:cNvSpPr/>
          <p:nvPr/>
        </p:nvSpPr>
        <p:spPr>
          <a:xfrm>
            <a:off x="1905000" y="42920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59" name="矩形 158"/>
          <p:cNvSpPr/>
          <p:nvPr/>
        </p:nvSpPr>
        <p:spPr>
          <a:xfrm>
            <a:off x="609600" y="43235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top=5</a:t>
            </a:r>
            <a:endParaRPr lang="zh-CN" altLang="en-US" dirty="0"/>
          </a:p>
        </p:txBody>
      </p:sp>
      <p:sp>
        <p:nvSpPr>
          <p:cNvPr id="160" name="矩形 159"/>
          <p:cNvSpPr/>
          <p:nvPr/>
        </p:nvSpPr>
        <p:spPr>
          <a:xfrm>
            <a:off x="1828800" y="4926450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62" name="矩形 161"/>
          <p:cNvSpPr/>
          <p:nvPr/>
        </p:nvSpPr>
        <p:spPr>
          <a:xfrm>
            <a:off x="1676400" y="4316850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63" name="矩形 162"/>
          <p:cNvSpPr/>
          <p:nvPr/>
        </p:nvSpPr>
        <p:spPr>
          <a:xfrm>
            <a:off x="1981200" y="4901625"/>
            <a:ext cx="412293" cy="58477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0</a:t>
            </a:r>
            <a:endParaRPr lang="zh-CN" altLang="en-US" sz="3200" dirty="0"/>
          </a:p>
        </p:txBody>
      </p:sp>
      <p:sp>
        <p:nvSpPr>
          <p:cNvPr id="173" name="矩形 172"/>
          <p:cNvSpPr/>
          <p:nvPr/>
        </p:nvSpPr>
        <p:spPr>
          <a:xfrm>
            <a:off x="609600" y="4933182"/>
            <a:ext cx="109517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top=6</a:t>
            </a:r>
            <a:endParaRPr lang="zh-CN" altLang="en-US" dirty="0"/>
          </a:p>
        </p:txBody>
      </p:sp>
      <p:sp>
        <p:nvSpPr>
          <p:cNvPr id="178" name="矩形 177"/>
          <p:cNvSpPr/>
          <p:nvPr/>
        </p:nvSpPr>
        <p:spPr>
          <a:xfrm>
            <a:off x="1676400" y="4901625"/>
            <a:ext cx="762000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altLang="zh-CN" sz="3200" dirty="0"/>
              <a:t>-1</a:t>
            </a:r>
            <a:endParaRPr lang="zh-CN" altLang="en-US" sz="3200" dirty="0"/>
          </a:p>
        </p:txBody>
      </p:sp>
      <p:sp>
        <p:nvSpPr>
          <p:cNvPr id="103" name="矩形 102"/>
          <p:cNvSpPr/>
          <p:nvPr/>
        </p:nvSpPr>
        <p:spPr>
          <a:xfrm>
            <a:off x="4495800" y="407515"/>
            <a:ext cx="4648200" cy="104028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拓扑排序</a:t>
            </a:r>
            <a:r>
              <a:rPr lang="en-US" altLang="zh-CN" kern="0" dirty="0">
                <a:solidFill>
                  <a:srgbClr val="FF0000"/>
                </a:solidFill>
              </a:rPr>
              <a:t>(P318</a:t>
            </a:r>
            <a:r>
              <a:rPr lang="zh-CN" altLang="en-US" kern="0" dirty="0">
                <a:solidFill>
                  <a:srgbClr val="FF0000"/>
                </a:solidFill>
              </a:rPr>
              <a:t>算法</a:t>
            </a:r>
            <a:r>
              <a:rPr lang="en-US" altLang="zh-CN" kern="0" dirty="0">
                <a:solidFill>
                  <a:srgbClr val="FF0000"/>
                </a:solidFill>
              </a:rPr>
              <a:t>9.9)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990099"/>
                </a:solidFill>
              </a:rPr>
              <a:t>  不申请栈</a:t>
            </a:r>
            <a:r>
              <a:rPr lang="en-US" altLang="zh-CN" kern="0" dirty="0">
                <a:solidFill>
                  <a:srgbClr val="990099"/>
                </a:solidFill>
              </a:rPr>
              <a:t>, </a:t>
            </a:r>
            <a:r>
              <a:rPr lang="zh-CN" altLang="en-US" kern="0" dirty="0">
                <a:solidFill>
                  <a:srgbClr val="990099"/>
                </a:solidFill>
              </a:rPr>
              <a:t>由</a:t>
            </a:r>
            <a:r>
              <a:rPr lang="en-US" altLang="zh-CN" kern="0" dirty="0" err="1">
                <a:solidFill>
                  <a:srgbClr val="990099"/>
                </a:solidFill>
              </a:rPr>
              <a:t>indegree</a:t>
            </a:r>
            <a:r>
              <a:rPr lang="zh-CN" altLang="en-US" kern="0" dirty="0">
                <a:solidFill>
                  <a:srgbClr val="990099"/>
                </a:solidFill>
              </a:rPr>
              <a:t>兼任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843644" y="2631757"/>
            <a:ext cx="1300356" cy="49244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/>
              <a:t>新入度</a:t>
            </a:r>
          </a:p>
        </p:txBody>
      </p:sp>
      <p:sp>
        <p:nvSpPr>
          <p:cNvPr id="107" name="矩形 106"/>
          <p:cNvSpPr/>
          <p:nvPr/>
        </p:nvSpPr>
        <p:spPr>
          <a:xfrm>
            <a:off x="7391400" y="3088957"/>
            <a:ext cx="1752600" cy="49244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2600" dirty="0"/>
              <a:t>上</a:t>
            </a:r>
            <a:r>
              <a:rPr lang="en-US" altLang="zh-CN" sz="2600" dirty="0"/>
              <a:t>1</a:t>
            </a:r>
            <a:r>
              <a:rPr lang="zh-CN" altLang="en-US" sz="2600" dirty="0"/>
              <a:t>栈顶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8" grpId="0" animBg="1"/>
      <p:bldP spid="32" grpId="0" animBg="1"/>
      <p:bldP spid="34" grpId="0" animBg="1"/>
      <p:bldP spid="31" grpId="0" animBg="1"/>
      <p:bldP spid="155" grpId="0" animBg="1"/>
      <p:bldP spid="175" grpId="0"/>
      <p:bldP spid="68" grpId="0"/>
      <p:bldP spid="69" grpId="0" animBg="1"/>
      <p:bldP spid="73" grpId="0" animBg="1"/>
      <p:bldP spid="82" grpId="0"/>
      <p:bldP spid="86" grpId="0"/>
      <p:bldP spid="88" grpId="0"/>
      <p:bldP spid="92" grpId="0"/>
      <p:bldP spid="96" grpId="0"/>
      <p:bldP spid="99" grpId="0"/>
      <p:bldP spid="101" grpId="0"/>
      <p:bldP spid="101" grpId="1"/>
      <p:bldP spid="101" grpId="2"/>
      <p:bldP spid="101" grpId="3"/>
      <p:bldP spid="101" grpId="4"/>
      <p:bldP spid="101" grpId="5"/>
      <p:bldP spid="102" grpId="0"/>
      <p:bldP spid="102" grpId="1"/>
      <p:bldP spid="104" grpId="0" animBg="1"/>
      <p:bldP spid="104" grpId="1" animBg="1"/>
      <p:bldP spid="105" grpId="0" animBg="1"/>
      <p:bldP spid="105" grpId="1" animBg="1"/>
      <p:bldP spid="114" grpId="0" animBg="1"/>
      <p:bldP spid="114" grpId="1" animBg="1"/>
      <p:bldP spid="116" grpId="0"/>
      <p:bldP spid="116" grpId="1"/>
      <p:bldP spid="117" grpId="0" animBg="1"/>
      <p:bldP spid="118" grpId="0"/>
      <p:bldP spid="118" grpId="1"/>
      <p:bldP spid="118" grpId="2"/>
      <p:bldP spid="118" grpId="3"/>
      <p:bldP spid="118" grpId="4"/>
      <p:bldP spid="118" grpId="5"/>
      <p:bldP spid="118" grpId="6"/>
      <p:bldP spid="118" grpId="7"/>
      <p:bldP spid="118" grpId="8"/>
      <p:bldP spid="118" grpId="9"/>
      <p:bldP spid="125" grpId="0" animBg="1"/>
      <p:bldP spid="125" grpId="1" animBg="1"/>
      <p:bldP spid="126" grpId="0"/>
      <p:bldP spid="126" grpId="1"/>
      <p:bldP spid="126" grpId="2"/>
      <p:bldP spid="126" grpId="3"/>
      <p:bldP spid="127" grpId="0" animBg="1"/>
      <p:bldP spid="128" grpId="0" animBg="1"/>
      <p:bldP spid="129" grpId="0"/>
      <p:bldP spid="129" grpId="1"/>
      <p:bldP spid="130" grpId="0" animBg="1"/>
      <p:bldP spid="138" grpId="0" animBg="1"/>
      <p:bldP spid="138" grpId="1" animBg="1"/>
      <p:bldP spid="139" grpId="0" animBg="1"/>
      <p:bldP spid="139" grpId="1" animBg="1"/>
      <p:bldP spid="147" grpId="0" animBg="1"/>
      <p:bldP spid="148" grpId="0"/>
      <p:bldP spid="148" grpId="1"/>
      <p:bldP spid="157" grpId="0" animBg="1"/>
      <p:bldP spid="157" grpId="1" animBg="1"/>
      <p:bldP spid="158" grpId="0" animBg="1"/>
      <p:bldP spid="159" grpId="0"/>
      <p:bldP spid="159" grpId="1"/>
      <p:bldP spid="160" grpId="0" animBg="1"/>
      <p:bldP spid="160" grpId="1" animBg="1"/>
      <p:bldP spid="162" grpId="0" animBg="1"/>
      <p:bldP spid="163" grpId="0" animBg="1"/>
      <p:bldP spid="173" grpId="0"/>
      <p:bldP spid="173" grpId="1"/>
      <p:bldP spid="178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</a:rPr>
              <a:t>拓扑排序，课本</a:t>
            </a:r>
            <a:r>
              <a:rPr lang="en-US" altLang="zh-CN" kern="0" dirty="0">
                <a:solidFill>
                  <a:srgbClr val="C00000"/>
                </a:solidFill>
              </a:rPr>
              <a:t>P318</a:t>
            </a:r>
            <a:r>
              <a:rPr lang="zh-CN" altLang="en-US" kern="0" dirty="0">
                <a:solidFill>
                  <a:srgbClr val="C00000"/>
                </a:solidFill>
              </a:rPr>
              <a:t>，算法</a:t>
            </a:r>
            <a:r>
              <a:rPr lang="en-US" altLang="zh-CN" kern="0" dirty="0">
                <a:solidFill>
                  <a:srgbClr val="C00000"/>
                </a:solidFill>
              </a:rPr>
              <a:t>9.9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topoSort</a:t>
            </a:r>
            <a:r>
              <a:rPr lang="en-US" altLang="zh-CN" sz="3200" kern="0" dirty="0"/>
              <a:t>(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GraphList</a:t>
            </a:r>
            <a:r>
              <a:rPr lang="en-US" altLang="zh-CN" sz="3200" kern="0" dirty="0">
                <a:solidFill>
                  <a:srgbClr val="0000CC"/>
                </a:solidFill>
              </a:rPr>
              <a:t> * </a:t>
            </a:r>
            <a:r>
              <a:rPr lang="en-US" altLang="zh-CN" sz="3200" kern="0" dirty="0" err="1"/>
              <a:t>pAov</a:t>
            </a:r>
            <a:r>
              <a:rPr lang="en-US" altLang="zh-CN" sz="3200" kern="0" dirty="0"/>
              <a:t>,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>
                <a:solidFill>
                  <a:srgbClr val="0000CC"/>
                </a:solidFill>
              </a:rPr>
              <a:t> *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ptopo</a:t>
            </a:r>
            <a:r>
              <a:rPr lang="en-US" altLang="zh-CN" sz="3200" kern="0" dirty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, count=0, top=-1;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[VN];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findInDegree</a:t>
            </a:r>
            <a:r>
              <a:rPr lang="en-US" altLang="zh-CN" sz="3200" kern="0" dirty="0"/>
              <a:t>(G,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for(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&lt;VN;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if (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]==0)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{ 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indegree</a:t>
            </a:r>
            <a:r>
              <a:rPr lang="en-US" altLang="zh-CN" sz="3200" kern="0" dirty="0">
                <a:solidFill>
                  <a:srgbClr val="990099"/>
                </a:solidFill>
              </a:rPr>
              <a:t>[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</a:rPr>
              <a:t>] =top;   top=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</a:rPr>
              <a:t>; </a:t>
            </a:r>
            <a:r>
              <a:rPr lang="en-US" altLang="zh-CN" sz="3200" kern="0" dirty="0"/>
              <a:t>} </a:t>
            </a:r>
          </a:p>
          <a:p>
            <a:pPr marL="72000" algn="just">
              <a:spcBef>
                <a:spcPts val="30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</a:rPr>
              <a:t>  </a:t>
            </a:r>
            <a:r>
              <a:rPr lang="en-US" altLang="zh-CN" sz="3200" kern="0" dirty="0"/>
              <a:t>count =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topoList</a:t>
            </a:r>
            <a:r>
              <a:rPr lang="en-US" altLang="zh-CN" sz="3200" kern="0" dirty="0"/>
              <a:t>(</a:t>
            </a:r>
            <a:r>
              <a:rPr lang="en-US" altLang="zh-CN" sz="3200" kern="0" dirty="0" err="1"/>
              <a:t>pAov</a:t>
            </a:r>
            <a:r>
              <a:rPr lang="en-US" altLang="zh-CN" sz="3200" kern="0" dirty="0"/>
              <a:t>, </a:t>
            </a:r>
            <a:r>
              <a:rPr lang="en-US" altLang="zh-CN" sz="3200" kern="0" dirty="0" err="1"/>
              <a:t>ptopo</a:t>
            </a:r>
            <a:r>
              <a:rPr lang="en-US" altLang="zh-CN" sz="3200" kern="0" dirty="0"/>
              <a:t>, 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, top);</a:t>
            </a:r>
          </a:p>
          <a:p>
            <a:pPr marL="72000" algn="just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if (count&lt;VN)  return 0;     return 1;   }</a:t>
            </a:r>
          </a:p>
        </p:txBody>
      </p:sp>
      <p:sp>
        <p:nvSpPr>
          <p:cNvPr id="8" name="矩形 7"/>
          <p:cNvSpPr/>
          <p:nvPr/>
        </p:nvSpPr>
        <p:spPr>
          <a:xfrm>
            <a:off x="4648200" y="1643491"/>
            <a:ext cx="4495800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//top: </a:t>
            </a:r>
            <a:r>
              <a:rPr lang="zh-CN" altLang="en-US" kern="0" dirty="0">
                <a:solidFill>
                  <a:srgbClr val="990099"/>
                </a:solidFill>
              </a:rPr>
              <a:t>栈顶（顶点的下标）</a:t>
            </a:r>
            <a:endParaRPr lang="en-US" altLang="zh-CN" kern="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34521" y="3407658"/>
            <a:ext cx="4780879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初始入度，为</a:t>
            </a:r>
            <a:r>
              <a:rPr lang="en-US" altLang="zh-CN" kern="0" dirty="0">
                <a:solidFill>
                  <a:srgbClr val="0000CC"/>
                </a:solidFill>
              </a:rPr>
              <a:t>0</a:t>
            </a:r>
            <a:r>
              <a:rPr lang="zh-CN" altLang="en-US" kern="0" dirty="0">
                <a:solidFill>
                  <a:srgbClr val="0000CC"/>
                </a:solidFill>
              </a:rPr>
              <a:t>者“进栈”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38800" y="2778604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计算初始入度数组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667921" y="4169658"/>
            <a:ext cx="447607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indegree</a:t>
            </a:r>
            <a:r>
              <a:rPr lang="en-US" altLang="zh-CN" kern="0" dirty="0">
                <a:solidFill>
                  <a:srgbClr val="008000"/>
                </a:solidFill>
              </a:rPr>
              <a:t>[</a:t>
            </a:r>
            <a:r>
              <a:rPr lang="en-US" altLang="zh-CN" kern="0" dirty="0" err="1">
                <a:solidFill>
                  <a:srgbClr val="008000"/>
                </a:solidFill>
              </a:rPr>
              <a:t>i</a:t>
            </a:r>
            <a:r>
              <a:rPr lang="en-US" altLang="zh-CN" kern="0" dirty="0">
                <a:solidFill>
                  <a:srgbClr val="008000"/>
                </a:solidFill>
              </a:rPr>
              <a:t>]</a:t>
            </a:r>
            <a:r>
              <a:rPr lang="zh-CN" altLang="en-US" kern="0" dirty="0">
                <a:solidFill>
                  <a:srgbClr val="008000"/>
                </a:solidFill>
              </a:rPr>
              <a:t>：记录</a:t>
            </a:r>
            <a:r>
              <a:rPr lang="en-US" altLang="zh-CN" kern="0" dirty="0">
                <a:solidFill>
                  <a:srgbClr val="008000"/>
                </a:solidFill>
              </a:rPr>
              <a:t>(</a:t>
            </a:r>
            <a:r>
              <a:rPr lang="zh-CN" altLang="en-US" kern="0" dirty="0">
                <a:solidFill>
                  <a:srgbClr val="008000"/>
                </a:solidFill>
              </a:rPr>
              <a:t>旧</a:t>
            </a:r>
            <a:r>
              <a:rPr lang="en-US" altLang="zh-CN" kern="0" dirty="0">
                <a:solidFill>
                  <a:srgbClr val="008000"/>
                </a:solidFill>
              </a:rPr>
              <a:t>)</a:t>
            </a:r>
            <a:r>
              <a:rPr lang="zh-CN" altLang="en-US" kern="0" dirty="0">
                <a:solidFill>
                  <a:srgbClr val="008000"/>
                </a:solidFill>
              </a:rPr>
              <a:t>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00800" y="4626858"/>
            <a:ext cx="274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 </a:t>
            </a:r>
            <a:r>
              <a:rPr lang="en-US" altLang="zh-CN" kern="0" dirty="0" err="1">
                <a:solidFill>
                  <a:srgbClr val="008000"/>
                </a:solidFill>
              </a:rPr>
              <a:t>i</a:t>
            </a:r>
            <a:r>
              <a:rPr lang="zh-CN" altLang="en-US" kern="0" dirty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</a:rPr>
              <a:t>计算拓扑序列，放入</a:t>
            </a:r>
            <a:r>
              <a:rPr lang="en-US" altLang="zh-CN" kern="0" dirty="0" err="1">
                <a:solidFill>
                  <a:srgbClr val="C00000"/>
                </a:solidFill>
              </a:rPr>
              <a:t>ptopo</a:t>
            </a:r>
            <a:r>
              <a:rPr lang="zh-CN" altLang="en-US" kern="0" dirty="0">
                <a:solidFill>
                  <a:srgbClr val="C00000"/>
                </a:solidFill>
              </a:rPr>
              <a:t>数组</a:t>
            </a:r>
            <a:endParaRPr lang="en-US" altLang="zh-CN" kern="0" dirty="0">
              <a:solidFill>
                <a:srgbClr val="C00000"/>
              </a:solidFill>
            </a:endParaRP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/>
              <a:t> </a:t>
            </a:r>
            <a:r>
              <a:rPr lang="en-US" altLang="zh-CN" sz="3200" kern="0" dirty="0" err="1"/>
              <a:t>topoList</a:t>
            </a:r>
            <a:r>
              <a:rPr lang="en-US" altLang="zh-CN" sz="3200" kern="0" dirty="0"/>
              <a:t> </a:t>
            </a:r>
            <a:r>
              <a:rPr lang="en-US" altLang="zh-CN" sz="3000" kern="0" dirty="0"/>
              <a:t>(</a:t>
            </a:r>
            <a:r>
              <a:rPr lang="en-US" altLang="zh-CN" sz="3000" kern="0" dirty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/>
              <a:t>pAov</a:t>
            </a:r>
            <a:r>
              <a:rPr lang="en-US" altLang="zh-CN" sz="3000" kern="0" dirty="0"/>
              <a:t>, </a:t>
            </a:r>
            <a:r>
              <a:rPr lang="en-US" altLang="zh-CN" sz="3000" kern="0" dirty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/>
              <a:t>ptopo</a:t>
            </a:r>
            <a:r>
              <a:rPr lang="en-US" altLang="zh-CN" sz="3000" kern="0" dirty="0"/>
              <a:t>, </a:t>
            </a:r>
            <a:r>
              <a:rPr lang="en-US" altLang="zh-CN" sz="3000" kern="0" dirty="0">
                <a:solidFill>
                  <a:srgbClr val="0000CC"/>
                </a:solidFill>
              </a:rPr>
              <a:t>…*</a:t>
            </a:r>
            <a:r>
              <a:rPr lang="en-US" altLang="zh-CN" sz="3000" kern="0" dirty="0" err="1"/>
              <a:t>indegree</a:t>
            </a:r>
            <a:r>
              <a:rPr lang="en-US" altLang="zh-CN" sz="3000" kern="0" dirty="0"/>
              <a:t>, </a:t>
            </a:r>
            <a:r>
              <a:rPr lang="en-US" altLang="zh-CN" sz="3000" kern="0" dirty="0">
                <a:solidFill>
                  <a:srgbClr val="0000CC"/>
                </a:solidFill>
              </a:rPr>
              <a:t>…</a:t>
            </a:r>
            <a:r>
              <a:rPr lang="en-US" altLang="zh-CN" sz="3000" kern="0" dirty="0"/>
              <a:t>top)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{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Edgelist</a:t>
            </a:r>
            <a:r>
              <a:rPr lang="en-US" altLang="zh-CN" sz="3200" kern="0" dirty="0"/>
              <a:t> p;        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, k, count=0;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while( top != -1)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FF0000"/>
                </a:solidFill>
              </a:rPr>
              <a:t>   { 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=top;    </a:t>
            </a:r>
            <a:r>
              <a:rPr lang="en-US" altLang="zh-CN" sz="3200" kern="0" dirty="0">
                <a:solidFill>
                  <a:srgbClr val="0000CC"/>
                </a:solidFill>
              </a:rPr>
              <a:t>top=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>
                <a:solidFill>
                  <a:srgbClr val="0000CC"/>
                </a:solidFill>
              </a:rPr>
              <a:t>[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</a:rPr>
              <a:t>]</a:t>
            </a:r>
            <a:r>
              <a:rPr lang="en-US" altLang="zh-CN" sz="3200" kern="0" dirty="0"/>
              <a:t>;</a:t>
            </a:r>
          </a:p>
          <a:p>
            <a:pPr marL="720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</a:t>
            </a:r>
            <a:r>
              <a:rPr lang="en-US" altLang="zh-CN" sz="3200" kern="0" dirty="0" err="1"/>
              <a:t>ptopo</a:t>
            </a:r>
            <a:r>
              <a:rPr lang="en-US" altLang="zh-CN" sz="3200" kern="0" dirty="0"/>
              <a:t>[count ++]=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;    </a:t>
            </a:r>
          </a:p>
          <a:p>
            <a:pPr marL="720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sz="3100" kern="0" dirty="0"/>
              <a:t>     </a:t>
            </a:r>
            <a:r>
              <a:rPr lang="en-US" altLang="zh-CN" kern="0" dirty="0"/>
              <a:t>for(</a:t>
            </a:r>
            <a:r>
              <a:rPr lang="en-US" altLang="zh-CN" kern="0" dirty="0">
                <a:solidFill>
                  <a:srgbClr val="C00000"/>
                </a:solidFill>
              </a:rPr>
              <a:t>p=</a:t>
            </a:r>
            <a:r>
              <a:rPr lang="en-US" altLang="zh-CN" kern="0" dirty="0" err="1">
                <a:solidFill>
                  <a:srgbClr val="C00000"/>
                </a:solidFill>
              </a:rPr>
              <a:t>pAov</a:t>
            </a:r>
            <a:r>
              <a:rPr lang="en-US" altLang="zh-CN" kern="0" dirty="0">
                <a:solidFill>
                  <a:srgbClr val="C00000"/>
                </a:solidFill>
              </a:rPr>
              <a:t>-&gt;</a:t>
            </a:r>
            <a:r>
              <a:rPr lang="en-US" altLang="zh-CN" kern="0" dirty="0" err="1">
                <a:solidFill>
                  <a:srgbClr val="C00000"/>
                </a:solidFill>
              </a:rPr>
              <a:t>vexs</a:t>
            </a:r>
            <a:r>
              <a:rPr lang="en-US" altLang="zh-CN" kern="0" dirty="0">
                <a:solidFill>
                  <a:srgbClr val="C00000"/>
                </a:solidFill>
              </a:rPr>
              <a:t>[</a:t>
            </a:r>
            <a:r>
              <a:rPr lang="en-US" altLang="zh-CN" kern="0" dirty="0" err="1">
                <a:solidFill>
                  <a:srgbClr val="C00000"/>
                </a:solidFill>
              </a:rPr>
              <a:t>i</a:t>
            </a:r>
            <a:r>
              <a:rPr lang="en-US" altLang="zh-CN" kern="0" dirty="0">
                <a:solidFill>
                  <a:srgbClr val="C00000"/>
                </a:solidFill>
              </a:rPr>
              <a:t>].</a:t>
            </a:r>
            <a:r>
              <a:rPr lang="en-US" altLang="zh-CN" kern="0" dirty="0" err="1">
                <a:solidFill>
                  <a:srgbClr val="C00000"/>
                </a:solidFill>
              </a:rPr>
              <a:t>edgelist</a:t>
            </a:r>
            <a:r>
              <a:rPr lang="en-US" altLang="zh-CN" kern="0" dirty="0">
                <a:solidFill>
                  <a:srgbClr val="C00000"/>
                </a:solidFill>
              </a:rPr>
              <a:t>; </a:t>
            </a:r>
            <a:r>
              <a:rPr lang="en-US" altLang="zh-CN" kern="0" dirty="0"/>
              <a:t>p!=null; p=p-&gt;</a:t>
            </a:r>
            <a:r>
              <a:rPr lang="en-US" altLang="zh-CN" kern="0" dirty="0" err="1"/>
              <a:t>nextedge</a:t>
            </a:r>
            <a:r>
              <a:rPr lang="en-US" altLang="zh-CN" kern="0" dirty="0"/>
              <a:t>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{   k=p-&gt;</a:t>
            </a:r>
            <a:r>
              <a:rPr lang="en-US" altLang="zh-CN" sz="3200" kern="0" dirty="0" err="1"/>
              <a:t>endvex</a:t>
            </a:r>
            <a:r>
              <a:rPr lang="en-US" altLang="zh-CN" sz="3200" kern="0" dirty="0"/>
              <a:t>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if (--</a:t>
            </a:r>
            <a:r>
              <a:rPr lang="en-US" altLang="zh-CN" sz="3200" kern="0" dirty="0" err="1"/>
              <a:t>indegree</a:t>
            </a:r>
            <a:r>
              <a:rPr lang="en-US" altLang="zh-CN" sz="3200" kern="0" dirty="0"/>
              <a:t>[k]==0) 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{ 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indegree</a:t>
            </a:r>
            <a:r>
              <a:rPr lang="en-US" altLang="zh-CN" sz="3200" kern="0" dirty="0">
                <a:solidFill>
                  <a:srgbClr val="0000CC"/>
                </a:solidFill>
              </a:rPr>
              <a:t>[k]=top;    </a:t>
            </a:r>
            <a:r>
              <a:rPr lang="en-US" altLang="zh-CN" sz="3200" kern="0" dirty="0"/>
              <a:t>top=k;}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} </a:t>
            </a:r>
            <a:r>
              <a:rPr lang="en-US" altLang="zh-CN" sz="3200" kern="0" dirty="0">
                <a:solidFill>
                  <a:srgbClr val="FF0000"/>
                </a:solidFill>
              </a:rPr>
              <a:t>}</a:t>
            </a:r>
            <a:endParaRPr lang="en-US" altLang="zh-CN" sz="3200" kern="0" dirty="0"/>
          </a:p>
        </p:txBody>
      </p:sp>
      <p:sp>
        <p:nvSpPr>
          <p:cNvPr id="12" name="矩形 11"/>
          <p:cNvSpPr/>
          <p:nvPr/>
        </p:nvSpPr>
        <p:spPr>
          <a:xfrm>
            <a:off x="5105400" y="23760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 “</a:t>
            </a:r>
            <a:r>
              <a:rPr lang="zh-CN" altLang="en-US" kern="0" dirty="0">
                <a:solidFill>
                  <a:srgbClr val="990099"/>
                </a:solidFill>
              </a:rPr>
              <a:t>出栈</a:t>
            </a:r>
            <a:r>
              <a:rPr lang="en-US" altLang="zh-CN" kern="0" dirty="0">
                <a:solidFill>
                  <a:srgbClr val="990099"/>
                </a:solidFill>
              </a:rPr>
              <a:t>”</a:t>
            </a:r>
            <a:r>
              <a:rPr lang="zh-CN" altLang="en-US" kern="0" dirty="0">
                <a:solidFill>
                  <a:srgbClr val="990099"/>
                </a:solidFill>
              </a:rPr>
              <a:t>：设置新栈顶</a:t>
            </a:r>
            <a:r>
              <a:rPr lang="en-US" altLang="zh-CN" kern="0" dirty="0">
                <a:solidFill>
                  <a:srgbClr val="990099"/>
                </a:solidFill>
              </a:rPr>
              <a:t>top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352800" y="1828800"/>
            <a:ext cx="5791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当</a:t>
            </a:r>
            <a:r>
              <a:rPr lang="en-US" altLang="zh-CN" kern="0" dirty="0">
                <a:solidFill>
                  <a:srgbClr val="990099"/>
                </a:solidFill>
              </a:rPr>
              <a:t>”</a:t>
            </a:r>
            <a:r>
              <a:rPr lang="zh-CN" altLang="en-US" kern="0" dirty="0">
                <a:solidFill>
                  <a:srgbClr val="990099"/>
                </a:solidFill>
              </a:rPr>
              <a:t>栈不空</a:t>
            </a:r>
            <a:r>
              <a:rPr lang="en-US" altLang="zh-CN" kern="0" dirty="0">
                <a:solidFill>
                  <a:srgbClr val="990099"/>
                </a:solidFill>
              </a:rPr>
              <a:t>”, </a:t>
            </a:r>
            <a:r>
              <a:rPr lang="zh-CN" altLang="en-US" kern="0" dirty="0">
                <a:solidFill>
                  <a:srgbClr val="990099"/>
                </a:solidFill>
              </a:rPr>
              <a:t>栈顶放入</a:t>
            </a:r>
            <a:r>
              <a:rPr lang="en-US" altLang="zh-CN" kern="0" dirty="0" err="1">
                <a:solidFill>
                  <a:srgbClr val="990099"/>
                </a:solidFill>
              </a:rPr>
              <a:t>ptopo</a:t>
            </a:r>
            <a:r>
              <a:rPr lang="en-US" altLang="zh-CN" kern="0" dirty="0">
                <a:solidFill>
                  <a:srgbClr val="990099"/>
                </a:solidFill>
              </a:rPr>
              <a:t>, ”</a:t>
            </a:r>
            <a:r>
              <a:rPr lang="zh-CN" altLang="en-US" kern="0" dirty="0">
                <a:solidFill>
                  <a:srgbClr val="990099"/>
                </a:solidFill>
              </a:rPr>
              <a:t>出栈</a:t>
            </a:r>
            <a:r>
              <a:rPr lang="en-US" altLang="zh-CN" kern="0" dirty="0">
                <a:solidFill>
                  <a:srgbClr val="990099"/>
                </a:solidFill>
              </a:rPr>
              <a:t>” 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3800" y="4074004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//”</a:t>
            </a:r>
            <a:r>
              <a:rPr lang="zh-CN" altLang="en-US" kern="0" dirty="0">
                <a:solidFill>
                  <a:srgbClr val="990099"/>
                </a:solidFill>
              </a:rPr>
              <a:t>删</a:t>
            </a:r>
            <a:r>
              <a:rPr lang="en-US" altLang="zh-CN" kern="0" dirty="0">
                <a:solidFill>
                  <a:srgbClr val="990099"/>
                </a:solidFill>
              </a:rPr>
              <a:t>” 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zh-CN" altLang="en-US" kern="0" dirty="0">
                <a:solidFill>
                  <a:srgbClr val="990099"/>
                </a:solidFill>
              </a:rPr>
              <a:t>的出边</a:t>
            </a:r>
            <a:r>
              <a:rPr lang="en-US" altLang="zh-CN" kern="0" dirty="0">
                <a:solidFill>
                  <a:srgbClr val="990099"/>
                </a:solidFill>
              </a:rPr>
              <a:t>, </a:t>
            </a:r>
            <a:r>
              <a:rPr lang="zh-CN" altLang="en-US" kern="0" dirty="0">
                <a:solidFill>
                  <a:srgbClr val="990099"/>
                </a:solidFill>
              </a:rPr>
              <a:t>若遇入度</a:t>
            </a:r>
            <a:r>
              <a:rPr lang="en-US" altLang="zh-CN" kern="0" dirty="0">
                <a:solidFill>
                  <a:srgbClr val="990099"/>
                </a:solidFill>
              </a:rPr>
              <a:t>0</a:t>
            </a:r>
            <a:r>
              <a:rPr lang="en-US" altLang="zh-CN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kern="0" dirty="0">
                <a:solidFill>
                  <a:srgbClr val="990099"/>
                </a:solidFill>
              </a:rPr>
              <a:t>新栈顶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91000" y="2898000"/>
            <a:ext cx="5029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或 </a:t>
            </a:r>
            <a:r>
              <a:rPr lang="en-US" altLang="zh-CN" kern="0" dirty="0" err="1">
                <a:solidFill>
                  <a:srgbClr val="008000"/>
                </a:solidFill>
              </a:rPr>
              <a:t>ptopo</a:t>
            </a:r>
            <a:r>
              <a:rPr lang="en-US" altLang="zh-CN" kern="0" dirty="0">
                <a:solidFill>
                  <a:srgbClr val="008000"/>
                </a:solidFill>
              </a:rPr>
              <a:t>[count]= </a:t>
            </a:r>
            <a:r>
              <a:rPr lang="en-US" altLang="zh-CN" kern="0" dirty="0" err="1">
                <a:solidFill>
                  <a:srgbClr val="008000"/>
                </a:solidFill>
              </a:rPr>
              <a:t>i</a:t>
            </a:r>
            <a:r>
              <a:rPr lang="en-US" altLang="zh-CN" kern="0" dirty="0">
                <a:solidFill>
                  <a:srgbClr val="008000"/>
                </a:solidFill>
              </a:rPr>
              <a:t>;  count++;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876800" y="4626858"/>
            <a:ext cx="44958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或 </a:t>
            </a:r>
            <a:r>
              <a:rPr lang="en-US" altLang="zh-CN" kern="0" dirty="0" err="1">
                <a:solidFill>
                  <a:srgbClr val="008000"/>
                </a:solidFill>
              </a:rPr>
              <a:t>indegree</a:t>
            </a:r>
            <a:r>
              <a:rPr lang="en-US" altLang="zh-CN" kern="0" dirty="0">
                <a:solidFill>
                  <a:srgbClr val="008000"/>
                </a:solidFill>
              </a:rPr>
              <a:t>[k]--;  if(……)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524000" y="5753379"/>
            <a:ext cx="3190297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return count;     }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6324600" y="5257800"/>
            <a:ext cx="2819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 k</a:t>
            </a:r>
            <a:r>
              <a:rPr lang="zh-CN" altLang="en-US" kern="0" dirty="0">
                <a:solidFill>
                  <a:srgbClr val="008000"/>
                </a:solidFill>
              </a:rPr>
              <a:t>：成为新栈顶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9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拓扑排序</a:t>
            </a:r>
            <a:r>
              <a:rPr lang="en-US" altLang="zh-CN" dirty="0">
                <a:ea typeface="黑体" pitchFamily="2" charset="-122"/>
              </a:rPr>
              <a:t> -- </a:t>
            </a:r>
            <a:r>
              <a:rPr lang="zh-CN" altLang="en-US" dirty="0">
                <a:ea typeface="黑体" pitchFamily="2" charset="-122"/>
              </a:rPr>
              <a:t>实现</a:t>
            </a:r>
            <a:r>
              <a:rPr lang="en-US" altLang="zh-CN" dirty="0">
                <a:ea typeface="黑体" pitchFamily="2" charset="-122"/>
              </a:rPr>
              <a:t>1(</a:t>
            </a:r>
            <a:r>
              <a:rPr lang="zh-CN" altLang="en-US" dirty="0">
                <a:ea typeface="黑体" pitchFamily="2" charset="-122"/>
              </a:rPr>
              <a:t>出边表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时间复杂度？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构造初始 </a:t>
            </a:r>
            <a:r>
              <a:rPr lang="en-US" altLang="zh-CN" sz="3000" kern="0" dirty="0" err="1">
                <a:latin typeface="+mn-lt"/>
              </a:rPr>
              <a:t>indegree</a:t>
            </a:r>
            <a:r>
              <a:rPr lang="zh-CN" altLang="en-US" sz="3000" kern="0" dirty="0">
                <a:latin typeface="+mn-lt"/>
              </a:rPr>
              <a:t>数组；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-- </a:t>
            </a:r>
            <a:r>
              <a:rPr lang="zh-CN" altLang="en-US" sz="3000" kern="0" dirty="0">
                <a:latin typeface="+mn-lt"/>
              </a:rPr>
              <a:t>每个顶点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zh-CN" altLang="en-US" sz="3000" kern="0" dirty="0">
                <a:latin typeface="+mn-lt"/>
              </a:rPr>
              <a:t>最多进栈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次，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-- </a:t>
            </a:r>
            <a:r>
              <a:rPr lang="zh-CN" altLang="en-US" sz="3000" kern="0" dirty="0">
                <a:latin typeface="+mn-lt"/>
              </a:rPr>
              <a:t>每个顶点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zh-CN" altLang="en-US" sz="3000" kern="0" dirty="0">
                <a:latin typeface="+mn-lt"/>
              </a:rPr>
              <a:t>出栈时，“删除”其所有出边， 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 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每条边被使用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次；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复杂度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= </a:t>
            </a:r>
            <a:r>
              <a:rPr lang="en-US" altLang="zh-CN" sz="3000" i="1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(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)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          n: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顶点个数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          e: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边数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272191" y="4049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157191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6"/>
            <a:endCxn id="24" idx="1"/>
          </p:cNvCxnSpPr>
          <p:nvPr/>
        </p:nvCxnSpPr>
        <p:spPr bwMode="auto">
          <a:xfrm>
            <a:off x="5776191" y="4301263"/>
            <a:ext cx="4548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5242791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8"/>
          <p:cNvCxnSpPr>
            <a:cxnSpLocks noChangeShapeType="1"/>
            <a:stCxn id="26" idx="6"/>
            <a:endCxn id="24" idx="3"/>
          </p:cNvCxnSpPr>
          <p:nvPr/>
        </p:nvCxnSpPr>
        <p:spPr bwMode="auto">
          <a:xfrm flipV="1">
            <a:off x="5746791" y="4955391"/>
            <a:ext cx="4842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088991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29" name="直接连接符 28"/>
          <p:cNvCxnSpPr>
            <a:cxnSpLocks noChangeShapeType="1"/>
            <a:stCxn id="26" idx="5"/>
            <a:endCxn id="28" idx="3"/>
          </p:cNvCxnSpPr>
          <p:nvPr/>
        </p:nvCxnSpPr>
        <p:spPr bwMode="auto">
          <a:xfrm rot="5400000" flipH="1" flipV="1">
            <a:off x="6227391" y="4781982"/>
            <a:ext cx="381000" cy="148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661191" y="4777200"/>
            <a:ext cx="427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995391" y="381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rot="5400000" flipH="1" flipV="1">
            <a:off x="6318350" y="3446032"/>
            <a:ext cx="61072" cy="1293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79591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rot="5400000" flipH="1" flipV="1">
            <a:off x="7633482" y="4460091"/>
            <a:ext cx="405618" cy="634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499391" y="4062000"/>
            <a:ext cx="6540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06600" y="5137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 rot="16200000" flipH="1">
            <a:off x="8100600" y="4879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拓扑排序（背景）：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zh-CN" altLang="en-US" sz="3000" kern="0" dirty="0">
                <a:latin typeface="+mn-lt"/>
              </a:rPr>
              <a:t>保证所有活动能够顺利进行的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个序列；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若图中存在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条</a:t>
            </a:r>
            <a:r>
              <a:rPr lang="zh-CN" altLang="en-US" sz="3000" kern="0" dirty="0">
                <a:latin typeface="+mn-lt"/>
              </a:rPr>
              <a:t>路径（</a:t>
            </a:r>
            <a:r>
              <a:rPr lang="en-US" altLang="zh-CN" sz="3000" kern="0" dirty="0">
                <a:latin typeface="+mn-lt"/>
              </a:rPr>
              <a:t>…, vi, …., </a:t>
            </a:r>
            <a:r>
              <a:rPr lang="en-US" altLang="zh-CN" sz="3000" kern="0" dirty="0" err="1">
                <a:latin typeface="+mn-lt"/>
              </a:rPr>
              <a:t>vk</a:t>
            </a:r>
            <a:r>
              <a:rPr lang="en-US" altLang="zh-CN" sz="3000" kern="0" dirty="0">
                <a:latin typeface="+mn-lt"/>
              </a:rPr>
              <a:t>, …</a:t>
            </a:r>
            <a:r>
              <a:rPr lang="zh-CN" altLang="en-US" sz="3000" kern="0" dirty="0">
                <a:latin typeface="+mn-lt"/>
              </a:rPr>
              <a:t>），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则，在拓扑序列中，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必在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vk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之前；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算法思想：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1) </a:t>
            </a:r>
            <a:r>
              <a:rPr lang="zh-CN" altLang="en-US" sz="3000" kern="0" dirty="0">
                <a:latin typeface="+mn-lt"/>
              </a:rPr>
              <a:t>删除入度为</a:t>
            </a:r>
            <a:r>
              <a:rPr lang="en-US" altLang="zh-CN" sz="3000" kern="0" dirty="0"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的顶点及其出边；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2) </a:t>
            </a:r>
            <a:r>
              <a:rPr lang="zh-CN" altLang="en-US" sz="3000" kern="0" dirty="0">
                <a:latin typeface="+mn-lt"/>
              </a:rPr>
              <a:t>重复，直到，不存在入度为</a:t>
            </a:r>
            <a:r>
              <a:rPr lang="en-US" altLang="zh-CN" sz="3000" kern="0" dirty="0">
                <a:latin typeface="+mn-lt"/>
              </a:rPr>
              <a:t>0</a:t>
            </a:r>
            <a:r>
              <a:rPr lang="zh-CN" altLang="en-US" sz="3000" kern="0" dirty="0">
                <a:latin typeface="+mn-lt"/>
              </a:rPr>
              <a:t>的顶点；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3) </a:t>
            </a:r>
            <a:r>
              <a:rPr lang="zh-CN" altLang="en-US" sz="3000" kern="0" dirty="0">
                <a:latin typeface="+mn-lt"/>
              </a:rPr>
              <a:t>若有剩余，则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不存在拓扑序列，剩余有回路。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6235164" y="3773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906573" y="4249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6665355" y="42040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700982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7410573" y="45018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607382" y="3534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665355" y="37866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460591" y="386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8131173" y="42989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8111382" y="37866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87600" y="467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712591" y="43728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chemeClr val="bg1"/>
                </a:solidFill>
              </a:rPr>
              <a:t> AOV </a:t>
            </a:r>
            <a:r>
              <a:rPr lang="zh-CN" altLang="en-US" sz="3200" kern="0" dirty="0">
                <a:solidFill>
                  <a:schemeClr val="bg1"/>
                </a:solidFill>
              </a:rPr>
              <a:t>网</a:t>
            </a:r>
            <a:endParaRPr lang="en-US" altLang="zh-CN" sz="32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掌握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</a:t>
            </a:r>
            <a:r>
              <a:rPr lang="zh-CN" altLang="en-US" sz="3200" kern="0" dirty="0">
                <a:latin typeface="+mn-lt"/>
              </a:rPr>
              <a:t>拓扑排序的概念、用途、算法</a:t>
            </a:r>
            <a:endParaRPr lang="en-US" altLang="zh-CN" sz="32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理解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>
                <a:latin typeface="+mn-lt"/>
              </a:rPr>
              <a:t>算法的实现（程序）</a:t>
            </a:r>
            <a:endParaRPr lang="en-US" altLang="zh-CN" sz="32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4827609" y="31876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499018" y="366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23" idx="5"/>
            <a:endCxn id="24" idx="1"/>
          </p:cNvCxnSpPr>
          <p:nvPr/>
        </p:nvCxnSpPr>
        <p:spPr bwMode="auto">
          <a:xfrm>
            <a:off x="5257800" y="3617854"/>
            <a:ext cx="315027" cy="11955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293427" y="371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>
            <a:off x="6003018" y="3915600"/>
            <a:ext cx="290409" cy="46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199827" y="294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5257800" y="32004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053036" y="3282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6723618" y="37127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6703827" y="32004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080045" y="4091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7305036" y="37866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矩形 21"/>
          <p:cNvSpPr/>
          <p:nvPr/>
        </p:nvSpPr>
        <p:spPr>
          <a:xfrm>
            <a:off x="6553200" y="1066800"/>
            <a:ext cx="2590800" cy="584775"/>
          </a:xfrm>
          <a:prstGeom prst="rect">
            <a:avLst/>
          </a:prstGeom>
          <a:solidFill>
            <a:srgbClr val="236B47"/>
          </a:solidFill>
        </p:spPr>
        <p:txBody>
          <a:bodyPr wrap="square">
            <a:spAutoFit/>
          </a:bodyPr>
          <a:lstStyle/>
          <a:p>
            <a:pPr marL="720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chemeClr val="bg1"/>
                </a:solidFill>
              </a:rPr>
              <a:t> AOV </a:t>
            </a:r>
            <a:r>
              <a:rPr lang="zh-CN" altLang="en-US" sz="3200" kern="0" dirty="0">
                <a:solidFill>
                  <a:schemeClr val="bg1"/>
                </a:solidFill>
              </a:rPr>
              <a:t>网</a:t>
            </a:r>
            <a:endParaRPr lang="en-US" altLang="zh-CN" sz="32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补充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受拓扑排序思想启发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如何判断简单无向图，有无回路？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1)  </a:t>
            </a:r>
            <a:r>
              <a:rPr lang="zh-CN" altLang="en-US" sz="3000" kern="0" dirty="0">
                <a:latin typeface="+mn-lt"/>
              </a:rPr>
              <a:t>删除</a:t>
            </a:r>
            <a:r>
              <a:rPr lang="zh-CN" altLang="zh-CN" sz="3000" dirty="0">
                <a:solidFill>
                  <a:srgbClr val="C00000"/>
                </a:solidFill>
              </a:rPr>
              <a:t>度</a:t>
            </a:r>
            <a:r>
              <a:rPr lang="en-US" altLang="zh-CN" sz="3000" dirty="0">
                <a:solidFill>
                  <a:srgbClr val="C00000"/>
                </a:solidFill>
              </a:rPr>
              <a:t>&lt;=1</a:t>
            </a:r>
            <a:r>
              <a:rPr lang="zh-CN" altLang="zh-CN" sz="3000" dirty="0"/>
              <a:t>的顶点</a:t>
            </a:r>
            <a:r>
              <a:rPr lang="zh-CN" altLang="en-US" sz="3000" dirty="0"/>
              <a:t>、及其</a:t>
            </a:r>
            <a:r>
              <a:rPr lang="zh-CN" altLang="zh-CN" sz="3000" dirty="0"/>
              <a:t>关联边</a:t>
            </a:r>
            <a:r>
              <a:rPr lang="zh-CN" altLang="en-US" sz="3000" dirty="0"/>
              <a:t>；</a:t>
            </a:r>
            <a:endParaRPr lang="zh-CN" altLang="zh-CN" sz="3000" dirty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      </a:t>
            </a:r>
            <a:r>
              <a:rPr lang="zh-CN" altLang="en-US" sz="3000" dirty="0"/>
              <a:t>并，</a:t>
            </a:r>
            <a:r>
              <a:rPr lang="zh-CN" altLang="zh-CN" sz="3000" dirty="0"/>
              <a:t>重新计算</a:t>
            </a:r>
            <a:r>
              <a:rPr lang="zh-CN" altLang="en-US" sz="3000" dirty="0">
                <a:solidFill>
                  <a:srgbClr val="990099"/>
                </a:solidFill>
              </a:rPr>
              <a:t>邻接</a:t>
            </a:r>
            <a:r>
              <a:rPr lang="zh-CN" altLang="zh-CN" sz="3000" dirty="0">
                <a:solidFill>
                  <a:srgbClr val="990099"/>
                </a:solidFill>
              </a:rPr>
              <a:t>顶点</a:t>
            </a:r>
            <a:r>
              <a:rPr lang="zh-CN" altLang="zh-CN" sz="3000" dirty="0"/>
              <a:t>的度</a:t>
            </a:r>
            <a:r>
              <a:rPr lang="zh-CN" altLang="en-US" sz="3000" dirty="0"/>
              <a:t>；</a:t>
            </a:r>
            <a:endParaRPr lang="en-US" altLang="zh-CN" sz="3000" dirty="0"/>
          </a:p>
          <a:p>
            <a:pPr lvl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 2) </a:t>
            </a:r>
            <a:r>
              <a:rPr lang="zh-CN" altLang="en-US" sz="3000" dirty="0"/>
              <a:t>重复</a:t>
            </a:r>
            <a:r>
              <a:rPr lang="en-US" altLang="zh-CN" sz="3000" dirty="0"/>
              <a:t>1)</a:t>
            </a:r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zh-CN" sz="3000" dirty="0"/>
              <a:t>直到</a:t>
            </a:r>
            <a:r>
              <a:rPr lang="zh-CN" altLang="en-US" sz="3000" dirty="0"/>
              <a:t>，</a:t>
            </a:r>
            <a:r>
              <a:rPr lang="zh-CN" altLang="zh-CN" sz="3000" dirty="0"/>
              <a:t>没有度</a:t>
            </a:r>
            <a:r>
              <a:rPr lang="en-US" altLang="zh-CN" sz="3000" dirty="0"/>
              <a:t>&lt;=1</a:t>
            </a:r>
            <a:r>
              <a:rPr lang="zh-CN" altLang="zh-CN" sz="3000" dirty="0"/>
              <a:t>的顶点；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sz="3000" dirty="0"/>
              <a:t> 3) </a:t>
            </a:r>
            <a:r>
              <a:rPr lang="zh-CN" altLang="zh-CN" sz="3000" dirty="0"/>
              <a:t>若</a:t>
            </a:r>
            <a:r>
              <a:rPr lang="zh-CN" altLang="en-US" sz="3000" dirty="0"/>
              <a:t>有剩余</a:t>
            </a:r>
            <a:r>
              <a:rPr lang="zh-CN" altLang="zh-CN" sz="3000" dirty="0"/>
              <a:t>，则有环</a:t>
            </a:r>
            <a:r>
              <a:rPr lang="en-US" altLang="zh-CN" sz="3000" dirty="0"/>
              <a:t>(</a:t>
            </a:r>
            <a:r>
              <a:rPr lang="zh-CN" altLang="zh-CN" sz="3000" dirty="0"/>
              <a:t>回路</a:t>
            </a:r>
            <a:r>
              <a:rPr lang="en-US" altLang="zh-CN" sz="3000" dirty="0"/>
              <a:t>)</a:t>
            </a:r>
            <a:r>
              <a:rPr lang="zh-CN" altLang="zh-CN" sz="3000" dirty="0"/>
              <a:t>；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zh-CN" sz="3000" dirty="0"/>
              <a:t>否则，无回路。</a:t>
            </a: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867400" y="36214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37836" y="4478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5" name="直接连接符 28"/>
          <p:cNvCxnSpPr>
            <a:cxnSpLocks noChangeShapeType="1"/>
            <a:stCxn id="32" idx="4"/>
            <a:endCxn id="28" idx="0"/>
          </p:cNvCxnSpPr>
          <p:nvPr/>
        </p:nvCxnSpPr>
        <p:spPr bwMode="auto">
          <a:xfrm>
            <a:off x="7491618" y="3886200"/>
            <a:ext cx="936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7333218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0" name="直接连接符 28"/>
          <p:cNvCxnSpPr>
            <a:cxnSpLocks noChangeShapeType="1"/>
            <a:stCxn id="24" idx="6"/>
            <a:endCxn id="28" idx="2"/>
          </p:cNvCxnSpPr>
          <p:nvPr/>
        </p:nvCxnSpPr>
        <p:spPr bwMode="auto">
          <a:xfrm flipV="1">
            <a:off x="6841836" y="4396200"/>
            <a:ext cx="491382" cy="334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239618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3" name="直接连接符 28"/>
          <p:cNvCxnSpPr>
            <a:cxnSpLocks noChangeShapeType="1"/>
            <a:stCxn id="23" idx="7"/>
            <a:endCxn id="32" idx="2"/>
          </p:cNvCxnSpPr>
          <p:nvPr/>
        </p:nvCxnSpPr>
        <p:spPr bwMode="auto">
          <a:xfrm flipV="1">
            <a:off x="6297591" y="3634200"/>
            <a:ext cx="942027" cy="610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92827" y="371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5" name="直接连接符 28"/>
          <p:cNvCxnSpPr>
            <a:cxnSpLocks noChangeShapeType="1"/>
            <a:stCxn id="28" idx="7"/>
            <a:endCxn id="34" idx="3"/>
          </p:cNvCxnSpPr>
          <p:nvPr/>
        </p:nvCxnSpPr>
        <p:spPr bwMode="auto">
          <a:xfrm flipV="1">
            <a:off x="7763409" y="4146591"/>
            <a:ext cx="403227" cy="71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cxnSp>
        <p:nvCxnSpPr>
          <p:cNvPr id="36" name="直接连接符 28"/>
          <p:cNvCxnSpPr>
            <a:cxnSpLocks noChangeShapeType="1"/>
            <a:stCxn id="32" idx="6"/>
            <a:endCxn id="34" idx="1"/>
          </p:cNvCxnSpPr>
          <p:nvPr/>
        </p:nvCxnSpPr>
        <p:spPr bwMode="auto">
          <a:xfrm>
            <a:off x="7743618" y="3634200"/>
            <a:ext cx="423018" cy="156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119836" y="4525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7" name="直接连接符 28"/>
          <p:cNvCxnSpPr>
            <a:cxnSpLocks noChangeShapeType="1"/>
            <a:stCxn id="34" idx="4"/>
            <a:endCxn id="31" idx="0"/>
          </p:cNvCxnSpPr>
          <p:nvPr/>
        </p:nvCxnSpPr>
        <p:spPr bwMode="auto">
          <a:xfrm>
            <a:off x="8344827" y="4220400"/>
            <a:ext cx="27009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none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P 327</a:t>
            </a: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1.  </a:t>
            </a:r>
            <a:r>
              <a:rPr lang="zh-CN" altLang="en-US" sz="3000" kern="0" dirty="0">
                <a:latin typeface="+mn-lt"/>
              </a:rPr>
              <a:t>复习题 </a:t>
            </a:r>
            <a:r>
              <a:rPr lang="en-US" altLang="zh-CN" sz="3000" kern="0" dirty="0">
                <a:latin typeface="+mn-lt"/>
              </a:rPr>
              <a:t>9</a:t>
            </a:r>
            <a:r>
              <a:rPr lang="zh-CN" altLang="en-US" sz="3000" kern="0" dirty="0">
                <a:latin typeface="+mn-lt"/>
              </a:rPr>
              <a:t>（写出</a:t>
            </a:r>
            <a:r>
              <a:rPr lang="en-US" altLang="zh-CN" sz="3000" kern="0" dirty="0">
                <a:latin typeface="+mn-lt"/>
              </a:rPr>
              <a:t>5</a:t>
            </a:r>
            <a:r>
              <a:rPr lang="zh-CN" altLang="en-US" sz="3000" kern="0" dirty="0">
                <a:latin typeface="+mn-lt"/>
              </a:rPr>
              <a:t>个拓扑序列，即可）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2.  </a:t>
            </a:r>
            <a:r>
              <a:rPr lang="zh-CN" altLang="en-US" sz="3000" kern="0" dirty="0">
                <a:latin typeface="+mn-lt"/>
              </a:rPr>
              <a:t>对复习题</a:t>
            </a:r>
            <a:r>
              <a:rPr lang="en-US" altLang="zh-CN" sz="3000" kern="0" dirty="0">
                <a:latin typeface="+mn-lt"/>
              </a:rPr>
              <a:t>9</a:t>
            </a:r>
            <a:r>
              <a:rPr lang="zh-CN" altLang="en-US" sz="3000" kern="0" dirty="0">
                <a:latin typeface="+mn-lt"/>
              </a:rPr>
              <a:t>，采用栈作为辅助空间，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按照算法流程计算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个拓扑序列。</a:t>
            </a:r>
            <a:endParaRPr lang="en-US" altLang="zh-CN" sz="3000" kern="0" dirty="0"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3.  </a:t>
            </a:r>
            <a:r>
              <a:rPr lang="zh-CN" altLang="en-US" sz="3000" kern="0" dirty="0">
                <a:latin typeface="+mn-lt"/>
              </a:rPr>
              <a:t>算法题</a:t>
            </a:r>
            <a:r>
              <a:rPr lang="en-US" altLang="zh-CN" sz="3000" kern="0" dirty="0">
                <a:latin typeface="+mn-lt"/>
              </a:rPr>
              <a:t>2</a:t>
            </a:r>
            <a:r>
              <a:rPr lang="zh-CN" altLang="en-US" sz="3000" kern="0" dirty="0">
                <a:latin typeface="+mn-lt"/>
              </a:rPr>
              <a:t>， 写出编程思想即可。</a:t>
            </a:r>
            <a:endParaRPr lang="zh-CN" altLang="zh-CN" sz="3000" dirty="0"/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solidFill>
                <a:srgbClr val="003399"/>
              </a:solidFill>
              <a:latin typeface="+mn-lt"/>
            </a:endParaRPr>
          </a:p>
          <a:p>
            <a:pPr marL="72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（</a:t>
            </a:r>
            <a:r>
              <a:rPr lang="zh-CN" altLang="en-US" sz="3200" kern="0" dirty="0">
                <a:ea typeface="黑体" pitchFamily="2" charset="-122"/>
              </a:rPr>
              <a:t>有向图中的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）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强连通图、强连通分量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          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、从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都有路径；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 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强连通分量：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436" name="Oval 30"/>
          <p:cNvSpPr>
            <a:spLocks noChangeArrowheads="1"/>
          </p:cNvSpPr>
          <p:nvPr/>
        </p:nvSpPr>
        <p:spPr bwMode="auto">
          <a:xfrm>
            <a:off x="5715000" y="4132263"/>
            <a:ext cx="503238" cy="503237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37" name="Oval 30"/>
          <p:cNvSpPr>
            <a:spLocks noChangeArrowheads="1"/>
          </p:cNvSpPr>
          <p:nvPr/>
        </p:nvSpPr>
        <p:spPr bwMode="auto">
          <a:xfrm>
            <a:off x="6934200" y="414655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18438" name="Oval 30"/>
          <p:cNvSpPr>
            <a:spLocks noChangeArrowheads="1"/>
          </p:cNvSpPr>
          <p:nvPr/>
        </p:nvSpPr>
        <p:spPr bwMode="auto">
          <a:xfrm>
            <a:off x="64008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8439" name="Oval 30"/>
          <p:cNvSpPr>
            <a:spLocks noChangeArrowheads="1"/>
          </p:cNvSpPr>
          <p:nvPr/>
        </p:nvSpPr>
        <p:spPr bwMode="auto">
          <a:xfrm>
            <a:off x="7467600" y="5130800"/>
            <a:ext cx="503238" cy="503238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5334000" y="5121275"/>
            <a:ext cx="503238" cy="50323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dirty="0">
                <a:latin typeface="Arial" charset="0"/>
                <a:ea typeface="黑体" pitchFamily="2" charset="-122"/>
              </a:rPr>
              <a:t>B</a:t>
            </a:r>
          </a:p>
        </p:txBody>
      </p:sp>
      <p:cxnSp>
        <p:nvCxnSpPr>
          <p:cNvPr id="18441" name="直接箭头连接符 16"/>
          <p:cNvCxnSpPr>
            <a:cxnSpLocks noChangeShapeType="1"/>
            <a:stCxn id="18436" idx="6"/>
            <a:endCxn id="18437" idx="2"/>
          </p:cNvCxnSpPr>
          <p:nvPr/>
        </p:nvCxnSpPr>
        <p:spPr bwMode="auto">
          <a:xfrm>
            <a:off x="6218238" y="43846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2" name="直接箭头连接符 17"/>
          <p:cNvCxnSpPr>
            <a:cxnSpLocks noChangeShapeType="1"/>
            <a:stCxn id="18439" idx="0"/>
            <a:endCxn id="18437" idx="5"/>
          </p:cNvCxnSpPr>
          <p:nvPr/>
        </p:nvCxnSpPr>
        <p:spPr bwMode="auto">
          <a:xfrm rot="16200000" flipV="1">
            <a:off x="7265194" y="46759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3" name="直接箭头连接符 19"/>
          <p:cNvCxnSpPr>
            <a:cxnSpLocks noChangeShapeType="1"/>
            <a:stCxn id="18437" idx="3"/>
            <a:endCxn id="18438" idx="0"/>
          </p:cNvCxnSpPr>
          <p:nvPr/>
        </p:nvCxnSpPr>
        <p:spPr bwMode="auto">
          <a:xfrm rot="5400000">
            <a:off x="6553200" y="46767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4" name="直接箭头连接符 20"/>
          <p:cNvCxnSpPr>
            <a:cxnSpLocks noChangeShapeType="1"/>
            <a:stCxn id="18438" idx="6"/>
            <a:endCxn id="18439" idx="2"/>
          </p:cNvCxnSpPr>
          <p:nvPr/>
        </p:nvCxnSpPr>
        <p:spPr bwMode="auto">
          <a:xfrm>
            <a:off x="6904038" y="53832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45" name="直接箭头连接符 21"/>
          <p:cNvCxnSpPr>
            <a:cxnSpLocks noChangeShapeType="1"/>
            <a:stCxn id="16" idx="6"/>
            <a:endCxn id="18438" idx="2"/>
          </p:cNvCxnSpPr>
          <p:nvPr/>
        </p:nvCxnSpPr>
        <p:spPr bwMode="auto">
          <a:xfrm>
            <a:off x="5837238" y="53736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46" name="Oval 30"/>
          <p:cNvSpPr>
            <a:spLocks noChangeArrowheads="1"/>
          </p:cNvSpPr>
          <p:nvPr/>
        </p:nvSpPr>
        <p:spPr bwMode="auto">
          <a:xfrm>
            <a:off x="1828800" y="4114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447" name="Oval 30"/>
          <p:cNvSpPr>
            <a:spLocks noChangeArrowheads="1"/>
          </p:cNvSpPr>
          <p:nvPr/>
        </p:nvSpPr>
        <p:spPr bwMode="auto">
          <a:xfrm>
            <a:off x="3048000" y="4129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18448" name="Oval 30"/>
          <p:cNvSpPr>
            <a:spLocks noChangeArrowheads="1"/>
          </p:cNvSpPr>
          <p:nvPr/>
        </p:nvSpPr>
        <p:spPr bwMode="auto">
          <a:xfrm>
            <a:off x="25146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18449" name="Oval 30"/>
          <p:cNvSpPr>
            <a:spLocks noChangeArrowheads="1"/>
          </p:cNvSpPr>
          <p:nvPr/>
        </p:nvSpPr>
        <p:spPr bwMode="auto">
          <a:xfrm>
            <a:off x="3581400" y="5113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8450" name="直接箭头连接符 27"/>
          <p:cNvCxnSpPr>
            <a:cxnSpLocks noChangeShapeType="1"/>
            <a:stCxn id="18447" idx="2"/>
            <a:endCxn id="18446" idx="6"/>
          </p:cNvCxnSpPr>
          <p:nvPr/>
        </p:nvCxnSpPr>
        <p:spPr bwMode="auto">
          <a:xfrm rot="10800000">
            <a:off x="2332038" y="4367213"/>
            <a:ext cx="715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1" name="直接箭头连接符 28"/>
          <p:cNvCxnSpPr>
            <a:cxnSpLocks noChangeShapeType="1"/>
            <a:stCxn id="18449" idx="0"/>
            <a:endCxn id="18447" idx="5"/>
          </p:cNvCxnSpPr>
          <p:nvPr/>
        </p:nvCxnSpPr>
        <p:spPr bwMode="auto">
          <a:xfrm rot="16200000" flipV="1">
            <a:off x="3378994" y="4658519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2" name="直接箭头连接符 29"/>
          <p:cNvCxnSpPr>
            <a:cxnSpLocks noChangeShapeType="1"/>
            <a:stCxn id="18446" idx="5"/>
            <a:endCxn id="18448" idx="0"/>
          </p:cNvCxnSpPr>
          <p:nvPr/>
        </p:nvCxnSpPr>
        <p:spPr bwMode="auto">
          <a:xfrm rot="16200000" flipH="1">
            <a:off x="2228850" y="4575176"/>
            <a:ext cx="568325" cy="5080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3" name="直接箭头连接符 30"/>
          <p:cNvCxnSpPr>
            <a:cxnSpLocks noChangeShapeType="1"/>
            <a:stCxn id="18447" idx="3"/>
            <a:endCxn id="18448" idx="0"/>
          </p:cNvCxnSpPr>
          <p:nvPr/>
        </p:nvCxnSpPr>
        <p:spPr bwMode="auto">
          <a:xfrm rot="5400000">
            <a:off x="2667000" y="4659313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8454" name="直接箭头连接符 31"/>
          <p:cNvCxnSpPr>
            <a:cxnSpLocks noChangeShapeType="1"/>
            <a:stCxn id="18448" idx="6"/>
            <a:endCxn id="18449" idx="2"/>
          </p:cNvCxnSpPr>
          <p:nvPr/>
        </p:nvCxnSpPr>
        <p:spPr bwMode="auto">
          <a:xfrm>
            <a:off x="3017838" y="5365750"/>
            <a:ext cx="563562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1981200" y="5594350"/>
            <a:ext cx="25908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强连通图</a:t>
            </a:r>
            <a:r>
              <a:rPr lang="en-US" altLang="zh-CN">
                <a:ea typeface="黑体" pitchFamily="49" charset="-122"/>
              </a:rPr>
              <a:t>G5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5562600" y="5588000"/>
            <a:ext cx="32004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非强连通图</a:t>
            </a:r>
            <a:r>
              <a:rPr lang="en-US" altLang="zh-CN">
                <a:ea typeface="黑体" pitchFamily="49" charset="-122"/>
              </a:rPr>
              <a:t>G6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8457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124200" y="1882775"/>
            <a:ext cx="6019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任意两个顶点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3311525"/>
            <a:ext cx="5427663" cy="661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有向图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最大强连通子图；</a:t>
            </a:r>
            <a:endParaRPr lang="en-US" altLang="zh-CN" sz="32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7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图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28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讲：关键路径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AOV(activity on vertex)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网：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顶点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活动；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有向边</a:t>
            </a:r>
            <a:r>
              <a:rPr lang="en-US" altLang="zh-CN" sz="3000" kern="0" dirty="0">
                <a:latin typeface="+mn-lt"/>
              </a:rPr>
              <a:t>(</a:t>
            </a:r>
            <a:r>
              <a:rPr lang="zh-CN" altLang="en-US" sz="3000" kern="0" dirty="0">
                <a:latin typeface="+mn-lt"/>
              </a:rPr>
              <a:t>弧</a:t>
            </a:r>
            <a:r>
              <a:rPr lang="en-US" altLang="zh-CN" sz="3000" kern="0" dirty="0">
                <a:latin typeface="+mn-lt"/>
              </a:rPr>
              <a:t>) -- </a:t>
            </a:r>
            <a:r>
              <a:rPr lang="zh-CN" altLang="en-US" sz="3000" kern="0" dirty="0">
                <a:latin typeface="+mn-lt"/>
              </a:rPr>
              <a:t>活动的优先关系；</a:t>
            </a:r>
            <a:endParaRPr lang="en-US" altLang="zh-CN" sz="30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1" name="直接连接符 28"/>
          <p:cNvCxnSpPr>
            <a:cxnSpLocks noChangeShapeType="1"/>
            <a:stCxn id="6" idx="6"/>
            <a:endCxn id="7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8" name="直接连接符 28"/>
          <p:cNvCxnSpPr>
            <a:cxnSpLocks noChangeShapeType="1"/>
            <a:stCxn id="27" idx="6"/>
            <a:endCxn id="7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3" name="直接连接符 28"/>
          <p:cNvCxnSpPr>
            <a:cxnSpLocks noChangeShapeType="1"/>
            <a:stCxn id="27" idx="5"/>
            <a:endCxn id="32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学习高数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学</a:t>
            </a:r>
            <a:r>
              <a:rPr lang="en-US" altLang="zh-CN" kern="0" dirty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学离散数学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学数据结构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学计算机组成原理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学操作系统</a:t>
            </a:r>
            <a:endParaRPr lang="zh-CN" altLang="en-US" dirty="0"/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5" name="直接连接符 28"/>
          <p:cNvCxnSpPr>
            <a:cxnSpLocks noChangeShapeType="1"/>
            <a:stCxn id="32" idx="7"/>
            <a:endCxn id="44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拓扑序列：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所有顶点的一个线性序列</a:t>
            </a:r>
            <a:r>
              <a:rPr lang="en-US" altLang="zh-CN" sz="3000" kern="0" dirty="0">
                <a:latin typeface="+mn-lt"/>
              </a:rPr>
              <a:t>{v</a:t>
            </a:r>
            <a:r>
              <a:rPr lang="en-US" altLang="zh-CN" sz="3000" kern="0" baseline="-25000" dirty="0">
                <a:latin typeface="+mn-lt"/>
              </a:rPr>
              <a:t>i1</a:t>
            </a:r>
            <a:r>
              <a:rPr lang="en-US" altLang="zh-CN" sz="3000" kern="0" dirty="0">
                <a:latin typeface="+mn-lt"/>
              </a:rPr>
              <a:t>, v</a:t>
            </a:r>
            <a:r>
              <a:rPr lang="en-US" altLang="zh-CN" sz="3000" kern="0" baseline="-25000" dirty="0">
                <a:latin typeface="+mn-lt"/>
              </a:rPr>
              <a:t>i2</a:t>
            </a:r>
            <a:r>
              <a:rPr lang="en-US" altLang="zh-CN" sz="3000" kern="0" dirty="0">
                <a:latin typeface="+mn-lt"/>
              </a:rPr>
              <a:t>, …, 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kern="0" baseline="-25000" dirty="0" err="1">
                <a:latin typeface="+mn-lt"/>
              </a:rPr>
              <a:t>in</a:t>
            </a:r>
            <a:r>
              <a:rPr lang="en-US" altLang="zh-CN" sz="3000" kern="0" dirty="0">
                <a:latin typeface="+mn-lt"/>
              </a:rPr>
              <a:t>}</a:t>
            </a:r>
            <a:r>
              <a:rPr lang="zh-CN" altLang="en-US" sz="3000" kern="0" dirty="0">
                <a:latin typeface="+mn-lt"/>
              </a:rPr>
              <a:t>，且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latin typeface="+mn-lt"/>
              </a:rPr>
              <a:t>若图中有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条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kern="0" baseline="-25000" dirty="0" err="1">
                <a:latin typeface="+mn-lt"/>
              </a:rPr>
              <a:t>j</a:t>
            </a:r>
            <a:r>
              <a:rPr lang="zh-CN" altLang="en-US" sz="3000" kern="0" dirty="0">
                <a:latin typeface="+mn-lt"/>
              </a:rPr>
              <a:t>到</a:t>
            </a:r>
            <a:r>
              <a:rPr lang="en-US" altLang="zh-CN" sz="3000" kern="0" dirty="0" err="1">
                <a:latin typeface="+mn-lt"/>
              </a:rPr>
              <a:t>v</a:t>
            </a:r>
            <a:r>
              <a:rPr lang="en-US" altLang="zh-CN" sz="3000" kern="0" baseline="-25000" dirty="0" err="1">
                <a:latin typeface="+mn-lt"/>
              </a:rPr>
              <a:t>k</a:t>
            </a:r>
            <a:r>
              <a:rPr lang="zh-CN" altLang="en-US" sz="3000" kern="0" dirty="0">
                <a:latin typeface="+mn-lt"/>
              </a:rPr>
              <a:t>的路径，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则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>
                <a:solidFill>
                  <a:srgbClr val="0000CC"/>
                </a:solidFill>
                <a:latin typeface="+mn-lt"/>
              </a:rPr>
              <a:t>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排在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</a:t>
            </a:r>
            <a:r>
              <a:rPr lang="en-US" altLang="zh-CN" sz="3000" kern="0" baseline="-25000" dirty="0" err="1">
                <a:solidFill>
                  <a:srgbClr val="0000CC"/>
                </a:solidFill>
                <a:latin typeface="+mn-lt"/>
              </a:rPr>
              <a:t>k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之前。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200400" y="1219200"/>
            <a:ext cx="59436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保证所有活动可顺利完成的</a:t>
            </a:r>
            <a:r>
              <a:rPr lang="en-US" altLang="zh-CN" kern="0" dirty="0">
                <a:solidFill>
                  <a:schemeClr val="bg1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种方案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287200" y="38968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63246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6" name="直接连接符 28"/>
          <p:cNvCxnSpPr>
            <a:cxnSpLocks noChangeShapeType="1"/>
            <a:stCxn id="24" idx="6"/>
            <a:endCxn id="25" idx="1"/>
          </p:cNvCxnSpPr>
          <p:nvPr/>
        </p:nvCxnSpPr>
        <p:spPr bwMode="auto">
          <a:xfrm>
            <a:off x="5791200" y="41488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2578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0" name="直接连接符 28"/>
          <p:cNvCxnSpPr>
            <a:cxnSpLocks noChangeShapeType="1"/>
            <a:stCxn id="29" idx="6"/>
            <a:endCxn id="25" idx="3"/>
          </p:cNvCxnSpPr>
          <p:nvPr/>
        </p:nvCxnSpPr>
        <p:spPr bwMode="auto">
          <a:xfrm flipV="1">
            <a:off x="5761800" y="4802991"/>
            <a:ext cx="636609" cy="325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3914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28"/>
          <p:cNvCxnSpPr>
            <a:cxnSpLocks noChangeShapeType="1"/>
            <a:stCxn id="29" idx="5"/>
            <a:endCxn id="31" idx="3"/>
          </p:cNvCxnSpPr>
          <p:nvPr/>
        </p:nvCxnSpPr>
        <p:spPr bwMode="auto">
          <a:xfrm rot="5400000" flipH="1" flipV="1">
            <a:off x="6386100" y="42278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5" name="直接连接符 28"/>
          <p:cNvCxnSpPr>
            <a:cxnSpLocks noChangeShapeType="1"/>
            <a:stCxn id="25" idx="6"/>
            <a:endCxn id="31" idx="2"/>
          </p:cNvCxnSpPr>
          <p:nvPr/>
        </p:nvCxnSpPr>
        <p:spPr bwMode="auto">
          <a:xfrm>
            <a:off x="6828600" y="4624800"/>
            <a:ext cx="562800" cy="123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914400" y="3048000"/>
            <a:ext cx="4038600" cy="345325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学习高数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学</a:t>
            </a:r>
            <a:r>
              <a:rPr lang="en-US" altLang="zh-CN" kern="0" dirty="0"/>
              <a:t>C/C++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学离散数学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学数据结构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学计算机组成原理</a:t>
            </a:r>
            <a:endParaRPr lang="en-US" altLang="zh-CN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学操作系统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2978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9" name="直接连接符 28"/>
          <p:cNvCxnSpPr>
            <a:cxnSpLocks noChangeShapeType="1"/>
            <a:stCxn id="24" idx="7"/>
            <a:endCxn id="38" idx="2"/>
          </p:cNvCxnSpPr>
          <p:nvPr/>
        </p:nvCxnSpPr>
        <p:spPr bwMode="auto">
          <a:xfrm rot="5400000" flipH="1" flipV="1">
            <a:off x="6477059" y="31499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487600" y="385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2" name="直接连接符 28"/>
          <p:cNvCxnSpPr>
            <a:cxnSpLocks noChangeShapeType="1"/>
            <a:stCxn id="31" idx="7"/>
            <a:endCxn id="41" idx="3"/>
          </p:cNvCxnSpPr>
          <p:nvPr/>
        </p:nvCxnSpPr>
        <p:spPr bwMode="auto">
          <a:xfrm rot="5400000" flipH="1" flipV="1">
            <a:off x="8050191" y="4058391"/>
            <a:ext cx="282618" cy="7398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8" idx="6"/>
            <a:endCxn id="41" idx="2"/>
          </p:cNvCxnSpPr>
          <p:nvPr/>
        </p:nvCxnSpPr>
        <p:spPr bwMode="auto">
          <a:xfrm>
            <a:off x="7801800" y="3909600"/>
            <a:ext cx="685800" cy="199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拓扑排序思想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1. </a:t>
            </a:r>
            <a:r>
              <a:rPr lang="zh-CN" altLang="en-US" sz="3200" kern="0" dirty="0">
                <a:latin typeface="+mn-lt"/>
              </a:rPr>
              <a:t>选择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入度为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sz="3200" kern="0" dirty="0">
                <a:latin typeface="+mn-lt"/>
              </a:rPr>
              <a:t>的顶点</a:t>
            </a:r>
            <a:r>
              <a:rPr lang="en-US" altLang="zh-CN" sz="3200" kern="0" dirty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，输出</a:t>
            </a:r>
            <a:r>
              <a:rPr lang="en-US" altLang="zh-CN" sz="3200" kern="0" dirty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；</a:t>
            </a:r>
            <a:endParaRPr lang="en-US" altLang="zh-CN" sz="3200" kern="0" dirty="0"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2. </a:t>
            </a:r>
            <a:r>
              <a:rPr lang="zh-CN" altLang="en-US" sz="3200" kern="0" dirty="0">
                <a:latin typeface="+mn-lt"/>
              </a:rPr>
              <a:t>从图中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删除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、及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的所有出边；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3. </a:t>
            </a:r>
            <a:r>
              <a:rPr lang="zh-CN" altLang="en-US" sz="3200" kern="0" dirty="0"/>
              <a:t>重复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和</a:t>
            </a:r>
            <a:r>
              <a:rPr lang="en-US" altLang="zh-CN" sz="3200" kern="0" dirty="0"/>
              <a:t>2</a:t>
            </a:r>
            <a:r>
              <a:rPr lang="zh-CN" altLang="en-US" sz="3200" kern="0" dirty="0"/>
              <a:t>，</a:t>
            </a:r>
            <a:r>
              <a:rPr lang="zh-CN" altLang="en-US" sz="3200" kern="0" dirty="0">
                <a:solidFill>
                  <a:srgbClr val="990099"/>
                </a:solidFill>
              </a:rPr>
              <a:t>直到没有入度为</a:t>
            </a:r>
            <a:r>
              <a:rPr lang="en-US" altLang="zh-CN" sz="3200" kern="0" dirty="0">
                <a:solidFill>
                  <a:srgbClr val="990099"/>
                </a:solidFill>
              </a:rPr>
              <a:t>0</a:t>
            </a:r>
            <a:r>
              <a:rPr lang="zh-CN" altLang="en-US" sz="3200" kern="0" dirty="0">
                <a:solidFill>
                  <a:srgbClr val="990099"/>
                </a:solidFill>
              </a:rPr>
              <a:t>的顶点；</a:t>
            </a:r>
            <a:endParaRPr lang="en-US" altLang="zh-CN" sz="3200" kern="0" dirty="0">
              <a:solidFill>
                <a:srgbClr val="990099"/>
              </a:solidFill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-- </a:t>
            </a:r>
            <a:r>
              <a:rPr lang="zh-CN" altLang="en-US" sz="3200" kern="0" dirty="0"/>
              <a:t>若所有顶点已输出，则输出为拓扑排序；</a:t>
            </a:r>
            <a:endParaRPr lang="en-US" altLang="zh-CN" sz="3200" kern="0" dirty="0"/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-- </a:t>
            </a:r>
            <a:r>
              <a:rPr lang="zh-CN" altLang="en-US" sz="3200" kern="0" dirty="0">
                <a:latin typeface="+mn-lt"/>
              </a:rPr>
              <a:t>否则，剩余的部分包含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回路。</a:t>
            </a:r>
            <a:endParaRPr lang="en-US" altLang="zh-CN" sz="3200" kern="0" dirty="0">
              <a:solidFill>
                <a:srgbClr val="C00000"/>
              </a:solidFill>
              <a:latin typeface="+mn-lt"/>
            </a:endParaRPr>
          </a:p>
          <a:p>
            <a:pPr marL="514350" indent="-51435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677600" y="481126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7150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7" name="直接连接符 28"/>
          <p:cNvCxnSpPr>
            <a:cxnSpLocks noChangeShapeType="1"/>
            <a:stCxn id="21" idx="6"/>
            <a:endCxn id="22" idx="1"/>
          </p:cNvCxnSpPr>
          <p:nvPr/>
        </p:nvCxnSpPr>
        <p:spPr bwMode="auto">
          <a:xfrm>
            <a:off x="5181600" y="5063263"/>
            <a:ext cx="607209" cy="29774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4648200" y="6049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2" name="直接连接符 28"/>
          <p:cNvCxnSpPr>
            <a:cxnSpLocks noChangeShapeType="1"/>
            <a:stCxn id="28" idx="6"/>
            <a:endCxn id="22" idx="3"/>
          </p:cNvCxnSpPr>
          <p:nvPr/>
        </p:nvCxnSpPr>
        <p:spPr bwMode="auto">
          <a:xfrm flipV="1">
            <a:off x="5152200" y="5717391"/>
            <a:ext cx="6366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6781800" y="5668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6" name="直接连接符 35"/>
          <p:cNvCxnSpPr>
            <a:cxnSpLocks noChangeShapeType="1"/>
            <a:stCxn id="28" idx="5"/>
            <a:endCxn id="33" idx="3"/>
          </p:cNvCxnSpPr>
          <p:nvPr/>
        </p:nvCxnSpPr>
        <p:spPr bwMode="auto">
          <a:xfrm rot="5400000" flipH="1" flipV="1">
            <a:off x="5776500" y="5400282"/>
            <a:ext cx="381000" cy="1777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0" name="直接连接符 28"/>
          <p:cNvCxnSpPr>
            <a:cxnSpLocks noChangeShapeType="1"/>
            <a:stCxn id="22" idx="6"/>
            <a:endCxn id="33" idx="2"/>
          </p:cNvCxnSpPr>
          <p:nvPr/>
        </p:nvCxnSpPr>
        <p:spPr bwMode="auto">
          <a:xfrm>
            <a:off x="6219000" y="5539200"/>
            <a:ext cx="562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688200" y="457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5" name="直接连接符 28"/>
          <p:cNvCxnSpPr>
            <a:cxnSpLocks noChangeShapeType="1"/>
            <a:stCxn id="21" idx="7"/>
            <a:endCxn id="44" idx="2"/>
          </p:cNvCxnSpPr>
          <p:nvPr/>
        </p:nvCxnSpPr>
        <p:spPr bwMode="auto">
          <a:xfrm rot="5400000" flipH="1" flipV="1">
            <a:off x="5867459" y="4064332"/>
            <a:ext cx="61072" cy="1580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79248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7" name="直接连接符 28"/>
          <p:cNvCxnSpPr>
            <a:cxnSpLocks noChangeShapeType="1"/>
            <a:stCxn id="33" idx="7"/>
            <a:endCxn id="46" idx="3"/>
          </p:cNvCxnSpPr>
          <p:nvPr/>
        </p:nvCxnSpPr>
        <p:spPr bwMode="auto">
          <a:xfrm rot="5400000" flipH="1" flipV="1">
            <a:off x="7402491" y="5145891"/>
            <a:ext cx="405618" cy="7866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4" idx="6"/>
            <a:endCxn id="46" idx="1"/>
          </p:cNvCxnSpPr>
          <p:nvPr/>
        </p:nvCxnSpPr>
        <p:spPr bwMode="auto">
          <a:xfrm>
            <a:off x="7192200" y="4824000"/>
            <a:ext cx="806409" cy="156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6" idx="2"/>
            <a:endCxn id="22" idx="7"/>
          </p:cNvCxnSpPr>
          <p:nvPr/>
        </p:nvCxnSpPr>
        <p:spPr bwMode="auto">
          <a:xfrm rot="10800000" flipV="1">
            <a:off x="6145192" y="5158199"/>
            <a:ext cx="1779609" cy="20280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50" name="矩形 49"/>
          <p:cNvSpPr/>
          <p:nvPr/>
        </p:nvSpPr>
        <p:spPr>
          <a:xfrm>
            <a:off x="990600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A,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4848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B,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18207" y="4876800"/>
            <a:ext cx="5725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3399"/>
                </a:solidFill>
              </a:rPr>
              <a:t>E,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7951809" y="589919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4" name="直接连接符 28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16200000" flipH="1">
            <a:off x="7945809" y="5641190"/>
            <a:ext cx="488991" cy="27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8" grpId="0" animBg="1"/>
      <p:bldP spid="44" grpId="0" animBg="1"/>
      <p:bldP spid="50" grpId="0"/>
      <p:bldP spid="51" grpId="0"/>
      <p:bldP spid="52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引例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003399"/>
              </a:solidFill>
              <a:latin typeface="+mn-lt"/>
            </a:endParaRPr>
          </a:p>
          <a:p>
            <a:pPr marL="36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3399"/>
                </a:solidFill>
                <a:latin typeface="+mn-lt"/>
              </a:rPr>
              <a:t>工程 </a:t>
            </a: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(project)</a:t>
            </a:r>
          </a:p>
        </p:txBody>
      </p:sp>
      <p:sp>
        <p:nvSpPr>
          <p:cNvPr id="6" name="矩形 5"/>
          <p:cNvSpPr/>
          <p:nvPr/>
        </p:nvSpPr>
        <p:spPr>
          <a:xfrm>
            <a:off x="3740956" y="1066800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活动</a:t>
            </a:r>
            <a:r>
              <a:rPr lang="en-US" altLang="zh-CN" sz="3000" kern="0" dirty="0"/>
              <a:t>1 (activity)</a:t>
            </a:r>
          </a:p>
        </p:txBody>
      </p:sp>
      <p:sp>
        <p:nvSpPr>
          <p:cNvPr id="7" name="矩形 6"/>
          <p:cNvSpPr/>
          <p:nvPr/>
        </p:nvSpPr>
        <p:spPr>
          <a:xfrm>
            <a:off x="3740956" y="1744461"/>
            <a:ext cx="2706190" cy="14321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活动</a:t>
            </a:r>
            <a:r>
              <a:rPr lang="en-US" altLang="zh-CN" sz="3000" kern="0" dirty="0"/>
              <a:t>2 (activity)</a:t>
            </a:r>
          </a:p>
          <a:p>
            <a:pPr marL="342900" indent="-342900" algn="ctr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… …</a:t>
            </a:r>
          </a:p>
        </p:txBody>
      </p:sp>
      <p:sp>
        <p:nvSpPr>
          <p:cNvPr id="8" name="矩形 7"/>
          <p:cNvSpPr/>
          <p:nvPr/>
        </p:nvSpPr>
        <p:spPr>
          <a:xfrm>
            <a:off x="3740956" y="3344661"/>
            <a:ext cx="2706190" cy="712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活动</a:t>
            </a:r>
            <a:r>
              <a:rPr lang="en-US" altLang="zh-CN" sz="3000" kern="0" dirty="0"/>
              <a:t>3 (activity)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3276600" y="1363461"/>
            <a:ext cx="304800" cy="252000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381000" y="4267200"/>
            <a:ext cx="8763000" cy="19812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工程能否顺利完成？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完工所需的最短时间？哪些活动影响工程进度？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marL="514350" lvl="0" indent="-514350" algn="just">
              <a:lnSpc>
                <a:spcPct val="140000"/>
              </a:lnSpc>
              <a:spcBef>
                <a:spcPts val="0"/>
              </a:spcBef>
              <a:buAutoNum type="arabicPeriod"/>
              <a:defRPr/>
            </a:pP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800600" y="42672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-- </a:t>
            </a:r>
            <a:r>
              <a:rPr lang="zh-CN" altLang="en-US" sz="3200" dirty="0">
                <a:solidFill>
                  <a:srgbClr val="FFC000"/>
                </a:solidFill>
              </a:rPr>
              <a:t>拓扑排序</a:t>
            </a:r>
          </a:p>
        </p:txBody>
      </p:sp>
      <p:sp>
        <p:nvSpPr>
          <p:cNvPr id="12" name="矩形 11"/>
          <p:cNvSpPr/>
          <p:nvPr/>
        </p:nvSpPr>
        <p:spPr>
          <a:xfrm>
            <a:off x="990600" y="5562600"/>
            <a:ext cx="2620831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C000"/>
                </a:solidFill>
              </a:rPr>
              <a:t>-- </a:t>
            </a:r>
            <a:r>
              <a:rPr lang="zh-CN" altLang="en-US" sz="3200" dirty="0">
                <a:solidFill>
                  <a:srgbClr val="FFC000"/>
                </a:solidFill>
              </a:rPr>
              <a:t>关键路径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7087801" y="2438400"/>
            <a:ext cx="1828800" cy="609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有向图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左大括号 13"/>
          <p:cNvSpPr/>
          <p:nvPr/>
        </p:nvSpPr>
        <p:spPr bwMode="auto">
          <a:xfrm rot="10800000">
            <a:off x="6705601" y="1434261"/>
            <a:ext cx="306000" cy="2520000"/>
          </a:xfrm>
          <a:prstGeom prst="leftBrace">
            <a:avLst/>
          </a:prstGeom>
          <a:noFill/>
          <a:ln w="25400" cap="flat" cmpd="sng" algn="ctr">
            <a:solidFill>
              <a:srgbClr val="21654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9.7 </a:t>
            </a:r>
            <a:r>
              <a:rPr lang="zh-CN" altLang="en-US" dirty="0">
                <a:ea typeface="黑体" pitchFamily="2" charset="-122"/>
              </a:rPr>
              <a:t>关键路径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AOE(activity on Edge)</a:t>
            </a:r>
            <a:r>
              <a:rPr lang="zh-CN" altLang="en-US" sz="3000" kern="0" dirty="0">
                <a:latin typeface="+mn-lt"/>
              </a:rPr>
              <a:t>网：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有向边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弧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 ----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活动；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    </a:t>
            </a:r>
            <a:r>
              <a:rPr lang="zh-CN" altLang="en-US" sz="3000" kern="0" dirty="0">
                <a:solidFill>
                  <a:srgbClr val="0000CC"/>
                </a:solidFill>
              </a:rPr>
              <a:t>顶点 </a:t>
            </a:r>
            <a:r>
              <a:rPr lang="en-US" altLang="zh-CN" sz="3000" kern="0" dirty="0">
                <a:solidFill>
                  <a:srgbClr val="0000CC"/>
                </a:solidFill>
              </a:rPr>
              <a:t>---- </a:t>
            </a:r>
            <a:r>
              <a:rPr lang="zh-CN" altLang="en-US" sz="3000" kern="0" dirty="0">
                <a:solidFill>
                  <a:srgbClr val="0000CC"/>
                </a:solidFill>
              </a:rPr>
              <a:t>事件：</a:t>
            </a:r>
            <a:r>
              <a:rPr lang="zh-CN" altLang="en-US" sz="3000" kern="0" dirty="0"/>
              <a:t>入边活动完成，出边可开始；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32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0" name="矩形 39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大米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菜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肉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菜、肉 </a:t>
            </a:r>
            <a:r>
              <a:rPr lang="zh-CN" altLang="en-US" kern="0" dirty="0">
                <a:solidFill>
                  <a:srgbClr val="009900"/>
                </a:solidFill>
              </a:rPr>
              <a:t>洗好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米饭 </a:t>
            </a:r>
            <a:r>
              <a:rPr lang="zh-CN" altLang="en-US" kern="0" dirty="0">
                <a:solidFill>
                  <a:srgbClr val="009900"/>
                </a:solidFill>
              </a:rPr>
              <a:t>蒸好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菜、肉 </a:t>
            </a:r>
            <a:r>
              <a:rPr lang="zh-CN" altLang="en-US" kern="0" dirty="0">
                <a:solidFill>
                  <a:srgbClr val="009900"/>
                </a:solidFill>
              </a:rPr>
              <a:t>炒熟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3399"/>
                </a:solidFill>
              </a:rPr>
              <a:t>    </a:t>
            </a:r>
            <a:r>
              <a:rPr lang="en-US" altLang="zh-CN" kern="0" dirty="0"/>
              <a:t>G: </a:t>
            </a:r>
            <a:r>
              <a:rPr lang="zh-CN" altLang="en-US" kern="0" dirty="0"/>
              <a:t>饭桌</a:t>
            </a:r>
            <a:r>
              <a:rPr lang="zh-CN" altLang="en-US" kern="0" dirty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2" name="直接连接符 28"/>
          <p:cNvCxnSpPr>
            <a:cxnSpLocks noChangeShapeType="1"/>
            <a:stCxn id="6" idx="7"/>
            <a:endCxn id="41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ok</a:t>
            </a:r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1" name="直接连接符 28"/>
          <p:cNvCxnSpPr>
            <a:cxnSpLocks noChangeShapeType="1"/>
            <a:stCxn id="26" idx="7"/>
            <a:endCxn id="44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7" name="矩形 36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</a:rPr>
              <a:t>源点</a:t>
            </a:r>
          </a:p>
        </p:txBody>
      </p:sp>
      <p:sp>
        <p:nvSpPr>
          <p:cNvPr id="39" name="矩形 38"/>
          <p:cNvSpPr/>
          <p:nvPr/>
        </p:nvSpPr>
        <p:spPr>
          <a:xfrm>
            <a:off x="4648200" y="36576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00600" y="4191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977183" y="49530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019800" y="50292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196383" y="4343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315200" y="4464243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943600" y="3200400"/>
            <a:ext cx="6399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153400" y="42672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491783" y="3352800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</a:rPr>
              <a:t>汇点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7" grpId="0" animBg="1"/>
      <p:bldP spid="32" grpId="0" animBg="1"/>
      <p:bldP spid="40" grpId="0" animBg="1"/>
      <p:bldP spid="41" grpId="0" animBg="1"/>
      <p:bldP spid="44" grpId="0" animBg="1"/>
      <p:bldP spid="22" grpId="0" animBg="1"/>
      <p:bldP spid="26" grpId="0" animBg="1"/>
      <p:bldP spid="37" grpId="0"/>
      <p:bldP spid="39" grpId="0"/>
      <p:bldP spid="43" grpId="0"/>
      <p:bldP spid="46" grpId="0"/>
      <p:bldP spid="47" grpId="0"/>
      <p:bldP spid="49" grpId="0"/>
      <p:bldP spid="50" grpId="0"/>
      <p:bldP spid="51" grpId="0"/>
      <p:bldP spid="52" grpId="0"/>
      <p:bldP spid="53" grpId="0"/>
      <p:bldP spid="55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9.7 </a:t>
            </a:r>
            <a:r>
              <a:rPr lang="zh-CN" altLang="en-US" dirty="0">
                <a:ea typeface="黑体" pitchFamily="2" charset="-122"/>
              </a:rPr>
              <a:t>关键路径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完成工程的最短时间？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-- </a:t>
            </a:r>
            <a:r>
              <a:rPr lang="zh-CN" altLang="en-US" sz="3000" kern="0" dirty="0">
                <a:latin typeface="+mn-lt"/>
              </a:rPr>
              <a:t>从“</a:t>
            </a:r>
            <a:r>
              <a:rPr lang="zh-CN" altLang="en-US" sz="3000" kern="0" dirty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>
                <a:latin typeface="+mn-lt"/>
              </a:rPr>
              <a:t>”到“</a:t>
            </a:r>
            <a:r>
              <a:rPr lang="zh-CN" altLang="en-US" sz="3000" kern="0" dirty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>
                <a:latin typeface="+mn-lt"/>
              </a:rPr>
              <a:t>”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最长路径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’长度；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35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5410200" y="36260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592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8" name="直接连接符 28"/>
          <p:cNvCxnSpPr>
            <a:cxnSpLocks noChangeShapeType="1"/>
            <a:stCxn id="50" idx="6"/>
            <a:endCxn id="37" idx="2"/>
          </p:cNvCxnSpPr>
          <p:nvPr/>
        </p:nvCxnSpPr>
        <p:spPr bwMode="auto">
          <a:xfrm>
            <a:off x="4683411" y="4691990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562600" y="556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811200" y="46928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42" name="直接连接符 28"/>
          <p:cNvCxnSpPr>
            <a:cxnSpLocks noChangeShapeType="1"/>
            <a:stCxn id="39" idx="6"/>
            <a:endCxn id="41" idx="3"/>
          </p:cNvCxnSpPr>
          <p:nvPr/>
        </p:nvCxnSpPr>
        <p:spPr bwMode="auto">
          <a:xfrm flipV="1">
            <a:off x="6066600" y="5123034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3" name="直接连接符 28"/>
          <p:cNvCxnSpPr>
            <a:cxnSpLocks noChangeShapeType="1"/>
            <a:stCxn id="37" idx="6"/>
            <a:endCxn id="41" idx="2"/>
          </p:cNvCxnSpPr>
          <p:nvPr/>
        </p:nvCxnSpPr>
        <p:spPr bwMode="auto">
          <a:xfrm>
            <a:off x="6096000" y="4792443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矩形 43"/>
          <p:cNvSpPr/>
          <p:nvPr/>
        </p:nvSpPr>
        <p:spPr>
          <a:xfrm>
            <a:off x="457200" y="2971800"/>
            <a:ext cx="3429000" cy="3711785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-- A: </a:t>
            </a:r>
            <a:r>
              <a:rPr lang="zh-CN" altLang="en-US" kern="0" dirty="0"/>
              <a:t>大米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B: </a:t>
            </a:r>
            <a:r>
              <a:rPr lang="zh-CN" altLang="en-US" kern="0" dirty="0"/>
              <a:t>菜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C: </a:t>
            </a:r>
            <a:r>
              <a:rPr lang="zh-CN" altLang="en-US" kern="0" dirty="0"/>
              <a:t>肉 </a:t>
            </a:r>
            <a:r>
              <a:rPr lang="zh-CN" altLang="en-US" kern="0" dirty="0">
                <a:solidFill>
                  <a:srgbClr val="009900"/>
                </a:solidFill>
              </a:rPr>
              <a:t>得到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D: </a:t>
            </a:r>
            <a:r>
              <a:rPr lang="zh-CN" altLang="en-US" kern="0" dirty="0"/>
              <a:t>菜、肉 </a:t>
            </a:r>
            <a:r>
              <a:rPr lang="zh-CN" altLang="en-US" kern="0" dirty="0">
                <a:solidFill>
                  <a:srgbClr val="009900"/>
                </a:solidFill>
              </a:rPr>
              <a:t>洗好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E: </a:t>
            </a:r>
            <a:r>
              <a:rPr lang="zh-CN" altLang="en-US" kern="0" dirty="0"/>
              <a:t>米饭 </a:t>
            </a:r>
            <a:r>
              <a:rPr lang="zh-CN" altLang="en-US" kern="0" dirty="0">
                <a:solidFill>
                  <a:srgbClr val="009900"/>
                </a:solidFill>
              </a:rPr>
              <a:t>蒸好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F: </a:t>
            </a:r>
            <a:r>
              <a:rPr lang="zh-CN" altLang="en-US" kern="0" dirty="0"/>
              <a:t>菜、肉 </a:t>
            </a:r>
            <a:r>
              <a:rPr lang="zh-CN" altLang="en-US" kern="0" dirty="0">
                <a:solidFill>
                  <a:srgbClr val="009900"/>
                </a:solidFill>
              </a:rPr>
              <a:t>炒熟</a:t>
            </a:r>
            <a:endParaRPr lang="en-US" altLang="zh-CN" kern="0" dirty="0">
              <a:solidFill>
                <a:srgbClr val="0099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3399"/>
                </a:solidFill>
              </a:rPr>
              <a:t>    </a:t>
            </a:r>
            <a:r>
              <a:rPr lang="en-US" altLang="zh-CN" kern="0" dirty="0"/>
              <a:t>G: </a:t>
            </a:r>
            <a:r>
              <a:rPr lang="zh-CN" altLang="en-US" kern="0" dirty="0"/>
              <a:t>饭桌</a:t>
            </a:r>
            <a:r>
              <a:rPr lang="zh-CN" altLang="en-US" kern="0" dirty="0">
                <a:solidFill>
                  <a:srgbClr val="009900"/>
                </a:solidFill>
              </a:rPr>
              <a:t>准备就绪</a:t>
            </a:r>
            <a:endParaRPr lang="zh-CN" altLang="en-US" dirty="0">
              <a:solidFill>
                <a:srgbClr val="009900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6858000" y="36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6" name="直接连接符 28"/>
          <p:cNvCxnSpPr>
            <a:cxnSpLocks noChangeShapeType="1"/>
            <a:stCxn id="36" idx="7"/>
            <a:endCxn id="45" idx="2"/>
          </p:cNvCxnSpPr>
          <p:nvPr/>
        </p:nvCxnSpPr>
        <p:spPr bwMode="auto">
          <a:xfrm>
            <a:off x="5840391" y="3699852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305800" y="37022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48" name="直接连接符 28"/>
          <p:cNvCxnSpPr>
            <a:cxnSpLocks noChangeShapeType="1"/>
            <a:stCxn id="41" idx="6"/>
            <a:endCxn id="53" idx="2"/>
          </p:cNvCxnSpPr>
          <p:nvPr/>
        </p:nvCxnSpPr>
        <p:spPr bwMode="auto">
          <a:xfrm>
            <a:off x="7315200" y="4944843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5" idx="6"/>
            <a:endCxn id="47" idx="2"/>
          </p:cNvCxnSpPr>
          <p:nvPr/>
        </p:nvCxnSpPr>
        <p:spPr bwMode="auto">
          <a:xfrm>
            <a:off x="7362000" y="3853790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179411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ok</a:t>
            </a:r>
          </a:p>
        </p:txBody>
      </p:sp>
      <p:cxnSp>
        <p:nvCxnSpPr>
          <p:cNvPr id="51" name="直接连接符 28"/>
          <p:cNvCxnSpPr>
            <a:cxnSpLocks noChangeShapeType="1"/>
            <a:stCxn id="50" idx="7"/>
            <a:endCxn id="36" idx="2"/>
          </p:cNvCxnSpPr>
          <p:nvPr/>
        </p:nvCxnSpPr>
        <p:spPr bwMode="auto">
          <a:xfrm flipV="1">
            <a:off x="4609602" y="3878043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51"/>
          <p:cNvCxnSpPr>
            <a:cxnSpLocks noChangeShapeType="1"/>
            <a:stCxn id="50" idx="5"/>
            <a:endCxn id="39" idx="2"/>
          </p:cNvCxnSpPr>
          <p:nvPr/>
        </p:nvCxnSpPr>
        <p:spPr bwMode="auto">
          <a:xfrm>
            <a:off x="4609602" y="4870181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8001000" y="48746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4" name="直接连接符 28"/>
          <p:cNvCxnSpPr>
            <a:cxnSpLocks noChangeShapeType="1"/>
            <a:stCxn id="53" idx="7"/>
            <a:endCxn id="47" idx="4"/>
          </p:cNvCxnSpPr>
          <p:nvPr/>
        </p:nvCxnSpPr>
        <p:spPr bwMode="auto">
          <a:xfrm flipV="1">
            <a:off x="8431191" y="4206243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5" name="矩形 54"/>
          <p:cNvSpPr/>
          <p:nvPr/>
        </p:nvSpPr>
        <p:spPr>
          <a:xfrm>
            <a:off x="3886200" y="3930843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648200" y="36576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4800600" y="4191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4977183" y="49530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019800" y="50292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6196383" y="4343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943600" y="3200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153400" y="42672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7491783" y="3352800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164989" y="3223701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</a:rPr>
              <a:t>汇点</a:t>
            </a:r>
          </a:p>
        </p:txBody>
      </p:sp>
      <p:cxnSp>
        <p:nvCxnSpPr>
          <p:cNvPr id="102" name="直接连接符 28"/>
          <p:cNvCxnSpPr>
            <a:cxnSpLocks noChangeShapeType="1"/>
          </p:cNvCxnSpPr>
          <p:nvPr/>
        </p:nvCxnSpPr>
        <p:spPr bwMode="auto">
          <a:xfrm>
            <a:off x="4724400" y="4844390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</p:cNvCxnSpPr>
          <p:nvPr/>
        </p:nvCxnSpPr>
        <p:spPr bwMode="auto">
          <a:xfrm>
            <a:off x="6019800" y="4921443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4" name="直接连接符 28"/>
          <p:cNvCxnSpPr>
            <a:cxnSpLocks noChangeShapeType="1"/>
          </p:cNvCxnSpPr>
          <p:nvPr/>
        </p:nvCxnSpPr>
        <p:spPr bwMode="auto">
          <a:xfrm>
            <a:off x="7315200" y="5073843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5" name="直接连接符 28"/>
          <p:cNvCxnSpPr>
            <a:cxnSpLocks noChangeShapeType="1"/>
          </p:cNvCxnSpPr>
          <p:nvPr/>
        </p:nvCxnSpPr>
        <p:spPr bwMode="auto">
          <a:xfrm>
            <a:off x="4495800" y="4921443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7" name="直接连接符 28"/>
          <p:cNvCxnSpPr>
            <a:cxnSpLocks noChangeShapeType="1"/>
          </p:cNvCxnSpPr>
          <p:nvPr/>
        </p:nvCxnSpPr>
        <p:spPr bwMode="auto">
          <a:xfrm flipV="1">
            <a:off x="6096000" y="5226243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53" idx="6"/>
          </p:cNvCxnSpPr>
          <p:nvPr/>
        </p:nvCxnSpPr>
        <p:spPr bwMode="auto">
          <a:xfrm flipV="1">
            <a:off x="8505000" y="4235643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119" name="矩形 118"/>
          <p:cNvSpPr/>
          <p:nvPr/>
        </p:nvSpPr>
        <p:spPr>
          <a:xfrm>
            <a:off x="7315200" y="4464243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完成工程的最短时间？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/>
              <a:t>-- </a:t>
            </a:r>
            <a:r>
              <a:rPr lang="zh-CN" altLang="en-US" sz="3000" kern="0" dirty="0"/>
              <a:t>从“</a:t>
            </a:r>
            <a:r>
              <a:rPr lang="zh-CN" altLang="en-US" sz="3000" kern="0" dirty="0">
                <a:solidFill>
                  <a:srgbClr val="0000CC"/>
                </a:solidFill>
              </a:rPr>
              <a:t>源点</a:t>
            </a:r>
            <a:r>
              <a:rPr lang="zh-CN" altLang="en-US" sz="3000" kern="0" dirty="0"/>
              <a:t>”到“</a:t>
            </a:r>
            <a:r>
              <a:rPr lang="zh-CN" altLang="en-US" sz="3000" kern="0" dirty="0">
                <a:solidFill>
                  <a:srgbClr val="0000CC"/>
                </a:solidFill>
              </a:rPr>
              <a:t>汇点</a:t>
            </a:r>
            <a:r>
              <a:rPr lang="zh-CN" altLang="en-US" sz="3000" kern="0" dirty="0"/>
              <a:t>”</a:t>
            </a:r>
            <a:r>
              <a:rPr lang="zh-CN" altLang="en-US" sz="3000" kern="0" dirty="0">
                <a:solidFill>
                  <a:srgbClr val="0000CC"/>
                </a:solidFill>
              </a:rPr>
              <a:t>的‘</a:t>
            </a:r>
            <a:r>
              <a:rPr lang="zh-CN" altLang="en-US" sz="3000" kern="0" dirty="0">
                <a:solidFill>
                  <a:srgbClr val="FF0000"/>
                </a:solidFill>
              </a:rPr>
              <a:t>最长路径</a:t>
            </a:r>
            <a:r>
              <a:rPr lang="zh-CN" altLang="en-US" sz="3000" kern="0" dirty="0">
                <a:solidFill>
                  <a:srgbClr val="0000CC"/>
                </a:solidFill>
              </a:rPr>
              <a:t>’长度；</a:t>
            </a:r>
            <a:endParaRPr lang="en-US" altLang="zh-CN" sz="3000" kern="0" dirty="0">
              <a:solidFill>
                <a:srgbClr val="0000CC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9.7 </a:t>
            </a:r>
            <a:r>
              <a:rPr lang="zh-CN" altLang="en-US" dirty="0">
                <a:ea typeface="黑体" pitchFamily="2" charset="-122"/>
              </a:rPr>
              <a:t>关键路径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11" name="直接连接符 28"/>
          <p:cNvCxnSpPr>
            <a:cxnSpLocks noChangeShapeType="1"/>
            <a:stCxn id="22" idx="6"/>
            <a:endCxn id="7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33" name="直接连接符 28"/>
          <p:cNvCxnSpPr>
            <a:cxnSpLocks noChangeShapeType="1"/>
            <a:stCxn id="27" idx="6"/>
            <a:endCxn id="32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36" name="直接连接符 28"/>
          <p:cNvCxnSpPr>
            <a:cxnSpLocks noChangeShapeType="1"/>
            <a:stCxn id="7" idx="6"/>
            <a:endCxn id="41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42" name="直接连接符 28"/>
          <p:cNvCxnSpPr>
            <a:cxnSpLocks noChangeShapeType="1"/>
            <a:stCxn id="6" idx="6"/>
            <a:endCxn id="41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45" name="直接连接符 28"/>
          <p:cNvCxnSpPr>
            <a:cxnSpLocks noChangeShapeType="1"/>
            <a:stCxn id="32" idx="6"/>
            <a:endCxn id="26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8" name="直接连接符 28"/>
          <p:cNvCxnSpPr>
            <a:cxnSpLocks noChangeShapeType="1"/>
            <a:stCxn id="41" idx="6"/>
            <a:endCxn id="44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23" name="直接连接符 28"/>
          <p:cNvCxnSpPr>
            <a:cxnSpLocks noChangeShapeType="1"/>
            <a:stCxn id="22" idx="7"/>
            <a:endCxn id="6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29" name="直接连接符 28"/>
          <p:cNvCxnSpPr>
            <a:cxnSpLocks noChangeShapeType="1"/>
            <a:stCxn id="22" idx="5"/>
            <a:endCxn id="27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39" name="矩形 38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56" name="直接连接符 28"/>
          <p:cNvCxnSpPr>
            <a:cxnSpLocks noChangeShapeType="1"/>
            <a:stCxn id="26" idx="6"/>
            <a:endCxn id="55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4" idx="6"/>
            <a:endCxn id="55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41" idx="5"/>
            <a:endCxn id="26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矩形 66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40" name="直接连接符 39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直接连接符 4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直接连接符 52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连接符 6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12"/>
          <p:cNvSpPr txBox="1">
            <a:spLocks noChangeArrowheads="1"/>
          </p:cNvSpPr>
          <p:nvPr/>
        </p:nvSpPr>
        <p:spPr bwMode="auto">
          <a:xfrm>
            <a:off x="4800600" y="2514600"/>
            <a:ext cx="4343400" cy="5334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关键路径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</a:rPr>
              <a:t>critical path</a:t>
            </a:r>
          </a:p>
        </p:txBody>
      </p:sp>
      <p:cxnSp>
        <p:nvCxnSpPr>
          <p:cNvPr id="52" name="直接连接符 28"/>
          <p:cNvCxnSpPr>
            <a:cxnSpLocks noChangeShapeType="1"/>
          </p:cNvCxnSpPr>
          <p:nvPr/>
        </p:nvCxnSpPr>
        <p:spPr bwMode="auto">
          <a:xfrm flipH="1">
            <a:off x="6477000" y="2133600"/>
            <a:ext cx="152400" cy="381000"/>
          </a:xfrm>
          <a:prstGeom prst="line">
            <a:avLst/>
          </a:prstGeom>
          <a:noFill/>
          <a:ln w="34925" algn="ctr">
            <a:solidFill>
              <a:srgbClr val="236B47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9.7 </a:t>
            </a:r>
            <a:r>
              <a:rPr lang="zh-CN" altLang="en-US" dirty="0">
                <a:ea typeface="黑体" pitchFamily="2" charset="-122"/>
              </a:rPr>
              <a:t>关键路径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</a:rPr>
              <a:t>关键路径上的活动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关键活动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若提前完成，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若推迟完成，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161784" y="1800000"/>
            <a:ext cx="4077216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则整个工程</a:t>
            </a:r>
            <a:r>
              <a:rPr lang="zh-CN" altLang="en-US" sz="3000" kern="0" dirty="0">
                <a:solidFill>
                  <a:srgbClr val="990099"/>
                </a:solidFill>
              </a:rPr>
              <a:t>可能提前；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94" name="直接连接符 28"/>
          <p:cNvCxnSpPr>
            <a:cxnSpLocks noChangeShapeType="1"/>
            <a:stCxn id="104" idx="6"/>
            <a:endCxn id="93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9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97" name="直接连接符 28"/>
          <p:cNvCxnSpPr>
            <a:cxnSpLocks noChangeShapeType="1"/>
            <a:stCxn id="95" idx="6"/>
            <a:endCxn id="9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8" name="直接连接符 28"/>
          <p:cNvCxnSpPr>
            <a:cxnSpLocks noChangeShapeType="1"/>
            <a:stCxn id="93" idx="6"/>
            <a:endCxn id="99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100" name="直接连接符 28"/>
          <p:cNvCxnSpPr>
            <a:cxnSpLocks noChangeShapeType="1"/>
            <a:stCxn id="92" idx="6"/>
            <a:endCxn id="99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102" name="直接连接符 28"/>
          <p:cNvCxnSpPr>
            <a:cxnSpLocks noChangeShapeType="1"/>
            <a:stCxn id="96" idx="6"/>
            <a:endCxn id="107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9" idx="6"/>
            <a:endCxn id="101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105" name="直接连接符 28"/>
          <p:cNvCxnSpPr>
            <a:cxnSpLocks noChangeShapeType="1"/>
            <a:stCxn id="104" idx="7"/>
            <a:endCxn id="92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6" name="直接连接符 105"/>
          <p:cNvCxnSpPr>
            <a:cxnSpLocks noChangeShapeType="1"/>
            <a:stCxn id="104" idx="5"/>
            <a:endCxn id="95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108" name="矩形 107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110" name="直接连接符 28"/>
          <p:cNvCxnSpPr>
            <a:cxnSpLocks noChangeShapeType="1"/>
            <a:stCxn id="107" idx="6"/>
            <a:endCxn id="109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1" name="直接连接符 28"/>
          <p:cNvCxnSpPr>
            <a:cxnSpLocks noChangeShapeType="1"/>
            <a:stCxn id="101" idx="6"/>
            <a:endCxn id="109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2" name="直接连接符 28"/>
          <p:cNvCxnSpPr>
            <a:cxnSpLocks noChangeShapeType="1"/>
            <a:stCxn id="99" idx="5"/>
            <a:endCxn id="107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3" name="矩形 112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 flipV="1">
            <a:off x="1066800" y="3630590"/>
            <a:ext cx="1600200" cy="94141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3202791" y="3581400"/>
            <a:ext cx="1216809" cy="560409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/>
          <p:nvPr/>
        </p:nvCxnSpPr>
        <p:spPr bwMode="auto">
          <a:xfrm flipV="1">
            <a:off x="5029200" y="3657600"/>
            <a:ext cx="12954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>
            <a:off x="6934200" y="36576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4953000" y="4343400"/>
            <a:ext cx="1371600" cy="914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6858000" y="4648200"/>
            <a:ext cx="1219200" cy="6096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右大括号 43"/>
          <p:cNvSpPr/>
          <p:nvPr/>
        </p:nvSpPr>
        <p:spPr bwMode="auto">
          <a:xfrm>
            <a:off x="6934200" y="1447800"/>
            <a:ext cx="152400" cy="14478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能开始，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就必须开始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的活动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rgbClr val="FFFF00"/>
                </a:solidFill>
              </a:rPr>
              <a:t>不容有误</a:t>
            </a:r>
          </a:p>
        </p:txBody>
      </p:sp>
      <p:sp>
        <p:nvSpPr>
          <p:cNvPr id="47" name="矩形 46"/>
          <p:cNvSpPr/>
          <p:nvPr/>
        </p:nvSpPr>
        <p:spPr>
          <a:xfrm>
            <a:off x="3124200" y="2439435"/>
            <a:ext cx="403187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则</a:t>
            </a:r>
            <a:r>
              <a:rPr lang="en-US" altLang="zh-CN" sz="3000" kern="0" dirty="0"/>
              <a:t>…………</a:t>
            </a:r>
            <a:r>
              <a:rPr lang="zh-CN" altLang="en-US" sz="3000" kern="0" dirty="0">
                <a:solidFill>
                  <a:srgbClr val="FF0000"/>
                </a:solidFill>
              </a:rPr>
              <a:t>一定推迟；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 animBg="1"/>
      <p:bldP spid="46" grpId="0" animBg="1"/>
      <p:bldP spid="47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>
                <a:ea typeface="黑体" pitchFamily="2" charset="-122"/>
              </a:rPr>
              <a:t>的最早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事件</a:t>
            </a:r>
            <a:r>
              <a:rPr lang="en-US" altLang="zh-CN" sz="3000" kern="0" dirty="0" err="1">
                <a:latin typeface="+mn-lt"/>
              </a:rPr>
              <a:t>vj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>
                <a:latin typeface="+mn-lt"/>
              </a:rPr>
              <a:t>发生时间 </a:t>
            </a:r>
            <a:r>
              <a:rPr lang="en-US" altLang="zh-CN" sz="3000" kern="0" dirty="0" err="1">
                <a:latin typeface="+mn-lt"/>
              </a:rPr>
              <a:t>ee</a:t>
            </a:r>
            <a:r>
              <a:rPr lang="en-US" altLang="zh-CN" sz="3000" kern="0" dirty="0">
                <a:latin typeface="+mn-lt"/>
              </a:rPr>
              <a:t>(j)</a:t>
            </a:r>
            <a:r>
              <a:rPr lang="zh-CN" altLang="en-US" sz="3000" kern="0" dirty="0">
                <a:latin typeface="+mn-lt"/>
              </a:rPr>
              <a:t>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从‘源点’到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的‘</a:t>
            </a:r>
            <a:r>
              <a:rPr lang="zh-CN" altLang="en-US" sz="3000" kern="0" dirty="0">
                <a:solidFill>
                  <a:srgbClr val="0000CC"/>
                </a:solidFill>
              </a:rPr>
              <a:t>最长路径长度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’ 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且，事件发生后，其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出边活动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才能开始；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62" name="矩形 61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带权图：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带权路径长度：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网络：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460" name="Oval 30"/>
          <p:cNvSpPr>
            <a:spLocks noChangeArrowheads="1"/>
          </p:cNvSpPr>
          <p:nvPr/>
        </p:nvSpPr>
        <p:spPr bwMode="auto">
          <a:xfrm>
            <a:off x="4876800" y="36242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9461" name="Oval 30"/>
          <p:cNvSpPr>
            <a:spLocks noChangeArrowheads="1"/>
          </p:cNvSpPr>
          <p:nvPr/>
        </p:nvSpPr>
        <p:spPr bwMode="auto">
          <a:xfrm>
            <a:off x="6629400" y="363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F</a:t>
            </a:r>
          </a:p>
        </p:txBody>
      </p:sp>
      <p:sp>
        <p:nvSpPr>
          <p:cNvPr id="19462" name="Oval 30"/>
          <p:cNvSpPr>
            <a:spLocks noChangeArrowheads="1"/>
          </p:cNvSpPr>
          <p:nvPr/>
        </p:nvSpPr>
        <p:spPr bwMode="auto">
          <a:xfrm>
            <a:off x="4800600" y="5384800"/>
            <a:ext cx="609600" cy="5334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19463" name="直接连接符 16"/>
          <p:cNvCxnSpPr>
            <a:cxnSpLocks noChangeShapeType="1"/>
            <a:stCxn id="19461" idx="4"/>
            <a:endCxn id="19464" idx="0"/>
          </p:cNvCxnSpPr>
          <p:nvPr/>
        </p:nvCxnSpPr>
        <p:spPr bwMode="auto">
          <a:xfrm rot="16200000" flipH="1">
            <a:off x="6367462" y="4741863"/>
            <a:ext cx="1209675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464" name="Oval 30"/>
          <p:cNvSpPr>
            <a:spLocks noChangeArrowheads="1"/>
          </p:cNvSpPr>
          <p:nvPr/>
        </p:nvSpPr>
        <p:spPr bwMode="auto">
          <a:xfrm>
            <a:off x="6705600" y="5384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19465" name="直接连接符 28"/>
          <p:cNvCxnSpPr>
            <a:cxnSpLocks noChangeShapeType="1"/>
            <a:stCxn id="19461" idx="2"/>
            <a:endCxn id="19460" idx="6"/>
          </p:cNvCxnSpPr>
          <p:nvPr/>
        </p:nvCxnSpPr>
        <p:spPr bwMode="auto">
          <a:xfrm rot="10800000">
            <a:off x="5486400" y="3895725"/>
            <a:ext cx="1143000" cy="79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6" name="直接连接符 32"/>
          <p:cNvCxnSpPr>
            <a:cxnSpLocks noChangeShapeType="1"/>
            <a:stCxn id="19462" idx="0"/>
            <a:endCxn id="19460" idx="4"/>
          </p:cNvCxnSpPr>
          <p:nvPr/>
        </p:nvCxnSpPr>
        <p:spPr bwMode="auto">
          <a:xfrm rot="5400000" flipH="1" flipV="1">
            <a:off x="4534694" y="4737894"/>
            <a:ext cx="1217612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67" name="直接连接符 32"/>
          <p:cNvCxnSpPr>
            <a:cxnSpLocks noChangeShapeType="1"/>
            <a:stCxn id="19464" idx="2"/>
            <a:endCxn id="19462" idx="6"/>
          </p:cNvCxnSpPr>
          <p:nvPr/>
        </p:nvCxnSpPr>
        <p:spPr bwMode="auto">
          <a:xfrm rot="10800000">
            <a:off x="5410200" y="5651500"/>
            <a:ext cx="1295400" cy="476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5791200" y="57912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dirty="0">
                <a:ea typeface="黑体" pitchFamily="49" charset="-122"/>
              </a:rPr>
              <a:t>网络</a:t>
            </a:r>
            <a:endParaRPr lang="en-US" altLang="zh-CN" baseline="-25000" dirty="0">
              <a:ea typeface="黑体" pitchFamily="49" charset="-122"/>
            </a:endParaRPr>
          </a:p>
        </p:txBody>
      </p:sp>
      <p:sp>
        <p:nvSpPr>
          <p:cNvPr id="19469" name="Oval 30"/>
          <p:cNvSpPr>
            <a:spLocks noChangeArrowheads="1"/>
          </p:cNvSpPr>
          <p:nvPr/>
        </p:nvSpPr>
        <p:spPr bwMode="auto">
          <a:xfrm>
            <a:off x="8001000" y="44037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G</a:t>
            </a:r>
          </a:p>
        </p:txBody>
      </p:sp>
      <p:cxnSp>
        <p:nvCxnSpPr>
          <p:cNvPr id="19470" name="直接连接符 54"/>
          <p:cNvCxnSpPr>
            <a:cxnSpLocks noChangeShapeType="1"/>
            <a:stCxn id="19461" idx="3"/>
            <a:endCxn id="19462" idx="7"/>
          </p:cNvCxnSpPr>
          <p:nvPr/>
        </p:nvCxnSpPr>
        <p:spPr bwMode="auto">
          <a:xfrm rot="5400000">
            <a:off x="5336381" y="4080669"/>
            <a:ext cx="1366838" cy="1397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471" name="直接连接符 59"/>
          <p:cNvCxnSpPr>
            <a:cxnSpLocks noChangeShapeType="1"/>
            <a:stCxn id="19461" idx="5"/>
            <a:endCxn id="19469" idx="1"/>
          </p:cNvCxnSpPr>
          <p:nvPr/>
        </p:nvCxnSpPr>
        <p:spPr bwMode="auto">
          <a:xfrm rot="16200000" flipH="1">
            <a:off x="7426325" y="3819525"/>
            <a:ext cx="387350" cy="939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4724400" y="4386263"/>
            <a:ext cx="533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5715000" y="3319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7391400" y="3700463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5715000" y="43100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7" name="Text Box 32"/>
          <p:cNvSpPr txBox="1">
            <a:spLocks noChangeArrowheads="1"/>
          </p:cNvSpPr>
          <p:nvPr/>
        </p:nvSpPr>
        <p:spPr bwMode="auto">
          <a:xfrm>
            <a:off x="5867400" y="51101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6934200" y="4462463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478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09800" y="1196975"/>
            <a:ext cx="6934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每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条边都被赋予一定权值；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5200" y="2111375"/>
            <a:ext cx="61722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路径上，所有边的权值之和；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828800" y="2916238"/>
            <a:ext cx="3962400" cy="8556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带权的连通图；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3" grpId="0"/>
      <p:bldP spid="64" grpId="0"/>
      <p:bldP spid="65" grpId="0"/>
      <p:bldP spid="66" grpId="0"/>
      <p:bldP spid="67" grpId="0"/>
      <p:bldP spid="68" grpId="0"/>
      <p:bldP spid="26" grpId="0"/>
      <p:bldP spid="27" grpId="0"/>
      <p:bldP spid="28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>
                <a:ea typeface="黑体" pitchFamily="2" charset="-122"/>
              </a:rPr>
              <a:t>的最早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事件</a:t>
            </a:r>
            <a:r>
              <a:rPr lang="en-US" altLang="zh-CN" sz="3000" kern="0" dirty="0" err="1">
                <a:latin typeface="+mn-lt"/>
              </a:rPr>
              <a:t>vj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000" kern="0" dirty="0">
                <a:latin typeface="+mn-lt"/>
              </a:rPr>
              <a:t>发生时间 </a:t>
            </a:r>
            <a:r>
              <a:rPr lang="en-US" altLang="zh-CN" sz="3000" kern="0" dirty="0" err="1">
                <a:latin typeface="+mn-lt"/>
              </a:rPr>
              <a:t>ee</a:t>
            </a:r>
            <a:r>
              <a:rPr lang="en-US" altLang="zh-CN" sz="3000" kern="0" dirty="0">
                <a:latin typeface="+mn-lt"/>
              </a:rPr>
              <a:t>(j)</a:t>
            </a:r>
            <a:r>
              <a:rPr lang="zh-CN" altLang="en-US" sz="3000" kern="0" dirty="0">
                <a:latin typeface="+mn-lt"/>
              </a:rPr>
              <a:t>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源点：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(0)= 0;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)=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max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 + weight&lt;vi, </a:t>
            </a:r>
            <a:r>
              <a:rPr lang="en-US" altLang="zh-CN" sz="3000" kern="0" dirty="0" err="1">
                <a:solidFill>
                  <a:srgbClr val="FF0000"/>
                </a:solidFill>
                <a:latin typeface="+mn-lt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&gt; }</a:t>
            </a:r>
          </a:p>
        </p:txBody>
      </p:sp>
      <p:sp>
        <p:nvSpPr>
          <p:cNvPr id="88" name="Rectangle 12"/>
          <p:cNvSpPr txBox="1">
            <a:spLocks noChangeArrowheads="1"/>
          </p:cNvSpPr>
          <p:nvPr/>
        </p:nvSpPr>
        <p:spPr bwMode="auto">
          <a:xfrm>
            <a:off x="6324600" y="1295400"/>
            <a:ext cx="28194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从</a:t>
            </a:r>
            <a:r>
              <a:rPr lang="en-US" altLang="zh-CN" kern="0" dirty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源点</a:t>
            </a:r>
            <a:r>
              <a:rPr lang="en-US" altLang="zh-CN" kern="0" dirty="0">
                <a:solidFill>
                  <a:schemeClr val="bg1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开始，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3352800" y="2667000"/>
            <a:ext cx="28405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 err="1">
                <a:solidFill>
                  <a:srgbClr val="C00000"/>
                </a:solidFill>
              </a:rPr>
              <a:t>i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26964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26670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92" name="直接连接符 28"/>
          <p:cNvCxnSpPr>
            <a:cxnSpLocks noChangeShapeType="1"/>
            <a:stCxn id="102" idx="6"/>
            <a:endCxn id="91" idx="2"/>
          </p:cNvCxnSpPr>
          <p:nvPr/>
        </p:nvCxnSpPr>
        <p:spPr bwMode="auto">
          <a:xfrm>
            <a:off x="10374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26670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45252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95" name="直接连接符 28"/>
          <p:cNvCxnSpPr>
            <a:cxnSpLocks noChangeShapeType="1"/>
            <a:stCxn id="93" idx="6"/>
            <a:endCxn id="94" idx="2"/>
          </p:cNvCxnSpPr>
          <p:nvPr/>
        </p:nvCxnSpPr>
        <p:spPr bwMode="auto">
          <a:xfrm flipV="1">
            <a:off x="31710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91" idx="6"/>
            <a:endCxn id="97" idx="3"/>
          </p:cNvCxnSpPr>
          <p:nvPr/>
        </p:nvCxnSpPr>
        <p:spPr bwMode="auto">
          <a:xfrm flipV="1">
            <a:off x="3171000" y="4269591"/>
            <a:ext cx="1428009" cy="522852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7" name="Oval 30"/>
          <p:cNvSpPr>
            <a:spLocks noChangeArrowheads="1"/>
          </p:cNvSpPr>
          <p:nvPr/>
        </p:nvSpPr>
        <p:spPr bwMode="auto">
          <a:xfrm>
            <a:off x="45252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98" name="直接连接符 28"/>
          <p:cNvCxnSpPr>
            <a:cxnSpLocks noChangeShapeType="1"/>
            <a:stCxn id="90" idx="6"/>
            <a:endCxn id="97" idx="2"/>
          </p:cNvCxnSpPr>
          <p:nvPr/>
        </p:nvCxnSpPr>
        <p:spPr bwMode="auto">
          <a:xfrm>
            <a:off x="3200400" y="3528600"/>
            <a:ext cx="1324800" cy="562800"/>
          </a:xfrm>
          <a:prstGeom prst="line">
            <a:avLst/>
          </a:prstGeom>
          <a:noFill/>
          <a:ln w="31750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99" name="Oval 30"/>
          <p:cNvSpPr>
            <a:spLocks noChangeArrowheads="1"/>
          </p:cNvSpPr>
          <p:nvPr/>
        </p:nvSpPr>
        <p:spPr bwMode="auto">
          <a:xfrm>
            <a:off x="64008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100" name="直接连接符 28"/>
          <p:cNvCxnSpPr>
            <a:cxnSpLocks noChangeShapeType="1"/>
            <a:stCxn id="94" idx="6"/>
            <a:endCxn id="105" idx="2"/>
          </p:cNvCxnSpPr>
          <p:nvPr/>
        </p:nvCxnSpPr>
        <p:spPr bwMode="auto">
          <a:xfrm flipV="1">
            <a:off x="50292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1" name="直接连接符 28"/>
          <p:cNvCxnSpPr>
            <a:cxnSpLocks noChangeShapeType="1"/>
            <a:stCxn id="97" idx="6"/>
            <a:endCxn id="99" idx="2"/>
          </p:cNvCxnSpPr>
          <p:nvPr/>
        </p:nvCxnSpPr>
        <p:spPr bwMode="auto">
          <a:xfrm flipV="1">
            <a:off x="50292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5334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103" name="直接连接符 28"/>
          <p:cNvCxnSpPr>
            <a:cxnSpLocks noChangeShapeType="1"/>
            <a:stCxn id="102" idx="7"/>
            <a:endCxn id="90" idx="2"/>
          </p:cNvCxnSpPr>
          <p:nvPr/>
        </p:nvCxnSpPr>
        <p:spPr bwMode="auto">
          <a:xfrm flipV="1">
            <a:off x="9635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4" name="直接连接符 103"/>
          <p:cNvCxnSpPr>
            <a:cxnSpLocks noChangeShapeType="1"/>
            <a:stCxn id="102" idx="5"/>
            <a:endCxn id="93" idx="2"/>
          </p:cNvCxnSpPr>
          <p:nvPr/>
        </p:nvCxnSpPr>
        <p:spPr bwMode="auto">
          <a:xfrm>
            <a:off x="9635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5" name="Oval 30"/>
          <p:cNvSpPr>
            <a:spLocks noChangeArrowheads="1"/>
          </p:cNvSpPr>
          <p:nvPr/>
        </p:nvSpPr>
        <p:spPr bwMode="auto">
          <a:xfrm>
            <a:off x="63540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106" name="矩形 105"/>
          <p:cNvSpPr/>
          <p:nvPr/>
        </p:nvSpPr>
        <p:spPr>
          <a:xfrm>
            <a:off x="12192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Oval 30"/>
          <p:cNvSpPr>
            <a:spLocks noChangeArrowheads="1"/>
          </p:cNvSpPr>
          <p:nvPr/>
        </p:nvSpPr>
        <p:spPr bwMode="auto">
          <a:xfrm>
            <a:off x="80304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108" name="直接连接符 28"/>
          <p:cNvCxnSpPr>
            <a:cxnSpLocks noChangeShapeType="1"/>
            <a:stCxn id="105" idx="6"/>
            <a:endCxn id="107" idx="3"/>
          </p:cNvCxnSpPr>
          <p:nvPr/>
        </p:nvCxnSpPr>
        <p:spPr bwMode="auto">
          <a:xfrm flipV="1">
            <a:off x="68580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9" name="直接连接符 28"/>
          <p:cNvCxnSpPr>
            <a:cxnSpLocks noChangeShapeType="1"/>
            <a:stCxn id="99" idx="6"/>
            <a:endCxn id="107" idx="1"/>
          </p:cNvCxnSpPr>
          <p:nvPr/>
        </p:nvCxnSpPr>
        <p:spPr bwMode="auto">
          <a:xfrm>
            <a:off x="69048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10" name="直接连接符 28"/>
          <p:cNvCxnSpPr>
            <a:cxnSpLocks noChangeShapeType="1"/>
            <a:stCxn id="97" idx="5"/>
            <a:endCxn id="105" idx="1"/>
          </p:cNvCxnSpPr>
          <p:nvPr/>
        </p:nvCxnSpPr>
        <p:spPr bwMode="auto">
          <a:xfrm>
            <a:off x="49553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1" name="矩形 110"/>
          <p:cNvSpPr/>
          <p:nvPr/>
        </p:nvSpPr>
        <p:spPr>
          <a:xfrm>
            <a:off x="14478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12192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3528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4768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2766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51054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54102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49530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70582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70760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8" name="Rectangle 12"/>
          <p:cNvSpPr txBox="1">
            <a:spLocks noChangeArrowheads="1"/>
          </p:cNvSpPr>
          <p:nvPr/>
        </p:nvSpPr>
        <p:spPr bwMode="auto">
          <a:xfrm>
            <a:off x="5791200" y="1838980"/>
            <a:ext cx="3352800" cy="55803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kern="0" dirty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kern="0" dirty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-- </a:t>
            </a:r>
            <a:r>
              <a:rPr lang="zh-CN" altLang="en-US" kern="0" dirty="0"/>
              <a:t>计算</a:t>
            </a:r>
            <a:r>
              <a:rPr lang="en-US" altLang="zh-CN" kern="0" dirty="0"/>
              <a:t>1</a:t>
            </a:r>
            <a:r>
              <a:rPr lang="zh-CN" altLang="en-US" kern="0" dirty="0"/>
              <a:t>个顶点的</a:t>
            </a:r>
            <a:r>
              <a:rPr lang="en-US" altLang="zh-CN" kern="0" dirty="0" err="1"/>
              <a:t>ee</a:t>
            </a:r>
            <a:r>
              <a:rPr lang="zh-CN" altLang="en-US" kern="0" dirty="0"/>
              <a:t>值？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V="1">
            <a:off x="8763000" y="2362200"/>
            <a:ext cx="0" cy="2971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381000" y="2322000"/>
            <a:ext cx="1702710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000CC"/>
                </a:solidFill>
              </a:rPr>
              <a:t>-- </a:t>
            </a:r>
            <a:r>
              <a:rPr lang="zh-CN" altLang="en-US" sz="3000" kern="0" dirty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7" name="矩形 46"/>
          <p:cNvSpPr/>
          <p:nvPr/>
        </p:nvSpPr>
        <p:spPr>
          <a:xfrm>
            <a:off x="3733800" y="5666758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需已知其</a:t>
            </a:r>
            <a:r>
              <a:rPr lang="zh-CN" altLang="en-US" kern="0" dirty="0">
                <a:solidFill>
                  <a:srgbClr val="C00000"/>
                </a:solidFill>
              </a:rPr>
              <a:t>所有入边</a:t>
            </a:r>
            <a:r>
              <a:rPr lang="zh-CN" altLang="en-US" kern="0" dirty="0">
                <a:solidFill>
                  <a:srgbClr val="0000CC"/>
                </a:solidFill>
              </a:rPr>
              <a:t>上</a:t>
            </a:r>
            <a:r>
              <a:rPr lang="zh-CN" altLang="en-US" kern="0" dirty="0">
                <a:solidFill>
                  <a:srgbClr val="C00000"/>
                </a:solidFill>
              </a:rPr>
              <a:t>起点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zh-CN" altLang="en-US" kern="0" dirty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/>
      <p:bldP spid="38" grpId="0" animBg="1"/>
      <p:bldP spid="39" grpId="0" animBg="1"/>
      <p:bldP spid="47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(0)=                             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(1)=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(2)=                             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(3)=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(5)=                             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(6)=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(7)=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</a:t>
            </a:r>
            <a:r>
              <a:rPr lang="en-US" altLang="zh-CN" kern="0" dirty="0" err="1">
                <a:latin typeface="+mn-lt"/>
              </a:rPr>
              <a:t>ee</a:t>
            </a:r>
            <a:r>
              <a:rPr lang="en-US" altLang="zh-CN" kern="0" dirty="0">
                <a:latin typeface="+mn-lt"/>
              </a:rPr>
              <a:t>(8)=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488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819400" y="4906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89800" y="51582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819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776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323400" y="60432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323400" y="47561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77600" y="43260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52800" y="42438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532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3"/>
          </p:cNvCxnSpPr>
          <p:nvPr/>
        </p:nvCxnSpPr>
        <p:spPr bwMode="auto">
          <a:xfrm flipV="1">
            <a:off x="5181600" y="56117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81600" y="43200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85800" y="49265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115991" y="42438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115991" y="53567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506400" y="518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62" name="矩形 61"/>
          <p:cNvSpPr/>
          <p:nvPr/>
        </p:nvSpPr>
        <p:spPr>
          <a:xfrm>
            <a:off x="1371600" y="3991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828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2"/>
          </p:cNvCxnSpPr>
          <p:nvPr/>
        </p:nvCxnSpPr>
        <p:spPr bwMode="auto">
          <a:xfrm flipV="1">
            <a:off x="7010400" y="50820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57200" y="43200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2"/>
          </p:cNvCxnSpPr>
          <p:nvPr/>
        </p:nvCxnSpPr>
        <p:spPr bwMode="auto">
          <a:xfrm>
            <a:off x="5107791" y="47561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600200" y="4648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143000" y="5524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29228" y="4762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705428" y="38483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76828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2600" y="4534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77028" y="5296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91400" y="40007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059202" y="51437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824758" y="533400"/>
            <a:ext cx="385042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1" name="矩形 40"/>
          <p:cNvSpPr/>
          <p:nvPr/>
        </p:nvSpPr>
        <p:spPr>
          <a:xfrm>
            <a:off x="6019800" y="5334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(0)+6 = 6</a:t>
            </a:r>
          </a:p>
        </p:txBody>
      </p:sp>
      <p:sp>
        <p:nvSpPr>
          <p:cNvPr id="42" name="矩形 41"/>
          <p:cNvSpPr/>
          <p:nvPr/>
        </p:nvSpPr>
        <p:spPr>
          <a:xfrm>
            <a:off x="1828800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(0)+4 = 4</a:t>
            </a:r>
          </a:p>
        </p:txBody>
      </p:sp>
      <p:sp>
        <p:nvSpPr>
          <p:cNvPr id="44" name="矩形 43"/>
          <p:cNvSpPr/>
          <p:nvPr/>
        </p:nvSpPr>
        <p:spPr>
          <a:xfrm>
            <a:off x="6031447" y="1066800"/>
            <a:ext cx="204575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(0)+5 = 5</a:t>
            </a:r>
          </a:p>
        </p:txBody>
      </p:sp>
      <p:sp>
        <p:nvSpPr>
          <p:cNvPr id="45" name="矩形 44"/>
          <p:cNvSpPr/>
          <p:nvPr/>
        </p:nvSpPr>
        <p:spPr>
          <a:xfrm>
            <a:off x="1823162" y="1600200"/>
            <a:ext cx="4653838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max{</a:t>
            </a:r>
            <a:r>
              <a:rPr lang="en-US" altLang="zh-CN" b="1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(1)+1,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(2)+1 </a:t>
            </a:r>
            <a:r>
              <a:rPr lang="en-US" altLang="zh-CN" kern="0" dirty="0">
                <a:solidFill>
                  <a:srgbClr val="C00000"/>
                </a:solidFill>
              </a:rPr>
              <a:t>}</a:t>
            </a:r>
            <a:r>
              <a:rPr lang="en-US" altLang="zh-CN" kern="0" dirty="0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810620" y="2209800"/>
            <a:ext cx="1846980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(3)+2=7</a:t>
            </a:r>
          </a:p>
        </p:txBody>
      </p:sp>
      <p:sp>
        <p:nvSpPr>
          <p:cNvPr id="55" name="矩形 54"/>
          <p:cNvSpPr/>
          <p:nvPr/>
        </p:nvSpPr>
        <p:spPr>
          <a:xfrm>
            <a:off x="6082858" y="2209800"/>
            <a:ext cx="214674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(4)+9 =16</a:t>
            </a:r>
          </a:p>
        </p:txBody>
      </p:sp>
      <p:sp>
        <p:nvSpPr>
          <p:cNvPr id="64" name="矩形 63"/>
          <p:cNvSpPr/>
          <p:nvPr/>
        </p:nvSpPr>
        <p:spPr>
          <a:xfrm>
            <a:off x="1775186" y="27334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max{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(4)+7,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(5)+4 </a:t>
            </a:r>
            <a:r>
              <a:rPr lang="en-US" altLang="zh-CN" kern="0" dirty="0">
                <a:solidFill>
                  <a:srgbClr val="C00000"/>
                </a:solidFill>
              </a:rPr>
              <a:t>}</a:t>
            </a:r>
            <a:r>
              <a:rPr lang="en-US" altLang="zh-CN" kern="0" dirty="0">
                <a:solidFill>
                  <a:srgbClr val="0000CC"/>
                </a:solidFill>
              </a:rPr>
              <a:t> = 14</a:t>
            </a:r>
          </a:p>
        </p:txBody>
      </p:sp>
      <p:sp>
        <p:nvSpPr>
          <p:cNvPr id="67" name="矩形 66"/>
          <p:cNvSpPr/>
          <p:nvPr/>
        </p:nvSpPr>
        <p:spPr>
          <a:xfrm>
            <a:off x="1775186" y="3266825"/>
            <a:ext cx="485421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max{</a:t>
            </a:r>
            <a:r>
              <a:rPr lang="en-US" altLang="zh-CN" b="1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(6)+2,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(7)+4 </a:t>
            </a:r>
            <a:r>
              <a:rPr lang="en-US" altLang="zh-CN" kern="0" dirty="0">
                <a:solidFill>
                  <a:srgbClr val="C00000"/>
                </a:solidFill>
              </a:rPr>
              <a:t>}</a:t>
            </a:r>
            <a:r>
              <a:rPr lang="en-US" altLang="zh-CN" kern="0" dirty="0">
                <a:solidFill>
                  <a:srgbClr val="0000CC"/>
                </a:solidFill>
              </a:rPr>
              <a:t> = 18</a:t>
            </a:r>
          </a:p>
        </p:txBody>
      </p:sp>
      <p:sp>
        <p:nvSpPr>
          <p:cNvPr id="59" name="Rectangle 12"/>
          <p:cNvSpPr txBox="1">
            <a:spLocks noChangeArrowheads="1"/>
          </p:cNvSpPr>
          <p:nvPr/>
        </p:nvSpPr>
        <p:spPr bwMode="auto">
          <a:xfrm>
            <a:off x="7239000" y="2833604"/>
            <a:ext cx="1905000" cy="1052596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>
                <a:solidFill>
                  <a:schemeClr val="bg1"/>
                </a:solidFill>
                <a:latin typeface="+mn-lt"/>
              </a:rPr>
              <a:t>按</a:t>
            </a:r>
            <a:r>
              <a:rPr lang="en-US" altLang="zh-CN" sz="2600" kern="0" dirty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sz="2600" kern="0" dirty="0">
                <a:solidFill>
                  <a:srgbClr val="FFFF00"/>
                </a:solidFill>
                <a:latin typeface="+mn-lt"/>
              </a:rPr>
              <a:t>拓扑序</a:t>
            </a:r>
            <a:r>
              <a:rPr lang="en-US" altLang="zh-CN" sz="2600" kern="0" dirty="0">
                <a:solidFill>
                  <a:srgbClr val="FFFF00"/>
                </a:solidFill>
                <a:latin typeface="+mn-lt"/>
              </a:rPr>
              <a:t>”</a:t>
            </a:r>
          </a:p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>
                <a:solidFill>
                  <a:schemeClr val="bg1"/>
                </a:solidFill>
                <a:latin typeface="+mn-lt"/>
              </a:rPr>
              <a:t>向后递推</a:t>
            </a:r>
            <a:endParaRPr lang="en-US" altLang="zh-CN" sz="26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>
                <a:ea typeface="黑体" pitchFamily="2" charset="-122"/>
              </a:rPr>
              <a:t>的最迟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事件</a:t>
            </a:r>
            <a:r>
              <a:rPr lang="en-US" altLang="zh-CN" sz="3000" kern="0" dirty="0">
                <a:latin typeface="+mn-lt"/>
              </a:rPr>
              <a:t>vi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>
                <a:latin typeface="+mn-lt"/>
              </a:rPr>
              <a:t>发生时间 </a:t>
            </a:r>
            <a:r>
              <a:rPr lang="en-US" altLang="zh-CN" sz="3000" kern="0" dirty="0">
                <a:latin typeface="+mn-lt"/>
              </a:rPr>
              <a:t>le(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)</a:t>
            </a:r>
            <a:r>
              <a:rPr lang="zh-CN" altLang="en-US" sz="3000" kern="0" dirty="0">
                <a:latin typeface="+mn-lt"/>
              </a:rPr>
              <a:t>？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汇点：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其余：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6400800" y="1219200"/>
            <a:ext cx="2743200" cy="5334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不能耽误工期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2"/>
          </p:cNvCxnSpPr>
          <p:nvPr/>
        </p:nvCxnSpPr>
        <p:spPr bwMode="auto">
          <a:xfrm flipV="1">
            <a:off x="5105400" y="5386800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34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773591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888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1"/>
          </p:cNvCxnSpPr>
          <p:nvPr/>
        </p:nvCxnSpPr>
        <p:spPr bwMode="auto">
          <a:xfrm>
            <a:off x="5031591" y="4269591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114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67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53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905000" y="2385536"/>
            <a:ext cx="716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不能影响 </a:t>
            </a:r>
            <a:r>
              <a:rPr lang="en-US" altLang="zh-CN" sz="3000" kern="0" dirty="0">
                <a:solidFill>
                  <a:srgbClr val="990099"/>
                </a:solidFill>
              </a:rPr>
              <a:t>”</a:t>
            </a:r>
            <a:r>
              <a:rPr lang="zh-CN" altLang="en-US" sz="3000" kern="0" dirty="0">
                <a:solidFill>
                  <a:srgbClr val="990099"/>
                </a:solidFill>
              </a:rPr>
              <a:t>其后继事件</a:t>
            </a:r>
            <a:r>
              <a:rPr lang="en-US" altLang="zh-CN" sz="3000" kern="0" dirty="0" err="1">
                <a:solidFill>
                  <a:srgbClr val="990099"/>
                </a:solidFill>
              </a:rPr>
              <a:t>vj</a:t>
            </a:r>
            <a:r>
              <a:rPr lang="en-US" altLang="zh-CN" sz="3000" kern="0" dirty="0">
                <a:solidFill>
                  <a:srgbClr val="990099"/>
                </a:solidFill>
              </a:rPr>
              <a:t>” </a:t>
            </a:r>
            <a:r>
              <a:rPr lang="zh-CN" altLang="en-US" sz="3000" kern="0" dirty="0"/>
              <a:t>的</a:t>
            </a:r>
            <a:r>
              <a:rPr lang="zh-CN" altLang="en-US" sz="3000" kern="0" dirty="0">
                <a:solidFill>
                  <a:srgbClr val="990099"/>
                </a:solidFill>
              </a:rPr>
              <a:t>最迟发生</a:t>
            </a:r>
            <a:r>
              <a:rPr lang="zh-CN" altLang="en-US" sz="3000" kern="0" dirty="0"/>
              <a:t>时间；</a:t>
            </a:r>
            <a:endParaRPr lang="en-US" altLang="zh-CN" sz="3000" kern="0" dirty="0"/>
          </a:p>
        </p:txBody>
      </p:sp>
      <p:sp>
        <p:nvSpPr>
          <p:cNvPr id="100" name="矩形 99"/>
          <p:cNvSpPr/>
          <p:nvPr/>
        </p:nvSpPr>
        <p:spPr>
          <a:xfrm>
            <a:off x="1905000" y="1768986"/>
            <a:ext cx="62484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00CC"/>
                </a:solidFill>
              </a:rPr>
              <a:t>允许的最迟 </a:t>
            </a:r>
            <a:r>
              <a:rPr lang="en-US" altLang="zh-CN" sz="3000" kern="0" dirty="0">
                <a:solidFill>
                  <a:srgbClr val="0000CC"/>
                </a:solidFill>
              </a:rPr>
              <a:t>== </a:t>
            </a:r>
            <a:r>
              <a:rPr lang="zh-CN" altLang="en-US" sz="3000" kern="0" dirty="0">
                <a:solidFill>
                  <a:srgbClr val="0000CC"/>
                </a:solidFill>
              </a:rPr>
              <a:t>最早发生</a:t>
            </a:r>
            <a:r>
              <a:rPr lang="en-US" altLang="zh-CN" sz="3000" kern="0" dirty="0">
                <a:solidFill>
                  <a:srgbClr val="0000CC"/>
                </a:solidFill>
              </a:rPr>
              <a:t>time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事件</a:t>
            </a:r>
            <a:r>
              <a:rPr lang="zh-CN" altLang="en-US" dirty="0">
                <a:ea typeface="黑体" pitchFamily="2" charset="-122"/>
              </a:rPr>
              <a:t>的最迟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发生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事件</a:t>
            </a:r>
            <a:r>
              <a:rPr lang="en-US" altLang="zh-CN" sz="3000" kern="0" dirty="0">
                <a:latin typeface="+mn-lt"/>
              </a:rPr>
              <a:t>vi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允许的最迟</a:t>
            </a:r>
            <a:r>
              <a:rPr lang="zh-CN" altLang="en-US" sz="3000" kern="0" dirty="0">
                <a:latin typeface="+mn-lt"/>
              </a:rPr>
              <a:t>发生时间 </a:t>
            </a:r>
            <a:r>
              <a:rPr lang="en-US" altLang="zh-CN" sz="3000" kern="0" dirty="0">
                <a:latin typeface="+mn-lt"/>
              </a:rPr>
              <a:t>le(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)</a:t>
            </a:r>
            <a:r>
              <a:rPr lang="zh-CN" altLang="en-US" sz="3000" kern="0" dirty="0">
                <a:latin typeface="+mn-lt"/>
              </a:rPr>
              <a:t>？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汇点：</a:t>
            </a:r>
            <a:r>
              <a:rPr lang="en-US" altLang="zh-CN" sz="3000" kern="0" dirty="0"/>
              <a:t>le(n-1) == </a:t>
            </a:r>
            <a:r>
              <a:rPr lang="en-US" altLang="zh-CN" sz="3000" kern="0" dirty="0" err="1"/>
              <a:t>ee</a:t>
            </a:r>
            <a:r>
              <a:rPr lang="en-US" altLang="zh-CN" sz="3000" kern="0" dirty="0"/>
              <a:t>(n-1)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             le(</a:t>
            </a:r>
            <a:r>
              <a:rPr lang="en-US" altLang="zh-CN" sz="3000" kern="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 =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min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{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le(j) </a:t>
            </a:r>
            <a:r>
              <a:rPr lang="zh-CN" altLang="en-US" sz="3200" b="1" kern="0" dirty="0">
                <a:solidFill>
                  <a:srgbClr val="0000CC"/>
                </a:solidFill>
                <a:latin typeface="+mn-lt"/>
              </a:rPr>
              <a:t>－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weight&lt;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vi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&gt;}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454044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2" name="直接连接符 28"/>
          <p:cNvCxnSpPr>
            <a:cxnSpLocks noChangeShapeType="1"/>
            <a:stCxn id="69" idx="6"/>
            <a:endCxn id="41" idx="2"/>
          </p:cNvCxnSpPr>
          <p:nvPr/>
        </p:nvCxnSpPr>
        <p:spPr bwMode="auto">
          <a:xfrm>
            <a:off x="1113600" y="4691990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27432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4601400" y="579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8" name="直接连接符 28"/>
          <p:cNvCxnSpPr>
            <a:cxnSpLocks noChangeShapeType="1"/>
            <a:stCxn id="44" idx="6"/>
            <a:endCxn id="45" idx="2"/>
          </p:cNvCxnSpPr>
          <p:nvPr/>
        </p:nvCxnSpPr>
        <p:spPr bwMode="auto">
          <a:xfrm flipV="1">
            <a:off x="3247200" y="6043200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5" name="直接连接符 28"/>
          <p:cNvCxnSpPr>
            <a:cxnSpLocks noChangeShapeType="1"/>
            <a:stCxn id="41" idx="6"/>
            <a:endCxn id="56" idx="3"/>
          </p:cNvCxnSpPr>
          <p:nvPr/>
        </p:nvCxnSpPr>
        <p:spPr bwMode="auto">
          <a:xfrm flipV="1">
            <a:off x="3247200" y="4269591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601400" y="3839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9" name="直接连接符 28"/>
          <p:cNvCxnSpPr>
            <a:cxnSpLocks noChangeShapeType="1"/>
            <a:stCxn id="39" idx="6"/>
            <a:endCxn id="56" idx="2"/>
          </p:cNvCxnSpPr>
          <p:nvPr/>
        </p:nvCxnSpPr>
        <p:spPr bwMode="auto">
          <a:xfrm>
            <a:off x="3276600" y="3528600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477000" y="327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67" name="直接连接符 28"/>
          <p:cNvCxnSpPr>
            <a:cxnSpLocks noChangeShapeType="1"/>
            <a:stCxn id="45" idx="6"/>
            <a:endCxn id="72" idx="3"/>
          </p:cNvCxnSpPr>
          <p:nvPr/>
        </p:nvCxnSpPr>
        <p:spPr bwMode="auto">
          <a:xfrm flipV="1">
            <a:off x="5105400" y="4925991"/>
            <a:ext cx="1398609" cy="1117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8" name="直接连接符 28"/>
          <p:cNvCxnSpPr>
            <a:cxnSpLocks noChangeShapeType="1"/>
            <a:stCxn id="56" idx="6"/>
            <a:endCxn id="64" idx="2"/>
          </p:cNvCxnSpPr>
          <p:nvPr/>
        </p:nvCxnSpPr>
        <p:spPr bwMode="auto">
          <a:xfrm flipV="1">
            <a:off x="5105400" y="3528600"/>
            <a:ext cx="1371600" cy="562800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609600" y="44399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70" name="直接连接符 28"/>
          <p:cNvCxnSpPr>
            <a:cxnSpLocks noChangeShapeType="1"/>
            <a:stCxn id="69" idx="7"/>
            <a:endCxn id="39" idx="2"/>
          </p:cNvCxnSpPr>
          <p:nvPr/>
        </p:nvCxnSpPr>
        <p:spPr bwMode="auto">
          <a:xfrm flipV="1">
            <a:off x="1039791" y="3528600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1" name="直接连接符 70"/>
          <p:cNvCxnSpPr>
            <a:cxnSpLocks noChangeShapeType="1"/>
            <a:stCxn id="69" idx="5"/>
            <a:endCxn id="44" idx="2"/>
          </p:cNvCxnSpPr>
          <p:nvPr/>
        </p:nvCxnSpPr>
        <p:spPr bwMode="auto">
          <a:xfrm>
            <a:off x="1039791" y="4870181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430200" y="4495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73" name="矩形 72"/>
          <p:cNvSpPr/>
          <p:nvPr/>
        </p:nvSpPr>
        <p:spPr>
          <a:xfrm>
            <a:off x="1295400" y="3314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066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75" name="直接连接符 28"/>
          <p:cNvCxnSpPr>
            <a:cxnSpLocks noChangeShapeType="1"/>
            <a:stCxn id="72" idx="6"/>
            <a:endCxn id="74" idx="3"/>
          </p:cNvCxnSpPr>
          <p:nvPr/>
        </p:nvCxnSpPr>
        <p:spPr bwMode="auto">
          <a:xfrm flipV="1">
            <a:off x="6934200" y="4621191"/>
            <a:ext cx="1246209" cy="126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6" name="直接连接符 28"/>
          <p:cNvCxnSpPr>
            <a:cxnSpLocks noChangeShapeType="1"/>
            <a:stCxn id="64" idx="6"/>
            <a:endCxn id="74" idx="1"/>
          </p:cNvCxnSpPr>
          <p:nvPr/>
        </p:nvCxnSpPr>
        <p:spPr bwMode="auto">
          <a:xfrm>
            <a:off x="6981000" y="3528600"/>
            <a:ext cx="1199409" cy="736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6" idx="5"/>
            <a:endCxn id="72" idx="2"/>
          </p:cNvCxnSpPr>
          <p:nvPr/>
        </p:nvCxnSpPr>
        <p:spPr bwMode="auto">
          <a:xfrm>
            <a:off x="5031591" y="4269591"/>
            <a:ext cx="1398609" cy="478209"/>
          </a:xfrm>
          <a:prstGeom prst="line">
            <a:avLst/>
          </a:prstGeom>
          <a:noFill/>
          <a:ln w="28575" algn="ctr">
            <a:solidFill>
              <a:srgbClr val="008000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91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5179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419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41757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81600" y="3124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3962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4915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200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010400" y="4572000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76600" y="2743200"/>
            <a:ext cx="28405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>
                <a:solidFill>
                  <a:srgbClr val="C00000"/>
                </a:solidFill>
              </a:rPr>
              <a:t>j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6858000" y="1295400"/>
            <a:ext cx="2286000" cy="533400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从汇点开始，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5562600" y="1828800"/>
            <a:ext cx="3581400" cy="609398"/>
          </a:xfrm>
          <a:prstGeom prst="rect">
            <a:avLst/>
          </a:prstGeom>
          <a:solidFill>
            <a:srgbClr val="00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rgbClr val="FFFF00"/>
                </a:solidFill>
                <a:latin typeface="+mn-lt"/>
              </a:rPr>
              <a:t>逆拓扑序</a:t>
            </a:r>
            <a:r>
              <a:rPr lang="en-US" altLang="zh-CN" kern="0" dirty="0">
                <a:solidFill>
                  <a:srgbClr val="FFFF00"/>
                </a:solidFill>
                <a:latin typeface="+mn-lt"/>
              </a:rPr>
              <a:t>”</a:t>
            </a:r>
            <a:r>
              <a:rPr lang="zh-CN" altLang="en-US" kern="0" dirty="0">
                <a:solidFill>
                  <a:schemeClr val="bg1"/>
                </a:solidFill>
                <a:latin typeface="+mn-lt"/>
              </a:rPr>
              <a:t>向前倒推</a:t>
            </a:r>
            <a:endParaRPr lang="en-US" altLang="zh-CN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30890" y="2394000"/>
            <a:ext cx="170271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000CC"/>
                </a:solidFill>
              </a:rPr>
              <a:t>-- </a:t>
            </a:r>
            <a:r>
              <a:rPr lang="zh-CN" altLang="en-US" sz="3000" kern="0" dirty="0">
                <a:solidFill>
                  <a:srgbClr val="0000CC"/>
                </a:solidFill>
              </a:rPr>
              <a:t>其余：</a:t>
            </a:r>
            <a:endParaRPr lang="zh-CN" altLang="en-US" sz="3000" dirty="0"/>
          </a:p>
        </p:txBody>
      </p:sp>
      <p:sp>
        <p:nvSpPr>
          <p:cNvPr id="49" name="矩形 48"/>
          <p:cNvSpPr/>
          <p:nvPr/>
        </p:nvSpPr>
        <p:spPr>
          <a:xfrm>
            <a:off x="3429000" y="5105400"/>
            <a:ext cx="5715000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-- </a:t>
            </a:r>
            <a:r>
              <a:rPr lang="zh-CN" altLang="en-US" kern="0" dirty="0"/>
              <a:t>计算</a:t>
            </a:r>
            <a:r>
              <a:rPr lang="en-US" altLang="zh-CN" kern="0" dirty="0"/>
              <a:t>1</a:t>
            </a:r>
            <a:r>
              <a:rPr lang="zh-CN" altLang="en-US" kern="0" dirty="0"/>
              <a:t>个顶点的</a:t>
            </a:r>
            <a:r>
              <a:rPr lang="en-US" altLang="zh-CN" kern="0" dirty="0"/>
              <a:t>le</a:t>
            </a:r>
            <a:r>
              <a:rPr lang="zh-CN" altLang="en-US" kern="0" dirty="0"/>
              <a:t>值？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   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733800" y="5638800"/>
            <a:ext cx="5257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0000CC"/>
                </a:solidFill>
              </a:rPr>
              <a:t>需已知其</a:t>
            </a:r>
            <a:r>
              <a:rPr lang="zh-CN" altLang="en-US" kern="0" dirty="0">
                <a:solidFill>
                  <a:srgbClr val="C00000"/>
                </a:solidFill>
              </a:rPr>
              <a:t>所有出边</a:t>
            </a:r>
            <a:r>
              <a:rPr lang="zh-CN" altLang="en-US" kern="0" dirty="0">
                <a:solidFill>
                  <a:srgbClr val="0000CC"/>
                </a:solidFill>
              </a:rPr>
              <a:t>上</a:t>
            </a:r>
            <a:r>
              <a:rPr lang="zh-CN" altLang="en-US" kern="0" dirty="0">
                <a:solidFill>
                  <a:srgbClr val="C00000"/>
                </a:solidFill>
              </a:rPr>
              <a:t>终点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le</a:t>
            </a:r>
            <a:r>
              <a:rPr lang="zh-CN" altLang="en-US" kern="0" dirty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8763000" y="2412000"/>
            <a:ext cx="0" cy="3150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  <p:bldP spid="46" grpId="0" animBg="1"/>
      <p:bldP spid="49" grpId="0" animBg="1"/>
      <p:bldP spid="50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le(8)=                               -- le(7)=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le(6)=                               -- le(5)=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le(4)=                                             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le(3)=                               -- le(2)=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le(1)=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-- le(0)=</a:t>
            </a:r>
          </a:p>
        </p:txBody>
      </p:sp>
      <p:sp>
        <p:nvSpPr>
          <p:cNvPr id="36" name="矩形 35"/>
          <p:cNvSpPr/>
          <p:nvPr/>
        </p:nvSpPr>
        <p:spPr>
          <a:xfrm>
            <a:off x="1700583" y="533400"/>
            <a:ext cx="585417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</a:rPr>
              <a:t>18</a:t>
            </a:r>
          </a:p>
        </p:txBody>
      </p:sp>
      <p:sp>
        <p:nvSpPr>
          <p:cNvPr id="41" name="矩形 40"/>
          <p:cNvSpPr/>
          <p:nvPr/>
        </p:nvSpPr>
        <p:spPr>
          <a:xfrm>
            <a:off x="6041065" y="5334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le(8)-4 = 14</a:t>
            </a:r>
          </a:p>
        </p:txBody>
      </p:sp>
      <p:sp>
        <p:nvSpPr>
          <p:cNvPr id="42" name="矩形 41"/>
          <p:cNvSpPr/>
          <p:nvPr/>
        </p:nvSpPr>
        <p:spPr>
          <a:xfrm>
            <a:off x="1752600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le(8)-2 = 16</a:t>
            </a:r>
          </a:p>
        </p:txBody>
      </p:sp>
      <p:sp>
        <p:nvSpPr>
          <p:cNvPr id="44" name="矩形 43"/>
          <p:cNvSpPr/>
          <p:nvPr/>
        </p:nvSpPr>
        <p:spPr>
          <a:xfrm>
            <a:off x="6036256" y="1066800"/>
            <a:ext cx="2036135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le(7)-4 = 10</a:t>
            </a:r>
          </a:p>
        </p:txBody>
      </p:sp>
      <p:sp>
        <p:nvSpPr>
          <p:cNvPr id="45" name="矩形 44"/>
          <p:cNvSpPr/>
          <p:nvPr/>
        </p:nvSpPr>
        <p:spPr>
          <a:xfrm>
            <a:off x="1676400" y="1600200"/>
            <a:ext cx="71628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min{</a:t>
            </a:r>
            <a:r>
              <a:rPr lang="en-US" altLang="zh-CN" b="1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le(6)-9, le(7)-7 </a:t>
            </a:r>
            <a:r>
              <a:rPr lang="en-US" altLang="zh-CN" kern="0" dirty="0">
                <a:solidFill>
                  <a:srgbClr val="C00000"/>
                </a:solidFill>
              </a:rPr>
              <a:t>}</a:t>
            </a:r>
            <a:r>
              <a:rPr lang="en-US" altLang="zh-CN" kern="0" dirty="0">
                <a:solidFill>
                  <a:srgbClr val="0000CC"/>
                </a:solidFill>
              </a:rPr>
              <a:t> = min{7, 7} = 7</a:t>
            </a:r>
          </a:p>
        </p:txBody>
      </p:sp>
      <p:sp>
        <p:nvSpPr>
          <p:cNvPr id="48" name="矩形 47"/>
          <p:cNvSpPr/>
          <p:nvPr/>
        </p:nvSpPr>
        <p:spPr>
          <a:xfrm>
            <a:off x="172941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le(5)-2 = 8</a:t>
            </a:r>
          </a:p>
        </p:txBody>
      </p:sp>
      <p:sp>
        <p:nvSpPr>
          <p:cNvPr id="55" name="矩形 54"/>
          <p:cNvSpPr/>
          <p:nvPr/>
        </p:nvSpPr>
        <p:spPr>
          <a:xfrm>
            <a:off x="5986334" y="2209800"/>
            <a:ext cx="1835759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4" name="矩形 63"/>
          <p:cNvSpPr/>
          <p:nvPr/>
        </p:nvSpPr>
        <p:spPr>
          <a:xfrm>
            <a:off x="1745641" y="2743200"/>
            <a:ext cx="1835759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le(4)-1 = 6</a:t>
            </a:r>
          </a:p>
        </p:txBody>
      </p:sp>
      <p:sp>
        <p:nvSpPr>
          <p:cNvPr id="67" name="矩形 66"/>
          <p:cNvSpPr/>
          <p:nvPr/>
        </p:nvSpPr>
        <p:spPr>
          <a:xfrm>
            <a:off x="1676400" y="3266825"/>
            <a:ext cx="7772400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min{</a:t>
            </a:r>
            <a:r>
              <a:rPr lang="en-US" altLang="zh-CN" b="1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le(1)-6, le(2)-4, le(3)-5 </a:t>
            </a:r>
            <a:r>
              <a:rPr lang="en-US" altLang="zh-CN" kern="0" dirty="0">
                <a:solidFill>
                  <a:srgbClr val="C00000"/>
                </a:solidFill>
              </a:rPr>
              <a:t>}</a:t>
            </a:r>
            <a:r>
              <a:rPr lang="en-US" altLang="zh-CN" kern="0" dirty="0">
                <a:solidFill>
                  <a:srgbClr val="0000CC"/>
                </a:solidFill>
              </a:rPr>
              <a:t> = min{0, 2, 3}=0</a:t>
            </a:r>
          </a:p>
        </p:txBody>
      </p: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2848800" y="391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2819400" y="4830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68" name="直接连接符 28"/>
          <p:cNvCxnSpPr>
            <a:cxnSpLocks noChangeShapeType="1"/>
            <a:stCxn id="89" idx="6"/>
            <a:endCxn id="59" idx="2"/>
          </p:cNvCxnSpPr>
          <p:nvPr/>
        </p:nvCxnSpPr>
        <p:spPr bwMode="auto">
          <a:xfrm flipV="1">
            <a:off x="1189800" y="5082000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8194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677600" y="571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71" name="直接连接符 28"/>
          <p:cNvCxnSpPr>
            <a:cxnSpLocks noChangeShapeType="1"/>
            <a:stCxn id="69" idx="6"/>
            <a:endCxn id="70" idx="2"/>
          </p:cNvCxnSpPr>
          <p:nvPr/>
        </p:nvCxnSpPr>
        <p:spPr bwMode="auto">
          <a:xfrm>
            <a:off x="3323400" y="5967000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59" idx="6"/>
            <a:endCxn id="73" idx="3"/>
          </p:cNvCxnSpPr>
          <p:nvPr/>
        </p:nvCxnSpPr>
        <p:spPr bwMode="auto">
          <a:xfrm flipV="1">
            <a:off x="3323400" y="4679991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4677600" y="42498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74" name="直接连接符 28"/>
          <p:cNvCxnSpPr>
            <a:cxnSpLocks noChangeShapeType="1"/>
            <a:stCxn id="56" idx="6"/>
            <a:endCxn id="73" idx="2"/>
          </p:cNvCxnSpPr>
          <p:nvPr/>
        </p:nvCxnSpPr>
        <p:spPr bwMode="auto">
          <a:xfrm>
            <a:off x="3352800" y="4167600"/>
            <a:ext cx="1324800" cy="3342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76" name="直接连接符 28"/>
          <p:cNvCxnSpPr>
            <a:cxnSpLocks noChangeShapeType="1"/>
            <a:stCxn id="70" idx="6"/>
            <a:endCxn id="92" idx="3"/>
          </p:cNvCxnSpPr>
          <p:nvPr/>
        </p:nvCxnSpPr>
        <p:spPr bwMode="auto">
          <a:xfrm flipV="1">
            <a:off x="5181600" y="5535591"/>
            <a:ext cx="1398609" cy="431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73" idx="6"/>
            <a:endCxn id="75" idx="2"/>
          </p:cNvCxnSpPr>
          <p:nvPr/>
        </p:nvCxnSpPr>
        <p:spPr bwMode="auto">
          <a:xfrm flipV="1">
            <a:off x="5181600" y="4243800"/>
            <a:ext cx="1371600" cy="258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85800" y="48503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90" name="直接连接符 28"/>
          <p:cNvCxnSpPr>
            <a:cxnSpLocks noChangeShapeType="1"/>
            <a:stCxn id="89" idx="7"/>
            <a:endCxn id="56" idx="2"/>
          </p:cNvCxnSpPr>
          <p:nvPr/>
        </p:nvCxnSpPr>
        <p:spPr bwMode="auto">
          <a:xfrm flipV="1">
            <a:off x="1115991" y="4167600"/>
            <a:ext cx="17328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1" name="直接连接符 90"/>
          <p:cNvCxnSpPr>
            <a:cxnSpLocks noChangeShapeType="1"/>
            <a:stCxn id="89" idx="5"/>
            <a:endCxn id="69" idx="2"/>
          </p:cNvCxnSpPr>
          <p:nvPr/>
        </p:nvCxnSpPr>
        <p:spPr bwMode="auto">
          <a:xfrm>
            <a:off x="1115991" y="5280581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5105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93" name="矩形 92"/>
          <p:cNvSpPr/>
          <p:nvPr/>
        </p:nvSpPr>
        <p:spPr>
          <a:xfrm>
            <a:off x="1371600" y="3915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Oval 30"/>
          <p:cNvSpPr>
            <a:spLocks noChangeArrowheads="1"/>
          </p:cNvSpPr>
          <p:nvPr/>
        </p:nvSpPr>
        <p:spPr bwMode="auto">
          <a:xfrm>
            <a:off x="8182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95" name="直接连接符 28"/>
          <p:cNvCxnSpPr>
            <a:cxnSpLocks noChangeShapeType="1"/>
            <a:stCxn id="92" idx="6"/>
            <a:endCxn id="94" idx="2"/>
          </p:cNvCxnSpPr>
          <p:nvPr/>
        </p:nvCxnSpPr>
        <p:spPr bwMode="auto">
          <a:xfrm flipV="1">
            <a:off x="7010400" y="5005800"/>
            <a:ext cx="1172400" cy="351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5" idx="6"/>
            <a:endCxn id="94" idx="1"/>
          </p:cNvCxnSpPr>
          <p:nvPr/>
        </p:nvCxnSpPr>
        <p:spPr bwMode="auto">
          <a:xfrm>
            <a:off x="7057200" y="4243800"/>
            <a:ext cx="1199409" cy="5838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28"/>
          <p:cNvCxnSpPr>
            <a:cxnSpLocks noChangeShapeType="1"/>
            <a:stCxn id="73" idx="5"/>
            <a:endCxn id="92" idx="2"/>
          </p:cNvCxnSpPr>
          <p:nvPr/>
        </p:nvCxnSpPr>
        <p:spPr bwMode="auto">
          <a:xfrm>
            <a:off x="5107791" y="4679991"/>
            <a:ext cx="1398609" cy="677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矩形 97"/>
          <p:cNvSpPr/>
          <p:nvPr/>
        </p:nvSpPr>
        <p:spPr>
          <a:xfrm>
            <a:off x="1600200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43000" y="5448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3629228" y="4686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705428" y="37721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476828" y="5410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5181600" y="3810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2600" y="4457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077028" y="52199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391400" y="3924579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059202" y="5067579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4" grpId="0"/>
      <p:bldP spid="45" grpId="0"/>
      <p:bldP spid="48" grpId="0"/>
      <p:bldP spid="55" grpId="0"/>
      <p:bldP spid="64" grpId="0"/>
      <p:bldP spid="67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3.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>
                <a:ea typeface="黑体" pitchFamily="2" charset="-122"/>
              </a:rPr>
              <a:t>的最早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zh-CN" altLang="en-US" sz="3200" kern="0" dirty="0">
                <a:latin typeface="+mn-lt"/>
              </a:rPr>
              <a:t>设活动</a:t>
            </a:r>
            <a:r>
              <a:rPr lang="en-US" altLang="zh-CN" sz="3200" kern="0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>
                <a:latin typeface="+mn-lt"/>
              </a:rPr>
              <a:t>=&lt;vi, </a:t>
            </a:r>
            <a:r>
              <a:rPr lang="en-US" altLang="zh-CN" sz="3200" kern="0" dirty="0" err="1">
                <a:latin typeface="+mn-lt"/>
              </a:rPr>
              <a:t>vj</a:t>
            </a:r>
            <a:r>
              <a:rPr lang="en-US" altLang="zh-CN" sz="3200" kern="0" dirty="0">
                <a:latin typeface="+mn-lt"/>
              </a:rPr>
              <a:t>&gt;</a:t>
            </a:r>
            <a:r>
              <a:rPr lang="zh-CN" altLang="en-US" sz="3200" kern="0" dirty="0">
                <a:latin typeface="+mn-lt"/>
              </a:rPr>
              <a:t>，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可能的最早</a:t>
            </a:r>
            <a:r>
              <a:rPr lang="zh-CN" altLang="en-US" sz="3200" kern="0" dirty="0">
                <a:latin typeface="+mn-lt"/>
              </a:rPr>
              <a:t>开工时间</a:t>
            </a:r>
            <a:r>
              <a:rPr lang="en-US" altLang="zh-CN" sz="3200" kern="0" dirty="0">
                <a:latin typeface="+mn-lt"/>
              </a:rPr>
              <a:t>e(k)</a:t>
            </a:r>
            <a:r>
              <a:rPr lang="zh-CN" altLang="en-US" sz="3200" kern="0" dirty="0">
                <a:latin typeface="+mn-lt"/>
              </a:rPr>
              <a:t>？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&lt;=&gt; </a:t>
            </a:r>
            <a:r>
              <a:rPr lang="zh-CN" altLang="en-US" sz="3200" kern="0" dirty="0">
                <a:latin typeface="+mn-lt"/>
              </a:rPr>
              <a:t>该边上，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起点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（</a:t>
            </a:r>
            <a:r>
              <a:rPr lang="zh-CN" altLang="en-US" sz="3200" kern="0" dirty="0">
                <a:solidFill>
                  <a:srgbClr val="0000CC"/>
                </a:solidFill>
              </a:rPr>
              <a:t>事件</a:t>
            </a:r>
            <a:r>
              <a:rPr lang="en-US" altLang="zh-CN" sz="3200" kern="0" dirty="0">
                <a:solidFill>
                  <a:srgbClr val="0000CC"/>
                </a:solidFill>
              </a:rPr>
              <a:t>vi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）的最早发生时间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</a:rPr>
              <a:t>即：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e(k) = 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ee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(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)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0" name="直接连接符 28"/>
          <p:cNvCxnSpPr>
            <a:cxnSpLocks noChangeShapeType="1"/>
            <a:stCxn id="54" idx="6"/>
            <a:endCxn id="38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6" name="直接连接符 28"/>
          <p:cNvCxnSpPr>
            <a:cxnSpLocks noChangeShapeType="1"/>
            <a:stCxn id="41" idx="6"/>
            <a:endCxn id="43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52" name="直接连接符 28"/>
          <p:cNvCxnSpPr>
            <a:cxnSpLocks noChangeShapeType="1"/>
            <a:stCxn id="43" idx="6"/>
            <a:endCxn id="60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3" name="直接连接符 28"/>
          <p:cNvCxnSpPr>
            <a:cxnSpLocks noChangeShapeType="1"/>
            <a:stCxn id="49" idx="6"/>
            <a:endCxn id="51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8" name="直接连接符 57"/>
          <p:cNvCxnSpPr>
            <a:cxnSpLocks noChangeShapeType="1"/>
            <a:stCxn id="54" idx="5"/>
            <a:endCxn id="41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61" name="矩形 60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63" name="直接连接符 28"/>
          <p:cNvCxnSpPr>
            <a:cxnSpLocks noChangeShapeType="1"/>
            <a:stCxn id="60" idx="6"/>
            <a:endCxn id="62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5" name="直接连接符 28"/>
          <p:cNvCxnSpPr>
            <a:cxnSpLocks noChangeShapeType="1"/>
            <a:stCxn id="51" idx="6"/>
            <a:endCxn id="62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49" idx="5"/>
            <a:endCxn id="60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a2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a4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a3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a5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a6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a7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a8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a9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(0)=0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(1)=6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(2)=4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(3)=5 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(4)=7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(5)=7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(6)=16 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(7)=14     --</a:t>
            </a:r>
            <a:r>
              <a:rPr lang="en-US" altLang="zh-CN" kern="0" dirty="0" err="1">
                <a:solidFill>
                  <a:srgbClr val="006600"/>
                </a:solidFill>
                <a:latin typeface="+mn-lt"/>
              </a:rPr>
              <a:t>ee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(8)=18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--e(0)=                  --e(1)=                  --e(2)=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--e(3)=                  --e(4)=                  --e(5)=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--e(6)=                  --e(7)=                  --e(8)=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--e(9)=                  --e(10)=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62" name="矩形 61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a2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a4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a3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a5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a6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a7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a8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1922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a9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306588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202188" y="1731258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010400" y="1752600"/>
            <a:ext cx="143661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(0)=0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95400" y="2340858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(1)=6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910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(2)=4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7557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(3)=5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295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910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(4)=7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10400" y="2895600"/>
            <a:ext cx="143661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(5)=7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295400" y="3505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(6)=16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43400" y="3483858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(7)=14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4. 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活动</a:t>
            </a:r>
            <a:r>
              <a:rPr lang="zh-CN" altLang="en-US" dirty="0">
                <a:ea typeface="黑体" pitchFamily="2" charset="-122"/>
              </a:rPr>
              <a:t>的最晚</a:t>
            </a:r>
            <a:r>
              <a:rPr lang="zh-CN" altLang="en-US" dirty="0">
                <a:solidFill>
                  <a:srgbClr val="0000CC"/>
                </a:solidFill>
                <a:ea typeface="黑体" pitchFamily="2" charset="-122"/>
              </a:rPr>
              <a:t>开工</a:t>
            </a:r>
            <a:r>
              <a:rPr lang="zh-CN" altLang="en-US" dirty="0">
                <a:ea typeface="黑体" pitchFamily="2" charset="-122"/>
              </a:rPr>
              <a:t>时间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</a:t>
            </a:r>
            <a:r>
              <a:rPr lang="zh-CN" altLang="en-US" sz="3200" kern="0" dirty="0">
                <a:latin typeface="+mn-lt"/>
              </a:rPr>
              <a:t>设活动</a:t>
            </a:r>
            <a:r>
              <a:rPr lang="en-US" altLang="zh-CN" sz="3200" kern="0" dirty="0" err="1">
                <a:solidFill>
                  <a:srgbClr val="FF0000"/>
                </a:solidFill>
                <a:latin typeface="+mn-lt"/>
              </a:rPr>
              <a:t>a</a:t>
            </a:r>
            <a:r>
              <a:rPr lang="en-US" altLang="zh-CN" sz="3200" kern="0" baseline="-25000" dirty="0" err="1">
                <a:solidFill>
                  <a:srgbClr val="FF0000"/>
                </a:solidFill>
                <a:latin typeface="+mn-lt"/>
              </a:rPr>
              <a:t>k</a:t>
            </a:r>
            <a:r>
              <a:rPr lang="en-US" altLang="zh-CN" sz="3200" kern="0" dirty="0">
                <a:latin typeface="+mn-lt"/>
              </a:rPr>
              <a:t>=&lt;vi, </a:t>
            </a:r>
            <a:r>
              <a:rPr lang="en-US" altLang="zh-CN" sz="3200" kern="0" dirty="0" err="1">
                <a:latin typeface="+mn-lt"/>
              </a:rPr>
              <a:t>vj</a:t>
            </a:r>
            <a:r>
              <a:rPr lang="en-US" altLang="zh-CN" sz="3200" kern="0" dirty="0">
                <a:latin typeface="+mn-lt"/>
              </a:rPr>
              <a:t>&gt;</a:t>
            </a:r>
            <a:r>
              <a:rPr lang="zh-CN" altLang="en-US" sz="3200" kern="0" dirty="0">
                <a:latin typeface="+mn-lt"/>
              </a:rPr>
              <a:t>，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允许的最晚</a:t>
            </a:r>
            <a:r>
              <a:rPr lang="zh-CN" altLang="en-US" sz="3200" kern="0" dirty="0">
                <a:latin typeface="+mn-lt"/>
              </a:rPr>
              <a:t>开工时间</a:t>
            </a:r>
            <a:r>
              <a:rPr lang="en-US" altLang="zh-CN" sz="3200" kern="0" dirty="0">
                <a:latin typeface="+mn-lt"/>
              </a:rPr>
              <a:t>l(k)</a:t>
            </a:r>
            <a:r>
              <a:rPr lang="zh-CN" altLang="en-US" sz="3200" kern="0" dirty="0">
                <a:latin typeface="+mn-lt"/>
              </a:rPr>
              <a:t>？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-- l(k)</a:t>
            </a:r>
            <a:r>
              <a:rPr lang="zh-CN" altLang="en-US" sz="3200" kern="0" dirty="0">
                <a:latin typeface="+mn-lt"/>
              </a:rPr>
              <a:t>不能影响：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    -- l(k) = </a:t>
            </a:r>
            <a:r>
              <a:rPr lang="en-US" altLang="zh-CN" sz="3200" kern="0" dirty="0">
                <a:solidFill>
                  <a:srgbClr val="C00000"/>
                </a:solidFill>
              </a:rPr>
              <a:t>le(j)</a:t>
            </a:r>
            <a:r>
              <a:rPr lang="en-US" altLang="zh-CN" sz="3200" kern="0" dirty="0">
                <a:solidFill>
                  <a:srgbClr val="990099"/>
                </a:solidFill>
              </a:rPr>
              <a:t> </a:t>
            </a:r>
            <a:r>
              <a:rPr lang="zh-CN" altLang="en-US" sz="3200" b="1" kern="0" dirty="0">
                <a:solidFill>
                  <a:srgbClr val="990099"/>
                </a:solidFill>
              </a:rPr>
              <a:t>－</a:t>
            </a:r>
            <a:r>
              <a:rPr lang="zh-CN" altLang="en-US" sz="3200" kern="0" dirty="0">
                <a:solidFill>
                  <a:srgbClr val="990099"/>
                </a:solidFill>
              </a:rPr>
              <a:t> </a:t>
            </a:r>
            <a:r>
              <a:rPr lang="en-US" altLang="zh-CN" sz="3200" kern="0" dirty="0">
                <a:solidFill>
                  <a:srgbClr val="990099"/>
                </a:solidFill>
              </a:rPr>
              <a:t>weight&lt;vi,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vj</a:t>
            </a:r>
            <a:r>
              <a:rPr lang="en-US" altLang="zh-CN" sz="3200" kern="0" dirty="0">
                <a:solidFill>
                  <a:srgbClr val="990099"/>
                </a:solidFill>
              </a:rPr>
              <a:t>&gt;</a:t>
            </a:r>
            <a:endParaRPr lang="en-US" altLang="zh-CN" sz="32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310522" y="1752600"/>
            <a:ext cx="4995278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其</a:t>
            </a:r>
            <a:r>
              <a:rPr lang="zh-CN" altLang="en-US" sz="3200" kern="0" dirty="0">
                <a:solidFill>
                  <a:srgbClr val="0000CC"/>
                </a:solidFill>
              </a:rPr>
              <a:t>终点</a:t>
            </a:r>
            <a:r>
              <a:rPr lang="en-US" altLang="zh-CN" sz="3200" kern="0" dirty="0" err="1">
                <a:solidFill>
                  <a:srgbClr val="0000CC"/>
                </a:solidFill>
              </a:rPr>
              <a:t>vj</a:t>
            </a:r>
            <a:r>
              <a:rPr lang="zh-CN" altLang="en-US" sz="3200" kern="0" dirty="0"/>
              <a:t>的</a:t>
            </a:r>
            <a:r>
              <a:rPr lang="zh-CN" altLang="en-US" sz="3200" kern="0" dirty="0">
                <a:solidFill>
                  <a:srgbClr val="0000CC"/>
                </a:solidFill>
              </a:rPr>
              <a:t>最迟发生</a:t>
            </a:r>
            <a:r>
              <a:rPr lang="zh-CN" altLang="en-US" sz="3200" kern="0" dirty="0"/>
              <a:t>时间；</a:t>
            </a:r>
            <a:endParaRPr lang="en-US" altLang="zh-CN" sz="3200" kern="0" dirty="0">
              <a:solidFill>
                <a:srgbClr val="990099"/>
              </a:solidFill>
            </a:endParaRP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4" name="直接连接符 28"/>
          <p:cNvCxnSpPr>
            <a:cxnSpLocks noChangeShapeType="1"/>
            <a:stCxn id="71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56" name="直接连接符 28"/>
          <p:cNvCxnSpPr>
            <a:cxnSpLocks noChangeShapeType="1"/>
            <a:stCxn id="48" idx="6"/>
            <a:endCxn id="55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9" name="直接连接符 28"/>
          <p:cNvCxnSpPr>
            <a:cxnSpLocks noChangeShapeType="1"/>
            <a:stCxn id="42" idx="6"/>
            <a:endCxn id="64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67" name="直接连接符 28"/>
          <p:cNvCxnSpPr>
            <a:cxnSpLocks noChangeShapeType="1"/>
            <a:stCxn id="39" idx="6"/>
            <a:endCxn id="64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69" name="直接连接符 28"/>
          <p:cNvCxnSpPr>
            <a:cxnSpLocks noChangeShapeType="1"/>
            <a:stCxn id="55" idx="6"/>
            <a:endCxn id="74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0" name="直接连接符 28"/>
          <p:cNvCxnSpPr>
            <a:cxnSpLocks noChangeShapeType="1"/>
            <a:stCxn id="64" idx="6"/>
            <a:endCxn id="68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72" name="直接连接符 28"/>
          <p:cNvCxnSpPr>
            <a:cxnSpLocks noChangeShapeType="1"/>
            <a:stCxn id="71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3" name="直接连接符 72"/>
          <p:cNvCxnSpPr>
            <a:cxnSpLocks noChangeShapeType="1"/>
            <a:stCxn id="71" idx="5"/>
            <a:endCxn id="48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75" name="矩形 74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87" name="直接连接符 28"/>
          <p:cNvCxnSpPr>
            <a:cxnSpLocks noChangeShapeType="1"/>
            <a:stCxn id="74" idx="6"/>
            <a:endCxn id="76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68" idx="6"/>
            <a:endCxn id="76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64" idx="5"/>
            <a:endCxn id="74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a2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a4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a3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a5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a6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a7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a8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a9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</a:t>
            </a: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--le(8)=18   --le(7)=14   --le(6)=16   --le(5)=10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6600"/>
                </a:solidFill>
                <a:latin typeface="+mn-lt"/>
              </a:rPr>
              <a:t>  --le(4)=7     -- le(3)=8    --le(2)=6     --le(1)=6    --le(0)=0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--l(0)=                    --l(1)=                   --l(2)=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--l(3)=                    --l(4)=                   --l(5)=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--l(6)=                    --l(7)=                   --l(8)=</a:t>
            </a:r>
          </a:p>
          <a:p>
            <a:pPr marL="342900" indent="-342900" algn="just">
              <a:lnSpc>
                <a:spcPct val="13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--l(9)=                    --l(10)=</a:t>
            </a:r>
          </a:p>
        </p:txBody>
      </p:sp>
      <p:sp>
        <p:nvSpPr>
          <p:cNvPr id="56" name="矩形 55"/>
          <p:cNvSpPr/>
          <p:nvPr/>
        </p:nvSpPr>
        <p:spPr>
          <a:xfrm>
            <a:off x="1219200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le(1)-6=0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1542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le(2)-4=2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973613" y="17526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le(3)-5=3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192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14800" y="23190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le(4)-1=6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010400" y="2319000"/>
            <a:ext cx="163698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le(5)-2=8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173851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le(6)-9=7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106238" y="2920200"/>
            <a:ext cx="163698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le(7)-7=7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001838" y="2920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le(7)-4=10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1182413" y="3505200"/>
            <a:ext cx="183736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le(8)-2=16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334838" y="3505200"/>
            <a:ext cx="183736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le(8)-4=14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02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2772600" y="4944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55" name="直接连接符 28"/>
          <p:cNvCxnSpPr>
            <a:cxnSpLocks noChangeShapeType="1"/>
            <a:stCxn id="95" idx="6"/>
            <a:endCxn id="48" idx="2"/>
          </p:cNvCxnSpPr>
          <p:nvPr/>
        </p:nvCxnSpPr>
        <p:spPr bwMode="auto">
          <a:xfrm flipV="1">
            <a:off x="1143000" y="5196021"/>
            <a:ext cx="1629600" cy="2039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7726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4630800" y="5829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88" name="直接连接符 28"/>
          <p:cNvCxnSpPr>
            <a:cxnSpLocks noChangeShapeType="1"/>
            <a:stCxn id="64" idx="6"/>
            <a:endCxn id="67" idx="2"/>
          </p:cNvCxnSpPr>
          <p:nvPr/>
        </p:nvCxnSpPr>
        <p:spPr bwMode="auto">
          <a:xfrm>
            <a:off x="3276600" y="60810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  <a:stCxn id="48" idx="6"/>
            <a:endCxn id="90" idx="3"/>
          </p:cNvCxnSpPr>
          <p:nvPr/>
        </p:nvCxnSpPr>
        <p:spPr bwMode="auto">
          <a:xfrm flipV="1">
            <a:off x="3276600" y="4794012"/>
            <a:ext cx="1428009" cy="4020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4630800" y="43638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91" name="直接连接符 28"/>
          <p:cNvCxnSpPr>
            <a:cxnSpLocks noChangeShapeType="1"/>
            <a:stCxn id="45" idx="6"/>
            <a:endCxn id="90" idx="2"/>
          </p:cNvCxnSpPr>
          <p:nvPr/>
        </p:nvCxnSpPr>
        <p:spPr bwMode="auto">
          <a:xfrm>
            <a:off x="3306000" y="4320000"/>
            <a:ext cx="1324800" cy="2958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65064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93" name="直接连接符 28"/>
          <p:cNvCxnSpPr>
            <a:cxnSpLocks noChangeShapeType="1"/>
            <a:stCxn id="67" idx="6"/>
            <a:endCxn id="98" idx="2"/>
          </p:cNvCxnSpPr>
          <p:nvPr/>
        </p:nvCxnSpPr>
        <p:spPr bwMode="auto">
          <a:xfrm flipV="1">
            <a:off x="5134800" y="5471421"/>
            <a:ext cx="1324800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4" name="直接连接符 28"/>
          <p:cNvCxnSpPr>
            <a:cxnSpLocks noChangeShapeType="1"/>
            <a:stCxn id="90" idx="6"/>
            <a:endCxn id="92" idx="2"/>
          </p:cNvCxnSpPr>
          <p:nvPr/>
        </p:nvCxnSpPr>
        <p:spPr bwMode="auto">
          <a:xfrm flipV="1">
            <a:off x="5134800" y="4290600"/>
            <a:ext cx="1371600" cy="3252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639000" y="49644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96" name="直接连接符 28"/>
          <p:cNvCxnSpPr>
            <a:cxnSpLocks noChangeShapeType="1"/>
            <a:stCxn id="95" idx="7"/>
            <a:endCxn id="45" idx="2"/>
          </p:cNvCxnSpPr>
          <p:nvPr/>
        </p:nvCxnSpPr>
        <p:spPr bwMode="auto">
          <a:xfrm flipV="1">
            <a:off x="1069191" y="4320000"/>
            <a:ext cx="1732809" cy="71822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7" name="直接连接符 96"/>
          <p:cNvCxnSpPr>
            <a:cxnSpLocks noChangeShapeType="1"/>
            <a:stCxn id="95" idx="5"/>
            <a:endCxn id="64" idx="2"/>
          </p:cNvCxnSpPr>
          <p:nvPr/>
        </p:nvCxnSpPr>
        <p:spPr bwMode="auto">
          <a:xfrm>
            <a:off x="1069191" y="5394602"/>
            <a:ext cx="1703409" cy="686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6459600" y="5219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99" name="矩形 98"/>
          <p:cNvSpPr/>
          <p:nvPr/>
        </p:nvSpPr>
        <p:spPr>
          <a:xfrm>
            <a:off x="1324800" y="4029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7878000" y="4686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101" name="直接连接符 28"/>
          <p:cNvCxnSpPr>
            <a:cxnSpLocks noChangeShapeType="1"/>
            <a:stCxn id="98" idx="6"/>
            <a:endCxn id="100" idx="3"/>
          </p:cNvCxnSpPr>
          <p:nvPr/>
        </p:nvCxnSpPr>
        <p:spPr bwMode="auto">
          <a:xfrm flipV="1">
            <a:off x="6963600" y="5116212"/>
            <a:ext cx="988209" cy="35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2" name="直接连接符 28"/>
          <p:cNvCxnSpPr>
            <a:cxnSpLocks noChangeShapeType="1"/>
            <a:stCxn id="92" idx="6"/>
            <a:endCxn id="100" idx="1"/>
          </p:cNvCxnSpPr>
          <p:nvPr/>
        </p:nvCxnSpPr>
        <p:spPr bwMode="auto">
          <a:xfrm>
            <a:off x="7010400" y="4290600"/>
            <a:ext cx="941409" cy="4692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103" name="直接连接符 28"/>
          <p:cNvCxnSpPr>
            <a:cxnSpLocks noChangeShapeType="1"/>
            <a:stCxn id="90" idx="5"/>
            <a:endCxn id="98" idx="1"/>
          </p:cNvCxnSpPr>
          <p:nvPr/>
        </p:nvCxnSpPr>
        <p:spPr bwMode="auto">
          <a:xfrm>
            <a:off x="5060991" y="4794012"/>
            <a:ext cx="1472418" cy="4992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4" name="矩形 103"/>
          <p:cNvSpPr/>
          <p:nvPr/>
        </p:nvSpPr>
        <p:spPr>
          <a:xfrm>
            <a:off x="1553400" y="4686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943800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a2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458400" y="4838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a4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582428" y="3915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a3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3430028" y="5524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a5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134800" y="3886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a6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563628" y="44958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a7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5030228" y="5219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a8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963600" y="51432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关键活动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关键活动，不允许有任何时间延误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最早开工时间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==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最迟开工时间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l(k)==e(k)</a:t>
            </a:r>
          </a:p>
        </p:txBody>
      </p:sp>
      <p:sp>
        <p:nvSpPr>
          <p:cNvPr id="36" name="矩形 35"/>
          <p:cNvSpPr/>
          <p:nvPr/>
        </p:nvSpPr>
        <p:spPr>
          <a:xfrm>
            <a:off x="7162800" y="1219200"/>
            <a:ext cx="2004189" cy="1916935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能开始，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就必须开始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的活动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rgbClr val="FFFF00"/>
                </a:solidFill>
              </a:rPr>
              <a:t>不容有误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772600" y="3238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743200" y="45020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4" name="直接连接符 28"/>
          <p:cNvCxnSpPr>
            <a:cxnSpLocks noChangeShapeType="1"/>
            <a:stCxn id="70" idx="6"/>
            <a:endCxn id="42" idx="2"/>
          </p:cNvCxnSpPr>
          <p:nvPr/>
        </p:nvCxnSpPr>
        <p:spPr bwMode="auto">
          <a:xfrm>
            <a:off x="1113600" y="46536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743200" y="578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601400" y="57528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48" idx="2"/>
          </p:cNvCxnSpPr>
          <p:nvPr/>
        </p:nvCxnSpPr>
        <p:spPr bwMode="auto">
          <a:xfrm flipV="1">
            <a:off x="3247200" y="6004821"/>
            <a:ext cx="1354200" cy="29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6" name="直接连接符 28"/>
          <p:cNvCxnSpPr>
            <a:cxnSpLocks noChangeShapeType="1"/>
            <a:stCxn id="42" idx="6"/>
            <a:endCxn id="59" idx="3"/>
          </p:cNvCxnSpPr>
          <p:nvPr/>
        </p:nvCxnSpPr>
        <p:spPr bwMode="auto">
          <a:xfrm flipV="1">
            <a:off x="3247200" y="42312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4601400" y="38010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64" name="直接连接符 28"/>
          <p:cNvCxnSpPr>
            <a:cxnSpLocks noChangeShapeType="1"/>
            <a:stCxn id="39" idx="6"/>
            <a:endCxn id="59" idx="2"/>
          </p:cNvCxnSpPr>
          <p:nvPr/>
        </p:nvCxnSpPr>
        <p:spPr bwMode="auto">
          <a:xfrm>
            <a:off x="3276600" y="3490221"/>
            <a:ext cx="1324800" cy="562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4770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68" name="直接连接符 28"/>
          <p:cNvCxnSpPr>
            <a:cxnSpLocks noChangeShapeType="1"/>
            <a:stCxn id="48" idx="6"/>
            <a:endCxn id="73" idx="2"/>
          </p:cNvCxnSpPr>
          <p:nvPr/>
        </p:nvCxnSpPr>
        <p:spPr bwMode="auto">
          <a:xfrm flipV="1">
            <a:off x="5105400" y="5348421"/>
            <a:ext cx="1324800" cy="656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59" idx="6"/>
            <a:endCxn id="67" idx="2"/>
          </p:cNvCxnSpPr>
          <p:nvPr/>
        </p:nvCxnSpPr>
        <p:spPr bwMode="auto">
          <a:xfrm flipV="1">
            <a:off x="5105400" y="3558000"/>
            <a:ext cx="1371600" cy="49502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09600" y="44016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39" idx="2"/>
          </p:cNvCxnSpPr>
          <p:nvPr/>
        </p:nvCxnSpPr>
        <p:spPr bwMode="auto">
          <a:xfrm flipV="1">
            <a:off x="1039791" y="3490221"/>
            <a:ext cx="1732809" cy="9851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45" idx="2"/>
          </p:cNvCxnSpPr>
          <p:nvPr/>
        </p:nvCxnSpPr>
        <p:spPr bwMode="auto">
          <a:xfrm>
            <a:off x="1039791" y="4831802"/>
            <a:ext cx="1703409" cy="12024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430200" y="50964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74" name="矩形 73"/>
          <p:cNvSpPr/>
          <p:nvPr/>
        </p:nvSpPr>
        <p:spPr>
          <a:xfrm>
            <a:off x="1295400" y="32766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06600" y="43050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76" name="直接连接符 28"/>
          <p:cNvCxnSpPr>
            <a:cxnSpLocks noChangeShapeType="1"/>
            <a:stCxn id="73" idx="6"/>
            <a:endCxn id="75" idx="3"/>
          </p:cNvCxnSpPr>
          <p:nvPr/>
        </p:nvCxnSpPr>
        <p:spPr bwMode="auto">
          <a:xfrm flipV="1">
            <a:off x="6934200" y="47352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  <a:stCxn id="67" idx="6"/>
            <a:endCxn id="75" idx="1"/>
          </p:cNvCxnSpPr>
          <p:nvPr/>
        </p:nvCxnSpPr>
        <p:spPr bwMode="auto">
          <a:xfrm>
            <a:off x="6981000" y="3558000"/>
            <a:ext cx="1199409" cy="82083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  <a:stCxn id="59" idx="5"/>
            <a:endCxn id="73" idx="1"/>
          </p:cNvCxnSpPr>
          <p:nvPr/>
        </p:nvCxnSpPr>
        <p:spPr bwMode="auto">
          <a:xfrm>
            <a:off x="5031591" y="42312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9" name="矩形 88"/>
          <p:cNvSpPr/>
          <p:nvPr/>
        </p:nvSpPr>
        <p:spPr>
          <a:xfrm>
            <a:off x="1524000" y="41526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295400" y="54795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a2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429000" y="43812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a4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530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a3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352800" y="5403378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a5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105400" y="3178314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a6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5486400" y="40764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a7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029200" y="5029200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a8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34428" y="3162021"/>
            <a:ext cx="1095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a9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7152290" y="4914621"/>
            <a:ext cx="13227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a10</a:t>
            </a:r>
            <a:r>
              <a:rPr lang="en-US" altLang="zh-CN" sz="3200" dirty="0"/>
              <a:t>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--e(0)=0         --e(1)=0         --e(2)=0        --e(3)=6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--l(0)=0          --l(1)=2          --l(2)=3          --l(3)=6   </a:t>
            </a:r>
            <a:r>
              <a:rPr lang="en-US" altLang="zh-CN" kern="0" dirty="0">
                <a:latin typeface="+mn-lt"/>
              </a:rPr>
              <a:t>  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     --e(4)=4         --e(5)=5        --e(6)=7         --e(7)=7 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--l(4)=6          --l(5)=8          --l(6)=7          --l(7)=7    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--e(8)=7        --e(9)=16       --e(10)=14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--l(8)=10        --l(9)=16        --l(10)=14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2772600" y="3877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743200" y="49592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cxnSp>
        <p:nvCxnSpPr>
          <p:cNvPr id="40" name="直接连接符 28"/>
          <p:cNvCxnSpPr>
            <a:cxnSpLocks noChangeShapeType="1"/>
            <a:stCxn id="57" idx="6"/>
            <a:endCxn id="38" idx="2"/>
          </p:cNvCxnSpPr>
          <p:nvPr/>
        </p:nvCxnSpPr>
        <p:spPr bwMode="auto">
          <a:xfrm>
            <a:off x="1113600" y="5110811"/>
            <a:ext cx="16296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27432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601400" y="6057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cxnSp>
        <p:nvCxnSpPr>
          <p:cNvPr id="47" name="直接连接符 28"/>
          <p:cNvCxnSpPr>
            <a:cxnSpLocks noChangeShapeType="1"/>
            <a:stCxn id="43" idx="6"/>
            <a:endCxn id="46" idx="2"/>
          </p:cNvCxnSpPr>
          <p:nvPr/>
        </p:nvCxnSpPr>
        <p:spPr bwMode="auto">
          <a:xfrm>
            <a:off x="3247200" y="6309621"/>
            <a:ext cx="13542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38" idx="6"/>
            <a:endCxn id="50" idx="3"/>
          </p:cNvCxnSpPr>
          <p:nvPr/>
        </p:nvCxnSpPr>
        <p:spPr bwMode="auto">
          <a:xfrm flipV="1">
            <a:off x="3247200" y="4688412"/>
            <a:ext cx="1428009" cy="52285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601400" y="4258221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1" name="直接连接符 28"/>
          <p:cNvCxnSpPr>
            <a:cxnSpLocks noChangeShapeType="1"/>
            <a:stCxn id="37" idx="6"/>
            <a:endCxn id="50" idx="2"/>
          </p:cNvCxnSpPr>
          <p:nvPr/>
        </p:nvCxnSpPr>
        <p:spPr bwMode="auto">
          <a:xfrm>
            <a:off x="3276600" y="4129221"/>
            <a:ext cx="1324800" cy="381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6477000" y="3771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cxnSp>
        <p:nvCxnSpPr>
          <p:cNvPr id="53" name="直接连接符 28"/>
          <p:cNvCxnSpPr>
            <a:cxnSpLocks noChangeShapeType="1"/>
            <a:stCxn id="46" idx="6"/>
            <a:endCxn id="61" idx="2"/>
          </p:cNvCxnSpPr>
          <p:nvPr/>
        </p:nvCxnSpPr>
        <p:spPr bwMode="auto">
          <a:xfrm flipV="1">
            <a:off x="5105400" y="5805621"/>
            <a:ext cx="1324800" cy="5040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4" name="直接连接符 28"/>
          <p:cNvCxnSpPr>
            <a:cxnSpLocks noChangeShapeType="1"/>
            <a:stCxn id="50" idx="6"/>
            <a:endCxn id="52" idx="2"/>
          </p:cNvCxnSpPr>
          <p:nvPr/>
        </p:nvCxnSpPr>
        <p:spPr bwMode="auto">
          <a:xfrm flipV="1">
            <a:off x="5105400" y="4023621"/>
            <a:ext cx="1371600" cy="486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09600" y="485881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v0</a:t>
            </a:r>
          </a:p>
        </p:txBody>
      </p:sp>
      <p:cxnSp>
        <p:nvCxnSpPr>
          <p:cNvPr id="58" name="直接连接符 28"/>
          <p:cNvCxnSpPr>
            <a:cxnSpLocks noChangeShapeType="1"/>
            <a:stCxn id="57" idx="7"/>
            <a:endCxn id="37" idx="2"/>
          </p:cNvCxnSpPr>
          <p:nvPr/>
        </p:nvCxnSpPr>
        <p:spPr bwMode="auto">
          <a:xfrm flipV="1">
            <a:off x="1039791" y="4129221"/>
            <a:ext cx="1732809" cy="8033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0" name="直接连接符 59"/>
          <p:cNvCxnSpPr>
            <a:cxnSpLocks noChangeShapeType="1"/>
            <a:stCxn id="57" idx="5"/>
            <a:endCxn id="43" idx="2"/>
          </p:cNvCxnSpPr>
          <p:nvPr/>
        </p:nvCxnSpPr>
        <p:spPr bwMode="auto">
          <a:xfrm>
            <a:off x="1039791" y="5289002"/>
            <a:ext cx="1703409" cy="10206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6430200" y="55536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v7</a:t>
            </a:r>
          </a:p>
        </p:txBody>
      </p:sp>
      <p:sp>
        <p:nvSpPr>
          <p:cNvPr id="62" name="矩形 61"/>
          <p:cNvSpPr/>
          <p:nvPr/>
        </p:nvSpPr>
        <p:spPr>
          <a:xfrm>
            <a:off x="1295400" y="39240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a0, </a:t>
            </a:r>
            <a:r>
              <a:rPr lang="en-US" altLang="zh-CN" sz="3200" dirty="0">
                <a:solidFill>
                  <a:srgbClr val="0000CC"/>
                </a:solidFill>
              </a:rPr>
              <a:t>6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8106600" y="4762221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v8</a:t>
            </a:r>
          </a:p>
        </p:txBody>
      </p:sp>
      <p:cxnSp>
        <p:nvCxnSpPr>
          <p:cNvPr id="65" name="直接连接符 28"/>
          <p:cNvCxnSpPr>
            <a:cxnSpLocks noChangeShapeType="1"/>
            <a:stCxn id="61" idx="6"/>
            <a:endCxn id="63" idx="3"/>
          </p:cNvCxnSpPr>
          <p:nvPr/>
        </p:nvCxnSpPr>
        <p:spPr bwMode="auto">
          <a:xfrm flipV="1">
            <a:off x="6934200" y="5192412"/>
            <a:ext cx="1246209" cy="613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6" name="直接连接符 28"/>
          <p:cNvCxnSpPr>
            <a:cxnSpLocks noChangeShapeType="1"/>
            <a:stCxn id="52" idx="6"/>
            <a:endCxn id="63" idx="1"/>
          </p:cNvCxnSpPr>
          <p:nvPr/>
        </p:nvCxnSpPr>
        <p:spPr bwMode="auto">
          <a:xfrm>
            <a:off x="6981000" y="4023621"/>
            <a:ext cx="1199409" cy="812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7" name="直接连接符 28"/>
          <p:cNvCxnSpPr>
            <a:cxnSpLocks noChangeShapeType="1"/>
            <a:stCxn id="50" idx="5"/>
            <a:endCxn id="61" idx="1"/>
          </p:cNvCxnSpPr>
          <p:nvPr/>
        </p:nvCxnSpPr>
        <p:spPr bwMode="auto">
          <a:xfrm>
            <a:off x="5031591" y="4688412"/>
            <a:ext cx="1472418" cy="93901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8" name="矩形 77"/>
          <p:cNvSpPr/>
          <p:nvPr/>
        </p:nvSpPr>
        <p:spPr>
          <a:xfrm>
            <a:off x="1524000" y="4609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1066800" y="5638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a2, </a:t>
            </a: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429000" y="48384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a4,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553028" y="37338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a3, </a:t>
            </a:r>
            <a:r>
              <a:rPr lang="en-US" altLang="zh-CN" sz="3200" dirty="0">
                <a:solidFill>
                  <a:srgbClr val="0000CC"/>
                </a:solidFill>
              </a:rPr>
              <a:t>1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400628" y="5752821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a5,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81600" y="36576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a6, </a:t>
            </a:r>
            <a:r>
              <a:rPr lang="en-US" altLang="zh-CN" sz="3200" dirty="0">
                <a:solidFill>
                  <a:srgbClr val="0000CC"/>
                </a:solidFill>
              </a:rPr>
              <a:t>9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534228" y="45720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a7, </a:t>
            </a:r>
            <a:r>
              <a:rPr lang="en-US" altLang="zh-CN" sz="3200" dirty="0">
                <a:solidFill>
                  <a:srgbClr val="0000CC"/>
                </a:solidFill>
              </a:rPr>
              <a:t>7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029200" y="54864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a8,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363028" y="3886200"/>
            <a:ext cx="109517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a9, </a:t>
            </a: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152290" y="5371821"/>
            <a:ext cx="1322798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a10, </a:t>
            </a:r>
            <a:r>
              <a:rPr lang="en-US" altLang="zh-CN" sz="3200" dirty="0">
                <a:solidFill>
                  <a:srgbClr val="0000CC"/>
                </a:solidFill>
              </a:rPr>
              <a:t>4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5" name="右大括号 44"/>
          <p:cNvSpPr/>
          <p:nvPr/>
        </p:nvSpPr>
        <p:spPr bwMode="auto">
          <a:xfrm>
            <a:off x="1905000" y="762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右大括号 47"/>
          <p:cNvSpPr/>
          <p:nvPr/>
        </p:nvSpPr>
        <p:spPr bwMode="auto">
          <a:xfrm>
            <a:off x="8305800" y="8382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右大括号 54"/>
          <p:cNvSpPr/>
          <p:nvPr/>
        </p:nvSpPr>
        <p:spPr bwMode="auto">
          <a:xfrm>
            <a:off x="60960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右大括号 63"/>
          <p:cNvSpPr/>
          <p:nvPr/>
        </p:nvSpPr>
        <p:spPr bwMode="auto">
          <a:xfrm>
            <a:off x="8229600" y="19050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7" name="右大括号 66"/>
          <p:cNvSpPr/>
          <p:nvPr/>
        </p:nvSpPr>
        <p:spPr bwMode="auto">
          <a:xfrm>
            <a:off x="41148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8" name="右大括号 87"/>
          <p:cNvSpPr/>
          <p:nvPr/>
        </p:nvSpPr>
        <p:spPr bwMode="auto">
          <a:xfrm>
            <a:off x="6477000" y="2971800"/>
            <a:ext cx="152400" cy="60960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9" name="直接连接符 88"/>
          <p:cNvCxnSpPr/>
          <p:nvPr/>
        </p:nvCxnSpPr>
        <p:spPr bwMode="auto">
          <a:xfrm flipV="1">
            <a:off x="1066800" y="4267200"/>
            <a:ext cx="16002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3352800" y="4267200"/>
            <a:ext cx="1143000" cy="3048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V="1">
            <a:off x="5105400" y="4114800"/>
            <a:ext cx="1295400" cy="457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7010400" y="4114800"/>
            <a:ext cx="1066800" cy="7620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直接连接符 92"/>
          <p:cNvCxnSpPr/>
          <p:nvPr/>
        </p:nvCxnSpPr>
        <p:spPr bwMode="auto">
          <a:xfrm>
            <a:off x="5029200" y="4800600"/>
            <a:ext cx="1371600" cy="8382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 flipV="1">
            <a:off x="6934200" y="5181600"/>
            <a:ext cx="1066800" cy="533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a1,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7" name="矩形 76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a2,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a5, </a:t>
            </a:r>
            <a:r>
              <a:rPr lang="en-US" altLang="zh-CN" sz="3000" dirty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a3,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a4,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a6,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0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3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09" name="矩形 108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a7,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11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115" name="矩形 11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a8, </a:t>
            </a:r>
            <a:r>
              <a:rPr lang="en-US" altLang="zh-CN" sz="3000" dirty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698601" y="796625"/>
            <a:ext cx="161614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(v1)=0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698601" y="12853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(v2)=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(v1)+3 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698601" y="1818782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(v3)=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(v1)+2</a:t>
            </a:r>
            <a:r>
              <a:rPr lang="en-US" altLang="zh-CN" dirty="0"/>
              <a:t> =2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698601" y="2372415"/>
            <a:ext cx="620554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(v4)= </a:t>
            </a:r>
            <a:r>
              <a:rPr lang="en-US" altLang="zh-CN" dirty="0">
                <a:solidFill>
                  <a:srgbClr val="0000CC"/>
                </a:solidFill>
              </a:rPr>
              <a:t>max{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(v2)+2,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(v3)+4 } 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698601" y="2927157"/>
            <a:ext cx="3456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(v5)=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(v2)+3 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698601" y="3460557"/>
            <a:ext cx="783579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ee</a:t>
            </a:r>
            <a:r>
              <a:rPr lang="en-US" altLang="zh-CN" dirty="0"/>
              <a:t>(v6)= </a:t>
            </a:r>
            <a:r>
              <a:rPr lang="en-US" altLang="zh-CN" dirty="0">
                <a:solidFill>
                  <a:srgbClr val="0000CC"/>
                </a:solidFill>
              </a:rPr>
              <a:t>max{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(v3)+3,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(v4)+2,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(v5)+1 } </a:t>
            </a:r>
            <a:r>
              <a:rPr lang="en-US" altLang="zh-CN" dirty="0"/>
              <a:t>=8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343400" y="577840"/>
            <a:ext cx="48006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1. </a:t>
            </a:r>
            <a:r>
              <a:rPr lang="zh-CN" altLang="en-US" kern="0" dirty="0"/>
              <a:t>事件的最早发生时间</a:t>
            </a:r>
            <a:r>
              <a:rPr lang="en-US" altLang="zh-CN" kern="0" dirty="0" err="1"/>
              <a:t>ee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    </a:t>
            </a:r>
            <a:r>
              <a:rPr lang="zh-CN" altLang="en-US" kern="0" dirty="0">
                <a:solidFill>
                  <a:srgbClr val="0000CC"/>
                </a:solidFill>
              </a:rPr>
              <a:t>按拓扑序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zh-CN" altLang="en-US" kern="0" dirty="0">
                <a:solidFill>
                  <a:srgbClr val="0000CC"/>
                </a:solidFill>
              </a:rPr>
              <a:t>利用</a:t>
            </a:r>
            <a:r>
              <a:rPr lang="zh-CN" altLang="en-US" kern="0" dirty="0">
                <a:solidFill>
                  <a:srgbClr val="C00000"/>
                </a:solidFill>
              </a:rPr>
              <a:t>所有入边起点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zh-CN" altLang="en-US" kern="0" dirty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125" grpId="0"/>
      <p:bldP spid="126" grpId="0"/>
      <p:bldP spid="127" grpId="0"/>
      <p:bldP spid="128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685800" y="3407658"/>
            <a:ext cx="312457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le(v6)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(v6) </a:t>
            </a:r>
            <a:r>
              <a:rPr lang="en-US" altLang="zh-CN" dirty="0"/>
              <a:t>= 8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685800" y="28742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le(v5) = </a:t>
            </a:r>
            <a:r>
              <a:rPr lang="en-US" altLang="zh-CN" dirty="0">
                <a:solidFill>
                  <a:srgbClr val="0000CC"/>
                </a:solidFill>
              </a:rPr>
              <a:t>le(v6)-1 </a:t>
            </a:r>
            <a:r>
              <a:rPr lang="en-US" altLang="zh-CN" dirty="0"/>
              <a:t>= 7</a:t>
            </a:r>
            <a:endParaRPr lang="zh-CN" altLang="en-US" dirty="0"/>
          </a:p>
        </p:txBody>
      </p:sp>
      <p:sp>
        <p:nvSpPr>
          <p:cNvPr id="131" name="矩形 130"/>
          <p:cNvSpPr/>
          <p:nvPr/>
        </p:nvSpPr>
        <p:spPr>
          <a:xfrm>
            <a:off x="685800" y="2340858"/>
            <a:ext cx="3324949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le(v4) = </a:t>
            </a:r>
            <a:r>
              <a:rPr lang="en-US" altLang="zh-CN" dirty="0">
                <a:solidFill>
                  <a:srgbClr val="0000CC"/>
                </a:solidFill>
              </a:rPr>
              <a:t>le(v6)-2 </a:t>
            </a:r>
            <a:r>
              <a:rPr lang="en-US" altLang="zh-CN" dirty="0"/>
              <a:t>= 6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685800" y="1786116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le(v3) = </a:t>
            </a:r>
            <a:r>
              <a:rPr lang="en-US" altLang="zh-CN" dirty="0">
                <a:solidFill>
                  <a:srgbClr val="0000CC"/>
                </a:solidFill>
              </a:rPr>
              <a:t>min{ le(v4)-4, le(v6)- 3} </a:t>
            </a:r>
            <a:r>
              <a:rPr lang="en-US" altLang="zh-CN" dirty="0"/>
              <a:t>= 2</a:t>
            </a:r>
            <a:endParaRPr lang="zh-CN" altLang="en-US" dirty="0"/>
          </a:p>
        </p:txBody>
      </p:sp>
      <p:sp>
        <p:nvSpPr>
          <p:cNvPr id="133" name="矩形 132"/>
          <p:cNvSpPr/>
          <p:nvPr/>
        </p:nvSpPr>
        <p:spPr>
          <a:xfrm>
            <a:off x="685800" y="12192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le(v2) = </a:t>
            </a:r>
            <a:r>
              <a:rPr lang="en-US" altLang="zh-CN" dirty="0">
                <a:solidFill>
                  <a:srgbClr val="0000CC"/>
                </a:solidFill>
              </a:rPr>
              <a:t>min{ le(v4)-2, le(v5)- 3} </a:t>
            </a:r>
            <a:r>
              <a:rPr lang="en-US" altLang="zh-CN" dirty="0"/>
              <a:t>= 4</a:t>
            </a:r>
            <a:endParaRPr lang="zh-CN" altLang="en-US" dirty="0"/>
          </a:p>
        </p:txBody>
      </p:sp>
      <p:sp>
        <p:nvSpPr>
          <p:cNvPr id="134" name="矩形 133"/>
          <p:cNvSpPr/>
          <p:nvPr/>
        </p:nvSpPr>
        <p:spPr>
          <a:xfrm>
            <a:off x="685800" y="685800"/>
            <a:ext cx="5764720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le(v1) = </a:t>
            </a:r>
            <a:r>
              <a:rPr lang="en-US" altLang="zh-CN" dirty="0">
                <a:solidFill>
                  <a:srgbClr val="0000CC"/>
                </a:solidFill>
              </a:rPr>
              <a:t>min{ le(v2)-3, le(v3)- 2} </a:t>
            </a:r>
            <a:r>
              <a:rPr lang="en-US" altLang="zh-CN" dirty="0"/>
              <a:t>= 0</a:t>
            </a:r>
            <a:endParaRPr lang="zh-CN" altLang="en-US" dirty="0"/>
          </a:p>
        </p:txBody>
      </p:sp>
      <p:sp>
        <p:nvSpPr>
          <p:cNvPr id="135" name="矩形 134"/>
          <p:cNvSpPr/>
          <p:nvPr/>
        </p:nvSpPr>
        <p:spPr>
          <a:xfrm>
            <a:off x="4267200" y="2362200"/>
            <a:ext cx="4876800" cy="17081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2. </a:t>
            </a:r>
            <a:r>
              <a:rPr lang="zh-CN" altLang="en-US" kern="0" dirty="0"/>
              <a:t>事件的最迟发生时间</a:t>
            </a:r>
            <a:r>
              <a:rPr lang="en-US" altLang="zh-CN" kern="0" dirty="0"/>
              <a:t>le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zh-CN" altLang="en-US" kern="0" dirty="0">
                <a:solidFill>
                  <a:srgbClr val="0000CC"/>
                </a:solidFill>
              </a:rPr>
              <a:t>逆拓扑序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zh-CN" altLang="en-US" kern="0" dirty="0">
                <a:solidFill>
                  <a:srgbClr val="0000CC"/>
                </a:solidFill>
              </a:rPr>
              <a:t>利用</a:t>
            </a:r>
            <a:r>
              <a:rPr lang="zh-CN" altLang="en-US" kern="0" dirty="0">
                <a:solidFill>
                  <a:srgbClr val="C00000"/>
                </a:solidFill>
              </a:rPr>
              <a:t>所有出边终点</a:t>
            </a:r>
            <a:r>
              <a:rPr lang="zh-CN" altLang="en-US" kern="0" dirty="0">
                <a:solidFill>
                  <a:srgbClr val="0000CC"/>
                </a:solidFill>
              </a:rPr>
              <a:t>的</a:t>
            </a:r>
            <a:r>
              <a:rPr lang="en-US" altLang="zh-CN" kern="0" dirty="0">
                <a:solidFill>
                  <a:srgbClr val="0000CC"/>
                </a:solidFill>
              </a:rPr>
              <a:t>le</a:t>
            </a:r>
            <a:r>
              <a:rPr lang="zh-CN" altLang="en-US" kern="0" dirty="0">
                <a:solidFill>
                  <a:srgbClr val="0000CC"/>
                </a:solidFill>
              </a:rPr>
              <a:t>值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80" name="直接连接符 28"/>
          <p:cNvCxnSpPr>
            <a:cxnSpLocks noChangeShapeType="1"/>
            <a:stCxn id="85" idx="5"/>
            <a:endCxn id="79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79" idx="6"/>
            <a:endCxn id="82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83" name="直接连接符 28"/>
          <p:cNvCxnSpPr>
            <a:cxnSpLocks noChangeShapeType="1"/>
            <a:stCxn id="78" idx="6"/>
            <a:endCxn id="82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85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cxnSp>
        <p:nvCxnSpPr>
          <p:cNvPr id="86" name="直接连接符 28"/>
          <p:cNvCxnSpPr>
            <a:cxnSpLocks noChangeShapeType="1"/>
            <a:stCxn id="85" idx="7"/>
            <a:endCxn id="7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7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sp>
        <p:nvSpPr>
          <p:cNvPr id="88" name="矩形 87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a1,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9" name="直接连接符 28"/>
          <p:cNvCxnSpPr>
            <a:cxnSpLocks noChangeShapeType="1"/>
            <a:stCxn id="82" idx="6"/>
            <a:endCxn id="87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0" name="矩形 89"/>
          <p:cNvSpPr/>
          <p:nvPr/>
        </p:nvSpPr>
        <p:spPr>
          <a:xfrm>
            <a:off x="2313733" y="50292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a2,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3685333" y="49530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a5, </a:t>
            </a:r>
            <a:r>
              <a:rPr lang="en-US" altLang="zh-CN" sz="3000" dirty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a3,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5029200" y="4114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a4,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313266" y="52578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a6,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5" name="直接连接符 28"/>
          <p:cNvCxnSpPr>
            <a:cxnSpLocks noChangeShapeType="1"/>
            <a:stCxn id="79" idx="5"/>
            <a:endCxn id="87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96" name="直接连接符 28"/>
          <p:cNvCxnSpPr>
            <a:cxnSpLocks noChangeShapeType="1"/>
            <a:stCxn id="78" idx="7"/>
            <a:endCxn id="8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7" name="矩形 96"/>
          <p:cNvSpPr/>
          <p:nvPr/>
        </p:nvSpPr>
        <p:spPr>
          <a:xfrm>
            <a:off x="6352333" y="47244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a7,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98" name="直接连接符 28"/>
          <p:cNvCxnSpPr>
            <a:cxnSpLocks noChangeShapeType="1"/>
            <a:stCxn id="84" idx="5"/>
            <a:endCxn id="87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9" name="矩形 98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a8, </a:t>
            </a:r>
            <a:r>
              <a:rPr lang="en-US" altLang="zh-CN" sz="3000" dirty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1" grpId="0"/>
      <p:bldP spid="132" grpId="0"/>
      <p:bldP spid="133" grpId="0"/>
      <p:bldP spid="134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e(a1)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(v1)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3. </a:t>
            </a:r>
            <a:r>
              <a:rPr lang="zh-CN" altLang="en-US" kern="0" dirty="0"/>
              <a:t>活动的最早开工时间</a:t>
            </a:r>
            <a:r>
              <a:rPr lang="en-US" altLang="zh-CN" kern="0" dirty="0"/>
              <a:t>e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= </a:t>
            </a:r>
            <a:r>
              <a:rPr lang="zh-CN" altLang="en-US" kern="0" dirty="0">
                <a:solidFill>
                  <a:srgbClr val="0000CC"/>
                </a:solidFill>
              </a:rPr>
              <a:t>起点事件的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e(a2)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(v1)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e(a3)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(v2)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e(a4)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(v2)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e(a5)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(v3)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e(a6)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(v3)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7980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e(a7)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(v4)</a:t>
            </a:r>
            <a:r>
              <a:rPr lang="en-US" altLang="zh-CN" dirty="0"/>
              <a:t> 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331458"/>
            <a:ext cx="306526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e(a8) = </a:t>
            </a:r>
            <a:r>
              <a:rPr lang="en-US" altLang="zh-CN" dirty="0" err="1">
                <a:solidFill>
                  <a:srgbClr val="0000CC"/>
                </a:solidFill>
              </a:rPr>
              <a:t>ee</a:t>
            </a:r>
            <a:r>
              <a:rPr lang="en-US" altLang="zh-CN" dirty="0">
                <a:solidFill>
                  <a:srgbClr val="0000CC"/>
                </a:solidFill>
              </a:rPr>
              <a:t>(v5)</a:t>
            </a:r>
            <a:r>
              <a:rPr lang="en-US" altLang="zh-CN" dirty="0"/>
              <a:t> = 6</a:t>
            </a:r>
            <a:endParaRPr lang="zh-CN" altLang="en-US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40" name="直接连接符 28"/>
          <p:cNvCxnSpPr>
            <a:cxnSpLocks noChangeShapeType="1"/>
            <a:stCxn id="54" idx="5"/>
            <a:endCxn id="38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7" name="直接连接符 28"/>
          <p:cNvCxnSpPr>
            <a:cxnSpLocks noChangeShapeType="1"/>
            <a:stCxn id="38" idx="6"/>
            <a:endCxn id="49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0" name="直接连接符 28"/>
          <p:cNvCxnSpPr>
            <a:cxnSpLocks noChangeShapeType="1"/>
            <a:stCxn id="37" idx="6"/>
            <a:endCxn id="49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cxnSp>
        <p:nvCxnSpPr>
          <p:cNvPr id="57" name="直接连接符 28"/>
          <p:cNvCxnSpPr>
            <a:cxnSpLocks noChangeShapeType="1"/>
            <a:stCxn id="54" idx="7"/>
            <a:endCxn id="37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sp>
        <p:nvSpPr>
          <p:cNvPr id="61" name="矩形 60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a1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6" name="直接连接符 28"/>
          <p:cNvCxnSpPr>
            <a:cxnSpLocks noChangeShapeType="1"/>
            <a:stCxn id="49" idx="6"/>
            <a:endCxn id="60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4" name="矩形 73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a2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a5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a3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a4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a6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9" name="直接连接符 28"/>
          <p:cNvCxnSpPr>
            <a:cxnSpLocks noChangeShapeType="1"/>
            <a:stCxn id="38" idx="5"/>
            <a:endCxn id="60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0" name="直接连接符 28"/>
          <p:cNvCxnSpPr>
            <a:cxnSpLocks noChangeShapeType="1"/>
            <a:stCxn id="37" idx="7"/>
            <a:endCxn id="51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1" name="矩形 80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a7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2" name="直接连接符 28"/>
          <p:cNvCxnSpPr>
            <a:cxnSpLocks noChangeShapeType="1"/>
            <a:stCxn id="51" idx="5"/>
            <a:endCxn id="60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3" name="矩形 82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a8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l(a1) = </a:t>
            </a:r>
            <a:r>
              <a:rPr lang="en-US" altLang="zh-CN" dirty="0">
                <a:solidFill>
                  <a:srgbClr val="0000CC"/>
                </a:solidFill>
              </a:rPr>
              <a:t>le(v2)-3 </a:t>
            </a:r>
            <a:r>
              <a:rPr lang="en-US" altLang="zh-CN" dirty="0"/>
              <a:t>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4. </a:t>
            </a:r>
            <a:r>
              <a:rPr lang="zh-CN" altLang="en-US" kern="0" dirty="0"/>
              <a:t>活动的晚开工时间</a:t>
            </a:r>
            <a:r>
              <a:rPr lang="en-US" altLang="zh-CN" kern="0" dirty="0"/>
              <a:t>l</a:t>
            </a:r>
            <a:r>
              <a:rPr lang="zh-CN" altLang="en-US" kern="0" dirty="0"/>
              <a:t>：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</a:t>
            </a:r>
            <a:r>
              <a:rPr lang="zh-CN" altLang="en-US" kern="0" dirty="0">
                <a:solidFill>
                  <a:srgbClr val="0000CC"/>
                </a:solidFill>
              </a:rPr>
              <a:t>终点的</a:t>
            </a:r>
            <a:r>
              <a:rPr lang="en-US" altLang="zh-CN" kern="0" dirty="0">
                <a:solidFill>
                  <a:srgbClr val="0000CC"/>
                </a:solidFill>
              </a:rPr>
              <a:t>le</a:t>
            </a:r>
            <a:r>
              <a:rPr lang="zh-CN" altLang="en-US" kern="0" dirty="0">
                <a:solidFill>
                  <a:srgbClr val="0000CC"/>
                </a:solidFill>
              </a:rPr>
              <a:t>值－边长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l(a2) = </a:t>
            </a:r>
            <a:r>
              <a:rPr lang="en-US" altLang="zh-CN" dirty="0">
                <a:solidFill>
                  <a:srgbClr val="0000CC"/>
                </a:solidFill>
              </a:rPr>
              <a:t>le(v3)-2 </a:t>
            </a:r>
            <a:r>
              <a:rPr lang="en-US" altLang="zh-CN" dirty="0"/>
              <a:t>= 0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l(a3) = </a:t>
            </a:r>
            <a:r>
              <a:rPr lang="en-US" altLang="zh-CN" dirty="0">
                <a:solidFill>
                  <a:srgbClr val="0000CC"/>
                </a:solidFill>
              </a:rPr>
              <a:t>le(v4)-2 </a:t>
            </a:r>
            <a:r>
              <a:rPr lang="en-US" altLang="zh-CN" dirty="0"/>
              <a:t>= 4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l(a4) = </a:t>
            </a:r>
            <a:r>
              <a:rPr lang="en-US" altLang="zh-CN" dirty="0">
                <a:solidFill>
                  <a:srgbClr val="0000CC"/>
                </a:solidFill>
              </a:rPr>
              <a:t>le(v5)-3 </a:t>
            </a:r>
            <a:r>
              <a:rPr lang="en-US" altLang="zh-CN" dirty="0"/>
              <a:t>= 4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l(a5) = </a:t>
            </a:r>
            <a:r>
              <a:rPr lang="en-US" altLang="zh-CN" dirty="0">
                <a:solidFill>
                  <a:srgbClr val="0000CC"/>
                </a:solidFill>
              </a:rPr>
              <a:t>le(v4)-4 </a:t>
            </a:r>
            <a:r>
              <a:rPr lang="en-US" altLang="zh-CN" dirty="0"/>
              <a:t>= 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l(a6) = </a:t>
            </a:r>
            <a:r>
              <a:rPr lang="en-US" altLang="zh-CN" dirty="0">
                <a:solidFill>
                  <a:srgbClr val="0000CC"/>
                </a:solidFill>
              </a:rPr>
              <a:t>le(v6)-3 </a:t>
            </a:r>
            <a:r>
              <a:rPr lang="en-US" altLang="zh-CN" dirty="0"/>
              <a:t>= 5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l(a7) = </a:t>
            </a:r>
            <a:r>
              <a:rPr lang="en-US" altLang="zh-CN" dirty="0">
                <a:solidFill>
                  <a:srgbClr val="0000CC"/>
                </a:solidFill>
              </a:rPr>
              <a:t>le(v6)-2 </a:t>
            </a:r>
            <a:r>
              <a:rPr lang="en-US" altLang="zh-CN" dirty="0"/>
              <a:t>= 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314541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l(a8) = </a:t>
            </a:r>
            <a:r>
              <a:rPr lang="en-US" altLang="zh-CN" dirty="0">
                <a:solidFill>
                  <a:srgbClr val="0000CC"/>
                </a:solidFill>
              </a:rPr>
              <a:t>le(v6)-1 </a:t>
            </a:r>
            <a:r>
              <a:rPr lang="en-US" altLang="zh-CN" dirty="0"/>
              <a:t>= 7</a:t>
            </a:r>
            <a:endParaRPr lang="zh-CN" altLang="en-US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3276600" y="548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47" name="直接连接符 28"/>
          <p:cNvCxnSpPr>
            <a:cxnSpLocks noChangeShapeType="1"/>
            <a:stCxn id="57" idx="5"/>
            <a:endCxn id="40" idx="2"/>
          </p:cNvCxnSpPr>
          <p:nvPr/>
        </p:nvCxnSpPr>
        <p:spPr bwMode="auto">
          <a:xfrm>
            <a:off x="2210524" y="5476713"/>
            <a:ext cx="1066076" cy="26168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49" name="直接连接符 28"/>
          <p:cNvCxnSpPr>
            <a:cxnSpLocks noChangeShapeType="1"/>
            <a:stCxn id="40" idx="6"/>
            <a:endCxn id="50" idx="3"/>
          </p:cNvCxnSpPr>
          <p:nvPr/>
        </p:nvCxnSpPr>
        <p:spPr bwMode="auto">
          <a:xfrm flipV="1">
            <a:off x="3780600" y="5230791"/>
            <a:ext cx="1350142" cy="5076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5056933" y="48006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1" name="直接连接符 28"/>
          <p:cNvCxnSpPr>
            <a:cxnSpLocks noChangeShapeType="1"/>
            <a:stCxn id="38" idx="6"/>
            <a:endCxn id="50" idx="1"/>
          </p:cNvCxnSpPr>
          <p:nvPr/>
        </p:nvCxnSpPr>
        <p:spPr bwMode="auto">
          <a:xfrm>
            <a:off x="3732133" y="4363732"/>
            <a:ext cx="1398609" cy="5106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cxnSp>
        <p:nvCxnSpPr>
          <p:cNvPr id="60" name="直接连接符 28"/>
          <p:cNvCxnSpPr>
            <a:cxnSpLocks noChangeShapeType="1"/>
            <a:stCxn id="57" idx="7"/>
            <a:endCxn id="38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sp>
        <p:nvSpPr>
          <p:cNvPr id="66" name="矩形 65"/>
          <p:cNvSpPr/>
          <p:nvPr/>
        </p:nvSpPr>
        <p:spPr>
          <a:xfrm>
            <a:off x="1884266" y="41879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a1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0" idx="6"/>
            <a:endCxn id="61" idx="1"/>
          </p:cNvCxnSpPr>
          <p:nvPr/>
        </p:nvCxnSpPr>
        <p:spPr bwMode="auto">
          <a:xfrm>
            <a:off x="5560933" y="5052600"/>
            <a:ext cx="2465409" cy="4283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2313733" y="50292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a2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3685333" y="49530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a5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532933" y="44196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a3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029200" y="4114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a4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13266" y="52578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a6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0" name="直接连接符 28"/>
          <p:cNvCxnSpPr>
            <a:cxnSpLocks noChangeShapeType="1"/>
            <a:stCxn id="40" idx="5"/>
            <a:endCxn id="61" idx="2"/>
          </p:cNvCxnSpPr>
          <p:nvPr/>
        </p:nvCxnSpPr>
        <p:spPr bwMode="auto">
          <a:xfrm flipV="1">
            <a:off x="3706791" y="5659132"/>
            <a:ext cx="4245742" cy="25745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  <a:stCxn id="38" idx="7"/>
            <a:endCxn id="54" idx="2"/>
          </p:cNvCxnSpPr>
          <p:nvPr/>
        </p:nvCxnSpPr>
        <p:spPr bwMode="auto">
          <a:xfrm>
            <a:off x="3658324" y="4185541"/>
            <a:ext cx="3227409" cy="1781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2" name="矩形 81"/>
          <p:cNvSpPr/>
          <p:nvPr/>
        </p:nvSpPr>
        <p:spPr>
          <a:xfrm>
            <a:off x="6352333" y="4724400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a7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83" name="直接连接符 28"/>
          <p:cNvCxnSpPr>
            <a:cxnSpLocks noChangeShapeType="1"/>
            <a:stCxn id="54" idx="5"/>
            <a:endCxn id="61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84" name="矩形 83"/>
          <p:cNvSpPr/>
          <p:nvPr/>
        </p:nvSpPr>
        <p:spPr>
          <a:xfrm>
            <a:off x="7495333" y="4340332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a8</a:t>
            </a:r>
            <a:r>
              <a:rPr lang="en-US" altLang="zh-CN" sz="3000" dirty="0"/>
              <a:t>, </a:t>
            </a:r>
            <a:r>
              <a:rPr lang="en-US" altLang="zh-CN" sz="3000" dirty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48537" y="4954035"/>
            <a:ext cx="954107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/>
              <a:t>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81000"/>
            <a:ext cx="8915400" cy="6477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90600" y="7620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l(a1) – e(a1) == 1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648200" y="1116449"/>
            <a:ext cx="449580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/>
              <a:t>5. </a:t>
            </a:r>
            <a:r>
              <a:rPr lang="zh-CN" altLang="en-US" kern="0" dirty="0"/>
              <a:t>判断关键活动：</a:t>
            </a:r>
            <a:endParaRPr lang="en-US" altLang="zh-CN" kern="0" dirty="0"/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    if( e(</a:t>
            </a:r>
            <a:r>
              <a:rPr lang="en-US" altLang="zh-CN" kern="0" dirty="0" err="1">
                <a:solidFill>
                  <a:srgbClr val="0000CC"/>
                </a:solidFill>
              </a:rPr>
              <a:t>ak</a:t>
            </a:r>
            <a:r>
              <a:rPr lang="en-US" altLang="zh-CN" kern="0" dirty="0">
                <a:solidFill>
                  <a:srgbClr val="0000CC"/>
                </a:solidFill>
              </a:rPr>
              <a:t>) == l(</a:t>
            </a:r>
            <a:r>
              <a:rPr lang="en-US" altLang="zh-CN" kern="0" dirty="0" err="1">
                <a:solidFill>
                  <a:srgbClr val="0000CC"/>
                </a:solidFill>
              </a:rPr>
              <a:t>ak</a:t>
            </a:r>
            <a:r>
              <a:rPr lang="en-US" altLang="zh-CN" kern="0" dirty="0">
                <a:solidFill>
                  <a:srgbClr val="0000CC"/>
                </a:solidFill>
              </a:rPr>
              <a:t>) )</a:t>
            </a:r>
          </a:p>
        </p:txBody>
      </p:sp>
      <p:sp>
        <p:nvSpPr>
          <p:cNvPr id="32" name="矩形 31"/>
          <p:cNvSpPr/>
          <p:nvPr/>
        </p:nvSpPr>
        <p:spPr>
          <a:xfrm>
            <a:off x="990600" y="12954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l(a2) – e(a2)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90600" y="1828800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l(a3) – e(a3) == 1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990600" y="23408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l(a4) – e(a4) == 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990600" y="28742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l(a5) – e(a5)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90600" y="3407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l(a6) – e(a6) == 3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4419600" y="26456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8000"/>
                </a:solidFill>
              </a:rPr>
              <a:t>l(a7) – e(a7) == 0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19600" y="3179058"/>
            <a:ext cx="296587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l(a8) – e(a8) == 1</a:t>
            </a:r>
            <a:endParaRPr lang="zh-CN" altLang="en-US" dirty="0"/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32281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v2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3228133" y="59405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v3</a:t>
            </a:r>
          </a:p>
        </p:txBody>
      </p:sp>
      <p:cxnSp>
        <p:nvCxnSpPr>
          <p:cNvPr id="48" name="直接连接符 28"/>
          <p:cNvCxnSpPr>
            <a:cxnSpLocks noChangeShapeType="1"/>
            <a:stCxn id="58" idx="5"/>
            <a:endCxn id="46" idx="2"/>
          </p:cNvCxnSpPr>
          <p:nvPr/>
        </p:nvCxnSpPr>
        <p:spPr bwMode="auto">
          <a:xfrm>
            <a:off x="2210524" y="5476713"/>
            <a:ext cx="1017609" cy="71581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52" name="直接连接符 28"/>
          <p:cNvCxnSpPr>
            <a:cxnSpLocks noChangeShapeType="1"/>
            <a:stCxn id="46" idx="6"/>
            <a:endCxn id="53" idx="3"/>
          </p:cNvCxnSpPr>
          <p:nvPr/>
        </p:nvCxnSpPr>
        <p:spPr bwMode="auto">
          <a:xfrm flipV="1">
            <a:off x="3732133" y="5412591"/>
            <a:ext cx="1398609" cy="7799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5056933" y="4982400"/>
            <a:ext cx="504000" cy="504000"/>
          </a:xfrm>
          <a:prstGeom prst="ellipse">
            <a:avLst/>
          </a:prstGeom>
          <a:solidFill>
            <a:srgbClr val="FFFFA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v4</a:t>
            </a:r>
          </a:p>
        </p:txBody>
      </p:sp>
      <p:cxnSp>
        <p:nvCxnSpPr>
          <p:cNvPr id="55" name="直接连接符 28"/>
          <p:cNvCxnSpPr>
            <a:cxnSpLocks noChangeShapeType="1"/>
            <a:stCxn id="45" idx="6"/>
            <a:endCxn id="53" idx="1"/>
          </p:cNvCxnSpPr>
          <p:nvPr/>
        </p:nvCxnSpPr>
        <p:spPr bwMode="auto">
          <a:xfrm>
            <a:off x="3732133" y="4363732"/>
            <a:ext cx="1398609" cy="692477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6885733" y="41117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v5</a:t>
            </a: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1780333" y="504652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v1</a:t>
            </a:r>
          </a:p>
        </p:txBody>
      </p:sp>
      <p:cxnSp>
        <p:nvCxnSpPr>
          <p:cNvPr id="59" name="直接连接符 28"/>
          <p:cNvCxnSpPr>
            <a:cxnSpLocks noChangeShapeType="1"/>
            <a:stCxn id="58" idx="7"/>
            <a:endCxn id="45" idx="2"/>
          </p:cNvCxnSpPr>
          <p:nvPr/>
        </p:nvCxnSpPr>
        <p:spPr bwMode="auto">
          <a:xfrm flipV="1">
            <a:off x="2210524" y="4363732"/>
            <a:ext cx="1017609" cy="75659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952533" y="540713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v6</a:t>
            </a:r>
          </a:p>
        </p:txBody>
      </p:sp>
      <p:sp>
        <p:nvSpPr>
          <p:cNvPr id="63" name="矩形 62"/>
          <p:cNvSpPr/>
          <p:nvPr/>
        </p:nvSpPr>
        <p:spPr>
          <a:xfrm>
            <a:off x="1884266" y="4187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a1,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53" idx="6"/>
            <a:endCxn id="62" idx="1"/>
          </p:cNvCxnSpPr>
          <p:nvPr/>
        </p:nvCxnSpPr>
        <p:spPr bwMode="auto">
          <a:xfrm>
            <a:off x="5560933" y="5234400"/>
            <a:ext cx="2465409" cy="24654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矩形 64"/>
          <p:cNvSpPr/>
          <p:nvPr/>
        </p:nvSpPr>
        <p:spPr>
          <a:xfrm>
            <a:off x="1856533" y="56357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a2,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532933" y="53309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a5, </a:t>
            </a:r>
            <a:r>
              <a:rPr lang="en-US" altLang="zh-CN" sz="3000" dirty="0">
                <a:solidFill>
                  <a:srgbClr val="0000CC"/>
                </a:solidFill>
              </a:rPr>
              <a:t>4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532933" y="4512186"/>
            <a:ext cx="1039067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a3,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5361733" y="40355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a4,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313266" y="5864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a6, </a:t>
            </a:r>
            <a:r>
              <a:rPr lang="en-US" altLang="zh-CN" sz="3000" dirty="0">
                <a:solidFill>
                  <a:srgbClr val="0000CC"/>
                </a:solidFill>
              </a:rPr>
              <a:t>3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1" name="直接连接符 28"/>
          <p:cNvCxnSpPr>
            <a:cxnSpLocks noChangeShapeType="1"/>
            <a:stCxn id="46" idx="5"/>
            <a:endCxn id="62" idx="2"/>
          </p:cNvCxnSpPr>
          <p:nvPr/>
        </p:nvCxnSpPr>
        <p:spPr bwMode="auto">
          <a:xfrm flipV="1">
            <a:off x="3658324" y="5659132"/>
            <a:ext cx="4294209" cy="71159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28"/>
          <p:cNvCxnSpPr>
            <a:cxnSpLocks noChangeShapeType="1"/>
            <a:stCxn id="45" idx="7"/>
            <a:endCxn id="56" idx="1"/>
          </p:cNvCxnSpPr>
          <p:nvPr/>
        </p:nvCxnSpPr>
        <p:spPr bwMode="auto">
          <a:xfrm>
            <a:off x="3658324" y="4185541"/>
            <a:ext cx="3301218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矩形 72"/>
          <p:cNvSpPr/>
          <p:nvPr/>
        </p:nvSpPr>
        <p:spPr>
          <a:xfrm>
            <a:off x="6075266" y="4800600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a7, </a:t>
            </a:r>
            <a:r>
              <a:rPr lang="en-US" altLang="zh-CN" sz="3000" dirty="0">
                <a:solidFill>
                  <a:srgbClr val="0000CC"/>
                </a:solidFill>
              </a:rPr>
              <a:t>2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cxnSp>
        <p:nvCxnSpPr>
          <p:cNvPr id="74" name="直接连接符 28"/>
          <p:cNvCxnSpPr>
            <a:cxnSpLocks noChangeShapeType="1"/>
            <a:stCxn id="56" idx="5"/>
            <a:endCxn id="62" idx="0"/>
          </p:cNvCxnSpPr>
          <p:nvPr/>
        </p:nvCxnSpPr>
        <p:spPr bwMode="auto">
          <a:xfrm>
            <a:off x="7315924" y="4541923"/>
            <a:ext cx="888609" cy="865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7495333" y="4340332"/>
            <a:ext cx="103906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a8, </a:t>
            </a:r>
            <a:r>
              <a:rPr lang="en-US" altLang="zh-CN" sz="3000" dirty="0">
                <a:solidFill>
                  <a:srgbClr val="0000CC"/>
                </a:solidFill>
              </a:rPr>
              <a:t>1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48537" y="5029200"/>
            <a:ext cx="1107996" cy="711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600" dirty="0"/>
              <a:t>例：</a:t>
            </a:r>
          </a:p>
        </p:txBody>
      </p:sp>
      <p:cxnSp>
        <p:nvCxnSpPr>
          <p:cNvPr id="78" name="直接连接符 28"/>
          <p:cNvCxnSpPr>
            <a:cxnSpLocks noChangeShapeType="1"/>
          </p:cNvCxnSpPr>
          <p:nvPr/>
        </p:nvCxnSpPr>
        <p:spPr bwMode="auto">
          <a:xfrm>
            <a:off x="2209800" y="5410200"/>
            <a:ext cx="1017609" cy="715819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1" name="直接连接符 28"/>
          <p:cNvCxnSpPr>
            <a:cxnSpLocks noChangeShapeType="1"/>
          </p:cNvCxnSpPr>
          <p:nvPr/>
        </p:nvCxnSpPr>
        <p:spPr bwMode="auto">
          <a:xfrm flipV="1">
            <a:off x="3733800" y="5468459"/>
            <a:ext cx="1398609" cy="7799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4" name="直接连接符 28"/>
          <p:cNvCxnSpPr>
            <a:cxnSpLocks noChangeShapeType="1"/>
          </p:cNvCxnSpPr>
          <p:nvPr/>
        </p:nvCxnSpPr>
        <p:spPr bwMode="auto">
          <a:xfrm>
            <a:off x="5562600" y="5334000"/>
            <a:ext cx="2465409" cy="246541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32" grpId="0"/>
      <p:bldP spid="33" grpId="0"/>
      <p:bldP spid="34" grpId="0"/>
      <p:bldP spid="35" grpId="0"/>
      <p:bldP spid="36" grpId="0"/>
      <p:bldP spid="39" grpId="0"/>
      <p:bldP spid="41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关键路径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算法实现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</p:txBody>
      </p:sp>
      <p:sp>
        <p:nvSpPr>
          <p:cNvPr id="36" name="矩形 35"/>
          <p:cNvSpPr/>
          <p:nvPr/>
        </p:nvSpPr>
        <p:spPr>
          <a:xfrm>
            <a:off x="0" y="3733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2. </a:t>
            </a:r>
            <a:r>
              <a:rPr lang="zh-CN" altLang="en-US" sz="3000" kern="0" dirty="0"/>
              <a:t>“顶点”的“最迟发生”时间：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>
                <a:solidFill>
                  <a:srgbClr val="FF0000"/>
                </a:solidFill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</a:rPr>
              <a:t>) = </a:t>
            </a:r>
            <a:r>
              <a:rPr lang="en-US" altLang="zh-CN" sz="3000" kern="0" dirty="0">
                <a:solidFill>
                  <a:srgbClr val="FF0000"/>
                </a:solidFill>
              </a:rPr>
              <a:t>min</a:t>
            </a:r>
            <a:r>
              <a:rPr lang="en-US" altLang="zh-CN" sz="3000" kern="0" dirty="0">
                <a:solidFill>
                  <a:srgbClr val="0000CC"/>
                </a:solidFill>
              </a:rPr>
              <a:t>{</a:t>
            </a:r>
            <a:r>
              <a:rPr lang="en-US" altLang="zh-CN" sz="3000" kern="0" dirty="0">
                <a:solidFill>
                  <a:srgbClr val="FF0000"/>
                </a:solidFill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>
                <a:solidFill>
                  <a:srgbClr val="FF0000"/>
                </a:solidFill>
              </a:rPr>
              <a:t>vi</a:t>
            </a:r>
            <a:r>
              <a:rPr lang="en-US" altLang="zh-CN" sz="3000" kern="0" dirty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</a:rPr>
              <a:t>&gt;}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/>
              <a:t>         </a:t>
            </a:r>
            <a:r>
              <a:rPr lang="en-US" altLang="zh-CN" sz="3000" kern="0" dirty="0">
                <a:sym typeface="Wingdings" pitchFamily="2" charset="2"/>
              </a:rPr>
              <a:t> </a:t>
            </a:r>
            <a:r>
              <a:rPr lang="zh-CN" altLang="en-US" sz="3000" kern="0" dirty="0">
                <a:sym typeface="Wingdings" pitchFamily="2" charset="2"/>
              </a:rPr>
              <a:t>为了计算</a:t>
            </a:r>
            <a:r>
              <a:rPr lang="en-US" altLang="zh-CN" sz="3000" kern="0" dirty="0">
                <a:sym typeface="Wingdings" pitchFamily="2" charset="2"/>
              </a:rPr>
              <a:t>vi</a:t>
            </a:r>
            <a:r>
              <a:rPr lang="zh-CN" altLang="en-US" sz="3000" kern="0" dirty="0">
                <a:sym typeface="Wingdings" pitchFamily="2" charset="2"/>
              </a:rPr>
              <a:t>的</a:t>
            </a:r>
            <a:r>
              <a:rPr lang="en-US" altLang="zh-CN" sz="3000" kern="0" dirty="0">
                <a:sym typeface="Wingdings" pitchFamily="2" charset="2"/>
              </a:rPr>
              <a:t>le(</a:t>
            </a:r>
            <a:r>
              <a:rPr lang="en-US" altLang="zh-CN" sz="3000" kern="0" dirty="0" err="1">
                <a:sym typeface="Wingdings" pitchFamily="2" charset="2"/>
              </a:rPr>
              <a:t>i</a:t>
            </a:r>
            <a:r>
              <a:rPr lang="en-US" altLang="zh-CN" sz="3000" kern="0" dirty="0">
                <a:sym typeface="Wingdings" pitchFamily="2" charset="2"/>
              </a:rPr>
              <a:t>)</a:t>
            </a:r>
            <a:r>
              <a:rPr lang="zh-CN" altLang="en-US" sz="3000" kern="0" dirty="0">
                <a:sym typeface="Wingdings" pitchFamily="2" charset="2"/>
              </a:rPr>
              <a:t>，</a:t>
            </a:r>
            <a:endParaRPr lang="en-US" altLang="zh-CN" sz="3000" kern="0" dirty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             需知：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467600" cy="26670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1. </a:t>
            </a:r>
            <a:r>
              <a:rPr lang="zh-CN" altLang="en-US" sz="3000" kern="0" dirty="0"/>
              <a:t>“顶点”的“最早发生”时间：</a:t>
            </a:r>
            <a:endParaRPr lang="en-US" altLang="zh-CN" sz="3000" kern="0" dirty="0"/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</a:rPr>
              <a:t>(</a:t>
            </a:r>
            <a:r>
              <a:rPr lang="en-US" altLang="zh-CN" sz="3000" kern="0" dirty="0">
                <a:solidFill>
                  <a:srgbClr val="FF0000"/>
                </a:solidFill>
              </a:rPr>
              <a:t>j</a:t>
            </a:r>
            <a:r>
              <a:rPr lang="en-US" altLang="zh-CN" sz="3000" kern="0" dirty="0">
                <a:solidFill>
                  <a:srgbClr val="0000CC"/>
                </a:solidFill>
              </a:rPr>
              <a:t>)= </a:t>
            </a:r>
            <a:r>
              <a:rPr lang="en-US" altLang="zh-CN" sz="3000" kern="0" dirty="0">
                <a:solidFill>
                  <a:srgbClr val="FF0000"/>
                </a:solidFill>
              </a:rPr>
              <a:t>max</a:t>
            </a:r>
            <a:r>
              <a:rPr lang="en-US" altLang="zh-CN" sz="3000" kern="0" dirty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>
                <a:solidFill>
                  <a:srgbClr val="FF0000"/>
                </a:solidFill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</a:rPr>
              <a:t>&gt; }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/>
              <a:t>         </a:t>
            </a:r>
            <a:r>
              <a:rPr lang="en-US" altLang="zh-CN" sz="3000" kern="0" dirty="0">
                <a:sym typeface="Wingdings" pitchFamily="2" charset="2"/>
              </a:rPr>
              <a:t> </a:t>
            </a:r>
            <a:r>
              <a:rPr lang="zh-CN" altLang="en-US" sz="3000" kern="0" dirty="0">
                <a:sym typeface="Wingdings" pitchFamily="2" charset="2"/>
              </a:rPr>
              <a:t>为了计算</a:t>
            </a:r>
            <a:r>
              <a:rPr lang="en-US" altLang="zh-CN" sz="3000" kern="0" dirty="0" err="1">
                <a:sym typeface="Wingdings" pitchFamily="2" charset="2"/>
              </a:rPr>
              <a:t>vj</a:t>
            </a:r>
            <a:r>
              <a:rPr lang="zh-CN" altLang="en-US" sz="3000" kern="0" dirty="0">
                <a:sym typeface="Wingdings" pitchFamily="2" charset="2"/>
              </a:rPr>
              <a:t>的</a:t>
            </a:r>
            <a:r>
              <a:rPr lang="en-US" altLang="zh-CN" sz="3000" kern="0" dirty="0" err="1">
                <a:sym typeface="Wingdings" pitchFamily="2" charset="2"/>
              </a:rPr>
              <a:t>ee</a:t>
            </a:r>
            <a:r>
              <a:rPr lang="en-US" altLang="zh-CN" sz="3000" kern="0" dirty="0">
                <a:sym typeface="Wingdings" pitchFamily="2" charset="2"/>
              </a:rPr>
              <a:t>(j)</a:t>
            </a:r>
            <a:r>
              <a:rPr lang="zh-CN" altLang="en-US" sz="3000" kern="0" dirty="0">
                <a:sym typeface="Wingdings" pitchFamily="2" charset="2"/>
              </a:rPr>
              <a:t>，</a:t>
            </a:r>
            <a:endParaRPr lang="en-US" altLang="zh-CN" sz="3000" kern="0" dirty="0">
              <a:sym typeface="Wingdings" pitchFamily="2" charset="2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            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需知：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4676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438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借助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拓扑序列</a:t>
            </a:r>
          </a:p>
        </p:txBody>
      </p:sp>
      <p:sp>
        <p:nvSpPr>
          <p:cNvPr id="48" name="矩形 47"/>
          <p:cNvSpPr/>
          <p:nvPr/>
        </p:nvSpPr>
        <p:spPr>
          <a:xfrm>
            <a:off x="2389360" y="1971246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86000" y="46482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652488" y="2916000"/>
            <a:ext cx="4394152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>
                <a:solidFill>
                  <a:srgbClr val="FF0000"/>
                </a:solidFill>
                <a:sym typeface="Wingdings" pitchFamily="2" charset="2"/>
              </a:rPr>
              <a:t>入边起点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vi”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 err="1">
                <a:solidFill>
                  <a:srgbClr val="990099"/>
                </a:solidFill>
                <a:sym typeface="Wingdings" pitchFamily="2" charset="2"/>
              </a:rPr>
              <a:t>ee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(</a:t>
            </a:r>
            <a:r>
              <a:rPr lang="en-US" altLang="zh-CN" sz="3000" kern="0" dirty="0" err="1">
                <a:solidFill>
                  <a:srgbClr val="990099"/>
                </a:solidFill>
                <a:sym typeface="Wingdings" pitchFamily="2" charset="2"/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636486" y="5598000"/>
            <a:ext cx="4265911" cy="692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所有 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”</a:t>
            </a:r>
            <a:r>
              <a:rPr lang="zh-CN" altLang="en-US" sz="3000" kern="0" dirty="0">
                <a:solidFill>
                  <a:srgbClr val="FF0000"/>
                </a:solidFill>
                <a:sym typeface="Wingdings" pitchFamily="2" charset="2"/>
              </a:rPr>
              <a:t>出边终点</a:t>
            </a:r>
            <a:r>
              <a:rPr lang="en-US" altLang="zh-CN" sz="3000" kern="0" dirty="0" err="1">
                <a:solidFill>
                  <a:srgbClr val="990099"/>
                </a:solidFill>
                <a:sym typeface="Wingdings" pitchFamily="2" charset="2"/>
              </a:rPr>
              <a:t>vj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” </a:t>
            </a:r>
            <a:r>
              <a:rPr lang="zh-CN" altLang="en-US" sz="3000" kern="0" dirty="0">
                <a:solidFill>
                  <a:srgbClr val="990099"/>
                </a:solidFill>
                <a:sym typeface="Wingdings" pitchFamily="2" charset="2"/>
              </a:rPr>
              <a:t>的</a:t>
            </a:r>
            <a:r>
              <a:rPr lang="en-US" altLang="zh-CN" sz="3000" kern="0" dirty="0">
                <a:solidFill>
                  <a:srgbClr val="990099"/>
                </a:solidFill>
                <a:sym typeface="Wingdings" pitchFamily="2" charset="2"/>
              </a:rPr>
              <a:t>le(j)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15" name="右大括号 14"/>
          <p:cNvSpPr/>
          <p:nvPr/>
        </p:nvSpPr>
        <p:spPr bwMode="auto">
          <a:xfrm>
            <a:off x="7467600" y="44196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43800" y="45720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借助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FFC000"/>
                </a:solidFill>
              </a:rPr>
              <a:t>逆</a:t>
            </a:r>
            <a:r>
              <a:rPr lang="zh-CN" altLang="en-US" dirty="0">
                <a:solidFill>
                  <a:schemeClr val="bg1"/>
                </a:solidFill>
              </a:rPr>
              <a:t>拓扑序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8" grpId="0"/>
      <p:bldP spid="55" grpId="0"/>
      <p:bldP spid="13" grpId="0"/>
      <p:bldP spid="14" grpId="0"/>
      <p:bldP spid="15" grpId="0" animBg="1"/>
      <p:bldP spid="1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关键路径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算法实现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5. </a:t>
            </a:r>
            <a:r>
              <a:rPr lang="zh-CN" altLang="en-US" sz="3000" kern="0" dirty="0"/>
              <a:t>判断关键活动：</a:t>
            </a:r>
            <a:r>
              <a:rPr lang="en-US" altLang="zh-CN" sz="3000" kern="0" dirty="0"/>
              <a:t>if(e(k)==l(k))</a:t>
            </a:r>
          </a:p>
        </p:txBody>
      </p:sp>
      <p:sp>
        <p:nvSpPr>
          <p:cNvPr id="36" name="矩形 35"/>
          <p:cNvSpPr/>
          <p:nvPr/>
        </p:nvSpPr>
        <p:spPr>
          <a:xfrm>
            <a:off x="0" y="2360271"/>
            <a:ext cx="7315200" cy="1297329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2. </a:t>
            </a:r>
            <a:r>
              <a:rPr lang="zh-CN" altLang="en-US" sz="3000" kern="0" dirty="0"/>
              <a:t>“顶点”的“最迟发生”时间：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        le(</a:t>
            </a:r>
            <a:r>
              <a:rPr lang="en-US" altLang="zh-CN" sz="3000" kern="0" dirty="0" err="1">
                <a:solidFill>
                  <a:srgbClr val="FF0000"/>
                </a:solidFill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</a:rPr>
              <a:t>) = </a:t>
            </a:r>
            <a:r>
              <a:rPr lang="en-US" altLang="zh-CN" sz="3000" kern="0" dirty="0">
                <a:solidFill>
                  <a:srgbClr val="FF0000"/>
                </a:solidFill>
              </a:rPr>
              <a:t>min</a:t>
            </a:r>
            <a:r>
              <a:rPr lang="en-US" altLang="zh-CN" sz="3000" kern="0" dirty="0">
                <a:solidFill>
                  <a:srgbClr val="0000CC"/>
                </a:solidFill>
              </a:rPr>
              <a:t>{</a:t>
            </a:r>
            <a:r>
              <a:rPr lang="en-US" altLang="zh-CN" sz="3000" kern="0" dirty="0">
                <a:solidFill>
                  <a:srgbClr val="FF0000"/>
                </a:solidFill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</a:rPr>
              <a:t>le(j) - weight&lt;</a:t>
            </a:r>
            <a:r>
              <a:rPr lang="en-US" altLang="zh-CN" sz="3000" kern="0" dirty="0">
                <a:solidFill>
                  <a:srgbClr val="FF0000"/>
                </a:solidFill>
              </a:rPr>
              <a:t>vi</a:t>
            </a:r>
            <a:r>
              <a:rPr lang="en-US" altLang="zh-CN" sz="3000" kern="0" dirty="0">
                <a:solidFill>
                  <a:srgbClr val="0000CC"/>
                </a:solidFill>
              </a:rPr>
              <a:t>,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</a:rPr>
              <a:t>&gt;}</a:t>
            </a:r>
            <a:endParaRPr lang="zh-CN" altLang="en-US" sz="3000" dirty="0"/>
          </a:p>
        </p:txBody>
      </p:sp>
      <p:sp>
        <p:nvSpPr>
          <p:cNvPr id="39" name="矩形 38"/>
          <p:cNvSpPr/>
          <p:nvPr/>
        </p:nvSpPr>
        <p:spPr>
          <a:xfrm>
            <a:off x="2895600" y="36576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3. </a:t>
            </a:r>
            <a:r>
              <a:rPr lang="zh-CN" altLang="en-US" sz="3000" kern="0" dirty="0"/>
              <a:t>活动</a:t>
            </a:r>
            <a:r>
              <a:rPr lang="en-US" altLang="zh-CN" sz="3000" kern="0" dirty="0" err="1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>
                <a:solidFill>
                  <a:srgbClr val="0000CC"/>
                </a:solidFill>
              </a:rPr>
              <a:t>k</a:t>
            </a:r>
            <a:r>
              <a:rPr lang="en-US" altLang="zh-CN" sz="3000" kern="0" dirty="0"/>
              <a:t>=&lt;</a:t>
            </a:r>
            <a:r>
              <a:rPr lang="en-US" altLang="zh-CN" sz="3000" kern="0" dirty="0">
                <a:solidFill>
                  <a:srgbClr val="0000CC"/>
                </a:solidFill>
              </a:rPr>
              <a:t>vi</a:t>
            </a:r>
            <a:r>
              <a:rPr lang="en-US" altLang="zh-CN" sz="3000" kern="0" dirty="0"/>
              <a:t>, </a:t>
            </a:r>
            <a:r>
              <a:rPr lang="en-US" altLang="zh-CN" sz="3000" kern="0" dirty="0" err="1"/>
              <a:t>vj</a:t>
            </a:r>
            <a:r>
              <a:rPr lang="en-US" altLang="zh-CN" sz="3000" kern="0" dirty="0"/>
              <a:t>&gt;</a:t>
            </a:r>
            <a:r>
              <a:rPr lang="zh-CN" altLang="en-US" sz="3000" kern="0" dirty="0"/>
              <a:t>的最早开工时间：</a:t>
            </a:r>
            <a:endParaRPr lang="en-US" altLang="zh-CN" sz="3000" kern="0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 e(k) =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ee</a:t>
            </a:r>
            <a:r>
              <a:rPr lang="en-US" altLang="zh-CN" sz="3000" kern="0" dirty="0">
                <a:solidFill>
                  <a:srgbClr val="990099"/>
                </a:solidFill>
              </a:rPr>
              <a:t>(</a:t>
            </a:r>
            <a:r>
              <a:rPr lang="en-US" altLang="zh-CN" sz="3000" kern="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</a:rPr>
              <a:t>)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0" y="1066800"/>
            <a:ext cx="7315200" cy="1295400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1. </a:t>
            </a:r>
            <a:r>
              <a:rPr lang="zh-CN" altLang="en-US" sz="3000" kern="0" dirty="0"/>
              <a:t>“顶点”的“最早发生”时间：</a:t>
            </a:r>
            <a:endParaRPr lang="en-US" altLang="zh-CN" sz="3000" kern="0" dirty="0"/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   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</a:rPr>
              <a:t>(</a:t>
            </a:r>
            <a:r>
              <a:rPr lang="en-US" altLang="zh-CN" sz="3000" kern="0" dirty="0">
                <a:solidFill>
                  <a:srgbClr val="FF0000"/>
                </a:solidFill>
              </a:rPr>
              <a:t>j</a:t>
            </a:r>
            <a:r>
              <a:rPr lang="en-US" altLang="zh-CN" sz="3000" kern="0" dirty="0">
                <a:solidFill>
                  <a:srgbClr val="0000CC"/>
                </a:solidFill>
              </a:rPr>
              <a:t>)= </a:t>
            </a:r>
            <a:r>
              <a:rPr lang="en-US" altLang="zh-CN" sz="3000" kern="0" dirty="0">
                <a:solidFill>
                  <a:srgbClr val="FF0000"/>
                </a:solidFill>
              </a:rPr>
              <a:t>max</a:t>
            </a:r>
            <a:r>
              <a:rPr lang="en-US" altLang="zh-CN" sz="3000" kern="0" dirty="0">
                <a:solidFill>
                  <a:srgbClr val="0000CC"/>
                </a:solidFill>
              </a:rPr>
              <a:t>{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ee</a:t>
            </a:r>
            <a:r>
              <a:rPr lang="en-US" altLang="zh-CN" sz="3000" kern="0" dirty="0">
                <a:solidFill>
                  <a:srgbClr val="0000CC"/>
                </a:solidFill>
              </a:rPr>
              <a:t>(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</a:rPr>
              <a:t>) + weight&lt;vi, </a:t>
            </a:r>
            <a:r>
              <a:rPr lang="en-US" altLang="zh-CN" sz="3000" kern="0" dirty="0" err="1">
                <a:solidFill>
                  <a:srgbClr val="FF0000"/>
                </a:solidFill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</a:rPr>
              <a:t>&gt; }</a:t>
            </a:r>
            <a:endParaRPr lang="zh-CN" altLang="en-US" sz="3000" dirty="0"/>
          </a:p>
        </p:txBody>
      </p:sp>
      <p:sp>
        <p:nvSpPr>
          <p:cNvPr id="42" name="矩形 41"/>
          <p:cNvSpPr/>
          <p:nvPr/>
        </p:nvSpPr>
        <p:spPr>
          <a:xfrm>
            <a:off x="2895600" y="4783800"/>
            <a:ext cx="6248400" cy="1154162"/>
          </a:xfrm>
          <a:prstGeom prst="rect">
            <a:avLst/>
          </a:prstGeom>
          <a:solidFill>
            <a:srgbClr val="FFFBC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4. </a:t>
            </a:r>
            <a:r>
              <a:rPr lang="zh-CN" altLang="en-US" sz="3000" kern="0" dirty="0"/>
              <a:t>活动</a:t>
            </a:r>
            <a:r>
              <a:rPr lang="en-US" altLang="zh-CN" sz="3000" kern="0" dirty="0" err="1">
                <a:solidFill>
                  <a:srgbClr val="0000CC"/>
                </a:solidFill>
              </a:rPr>
              <a:t>a</a:t>
            </a:r>
            <a:r>
              <a:rPr lang="en-US" altLang="zh-CN" sz="3000" b="1" kern="0" baseline="-25000" dirty="0" err="1">
                <a:solidFill>
                  <a:srgbClr val="0000CC"/>
                </a:solidFill>
              </a:rPr>
              <a:t>k</a:t>
            </a:r>
            <a:r>
              <a:rPr lang="en-US" altLang="zh-CN" sz="3000" kern="0" dirty="0"/>
              <a:t>=&lt;</a:t>
            </a:r>
            <a:r>
              <a:rPr lang="en-US" altLang="zh-CN" sz="3000" kern="0" dirty="0">
                <a:solidFill>
                  <a:srgbClr val="0000CC"/>
                </a:solidFill>
              </a:rPr>
              <a:t>vi</a:t>
            </a:r>
            <a:r>
              <a:rPr lang="en-US" altLang="zh-CN" sz="3000" kern="0" dirty="0"/>
              <a:t>, </a:t>
            </a:r>
            <a:r>
              <a:rPr lang="en-US" altLang="zh-CN" sz="3000" kern="0" dirty="0" err="1"/>
              <a:t>vj</a:t>
            </a:r>
            <a:r>
              <a:rPr lang="en-US" altLang="zh-CN" sz="3000" kern="0" dirty="0"/>
              <a:t>&gt;</a:t>
            </a:r>
            <a:r>
              <a:rPr lang="zh-CN" altLang="en-US" sz="3000" kern="0" dirty="0"/>
              <a:t>的最迟开工时间：</a:t>
            </a:r>
            <a:endParaRPr lang="en-US" altLang="zh-CN" sz="3000" kern="0" dirty="0"/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</a:rPr>
              <a:t>    l(k) = </a:t>
            </a:r>
            <a:r>
              <a:rPr lang="en-US" altLang="zh-CN" sz="3000" kern="0" dirty="0">
                <a:solidFill>
                  <a:srgbClr val="FF0000"/>
                </a:solidFill>
              </a:rPr>
              <a:t>le(j)</a:t>
            </a:r>
            <a:r>
              <a:rPr lang="en-US" altLang="zh-CN" sz="3000" kern="0" dirty="0">
                <a:solidFill>
                  <a:srgbClr val="990099"/>
                </a:solidFill>
              </a:rPr>
              <a:t> - weight&lt;vi, </a:t>
            </a:r>
            <a:r>
              <a:rPr lang="en-US" altLang="zh-CN" sz="3000" kern="0" dirty="0" err="1">
                <a:solidFill>
                  <a:srgbClr val="FF0000"/>
                </a:solidFill>
              </a:rPr>
              <a:t>vj</a:t>
            </a:r>
            <a:r>
              <a:rPr lang="en-US" altLang="zh-CN" sz="3000" kern="0" dirty="0">
                <a:solidFill>
                  <a:srgbClr val="990099"/>
                </a:solidFill>
              </a:rPr>
              <a:t>&gt;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sp>
        <p:nvSpPr>
          <p:cNvPr id="44" name="右大括号 43"/>
          <p:cNvSpPr/>
          <p:nvPr/>
        </p:nvSpPr>
        <p:spPr bwMode="auto">
          <a:xfrm>
            <a:off x="7315200" y="1600200"/>
            <a:ext cx="228600" cy="1371600"/>
          </a:xfrm>
          <a:prstGeom prst="rightBrace">
            <a:avLst/>
          </a:prstGeom>
          <a:solidFill>
            <a:srgbClr val="006600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391400" y="1752600"/>
            <a:ext cx="1620957" cy="1040285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借助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拓扑序列</a:t>
            </a:r>
          </a:p>
        </p:txBody>
      </p:sp>
      <p:sp>
        <p:nvSpPr>
          <p:cNvPr id="48" name="矩形 47"/>
          <p:cNvSpPr/>
          <p:nvPr/>
        </p:nvSpPr>
        <p:spPr>
          <a:xfrm>
            <a:off x="2313160" y="1867800"/>
            <a:ext cx="277640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b="1" kern="0" dirty="0" err="1">
                <a:solidFill>
                  <a:srgbClr val="C00000"/>
                </a:solidFill>
              </a:rPr>
              <a:t>i</a:t>
            </a:r>
            <a:endParaRPr lang="zh-CN" altLang="en-US" sz="2600" b="1" dirty="0">
              <a:solidFill>
                <a:srgbClr val="C00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209800" y="3163800"/>
            <a:ext cx="269626" cy="5086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b="1" dirty="0">
                <a:solidFill>
                  <a:srgbClr val="C00000"/>
                </a:solidFill>
              </a:rPr>
              <a:t>j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833" y="4073706"/>
            <a:ext cx="2800767" cy="1463478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>
                <a:solidFill>
                  <a:schemeClr val="bg1"/>
                </a:solidFill>
              </a:rPr>
              <a:t>  遍历每</a:t>
            </a:r>
            <a:r>
              <a:rPr lang="en-US" altLang="zh-CN" sz="2700" dirty="0">
                <a:solidFill>
                  <a:schemeClr val="bg1"/>
                </a:solidFill>
              </a:rPr>
              <a:t>1</a:t>
            </a:r>
            <a:r>
              <a:rPr lang="zh-CN" altLang="en-US" sz="2700" dirty="0">
                <a:solidFill>
                  <a:schemeClr val="bg1"/>
                </a:solidFill>
              </a:rPr>
              <a:t>条边，</a:t>
            </a:r>
            <a:endParaRPr lang="en-US" altLang="zh-CN" sz="2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700" dirty="0">
                <a:solidFill>
                  <a:schemeClr val="bg1"/>
                </a:solidFill>
              </a:rPr>
              <a:t>  </a:t>
            </a:r>
            <a:r>
              <a:rPr lang="zh-CN" altLang="en-US" sz="2700" dirty="0">
                <a:solidFill>
                  <a:srgbClr val="FFC000"/>
                </a:solidFill>
              </a:rPr>
              <a:t>同时计算</a:t>
            </a:r>
            <a:r>
              <a:rPr lang="zh-CN" altLang="en-US" sz="2700" dirty="0">
                <a:solidFill>
                  <a:schemeClr val="bg1"/>
                </a:solidFill>
              </a:rPr>
              <a:t>该边的</a:t>
            </a:r>
            <a:endParaRPr lang="en-US" altLang="zh-CN" sz="27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700" dirty="0">
                <a:solidFill>
                  <a:schemeClr val="bg1"/>
                </a:solidFill>
              </a:rPr>
              <a:t>  e</a:t>
            </a:r>
            <a:r>
              <a:rPr lang="zh-CN" altLang="en-US" sz="2700" dirty="0">
                <a:solidFill>
                  <a:schemeClr val="bg1"/>
                </a:solidFill>
              </a:rPr>
              <a:t>和</a:t>
            </a:r>
            <a:r>
              <a:rPr lang="en-US" altLang="zh-CN" sz="2700" dirty="0">
                <a:solidFill>
                  <a:schemeClr val="bg1"/>
                </a:solidFill>
              </a:rPr>
              <a:t>l</a:t>
            </a:r>
            <a:r>
              <a:rPr lang="zh-CN" altLang="en-US" sz="2700" dirty="0">
                <a:solidFill>
                  <a:schemeClr val="bg1"/>
                </a:solidFill>
              </a:rPr>
              <a:t>值，并判断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关键路径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算法实现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+mn-lt"/>
              </a:rPr>
              <a:t>有向图，出边表示：</a:t>
            </a:r>
            <a:endParaRPr lang="en-US" altLang="zh-CN" sz="3000" kern="0" dirty="0">
              <a:solidFill>
                <a:srgbClr val="003399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*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*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endVex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weight;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66800" y="5562600"/>
            <a:ext cx="71628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86200" y="1635604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124200" y="3886200"/>
            <a:ext cx="58674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邻接顶点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出边终点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的下标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158326" y="4988404"/>
            <a:ext cx="2537874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指向下一条边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010400" y="2702404"/>
            <a:ext cx="2276475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10000" y="33528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关键路径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算法实现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有向图，出边表示：</a:t>
            </a:r>
            <a:endParaRPr lang="en-US" altLang="zh-CN" sz="30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{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{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}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 </a:t>
            </a:r>
          </a:p>
        </p:txBody>
      </p:sp>
      <p:sp>
        <p:nvSpPr>
          <p:cNvPr id="12" name="矩形 11"/>
          <p:cNvSpPr/>
          <p:nvPr/>
        </p:nvSpPr>
        <p:spPr>
          <a:xfrm>
            <a:off x="3200400" y="3312004"/>
            <a:ext cx="40386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顶点表中元素类型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60875" y="2244725"/>
            <a:ext cx="18192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5615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57800" y="5064125"/>
            <a:ext cx="273664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76600" y="5639002"/>
            <a:ext cx="263726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图的结构类型</a:t>
            </a:r>
            <a:endParaRPr lang="en-US" altLang="zh-CN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05400" y="4531204"/>
            <a:ext cx="36576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None/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5"/>
          <p:cNvSpPr txBox="1">
            <a:spLocks noChangeArrowheads="1"/>
          </p:cNvSpPr>
          <p:nvPr/>
        </p:nvSpPr>
        <p:spPr bwMode="auto">
          <a:xfrm>
            <a:off x="457200" y="990600"/>
            <a:ext cx="8915400" cy="708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1. </a:t>
            </a:r>
            <a:r>
              <a:rPr lang="zh-CN" altLang="en-US" sz="3200">
                <a:ea typeface="黑体" pitchFamily="49" charset="-122"/>
              </a:rPr>
              <a:t>按逻辑结构分类</a:t>
            </a:r>
          </a:p>
        </p:txBody>
      </p:sp>
      <p:sp>
        <p:nvSpPr>
          <p:cNvPr id="45" name="Oval 14"/>
          <p:cNvSpPr>
            <a:spLocks noChangeArrowheads="1"/>
          </p:cNvSpPr>
          <p:nvPr/>
        </p:nvSpPr>
        <p:spPr bwMode="auto">
          <a:xfrm>
            <a:off x="44196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5354638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63627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8" name="Oval 17"/>
          <p:cNvSpPr>
            <a:spLocks noChangeArrowheads="1"/>
          </p:cNvSpPr>
          <p:nvPr/>
        </p:nvSpPr>
        <p:spPr bwMode="auto">
          <a:xfrm>
            <a:off x="7137400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49" name="Oval 18"/>
          <p:cNvSpPr>
            <a:spLocks noChangeArrowheads="1"/>
          </p:cNvSpPr>
          <p:nvPr/>
        </p:nvSpPr>
        <p:spPr bwMode="auto">
          <a:xfrm>
            <a:off x="8145463" y="23717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0" name="Oval 19"/>
          <p:cNvSpPr>
            <a:spLocks noChangeArrowheads="1"/>
          </p:cNvSpPr>
          <p:nvPr/>
        </p:nvSpPr>
        <p:spPr bwMode="auto">
          <a:xfrm>
            <a:off x="1543050" y="17621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3081" name="Oval 20"/>
          <p:cNvSpPr>
            <a:spLocks noChangeArrowheads="1"/>
          </p:cNvSpPr>
          <p:nvPr/>
        </p:nvSpPr>
        <p:spPr bwMode="auto">
          <a:xfrm>
            <a:off x="1027113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</a:p>
        </p:txBody>
      </p:sp>
      <p:sp>
        <p:nvSpPr>
          <p:cNvPr id="3082" name="Oval 21"/>
          <p:cNvSpPr>
            <a:spLocks noChangeArrowheads="1"/>
          </p:cNvSpPr>
          <p:nvPr/>
        </p:nvSpPr>
        <p:spPr bwMode="auto">
          <a:xfrm>
            <a:off x="2179638" y="1838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3" name="Oval 22"/>
          <p:cNvSpPr>
            <a:spLocks noChangeArrowheads="1"/>
          </p:cNvSpPr>
          <p:nvPr/>
        </p:nvSpPr>
        <p:spPr bwMode="auto">
          <a:xfrm>
            <a:off x="1817688" y="24479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3084" name="Oval 23"/>
          <p:cNvSpPr>
            <a:spLocks noChangeArrowheads="1"/>
          </p:cNvSpPr>
          <p:nvPr/>
        </p:nvSpPr>
        <p:spPr bwMode="auto">
          <a:xfrm>
            <a:off x="2611438" y="22193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3085" name="Text Box 24"/>
          <p:cNvSpPr txBox="1">
            <a:spLocks noChangeArrowheads="1"/>
          </p:cNvSpPr>
          <p:nvPr/>
        </p:nvSpPr>
        <p:spPr bwMode="auto">
          <a:xfrm>
            <a:off x="914400" y="2981325"/>
            <a:ext cx="24384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(1) </a:t>
            </a:r>
            <a:r>
              <a:rPr lang="zh-CN" altLang="en-US">
                <a:ea typeface="黑体" pitchFamily="49" charset="-122"/>
              </a:rPr>
              <a:t>集合</a:t>
            </a:r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4332288" y="2890838"/>
            <a:ext cx="48117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黑体" pitchFamily="49" charset="-122"/>
              </a:rPr>
              <a:t>(2) </a:t>
            </a:r>
            <a:r>
              <a:rPr lang="zh-CN" altLang="en-US">
                <a:ea typeface="黑体" pitchFamily="49" charset="-122"/>
              </a:rPr>
              <a:t>线性结构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一对一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1298575" y="37814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795338" y="445293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1801813" y="4467225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1370013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306638" y="51165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76200" y="5751513"/>
            <a:ext cx="3810000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   (3) </a:t>
            </a:r>
            <a:r>
              <a:rPr lang="zh-CN" altLang="en-US">
                <a:ea typeface="黑体" pitchFamily="49" charset="-122"/>
              </a:rPr>
              <a:t>树形结构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   (</a:t>
            </a:r>
            <a:r>
              <a:rPr lang="zh-CN" altLang="en-US">
                <a:ea typeface="黑体" pitchFamily="49" charset="-122"/>
              </a:rPr>
              <a:t>可以一对多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3" name="Text Box 41"/>
          <p:cNvSpPr txBox="1">
            <a:spLocks noChangeArrowheads="1"/>
          </p:cNvSpPr>
          <p:nvPr/>
        </p:nvSpPr>
        <p:spPr bwMode="auto">
          <a:xfrm>
            <a:off x="4638675" y="5751513"/>
            <a:ext cx="4200525" cy="954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   (4) </a:t>
            </a:r>
            <a:r>
              <a:rPr lang="zh-CN" altLang="en-US">
                <a:ea typeface="黑体" pitchFamily="49" charset="-122"/>
              </a:rPr>
              <a:t>图状结构</a:t>
            </a:r>
            <a:endParaRPr lang="en-US" altLang="zh-CN">
              <a:ea typeface="黑体" pitchFamily="49" charset="-122"/>
            </a:endParaRPr>
          </a:p>
          <a:p>
            <a:r>
              <a:rPr lang="en-US" altLang="zh-CN">
                <a:ea typeface="黑体" pitchFamily="49" charset="-122"/>
              </a:rPr>
              <a:t>        (</a:t>
            </a:r>
            <a:r>
              <a:rPr lang="zh-CN" altLang="en-US">
                <a:ea typeface="黑体" pitchFamily="49" charset="-122"/>
              </a:rPr>
              <a:t>可以多对多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5640388" y="37338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A</a:t>
            </a:r>
          </a:p>
        </p:txBody>
      </p:sp>
      <p:sp>
        <p:nvSpPr>
          <p:cNvPr id="65" name="Oval 27"/>
          <p:cNvSpPr>
            <a:spLocks noChangeArrowheads="1"/>
          </p:cNvSpPr>
          <p:nvPr/>
        </p:nvSpPr>
        <p:spPr bwMode="auto">
          <a:xfrm>
            <a:off x="5137150" y="4405313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B</a:t>
            </a:r>
          </a:p>
        </p:txBody>
      </p:sp>
      <p:sp>
        <p:nvSpPr>
          <p:cNvPr id="66" name="Oval 28"/>
          <p:cNvSpPr>
            <a:spLocks noChangeArrowheads="1"/>
          </p:cNvSpPr>
          <p:nvPr/>
        </p:nvSpPr>
        <p:spPr bwMode="auto">
          <a:xfrm>
            <a:off x="6143625" y="4419600"/>
            <a:ext cx="514350" cy="493713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C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5711825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D</a:t>
            </a:r>
            <a:endParaRPr lang="zh-CN" altLang="en-US" sz="320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6648450" y="5068888"/>
            <a:ext cx="514350" cy="493712"/>
          </a:xfrm>
          <a:prstGeom prst="ellipse">
            <a:avLst/>
          </a:prstGeom>
          <a:solidFill>
            <a:srgbClr val="5781D5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  <a:ea typeface="黑体" pitchFamily="49" charset="-122"/>
              </a:rPr>
              <a:t>E</a:t>
            </a:r>
          </a:p>
        </p:txBody>
      </p:sp>
      <p:sp>
        <p:nvSpPr>
          <p:cNvPr id="69" name="矩形 68"/>
          <p:cNvSpPr>
            <a:spLocks noChangeArrowheads="1"/>
          </p:cNvSpPr>
          <p:nvPr/>
        </p:nvSpPr>
        <p:spPr bwMode="auto">
          <a:xfrm>
            <a:off x="4876800" y="1762125"/>
            <a:ext cx="4267200" cy="523875"/>
          </a:xfrm>
          <a:prstGeom prst="rect">
            <a:avLst/>
          </a:prstGeom>
          <a:solidFill>
            <a:srgbClr val="A4D76B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B&gt;, &lt;B, C&gt;, &lt;D,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2895600" y="3857625"/>
            <a:ext cx="1371600" cy="1814513"/>
          </a:xfrm>
          <a:prstGeom prst="rect">
            <a:avLst/>
          </a:prstGeom>
          <a:solidFill>
            <a:srgbClr val="A4D76B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黑体" pitchFamily="49" charset="-122"/>
              </a:rPr>
              <a:t>&lt;A, B&gt;</a:t>
            </a:r>
          </a:p>
          <a:p>
            <a:r>
              <a:rPr lang="en-US" altLang="zh-CN">
                <a:ea typeface="黑体" pitchFamily="49" charset="-122"/>
              </a:rPr>
              <a:t>&lt;A, C&gt;</a:t>
            </a:r>
          </a:p>
          <a:p>
            <a:r>
              <a:rPr lang="en-US" altLang="zh-CN">
                <a:ea typeface="黑体" pitchFamily="49" charset="-122"/>
              </a:rPr>
              <a:t>&lt;C, D&gt;</a:t>
            </a:r>
          </a:p>
          <a:p>
            <a:r>
              <a:rPr lang="en-US" altLang="zh-CN">
                <a:ea typeface="黑体" pitchFamily="49" charset="-122"/>
              </a:rPr>
              <a:t>&lt;C, E&gt;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467600" y="3629025"/>
            <a:ext cx="1371600" cy="2676525"/>
          </a:xfrm>
          <a:prstGeom prst="rect">
            <a:avLst/>
          </a:prstGeom>
          <a:solidFill>
            <a:srgbClr val="A4D76B"/>
          </a:solidFill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B&gt;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&lt;A,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D&gt;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&lt;B, E&gt;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dirty="0">
                <a:latin typeface="+mj-lt"/>
                <a:ea typeface="黑体" pitchFamily="2" charset="-122"/>
              </a:rPr>
              <a:t>&lt;E, D&gt;</a:t>
            </a:r>
            <a:endParaRPr lang="zh-CN" altLang="en-US" dirty="0">
              <a:latin typeface="+mj-lt"/>
              <a:ea typeface="黑体" pitchFamily="2" charset="-122"/>
            </a:endParaRPr>
          </a:p>
        </p:txBody>
      </p:sp>
      <p:cxnSp>
        <p:nvCxnSpPr>
          <p:cNvPr id="72" name="直接箭头连接符 71"/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4933950" y="2619375"/>
            <a:ext cx="4206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3" name="直接箭头连接符 72"/>
          <p:cNvCxnSpPr>
            <a:cxnSpLocks noChangeShapeType="1"/>
            <a:stCxn id="46" idx="6"/>
            <a:endCxn id="47" idx="2"/>
          </p:cNvCxnSpPr>
          <p:nvPr/>
        </p:nvCxnSpPr>
        <p:spPr bwMode="auto">
          <a:xfrm>
            <a:off x="5868988" y="2619375"/>
            <a:ext cx="493712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>
            <a:cxnSpLocks noChangeShapeType="1"/>
            <a:stCxn id="48" idx="6"/>
            <a:endCxn id="49" idx="2"/>
          </p:cNvCxnSpPr>
          <p:nvPr/>
        </p:nvCxnSpPr>
        <p:spPr bwMode="auto">
          <a:xfrm>
            <a:off x="7651750" y="2619375"/>
            <a:ext cx="493713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5" name="直接箭头连接符 74"/>
          <p:cNvCxnSpPr>
            <a:cxnSpLocks noChangeShapeType="1"/>
            <a:stCxn id="57" idx="3"/>
            <a:endCxn id="58" idx="0"/>
          </p:cNvCxnSpPr>
          <p:nvPr/>
        </p:nvCxnSpPr>
        <p:spPr bwMode="auto">
          <a:xfrm rot="5400000">
            <a:off x="1088231" y="4166395"/>
            <a:ext cx="250825" cy="3222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直接箭头连接符 75"/>
          <p:cNvCxnSpPr>
            <a:cxnSpLocks noChangeShapeType="1"/>
            <a:stCxn id="57" idx="5"/>
            <a:endCxn id="59" idx="0"/>
          </p:cNvCxnSpPr>
          <p:nvPr/>
        </p:nvCxnSpPr>
        <p:spPr bwMode="auto">
          <a:xfrm rot="16200000" flipH="1">
            <a:off x="1766095" y="4174331"/>
            <a:ext cx="265112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箭头连接符 76"/>
          <p:cNvCxnSpPr>
            <a:cxnSpLocks noChangeShapeType="1"/>
            <a:stCxn id="59" idx="3"/>
            <a:endCxn id="60" idx="0"/>
          </p:cNvCxnSpPr>
          <p:nvPr/>
        </p:nvCxnSpPr>
        <p:spPr bwMode="auto">
          <a:xfrm rot="5400000">
            <a:off x="1638301" y="4876800"/>
            <a:ext cx="228600" cy="25082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8" name="直接箭头连接符 77"/>
          <p:cNvCxnSpPr>
            <a:cxnSpLocks noChangeShapeType="1"/>
            <a:stCxn id="59" idx="5"/>
            <a:endCxn id="61" idx="0"/>
          </p:cNvCxnSpPr>
          <p:nvPr/>
        </p:nvCxnSpPr>
        <p:spPr bwMode="auto">
          <a:xfrm rot="16200000" flipH="1">
            <a:off x="2288382" y="4841081"/>
            <a:ext cx="228600" cy="32226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箭头连接符 78"/>
          <p:cNvCxnSpPr>
            <a:cxnSpLocks noChangeShapeType="1"/>
            <a:stCxn id="64" idx="3"/>
            <a:endCxn id="65" idx="0"/>
          </p:cNvCxnSpPr>
          <p:nvPr/>
        </p:nvCxnSpPr>
        <p:spPr bwMode="auto">
          <a:xfrm rot="5400000">
            <a:off x="5429250" y="4119563"/>
            <a:ext cx="250825" cy="3206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0" name="直接箭头连接符 79"/>
          <p:cNvCxnSpPr>
            <a:cxnSpLocks noChangeShapeType="1"/>
            <a:stCxn id="64" idx="4"/>
            <a:endCxn id="67" idx="0"/>
          </p:cNvCxnSpPr>
          <p:nvPr/>
        </p:nvCxnSpPr>
        <p:spPr bwMode="auto">
          <a:xfrm rot="16200000" flipH="1">
            <a:off x="5512594" y="4612482"/>
            <a:ext cx="841375" cy="7143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1" name="曲线连接符 90"/>
          <p:cNvCxnSpPr>
            <a:cxnSpLocks noChangeShapeType="1"/>
            <a:stCxn id="64" idx="6"/>
            <a:endCxn id="68" idx="7"/>
          </p:cNvCxnSpPr>
          <p:nvPr/>
        </p:nvCxnSpPr>
        <p:spPr bwMode="auto">
          <a:xfrm>
            <a:off x="6154738" y="3981450"/>
            <a:ext cx="933450" cy="116046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箭头连接符 81"/>
          <p:cNvCxnSpPr>
            <a:cxnSpLocks noChangeShapeType="1"/>
            <a:stCxn id="65" idx="5"/>
            <a:endCxn id="67" idx="1"/>
          </p:cNvCxnSpPr>
          <p:nvPr/>
        </p:nvCxnSpPr>
        <p:spPr bwMode="auto">
          <a:xfrm rot="16200000" flipH="1">
            <a:off x="5523706" y="4879182"/>
            <a:ext cx="315913" cy="2095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6226175" y="5316538"/>
            <a:ext cx="422275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肘形连接符 83"/>
          <p:cNvCxnSpPr>
            <a:cxnSpLocks noChangeShapeType="1"/>
            <a:stCxn id="65" idx="4"/>
            <a:endCxn id="68" idx="4"/>
          </p:cNvCxnSpPr>
          <p:nvPr/>
        </p:nvCxnSpPr>
        <p:spPr bwMode="auto">
          <a:xfrm rot="16200000" flipH="1">
            <a:off x="5818187" y="4475163"/>
            <a:ext cx="663575" cy="1511300"/>
          </a:xfrm>
          <a:prstGeom prst="bentConnector3">
            <a:avLst>
              <a:gd name="adj1" fmla="val 126097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回顾：数据结构的分类</a:t>
            </a:r>
          </a:p>
        </p:txBody>
      </p:sp>
      <p:sp>
        <p:nvSpPr>
          <p:cNvPr id="311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6" grpId="0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635000" y="4343400"/>
            <a:ext cx="8280400" cy="180022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30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arcs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7" name="下箭头 26"/>
          <p:cNvSpPr/>
          <p:nvPr/>
        </p:nvSpPr>
        <p:spPr bwMode="auto">
          <a:xfrm>
            <a:off x="4495800" y="4038600"/>
            <a:ext cx="381000" cy="457200"/>
          </a:xfrm>
          <a:prstGeom prst="downArrow">
            <a:avLst/>
          </a:prstGeom>
          <a:noFill/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85800" y="4876800"/>
            <a:ext cx="2590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514600" y="4648200"/>
            <a:ext cx="269875" cy="1219200"/>
          </a:xfrm>
          <a:prstGeom prst="leftBrace">
            <a:avLst>
              <a:gd name="adj1" fmla="val 8345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819400" y="4419600"/>
            <a:ext cx="6324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的边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819400" y="52578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0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otherwise</a:t>
            </a: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76600" y="19812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维数组，长度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n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581400" y="2743200"/>
            <a:ext cx="6019800" cy="6238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描述任意两个顶点间是否有边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1517" name="Oval 30"/>
          <p:cNvSpPr>
            <a:spLocks noChangeArrowheads="1"/>
          </p:cNvSpPr>
          <p:nvPr/>
        </p:nvSpPr>
        <p:spPr bwMode="auto">
          <a:xfrm>
            <a:off x="6781800" y="5211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1518" name="Oval 30"/>
          <p:cNvSpPr>
            <a:spLocks noChangeArrowheads="1"/>
          </p:cNvSpPr>
          <p:nvPr/>
        </p:nvSpPr>
        <p:spPr bwMode="auto">
          <a:xfrm>
            <a:off x="7742238" y="5195888"/>
            <a:ext cx="504825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1519" name="Oval 30"/>
          <p:cNvSpPr>
            <a:spLocks noChangeArrowheads="1"/>
          </p:cNvSpPr>
          <p:nvPr/>
        </p:nvSpPr>
        <p:spPr bwMode="auto">
          <a:xfrm>
            <a:off x="7285038" y="5943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1520" name="直接连接符 17"/>
          <p:cNvCxnSpPr>
            <a:cxnSpLocks noChangeShapeType="1"/>
            <a:stCxn id="21518" idx="3"/>
            <a:endCxn id="21519" idx="0"/>
          </p:cNvCxnSpPr>
          <p:nvPr/>
        </p:nvCxnSpPr>
        <p:spPr bwMode="auto">
          <a:xfrm rot="5400000">
            <a:off x="7518400" y="5645150"/>
            <a:ext cx="317500" cy="279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521" name="直接连接符 28"/>
          <p:cNvCxnSpPr>
            <a:cxnSpLocks noChangeShapeType="1"/>
            <a:stCxn id="21518" idx="2"/>
            <a:endCxn id="21517" idx="6"/>
          </p:cNvCxnSpPr>
          <p:nvPr/>
        </p:nvCxnSpPr>
        <p:spPr bwMode="auto">
          <a:xfrm rot="10800000" flipV="1">
            <a:off x="7285038" y="5448300"/>
            <a:ext cx="457200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矩形 19"/>
          <p:cNvSpPr/>
          <p:nvPr/>
        </p:nvSpPr>
        <p:spPr>
          <a:xfrm>
            <a:off x="4800600" y="3384550"/>
            <a:ext cx="4724400" cy="628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n*n</a:t>
            </a:r>
          </a:p>
        </p:txBody>
      </p:sp>
      <p:sp>
        <p:nvSpPr>
          <p:cNvPr id="21" name="矩形 20"/>
          <p:cNvSpPr/>
          <p:nvPr/>
        </p:nvSpPr>
        <p:spPr>
          <a:xfrm>
            <a:off x="3581400" y="3384550"/>
            <a:ext cx="1905000" cy="682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大小： 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7" grpId="0" animBg="1"/>
      <p:bldP spid="28" grpId="0"/>
      <p:bldP spid="29" grpId="0" animBg="1"/>
      <p:bldP spid="30" grpId="0"/>
      <p:bldP spid="31" grpId="0"/>
      <p:bldP spid="12" grpId="0"/>
      <p:bldP spid="14" grpId="0"/>
      <p:bldP spid="20" grpId="0"/>
      <p:bldP spid="21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457200"/>
            <a:ext cx="8839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criticalPath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{  </a:t>
            </a:r>
            <a:r>
              <a:rPr lang="en-US" altLang="zh-CN" kern="0" dirty="0" err="1">
                <a:solidFill>
                  <a:srgbClr val="0000CC"/>
                </a:solidFill>
              </a:rPr>
              <a:t>Adjtype</a:t>
            </a:r>
            <a:r>
              <a:rPr lang="en-US" altLang="zh-CN" kern="0" dirty="0"/>
              <a:t> </a:t>
            </a:r>
            <a:r>
              <a:rPr lang="en-US" altLang="zh-CN" kern="0" dirty="0" err="1"/>
              <a:t>ee</a:t>
            </a:r>
            <a:r>
              <a:rPr lang="en-US" altLang="zh-CN" kern="0" dirty="0"/>
              <a:t>[n], le[n];   </a:t>
            </a:r>
            <a:r>
              <a:rPr lang="en-US" altLang="zh-CN" kern="0" dirty="0" err="1">
                <a:solidFill>
                  <a:srgbClr val="0000CC"/>
                </a:solidFill>
              </a:rPr>
              <a:t>Edgelist</a:t>
            </a:r>
            <a:r>
              <a:rPr lang="en-US" altLang="zh-CN" kern="0" dirty="0"/>
              <a:t> p;   </a:t>
            </a:r>
            <a:r>
              <a:rPr lang="en-US" altLang="zh-CN" kern="0" dirty="0" err="1">
                <a:solidFill>
                  <a:srgbClr val="0000CC"/>
                </a:solidFill>
              </a:rPr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, j=0, </a:t>
            </a:r>
            <a:r>
              <a:rPr lang="en-US" altLang="zh-CN" kern="0" dirty="0" err="1"/>
              <a:t>ptopo</a:t>
            </a:r>
            <a:r>
              <a:rPr lang="en-US" altLang="zh-CN" kern="0" dirty="0"/>
              <a:t>[n];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if(</a:t>
            </a:r>
            <a:r>
              <a:rPr lang="en-US" altLang="zh-CN" kern="0" dirty="0" err="1">
                <a:solidFill>
                  <a:srgbClr val="C00000"/>
                </a:solidFill>
              </a:rPr>
              <a:t>toposort</a:t>
            </a:r>
            <a:r>
              <a:rPr lang="en-US" altLang="zh-CN" kern="0" dirty="0"/>
              <a:t>(</a:t>
            </a:r>
            <a:r>
              <a:rPr lang="en-US" altLang="zh-CN" kern="0" dirty="0" err="1"/>
              <a:t>paoe</a:t>
            </a:r>
            <a:r>
              <a:rPr lang="en-US" altLang="zh-CN" kern="0" dirty="0"/>
              <a:t>, </a:t>
            </a:r>
            <a:r>
              <a:rPr lang="en-US" altLang="zh-CN" kern="0" dirty="0" err="1"/>
              <a:t>ptopo</a:t>
            </a:r>
            <a:r>
              <a:rPr lang="en-US" altLang="zh-CN" kern="0" dirty="0"/>
              <a:t>)==0)  return 0;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</a:t>
            </a:r>
            <a:r>
              <a:rPr lang="en-US" altLang="zh-CN" kern="0" dirty="0" err="1">
                <a:solidFill>
                  <a:srgbClr val="990099"/>
                </a:solidFill>
              </a:rPr>
              <a:t>comp_ee</a:t>
            </a:r>
            <a:r>
              <a:rPr lang="en-US" altLang="zh-CN" kern="0" dirty="0"/>
              <a:t>(</a:t>
            </a:r>
            <a:r>
              <a:rPr lang="en-US" altLang="zh-CN" kern="0" dirty="0" err="1"/>
              <a:t>paoe</a:t>
            </a:r>
            <a:r>
              <a:rPr lang="en-US" altLang="zh-CN" kern="0" dirty="0"/>
              <a:t>, </a:t>
            </a:r>
            <a:r>
              <a:rPr lang="en-US" altLang="zh-CN" kern="0" dirty="0" err="1"/>
              <a:t>ptopo</a:t>
            </a:r>
            <a:r>
              <a:rPr lang="en-US" altLang="zh-CN" kern="0" dirty="0"/>
              <a:t>, </a:t>
            </a:r>
            <a:r>
              <a:rPr lang="en-US" altLang="zh-CN" kern="0" dirty="0" err="1"/>
              <a:t>ee</a:t>
            </a:r>
            <a:r>
              <a:rPr lang="en-US" altLang="zh-CN" kern="0" dirty="0"/>
              <a:t>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</a:t>
            </a:r>
            <a:r>
              <a:rPr lang="en-US" altLang="zh-CN" kern="0" dirty="0" err="1">
                <a:solidFill>
                  <a:srgbClr val="990099"/>
                </a:solidFill>
              </a:rPr>
              <a:t>comp_le</a:t>
            </a:r>
            <a:r>
              <a:rPr lang="en-US" altLang="zh-CN" kern="0" dirty="0"/>
              <a:t>(</a:t>
            </a:r>
            <a:r>
              <a:rPr lang="en-US" altLang="zh-CN" kern="0" dirty="0" err="1"/>
              <a:t>paoe</a:t>
            </a:r>
            <a:r>
              <a:rPr lang="en-US" altLang="zh-CN" kern="0" dirty="0"/>
              <a:t>, </a:t>
            </a:r>
            <a:r>
              <a:rPr lang="en-US" altLang="zh-CN" kern="0" dirty="0" err="1"/>
              <a:t>ptopo</a:t>
            </a:r>
            <a:r>
              <a:rPr lang="en-US" altLang="zh-CN" kern="0" dirty="0"/>
              <a:t>, le);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for( 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  </a:t>
            </a:r>
            <a:r>
              <a:rPr lang="en-US" altLang="zh-CN" kern="0" dirty="0" err="1"/>
              <a:t>i</a:t>
            </a:r>
            <a:r>
              <a:rPr lang="en-US" altLang="zh-CN" kern="0" dirty="0"/>
              <a:t>&lt;n;  </a:t>
            </a:r>
            <a:r>
              <a:rPr lang="en-US" altLang="zh-CN" kern="0" dirty="0" err="1"/>
              <a:t>i</a:t>
            </a:r>
            <a:r>
              <a:rPr lang="en-US" altLang="zh-CN" kern="0" dirty="0"/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p=</a:t>
            </a:r>
            <a:r>
              <a:rPr lang="en-US" altLang="zh-CN" kern="0" dirty="0" err="1"/>
              <a:t>pao</a:t>
            </a:r>
            <a:r>
              <a:rPr lang="en-US" altLang="zh-CN" kern="0" dirty="0"/>
              <a:t>-&gt;</a:t>
            </a:r>
            <a:r>
              <a:rPr lang="en-US" altLang="zh-CN" kern="0" dirty="0" err="1"/>
              <a:t>vexs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].</a:t>
            </a:r>
            <a:r>
              <a:rPr lang="en-US" altLang="zh-CN" kern="0" dirty="0" err="1"/>
              <a:t>edgelist</a:t>
            </a:r>
            <a:r>
              <a:rPr lang="en-US" altLang="zh-CN" kern="0" dirty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while (p)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j=p-&gt;</a:t>
            </a:r>
            <a:r>
              <a:rPr lang="en-US" altLang="zh-CN" kern="0" dirty="0" err="1"/>
              <a:t>endvex</a:t>
            </a:r>
            <a:r>
              <a:rPr lang="en-US" altLang="zh-CN" kern="0" dirty="0"/>
              <a:t>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if( </a:t>
            </a:r>
            <a:r>
              <a:rPr lang="en-US" altLang="zh-CN" kern="0" dirty="0" err="1">
                <a:solidFill>
                  <a:srgbClr val="C00000"/>
                </a:solidFill>
              </a:rPr>
              <a:t>ee</a:t>
            </a:r>
            <a:r>
              <a:rPr lang="en-US" altLang="zh-CN" kern="0" dirty="0">
                <a:solidFill>
                  <a:srgbClr val="C00000"/>
                </a:solidFill>
              </a:rPr>
              <a:t>[</a:t>
            </a:r>
            <a:r>
              <a:rPr lang="en-US" altLang="zh-CN" kern="0" dirty="0" err="1">
                <a:solidFill>
                  <a:srgbClr val="C00000"/>
                </a:solidFill>
              </a:rPr>
              <a:t>i</a:t>
            </a:r>
            <a:r>
              <a:rPr lang="en-US" altLang="zh-CN" kern="0" dirty="0">
                <a:solidFill>
                  <a:srgbClr val="C00000"/>
                </a:solidFill>
              </a:rPr>
              <a:t>] </a:t>
            </a:r>
            <a:r>
              <a:rPr lang="en-US" altLang="zh-CN" kern="0" dirty="0"/>
              <a:t>== </a:t>
            </a:r>
            <a:r>
              <a:rPr lang="en-US" altLang="zh-CN" kern="0" dirty="0">
                <a:solidFill>
                  <a:srgbClr val="0000CC"/>
                </a:solidFill>
              </a:rPr>
              <a:t>le[ j ] </a:t>
            </a:r>
            <a:r>
              <a:rPr lang="zh-CN" altLang="en-US" kern="0" dirty="0">
                <a:solidFill>
                  <a:srgbClr val="0000CC"/>
                </a:solidFill>
              </a:rPr>
              <a:t>－ </a:t>
            </a:r>
            <a:r>
              <a:rPr lang="en-US" altLang="zh-CN" kern="0" dirty="0">
                <a:solidFill>
                  <a:srgbClr val="0000CC"/>
                </a:solidFill>
              </a:rPr>
              <a:t>p-&gt;weight</a:t>
            </a:r>
            <a:r>
              <a:rPr lang="en-US" altLang="zh-CN" kern="0" dirty="0"/>
              <a:t>)     </a:t>
            </a:r>
            <a:r>
              <a:rPr lang="en-US" altLang="zh-CN" kern="0" dirty="0" err="1"/>
              <a:t>printf</a:t>
            </a:r>
            <a:r>
              <a:rPr lang="en-US" altLang="zh-CN" kern="0" dirty="0"/>
              <a:t>(……)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p=p-&gt;</a:t>
            </a:r>
            <a:r>
              <a:rPr lang="en-US" altLang="zh-CN" kern="0" dirty="0" err="1"/>
              <a:t>nextedge</a:t>
            </a:r>
            <a:r>
              <a:rPr lang="en-US" altLang="zh-CN" kern="0" dirty="0"/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return 1;   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629400" y="1371600"/>
            <a:ext cx="254108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拓扑序列</a:t>
            </a:r>
            <a:r>
              <a:rPr lang="en-US" altLang="zh-CN" sz="2600" kern="0" dirty="0" err="1">
                <a:solidFill>
                  <a:srgbClr val="008000"/>
                </a:solidFill>
              </a:rPr>
              <a:t>ptopo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2209800"/>
            <a:ext cx="4621778" cy="5226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500" kern="0" dirty="0">
                <a:solidFill>
                  <a:srgbClr val="0000CC"/>
                </a:solidFill>
              </a:rPr>
              <a:t>//1.</a:t>
            </a:r>
            <a:r>
              <a:rPr lang="zh-CN" altLang="en-US" sz="2500" kern="0" dirty="0">
                <a:solidFill>
                  <a:srgbClr val="0000CC"/>
                </a:solidFill>
              </a:rPr>
              <a:t>按拓扑序</a:t>
            </a:r>
            <a:r>
              <a:rPr lang="en-US" altLang="zh-CN" sz="2500" kern="0" dirty="0">
                <a:solidFill>
                  <a:srgbClr val="0000CC"/>
                </a:solidFill>
              </a:rPr>
              <a:t>,</a:t>
            </a:r>
            <a:r>
              <a:rPr lang="zh-CN" altLang="en-US" sz="2500" kern="0" dirty="0">
                <a:solidFill>
                  <a:srgbClr val="0000CC"/>
                </a:solidFill>
              </a:rPr>
              <a:t>计算各顶点的</a:t>
            </a:r>
            <a:r>
              <a:rPr lang="en-US" altLang="zh-CN" sz="2500" kern="0" dirty="0" err="1">
                <a:solidFill>
                  <a:srgbClr val="0000CC"/>
                </a:solidFill>
              </a:rPr>
              <a:t>ee,le</a:t>
            </a:r>
            <a:endParaRPr lang="zh-CN" altLang="en-US" sz="25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581400" y="2813037"/>
            <a:ext cx="51816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//2. </a:t>
            </a:r>
            <a:r>
              <a:rPr lang="zh-CN" altLang="en-US" sz="2600" kern="0" dirty="0">
                <a:solidFill>
                  <a:srgbClr val="0000CC"/>
                </a:solidFill>
              </a:rPr>
              <a:t>检查每个边表，寻找关键边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53000" y="3276600"/>
            <a:ext cx="38908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//p</a:t>
            </a:r>
            <a:r>
              <a:rPr lang="zh-CN" altLang="en-US" sz="2600" kern="0" dirty="0">
                <a:solidFill>
                  <a:srgbClr val="008000"/>
                </a:solidFill>
              </a:rPr>
              <a:t>：当前出边表的头指针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810000" y="4191000"/>
            <a:ext cx="420499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 j</a:t>
            </a:r>
            <a:r>
              <a:rPr lang="zh-CN" altLang="en-US" sz="2600" kern="0" dirty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en-US" altLang="zh-CN" sz="2600" kern="0" dirty="0">
                <a:solidFill>
                  <a:srgbClr val="008000"/>
                </a:solidFill>
              </a:rPr>
              <a:t> </a:t>
            </a:r>
            <a:r>
              <a:rPr lang="zh-CN" altLang="en-US" sz="2600" kern="0" dirty="0">
                <a:solidFill>
                  <a:srgbClr val="008000"/>
                </a:solidFill>
              </a:rPr>
              <a:t>的出边的终点的下标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52600" y="5638800"/>
            <a:ext cx="47051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遍历“当前边表”中的每条边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2133600" y="51660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105400" y="5175237"/>
            <a:ext cx="3759362" cy="5397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判断</a:t>
            </a:r>
            <a:r>
              <a:rPr lang="en-US" altLang="zh-CN" sz="2600" kern="0" dirty="0">
                <a:solidFill>
                  <a:srgbClr val="C00000"/>
                </a:solidFill>
              </a:rPr>
              <a:t>&lt;vi, </a:t>
            </a:r>
            <a:r>
              <a:rPr lang="en-US" altLang="zh-CN" sz="2600" kern="0" dirty="0" err="1">
                <a:solidFill>
                  <a:srgbClr val="C00000"/>
                </a:solidFill>
              </a:rPr>
              <a:t>vj</a:t>
            </a:r>
            <a:r>
              <a:rPr lang="en-US" altLang="zh-CN" sz="2600" kern="0" dirty="0">
                <a:solidFill>
                  <a:srgbClr val="C00000"/>
                </a:solidFill>
              </a:rPr>
              <a:t>&gt;</a:t>
            </a:r>
            <a:r>
              <a:rPr lang="zh-CN" altLang="en-US" sz="2600" kern="0" dirty="0">
                <a:solidFill>
                  <a:srgbClr val="C00000"/>
                </a:solidFill>
              </a:rPr>
              <a:t>是否关键边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33400" y="3200400"/>
            <a:ext cx="30489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{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23908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}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66800" y="4146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066800" y="5562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}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705600" y="457200"/>
            <a:ext cx="2438400" cy="494751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顶点个数</a:t>
            </a:r>
            <a:r>
              <a:rPr lang="en-US" altLang="zh-CN" sz="2600" dirty="0">
                <a:solidFill>
                  <a:schemeClr val="bg1"/>
                </a:solidFill>
              </a:rPr>
              <a:t>n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7" grpId="0" animBg="1"/>
      <p:bldP spid="28" grpId="0"/>
      <p:bldP spid="29" grpId="0"/>
      <p:bldP spid="30" grpId="0"/>
      <p:bldP spid="31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v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comp_ee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{  </a:t>
            </a:r>
            <a:r>
              <a:rPr lang="en-US" altLang="zh-CN" kern="0" dirty="0" err="1">
                <a:solidFill>
                  <a:srgbClr val="0000CC"/>
                </a:solidFill>
              </a:rPr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, j, t;    </a:t>
            </a:r>
            <a:r>
              <a:rPr lang="en-US" altLang="zh-CN" kern="0" dirty="0" err="1">
                <a:solidFill>
                  <a:srgbClr val="0000CC"/>
                </a:solidFill>
              </a:rPr>
              <a:t>Edgelist</a:t>
            </a:r>
            <a:r>
              <a:rPr lang="en-US" altLang="zh-CN" kern="0" dirty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for(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 </a:t>
            </a:r>
            <a:r>
              <a:rPr lang="en-US" altLang="zh-CN" kern="0" dirty="0" err="1"/>
              <a:t>i</a:t>
            </a:r>
            <a:r>
              <a:rPr lang="en-US" altLang="zh-CN" kern="0" dirty="0"/>
              <a:t>&lt;n; </a:t>
            </a:r>
            <a:r>
              <a:rPr lang="en-US" altLang="zh-CN" kern="0" dirty="0" err="1"/>
              <a:t>i</a:t>
            </a:r>
            <a:r>
              <a:rPr lang="en-US" altLang="zh-CN" kern="0" dirty="0"/>
              <a:t>++)  </a:t>
            </a:r>
            <a:r>
              <a:rPr lang="en-US" altLang="zh-CN" kern="0" dirty="0" err="1"/>
              <a:t>ee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]=0;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</a:t>
            </a:r>
            <a:r>
              <a:rPr lang="en-US" altLang="zh-CN" kern="0" dirty="0">
                <a:solidFill>
                  <a:srgbClr val="990099"/>
                </a:solidFill>
              </a:rPr>
              <a:t>for(t=0;  t&lt;n;  t++)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en-US" altLang="zh-CN" kern="0" dirty="0">
                <a:solidFill>
                  <a:srgbClr val="990099"/>
                </a:solidFill>
              </a:rPr>
              <a:t> = </a:t>
            </a:r>
            <a:r>
              <a:rPr lang="en-US" altLang="zh-CN" kern="0" dirty="0" err="1">
                <a:solidFill>
                  <a:srgbClr val="990099"/>
                </a:solidFill>
              </a:rPr>
              <a:t>ptopo</a:t>
            </a:r>
            <a:r>
              <a:rPr lang="en-US" altLang="zh-CN" kern="0" dirty="0">
                <a:solidFill>
                  <a:srgbClr val="990099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p=</a:t>
            </a:r>
            <a:r>
              <a:rPr lang="en-US" altLang="zh-CN" kern="0" dirty="0" err="1"/>
              <a:t>paoe</a:t>
            </a:r>
            <a:r>
              <a:rPr lang="en-US" altLang="zh-CN" kern="0" dirty="0"/>
              <a:t>-&gt;</a:t>
            </a:r>
            <a:r>
              <a:rPr lang="en-US" altLang="zh-CN" kern="0" dirty="0" err="1"/>
              <a:t>vexs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].</a:t>
            </a:r>
            <a:r>
              <a:rPr lang="en-US" altLang="zh-CN" kern="0" dirty="0" err="1"/>
              <a:t>edgelist</a:t>
            </a:r>
            <a:r>
              <a:rPr lang="en-US" altLang="zh-CN" kern="0" dirty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for( ;  p!=Null;  p=p-&gt;</a:t>
            </a:r>
            <a:r>
              <a:rPr lang="en-US" altLang="zh-CN" kern="0" dirty="0" err="1"/>
              <a:t>nextedge</a:t>
            </a:r>
            <a:r>
              <a:rPr lang="en-US" altLang="zh-CN" kern="0" dirty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j=p-&gt;</a:t>
            </a:r>
            <a:r>
              <a:rPr lang="en-US" altLang="zh-CN" kern="0" dirty="0" err="1"/>
              <a:t>endvex</a:t>
            </a:r>
            <a:r>
              <a:rPr lang="en-US" altLang="zh-CN" kern="0" dirty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if( </a:t>
            </a:r>
            <a:r>
              <a:rPr lang="en-US" altLang="zh-CN" kern="0" dirty="0" err="1">
                <a:solidFill>
                  <a:srgbClr val="990099"/>
                </a:solidFill>
              </a:rPr>
              <a:t>ee</a:t>
            </a:r>
            <a:r>
              <a:rPr lang="en-US" altLang="zh-CN" kern="0" dirty="0">
                <a:solidFill>
                  <a:srgbClr val="990099"/>
                </a:solidFill>
              </a:rPr>
              <a:t>[ j] </a:t>
            </a:r>
            <a:r>
              <a:rPr lang="en-US" altLang="zh-CN" b="1" kern="0" dirty="0">
                <a:solidFill>
                  <a:srgbClr val="990099"/>
                </a:solidFill>
              </a:rPr>
              <a:t>&lt;</a:t>
            </a:r>
            <a:r>
              <a:rPr lang="en-US" altLang="zh-CN" kern="0" dirty="0">
                <a:solidFill>
                  <a:srgbClr val="990099"/>
                </a:solidFill>
              </a:rPr>
              <a:t> </a:t>
            </a:r>
            <a:r>
              <a:rPr lang="en-US" altLang="zh-CN" kern="0" dirty="0" err="1">
                <a:solidFill>
                  <a:srgbClr val="0000CC"/>
                </a:solidFill>
              </a:rPr>
              <a:t>ee</a:t>
            </a:r>
            <a:r>
              <a:rPr lang="en-US" altLang="zh-CN" kern="0" dirty="0">
                <a:solidFill>
                  <a:srgbClr val="0000CC"/>
                </a:solidFill>
              </a:rPr>
              <a:t>[</a:t>
            </a:r>
            <a:r>
              <a:rPr lang="en-US" altLang="zh-CN" kern="0" dirty="0" err="1">
                <a:solidFill>
                  <a:srgbClr val="0000CC"/>
                </a:solidFill>
              </a:rPr>
              <a:t>i</a:t>
            </a:r>
            <a:r>
              <a:rPr lang="en-US" altLang="zh-CN" kern="0" dirty="0">
                <a:solidFill>
                  <a:srgbClr val="0000CC"/>
                </a:solidFill>
              </a:rPr>
              <a:t>] + p-&gt;weight </a:t>
            </a:r>
            <a:r>
              <a:rPr lang="en-US" altLang="zh-CN" kern="0" dirty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 </a:t>
            </a:r>
            <a:r>
              <a:rPr lang="en-US" altLang="zh-CN" kern="0" dirty="0" err="1"/>
              <a:t>ee</a:t>
            </a:r>
            <a:r>
              <a:rPr lang="en-US" altLang="zh-CN" kern="0" dirty="0"/>
              <a:t>[ j] = </a:t>
            </a:r>
            <a:r>
              <a:rPr lang="en-US" altLang="zh-CN" kern="0" dirty="0" err="1"/>
              <a:t>ee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 +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2000" y="1008000"/>
            <a:ext cx="4572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按拓扑序</a:t>
            </a:r>
            <a:r>
              <a:rPr lang="en-US" altLang="zh-CN" sz="2600" kern="0" dirty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>
                <a:solidFill>
                  <a:srgbClr val="C00000"/>
                </a:solidFill>
              </a:rPr>
              <a:t>所有入边起点</a:t>
            </a:r>
            <a:r>
              <a:rPr lang="zh-CN" altLang="en-US" sz="2600" kern="0" dirty="0">
                <a:solidFill>
                  <a:srgbClr val="0000CC"/>
                </a:solidFill>
              </a:rPr>
              <a:t>的</a:t>
            </a:r>
            <a:r>
              <a:rPr lang="en-US" altLang="zh-CN" sz="2600" kern="0" dirty="0" err="1">
                <a:solidFill>
                  <a:srgbClr val="0000CC"/>
                </a:solidFill>
              </a:rPr>
              <a:t>ee</a:t>
            </a:r>
            <a:r>
              <a:rPr lang="zh-CN" altLang="en-US" sz="2600" kern="0" dirty="0">
                <a:solidFill>
                  <a:srgbClr val="0000CC"/>
                </a:solidFill>
              </a:rPr>
              <a:t>值</a:t>
            </a:r>
            <a:endParaRPr lang="en-US" altLang="zh-CN" sz="2600" kern="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条出边，</a:t>
            </a:r>
            <a:endParaRPr lang="en-US" altLang="zh-CN" sz="2600" kern="0" dirty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用起点的</a:t>
            </a:r>
            <a:r>
              <a:rPr lang="en-US" altLang="zh-CN" sz="2600" kern="0" dirty="0" err="1">
                <a:solidFill>
                  <a:srgbClr val="008000"/>
                </a:solidFill>
                <a:sym typeface="Wingdings" pitchFamily="2" charset="2"/>
              </a:rPr>
              <a:t>ee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，调整终点的</a:t>
            </a:r>
            <a:r>
              <a:rPr lang="en-US" altLang="zh-CN" sz="2600" kern="0" dirty="0" err="1">
                <a:solidFill>
                  <a:srgbClr val="008000"/>
                </a:solidFill>
                <a:sym typeface="Wingdings" pitchFamily="2" charset="2"/>
              </a:rPr>
              <a:t>ee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70000"/>
            <a:ext cx="5638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6600"/>
                </a:solidFill>
              </a:rPr>
              <a:t>// </a:t>
            </a:r>
            <a:r>
              <a:rPr lang="en-US" altLang="zh-CN" kern="0" dirty="0" err="1">
                <a:solidFill>
                  <a:srgbClr val="006600"/>
                </a:solidFill>
              </a:rPr>
              <a:t>i</a:t>
            </a:r>
            <a:r>
              <a:rPr lang="en-US" altLang="zh-CN" kern="0" dirty="0">
                <a:solidFill>
                  <a:srgbClr val="006600"/>
                </a:solidFill>
              </a:rPr>
              <a:t>:</a:t>
            </a:r>
            <a:r>
              <a:rPr lang="en-US" altLang="zh-CN" sz="2600" kern="0" dirty="0">
                <a:solidFill>
                  <a:srgbClr val="006600"/>
                </a:solidFill>
              </a:rPr>
              <a:t> </a:t>
            </a:r>
            <a:r>
              <a:rPr lang="zh-CN" altLang="en-US" sz="2600" kern="0" dirty="0">
                <a:solidFill>
                  <a:srgbClr val="006600"/>
                </a:solidFill>
              </a:rPr>
              <a:t>起点</a:t>
            </a:r>
            <a:r>
              <a:rPr lang="en-US" altLang="zh-CN" kern="0" dirty="0">
                <a:solidFill>
                  <a:srgbClr val="006600"/>
                </a:solidFill>
              </a:rPr>
              <a:t>,</a:t>
            </a:r>
            <a:r>
              <a:rPr lang="zh-CN" altLang="en-US" kern="0" dirty="0">
                <a:solidFill>
                  <a:srgbClr val="006600"/>
                </a:solidFill>
              </a:rPr>
              <a:t> </a:t>
            </a:r>
            <a:r>
              <a:rPr lang="en-US" altLang="zh-CN" kern="0" dirty="0">
                <a:solidFill>
                  <a:srgbClr val="006600"/>
                </a:solidFill>
              </a:rPr>
              <a:t>j: </a:t>
            </a:r>
            <a:r>
              <a:rPr lang="zh-CN" altLang="en-US" sz="2600" kern="0" dirty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>
                <a:solidFill>
                  <a:srgbClr val="006600"/>
                </a:solidFill>
              </a:rPr>
              <a:t>, </a:t>
            </a:r>
            <a:r>
              <a:rPr lang="zh-CN" altLang="en-US" sz="2600" kern="0" dirty="0">
                <a:solidFill>
                  <a:srgbClr val="006600"/>
                </a:solidFill>
              </a:rPr>
              <a:t>边：</a:t>
            </a:r>
            <a:r>
              <a:rPr lang="en-US" altLang="zh-CN" kern="0" dirty="0">
                <a:solidFill>
                  <a:srgbClr val="006600"/>
                </a:solidFill>
              </a:rPr>
              <a:t>&lt;</a:t>
            </a:r>
            <a:r>
              <a:rPr lang="en-US" altLang="zh-CN" kern="0" dirty="0" err="1">
                <a:solidFill>
                  <a:srgbClr val="006600"/>
                </a:solidFill>
              </a:rPr>
              <a:t>vi,vj</a:t>
            </a:r>
            <a:r>
              <a:rPr lang="en-US" altLang="zh-CN" kern="0" dirty="0">
                <a:solidFill>
                  <a:srgbClr val="006600"/>
                </a:solidFill>
              </a:rPr>
              <a:t>&gt;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715000" y="4870800"/>
            <a:ext cx="34290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en-US" altLang="zh-CN" sz="2600" kern="0" dirty="0" err="1">
                <a:solidFill>
                  <a:srgbClr val="C00000"/>
                </a:solidFill>
              </a:rPr>
              <a:t>ee</a:t>
            </a:r>
            <a:r>
              <a:rPr lang="en-US" altLang="zh-CN" sz="2600" kern="0" dirty="0">
                <a:solidFill>
                  <a:srgbClr val="C00000"/>
                </a:solidFill>
              </a:rPr>
              <a:t>[j]</a:t>
            </a:r>
            <a:r>
              <a:rPr lang="zh-CN" altLang="en-US" sz="2600" kern="0" dirty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514600" y="5562600"/>
            <a:ext cx="66294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</a:t>
            </a:r>
            <a:r>
              <a:rPr lang="zh-CN" altLang="en-US" sz="2600" kern="0" dirty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 err="1">
                <a:solidFill>
                  <a:schemeClr val="bg1"/>
                </a:solidFill>
              </a:rPr>
              <a:t>ee</a:t>
            </a:r>
            <a:r>
              <a:rPr lang="en-US" altLang="zh-CN" sz="2600" kern="0" dirty="0">
                <a:solidFill>
                  <a:schemeClr val="bg1"/>
                </a:solidFill>
              </a:rPr>
              <a:t>[ j]</a:t>
            </a:r>
            <a:r>
              <a:rPr lang="zh-CN" altLang="en-US" sz="2600" kern="0" dirty="0">
                <a:solidFill>
                  <a:schemeClr val="bg1"/>
                </a:solidFill>
              </a:rPr>
              <a:t>能变大，则立即变大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</a:t>
            </a:r>
            <a:r>
              <a:rPr lang="zh-CN" altLang="en-US" sz="2600" kern="0" dirty="0">
                <a:solidFill>
                  <a:schemeClr val="bg1"/>
                </a:solidFill>
              </a:rPr>
              <a:t>依据：</a:t>
            </a:r>
            <a:r>
              <a:rPr lang="en-US" altLang="zh-CN" sz="2600" kern="0" dirty="0" err="1">
                <a:solidFill>
                  <a:schemeClr val="bg1"/>
                </a:solidFill>
              </a:rPr>
              <a:t>ee</a:t>
            </a:r>
            <a:r>
              <a:rPr lang="en-US" altLang="zh-CN" sz="2600" kern="0" dirty="0">
                <a:solidFill>
                  <a:schemeClr val="bg1"/>
                </a:solidFill>
              </a:rPr>
              <a:t>( </a:t>
            </a:r>
            <a:r>
              <a:rPr lang="en-US" altLang="zh-CN" sz="2600" kern="0" dirty="0">
                <a:solidFill>
                  <a:srgbClr val="FF6600"/>
                </a:solidFill>
              </a:rPr>
              <a:t>j</a:t>
            </a:r>
            <a:r>
              <a:rPr lang="en-US" altLang="zh-CN" sz="2600" kern="0" dirty="0">
                <a:solidFill>
                  <a:schemeClr val="bg1"/>
                </a:solidFill>
              </a:rPr>
              <a:t>)= max{</a:t>
            </a:r>
            <a:r>
              <a:rPr lang="en-US" altLang="zh-CN" sz="2600" kern="0" dirty="0" err="1">
                <a:solidFill>
                  <a:schemeClr val="bg1"/>
                </a:solidFill>
              </a:rPr>
              <a:t>ee</a:t>
            </a:r>
            <a:r>
              <a:rPr lang="en-US" altLang="zh-CN" sz="2600" kern="0" dirty="0">
                <a:solidFill>
                  <a:schemeClr val="bg1"/>
                </a:solidFill>
              </a:rPr>
              <a:t>(</a:t>
            </a:r>
            <a:r>
              <a:rPr lang="en-US" altLang="zh-CN" sz="2600" kern="0" dirty="0" err="1">
                <a:solidFill>
                  <a:schemeClr val="bg1"/>
                </a:solidFill>
              </a:rPr>
              <a:t>i</a:t>
            </a:r>
            <a:r>
              <a:rPr lang="en-US" altLang="zh-CN" sz="2600" kern="0" dirty="0">
                <a:solidFill>
                  <a:schemeClr val="bg1"/>
                </a:solidFill>
              </a:rPr>
              <a:t>) + weight&lt;vi, </a:t>
            </a:r>
            <a:r>
              <a:rPr lang="en-US" altLang="zh-CN" sz="2600" kern="0" dirty="0" err="1">
                <a:solidFill>
                  <a:srgbClr val="FF6600"/>
                </a:solidFill>
              </a:rPr>
              <a:t>vj</a:t>
            </a:r>
            <a:r>
              <a:rPr lang="en-US" altLang="zh-CN" sz="2600" kern="0" dirty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//p</a:t>
            </a:r>
            <a:r>
              <a:rPr lang="zh-CN" altLang="en-US" sz="2600" kern="0" dirty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>
                <a:solidFill>
                  <a:srgbClr val="990099"/>
                </a:solidFill>
              </a:rPr>
              <a:t>i</a:t>
            </a:r>
            <a:r>
              <a:rPr lang="zh-CN" altLang="en-US" sz="2600" kern="0" dirty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50288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>
                <a:solidFill>
                  <a:srgbClr val="990099"/>
                </a:solidFill>
              </a:rPr>
              <a:t>i</a:t>
            </a:r>
            <a:r>
              <a:rPr lang="zh-CN" altLang="en-US" sz="2600" kern="0" dirty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>
                <a:solidFill>
                  <a:srgbClr val="990099"/>
                </a:solidFill>
              </a:rPr>
              <a:t>,</a:t>
            </a:r>
            <a:r>
              <a:rPr lang="zh-CN" altLang="en-US" sz="2600" kern="0" dirty="0">
                <a:solidFill>
                  <a:srgbClr val="990099"/>
                </a:solidFill>
              </a:rPr>
              <a:t>调</a:t>
            </a:r>
            <a:r>
              <a:rPr lang="en-US" altLang="zh-CN" sz="2600" kern="0" dirty="0" err="1">
                <a:solidFill>
                  <a:srgbClr val="990099"/>
                </a:solidFill>
              </a:rPr>
              <a:t>ee</a:t>
            </a:r>
            <a:r>
              <a:rPr lang="en-US" altLang="zh-CN" sz="2600" kern="0" dirty="0">
                <a:solidFill>
                  <a:srgbClr val="990099"/>
                </a:solidFill>
              </a:rPr>
              <a:t>[j]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v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oid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comp_le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paoe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*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ptopo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ee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[])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{  </a:t>
            </a:r>
            <a:r>
              <a:rPr lang="en-US" altLang="zh-CN" kern="0" dirty="0" err="1">
                <a:solidFill>
                  <a:srgbClr val="0000CC"/>
                </a:solidFill>
              </a:rPr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, j, t;    </a:t>
            </a:r>
            <a:r>
              <a:rPr lang="en-US" altLang="zh-CN" kern="0" dirty="0" err="1">
                <a:solidFill>
                  <a:srgbClr val="0000CC"/>
                </a:solidFill>
              </a:rPr>
              <a:t>Edgelist</a:t>
            </a:r>
            <a:r>
              <a:rPr lang="en-US" altLang="zh-CN" kern="0" dirty="0"/>
              <a:t> 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for(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 </a:t>
            </a:r>
            <a:r>
              <a:rPr lang="en-US" altLang="zh-CN" kern="0" dirty="0" err="1"/>
              <a:t>i</a:t>
            </a:r>
            <a:r>
              <a:rPr lang="en-US" altLang="zh-CN" kern="0" dirty="0"/>
              <a:t>&lt;n; </a:t>
            </a:r>
            <a:r>
              <a:rPr lang="en-US" altLang="zh-CN" kern="0" dirty="0" err="1"/>
              <a:t>i</a:t>
            </a:r>
            <a:r>
              <a:rPr lang="en-US" altLang="zh-CN" kern="0" dirty="0"/>
              <a:t>++)  le[</a:t>
            </a:r>
            <a:r>
              <a:rPr lang="en-US" altLang="zh-CN" kern="0" dirty="0" err="1"/>
              <a:t>i</a:t>
            </a:r>
            <a:r>
              <a:rPr lang="en-US" altLang="zh-CN" kern="0" dirty="0"/>
              <a:t>]=</a:t>
            </a:r>
            <a:r>
              <a:rPr lang="en-US" altLang="zh-CN" kern="0" dirty="0" err="1"/>
              <a:t>ee</a:t>
            </a:r>
            <a:r>
              <a:rPr lang="en-US" altLang="zh-CN" kern="0" dirty="0"/>
              <a:t>[n-1];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</a:rPr>
              <a:t>   </a:t>
            </a:r>
            <a:r>
              <a:rPr lang="en-US" altLang="zh-CN" kern="0" dirty="0">
                <a:solidFill>
                  <a:srgbClr val="990099"/>
                </a:solidFill>
              </a:rPr>
              <a:t>for(</a:t>
            </a:r>
            <a:r>
              <a:rPr lang="en-US" altLang="zh-CN" kern="0" dirty="0">
                <a:solidFill>
                  <a:srgbClr val="C00000"/>
                </a:solidFill>
              </a:rPr>
              <a:t>t=n-2</a:t>
            </a:r>
            <a:r>
              <a:rPr lang="en-US" altLang="zh-CN" kern="0" dirty="0">
                <a:solidFill>
                  <a:srgbClr val="990099"/>
                </a:solidFill>
              </a:rPr>
              <a:t>;  t&gt;=0;  t--)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</a:rPr>
              <a:t>   {   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en-US" altLang="zh-CN" kern="0" dirty="0">
                <a:solidFill>
                  <a:srgbClr val="990099"/>
                </a:solidFill>
              </a:rPr>
              <a:t> = </a:t>
            </a:r>
            <a:r>
              <a:rPr lang="en-US" altLang="zh-CN" kern="0" dirty="0" err="1">
                <a:solidFill>
                  <a:srgbClr val="990099"/>
                </a:solidFill>
              </a:rPr>
              <a:t>ptopo</a:t>
            </a:r>
            <a:r>
              <a:rPr lang="en-US" altLang="zh-CN" kern="0" dirty="0">
                <a:solidFill>
                  <a:srgbClr val="990099"/>
                </a:solidFill>
              </a:rPr>
              <a:t>[t];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p=</a:t>
            </a:r>
            <a:r>
              <a:rPr lang="en-US" altLang="zh-CN" kern="0" dirty="0" err="1"/>
              <a:t>paoe</a:t>
            </a:r>
            <a:r>
              <a:rPr lang="en-US" altLang="zh-CN" kern="0" dirty="0"/>
              <a:t>-&gt;</a:t>
            </a:r>
            <a:r>
              <a:rPr lang="en-US" altLang="zh-CN" kern="0" dirty="0" err="1"/>
              <a:t>vexs</a:t>
            </a:r>
            <a:r>
              <a:rPr lang="en-US" altLang="zh-CN" kern="0" dirty="0"/>
              <a:t>[</a:t>
            </a:r>
            <a:r>
              <a:rPr lang="en-US" altLang="zh-CN" kern="0" dirty="0" err="1"/>
              <a:t>i</a:t>
            </a:r>
            <a:r>
              <a:rPr lang="en-US" altLang="zh-CN" kern="0" dirty="0"/>
              <a:t>].</a:t>
            </a:r>
            <a:r>
              <a:rPr lang="en-US" altLang="zh-CN" kern="0" dirty="0" err="1"/>
              <a:t>edgelist</a:t>
            </a:r>
            <a:r>
              <a:rPr lang="en-US" altLang="zh-CN" kern="0" dirty="0"/>
              <a:t>;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for( ;  p!=Null;  p=p-&gt;</a:t>
            </a:r>
            <a:r>
              <a:rPr lang="en-US" altLang="zh-CN" kern="0" dirty="0" err="1"/>
              <a:t>nextedge</a:t>
            </a:r>
            <a:r>
              <a:rPr lang="en-US" altLang="zh-CN" kern="0" dirty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j=p-&gt;</a:t>
            </a:r>
            <a:r>
              <a:rPr lang="en-US" altLang="zh-CN" kern="0" dirty="0" err="1"/>
              <a:t>endvex</a:t>
            </a:r>
            <a:r>
              <a:rPr lang="en-US" altLang="zh-CN" kern="0" dirty="0"/>
              <a:t>;  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if( </a:t>
            </a:r>
            <a:r>
              <a:rPr lang="en-US" altLang="zh-CN" kern="0" dirty="0">
                <a:solidFill>
                  <a:srgbClr val="990099"/>
                </a:solidFill>
              </a:rPr>
              <a:t>le[</a:t>
            </a:r>
            <a:r>
              <a:rPr lang="en-US" altLang="zh-CN" kern="0" dirty="0" err="1">
                <a:solidFill>
                  <a:srgbClr val="990099"/>
                </a:solidFill>
              </a:rPr>
              <a:t>i</a:t>
            </a:r>
            <a:r>
              <a:rPr lang="en-US" altLang="zh-CN" kern="0" dirty="0">
                <a:solidFill>
                  <a:srgbClr val="990099"/>
                </a:solidFill>
              </a:rPr>
              <a:t>] </a:t>
            </a:r>
            <a:r>
              <a:rPr lang="en-US" altLang="zh-CN" b="1" kern="0" dirty="0">
                <a:solidFill>
                  <a:srgbClr val="990099"/>
                </a:solidFill>
              </a:rPr>
              <a:t>&gt;</a:t>
            </a:r>
            <a:r>
              <a:rPr lang="en-US" altLang="zh-CN" kern="0" dirty="0">
                <a:solidFill>
                  <a:srgbClr val="990099"/>
                </a:solidFill>
              </a:rPr>
              <a:t> </a:t>
            </a:r>
            <a:r>
              <a:rPr lang="en-US" altLang="zh-CN" kern="0" dirty="0">
                <a:solidFill>
                  <a:srgbClr val="0000CC"/>
                </a:solidFill>
              </a:rPr>
              <a:t>le[ j] - p-&gt;weight</a:t>
            </a:r>
            <a:r>
              <a:rPr lang="en-US" altLang="zh-CN" kern="0" dirty="0">
                <a:solidFill>
                  <a:srgbClr val="990099"/>
                </a:solidFill>
              </a:rPr>
              <a:t> </a:t>
            </a:r>
            <a:r>
              <a:rPr lang="en-US" altLang="zh-CN" kern="0" dirty="0"/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     le[</a:t>
            </a:r>
            <a:r>
              <a:rPr lang="en-US" altLang="zh-CN" kern="0" dirty="0" err="1"/>
              <a:t>i</a:t>
            </a:r>
            <a:r>
              <a:rPr lang="en-US" altLang="zh-CN" kern="0" dirty="0"/>
              <a:t>] = le[ j] - p-&gt;weight;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r>
              <a:rPr lang="en-US" altLang="zh-CN" kern="0" dirty="0">
                <a:solidFill>
                  <a:srgbClr val="990099"/>
                </a:solidFill>
              </a:rPr>
              <a:t>}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}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05200" y="3841557"/>
            <a:ext cx="56388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6600"/>
                </a:solidFill>
              </a:rPr>
              <a:t>// </a:t>
            </a:r>
            <a:r>
              <a:rPr lang="en-US" altLang="zh-CN" kern="0" dirty="0" err="1">
                <a:solidFill>
                  <a:srgbClr val="006600"/>
                </a:solidFill>
              </a:rPr>
              <a:t>i</a:t>
            </a:r>
            <a:r>
              <a:rPr lang="en-US" altLang="zh-CN" kern="0" dirty="0">
                <a:solidFill>
                  <a:srgbClr val="006600"/>
                </a:solidFill>
              </a:rPr>
              <a:t>: </a:t>
            </a:r>
            <a:r>
              <a:rPr lang="zh-CN" altLang="en-US" sz="2600" kern="0" dirty="0">
                <a:solidFill>
                  <a:srgbClr val="006600"/>
                </a:solidFill>
              </a:rPr>
              <a:t>起点</a:t>
            </a:r>
            <a:r>
              <a:rPr lang="en-US" altLang="zh-CN" sz="2600" kern="0" dirty="0">
                <a:solidFill>
                  <a:srgbClr val="006600"/>
                </a:solidFill>
              </a:rPr>
              <a:t>, </a:t>
            </a:r>
            <a:r>
              <a:rPr lang="en-US" altLang="zh-CN" kern="0" dirty="0">
                <a:solidFill>
                  <a:srgbClr val="006600"/>
                </a:solidFill>
              </a:rPr>
              <a:t>j: </a:t>
            </a:r>
            <a:r>
              <a:rPr lang="zh-CN" altLang="en-US" sz="2600" kern="0" dirty="0">
                <a:solidFill>
                  <a:srgbClr val="006600"/>
                </a:solidFill>
              </a:rPr>
              <a:t>终点</a:t>
            </a:r>
            <a:r>
              <a:rPr lang="en-US" altLang="zh-CN" sz="2600" kern="0" dirty="0">
                <a:solidFill>
                  <a:srgbClr val="006600"/>
                </a:solidFill>
              </a:rPr>
              <a:t>, </a:t>
            </a:r>
            <a:r>
              <a:rPr lang="zh-CN" altLang="en-US" sz="2600" kern="0" dirty="0">
                <a:solidFill>
                  <a:srgbClr val="006600"/>
                </a:solidFill>
              </a:rPr>
              <a:t>边：</a:t>
            </a:r>
            <a:r>
              <a:rPr lang="en-US" altLang="zh-CN" kern="0" dirty="0">
                <a:solidFill>
                  <a:srgbClr val="006600"/>
                </a:solidFill>
              </a:rPr>
              <a:t>&lt;</a:t>
            </a:r>
            <a:r>
              <a:rPr lang="en-US" altLang="zh-CN" kern="0" dirty="0" err="1">
                <a:solidFill>
                  <a:srgbClr val="006600"/>
                </a:solidFill>
              </a:rPr>
              <a:t>vi,vj</a:t>
            </a:r>
            <a:r>
              <a:rPr lang="en-US" altLang="zh-CN" kern="0" dirty="0">
                <a:solidFill>
                  <a:srgbClr val="006600"/>
                </a:solidFill>
              </a:rPr>
              <a:t>&gt;</a:t>
            </a:r>
            <a:endParaRPr lang="zh-CN" altLang="en-US" dirty="0">
              <a:solidFill>
                <a:srgbClr val="006600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1752600" y="4876800"/>
            <a:ext cx="3886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5486400" y="4870800"/>
            <a:ext cx="3657600" cy="59247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 le[</a:t>
            </a:r>
            <a:r>
              <a:rPr lang="en-US" altLang="zh-CN" sz="2600" kern="0" dirty="0" err="1">
                <a:solidFill>
                  <a:srgbClr val="C00000"/>
                </a:solidFill>
              </a:rPr>
              <a:t>i</a:t>
            </a:r>
            <a:r>
              <a:rPr lang="en-US" altLang="zh-CN" sz="2600" kern="0" dirty="0">
                <a:solidFill>
                  <a:srgbClr val="C00000"/>
                </a:solidFill>
              </a:rPr>
              <a:t>]</a:t>
            </a:r>
            <a:r>
              <a:rPr lang="zh-CN" altLang="en-US" sz="2600" kern="0" dirty="0">
                <a:solidFill>
                  <a:srgbClr val="C00000"/>
                </a:solidFill>
              </a:rPr>
              <a:t>是否需要修改？</a:t>
            </a:r>
            <a:endParaRPr lang="en-US" altLang="zh-CN" sz="2600" kern="0" dirty="0">
              <a:solidFill>
                <a:srgbClr val="C000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67000" y="5562600"/>
            <a:ext cx="6477000" cy="97257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</a:t>
            </a:r>
            <a:r>
              <a:rPr lang="zh-CN" altLang="en-US" sz="2600" kern="0" dirty="0">
                <a:solidFill>
                  <a:schemeClr val="bg1"/>
                </a:solidFill>
              </a:rPr>
              <a:t>调整规则：若</a:t>
            </a:r>
            <a:r>
              <a:rPr lang="en-US" altLang="zh-CN" sz="2600" kern="0" dirty="0">
                <a:solidFill>
                  <a:schemeClr val="bg1"/>
                </a:solidFill>
              </a:rPr>
              <a:t>le[</a:t>
            </a:r>
            <a:r>
              <a:rPr lang="en-US" altLang="zh-CN" sz="2600" kern="0" dirty="0" err="1">
                <a:solidFill>
                  <a:schemeClr val="bg1"/>
                </a:solidFill>
              </a:rPr>
              <a:t>i</a:t>
            </a:r>
            <a:r>
              <a:rPr lang="en-US" altLang="zh-CN" sz="2600" kern="0" dirty="0">
                <a:solidFill>
                  <a:schemeClr val="bg1"/>
                </a:solidFill>
              </a:rPr>
              <a:t>]</a:t>
            </a:r>
            <a:r>
              <a:rPr lang="zh-CN" altLang="en-US" sz="2600" kern="0" dirty="0">
                <a:solidFill>
                  <a:schemeClr val="bg1"/>
                </a:solidFill>
              </a:rPr>
              <a:t>能变小，则立即变小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600" kern="0" dirty="0">
                <a:solidFill>
                  <a:schemeClr val="bg1"/>
                </a:solidFill>
              </a:rPr>
              <a:t> le( </a:t>
            </a:r>
            <a:r>
              <a:rPr lang="en-US" altLang="zh-CN" sz="2600" kern="0" dirty="0" err="1">
                <a:solidFill>
                  <a:srgbClr val="FF6600"/>
                </a:solidFill>
              </a:rPr>
              <a:t>i</a:t>
            </a:r>
            <a:r>
              <a:rPr lang="en-US" altLang="zh-CN" sz="2600" kern="0" dirty="0">
                <a:solidFill>
                  <a:schemeClr val="bg1"/>
                </a:solidFill>
              </a:rPr>
              <a:t>)= min{le(j) - weight&lt;</a:t>
            </a:r>
            <a:r>
              <a:rPr lang="en-US" altLang="zh-CN" sz="2600" kern="0" dirty="0">
                <a:solidFill>
                  <a:srgbClr val="FF6600"/>
                </a:solidFill>
              </a:rPr>
              <a:t>vi</a:t>
            </a:r>
            <a:r>
              <a:rPr lang="en-US" altLang="zh-CN" sz="2600" kern="0" dirty="0">
                <a:solidFill>
                  <a:schemeClr val="bg1"/>
                </a:solidFill>
              </a:rPr>
              <a:t>, </a:t>
            </a:r>
            <a:r>
              <a:rPr lang="en-US" altLang="zh-CN" sz="2600" kern="0" dirty="0" err="1">
                <a:solidFill>
                  <a:schemeClr val="bg1"/>
                </a:solidFill>
              </a:rPr>
              <a:t>vj</a:t>
            </a:r>
            <a:r>
              <a:rPr lang="en-US" altLang="zh-CN" sz="2600" kern="0" dirty="0">
                <a:solidFill>
                  <a:schemeClr val="bg1"/>
                </a:solidFill>
              </a:rPr>
              <a:t>&gt; }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53000" y="2836530"/>
            <a:ext cx="363112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//p</a:t>
            </a:r>
            <a:r>
              <a:rPr lang="zh-CN" altLang="en-US" sz="2600" kern="0" dirty="0">
                <a:solidFill>
                  <a:srgbClr val="990099"/>
                </a:solidFill>
              </a:rPr>
              <a:t>：</a:t>
            </a:r>
            <a:r>
              <a:rPr lang="en-US" altLang="zh-CN" sz="2600" kern="0" dirty="0" err="1">
                <a:solidFill>
                  <a:srgbClr val="990099"/>
                </a:solidFill>
              </a:rPr>
              <a:t>i</a:t>
            </a:r>
            <a:r>
              <a:rPr lang="zh-CN" altLang="en-US" sz="2600" kern="0" dirty="0">
                <a:solidFill>
                  <a:srgbClr val="990099"/>
                </a:solidFill>
              </a:rPr>
              <a:t>的出边表的头指针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382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5715000" y="3352800"/>
            <a:ext cx="339067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遍历</a:t>
            </a:r>
            <a:r>
              <a:rPr lang="en-US" altLang="zh-CN" sz="2600" kern="0" dirty="0" err="1">
                <a:solidFill>
                  <a:srgbClr val="990099"/>
                </a:solidFill>
              </a:rPr>
              <a:t>i</a:t>
            </a:r>
            <a:r>
              <a:rPr lang="zh-CN" altLang="en-US" sz="2600" kern="0" dirty="0">
                <a:solidFill>
                  <a:srgbClr val="990099"/>
                </a:solidFill>
              </a:rPr>
              <a:t>的出边表</a:t>
            </a:r>
            <a:r>
              <a:rPr lang="en-US" altLang="zh-CN" sz="2600" kern="0" dirty="0">
                <a:solidFill>
                  <a:srgbClr val="990099"/>
                </a:solidFill>
              </a:rPr>
              <a:t>,</a:t>
            </a:r>
            <a:r>
              <a:rPr lang="zh-CN" altLang="en-US" sz="2600" kern="0" dirty="0">
                <a:solidFill>
                  <a:srgbClr val="990099"/>
                </a:solidFill>
              </a:rPr>
              <a:t>调</a:t>
            </a:r>
            <a:r>
              <a:rPr lang="en-US" altLang="zh-CN" sz="2600" kern="0" dirty="0">
                <a:solidFill>
                  <a:srgbClr val="990099"/>
                </a:solidFill>
              </a:rPr>
              <a:t>le[</a:t>
            </a:r>
            <a:r>
              <a:rPr lang="en-US" altLang="zh-CN" sz="2600" kern="0" dirty="0" err="1">
                <a:solidFill>
                  <a:srgbClr val="990099"/>
                </a:solidFill>
              </a:rPr>
              <a:t>i</a:t>
            </a:r>
            <a:r>
              <a:rPr lang="en-US" altLang="zh-CN" sz="2600" kern="0" dirty="0">
                <a:solidFill>
                  <a:srgbClr val="990099"/>
                </a:solidFill>
              </a:rPr>
              <a:t>]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990600"/>
            <a:ext cx="3810000" cy="18528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逆拓扑序</a:t>
            </a:r>
            <a:r>
              <a:rPr lang="en-US" altLang="zh-CN" sz="2600" kern="0" dirty="0">
                <a:solidFill>
                  <a:srgbClr val="0000CC"/>
                </a:solidFill>
              </a:rPr>
              <a:t>,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  </a:t>
            </a:r>
            <a:r>
              <a:rPr lang="zh-CN" altLang="en-US" sz="2600" kern="0" dirty="0">
                <a:solidFill>
                  <a:srgbClr val="0000CC"/>
                </a:solidFill>
              </a:rPr>
              <a:t>利用</a:t>
            </a:r>
            <a:r>
              <a:rPr lang="zh-CN" altLang="en-US" sz="2600" kern="0" dirty="0">
                <a:solidFill>
                  <a:srgbClr val="C00000"/>
                </a:solidFill>
              </a:rPr>
              <a:t>所有出边终点</a:t>
            </a:r>
            <a:r>
              <a:rPr lang="zh-CN" altLang="en-US" sz="2600" kern="0" dirty="0">
                <a:solidFill>
                  <a:srgbClr val="0000CC"/>
                </a:solidFill>
              </a:rPr>
              <a:t>的</a:t>
            </a:r>
            <a:r>
              <a:rPr lang="en-US" altLang="zh-CN" sz="2600" kern="0" dirty="0">
                <a:solidFill>
                  <a:srgbClr val="0000CC"/>
                </a:solidFill>
              </a:rPr>
              <a:t>le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/>
              <a:buChar char="à"/>
            </a:pP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遍历每</a:t>
            </a: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1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条出边，</a:t>
            </a:r>
            <a:endParaRPr lang="en-US" altLang="zh-CN" sz="2600" kern="0" dirty="0">
              <a:solidFill>
                <a:srgbClr val="008000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   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用终点</a:t>
            </a: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le</a:t>
            </a:r>
            <a:r>
              <a:rPr lang="zh-CN" altLang="en-US" sz="2600" kern="0" dirty="0">
                <a:solidFill>
                  <a:srgbClr val="008000"/>
                </a:solidFill>
                <a:sym typeface="Wingdings" pitchFamily="2" charset="2"/>
              </a:rPr>
              <a:t>，调整起点</a:t>
            </a:r>
            <a:r>
              <a:rPr lang="en-US" altLang="zh-CN" sz="2600" kern="0" dirty="0">
                <a:solidFill>
                  <a:srgbClr val="008000"/>
                </a:solidFill>
                <a:sym typeface="Wingdings" pitchFamily="2" charset="2"/>
              </a:rPr>
              <a:t>le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 animBg="1"/>
      <p:bldP spid="35" grpId="0"/>
      <p:bldP spid="36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 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1. </a:t>
            </a:r>
            <a:r>
              <a:rPr lang="zh-CN" altLang="en-US" sz="3200" kern="0" dirty="0">
                <a:latin typeface="+mn-lt"/>
              </a:rPr>
              <a:t>关键路径的定义、意义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2. </a:t>
            </a:r>
            <a:r>
              <a:rPr lang="zh-CN" altLang="en-US" sz="3200" kern="0" dirty="0">
                <a:latin typeface="+mn-lt"/>
              </a:rPr>
              <a:t>关键路径算法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24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1. </a:t>
            </a:r>
            <a:r>
              <a:rPr lang="zh-CN" altLang="en-US" sz="3200" kern="0" dirty="0">
                <a:latin typeface="+mn-lt"/>
              </a:rPr>
              <a:t>关键路径程序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5410200" y="312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5592000" y="403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0" name="直接连接符 28"/>
          <p:cNvCxnSpPr>
            <a:cxnSpLocks noChangeShapeType="1"/>
            <a:stCxn id="70" idx="6"/>
            <a:endCxn id="59" idx="2"/>
          </p:cNvCxnSpPr>
          <p:nvPr/>
        </p:nvCxnSpPr>
        <p:spPr bwMode="auto">
          <a:xfrm>
            <a:off x="4683411" y="4190147"/>
            <a:ext cx="908589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5562600" y="505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811200" y="4191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3" name="直接连接符 28"/>
          <p:cNvCxnSpPr>
            <a:cxnSpLocks noChangeShapeType="1"/>
            <a:stCxn id="61" idx="6"/>
            <a:endCxn id="62" idx="3"/>
          </p:cNvCxnSpPr>
          <p:nvPr/>
        </p:nvCxnSpPr>
        <p:spPr bwMode="auto">
          <a:xfrm flipV="1">
            <a:off x="6066600" y="4621191"/>
            <a:ext cx="818409" cy="6894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4" name="直接连接符 28"/>
          <p:cNvCxnSpPr>
            <a:cxnSpLocks noChangeShapeType="1"/>
            <a:stCxn id="59" idx="6"/>
            <a:endCxn id="62" idx="2"/>
          </p:cNvCxnSpPr>
          <p:nvPr/>
        </p:nvCxnSpPr>
        <p:spPr bwMode="auto">
          <a:xfrm>
            <a:off x="6096000" y="4290600"/>
            <a:ext cx="715200" cy="152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858000" y="30999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66" name="直接连接符 28"/>
          <p:cNvCxnSpPr>
            <a:cxnSpLocks noChangeShapeType="1"/>
            <a:stCxn id="58" idx="7"/>
            <a:endCxn id="65" idx="2"/>
          </p:cNvCxnSpPr>
          <p:nvPr/>
        </p:nvCxnSpPr>
        <p:spPr bwMode="auto">
          <a:xfrm>
            <a:off x="5840391" y="3198009"/>
            <a:ext cx="1017609" cy="153938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8305800" y="320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68" name="直接连接符 28"/>
          <p:cNvCxnSpPr>
            <a:cxnSpLocks noChangeShapeType="1"/>
            <a:stCxn id="62" idx="6"/>
            <a:endCxn id="73" idx="2"/>
          </p:cNvCxnSpPr>
          <p:nvPr/>
        </p:nvCxnSpPr>
        <p:spPr bwMode="auto">
          <a:xfrm>
            <a:off x="7315200" y="4443000"/>
            <a:ext cx="685800" cy="1818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69" name="直接连接符 28"/>
          <p:cNvCxnSpPr>
            <a:cxnSpLocks noChangeShapeType="1"/>
            <a:stCxn id="65" idx="6"/>
            <a:endCxn id="67" idx="2"/>
          </p:cNvCxnSpPr>
          <p:nvPr/>
        </p:nvCxnSpPr>
        <p:spPr bwMode="auto">
          <a:xfrm>
            <a:off x="7362000" y="3351947"/>
            <a:ext cx="943800" cy="100453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179411" y="393814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ok</a:t>
            </a:r>
          </a:p>
        </p:txBody>
      </p:sp>
      <p:cxnSp>
        <p:nvCxnSpPr>
          <p:cNvPr id="71" name="直接连接符 28"/>
          <p:cNvCxnSpPr>
            <a:cxnSpLocks noChangeShapeType="1"/>
            <a:stCxn id="70" idx="7"/>
            <a:endCxn id="58" idx="2"/>
          </p:cNvCxnSpPr>
          <p:nvPr/>
        </p:nvCxnSpPr>
        <p:spPr bwMode="auto">
          <a:xfrm flipV="1">
            <a:off x="4609602" y="3376200"/>
            <a:ext cx="800598" cy="635756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cxnSp>
        <p:nvCxnSpPr>
          <p:cNvPr id="72" name="直接连接符 71"/>
          <p:cNvCxnSpPr>
            <a:cxnSpLocks noChangeShapeType="1"/>
            <a:stCxn id="70" idx="5"/>
            <a:endCxn id="61" idx="2"/>
          </p:cNvCxnSpPr>
          <p:nvPr/>
        </p:nvCxnSpPr>
        <p:spPr bwMode="auto">
          <a:xfrm>
            <a:off x="4609602" y="4368338"/>
            <a:ext cx="952998" cy="94226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8001000" y="437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74" name="直接连接符 28"/>
          <p:cNvCxnSpPr>
            <a:cxnSpLocks noChangeShapeType="1"/>
            <a:stCxn id="73" idx="7"/>
            <a:endCxn id="67" idx="4"/>
          </p:cNvCxnSpPr>
          <p:nvPr/>
        </p:nvCxnSpPr>
        <p:spPr bwMode="auto">
          <a:xfrm flipV="1">
            <a:off x="8431191" y="3704400"/>
            <a:ext cx="126609" cy="742209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矩形 74"/>
          <p:cNvSpPr/>
          <p:nvPr/>
        </p:nvSpPr>
        <p:spPr>
          <a:xfrm>
            <a:off x="3886200" y="3429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990099"/>
                </a:solidFill>
              </a:rPr>
              <a:t>源点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4648200" y="31557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00600" y="3689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977183" y="44511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019800" y="45273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196383" y="3841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10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943600" y="2698557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153400" y="37653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5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491783" y="2850957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2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164989" y="2721858"/>
            <a:ext cx="113141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990099"/>
                </a:solidFill>
              </a:rPr>
              <a:t>汇点</a:t>
            </a:r>
          </a:p>
        </p:txBody>
      </p:sp>
      <p:cxnSp>
        <p:nvCxnSpPr>
          <p:cNvPr id="85" name="直接连接符 28"/>
          <p:cNvCxnSpPr>
            <a:cxnSpLocks noChangeShapeType="1"/>
          </p:cNvCxnSpPr>
          <p:nvPr/>
        </p:nvCxnSpPr>
        <p:spPr bwMode="auto">
          <a:xfrm>
            <a:off x="4724400" y="4342547"/>
            <a:ext cx="908589" cy="100453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6" name="直接连接符 28"/>
          <p:cNvCxnSpPr>
            <a:cxnSpLocks noChangeShapeType="1"/>
          </p:cNvCxnSpPr>
          <p:nvPr/>
        </p:nvCxnSpPr>
        <p:spPr bwMode="auto">
          <a:xfrm>
            <a:off x="6019800" y="4419600"/>
            <a:ext cx="7620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7" name="直接连接符 28"/>
          <p:cNvCxnSpPr>
            <a:cxnSpLocks noChangeShapeType="1"/>
          </p:cNvCxnSpPr>
          <p:nvPr/>
        </p:nvCxnSpPr>
        <p:spPr bwMode="auto">
          <a:xfrm>
            <a:off x="7315200" y="4572000"/>
            <a:ext cx="685800" cy="1524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8" name="直接连接符 28"/>
          <p:cNvCxnSpPr>
            <a:cxnSpLocks noChangeShapeType="1"/>
          </p:cNvCxnSpPr>
          <p:nvPr/>
        </p:nvCxnSpPr>
        <p:spPr bwMode="auto">
          <a:xfrm>
            <a:off x="4495800" y="4419600"/>
            <a:ext cx="1066800" cy="9906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89" name="直接连接符 28"/>
          <p:cNvCxnSpPr>
            <a:cxnSpLocks noChangeShapeType="1"/>
          </p:cNvCxnSpPr>
          <p:nvPr/>
        </p:nvCxnSpPr>
        <p:spPr bwMode="auto">
          <a:xfrm flipV="1">
            <a:off x="6096000" y="4724400"/>
            <a:ext cx="838200" cy="6858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cxnSp>
        <p:nvCxnSpPr>
          <p:cNvPr id="90" name="直接连接符 28"/>
          <p:cNvCxnSpPr>
            <a:cxnSpLocks noChangeShapeType="1"/>
            <a:stCxn id="73" idx="6"/>
          </p:cNvCxnSpPr>
          <p:nvPr/>
        </p:nvCxnSpPr>
        <p:spPr bwMode="auto">
          <a:xfrm flipV="1">
            <a:off x="8505000" y="3733800"/>
            <a:ext cx="181800" cy="8910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/>
          </a:ln>
        </p:spPr>
      </p:cxnSp>
      <p:sp>
        <p:nvSpPr>
          <p:cNvPr id="91" name="矩形 90"/>
          <p:cNvSpPr/>
          <p:nvPr/>
        </p:nvSpPr>
        <p:spPr>
          <a:xfrm>
            <a:off x="7315200" y="3962400"/>
            <a:ext cx="63991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solidFill>
                  <a:srgbClr val="0000CC"/>
                </a:solidFill>
              </a:rPr>
              <a:t>40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 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P328         </a:t>
            </a:r>
            <a:r>
              <a:rPr lang="zh-CN" altLang="en-US" sz="3200" kern="0" dirty="0">
                <a:latin typeface="+mn-lt"/>
              </a:rPr>
              <a:t>图</a:t>
            </a:r>
            <a:r>
              <a:rPr lang="en-US" altLang="zh-CN" sz="3200" kern="0" dirty="0">
                <a:latin typeface="+mn-lt"/>
              </a:rPr>
              <a:t>9.30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</a:t>
            </a:r>
            <a:r>
              <a:rPr lang="zh-CN" altLang="en-US" sz="3200" kern="0" dirty="0">
                <a:latin typeface="+mn-lt"/>
              </a:rPr>
              <a:t>依次计算：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拓扑序列，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事件的最早发生时间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</a:rPr>
              <a:t>ee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事件的最晚发生时间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le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活动的最早开工事件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e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                   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活动的最晚开工时间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l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</a:t>
            </a:r>
            <a:r>
              <a:rPr lang="zh-CN" altLang="en-US" sz="3200" kern="0" dirty="0">
                <a:latin typeface="+mn-lt"/>
              </a:rPr>
              <a:t>最终给出：图</a:t>
            </a:r>
            <a:r>
              <a:rPr lang="en-US" altLang="zh-CN" sz="3200" kern="0" dirty="0">
                <a:latin typeface="+mn-lt"/>
              </a:rPr>
              <a:t>9.30</a:t>
            </a:r>
            <a:r>
              <a:rPr lang="zh-CN" altLang="en-US" sz="3200" kern="0" dirty="0">
                <a:latin typeface="+mn-lt"/>
              </a:rPr>
              <a:t>中</a:t>
            </a:r>
            <a:r>
              <a:rPr lang="en-US" altLang="zh-CN" sz="3200" kern="0" dirty="0">
                <a:latin typeface="+mn-lt"/>
              </a:rPr>
              <a:t>AOE</a:t>
            </a:r>
            <a:r>
              <a:rPr lang="zh-CN" altLang="en-US" sz="3200" kern="0" dirty="0">
                <a:latin typeface="+mn-lt"/>
              </a:rPr>
              <a:t>网的关键路径。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无向图：邻接矩阵表示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22532" name="Oval 30"/>
          <p:cNvSpPr>
            <a:spLocks noChangeArrowheads="1"/>
          </p:cNvSpPr>
          <p:nvPr/>
        </p:nvSpPr>
        <p:spPr bwMode="auto">
          <a:xfrm>
            <a:off x="68580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2533" name="Oval 30"/>
          <p:cNvSpPr>
            <a:spLocks noChangeArrowheads="1"/>
          </p:cNvSpPr>
          <p:nvPr/>
        </p:nvSpPr>
        <p:spPr bwMode="auto">
          <a:xfrm>
            <a:off x="8153400" y="16764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2534" name="Oval 30"/>
          <p:cNvSpPr>
            <a:spLocks noChangeArrowheads="1"/>
          </p:cNvSpPr>
          <p:nvPr/>
        </p:nvSpPr>
        <p:spPr bwMode="auto">
          <a:xfrm>
            <a:off x="69342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2535" name="直接连接符 15"/>
          <p:cNvCxnSpPr>
            <a:cxnSpLocks noChangeShapeType="1"/>
            <a:stCxn id="22533" idx="5"/>
            <a:endCxn id="22536" idx="0"/>
          </p:cNvCxnSpPr>
          <p:nvPr/>
        </p:nvCxnSpPr>
        <p:spPr bwMode="auto">
          <a:xfrm rot="5400000">
            <a:off x="8328819" y="2259807"/>
            <a:ext cx="4079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6" name="Oval 30"/>
          <p:cNvSpPr>
            <a:spLocks noChangeArrowheads="1"/>
          </p:cNvSpPr>
          <p:nvPr/>
        </p:nvSpPr>
        <p:spPr bwMode="auto">
          <a:xfrm>
            <a:off x="8229600" y="25146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2537" name="直接连接符 28"/>
          <p:cNvCxnSpPr>
            <a:cxnSpLocks noChangeShapeType="1"/>
            <a:stCxn id="22533" idx="2"/>
            <a:endCxn id="22532" idx="6"/>
          </p:cNvCxnSpPr>
          <p:nvPr/>
        </p:nvCxnSpPr>
        <p:spPr bwMode="auto">
          <a:xfrm rot="10800000">
            <a:off x="7361238" y="19288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8" name="直接连接符 32"/>
          <p:cNvCxnSpPr>
            <a:cxnSpLocks noChangeShapeType="1"/>
            <a:stCxn id="22534" idx="1"/>
            <a:endCxn id="22532" idx="4"/>
          </p:cNvCxnSpPr>
          <p:nvPr/>
        </p:nvCxnSpPr>
        <p:spPr bwMode="auto">
          <a:xfrm rot="5400000" flipH="1" flipV="1">
            <a:off x="6854825" y="2332038"/>
            <a:ext cx="4079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539" name="直接连接符 32"/>
          <p:cNvCxnSpPr>
            <a:cxnSpLocks noChangeShapeType="1"/>
            <a:stCxn id="22536" idx="2"/>
            <a:endCxn id="22534" idx="6"/>
          </p:cNvCxnSpPr>
          <p:nvPr/>
        </p:nvCxnSpPr>
        <p:spPr bwMode="auto">
          <a:xfrm rot="10800000">
            <a:off x="7437438" y="27670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39624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2576" name="直接连接符 53"/>
          <p:cNvCxnSpPr>
            <a:cxnSpLocks noChangeShapeType="1"/>
            <a:stCxn id="22533" idx="3"/>
            <a:endCxn id="22534" idx="7"/>
          </p:cNvCxnSpPr>
          <p:nvPr/>
        </p:nvCxnSpPr>
        <p:spPr bwMode="auto">
          <a:xfrm rot="5400000">
            <a:off x="7554913" y="1916113"/>
            <a:ext cx="4810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7239000" y="4953000"/>
            <a:ext cx="2438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Rectangle 12"/>
          <p:cNvSpPr txBox="1">
            <a:spLocks noChangeArrowheads="1"/>
          </p:cNvSpPr>
          <p:nvPr/>
        </p:nvSpPr>
        <p:spPr bwMode="auto">
          <a:xfrm>
            <a:off x="304800" y="4398962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列中，元素之和</a:t>
            </a:r>
            <a:endParaRPr lang="en-US" altLang="zh-CN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579" name="下箭头 21"/>
          <p:cNvSpPr>
            <a:spLocks noChangeArrowheads="1"/>
          </p:cNvSpPr>
          <p:nvPr/>
        </p:nvSpPr>
        <p:spPr bwMode="auto">
          <a:xfrm>
            <a:off x="1524000" y="4038600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2580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482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6482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/>
        </p:nvGraphicFramePr>
        <p:xfrm>
          <a:off x="46482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6482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: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</p:txBody>
      </p:sp>
      <p:sp>
        <p:nvSpPr>
          <p:cNvPr id="55" name="Rectangle 12"/>
          <p:cNvSpPr txBox="1">
            <a:spLocks noChangeArrowheads="1"/>
          </p:cNvSpPr>
          <p:nvPr/>
        </p:nvSpPr>
        <p:spPr bwMode="auto">
          <a:xfrm>
            <a:off x="304800" y="4419600"/>
            <a:ext cx="37338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的出度、入度？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的行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</a:t>
            </a:r>
            <a:r>
              <a:rPr lang="en-US" altLang="zh-CN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的列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元素之和</a:t>
            </a:r>
            <a:endParaRPr lang="en-US" altLang="zh-CN" kern="0" dirty="0"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有向图：邻接矩阵表示</a:t>
            </a:r>
          </a:p>
        </p:txBody>
      </p:sp>
      <p:sp>
        <p:nvSpPr>
          <p:cNvPr id="23557" name="Oval 30"/>
          <p:cNvSpPr>
            <a:spLocks noChangeArrowheads="1"/>
          </p:cNvSpPr>
          <p:nvPr/>
        </p:nvSpPr>
        <p:spPr bwMode="auto">
          <a:xfrm>
            <a:off x="6507163" y="17526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3558" name="Oval 30"/>
          <p:cNvSpPr>
            <a:spLocks noChangeArrowheads="1"/>
          </p:cNvSpPr>
          <p:nvPr/>
        </p:nvSpPr>
        <p:spPr bwMode="auto">
          <a:xfrm>
            <a:off x="7802563" y="176688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3559" name="Oval 30"/>
          <p:cNvSpPr>
            <a:spLocks noChangeArrowheads="1"/>
          </p:cNvSpPr>
          <p:nvPr/>
        </p:nvSpPr>
        <p:spPr bwMode="auto">
          <a:xfrm>
            <a:off x="69643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3560" name="Oval 30"/>
          <p:cNvSpPr>
            <a:spLocks noChangeArrowheads="1"/>
          </p:cNvSpPr>
          <p:nvPr/>
        </p:nvSpPr>
        <p:spPr bwMode="auto">
          <a:xfrm>
            <a:off x="8259763" y="2590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3561" name="直接箭头连接符 33"/>
          <p:cNvCxnSpPr>
            <a:cxnSpLocks noChangeShapeType="1"/>
            <a:stCxn id="23558" idx="2"/>
            <a:endCxn id="23557" idx="6"/>
          </p:cNvCxnSpPr>
          <p:nvPr/>
        </p:nvCxnSpPr>
        <p:spPr bwMode="auto">
          <a:xfrm rot="10800000">
            <a:off x="7010400" y="2003425"/>
            <a:ext cx="7921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2" name="直接箭头连接符 34"/>
          <p:cNvCxnSpPr>
            <a:cxnSpLocks noChangeShapeType="1"/>
            <a:stCxn id="23560" idx="0"/>
            <a:endCxn id="23558" idx="5"/>
          </p:cNvCxnSpPr>
          <p:nvPr/>
        </p:nvCxnSpPr>
        <p:spPr bwMode="auto">
          <a:xfrm rot="16200000" flipV="1">
            <a:off x="8174832" y="2255043"/>
            <a:ext cx="393700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3" name="直接箭头连接符 35"/>
          <p:cNvCxnSpPr>
            <a:cxnSpLocks noChangeShapeType="1"/>
            <a:stCxn id="23557" idx="5"/>
            <a:endCxn id="23559" idx="0"/>
          </p:cNvCxnSpPr>
          <p:nvPr/>
        </p:nvCxnSpPr>
        <p:spPr bwMode="auto">
          <a:xfrm rot="16200000" flipH="1">
            <a:off x="6872288" y="2247900"/>
            <a:ext cx="407987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4" name="直接箭头连接符 36"/>
          <p:cNvCxnSpPr>
            <a:cxnSpLocks noChangeShapeType="1"/>
            <a:stCxn id="23558" idx="3"/>
            <a:endCxn id="23559" idx="7"/>
          </p:cNvCxnSpPr>
          <p:nvPr/>
        </p:nvCxnSpPr>
        <p:spPr bwMode="auto">
          <a:xfrm rot="5400000">
            <a:off x="7401719" y="2189956"/>
            <a:ext cx="466725" cy="481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3565" name="直接箭头连接符 37"/>
          <p:cNvCxnSpPr>
            <a:cxnSpLocks noChangeShapeType="1"/>
            <a:stCxn id="23559" idx="6"/>
            <a:endCxn id="23560" idx="2"/>
          </p:cNvCxnSpPr>
          <p:nvPr/>
        </p:nvCxnSpPr>
        <p:spPr bwMode="auto">
          <a:xfrm>
            <a:off x="7467600" y="2841625"/>
            <a:ext cx="792163" cy="15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24300" y="31242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602" name="下箭头 55"/>
          <p:cNvSpPr>
            <a:spLocks noChangeArrowheads="1"/>
          </p:cNvSpPr>
          <p:nvPr/>
        </p:nvSpPr>
        <p:spPr bwMode="auto">
          <a:xfrm>
            <a:off x="1524000" y="40592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50292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438400" y="2171700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4610100" y="3733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610100" y="42672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10100" y="4876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4610100" y="54403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1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191000" y="33528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带权图：邻接矩阵表示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52525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28" name="Rectangle 12"/>
          <p:cNvSpPr txBox="1">
            <a:spLocks noChangeArrowheads="1"/>
          </p:cNvSpPr>
          <p:nvPr/>
        </p:nvSpPr>
        <p:spPr bwMode="auto">
          <a:xfrm>
            <a:off x="660400" y="4572000"/>
            <a:ext cx="205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arcs[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i,j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] =</a:t>
            </a:r>
          </a:p>
        </p:txBody>
      </p:sp>
      <p:sp>
        <p:nvSpPr>
          <p:cNvPr id="29" name="左大括号 28"/>
          <p:cNvSpPr>
            <a:spLocks/>
          </p:cNvSpPr>
          <p:nvPr/>
        </p:nvSpPr>
        <p:spPr bwMode="auto">
          <a:xfrm>
            <a:off x="2489200" y="3962400"/>
            <a:ext cx="269875" cy="2051050"/>
          </a:xfrm>
          <a:prstGeom prst="leftBrace">
            <a:avLst>
              <a:gd name="adj1" fmla="val 8339"/>
              <a:gd name="adj2" fmla="val 50000"/>
            </a:avLst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0" name="Rectangle 12"/>
          <p:cNvSpPr txBox="1">
            <a:spLocks noChangeArrowheads="1"/>
          </p:cNvSpPr>
          <p:nvPr/>
        </p:nvSpPr>
        <p:spPr bwMode="auto">
          <a:xfrm>
            <a:off x="2794000" y="3733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b="1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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200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,</a:t>
            </a:r>
            <a:r>
              <a:rPr lang="en-US" altLang="zh-CN" sz="3200" b="1" kern="0" baseline="-2500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中有边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j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&gt;</a:t>
            </a:r>
          </a:p>
        </p:txBody>
      </p: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2794000" y="4495800"/>
            <a:ext cx="650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6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en-US" altLang="zh-CN" sz="3200" b="1" kern="0" dirty="0">
                <a:solidFill>
                  <a:srgbClr val="C00000"/>
                </a:solidFill>
                <a:latin typeface="Arial" charset="0"/>
                <a:ea typeface="黑体" pitchFamily="2" charset="-122"/>
                <a:sym typeface="Symbol"/>
              </a:rPr>
              <a:t> 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中无边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,v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09600" y="3657600"/>
            <a:ext cx="8280400" cy="2519363"/>
          </a:xfrm>
          <a:prstGeom prst="rect">
            <a:avLst/>
          </a:prstGeom>
          <a:noFill/>
          <a:ln w="28575" algn="ctr">
            <a:solidFill>
              <a:schemeClr val="bg2">
                <a:lumMod val="50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24585" name="Oval 30"/>
          <p:cNvSpPr>
            <a:spLocks noChangeArrowheads="1"/>
          </p:cNvSpPr>
          <p:nvPr/>
        </p:nvSpPr>
        <p:spPr bwMode="auto">
          <a:xfrm>
            <a:off x="4876800" y="19431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586" name="Oval 30"/>
          <p:cNvSpPr>
            <a:spLocks noChangeArrowheads="1"/>
          </p:cNvSpPr>
          <p:nvPr/>
        </p:nvSpPr>
        <p:spPr bwMode="auto">
          <a:xfrm>
            <a:off x="6477000" y="19573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587" name="Oval 30"/>
          <p:cNvSpPr>
            <a:spLocks noChangeArrowheads="1"/>
          </p:cNvSpPr>
          <p:nvPr/>
        </p:nvSpPr>
        <p:spPr bwMode="auto">
          <a:xfrm>
            <a:off x="5334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4588" name="Oval 30"/>
          <p:cNvSpPr>
            <a:spLocks noChangeArrowheads="1"/>
          </p:cNvSpPr>
          <p:nvPr/>
        </p:nvSpPr>
        <p:spPr bwMode="auto">
          <a:xfrm>
            <a:off x="6858000" y="30099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589" name="直接箭头连接符 16"/>
          <p:cNvCxnSpPr>
            <a:cxnSpLocks noChangeShapeType="1"/>
            <a:stCxn id="24586" idx="2"/>
            <a:endCxn id="24585" idx="6"/>
          </p:cNvCxnSpPr>
          <p:nvPr/>
        </p:nvCxnSpPr>
        <p:spPr bwMode="auto">
          <a:xfrm flipH="1" flipV="1">
            <a:off x="5380038" y="2195513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0" name="直接箭头连接符 17"/>
          <p:cNvCxnSpPr>
            <a:cxnSpLocks noChangeShapeType="1"/>
            <a:stCxn id="24588" idx="0"/>
            <a:endCxn id="24586" idx="5"/>
          </p:cNvCxnSpPr>
          <p:nvPr/>
        </p:nvCxnSpPr>
        <p:spPr bwMode="auto">
          <a:xfrm flipH="1" flipV="1">
            <a:off x="6907213" y="2387600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1" name="直接箭头连接符 18"/>
          <p:cNvCxnSpPr>
            <a:cxnSpLocks noChangeShapeType="1"/>
            <a:stCxn id="24585" idx="5"/>
            <a:endCxn id="24587" idx="0"/>
          </p:cNvCxnSpPr>
          <p:nvPr/>
        </p:nvCxnSpPr>
        <p:spPr bwMode="auto">
          <a:xfrm>
            <a:off x="5307013" y="2373313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2" name="直接箭头连接符 19"/>
          <p:cNvCxnSpPr>
            <a:cxnSpLocks noChangeShapeType="1"/>
            <a:stCxn id="24586" idx="3"/>
            <a:endCxn id="24587" idx="7"/>
          </p:cNvCxnSpPr>
          <p:nvPr/>
        </p:nvCxnSpPr>
        <p:spPr bwMode="auto">
          <a:xfrm flipH="1">
            <a:off x="5764213" y="2387600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4593" name="直接箭头连接符 20"/>
          <p:cNvCxnSpPr>
            <a:cxnSpLocks noChangeShapeType="1"/>
            <a:stCxn id="24587" idx="6"/>
            <a:endCxn id="24588" idx="2"/>
          </p:cNvCxnSpPr>
          <p:nvPr/>
        </p:nvCxnSpPr>
        <p:spPr bwMode="auto">
          <a:xfrm>
            <a:off x="5837238" y="3262313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594" name="Text Box 32"/>
          <p:cNvSpPr txBox="1">
            <a:spLocks noChangeArrowheads="1"/>
          </p:cNvSpPr>
          <p:nvPr/>
        </p:nvSpPr>
        <p:spPr bwMode="auto">
          <a:xfrm>
            <a:off x="58674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5" name="Text Box 32"/>
          <p:cNvSpPr txBox="1">
            <a:spLocks noChangeArrowheads="1"/>
          </p:cNvSpPr>
          <p:nvPr/>
        </p:nvSpPr>
        <p:spPr bwMode="auto">
          <a:xfrm>
            <a:off x="708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6" name="Text Box 32"/>
          <p:cNvSpPr txBox="1">
            <a:spLocks noChangeArrowheads="1"/>
          </p:cNvSpPr>
          <p:nvPr/>
        </p:nvSpPr>
        <p:spPr bwMode="auto">
          <a:xfrm>
            <a:off x="57912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7" name="Text Box 32"/>
          <p:cNvSpPr txBox="1">
            <a:spLocks noChangeArrowheads="1"/>
          </p:cNvSpPr>
          <p:nvPr/>
        </p:nvSpPr>
        <p:spPr bwMode="auto">
          <a:xfrm>
            <a:off x="61722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598" name="Text Box 32"/>
          <p:cNvSpPr txBox="1">
            <a:spLocks noChangeArrowheads="1"/>
          </p:cNvSpPr>
          <p:nvPr/>
        </p:nvSpPr>
        <p:spPr bwMode="auto">
          <a:xfrm>
            <a:off x="51054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" name="Rectangle 12"/>
          <p:cNvSpPr txBox="1">
            <a:spLocks noChangeArrowheads="1"/>
          </p:cNvSpPr>
          <p:nvPr/>
        </p:nvSpPr>
        <p:spPr bwMode="auto">
          <a:xfrm>
            <a:off x="2819400" y="5380038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Symbol"/>
              </a:rPr>
              <a:t>0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，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当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==j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4600" name="Oval 30"/>
          <p:cNvSpPr>
            <a:spLocks noChangeArrowheads="1"/>
          </p:cNvSpPr>
          <p:nvPr/>
        </p:nvSpPr>
        <p:spPr bwMode="auto">
          <a:xfrm>
            <a:off x="15240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4601" name="Oval 30"/>
          <p:cNvSpPr>
            <a:spLocks noChangeArrowheads="1"/>
          </p:cNvSpPr>
          <p:nvPr/>
        </p:nvSpPr>
        <p:spPr bwMode="auto">
          <a:xfrm>
            <a:off x="2819400" y="1958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4602" name="Oval 30"/>
          <p:cNvSpPr>
            <a:spLocks noChangeArrowheads="1"/>
          </p:cNvSpPr>
          <p:nvPr/>
        </p:nvSpPr>
        <p:spPr bwMode="auto">
          <a:xfrm>
            <a:off x="16002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4603" name="直接连接符 38"/>
          <p:cNvCxnSpPr>
            <a:cxnSpLocks noChangeShapeType="1"/>
            <a:stCxn id="24601" idx="5"/>
            <a:endCxn id="24604" idx="0"/>
          </p:cNvCxnSpPr>
          <p:nvPr/>
        </p:nvCxnSpPr>
        <p:spPr bwMode="auto">
          <a:xfrm flipH="1">
            <a:off x="3148013" y="23891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4" name="Oval 30"/>
          <p:cNvSpPr>
            <a:spLocks noChangeArrowheads="1"/>
          </p:cNvSpPr>
          <p:nvPr/>
        </p:nvSpPr>
        <p:spPr bwMode="auto">
          <a:xfrm>
            <a:off x="2895600" y="30257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4605" name="直接连接符 28"/>
          <p:cNvCxnSpPr>
            <a:cxnSpLocks noChangeShapeType="1"/>
            <a:stCxn id="24601" idx="2"/>
            <a:endCxn id="24600" idx="6"/>
          </p:cNvCxnSpPr>
          <p:nvPr/>
        </p:nvCxnSpPr>
        <p:spPr bwMode="auto">
          <a:xfrm flipH="1">
            <a:off x="2027238" y="22113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6" name="直接连接符 32"/>
          <p:cNvCxnSpPr>
            <a:cxnSpLocks noChangeShapeType="1"/>
            <a:stCxn id="24602" idx="1"/>
            <a:endCxn id="24600" idx="4"/>
          </p:cNvCxnSpPr>
          <p:nvPr/>
        </p:nvCxnSpPr>
        <p:spPr bwMode="auto">
          <a:xfrm flipV="1">
            <a:off x="1673225" y="24622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7" name="直接连接符 32"/>
          <p:cNvCxnSpPr>
            <a:cxnSpLocks noChangeShapeType="1"/>
            <a:stCxn id="24604" idx="2"/>
            <a:endCxn id="24602" idx="6"/>
          </p:cNvCxnSpPr>
          <p:nvPr/>
        </p:nvCxnSpPr>
        <p:spPr bwMode="auto">
          <a:xfrm flipH="1">
            <a:off x="2103438" y="32781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08" name="直接连接符 43"/>
          <p:cNvCxnSpPr>
            <a:cxnSpLocks noChangeShapeType="1"/>
            <a:stCxn id="24601" idx="3"/>
            <a:endCxn id="24602" idx="7"/>
          </p:cNvCxnSpPr>
          <p:nvPr/>
        </p:nvCxnSpPr>
        <p:spPr bwMode="auto">
          <a:xfrm flipH="1">
            <a:off x="2030413" y="23891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2209800" y="1676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0" name="Text Box 32"/>
          <p:cNvSpPr txBox="1">
            <a:spLocks noChangeArrowheads="1"/>
          </p:cNvSpPr>
          <p:nvPr/>
        </p:nvSpPr>
        <p:spPr bwMode="auto">
          <a:xfrm>
            <a:off x="3276600" y="2400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1" name="Text Box 32"/>
          <p:cNvSpPr txBox="1">
            <a:spLocks noChangeArrowheads="1"/>
          </p:cNvSpPr>
          <p:nvPr/>
        </p:nvSpPr>
        <p:spPr bwMode="auto">
          <a:xfrm>
            <a:off x="2057400" y="2324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2" name="Text Box 32"/>
          <p:cNvSpPr txBox="1">
            <a:spLocks noChangeArrowheads="1"/>
          </p:cNvSpPr>
          <p:nvPr/>
        </p:nvSpPr>
        <p:spPr bwMode="auto">
          <a:xfrm>
            <a:off x="2438400" y="2760663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3" name="Text Box 32"/>
          <p:cNvSpPr txBox="1">
            <a:spLocks noChangeArrowheads="1"/>
          </p:cNvSpPr>
          <p:nvPr/>
        </p:nvSpPr>
        <p:spPr bwMode="auto">
          <a:xfrm>
            <a:off x="1371600" y="2363788"/>
            <a:ext cx="6858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461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  <p:bldP spid="31" grpId="0"/>
      <p:bldP spid="33" grpId="0" animBg="1"/>
      <p:bldP spid="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无向带权图：邻接矩阵表示</a:t>
            </a:r>
          </a:p>
        </p:txBody>
      </p:sp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5605" name="Oval 30"/>
          <p:cNvSpPr>
            <a:spLocks noChangeArrowheads="1"/>
          </p:cNvSpPr>
          <p:nvPr/>
        </p:nvSpPr>
        <p:spPr bwMode="auto">
          <a:xfrm>
            <a:off x="61722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5606" name="Oval 30"/>
          <p:cNvSpPr>
            <a:spLocks noChangeArrowheads="1"/>
          </p:cNvSpPr>
          <p:nvPr/>
        </p:nvSpPr>
        <p:spPr bwMode="auto">
          <a:xfrm>
            <a:off x="7467600" y="128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607" name="Oval 30"/>
          <p:cNvSpPr>
            <a:spLocks noChangeArrowheads="1"/>
          </p:cNvSpPr>
          <p:nvPr/>
        </p:nvSpPr>
        <p:spPr bwMode="auto">
          <a:xfrm>
            <a:off x="62484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5608" name="直接连接符 15"/>
          <p:cNvCxnSpPr>
            <a:cxnSpLocks noChangeShapeType="1"/>
            <a:stCxn id="25606" idx="5"/>
            <a:endCxn id="25609" idx="0"/>
          </p:cNvCxnSpPr>
          <p:nvPr/>
        </p:nvCxnSpPr>
        <p:spPr bwMode="auto">
          <a:xfrm flipH="1">
            <a:off x="7796213" y="1716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9" name="Oval 30"/>
          <p:cNvSpPr>
            <a:spLocks noChangeArrowheads="1"/>
          </p:cNvSpPr>
          <p:nvPr/>
        </p:nvSpPr>
        <p:spPr bwMode="auto">
          <a:xfrm>
            <a:off x="7543800" y="2352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5610" name="直接连接符 28"/>
          <p:cNvCxnSpPr>
            <a:cxnSpLocks noChangeShapeType="1"/>
            <a:stCxn id="25606" idx="2"/>
            <a:endCxn id="25605" idx="6"/>
          </p:cNvCxnSpPr>
          <p:nvPr/>
        </p:nvCxnSpPr>
        <p:spPr bwMode="auto">
          <a:xfrm flipH="1">
            <a:off x="6675438" y="153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1" name="直接连接符 32"/>
          <p:cNvCxnSpPr>
            <a:cxnSpLocks noChangeShapeType="1"/>
            <a:stCxn id="25607" idx="1"/>
            <a:endCxn id="25605" idx="4"/>
          </p:cNvCxnSpPr>
          <p:nvPr/>
        </p:nvCxnSpPr>
        <p:spPr bwMode="auto">
          <a:xfrm flipV="1">
            <a:off x="6321425" y="1789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612" name="直接连接符 32"/>
          <p:cNvCxnSpPr>
            <a:cxnSpLocks noChangeShapeType="1"/>
            <a:stCxn id="25609" idx="2"/>
            <a:endCxn id="25607" idx="6"/>
          </p:cNvCxnSpPr>
          <p:nvPr/>
        </p:nvCxnSpPr>
        <p:spPr bwMode="auto">
          <a:xfrm flipH="1">
            <a:off x="6751638" y="2605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40386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5649" name="直接连接符 53"/>
          <p:cNvCxnSpPr>
            <a:cxnSpLocks noChangeShapeType="1"/>
            <a:stCxn id="25606" idx="3"/>
            <a:endCxn id="25607" idx="7"/>
          </p:cNvCxnSpPr>
          <p:nvPr/>
        </p:nvCxnSpPr>
        <p:spPr bwMode="auto">
          <a:xfrm flipH="1">
            <a:off x="6678613" y="1716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650" name="Text Box 32"/>
          <p:cNvSpPr txBox="1">
            <a:spLocks noChangeArrowheads="1"/>
          </p:cNvSpPr>
          <p:nvPr/>
        </p:nvSpPr>
        <p:spPr bwMode="auto">
          <a:xfrm>
            <a:off x="6705600" y="10191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1" name="Text Box 32"/>
          <p:cNvSpPr txBox="1">
            <a:spLocks noChangeArrowheads="1"/>
          </p:cNvSpPr>
          <p:nvPr/>
        </p:nvSpPr>
        <p:spPr bwMode="auto">
          <a:xfrm>
            <a:off x="7924800" y="1727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2" name="Text Box 32"/>
          <p:cNvSpPr txBox="1">
            <a:spLocks noChangeArrowheads="1"/>
          </p:cNvSpPr>
          <p:nvPr/>
        </p:nvSpPr>
        <p:spPr bwMode="auto">
          <a:xfrm>
            <a:off x="6781800" y="1651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3" name="Text Box 32"/>
          <p:cNvSpPr txBox="1">
            <a:spLocks noChangeArrowheads="1"/>
          </p:cNvSpPr>
          <p:nvPr/>
        </p:nvSpPr>
        <p:spPr bwMode="auto">
          <a:xfrm>
            <a:off x="7086600" y="2085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5654" name="Text Box 32"/>
          <p:cNvSpPr txBox="1">
            <a:spLocks noChangeArrowheads="1"/>
          </p:cNvSpPr>
          <p:nvPr/>
        </p:nvSpPr>
        <p:spPr bwMode="auto">
          <a:xfrm>
            <a:off x="6019800" y="1689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7315200" y="47244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无向图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对称矩阵</a:t>
            </a:r>
            <a:endParaRPr lang="en-US" altLang="zh-CN" sz="30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657" name="下箭头 30"/>
          <p:cNvSpPr>
            <a:spLocks noChangeArrowheads="1"/>
          </p:cNvSpPr>
          <p:nvPr/>
        </p:nvSpPr>
        <p:spPr bwMode="auto">
          <a:xfrm>
            <a:off x="1600200" y="3754438"/>
            <a:ext cx="304800" cy="360362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244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724400" y="4144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7244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724400" y="5287963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8" name="直接连接符 57"/>
          <p:cNvCxnSpPr>
            <a:cxnSpLocks noChangeShapeType="1"/>
          </p:cNvCxnSpPr>
          <p:nvPr/>
        </p:nvCxnSpPr>
        <p:spPr bwMode="auto">
          <a:xfrm>
            <a:off x="42672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>
            <a:off x="533400" y="4114800"/>
            <a:ext cx="3581400" cy="1752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的度？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Arial" charset="0"/>
                <a:ea typeface="黑体" pitchFamily="2" charset="-122"/>
              </a:rPr>
              <a:t>下标为 </a:t>
            </a:r>
            <a:r>
              <a:rPr lang="en-US" altLang="zh-CN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kern="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的行 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or </a:t>
            </a:r>
            <a:r>
              <a:rPr lang="zh-CN" altLang="en-US" kern="0" dirty="0">
                <a:latin typeface="Arial" charset="0"/>
                <a:ea typeface="黑体" pitchFamily="2" charset="-122"/>
              </a:rPr>
              <a:t>列中，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的个数</a:t>
            </a:r>
            <a:endParaRPr lang="en-US" altLang="zh-CN" kern="0" dirty="0">
              <a:ea typeface="黑体" pitchFamily="2" charset="-122"/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2"/>
          <p:cNvSpPr txBox="1">
            <a:spLocks noChangeArrowheads="1"/>
          </p:cNvSpPr>
          <p:nvPr/>
        </p:nvSpPr>
        <p:spPr bwMode="auto">
          <a:xfrm>
            <a:off x="381000" y="1152525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邻接矩阵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arcs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4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=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有向带权图：邻接矩阵表示</a:t>
            </a:r>
          </a:p>
        </p:txBody>
      </p:sp>
      <p:sp>
        <p:nvSpPr>
          <p:cNvPr id="26628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26629" name="Oval 30"/>
          <p:cNvSpPr>
            <a:spLocks noChangeArrowheads="1"/>
          </p:cNvSpPr>
          <p:nvPr/>
        </p:nvSpPr>
        <p:spPr bwMode="auto">
          <a:xfrm>
            <a:off x="6019800" y="13176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6630" name="Oval 30"/>
          <p:cNvSpPr>
            <a:spLocks noChangeArrowheads="1"/>
          </p:cNvSpPr>
          <p:nvPr/>
        </p:nvSpPr>
        <p:spPr bwMode="auto">
          <a:xfrm>
            <a:off x="7620000" y="13319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6631" name="Oval 30"/>
          <p:cNvSpPr>
            <a:spLocks noChangeArrowheads="1"/>
          </p:cNvSpPr>
          <p:nvPr/>
        </p:nvSpPr>
        <p:spPr bwMode="auto">
          <a:xfrm>
            <a:off x="6477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26632" name="Oval 30"/>
          <p:cNvSpPr>
            <a:spLocks noChangeArrowheads="1"/>
          </p:cNvSpPr>
          <p:nvPr/>
        </p:nvSpPr>
        <p:spPr bwMode="auto">
          <a:xfrm>
            <a:off x="8001000" y="23844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6633" name="直接箭头连接符 33"/>
          <p:cNvCxnSpPr>
            <a:cxnSpLocks noChangeShapeType="1"/>
            <a:stCxn id="26630" idx="2"/>
            <a:endCxn id="26629" idx="6"/>
          </p:cNvCxnSpPr>
          <p:nvPr/>
        </p:nvCxnSpPr>
        <p:spPr bwMode="auto">
          <a:xfrm rot="10800000">
            <a:off x="6629400" y="1589088"/>
            <a:ext cx="9906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4" name="直接箭头连接符 34"/>
          <p:cNvCxnSpPr>
            <a:cxnSpLocks noChangeShapeType="1"/>
            <a:stCxn id="26632" idx="0"/>
            <a:endCxn id="26630" idx="5"/>
          </p:cNvCxnSpPr>
          <p:nvPr/>
        </p:nvCxnSpPr>
        <p:spPr bwMode="auto">
          <a:xfrm rot="16200000" flipV="1">
            <a:off x="7928769" y="2007394"/>
            <a:ext cx="588962" cy="1651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5" name="直接箭头连接符 35"/>
          <p:cNvCxnSpPr>
            <a:cxnSpLocks noChangeShapeType="1"/>
            <a:stCxn id="26629" idx="5"/>
            <a:endCxn id="26631" idx="0"/>
          </p:cNvCxnSpPr>
          <p:nvPr/>
        </p:nvCxnSpPr>
        <p:spPr bwMode="auto">
          <a:xfrm rot="16200000" flipH="1">
            <a:off x="6359525" y="1962150"/>
            <a:ext cx="6032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6" name="直接箭头连接符 36"/>
          <p:cNvCxnSpPr>
            <a:cxnSpLocks noChangeShapeType="1"/>
            <a:stCxn id="26630" idx="3"/>
            <a:endCxn id="26631" idx="7"/>
          </p:cNvCxnSpPr>
          <p:nvPr/>
        </p:nvCxnSpPr>
        <p:spPr bwMode="auto">
          <a:xfrm rot="5400000">
            <a:off x="7019131" y="1774032"/>
            <a:ext cx="668337" cy="711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6637" name="直接箭头连接符 37"/>
          <p:cNvCxnSpPr>
            <a:cxnSpLocks noChangeShapeType="1"/>
            <a:stCxn id="26631" idx="6"/>
            <a:endCxn id="26632" idx="2"/>
          </p:cNvCxnSpPr>
          <p:nvPr/>
        </p:nvCxnSpPr>
        <p:spPr bwMode="auto">
          <a:xfrm>
            <a:off x="7086600" y="265588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7162800" y="4876800"/>
            <a:ext cx="2362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ea typeface="黑体" pitchFamily="2" charset="-122"/>
                <a:sym typeface="Wingdings" pitchFamily="2" charset="2"/>
              </a:rPr>
              <a:t>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不一定对称</a:t>
            </a:r>
            <a:endParaRPr lang="en-US" altLang="zh-CN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639" name="Text Box 32"/>
          <p:cNvSpPr txBox="1">
            <a:spLocks noChangeArrowheads="1"/>
          </p:cNvSpPr>
          <p:nvPr/>
        </p:nvSpPr>
        <p:spPr bwMode="auto">
          <a:xfrm>
            <a:off x="6934200" y="10668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0" name="Text Box 32"/>
          <p:cNvSpPr txBox="1">
            <a:spLocks noChangeArrowheads="1"/>
          </p:cNvSpPr>
          <p:nvPr/>
        </p:nvSpPr>
        <p:spPr bwMode="auto">
          <a:xfrm>
            <a:off x="8229600" y="17748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1" name="Text Box 32"/>
          <p:cNvSpPr txBox="1">
            <a:spLocks noChangeArrowheads="1"/>
          </p:cNvSpPr>
          <p:nvPr/>
        </p:nvSpPr>
        <p:spPr bwMode="auto">
          <a:xfrm>
            <a:off x="7010400" y="16986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2" name="Text Box 32"/>
          <p:cNvSpPr txBox="1">
            <a:spLocks noChangeArrowheads="1"/>
          </p:cNvSpPr>
          <p:nvPr/>
        </p:nvSpPr>
        <p:spPr bwMode="auto">
          <a:xfrm>
            <a:off x="7315200" y="2133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6643" name="Text Box 32"/>
          <p:cNvSpPr txBox="1">
            <a:spLocks noChangeArrowheads="1"/>
          </p:cNvSpPr>
          <p:nvPr/>
        </p:nvSpPr>
        <p:spPr bwMode="auto">
          <a:xfrm>
            <a:off x="6248400" y="17367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518E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518E"/>
              </a:solidFill>
              <a:ea typeface="黑体" pitchFamily="49" charset="-122"/>
            </a:endParaRPr>
          </a:p>
        </p:txBody>
      </p:sp>
      <p:sp>
        <p:nvSpPr>
          <p:cNvPr id="27" name="Rectangle 12"/>
          <p:cNvSpPr txBox="1">
            <a:spLocks noChangeArrowheads="1"/>
          </p:cNvSpPr>
          <p:nvPr/>
        </p:nvSpPr>
        <p:spPr bwMode="auto">
          <a:xfrm>
            <a:off x="381000" y="4114800"/>
            <a:ext cx="3657600" cy="1828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顶点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V</a:t>
            </a:r>
            <a:r>
              <a:rPr lang="en-US" altLang="zh-CN" b="1" kern="0" baseline="-25000" dirty="0">
                <a:solidFill>
                  <a:srgbClr val="990099"/>
                </a:solidFill>
                <a:latin typeface="+mn-lt"/>
                <a:ea typeface="黑体" pitchFamily="2" charset="-122"/>
              </a:rPr>
              <a:t>i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出度、入度？</a:t>
            </a:r>
            <a:endParaRPr lang="en-US" altLang="zh-CN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ea typeface="黑体" pitchFamily="2" charset="-122"/>
              </a:rPr>
              <a:t> </a:t>
            </a:r>
            <a:r>
              <a:rPr lang="en-US" altLang="zh-CN" kern="0" dirty="0" err="1">
                <a:ea typeface="黑体" pitchFamily="2" charset="-122"/>
              </a:rPr>
              <a:t>i</a:t>
            </a:r>
            <a:r>
              <a:rPr lang="en-US" altLang="zh-CN" kern="0" dirty="0">
                <a:ea typeface="黑体" pitchFamily="2" charset="-122"/>
              </a:rPr>
              <a:t> </a:t>
            </a:r>
            <a:r>
              <a:rPr lang="zh-CN" altLang="en-US" kern="0" dirty="0">
                <a:ea typeface="黑体" pitchFamily="2" charset="-122"/>
              </a:rPr>
              <a:t>列中非</a:t>
            </a:r>
            <a:r>
              <a:rPr lang="en-US" altLang="zh-CN" kern="0" dirty="0">
                <a:ea typeface="黑体" pitchFamily="2" charset="-122"/>
              </a:rPr>
              <a:t>0</a:t>
            </a:r>
            <a:r>
              <a:rPr lang="zh-CN" altLang="en-US" kern="0" dirty="0">
                <a:ea typeface="黑体" pitchFamily="2" charset="-122"/>
              </a:rPr>
              <a:t>非</a:t>
            </a:r>
            <a:r>
              <a:rPr lang="en-US" altLang="zh-CN" kern="0" dirty="0"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latin typeface="+mn-lt"/>
                <a:ea typeface="黑体" pitchFamily="2" charset="-122"/>
              </a:rPr>
              <a:t> </a:t>
            </a:r>
            <a:r>
              <a:rPr lang="en-US" altLang="zh-CN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kern="0" dirty="0">
                <a:latin typeface="+mn-lt"/>
                <a:ea typeface="黑体" pitchFamily="2" charset="-122"/>
              </a:rPr>
              <a:t> </a:t>
            </a:r>
            <a:r>
              <a:rPr lang="zh-CN" altLang="en-US" kern="0" dirty="0">
                <a:latin typeface="+mn-lt"/>
                <a:ea typeface="黑体" pitchFamily="2" charset="-122"/>
              </a:rPr>
              <a:t>列中非</a:t>
            </a:r>
            <a:r>
              <a:rPr lang="en-US" altLang="zh-CN" kern="0" dirty="0">
                <a:latin typeface="+mn-lt"/>
                <a:ea typeface="黑体" pitchFamily="2" charset="-122"/>
              </a:rPr>
              <a:t>0</a:t>
            </a:r>
            <a:r>
              <a:rPr lang="zh-CN" altLang="en-US" kern="0" dirty="0">
                <a:latin typeface="+mn-lt"/>
                <a:ea typeface="黑体" pitchFamily="2" charset="-122"/>
              </a:rPr>
              <a:t>非</a:t>
            </a:r>
            <a:r>
              <a:rPr lang="en-US" altLang="zh-CN" kern="0" dirty="0">
                <a:latin typeface="+mn-lt"/>
                <a:ea typeface="黑体" pitchFamily="2" charset="-122"/>
                <a:sym typeface="Symbol"/>
              </a:rPr>
              <a:t>∞</a:t>
            </a:r>
            <a:r>
              <a:rPr lang="zh-CN" altLang="en-US" kern="0" dirty="0">
                <a:latin typeface="+mn-lt"/>
                <a:ea typeface="黑体" pitchFamily="2" charset="-122"/>
                <a:sym typeface="Symbol"/>
              </a:rPr>
              <a:t>的个数；</a:t>
            </a:r>
            <a:endParaRPr lang="en-US" altLang="zh-CN" kern="0" dirty="0">
              <a:latin typeface="+mn-lt"/>
              <a:ea typeface="黑体" pitchFamily="2" charset="-122"/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endParaRPr lang="zh-CN" altLang="en-US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286000" y="1241425"/>
            <a:ext cx="3810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{‘A’, ‘B’, ‘C’, ‘D’}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648200" y="3581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4648200" y="41910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648200" y="47244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648200" y="5257800"/>
          <a:ext cx="2590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9" name="直接连接符 58"/>
          <p:cNvCxnSpPr>
            <a:cxnSpLocks noChangeShapeType="1"/>
          </p:cNvCxnSpPr>
          <p:nvPr/>
        </p:nvCxnSpPr>
        <p:spPr bwMode="auto">
          <a:xfrm>
            <a:off x="4229100" y="3200400"/>
            <a:ext cx="3429000" cy="3048000"/>
          </a:xfrm>
          <a:prstGeom prst="line">
            <a:avLst/>
          </a:prstGeom>
          <a:noFill/>
          <a:ln w="22225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26667" name="下箭头 42"/>
          <p:cNvSpPr>
            <a:spLocks noChangeArrowheads="1"/>
          </p:cNvSpPr>
          <p:nvPr/>
        </p:nvSpPr>
        <p:spPr bwMode="auto">
          <a:xfrm>
            <a:off x="1905000" y="3733800"/>
            <a:ext cx="304800" cy="360363"/>
          </a:xfrm>
          <a:prstGeom prst="downArrow">
            <a:avLst>
              <a:gd name="adj1" fmla="val 50000"/>
              <a:gd name="adj2" fmla="val 50050"/>
            </a:avLst>
          </a:prstGeom>
          <a:solidFill>
            <a:srgbClr val="B9FFB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</a:pPr>
            <a:endParaRPr lang="zh-CN" altLang="en-US">
              <a:ea typeface="黑体" pitchFamily="49" charset="-122"/>
            </a:endParaRPr>
          </a:p>
        </p:txBody>
      </p: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3962400" y="29718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u="non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邻接矩阵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----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数据结构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143000"/>
            <a:ext cx="89154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关系矩阵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char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float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solidFill>
                  <a:srgbClr val="7030A0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vn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];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}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3000" y="1828800"/>
            <a:ext cx="397416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设置顶点类型为字符型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600" y="2438400"/>
            <a:ext cx="4493538" cy="557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设置关系矩阵元素为</a:t>
            </a:r>
            <a:r>
              <a:rPr lang="en-US" altLang="zh-CN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float</a:t>
            </a:r>
            <a:r>
              <a:rPr lang="zh-CN" altLang="en-US" sz="27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型</a:t>
            </a:r>
            <a:endParaRPr lang="zh-CN" altLang="en-US" sz="270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97438" y="3733800"/>
            <a:ext cx="4094162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顶点个数，边数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4343400"/>
            <a:ext cx="4419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一维数组：顶点表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76800" y="4953000"/>
            <a:ext cx="4953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二维数组：邻接矩阵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arcs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81388" y="5521325"/>
            <a:ext cx="41585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：图的类型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991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：邻接矩阵，查找顶点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X(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在图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G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中查找顶点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，返回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x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  <a:ea typeface="黑体" pitchFamily="2" charset="-122"/>
              </a:rPr>
              <a:t>在顶点表中的下标：</a:t>
            </a:r>
            <a:endParaRPr lang="en-US" altLang="zh-CN" sz="3000" kern="0" dirty="0">
              <a:solidFill>
                <a:srgbClr val="008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*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{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k, j = -1;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for( k=0; k&lt;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 k++)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  if( G-&gt;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[k] == x)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{   j=k; 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break;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return  j;</a:t>
            </a:r>
          </a:p>
          <a:p>
            <a:pPr marL="342900" indent="-342900" algn="just">
              <a:lnSpc>
                <a:spcPct val="9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}</a:t>
            </a:r>
          </a:p>
        </p:txBody>
      </p:sp>
      <p:sp>
        <p:nvSpPr>
          <p:cNvPr id="6" name="矩形 5"/>
          <p:cNvSpPr/>
          <p:nvPr/>
        </p:nvSpPr>
        <p:spPr>
          <a:xfrm>
            <a:off x="4800600" y="3733800"/>
            <a:ext cx="4572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在顶点表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中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找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38400" y="4953000"/>
            <a:ext cx="29718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//j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记录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x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矩形 13"/>
          <p:cNvSpPr>
            <a:spLocks noChangeArrowheads="1"/>
          </p:cNvSpPr>
          <p:nvPr/>
        </p:nvSpPr>
        <p:spPr bwMode="auto">
          <a:xfrm>
            <a:off x="3124200" y="390525"/>
            <a:ext cx="6019800" cy="523875"/>
          </a:xfrm>
          <a:prstGeom prst="rect">
            <a:avLst/>
          </a:prstGeom>
          <a:solidFill>
            <a:srgbClr val="B8E08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：邻接矩阵，创建有向图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补充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838200"/>
            <a:ext cx="90678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createDN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GraphMatrix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 *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G)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{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int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j, k, weight; 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VexType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 v1, v2;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”);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(“%d, %d”,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arcNum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);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for(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   for( j=0; 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j&lt;G-&gt;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j++)</a:t>
            </a: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  if(</a:t>
            </a:r>
            <a:r>
              <a:rPr lang="en-US" altLang="zh-CN" sz="3200" kern="0" dirty="0" err="1">
                <a:solidFill>
                  <a:srgbClr val="C00000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==j)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][j]=0;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7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j-lt"/>
                <a:ea typeface="黑体" pitchFamily="2" charset="-122"/>
              </a:rPr>
              <a:t>              else    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G-&gt;arcs[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][j]=1000;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29000" y="1503363"/>
            <a:ext cx="3775075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//weight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：边的权值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72200" y="2667000"/>
            <a:ext cx="301942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输入顶点和边数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10200" y="3810000"/>
            <a:ext cx="3429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初始化邻接矩阵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324600" y="5562600"/>
            <a:ext cx="2733675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//1000~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无穷大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67400" y="5008563"/>
            <a:ext cx="3124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对角线等于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0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52800" y="2111375"/>
            <a:ext cx="2895600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顶点变量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k=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G-&gt;arcs[j][k]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72000">
              <a:lnSpc>
                <a:spcPct val="10000"/>
              </a:lnSpc>
              <a:spcBef>
                <a:spcPts val="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25000"/>
              </a:lnSpc>
              <a:spcBef>
                <a:spcPts val="9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线性表：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有限个、类型相同的元素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     组成的有序序列；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字符串：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表中每个元素都是一个字符；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25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栈：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720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6600"/>
                </a:solidFill>
                <a:latin typeface="Arial" charset="0"/>
                <a:ea typeface="黑体" pitchFamily="2" charset="-122"/>
              </a:rPr>
              <a:t>     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插入、删除只在栈顶进行；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1152000">
              <a:lnSpc>
                <a:spcPct val="11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队列：     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  只在队尾插入，只在队头删除；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4100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：线性结构</a:t>
            </a:r>
          </a:p>
        </p:txBody>
      </p:sp>
      <p:sp>
        <p:nvSpPr>
          <p:cNvPr id="14" name="矩形 13"/>
          <p:cNvSpPr/>
          <p:nvPr/>
        </p:nvSpPr>
        <p:spPr>
          <a:xfrm>
            <a:off x="1524000" y="2895600"/>
            <a:ext cx="609600" cy="29448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3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特殊的线性表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1" name="左大括号 20"/>
          <p:cNvSpPr/>
          <p:nvPr/>
        </p:nvSpPr>
        <p:spPr bwMode="auto">
          <a:xfrm>
            <a:off x="2146300" y="2805113"/>
            <a:ext cx="215900" cy="3138487"/>
          </a:xfrm>
          <a:prstGeom prst="leftBrac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buFontTx/>
              <a:buChar char="•"/>
              <a:defRPr/>
            </a:pPr>
            <a:endParaRPr lang="zh-CN" altLang="en-US" sz="300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+mj-lt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(“Input  vertexes\n”); </a:t>
            </a:r>
            <a:endParaRPr lang="en-US" altLang="zh-CN" sz="3200" kern="0" dirty="0">
              <a:solidFill>
                <a:srgbClr val="007E00"/>
              </a:solidFill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+mj-lt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+mj-lt"/>
                <a:ea typeface="黑体" pitchFamily="2" charset="-122"/>
              </a:rPr>
              <a:t>vexNum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j-lt"/>
                <a:ea typeface="黑体" pitchFamily="2" charset="-122"/>
              </a:rPr>
              <a:t>     </a:t>
            </a:r>
            <a:r>
              <a:rPr lang="en-US" altLang="zh-CN" sz="3200" kern="0" dirty="0" err="1">
                <a:solidFill>
                  <a:srgbClr val="008000"/>
                </a:solidFill>
                <a:latin typeface="+mj-lt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(“%c”, &amp;G-&gt;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vexs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[</a:t>
            </a:r>
            <a:r>
              <a:rPr lang="en-US" altLang="zh-CN" sz="3200" kern="0" dirty="0" err="1">
                <a:latin typeface="+mj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j-lt"/>
                <a:ea typeface="黑体" pitchFamily="2" charset="-122"/>
              </a:rPr>
              <a:t>]);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printf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(“Input  edges: v1,v2,weight\n”);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for(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=0;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&lt; G-&gt;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arcNum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++)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{    </a:t>
            </a:r>
            <a:r>
              <a:rPr lang="en-US" altLang="zh-CN" sz="3200" kern="0" dirty="0" err="1">
                <a:solidFill>
                  <a:srgbClr val="008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(“%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c,%c,%d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”, &amp;v1, &amp;v2, &amp;weight); 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v1); 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k= 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searchVertex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(G, v2);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G-&gt;arcs[j][k] =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weight; }</a:t>
            </a:r>
            <a:endParaRPr lang="en-US" altLang="zh-CN" sz="32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return  1; }</a:t>
            </a: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  <a:p>
            <a:pPr marL="25200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j-lt"/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76800" y="665163"/>
            <a:ext cx="464820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提示输入顶点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en-US" altLang="zh-CN" kern="0" dirty="0" err="1">
                <a:solidFill>
                  <a:srgbClr val="007E00"/>
                </a:solidFill>
                <a:latin typeface="Arial" charset="0"/>
                <a:ea typeface="黑体" pitchFamily="2" charset="-122"/>
              </a:rPr>
              <a:t>vexNum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个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2417763"/>
            <a:ext cx="2559050" cy="6302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提示输入边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65750" y="3001963"/>
            <a:ext cx="377825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录入所有边的权值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410200" y="4191000"/>
            <a:ext cx="41910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求两个顶点的下标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34000" y="5359400"/>
            <a:ext cx="42672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设置邻接矩阵元素值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10200" y="1274763"/>
            <a:ext cx="4191000" cy="5746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录入顶点表</a:t>
            </a:r>
            <a:r>
              <a:rPr lang="en-US" altLang="zh-CN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vexs</a:t>
            </a:r>
            <a:endParaRPr lang="zh-CN" altLang="en-US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14400" y="3581400"/>
            <a:ext cx="8001000" cy="2362200"/>
          </a:xfrm>
          <a:prstGeom prst="rect">
            <a:avLst/>
          </a:prstGeom>
          <a:solidFill>
            <a:srgbClr val="FF0000">
              <a:alpha val="12941"/>
            </a:srgbClr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057400" y="963609"/>
            <a:ext cx="6858000" cy="2160591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latin typeface="+mj-lt"/>
                <a:ea typeface="黑体" pitchFamily="49" charset="-122"/>
              </a:rPr>
              <a:t>若你把</a:t>
            </a:r>
            <a:r>
              <a:rPr lang="en-US" altLang="zh-CN" dirty="0">
                <a:solidFill>
                  <a:srgbClr val="FFFF00"/>
                </a:solidFill>
                <a:latin typeface="+mj-lt"/>
                <a:ea typeface="黑体" pitchFamily="49" charset="-122"/>
              </a:rPr>
              <a:t>v1, v2</a:t>
            </a:r>
            <a:r>
              <a:rPr lang="zh-CN" altLang="en-US" dirty="0">
                <a:solidFill>
                  <a:srgbClr val="FFFF00"/>
                </a:solidFill>
                <a:latin typeface="+mj-lt"/>
                <a:ea typeface="黑体" pitchFamily="49" charset="-122"/>
              </a:rPr>
              <a:t>当作下标值输入，</a:t>
            </a:r>
            <a:endParaRPr lang="en-US" altLang="zh-CN" dirty="0">
              <a:solidFill>
                <a:srgbClr val="FFFF00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bg1"/>
                </a:solidFill>
                <a:latin typeface="+mj-lt"/>
                <a:ea typeface="黑体" pitchFamily="49" charset="-122"/>
              </a:rPr>
              <a:t>则无需</a:t>
            </a:r>
            <a:r>
              <a:rPr lang="en-US" altLang="zh-CN" dirty="0" err="1">
                <a:solidFill>
                  <a:schemeClr val="bg1"/>
                </a:solidFill>
                <a:latin typeface="+mj-lt"/>
                <a:ea typeface="黑体" pitchFamily="49" charset="-122"/>
              </a:rPr>
              <a:t>searchVertex</a:t>
            </a:r>
            <a:r>
              <a:rPr lang="zh-CN" altLang="en-US" dirty="0">
                <a:solidFill>
                  <a:schemeClr val="bg1"/>
                </a:solidFill>
                <a:latin typeface="+mj-lt"/>
                <a:ea typeface="黑体" pitchFamily="49" charset="-122"/>
              </a:rPr>
              <a:t>，直接：</a:t>
            </a:r>
            <a:endParaRPr lang="en-US" altLang="zh-CN" dirty="0">
              <a:solidFill>
                <a:schemeClr val="bg1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 err="1">
                <a:solidFill>
                  <a:srgbClr val="FFCCFF"/>
                </a:solidFill>
                <a:latin typeface="+mj-lt"/>
                <a:ea typeface="黑体" pitchFamily="49" charset="-122"/>
              </a:rPr>
              <a:t>scanf</a:t>
            </a:r>
            <a:r>
              <a:rPr lang="en-US" altLang="zh-CN" dirty="0">
                <a:solidFill>
                  <a:srgbClr val="FFCCFF"/>
                </a:solidFill>
                <a:latin typeface="+mj-lt"/>
                <a:ea typeface="黑体" pitchFamily="49" charset="-122"/>
              </a:rPr>
              <a:t> (“%d, %d, %d”, &amp;v1, &amp;v2, &amp;weight);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CCFF"/>
                </a:solidFill>
                <a:latin typeface="+mj-lt"/>
                <a:ea typeface="黑体" pitchFamily="49" charset="-122"/>
              </a:rPr>
              <a:t>G-&gt;arcs[v1][v2] = weight</a:t>
            </a:r>
            <a:endParaRPr lang="zh-CN" altLang="en-US" dirty="0">
              <a:solidFill>
                <a:srgbClr val="FFCCFF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16" name="下箭头 15"/>
          <p:cNvSpPr/>
          <p:nvPr/>
        </p:nvSpPr>
        <p:spPr bwMode="auto">
          <a:xfrm rot="10800000">
            <a:off x="7924800" y="29718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操作的实现 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口述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174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: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中查找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，得到下标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查看，邻接矩阵元素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G-&gt;arcs[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][j]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的值；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5372100" y="2895600"/>
          <a:ext cx="32385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86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914400" y="5106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1786" name="Oval 30"/>
          <p:cNvSpPr>
            <a:spLocks noChangeArrowheads="1"/>
          </p:cNvSpPr>
          <p:nvPr/>
        </p:nvSpPr>
        <p:spPr bwMode="auto">
          <a:xfrm>
            <a:off x="22098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1787" name="Oval 30"/>
          <p:cNvSpPr>
            <a:spLocks noChangeArrowheads="1"/>
          </p:cNvSpPr>
          <p:nvPr/>
        </p:nvSpPr>
        <p:spPr bwMode="auto">
          <a:xfrm>
            <a:off x="3505200" y="33432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1788" name="Oval 30"/>
          <p:cNvSpPr>
            <a:spLocks noChangeArrowheads="1"/>
          </p:cNvSpPr>
          <p:nvPr/>
        </p:nvSpPr>
        <p:spPr bwMode="auto">
          <a:xfrm>
            <a:off x="22860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1789" name="直接连接符 35"/>
          <p:cNvCxnSpPr>
            <a:cxnSpLocks noChangeShapeType="1"/>
            <a:stCxn id="31787" idx="5"/>
            <a:endCxn id="31790" idx="0"/>
          </p:cNvCxnSpPr>
          <p:nvPr/>
        </p:nvCxnSpPr>
        <p:spPr bwMode="auto">
          <a:xfrm flipH="1">
            <a:off x="3833813" y="37734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0" name="Oval 30"/>
          <p:cNvSpPr>
            <a:spLocks noChangeArrowheads="1"/>
          </p:cNvSpPr>
          <p:nvPr/>
        </p:nvSpPr>
        <p:spPr bwMode="auto">
          <a:xfrm>
            <a:off x="3581400" y="4410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1791" name="直接连接符 28"/>
          <p:cNvCxnSpPr>
            <a:cxnSpLocks noChangeShapeType="1"/>
            <a:stCxn id="31787" idx="2"/>
            <a:endCxn id="31786" idx="6"/>
          </p:cNvCxnSpPr>
          <p:nvPr/>
        </p:nvCxnSpPr>
        <p:spPr bwMode="auto">
          <a:xfrm flipH="1">
            <a:off x="2713038" y="35956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2" name="直接连接符 32"/>
          <p:cNvCxnSpPr>
            <a:cxnSpLocks noChangeShapeType="1"/>
            <a:stCxn id="31788" idx="1"/>
            <a:endCxn id="31786" idx="4"/>
          </p:cNvCxnSpPr>
          <p:nvPr/>
        </p:nvCxnSpPr>
        <p:spPr bwMode="auto">
          <a:xfrm flipV="1">
            <a:off x="2359025" y="38465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3" name="直接连接符 32"/>
          <p:cNvCxnSpPr>
            <a:cxnSpLocks noChangeShapeType="1"/>
            <a:stCxn id="31790" idx="2"/>
            <a:endCxn id="31788" idx="6"/>
          </p:cNvCxnSpPr>
          <p:nvPr/>
        </p:nvCxnSpPr>
        <p:spPr bwMode="auto">
          <a:xfrm flipH="1">
            <a:off x="2789238" y="4662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94" name="直接连接符 40"/>
          <p:cNvCxnSpPr>
            <a:cxnSpLocks noChangeShapeType="1"/>
            <a:stCxn id="31787" idx="3"/>
            <a:endCxn id="31788" idx="7"/>
          </p:cNvCxnSpPr>
          <p:nvPr/>
        </p:nvCxnSpPr>
        <p:spPr bwMode="auto">
          <a:xfrm flipH="1">
            <a:off x="2716213" y="37734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795" name="Text Box 32"/>
          <p:cNvSpPr txBox="1">
            <a:spLocks noChangeArrowheads="1"/>
          </p:cNvSpPr>
          <p:nvPr/>
        </p:nvSpPr>
        <p:spPr bwMode="auto">
          <a:xfrm>
            <a:off x="2971800" y="30765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6" name="Text Box 32"/>
          <p:cNvSpPr txBox="1">
            <a:spLocks noChangeArrowheads="1"/>
          </p:cNvSpPr>
          <p:nvPr/>
        </p:nvSpPr>
        <p:spPr bwMode="auto">
          <a:xfrm>
            <a:off x="3962400" y="3784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7" name="Text Box 32"/>
          <p:cNvSpPr txBox="1">
            <a:spLocks noChangeArrowheads="1"/>
          </p:cNvSpPr>
          <p:nvPr/>
        </p:nvSpPr>
        <p:spPr bwMode="auto">
          <a:xfrm>
            <a:off x="2819400" y="36576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8" name="Text Box 32"/>
          <p:cNvSpPr txBox="1">
            <a:spLocks noChangeArrowheads="1"/>
          </p:cNvSpPr>
          <p:nvPr/>
        </p:nvSpPr>
        <p:spPr bwMode="auto">
          <a:xfrm>
            <a:off x="3124200" y="41433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1799" name="Text Box 32"/>
          <p:cNvSpPr txBox="1">
            <a:spLocks noChangeArrowheads="1"/>
          </p:cNvSpPr>
          <p:nvPr/>
        </p:nvSpPr>
        <p:spPr bwMode="auto">
          <a:xfrm>
            <a:off x="2057400" y="3746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600200" y="5943600"/>
            <a:ext cx="7543800" cy="609398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FF00"/>
                </a:solidFill>
                <a:latin typeface="+mj-lt"/>
                <a:ea typeface="黑体" pitchFamily="49" charset="-122"/>
              </a:rPr>
              <a:t>若认为</a:t>
            </a:r>
            <a:r>
              <a:rPr lang="en-US" altLang="zh-CN" dirty="0">
                <a:solidFill>
                  <a:srgbClr val="FFFF00"/>
                </a:solidFill>
                <a:latin typeface="+mj-lt"/>
                <a:ea typeface="黑体" pitchFamily="49" charset="-122"/>
              </a:rPr>
              <a:t>vi, </a:t>
            </a:r>
            <a:r>
              <a:rPr lang="en-US" altLang="zh-CN" dirty="0" err="1">
                <a:solidFill>
                  <a:srgbClr val="FFFF00"/>
                </a:solidFill>
                <a:latin typeface="+mj-lt"/>
                <a:ea typeface="黑体" pitchFamily="49" charset="-122"/>
              </a:rPr>
              <a:t>vj</a:t>
            </a:r>
            <a:r>
              <a:rPr lang="zh-CN" altLang="en-US" dirty="0">
                <a:solidFill>
                  <a:srgbClr val="FFFF00"/>
                </a:solidFill>
                <a:latin typeface="+mj-lt"/>
                <a:ea typeface="黑体" pitchFamily="49" charset="-122"/>
              </a:rPr>
              <a:t>是下标值，则“求下标”省略</a:t>
            </a: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1295400" y="2209800"/>
            <a:ext cx="7543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6172201" y="1076980"/>
            <a:ext cx="29718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GraphMatrix</a:t>
            </a:r>
            <a:r>
              <a:rPr lang="en-US" altLang="zh-CN" kern="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操作的实现 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口述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32771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由邻接矩阵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计算：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        a. 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无向图：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b.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 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    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03550" y="2895600"/>
            <a:ext cx="598805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行或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列中，非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的元素个数；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60888" y="35052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列中，非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72000" y="4114800"/>
            <a:ext cx="4318811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 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行中，非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非</a:t>
            </a:r>
            <a:r>
              <a:rPr lang="en-US" altLang="zh-CN" sz="30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的个数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2776" name="Oval 30"/>
          <p:cNvSpPr>
            <a:spLocks noChangeArrowheads="1"/>
          </p:cNvSpPr>
          <p:nvPr/>
        </p:nvSpPr>
        <p:spPr bwMode="auto">
          <a:xfrm>
            <a:off x="5334000" y="48228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77" name="Oval 30"/>
          <p:cNvSpPr>
            <a:spLocks noChangeArrowheads="1"/>
          </p:cNvSpPr>
          <p:nvPr/>
        </p:nvSpPr>
        <p:spPr bwMode="auto">
          <a:xfrm>
            <a:off x="6934200" y="4837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78" name="Oval 30"/>
          <p:cNvSpPr>
            <a:spLocks noChangeArrowheads="1"/>
          </p:cNvSpPr>
          <p:nvPr/>
        </p:nvSpPr>
        <p:spPr bwMode="auto">
          <a:xfrm>
            <a:off x="5791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32779" name="Oval 30"/>
          <p:cNvSpPr>
            <a:spLocks noChangeArrowheads="1"/>
          </p:cNvSpPr>
          <p:nvPr/>
        </p:nvSpPr>
        <p:spPr bwMode="auto">
          <a:xfrm>
            <a:off x="7315200" y="58896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80" name="直接箭头连接符 21"/>
          <p:cNvCxnSpPr>
            <a:cxnSpLocks noChangeShapeType="1"/>
            <a:stCxn id="32777" idx="2"/>
            <a:endCxn id="32776" idx="6"/>
          </p:cNvCxnSpPr>
          <p:nvPr/>
        </p:nvCxnSpPr>
        <p:spPr bwMode="auto">
          <a:xfrm flipH="1" flipV="1">
            <a:off x="5837238" y="5075238"/>
            <a:ext cx="1096962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1" name="直接箭头连接符 22"/>
          <p:cNvCxnSpPr>
            <a:cxnSpLocks noChangeShapeType="1"/>
            <a:stCxn id="32779" idx="0"/>
            <a:endCxn id="32777" idx="5"/>
          </p:cNvCxnSpPr>
          <p:nvPr/>
        </p:nvCxnSpPr>
        <p:spPr bwMode="auto">
          <a:xfrm flipH="1" flipV="1">
            <a:off x="7364413" y="5267325"/>
            <a:ext cx="203200" cy="622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2" name="直接箭头连接符 23"/>
          <p:cNvCxnSpPr>
            <a:cxnSpLocks noChangeShapeType="1"/>
            <a:stCxn id="32776" idx="5"/>
            <a:endCxn id="32778" idx="0"/>
          </p:cNvCxnSpPr>
          <p:nvPr/>
        </p:nvCxnSpPr>
        <p:spPr bwMode="auto">
          <a:xfrm>
            <a:off x="5764213" y="5253038"/>
            <a:ext cx="279400" cy="636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3" name="直接箭头连接符 24"/>
          <p:cNvCxnSpPr>
            <a:cxnSpLocks noChangeShapeType="1"/>
            <a:stCxn id="32777" idx="3"/>
            <a:endCxn id="32778" idx="7"/>
          </p:cNvCxnSpPr>
          <p:nvPr/>
        </p:nvCxnSpPr>
        <p:spPr bwMode="auto">
          <a:xfrm flipH="1">
            <a:off x="6221413" y="5267325"/>
            <a:ext cx="785812" cy="6953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32784" name="直接箭头连接符 25"/>
          <p:cNvCxnSpPr>
            <a:cxnSpLocks noChangeShapeType="1"/>
            <a:stCxn id="32778" idx="6"/>
            <a:endCxn id="32779" idx="2"/>
          </p:cNvCxnSpPr>
          <p:nvPr/>
        </p:nvCxnSpPr>
        <p:spPr bwMode="auto">
          <a:xfrm>
            <a:off x="6294438" y="6142038"/>
            <a:ext cx="1020762" cy="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785" name="Text Box 32"/>
          <p:cNvSpPr txBox="1">
            <a:spLocks noChangeArrowheads="1"/>
          </p:cNvSpPr>
          <p:nvPr/>
        </p:nvSpPr>
        <p:spPr bwMode="auto">
          <a:xfrm>
            <a:off x="6248400" y="457200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6" name="Text Box 32"/>
          <p:cNvSpPr txBox="1">
            <a:spLocks noChangeArrowheads="1"/>
          </p:cNvSpPr>
          <p:nvPr/>
        </p:nvSpPr>
        <p:spPr bwMode="auto">
          <a:xfrm>
            <a:off x="7543800" y="52800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7" name="Text Box 32"/>
          <p:cNvSpPr txBox="1">
            <a:spLocks noChangeArrowheads="1"/>
          </p:cNvSpPr>
          <p:nvPr/>
        </p:nvSpPr>
        <p:spPr bwMode="auto">
          <a:xfrm>
            <a:off x="6324600" y="52038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8" name="Text Box 32"/>
          <p:cNvSpPr txBox="1">
            <a:spLocks noChangeArrowheads="1"/>
          </p:cNvSpPr>
          <p:nvPr/>
        </p:nvSpPr>
        <p:spPr bwMode="auto">
          <a:xfrm>
            <a:off x="6629400" y="5638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89" name="Text Box 32"/>
          <p:cNvSpPr txBox="1">
            <a:spLocks noChangeArrowheads="1"/>
          </p:cNvSpPr>
          <p:nvPr/>
        </p:nvSpPr>
        <p:spPr bwMode="auto">
          <a:xfrm>
            <a:off x="5562600" y="52419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790" name="Oval 30"/>
          <p:cNvSpPr>
            <a:spLocks noChangeArrowheads="1"/>
          </p:cNvSpPr>
          <p:nvPr/>
        </p:nvSpPr>
        <p:spPr bwMode="auto">
          <a:xfrm>
            <a:off x="22098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2791" name="Oval 30"/>
          <p:cNvSpPr>
            <a:spLocks noChangeArrowheads="1"/>
          </p:cNvSpPr>
          <p:nvPr/>
        </p:nvSpPr>
        <p:spPr bwMode="auto">
          <a:xfrm>
            <a:off x="3505200" y="4870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2792" name="Oval 30"/>
          <p:cNvSpPr>
            <a:spLocks noChangeArrowheads="1"/>
          </p:cNvSpPr>
          <p:nvPr/>
        </p:nvSpPr>
        <p:spPr bwMode="auto">
          <a:xfrm>
            <a:off x="22860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2793" name="直接连接符 34"/>
          <p:cNvCxnSpPr>
            <a:cxnSpLocks noChangeShapeType="1"/>
            <a:stCxn id="32791" idx="5"/>
            <a:endCxn id="32794" idx="0"/>
          </p:cNvCxnSpPr>
          <p:nvPr/>
        </p:nvCxnSpPr>
        <p:spPr bwMode="auto">
          <a:xfrm flipH="1">
            <a:off x="3833813" y="5300663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4" name="Oval 30"/>
          <p:cNvSpPr>
            <a:spLocks noChangeArrowheads="1"/>
          </p:cNvSpPr>
          <p:nvPr/>
        </p:nvSpPr>
        <p:spPr bwMode="auto">
          <a:xfrm>
            <a:off x="3581400" y="5937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795" name="直接连接符 28"/>
          <p:cNvCxnSpPr>
            <a:cxnSpLocks noChangeShapeType="1"/>
            <a:stCxn id="32791" idx="2"/>
            <a:endCxn id="32790" idx="6"/>
          </p:cNvCxnSpPr>
          <p:nvPr/>
        </p:nvCxnSpPr>
        <p:spPr bwMode="auto">
          <a:xfrm flipH="1">
            <a:off x="2713038" y="51228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6" name="直接连接符 32"/>
          <p:cNvCxnSpPr>
            <a:cxnSpLocks noChangeShapeType="1"/>
            <a:stCxn id="32792" idx="1"/>
            <a:endCxn id="32790" idx="4"/>
          </p:cNvCxnSpPr>
          <p:nvPr/>
        </p:nvCxnSpPr>
        <p:spPr bwMode="auto">
          <a:xfrm flipV="1">
            <a:off x="2359025" y="5373688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7" name="直接连接符 32"/>
          <p:cNvCxnSpPr>
            <a:cxnSpLocks noChangeShapeType="1"/>
            <a:stCxn id="32794" idx="2"/>
            <a:endCxn id="32792" idx="6"/>
          </p:cNvCxnSpPr>
          <p:nvPr/>
        </p:nvCxnSpPr>
        <p:spPr bwMode="auto">
          <a:xfrm flipH="1">
            <a:off x="2789238" y="6189663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98" name="直接连接符 39"/>
          <p:cNvCxnSpPr>
            <a:cxnSpLocks noChangeShapeType="1"/>
            <a:stCxn id="32791" idx="3"/>
            <a:endCxn id="32792" idx="7"/>
          </p:cNvCxnSpPr>
          <p:nvPr/>
        </p:nvCxnSpPr>
        <p:spPr bwMode="auto">
          <a:xfrm flipH="1">
            <a:off x="2716213" y="5300663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799" name="Text Box 32"/>
          <p:cNvSpPr txBox="1">
            <a:spLocks noChangeArrowheads="1"/>
          </p:cNvSpPr>
          <p:nvPr/>
        </p:nvSpPr>
        <p:spPr bwMode="auto">
          <a:xfrm>
            <a:off x="2971800" y="4603750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962400" y="53117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1" name="Text Box 32"/>
          <p:cNvSpPr txBox="1">
            <a:spLocks noChangeArrowheads="1"/>
          </p:cNvSpPr>
          <p:nvPr/>
        </p:nvSpPr>
        <p:spPr bwMode="auto">
          <a:xfrm>
            <a:off x="2819400" y="52355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2" name="Text Box 32"/>
          <p:cNvSpPr txBox="1">
            <a:spLocks noChangeArrowheads="1"/>
          </p:cNvSpPr>
          <p:nvPr/>
        </p:nvSpPr>
        <p:spPr bwMode="auto">
          <a:xfrm>
            <a:off x="3124200" y="56705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803" name="Text Box 32"/>
          <p:cNvSpPr txBox="1">
            <a:spLocks noChangeArrowheads="1"/>
          </p:cNvSpPr>
          <p:nvPr/>
        </p:nvSpPr>
        <p:spPr bwMode="auto">
          <a:xfrm>
            <a:off x="2057400" y="52736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1143000" y="2209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顶点表中的第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个，即下标为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[0]);</a:t>
            </a:r>
          </a:p>
          <a:p>
            <a:pPr marL="514350" indent="-514350" algn="just">
              <a:lnSpc>
                <a:spcPct val="125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返回：顶点表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[i+1]);</a:t>
            </a:r>
          </a:p>
        </p:txBody>
      </p:sp>
      <p:sp>
        <p:nvSpPr>
          <p:cNvPr id="33795" name="Oval 30"/>
          <p:cNvSpPr>
            <a:spLocks noChangeArrowheads="1"/>
          </p:cNvSpPr>
          <p:nvPr/>
        </p:nvSpPr>
        <p:spPr bwMode="auto">
          <a:xfrm>
            <a:off x="62134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3796" name="Oval 30"/>
          <p:cNvSpPr>
            <a:spLocks noChangeArrowheads="1"/>
          </p:cNvSpPr>
          <p:nvPr/>
        </p:nvSpPr>
        <p:spPr bwMode="auto">
          <a:xfrm>
            <a:off x="7508875" y="4495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3797" name="Oval 30"/>
          <p:cNvSpPr>
            <a:spLocks noChangeArrowheads="1"/>
          </p:cNvSpPr>
          <p:nvPr/>
        </p:nvSpPr>
        <p:spPr bwMode="auto">
          <a:xfrm>
            <a:off x="62896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3798" name="直接连接符 7"/>
          <p:cNvCxnSpPr>
            <a:cxnSpLocks noChangeShapeType="1"/>
            <a:stCxn id="33796" idx="5"/>
            <a:endCxn id="33799" idx="0"/>
          </p:cNvCxnSpPr>
          <p:nvPr/>
        </p:nvCxnSpPr>
        <p:spPr bwMode="auto">
          <a:xfrm rot="5400000">
            <a:off x="7721600" y="5040313"/>
            <a:ext cx="331787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799" name="Oval 30"/>
          <p:cNvSpPr>
            <a:spLocks noChangeArrowheads="1"/>
          </p:cNvSpPr>
          <p:nvPr/>
        </p:nvSpPr>
        <p:spPr bwMode="auto">
          <a:xfrm>
            <a:off x="7585075" y="5257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3800" name="直接连接符 28"/>
          <p:cNvCxnSpPr>
            <a:cxnSpLocks noChangeShapeType="1"/>
            <a:stCxn id="33796" idx="2"/>
            <a:endCxn id="33795" idx="6"/>
          </p:cNvCxnSpPr>
          <p:nvPr/>
        </p:nvCxnSpPr>
        <p:spPr bwMode="auto">
          <a:xfrm rot="10800000">
            <a:off x="6716713" y="4748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1" name="直接连接符 32"/>
          <p:cNvCxnSpPr>
            <a:cxnSpLocks noChangeShapeType="1"/>
            <a:stCxn id="33797" idx="1"/>
            <a:endCxn id="33795" idx="4"/>
          </p:cNvCxnSpPr>
          <p:nvPr/>
        </p:nvCxnSpPr>
        <p:spPr bwMode="auto">
          <a:xfrm rot="5400000" flipH="1" flipV="1">
            <a:off x="6247606" y="5114132"/>
            <a:ext cx="331787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2" name="直接连接符 32"/>
          <p:cNvCxnSpPr>
            <a:cxnSpLocks noChangeShapeType="1"/>
            <a:stCxn id="33799" idx="2"/>
            <a:endCxn id="33797" idx="6"/>
          </p:cNvCxnSpPr>
          <p:nvPr/>
        </p:nvCxnSpPr>
        <p:spPr bwMode="auto">
          <a:xfrm rot="10800000">
            <a:off x="6792913" y="5510213"/>
            <a:ext cx="7921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03" name="直接连接符 13"/>
          <p:cNvCxnSpPr>
            <a:cxnSpLocks noChangeShapeType="1"/>
            <a:stCxn id="33796" idx="3"/>
            <a:endCxn id="33797" idx="7"/>
          </p:cNvCxnSpPr>
          <p:nvPr/>
        </p:nvCxnSpPr>
        <p:spPr bwMode="auto">
          <a:xfrm rot="5400000">
            <a:off x="6948488" y="4697413"/>
            <a:ext cx="404812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矩形 14"/>
          <p:cNvSpPr/>
          <p:nvPr/>
        </p:nvSpPr>
        <p:spPr>
          <a:xfrm>
            <a:off x="4419600" y="56403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1143000" y="37338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228600" y="7620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下标为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的行中，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从左向右，找第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Symbol"/>
              </a:rPr>
              <a:t>的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][ 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 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则，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j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334000" y="37642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09600" y="54879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4856" name="Oval 30"/>
          <p:cNvSpPr>
            <a:spLocks noChangeArrowheads="1"/>
          </p:cNvSpPr>
          <p:nvPr/>
        </p:nvSpPr>
        <p:spPr bwMode="auto">
          <a:xfrm>
            <a:off x="16764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4857" name="Oval 30"/>
          <p:cNvSpPr>
            <a:spLocks noChangeArrowheads="1"/>
          </p:cNvSpPr>
          <p:nvPr/>
        </p:nvSpPr>
        <p:spPr bwMode="auto">
          <a:xfrm>
            <a:off x="2971800" y="3952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4858" name="Oval 30"/>
          <p:cNvSpPr>
            <a:spLocks noChangeArrowheads="1"/>
          </p:cNvSpPr>
          <p:nvPr/>
        </p:nvSpPr>
        <p:spPr bwMode="auto">
          <a:xfrm>
            <a:off x="17526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4859" name="直接连接符 17"/>
          <p:cNvCxnSpPr>
            <a:cxnSpLocks noChangeShapeType="1"/>
            <a:stCxn id="34857" idx="5"/>
            <a:endCxn id="34860" idx="0"/>
          </p:cNvCxnSpPr>
          <p:nvPr/>
        </p:nvCxnSpPr>
        <p:spPr bwMode="auto">
          <a:xfrm flipH="1">
            <a:off x="3300413" y="43830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0" name="Oval 30"/>
          <p:cNvSpPr>
            <a:spLocks noChangeArrowheads="1"/>
          </p:cNvSpPr>
          <p:nvPr/>
        </p:nvSpPr>
        <p:spPr bwMode="auto">
          <a:xfrm>
            <a:off x="3048000" y="50196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4861" name="直接连接符 28"/>
          <p:cNvCxnSpPr>
            <a:cxnSpLocks noChangeShapeType="1"/>
            <a:stCxn id="34857" idx="2"/>
            <a:endCxn id="34856" idx="6"/>
          </p:cNvCxnSpPr>
          <p:nvPr/>
        </p:nvCxnSpPr>
        <p:spPr bwMode="auto">
          <a:xfrm flipH="1">
            <a:off x="2179638" y="4205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2" name="直接连接符 32"/>
          <p:cNvCxnSpPr>
            <a:cxnSpLocks noChangeShapeType="1"/>
            <a:stCxn id="34858" idx="1"/>
            <a:endCxn id="34856" idx="4"/>
          </p:cNvCxnSpPr>
          <p:nvPr/>
        </p:nvCxnSpPr>
        <p:spPr bwMode="auto">
          <a:xfrm flipV="1">
            <a:off x="1825625" y="44561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3" name="直接连接符 32"/>
          <p:cNvCxnSpPr>
            <a:cxnSpLocks noChangeShapeType="1"/>
            <a:stCxn id="34860" idx="2"/>
            <a:endCxn id="34858" idx="6"/>
          </p:cNvCxnSpPr>
          <p:nvPr/>
        </p:nvCxnSpPr>
        <p:spPr bwMode="auto">
          <a:xfrm flipH="1">
            <a:off x="2255838" y="52720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864" name="直接连接符 22"/>
          <p:cNvCxnSpPr>
            <a:cxnSpLocks noChangeShapeType="1"/>
            <a:stCxn id="34857" idx="3"/>
            <a:endCxn id="34858" idx="7"/>
          </p:cNvCxnSpPr>
          <p:nvPr/>
        </p:nvCxnSpPr>
        <p:spPr bwMode="auto">
          <a:xfrm flipH="1">
            <a:off x="2182813" y="43830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865" name="Text Box 32"/>
          <p:cNvSpPr txBox="1">
            <a:spLocks noChangeArrowheads="1"/>
          </p:cNvSpPr>
          <p:nvPr/>
        </p:nvSpPr>
        <p:spPr bwMode="auto">
          <a:xfrm>
            <a:off x="2438400" y="3657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6" name="Text Box 32"/>
          <p:cNvSpPr txBox="1">
            <a:spLocks noChangeArrowheads="1"/>
          </p:cNvSpPr>
          <p:nvPr/>
        </p:nvSpPr>
        <p:spPr bwMode="auto">
          <a:xfrm>
            <a:off x="32766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7" name="Text Box 32"/>
          <p:cNvSpPr txBox="1">
            <a:spLocks noChangeArrowheads="1"/>
          </p:cNvSpPr>
          <p:nvPr/>
        </p:nvSpPr>
        <p:spPr bwMode="auto">
          <a:xfrm>
            <a:off x="2286000" y="4318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8" name="Text Box 32"/>
          <p:cNvSpPr txBox="1">
            <a:spLocks noChangeArrowheads="1"/>
          </p:cNvSpPr>
          <p:nvPr/>
        </p:nvSpPr>
        <p:spPr bwMode="auto">
          <a:xfrm>
            <a:off x="2590800" y="47529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869" name="Text Box 32"/>
          <p:cNvSpPr txBox="1">
            <a:spLocks noChangeArrowheads="1"/>
          </p:cNvSpPr>
          <p:nvPr/>
        </p:nvSpPr>
        <p:spPr bwMode="auto">
          <a:xfrm>
            <a:off x="1524000" y="43561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1066800" y="1905000"/>
            <a:ext cx="57912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609600"/>
            <a:ext cx="9144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在邻接矩阵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G-&gt;arcs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行中，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G-&gt;arcs[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][ j]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的右侧，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找第一个非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非</a:t>
            </a:r>
            <a:r>
              <a:rPr lang="en-US" altLang="zh-CN" sz="3200" b="1" kern="0" dirty="0">
                <a:latin typeface="Arial" charset="0"/>
                <a:ea typeface="黑体" pitchFamily="2" charset="-122"/>
                <a:sym typeface="Symbol"/>
              </a:rPr>
              <a:t>∞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元素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arcs[</a:t>
            </a:r>
            <a:r>
              <a:rPr lang="en-US" altLang="zh-CN" sz="3000" b="1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则，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])  </a:t>
            </a:r>
            <a:r>
              <a:rPr lang="zh-CN" altLang="en-US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return(</a:t>
            </a:r>
            <a:r>
              <a:rPr lang="en-US" altLang="zh-CN" sz="32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2000" y="5564188"/>
            <a:ext cx="4202113" cy="6080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: {‘A’, ‘B’, ‘C’, ‘D’}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35844" name="Oval 30"/>
          <p:cNvSpPr>
            <a:spLocks noChangeArrowheads="1"/>
          </p:cNvSpPr>
          <p:nvPr/>
        </p:nvSpPr>
        <p:spPr bwMode="auto">
          <a:xfrm>
            <a:off x="16764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5845" name="Oval 30"/>
          <p:cNvSpPr>
            <a:spLocks noChangeArrowheads="1"/>
          </p:cNvSpPr>
          <p:nvPr/>
        </p:nvSpPr>
        <p:spPr bwMode="auto">
          <a:xfrm>
            <a:off x="2971800" y="40290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5846" name="Oval 30"/>
          <p:cNvSpPr>
            <a:spLocks noChangeArrowheads="1"/>
          </p:cNvSpPr>
          <p:nvPr/>
        </p:nvSpPr>
        <p:spPr bwMode="auto">
          <a:xfrm>
            <a:off x="17526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5847" name="直接连接符 17"/>
          <p:cNvCxnSpPr>
            <a:cxnSpLocks noChangeShapeType="1"/>
            <a:stCxn id="35845" idx="5"/>
            <a:endCxn id="35848" idx="0"/>
          </p:cNvCxnSpPr>
          <p:nvPr/>
        </p:nvCxnSpPr>
        <p:spPr bwMode="auto">
          <a:xfrm flipH="1">
            <a:off x="3300413" y="4459288"/>
            <a:ext cx="101600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48" name="Oval 30"/>
          <p:cNvSpPr>
            <a:spLocks noChangeArrowheads="1"/>
          </p:cNvSpPr>
          <p:nvPr/>
        </p:nvSpPr>
        <p:spPr bwMode="auto">
          <a:xfrm>
            <a:off x="3048000" y="50958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5849" name="直接连接符 28"/>
          <p:cNvCxnSpPr>
            <a:cxnSpLocks noChangeShapeType="1"/>
            <a:stCxn id="35845" idx="2"/>
            <a:endCxn id="35844" idx="6"/>
          </p:cNvCxnSpPr>
          <p:nvPr/>
        </p:nvCxnSpPr>
        <p:spPr bwMode="auto">
          <a:xfrm flipH="1">
            <a:off x="2179638" y="42814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0" name="直接连接符 32"/>
          <p:cNvCxnSpPr>
            <a:cxnSpLocks noChangeShapeType="1"/>
            <a:stCxn id="35846" idx="1"/>
            <a:endCxn id="35844" idx="4"/>
          </p:cNvCxnSpPr>
          <p:nvPr/>
        </p:nvCxnSpPr>
        <p:spPr bwMode="auto">
          <a:xfrm flipV="1">
            <a:off x="1825625" y="4532313"/>
            <a:ext cx="103188" cy="636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1" name="直接连接符 32"/>
          <p:cNvCxnSpPr>
            <a:cxnSpLocks noChangeShapeType="1"/>
            <a:stCxn id="35848" idx="2"/>
            <a:endCxn id="35846" idx="6"/>
          </p:cNvCxnSpPr>
          <p:nvPr/>
        </p:nvCxnSpPr>
        <p:spPr bwMode="auto">
          <a:xfrm flipH="1">
            <a:off x="2255838" y="5348288"/>
            <a:ext cx="792162" cy="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852" name="直接连接符 22"/>
          <p:cNvCxnSpPr>
            <a:cxnSpLocks noChangeShapeType="1"/>
            <a:stCxn id="35845" idx="3"/>
            <a:endCxn id="35846" idx="7"/>
          </p:cNvCxnSpPr>
          <p:nvPr/>
        </p:nvCxnSpPr>
        <p:spPr bwMode="auto">
          <a:xfrm flipH="1">
            <a:off x="2182813" y="4459288"/>
            <a:ext cx="862012" cy="7096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853" name="Text Box 32"/>
          <p:cNvSpPr txBox="1">
            <a:spLocks noChangeArrowheads="1"/>
          </p:cNvSpPr>
          <p:nvPr/>
        </p:nvSpPr>
        <p:spPr bwMode="auto">
          <a:xfrm>
            <a:off x="2438400" y="3733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4" name="Text Box 32"/>
          <p:cNvSpPr txBox="1">
            <a:spLocks noChangeArrowheads="1"/>
          </p:cNvSpPr>
          <p:nvPr/>
        </p:nvSpPr>
        <p:spPr bwMode="auto">
          <a:xfrm>
            <a:off x="3352800" y="44704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5" name="Text Box 32"/>
          <p:cNvSpPr txBox="1">
            <a:spLocks noChangeArrowheads="1"/>
          </p:cNvSpPr>
          <p:nvPr/>
        </p:nvSpPr>
        <p:spPr bwMode="auto">
          <a:xfrm>
            <a:off x="2286000" y="4394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6" name="Text Box 32"/>
          <p:cNvSpPr txBox="1">
            <a:spLocks noChangeArrowheads="1"/>
          </p:cNvSpPr>
          <p:nvPr/>
        </p:nvSpPr>
        <p:spPr bwMode="auto">
          <a:xfrm>
            <a:off x="2590800" y="4829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5857" name="Text Box 32"/>
          <p:cNvSpPr txBox="1">
            <a:spLocks noChangeArrowheads="1"/>
          </p:cNvSpPr>
          <p:nvPr/>
        </p:nvSpPr>
        <p:spPr bwMode="auto">
          <a:xfrm>
            <a:off x="1524000" y="44323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00" y="3688080"/>
          <a:ext cx="28194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86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2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kern="0" dirty="0">
                          <a:solidFill>
                            <a:srgbClr val="003399"/>
                          </a:solidFill>
                          <a:latin typeface="+mn-lt"/>
                          <a:sym typeface="Symbol"/>
                        </a:rPr>
                        <a:t>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3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9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6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5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4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0" dirty="0">
                          <a:solidFill>
                            <a:srgbClr val="003399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rgbClr val="00339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>
            <a:off x="914400" y="17820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图的表示</a:t>
            </a:r>
          </a:p>
        </p:txBody>
      </p:sp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381000" y="906463"/>
            <a:ext cx="8277225" cy="36512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143000"/>
            <a:ext cx="82296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80000"/>
              </a:lnSpc>
              <a:spcBef>
                <a:spcPts val="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邻接矩阵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80000"/>
              </a:lnSpc>
              <a:spcBef>
                <a:spcPts val="1200"/>
              </a:spcBef>
              <a:defRPr/>
            </a:pP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2. 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链</a:t>
            </a:r>
            <a:r>
              <a:rPr lang="en-US" altLang="zh-CN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)</a:t>
            </a:r>
            <a:r>
              <a:rPr lang="zh-CN" altLang="en-US" sz="36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表</a:t>
            </a:r>
            <a:endParaRPr lang="en-US" altLang="zh-CN" sz="36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485" name="Text Box 32"/>
          <p:cNvSpPr txBox="1">
            <a:spLocks noChangeArrowheads="1"/>
          </p:cNvSpPr>
          <p:nvPr/>
        </p:nvSpPr>
        <p:spPr bwMode="auto">
          <a:xfrm>
            <a:off x="1905000" y="5341938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86" name="Oval 30"/>
          <p:cNvSpPr>
            <a:spLocks noChangeArrowheads="1"/>
          </p:cNvSpPr>
          <p:nvPr/>
        </p:nvSpPr>
        <p:spPr bwMode="auto">
          <a:xfrm>
            <a:off x="1752600" y="37338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87" name="Oval 30"/>
          <p:cNvSpPr>
            <a:spLocks noChangeArrowheads="1"/>
          </p:cNvSpPr>
          <p:nvPr/>
        </p:nvSpPr>
        <p:spPr bwMode="auto">
          <a:xfrm>
            <a:off x="2971800" y="37480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488" name="Oval 30"/>
          <p:cNvSpPr>
            <a:spLocks noChangeArrowheads="1"/>
          </p:cNvSpPr>
          <p:nvPr/>
        </p:nvSpPr>
        <p:spPr bwMode="auto">
          <a:xfrm>
            <a:off x="24384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0489" name="直接连接符 8"/>
          <p:cNvCxnSpPr>
            <a:cxnSpLocks noChangeShapeType="1"/>
            <a:stCxn id="20487" idx="3"/>
            <a:endCxn id="20488" idx="0"/>
          </p:cNvCxnSpPr>
          <p:nvPr/>
        </p:nvCxnSpPr>
        <p:spPr bwMode="auto">
          <a:xfrm rot="5400000">
            <a:off x="2590800" y="4278313"/>
            <a:ext cx="554038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0" name="直接连接符 32"/>
          <p:cNvCxnSpPr>
            <a:cxnSpLocks noChangeShapeType="1"/>
            <a:stCxn id="20491" idx="0"/>
            <a:endCxn id="20487" idx="5"/>
          </p:cNvCxnSpPr>
          <p:nvPr/>
        </p:nvCxnSpPr>
        <p:spPr bwMode="auto">
          <a:xfrm rot="16200000" flipV="1">
            <a:off x="3302794" y="4277519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1" name="Oval 30"/>
          <p:cNvSpPr>
            <a:spLocks noChangeArrowheads="1"/>
          </p:cNvSpPr>
          <p:nvPr/>
        </p:nvSpPr>
        <p:spPr bwMode="auto">
          <a:xfrm>
            <a:off x="3505200" y="473233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20492" name="直接连接符 28"/>
          <p:cNvCxnSpPr>
            <a:cxnSpLocks noChangeShapeType="1"/>
            <a:stCxn id="20487" idx="2"/>
            <a:endCxn id="20486" idx="6"/>
          </p:cNvCxnSpPr>
          <p:nvPr/>
        </p:nvCxnSpPr>
        <p:spPr bwMode="auto">
          <a:xfrm rot="10800000">
            <a:off x="2255838" y="3986213"/>
            <a:ext cx="715962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3" name="直接连接符 32"/>
          <p:cNvCxnSpPr>
            <a:cxnSpLocks noChangeShapeType="1"/>
            <a:stCxn id="20491" idx="1"/>
            <a:endCxn id="20486" idx="5"/>
          </p:cNvCxnSpPr>
          <p:nvPr/>
        </p:nvCxnSpPr>
        <p:spPr bwMode="auto">
          <a:xfrm rot="16200000" flipV="1">
            <a:off x="2559844" y="3786982"/>
            <a:ext cx="641350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1371600" y="47228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495" name="直接连接符 32"/>
          <p:cNvCxnSpPr>
            <a:cxnSpLocks noChangeShapeType="1"/>
            <a:stCxn id="20488" idx="2"/>
            <a:endCxn id="20494" idx="6"/>
          </p:cNvCxnSpPr>
          <p:nvPr/>
        </p:nvCxnSpPr>
        <p:spPr bwMode="auto">
          <a:xfrm rot="10800000">
            <a:off x="1874838" y="4975225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496" name="直接连接符 32"/>
          <p:cNvCxnSpPr>
            <a:cxnSpLocks noChangeShapeType="1"/>
            <a:stCxn id="20491" idx="2"/>
            <a:endCxn id="20488" idx="6"/>
          </p:cNvCxnSpPr>
          <p:nvPr/>
        </p:nvCxnSpPr>
        <p:spPr bwMode="auto">
          <a:xfrm rot="10800000">
            <a:off x="2941638" y="4984750"/>
            <a:ext cx="5635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497" name="Text Box 32"/>
          <p:cNvSpPr txBox="1">
            <a:spLocks noChangeArrowheads="1"/>
          </p:cNvSpPr>
          <p:nvPr/>
        </p:nvSpPr>
        <p:spPr bwMode="auto">
          <a:xfrm>
            <a:off x="6019800" y="53721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20498" name="Oval 30"/>
          <p:cNvSpPr>
            <a:spLocks noChangeArrowheads="1"/>
          </p:cNvSpPr>
          <p:nvPr/>
        </p:nvSpPr>
        <p:spPr bwMode="auto">
          <a:xfrm>
            <a:off x="5791200" y="37639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20499" name="Oval 30"/>
          <p:cNvSpPr>
            <a:spLocks noChangeArrowheads="1"/>
          </p:cNvSpPr>
          <p:nvPr/>
        </p:nvSpPr>
        <p:spPr bwMode="auto">
          <a:xfrm>
            <a:off x="7010400" y="37782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20500" name="Oval 30"/>
          <p:cNvSpPr>
            <a:spLocks noChangeArrowheads="1"/>
          </p:cNvSpPr>
          <p:nvPr/>
        </p:nvSpPr>
        <p:spPr bwMode="auto">
          <a:xfrm>
            <a:off x="64770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20501" name="Oval 30"/>
          <p:cNvSpPr>
            <a:spLocks noChangeArrowheads="1"/>
          </p:cNvSpPr>
          <p:nvPr/>
        </p:nvSpPr>
        <p:spPr bwMode="auto">
          <a:xfrm>
            <a:off x="7543800" y="47625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0502" name="Oval 30"/>
          <p:cNvSpPr>
            <a:spLocks noChangeArrowheads="1"/>
          </p:cNvSpPr>
          <p:nvPr/>
        </p:nvSpPr>
        <p:spPr bwMode="auto">
          <a:xfrm>
            <a:off x="5410200" y="475297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503" name="直接箭头连接符 23"/>
          <p:cNvCxnSpPr>
            <a:cxnSpLocks noChangeShapeType="1"/>
            <a:stCxn id="20498" idx="6"/>
            <a:endCxn id="20499" idx="2"/>
          </p:cNvCxnSpPr>
          <p:nvPr/>
        </p:nvCxnSpPr>
        <p:spPr bwMode="auto">
          <a:xfrm>
            <a:off x="6294438" y="4016375"/>
            <a:ext cx="715962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4" name="直接箭头连接符 24"/>
          <p:cNvCxnSpPr>
            <a:cxnSpLocks noChangeShapeType="1"/>
            <a:stCxn id="20499" idx="5"/>
            <a:endCxn id="20501" idx="0"/>
          </p:cNvCxnSpPr>
          <p:nvPr/>
        </p:nvCxnSpPr>
        <p:spPr bwMode="auto">
          <a:xfrm rot="16200000" flipH="1">
            <a:off x="7341394" y="43076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5" name="直接箭头连接符 25"/>
          <p:cNvCxnSpPr>
            <a:cxnSpLocks noChangeShapeType="1"/>
            <a:stCxn id="20498" idx="5"/>
            <a:endCxn id="20501" idx="1"/>
          </p:cNvCxnSpPr>
          <p:nvPr/>
        </p:nvCxnSpPr>
        <p:spPr bwMode="auto">
          <a:xfrm rot="16200000" flipH="1">
            <a:off x="6598444" y="3817144"/>
            <a:ext cx="641350" cy="13954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6" name="直接箭头连接符 26"/>
          <p:cNvCxnSpPr>
            <a:cxnSpLocks noChangeShapeType="1"/>
            <a:stCxn id="20499" idx="3"/>
            <a:endCxn id="20500" idx="0"/>
          </p:cNvCxnSpPr>
          <p:nvPr/>
        </p:nvCxnSpPr>
        <p:spPr bwMode="auto">
          <a:xfrm rot="5400000">
            <a:off x="6629400" y="4308476"/>
            <a:ext cx="554037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7" name="直接箭头连接符 27"/>
          <p:cNvCxnSpPr>
            <a:cxnSpLocks noChangeShapeType="1"/>
            <a:stCxn id="20500" idx="6"/>
            <a:endCxn id="20501" idx="2"/>
          </p:cNvCxnSpPr>
          <p:nvPr/>
        </p:nvCxnSpPr>
        <p:spPr bwMode="auto">
          <a:xfrm>
            <a:off x="6980238" y="5014913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0508" name="直接箭头连接符 28"/>
          <p:cNvCxnSpPr>
            <a:cxnSpLocks noChangeShapeType="1"/>
            <a:stCxn id="20502" idx="6"/>
            <a:endCxn id="20500" idx="2"/>
          </p:cNvCxnSpPr>
          <p:nvPr/>
        </p:nvCxnSpPr>
        <p:spPr bwMode="auto">
          <a:xfrm>
            <a:off x="5913438" y="5005388"/>
            <a:ext cx="563562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无向图：邻接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邻接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表表示：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+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边表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62100" y="2514600"/>
          <a:ext cx="51435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0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11188" y="4572000"/>
          <a:ext cx="8075612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8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与此边关联的另</a:t>
                      </a:r>
                      <a:r>
                        <a:rPr lang="en-US" altLang="zh-CN" sz="2800" b="0" dirty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顶点</a:t>
                      </a:r>
                      <a:endParaRPr lang="en-US" altLang="zh-CN" sz="2800" b="0" dirty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邻接顶点的下标</a:t>
                      </a:r>
                      <a:r>
                        <a:rPr lang="en-US" altLang="zh-CN" sz="28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条“边”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1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7911" name="Oval 30"/>
          <p:cNvSpPr>
            <a:spLocks noChangeArrowheads="1"/>
          </p:cNvSpPr>
          <p:nvPr/>
        </p:nvSpPr>
        <p:spPr bwMode="auto">
          <a:xfrm>
            <a:off x="8102600" y="11430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7912" name="Oval 30"/>
          <p:cNvSpPr>
            <a:spLocks noChangeArrowheads="1"/>
          </p:cNvSpPr>
          <p:nvPr/>
        </p:nvSpPr>
        <p:spPr bwMode="auto">
          <a:xfrm>
            <a:off x="8224838" y="3133725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7913" name="直接连接符 16"/>
          <p:cNvCxnSpPr>
            <a:cxnSpLocks noChangeShapeType="1"/>
            <a:stCxn id="37911" idx="4"/>
            <a:endCxn id="37914" idx="0"/>
          </p:cNvCxnSpPr>
          <p:nvPr/>
        </p:nvCxnSpPr>
        <p:spPr bwMode="auto">
          <a:xfrm flipH="1">
            <a:off x="8097838" y="1646238"/>
            <a:ext cx="258762" cy="5635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4" name="Oval 30"/>
          <p:cNvSpPr>
            <a:spLocks noChangeArrowheads="1"/>
          </p:cNvSpPr>
          <p:nvPr/>
        </p:nvSpPr>
        <p:spPr bwMode="auto">
          <a:xfrm>
            <a:off x="7843838" y="2209800"/>
            <a:ext cx="508000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7915" name="直接连接符 32"/>
          <p:cNvCxnSpPr>
            <a:cxnSpLocks noChangeShapeType="1"/>
            <a:stCxn id="37914" idx="4"/>
            <a:endCxn id="37912" idx="0"/>
          </p:cNvCxnSpPr>
          <p:nvPr/>
        </p:nvCxnSpPr>
        <p:spPr bwMode="auto">
          <a:xfrm>
            <a:off x="8097838" y="2713038"/>
            <a:ext cx="381000" cy="4206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916" name="Text Box 32"/>
          <p:cNvSpPr txBox="1">
            <a:spLocks noChangeArrowheads="1"/>
          </p:cNvSpPr>
          <p:nvPr/>
        </p:nvSpPr>
        <p:spPr bwMode="auto">
          <a:xfrm>
            <a:off x="8147050" y="1657350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7917" name="Text Box 32"/>
          <p:cNvSpPr txBox="1">
            <a:spLocks noChangeArrowheads="1"/>
          </p:cNvSpPr>
          <p:nvPr/>
        </p:nvSpPr>
        <p:spPr bwMode="auto">
          <a:xfrm>
            <a:off x="7918450" y="2676525"/>
            <a:ext cx="69215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87638" y="1828800"/>
            <a:ext cx="6456362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25675" y="3886200"/>
            <a:ext cx="6918325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单链表，描述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个顶点的所有关联边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>
              <a:lnSpc>
                <a:spcPct val="13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每条边存储几次？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2)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的度？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的边表中的结点个数；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无向图：邻接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3891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524000" y="3700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838200" y="3700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2733675" y="3952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267200" y="3700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309938" y="3700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1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1524000" y="3048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4419600" y="3048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38948" name="Oval 30"/>
          <p:cNvSpPr>
            <a:spLocks noChangeArrowheads="1"/>
          </p:cNvSpPr>
          <p:nvPr/>
        </p:nvSpPr>
        <p:spPr bwMode="auto">
          <a:xfrm>
            <a:off x="63246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38949" name="Oval 30"/>
          <p:cNvSpPr>
            <a:spLocks noChangeArrowheads="1"/>
          </p:cNvSpPr>
          <p:nvPr/>
        </p:nvSpPr>
        <p:spPr bwMode="auto">
          <a:xfrm>
            <a:off x="7620000" y="1828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8950" name="Oval 30"/>
          <p:cNvSpPr>
            <a:spLocks noChangeArrowheads="1"/>
          </p:cNvSpPr>
          <p:nvPr/>
        </p:nvSpPr>
        <p:spPr bwMode="auto">
          <a:xfrm>
            <a:off x="64008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38951" name="直接连接符 45"/>
          <p:cNvCxnSpPr>
            <a:cxnSpLocks noChangeShapeType="1"/>
            <a:stCxn id="38949" idx="5"/>
            <a:endCxn id="38952" idx="0"/>
          </p:cNvCxnSpPr>
          <p:nvPr/>
        </p:nvCxnSpPr>
        <p:spPr bwMode="auto">
          <a:xfrm rot="5400000">
            <a:off x="7769225" y="2524125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2" name="Oval 30"/>
          <p:cNvSpPr>
            <a:spLocks noChangeArrowheads="1"/>
          </p:cNvSpPr>
          <p:nvPr/>
        </p:nvSpPr>
        <p:spPr bwMode="auto">
          <a:xfrm>
            <a:off x="7696200" y="2895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8953" name="直接连接符 28"/>
          <p:cNvCxnSpPr>
            <a:cxnSpLocks noChangeShapeType="1"/>
            <a:stCxn id="38949" idx="2"/>
            <a:endCxn id="38948" idx="6"/>
          </p:cNvCxnSpPr>
          <p:nvPr/>
        </p:nvCxnSpPr>
        <p:spPr bwMode="auto">
          <a:xfrm rot="10800000">
            <a:off x="6934200" y="21002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4" name="直接连接符 32"/>
          <p:cNvCxnSpPr>
            <a:cxnSpLocks noChangeShapeType="1"/>
            <a:stCxn id="38950" idx="1"/>
            <a:endCxn id="38948" idx="4"/>
          </p:cNvCxnSpPr>
          <p:nvPr/>
        </p:nvCxnSpPr>
        <p:spPr bwMode="auto">
          <a:xfrm rot="5400000" flipH="1" flipV="1">
            <a:off x="6257925" y="2603500"/>
            <a:ext cx="603250" cy="1397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5" name="直接连接符 32"/>
          <p:cNvCxnSpPr>
            <a:cxnSpLocks noChangeShapeType="1"/>
            <a:stCxn id="38952" idx="2"/>
            <a:endCxn id="38950" idx="6"/>
          </p:cNvCxnSpPr>
          <p:nvPr/>
        </p:nvCxnSpPr>
        <p:spPr bwMode="auto">
          <a:xfrm rot="10800000">
            <a:off x="7010400" y="3167063"/>
            <a:ext cx="685800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956" name="直接连接符 50"/>
          <p:cNvCxnSpPr>
            <a:cxnSpLocks noChangeShapeType="1"/>
            <a:stCxn id="38949" idx="3"/>
            <a:endCxn id="38950" idx="7"/>
          </p:cNvCxnSpPr>
          <p:nvPr/>
        </p:nvCxnSpPr>
        <p:spPr bwMode="auto">
          <a:xfrm rot="5400000">
            <a:off x="6973887" y="2239963"/>
            <a:ext cx="682625" cy="787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957" name="Text Box 32"/>
          <p:cNvSpPr txBox="1">
            <a:spLocks noChangeArrowheads="1"/>
          </p:cNvSpPr>
          <p:nvPr/>
        </p:nvSpPr>
        <p:spPr bwMode="auto">
          <a:xfrm>
            <a:off x="7086600" y="1600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8" name="Text Box 32"/>
          <p:cNvSpPr txBox="1">
            <a:spLocks noChangeArrowheads="1"/>
          </p:cNvSpPr>
          <p:nvPr/>
        </p:nvSpPr>
        <p:spPr bwMode="auto">
          <a:xfrm>
            <a:off x="8001000" y="22701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59" name="Text Box 32"/>
          <p:cNvSpPr txBox="1">
            <a:spLocks noChangeArrowheads="1"/>
          </p:cNvSpPr>
          <p:nvPr/>
        </p:nvSpPr>
        <p:spPr bwMode="auto">
          <a:xfrm>
            <a:off x="6934200" y="21939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0" name="Text Box 32"/>
          <p:cNvSpPr txBox="1">
            <a:spLocks noChangeArrowheads="1"/>
          </p:cNvSpPr>
          <p:nvPr/>
        </p:nvSpPr>
        <p:spPr bwMode="auto">
          <a:xfrm>
            <a:off x="7239000" y="2628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8961" name="Text Box 32"/>
          <p:cNvSpPr txBox="1">
            <a:spLocks noChangeArrowheads="1"/>
          </p:cNvSpPr>
          <p:nvPr/>
        </p:nvSpPr>
        <p:spPr bwMode="auto">
          <a:xfrm>
            <a:off x="6172200" y="223202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38100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4562475" y="3911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096000" y="3698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138738" y="3698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5638800" y="3698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743200" y="4672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2767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3194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38195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45720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105525" y="4418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148263" y="4418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5648325" y="4418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70" name="Line 91"/>
          <p:cNvSpPr>
            <a:spLocks noChangeShapeType="1"/>
          </p:cNvSpPr>
          <p:nvPr/>
        </p:nvSpPr>
        <p:spPr bwMode="auto">
          <a:xfrm>
            <a:off x="6375400" y="4630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908925" y="4419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6951663" y="4419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3" name="Rectangle 93"/>
          <p:cNvSpPr>
            <a:spLocks noChangeArrowheads="1"/>
          </p:cNvSpPr>
          <p:nvPr/>
        </p:nvSpPr>
        <p:spPr bwMode="auto">
          <a:xfrm>
            <a:off x="7451725" y="4419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2743200" y="5281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276725" y="5029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319463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38195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6" name="Line 91"/>
          <p:cNvSpPr>
            <a:spLocks noChangeShapeType="1"/>
          </p:cNvSpPr>
          <p:nvPr/>
        </p:nvSpPr>
        <p:spPr bwMode="auto">
          <a:xfrm>
            <a:off x="4572000" y="5240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92"/>
          <p:cNvSpPr>
            <a:spLocks noChangeArrowheads="1"/>
          </p:cNvSpPr>
          <p:nvPr/>
        </p:nvSpPr>
        <p:spPr bwMode="auto">
          <a:xfrm>
            <a:off x="6105525" y="5027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148263" y="5027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9" name="Rectangle 93"/>
          <p:cNvSpPr>
            <a:spLocks noChangeArrowheads="1"/>
          </p:cNvSpPr>
          <p:nvPr/>
        </p:nvSpPr>
        <p:spPr bwMode="auto">
          <a:xfrm>
            <a:off x="5648325" y="5027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2743200" y="5967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2767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3194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38195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45720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105525" y="5713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148263" y="5713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5648325" y="5713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Line 91"/>
          <p:cNvSpPr>
            <a:spLocks noChangeShapeType="1"/>
          </p:cNvSpPr>
          <p:nvPr/>
        </p:nvSpPr>
        <p:spPr bwMode="auto">
          <a:xfrm>
            <a:off x="6375400" y="5926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Rectangle 92"/>
          <p:cNvSpPr>
            <a:spLocks noChangeArrowheads="1"/>
          </p:cNvSpPr>
          <p:nvPr/>
        </p:nvSpPr>
        <p:spPr bwMode="auto">
          <a:xfrm>
            <a:off x="7908925" y="5715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6951663" y="5715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1" name="Rectangle 93"/>
          <p:cNvSpPr>
            <a:spLocks noChangeArrowheads="1"/>
          </p:cNvSpPr>
          <p:nvPr/>
        </p:nvSpPr>
        <p:spPr bwMode="auto">
          <a:xfrm>
            <a:off x="7451725" y="5715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533400" y="3048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4343400" y="1066800"/>
            <a:ext cx="9364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58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7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出边表头指针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此边的终点</a:t>
                      </a:r>
                      <a:endParaRPr lang="en-US" altLang="zh-CN" sz="2800" b="0" dirty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条“出边”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58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39959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39960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9961" name="直接连接符 16"/>
          <p:cNvCxnSpPr>
            <a:cxnSpLocks noChangeShapeType="1"/>
            <a:stCxn id="39959" idx="5"/>
            <a:endCxn id="39962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2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9963" name="直接连接符 32"/>
          <p:cNvCxnSpPr>
            <a:cxnSpLocks noChangeShapeType="1"/>
            <a:stCxn id="39962" idx="2"/>
            <a:endCxn id="39960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4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9965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9966" name="直接连接符 32"/>
          <p:cNvCxnSpPr>
            <a:cxnSpLocks noChangeShapeType="1"/>
            <a:stCxn id="39959" idx="3"/>
            <a:endCxn id="39960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9967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667000" y="180975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67000" y="3840163"/>
            <a:ext cx="6858000" cy="7318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以当前顶点为“起点”的所有边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70350" y="1066800"/>
            <a:ext cx="14157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出边表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1219200" y="3657600"/>
            <a:ext cx="75438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endParaRPr lang="en-US" altLang="zh-CN" sz="3000" kern="0" dirty="0">
              <a:latin typeface="黑体" pitchFamily="2" charset="-122"/>
              <a:ea typeface="黑体" pitchFamily="2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图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219200" y="1143000"/>
            <a:ext cx="7543800" cy="2514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"/>
              </a:lnSpc>
              <a:spcBef>
                <a:spcPts val="600"/>
              </a:spcBef>
              <a:buFontTx/>
              <a:buChar char="•"/>
              <a:defRPr/>
            </a:pP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6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树：</a:t>
            </a:r>
            <a:endParaRPr lang="en-US" altLang="zh-CN" sz="3000" kern="0" dirty="0">
              <a:solidFill>
                <a:srgbClr val="003399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   除根外，每个结点只有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个父亲；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000" kern="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rPr>
              <a:t>二叉树：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回顾</a:t>
            </a:r>
          </a:p>
        </p:txBody>
      </p:sp>
      <p:sp>
        <p:nvSpPr>
          <p:cNvPr id="512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533400" y="1143000"/>
            <a:ext cx="685800" cy="5105400"/>
          </a:xfrm>
          <a:prstGeom prst="rect">
            <a:avLst/>
          </a:prstGeom>
          <a:solidFill>
            <a:schemeClr val="bg2">
              <a:lumMod val="75000"/>
            </a:schemeClr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30000"/>
              </a:lnSpc>
              <a:spcBef>
                <a:spcPts val="0"/>
              </a:spcBef>
              <a:defRPr/>
            </a:pP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逻辑结构</a:t>
            </a:r>
            <a:endParaRPr lang="en-US" altLang="zh-CN" sz="3000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zh-CN" altLang="en-US" sz="3000" dirty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：非线性结构</a:t>
            </a:r>
          </a:p>
        </p:txBody>
      </p:sp>
      <p:sp>
        <p:nvSpPr>
          <p:cNvPr id="7" name="矩形 6"/>
          <p:cNvSpPr/>
          <p:nvPr/>
        </p:nvSpPr>
        <p:spPr>
          <a:xfrm>
            <a:off x="2286000" y="1314450"/>
            <a:ext cx="4800600" cy="6080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一个结点可以有多个孩子；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24200" y="2692400"/>
            <a:ext cx="4629150" cy="6604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4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一个结点最多有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个孩子；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162800" y="1143000"/>
            <a:ext cx="1600200" cy="523875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ea typeface="黑体" pitchFamily="49" charset="-122"/>
              </a:rPr>
              <a:t>层次性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的出度？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的出边表中的结点数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；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4191000" y="1600200"/>
            <a:ext cx="11430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7" name="直接箭头连接符 54"/>
          <p:cNvCxnSpPr>
            <a:cxnSpLocks noChangeShapeType="1"/>
            <a:stCxn id="74" idx="2"/>
            <a:endCxn id="73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55"/>
          <p:cNvCxnSpPr>
            <a:cxnSpLocks noChangeShapeType="1"/>
            <a:stCxn id="76" idx="0"/>
            <a:endCxn id="74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3"/>
          <p:cNvCxnSpPr>
            <a:cxnSpLocks noChangeShapeType="1"/>
            <a:stCxn id="73" idx="5"/>
            <a:endCxn id="75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4"/>
          <p:cNvCxnSpPr>
            <a:cxnSpLocks noChangeShapeType="1"/>
            <a:stCxn id="74" idx="3"/>
            <a:endCxn id="75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5"/>
          <p:cNvCxnSpPr>
            <a:cxnSpLocks noChangeShapeType="1"/>
            <a:stCxn id="75" idx="6"/>
            <a:endCxn id="76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9" name="曲线连接符 104"/>
          <p:cNvCxnSpPr>
            <a:cxnSpLocks noChangeShapeType="1"/>
            <a:stCxn id="73" idx="0"/>
            <a:endCxn id="74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0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1" name="曲线连接符 108"/>
          <p:cNvCxnSpPr>
            <a:cxnSpLocks noChangeShapeType="1"/>
            <a:stCxn id="75" idx="2"/>
            <a:endCxn id="73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7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1.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有向图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出边表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依次检查每个出边表，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计算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40964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17805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49225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387725" y="4419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92125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96398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209800" y="3514725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105400" y="3514725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出边表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4640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216525" y="4378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765925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79278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29285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39725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93077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97351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4735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22605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75957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80231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30237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39725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93077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97351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47357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39725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93077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97351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4735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22605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75957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80231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30237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219200" y="3514725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60960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81534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6" name="Oval 30"/>
          <p:cNvSpPr>
            <a:spLocks noChangeArrowheads="1"/>
          </p:cNvSpPr>
          <p:nvPr/>
        </p:nvSpPr>
        <p:spPr bwMode="auto">
          <a:xfrm>
            <a:off x="6553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80772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8" name="直接箭头连接符 54"/>
          <p:cNvCxnSpPr>
            <a:cxnSpLocks noChangeShapeType="1"/>
            <a:stCxn id="75" idx="2"/>
            <a:endCxn id="74" idx="6"/>
          </p:cNvCxnSpPr>
          <p:nvPr/>
        </p:nvCxnSpPr>
        <p:spPr bwMode="auto">
          <a:xfrm rot="10800000">
            <a:off x="67056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55"/>
          <p:cNvCxnSpPr>
            <a:cxnSpLocks noChangeShapeType="1"/>
            <a:stCxn id="77" idx="0"/>
            <a:endCxn id="75" idx="4"/>
          </p:cNvCxnSpPr>
          <p:nvPr/>
        </p:nvCxnSpPr>
        <p:spPr bwMode="auto">
          <a:xfrm rot="5400000" flipH="1" flipV="1">
            <a:off x="80129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0" name="直接箭头连接符 73"/>
          <p:cNvCxnSpPr>
            <a:cxnSpLocks noChangeShapeType="1"/>
            <a:stCxn id="74" idx="5"/>
            <a:endCxn id="76" idx="0"/>
          </p:cNvCxnSpPr>
          <p:nvPr/>
        </p:nvCxnSpPr>
        <p:spPr bwMode="auto">
          <a:xfrm rot="16200000" flipH="1">
            <a:off x="62833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1" name="直接箭头连接符 74"/>
          <p:cNvCxnSpPr>
            <a:cxnSpLocks noChangeShapeType="1"/>
            <a:stCxn id="75" idx="3"/>
            <a:endCxn id="76" idx="7"/>
          </p:cNvCxnSpPr>
          <p:nvPr/>
        </p:nvCxnSpPr>
        <p:spPr bwMode="auto">
          <a:xfrm rot="5400000">
            <a:off x="71715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86" name="直接箭头连接符 75"/>
          <p:cNvCxnSpPr>
            <a:cxnSpLocks noChangeShapeType="1"/>
            <a:stCxn id="76" idx="6"/>
            <a:endCxn id="77" idx="2"/>
          </p:cNvCxnSpPr>
          <p:nvPr/>
        </p:nvCxnSpPr>
        <p:spPr bwMode="auto">
          <a:xfrm>
            <a:off x="71628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0104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83820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73152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74676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63246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4"/>
          <p:cNvCxnSpPr>
            <a:cxnSpLocks noChangeShapeType="1"/>
            <a:stCxn id="74" idx="0"/>
            <a:endCxn id="75" idx="0"/>
          </p:cNvCxnSpPr>
          <p:nvPr/>
        </p:nvCxnSpPr>
        <p:spPr bwMode="auto">
          <a:xfrm rot="16200000" flipH="1">
            <a:off x="74223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2390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3" name="曲线连接符 108"/>
          <p:cNvCxnSpPr>
            <a:cxnSpLocks noChangeShapeType="1"/>
            <a:stCxn id="76" idx="2"/>
            <a:endCxn id="74" idx="2"/>
          </p:cNvCxnSpPr>
          <p:nvPr/>
        </p:nvCxnSpPr>
        <p:spPr bwMode="auto">
          <a:xfrm rot="10800000">
            <a:off x="60960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55626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+</a:t>
            </a:r>
            <a:endParaRPr lang="en-US" altLang="zh-CN" sz="3200" kern="0" dirty="0">
              <a:solidFill>
                <a:srgbClr val="C0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Arial" charset="0"/>
                <a:ea typeface="黑体" pitchFamily="2" charset="-122"/>
              </a:rPr>
              <a:t>    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顶点表：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    -- 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入边表：</a:t>
            </a:r>
            <a:endParaRPr lang="en-US" altLang="zh-CN" sz="3200" kern="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200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95600" y="1828800"/>
            <a:ext cx="6400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顶点组成的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维数组；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95600" y="3810000"/>
            <a:ext cx="640080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以当前顶点为“终点”的所有边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05200" y="1066800"/>
            <a:ext cx="1416050" cy="6429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入边表</a:t>
            </a:r>
            <a:endParaRPr lang="zh-CN" altLang="en-US" sz="3200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219200" y="2514600"/>
          <a:ext cx="55626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入边表头指针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609600" y="4572000"/>
          <a:ext cx="80010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0200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adjvex</a:t>
                      </a:r>
                      <a:endParaRPr lang="en-US" altLang="zh-CN" sz="2800" b="0" dirty="0">
                        <a:solidFill>
                          <a:schemeClr val="bg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FFFF00"/>
                          </a:solidFill>
                          <a:latin typeface="+mj-lt"/>
                          <a:ea typeface="黑体" pitchFamily="2" charset="-122"/>
                        </a:rPr>
                        <a:t>此边的起点</a:t>
                      </a:r>
                      <a:endParaRPr lang="en-US" altLang="zh-CN" sz="2800" b="0" dirty="0">
                        <a:solidFill>
                          <a:srgbClr val="FFFF00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bg1"/>
                          </a:solidFill>
                          <a:latin typeface="+mj-lt"/>
                          <a:ea typeface="黑体" pitchFamily="2" charset="-122"/>
                        </a:rPr>
                        <a:t>在顶点表中的下标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weight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此边的权重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(</a:t>
                      </a: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无权则略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)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next</a:t>
                      </a:r>
                    </a:p>
                    <a:p>
                      <a:pPr algn="ctr">
                        <a:lnSpc>
                          <a:spcPct val="114000"/>
                        </a:lnSpc>
                      </a:pP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指向下</a:t>
                      </a:r>
                      <a:r>
                        <a:rPr lang="en-US" altLang="zh-CN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1</a:t>
                      </a:r>
                      <a:r>
                        <a:rPr lang="zh-CN" altLang="en-US" sz="2800" b="0" dirty="0">
                          <a:solidFill>
                            <a:srgbClr val="990099"/>
                          </a:solidFill>
                          <a:latin typeface="+mj-lt"/>
                          <a:ea typeface="黑体" pitchFamily="2" charset="-122"/>
                        </a:rPr>
                        <a:t>条“入边”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7772400" y="14287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239000" y="22860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26" name="直接连接符 16"/>
          <p:cNvCxnSpPr>
            <a:cxnSpLocks noChangeShapeType="1"/>
            <a:stCxn id="24" idx="5"/>
            <a:endCxn id="27" idx="0"/>
          </p:cNvCxnSpPr>
          <p:nvPr/>
        </p:nvCxnSpPr>
        <p:spPr bwMode="auto">
          <a:xfrm rot="16200000" flipH="1">
            <a:off x="7962107" y="209946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107363" y="24955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28" name="直接连接符 32"/>
          <p:cNvCxnSpPr>
            <a:cxnSpLocks noChangeShapeType="1"/>
            <a:stCxn id="27" idx="2"/>
            <a:endCxn id="25" idx="6"/>
          </p:cNvCxnSpPr>
          <p:nvPr/>
        </p:nvCxnSpPr>
        <p:spPr bwMode="auto">
          <a:xfrm rot="10800000">
            <a:off x="7742238" y="2538413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8305800" y="1870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7696200" y="2590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1" name="直接连接符 32"/>
          <p:cNvCxnSpPr>
            <a:cxnSpLocks noChangeShapeType="1"/>
            <a:stCxn id="24" idx="3"/>
            <a:endCxn id="25" idx="0"/>
          </p:cNvCxnSpPr>
          <p:nvPr/>
        </p:nvCxnSpPr>
        <p:spPr bwMode="auto">
          <a:xfrm rot="5400000">
            <a:off x="7454900" y="189547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每条边存储几次？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的入度？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的入边表中的结点数；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419600" y="1600200"/>
            <a:ext cx="1295400" cy="6085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次 </a:t>
            </a:r>
            <a:endParaRPr lang="zh-CN" altLang="en-US" sz="30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2" grpId="0" animBg="1"/>
      <p:bldP spid="83" grpId="0" animBg="1"/>
      <p:bldP spid="84" grpId="0" animBg="1"/>
      <p:bldP spid="85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8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2.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图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=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顶点表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+ 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入边表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  <a:ea typeface="黑体" pitchFamily="2" charset="-122"/>
              </a:rPr>
              <a:t>     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的出度？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依次检查每个入边表，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         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计算</a:t>
            </a:r>
            <a:r>
              <a:rPr lang="en-US" altLang="zh-CN" sz="3000" kern="0" dirty="0">
                <a:solidFill>
                  <a:srgbClr val="0000CC"/>
                </a:solidFill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ea typeface="黑体" pitchFamily="2" charset="-122"/>
              </a:rPr>
              <a:t>下标出现的总次数；</a:t>
            </a:r>
            <a:endParaRPr lang="en-US" altLang="zh-CN" sz="3000" kern="0" dirty="0">
              <a:solidFill>
                <a:srgbClr val="0000CC"/>
              </a:solidFill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有向图：邻接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表表示</a:t>
            </a:r>
          </a:p>
        </p:txBody>
      </p:sp>
      <p:sp>
        <p:nvSpPr>
          <p:cNvPr id="43012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32000" y="40814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346200" y="40814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Line 91"/>
          <p:cNvSpPr>
            <a:spLocks noChangeShapeType="1"/>
          </p:cNvSpPr>
          <p:nvPr/>
        </p:nvSpPr>
        <p:spPr bwMode="auto">
          <a:xfrm>
            <a:off x="3241675" y="43338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92"/>
          <p:cNvSpPr>
            <a:spLocks noChangeArrowheads="1"/>
          </p:cNvSpPr>
          <p:nvPr/>
        </p:nvSpPr>
        <p:spPr bwMode="auto">
          <a:xfrm>
            <a:off x="4775200" y="40814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22" name="Rectangle 93"/>
          <p:cNvSpPr>
            <a:spLocks noChangeArrowheads="1"/>
          </p:cNvSpPr>
          <p:nvPr/>
        </p:nvSpPr>
        <p:spPr bwMode="auto">
          <a:xfrm>
            <a:off x="3817938" y="40814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2133600" y="3505200"/>
            <a:ext cx="1549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5029200" y="3505200"/>
            <a:ext cx="1793875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入边表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43180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>
            <a:off x="5070475" y="42926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92"/>
          <p:cNvSpPr>
            <a:spLocks noChangeArrowheads="1"/>
          </p:cNvSpPr>
          <p:nvPr/>
        </p:nvSpPr>
        <p:spPr bwMode="auto">
          <a:xfrm>
            <a:off x="6604000" y="40798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0" name="Rectangle 93"/>
          <p:cNvSpPr>
            <a:spLocks noChangeArrowheads="1"/>
          </p:cNvSpPr>
          <p:nvPr/>
        </p:nvSpPr>
        <p:spPr bwMode="auto">
          <a:xfrm>
            <a:off x="5646738" y="40798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6146800" y="40798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3251200" y="5053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Rectangle 92"/>
          <p:cNvSpPr>
            <a:spLocks noChangeArrowheads="1"/>
          </p:cNvSpPr>
          <p:nvPr/>
        </p:nvSpPr>
        <p:spPr bwMode="auto">
          <a:xfrm>
            <a:off x="4784725" y="4800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64" name="Rectangle 93"/>
          <p:cNvSpPr>
            <a:spLocks noChangeArrowheads="1"/>
          </p:cNvSpPr>
          <p:nvPr/>
        </p:nvSpPr>
        <p:spPr bwMode="auto">
          <a:xfrm>
            <a:off x="3827463" y="4800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5" name="Rectangle 93"/>
          <p:cNvSpPr>
            <a:spLocks noChangeArrowheads="1"/>
          </p:cNvSpPr>
          <p:nvPr/>
        </p:nvSpPr>
        <p:spPr bwMode="auto">
          <a:xfrm>
            <a:off x="43275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>
            <a:off x="50800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Rectangle 92"/>
          <p:cNvSpPr>
            <a:spLocks noChangeArrowheads="1"/>
          </p:cNvSpPr>
          <p:nvPr/>
        </p:nvSpPr>
        <p:spPr bwMode="auto">
          <a:xfrm>
            <a:off x="6613525" y="4799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5656263" y="4799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9" name="Rectangle 93"/>
          <p:cNvSpPr>
            <a:spLocks noChangeArrowheads="1"/>
          </p:cNvSpPr>
          <p:nvPr/>
        </p:nvSpPr>
        <p:spPr bwMode="auto">
          <a:xfrm>
            <a:off x="6156325" y="4799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2" name="Line 91"/>
          <p:cNvSpPr>
            <a:spLocks noChangeShapeType="1"/>
          </p:cNvSpPr>
          <p:nvPr/>
        </p:nvSpPr>
        <p:spPr bwMode="auto">
          <a:xfrm>
            <a:off x="3251200" y="5662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Rectangle 92"/>
          <p:cNvSpPr>
            <a:spLocks noChangeArrowheads="1"/>
          </p:cNvSpPr>
          <p:nvPr/>
        </p:nvSpPr>
        <p:spPr bwMode="auto">
          <a:xfrm>
            <a:off x="4784725" y="5410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27463" y="5410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5" name="Rectangle 93"/>
          <p:cNvSpPr>
            <a:spLocks noChangeArrowheads="1"/>
          </p:cNvSpPr>
          <p:nvPr/>
        </p:nvSpPr>
        <p:spPr bwMode="auto">
          <a:xfrm>
            <a:off x="4327525" y="5408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>
            <a:off x="3251200" y="63484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Rectangle 92"/>
          <p:cNvSpPr>
            <a:spLocks noChangeArrowheads="1"/>
          </p:cNvSpPr>
          <p:nvPr/>
        </p:nvSpPr>
        <p:spPr bwMode="auto">
          <a:xfrm>
            <a:off x="4784725" y="6096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3827463" y="609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3" name="Rectangle 93"/>
          <p:cNvSpPr>
            <a:spLocks noChangeArrowheads="1"/>
          </p:cNvSpPr>
          <p:nvPr/>
        </p:nvSpPr>
        <p:spPr bwMode="auto">
          <a:xfrm>
            <a:off x="43275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4" name="Line 91"/>
          <p:cNvSpPr>
            <a:spLocks noChangeShapeType="1"/>
          </p:cNvSpPr>
          <p:nvPr/>
        </p:nvSpPr>
        <p:spPr bwMode="auto">
          <a:xfrm>
            <a:off x="5080000" y="63071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6613525" y="60944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5656263" y="60944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7" name="Rectangle 93"/>
          <p:cNvSpPr>
            <a:spLocks noChangeArrowheads="1"/>
          </p:cNvSpPr>
          <p:nvPr/>
        </p:nvSpPr>
        <p:spPr bwMode="auto">
          <a:xfrm>
            <a:off x="6156325" y="60944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02" name="Rectangle 4"/>
          <p:cNvSpPr>
            <a:spLocks noChangeArrowheads="1"/>
          </p:cNvSpPr>
          <p:nvPr/>
        </p:nvSpPr>
        <p:spPr bwMode="auto">
          <a:xfrm>
            <a:off x="1143000" y="3505200"/>
            <a:ext cx="1141413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6172200" y="1743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229600" y="175736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6629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4" name="Oval 30"/>
          <p:cNvSpPr>
            <a:spLocks noChangeArrowheads="1"/>
          </p:cNvSpPr>
          <p:nvPr/>
        </p:nvSpPr>
        <p:spPr bwMode="auto">
          <a:xfrm>
            <a:off x="8153400" y="3114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5" name="直接箭头连接符 54"/>
          <p:cNvCxnSpPr>
            <a:cxnSpLocks noChangeShapeType="1"/>
            <a:stCxn id="71" idx="2"/>
            <a:endCxn id="70" idx="6"/>
          </p:cNvCxnSpPr>
          <p:nvPr/>
        </p:nvCxnSpPr>
        <p:spPr bwMode="auto">
          <a:xfrm rot="10800000">
            <a:off x="6781800" y="2014538"/>
            <a:ext cx="1447800" cy="142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55"/>
          <p:cNvCxnSpPr>
            <a:cxnSpLocks noChangeShapeType="1"/>
            <a:stCxn id="74" idx="0"/>
            <a:endCxn id="71" idx="4"/>
          </p:cNvCxnSpPr>
          <p:nvPr/>
        </p:nvCxnSpPr>
        <p:spPr bwMode="auto">
          <a:xfrm rot="5400000" flipH="1" flipV="1">
            <a:off x="8089106" y="2669382"/>
            <a:ext cx="814387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73"/>
          <p:cNvCxnSpPr>
            <a:cxnSpLocks noChangeShapeType="1"/>
            <a:stCxn id="70" idx="5"/>
            <a:endCxn id="72" idx="0"/>
          </p:cNvCxnSpPr>
          <p:nvPr/>
        </p:nvCxnSpPr>
        <p:spPr bwMode="auto">
          <a:xfrm rot="16200000" flipH="1">
            <a:off x="6359525" y="2540000"/>
            <a:ext cx="908050" cy="2413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8" name="直接箭头连接符 74"/>
          <p:cNvCxnSpPr>
            <a:cxnSpLocks noChangeShapeType="1"/>
            <a:stCxn id="71" idx="3"/>
            <a:endCxn id="72" idx="7"/>
          </p:cNvCxnSpPr>
          <p:nvPr/>
        </p:nvCxnSpPr>
        <p:spPr bwMode="auto">
          <a:xfrm rot="5400000">
            <a:off x="7247731" y="2123282"/>
            <a:ext cx="973137" cy="11684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9" name="直接箭头连接符 75"/>
          <p:cNvCxnSpPr>
            <a:cxnSpLocks noChangeShapeType="1"/>
            <a:stCxn id="72" idx="6"/>
            <a:endCxn id="74" idx="2"/>
          </p:cNvCxnSpPr>
          <p:nvPr/>
        </p:nvCxnSpPr>
        <p:spPr bwMode="auto">
          <a:xfrm>
            <a:off x="7239000" y="3386138"/>
            <a:ext cx="9144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7086600" y="14922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8458200" y="24828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7391400" y="22860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543800" y="28575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6400800" y="2162175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98" name="曲线连接符 104"/>
          <p:cNvCxnSpPr>
            <a:cxnSpLocks noChangeShapeType="1"/>
            <a:stCxn id="70" idx="0"/>
            <a:endCxn id="71" idx="0"/>
          </p:cNvCxnSpPr>
          <p:nvPr/>
        </p:nvCxnSpPr>
        <p:spPr bwMode="auto">
          <a:xfrm rot="16200000" flipH="1">
            <a:off x="7498556" y="721519"/>
            <a:ext cx="14288" cy="2057400"/>
          </a:xfrm>
          <a:prstGeom prst="curvedConnector3">
            <a:avLst>
              <a:gd name="adj1" fmla="val -3797181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7315200" y="103505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100" name="曲线连接符 108"/>
          <p:cNvCxnSpPr>
            <a:cxnSpLocks noChangeShapeType="1"/>
            <a:stCxn id="72" idx="2"/>
            <a:endCxn id="70" idx="2"/>
          </p:cNvCxnSpPr>
          <p:nvPr/>
        </p:nvCxnSpPr>
        <p:spPr bwMode="auto">
          <a:xfrm rot="10800000">
            <a:off x="6172200" y="2014538"/>
            <a:ext cx="457200" cy="1371600"/>
          </a:xfrm>
          <a:prstGeom prst="curvedConnector3">
            <a:avLst>
              <a:gd name="adj1" fmla="val 220755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5638800" y="23622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 </a:t>
            </a:r>
            <a:r>
              <a:rPr lang="en-US" altLang="zh-CN" dirty="0">
                <a:ea typeface="黑体" pitchFamily="49" charset="-122"/>
              </a:rPr>
              <a:t>---- </a:t>
            </a:r>
            <a:r>
              <a:rPr lang="zh-CN" altLang="en-US" dirty="0">
                <a:ea typeface="黑体" pitchFamily="49" charset="-122"/>
              </a:rPr>
              <a:t>数据结构</a:t>
            </a: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边表：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*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*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EdgeNode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ajdVex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AdjType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weight;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PEdgeNode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nextEdge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};</a:t>
            </a:r>
            <a:endParaRPr lang="en-US" altLang="zh-CN" sz="3000" kern="0" dirty="0">
              <a:solidFill>
                <a:srgbClr val="00518E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03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9200" y="5638800"/>
            <a:ext cx="71628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边表中，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个结点代表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86200" y="1731962"/>
            <a:ext cx="3255963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边表中的结点类型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4017963"/>
            <a:ext cx="4191000" cy="630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邻接顶点的下标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53000" y="5084058"/>
            <a:ext cx="369684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指向下</a:t>
            </a: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条</a:t>
            </a: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出、入</a:t>
            </a:r>
            <a:r>
              <a:rPr lang="en-US" altLang="zh-CN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008000"/>
                </a:solidFill>
                <a:latin typeface="Arial" charset="0"/>
                <a:ea typeface="黑体" pitchFamily="2" charset="-122"/>
              </a:rPr>
              <a:t>边</a:t>
            </a:r>
            <a:endParaRPr lang="zh-CN" altLang="en-US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733800" y="3429000"/>
            <a:ext cx="5105400" cy="5741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// </a:t>
            </a:r>
            <a:r>
              <a:rPr lang="zh-CN" altLang="en-US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边表中的结点结构</a:t>
            </a:r>
            <a:endParaRPr lang="zh-CN" altLang="en-US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</p:txBody>
      </p:sp>
      <p:pic>
        <p:nvPicPr>
          <p:cNvPr id="440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21242" y="1066800"/>
            <a:ext cx="502275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 bwMode="auto">
          <a:xfrm>
            <a:off x="5715000" y="990600"/>
            <a:ext cx="3352800" cy="8382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顶点表（图）：</a:t>
            </a:r>
            <a:endParaRPr lang="en-US" altLang="zh-CN" sz="3000" kern="0" dirty="0">
              <a:solidFill>
                <a:srgbClr val="FF0000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VexType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vertex;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struct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{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[VN];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60A8"/>
                </a:solidFill>
                <a:latin typeface="Arial" charset="0"/>
                <a:ea typeface="黑体" pitchFamily="2" charset="-122"/>
              </a:rPr>
              <a:t>   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arcNum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}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GraphList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 </a:t>
            </a:r>
            <a:endParaRPr lang="en-US" altLang="zh-CN" sz="3000" kern="0" dirty="0">
              <a:solidFill>
                <a:srgbClr val="007E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itchFamily="49" charset="-122"/>
              </a:rPr>
              <a:t>邻接</a:t>
            </a:r>
            <a:r>
              <a:rPr lang="en-US" altLang="zh-CN" dirty="0">
                <a:ea typeface="黑体" pitchFamily="49" charset="-122"/>
              </a:rPr>
              <a:t>(</a:t>
            </a:r>
            <a:r>
              <a:rPr lang="zh-CN" altLang="en-US" dirty="0">
                <a:ea typeface="黑体" pitchFamily="49" charset="-122"/>
              </a:rPr>
              <a:t>链</a:t>
            </a:r>
            <a:r>
              <a:rPr lang="en-US" altLang="zh-CN" dirty="0">
                <a:ea typeface="黑体" pitchFamily="49" charset="-122"/>
              </a:rPr>
              <a:t>)</a:t>
            </a:r>
            <a:r>
              <a:rPr lang="zh-CN" altLang="en-US" dirty="0">
                <a:ea typeface="黑体" pitchFamily="49" charset="-122"/>
              </a:rPr>
              <a:t>表 </a:t>
            </a:r>
            <a:r>
              <a:rPr lang="en-US" altLang="zh-CN" dirty="0">
                <a:ea typeface="黑体" pitchFamily="49" charset="-122"/>
              </a:rPr>
              <a:t>---- </a:t>
            </a:r>
            <a:r>
              <a:rPr lang="zh-CN" altLang="en-US" dirty="0">
                <a:ea typeface="黑体" pitchFamily="49" charset="-122"/>
              </a:rPr>
              <a:t>数据结构</a:t>
            </a:r>
          </a:p>
        </p:txBody>
      </p:sp>
      <p:sp>
        <p:nvSpPr>
          <p:cNvPr id="4506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71800" y="3331458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VexNode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：顶点表中元素类型</a:t>
            </a:r>
            <a:endParaRPr lang="zh-CN" altLang="en-US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2209800"/>
            <a:ext cx="18197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顶点信息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19600" y="2778125"/>
            <a:ext cx="2178050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边表头指针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876800" y="5029200"/>
            <a:ext cx="2378075" cy="574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顶点数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边数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71800" y="5638800"/>
            <a:ext cx="57743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//</a:t>
            </a:r>
            <a:r>
              <a:rPr lang="en-US" altLang="zh-CN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：顶点表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图</a:t>
            </a:r>
            <a:r>
              <a:rPr lang="en-US" altLang="zh-CN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的结构类型</a:t>
            </a:r>
            <a:endParaRPr lang="en-US" altLang="zh-CN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72000" y="4495800"/>
            <a:ext cx="3657600" cy="6302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//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顶点表（</a:t>
            </a:r>
            <a:r>
              <a:rPr lang="en-US" altLang="zh-CN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kern="0" dirty="0">
                <a:solidFill>
                  <a:srgbClr val="007E00"/>
                </a:solidFill>
                <a:latin typeface="Arial" charset="0"/>
                <a:ea typeface="黑体" pitchFamily="2" charset="-122"/>
              </a:rPr>
              <a:t>维数组）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2296" y="962025"/>
            <a:ext cx="2981703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6019800" y="990600"/>
            <a:ext cx="1600200" cy="1828800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操作的实现 </a:t>
            </a:r>
            <a:r>
              <a:rPr lang="en-US" altLang="zh-CN">
                <a:ea typeface="黑体" pitchFamily="49" charset="-122"/>
              </a:rPr>
              <a:t>(</a:t>
            </a:r>
            <a:r>
              <a:rPr lang="zh-CN" altLang="en-US">
                <a:ea typeface="黑体" pitchFamily="49" charset="-122"/>
              </a:rPr>
              <a:t>口述</a:t>
            </a:r>
            <a:r>
              <a:rPr lang="en-US" altLang="zh-CN">
                <a:ea typeface="黑体" pitchFamily="49" charset="-122"/>
              </a:rPr>
              <a:t>)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4608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判断两个顶点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是否邻接，无向图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有向图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?)</a:t>
            </a: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vi, 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, j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；</a:t>
            </a:r>
            <a:endParaRPr lang="en-US" altLang="zh-CN" sz="3000" kern="0" dirty="0"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在边表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i</a:t>
            </a:r>
            <a:r>
              <a:rPr lang="en-US" altLang="zh-CN" sz="3000" kern="0" dirty="0">
                <a:latin typeface="+mn-lt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+mn-lt"/>
                <a:ea typeface="黑体" pitchFamily="2" charset="-122"/>
              </a:rPr>
              <a:t>edgelist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中，查找下标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j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，</a:t>
            </a:r>
            <a:endParaRPr lang="en-US" altLang="zh-CN" sz="3000" kern="0" dirty="0">
              <a:solidFill>
                <a:srgbClr val="990099"/>
              </a:solidFill>
              <a:latin typeface="+mn-lt"/>
              <a:ea typeface="黑体" pitchFamily="2" charset="-122"/>
            </a:endParaRPr>
          </a:p>
          <a:p>
            <a:pPr marL="514350" indent="-51435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    </a:t>
            </a:r>
            <a:r>
              <a:rPr lang="zh-CN" altLang="en-US" sz="3000" kern="0" dirty="0">
                <a:latin typeface="+mn-lt"/>
                <a:ea typeface="黑体" pitchFamily="2" charset="-122"/>
              </a:rPr>
              <a:t>若找到，则邻接；   否则，不。</a:t>
            </a: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152400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83820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111" name="Line 91"/>
          <p:cNvSpPr>
            <a:spLocks noChangeShapeType="1"/>
          </p:cNvSpPr>
          <p:nvPr/>
        </p:nvSpPr>
        <p:spPr bwMode="auto">
          <a:xfrm>
            <a:off x="273367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2" name="Rectangle 92"/>
          <p:cNvSpPr>
            <a:spLocks noChangeArrowheads="1"/>
          </p:cNvSpPr>
          <p:nvPr/>
        </p:nvSpPr>
        <p:spPr bwMode="auto">
          <a:xfrm>
            <a:off x="426720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13" name="Rectangle 93"/>
          <p:cNvSpPr>
            <a:spLocks noChangeArrowheads="1"/>
          </p:cNvSpPr>
          <p:nvPr/>
        </p:nvSpPr>
        <p:spPr bwMode="auto">
          <a:xfrm>
            <a:off x="330993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1524000" y="33528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4419600" y="33528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边表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6116" name="Oval 30"/>
          <p:cNvSpPr>
            <a:spLocks noChangeArrowheads="1"/>
          </p:cNvSpPr>
          <p:nvPr/>
        </p:nvSpPr>
        <p:spPr bwMode="auto">
          <a:xfrm>
            <a:off x="69342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6117" name="Oval 30"/>
          <p:cNvSpPr>
            <a:spLocks noChangeArrowheads="1"/>
          </p:cNvSpPr>
          <p:nvPr/>
        </p:nvSpPr>
        <p:spPr bwMode="auto">
          <a:xfrm>
            <a:off x="8229600" y="28495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6118" name="Oval 30"/>
          <p:cNvSpPr>
            <a:spLocks noChangeArrowheads="1"/>
          </p:cNvSpPr>
          <p:nvPr/>
        </p:nvSpPr>
        <p:spPr bwMode="auto">
          <a:xfrm>
            <a:off x="70104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46119" name="直接连接符 65"/>
          <p:cNvCxnSpPr>
            <a:cxnSpLocks noChangeShapeType="1"/>
            <a:stCxn id="46117" idx="5"/>
            <a:endCxn id="46120" idx="0"/>
          </p:cNvCxnSpPr>
          <p:nvPr/>
        </p:nvCxnSpPr>
        <p:spPr bwMode="auto">
          <a:xfrm rot="5400000">
            <a:off x="8290719" y="3547269"/>
            <a:ext cx="636588" cy="10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0" name="Oval 30"/>
          <p:cNvSpPr>
            <a:spLocks noChangeArrowheads="1"/>
          </p:cNvSpPr>
          <p:nvPr/>
        </p:nvSpPr>
        <p:spPr bwMode="auto">
          <a:xfrm>
            <a:off x="8305800" y="3916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6121" name="直接连接符 28"/>
          <p:cNvCxnSpPr>
            <a:cxnSpLocks noChangeShapeType="1"/>
            <a:stCxn id="46117" idx="2"/>
            <a:endCxn id="46116" idx="6"/>
          </p:cNvCxnSpPr>
          <p:nvPr/>
        </p:nvCxnSpPr>
        <p:spPr bwMode="auto">
          <a:xfrm rot="10800000">
            <a:off x="7437438" y="31019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2" name="直接连接符 32"/>
          <p:cNvCxnSpPr>
            <a:cxnSpLocks noChangeShapeType="1"/>
            <a:stCxn id="46118" idx="1"/>
            <a:endCxn id="46116" idx="4"/>
          </p:cNvCxnSpPr>
          <p:nvPr/>
        </p:nvCxnSpPr>
        <p:spPr bwMode="auto">
          <a:xfrm rot="5400000" flipH="1" flipV="1">
            <a:off x="6816725" y="3619500"/>
            <a:ext cx="636588" cy="1031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3" name="直接连接符 32"/>
          <p:cNvCxnSpPr>
            <a:cxnSpLocks noChangeShapeType="1"/>
            <a:stCxn id="46120" idx="2"/>
            <a:endCxn id="46118" idx="6"/>
          </p:cNvCxnSpPr>
          <p:nvPr/>
        </p:nvCxnSpPr>
        <p:spPr bwMode="auto">
          <a:xfrm rot="10800000">
            <a:off x="7513638" y="4168775"/>
            <a:ext cx="792162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124" name="直接连接符 70"/>
          <p:cNvCxnSpPr>
            <a:cxnSpLocks noChangeShapeType="1"/>
            <a:stCxn id="46117" idx="3"/>
            <a:endCxn id="46118" idx="7"/>
          </p:cNvCxnSpPr>
          <p:nvPr/>
        </p:nvCxnSpPr>
        <p:spPr bwMode="auto">
          <a:xfrm rot="5400000">
            <a:off x="7516812" y="3203576"/>
            <a:ext cx="709613" cy="862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125" name="Text Box 32"/>
          <p:cNvSpPr txBox="1">
            <a:spLocks noChangeArrowheads="1"/>
          </p:cNvSpPr>
          <p:nvPr/>
        </p:nvSpPr>
        <p:spPr bwMode="auto">
          <a:xfrm>
            <a:off x="8534400" y="32908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6" name="Text Box 32"/>
          <p:cNvSpPr txBox="1">
            <a:spLocks noChangeArrowheads="1"/>
          </p:cNvSpPr>
          <p:nvPr/>
        </p:nvSpPr>
        <p:spPr bwMode="auto">
          <a:xfrm>
            <a:off x="7543800" y="3214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7" name="Text Box 32"/>
          <p:cNvSpPr txBox="1">
            <a:spLocks noChangeArrowheads="1"/>
          </p:cNvSpPr>
          <p:nvPr/>
        </p:nvSpPr>
        <p:spPr bwMode="auto">
          <a:xfrm>
            <a:off x="7848600" y="3649663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6128" name="Text Box 32"/>
          <p:cNvSpPr txBox="1">
            <a:spLocks noChangeArrowheads="1"/>
          </p:cNvSpPr>
          <p:nvPr/>
        </p:nvSpPr>
        <p:spPr bwMode="auto">
          <a:xfrm>
            <a:off x="6781800" y="32527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38100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0" name="Line 91"/>
          <p:cNvSpPr>
            <a:spLocks noChangeShapeType="1"/>
          </p:cNvSpPr>
          <p:nvPr/>
        </p:nvSpPr>
        <p:spPr bwMode="auto">
          <a:xfrm>
            <a:off x="456247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1" name="Rectangle 92"/>
          <p:cNvSpPr>
            <a:spLocks noChangeArrowheads="1"/>
          </p:cNvSpPr>
          <p:nvPr/>
        </p:nvSpPr>
        <p:spPr bwMode="auto">
          <a:xfrm>
            <a:off x="6096000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32" name="Rectangle 93"/>
          <p:cNvSpPr>
            <a:spLocks noChangeArrowheads="1"/>
          </p:cNvSpPr>
          <p:nvPr/>
        </p:nvSpPr>
        <p:spPr bwMode="auto">
          <a:xfrm>
            <a:off x="513873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563880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4" name="Line 91"/>
          <p:cNvSpPr>
            <a:spLocks noChangeShapeType="1"/>
          </p:cNvSpPr>
          <p:nvPr/>
        </p:nvSpPr>
        <p:spPr bwMode="auto">
          <a:xfrm>
            <a:off x="274320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5" name="Rectangle 92"/>
          <p:cNvSpPr>
            <a:spLocks noChangeArrowheads="1"/>
          </p:cNvSpPr>
          <p:nvPr/>
        </p:nvSpPr>
        <p:spPr bwMode="auto">
          <a:xfrm>
            <a:off x="42767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36" name="Rectangle 93"/>
          <p:cNvSpPr>
            <a:spLocks noChangeArrowheads="1"/>
          </p:cNvSpPr>
          <p:nvPr/>
        </p:nvSpPr>
        <p:spPr bwMode="auto">
          <a:xfrm>
            <a:off x="33194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38195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38" name="Line 91"/>
          <p:cNvSpPr>
            <a:spLocks noChangeShapeType="1"/>
          </p:cNvSpPr>
          <p:nvPr/>
        </p:nvSpPr>
        <p:spPr bwMode="auto">
          <a:xfrm>
            <a:off x="45720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39" name="Rectangle 92"/>
          <p:cNvSpPr>
            <a:spLocks noChangeArrowheads="1"/>
          </p:cNvSpPr>
          <p:nvPr/>
        </p:nvSpPr>
        <p:spPr bwMode="auto">
          <a:xfrm>
            <a:off x="610552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0" name="Rectangle 93"/>
          <p:cNvSpPr>
            <a:spLocks noChangeArrowheads="1"/>
          </p:cNvSpPr>
          <p:nvPr/>
        </p:nvSpPr>
        <p:spPr bwMode="auto">
          <a:xfrm>
            <a:off x="514826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564832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2" name="Line 91"/>
          <p:cNvSpPr>
            <a:spLocks noChangeShapeType="1"/>
          </p:cNvSpPr>
          <p:nvPr/>
        </p:nvSpPr>
        <p:spPr bwMode="auto">
          <a:xfrm>
            <a:off x="637540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3" name="Rectangle 92"/>
          <p:cNvSpPr>
            <a:spLocks noChangeArrowheads="1"/>
          </p:cNvSpPr>
          <p:nvPr/>
        </p:nvSpPr>
        <p:spPr bwMode="auto">
          <a:xfrm>
            <a:off x="790892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44" name="Rectangle 93"/>
          <p:cNvSpPr>
            <a:spLocks noChangeArrowheads="1"/>
          </p:cNvSpPr>
          <p:nvPr/>
        </p:nvSpPr>
        <p:spPr bwMode="auto">
          <a:xfrm>
            <a:off x="695166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7451725" y="46482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46" name="Line 91"/>
          <p:cNvSpPr>
            <a:spLocks noChangeShapeType="1"/>
          </p:cNvSpPr>
          <p:nvPr/>
        </p:nvSpPr>
        <p:spPr bwMode="auto">
          <a:xfrm>
            <a:off x="274320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47" name="Rectangle 92"/>
          <p:cNvSpPr>
            <a:spLocks noChangeArrowheads="1"/>
          </p:cNvSpPr>
          <p:nvPr/>
        </p:nvSpPr>
        <p:spPr bwMode="auto">
          <a:xfrm>
            <a:off x="427672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48" name="Rectangle 93"/>
          <p:cNvSpPr>
            <a:spLocks noChangeArrowheads="1"/>
          </p:cNvSpPr>
          <p:nvPr/>
        </p:nvSpPr>
        <p:spPr bwMode="auto">
          <a:xfrm>
            <a:off x="331946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8195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0" name="Line 91"/>
          <p:cNvSpPr>
            <a:spLocks noChangeShapeType="1"/>
          </p:cNvSpPr>
          <p:nvPr/>
        </p:nvSpPr>
        <p:spPr bwMode="auto">
          <a:xfrm>
            <a:off x="4572000" y="54689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1" name="Rectangle 92"/>
          <p:cNvSpPr>
            <a:spLocks noChangeArrowheads="1"/>
          </p:cNvSpPr>
          <p:nvPr/>
        </p:nvSpPr>
        <p:spPr bwMode="auto">
          <a:xfrm>
            <a:off x="6105525" y="52562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52" name="Rectangle 93"/>
          <p:cNvSpPr>
            <a:spLocks noChangeArrowheads="1"/>
          </p:cNvSpPr>
          <p:nvPr/>
        </p:nvSpPr>
        <p:spPr bwMode="auto">
          <a:xfrm>
            <a:off x="5148263" y="52562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564832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4" name="Line 91"/>
          <p:cNvSpPr>
            <a:spLocks noChangeShapeType="1"/>
          </p:cNvSpPr>
          <p:nvPr/>
        </p:nvSpPr>
        <p:spPr bwMode="auto">
          <a:xfrm>
            <a:off x="274320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5" name="Rectangle 92"/>
          <p:cNvSpPr>
            <a:spLocks noChangeArrowheads="1"/>
          </p:cNvSpPr>
          <p:nvPr/>
        </p:nvSpPr>
        <p:spPr bwMode="auto">
          <a:xfrm>
            <a:off x="42767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56" name="Rectangle 93"/>
          <p:cNvSpPr>
            <a:spLocks noChangeArrowheads="1"/>
          </p:cNvSpPr>
          <p:nvPr/>
        </p:nvSpPr>
        <p:spPr bwMode="auto">
          <a:xfrm>
            <a:off x="33194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38195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58" name="Line 91"/>
          <p:cNvSpPr>
            <a:spLocks noChangeShapeType="1"/>
          </p:cNvSpPr>
          <p:nvPr/>
        </p:nvSpPr>
        <p:spPr bwMode="auto">
          <a:xfrm>
            <a:off x="45720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59" name="Rectangle 92"/>
          <p:cNvSpPr>
            <a:spLocks noChangeArrowheads="1"/>
          </p:cNvSpPr>
          <p:nvPr/>
        </p:nvSpPr>
        <p:spPr bwMode="auto">
          <a:xfrm>
            <a:off x="610552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6160" name="Rectangle 93"/>
          <p:cNvSpPr>
            <a:spLocks noChangeArrowheads="1"/>
          </p:cNvSpPr>
          <p:nvPr/>
        </p:nvSpPr>
        <p:spPr bwMode="auto">
          <a:xfrm>
            <a:off x="514826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08" name="Rectangle 93"/>
          <p:cNvSpPr>
            <a:spLocks noChangeArrowheads="1"/>
          </p:cNvSpPr>
          <p:nvPr/>
        </p:nvSpPr>
        <p:spPr bwMode="auto">
          <a:xfrm>
            <a:off x="564832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162" name="Line 91"/>
          <p:cNvSpPr>
            <a:spLocks noChangeShapeType="1"/>
          </p:cNvSpPr>
          <p:nvPr/>
        </p:nvSpPr>
        <p:spPr bwMode="auto">
          <a:xfrm>
            <a:off x="637540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3" name="Rectangle 92"/>
          <p:cNvSpPr>
            <a:spLocks noChangeArrowheads="1"/>
          </p:cNvSpPr>
          <p:nvPr/>
        </p:nvSpPr>
        <p:spPr bwMode="auto">
          <a:xfrm>
            <a:off x="790892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6164" name="Rectangle 93"/>
          <p:cNvSpPr>
            <a:spLocks noChangeArrowheads="1"/>
          </p:cNvSpPr>
          <p:nvPr/>
        </p:nvSpPr>
        <p:spPr bwMode="auto">
          <a:xfrm>
            <a:off x="695166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12" name="Rectangle 93"/>
          <p:cNvSpPr>
            <a:spLocks noChangeArrowheads="1"/>
          </p:cNvSpPr>
          <p:nvPr/>
        </p:nvSpPr>
        <p:spPr bwMode="auto">
          <a:xfrm>
            <a:off x="7451725" y="59436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113" name="Rectangle 4"/>
          <p:cNvSpPr>
            <a:spLocks noChangeArrowheads="1"/>
          </p:cNvSpPr>
          <p:nvPr/>
        </p:nvSpPr>
        <p:spPr bwMode="auto">
          <a:xfrm>
            <a:off x="533400" y="33528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sz="3000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sz="3000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63" name="直接连接符 62"/>
          <p:cNvCxnSpPr/>
          <p:nvPr/>
        </p:nvCxnSpPr>
        <p:spPr bwMode="auto">
          <a:xfrm>
            <a:off x="1371600" y="22098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6705600" y="6096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      a.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无向图中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=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en-US" altLang="zh-CN" sz="3000" kern="0" dirty="0"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       b. 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有向图，出边表（</a:t>
            </a:r>
            <a:r>
              <a:rPr lang="zh-CN" altLang="en-US" sz="3000" kern="0" dirty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入边表</a:t>
            </a:r>
            <a:r>
              <a:rPr lang="en-US" altLang="zh-CN" sz="3000" kern="0" dirty="0">
                <a:solidFill>
                  <a:srgbClr val="FF0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?</a:t>
            </a:r>
            <a:r>
              <a:rPr lang="zh-CN" altLang="en-US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）：</a:t>
            </a: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的出度：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          </a:t>
            </a:r>
            <a:r>
              <a:rPr lang="en-US" altLang="zh-CN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vi</a:t>
            </a:r>
            <a:r>
              <a:rPr lang="zh-CN" altLang="en-US" sz="3000" kern="0" dirty="0">
                <a:solidFill>
                  <a:srgbClr val="008000"/>
                </a:solidFill>
                <a:latin typeface="Arial" charset="0"/>
                <a:ea typeface="黑体" pitchFamily="2" charset="-122"/>
                <a:sym typeface="Wingdings" pitchFamily="2" charset="2"/>
              </a:rPr>
              <a:t>的入度：</a:t>
            </a:r>
            <a:endParaRPr lang="en-US" altLang="zh-CN" sz="3000" kern="0" dirty="0">
              <a:solidFill>
                <a:srgbClr val="008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276600" y="3352800"/>
            <a:ext cx="6019800" cy="6699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中的结点个数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；</a:t>
            </a:r>
            <a:endParaRPr lang="zh-CN" altLang="en-US" sz="3000" dirty="0"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所有边表中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出现的总次数；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1430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705600" y="144780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609600"/>
            <a:ext cx="88392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求顶点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的度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有向图的入度、出度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；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</a:t>
            </a: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  <a:p>
            <a:pPr marL="514350" indent="-514350" algn="just">
              <a:lnSpc>
                <a:spcPct val="120000"/>
              </a:lnSpc>
              <a:spcBef>
                <a:spcPts val="0"/>
              </a:spcBef>
              <a:defRPr/>
            </a:pPr>
            <a:endParaRPr lang="en-US" altLang="zh-CN" sz="3000" kern="0" dirty="0">
              <a:solidFill>
                <a:srgbClr val="990099"/>
              </a:solidFill>
              <a:latin typeface="Arial" charset="0"/>
              <a:ea typeface="黑体" pitchFamily="2" charset="-122"/>
              <a:sym typeface="Wingdings" pitchFamily="2" charset="2"/>
            </a:endParaRPr>
          </a:p>
        </p:txBody>
      </p:sp>
      <p:sp>
        <p:nvSpPr>
          <p:cNvPr id="47107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7108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47109" name="直接连接符 6"/>
          <p:cNvCxnSpPr>
            <a:cxnSpLocks noChangeShapeType="1"/>
            <a:stCxn id="47107" idx="5"/>
            <a:endCxn id="47110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0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7111" name="直接连接符 32"/>
          <p:cNvCxnSpPr>
            <a:cxnSpLocks noChangeShapeType="1"/>
            <a:stCxn id="47110" idx="2"/>
            <a:endCxn id="47108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2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7113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7114" name="直接连接符 32"/>
          <p:cNvCxnSpPr>
            <a:cxnSpLocks noChangeShapeType="1"/>
            <a:stCxn id="47107" idx="3"/>
            <a:endCxn id="47108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15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37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38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39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1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42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7143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5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7146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7148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3000" y="1295400"/>
            <a:ext cx="7772400" cy="22631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ea typeface="黑体" pitchFamily="2" charset="-122"/>
              </a:rPr>
              <a:t>例，在有向图的出边表中，求</a:t>
            </a:r>
            <a:r>
              <a:rPr lang="en-US" altLang="zh-CN" kern="0" dirty="0">
                <a:ea typeface="黑体" pitchFamily="2" charset="-122"/>
              </a:rPr>
              <a:t>vi</a:t>
            </a:r>
            <a:r>
              <a:rPr lang="zh-CN" altLang="en-US" kern="0" dirty="0">
                <a:ea typeface="黑体" pitchFamily="2" charset="-122"/>
              </a:rPr>
              <a:t>的入度</a:t>
            </a:r>
            <a:r>
              <a:rPr lang="en-US" altLang="zh-CN" kern="0" dirty="0">
                <a:ea typeface="黑体" pitchFamily="2" charset="-122"/>
              </a:rPr>
              <a:t> 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>
                <a:solidFill>
                  <a:srgbClr val="990099"/>
                </a:solidFill>
                <a:ea typeface="黑体" pitchFamily="2" charset="-122"/>
              </a:rPr>
              <a:t> -- 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外层</a:t>
            </a:r>
            <a:r>
              <a:rPr lang="en-US" altLang="zh-CN" kern="0" dirty="0">
                <a:solidFill>
                  <a:srgbClr val="990099"/>
                </a:solidFill>
                <a:ea typeface="黑体" pitchFamily="2" charset="-122"/>
              </a:rPr>
              <a:t>for</a:t>
            </a:r>
            <a:r>
              <a:rPr lang="zh-CN" altLang="en-US" kern="0" dirty="0">
                <a:solidFill>
                  <a:srgbClr val="990099"/>
                </a:solidFill>
                <a:ea typeface="黑体" pitchFamily="2" charset="-122"/>
              </a:rPr>
              <a:t>循环，依次取得每个出边表头指针</a:t>
            </a:r>
            <a:endParaRPr lang="en-US" altLang="zh-CN" kern="0" dirty="0">
              <a:solidFill>
                <a:srgbClr val="990099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-- 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内层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while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循环，计算“当前”出边表中，</a:t>
            </a:r>
            <a:endParaRPr lang="en-US" altLang="zh-CN" kern="0" dirty="0">
              <a:solidFill>
                <a:srgbClr val="008000"/>
              </a:solidFill>
              <a:ea typeface="黑体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   vi</a:t>
            </a:r>
            <a:r>
              <a:rPr lang="zh-CN" altLang="en-US" kern="0" dirty="0">
                <a:solidFill>
                  <a:srgbClr val="008000"/>
                </a:solidFill>
                <a:ea typeface="黑体" pitchFamily="2" charset="-122"/>
              </a:rPr>
              <a:t>下标出现的次数</a:t>
            </a:r>
            <a:r>
              <a:rPr lang="en-US" altLang="zh-CN" kern="0" dirty="0">
                <a:solidFill>
                  <a:srgbClr val="008000"/>
                </a:solidFill>
                <a:ea typeface="黑体" pitchFamily="2" charset="-122"/>
              </a:rPr>
              <a:t> </a:t>
            </a:r>
          </a:p>
        </p:txBody>
      </p:sp>
      <p:sp>
        <p:nvSpPr>
          <p:cNvPr id="32" name="矩形 31"/>
          <p:cNvSpPr/>
          <p:nvPr/>
        </p:nvSpPr>
        <p:spPr>
          <a:xfrm>
            <a:off x="3276600" y="3925888"/>
            <a:ext cx="6172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所有边表中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,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下标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en-US" altLang="zh-CN" sz="3000" kern="0" dirty="0" err="1">
                <a:latin typeface="Arial" charset="0"/>
                <a:ea typeface="黑体" pitchFamily="2" charset="-122"/>
                <a:sym typeface="Wingdings" pitchFamily="2" charset="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  <a:sym typeface="Wingdings" pitchFamily="2" charset="2"/>
              </a:rPr>
              <a:t> </a:t>
            </a:r>
            <a:r>
              <a:rPr lang="zh-CN" altLang="en-US" sz="3000" kern="0" dirty="0">
                <a:latin typeface="Arial" charset="0"/>
                <a:ea typeface="黑体" pitchFamily="2" charset="-122"/>
                <a:sym typeface="Wingdings" pitchFamily="2" charset="2"/>
              </a:rPr>
              <a:t>出现的总次数；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3276600" y="3962400"/>
            <a:ext cx="5867400" cy="630942"/>
          </a:xfrm>
          <a:prstGeom prst="rect">
            <a:avLst/>
          </a:prstGeom>
          <a:solidFill>
            <a:srgbClr val="FF0000">
              <a:alpha val="7843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下箭头 33"/>
          <p:cNvSpPr/>
          <p:nvPr/>
        </p:nvSpPr>
        <p:spPr bwMode="auto">
          <a:xfrm rot="10800000">
            <a:off x="7543801" y="3276600"/>
            <a:ext cx="381000" cy="685800"/>
          </a:xfrm>
          <a:prstGeom prst="downArrow">
            <a:avLst/>
          </a:prstGeom>
          <a:solidFill>
            <a:srgbClr val="FFC000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组成：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定义在该集合上的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关系集合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E;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符号：</a:t>
            </a:r>
            <a:r>
              <a:rPr lang="en-US" altLang="zh-CN" sz="3200" kern="0" dirty="0">
                <a:solidFill>
                  <a:srgbClr val="008A3E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G=(V, E)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上的顶点集合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V(G),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关系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的集合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: E(G);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6148" name="Oval 30"/>
          <p:cNvSpPr>
            <a:spLocks noChangeArrowheads="1"/>
          </p:cNvSpPr>
          <p:nvPr/>
        </p:nvSpPr>
        <p:spPr bwMode="auto">
          <a:xfrm>
            <a:off x="3581400" y="4618038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149" name="Oval 30"/>
          <p:cNvSpPr>
            <a:spLocks noChangeArrowheads="1"/>
          </p:cNvSpPr>
          <p:nvPr/>
        </p:nvSpPr>
        <p:spPr bwMode="auto">
          <a:xfrm>
            <a:off x="4800600" y="463232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6150" name="Oval 30"/>
          <p:cNvSpPr>
            <a:spLocks noChangeArrowheads="1"/>
          </p:cNvSpPr>
          <p:nvPr/>
        </p:nvSpPr>
        <p:spPr bwMode="auto">
          <a:xfrm>
            <a:off x="42672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6151" name="直接连接符 40"/>
          <p:cNvCxnSpPr>
            <a:cxnSpLocks noChangeShapeType="1"/>
            <a:stCxn id="6149" idx="3"/>
            <a:endCxn id="6150" idx="0"/>
          </p:cNvCxnSpPr>
          <p:nvPr/>
        </p:nvCxnSpPr>
        <p:spPr bwMode="auto">
          <a:xfrm rot="5400000">
            <a:off x="4419600" y="5162551"/>
            <a:ext cx="554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2" name="直接连接符 32"/>
          <p:cNvCxnSpPr>
            <a:cxnSpLocks noChangeShapeType="1"/>
            <a:stCxn id="6153" idx="0"/>
            <a:endCxn id="6149" idx="5"/>
          </p:cNvCxnSpPr>
          <p:nvPr/>
        </p:nvCxnSpPr>
        <p:spPr bwMode="auto">
          <a:xfrm rot="16200000" flipV="1">
            <a:off x="5131594" y="5161757"/>
            <a:ext cx="554037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3" name="Oval 30"/>
          <p:cNvSpPr>
            <a:spLocks noChangeArrowheads="1"/>
          </p:cNvSpPr>
          <p:nvPr/>
        </p:nvSpPr>
        <p:spPr bwMode="auto">
          <a:xfrm>
            <a:off x="5334000" y="5616575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6154" name="直接连接符 28"/>
          <p:cNvCxnSpPr>
            <a:cxnSpLocks noChangeShapeType="1"/>
            <a:stCxn id="6149" idx="2"/>
            <a:endCxn id="6148" idx="6"/>
          </p:cNvCxnSpPr>
          <p:nvPr/>
        </p:nvCxnSpPr>
        <p:spPr bwMode="auto">
          <a:xfrm rot="10800000">
            <a:off x="4084638" y="4870450"/>
            <a:ext cx="715962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5" name="直接连接符 32"/>
          <p:cNvCxnSpPr>
            <a:cxnSpLocks noChangeShapeType="1"/>
            <a:stCxn id="6153" idx="1"/>
            <a:endCxn id="6148" idx="5"/>
          </p:cNvCxnSpPr>
          <p:nvPr/>
        </p:nvCxnSpPr>
        <p:spPr bwMode="auto">
          <a:xfrm rot="16200000" flipV="1">
            <a:off x="4387850" y="4672013"/>
            <a:ext cx="642938" cy="13954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6" name="Oval 30"/>
          <p:cNvSpPr>
            <a:spLocks noChangeArrowheads="1"/>
          </p:cNvSpPr>
          <p:nvPr/>
        </p:nvSpPr>
        <p:spPr bwMode="auto">
          <a:xfrm>
            <a:off x="3200400" y="5607050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6157" name="直接连接符 32"/>
          <p:cNvCxnSpPr>
            <a:cxnSpLocks noChangeShapeType="1"/>
            <a:stCxn id="6150" idx="2"/>
            <a:endCxn id="6156" idx="6"/>
          </p:cNvCxnSpPr>
          <p:nvPr/>
        </p:nvCxnSpPr>
        <p:spPr bwMode="auto">
          <a:xfrm rot="10800000">
            <a:off x="3703638" y="5859463"/>
            <a:ext cx="563562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58" name="直接连接符 32"/>
          <p:cNvCxnSpPr>
            <a:cxnSpLocks noChangeShapeType="1"/>
            <a:stCxn id="6153" idx="2"/>
            <a:endCxn id="6150" idx="6"/>
          </p:cNvCxnSpPr>
          <p:nvPr/>
        </p:nvCxnSpPr>
        <p:spPr bwMode="auto">
          <a:xfrm rot="10800000">
            <a:off x="4770438" y="5868988"/>
            <a:ext cx="563562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5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6160" name="Text Box 32"/>
          <p:cNvSpPr txBox="1">
            <a:spLocks noChangeArrowheads="1"/>
          </p:cNvSpPr>
          <p:nvPr/>
        </p:nvSpPr>
        <p:spPr bwMode="auto">
          <a:xfrm>
            <a:off x="4191000" y="6096000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图</a:t>
            </a:r>
            <a:r>
              <a:rPr lang="en-US" altLang="zh-CN">
                <a:ea typeface="黑体" pitchFamily="49" charset="-122"/>
              </a:rPr>
              <a:t>G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57400" y="1116013"/>
            <a:ext cx="4876800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顶点集合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，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以及</a:t>
            </a:r>
            <a:endParaRPr lang="zh-CN" altLang="en-US" sz="3200" dirty="0"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3)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：取图中的第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个顶点信息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顶点表中、下标为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0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的顶点，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[0]</a:t>
            </a:r>
            <a:r>
              <a:rPr lang="en-US" altLang="zh-CN" sz="3200" b="1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</a:p>
          <a:p>
            <a:pPr marL="514350" indent="-514350" algn="just">
              <a:lnSpc>
                <a:spcPct val="110000"/>
              </a:lnSpc>
              <a:spcBef>
                <a:spcPts val="9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4) </a:t>
            </a:r>
            <a:r>
              <a:rPr lang="en-US" altLang="zh-CN" sz="32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nextVertex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：取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的下一个顶点信息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514350" indent="-514350" algn="just">
              <a:lnSpc>
                <a:spcPct val="110000"/>
              </a:lnSpc>
              <a:spcBef>
                <a:spcPts val="3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返回顶点表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中下标为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i+1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的元素：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1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        return (G-&gt;</a:t>
            </a:r>
            <a:r>
              <a:rPr lang="en-US" altLang="zh-CN" sz="32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[i+1]</a:t>
            </a:r>
            <a:r>
              <a:rPr lang="en-US" altLang="zh-CN" sz="3200" b="1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vertex</a:t>
            </a:r>
            <a:r>
              <a:rPr lang="en-US" altLang="zh-CN" sz="32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);</a:t>
            </a:r>
          </a:p>
        </p:txBody>
      </p:sp>
      <p:sp>
        <p:nvSpPr>
          <p:cNvPr id="26" name="矩形 25"/>
          <p:cNvSpPr/>
          <p:nvPr/>
        </p:nvSpPr>
        <p:spPr>
          <a:xfrm>
            <a:off x="6705600" y="1153180"/>
            <a:ext cx="243840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kern="0" dirty="0" err="1">
                <a:solidFill>
                  <a:schemeClr val="bg1"/>
                </a:solidFill>
                <a:latin typeface="Arial" charset="0"/>
                <a:ea typeface="黑体" pitchFamily="2" charset="-122"/>
              </a:rPr>
              <a:t>GraphList</a:t>
            </a:r>
            <a:r>
              <a:rPr lang="en-US" altLang="zh-CN" kern="0" dirty="0">
                <a:solidFill>
                  <a:schemeClr val="bg1"/>
                </a:solidFill>
                <a:latin typeface="Arial" charset="0"/>
                <a:ea typeface="黑体" pitchFamily="2" charset="-122"/>
              </a:rPr>
              <a:t> * G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 bwMode="auto">
          <a:xfrm>
            <a:off x="1295400" y="3384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1752600" y="464820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1219200" y="5505450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cxnSp>
        <p:nvCxnSpPr>
          <p:cNvPr id="30" name="直接连接符 6"/>
          <p:cNvCxnSpPr>
            <a:cxnSpLocks noChangeShapeType="1"/>
            <a:stCxn id="28" idx="5"/>
            <a:endCxn id="31" idx="0"/>
          </p:cNvCxnSpPr>
          <p:nvPr/>
        </p:nvCxnSpPr>
        <p:spPr bwMode="auto">
          <a:xfrm rot="16200000" flipH="1">
            <a:off x="1942307" y="5318919"/>
            <a:ext cx="636587" cy="155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087563" y="5715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9" idx="6"/>
          </p:cNvCxnSpPr>
          <p:nvPr/>
        </p:nvCxnSpPr>
        <p:spPr bwMode="auto">
          <a:xfrm rot="10800000">
            <a:off x="1722438" y="5756275"/>
            <a:ext cx="365125" cy="20955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286000" y="508952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676400" y="58102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35" name="直接连接符 32"/>
          <p:cNvCxnSpPr>
            <a:cxnSpLocks noChangeShapeType="1"/>
            <a:stCxn id="28" idx="3"/>
            <a:endCxn id="29" idx="0"/>
          </p:cNvCxnSpPr>
          <p:nvPr/>
        </p:nvCxnSpPr>
        <p:spPr bwMode="auto">
          <a:xfrm rot="5400000">
            <a:off x="1435100" y="5114926"/>
            <a:ext cx="427037" cy="3540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1295400" y="481965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702050" y="4724400"/>
          <a:ext cx="1404938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3016250" y="4724400"/>
          <a:ext cx="609600" cy="19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Line 91"/>
          <p:cNvSpPr>
            <a:spLocks noChangeShapeType="1"/>
          </p:cNvSpPr>
          <p:nvPr/>
        </p:nvSpPr>
        <p:spPr bwMode="auto">
          <a:xfrm>
            <a:off x="4921250" y="56753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92"/>
          <p:cNvSpPr>
            <a:spLocks noChangeArrowheads="1"/>
          </p:cNvSpPr>
          <p:nvPr/>
        </p:nvSpPr>
        <p:spPr bwMode="auto">
          <a:xfrm>
            <a:off x="6443663" y="54213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486400" y="54213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986463" y="54213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6" name="Line 91"/>
          <p:cNvSpPr>
            <a:spLocks noChangeShapeType="1"/>
          </p:cNvSpPr>
          <p:nvPr/>
        </p:nvSpPr>
        <p:spPr bwMode="auto">
          <a:xfrm>
            <a:off x="4921250" y="62849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92"/>
          <p:cNvSpPr>
            <a:spLocks noChangeArrowheads="1"/>
          </p:cNvSpPr>
          <p:nvPr/>
        </p:nvSpPr>
        <p:spPr bwMode="auto">
          <a:xfrm>
            <a:off x="6454775" y="60325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5497513" y="60325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997575" y="60309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2" name="Rectangle 92"/>
          <p:cNvSpPr>
            <a:spLocks noChangeArrowheads="1"/>
          </p:cNvSpPr>
          <p:nvPr/>
        </p:nvSpPr>
        <p:spPr bwMode="auto">
          <a:xfrm>
            <a:off x="8213725" y="60071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7256463" y="60071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756525" y="60055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>
            <a:off x="6705600" y="62341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5334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5)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firstAdjacent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的第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个邻接顶点 </a:t>
            </a:r>
            <a:endParaRPr lang="en-US" altLang="zh-CN" sz="30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+mn-lt"/>
                <a:ea typeface="黑体" pitchFamily="2" charset="-122"/>
              </a:rPr>
              <a:t>    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求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在顶点表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vexs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中的下标 </a:t>
            </a:r>
            <a:r>
              <a:rPr lang="en-US" altLang="zh-CN" sz="3000" kern="0" dirty="0" err="1"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取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的边表中、第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个结点携带的下标信息，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Arial" charset="0"/>
                <a:ea typeface="黑体" pitchFamily="2" charset="-122"/>
              </a:rPr>
              <a:t>       即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k = G-&gt;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</a:t>
            </a:r>
            <a:r>
              <a:rPr lang="en-US" altLang="zh-CN" sz="3000" b="1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.</a:t>
            </a:r>
            <a:r>
              <a:rPr lang="en-US" altLang="zh-CN" sz="30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en-US" altLang="zh-CN" sz="30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adjvex</a:t>
            </a:r>
            <a:endParaRPr lang="en-US" altLang="zh-CN" sz="3000" kern="0" dirty="0">
              <a:solidFill>
                <a:srgbClr val="C00000"/>
              </a:solidFill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则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(G-&gt;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[k].vertex)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或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return (k)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endParaRPr lang="en-US" altLang="zh-CN" sz="3000" kern="0" dirty="0">
              <a:latin typeface="+mn-lt"/>
              <a:ea typeface="黑体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81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2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83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87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89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1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2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193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5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6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197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199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0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1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3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4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49205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9207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08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49209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49212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49213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49214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49215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49216" name="直接箭头连接符 40"/>
          <p:cNvCxnSpPr>
            <a:cxnSpLocks noChangeShapeType="1"/>
            <a:stCxn id="49213" idx="2"/>
            <a:endCxn id="49212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7" name="直接箭头连接符 41"/>
          <p:cNvCxnSpPr>
            <a:cxnSpLocks noChangeShapeType="1"/>
            <a:stCxn id="49215" idx="0"/>
            <a:endCxn id="49213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8" name="直接箭头连接符 42"/>
          <p:cNvCxnSpPr>
            <a:cxnSpLocks noChangeShapeType="1"/>
            <a:stCxn id="49212" idx="5"/>
            <a:endCxn id="49214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19" name="直接箭头连接符 43"/>
          <p:cNvCxnSpPr>
            <a:cxnSpLocks noChangeShapeType="1"/>
            <a:stCxn id="49213" idx="3"/>
            <a:endCxn id="49214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49220" name="直接箭头连接符 44"/>
          <p:cNvCxnSpPr>
            <a:cxnSpLocks noChangeShapeType="1"/>
            <a:stCxn id="49214" idx="6"/>
            <a:endCxn id="49215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1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2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3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4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49225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6" name="曲线连接符 50"/>
          <p:cNvCxnSpPr>
            <a:cxnSpLocks noChangeShapeType="1"/>
            <a:stCxn id="49212" idx="0"/>
            <a:endCxn id="49213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7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49228" name="曲线连接符 52"/>
          <p:cNvCxnSpPr>
            <a:cxnSpLocks noChangeShapeType="1"/>
            <a:stCxn id="49214" idx="2"/>
            <a:endCxn id="49212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9229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1219200" y="16764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533400"/>
            <a:ext cx="9144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25000"/>
              </a:lnSpc>
              <a:spcBef>
                <a:spcPts val="120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6)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nextAdjacent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(G, vi, 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：求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vi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的、在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vj</a:t>
            </a:r>
            <a:r>
              <a:rPr lang="zh-CN" altLang="en-US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之后的邻接点</a:t>
            </a:r>
            <a:endParaRPr lang="en-US" altLang="zh-CN" sz="30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ea typeface="黑体" pitchFamily="2" charset="-122"/>
              </a:rPr>
              <a:t>求</a:t>
            </a:r>
            <a:r>
              <a:rPr lang="en-US" altLang="zh-CN" sz="3000" kern="0" dirty="0">
                <a:ea typeface="黑体" pitchFamily="2" charset="-122"/>
              </a:rPr>
              <a:t>vi, </a:t>
            </a:r>
            <a:r>
              <a:rPr lang="en-US" altLang="zh-CN" sz="3000" kern="0" dirty="0" err="1">
                <a:ea typeface="黑体" pitchFamily="2" charset="-122"/>
              </a:rPr>
              <a:t>vj</a:t>
            </a:r>
            <a:r>
              <a:rPr lang="zh-CN" altLang="en-US" sz="3000" kern="0" dirty="0">
                <a:ea typeface="黑体" pitchFamily="2" charset="-122"/>
              </a:rPr>
              <a:t>在顶点表</a:t>
            </a:r>
            <a:r>
              <a:rPr lang="en-US" altLang="zh-CN" sz="3000" kern="0" dirty="0">
                <a:ea typeface="黑体" pitchFamily="2" charset="-122"/>
              </a:rPr>
              <a:t>G-&gt;</a:t>
            </a:r>
            <a:r>
              <a:rPr lang="en-US" altLang="zh-CN" sz="3000" kern="0" dirty="0" err="1">
                <a:ea typeface="黑体" pitchFamily="2" charset="-122"/>
              </a:rPr>
              <a:t>vexs</a:t>
            </a:r>
            <a:r>
              <a:rPr lang="zh-CN" altLang="en-US" sz="3000" kern="0" dirty="0">
                <a:ea typeface="黑体" pitchFamily="2" charset="-122"/>
              </a:rPr>
              <a:t>中的下标</a:t>
            </a:r>
            <a:r>
              <a:rPr lang="en-US" altLang="zh-CN" sz="3000" kern="0" dirty="0" err="1">
                <a:ea typeface="黑体" pitchFamily="2" charset="-122"/>
              </a:rPr>
              <a:t>i</a:t>
            </a:r>
            <a:r>
              <a:rPr lang="en-US" altLang="zh-CN" sz="3000" kern="0" dirty="0">
                <a:ea typeface="黑体" pitchFamily="2" charset="-122"/>
              </a:rPr>
              <a:t>, j</a:t>
            </a:r>
            <a:r>
              <a:rPr lang="zh-CN" altLang="en-US" sz="3000" kern="0" dirty="0">
                <a:ea typeface="黑体" pitchFamily="2" charset="-122"/>
              </a:rPr>
              <a:t>； 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在边表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G-&gt;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0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].</a:t>
            </a:r>
            <a:r>
              <a:rPr lang="en-US" altLang="zh-CN" sz="3000" kern="0" dirty="0" err="1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edgelist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中，找下标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j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所在结点，</a:t>
            </a:r>
            <a:endParaRPr lang="en-US" altLang="zh-CN" sz="3000" kern="0" dirty="0"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 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取其之后、第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个结点所携带的下标信息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latin typeface="Arial" charset="0"/>
                <a:ea typeface="黑体" pitchFamily="2" charset="-122"/>
              </a:rPr>
              <a:t>    --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sz="30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(G-&gt;</a:t>
            </a:r>
            <a:r>
              <a:rPr lang="en-US" altLang="zh-CN" sz="3000" kern="0" dirty="0" err="1">
                <a:solidFill>
                  <a:srgbClr val="C00000"/>
                </a:solidFill>
                <a:latin typeface="Arial" charset="0"/>
                <a:ea typeface="黑体" pitchFamily="2" charset="-122"/>
              </a:rPr>
              <a:t>vexs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[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].vertex)  </a:t>
            </a:r>
            <a:r>
              <a:rPr lang="zh-CN" altLang="en-US" sz="3000" kern="0" dirty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return (</a:t>
            </a:r>
            <a:r>
              <a:rPr lang="en-US" altLang="zh-CN" sz="3000" b="1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000" kern="0" dirty="0">
                <a:solidFill>
                  <a:srgbClr val="C00000"/>
                </a:solidFill>
                <a:latin typeface="Arial" charset="0"/>
                <a:ea typeface="黑体" pitchFamily="2" charset="-122"/>
              </a:rPr>
              <a:t>)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1416050" y="3929063"/>
          <a:ext cx="1404938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/>
        </p:nvGraphicFramePr>
        <p:xfrm>
          <a:off x="730250" y="3929063"/>
          <a:ext cx="609600" cy="25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88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205" name="Line 91"/>
          <p:cNvSpPr>
            <a:spLocks noChangeShapeType="1"/>
          </p:cNvSpPr>
          <p:nvPr/>
        </p:nvSpPr>
        <p:spPr bwMode="auto">
          <a:xfrm>
            <a:off x="2625725" y="418147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Rectangle 92"/>
          <p:cNvSpPr>
            <a:spLocks noChangeArrowheads="1"/>
          </p:cNvSpPr>
          <p:nvPr/>
        </p:nvSpPr>
        <p:spPr bwMode="auto">
          <a:xfrm>
            <a:off x="4159250" y="392906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07" name="Rectangle 93"/>
          <p:cNvSpPr>
            <a:spLocks noChangeArrowheads="1"/>
          </p:cNvSpPr>
          <p:nvPr/>
        </p:nvSpPr>
        <p:spPr bwMode="auto">
          <a:xfrm>
            <a:off x="3201988" y="392906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0" name="Rectangle 4"/>
          <p:cNvSpPr>
            <a:spLocks noChangeArrowheads="1"/>
          </p:cNvSpPr>
          <p:nvPr/>
        </p:nvSpPr>
        <p:spPr bwMode="auto">
          <a:xfrm>
            <a:off x="1447800" y="34290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1" name="Rectangle 4"/>
          <p:cNvSpPr>
            <a:spLocks noChangeArrowheads="1"/>
          </p:cNvSpPr>
          <p:nvPr/>
        </p:nvSpPr>
        <p:spPr bwMode="auto">
          <a:xfrm>
            <a:off x="4343400" y="34290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37020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1" name="Line 91"/>
          <p:cNvSpPr>
            <a:spLocks noChangeShapeType="1"/>
          </p:cNvSpPr>
          <p:nvPr/>
        </p:nvSpPr>
        <p:spPr bwMode="auto">
          <a:xfrm>
            <a:off x="4454525" y="41402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Rectangle 92"/>
          <p:cNvSpPr>
            <a:spLocks noChangeArrowheads="1"/>
          </p:cNvSpPr>
          <p:nvPr/>
        </p:nvSpPr>
        <p:spPr bwMode="auto">
          <a:xfrm>
            <a:off x="6003925" y="392747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13" name="Rectangle 93"/>
          <p:cNvSpPr>
            <a:spLocks noChangeArrowheads="1"/>
          </p:cNvSpPr>
          <p:nvPr/>
        </p:nvSpPr>
        <p:spPr bwMode="auto">
          <a:xfrm>
            <a:off x="5030788" y="392747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66" name="Rectangle 93"/>
          <p:cNvSpPr>
            <a:spLocks noChangeArrowheads="1"/>
          </p:cNvSpPr>
          <p:nvPr/>
        </p:nvSpPr>
        <p:spPr bwMode="auto">
          <a:xfrm>
            <a:off x="5530850" y="392747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7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5" name="Line 91"/>
          <p:cNvSpPr>
            <a:spLocks noChangeShapeType="1"/>
          </p:cNvSpPr>
          <p:nvPr/>
        </p:nvSpPr>
        <p:spPr bwMode="auto">
          <a:xfrm>
            <a:off x="2635250" y="49006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6" name="Rectangle 92"/>
          <p:cNvSpPr>
            <a:spLocks noChangeArrowheads="1"/>
          </p:cNvSpPr>
          <p:nvPr/>
        </p:nvSpPr>
        <p:spPr bwMode="auto">
          <a:xfrm>
            <a:off x="4168775" y="46482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17" name="Rectangle 93"/>
          <p:cNvSpPr>
            <a:spLocks noChangeArrowheads="1"/>
          </p:cNvSpPr>
          <p:nvPr/>
        </p:nvSpPr>
        <p:spPr bwMode="auto">
          <a:xfrm>
            <a:off x="3211513" y="4648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37115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8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19" name="Line 91"/>
          <p:cNvSpPr>
            <a:spLocks noChangeShapeType="1"/>
          </p:cNvSpPr>
          <p:nvPr/>
        </p:nvSpPr>
        <p:spPr bwMode="auto">
          <a:xfrm>
            <a:off x="4464050" y="48593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0" name="Rectangle 92"/>
          <p:cNvSpPr>
            <a:spLocks noChangeArrowheads="1"/>
          </p:cNvSpPr>
          <p:nvPr/>
        </p:nvSpPr>
        <p:spPr bwMode="auto">
          <a:xfrm>
            <a:off x="5997575" y="46466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1" name="Rectangle 93"/>
          <p:cNvSpPr>
            <a:spLocks noChangeArrowheads="1"/>
          </p:cNvSpPr>
          <p:nvPr/>
        </p:nvSpPr>
        <p:spPr bwMode="auto">
          <a:xfrm>
            <a:off x="5040313" y="46466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2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5540375" y="46466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3" name="Line 91"/>
          <p:cNvSpPr>
            <a:spLocks noChangeShapeType="1"/>
          </p:cNvSpPr>
          <p:nvPr/>
        </p:nvSpPr>
        <p:spPr bwMode="auto">
          <a:xfrm>
            <a:off x="2635250" y="55102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4" name="Rectangle 92"/>
          <p:cNvSpPr>
            <a:spLocks noChangeArrowheads="1"/>
          </p:cNvSpPr>
          <p:nvPr/>
        </p:nvSpPr>
        <p:spPr bwMode="auto">
          <a:xfrm>
            <a:off x="4168775" y="5257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25" name="Rectangle 93"/>
          <p:cNvSpPr>
            <a:spLocks noChangeArrowheads="1"/>
          </p:cNvSpPr>
          <p:nvPr/>
        </p:nvSpPr>
        <p:spPr bwMode="auto">
          <a:xfrm>
            <a:off x="3211513" y="5257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3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3711575" y="52562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27" name="Line 91"/>
          <p:cNvSpPr>
            <a:spLocks noChangeShapeType="1"/>
          </p:cNvSpPr>
          <p:nvPr/>
        </p:nvSpPr>
        <p:spPr bwMode="auto">
          <a:xfrm>
            <a:off x="2635250" y="6196013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28" name="Rectangle 92"/>
          <p:cNvSpPr>
            <a:spLocks noChangeArrowheads="1"/>
          </p:cNvSpPr>
          <p:nvPr/>
        </p:nvSpPr>
        <p:spPr bwMode="auto">
          <a:xfrm>
            <a:off x="4168775" y="59436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</a:t>
            </a:r>
          </a:p>
        </p:txBody>
      </p:sp>
      <p:sp>
        <p:nvSpPr>
          <p:cNvPr id="50229" name="Rectangle 93"/>
          <p:cNvSpPr>
            <a:spLocks noChangeArrowheads="1"/>
          </p:cNvSpPr>
          <p:nvPr/>
        </p:nvSpPr>
        <p:spPr bwMode="auto">
          <a:xfrm>
            <a:off x="3211513" y="59436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0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37115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6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50231" name="Line 91"/>
          <p:cNvSpPr>
            <a:spLocks noChangeShapeType="1"/>
          </p:cNvSpPr>
          <p:nvPr/>
        </p:nvSpPr>
        <p:spPr bwMode="auto">
          <a:xfrm>
            <a:off x="4464050" y="6154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32" name="Rectangle 92"/>
          <p:cNvSpPr>
            <a:spLocks noChangeArrowheads="1"/>
          </p:cNvSpPr>
          <p:nvPr/>
        </p:nvSpPr>
        <p:spPr bwMode="auto">
          <a:xfrm>
            <a:off x="5997575" y="5942013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50233" name="Rectangle 93"/>
          <p:cNvSpPr>
            <a:spLocks noChangeArrowheads="1"/>
          </p:cNvSpPr>
          <p:nvPr/>
        </p:nvSpPr>
        <p:spPr bwMode="auto">
          <a:xfrm>
            <a:off x="5040313" y="5942013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5540375" y="5942013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457200" y="34290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838200" y="1676400"/>
            <a:ext cx="6400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888163" y="4411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8305800" y="4487863"/>
            <a:ext cx="503238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7345363" y="55927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8534400" y="55927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2" name="直接箭头连接符 40"/>
          <p:cNvCxnSpPr>
            <a:cxnSpLocks noChangeShapeType="1"/>
            <a:stCxn id="68" idx="2"/>
            <a:endCxn id="67" idx="6"/>
          </p:cNvCxnSpPr>
          <p:nvPr/>
        </p:nvCxnSpPr>
        <p:spPr bwMode="auto">
          <a:xfrm rot="10800000">
            <a:off x="7391400" y="4664075"/>
            <a:ext cx="914400" cy="762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直接箭头连接符 41"/>
          <p:cNvCxnSpPr>
            <a:cxnSpLocks noChangeShapeType="1"/>
            <a:stCxn id="71" idx="0"/>
            <a:endCxn id="68" idx="4"/>
          </p:cNvCxnSpPr>
          <p:nvPr/>
        </p:nvCxnSpPr>
        <p:spPr bwMode="auto">
          <a:xfrm rot="16200000" flipV="1">
            <a:off x="8372475" y="5178426"/>
            <a:ext cx="600075" cy="228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" name="直接箭头连接符 42"/>
          <p:cNvCxnSpPr>
            <a:cxnSpLocks noChangeShapeType="1"/>
            <a:stCxn id="67" idx="5"/>
            <a:endCxn id="69" idx="0"/>
          </p:cNvCxnSpPr>
          <p:nvPr/>
        </p:nvCxnSpPr>
        <p:spPr bwMode="auto">
          <a:xfrm rot="16200000" flipH="1">
            <a:off x="7081838" y="5078412"/>
            <a:ext cx="750888" cy="2778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6" name="直接箭头连接符 43"/>
          <p:cNvCxnSpPr>
            <a:cxnSpLocks noChangeShapeType="1"/>
            <a:stCxn id="68" idx="3"/>
            <a:endCxn id="69" idx="7"/>
          </p:cNvCxnSpPr>
          <p:nvPr/>
        </p:nvCxnSpPr>
        <p:spPr bwMode="auto">
          <a:xfrm rot="5400000">
            <a:off x="7703343" y="4990307"/>
            <a:ext cx="747713" cy="60325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7" name="直接箭头连接符 44"/>
          <p:cNvCxnSpPr>
            <a:cxnSpLocks noChangeShapeType="1"/>
            <a:stCxn id="69" idx="6"/>
            <a:endCxn id="71" idx="2"/>
          </p:cNvCxnSpPr>
          <p:nvPr/>
        </p:nvCxnSpPr>
        <p:spPr bwMode="auto">
          <a:xfrm>
            <a:off x="7848600" y="5843588"/>
            <a:ext cx="685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7696200" y="4168775"/>
            <a:ext cx="685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6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8610600" y="48768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7772400" y="47640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8001000" y="56769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7086600" y="4914900"/>
            <a:ext cx="685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5" name="曲线连接符 50"/>
          <p:cNvCxnSpPr>
            <a:cxnSpLocks noChangeShapeType="1"/>
            <a:stCxn id="67" idx="0"/>
            <a:endCxn id="68" idx="0"/>
          </p:cNvCxnSpPr>
          <p:nvPr/>
        </p:nvCxnSpPr>
        <p:spPr bwMode="auto">
          <a:xfrm rot="16200000" flipH="1">
            <a:off x="7810501" y="3740150"/>
            <a:ext cx="76200" cy="1419225"/>
          </a:xfrm>
          <a:prstGeom prst="curvedConnector3">
            <a:avLst>
              <a:gd name="adj1" fmla="val -300000"/>
            </a:avLst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7467600" y="3695700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7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cxnSp>
        <p:nvCxnSpPr>
          <p:cNvPr id="89" name="曲线连接符 52"/>
          <p:cNvCxnSpPr>
            <a:cxnSpLocks noChangeShapeType="1"/>
            <a:stCxn id="69" idx="2"/>
            <a:endCxn id="67" idx="3"/>
          </p:cNvCxnSpPr>
          <p:nvPr/>
        </p:nvCxnSpPr>
        <p:spPr bwMode="auto">
          <a:xfrm rot="10800000">
            <a:off x="6961188" y="4841875"/>
            <a:ext cx="384175" cy="1001713"/>
          </a:xfrm>
          <a:prstGeom prst="curvedConnector2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629400" y="49926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8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黑体" pitchFamily="49" charset="-122"/>
              </a:rPr>
              <a:t>小结</a:t>
            </a:r>
          </a:p>
        </p:txBody>
      </p:sp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熟练掌握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图的邻接矩阵、邻接表表示；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12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熟知：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所有顶点信息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顺序存储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在顶点表中；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>
              <a:lnSpc>
                <a:spcPct val="130000"/>
              </a:lnSpc>
              <a:spcBef>
                <a:spcPts val="1800"/>
              </a:spcBef>
              <a:buFontTx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掌握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两种表示方法上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图的基本操作</a:t>
            </a: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zh-CN" altLang="en-US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会编程</a:t>
            </a:r>
            <a:r>
              <a:rPr lang="en-US" altLang="zh-CN" sz="3200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：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如：求顶点的度、入度、出度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个顶点、下一个顶点、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第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个邻接顶点、下一个邻接顶点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自学：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删除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条边，新加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条边，将边反向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图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24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讲：图的遍历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229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图的表示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邻接矩阵表示法：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</a:t>
            </a:r>
            <a:r>
              <a:rPr lang="zh-CN" altLang="en-US" sz="3200" kern="0" dirty="0">
                <a:latin typeface="+mn-lt"/>
              </a:rPr>
              <a:t>图</a:t>
            </a:r>
            <a:r>
              <a:rPr lang="en-US" altLang="zh-CN" sz="3200" kern="0" dirty="0">
                <a:latin typeface="+mn-lt"/>
              </a:rPr>
              <a:t> = </a:t>
            </a:r>
            <a:r>
              <a:rPr lang="zh-CN" altLang="en-US" sz="3200" kern="0" dirty="0">
                <a:latin typeface="+mn-lt"/>
              </a:rPr>
              <a:t>顶点表 </a:t>
            </a:r>
            <a:r>
              <a:rPr lang="en-US" altLang="zh-CN" sz="3200" kern="0" dirty="0">
                <a:latin typeface="+mn-lt"/>
              </a:rPr>
              <a:t>+ </a:t>
            </a:r>
            <a:r>
              <a:rPr lang="zh-CN" altLang="en-US" sz="3200" kern="0" dirty="0">
                <a:latin typeface="+mn-lt"/>
              </a:rPr>
              <a:t>邻接矩阵；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邻接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链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表表示法：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</a:t>
            </a:r>
            <a:r>
              <a:rPr lang="zh-CN" altLang="en-US" sz="3200" kern="0" dirty="0">
                <a:latin typeface="+mn-lt"/>
              </a:rPr>
              <a:t>图 </a:t>
            </a:r>
            <a:r>
              <a:rPr lang="en-US" altLang="zh-CN" sz="3200" kern="0" dirty="0">
                <a:latin typeface="+mn-lt"/>
              </a:rPr>
              <a:t>=  </a:t>
            </a:r>
            <a:r>
              <a:rPr lang="zh-CN" altLang="en-US" sz="3200" kern="0" dirty="0">
                <a:latin typeface="+mn-lt"/>
              </a:rPr>
              <a:t>顶点表 </a:t>
            </a:r>
            <a:r>
              <a:rPr lang="en-US" altLang="zh-CN" sz="3200" kern="0" dirty="0">
                <a:latin typeface="+mn-lt"/>
              </a:rPr>
              <a:t>+ </a:t>
            </a:r>
            <a:r>
              <a:rPr lang="zh-CN" altLang="en-US" sz="3200" kern="0" dirty="0">
                <a:latin typeface="+mn-lt"/>
              </a:rPr>
              <a:t>边表</a:t>
            </a:r>
            <a:r>
              <a:rPr lang="en-US" altLang="zh-CN" sz="3200" kern="0" dirty="0">
                <a:latin typeface="+mn-lt"/>
              </a:rPr>
              <a:t>(n</a:t>
            </a:r>
            <a:r>
              <a:rPr lang="zh-CN" altLang="en-US" sz="3200" kern="0" dirty="0">
                <a:latin typeface="+mn-lt"/>
              </a:rPr>
              <a:t>个单链表</a:t>
            </a:r>
            <a:r>
              <a:rPr lang="en-US" altLang="zh-CN" sz="3200" kern="0" dirty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回顾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图的基本操作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-- </a:t>
            </a:r>
            <a:r>
              <a:rPr lang="zh-CN" altLang="en-US" sz="3200" kern="0" dirty="0">
                <a:latin typeface="+mn-lt"/>
              </a:rPr>
              <a:t>判断两个顶点</a:t>
            </a:r>
            <a:r>
              <a:rPr lang="en-US" altLang="zh-CN" sz="3200" kern="0" dirty="0">
                <a:latin typeface="+mn-lt"/>
              </a:rPr>
              <a:t>vi, </a:t>
            </a:r>
            <a:r>
              <a:rPr lang="en-US" altLang="zh-CN" sz="3200" kern="0" dirty="0" err="1">
                <a:latin typeface="+mn-lt"/>
              </a:rPr>
              <a:t>vj</a:t>
            </a:r>
            <a:r>
              <a:rPr lang="zh-CN" altLang="en-US" sz="3200" kern="0" dirty="0">
                <a:latin typeface="+mn-lt"/>
              </a:rPr>
              <a:t>是否邻接；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-- </a:t>
            </a:r>
            <a:r>
              <a:rPr lang="zh-CN" altLang="en-US" sz="3200" kern="0" dirty="0">
                <a:latin typeface="+mn-lt"/>
              </a:rPr>
              <a:t>求顶点</a:t>
            </a:r>
            <a:r>
              <a:rPr lang="en-US" altLang="zh-CN" sz="3200" kern="0" dirty="0">
                <a:latin typeface="+mn-lt"/>
              </a:rPr>
              <a:t>vi</a:t>
            </a:r>
            <a:r>
              <a:rPr lang="zh-CN" altLang="en-US" sz="3200" kern="0" dirty="0">
                <a:latin typeface="+mn-lt"/>
              </a:rPr>
              <a:t>的度（入度、出度）；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   </a:t>
            </a: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第一个顶点、下一个顶点；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   </a:t>
            </a: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第一个邻接点、下一个邻接点；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6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   </a:t>
            </a: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867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24800" y="480536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324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848600" y="6162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9" name="直接箭头连接符 8"/>
          <p:cNvCxnSpPr>
            <a:stCxn id="6" idx="2"/>
            <a:endCxn id="5" idx="6"/>
          </p:cNvCxnSpPr>
          <p:nvPr/>
        </p:nvCxnSpPr>
        <p:spPr bwMode="auto">
          <a:xfrm rot="10800000">
            <a:off x="6477000" y="5062539"/>
            <a:ext cx="14478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8" idx="0"/>
            <a:endCxn id="6" idx="4"/>
          </p:cNvCxnSpPr>
          <p:nvPr/>
        </p:nvCxnSpPr>
        <p:spPr bwMode="auto">
          <a:xfrm rot="5400000" flipH="1" flipV="1">
            <a:off x="7784306" y="5717381"/>
            <a:ext cx="814388" cy="76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>
            <a:stCxn id="5" idx="5"/>
            <a:endCxn id="7" idx="0"/>
          </p:cNvCxnSpPr>
          <p:nvPr/>
        </p:nvCxnSpPr>
        <p:spPr bwMode="auto">
          <a:xfrm rot="16200000" flipH="1">
            <a:off x="6054471" y="5587746"/>
            <a:ext cx="908184" cy="2416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直接箭头连接符 12"/>
          <p:cNvCxnSpPr>
            <a:stCxn id="6" idx="3"/>
            <a:endCxn id="7" idx="7"/>
          </p:cNvCxnSpPr>
          <p:nvPr/>
        </p:nvCxnSpPr>
        <p:spPr bwMode="auto">
          <a:xfrm rot="5400000">
            <a:off x="6942797" y="5170907"/>
            <a:ext cx="973406" cy="11691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直接箭头连接符 13"/>
          <p:cNvCxnSpPr>
            <a:stCxn id="7" idx="6"/>
            <a:endCxn id="8" idx="2"/>
          </p:cNvCxnSpPr>
          <p:nvPr/>
        </p:nvCxnSpPr>
        <p:spPr bwMode="auto">
          <a:xfrm>
            <a:off x="6934200" y="6434138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781800" y="45403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8153400" y="553098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7086600" y="5334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239000" y="5905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096000" y="5210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0" name="曲线连接符 19"/>
          <p:cNvCxnSpPr>
            <a:stCxn id="5" idx="0"/>
            <a:endCxn id="6" idx="0"/>
          </p:cNvCxnSpPr>
          <p:nvPr/>
        </p:nvCxnSpPr>
        <p:spPr bwMode="auto">
          <a:xfrm rot="16200000" flipH="1">
            <a:off x="7193756" y="3769518"/>
            <a:ext cx="14287" cy="2057400"/>
          </a:xfrm>
          <a:prstGeom prst="curvedConnector3">
            <a:avLst>
              <a:gd name="adj1" fmla="val -2555331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7010400" y="3886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22" name="曲线连接符 21"/>
          <p:cNvCxnSpPr>
            <a:stCxn id="7" idx="2"/>
            <a:endCxn id="5" idx="2"/>
          </p:cNvCxnSpPr>
          <p:nvPr/>
        </p:nvCxnSpPr>
        <p:spPr bwMode="auto">
          <a:xfrm rot="10800000">
            <a:off x="5867400" y="5062538"/>
            <a:ext cx="457200" cy="1371600"/>
          </a:xfrm>
          <a:prstGeom prst="curvedConnector3">
            <a:avLst>
              <a:gd name="adj1" fmla="val 236567"/>
            </a:avLst>
          </a:prstGeom>
          <a:solidFill>
            <a:srgbClr val="B9FFB9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 Box 32"/>
          <p:cNvSpPr txBox="1">
            <a:spLocks noChangeArrowheads="1"/>
          </p:cNvSpPr>
          <p:nvPr/>
        </p:nvSpPr>
        <p:spPr bwMode="auto">
          <a:xfrm>
            <a:off x="55626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8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19050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3200400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9812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7" name="直接连接符 26"/>
          <p:cNvCxnSpPr>
            <a:cxnSpLocks noChangeShapeType="1"/>
            <a:stCxn id="25" idx="5"/>
            <a:endCxn id="28" idx="0"/>
          </p:cNvCxnSpPr>
          <p:nvPr/>
        </p:nvCxnSpPr>
        <p:spPr bwMode="auto">
          <a:xfrm rot="5400000">
            <a:off x="3349371" y="5486520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32766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9" name="直接连接符 28"/>
          <p:cNvCxnSpPr>
            <a:cxnSpLocks noChangeShapeType="1"/>
            <a:stCxn id="25" idx="2"/>
            <a:endCxn id="24" idx="6"/>
          </p:cNvCxnSpPr>
          <p:nvPr/>
        </p:nvCxnSpPr>
        <p:spPr bwMode="auto">
          <a:xfrm rot="10800000">
            <a:off x="2514600" y="50625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直接连接符 32"/>
          <p:cNvCxnSpPr>
            <a:cxnSpLocks noChangeShapeType="1"/>
            <a:stCxn id="26" idx="1"/>
            <a:endCxn id="24" idx="4"/>
          </p:cNvCxnSpPr>
          <p:nvPr/>
        </p:nvCxnSpPr>
        <p:spPr bwMode="auto">
          <a:xfrm rot="5400000" flipH="1" flipV="1">
            <a:off x="1838445" y="5566029"/>
            <a:ext cx="603384" cy="139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32"/>
          <p:cNvCxnSpPr>
            <a:cxnSpLocks noChangeShapeType="1"/>
            <a:stCxn id="28" idx="2"/>
            <a:endCxn id="26" idx="6"/>
          </p:cNvCxnSpPr>
          <p:nvPr/>
        </p:nvCxnSpPr>
        <p:spPr bwMode="auto">
          <a:xfrm rot="10800000">
            <a:off x="2590800" y="6129338"/>
            <a:ext cx="685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直接连接符 31"/>
          <p:cNvCxnSpPr>
            <a:cxnSpLocks noChangeShapeType="1"/>
            <a:stCxn id="25" idx="3"/>
            <a:endCxn id="26" idx="7"/>
          </p:cNvCxnSpPr>
          <p:nvPr/>
        </p:nvCxnSpPr>
        <p:spPr bwMode="auto">
          <a:xfrm rot="5400000">
            <a:off x="2554154" y="5201863"/>
            <a:ext cx="682893" cy="7881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2438400" y="4524654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3657600" y="5232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2514600" y="51563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819400" y="55914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752600" y="519471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>
                <a:latin typeface="+mn-lt"/>
              </a:rPr>
              <a:t>(</a:t>
            </a:r>
            <a:r>
              <a:rPr lang="zh-CN" altLang="en-US" sz="3600" kern="0" dirty="0">
                <a:latin typeface="+mn-lt"/>
              </a:rPr>
              <a:t>搜索、周游</a:t>
            </a:r>
            <a:r>
              <a:rPr lang="en-US" altLang="zh-CN" sz="3600" kern="0" dirty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/>
              <a:t>(</a:t>
            </a:r>
            <a:r>
              <a:rPr lang="zh-CN" altLang="en-US" sz="3600" kern="0" dirty="0"/>
              <a:t>搜索、周游</a:t>
            </a:r>
            <a:r>
              <a:rPr lang="en-US" altLang="zh-CN" sz="3600" kern="0" dirty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518E"/>
                </a:solidFill>
              </a:rPr>
              <a:t>   </a:t>
            </a:r>
            <a:r>
              <a:rPr lang="en-US" altLang="zh-CN" sz="3600" kern="0" dirty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/>
              <a:t>-- </a:t>
            </a:r>
            <a:r>
              <a:rPr lang="zh-CN" altLang="en-US" sz="3200" kern="0" dirty="0"/>
              <a:t>多对多的关系；</a:t>
            </a:r>
            <a:endParaRPr lang="en-US" altLang="zh-CN" sz="3200" kern="0" dirty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-- </a:t>
            </a:r>
            <a:r>
              <a:rPr lang="zh-CN" altLang="en-US" sz="3200" kern="0" dirty="0"/>
              <a:t>可能有回路；</a:t>
            </a:r>
            <a:endParaRPr lang="en-US" altLang="zh-CN" sz="3200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-- </a:t>
            </a:r>
            <a:r>
              <a:rPr lang="zh-CN" altLang="en-US" sz="3200" kern="0" dirty="0"/>
              <a:t>可能非连通；</a:t>
            </a:r>
            <a:endParaRPr lang="en-US" altLang="zh-CN" sz="3200" kern="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遍历：每个顶点都访问，且只访问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次；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每个顶点自带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个“</a:t>
            </a:r>
            <a:r>
              <a:rPr lang="zh-CN" altLang="en-US" sz="3200" kern="0" dirty="0"/>
              <a:t>访问标志</a:t>
            </a:r>
            <a:r>
              <a:rPr lang="zh-CN" altLang="en-US" sz="3200" kern="0" dirty="0">
                <a:latin typeface="+mn-lt"/>
              </a:rPr>
              <a:t>”</a:t>
            </a:r>
            <a:r>
              <a:rPr lang="en-US" altLang="zh-CN" sz="3200" kern="0" dirty="0">
                <a:latin typeface="+mn-lt"/>
              </a:rPr>
              <a:t>mark</a:t>
            </a:r>
            <a:r>
              <a:rPr lang="zh-CN" altLang="en-US" sz="3200" kern="0" dirty="0">
                <a:latin typeface="+mn-lt"/>
              </a:rPr>
              <a:t>，</a:t>
            </a:r>
            <a:endParaRPr lang="en-US" altLang="zh-CN" sz="3200" kern="0" dirty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用于遍历</a:t>
            </a:r>
            <a:r>
              <a:rPr lang="en-US" altLang="zh-CN" dirty="0">
                <a:ea typeface="黑体" pitchFamily="2" charset="-122"/>
              </a:rPr>
              <a:t>----</a:t>
            </a:r>
            <a:r>
              <a:rPr lang="zh-CN" altLang="en-US" dirty="0">
                <a:ea typeface="黑体" pitchFamily="2" charset="-122"/>
              </a:rPr>
              <a:t>顶点表结构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邻接矩阵表示：</a:t>
            </a:r>
            <a:r>
              <a:rPr lang="zh-CN" altLang="en-US" sz="3000" kern="0" dirty="0">
                <a:latin typeface="+mn-lt"/>
              </a:rPr>
              <a:t>图</a:t>
            </a:r>
            <a:r>
              <a:rPr lang="en-US" altLang="zh-CN" sz="3000" kern="0" dirty="0">
                <a:latin typeface="+mn-lt"/>
              </a:rPr>
              <a:t>= </a:t>
            </a:r>
            <a:r>
              <a:rPr lang="zh-CN" altLang="en-US" sz="3000" kern="0" dirty="0">
                <a:latin typeface="+mn-lt"/>
              </a:rPr>
              <a:t>顶点表 </a:t>
            </a:r>
            <a:r>
              <a:rPr lang="en-US" altLang="zh-CN" sz="3000" kern="0" dirty="0">
                <a:latin typeface="+mn-lt"/>
              </a:rPr>
              <a:t>+</a:t>
            </a:r>
            <a:r>
              <a:rPr lang="zh-CN" altLang="en-US" sz="3000" kern="0" dirty="0">
                <a:latin typeface="+mn-lt"/>
              </a:rPr>
              <a:t>关系矩阵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    -- </a:t>
            </a:r>
            <a:r>
              <a:rPr lang="zh-CN" altLang="en-US" sz="3000" kern="0" dirty="0"/>
              <a:t>顶点表：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维数组，</a:t>
            </a: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</a:t>
            </a:r>
            <a:r>
              <a:rPr lang="zh-CN" altLang="en-US" sz="3000" kern="0" dirty="0"/>
              <a:t>顶点表元素：</a:t>
            </a:r>
            <a:endParaRPr lang="en-US" altLang="zh-CN" sz="3000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/>
          </a:p>
          <a:p>
            <a:pPr marL="342900" lvl="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        </a:t>
            </a: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{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VexType</a:t>
            </a:r>
            <a:r>
              <a:rPr lang="en-US" altLang="zh-CN" sz="3000" kern="0" dirty="0"/>
              <a:t>  vertex; </a:t>
            </a:r>
            <a:endParaRPr lang="en-US" altLang="zh-CN" sz="3000" kern="0" dirty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7E00"/>
                </a:solidFill>
              </a:rPr>
              <a:t>      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mark; </a:t>
            </a:r>
            <a:endParaRPr lang="en-US" altLang="zh-CN" sz="3000" kern="0" dirty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  } </a:t>
            </a:r>
            <a:r>
              <a:rPr lang="en-US" altLang="zh-CN" sz="3000" kern="0" dirty="0" err="1"/>
              <a:t>VexNode</a:t>
            </a:r>
            <a:r>
              <a:rPr lang="en-US" altLang="zh-CN" sz="3000" kern="0" dirty="0"/>
              <a:t>; 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267200" y="2941320"/>
          <a:ext cx="46482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65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3200400" y="4626858"/>
            <a:ext cx="4419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//mark=0</a:t>
            </a:r>
            <a:r>
              <a:rPr lang="zh-CN" altLang="en-US" kern="0" dirty="0">
                <a:solidFill>
                  <a:srgbClr val="C00000"/>
                </a:solidFill>
              </a:rPr>
              <a:t>：未访问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52800" y="5233162"/>
            <a:ext cx="50292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>
              <a:solidFill>
                <a:srgbClr val="0033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29000" y="2286000"/>
            <a:ext cx="2932213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/>
              <a:t>顶点 </a:t>
            </a:r>
            <a:r>
              <a:rPr lang="en-US" altLang="zh-CN" sz="3000" kern="0" dirty="0"/>
              <a:t>+ </a:t>
            </a:r>
            <a:r>
              <a:rPr lang="zh-CN" altLang="en-US" sz="3000" kern="0" dirty="0"/>
              <a:t>访问标志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457200" y="1066800"/>
            <a:ext cx="86868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无向图：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             </a:t>
            </a:r>
            <a:r>
              <a:rPr lang="en-US" altLang="zh-CN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(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+mn-lt"/>
                <a:ea typeface="黑体" pitchFamily="2" charset="-122"/>
              </a:rPr>
              <a:t>i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+mn-lt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+mn-lt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+mn-lt"/>
                <a:ea typeface="黑体" pitchFamily="2" charset="-122"/>
              </a:rPr>
              <a:t>)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latin typeface="+mn-lt"/>
                <a:ea typeface="黑体" pitchFamily="2" charset="-122"/>
                <a:sym typeface="Wingdings" pitchFamily="2" charset="2"/>
              </a:rPr>
              <a:t></a:t>
            </a:r>
            <a:r>
              <a:rPr lang="zh-CN" altLang="en-US" sz="3200" b="1" kern="0" dirty="0">
                <a:latin typeface="+mn-lt"/>
                <a:ea typeface="黑体" pitchFamily="2" charset="-122"/>
              </a:rPr>
              <a:t>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(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有向图：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              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&lt;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：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起点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,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终点</a:t>
            </a:r>
            <a:r>
              <a:rPr lang="en-US" altLang="zh-CN" sz="3200" kern="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solidFill>
                  <a:srgbClr val="990099"/>
                </a:solidFill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7172" name="Text Box 32"/>
          <p:cNvSpPr txBox="1">
            <a:spLocks noChangeArrowheads="1"/>
          </p:cNvSpPr>
          <p:nvPr/>
        </p:nvSpPr>
        <p:spPr bwMode="auto">
          <a:xfrm>
            <a:off x="1935163" y="5902325"/>
            <a:ext cx="22098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无向图</a:t>
            </a:r>
            <a:r>
              <a:rPr lang="en-US" altLang="zh-CN">
                <a:ea typeface="黑体" pitchFamily="49" charset="-122"/>
              </a:rPr>
              <a:t>G1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73" name="Oval 30"/>
          <p:cNvSpPr>
            <a:spLocks noChangeArrowheads="1"/>
          </p:cNvSpPr>
          <p:nvPr/>
        </p:nvSpPr>
        <p:spPr bwMode="auto">
          <a:xfrm>
            <a:off x="1935163" y="43021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74" name="Oval 30"/>
          <p:cNvSpPr>
            <a:spLocks noChangeArrowheads="1"/>
          </p:cNvSpPr>
          <p:nvPr/>
        </p:nvSpPr>
        <p:spPr bwMode="auto">
          <a:xfrm>
            <a:off x="3154363" y="43164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75" name="Oval 30"/>
          <p:cNvSpPr>
            <a:spLocks noChangeArrowheads="1"/>
          </p:cNvSpPr>
          <p:nvPr/>
        </p:nvSpPr>
        <p:spPr bwMode="auto">
          <a:xfrm>
            <a:off x="26209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7176" name="直接连接符 27"/>
          <p:cNvCxnSpPr>
            <a:cxnSpLocks noChangeShapeType="1"/>
            <a:stCxn id="7174" idx="3"/>
            <a:endCxn id="7175" idx="0"/>
          </p:cNvCxnSpPr>
          <p:nvPr/>
        </p:nvCxnSpPr>
        <p:spPr bwMode="auto">
          <a:xfrm rot="5400000">
            <a:off x="2772569" y="48458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7" name="直接连接符 32"/>
          <p:cNvCxnSpPr>
            <a:cxnSpLocks noChangeShapeType="1"/>
            <a:stCxn id="7178" idx="0"/>
            <a:endCxn id="7174" idx="5"/>
          </p:cNvCxnSpPr>
          <p:nvPr/>
        </p:nvCxnSpPr>
        <p:spPr bwMode="auto">
          <a:xfrm rot="16200000" flipV="1">
            <a:off x="3484563" y="48466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78" name="Oval 30"/>
          <p:cNvSpPr>
            <a:spLocks noChangeArrowheads="1"/>
          </p:cNvSpPr>
          <p:nvPr/>
        </p:nvSpPr>
        <p:spPr bwMode="auto">
          <a:xfrm>
            <a:off x="3687763" y="53006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7179" name="直接连接符 28"/>
          <p:cNvCxnSpPr>
            <a:cxnSpLocks noChangeShapeType="1"/>
            <a:stCxn id="7174" idx="2"/>
            <a:endCxn id="7173" idx="6"/>
          </p:cNvCxnSpPr>
          <p:nvPr/>
        </p:nvCxnSpPr>
        <p:spPr bwMode="auto">
          <a:xfrm rot="10800000">
            <a:off x="2438400" y="4554538"/>
            <a:ext cx="715963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直接连接符 32"/>
          <p:cNvCxnSpPr>
            <a:cxnSpLocks noChangeShapeType="1"/>
            <a:stCxn id="7178" idx="1"/>
            <a:endCxn id="7173" idx="5"/>
          </p:cNvCxnSpPr>
          <p:nvPr/>
        </p:nvCxnSpPr>
        <p:spPr bwMode="auto">
          <a:xfrm rot="16200000" flipV="1">
            <a:off x="2741613" y="4356100"/>
            <a:ext cx="642937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1" name="Oval 30"/>
          <p:cNvSpPr>
            <a:spLocks noChangeArrowheads="1"/>
          </p:cNvSpPr>
          <p:nvPr/>
        </p:nvSpPr>
        <p:spPr bwMode="auto">
          <a:xfrm>
            <a:off x="1554163" y="5291138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82" name="直接连接符 32"/>
          <p:cNvCxnSpPr>
            <a:cxnSpLocks noChangeShapeType="1"/>
            <a:stCxn id="7175" idx="2"/>
            <a:endCxn id="7181" idx="6"/>
          </p:cNvCxnSpPr>
          <p:nvPr/>
        </p:nvCxnSpPr>
        <p:spPr bwMode="auto">
          <a:xfrm rot="10800000">
            <a:off x="2057400" y="5543550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3" name="直接连接符 32"/>
          <p:cNvCxnSpPr>
            <a:cxnSpLocks noChangeShapeType="1"/>
            <a:stCxn id="7178" idx="2"/>
            <a:endCxn id="7175" idx="6"/>
          </p:cNvCxnSpPr>
          <p:nvPr/>
        </p:nvCxnSpPr>
        <p:spPr bwMode="auto">
          <a:xfrm rot="10800000">
            <a:off x="3124200" y="5553075"/>
            <a:ext cx="563563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4" name="Text Box 32"/>
          <p:cNvSpPr txBox="1">
            <a:spLocks noChangeArrowheads="1"/>
          </p:cNvSpPr>
          <p:nvPr/>
        </p:nvSpPr>
        <p:spPr bwMode="auto">
          <a:xfrm>
            <a:off x="6202363" y="5897563"/>
            <a:ext cx="1981200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ea typeface="黑体" pitchFamily="49" charset="-122"/>
              </a:rPr>
              <a:t>有向图</a:t>
            </a:r>
            <a:r>
              <a:rPr lang="en-US" altLang="zh-CN">
                <a:ea typeface="黑体" pitchFamily="49" charset="-122"/>
              </a:rPr>
              <a:t>G2</a:t>
            </a:r>
            <a:endParaRPr lang="en-US" altLang="zh-CN" baseline="-25000">
              <a:ea typeface="黑体" pitchFamily="49" charset="-122"/>
            </a:endParaRPr>
          </a:p>
        </p:txBody>
      </p:sp>
      <p:sp>
        <p:nvSpPr>
          <p:cNvPr id="7185" name="Oval 30"/>
          <p:cNvSpPr>
            <a:spLocks noChangeArrowheads="1"/>
          </p:cNvSpPr>
          <p:nvPr/>
        </p:nvSpPr>
        <p:spPr bwMode="auto">
          <a:xfrm>
            <a:off x="5973763" y="4297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7186" name="Oval 30"/>
          <p:cNvSpPr>
            <a:spLocks noChangeArrowheads="1"/>
          </p:cNvSpPr>
          <p:nvPr/>
        </p:nvSpPr>
        <p:spPr bwMode="auto">
          <a:xfrm>
            <a:off x="7192963" y="431165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7187" name="Oval 30"/>
          <p:cNvSpPr>
            <a:spLocks noChangeArrowheads="1"/>
          </p:cNvSpPr>
          <p:nvPr/>
        </p:nvSpPr>
        <p:spPr bwMode="auto">
          <a:xfrm>
            <a:off x="66595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7188" name="Oval 30"/>
          <p:cNvSpPr>
            <a:spLocks noChangeArrowheads="1"/>
          </p:cNvSpPr>
          <p:nvPr/>
        </p:nvSpPr>
        <p:spPr bwMode="auto">
          <a:xfrm>
            <a:off x="7726363" y="52959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sp>
        <p:nvSpPr>
          <p:cNvPr id="7189" name="Oval 30"/>
          <p:cNvSpPr>
            <a:spLocks noChangeArrowheads="1"/>
          </p:cNvSpPr>
          <p:nvPr/>
        </p:nvSpPr>
        <p:spPr bwMode="auto">
          <a:xfrm>
            <a:off x="5592763" y="528637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7190" name="直接箭头连接符 48"/>
          <p:cNvCxnSpPr>
            <a:cxnSpLocks noChangeShapeType="1"/>
            <a:stCxn id="7185" idx="6"/>
            <a:endCxn id="7186" idx="2"/>
          </p:cNvCxnSpPr>
          <p:nvPr/>
        </p:nvCxnSpPr>
        <p:spPr bwMode="auto">
          <a:xfrm>
            <a:off x="6477000" y="4549775"/>
            <a:ext cx="715963" cy="14288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1" name="直接箭头连接符 49"/>
          <p:cNvCxnSpPr>
            <a:cxnSpLocks noChangeShapeType="1"/>
            <a:stCxn id="7186" idx="5"/>
            <a:endCxn id="7188" idx="0"/>
          </p:cNvCxnSpPr>
          <p:nvPr/>
        </p:nvCxnSpPr>
        <p:spPr bwMode="auto">
          <a:xfrm rot="16200000" flipH="1">
            <a:off x="7523163" y="4841875"/>
            <a:ext cx="554037" cy="3540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2" name="直接箭头连接符 52"/>
          <p:cNvCxnSpPr>
            <a:cxnSpLocks noChangeShapeType="1"/>
            <a:stCxn id="7185" idx="5"/>
            <a:endCxn id="7188" idx="1"/>
          </p:cNvCxnSpPr>
          <p:nvPr/>
        </p:nvCxnSpPr>
        <p:spPr bwMode="auto">
          <a:xfrm rot="16200000" flipH="1">
            <a:off x="6781007" y="4350543"/>
            <a:ext cx="641350" cy="1395413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3" name="直接箭头连接符 55"/>
          <p:cNvCxnSpPr>
            <a:cxnSpLocks noChangeShapeType="1"/>
            <a:stCxn id="7186" idx="3"/>
            <a:endCxn id="7187" idx="0"/>
          </p:cNvCxnSpPr>
          <p:nvPr/>
        </p:nvCxnSpPr>
        <p:spPr bwMode="auto">
          <a:xfrm rot="5400000">
            <a:off x="6811169" y="4841082"/>
            <a:ext cx="554037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4" name="直接箭头连接符 58"/>
          <p:cNvCxnSpPr>
            <a:cxnSpLocks noChangeShapeType="1"/>
            <a:stCxn id="7187" idx="6"/>
            <a:endCxn id="7188" idx="2"/>
          </p:cNvCxnSpPr>
          <p:nvPr/>
        </p:nvCxnSpPr>
        <p:spPr bwMode="auto">
          <a:xfrm>
            <a:off x="7162800" y="5548313"/>
            <a:ext cx="563563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95" name="直接箭头连接符 61"/>
          <p:cNvCxnSpPr>
            <a:cxnSpLocks noChangeShapeType="1"/>
            <a:stCxn id="7189" idx="6"/>
            <a:endCxn id="7187" idx="2"/>
          </p:cNvCxnSpPr>
          <p:nvPr/>
        </p:nvCxnSpPr>
        <p:spPr bwMode="auto">
          <a:xfrm>
            <a:off x="6096000" y="5538788"/>
            <a:ext cx="563563" cy="9525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438400" y="1066800"/>
            <a:ext cx="67056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38400" y="2557463"/>
            <a:ext cx="6858000" cy="6430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上的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2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个顶点组成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有序对；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用于遍历</a:t>
            </a:r>
            <a:r>
              <a:rPr lang="en-US" altLang="zh-CN" dirty="0">
                <a:ea typeface="黑体" pitchFamily="2" charset="-122"/>
              </a:rPr>
              <a:t>----</a:t>
            </a:r>
            <a:r>
              <a:rPr lang="zh-CN" altLang="en-US" dirty="0">
                <a:ea typeface="黑体" pitchFamily="2" charset="-122"/>
              </a:rPr>
              <a:t>顶点表结构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修正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邻接表表示：</a:t>
            </a:r>
            <a:r>
              <a:rPr lang="zh-CN" altLang="en-US" sz="3000" kern="0" dirty="0">
                <a:latin typeface="+mn-lt"/>
              </a:rPr>
              <a:t>图 </a:t>
            </a:r>
            <a:r>
              <a:rPr lang="en-US" altLang="zh-CN" sz="3000" kern="0" dirty="0">
                <a:latin typeface="+mn-lt"/>
              </a:rPr>
              <a:t>= </a:t>
            </a:r>
            <a:r>
              <a:rPr lang="zh-CN" altLang="en-US" sz="3000" kern="0" dirty="0">
                <a:latin typeface="+mn-lt"/>
              </a:rPr>
              <a:t>顶点表 </a:t>
            </a:r>
            <a:r>
              <a:rPr lang="en-US" altLang="zh-CN" sz="3000" kern="0" dirty="0">
                <a:latin typeface="+mn-lt"/>
              </a:rPr>
              <a:t>+ </a:t>
            </a:r>
            <a:r>
              <a:rPr lang="zh-CN" altLang="en-US" sz="3000" kern="0" dirty="0">
                <a:latin typeface="+mn-lt"/>
              </a:rPr>
              <a:t>边表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/>
              <a:t>-- </a:t>
            </a:r>
            <a:r>
              <a:rPr lang="zh-CN" altLang="en-US" sz="3000" kern="0" dirty="0"/>
              <a:t>顶点表：</a:t>
            </a:r>
            <a:r>
              <a:rPr lang="en-US" altLang="zh-CN" sz="3000" kern="0" dirty="0"/>
              <a:t>1</a:t>
            </a:r>
            <a:r>
              <a:rPr lang="zh-CN" altLang="en-US" sz="3000" kern="0" dirty="0"/>
              <a:t>维数组，</a:t>
            </a:r>
            <a:endParaRPr lang="en-US" altLang="zh-CN" sz="30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-- </a:t>
            </a:r>
            <a:r>
              <a:rPr lang="zh-CN" altLang="en-US" sz="3000" kern="0" dirty="0"/>
              <a:t>顶点表元素：</a:t>
            </a:r>
            <a:endParaRPr lang="en-US" altLang="zh-CN" sz="3000" kern="0" dirty="0"/>
          </a:p>
          <a:p>
            <a:pPr marL="342900" indent="-342900" algn="just">
              <a:lnSpc>
                <a:spcPct val="80000"/>
              </a:lnSpc>
              <a:spcBef>
                <a:spcPts val="600"/>
              </a:spcBef>
              <a:buNone/>
              <a:defRPr/>
            </a:pPr>
            <a:endParaRPr lang="en-US" altLang="zh-CN" sz="3000" kern="0" dirty="0"/>
          </a:p>
          <a:p>
            <a:pPr marL="342900" lvl="0" indent="-342900" algn="just">
              <a:lnSpc>
                <a:spcPct val="114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/>
              <a:t>   </a:t>
            </a:r>
            <a:r>
              <a:rPr lang="en-US" altLang="zh-CN" sz="3000" kern="0" dirty="0" err="1"/>
              <a:t>typedef</a:t>
            </a:r>
            <a:r>
              <a:rPr lang="en-US" altLang="zh-CN" sz="3000" kern="0" dirty="0"/>
              <a:t> </a:t>
            </a:r>
            <a:r>
              <a:rPr lang="en-US" altLang="zh-CN" sz="3000" kern="0" dirty="0" err="1"/>
              <a:t>struct</a:t>
            </a:r>
            <a:endParaRPr lang="en-US" altLang="zh-CN" sz="3000" kern="0" dirty="0"/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{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VexType</a:t>
            </a:r>
            <a:r>
              <a:rPr lang="en-US" altLang="zh-CN" sz="3000" kern="0" dirty="0"/>
              <a:t>  vertex; </a:t>
            </a:r>
            <a:endParaRPr lang="en-US" altLang="zh-CN" sz="3000" kern="0" dirty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7E00"/>
                </a:solidFill>
              </a:rPr>
              <a:t>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000" kern="0" dirty="0"/>
              <a:t> mark; </a:t>
            </a:r>
            <a:endParaRPr lang="en-US" altLang="zh-CN" sz="3000" kern="0" dirty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</a:t>
            </a:r>
            <a:r>
              <a:rPr lang="en-US" altLang="zh-CN" sz="3000" kern="0" dirty="0" err="1">
                <a:solidFill>
                  <a:srgbClr val="0000CC"/>
                </a:solidFill>
              </a:rPr>
              <a:t>EdgeList</a:t>
            </a:r>
            <a:r>
              <a:rPr lang="en-US" altLang="zh-CN" sz="3000" kern="0" dirty="0"/>
              <a:t>  </a:t>
            </a:r>
            <a:r>
              <a:rPr lang="en-US" altLang="zh-CN" sz="3000" kern="0" dirty="0" err="1"/>
              <a:t>edgelist</a:t>
            </a:r>
            <a:r>
              <a:rPr lang="en-US" altLang="zh-CN" sz="3000" kern="0" dirty="0"/>
              <a:t>; </a:t>
            </a:r>
            <a:endParaRPr lang="en-US" altLang="zh-CN" sz="3000" kern="0" dirty="0">
              <a:solidFill>
                <a:srgbClr val="007E00"/>
              </a:solidFill>
            </a:endParaRPr>
          </a:p>
          <a:p>
            <a:pPr marL="342900" lvl="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} </a:t>
            </a:r>
            <a:r>
              <a:rPr lang="en-US" altLang="zh-CN" sz="3000" kern="0" dirty="0" err="1"/>
              <a:t>VexNode</a:t>
            </a:r>
            <a:r>
              <a:rPr lang="en-US" altLang="zh-CN" sz="3000" kern="0" dirty="0"/>
              <a:t>; 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200400" y="2895600"/>
          <a:ext cx="59435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vertex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顶点信息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mark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访问标志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F19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8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edgelist</a:t>
                      </a:r>
                      <a:endParaRPr lang="en-US" altLang="zh-CN" sz="28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2800" b="0" dirty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边表头指针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2905762" y="5639002"/>
            <a:ext cx="4333238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3399"/>
                </a:solidFill>
              </a:rPr>
              <a:t>//</a:t>
            </a:r>
            <a:r>
              <a:rPr lang="zh-CN" altLang="en-US" kern="0" dirty="0">
                <a:solidFill>
                  <a:srgbClr val="003399"/>
                </a:solidFill>
              </a:rPr>
              <a:t>顶点表中元素的存储结构</a:t>
            </a:r>
            <a:endParaRPr lang="en-US" altLang="zh-CN" kern="0" dirty="0">
              <a:solidFill>
                <a:srgbClr val="003399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29000" y="2302386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顶点</a:t>
            </a:r>
            <a:r>
              <a:rPr lang="en-US" altLang="zh-CN" sz="3000" kern="0" dirty="0"/>
              <a:t> + </a:t>
            </a:r>
            <a:r>
              <a:rPr lang="zh-CN" altLang="en-US" sz="3000" kern="0" dirty="0"/>
              <a:t>访问标志</a:t>
            </a:r>
            <a:r>
              <a:rPr lang="en-US" altLang="zh-CN" sz="3000" kern="0" dirty="0"/>
              <a:t> + </a:t>
            </a:r>
            <a:r>
              <a:rPr lang="zh-CN" altLang="en-US" sz="3000" kern="0" dirty="0"/>
              <a:t>边表头指针</a:t>
            </a:r>
            <a:endParaRPr lang="zh-CN" alt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33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无向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分别遍历各个连通分量；</a:t>
            </a:r>
            <a:endParaRPr lang="en-US" altLang="zh-CN" sz="3200" kern="0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447800" y="38798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1981200" y="3048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3048000" y="38131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2776284" y="3236658"/>
            <a:ext cx="301759" cy="851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3581400" y="47371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0"/>
          </p:cNvCxnSpPr>
          <p:nvPr/>
        </p:nvCxnSpPr>
        <p:spPr bwMode="auto">
          <a:xfrm rot="5400000">
            <a:off x="1727320" y="3536696"/>
            <a:ext cx="368434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12"/>
          <p:cNvCxnSpPr>
            <a:cxnSpLocks noChangeShapeType="1"/>
            <a:stCxn id="11" idx="0"/>
            <a:endCxn id="9" idx="5"/>
          </p:cNvCxnSpPr>
          <p:nvPr/>
        </p:nvCxnSpPr>
        <p:spPr bwMode="auto">
          <a:xfrm rot="16200000" flipV="1">
            <a:off x="3497009" y="4347909"/>
            <a:ext cx="460509" cy="317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838200" y="47942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5" name="直接连接符 28"/>
          <p:cNvCxnSpPr>
            <a:cxnSpLocks noChangeShapeType="1"/>
            <a:stCxn id="7" idx="3"/>
            <a:endCxn id="14" idx="0"/>
          </p:cNvCxnSpPr>
          <p:nvPr/>
        </p:nvCxnSpPr>
        <p:spPr bwMode="auto">
          <a:xfrm rot="5400000">
            <a:off x="1114545" y="4371721"/>
            <a:ext cx="45098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Oval 30"/>
          <p:cNvSpPr>
            <a:spLocks noChangeArrowheads="1"/>
          </p:cNvSpPr>
          <p:nvPr/>
        </p:nvSpPr>
        <p:spPr bwMode="auto">
          <a:xfrm>
            <a:off x="1524000" y="479425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7" name="直接连接符 28"/>
          <p:cNvCxnSpPr>
            <a:cxnSpLocks noChangeShapeType="1"/>
            <a:stCxn id="7" idx="4"/>
            <a:endCxn id="16" idx="0"/>
          </p:cNvCxnSpPr>
          <p:nvPr/>
        </p:nvCxnSpPr>
        <p:spPr bwMode="auto">
          <a:xfrm rot="16200000" flipH="1">
            <a:off x="1604962" y="4570413"/>
            <a:ext cx="371476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447800" y="5410200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连通图</a:t>
            </a:r>
            <a:r>
              <a:rPr lang="en-US" altLang="zh-CN" sz="3200" dirty="0"/>
              <a:t>G1</a:t>
            </a:r>
            <a:endParaRPr lang="en-US" altLang="zh-CN" sz="3200" baseline="-25000" dirty="0"/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2299074" y="47910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20" name="直接连接符 19"/>
          <p:cNvCxnSpPr>
            <a:cxnSpLocks noChangeShapeType="1"/>
            <a:stCxn id="19" idx="0"/>
            <a:endCxn id="7" idx="5"/>
          </p:cNvCxnSpPr>
          <p:nvPr/>
        </p:nvCxnSpPr>
        <p:spPr bwMode="auto">
          <a:xfrm rot="16200000" flipV="1">
            <a:off x="2062096" y="4249297"/>
            <a:ext cx="447809" cy="6357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5486400" y="30305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7162800" y="304482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23" name="Oval 30"/>
          <p:cNvSpPr>
            <a:spLocks noChangeArrowheads="1"/>
          </p:cNvSpPr>
          <p:nvPr/>
        </p:nvSpPr>
        <p:spPr bwMode="auto">
          <a:xfrm>
            <a:off x="5181600" y="5019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4" name="直接连接符 23"/>
          <p:cNvCxnSpPr>
            <a:cxnSpLocks noChangeShapeType="1"/>
            <a:stCxn id="22" idx="5"/>
            <a:endCxn id="25" idx="0"/>
          </p:cNvCxnSpPr>
          <p:nvPr/>
        </p:nvCxnSpPr>
        <p:spPr bwMode="auto">
          <a:xfrm rot="16200000" flipH="1">
            <a:off x="7314946" y="3876421"/>
            <a:ext cx="11304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7772400" y="46386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26" name="直接连接符 28"/>
          <p:cNvCxnSpPr>
            <a:cxnSpLocks noChangeShapeType="1"/>
            <a:stCxn id="22" idx="2"/>
            <a:endCxn id="21" idx="6"/>
          </p:cNvCxnSpPr>
          <p:nvPr/>
        </p:nvCxnSpPr>
        <p:spPr bwMode="auto">
          <a:xfrm rot="10800000">
            <a:off x="6096000" y="3302002"/>
            <a:ext cx="10668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直接连接符 32"/>
          <p:cNvCxnSpPr>
            <a:cxnSpLocks noChangeShapeType="1"/>
            <a:stCxn id="23" idx="1"/>
            <a:endCxn id="21" idx="4"/>
          </p:cNvCxnSpPr>
          <p:nvPr/>
        </p:nvCxnSpPr>
        <p:spPr bwMode="auto">
          <a:xfrm rot="5400000" flipH="1" flipV="1">
            <a:off x="4768177" y="4076161"/>
            <a:ext cx="1525721" cy="5203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32"/>
          <p:cNvCxnSpPr>
            <a:cxnSpLocks noChangeShapeType="1"/>
            <a:stCxn id="25" idx="2"/>
            <a:endCxn id="23" idx="6"/>
          </p:cNvCxnSpPr>
          <p:nvPr/>
        </p:nvCxnSpPr>
        <p:spPr bwMode="auto">
          <a:xfrm rot="10800000" flipV="1">
            <a:off x="5791200" y="4910138"/>
            <a:ext cx="1981200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924800" y="2362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30" name="直接连接符 28"/>
          <p:cNvCxnSpPr>
            <a:cxnSpLocks noChangeShapeType="1"/>
            <a:stCxn id="22" idx="7"/>
            <a:endCxn id="29" idx="3"/>
          </p:cNvCxnSpPr>
          <p:nvPr/>
        </p:nvCxnSpPr>
        <p:spPr bwMode="auto">
          <a:xfrm rot="5400000" flipH="1" flipV="1">
            <a:off x="7699241" y="2809501"/>
            <a:ext cx="298718" cy="330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6781800" y="4267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6324600" y="3505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3" name="直接连接符 28"/>
          <p:cNvCxnSpPr>
            <a:cxnSpLocks noChangeShapeType="1"/>
            <a:stCxn id="31" idx="0"/>
            <a:endCxn id="32" idx="5"/>
          </p:cNvCxnSpPr>
          <p:nvPr/>
        </p:nvCxnSpPr>
        <p:spPr bwMode="auto">
          <a:xfrm rot="16200000" flipV="1">
            <a:off x="6816471" y="3997071"/>
            <a:ext cx="298584" cy="241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5943600" y="44958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35" name="直接连接符 28"/>
          <p:cNvCxnSpPr>
            <a:cxnSpLocks noChangeShapeType="1"/>
            <a:stCxn id="34" idx="0"/>
            <a:endCxn id="32" idx="3"/>
          </p:cNvCxnSpPr>
          <p:nvPr/>
        </p:nvCxnSpPr>
        <p:spPr bwMode="auto">
          <a:xfrm rot="5400000" flipH="1" flipV="1">
            <a:off x="6067545" y="4149471"/>
            <a:ext cx="527184" cy="165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562600" y="5464314"/>
            <a:ext cx="2895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非连通图</a:t>
            </a:r>
            <a:r>
              <a:rPr lang="en-US" altLang="zh-CN" sz="3200" dirty="0"/>
              <a:t>G2</a:t>
            </a:r>
            <a:endParaRPr lang="en-US" altLang="zh-CN" sz="3200" baseline="-25000" dirty="0"/>
          </a:p>
        </p:txBody>
      </p:sp>
      <p:cxnSp>
        <p:nvCxnSpPr>
          <p:cNvPr id="40" name="直接连接符 39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2057400" y="4084637"/>
            <a:ext cx="990600" cy="66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42"/>
          <p:cNvCxnSpPr>
            <a:cxnSpLocks noChangeShapeType="1"/>
            <a:stCxn id="11" idx="2"/>
            <a:endCxn id="19" idx="6"/>
          </p:cNvCxnSpPr>
          <p:nvPr/>
        </p:nvCxnSpPr>
        <p:spPr bwMode="auto">
          <a:xfrm rot="10800000" flipV="1">
            <a:off x="2908674" y="5008562"/>
            <a:ext cx="672726" cy="539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 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有向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图的遍历：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ym typeface="Wingdings" pitchFamily="2" charset="2"/>
              </a:rPr>
              <a:t>  从出发点开始，遍历“可到达”的顶点，</a:t>
            </a:r>
            <a:endParaRPr lang="en-US" altLang="zh-CN" sz="3200" kern="0" dirty="0">
              <a:sym typeface="Wingdings" pitchFamily="2" charset="2"/>
            </a:endParaRPr>
          </a:p>
          <a:p>
            <a:pPr marL="720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ym typeface="Wingdings" pitchFamily="2" charset="2"/>
              </a:rPr>
              <a:t>  </a:t>
            </a:r>
            <a:r>
              <a:rPr lang="zh-CN" altLang="en-US" sz="3200" kern="0" dirty="0">
                <a:sym typeface="Wingdings" pitchFamily="2" charset="2"/>
              </a:rPr>
              <a:t>但，</a:t>
            </a:r>
            <a:r>
              <a:rPr lang="en-US" altLang="zh-CN" sz="3200" kern="0" dirty="0">
                <a:sym typeface="Wingdings" pitchFamily="2" charset="2"/>
              </a:rPr>
              <a:t>1</a:t>
            </a:r>
            <a:r>
              <a:rPr lang="zh-CN" altLang="en-US" sz="3200" kern="0" dirty="0">
                <a:sym typeface="Wingdings" pitchFamily="2" charset="2"/>
              </a:rPr>
              <a:t>次出发</a:t>
            </a:r>
            <a:r>
              <a:rPr lang="zh-CN" altLang="en-US" sz="3200" kern="0" dirty="0">
                <a:solidFill>
                  <a:srgbClr val="0000CC"/>
                </a:solidFill>
                <a:sym typeface="Wingdings" pitchFamily="2" charset="2"/>
              </a:rPr>
              <a:t>不一定能遍历到</a:t>
            </a:r>
            <a:r>
              <a:rPr lang="zh-CN" altLang="en-US" sz="3200" kern="0" dirty="0">
                <a:sym typeface="Wingdings" pitchFamily="2" charset="2"/>
              </a:rPr>
              <a:t>所有顶点</a:t>
            </a:r>
            <a:r>
              <a:rPr lang="zh-CN" altLang="en-US" sz="3200" kern="0" dirty="0"/>
              <a:t>；</a:t>
            </a:r>
            <a:endParaRPr lang="en-US" altLang="zh-CN" sz="3200" kern="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5486400" y="37338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6705600" y="37480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1722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239000" y="4732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105400" y="4722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6" name="直接箭头连接符 45"/>
          <p:cNvCxnSpPr>
            <a:stCxn id="38" idx="6"/>
            <a:endCxn id="41" idx="2"/>
          </p:cNvCxnSpPr>
          <p:nvPr/>
        </p:nvCxnSpPr>
        <p:spPr bwMode="auto">
          <a:xfrm>
            <a:off x="6096000" y="4005263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直接箭头连接符 46"/>
          <p:cNvCxnSpPr>
            <a:stCxn id="44" idx="0"/>
            <a:endCxn id="41" idx="5"/>
          </p:cNvCxnSpPr>
          <p:nvPr/>
        </p:nvCxnSpPr>
        <p:spPr bwMode="auto">
          <a:xfrm rot="16200000" flipV="1">
            <a:off x="71244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>
            <a:stCxn id="41" idx="3"/>
            <a:endCxn id="42" idx="0"/>
          </p:cNvCxnSpPr>
          <p:nvPr/>
        </p:nvCxnSpPr>
        <p:spPr bwMode="auto">
          <a:xfrm rot="5400000">
            <a:off x="6375520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9" name="直接箭头连接符 48"/>
          <p:cNvCxnSpPr>
            <a:stCxn id="42" idx="6"/>
            <a:endCxn id="44" idx="2"/>
          </p:cNvCxnSpPr>
          <p:nvPr/>
        </p:nvCxnSpPr>
        <p:spPr bwMode="auto">
          <a:xfrm>
            <a:off x="67818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直接箭头连接符 49"/>
          <p:cNvCxnSpPr>
            <a:stCxn id="45" idx="6"/>
            <a:endCxn id="42" idx="2"/>
          </p:cNvCxnSpPr>
          <p:nvPr/>
        </p:nvCxnSpPr>
        <p:spPr bwMode="auto">
          <a:xfrm>
            <a:off x="5715000" y="4994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1524000" y="37338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743200" y="374808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276600" y="473233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55" name="直接箭头连接符 54"/>
          <p:cNvCxnSpPr>
            <a:stCxn id="52" idx="2"/>
            <a:endCxn id="51" idx="6"/>
          </p:cNvCxnSpPr>
          <p:nvPr/>
        </p:nvCxnSpPr>
        <p:spPr bwMode="auto">
          <a:xfrm rot="10800000">
            <a:off x="2133600" y="4005264"/>
            <a:ext cx="609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54" idx="0"/>
            <a:endCxn id="52" idx="5"/>
          </p:cNvCxnSpPr>
          <p:nvPr/>
        </p:nvCxnSpPr>
        <p:spPr bwMode="auto">
          <a:xfrm rot="16200000" flipV="1">
            <a:off x="3162046" y="4312983"/>
            <a:ext cx="520834" cy="3178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1" idx="5"/>
            <a:endCxn id="53" idx="0"/>
          </p:cNvCxnSpPr>
          <p:nvPr/>
        </p:nvCxnSpPr>
        <p:spPr bwMode="auto">
          <a:xfrm rot="16200000" flipH="1">
            <a:off x="2011903" y="4229639"/>
            <a:ext cx="535121" cy="47027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2" idx="3"/>
            <a:endCxn id="53" idx="7"/>
          </p:cNvCxnSpPr>
          <p:nvPr/>
        </p:nvCxnSpPr>
        <p:spPr bwMode="auto">
          <a:xfrm rot="5400000">
            <a:off x="2481129" y="4460500"/>
            <a:ext cx="600343" cy="1023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接箭头连接符 58"/>
          <p:cNvCxnSpPr>
            <a:stCxn id="53" idx="6"/>
            <a:endCxn id="54" idx="2"/>
          </p:cNvCxnSpPr>
          <p:nvPr/>
        </p:nvCxnSpPr>
        <p:spPr bwMode="auto">
          <a:xfrm>
            <a:off x="2819400" y="5003800"/>
            <a:ext cx="457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1524000" y="5257800"/>
            <a:ext cx="2971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强连通图</a:t>
            </a:r>
            <a:r>
              <a:rPr lang="en-US" altLang="zh-CN" sz="3200" dirty="0"/>
              <a:t>G5</a:t>
            </a:r>
            <a:endParaRPr lang="en-US" altLang="zh-CN" sz="3200" baseline="-25000" dirty="0"/>
          </a:p>
        </p:txBody>
      </p: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5105400" y="5257800"/>
            <a:ext cx="3429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非强连通图</a:t>
            </a:r>
            <a:r>
              <a:rPr lang="en-US" altLang="zh-CN" sz="3200" dirty="0"/>
              <a:t>G6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基本思路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1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次出发：</a:t>
            </a:r>
            <a:r>
              <a:rPr lang="zh-CN" altLang="en-US" sz="3000" kern="0" dirty="0"/>
              <a:t>从</a:t>
            </a:r>
            <a:r>
              <a:rPr lang="en-US" altLang="zh-CN" sz="3000" kern="0" dirty="0"/>
              <a:t>v</a:t>
            </a:r>
            <a:r>
              <a:rPr lang="zh-CN" altLang="en-US" sz="3000" kern="0" dirty="0"/>
              <a:t>出发，访问</a:t>
            </a:r>
            <a:r>
              <a:rPr lang="zh-CN" altLang="en-US" sz="3000" kern="0" dirty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/>
              <a:t>的顶点；</a:t>
            </a:r>
            <a:endParaRPr lang="en-US" altLang="zh-CN" sz="3000" dirty="0"/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再出发：</a:t>
            </a:r>
            <a:r>
              <a:rPr lang="zh-CN" altLang="en-US" sz="3000" kern="0" dirty="0">
                <a:latin typeface="+mn-lt"/>
              </a:rPr>
              <a:t>从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之后、第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个未访问</a:t>
            </a:r>
            <a:r>
              <a:rPr lang="zh-CN" altLang="en-US" sz="3000" kern="0" dirty="0">
                <a:latin typeface="+mn-lt"/>
              </a:rPr>
              <a:t>顶点出发，访问</a:t>
            </a:r>
            <a:r>
              <a:rPr lang="en-US" altLang="zh-CN" sz="3000" b="1" kern="0" dirty="0">
                <a:latin typeface="+mn-lt"/>
              </a:rPr>
              <a:t>…</a:t>
            </a:r>
          </a:p>
          <a:p>
            <a:pPr marL="144000" algn="just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kumimoji="0" lang="en-US" altLang="zh-CN" sz="3000" i="0" u="none" strike="noStrike" kern="0" cap="none" spc="0" normalizeH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重复，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直到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“顶点表”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中所有顶点</a:t>
            </a:r>
            <a:r>
              <a:rPr kumimoji="0" lang="zh-CN" altLang="en-US" sz="3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都被访问。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00200" y="3430587"/>
          <a:ext cx="1709737" cy="30813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0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1" dirty="0">
                          <a:ea typeface="黑体" pitchFamily="49" charset="-122"/>
                        </a:rPr>
                        <a:t>∧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08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914400" y="3430590"/>
          <a:ext cx="609600" cy="3081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Line 91"/>
          <p:cNvSpPr>
            <a:spLocks noChangeShapeType="1"/>
          </p:cNvSpPr>
          <p:nvPr/>
        </p:nvSpPr>
        <p:spPr bwMode="auto">
          <a:xfrm>
            <a:off x="3114675" y="368300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3690938" y="343058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>
                <a:solidFill>
                  <a:schemeClr val="bg1"/>
                </a:solidFill>
              </a:rPr>
              <a:t>1</a:t>
            </a:r>
            <a:endParaRPr lang="en-US" altLang="zh-CN" sz="3200" baseline="-25000">
              <a:solidFill>
                <a:schemeClr val="bg1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981200" y="2895600"/>
            <a:ext cx="1447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顶点表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962400" y="2895600"/>
            <a:ext cx="2057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出边表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4302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7620000" y="3067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C</a:t>
            </a:r>
          </a:p>
        </p:txBody>
      </p: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64008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20" name="直接连接符 45"/>
          <p:cNvCxnSpPr>
            <a:cxnSpLocks noChangeShapeType="1"/>
            <a:stCxn id="18" idx="3"/>
            <a:endCxn id="21" idx="0"/>
          </p:cNvCxnSpPr>
          <p:nvPr/>
        </p:nvCxnSpPr>
        <p:spPr bwMode="auto">
          <a:xfrm rot="5400000">
            <a:off x="7274101" y="3714966"/>
            <a:ext cx="636609" cy="202809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7239000" y="4134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D</a:t>
            </a:r>
          </a:p>
        </p:txBody>
      </p:sp>
      <p:cxnSp>
        <p:nvCxnSpPr>
          <p:cNvPr id="23" name="直接连接符 32"/>
          <p:cNvCxnSpPr>
            <a:cxnSpLocks noChangeShapeType="1"/>
            <a:stCxn id="17" idx="4"/>
            <a:endCxn id="19" idx="0"/>
          </p:cNvCxnSpPr>
          <p:nvPr/>
        </p:nvCxnSpPr>
        <p:spPr bwMode="auto">
          <a:xfrm rot="5400000">
            <a:off x="6386100" y="3838575"/>
            <a:ext cx="562800" cy="29400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162800" y="338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4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34711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>
                <a:solidFill>
                  <a:srgbClr val="0000CC"/>
                </a:solidFill>
                <a:ea typeface="黑体" pitchFamily="49" charset="-122"/>
              </a:rPr>
              <a:t>2</a:t>
            </a:r>
            <a:endParaRPr lang="en-US" altLang="zh-CN" sz="3200" baseline="-2500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32" name="Rectangle 92"/>
          <p:cNvSpPr>
            <a:spLocks noChangeArrowheads="1"/>
          </p:cNvSpPr>
          <p:nvPr/>
        </p:nvSpPr>
        <p:spPr bwMode="auto">
          <a:xfrm>
            <a:off x="4648200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4191000" y="3429000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2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48" name="Line 91"/>
          <p:cNvSpPr>
            <a:spLocks noChangeShapeType="1"/>
          </p:cNvSpPr>
          <p:nvPr/>
        </p:nvSpPr>
        <p:spPr bwMode="auto">
          <a:xfrm>
            <a:off x="3124200" y="50117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4708525" y="475773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</a:t>
            </a:r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3751263" y="4757738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0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55" name="Rectangle 93"/>
          <p:cNvSpPr>
            <a:spLocks noChangeArrowheads="1"/>
          </p:cNvSpPr>
          <p:nvPr/>
        </p:nvSpPr>
        <p:spPr bwMode="auto">
          <a:xfrm>
            <a:off x="4251325" y="4757738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3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685800" y="2895600"/>
            <a:ext cx="10668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solidFill>
                  <a:srgbClr val="008000"/>
                </a:solidFill>
                <a:latin typeface="+mj-lt"/>
                <a:ea typeface="黑体" pitchFamily="2" charset="-122"/>
              </a:rPr>
              <a:t>下标</a:t>
            </a:r>
            <a:endParaRPr lang="en-US" altLang="zh-CN" dirty="0">
              <a:solidFill>
                <a:srgbClr val="0080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8411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E</a:t>
            </a:r>
          </a:p>
        </p:txBody>
      </p:sp>
      <p:cxnSp>
        <p:nvCxnSpPr>
          <p:cNvPr id="72" name="直接连接符 45"/>
          <p:cNvCxnSpPr>
            <a:cxnSpLocks noChangeShapeType="1"/>
            <a:stCxn id="70" idx="2"/>
            <a:endCxn id="21" idx="6"/>
          </p:cNvCxnSpPr>
          <p:nvPr/>
        </p:nvCxnSpPr>
        <p:spPr bwMode="auto">
          <a:xfrm rot="10800000">
            <a:off x="7743000" y="4386676"/>
            <a:ext cx="668400" cy="9525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7924800" y="381731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5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>
            <a:off x="3124200" y="63087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2"/>
          <p:cNvSpPr>
            <a:spLocks noChangeArrowheads="1"/>
          </p:cNvSpPr>
          <p:nvPr/>
        </p:nvSpPr>
        <p:spPr bwMode="auto">
          <a:xfrm>
            <a:off x="4708525" y="60547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b="1">
                <a:ea typeface="黑体" pitchFamily="49" charset="-122"/>
              </a:rPr>
              <a:t> ∧</a:t>
            </a:r>
          </a:p>
        </p:txBody>
      </p:sp>
      <p:sp>
        <p:nvSpPr>
          <p:cNvPr id="87" name="Rectangle 93"/>
          <p:cNvSpPr>
            <a:spLocks noChangeArrowheads="1"/>
          </p:cNvSpPr>
          <p:nvPr/>
        </p:nvSpPr>
        <p:spPr bwMode="auto">
          <a:xfrm>
            <a:off x="3751263" y="60547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88" name="Rectangle 93"/>
          <p:cNvSpPr>
            <a:spLocks noChangeArrowheads="1"/>
          </p:cNvSpPr>
          <p:nvPr/>
        </p:nvSpPr>
        <p:spPr bwMode="auto">
          <a:xfrm>
            <a:off x="4251325" y="60547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5</a:t>
            </a:r>
            <a:endParaRPr lang="en-US" altLang="zh-CN" sz="3200" baseline="-25000" dirty="0">
              <a:latin typeface="Arial" charset="0"/>
            </a:endParaRPr>
          </a:p>
        </p:txBody>
      </p:sp>
      <p:cxnSp>
        <p:nvCxnSpPr>
          <p:cNvPr id="89" name="直接连接符 45"/>
          <p:cNvCxnSpPr>
            <a:cxnSpLocks noChangeShapeType="1"/>
            <a:stCxn id="18" idx="2"/>
            <a:endCxn id="17" idx="6"/>
          </p:cNvCxnSpPr>
          <p:nvPr/>
        </p:nvCxnSpPr>
        <p:spPr bwMode="auto">
          <a:xfrm rot="10800000">
            <a:off x="6934200" y="3319875"/>
            <a:ext cx="685800" cy="1588"/>
          </a:xfrm>
          <a:prstGeom prst="line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/>
          </a:ln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7086600" y="2734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00CC"/>
                </a:solidFill>
                <a:ea typeface="黑体" pitchFamily="49" charset="-122"/>
              </a:rPr>
              <a:t>3</a:t>
            </a:r>
            <a:endParaRPr lang="en-US" altLang="zh-CN" sz="3200" baseline="-25000" dirty="0">
              <a:solidFill>
                <a:srgbClr val="0000CC"/>
              </a:solidFill>
              <a:ea typeface="黑体" pitchFamily="49" charset="-122"/>
            </a:endParaRP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4953000" y="5013325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2"/>
          <p:cNvSpPr>
            <a:spLocks noChangeArrowheads="1"/>
          </p:cNvSpPr>
          <p:nvPr/>
        </p:nvSpPr>
        <p:spPr bwMode="auto">
          <a:xfrm>
            <a:off x="6537325" y="4759325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ea typeface="黑体" pitchFamily="49" charset="-122"/>
              </a:rPr>
              <a:t> ∧</a:t>
            </a:r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5580063" y="4759325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4573C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solidFill>
                  <a:schemeClr val="bg1"/>
                </a:solidFill>
              </a:rPr>
              <a:t>3</a:t>
            </a:r>
            <a:endParaRPr lang="en-US" altLang="zh-CN" sz="3200" baseline="-25000" dirty="0">
              <a:solidFill>
                <a:schemeClr val="bg1"/>
              </a:solidFill>
            </a:endParaRP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6080125" y="4759325"/>
            <a:ext cx="5334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  <a:defRPr/>
            </a:pPr>
            <a:r>
              <a:rPr lang="en-US" altLang="zh-CN" sz="3200" dirty="0">
                <a:latin typeface="Arial" charset="0"/>
              </a:rPr>
              <a:t>4</a:t>
            </a:r>
            <a:endParaRPr lang="en-US" altLang="zh-CN" sz="3200" baseline="-25000" dirty="0">
              <a:latin typeface="Arial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30907" y="35110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99" name="矩形 98"/>
          <p:cNvSpPr/>
          <p:nvPr/>
        </p:nvSpPr>
        <p:spPr>
          <a:xfrm>
            <a:off x="2330907" y="41206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0" name="矩形 99"/>
          <p:cNvSpPr/>
          <p:nvPr/>
        </p:nvSpPr>
        <p:spPr>
          <a:xfrm>
            <a:off x="2330907" y="4738326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1" name="矩形 100"/>
          <p:cNvSpPr/>
          <p:nvPr/>
        </p:nvSpPr>
        <p:spPr>
          <a:xfrm>
            <a:off x="2330908" y="53398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  <p:sp>
        <p:nvSpPr>
          <p:cNvPr id="102" name="矩形 101"/>
          <p:cNvSpPr/>
          <p:nvPr/>
        </p:nvSpPr>
        <p:spPr>
          <a:xfrm>
            <a:off x="2330908" y="5949438"/>
            <a:ext cx="412292" cy="486287"/>
          </a:xfrm>
          <a:prstGeom prst="rect">
            <a:avLst/>
          </a:prstGeom>
          <a:solidFill>
            <a:srgbClr val="FF9966"/>
          </a:solidFill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altLang="zh-CN" sz="3200" dirty="0"/>
              <a:t>1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1</a:t>
            </a:r>
            <a:r>
              <a:rPr lang="zh-CN" altLang="en-US" sz="3000" kern="0" dirty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/>
              <a:t>从</a:t>
            </a:r>
            <a:r>
              <a:rPr lang="en-US" altLang="zh-CN" sz="3000" kern="0" dirty="0"/>
              <a:t>v</a:t>
            </a:r>
            <a:r>
              <a:rPr lang="zh-CN" altLang="en-US" sz="3000" kern="0" dirty="0"/>
              <a:t>出发，访问</a:t>
            </a:r>
            <a:r>
              <a:rPr lang="zh-CN" altLang="en-US" sz="3000" kern="0" dirty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/>
              <a:t>的顶点；</a:t>
            </a:r>
            <a:endParaRPr lang="en-US" altLang="zh-CN" sz="3000" dirty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/>
              <a:t>从</a:t>
            </a:r>
            <a:r>
              <a:rPr lang="en-US" altLang="zh-CN" sz="3000" kern="0" dirty="0"/>
              <a:t>v</a:t>
            </a:r>
            <a:r>
              <a:rPr lang="zh-CN" altLang="en-US" sz="3000" kern="0" dirty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>
                <a:solidFill>
                  <a:srgbClr val="C00000"/>
                </a:solidFill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/>
              <a:t>顶点出发，访问</a:t>
            </a:r>
            <a:r>
              <a:rPr lang="en-US" altLang="zh-CN" sz="3000" b="1" kern="0" dirty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/>
              <a:t>直到</a:t>
            </a:r>
            <a:r>
              <a:rPr lang="zh-CN" altLang="en-US" sz="3000" kern="0" dirty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/>
              <a:t>中所有顶点都被访问。</a:t>
            </a:r>
            <a:r>
              <a:rPr lang="en-US" altLang="zh-CN" sz="3200" kern="0" dirty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  void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dft</a:t>
            </a:r>
            <a:r>
              <a:rPr lang="en-US" altLang="zh-CN" sz="3200" kern="0" dirty="0"/>
              <a:t>(Graph g)</a:t>
            </a:r>
            <a:endParaRPr lang="en-US" altLang="zh-CN" sz="3200" kern="0" dirty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{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VexNode</a:t>
            </a:r>
            <a:r>
              <a:rPr lang="en-US" altLang="zh-CN" sz="3200" kern="0" dirty="0"/>
              <a:t> v =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firstVertex</a:t>
            </a:r>
            <a:r>
              <a:rPr lang="en-US" altLang="zh-CN" sz="3200" kern="0" dirty="0"/>
              <a:t>(g); </a:t>
            </a:r>
            <a:endParaRPr lang="en-US" altLang="zh-CN" sz="3200" kern="0" dirty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while( v )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{   if(</a:t>
            </a:r>
            <a:r>
              <a:rPr lang="en-US" altLang="zh-CN" sz="3200" kern="0" dirty="0" err="1"/>
              <a:t>v.mark</a:t>
            </a:r>
            <a:r>
              <a:rPr lang="en-US" altLang="zh-CN" sz="3200" kern="0" dirty="0"/>
              <a:t>==0)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dfs</a:t>
            </a:r>
            <a:r>
              <a:rPr lang="en-US" altLang="zh-CN" sz="3200" kern="0" dirty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v= </a:t>
            </a:r>
            <a:r>
              <a:rPr lang="en-US" altLang="zh-CN" sz="3200" kern="0" dirty="0" err="1">
                <a:solidFill>
                  <a:srgbClr val="C00000"/>
                </a:solidFill>
              </a:rPr>
              <a:t>nextVertex</a:t>
            </a:r>
            <a:r>
              <a:rPr lang="en-US" altLang="zh-CN" sz="3200" kern="0" dirty="0"/>
              <a:t>(</a:t>
            </a:r>
            <a:r>
              <a:rPr lang="en-US" altLang="zh-CN" sz="3200" kern="0" dirty="0" err="1"/>
              <a:t>g,v</a:t>
            </a:r>
            <a:r>
              <a:rPr lang="en-US" altLang="zh-CN" sz="3200" kern="0" dirty="0"/>
              <a:t>);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}</a:t>
            </a:r>
            <a:endParaRPr lang="en-US" altLang="zh-CN" sz="3200" kern="0" dirty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}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91200" y="3581400"/>
            <a:ext cx="3810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从第</a:t>
            </a:r>
            <a:r>
              <a:rPr lang="en-US" altLang="zh-CN" kern="0" dirty="0">
                <a:solidFill>
                  <a:srgbClr val="007E00"/>
                </a:solidFill>
              </a:rPr>
              <a:t>1</a:t>
            </a:r>
            <a:r>
              <a:rPr lang="zh-CN" altLang="en-US" kern="0" dirty="0">
                <a:solidFill>
                  <a:srgbClr val="007E00"/>
                </a:solidFill>
              </a:rPr>
              <a:t>个顶点</a:t>
            </a:r>
            <a:r>
              <a:rPr lang="en-US" altLang="zh-CN" kern="0" dirty="0">
                <a:solidFill>
                  <a:srgbClr val="007E00"/>
                </a:solidFill>
              </a:rPr>
              <a:t>v</a:t>
            </a:r>
            <a:r>
              <a:rPr lang="zh-CN" altLang="en-US" kern="0" dirty="0">
                <a:solidFill>
                  <a:srgbClr val="007E00"/>
                </a:solidFill>
              </a:rPr>
              <a:t>出发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5029200" y="5355342"/>
            <a:ext cx="4191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从</a:t>
            </a:r>
            <a:r>
              <a:rPr lang="en-US" altLang="zh-CN" kern="0" dirty="0">
                <a:solidFill>
                  <a:srgbClr val="007E00"/>
                </a:solidFill>
              </a:rPr>
              <a:t>v</a:t>
            </a:r>
            <a:r>
              <a:rPr lang="zh-CN" altLang="en-US" kern="0" dirty="0">
                <a:solidFill>
                  <a:srgbClr val="007E00"/>
                </a:solidFill>
              </a:rPr>
              <a:t>之后的顶点再出发</a:t>
            </a:r>
            <a:r>
              <a:rPr lang="en-US" altLang="zh-CN" kern="0" dirty="0">
                <a:solidFill>
                  <a:srgbClr val="007E00"/>
                </a:solidFill>
              </a:rPr>
              <a:t>…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5791200" y="4745742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深度</a:t>
            </a:r>
            <a:r>
              <a:rPr lang="en-US" altLang="zh-CN" kern="0" dirty="0" err="1">
                <a:solidFill>
                  <a:srgbClr val="0000CC"/>
                </a:solidFill>
              </a:rPr>
              <a:t>dfs</a:t>
            </a:r>
            <a:r>
              <a:rPr lang="en-US" altLang="zh-CN" kern="0" dirty="0">
                <a:solidFill>
                  <a:srgbClr val="0000CC"/>
                </a:solidFill>
              </a:rPr>
              <a:t> </a:t>
            </a:r>
            <a:r>
              <a:rPr lang="zh-CN" altLang="en-US" kern="0" dirty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1</a:t>
            </a:r>
            <a:r>
              <a:rPr lang="zh-CN" altLang="en-US" sz="3000" kern="0" dirty="0">
                <a:solidFill>
                  <a:srgbClr val="0000CC"/>
                </a:solidFill>
              </a:rPr>
              <a:t>次出发：</a:t>
            </a:r>
            <a:r>
              <a:rPr lang="zh-CN" altLang="en-US" sz="3000" kern="0" dirty="0"/>
              <a:t>从</a:t>
            </a:r>
            <a:r>
              <a:rPr lang="en-US" altLang="zh-CN" sz="3000" kern="0" dirty="0"/>
              <a:t>v</a:t>
            </a:r>
            <a:r>
              <a:rPr lang="zh-CN" altLang="en-US" sz="3000" kern="0" dirty="0"/>
              <a:t>出发，访问</a:t>
            </a:r>
            <a:r>
              <a:rPr lang="zh-CN" altLang="en-US" sz="3000" kern="0" dirty="0">
                <a:solidFill>
                  <a:srgbClr val="C00000"/>
                </a:solidFill>
              </a:rPr>
              <a:t>可达的、未访问</a:t>
            </a:r>
            <a:r>
              <a:rPr lang="zh-CN" altLang="en-US" sz="3000" kern="0" dirty="0"/>
              <a:t>的顶点；</a:t>
            </a:r>
            <a:endParaRPr lang="en-US" altLang="zh-CN" sz="3000" dirty="0"/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再出发：</a:t>
            </a:r>
            <a:r>
              <a:rPr lang="zh-CN" altLang="en-US" sz="3000" kern="0" dirty="0"/>
              <a:t>从</a:t>
            </a:r>
            <a:r>
              <a:rPr lang="en-US" altLang="zh-CN" sz="3000" kern="0" dirty="0"/>
              <a:t>v</a:t>
            </a:r>
            <a:r>
              <a:rPr lang="zh-CN" altLang="en-US" sz="3000" kern="0" dirty="0">
                <a:solidFill>
                  <a:srgbClr val="C00000"/>
                </a:solidFill>
              </a:rPr>
              <a:t>之后、第</a:t>
            </a:r>
            <a:r>
              <a:rPr lang="en-US" altLang="zh-CN" sz="3000" kern="0" dirty="0">
                <a:solidFill>
                  <a:srgbClr val="C00000"/>
                </a:solidFill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</a:rPr>
              <a:t>个未访问</a:t>
            </a:r>
            <a:r>
              <a:rPr lang="zh-CN" altLang="en-US" sz="3000" kern="0" dirty="0"/>
              <a:t>顶点出发，访问</a:t>
            </a:r>
            <a:r>
              <a:rPr lang="en-US" altLang="zh-CN" sz="3000" b="1" kern="0" dirty="0"/>
              <a:t>…</a:t>
            </a:r>
          </a:p>
          <a:p>
            <a:pPr marL="14400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</a:rPr>
              <a:t>重复，</a:t>
            </a:r>
            <a:r>
              <a:rPr lang="zh-CN" altLang="en-US" sz="3000" kern="0" dirty="0"/>
              <a:t>直到</a:t>
            </a:r>
            <a:r>
              <a:rPr lang="zh-CN" altLang="en-US" sz="3000" kern="0" dirty="0">
                <a:solidFill>
                  <a:srgbClr val="C00000"/>
                </a:solidFill>
              </a:rPr>
              <a:t>“顶点表”</a:t>
            </a:r>
            <a:r>
              <a:rPr lang="zh-CN" altLang="en-US" sz="3000" kern="0" dirty="0"/>
              <a:t>中所有顶点都被访问。</a:t>
            </a:r>
            <a:r>
              <a:rPr lang="en-US" altLang="zh-CN" sz="3200" kern="0" dirty="0"/>
              <a:t>     </a:t>
            </a:r>
          </a:p>
          <a:p>
            <a:pPr marL="144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/>
              <a:t>  void </a:t>
            </a:r>
            <a:r>
              <a:rPr lang="en-US" altLang="zh-CN" sz="3200" kern="0" dirty="0" err="1">
                <a:solidFill>
                  <a:srgbClr val="FF0000"/>
                </a:solidFill>
              </a:rPr>
              <a:t>dft</a:t>
            </a:r>
            <a:r>
              <a:rPr lang="en-US" altLang="zh-CN" sz="3200" kern="0" dirty="0"/>
              <a:t>(</a:t>
            </a:r>
            <a:r>
              <a:rPr lang="en-US" altLang="zh-CN" sz="3200" kern="0" dirty="0">
                <a:solidFill>
                  <a:srgbClr val="990099"/>
                </a:solidFill>
              </a:rPr>
              <a:t>Graph</a:t>
            </a:r>
            <a:r>
              <a:rPr lang="en-US" altLang="zh-CN" sz="3200" kern="0" dirty="0"/>
              <a:t> g)</a:t>
            </a:r>
            <a:endParaRPr lang="en-US" altLang="zh-CN" sz="3200" kern="0" dirty="0">
              <a:solidFill>
                <a:srgbClr val="007E00"/>
              </a:solidFill>
            </a:endParaRP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{ 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VexNode</a:t>
            </a:r>
            <a:r>
              <a:rPr lang="en-US" altLang="zh-CN" sz="3200" kern="0" dirty="0"/>
              <a:t> v;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for(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3200" kern="0" dirty="0">
                <a:solidFill>
                  <a:srgbClr val="0000CC"/>
                </a:solidFill>
              </a:rPr>
              <a:t>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=0;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i</a:t>
            </a:r>
            <a:r>
              <a:rPr lang="en-US" altLang="zh-CN" sz="3200" kern="0" dirty="0">
                <a:solidFill>
                  <a:srgbClr val="990099"/>
                </a:solidFill>
              </a:rPr>
              <a:t>&lt;</a:t>
            </a:r>
            <a:r>
              <a:rPr lang="en-US" altLang="zh-CN" sz="3200" kern="0" dirty="0" err="1">
                <a:solidFill>
                  <a:srgbClr val="990099"/>
                </a:solidFill>
              </a:rPr>
              <a:t>g.VexNum</a:t>
            </a:r>
            <a:r>
              <a:rPr lang="en-US" altLang="zh-CN" sz="3200" kern="0" dirty="0">
                <a:solidFill>
                  <a:srgbClr val="990099"/>
                </a:solidFill>
              </a:rPr>
              <a:t>;  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++)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{    v = </a:t>
            </a:r>
            <a:r>
              <a:rPr lang="en-US" altLang="zh-CN" sz="3200" kern="0" dirty="0" err="1"/>
              <a:t>g.vexs</a:t>
            </a:r>
            <a:r>
              <a:rPr lang="en-US" altLang="zh-CN" sz="3200" kern="0" dirty="0"/>
              <a:t>[</a:t>
            </a:r>
            <a:r>
              <a:rPr lang="en-US" altLang="zh-CN" sz="3200" kern="0" dirty="0" err="1"/>
              <a:t>i</a:t>
            </a:r>
            <a:r>
              <a:rPr lang="en-US" altLang="zh-CN" sz="3200" kern="0" dirty="0"/>
              <a:t>]; </a:t>
            </a:r>
          </a:p>
          <a:p>
            <a:pPr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if(</a:t>
            </a:r>
            <a:r>
              <a:rPr lang="en-US" altLang="zh-CN" sz="3200" kern="0" dirty="0" err="1"/>
              <a:t>v.mark</a:t>
            </a:r>
            <a:r>
              <a:rPr lang="en-US" altLang="zh-CN" sz="3200" kern="0" dirty="0"/>
              <a:t>==0)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dfs</a:t>
            </a:r>
            <a:r>
              <a:rPr lang="en-US" altLang="zh-CN" sz="3200" kern="0" dirty="0">
                <a:solidFill>
                  <a:srgbClr val="990099"/>
                </a:solidFill>
              </a:rPr>
              <a:t>(g, v); </a:t>
            </a: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}</a:t>
            </a:r>
            <a:endParaRPr lang="en-US" altLang="zh-CN" sz="3200" kern="0" dirty="0">
              <a:solidFill>
                <a:srgbClr val="007E00"/>
              </a:solidFill>
            </a:endParaRPr>
          </a:p>
          <a:p>
            <a:pPr lvl="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}</a:t>
            </a:r>
            <a:endParaRPr kumimoji="0" lang="en-US" altLang="zh-CN" sz="30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791200" y="5334000"/>
            <a:ext cx="3581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深度</a:t>
            </a:r>
            <a:r>
              <a:rPr lang="en-US" altLang="zh-CN" kern="0" dirty="0" err="1">
                <a:solidFill>
                  <a:srgbClr val="0000CC"/>
                </a:solidFill>
              </a:rPr>
              <a:t>dfs</a:t>
            </a:r>
            <a:r>
              <a:rPr lang="zh-CN" altLang="en-US" kern="0" dirty="0">
                <a:solidFill>
                  <a:srgbClr val="0000CC"/>
                </a:solidFill>
              </a:rPr>
              <a:t>、广度</a:t>
            </a:r>
            <a:r>
              <a:rPr lang="en-US" altLang="zh-CN" kern="0" dirty="0" err="1">
                <a:solidFill>
                  <a:srgbClr val="0000CC"/>
                </a:solidFill>
              </a:rPr>
              <a:t>bfs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6172200" y="2819400"/>
            <a:ext cx="2971800" cy="574196"/>
          </a:xfrm>
          <a:prstGeom prst="rect">
            <a:avLst/>
          </a:prstGeom>
          <a:solidFill>
            <a:srgbClr val="226845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算法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9.1</a:t>
            </a:r>
            <a:r>
              <a:rPr lang="zh-CN" altLang="en-US" dirty="0">
                <a:solidFill>
                  <a:schemeClr val="bg1"/>
                </a:solidFill>
                <a:ea typeface="黑体" pitchFamily="49" charset="-122"/>
              </a:rPr>
              <a:t>， </a:t>
            </a:r>
            <a:r>
              <a:rPr lang="en-US" altLang="zh-CN" dirty="0">
                <a:solidFill>
                  <a:schemeClr val="bg1"/>
                </a:solidFill>
                <a:ea typeface="黑体" pitchFamily="49" charset="-122"/>
              </a:rPr>
              <a:t>9.3</a:t>
            </a:r>
            <a:endParaRPr lang="zh-CN" altLang="en-US" dirty="0">
              <a:solidFill>
                <a:schemeClr val="bg1"/>
              </a:solidFill>
              <a:ea typeface="黑体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62400" y="4703058"/>
            <a:ext cx="5181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依次从各 </a:t>
            </a:r>
            <a:r>
              <a:rPr lang="en-US" altLang="zh-CN" kern="0" dirty="0">
                <a:solidFill>
                  <a:srgbClr val="007E00"/>
                </a:solidFill>
              </a:rPr>
              <a:t>”</a:t>
            </a:r>
            <a:r>
              <a:rPr lang="zh-CN" altLang="en-US" kern="0" dirty="0">
                <a:solidFill>
                  <a:srgbClr val="007E00"/>
                </a:solidFill>
              </a:rPr>
              <a:t>未访问</a:t>
            </a:r>
            <a:r>
              <a:rPr lang="en-US" altLang="zh-CN" kern="0" dirty="0">
                <a:solidFill>
                  <a:srgbClr val="007E00"/>
                </a:solidFill>
              </a:rPr>
              <a:t>” </a:t>
            </a:r>
            <a:r>
              <a:rPr lang="zh-CN" altLang="en-US" kern="0" dirty="0">
                <a:solidFill>
                  <a:srgbClr val="007E00"/>
                </a:solidFill>
              </a:rPr>
              <a:t>的顶点出发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出发，深度优先搜索 </a:t>
            </a:r>
            <a:r>
              <a:rPr lang="en-US" altLang="zh-CN" dirty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>
                <a:latin typeface="+mn-lt"/>
              </a:rPr>
              <a:t>访问出发点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>
                <a:latin typeface="+mn-lt"/>
              </a:rPr>
              <a:t>顶点</a:t>
            </a:r>
            <a:r>
              <a:rPr lang="en-US" altLang="zh-CN" sz="3000" kern="0" dirty="0">
                <a:latin typeface="+mn-lt"/>
              </a:rPr>
              <a:t>w</a:t>
            </a:r>
            <a:r>
              <a:rPr lang="zh-CN" altLang="en-US" sz="3000" kern="0" dirty="0">
                <a:latin typeface="+mn-lt"/>
              </a:rPr>
              <a:t>，访问</a:t>
            </a:r>
            <a:r>
              <a:rPr lang="en-US" altLang="zh-CN" sz="3000" kern="0" dirty="0">
                <a:latin typeface="+mn-lt"/>
              </a:rPr>
              <a:t>w</a:t>
            </a:r>
            <a:r>
              <a:rPr lang="zh-CN" altLang="en-US" sz="3000" kern="0" dirty="0">
                <a:latin typeface="+mn-lt"/>
              </a:rPr>
              <a:t>，重复前进；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(2) </a:t>
            </a:r>
            <a:r>
              <a:rPr lang="zh-CN" altLang="en-US" sz="3000" kern="0" dirty="0">
                <a:latin typeface="+mn-lt"/>
              </a:rPr>
              <a:t>当“走不动”时，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若</a:t>
            </a:r>
            <a:r>
              <a:rPr lang="en-US" altLang="zh-CN" sz="3000" kern="0" dirty="0">
                <a:latin typeface="+mn-lt"/>
              </a:rPr>
              <a:t>p</a:t>
            </a:r>
            <a:r>
              <a:rPr lang="zh-CN" altLang="en-US" sz="3000" kern="0" dirty="0">
                <a:latin typeface="+mn-lt"/>
              </a:rPr>
              <a:t>有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</a:t>
            </a:r>
            <a:r>
              <a:rPr lang="zh-CN" altLang="en-US" sz="3000" kern="0" dirty="0">
                <a:latin typeface="+mn-lt"/>
              </a:rPr>
              <a:t>则从</a:t>
            </a:r>
            <a:r>
              <a:rPr lang="en-US" altLang="zh-CN" sz="3000" kern="0" dirty="0">
                <a:latin typeface="+mn-lt"/>
              </a:rPr>
              <a:t>u</a:t>
            </a:r>
            <a:r>
              <a:rPr lang="zh-CN" altLang="en-US" sz="3000" kern="0" dirty="0">
                <a:latin typeface="+mn-lt"/>
              </a:rPr>
              <a:t>出发，再次前进；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-- </a:t>
            </a:r>
            <a:r>
              <a:rPr lang="zh-CN" altLang="en-US" sz="3000" kern="0" dirty="0">
                <a:latin typeface="+mn-lt"/>
              </a:rPr>
              <a:t>否则，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(3) </a:t>
            </a:r>
            <a:r>
              <a:rPr lang="zh-CN" altLang="en-US" sz="3000" kern="0" dirty="0">
                <a:latin typeface="+mn-lt"/>
              </a:rPr>
              <a:t>重复</a:t>
            </a:r>
            <a:r>
              <a:rPr lang="en-US" altLang="zh-CN" sz="3000" kern="0" dirty="0">
                <a:latin typeface="+mn-lt"/>
              </a:rPr>
              <a:t>(2)</a:t>
            </a:r>
            <a:r>
              <a:rPr lang="zh-CN" altLang="en-US" sz="3000" kern="0" dirty="0">
                <a:latin typeface="+mn-lt"/>
              </a:rPr>
              <a:t>，直到无法再退，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结束。</a:t>
            </a:r>
            <a:endParaRPr lang="en-US" altLang="zh-CN" sz="3000" kern="0" dirty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选择</a:t>
            </a:r>
            <a:r>
              <a:rPr lang="en-US" altLang="zh-CN" sz="3000" kern="0" dirty="0"/>
              <a:t>v</a:t>
            </a:r>
            <a:r>
              <a:rPr lang="zh-CN" altLang="en-US" sz="3000" kern="0" dirty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>
                <a:solidFill>
                  <a:srgbClr val="C00000"/>
                </a:solidFill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00CC"/>
                </a:solidFill>
              </a:rPr>
              <a:t>退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>
                <a:solidFill>
                  <a:srgbClr val="0000CC"/>
                </a:solidFill>
              </a:rPr>
              <a:t>p</a:t>
            </a:r>
            <a:r>
              <a:rPr lang="zh-CN" altLang="en-US" sz="3000" kern="0" dirty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6" grpId="0"/>
      <p:bldP spid="2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出发，深度优先搜索 </a:t>
            </a:r>
            <a:r>
              <a:rPr lang="en-US" altLang="zh-CN" dirty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DFS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，递归算法：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(1) </a:t>
            </a:r>
            <a:r>
              <a:rPr lang="zh-CN" altLang="en-US" sz="3200" kern="0" dirty="0">
                <a:latin typeface="+mn-lt"/>
              </a:rPr>
              <a:t>访问出发点</a:t>
            </a:r>
            <a:r>
              <a:rPr lang="en-US" altLang="zh-CN" sz="3200" kern="0" dirty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；</a:t>
            </a:r>
            <a:endParaRPr lang="en-US" altLang="zh-CN" sz="3200" kern="0" dirty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</a:t>
            </a:r>
            <a:r>
              <a:rPr lang="zh-CN" altLang="en-US" sz="3200" kern="0" dirty="0">
                <a:latin typeface="+mn-lt"/>
              </a:rPr>
              <a:t>置</a:t>
            </a:r>
            <a:r>
              <a:rPr lang="en-US" altLang="zh-CN" sz="3200" kern="0" dirty="0">
                <a:latin typeface="+mn-lt"/>
              </a:rPr>
              <a:t>v</a:t>
            </a:r>
            <a:r>
              <a:rPr lang="zh-CN" altLang="en-US" sz="3200" kern="0" dirty="0">
                <a:latin typeface="+mn-lt"/>
              </a:rPr>
              <a:t>的访问标记</a:t>
            </a:r>
            <a:r>
              <a:rPr lang="en-US" altLang="zh-CN" sz="3200" kern="0" dirty="0">
                <a:latin typeface="+mn-lt"/>
              </a:rPr>
              <a:t>mark=1;</a:t>
            </a:r>
          </a:p>
          <a:p>
            <a:pPr marL="342900" lvl="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(2) </a:t>
            </a:r>
            <a:r>
              <a:rPr lang="zh-CN" altLang="en-US" sz="3200" kern="0" dirty="0">
                <a:solidFill>
                  <a:srgbClr val="0000CC"/>
                </a:solidFill>
              </a:rPr>
              <a:t>依次从</a:t>
            </a:r>
            <a:r>
              <a:rPr lang="en-US" altLang="zh-CN" sz="3200" kern="0" dirty="0">
                <a:solidFill>
                  <a:srgbClr val="0000CC"/>
                </a:solidFill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</a:rPr>
              <a:t>的未被访问的邻接点出发，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342900" lvl="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</a:t>
            </a:r>
            <a:r>
              <a:rPr lang="zh-CN" altLang="en-US" sz="3200" kern="0" dirty="0"/>
              <a:t>深度优先遍历</a:t>
            </a:r>
            <a:r>
              <a:rPr lang="en-US" altLang="zh-CN" sz="3200" kern="0" dirty="0"/>
              <a:t>(</a:t>
            </a:r>
            <a:r>
              <a:rPr lang="zh-CN" altLang="en-US" sz="3200" kern="0" dirty="0"/>
              <a:t>子图</a:t>
            </a:r>
            <a:r>
              <a:rPr lang="en-US" altLang="zh-CN" sz="3200" kern="0" dirty="0"/>
              <a:t>) </a:t>
            </a:r>
            <a:r>
              <a:rPr lang="zh-CN" altLang="en-US" sz="3200" kern="0" dirty="0"/>
              <a:t>；</a:t>
            </a:r>
            <a:endParaRPr lang="en-US" altLang="zh-CN" sz="3200" kern="0" dirty="0"/>
          </a:p>
        </p:txBody>
      </p:sp>
      <p:sp>
        <p:nvSpPr>
          <p:cNvPr id="29" name="矩形 28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9" name="直接连接符 38"/>
          <p:cNvCxnSpPr>
            <a:cxnSpLocks noChangeShapeType="1"/>
            <a:stCxn id="37" idx="5"/>
            <a:endCxn id="38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直接连接符 28"/>
          <p:cNvCxnSpPr>
            <a:cxnSpLocks noChangeShapeType="1"/>
            <a:stCxn id="37" idx="3"/>
            <a:endCxn id="36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49" name="直接连接符 28"/>
          <p:cNvCxnSpPr>
            <a:cxnSpLocks noChangeShapeType="1"/>
            <a:stCxn id="36" idx="5"/>
            <a:endCxn id="47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1" name="直接连接符 28"/>
          <p:cNvCxnSpPr>
            <a:cxnSpLocks noChangeShapeType="1"/>
            <a:stCxn id="36" idx="3"/>
            <a:endCxn id="50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2"/>
            <a:endCxn id="53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dfs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(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Graph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g, </a:t>
            </a:r>
            <a:r>
              <a:rPr kumimoji="0" lang="en-US" altLang="zh-CN" sz="3200" i="0" u="none" strike="noStrike" kern="0" cap="none" spc="0" normalizeH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VexNode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 v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黑体" pitchFamily="2" charset="-122"/>
                <a:cs typeface="+mn-cs"/>
              </a:rPr>
              <a:t>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{  </a:t>
            </a:r>
            <a:r>
              <a:rPr lang="en-US" altLang="zh-CN" sz="3200" kern="0" dirty="0" err="1">
                <a:solidFill>
                  <a:srgbClr val="0000CC"/>
                </a:solidFill>
                <a:latin typeface="+mn-lt"/>
              </a:rPr>
              <a:t>VexNode</a:t>
            </a:r>
            <a:r>
              <a:rPr lang="en-US" altLang="zh-CN" sz="3200" kern="0" dirty="0">
                <a:latin typeface="+mn-lt"/>
              </a:rPr>
              <a:t> v1;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(“%c”, </a:t>
            </a:r>
            <a:r>
              <a:rPr lang="en-US" altLang="zh-CN" sz="3200" kern="0" dirty="0" err="1"/>
              <a:t>v.vertex</a:t>
            </a:r>
            <a:r>
              <a:rPr lang="en-US" altLang="zh-CN" sz="3200" kern="0" dirty="0"/>
              <a:t>);   </a:t>
            </a:r>
            <a:r>
              <a:rPr lang="en-US" altLang="zh-CN" sz="3200" kern="0" dirty="0" err="1">
                <a:solidFill>
                  <a:srgbClr val="990099"/>
                </a:solidFill>
                <a:latin typeface="+mn-lt"/>
              </a:rPr>
              <a:t>v.mark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</a:rPr>
              <a:t> =1;</a:t>
            </a:r>
            <a:r>
              <a:rPr lang="en-US" altLang="zh-CN" sz="3200" kern="0" dirty="0">
                <a:latin typeface="+mn-lt"/>
              </a:rPr>
              <a:t> </a:t>
            </a:r>
            <a:endParaRPr lang="en-US" altLang="zh-CN" sz="3200" kern="0" dirty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v1= 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firstAdjacent</a:t>
            </a:r>
            <a:r>
              <a:rPr lang="en-US" altLang="zh-CN" sz="3200" kern="0" dirty="0">
                <a:latin typeface="+mn-lt"/>
              </a:rPr>
              <a:t>(g, v); </a:t>
            </a:r>
            <a:endParaRPr lang="en-US" altLang="zh-CN" sz="3200" kern="0" dirty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while( v1 )</a:t>
            </a:r>
          </a:p>
          <a:p>
            <a:pPr marL="72000" lvl="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{    </a:t>
            </a:r>
            <a:r>
              <a:rPr lang="en-US" altLang="zh-CN" sz="3200" kern="0" dirty="0"/>
              <a:t>if(v1.mark ==0)   </a:t>
            </a:r>
            <a:r>
              <a:rPr lang="en-US" altLang="zh-CN" sz="3200" kern="0" dirty="0" err="1">
                <a:solidFill>
                  <a:srgbClr val="0000CC"/>
                </a:solidFill>
              </a:rPr>
              <a:t>dfs</a:t>
            </a:r>
            <a:r>
              <a:rPr lang="en-US" altLang="zh-CN" sz="3200" kern="0" dirty="0">
                <a:solidFill>
                  <a:srgbClr val="0000CC"/>
                </a:solidFill>
              </a:rPr>
              <a:t>(g, v1);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  v1= </a:t>
            </a:r>
            <a:r>
              <a:rPr lang="en-US" altLang="zh-CN" sz="3200" kern="0" dirty="0" err="1">
                <a:solidFill>
                  <a:srgbClr val="C00000"/>
                </a:solidFill>
                <a:latin typeface="+mn-lt"/>
              </a:rPr>
              <a:t>nextAdjacent</a:t>
            </a:r>
            <a:r>
              <a:rPr lang="en-US" altLang="zh-CN" sz="3200" kern="0" dirty="0">
                <a:latin typeface="+mn-lt"/>
              </a:rPr>
              <a:t>(g, v, v1); </a:t>
            </a:r>
          </a:p>
          <a:p>
            <a:pPr marL="72000" marR="0" lvl="0" algn="just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                </a:t>
            </a:r>
            <a:endParaRPr lang="en-US" altLang="zh-CN" sz="3200" kern="0" dirty="0">
              <a:solidFill>
                <a:srgbClr val="007E00"/>
              </a:solidFill>
              <a:latin typeface="+mn-lt"/>
            </a:endParaRPr>
          </a:p>
          <a:p>
            <a:pPr marL="72000" marR="0" lvl="0" algn="just" defTabSz="914400" rtl="0" eaLnBrk="1" fontAlgn="base" latinLnBrk="0" hangingPunct="1">
              <a:lnSpc>
                <a:spcPct val="70000"/>
              </a:lnSpc>
              <a:spcBef>
                <a:spcPts val="18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n-lt"/>
              </a:rPr>
              <a:t>}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itchFamily="2" charset="-122"/>
              <a:cs typeface="+mn-cs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43600" y="1143000"/>
            <a:ext cx="32004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图</a:t>
            </a:r>
            <a:r>
              <a:rPr lang="en-US" altLang="zh-CN" kern="0" dirty="0">
                <a:solidFill>
                  <a:srgbClr val="008000"/>
                </a:solidFill>
              </a:rPr>
              <a:t>g</a:t>
            </a:r>
            <a:r>
              <a:rPr lang="zh-CN" altLang="en-US" kern="0" dirty="0">
                <a:solidFill>
                  <a:srgbClr val="008000"/>
                </a:solidFill>
              </a:rPr>
              <a:t>，出发点</a:t>
            </a:r>
            <a:r>
              <a:rPr lang="en-US" altLang="zh-CN" kern="0" dirty="0">
                <a:solidFill>
                  <a:srgbClr val="008000"/>
                </a:solidFill>
              </a:rPr>
              <a:t>v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83264" y="2209800"/>
            <a:ext cx="2465536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标记访问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54614" y="2819400"/>
            <a:ext cx="375598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取</a:t>
            </a:r>
            <a:r>
              <a:rPr lang="en-US" altLang="zh-CN" kern="0" dirty="0">
                <a:solidFill>
                  <a:srgbClr val="008000"/>
                </a:solidFill>
              </a:rPr>
              <a:t>v</a:t>
            </a:r>
            <a:r>
              <a:rPr lang="zh-CN" altLang="en-US" kern="0" dirty="0">
                <a:solidFill>
                  <a:srgbClr val="008000"/>
                </a:solidFill>
              </a:rPr>
              <a:t>的第</a:t>
            </a: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zh-CN" altLang="en-US" kern="0" dirty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931658"/>
            <a:ext cx="70866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取图</a:t>
            </a:r>
            <a:r>
              <a:rPr lang="en-US" altLang="zh-CN" kern="0" dirty="0">
                <a:solidFill>
                  <a:srgbClr val="990099"/>
                </a:solidFill>
              </a:rPr>
              <a:t>g</a:t>
            </a:r>
            <a:r>
              <a:rPr lang="zh-CN" altLang="en-US" kern="0" dirty="0">
                <a:solidFill>
                  <a:srgbClr val="990099"/>
                </a:solidFill>
              </a:rPr>
              <a:t>中、</a:t>
            </a:r>
            <a:r>
              <a:rPr lang="en-US" altLang="zh-CN" kern="0" dirty="0">
                <a:solidFill>
                  <a:srgbClr val="990099"/>
                </a:solidFill>
              </a:rPr>
              <a:t>v</a:t>
            </a:r>
            <a:r>
              <a:rPr lang="zh-CN" altLang="en-US" kern="0" dirty="0">
                <a:solidFill>
                  <a:srgbClr val="990099"/>
                </a:solidFill>
              </a:rPr>
              <a:t>的、在</a:t>
            </a:r>
            <a:r>
              <a:rPr lang="en-US" altLang="zh-CN" kern="0" dirty="0">
                <a:solidFill>
                  <a:srgbClr val="990099"/>
                </a:solidFill>
              </a:rPr>
              <a:t>v1</a:t>
            </a:r>
            <a:r>
              <a:rPr lang="zh-CN" altLang="en-US" kern="0" dirty="0">
                <a:solidFill>
                  <a:srgbClr val="990099"/>
                </a:solidFill>
              </a:rPr>
              <a:t>之后的、下</a:t>
            </a:r>
            <a:r>
              <a:rPr lang="en-US" altLang="zh-CN" kern="0" dirty="0">
                <a:solidFill>
                  <a:srgbClr val="990099"/>
                </a:solidFill>
              </a:rPr>
              <a:t>1</a:t>
            </a:r>
            <a:r>
              <a:rPr lang="zh-CN" altLang="en-US" kern="0" dirty="0">
                <a:solidFill>
                  <a:srgbClr val="990099"/>
                </a:solidFill>
              </a:rPr>
              <a:t>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76400" y="5562600"/>
            <a:ext cx="74676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FFFF00"/>
                </a:solidFill>
              </a:rPr>
              <a:t>依次从</a:t>
            </a:r>
            <a:r>
              <a:rPr lang="en-US" altLang="zh-CN" kern="0" dirty="0">
                <a:solidFill>
                  <a:srgbClr val="FFFF00"/>
                </a:solidFill>
              </a:rPr>
              <a:t>v</a:t>
            </a:r>
            <a:r>
              <a:rPr lang="zh-CN" altLang="en-US" kern="0" dirty="0">
                <a:solidFill>
                  <a:srgbClr val="FFFF00"/>
                </a:solidFill>
              </a:rPr>
              <a:t>的未被访问的邻接点出发，执行</a:t>
            </a:r>
            <a:r>
              <a:rPr lang="en-US" altLang="zh-CN" kern="0" dirty="0" err="1">
                <a:solidFill>
                  <a:srgbClr val="FFFF00"/>
                </a:solidFill>
              </a:rPr>
              <a:t>dfs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递归算法，类比于树的深度优先遍历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476" y="4876800"/>
            <a:ext cx="32252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/>
              <a:t>}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顶点表</a:t>
            </a:r>
            <a:r>
              <a:rPr lang="en-US" altLang="zh-CN" sz="3200" kern="0" dirty="0">
                <a:latin typeface="+mn-lt"/>
              </a:rPr>
              <a:t>: A B C D E F G H I, </a:t>
            </a:r>
            <a:r>
              <a:rPr lang="zh-CN" altLang="en-US" sz="3200" kern="0" dirty="0">
                <a:latin typeface="+mn-lt"/>
              </a:rPr>
              <a:t>从</a:t>
            </a:r>
            <a:r>
              <a:rPr lang="en-US" altLang="zh-CN" sz="3200" kern="0" dirty="0">
                <a:latin typeface="+mn-lt"/>
              </a:rPr>
              <a:t>A</a:t>
            </a:r>
            <a:r>
              <a:rPr lang="zh-CN" altLang="en-US" sz="3200" kern="0" dirty="0">
                <a:latin typeface="+mn-lt"/>
              </a:rPr>
              <a:t>出发，</a:t>
            </a:r>
            <a:endParaRPr lang="en-US" altLang="zh-CN" sz="3200" kern="0" dirty="0"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 </a:t>
            </a:r>
            <a:r>
              <a:rPr lang="zh-CN" altLang="en-US" sz="3200" kern="0" dirty="0">
                <a:sym typeface="Wingdings" pitchFamily="2" charset="2"/>
              </a:rPr>
              <a:t>深度优先序列：</a:t>
            </a:r>
            <a:endParaRPr lang="en-US" altLang="zh-CN" sz="3200" kern="0" dirty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7620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762000" y="414413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>
            <a:off x="1014000" y="3352800"/>
            <a:ext cx="0" cy="79133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24090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266000" y="3099212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762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>
            <a:off x="1014000" y="4648139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009200" y="284721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2913000" y="3099212"/>
            <a:ext cx="1096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4009200" y="4132233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>
            <a:off x="4261200" y="3351212"/>
            <a:ext cx="0" cy="7810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4009200" y="525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>
            <a:off x="4261200" y="4636233"/>
            <a:ext cx="0" cy="62156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2409000" y="41417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flipH="1" flipV="1">
            <a:off x="1192191" y="3278991"/>
            <a:ext cx="1290618" cy="9365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flipH="1">
            <a:off x="2913000" y="3277403"/>
            <a:ext cx="1170009" cy="111635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409000" y="526970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3" name="直接连接符 32"/>
          <p:cNvCxnSpPr>
            <a:cxnSpLocks noChangeShapeType="1"/>
            <a:stCxn id="52" idx="2"/>
            <a:endCxn id="34" idx="6"/>
          </p:cNvCxnSpPr>
          <p:nvPr/>
        </p:nvCxnSpPr>
        <p:spPr bwMode="auto">
          <a:xfrm rot="10800000">
            <a:off x="1266000" y="5521706"/>
            <a:ext cx="1143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266000" y="4393757"/>
            <a:ext cx="11430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4114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572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5029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19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E,</a:t>
            </a:r>
            <a:endParaRPr lang="en-US" altLang="zh-CN" sz="3200" baseline="-25000" dirty="0"/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4770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0104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5438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077200" y="18715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I</a:t>
            </a:r>
            <a:endParaRPr lang="en-US" altLang="zh-CN" sz="3200" baseline="-25000" dirty="0"/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4847400" y="2971800"/>
            <a:ext cx="4191000" cy="2133600"/>
          </a:xfrm>
          <a:prstGeom prst="rect">
            <a:avLst/>
          </a:prstGeom>
          <a:solidFill>
            <a:srgbClr val="216543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则深度优先序列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3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66800" y="4257425"/>
            <a:ext cx="1261884" cy="695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C000"/>
                </a:solidFill>
              </a:rPr>
              <a:t>唯一；</a:t>
            </a:r>
            <a:endParaRPr lang="en-US" altLang="zh-CN" kern="0" dirty="0">
              <a:solidFill>
                <a:srgbClr val="FFC000"/>
              </a:solidFill>
            </a:endParaRPr>
          </a:p>
        </p:txBody>
      </p:sp>
      <p:sp>
        <p:nvSpPr>
          <p:cNvPr id="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8" grpId="0"/>
      <p:bldP spid="89" grpId="0"/>
      <p:bldP spid="90" grpId="0"/>
      <p:bldP spid="54" grpId="0"/>
      <p:bldP spid="60" grpId="0"/>
      <p:bldP spid="62" grpId="0"/>
      <p:bldP spid="63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数据结构中的简单图</a:t>
            </a:r>
          </a:p>
        </p:txBody>
      </p:sp>
      <p:sp>
        <p:nvSpPr>
          <p:cNvPr id="1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08000" algn="just">
              <a:lnSpc>
                <a:spcPct val="135000"/>
              </a:lnSpc>
              <a:spcBef>
                <a:spcPts val="0"/>
              </a:spcBef>
              <a:buFontTx/>
              <a:buAutoNum type="arabicParenR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 不考虑顶点到自身的边：</a:t>
            </a:r>
            <a:endParaRPr lang="en-US" altLang="zh-CN" sz="3200" kern="0" dirty="0">
              <a:solidFill>
                <a:srgbClr val="0000CC"/>
              </a:solidFill>
              <a:latin typeface="+mn-lt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≠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2)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顶点之间没有重复出现的边：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若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是图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G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中的边，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Arial" charset="0"/>
                <a:ea typeface="黑体" pitchFamily="2" charset="-122"/>
              </a:rPr>
              <a:t> 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则是唯一的；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10800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514350" indent="-514350" algn="just">
              <a:lnSpc>
                <a:spcPct val="13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  <p:sp>
        <p:nvSpPr>
          <p:cNvPr id="8197" name="Oval 30"/>
          <p:cNvSpPr>
            <a:spLocks noChangeArrowheads="1"/>
          </p:cNvSpPr>
          <p:nvPr/>
        </p:nvSpPr>
        <p:spPr bwMode="auto">
          <a:xfrm>
            <a:off x="5364163" y="4822825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8198" name="Oval 30"/>
          <p:cNvSpPr>
            <a:spLocks noChangeArrowheads="1"/>
          </p:cNvSpPr>
          <p:nvPr/>
        </p:nvSpPr>
        <p:spPr bwMode="auto">
          <a:xfrm>
            <a:off x="6583363" y="483711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8199" name="Oval 30"/>
          <p:cNvSpPr>
            <a:spLocks noChangeArrowheads="1"/>
          </p:cNvSpPr>
          <p:nvPr/>
        </p:nvSpPr>
        <p:spPr bwMode="auto">
          <a:xfrm>
            <a:off x="60499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8200" name="直接连接符 8"/>
          <p:cNvCxnSpPr>
            <a:cxnSpLocks noChangeShapeType="1"/>
            <a:stCxn id="8198" idx="3"/>
            <a:endCxn id="8199" idx="0"/>
          </p:cNvCxnSpPr>
          <p:nvPr/>
        </p:nvCxnSpPr>
        <p:spPr bwMode="auto">
          <a:xfrm rot="5400000">
            <a:off x="6201569" y="5366544"/>
            <a:ext cx="554038" cy="35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1" name="直接连接符 32"/>
          <p:cNvCxnSpPr>
            <a:cxnSpLocks noChangeShapeType="1"/>
            <a:stCxn id="8202" idx="0"/>
            <a:endCxn id="8198" idx="5"/>
          </p:cNvCxnSpPr>
          <p:nvPr/>
        </p:nvCxnSpPr>
        <p:spPr bwMode="auto">
          <a:xfrm rot="16200000" flipV="1">
            <a:off x="6913563" y="5367337"/>
            <a:ext cx="554038" cy="3540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2" name="Oval 30"/>
          <p:cNvSpPr>
            <a:spLocks noChangeArrowheads="1"/>
          </p:cNvSpPr>
          <p:nvPr/>
        </p:nvSpPr>
        <p:spPr bwMode="auto">
          <a:xfrm>
            <a:off x="7116763" y="5821363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8203" name="直接连接符 28"/>
          <p:cNvCxnSpPr>
            <a:cxnSpLocks noChangeShapeType="1"/>
            <a:stCxn id="8198" idx="2"/>
            <a:endCxn id="8197" idx="6"/>
          </p:cNvCxnSpPr>
          <p:nvPr/>
        </p:nvCxnSpPr>
        <p:spPr bwMode="auto">
          <a:xfrm rot="10800000">
            <a:off x="5867400" y="5073650"/>
            <a:ext cx="715963" cy="142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4" name="直接连接符 32"/>
          <p:cNvCxnSpPr>
            <a:cxnSpLocks noChangeShapeType="1"/>
            <a:stCxn id="8202" idx="1"/>
            <a:endCxn id="8197" idx="5"/>
          </p:cNvCxnSpPr>
          <p:nvPr/>
        </p:nvCxnSpPr>
        <p:spPr bwMode="auto">
          <a:xfrm rot="16200000" flipV="1">
            <a:off x="6171407" y="4876006"/>
            <a:ext cx="641350" cy="13954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205" name="Oval 30"/>
          <p:cNvSpPr>
            <a:spLocks noChangeArrowheads="1"/>
          </p:cNvSpPr>
          <p:nvPr/>
        </p:nvSpPr>
        <p:spPr bwMode="auto">
          <a:xfrm>
            <a:off x="4983163" y="5811838"/>
            <a:ext cx="503237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8206" name="直接连接符 32"/>
          <p:cNvCxnSpPr>
            <a:cxnSpLocks noChangeShapeType="1"/>
            <a:stCxn id="8199" idx="2"/>
            <a:endCxn id="8205" idx="6"/>
          </p:cNvCxnSpPr>
          <p:nvPr/>
        </p:nvCxnSpPr>
        <p:spPr bwMode="auto">
          <a:xfrm rot="10800000">
            <a:off x="5486400" y="6062663"/>
            <a:ext cx="563563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07" name="直接连接符 32"/>
          <p:cNvCxnSpPr>
            <a:cxnSpLocks noChangeShapeType="1"/>
            <a:stCxn id="8202" idx="2"/>
            <a:endCxn id="8199" idx="6"/>
          </p:cNvCxnSpPr>
          <p:nvPr/>
        </p:nvCxnSpPr>
        <p:spPr bwMode="auto">
          <a:xfrm rot="10800000">
            <a:off x="6553200" y="6072188"/>
            <a:ext cx="563563" cy="15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任意多边形 18"/>
          <p:cNvSpPr>
            <a:spLocks noChangeArrowheads="1"/>
          </p:cNvSpPr>
          <p:nvPr/>
        </p:nvSpPr>
        <p:spPr bwMode="auto">
          <a:xfrm>
            <a:off x="6742113" y="4589463"/>
            <a:ext cx="493712" cy="388937"/>
          </a:xfrm>
          <a:custGeom>
            <a:avLst/>
            <a:gdLst>
              <a:gd name="T0" fmla="*/ 0 w 493594"/>
              <a:gd name="T1" fmla="*/ 266083 h 388961"/>
              <a:gd name="T2" fmla="*/ 437040 w 493594"/>
              <a:gd name="T3" fmla="*/ 20469 h 388961"/>
              <a:gd name="T4" fmla="*/ 341440 w 493594"/>
              <a:gd name="T5" fmla="*/ 388889 h 388961"/>
              <a:gd name="T6" fmla="*/ 0 60000 65536"/>
              <a:gd name="T7" fmla="*/ 0 60000 65536"/>
              <a:gd name="T8" fmla="*/ 0 60000 65536"/>
              <a:gd name="T9" fmla="*/ 0 w 493594"/>
              <a:gd name="T10" fmla="*/ 0 h 388961"/>
              <a:gd name="T11" fmla="*/ 493594 w 493594"/>
              <a:gd name="T12" fmla="*/ 388961 h 3889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3594" h="388961">
                <a:moveTo>
                  <a:pt x="0" y="266131"/>
                </a:moveTo>
                <a:cubicBezTo>
                  <a:pt x="189931" y="133065"/>
                  <a:pt x="379862" y="0"/>
                  <a:pt x="436728" y="20472"/>
                </a:cubicBezTo>
                <a:cubicBezTo>
                  <a:pt x="493594" y="40944"/>
                  <a:pt x="417394" y="214952"/>
                  <a:pt x="341194" y="388961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" name="任意多边形 19"/>
          <p:cNvSpPr>
            <a:spLocks noChangeArrowheads="1"/>
          </p:cNvSpPr>
          <p:nvPr/>
        </p:nvSpPr>
        <p:spPr bwMode="auto">
          <a:xfrm>
            <a:off x="6372225" y="6316663"/>
            <a:ext cx="941388" cy="141287"/>
          </a:xfrm>
          <a:custGeom>
            <a:avLst/>
            <a:gdLst>
              <a:gd name="T0" fmla="*/ 0 w 941695"/>
              <a:gd name="T1" fmla="*/ 0 h 141026"/>
              <a:gd name="T2" fmla="*/ 504472 w 941695"/>
              <a:gd name="T3" fmla="*/ 137237 h 141026"/>
              <a:gd name="T4" fmla="*/ 940774 w 941695"/>
              <a:gd name="T5" fmla="*/ 27448 h 141026"/>
              <a:gd name="T6" fmla="*/ 940774 w 941695"/>
              <a:gd name="T7" fmla="*/ 27448 h 141026"/>
              <a:gd name="T8" fmla="*/ 0 60000 65536"/>
              <a:gd name="T9" fmla="*/ 0 60000 65536"/>
              <a:gd name="T10" fmla="*/ 0 60000 65536"/>
              <a:gd name="T11" fmla="*/ 0 60000 65536"/>
              <a:gd name="T12" fmla="*/ 0 w 941695"/>
              <a:gd name="T13" fmla="*/ 0 h 141026"/>
              <a:gd name="T14" fmla="*/ 941695 w 941695"/>
              <a:gd name="T15" fmla="*/ 141026 h 1410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1695" h="141026">
                <a:moveTo>
                  <a:pt x="0" y="0"/>
                </a:moveTo>
                <a:cubicBezTo>
                  <a:pt x="174009" y="65964"/>
                  <a:pt x="348018" y="131928"/>
                  <a:pt x="504967" y="136477"/>
                </a:cubicBezTo>
                <a:cubicBezTo>
                  <a:pt x="661916" y="141026"/>
                  <a:pt x="941695" y="27295"/>
                  <a:pt x="941695" y="27295"/>
                </a:cubicBezTo>
              </a:path>
            </a:pathLst>
          </a:cu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出发，深度优先搜索 </a:t>
            </a:r>
            <a:r>
              <a:rPr lang="en-US" altLang="zh-CN" dirty="0">
                <a:ea typeface="黑体" pitchFamily="2" charset="-122"/>
              </a:rPr>
              <a:t>(DFS)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>
                <a:latin typeface="+mn-lt"/>
              </a:rPr>
              <a:t>访问出发点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586350" lvl="0" indent="-51435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未被访问的</a:t>
            </a:r>
            <a:r>
              <a:rPr lang="zh-CN" altLang="en-US" sz="3000" kern="0" dirty="0">
                <a:latin typeface="+mn-lt"/>
              </a:rPr>
              <a:t>顶点</a:t>
            </a:r>
            <a:r>
              <a:rPr lang="en-US" altLang="zh-CN" sz="3000" kern="0" dirty="0">
                <a:latin typeface="+mn-lt"/>
              </a:rPr>
              <a:t>w</a:t>
            </a:r>
            <a:r>
              <a:rPr lang="zh-CN" altLang="en-US" sz="3000" kern="0" dirty="0">
                <a:latin typeface="+mn-lt"/>
              </a:rPr>
              <a:t>，访问</a:t>
            </a:r>
            <a:r>
              <a:rPr lang="en-US" altLang="zh-CN" sz="3000" kern="0" dirty="0">
                <a:latin typeface="+mn-lt"/>
              </a:rPr>
              <a:t>w</a:t>
            </a:r>
            <a:r>
              <a:rPr lang="zh-CN" altLang="en-US" sz="3000" kern="0" dirty="0">
                <a:latin typeface="+mn-lt"/>
              </a:rPr>
              <a:t>，重复前进；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(2) </a:t>
            </a:r>
            <a:r>
              <a:rPr lang="zh-CN" altLang="en-US" sz="3000" kern="0" dirty="0">
                <a:latin typeface="+mn-lt"/>
              </a:rPr>
              <a:t>当“走不动”时，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若</a:t>
            </a:r>
            <a:r>
              <a:rPr lang="en-US" altLang="zh-CN" sz="3000" kern="0" dirty="0">
                <a:latin typeface="+mn-lt"/>
              </a:rPr>
              <a:t>p</a:t>
            </a:r>
            <a:r>
              <a:rPr lang="zh-CN" altLang="en-US" sz="3000" kern="0" dirty="0">
                <a:latin typeface="+mn-lt"/>
              </a:rPr>
              <a:t>有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未被访问的邻接顶点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u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，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</a:t>
            </a:r>
            <a:r>
              <a:rPr lang="zh-CN" altLang="en-US" sz="3000" kern="0" dirty="0">
                <a:latin typeface="+mn-lt"/>
              </a:rPr>
              <a:t>则从</a:t>
            </a:r>
            <a:r>
              <a:rPr lang="en-US" altLang="zh-CN" sz="3000" kern="0" dirty="0">
                <a:latin typeface="+mn-lt"/>
              </a:rPr>
              <a:t>u</a:t>
            </a:r>
            <a:r>
              <a:rPr lang="zh-CN" altLang="en-US" sz="3000" kern="0" dirty="0">
                <a:latin typeface="+mn-lt"/>
              </a:rPr>
              <a:t>出发，再次前进；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-- </a:t>
            </a:r>
            <a:r>
              <a:rPr lang="zh-CN" altLang="en-US" sz="3000" kern="0" dirty="0">
                <a:latin typeface="+mn-lt"/>
              </a:rPr>
              <a:t>否则，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再退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步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……</a:t>
            </a: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(3) </a:t>
            </a:r>
            <a:r>
              <a:rPr lang="zh-CN" altLang="en-US" sz="3000" kern="0" dirty="0">
                <a:latin typeface="+mn-lt"/>
              </a:rPr>
              <a:t>重复</a:t>
            </a:r>
            <a:r>
              <a:rPr lang="en-US" altLang="zh-CN" sz="3000" kern="0" dirty="0">
                <a:latin typeface="+mn-lt"/>
              </a:rPr>
              <a:t>(2)</a:t>
            </a:r>
            <a:r>
              <a:rPr lang="zh-CN" altLang="en-US" sz="3000" kern="0" dirty="0">
                <a:latin typeface="+mn-lt"/>
              </a:rPr>
              <a:t>，直到无法再退，</a:t>
            </a:r>
            <a:endParaRPr lang="en-US" altLang="zh-CN" sz="3000" kern="0" dirty="0">
              <a:latin typeface="+mn-lt"/>
            </a:endParaRPr>
          </a:p>
          <a:p>
            <a:pPr marL="72000" lvl="0">
              <a:spcBef>
                <a:spcPts val="9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结束。</a:t>
            </a:r>
            <a:endParaRPr lang="en-US" altLang="zh-CN" sz="3000" kern="0" dirty="0"/>
          </a:p>
        </p:txBody>
      </p:sp>
      <p:sp>
        <p:nvSpPr>
          <p:cNvPr id="35" name="矩形 34"/>
          <p:cNvSpPr/>
          <p:nvPr/>
        </p:nvSpPr>
        <p:spPr>
          <a:xfrm>
            <a:off x="5410200" y="4800600"/>
            <a:ext cx="3733800" cy="117570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00" kern="0" dirty="0">
                <a:solidFill>
                  <a:schemeClr val="bg1"/>
                </a:solidFill>
              </a:rPr>
              <a:t>深度优先序列：</a:t>
            </a:r>
            <a:endParaRPr lang="en-US" altLang="zh-CN" sz="3200" kern="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endParaRPr lang="en-US" altLang="zh-CN" sz="3200" kern="0" dirty="0">
              <a:solidFill>
                <a:schemeClr val="bg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86400" y="5375197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A,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00564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B,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33964" y="5375197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D,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138778" y="5375197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E,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48378" y="5375197"/>
            <a:ext cx="6623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F, 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281778" y="5396539"/>
            <a:ext cx="4812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FFFF00"/>
                </a:solidFill>
              </a:rPr>
              <a:t>C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29000" y="1676400"/>
            <a:ext cx="48768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选择</a:t>
            </a:r>
            <a:r>
              <a:rPr lang="en-US" altLang="zh-CN" sz="3000" kern="0" dirty="0"/>
              <a:t>v</a:t>
            </a:r>
            <a:r>
              <a:rPr lang="zh-CN" altLang="en-US" sz="3000" kern="0" dirty="0">
                <a:solidFill>
                  <a:srgbClr val="C00000"/>
                </a:solidFill>
              </a:rPr>
              <a:t>邻接到的、第</a:t>
            </a:r>
            <a:r>
              <a:rPr lang="en-US" altLang="zh-CN" sz="3000" kern="0" dirty="0">
                <a:solidFill>
                  <a:srgbClr val="C00000"/>
                </a:solidFill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</a:rPr>
              <a:t>个、</a:t>
            </a:r>
            <a:endParaRPr lang="zh-CN" altLang="en-US" sz="3000" dirty="0">
              <a:solidFill>
                <a:srgbClr val="C0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8600" y="2971800"/>
            <a:ext cx="2919389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>
                <a:solidFill>
                  <a:srgbClr val="0000CC"/>
                </a:solidFill>
              </a:rPr>
              <a:t>退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步到顶点</a:t>
            </a:r>
            <a:r>
              <a:rPr lang="en-US" altLang="zh-CN" sz="3000" kern="0" dirty="0">
                <a:solidFill>
                  <a:srgbClr val="0000CC"/>
                </a:solidFill>
              </a:rPr>
              <a:t>p</a:t>
            </a:r>
            <a:r>
              <a:rPr lang="zh-CN" altLang="en-US" sz="3000" kern="0" dirty="0">
                <a:solidFill>
                  <a:srgbClr val="0000CC"/>
                </a:solidFill>
              </a:rPr>
              <a:t>，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4970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7878000" y="2590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335200" y="3382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2" name="直接连接符 31"/>
          <p:cNvCxnSpPr>
            <a:cxnSpLocks noChangeShapeType="1"/>
            <a:stCxn id="30" idx="5"/>
            <a:endCxn id="31" idx="0"/>
          </p:cNvCxnSpPr>
          <p:nvPr/>
        </p:nvCxnSpPr>
        <p:spPr bwMode="auto">
          <a:xfrm rot="16200000" flipH="1">
            <a:off x="8267091" y="30620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8"/>
          <p:cNvCxnSpPr>
            <a:cxnSpLocks noChangeShapeType="1"/>
            <a:stCxn id="30" idx="3"/>
            <a:endCxn id="29" idx="0"/>
          </p:cNvCxnSpPr>
          <p:nvPr/>
        </p:nvCxnSpPr>
        <p:spPr bwMode="auto">
          <a:xfrm rot="5400000">
            <a:off x="7684501" y="3085491"/>
            <a:ext cx="3318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8001000" y="406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6" name="直接连接符 28"/>
          <p:cNvCxnSpPr>
            <a:cxnSpLocks noChangeShapeType="1"/>
            <a:stCxn id="29" idx="5"/>
            <a:endCxn id="34" idx="0"/>
          </p:cNvCxnSpPr>
          <p:nvPr/>
        </p:nvCxnSpPr>
        <p:spPr bwMode="auto">
          <a:xfrm rot="16200000" flipH="1">
            <a:off x="7947591" y="3762590"/>
            <a:ext cx="285009" cy="325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70104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38" name="直接连接符 28"/>
          <p:cNvCxnSpPr>
            <a:cxnSpLocks noChangeShapeType="1"/>
            <a:stCxn id="29" idx="3"/>
            <a:endCxn id="37" idx="0"/>
          </p:cNvCxnSpPr>
          <p:nvPr/>
        </p:nvCxnSpPr>
        <p:spPr bwMode="auto">
          <a:xfrm rot="5400000">
            <a:off x="7236001" y="3809391"/>
            <a:ext cx="361209" cy="308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37" idx="2"/>
            <a:endCxn id="40" idx="6"/>
          </p:cNvCxnSpPr>
          <p:nvPr/>
        </p:nvCxnSpPr>
        <p:spPr bwMode="auto">
          <a:xfrm rot="10800000">
            <a:off x="6600000" y="4396200"/>
            <a:ext cx="410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6096000" y="4144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228600" y="990600"/>
            <a:ext cx="8915400" cy="3733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000" kern="0" dirty="0"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访问</a:t>
            </a:r>
            <a:r>
              <a:rPr lang="zh-CN" altLang="en-US" sz="3000" kern="0" dirty="0">
                <a:latin typeface="+mn-lt"/>
              </a:rPr>
              <a:t>出发点</a:t>
            </a:r>
            <a:r>
              <a:rPr lang="en-US" altLang="zh-CN" sz="3000" kern="0" dirty="0">
                <a:latin typeface="+mn-lt"/>
              </a:rPr>
              <a:t>v0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72000">
              <a:lnSpc>
                <a:spcPct val="120000"/>
              </a:lnSpc>
              <a:spcBef>
                <a:spcPts val="600"/>
              </a:spcBef>
              <a:buFontTx/>
              <a:buAutoNum type="arabicParenBoth"/>
              <a:defRPr/>
            </a:pPr>
            <a:r>
              <a:rPr lang="zh-CN" altLang="en-US" sz="3000" kern="0" dirty="0"/>
              <a:t> 当栈不空：</a:t>
            </a:r>
            <a:r>
              <a:rPr lang="en-US" altLang="zh-CN" sz="3000" kern="0" dirty="0"/>
              <a:t> </a:t>
            </a:r>
          </a:p>
          <a:p>
            <a:pPr marL="720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</a:rPr>
              <a:t>      找栈顶的第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>
                <a:solidFill>
                  <a:srgbClr val="0000CC"/>
                </a:solidFill>
              </a:rPr>
              <a:t>w;</a:t>
            </a: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60A8"/>
                </a:solidFill>
              </a:rPr>
              <a:t>      </a:t>
            </a:r>
            <a:r>
              <a:rPr lang="en-US" altLang="zh-CN" sz="3000" kern="0" dirty="0"/>
              <a:t>2.1 </a:t>
            </a:r>
            <a:r>
              <a:rPr lang="zh-CN" altLang="en-US" sz="3000" kern="0" dirty="0"/>
              <a:t>找到，则访问</a:t>
            </a:r>
            <a:r>
              <a:rPr lang="en-US" altLang="zh-CN" sz="3000" kern="0" dirty="0"/>
              <a:t>w</a:t>
            </a:r>
            <a:r>
              <a:rPr lang="zh-CN" altLang="en-US" sz="3000" kern="0" dirty="0"/>
              <a:t>，</a:t>
            </a:r>
            <a:r>
              <a:rPr lang="en-US" altLang="zh-CN" sz="3000" kern="0" dirty="0"/>
              <a:t>w</a:t>
            </a:r>
            <a:r>
              <a:rPr lang="zh-CN" altLang="en-US" sz="3000" kern="0" dirty="0"/>
              <a:t>进栈；</a:t>
            </a:r>
            <a:endParaRPr lang="en-US" altLang="zh-CN" sz="3000" kern="0" dirty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2.2 </a:t>
            </a:r>
            <a:r>
              <a:rPr lang="zh-CN" altLang="en-US" sz="3000" kern="0" dirty="0"/>
              <a:t>未找到，则</a:t>
            </a:r>
            <a:r>
              <a:rPr lang="en-US" altLang="zh-CN" sz="3000" kern="0" dirty="0">
                <a:solidFill>
                  <a:srgbClr val="990099"/>
                </a:solidFill>
              </a:rPr>
              <a:t>w=</a:t>
            </a:r>
            <a:r>
              <a:rPr lang="zh-CN" altLang="en-US" sz="3000" kern="0" dirty="0">
                <a:solidFill>
                  <a:srgbClr val="990099"/>
                </a:solidFill>
              </a:rPr>
              <a:t>栈顶</a:t>
            </a:r>
            <a:r>
              <a:rPr lang="zh-CN" altLang="en-US" sz="3000" kern="0" dirty="0">
                <a:solidFill>
                  <a:srgbClr val="008000"/>
                </a:solidFill>
              </a:rPr>
              <a:t>，</a:t>
            </a:r>
            <a:r>
              <a:rPr lang="zh-CN" altLang="en-US" sz="3000" kern="0" dirty="0"/>
              <a:t>栈顶退栈；</a:t>
            </a:r>
            <a:endParaRPr lang="en-US" altLang="zh-CN" sz="3000" kern="0" dirty="0"/>
          </a:p>
          <a:p>
            <a:pPr marL="720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/>
              <a:t>(3) </a:t>
            </a:r>
            <a:r>
              <a:rPr lang="zh-CN" altLang="en-US" sz="3000" kern="0" dirty="0"/>
              <a:t>重复</a:t>
            </a:r>
            <a:r>
              <a:rPr lang="en-US" altLang="zh-CN" sz="3000" kern="0" dirty="0"/>
              <a:t>(2)</a:t>
            </a:r>
            <a:r>
              <a:rPr lang="zh-CN" altLang="en-US" sz="3000" kern="0" dirty="0"/>
              <a:t>，直到栈空，结束。</a:t>
            </a:r>
            <a:endParaRPr lang="en-US" altLang="zh-CN" sz="3000" kern="0" dirty="0"/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228600" y="4648200"/>
            <a:ext cx="8915400" cy="18288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216543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问：从</a:t>
            </a:r>
            <a:r>
              <a:rPr lang="en-US" altLang="zh-CN" sz="3000" kern="0" dirty="0">
                <a:latin typeface="+mn-lt"/>
              </a:rPr>
              <a:t>2.2 </a:t>
            </a:r>
            <a:r>
              <a:rPr lang="zh-CN" altLang="en-US" sz="3000" kern="0" dirty="0">
                <a:latin typeface="+mn-lt"/>
              </a:rPr>
              <a:t>返回到</a:t>
            </a:r>
            <a:r>
              <a:rPr lang="en-US" altLang="zh-CN" sz="3000" kern="0" dirty="0">
                <a:latin typeface="+mn-lt"/>
              </a:rPr>
              <a:t>(2), </a:t>
            </a:r>
            <a:r>
              <a:rPr lang="en-US" altLang="zh-CN" sz="3000" kern="0" dirty="0"/>
              <a:t>how to</a:t>
            </a:r>
            <a:r>
              <a:rPr lang="zh-CN" altLang="en-US" sz="3000" kern="0" dirty="0">
                <a:latin typeface="+mn-lt"/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个</a:t>
            </a:r>
            <a:r>
              <a:rPr lang="en-US" altLang="zh-CN" sz="3000" kern="0" dirty="0">
                <a:solidFill>
                  <a:srgbClr val="0000CC"/>
                </a:solidFill>
              </a:rPr>
              <a:t>…</a:t>
            </a:r>
            <a:r>
              <a:rPr lang="zh-CN" altLang="en-US" sz="3000" kern="0" dirty="0">
                <a:latin typeface="+mn-lt"/>
              </a:rPr>
              <a:t>”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？</a:t>
            </a:r>
            <a:endParaRPr lang="en-US" altLang="zh-CN" sz="3000" kern="0" dirty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/>
              <a:t>答：</a:t>
            </a:r>
            <a:r>
              <a:rPr lang="en-US" altLang="zh-CN" sz="3000" kern="0" dirty="0" err="1">
                <a:solidFill>
                  <a:srgbClr val="0000CC"/>
                </a:solidFill>
              </a:rPr>
              <a:t>nextAdjcent</a:t>
            </a:r>
            <a:r>
              <a:rPr lang="en-US" altLang="zh-CN" sz="3000" kern="0" dirty="0">
                <a:solidFill>
                  <a:srgbClr val="0000CC"/>
                </a:solidFill>
              </a:rPr>
              <a:t>( g, </a:t>
            </a:r>
            <a:r>
              <a:rPr lang="zh-CN" altLang="en-US" sz="3000" kern="0" dirty="0">
                <a:solidFill>
                  <a:srgbClr val="0000CC"/>
                </a:solidFill>
              </a:rPr>
              <a:t>新栈顶</a:t>
            </a:r>
            <a:r>
              <a:rPr lang="en-US" altLang="zh-CN" sz="3000" kern="0" dirty="0">
                <a:solidFill>
                  <a:srgbClr val="0000CC"/>
                </a:solidFill>
              </a:rPr>
              <a:t>, w)</a:t>
            </a:r>
            <a:r>
              <a:rPr lang="zh-CN" altLang="en-US" sz="3000" kern="0" dirty="0"/>
              <a:t>，即：</a:t>
            </a:r>
            <a:endParaRPr lang="en-US" altLang="zh-CN" sz="3000" kern="0" dirty="0"/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8000"/>
                </a:solidFill>
              </a:rPr>
              <a:t>       </a:t>
            </a:r>
            <a:r>
              <a:rPr lang="zh-CN" altLang="en-US" sz="3000" kern="0" dirty="0">
                <a:solidFill>
                  <a:srgbClr val="C00000"/>
                </a:solidFill>
              </a:rPr>
              <a:t>新栈顶的、在</a:t>
            </a:r>
            <a:r>
              <a:rPr lang="en-US" altLang="zh-CN" sz="3000" kern="0" dirty="0">
                <a:solidFill>
                  <a:srgbClr val="C00000"/>
                </a:solidFill>
              </a:rPr>
              <a:t>w</a:t>
            </a:r>
            <a:r>
              <a:rPr lang="zh-CN" altLang="en-US" sz="3000" kern="0" dirty="0">
                <a:solidFill>
                  <a:srgbClr val="C00000"/>
                </a:solidFill>
              </a:rPr>
              <a:t>之后的第</a:t>
            </a:r>
            <a:r>
              <a:rPr lang="en-US" altLang="zh-CN" sz="3000" kern="0" dirty="0">
                <a:solidFill>
                  <a:srgbClr val="C00000"/>
                </a:solidFill>
              </a:rPr>
              <a:t>1</a:t>
            </a:r>
            <a:r>
              <a:rPr lang="zh-CN" altLang="en-US" sz="3000" kern="0" dirty="0">
                <a:solidFill>
                  <a:srgbClr val="C00000"/>
                </a:solidFill>
              </a:rPr>
              <a:t>个未被访问的邻接点</a:t>
            </a:r>
            <a:endParaRPr lang="en-US" altLang="zh-CN" sz="3000" kern="0" dirty="0">
              <a:solidFill>
                <a:srgbClr val="C00000"/>
              </a:solidFill>
            </a:endParaRP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181400" y="1241099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533000" y="5834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90200" y="12038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7967863" y="947487"/>
            <a:ext cx="220937" cy="2917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7" idx="3"/>
            <a:endCxn id="6" idx="0"/>
          </p:cNvCxnSpPr>
          <p:nvPr/>
        </p:nvCxnSpPr>
        <p:spPr bwMode="auto">
          <a:xfrm rot="5400000">
            <a:off x="7379364" y="1018925"/>
            <a:ext cx="258211" cy="186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9060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4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055738" y="1724825"/>
            <a:ext cx="278463" cy="1099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62400" y="1919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6" name="直接连接符 28"/>
          <p:cNvCxnSpPr>
            <a:cxnSpLocks noChangeShapeType="1"/>
            <a:stCxn id="6" idx="5"/>
            <a:endCxn id="15" idx="0"/>
          </p:cNvCxnSpPr>
          <p:nvPr/>
        </p:nvCxnSpPr>
        <p:spPr bwMode="auto">
          <a:xfrm rot="16200000" flipH="1">
            <a:off x="7549400" y="1672024"/>
            <a:ext cx="278463" cy="2155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16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7649400" y="1437825"/>
            <a:ext cx="340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2" idx="2"/>
            <a:endCxn id="20" idx="0"/>
          </p:cNvCxnSpPr>
          <p:nvPr/>
        </p:nvCxnSpPr>
        <p:spPr bwMode="auto">
          <a:xfrm rot="10800000">
            <a:off x="6406200" y="1574025"/>
            <a:ext cx="499800" cy="579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6172200" y="1574025"/>
            <a:ext cx="468000" cy="468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21" name="矩形 20"/>
          <p:cNvSpPr/>
          <p:nvPr/>
        </p:nvSpPr>
        <p:spPr>
          <a:xfrm>
            <a:off x="3429000" y="1006986"/>
            <a:ext cx="2133600" cy="608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kern="0" dirty="0">
                <a:solidFill>
                  <a:srgbClr val="0000CC"/>
                </a:solidFill>
              </a:rPr>
              <a:t>v0</a:t>
            </a:r>
            <a:r>
              <a:rPr lang="zh-CN" altLang="en-US" sz="3000" kern="0" dirty="0">
                <a:solidFill>
                  <a:srgbClr val="0000CC"/>
                </a:solidFill>
              </a:rPr>
              <a:t>进栈</a:t>
            </a:r>
            <a:r>
              <a:rPr lang="en-US" altLang="zh-CN" sz="3000" kern="0" dirty="0">
                <a:solidFill>
                  <a:srgbClr val="0000CC"/>
                </a:solidFill>
              </a:rPr>
              <a:t>;</a:t>
            </a:r>
            <a:endParaRPr lang="zh-CN" altLang="en-US" sz="3000" dirty="0">
              <a:solidFill>
                <a:srgbClr val="0000CC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7239000" y="2447985"/>
          <a:ext cx="18288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Text Box 32"/>
          <p:cNvSpPr txBox="1">
            <a:spLocks noChangeArrowheads="1"/>
          </p:cNvSpPr>
          <p:nvPr/>
        </p:nvSpPr>
        <p:spPr bwMode="auto">
          <a:xfrm>
            <a:off x="7315200" y="39872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  <a:endParaRPr lang="en-US" altLang="zh-CN" sz="3200" baseline="-25000" dirty="0"/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315200" y="34538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en-US" altLang="zh-CN" sz="3200" baseline="-25000" dirty="0"/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7724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en-US" altLang="zh-CN" sz="3200" baseline="-25000" dirty="0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772400" y="23870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en-US" altLang="zh-CN" sz="3200" baseline="-25000" dirty="0"/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73152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en-US" altLang="zh-CN" sz="3200" baseline="-25000" dirty="0"/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8305800" y="2920425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en-US" altLang="zh-CN" sz="3200" baseline="-250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8458200" y="1905000"/>
            <a:ext cx="468000" cy="468000"/>
          </a:xfrm>
          <a:prstGeom prst="ellipse">
            <a:avLst/>
          </a:prstGeom>
          <a:solidFill>
            <a:srgbClr val="FF99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非递归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990600" y="2700000"/>
            <a:ext cx="57150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 animBg="1"/>
      <p:bldP spid="31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marR="0" lvl="0" algn="l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dfs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Graph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g,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Stack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 </a:t>
            </a:r>
            <a:b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m 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g.vexNum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   </a:t>
            </a:r>
            <a:r>
              <a:rPr lang="en-US" altLang="zh-CN" sz="3200" kern="0" dirty="0" err="1"/>
              <a:t>st</a:t>
            </a:r>
            <a:r>
              <a:rPr lang="en-US" altLang="zh-CN" sz="3200" kern="0" dirty="0"/>
              <a:t> =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createEmptyStack</a:t>
            </a:r>
            <a:r>
              <a:rPr lang="en-US" altLang="zh-CN" sz="3200" kern="0" dirty="0"/>
              <a:t>(m);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printf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(“start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vertex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%c,”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v.vertex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</a:p>
          <a:p>
            <a:pPr marL="72000" lvl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US" altLang="zh-CN" sz="3200" kern="0" dirty="0" err="1"/>
              <a:t>v.mark</a:t>
            </a:r>
            <a:r>
              <a:rPr lang="en-US" altLang="zh-CN" sz="3200" kern="0" dirty="0"/>
              <a:t> = 1;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72000" marR="0" lvl="0" algn="just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w 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 v);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7400" y="1066800"/>
            <a:ext cx="3352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en-US" altLang="zh-CN" kern="0" dirty="0" err="1">
                <a:solidFill>
                  <a:srgbClr val="008000"/>
                </a:solidFill>
              </a:rPr>
              <a:t>VexNode</a:t>
            </a:r>
            <a:r>
              <a:rPr lang="zh-CN" altLang="en-US" kern="0" dirty="0">
                <a:solidFill>
                  <a:srgbClr val="008000"/>
                </a:solidFill>
              </a:rPr>
              <a:t>含</a:t>
            </a:r>
            <a:r>
              <a:rPr lang="en-US" altLang="zh-CN" kern="0" dirty="0">
                <a:solidFill>
                  <a:srgbClr val="008000"/>
                </a:solidFill>
              </a:rPr>
              <a:t>mark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3271" y="1600200"/>
            <a:ext cx="2429329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当前顶点</a:t>
            </a:r>
            <a:r>
              <a:rPr lang="en-US" altLang="zh-CN" kern="0" dirty="0">
                <a:solidFill>
                  <a:srgbClr val="008000"/>
                </a:solidFill>
              </a:rPr>
              <a:t>w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94691" y="2702404"/>
            <a:ext cx="319670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//m</a:t>
            </a:r>
            <a:r>
              <a:rPr lang="zh-CN" altLang="en-US" kern="0" dirty="0">
                <a:solidFill>
                  <a:srgbClr val="008000"/>
                </a:solidFill>
              </a:rPr>
              <a:t>图中的顶点数目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5000" y="3276600"/>
            <a:ext cx="3657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建高度为</a:t>
            </a:r>
            <a:r>
              <a:rPr lang="en-US" altLang="zh-CN" kern="0" dirty="0">
                <a:solidFill>
                  <a:srgbClr val="008000"/>
                </a:solidFill>
              </a:rPr>
              <a:t>m</a:t>
            </a:r>
            <a:r>
              <a:rPr lang="zh-CN" altLang="en-US" kern="0" dirty="0">
                <a:solidFill>
                  <a:srgbClr val="008000"/>
                </a:solidFill>
              </a:rPr>
              <a:t>的空栈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62476" y="3886200"/>
            <a:ext cx="2457724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打印出发点</a:t>
            </a:r>
            <a:r>
              <a:rPr lang="en-US" altLang="zh-CN" kern="0" dirty="0">
                <a:solidFill>
                  <a:srgbClr val="0000CC"/>
                </a:solidFill>
              </a:rPr>
              <a:t>v 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943317" y="4419600"/>
            <a:ext cx="307648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置</a:t>
            </a:r>
            <a:r>
              <a:rPr lang="en-US" altLang="zh-CN" kern="0" dirty="0">
                <a:solidFill>
                  <a:srgbClr val="0000CC"/>
                </a:solidFill>
              </a:rPr>
              <a:t>v</a:t>
            </a:r>
            <a:r>
              <a:rPr lang="zh-CN" altLang="en-US" kern="0" dirty="0">
                <a:solidFill>
                  <a:srgbClr val="0000CC"/>
                </a:solidFill>
              </a:rPr>
              <a:t>为已访问状态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5029200"/>
            <a:ext cx="5638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//v</a:t>
            </a:r>
            <a:r>
              <a:rPr lang="zh-CN" altLang="en-US" kern="0" dirty="0">
                <a:solidFill>
                  <a:srgbClr val="0000CC"/>
                </a:solidFill>
              </a:rPr>
              <a:t>进栈，栈顶：刚被访问的顶点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24346" y="5617458"/>
            <a:ext cx="4219654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//</a:t>
            </a:r>
            <a:r>
              <a:rPr lang="zh-CN" altLang="en-US" kern="0" dirty="0">
                <a:solidFill>
                  <a:srgbClr val="C00000"/>
                </a:solidFill>
              </a:rPr>
              <a:t>取栈顶的第</a:t>
            </a:r>
            <a:r>
              <a:rPr lang="en-US" altLang="zh-CN" kern="0" dirty="0">
                <a:solidFill>
                  <a:srgbClr val="C00000"/>
                </a:solidFill>
              </a:rPr>
              <a:t>1</a:t>
            </a:r>
            <a:r>
              <a:rPr lang="zh-CN" altLang="en-US" kern="0" dirty="0">
                <a:solidFill>
                  <a:srgbClr val="C00000"/>
                </a:solidFill>
              </a:rPr>
              <a:t>个邻接点</a:t>
            </a:r>
            <a:r>
              <a:rPr lang="en-US" altLang="zh-CN" kern="0" dirty="0">
                <a:solidFill>
                  <a:srgbClr val="C00000"/>
                </a:solidFill>
              </a:rPr>
              <a:t> 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非递归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22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" y="609600"/>
            <a:ext cx="90678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while(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!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isEmptyStack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 </a:t>
            </a:r>
            <a:r>
              <a:rPr kumimoji="0" lang="en-GB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) 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{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if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 != Null 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{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505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w.mark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==1)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w 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(g,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top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), w); </a:t>
            </a:r>
          </a:p>
          <a:p>
            <a:pPr marR="0" lvl="0" algn="just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else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  {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(“%c,” </a:t>
            </a:r>
            <a:r>
              <a:rPr lang="en-US" altLang="zh-CN" sz="3200" kern="0" dirty="0" err="1"/>
              <a:t>w.vertex</a:t>
            </a:r>
            <a:r>
              <a:rPr lang="en-US" altLang="zh-CN" sz="3200" kern="0" dirty="0"/>
              <a:t>);</a:t>
            </a:r>
          </a:p>
          <a:p>
            <a:pPr lvl="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</a:t>
            </a:r>
            <a:r>
              <a:rPr lang="en-US" altLang="zh-CN" sz="3200" kern="0" dirty="0" err="1"/>
              <a:t>w.mark</a:t>
            </a:r>
            <a:r>
              <a:rPr lang="en-US" altLang="zh-CN" sz="3200" kern="0" dirty="0"/>
              <a:t> = 1;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push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(w,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st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w=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g,w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);}</a:t>
            </a:r>
          </a:p>
          <a:p>
            <a:pPr marR="0" lvl="0" algn="just" defTabSz="914400" rtl="0" eaLnBrk="1" fontAlgn="base" latinLnBrk="0" hangingPunct="1">
              <a:lnSpc>
                <a:spcPct val="7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R="0" lvl="0" algn="just" defTabSz="914400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solidFill>
                  <a:srgbClr val="FF0000"/>
                </a:solidFill>
                <a:latin typeface="+mj-lt"/>
              </a:rPr>
              <a:t>   else </a:t>
            </a:r>
            <a:r>
              <a:rPr lang="en-US" altLang="zh-CN" sz="3200" kern="0" dirty="0">
                <a:latin typeface="+mj-lt"/>
              </a:rPr>
              <a:t>{w=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top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en-US" altLang="zh-CN" sz="3200" kern="0" dirty="0" err="1">
                <a:latin typeface="+mj-lt"/>
              </a:rPr>
              <a:t>st</a:t>
            </a:r>
            <a:r>
              <a:rPr lang="en-US" altLang="zh-CN" sz="3200" kern="0" dirty="0">
                <a:latin typeface="+mj-lt"/>
              </a:rPr>
              <a:t>);  </a:t>
            </a:r>
            <a:r>
              <a:rPr lang="en-US" altLang="zh-CN" sz="3200" kern="0" dirty="0">
                <a:solidFill>
                  <a:srgbClr val="C00000"/>
                </a:solidFill>
                <a:latin typeface="+mj-lt"/>
              </a:rPr>
              <a:t>pop</a:t>
            </a:r>
            <a:r>
              <a:rPr lang="en-US" altLang="zh-CN" sz="3200" kern="0" dirty="0">
                <a:latin typeface="+mj-lt"/>
              </a:rPr>
              <a:t>(</a:t>
            </a:r>
            <a:r>
              <a:rPr lang="en-US" altLang="zh-CN" sz="3200" kern="0" dirty="0" err="1">
                <a:latin typeface="+mj-lt"/>
              </a:rPr>
              <a:t>st</a:t>
            </a:r>
            <a:r>
              <a:rPr lang="en-US" altLang="zh-CN" sz="3200" kern="0" dirty="0">
                <a:latin typeface="+mj-lt"/>
              </a:rPr>
              <a:t>);}</a:t>
            </a:r>
            <a:endParaRPr lang="en-US" altLang="zh-CN" sz="3200" kern="0" dirty="0">
              <a:solidFill>
                <a:srgbClr val="007E00"/>
              </a:solidFill>
              <a:latin typeface="+mj-lt"/>
            </a:endParaRPr>
          </a:p>
          <a:p>
            <a:pPr marR="0" lvl="0" algn="just" defTabSz="914400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}}</a:t>
            </a:r>
          </a:p>
        </p:txBody>
      </p:sp>
      <p:sp>
        <p:nvSpPr>
          <p:cNvPr id="12" name="矩形 11"/>
          <p:cNvSpPr/>
          <p:nvPr/>
        </p:nvSpPr>
        <p:spPr>
          <a:xfrm>
            <a:off x="3048000" y="1143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若当前顶点</a:t>
            </a:r>
            <a:r>
              <a:rPr lang="en-US" altLang="zh-CN" kern="0" dirty="0">
                <a:solidFill>
                  <a:srgbClr val="0000CC"/>
                </a:solidFill>
              </a:rPr>
              <a:t>w</a:t>
            </a:r>
            <a:r>
              <a:rPr lang="zh-CN" altLang="en-US" kern="0" dirty="0">
                <a:solidFill>
                  <a:srgbClr val="0000CC"/>
                </a:solidFill>
              </a:rPr>
              <a:t>不空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81400" y="1676400"/>
            <a:ext cx="560922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若已被访问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取栈顶的下</a:t>
            </a: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zh-CN" altLang="en-US" kern="0" dirty="0">
                <a:solidFill>
                  <a:srgbClr val="008000"/>
                </a:solidFill>
              </a:rPr>
              <a:t>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57400" y="2798058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若未访问过</a:t>
            </a:r>
            <a:r>
              <a:rPr lang="en-US" altLang="zh-CN" kern="0" dirty="0">
                <a:solidFill>
                  <a:srgbClr val="008000"/>
                </a:solidFill>
              </a:rPr>
              <a:t>, </a:t>
            </a:r>
            <a:r>
              <a:rPr lang="zh-CN" altLang="en-US" kern="0" dirty="0">
                <a:solidFill>
                  <a:srgbClr val="008000"/>
                </a:solidFill>
              </a:rPr>
              <a:t>则访问、标记、进栈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410200" y="4343400"/>
            <a:ext cx="41148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新栈顶的第</a:t>
            </a:r>
            <a:r>
              <a:rPr lang="en-US" altLang="zh-CN" kern="0" dirty="0">
                <a:solidFill>
                  <a:srgbClr val="008000"/>
                </a:solidFill>
              </a:rPr>
              <a:t>1</a:t>
            </a:r>
            <a:r>
              <a:rPr lang="zh-CN" altLang="en-US" kern="0" dirty="0">
                <a:solidFill>
                  <a:srgbClr val="008000"/>
                </a:solidFill>
              </a:rPr>
              <a:t>个邻接点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105400" y="5181600"/>
            <a:ext cx="4038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走不动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则栈顶出栈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752600" y="5638800"/>
            <a:ext cx="7620001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//</a:t>
            </a:r>
            <a:r>
              <a:rPr lang="zh-CN" altLang="en-US" kern="0" dirty="0">
                <a:solidFill>
                  <a:srgbClr val="990099"/>
                </a:solidFill>
              </a:rPr>
              <a:t>实现：取新栈顶的、相对于</a:t>
            </a:r>
            <a:r>
              <a:rPr lang="en-US" altLang="zh-CN" kern="0" dirty="0">
                <a:solidFill>
                  <a:srgbClr val="990099"/>
                </a:solidFill>
              </a:rPr>
              <a:t>w</a:t>
            </a:r>
            <a:r>
              <a:rPr lang="zh-CN" altLang="en-US" kern="0" dirty="0">
                <a:solidFill>
                  <a:srgbClr val="990099"/>
                </a:solidFill>
              </a:rPr>
              <a:t>的下一个邻接点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18" grpId="0"/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时间复杂度：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  1)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每个顶点进栈、出栈，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次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>
                <a:solidFill>
                  <a:srgbClr val="0000CC"/>
                </a:solidFill>
                <a:sym typeface="Wingdings" pitchFamily="2" charset="2"/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找栈顶的第</a:t>
            </a:r>
            <a:r>
              <a:rPr lang="en-US" altLang="zh-CN" sz="3000" kern="0" dirty="0">
                <a:solidFill>
                  <a:srgbClr val="0000CC"/>
                </a:solidFill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</a:rPr>
              <a:t>个未被访问的邻接点</a:t>
            </a:r>
            <a:r>
              <a:rPr lang="en-US" altLang="zh-CN" sz="3000" kern="0" dirty="0">
                <a:solidFill>
                  <a:srgbClr val="0000CC"/>
                </a:solidFill>
              </a:rPr>
              <a:t>w</a:t>
            </a:r>
            <a:r>
              <a:rPr lang="zh-CN" altLang="en-US" sz="3000" kern="0" dirty="0">
                <a:solidFill>
                  <a:srgbClr val="0000CC"/>
                </a:solidFill>
              </a:rPr>
              <a:t>”</a:t>
            </a: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2.1 </a:t>
            </a:r>
            <a:r>
              <a:rPr lang="zh-CN" altLang="en-US" sz="3000" kern="0" dirty="0">
                <a:sym typeface="Wingdings" pitchFamily="2" charset="2"/>
              </a:rPr>
              <a:t>邻接表表示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       1</a:t>
            </a:r>
            <a:r>
              <a:rPr lang="zh-CN" altLang="en-US" sz="3000" kern="0" dirty="0">
                <a:sym typeface="Wingdings" pitchFamily="2" charset="2"/>
              </a:rPr>
              <a:t>个顶点所需计算次数最大为顶点的度；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2.2 </a:t>
            </a:r>
            <a:r>
              <a:rPr lang="zh-CN" altLang="en-US" sz="3000" kern="0" dirty="0">
                <a:sym typeface="Wingdings" pitchFamily="2" charset="2"/>
              </a:rPr>
              <a:t>邻接矩阵表示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ym typeface="Wingdings" pitchFamily="2" charset="2"/>
              </a:rPr>
              <a:t>               </a:t>
            </a:r>
            <a:r>
              <a:rPr lang="en-US" altLang="zh-CN" sz="3000" kern="0" dirty="0">
                <a:sym typeface="Wingdings" pitchFamily="2" charset="2"/>
              </a:rPr>
              <a:t>1</a:t>
            </a:r>
            <a:r>
              <a:rPr lang="zh-CN" altLang="en-US" sz="3000" kern="0" dirty="0">
                <a:sym typeface="Wingdings" pitchFamily="2" charset="2"/>
              </a:rPr>
              <a:t>个顶点所需计算次数最大为</a:t>
            </a:r>
            <a:r>
              <a:rPr lang="en-US" altLang="zh-CN" sz="3000" kern="0" dirty="0">
                <a:sym typeface="Wingdings" pitchFamily="2" charset="2"/>
              </a:rPr>
              <a:t>n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>
              <a:sym typeface="Wingdings" pitchFamily="2" charset="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562600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从</a:t>
            </a:r>
            <a:r>
              <a:rPr lang="en-US" altLang="zh-CN" dirty="0">
                <a:ea typeface="黑体" pitchFamily="2" charset="-122"/>
              </a:rPr>
              <a:t>v</a:t>
            </a:r>
            <a:r>
              <a:rPr lang="zh-CN" altLang="en-US" dirty="0">
                <a:ea typeface="黑体" pitchFamily="2" charset="-122"/>
              </a:rPr>
              <a:t>出发，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非递归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顶点表</a:t>
            </a:r>
            <a:r>
              <a:rPr lang="en-US" altLang="zh-CN" sz="3200" kern="0" dirty="0">
                <a:latin typeface="+mn-lt"/>
              </a:rPr>
              <a:t>: {A, B, C, D, E, F, G, H, I }, </a:t>
            </a:r>
            <a:r>
              <a:rPr lang="zh-CN" altLang="en-US" sz="3200" kern="0" dirty="0">
                <a:latin typeface="+mn-lt"/>
              </a:rPr>
              <a:t>从</a:t>
            </a:r>
            <a:r>
              <a:rPr lang="en-US" altLang="zh-CN" sz="3200" kern="0" dirty="0">
                <a:latin typeface="+mn-lt"/>
              </a:rPr>
              <a:t>A</a:t>
            </a:r>
            <a:r>
              <a:rPr lang="zh-CN" altLang="en-US" sz="3200" kern="0" dirty="0">
                <a:latin typeface="+mn-lt"/>
              </a:rPr>
              <a:t>出发，</a:t>
            </a:r>
            <a:endParaRPr lang="en-US" altLang="zh-CN" sz="3200" kern="0" dirty="0">
              <a:latin typeface="+mn-lt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>
                <a:sym typeface="Wingdings" pitchFamily="2" charset="2"/>
              </a:rPr>
              <a:t></a:t>
            </a:r>
            <a:r>
              <a:rPr lang="zh-CN" altLang="en-US" sz="3200" kern="0" dirty="0">
                <a:sym typeface="Wingdings" pitchFamily="2" charset="2"/>
              </a:rPr>
              <a:t>深度优先序列：</a:t>
            </a:r>
            <a:endParaRPr lang="en-US" altLang="zh-CN" sz="3200" kern="0" dirty="0">
              <a:sym typeface="Wingdings" pitchFamily="2" charset="2"/>
            </a:endParaRP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066800" y="176101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1066800" y="3438204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28" name="直接连接符 27"/>
          <p:cNvCxnSpPr>
            <a:cxnSpLocks noChangeShapeType="1"/>
            <a:stCxn id="26" idx="4"/>
            <a:endCxn id="27" idx="0"/>
          </p:cNvCxnSpPr>
          <p:nvPr/>
        </p:nvCxnSpPr>
        <p:spPr bwMode="auto">
          <a:xfrm rot="5400000">
            <a:off x="804466" y="2871069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3352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2" name="直接连接符 32"/>
          <p:cNvCxnSpPr>
            <a:cxnSpLocks noChangeShapeType="1"/>
            <a:stCxn id="31" idx="2"/>
            <a:endCxn id="26" idx="6"/>
          </p:cNvCxnSpPr>
          <p:nvPr/>
        </p:nvCxnSpPr>
        <p:spPr bwMode="auto">
          <a:xfrm rot="10800000" flipV="1">
            <a:off x="1676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Oval 30"/>
          <p:cNvSpPr>
            <a:spLocks noChangeArrowheads="1"/>
          </p:cNvSpPr>
          <p:nvPr/>
        </p:nvSpPr>
        <p:spPr bwMode="auto">
          <a:xfrm>
            <a:off x="1066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35" name="直接连接符 34"/>
          <p:cNvCxnSpPr>
            <a:cxnSpLocks noChangeShapeType="1"/>
            <a:stCxn id="27" idx="4"/>
            <a:endCxn id="34" idx="0"/>
          </p:cNvCxnSpPr>
          <p:nvPr/>
        </p:nvCxnSpPr>
        <p:spPr bwMode="auto">
          <a:xfrm rot="5400000">
            <a:off x="841612" y="4511117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5638800" y="17594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38" name="直接连接符 32"/>
          <p:cNvCxnSpPr>
            <a:cxnSpLocks noChangeShapeType="1"/>
            <a:stCxn id="37" idx="2"/>
            <a:endCxn id="31" idx="6"/>
          </p:cNvCxnSpPr>
          <p:nvPr/>
        </p:nvCxnSpPr>
        <p:spPr bwMode="auto">
          <a:xfrm rot="10800000">
            <a:off x="3962400" y="2030885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5638800" y="342629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43" name="直接连接符 42"/>
          <p:cNvCxnSpPr>
            <a:cxnSpLocks noChangeShapeType="1"/>
            <a:stCxn id="37" idx="4"/>
            <a:endCxn id="42" idx="0"/>
          </p:cNvCxnSpPr>
          <p:nvPr/>
        </p:nvCxnSpPr>
        <p:spPr bwMode="auto">
          <a:xfrm rot="5400000">
            <a:off x="5381625" y="2864322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5638800" y="50292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45" name="直接连接符 44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5400000">
            <a:off x="5413612" y="4499211"/>
            <a:ext cx="1059977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3352800" y="343582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48" name="直接连接符 32"/>
          <p:cNvCxnSpPr>
            <a:cxnSpLocks noChangeShapeType="1"/>
            <a:stCxn id="47" idx="1"/>
            <a:endCxn id="26" idx="5"/>
          </p:cNvCxnSpPr>
          <p:nvPr/>
        </p:nvCxnSpPr>
        <p:spPr bwMode="auto">
          <a:xfrm rot="16200000" flipV="1">
            <a:off x="1869148" y="1942405"/>
            <a:ext cx="1290905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9" name="直接连接符 32"/>
          <p:cNvCxnSpPr>
            <a:cxnSpLocks noChangeShapeType="1"/>
            <a:stCxn id="37" idx="3"/>
            <a:endCxn id="47" idx="6"/>
          </p:cNvCxnSpPr>
          <p:nvPr/>
        </p:nvCxnSpPr>
        <p:spPr bwMode="auto">
          <a:xfrm rot="5400000">
            <a:off x="4103014" y="2082224"/>
            <a:ext cx="1484447" cy="1765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3352800" y="504110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3" name="直接连接符 32"/>
          <p:cNvCxnSpPr>
            <a:cxnSpLocks noChangeShapeType="1"/>
          </p:cNvCxnSpPr>
          <p:nvPr/>
        </p:nvCxnSpPr>
        <p:spPr bwMode="auto">
          <a:xfrm rot="10800000">
            <a:off x="1676400" y="5201443"/>
            <a:ext cx="1676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61603" y="290202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 rot="10800000">
            <a:off x="1828800" y="5355431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64" name="Text Box 32"/>
          <p:cNvSpPr txBox="1">
            <a:spLocks noChangeArrowheads="1"/>
          </p:cNvSpPr>
          <p:nvPr/>
        </p:nvSpPr>
        <p:spPr bwMode="auto">
          <a:xfrm>
            <a:off x="609600" y="252062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65" name="直接箭头连接符 64"/>
          <p:cNvCxnSpPr/>
          <p:nvPr/>
        </p:nvCxnSpPr>
        <p:spPr bwMode="auto">
          <a:xfrm rot="5400000">
            <a:off x="761603" y="454349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609600" y="4162102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828800" y="5076693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32"/>
          <p:cNvSpPr txBox="1">
            <a:spLocks noChangeArrowheads="1"/>
          </p:cNvSpPr>
          <p:nvPr/>
        </p:nvSpPr>
        <p:spPr bwMode="auto">
          <a:xfrm>
            <a:off x="2133600" y="4495800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(3)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2133600" y="5212599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74" name="直接箭头连接符 73"/>
          <p:cNvCxnSpPr/>
          <p:nvPr/>
        </p:nvCxnSpPr>
        <p:spPr bwMode="auto">
          <a:xfrm rot="5400000" flipH="1" flipV="1">
            <a:off x="1066800" y="446769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1447800" y="416289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79" name="直接连接符 32"/>
          <p:cNvCxnSpPr>
            <a:cxnSpLocks noChangeShapeType="1"/>
            <a:stCxn id="47" idx="2"/>
            <a:endCxn id="27" idx="6"/>
          </p:cNvCxnSpPr>
          <p:nvPr/>
        </p:nvCxnSpPr>
        <p:spPr bwMode="auto">
          <a:xfrm rot="10800000" flipV="1">
            <a:off x="1676400" y="3707285"/>
            <a:ext cx="1676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箭头连接符 82"/>
          <p:cNvCxnSpPr/>
          <p:nvPr/>
        </p:nvCxnSpPr>
        <p:spPr bwMode="auto">
          <a:xfrm>
            <a:off x="1828800" y="361428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4" name="Text Box 32"/>
          <p:cNvSpPr txBox="1">
            <a:spLocks noChangeArrowheads="1"/>
          </p:cNvSpPr>
          <p:nvPr/>
        </p:nvSpPr>
        <p:spPr bwMode="auto">
          <a:xfrm>
            <a:off x="1981200" y="3023823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(6)</a:t>
            </a:r>
          </a:p>
        </p:txBody>
      </p: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3886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A,</a:t>
            </a:r>
            <a:endParaRPr lang="en-US" altLang="zh-CN" sz="3200" baseline="-25000" dirty="0"/>
          </a:p>
        </p:txBody>
      </p:sp>
      <p:sp>
        <p:nvSpPr>
          <p:cNvPr id="87" name="Text Box 32"/>
          <p:cNvSpPr txBox="1">
            <a:spLocks noChangeArrowheads="1"/>
          </p:cNvSpPr>
          <p:nvPr/>
        </p:nvSpPr>
        <p:spPr bwMode="auto">
          <a:xfrm>
            <a:off x="4419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B,</a:t>
            </a:r>
            <a:endParaRPr lang="en-US" altLang="zh-CN" sz="3200" baseline="-25000" dirty="0"/>
          </a:p>
        </p:txBody>
      </p: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4953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C,</a:t>
            </a:r>
            <a:endParaRPr lang="en-US" altLang="zh-CN" sz="3200" baseline="-25000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5562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F,</a:t>
            </a:r>
            <a:endParaRPr lang="en-US" altLang="zh-CN" sz="3200" baseline="-25000" dirty="0"/>
          </a:p>
        </p:txBody>
      </p:sp>
      <p:sp>
        <p:nvSpPr>
          <p:cNvPr id="90" name="Text Box 32"/>
          <p:cNvSpPr txBox="1">
            <a:spLocks noChangeArrowheads="1"/>
          </p:cNvSpPr>
          <p:nvPr/>
        </p:nvSpPr>
        <p:spPr bwMode="auto">
          <a:xfrm>
            <a:off x="6096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E,</a:t>
            </a:r>
            <a:endParaRPr lang="en-US" altLang="zh-CN" sz="3200" baseline="-25000" dirty="0"/>
          </a:p>
        </p:txBody>
      </p:sp>
      <p:cxnSp>
        <p:nvCxnSpPr>
          <p:cNvPr id="91" name="直接箭头连接符 90"/>
          <p:cNvCxnSpPr/>
          <p:nvPr/>
        </p:nvCxnSpPr>
        <p:spPr bwMode="auto">
          <a:xfrm flipV="1">
            <a:off x="4114800" y="232382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4038600" y="2514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(7)</a:t>
            </a:r>
          </a:p>
        </p:txBody>
      </p:sp>
      <p:cxnSp>
        <p:nvCxnSpPr>
          <p:cNvPr id="95" name="直接箭头连接符 94"/>
          <p:cNvCxnSpPr/>
          <p:nvPr/>
        </p:nvCxnSpPr>
        <p:spPr bwMode="auto">
          <a:xfrm rot="10800000" flipV="1">
            <a:off x="4114802" y="194281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4343400" y="13716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(8)</a:t>
            </a:r>
          </a:p>
        </p:txBody>
      </p:sp>
      <p:cxnSp>
        <p:nvCxnSpPr>
          <p:cNvPr id="100" name="直接箭头连接符 99"/>
          <p:cNvCxnSpPr/>
          <p:nvPr/>
        </p:nvCxnSpPr>
        <p:spPr bwMode="auto">
          <a:xfrm flipV="1">
            <a:off x="4114800" y="213662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4267200" y="19880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(9)</a:t>
            </a:r>
          </a:p>
        </p:txBody>
      </p:sp>
      <p:cxnSp>
        <p:nvCxnSpPr>
          <p:cNvPr id="105" name="直接箭头连接符 104"/>
          <p:cNvCxnSpPr/>
          <p:nvPr/>
        </p:nvCxnSpPr>
        <p:spPr bwMode="auto">
          <a:xfrm rot="5400000">
            <a:off x="5409803" y="285603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Text Box 32"/>
          <p:cNvSpPr txBox="1">
            <a:spLocks noChangeArrowheads="1"/>
          </p:cNvSpPr>
          <p:nvPr/>
        </p:nvSpPr>
        <p:spPr bwMode="auto">
          <a:xfrm>
            <a:off x="5029200" y="2628621"/>
            <a:ext cx="83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(10)</a:t>
            </a:r>
          </a:p>
        </p:txBody>
      </p:sp>
      <p:cxnSp>
        <p:nvCxnSpPr>
          <p:cNvPr id="107" name="直接箭头连接符 106"/>
          <p:cNvCxnSpPr/>
          <p:nvPr/>
        </p:nvCxnSpPr>
        <p:spPr bwMode="auto">
          <a:xfrm rot="5400000">
            <a:off x="5409803" y="447541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8" name="Text Box 32"/>
          <p:cNvSpPr txBox="1">
            <a:spLocks noChangeArrowheads="1"/>
          </p:cNvSpPr>
          <p:nvPr/>
        </p:nvSpPr>
        <p:spPr bwMode="auto">
          <a:xfrm>
            <a:off x="5029200" y="4248009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(11)</a:t>
            </a:r>
          </a:p>
        </p:txBody>
      </p:sp>
      <p:sp>
        <p:nvSpPr>
          <p:cNvPr id="54" name="Text Box 32"/>
          <p:cNvSpPr txBox="1">
            <a:spLocks noChangeArrowheads="1"/>
          </p:cNvSpPr>
          <p:nvPr/>
        </p:nvSpPr>
        <p:spPr bwMode="auto">
          <a:xfrm>
            <a:off x="66294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G,</a:t>
            </a:r>
            <a:endParaRPr lang="en-US" altLang="zh-CN" sz="3200" baseline="-25000" dirty="0"/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72390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D,</a:t>
            </a:r>
            <a:endParaRPr lang="en-US" altLang="zh-CN" sz="3200" baseline="-25000" dirty="0"/>
          </a:p>
        </p:txBody>
      </p:sp>
      <p:sp>
        <p:nvSpPr>
          <p:cNvPr id="62" name="Text Box 32"/>
          <p:cNvSpPr txBox="1">
            <a:spLocks noChangeArrowheads="1"/>
          </p:cNvSpPr>
          <p:nvPr/>
        </p:nvSpPr>
        <p:spPr bwMode="auto">
          <a:xfrm>
            <a:off x="78486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H,</a:t>
            </a:r>
            <a:endParaRPr lang="en-US" altLang="zh-CN" sz="3200" baseline="-250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8458200" y="1033339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I</a:t>
            </a:r>
            <a:endParaRPr lang="en-US" altLang="zh-CN" sz="3200" baseline="-25000" dirty="0"/>
          </a:p>
        </p:txBody>
      </p:sp>
      <p:cxnSp>
        <p:nvCxnSpPr>
          <p:cNvPr id="69" name="直接箭头连接符 68"/>
          <p:cNvCxnSpPr/>
          <p:nvPr/>
        </p:nvCxnSpPr>
        <p:spPr bwMode="auto">
          <a:xfrm rot="5400000" flipH="1" flipV="1">
            <a:off x="5562600" y="4497901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0" name="Text Box 32"/>
          <p:cNvSpPr txBox="1">
            <a:spLocks noChangeArrowheads="1"/>
          </p:cNvSpPr>
          <p:nvPr/>
        </p:nvSpPr>
        <p:spPr bwMode="auto">
          <a:xfrm>
            <a:off x="5943600" y="4116901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(12)</a:t>
            </a:r>
          </a:p>
        </p:txBody>
      </p:sp>
      <p:cxnSp>
        <p:nvCxnSpPr>
          <p:cNvPr id="71" name="直接箭头连接符 70"/>
          <p:cNvCxnSpPr/>
          <p:nvPr/>
        </p:nvCxnSpPr>
        <p:spPr bwMode="auto">
          <a:xfrm rot="5400000" flipH="1" flipV="1">
            <a:off x="5563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5943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(13)</a:t>
            </a:r>
          </a:p>
        </p:txBody>
      </p:sp>
      <p:cxnSp>
        <p:nvCxnSpPr>
          <p:cNvPr id="76" name="直接箭头连接符 75"/>
          <p:cNvCxnSpPr/>
          <p:nvPr/>
        </p:nvCxnSpPr>
        <p:spPr bwMode="auto">
          <a:xfrm rot="10800000" flipV="1">
            <a:off x="4191000" y="247622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4343400" y="3238221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(14)</a:t>
            </a:r>
          </a:p>
        </p:txBody>
      </p:sp>
      <p:cxnSp>
        <p:nvCxnSpPr>
          <p:cNvPr id="81" name="直接箭头连接符 80"/>
          <p:cNvCxnSpPr/>
          <p:nvPr/>
        </p:nvCxnSpPr>
        <p:spPr bwMode="auto">
          <a:xfrm rot="10800000">
            <a:off x="1828801" y="381682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2057400" y="3664422"/>
            <a:ext cx="8382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(15)</a:t>
            </a: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 flipH="1" flipV="1">
            <a:off x="991394" y="285642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1371600" y="2475427"/>
            <a:ext cx="9144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(16)</a:t>
            </a:r>
          </a:p>
        </p:txBody>
      </p:sp>
      <p:sp>
        <p:nvSpPr>
          <p:cNvPr id="103" name="Rectangle 12"/>
          <p:cNvSpPr txBox="1">
            <a:spLocks noChangeArrowheads="1"/>
          </p:cNvSpPr>
          <p:nvPr/>
        </p:nvSpPr>
        <p:spPr bwMode="auto">
          <a:xfrm>
            <a:off x="381000" y="5776998"/>
            <a:ext cx="8763000" cy="609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 顶点表已定，出发点已定，则深度优先序列唯一；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/>
        </p:nvGraphicFramePr>
        <p:xfrm>
          <a:off x="6934200" y="2119398"/>
          <a:ext cx="18288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6934200" y="47350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A</a:t>
            </a:r>
            <a:endParaRPr lang="en-US" altLang="zh-CN" sz="3200" baseline="-250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6934200" y="4201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B</a:t>
            </a:r>
            <a:endParaRPr lang="en-US" altLang="zh-CN" sz="3200" baseline="-25000" dirty="0"/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69342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C</a:t>
            </a:r>
            <a:endParaRPr lang="en-US" altLang="zh-CN" sz="3200" baseline="-25000" dirty="0"/>
          </a:p>
        </p:txBody>
      </p:sp>
      <p:sp>
        <p:nvSpPr>
          <p:cNvPr id="98" name="Text Box 32"/>
          <p:cNvSpPr txBox="1">
            <a:spLocks noChangeArrowheads="1"/>
          </p:cNvSpPr>
          <p:nvPr/>
        </p:nvSpPr>
        <p:spPr bwMode="auto">
          <a:xfrm>
            <a:off x="6934200" y="31348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F</a:t>
            </a:r>
            <a:endParaRPr lang="en-US" altLang="zh-CN" sz="3200" baseline="-25000" dirty="0"/>
          </a:p>
        </p:txBody>
      </p:sp>
      <p:sp>
        <p:nvSpPr>
          <p:cNvPr id="102" name="Text Box 32"/>
          <p:cNvSpPr txBox="1">
            <a:spLocks noChangeArrowheads="1"/>
          </p:cNvSpPr>
          <p:nvPr/>
        </p:nvSpPr>
        <p:spPr bwMode="auto">
          <a:xfrm>
            <a:off x="7467600" y="3668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E</a:t>
            </a:r>
            <a:endParaRPr lang="en-US" altLang="zh-CN" sz="3200" baseline="-25000" dirty="0"/>
          </a:p>
        </p:txBody>
      </p:sp>
      <p:sp>
        <p:nvSpPr>
          <p:cNvPr id="104" name="Text Box 32"/>
          <p:cNvSpPr txBox="1">
            <a:spLocks noChangeArrowheads="1"/>
          </p:cNvSpPr>
          <p:nvPr/>
        </p:nvSpPr>
        <p:spPr bwMode="auto">
          <a:xfrm>
            <a:off x="7467600" y="315964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G</a:t>
            </a:r>
            <a:endParaRPr lang="en-US" altLang="zh-CN" sz="3200" baseline="-25000" dirty="0"/>
          </a:p>
        </p:txBody>
      </p:sp>
      <p:sp>
        <p:nvSpPr>
          <p:cNvPr id="109" name="Text Box 32"/>
          <p:cNvSpPr txBox="1">
            <a:spLocks noChangeArrowheads="1"/>
          </p:cNvSpPr>
          <p:nvPr/>
        </p:nvSpPr>
        <p:spPr bwMode="auto">
          <a:xfrm>
            <a:off x="7467600" y="26776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D</a:t>
            </a:r>
            <a:endParaRPr lang="en-US" altLang="zh-CN" sz="3200" baseline="-25000" dirty="0"/>
          </a:p>
        </p:txBody>
      </p:sp>
      <p:sp>
        <p:nvSpPr>
          <p:cNvPr id="110" name="Text Box 32"/>
          <p:cNvSpPr txBox="1">
            <a:spLocks noChangeArrowheads="1"/>
          </p:cNvSpPr>
          <p:nvPr/>
        </p:nvSpPr>
        <p:spPr bwMode="auto">
          <a:xfrm>
            <a:off x="8001000" y="2652798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H</a:t>
            </a:r>
            <a:endParaRPr lang="en-US" altLang="zh-CN" sz="3200" baseline="-250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8077200" y="2144223"/>
            <a:ext cx="533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dirty="0"/>
              <a:t>I</a:t>
            </a:r>
            <a:endParaRPr lang="en-US" altLang="zh-CN" sz="32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68" grpId="0"/>
      <p:bldP spid="73" grpId="0"/>
      <p:bldP spid="75" grpId="0"/>
      <p:bldP spid="84" grpId="0"/>
      <p:bldP spid="86" grpId="0"/>
      <p:bldP spid="87" grpId="0"/>
      <p:bldP spid="88" grpId="0"/>
      <p:bldP spid="89" grpId="0"/>
      <p:bldP spid="90" grpId="0"/>
      <p:bldP spid="92" grpId="0"/>
      <p:bldP spid="96" grpId="0"/>
      <p:bldP spid="101" grpId="0"/>
      <p:bldP spid="106" grpId="0"/>
      <p:bldP spid="108" grpId="0"/>
      <p:bldP spid="54" grpId="0"/>
      <p:bldP spid="60" grpId="0"/>
      <p:bldP spid="62" grpId="0"/>
      <p:bldP spid="63" grpId="0"/>
      <p:bldP spid="70" grpId="0"/>
      <p:bldP spid="72" grpId="0"/>
      <p:bldP spid="77" grpId="0"/>
      <p:bldP spid="82" grpId="0"/>
      <p:bldP spid="97" grpId="0"/>
      <p:bldP spid="103" grpId="0" animBg="1"/>
      <p:bldP spid="80" grpId="0"/>
      <p:bldP spid="80" grpId="1"/>
      <p:bldP spid="85" grpId="0"/>
      <p:bldP spid="85" grpId="1"/>
      <p:bldP spid="93" grpId="0"/>
      <p:bldP spid="93" grpId="1"/>
      <p:bldP spid="98" grpId="0"/>
      <p:bldP spid="98" grpId="1"/>
      <p:bldP spid="102" grpId="0"/>
      <p:bldP spid="102" grpId="1"/>
      <p:bldP spid="104" grpId="0"/>
      <p:bldP spid="104" grpId="1"/>
      <p:bldP spid="109" grpId="0"/>
      <p:bldP spid="109" grpId="1"/>
      <p:bldP spid="110" grpId="0"/>
      <p:bldP spid="110" grpId="1"/>
      <p:bldP spid="111" grpId="0"/>
      <p:bldP spid="111" grpId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已知，顶点表</a:t>
            </a:r>
            <a:r>
              <a:rPr lang="en-US" altLang="zh-CN" sz="3200" kern="0" dirty="0">
                <a:latin typeface="+mn-lt"/>
              </a:rPr>
              <a:t>: ABCDEFG</a:t>
            </a:r>
          </a:p>
          <a:p>
            <a:pPr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-- </a:t>
            </a:r>
            <a:r>
              <a:rPr lang="zh-CN" altLang="en-US" sz="3200" kern="0" dirty="0"/>
              <a:t>从</a:t>
            </a:r>
            <a:r>
              <a:rPr lang="en-US" altLang="zh-CN" sz="3200" kern="0" dirty="0"/>
              <a:t>A</a:t>
            </a:r>
            <a:r>
              <a:rPr lang="zh-CN" altLang="en-US" sz="3200" kern="0" dirty="0"/>
              <a:t>出发的深度优先序列</a:t>
            </a:r>
            <a:r>
              <a:rPr lang="en-US" altLang="zh-CN" sz="3200" kern="0" dirty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90600" y="1981200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2057400" y="199548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2057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200400" y="320833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90600" y="3198812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600200" y="2252663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519229" y="2517401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2027238" y="2873374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667000" y="3479800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600200" y="3470275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200400" y="1981200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512085" y="2510257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667000" y="2252662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200400" y="43338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213894" y="4042568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562885" y="3686595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643477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643474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895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643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96200" y="16002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642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6763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09798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7431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276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8436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49875" y="44195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952998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462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09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08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2996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7444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7444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29548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7431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743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05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3527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3527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5632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3515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351519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1386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8861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8849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05410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49529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495171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163094" y="2866231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673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20877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20877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631289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19598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19598"/>
            <a:ext cx="533400" cy="457200"/>
          </a:xfrm>
          <a:prstGeom prst="rect">
            <a:avLst/>
          </a:prstGeom>
          <a:solidFill>
            <a:srgbClr val="003399"/>
          </a:solidFill>
          <a:ln w="19050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3340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867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400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70104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543800" y="990600"/>
            <a:ext cx="60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G,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8077200" y="990600"/>
            <a:ext cx="533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F,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34400" y="990600"/>
            <a:ext cx="381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B</a:t>
            </a:r>
          </a:p>
        </p:txBody>
      </p:sp>
      <p:sp>
        <p:nvSpPr>
          <p:cNvPr id="75" name="Rectangle 12"/>
          <p:cNvSpPr txBox="1">
            <a:spLocks noChangeArrowheads="1"/>
          </p:cNvSpPr>
          <p:nvPr/>
        </p:nvSpPr>
        <p:spPr bwMode="auto">
          <a:xfrm>
            <a:off x="304800" y="5562600"/>
            <a:ext cx="8839200" cy="11430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1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已知顶点表：</a:t>
            </a:r>
            <a:r>
              <a:rPr lang="en-US" altLang="zh-CN" sz="3200" kern="0" dirty="0">
                <a:latin typeface="+mn-lt"/>
              </a:rPr>
              <a:t>EFG</a:t>
            </a:r>
            <a:r>
              <a:rPr lang="en-US" altLang="zh-CN" sz="3200" kern="0" dirty="0"/>
              <a:t>CD</a:t>
            </a:r>
            <a:r>
              <a:rPr lang="en-US" altLang="zh-CN" sz="3200" kern="0" dirty="0">
                <a:latin typeface="+mn-lt"/>
              </a:rPr>
              <a:t>BA</a:t>
            </a:r>
          </a:p>
          <a:p>
            <a:pPr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从</a:t>
            </a:r>
            <a:r>
              <a:rPr lang="en-US" altLang="zh-CN" sz="3200" kern="0" dirty="0">
                <a:latin typeface="+mn-lt"/>
              </a:rPr>
              <a:t>E</a:t>
            </a:r>
            <a:r>
              <a:rPr lang="zh-CN" altLang="en-US" sz="3200" kern="0" dirty="0">
                <a:latin typeface="+mn-lt"/>
              </a:rPr>
              <a:t>出发的深度优先序列</a:t>
            </a:r>
            <a:r>
              <a:rPr lang="en-US" altLang="zh-CN" sz="3200" kern="0" dirty="0">
                <a:latin typeface="+mn-lt"/>
              </a:rPr>
              <a:t>:</a:t>
            </a:r>
          </a:p>
        </p:txBody>
      </p:sp>
      <p:sp>
        <p:nvSpPr>
          <p:cNvPr id="77" name="Rectangle 12"/>
          <p:cNvSpPr txBox="1">
            <a:spLocks noChangeArrowheads="1"/>
          </p:cNvSpPr>
          <p:nvPr/>
        </p:nvSpPr>
        <p:spPr bwMode="auto">
          <a:xfrm>
            <a:off x="5334000" y="60198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5" grpId="0" animBg="1"/>
      <p:bldP spid="7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685800" y="1447800"/>
            <a:ext cx="7772400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600" kern="0" dirty="0">
                <a:solidFill>
                  <a:srgbClr val="0000CC"/>
                </a:solidFill>
                <a:latin typeface="+mn-lt"/>
              </a:rPr>
              <a:t>深度优先遍历</a:t>
            </a:r>
            <a:r>
              <a:rPr lang="en-US" altLang="zh-CN" sz="3600" kern="0" dirty="0">
                <a:latin typeface="+mn-lt"/>
              </a:rPr>
              <a:t>(</a:t>
            </a:r>
            <a:r>
              <a:rPr lang="zh-CN" altLang="en-US" sz="3600" kern="0" dirty="0">
                <a:latin typeface="+mn-lt"/>
              </a:rPr>
              <a:t>搜索、周游</a:t>
            </a:r>
            <a:r>
              <a:rPr lang="en-US" altLang="zh-CN" sz="3600" kern="0" dirty="0">
                <a:latin typeface="+mn-lt"/>
              </a:rPr>
              <a:t>)</a:t>
            </a:r>
          </a:p>
          <a:p>
            <a:pPr marL="342900" lvl="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600" kern="0" dirty="0">
                <a:latin typeface="+mn-lt"/>
              </a:rPr>
              <a:t>   Depth-First Search (DFS)</a:t>
            </a:r>
          </a:p>
          <a:p>
            <a:pPr>
              <a:lnSpc>
                <a:spcPct val="140000"/>
              </a:lnSpc>
              <a:spcBef>
                <a:spcPts val="2400"/>
              </a:spcBef>
              <a:buFont typeface="Arial" pitchFamily="34" charset="0"/>
              <a:buChar char="•"/>
            </a:pPr>
            <a:r>
              <a:rPr lang="zh-CN" altLang="en-US" sz="3600" dirty="0">
                <a:solidFill>
                  <a:srgbClr val="0000CC"/>
                </a:solidFill>
              </a:rPr>
              <a:t> 广度优先遍历</a:t>
            </a:r>
            <a:r>
              <a:rPr lang="en-US" altLang="zh-CN" sz="3600" kern="0" dirty="0"/>
              <a:t>(</a:t>
            </a:r>
            <a:r>
              <a:rPr lang="zh-CN" altLang="en-US" sz="3600" kern="0" dirty="0"/>
              <a:t>搜索、周游</a:t>
            </a:r>
            <a:r>
              <a:rPr lang="en-US" altLang="zh-CN" sz="3600" kern="0" dirty="0"/>
              <a:t>)</a:t>
            </a:r>
          </a:p>
          <a:p>
            <a:pPr lvl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518E"/>
                </a:solidFill>
              </a:rPr>
              <a:t>   </a:t>
            </a:r>
            <a:r>
              <a:rPr lang="en-US" altLang="zh-CN" sz="3600" kern="0" dirty="0"/>
              <a:t>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广度优先遍历 </a:t>
            </a:r>
            <a:r>
              <a:rPr lang="en-US" altLang="zh-CN" dirty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基本思路：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AutoNum type="arabicParenBoth"/>
              <a:defRPr/>
            </a:pPr>
            <a:r>
              <a:rPr lang="zh-CN" altLang="en-US" sz="3000" kern="0" dirty="0">
                <a:latin typeface="+mn-lt"/>
              </a:rPr>
              <a:t> 访问出发点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；</a:t>
            </a:r>
            <a:endParaRPr lang="en-US" altLang="zh-CN" sz="3000" kern="0" dirty="0">
              <a:latin typeface="+mn-lt"/>
            </a:endParaRPr>
          </a:p>
          <a:p>
            <a:pPr marL="586350" lvl="0" indent="-514350">
              <a:lnSpc>
                <a:spcPct val="120000"/>
              </a:lnSpc>
              <a:spcBef>
                <a:spcPts val="600"/>
              </a:spcBef>
              <a:buAutoNum type="arabicParenBoth"/>
              <a:defRPr/>
            </a:pPr>
            <a:r>
              <a:rPr lang="zh-CN" altLang="en-US" sz="3000" kern="0" dirty="0">
                <a:latin typeface="+mn-lt"/>
              </a:rPr>
              <a:t> 依次访问</a:t>
            </a:r>
            <a:r>
              <a:rPr lang="en-US" altLang="zh-CN" sz="3000" kern="0" dirty="0">
                <a:latin typeface="+mn-lt"/>
              </a:rPr>
              <a:t>v</a:t>
            </a:r>
            <a:r>
              <a:rPr lang="zh-CN" altLang="en-US" sz="3000" kern="0" dirty="0">
                <a:latin typeface="+mn-lt"/>
              </a:rPr>
              <a:t>的、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所有未被访问过的</a:t>
            </a:r>
            <a:r>
              <a:rPr lang="zh-CN" altLang="en-US" sz="3000" kern="0" dirty="0">
                <a:latin typeface="+mn-lt"/>
              </a:rPr>
              <a:t>邻接点</a:t>
            </a:r>
            <a:endParaRPr lang="en-US" altLang="zh-CN" sz="3000" kern="0" dirty="0">
              <a:latin typeface="+mn-lt"/>
            </a:endParaRPr>
          </a:p>
          <a:p>
            <a:pPr marL="586350" lvl="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en-US" altLang="zh-CN" sz="3200" kern="0" dirty="0">
                <a:latin typeface="+mn-lt"/>
              </a:rPr>
              <a:t>{</a:t>
            </a:r>
            <a:r>
              <a:rPr lang="en-US" altLang="zh-CN" sz="4000" kern="0" dirty="0">
                <a:latin typeface="+mn-lt"/>
              </a:rPr>
              <a:t>w</a:t>
            </a:r>
            <a:r>
              <a:rPr lang="en-US" altLang="zh-CN" sz="4000" b="1" kern="0" baseline="-25000" dirty="0">
                <a:latin typeface="+mn-lt"/>
              </a:rPr>
              <a:t>1</a:t>
            </a:r>
            <a:r>
              <a:rPr lang="en-US" altLang="zh-CN" sz="4000" kern="0" dirty="0">
                <a:latin typeface="+mn-lt"/>
              </a:rPr>
              <a:t>, w</a:t>
            </a:r>
            <a:r>
              <a:rPr lang="en-US" altLang="zh-CN" sz="4000" b="1" kern="0" baseline="-25000" dirty="0">
                <a:latin typeface="+mn-lt"/>
              </a:rPr>
              <a:t>2</a:t>
            </a:r>
            <a:r>
              <a:rPr lang="en-US" altLang="zh-CN" sz="4000" kern="0" dirty="0">
                <a:latin typeface="+mn-lt"/>
              </a:rPr>
              <a:t>, …, </a:t>
            </a:r>
            <a:r>
              <a:rPr lang="en-US" altLang="zh-CN" sz="4000" kern="0" dirty="0" err="1">
                <a:latin typeface="+mn-lt"/>
              </a:rPr>
              <a:t>w</a:t>
            </a:r>
            <a:r>
              <a:rPr lang="en-US" altLang="zh-CN" sz="4000" b="1" kern="0" baseline="-25000" dirty="0" err="1">
                <a:latin typeface="+mn-lt"/>
              </a:rPr>
              <a:t>j</a:t>
            </a:r>
            <a:r>
              <a:rPr lang="en-US" altLang="zh-CN" sz="3200" kern="0" dirty="0">
                <a:latin typeface="+mn-lt"/>
              </a:rPr>
              <a:t>}</a:t>
            </a:r>
            <a:r>
              <a:rPr lang="zh-CN" altLang="en-US" sz="3200" kern="0" dirty="0">
                <a:latin typeface="+mn-lt"/>
              </a:rPr>
              <a:t>；</a:t>
            </a:r>
            <a:endParaRPr lang="en-US" altLang="zh-CN" sz="3200" kern="0" dirty="0">
              <a:latin typeface="+mn-lt"/>
            </a:endParaRPr>
          </a:p>
          <a:p>
            <a:pPr marL="586350" lvl="0" indent="-51435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(3) </a:t>
            </a:r>
            <a:r>
              <a:rPr lang="zh-CN" altLang="en-US" sz="3000" kern="0" dirty="0">
                <a:latin typeface="+mn-lt"/>
              </a:rPr>
              <a:t>依次访问与</a:t>
            </a:r>
            <a:r>
              <a:rPr lang="en-US" altLang="zh-CN" sz="3200" kern="0" dirty="0"/>
              <a:t>{</a:t>
            </a:r>
            <a:r>
              <a:rPr lang="en-US" altLang="zh-CN" sz="4000" kern="0" dirty="0"/>
              <a:t>w</a:t>
            </a:r>
            <a:r>
              <a:rPr lang="en-US" altLang="zh-CN" sz="4000" b="1" kern="0" baseline="-25000" dirty="0">
                <a:latin typeface="+mn-lt"/>
              </a:rPr>
              <a:t>1</a:t>
            </a:r>
            <a:r>
              <a:rPr lang="en-US" altLang="zh-CN" sz="4000" kern="0" dirty="0"/>
              <a:t>, w</a:t>
            </a:r>
            <a:r>
              <a:rPr lang="en-US" altLang="zh-CN" sz="4000" b="1" kern="0" baseline="-25000" dirty="0">
                <a:latin typeface="+mn-lt"/>
              </a:rPr>
              <a:t>2</a:t>
            </a:r>
            <a:r>
              <a:rPr lang="en-US" altLang="zh-CN" sz="4000" kern="0" dirty="0"/>
              <a:t>, …, </a:t>
            </a:r>
            <a:r>
              <a:rPr lang="en-US" altLang="zh-CN" sz="4000" kern="0" dirty="0" err="1"/>
              <a:t>w</a:t>
            </a:r>
            <a:r>
              <a:rPr lang="en-US" altLang="zh-CN" sz="4000" b="1" kern="0" baseline="-25000" dirty="0" err="1">
                <a:latin typeface="+mn-lt"/>
              </a:rPr>
              <a:t>j</a:t>
            </a:r>
            <a:r>
              <a:rPr lang="en-US" altLang="zh-CN" sz="3200" kern="0" dirty="0"/>
              <a:t>}</a:t>
            </a:r>
            <a:r>
              <a:rPr lang="zh-CN" altLang="en-US" sz="3200" kern="0" dirty="0"/>
              <a:t>邻接的、</a:t>
            </a:r>
            <a:endParaRPr lang="en-US" altLang="zh-CN" sz="3200" kern="0" dirty="0"/>
          </a:p>
          <a:p>
            <a:pPr marL="586350" lvl="0" indent="-51435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zh-CN" altLang="en-US" sz="3000" kern="0" dirty="0"/>
              <a:t>     所有未被访问的顶点；</a:t>
            </a:r>
            <a:endParaRPr lang="en-US" altLang="zh-CN" sz="3000" kern="0" dirty="0"/>
          </a:p>
          <a:p>
            <a:pPr marL="586350" indent="-51435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/>
              <a:t>      </a:t>
            </a:r>
            <a:r>
              <a:rPr lang="en-US" altLang="zh-CN" sz="3200" kern="0" dirty="0"/>
              <a:t>{</a:t>
            </a:r>
            <a:r>
              <a:rPr lang="en-US" altLang="zh-CN" sz="4000" kern="0" dirty="0">
                <a:solidFill>
                  <a:srgbClr val="0000CC"/>
                </a:solidFill>
              </a:rPr>
              <a:t>w</a:t>
            </a:r>
            <a:r>
              <a:rPr lang="en-US" altLang="zh-CN" sz="4000" b="1" kern="0" baseline="-25000" dirty="0">
                <a:solidFill>
                  <a:srgbClr val="0000CC"/>
                </a:solidFill>
              </a:rPr>
              <a:t>11</a:t>
            </a:r>
            <a:r>
              <a:rPr lang="en-US" altLang="zh-CN" sz="4000" kern="0" dirty="0">
                <a:solidFill>
                  <a:srgbClr val="0000CC"/>
                </a:solidFill>
              </a:rPr>
              <a:t>, … w</a:t>
            </a:r>
            <a:r>
              <a:rPr lang="en-US" altLang="zh-CN" sz="4000" b="1" kern="0" baseline="-25000" dirty="0">
                <a:solidFill>
                  <a:srgbClr val="0000CC"/>
                </a:solidFill>
              </a:rPr>
              <a:t>1k</a:t>
            </a:r>
            <a:r>
              <a:rPr lang="en-US" altLang="zh-CN" sz="4000" kern="0" dirty="0">
                <a:solidFill>
                  <a:srgbClr val="0000CC"/>
                </a:solidFill>
              </a:rPr>
              <a:t>, </a:t>
            </a:r>
            <a:r>
              <a:rPr lang="en-US" altLang="zh-CN" sz="4000" kern="0" dirty="0"/>
              <a:t>………, </a:t>
            </a:r>
            <a:r>
              <a:rPr lang="en-US" altLang="zh-CN" sz="4000" kern="0" dirty="0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>
                <a:solidFill>
                  <a:srgbClr val="C00000"/>
                </a:solidFill>
              </a:rPr>
              <a:t>j1</a:t>
            </a:r>
            <a:r>
              <a:rPr lang="en-US" altLang="zh-CN" sz="4000" kern="0" dirty="0">
                <a:solidFill>
                  <a:srgbClr val="C00000"/>
                </a:solidFill>
              </a:rPr>
              <a:t>,….</a:t>
            </a:r>
            <a:r>
              <a:rPr lang="en-US" altLang="zh-CN" sz="4000" kern="0" dirty="0" err="1">
                <a:solidFill>
                  <a:srgbClr val="C00000"/>
                </a:solidFill>
              </a:rPr>
              <a:t>w</a:t>
            </a:r>
            <a:r>
              <a:rPr lang="en-US" altLang="zh-CN" sz="4000" b="1" kern="0" baseline="-25000" dirty="0" err="1">
                <a:solidFill>
                  <a:srgbClr val="C00000"/>
                </a:solidFill>
              </a:rPr>
              <a:t>js</a:t>
            </a:r>
            <a:r>
              <a:rPr lang="en-US" altLang="zh-CN" sz="3200" kern="0" dirty="0"/>
              <a:t>}</a:t>
            </a:r>
            <a:endParaRPr lang="en-US" altLang="zh-CN" sz="3000" kern="0" dirty="0"/>
          </a:p>
          <a:p>
            <a:pPr marL="586350" lvl="0" indent="-514350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573200" y="30852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9542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7" idx="0"/>
          </p:cNvCxnSpPr>
          <p:nvPr/>
        </p:nvCxnSpPr>
        <p:spPr bwMode="auto">
          <a:xfrm rot="16200000" flipH="1">
            <a:off x="8281791" y="2666390"/>
            <a:ext cx="484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6" idx="3"/>
            <a:endCxn id="5" idx="0"/>
          </p:cNvCxnSpPr>
          <p:nvPr/>
        </p:nvCxnSpPr>
        <p:spPr bwMode="auto">
          <a:xfrm rot="5400000">
            <a:off x="7665864" y="2723128"/>
            <a:ext cx="521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6553200" y="301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3" name="直接连接符 28"/>
          <p:cNvCxnSpPr>
            <a:cxnSpLocks noChangeShapeType="1"/>
            <a:stCxn id="5" idx="2"/>
            <a:endCxn id="12" idx="6"/>
          </p:cNvCxnSpPr>
          <p:nvPr/>
        </p:nvCxnSpPr>
        <p:spPr bwMode="auto">
          <a:xfrm rot="10800000">
            <a:off x="7057200" y="3270600"/>
            <a:ext cx="516000" cy="666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99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5" name="直接连接符 28"/>
          <p:cNvCxnSpPr>
            <a:cxnSpLocks noChangeShapeType="1"/>
            <a:stCxn id="5" idx="5"/>
            <a:endCxn id="14" idx="0"/>
          </p:cNvCxnSpPr>
          <p:nvPr/>
        </p:nvCxnSpPr>
        <p:spPr bwMode="auto">
          <a:xfrm rot="16200000" flipH="1">
            <a:off x="7866628" y="3652227"/>
            <a:ext cx="4763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17"/>
          <p:cNvCxnSpPr>
            <a:cxnSpLocks noChangeShapeType="1"/>
            <a:stCxn id="7" idx="2"/>
            <a:endCxn id="5" idx="6"/>
          </p:cNvCxnSpPr>
          <p:nvPr/>
        </p:nvCxnSpPr>
        <p:spPr bwMode="auto">
          <a:xfrm rot="10800000" flipV="1">
            <a:off x="8077200" y="33000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直接连接符 28"/>
          <p:cNvCxnSpPr>
            <a:cxnSpLocks noChangeShapeType="1"/>
            <a:stCxn id="14" idx="4"/>
            <a:endCxn id="27" idx="0"/>
          </p:cNvCxnSpPr>
          <p:nvPr/>
        </p:nvCxnSpPr>
        <p:spPr bwMode="auto">
          <a:xfrm rot="16200000" flipH="1">
            <a:off x="8229600" y="4472400"/>
            <a:ext cx="304800" cy="351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矩形 34"/>
          <p:cNvSpPr/>
          <p:nvPr/>
        </p:nvSpPr>
        <p:spPr>
          <a:xfrm>
            <a:off x="1828800" y="5562600"/>
            <a:ext cx="7315200" cy="669414"/>
          </a:xfrm>
          <a:prstGeom prst="rect">
            <a:avLst/>
          </a:prstGeom>
          <a:solidFill>
            <a:srgbClr val="B9FFB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广度优先序列：</a:t>
            </a:r>
            <a:endParaRPr lang="zh-CN" altLang="en-US" sz="3000" dirty="0"/>
          </a:p>
        </p:txBody>
      </p:sp>
      <p:sp>
        <p:nvSpPr>
          <p:cNvPr id="27" name="Oval 30"/>
          <p:cNvSpPr>
            <a:spLocks noChangeArrowheads="1"/>
          </p:cNvSpPr>
          <p:nvPr/>
        </p:nvSpPr>
        <p:spPr bwMode="auto">
          <a:xfrm>
            <a:off x="8305800" y="480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sp>
        <p:nvSpPr>
          <p:cNvPr id="19" name="矩形 18"/>
          <p:cNvSpPr/>
          <p:nvPr/>
        </p:nvSpPr>
        <p:spPr>
          <a:xfrm>
            <a:off x="4572000" y="5580727"/>
            <a:ext cx="579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A,</a:t>
            </a:r>
            <a:endParaRPr lang="zh-CN" altLang="en-US" sz="3600" dirty="0"/>
          </a:p>
        </p:txBody>
      </p:sp>
      <p:sp>
        <p:nvSpPr>
          <p:cNvPr id="20" name="矩形 19"/>
          <p:cNvSpPr/>
          <p:nvPr/>
        </p:nvSpPr>
        <p:spPr>
          <a:xfrm>
            <a:off x="5155634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B, </a:t>
            </a:r>
            <a:endParaRPr lang="zh-CN" altLang="en-US" sz="3600" dirty="0"/>
          </a:p>
        </p:txBody>
      </p:sp>
      <p:sp>
        <p:nvSpPr>
          <p:cNvPr id="21" name="矩形 20"/>
          <p:cNvSpPr/>
          <p:nvPr/>
        </p:nvSpPr>
        <p:spPr>
          <a:xfrm>
            <a:off x="6449877" y="5580727"/>
            <a:ext cx="714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D, </a:t>
            </a:r>
            <a:endParaRPr lang="zh-CN" altLang="en-US" sz="3600" dirty="0"/>
          </a:p>
        </p:txBody>
      </p:sp>
      <p:sp>
        <p:nvSpPr>
          <p:cNvPr id="22" name="矩形 21"/>
          <p:cNvSpPr/>
          <p:nvPr/>
        </p:nvSpPr>
        <p:spPr>
          <a:xfrm>
            <a:off x="7132048" y="5580727"/>
            <a:ext cx="6923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E, </a:t>
            </a:r>
            <a:endParaRPr lang="zh-CN" altLang="en-US" sz="3600" dirty="0"/>
          </a:p>
        </p:txBody>
      </p:sp>
      <p:sp>
        <p:nvSpPr>
          <p:cNvPr id="23" name="矩形 22"/>
          <p:cNvSpPr/>
          <p:nvPr/>
        </p:nvSpPr>
        <p:spPr>
          <a:xfrm>
            <a:off x="7824974" y="5580727"/>
            <a:ext cx="5570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F </a:t>
            </a:r>
            <a:endParaRPr lang="zh-CN" altLang="en-US" sz="3600" dirty="0"/>
          </a:p>
        </p:txBody>
      </p:sp>
      <p:sp>
        <p:nvSpPr>
          <p:cNvPr id="24" name="矩形 23"/>
          <p:cNvSpPr/>
          <p:nvPr/>
        </p:nvSpPr>
        <p:spPr>
          <a:xfrm>
            <a:off x="5810257" y="5602069"/>
            <a:ext cx="601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600" kern="0" dirty="0">
                <a:solidFill>
                  <a:srgbClr val="003399"/>
                </a:solidFill>
              </a:rPr>
              <a:t>C,</a:t>
            </a:r>
            <a:endParaRPr lang="zh-CN" altLang="en-US" sz="36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90600" y="5791200"/>
            <a:ext cx="7315200" cy="669414"/>
          </a:xfrm>
          <a:prstGeom prst="rect">
            <a:avLst/>
          </a:prstGeom>
          <a:solidFill>
            <a:srgbClr val="FFCC99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广度优先序列：</a:t>
            </a:r>
            <a:endParaRPr lang="zh-CN" altLang="en-US" sz="3000" dirty="0"/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81000" y="1552769"/>
            <a:ext cx="8763000" cy="35561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zh-CN" altLang="en-US" sz="3000" dirty="0"/>
              <a:t> 访问出发点</a:t>
            </a:r>
            <a:r>
              <a:rPr lang="en-US" altLang="zh-CN" sz="3000" dirty="0"/>
              <a:t>v</a:t>
            </a:r>
            <a:r>
              <a:rPr lang="zh-CN" altLang="en-US" sz="3000" dirty="0"/>
              <a:t>，</a:t>
            </a:r>
            <a:r>
              <a:rPr lang="en-US" altLang="zh-CN" sz="3000" dirty="0"/>
              <a:t>v</a:t>
            </a:r>
            <a:r>
              <a:rPr lang="zh-CN" altLang="en-US" sz="3000" dirty="0"/>
              <a:t>进队；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AutoNum type="arabicParenBoth"/>
            </a:pPr>
            <a:r>
              <a:rPr lang="zh-CN" altLang="en-US" sz="3000" dirty="0"/>
              <a:t> 当队不空，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依次访问队头的、未被访问的邻接点，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并且，</a:t>
            </a:r>
            <a:r>
              <a:rPr lang="zh-CN" altLang="en-US" sz="3000" dirty="0">
                <a:solidFill>
                  <a:srgbClr val="0000CC"/>
                </a:solidFill>
              </a:rPr>
              <a:t>边访问边进队，</a:t>
            </a:r>
            <a:endParaRPr lang="en-US" altLang="zh-CN" sz="30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</a:t>
            </a:r>
            <a:r>
              <a:rPr lang="zh-CN" altLang="en-US" sz="3000" dirty="0"/>
              <a:t>队头出队；</a:t>
            </a:r>
            <a:endParaRPr lang="en-US" altLang="zh-CN" sz="3000" dirty="0"/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3000" dirty="0"/>
              <a:t>(3) </a:t>
            </a:r>
            <a:r>
              <a:rPr lang="zh-CN" altLang="en-US" sz="3000" dirty="0"/>
              <a:t>重复</a:t>
            </a:r>
            <a:r>
              <a:rPr lang="en-US" altLang="zh-CN" sz="3000" dirty="0"/>
              <a:t>(2)</a:t>
            </a:r>
            <a:r>
              <a:rPr lang="zh-CN" altLang="en-US" sz="3000" dirty="0"/>
              <a:t>，直到队空，结束；</a:t>
            </a:r>
            <a:endParaRPr lang="en-US" altLang="zh-CN" sz="3000" dirty="0"/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381000" y="1025283"/>
            <a:ext cx="5791200" cy="523220"/>
          </a:xfrm>
          <a:prstGeom prst="rect">
            <a:avLst/>
          </a:prstGeom>
          <a:solidFill>
            <a:srgbClr val="C4E59F"/>
          </a:solidFill>
          <a:ln w="28575" algn="ctr">
            <a:solidFill>
              <a:srgbClr val="92D05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 基于队列的广度优先遍历</a:t>
            </a:r>
            <a:endParaRPr lang="en-US" altLang="zh-CN" dirty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BFS</a:t>
            </a:r>
            <a:r>
              <a:rPr lang="zh-CN" altLang="en-US" dirty="0">
                <a:ea typeface="黑体" pitchFamily="2" charset="-122"/>
              </a:rPr>
              <a:t>算法（非递归描述）</a:t>
            </a:r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573200" y="25050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7954200" y="1676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411400" y="246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9" idx="0"/>
          </p:cNvCxnSpPr>
          <p:nvPr/>
        </p:nvCxnSpPr>
        <p:spPr bwMode="auto">
          <a:xfrm rot="16200000" flipH="1">
            <a:off x="8343291" y="2147690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28"/>
          <p:cNvCxnSpPr>
            <a:cxnSpLocks noChangeShapeType="1"/>
            <a:stCxn id="8" idx="3"/>
            <a:endCxn id="6" idx="0"/>
          </p:cNvCxnSpPr>
          <p:nvPr/>
        </p:nvCxnSpPr>
        <p:spPr bwMode="auto">
          <a:xfrm rot="5400000">
            <a:off x="7727364" y="2204428"/>
            <a:ext cx="398483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7297800" y="3352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3" name="直接连接符 28"/>
          <p:cNvCxnSpPr>
            <a:cxnSpLocks noChangeShapeType="1"/>
            <a:stCxn id="6" idx="3"/>
            <a:endCxn id="12" idx="0"/>
          </p:cNvCxnSpPr>
          <p:nvPr/>
        </p:nvCxnSpPr>
        <p:spPr bwMode="auto">
          <a:xfrm rot="5400000">
            <a:off x="7389638" y="3095428"/>
            <a:ext cx="417535" cy="97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" name="Oval 30"/>
          <p:cNvSpPr>
            <a:spLocks noChangeArrowheads="1"/>
          </p:cNvSpPr>
          <p:nvPr/>
        </p:nvSpPr>
        <p:spPr bwMode="auto">
          <a:xfrm>
            <a:off x="79542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5" name="直接连接符 28"/>
          <p:cNvCxnSpPr>
            <a:cxnSpLocks noChangeShapeType="1"/>
            <a:stCxn id="6" idx="5"/>
            <a:endCxn id="14" idx="0"/>
          </p:cNvCxnSpPr>
          <p:nvPr/>
        </p:nvCxnSpPr>
        <p:spPr bwMode="auto">
          <a:xfrm rot="16200000" flipH="1">
            <a:off x="7919428" y="3019227"/>
            <a:ext cx="370735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15"/>
          <p:cNvCxnSpPr>
            <a:cxnSpLocks noChangeShapeType="1"/>
            <a:stCxn id="9" idx="2"/>
            <a:endCxn id="6" idx="6"/>
          </p:cNvCxnSpPr>
          <p:nvPr/>
        </p:nvCxnSpPr>
        <p:spPr bwMode="auto">
          <a:xfrm rot="10800000" flipV="1">
            <a:off x="8077200" y="2719800"/>
            <a:ext cx="3342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8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5400000">
            <a:off x="7948200" y="3962400"/>
            <a:ext cx="410400" cy="105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848600" y="4220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2057400" y="5143221"/>
          <a:ext cx="5193189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3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EE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2362200" y="5105400"/>
            <a:ext cx="549959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A 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1230789" y="5121879"/>
            <a:ext cx="90281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队头</a:t>
            </a:r>
          </a:p>
        </p:txBody>
      </p:sp>
      <p:sp>
        <p:nvSpPr>
          <p:cNvPr id="25" name="矩形 24"/>
          <p:cNvSpPr/>
          <p:nvPr/>
        </p:nvSpPr>
        <p:spPr>
          <a:xfrm>
            <a:off x="7250589" y="5121879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rgbClr val="006600"/>
                </a:solidFill>
              </a:rPr>
              <a:t>队尾</a:t>
            </a:r>
          </a:p>
        </p:txBody>
      </p:sp>
      <p:sp>
        <p:nvSpPr>
          <p:cNvPr id="26" name="矩形 25"/>
          <p:cNvSpPr/>
          <p:nvPr/>
        </p:nvSpPr>
        <p:spPr>
          <a:xfrm>
            <a:off x="2819400" y="5105400"/>
            <a:ext cx="4587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B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3276600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C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785978" y="5121135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D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4243178" y="5121135"/>
            <a:ext cx="458780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E</a:t>
            </a:r>
            <a:endParaRPr lang="zh-CN" altLang="en-US" sz="3200" dirty="0"/>
          </a:p>
        </p:txBody>
      </p:sp>
      <p:sp>
        <p:nvSpPr>
          <p:cNvPr id="30" name="矩形 29"/>
          <p:cNvSpPr/>
          <p:nvPr/>
        </p:nvSpPr>
        <p:spPr>
          <a:xfrm>
            <a:off x="4753162" y="5105400"/>
            <a:ext cx="434734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/>
              <a:t>F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3962400" y="5867400"/>
            <a:ext cx="5725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A,</a:t>
            </a:r>
            <a:endParaRPr lang="zh-CN" altLang="en-US" sz="3200" dirty="0"/>
          </a:p>
        </p:txBody>
      </p:sp>
      <p:sp>
        <p:nvSpPr>
          <p:cNvPr id="35" name="矩形 34"/>
          <p:cNvSpPr/>
          <p:nvPr/>
        </p:nvSpPr>
        <p:spPr>
          <a:xfrm>
            <a:off x="4485438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B, </a:t>
            </a:r>
            <a:endParaRPr lang="zh-CN" altLang="en-US" sz="3200" dirty="0"/>
          </a:p>
        </p:txBody>
      </p:sp>
      <p:sp>
        <p:nvSpPr>
          <p:cNvPr id="36" name="矩形 35"/>
          <p:cNvSpPr/>
          <p:nvPr/>
        </p:nvSpPr>
        <p:spPr>
          <a:xfrm>
            <a:off x="5628438" y="5867400"/>
            <a:ext cx="7088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D, </a:t>
            </a:r>
            <a:endParaRPr lang="zh-CN" altLang="en-US" sz="3200" dirty="0"/>
          </a:p>
        </p:txBody>
      </p:sp>
      <p:sp>
        <p:nvSpPr>
          <p:cNvPr id="37" name="矩形 36"/>
          <p:cNvSpPr/>
          <p:nvPr/>
        </p:nvSpPr>
        <p:spPr>
          <a:xfrm>
            <a:off x="6233252" y="5867400"/>
            <a:ext cx="6864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E, </a:t>
            </a:r>
            <a:endParaRPr lang="zh-CN" altLang="en-US" sz="3200" dirty="0"/>
          </a:p>
        </p:txBody>
      </p:sp>
      <p:sp>
        <p:nvSpPr>
          <p:cNvPr id="38" name="矩形 37"/>
          <p:cNvSpPr/>
          <p:nvPr/>
        </p:nvSpPr>
        <p:spPr>
          <a:xfrm>
            <a:off x="6842852" y="5867400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F </a:t>
            </a:r>
            <a:endParaRPr lang="zh-CN" altLang="en-US" sz="3200" dirty="0"/>
          </a:p>
        </p:txBody>
      </p:sp>
      <p:sp>
        <p:nvSpPr>
          <p:cNvPr id="39" name="矩形 38"/>
          <p:cNvSpPr/>
          <p:nvPr/>
        </p:nvSpPr>
        <p:spPr>
          <a:xfrm>
            <a:off x="5059051" y="5888742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C,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5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完全图：</a:t>
            </a:r>
            <a:r>
              <a:rPr lang="zh-CN" altLang="en-US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任意两个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顶点之间，都有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1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条边；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 </a:t>
            </a:r>
          </a:p>
        </p:txBody>
      </p:sp>
      <p:sp>
        <p:nvSpPr>
          <p:cNvPr id="9" name="Rectangle 12"/>
          <p:cNvSpPr txBox="1">
            <a:spLocks noChangeArrowheads="1"/>
          </p:cNvSpPr>
          <p:nvPr/>
        </p:nvSpPr>
        <p:spPr bwMode="auto">
          <a:xfrm>
            <a:off x="381000" y="1981200"/>
            <a:ext cx="8763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zh-CN" altLang="en-US" sz="3200" kern="0" dirty="0">
                <a:latin typeface="+mn-lt"/>
                <a:ea typeface="黑体" pitchFamily="2" charset="-122"/>
              </a:rPr>
              <a:t> 完全图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的顶点数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n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、边数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e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，满足：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是有向图，则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   -- 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若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G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是无向图，则</a:t>
            </a:r>
            <a:endParaRPr lang="en-US" altLang="zh-CN" sz="3200" kern="0" dirty="0">
              <a:latin typeface="+mn-lt"/>
              <a:ea typeface="黑体" pitchFamily="2" charset="-122"/>
            </a:endParaRPr>
          </a:p>
        </p:txBody>
      </p:sp>
      <p:sp>
        <p:nvSpPr>
          <p:cNvPr id="9221" name="Text Box 32"/>
          <p:cNvSpPr txBox="1">
            <a:spLocks noChangeArrowheads="1"/>
          </p:cNvSpPr>
          <p:nvPr/>
        </p:nvSpPr>
        <p:spPr bwMode="auto">
          <a:xfrm>
            <a:off x="2667000" y="4876800"/>
            <a:ext cx="3048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3200">
                <a:ea typeface="黑体" pitchFamily="49" charset="-122"/>
              </a:rPr>
              <a:t>例</a:t>
            </a:r>
            <a:r>
              <a:rPr lang="en-US" altLang="zh-CN" sz="3200">
                <a:ea typeface="黑体" pitchFamily="49" charset="-122"/>
              </a:rPr>
              <a:t>, </a:t>
            </a:r>
            <a:r>
              <a:rPr lang="zh-CN" altLang="en-US" sz="3200">
                <a:ea typeface="黑体" pitchFamily="49" charset="-122"/>
              </a:rPr>
              <a:t>无向完全图</a:t>
            </a:r>
            <a:r>
              <a:rPr lang="en-US" altLang="zh-CN" sz="3200">
                <a:ea typeface="黑体" pitchFamily="49" charset="-122"/>
              </a:rPr>
              <a:t>:</a:t>
            </a:r>
            <a:endParaRPr lang="en-US" altLang="zh-CN" sz="3200" baseline="-25000">
              <a:ea typeface="黑体" pitchFamily="49" charset="-122"/>
            </a:endParaRPr>
          </a:p>
        </p:txBody>
      </p:sp>
      <p:sp>
        <p:nvSpPr>
          <p:cNvPr id="9222" name="Oval 30"/>
          <p:cNvSpPr>
            <a:spLocks noChangeArrowheads="1"/>
          </p:cNvSpPr>
          <p:nvPr/>
        </p:nvSpPr>
        <p:spPr bwMode="auto">
          <a:xfrm>
            <a:off x="5943600" y="4419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9223" name="Oval 30"/>
          <p:cNvSpPr>
            <a:spLocks noChangeArrowheads="1"/>
          </p:cNvSpPr>
          <p:nvPr/>
        </p:nvSpPr>
        <p:spPr bwMode="auto">
          <a:xfrm>
            <a:off x="7162800" y="44338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E</a:t>
            </a:r>
          </a:p>
        </p:txBody>
      </p:sp>
      <p:sp>
        <p:nvSpPr>
          <p:cNvPr id="9224" name="Oval 30"/>
          <p:cNvSpPr>
            <a:spLocks noChangeArrowheads="1"/>
          </p:cNvSpPr>
          <p:nvPr/>
        </p:nvSpPr>
        <p:spPr bwMode="auto">
          <a:xfrm>
            <a:off x="66294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cxnSp>
        <p:nvCxnSpPr>
          <p:cNvPr id="9225" name="直接连接符 11"/>
          <p:cNvCxnSpPr>
            <a:cxnSpLocks noChangeShapeType="1"/>
            <a:stCxn id="9223" idx="3"/>
            <a:endCxn id="9224" idx="0"/>
          </p:cNvCxnSpPr>
          <p:nvPr/>
        </p:nvCxnSpPr>
        <p:spPr bwMode="auto">
          <a:xfrm rot="5400000">
            <a:off x="68326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6" name="直接连接符 32"/>
          <p:cNvCxnSpPr>
            <a:cxnSpLocks noChangeShapeType="1"/>
            <a:stCxn id="9227" idx="0"/>
            <a:endCxn id="9223" idx="5"/>
          </p:cNvCxnSpPr>
          <p:nvPr/>
        </p:nvCxnSpPr>
        <p:spPr bwMode="auto">
          <a:xfrm rot="16200000" flipV="1">
            <a:off x="7581900" y="4999038"/>
            <a:ext cx="520700" cy="317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7" name="Oval 30"/>
          <p:cNvSpPr>
            <a:spLocks noChangeArrowheads="1"/>
          </p:cNvSpPr>
          <p:nvPr/>
        </p:nvSpPr>
        <p:spPr bwMode="auto">
          <a:xfrm>
            <a:off x="7696200" y="541813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9228" name="直接连接符 28"/>
          <p:cNvCxnSpPr>
            <a:cxnSpLocks noChangeShapeType="1"/>
            <a:stCxn id="9223" idx="2"/>
            <a:endCxn id="9222" idx="6"/>
          </p:cNvCxnSpPr>
          <p:nvPr/>
        </p:nvCxnSpPr>
        <p:spPr bwMode="auto">
          <a:xfrm rot="10800000">
            <a:off x="6553200" y="4691063"/>
            <a:ext cx="6096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29" name="直接连接符 32"/>
          <p:cNvCxnSpPr>
            <a:cxnSpLocks noChangeShapeType="1"/>
            <a:stCxn id="9227" idx="1"/>
            <a:endCxn id="9222" idx="5"/>
          </p:cNvCxnSpPr>
          <p:nvPr/>
        </p:nvCxnSpPr>
        <p:spPr bwMode="auto">
          <a:xfrm rot="16200000" flipV="1">
            <a:off x="6817518" y="4529932"/>
            <a:ext cx="614363" cy="1320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0" name="Oval 30"/>
          <p:cNvSpPr>
            <a:spLocks noChangeArrowheads="1"/>
          </p:cNvSpPr>
          <p:nvPr/>
        </p:nvSpPr>
        <p:spPr bwMode="auto">
          <a:xfrm>
            <a:off x="5562600" y="5408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B</a:t>
            </a:r>
          </a:p>
        </p:txBody>
      </p:sp>
      <p:cxnSp>
        <p:nvCxnSpPr>
          <p:cNvPr id="9231" name="直接连接符 32"/>
          <p:cNvCxnSpPr>
            <a:cxnSpLocks noChangeShapeType="1"/>
            <a:stCxn id="9224" idx="2"/>
            <a:endCxn id="9230" idx="6"/>
          </p:cNvCxnSpPr>
          <p:nvPr/>
        </p:nvCxnSpPr>
        <p:spPr bwMode="auto">
          <a:xfrm rot="10800000">
            <a:off x="6172200" y="5680075"/>
            <a:ext cx="457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直接连接符 32"/>
          <p:cNvCxnSpPr>
            <a:cxnSpLocks noChangeShapeType="1"/>
            <a:stCxn id="9227" idx="2"/>
            <a:endCxn id="9224" idx="6"/>
          </p:cNvCxnSpPr>
          <p:nvPr/>
        </p:nvCxnSpPr>
        <p:spPr bwMode="auto">
          <a:xfrm rot="10800000">
            <a:off x="7239000" y="56896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直接连接符 28"/>
          <p:cNvCxnSpPr>
            <a:cxnSpLocks noChangeShapeType="1"/>
            <a:stCxn id="9224" idx="0"/>
            <a:endCxn id="9222" idx="5"/>
          </p:cNvCxnSpPr>
          <p:nvPr/>
        </p:nvCxnSpPr>
        <p:spPr bwMode="auto">
          <a:xfrm rot="16200000" flipV="1">
            <a:off x="6431756" y="4915694"/>
            <a:ext cx="534988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直接连接符 28"/>
          <p:cNvCxnSpPr>
            <a:cxnSpLocks noChangeShapeType="1"/>
            <a:stCxn id="9230" idx="0"/>
            <a:endCxn id="9222" idx="3"/>
          </p:cNvCxnSpPr>
          <p:nvPr/>
        </p:nvCxnSpPr>
        <p:spPr bwMode="auto">
          <a:xfrm rot="5400000" flipH="1" flipV="1">
            <a:off x="5687218" y="5063332"/>
            <a:ext cx="525463" cy="1651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5" name="直接连接符 28"/>
          <p:cNvCxnSpPr>
            <a:cxnSpLocks noChangeShapeType="1"/>
            <a:stCxn id="9223" idx="3"/>
            <a:endCxn id="9230" idx="7"/>
          </p:cNvCxnSpPr>
          <p:nvPr/>
        </p:nvCxnSpPr>
        <p:spPr bwMode="auto">
          <a:xfrm rot="5400000">
            <a:off x="6372225" y="4608513"/>
            <a:ext cx="590550" cy="1168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36" name="任意多边形 35"/>
          <p:cNvSpPr>
            <a:spLocks noChangeArrowheads="1"/>
          </p:cNvSpPr>
          <p:nvPr/>
        </p:nvSpPr>
        <p:spPr bwMode="auto">
          <a:xfrm>
            <a:off x="5948363" y="5934075"/>
            <a:ext cx="2062162" cy="355600"/>
          </a:xfrm>
          <a:custGeom>
            <a:avLst/>
            <a:gdLst>
              <a:gd name="T0" fmla="*/ 2061984 w 2062251"/>
              <a:gd name="T1" fmla="*/ 54943 h 354842"/>
              <a:gd name="T2" fmla="*/ 2034691 w 2062251"/>
              <a:gd name="T3" fmla="*/ 123618 h 354842"/>
              <a:gd name="T4" fmla="*/ 2021047 w 2062251"/>
              <a:gd name="T5" fmla="*/ 164826 h 354842"/>
              <a:gd name="T6" fmla="*/ 1898232 w 2062251"/>
              <a:gd name="T7" fmla="*/ 274709 h 354842"/>
              <a:gd name="T8" fmla="*/ 1870939 w 2062251"/>
              <a:gd name="T9" fmla="*/ 315915 h 354842"/>
              <a:gd name="T10" fmla="*/ 1802709 w 2062251"/>
              <a:gd name="T11" fmla="*/ 329651 h 354842"/>
              <a:gd name="T12" fmla="*/ 1652605 w 2062251"/>
              <a:gd name="T13" fmla="*/ 357121 h 354842"/>
              <a:gd name="T14" fmla="*/ 492695 w 2062251"/>
              <a:gd name="T15" fmla="*/ 343386 h 354842"/>
              <a:gd name="T16" fmla="*/ 410818 w 2062251"/>
              <a:gd name="T17" fmla="*/ 315915 h 354842"/>
              <a:gd name="T18" fmla="*/ 369880 w 2062251"/>
              <a:gd name="T19" fmla="*/ 302179 h 354842"/>
              <a:gd name="T20" fmla="*/ 328943 w 2062251"/>
              <a:gd name="T21" fmla="*/ 274709 h 354842"/>
              <a:gd name="T22" fmla="*/ 288006 w 2062251"/>
              <a:gd name="T23" fmla="*/ 260973 h 354842"/>
              <a:gd name="T24" fmla="*/ 206128 w 2062251"/>
              <a:gd name="T25" fmla="*/ 206031 h 354842"/>
              <a:gd name="T26" fmla="*/ 124254 w 2062251"/>
              <a:gd name="T27" fmla="*/ 164826 h 354842"/>
              <a:gd name="T28" fmla="*/ 96961 w 2062251"/>
              <a:gd name="T29" fmla="*/ 123618 h 354842"/>
              <a:gd name="T30" fmla="*/ 56024 w 2062251"/>
              <a:gd name="T31" fmla="*/ 96149 h 354842"/>
              <a:gd name="T32" fmla="*/ 15084 w 2062251"/>
              <a:gd name="T33" fmla="*/ 54943 h 354842"/>
              <a:gd name="T34" fmla="*/ 1439 w 2062251"/>
              <a:gd name="T35" fmla="*/ 0 h 3548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62251"/>
              <a:gd name="T55" fmla="*/ 0 h 354842"/>
              <a:gd name="T56" fmla="*/ 2062251 w 2062251"/>
              <a:gd name="T57" fmla="*/ 354842 h 35484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62251" h="354842">
                <a:moveTo>
                  <a:pt x="2062251" y="54592"/>
                </a:moveTo>
                <a:cubicBezTo>
                  <a:pt x="2053152" y="77338"/>
                  <a:pt x="2043557" y="99892"/>
                  <a:pt x="2034955" y="122830"/>
                </a:cubicBezTo>
                <a:cubicBezTo>
                  <a:pt x="2029904" y="136300"/>
                  <a:pt x="2030140" y="152418"/>
                  <a:pt x="2021308" y="163774"/>
                </a:cubicBezTo>
                <a:cubicBezTo>
                  <a:pt x="1970973" y="228491"/>
                  <a:pt x="1953204" y="236471"/>
                  <a:pt x="1898478" y="272956"/>
                </a:cubicBezTo>
                <a:cubicBezTo>
                  <a:pt x="1889379" y="286604"/>
                  <a:pt x="1885423" y="305761"/>
                  <a:pt x="1871182" y="313899"/>
                </a:cubicBezTo>
                <a:cubicBezTo>
                  <a:pt x="1851041" y="325408"/>
                  <a:pt x="1825587" y="322515"/>
                  <a:pt x="1802943" y="327547"/>
                </a:cubicBezTo>
                <a:cubicBezTo>
                  <a:pt x="1687118" y="353286"/>
                  <a:pt x="1818415" y="331187"/>
                  <a:pt x="1652818" y="354842"/>
                </a:cubicBezTo>
                <a:cubicBezTo>
                  <a:pt x="1266131" y="350293"/>
                  <a:pt x="879261" y="353937"/>
                  <a:pt x="492758" y="341195"/>
                </a:cubicBezTo>
                <a:cubicBezTo>
                  <a:pt x="464002" y="340247"/>
                  <a:pt x="438167" y="322998"/>
                  <a:pt x="410872" y="313899"/>
                </a:cubicBezTo>
                <a:cubicBezTo>
                  <a:pt x="397224" y="309350"/>
                  <a:pt x="381898" y="308231"/>
                  <a:pt x="369928" y="300251"/>
                </a:cubicBezTo>
                <a:cubicBezTo>
                  <a:pt x="356280" y="291153"/>
                  <a:pt x="343656" y="280291"/>
                  <a:pt x="328985" y="272956"/>
                </a:cubicBezTo>
                <a:cubicBezTo>
                  <a:pt x="316118" y="266522"/>
                  <a:pt x="300618" y="266294"/>
                  <a:pt x="288042" y="259308"/>
                </a:cubicBezTo>
                <a:cubicBezTo>
                  <a:pt x="259365" y="243376"/>
                  <a:pt x="237277" y="215091"/>
                  <a:pt x="206155" y="204717"/>
                </a:cubicBezTo>
                <a:cubicBezTo>
                  <a:pt x="149651" y="185882"/>
                  <a:pt x="177182" y="199049"/>
                  <a:pt x="124269" y="163774"/>
                </a:cubicBezTo>
                <a:cubicBezTo>
                  <a:pt x="115170" y="150126"/>
                  <a:pt x="108572" y="134429"/>
                  <a:pt x="96973" y="122830"/>
                </a:cubicBezTo>
                <a:cubicBezTo>
                  <a:pt x="85375" y="111232"/>
                  <a:pt x="68631" y="106036"/>
                  <a:pt x="56030" y="95535"/>
                </a:cubicBezTo>
                <a:cubicBezTo>
                  <a:pt x="41203" y="83179"/>
                  <a:pt x="28735" y="68240"/>
                  <a:pt x="15087" y="54592"/>
                </a:cubicBezTo>
                <a:cubicBezTo>
                  <a:pt x="0" y="9332"/>
                  <a:pt x="1439" y="28034"/>
                  <a:pt x="1439" y="0"/>
                </a:cubicBezTo>
              </a:path>
            </a:pathLst>
          </a:custGeom>
          <a:noFill/>
          <a:ln w="25400" algn="ctr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618038" y="2763838"/>
            <a:ext cx="231775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72000" y="3559175"/>
            <a:ext cx="2743200" cy="6477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300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e=n(n-1)/2;</a:t>
            </a:r>
            <a:endParaRPr lang="zh-CN" altLang="en-US" sz="320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39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顶点表</a:t>
            </a:r>
            <a:r>
              <a:rPr lang="en-US" altLang="zh-CN" sz="3200" kern="0" dirty="0">
                <a:latin typeface="+mn-lt"/>
              </a:rPr>
              <a:t>: {A, B, C, D, E, F, G, H, I } </a:t>
            </a:r>
            <a:r>
              <a:rPr lang="zh-CN" altLang="en-US" sz="3200" kern="0" dirty="0">
                <a:latin typeface="+mn-lt"/>
              </a:rPr>
              <a:t>从</a:t>
            </a:r>
            <a:r>
              <a:rPr lang="en-US" altLang="zh-CN" sz="3200" kern="0" dirty="0">
                <a:latin typeface="+mn-lt"/>
              </a:rPr>
              <a:t>A</a:t>
            </a:r>
            <a:r>
              <a:rPr lang="zh-CN" altLang="en-US" sz="3200" kern="0" dirty="0">
                <a:latin typeface="+mn-lt"/>
              </a:rPr>
              <a:t>出发，</a:t>
            </a:r>
            <a:endParaRPr lang="en-US" altLang="zh-CN" sz="3200" kern="0" dirty="0">
              <a:latin typeface="+mn-lt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  <a:sym typeface="Wingdings" pitchFamily="2" charset="2"/>
              </a:rPr>
              <a:t>   </a:t>
            </a:r>
            <a:r>
              <a:rPr lang="en-US" altLang="zh-CN" sz="3200" kern="0" dirty="0">
                <a:sym typeface="Wingdings" pitchFamily="2" charset="2"/>
              </a:rPr>
              <a:t></a:t>
            </a:r>
            <a:r>
              <a:rPr lang="zh-CN" altLang="en-US" sz="3200" kern="0" dirty="0">
                <a:sym typeface="Wingdings" pitchFamily="2" charset="2"/>
              </a:rPr>
              <a:t>广度优先序列：</a:t>
            </a:r>
            <a:endParaRPr lang="en-US" altLang="zh-CN" sz="3200" kern="0" dirty="0">
              <a:sym typeface="Wingdings" pitchFamily="2" charset="2"/>
            </a:endParaRPr>
          </a:p>
        </p:txBody>
      </p:sp>
      <p:sp>
        <p:nvSpPr>
          <p:cNvPr id="2" name="Oval 30"/>
          <p:cNvSpPr>
            <a:spLocks noChangeArrowheads="1"/>
          </p:cNvSpPr>
          <p:nvPr/>
        </p:nvSpPr>
        <p:spPr bwMode="auto">
          <a:xfrm>
            <a:off x="914400" y="26685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" name="Oval 30"/>
          <p:cNvSpPr>
            <a:spLocks noChangeArrowheads="1"/>
          </p:cNvSpPr>
          <p:nvPr/>
        </p:nvSpPr>
        <p:spPr bwMode="auto">
          <a:xfrm>
            <a:off x="914400" y="434578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" name="直接连接符 3"/>
          <p:cNvCxnSpPr>
            <a:cxnSpLocks noChangeShapeType="1"/>
            <a:stCxn id="2" idx="4"/>
            <a:endCxn id="3" idx="0"/>
          </p:cNvCxnSpPr>
          <p:nvPr/>
        </p:nvCxnSpPr>
        <p:spPr bwMode="auto">
          <a:xfrm rot="5400000">
            <a:off x="652066" y="3778647"/>
            <a:ext cx="113426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9718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" name="直接连接符 32"/>
          <p:cNvCxnSpPr>
            <a:cxnSpLocks noChangeShapeType="1"/>
            <a:stCxn id="5" idx="2"/>
            <a:endCxn id="2" idx="6"/>
          </p:cNvCxnSpPr>
          <p:nvPr/>
        </p:nvCxnSpPr>
        <p:spPr bwMode="auto">
          <a:xfrm rot="10800000" flipV="1">
            <a:off x="15240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9144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8" name="直接连接符 7"/>
          <p:cNvCxnSpPr>
            <a:cxnSpLocks noChangeShapeType="1"/>
            <a:stCxn id="3" idx="4"/>
            <a:endCxn id="7" idx="0"/>
          </p:cNvCxnSpPr>
          <p:nvPr/>
        </p:nvCxnSpPr>
        <p:spPr bwMode="auto">
          <a:xfrm rot="5400000">
            <a:off x="674195" y="5433712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5029200" y="26670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0" name="直接连接符 32"/>
          <p:cNvCxnSpPr>
            <a:cxnSpLocks noChangeShapeType="1"/>
            <a:stCxn id="9" idx="2"/>
            <a:endCxn id="5" idx="6"/>
          </p:cNvCxnSpPr>
          <p:nvPr/>
        </p:nvCxnSpPr>
        <p:spPr bwMode="auto">
          <a:xfrm rot="10800000">
            <a:off x="3581400" y="2938463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5029200" y="4333876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2" name="直接连接符 11"/>
          <p:cNvCxnSpPr>
            <a:cxnSpLocks noChangeShapeType="1"/>
            <a:stCxn id="9" idx="4"/>
            <a:endCxn id="11" idx="0"/>
          </p:cNvCxnSpPr>
          <p:nvPr/>
        </p:nvCxnSpPr>
        <p:spPr bwMode="auto">
          <a:xfrm rot="5400000">
            <a:off x="4772025" y="3771900"/>
            <a:ext cx="112395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5029200" y="5966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4" name="直接连接符 13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4788995" y="5421806"/>
            <a:ext cx="1090011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2971800" y="43434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6" name="直接连接符 32"/>
          <p:cNvCxnSpPr>
            <a:cxnSpLocks noChangeShapeType="1"/>
            <a:stCxn id="15" idx="1"/>
            <a:endCxn id="2" idx="5"/>
          </p:cNvCxnSpPr>
          <p:nvPr/>
        </p:nvCxnSpPr>
        <p:spPr bwMode="auto">
          <a:xfrm rot="16200000" flipV="1">
            <a:off x="1602448" y="2964283"/>
            <a:ext cx="1290905" cy="1626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32"/>
          <p:cNvCxnSpPr>
            <a:cxnSpLocks noChangeShapeType="1"/>
            <a:stCxn id="9" idx="3"/>
            <a:endCxn id="15" idx="6"/>
          </p:cNvCxnSpPr>
          <p:nvPr/>
        </p:nvCxnSpPr>
        <p:spPr bwMode="auto">
          <a:xfrm rot="5400000">
            <a:off x="3607714" y="3104102"/>
            <a:ext cx="1484447" cy="1537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2971800" y="597871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9" name="直接连接符 32"/>
          <p:cNvCxnSpPr>
            <a:cxnSpLocks noChangeShapeType="1"/>
            <a:stCxn id="18" idx="2"/>
            <a:endCxn id="7" idx="6"/>
          </p:cNvCxnSpPr>
          <p:nvPr/>
        </p:nvCxnSpPr>
        <p:spPr bwMode="auto">
          <a:xfrm rot="10800000">
            <a:off x="1524000" y="6250181"/>
            <a:ext cx="144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直接箭头连接符 19"/>
          <p:cNvCxnSpPr/>
          <p:nvPr/>
        </p:nvCxnSpPr>
        <p:spPr bwMode="auto">
          <a:xfrm rot="5400000">
            <a:off x="609203" y="3809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457200" y="3428206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23" name="直接箭头连接符 22"/>
          <p:cNvCxnSpPr/>
          <p:nvPr/>
        </p:nvCxnSpPr>
        <p:spPr bwMode="auto">
          <a:xfrm>
            <a:off x="1676400" y="2812578"/>
            <a:ext cx="1219200" cy="68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 Box 32"/>
          <p:cNvSpPr txBox="1">
            <a:spLocks noChangeArrowheads="1"/>
          </p:cNvSpPr>
          <p:nvPr/>
        </p:nvSpPr>
        <p:spPr bwMode="auto">
          <a:xfrm>
            <a:off x="1981200" y="22029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76400" y="6090505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2133600" y="3041178"/>
            <a:ext cx="609600" cy="71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(3)</a:t>
            </a:r>
          </a:p>
        </p:txBody>
      </p:sp>
      <p:cxnSp>
        <p:nvCxnSpPr>
          <p:cNvPr id="30" name="直接连接符 32"/>
          <p:cNvCxnSpPr>
            <a:cxnSpLocks noChangeShapeType="1"/>
            <a:stCxn id="15" idx="2"/>
            <a:endCxn id="3" idx="6"/>
          </p:cNvCxnSpPr>
          <p:nvPr/>
        </p:nvCxnSpPr>
        <p:spPr bwMode="auto">
          <a:xfrm rot="10800000" flipV="1">
            <a:off x="1524000" y="4614863"/>
            <a:ext cx="144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886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A,</a:t>
            </a:r>
            <a:endParaRPr lang="en-US" altLang="zh-CN" sz="3200" baseline="-25000" dirty="0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4343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B,</a:t>
            </a:r>
            <a:endParaRPr lang="en-US" altLang="zh-CN" sz="3200" baseline="-25000" dirty="0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800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D,</a:t>
            </a:r>
            <a:endParaRPr lang="en-US" altLang="zh-CN" sz="3200" baseline="-25000" dirty="0"/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53340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E,</a:t>
            </a:r>
            <a:endParaRPr lang="en-US" altLang="zh-CN" sz="3200" baseline="-25000" dirty="0"/>
          </a:p>
        </p:txBody>
      </p: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5791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C,</a:t>
            </a:r>
            <a:endParaRPr lang="en-US" altLang="zh-CN" sz="3200" baseline="-25000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>
            <a:off x="3810000" y="2812580"/>
            <a:ext cx="1066800" cy="682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5400000">
            <a:off x="4800203" y="3763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5400000">
            <a:off x="4881257" y="5414656"/>
            <a:ext cx="75308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62484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G,</a:t>
            </a:r>
            <a:endParaRPr lang="en-US" altLang="zh-CN" sz="3200" baseline="-25000" dirty="0"/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67818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F,</a:t>
            </a:r>
            <a:endParaRPr lang="en-US" altLang="zh-CN" sz="3200" baseline="-25000" dirty="0"/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73152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H,</a:t>
            </a:r>
            <a:endParaRPr lang="en-US" altLang="zh-CN" sz="3200" baseline="-25000" dirty="0"/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848600" y="1600200"/>
            <a:ext cx="5334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I</a:t>
            </a:r>
            <a:endParaRPr lang="en-US" altLang="zh-CN" sz="3200" baseline="-25000" dirty="0"/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1676400" y="3193578"/>
            <a:ext cx="1295400" cy="99742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rot="5400000">
            <a:off x="645083" y="5444889"/>
            <a:ext cx="844228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457200" y="4959822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(4)</a:t>
            </a:r>
          </a:p>
        </p:txBody>
      </p:sp>
      <p:sp>
        <p:nvSpPr>
          <p:cNvPr id="79" name="Text Box 32"/>
          <p:cNvSpPr txBox="1">
            <a:spLocks noChangeArrowheads="1"/>
          </p:cNvSpPr>
          <p:nvPr/>
        </p:nvSpPr>
        <p:spPr bwMode="auto">
          <a:xfrm>
            <a:off x="3962400" y="22029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(5)</a:t>
            </a:r>
          </a:p>
        </p:txBody>
      </p: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200" y="54864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(6)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648200" y="3422178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(7)</a:t>
            </a:r>
          </a:p>
        </p:txBody>
      </p:sp>
      <p:sp>
        <p:nvSpPr>
          <p:cNvPr id="82" name="Text Box 32"/>
          <p:cNvSpPr txBox="1">
            <a:spLocks noChangeArrowheads="1"/>
          </p:cNvSpPr>
          <p:nvPr/>
        </p:nvSpPr>
        <p:spPr bwMode="auto">
          <a:xfrm>
            <a:off x="4648200" y="4953000"/>
            <a:ext cx="6096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rgbClr val="007E00"/>
                </a:solidFill>
              </a:rPr>
              <a:t>(8)</a:t>
            </a:r>
          </a:p>
        </p:txBody>
      </p:sp>
      <p:sp>
        <p:nvSpPr>
          <p:cNvPr id="57" name="Rectangle 12"/>
          <p:cNvSpPr txBox="1">
            <a:spLocks noChangeArrowheads="1"/>
          </p:cNvSpPr>
          <p:nvPr/>
        </p:nvSpPr>
        <p:spPr bwMode="auto">
          <a:xfrm>
            <a:off x="5943600" y="2971800"/>
            <a:ext cx="3200400" cy="25146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顶点表已定，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出发点已定，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则广度优先序列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FFC000"/>
                </a:solidFill>
                <a:latin typeface="+mn-lt"/>
              </a:rPr>
              <a:t>唯一；</a:t>
            </a:r>
            <a:endParaRPr lang="en-US" altLang="zh-CN" sz="3000" kern="0" dirty="0">
              <a:solidFill>
                <a:srgbClr val="FFC000"/>
              </a:solidFill>
              <a:latin typeface="+mn-lt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广度优先遍历 </a:t>
            </a:r>
            <a:r>
              <a:rPr lang="en-US" altLang="zh-CN" dirty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  <p:bldP spid="33" grpId="0"/>
      <p:bldP spid="34" grpId="0"/>
      <p:bldP spid="35" grpId="0"/>
      <p:bldP spid="36" grpId="0"/>
      <p:bldP spid="37" grpId="0"/>
      <p:bldP spid="48" grpId="0"/>
      <p:bldP spid="49" grpId="0"/>
      <p:bldP spid="50" grpId="0"/>
      <p:bldP spid="51" grpId="0"/>
      <p:bldP spid="74" grpId="0"/>
      <p:bldP spid="79" grpId="0"/>
      <p:bldP spid="80" grpId="0"/>
      <p:bldP spid="81" grpId="0"/>
      <p:bldP spid="8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已知，顶点表</a:t>
            </a:r>
            <a:r>
              <a:rPr lang="en-US" altLang="zh-CN" sz="3200" kern="0" dirty="0">
                <a:latin typeface="+mn-lt"/>
              </a:rPr>
              <a:t>: ABCDEFG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-- </a:t>
            </a:r>
            <a:r>
              <a:rPr lang="zh-CN" altLang="en-US" sz="3200" kern="0" dirty="0"/>
              <a:t>从</a:t>
            </a:r>
            <a:r>
              <a:rPr lang="en-US" altLang="zh-CN" sz="3200" kern="0" dirty="0"/>
              <a:t>A</a:t>
            </a:r>
            <a:r>
              <a:rPr lang="zh-CN" altLang="en-US" sz="3200" kern="0" dirty="0"/>
              <a:t>出发的广度优先序列</a:t>
            </a:r>
            <a:r>
              <a:rPr lang="en-US" altLang="zh-CN" sz="3200" kern="0" dirty="0"/>
              <a:t>:</a:t>
            </a: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914400" y="1676402"/>
            <a:ext cx="609600" cy="54292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1981200" y="169068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1981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3124200" y="2903539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914400" y="2894014"/>
            <a:ext cx="609600" cy="54292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50" name="直接箭头连接符 49"/>
          <p:cNvCxnSpPr>
            <a:stCxn id="36" idx="6"/>
            <a:endCxn id="39" idx="2"/>
          </p:cNvCxnSpPr>
          <p:nvPr/>
        </p:nvCxnSpPr>
        <p:spPr bwMode="auto">
          <a:xfrm>
            <a:off x="1524000" y="1947865"/>
            <a:ext cx="4572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1" name="直接箭头连接符 50"/>
          <p:cNvCxnSpPr>
            <a:stCxn id="41" idx="1"/>
            <a:endCxn id="39" idx="5"/>
          </p:cNvCxnSpPr>
          <p:nvPr/>
        </p:nvCxnSpPr>
        <p:spPr bwMode="auto">
          <a:xfrm rot="16200000" flipV="1">
            <a:off x="2443029" y="2212603"/>
            <a:ext cx="828943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39" idx="4"/>
            <a:endCxn id="40" idx="0"/>
          </p:cNvCxnSpPr>
          <p:nvPr/>
        </p:nvCxnSpPr>
        <p:spPr bwMode="auto">
          <a:xfrm rot="5400000">
            <a:off x="1951038" y="2568576"/>
            <a:ext cx="669925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0" idx="6"/>
            <a:endCxn id="41" idx="2"/>
          </p:cNvCxnSpPr>
          <p:nvPr/>
        </p:nvCxnSpPr>
        <p:spPr bwMode="auto">
          <a:xfrm>
            <a:off x="2590800" y="3175002"/>
            <a:ext cx="533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46" idx="6"/>
            <a:endCxn id="40" idx="2"/>
          </p:cNvCxnSpPr>
          <p:nvPr/>
        </p:nvCxnSpPr>
        <p:spPr bwMode="auto">
          <a:xfrm>
            <a:off x="1524000" y="3165477"/>
            <a:ext cx="457200" cy="9525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3124200" y="1676402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66" name="直接箭头连接符 65"/>
          <p:cNvCxnSpPr>
            <a:stCxn id="40" idx="7"/>
            <a:endCxn id="65" idx="3"/>
          </p:cNvCxnSpPr>
          <p:nvPr/>
        </p:nvCxnSpPr>
        <p:spPr bwMode="auto">
          <a:xfrm rot="5400000" flipH="1" flipV="1">
            <a:off x="2435885" y="2205459"/>
            <a:ext cx="843230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5" idx="2"/>
            <a:endCxn id="39" idx="6"/>
          </p:cNvCxnSpPr>
          <p:nvPr/>
        </p:nvCxnSpPr>
        <p:spPr bwMode="auto">
          <a:xfrm rot="10800000" flipV="1">
            <a:off x="2590800" y="1947864"/>
            <a:ext cx="5334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3124200" y="4029077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73" name="直接箭头连接符 72"/>
          <p:cNvCxnSpPr>
            <a:stCxn id="41" idx="4"/>
            <a:endCxn id="72" idx="0"/>
          </p:cNvCxnSpPr>
          <p:nvPr/>
        </p:nvCxnSpPr>
        <p:spPr bwMode="auto">
          <a:xfrm rot="5400000">
            <a:off x="3137694" y="3737770"/>
            <a:ext cx="582613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直接箭头连接符 75"/>
          <p:cNvCxnSpPr>
            <a:stCxn id="72" idx="1"/>
            <a:endCxn id="40" idx="5"/>
          </p:cNvCxnSpPr>
          <p:nvPr/>
        </p:nvCxnSpPr>
        <p:spPr bwMode="auto">
          <a:xfrm rot="16200000" flipV="1">
            <a:off x="2486685" y="3381797"/>
            <a:ext cx="741631" cy="71194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4800600" y="1719679"/>
          <a:ext cx="1404938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/>
        </p:nvGraphicFramePr>
        <p:xfrm>
          <a:off x="4283074" y="1719676"/>
          <a:ext cx="441325" cy="3842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989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3" name="Line 91"/>
          <p:cNvSpPr>
            <a:spLocks noChangeShapeType="1"/>
          </p:cNvSpPr>
          <p:nvPr/>
        </p:nvSpPr>
        <p:spPr bwMode="auto">
          <a:xfrm>
            <a:off x="6010274" y="1972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95" name="Rectangle 93"/>
          <p:cNvSpPr>
            <a:spLocks noChangeArrowheads="1"/>
          </p:cNvSpPr>
          <p:nvPr/>
        </p:nvSpPr>
        <p:spPr bwMode="auto">
          <a:xfrm>
            <a:off x="6586537" y="1719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7620000" y="1676400"/>
            <a:ext cx="1676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007E00"/>
                </a:solidFill>
                <a:latin typeface="+mj-lt"/>
              </a:rPr>
              <a:t>出边表</a:t>
            </a:r>
            <a:endParaRPr lang="en-US" altLang="zh-CN" dirty="0">
              <a:solidFill>
                <a:srgbClr val="007E00"/>
              </a:solidFill>
              <a:latin typeface="+mj-lt"/>
              <a:ea typeface="黑体" pitchFamily="2" charset="-122"/>
            </a:endParaRPr>
          </a:p>
        </p:txBody>
      </p:sp>
      <p:sp>
        <p:nvSpPr>
          <p:cNvPr id="101" name="Rectangle 92"/>
          <p:cNvSpPr>
            <a:spLocks noChangeArrowheads="1"/>
          </p:cNvSpPr>
          <p:nvPr/>
        </p:nvSpPr>
        <p:spPr bwMode="auto">
          <a:xfrm>
            <a:off x="7026275" y="1718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49875" y="1727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6" name="Rectangle 93"/>
          <p:cNvSpPr>
            <a:spLocks noChangeArrowheads="1"/>
          </p:cNvSpPr>
          <p:nvPr/>
        </p:nvSpPr>
        <p:spPr bwMode="auto">
          <a:xfrm>
            <a:off x="5349875" y="2286000"/>
            <a:ext cx="457200" cy="5334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5349875" y="2819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8" name="Rectangle 93"/>
          <p:cNvSpPr>
            <a:spLocks noChangeArrowheads="1"/>
          </p:cNvSpPr>
          <p:nvPr/>
        </p:nvSpPr>
        <p:spPr bwMode="auto">
          <a:xfrm>
            <a:off x="5349875" y="33528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5349875" y="3905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0" name="Rectangle 93"/>
          <p:cNvSpPr>
            <a:spLocks noChangeArrowheads="1"/>
          </p:cNvSpPr>
          <p:nvPr/>
        </p:nvSpPr>
        <p:spPr bwMode="auto">
          <a:xfrm>
            <a:off x="5334000" y="50292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1" name="Rectangle 93"/>
          <p:cNvSpPr>
            <a:spLocks noChangeArrowheads="1"/>
          </p:cNvSpPr>
          <p:nvPr/>
        </p:nvSpPr>
        <p:spPr bwMode="auto">
          <a:xfrm>
            <a:off x="5349875" y="4463400"/>
            <a:ext cx="4572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ea typeface="宋体" pitchFamily="2" charset="-122"/>
              </a:rPr>
              <a:t>1</a:t>
            </a:r>
            <a:endParaRPr lang="en-US" altLang="zh-CN" sz="3200" baseline="-25000" dirty="0">
              <a:ea typeface="宋体" pitchFamily="2" charset="-122"/>
            </a:endParaRPr>
          </a:p>
        </p:txBody>
      </p:sp>
      <p:sp>
        <p:nvSpPr>
          <p:cNvPr id="135" name="Line 91"/>
          <p:cNvSpPr>
            <a:spLocks noChangeShapeType="1"/>
          </p:cNvSpPr>
          <p:nvPr/>
        </p:nvSpPr>
        <p:spPr bwMode="auto">
          <a:xfrm>
            <a:off x="6035675" y="2538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6" name="Rectangle 93"/>
          <p:cNvSpPr>
            <a:spLocks noChangeArrowheads="1"/>
          </p:cNvSpPr>
          <p:nvPr/>
        </p:nvSpPr>
        <p:spPr bwMode="auto">
          <a:xfrm>
            <a:off x="6611938" y="2286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37" name="Rectangle 92"/>
          <p:cNvSpPr>
            <a:spLocks noChangeArrowheads="1"/>
          </p:cNvSpPr>
          <p:nvPr/>
        </p:nvSpPr>
        <p:spPr bwMode="auto">
          <a:xfrm>
            <a:off x="7051676" y="2284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38" name="Line 91"/>
          <p:cNvSpPr>
            <a:spLocks noChangeShapeType="1"/>
          </p:cNvSpPr>
          <p:nvPr/>
        </p:nvSpPr>
        <p:spPr bwMode="auto">
          <a:xfrm>
            <a:off x="6035675" y="3073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39" name="Rectangle 92"/>
          <p:cNvSpPr>
            <a:spLocks noChangeArrowheads="1"/>
          </p:cNvSpPr>
          <p:nvPr/>
        </p:nvSpPr>
        <p:spPr bwMode="auto">
          <a:xfrm>
            <a:off x="7019926" y="28206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0" name="Rectangle 93"/>
          <p:cNvSpPr>
            <a:spLocks noChangeArrowheads="1"/>
          </p:cNvSpPr>
          <p:nvPr/>
        </p:nvSpPr>
        <p:spPr bwMode="auto">
          <a:xfrm>
            <a:off x="6611938" y="28206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1" name="Line 91"/>
          <p:cNvSpPr>
            <a:spLocks noChangeShapeType="1"/>
          </p:cNvSpPr>
          <p:nvPr/>
        </p:nvSpPr>
        <p:spPr bwMode="auto">
          <a:xfrm>
            <a:off x="7315200" y="30310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2" name="Rectangle 92"/>
          <p:cNvSpPr>
            <a:spLocks noChangeArrowheads="1"/>
          </p:cNvSpPr>
          <p:nvPr/>
        </p:nvSpPr>
        <p:spPr bwMode="auto">
          <a:xfrm>
            <a:off x="8321675" y="28194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3" name="Rectangle 93"/>
          <p:cNvSpPr>
            <a:spLocks noChangeArrowheads="1"/>
          </p:cNvSpPr>
          <p:nvPr/>
        </p:nvSpPr>
        <p:spPr bwMode="auto">
          <a:xfrm>
            <a:off x="7891463" y="2819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5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4" name="Line 91"/>
          <p:cNvSpPr>
            <a:spLocks noChangeShapeType="1"/>
          </p:cNvSpPr>
          <p:nvPr/>
        </p:nvSpPr>
        <p:spPr bwMode="auto">
          <a:xfrm>
            <a:off x="6035675" y="3681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5" name="Rectangle 92"/>
          <p:cNvSpPr>
            <a:spLocks noChangeArrowheads="1"/>
          </p:cNvSpPr>
          <p:nvPr/>
        </p:nvSpPr>
        <p:spPr bwMode="auto">
          <a:xfrm>
            <a:off x="7019926" y="34290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46" name="Rectangle 93"/>
          <p:cNvSpPr>
            <a:spLocks noChangeArrowheads="1"/>
          </p:cNvSpPr>
          <p:nvPr/>
        </p:nvSpPr>
        <p:spPr bwMode="auto">
          <a:xfrm>
            <a:off x="6611938" y="34290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7" name="Line 91"/>
          <p:cNvSpPr>
            <a:spLocks noChangeShapeType="1"/>
          </p:cNvSpPr>
          <p:nvPr/>
        </p:nvSpPr>
        <p:spPr bwMode="auto">
          <a:xfrm>
            <a:off x="7315200" y="36394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48" name="Rectangle 92"/>
          <p:cNvSpPr>
            <a:spLocks noChangeArrowheads="1"/>
          </p:cNvSpPr>
          <p:nvPr/>
        </p:nvSpPr>
        <p:spPr bwMode="auto">
          <a:xfrm>
            <a:off x="8321675" y="34277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49" name="Rectangle 93"/>
          <p:cNvSpPr>
            <a:spLocks noChangeArrowheads="1"/>
          </p:cNvSpPr>
          <p:nvPr/>
        </p:nvSpPr>
        <p:spPr bwMode="auto">
          <a:xfrm>
            <a:off x="7891463" y="3427721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6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0" name="Line 91"/>
          <p:cNvSpPr>
            <a:spLocks noChangeShapeType="1"/>
          </p:cNvSpPr>
          <p:nvPr/>
        </p:nvSpPr>
        <p:spPr bwMode="auto">
          <a:xfrm>
            <a:off x="6035675" y="42148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51" name="Rectangle 93"/>
          <p:cNvSpPr>
            <a:spLocks noChangeArrowheads="1"/>
          </p:cNvSpPr>
          <p:nvPr/>
        </p:nvSpPr>
        <p:spPr bwMode="auto">
          <a:xfrm>
            <a:off x="6611938" y="39624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2" name="Rectangle 92"/>
          <p:cNvSpPr>
            <a:spLocks noChangeArrowheads="1"/>
          </p:cNvSpPr>
          <p:nvPr/>
        </p:nvSpPr>
        <p:spPr bwMode="auto">
          <a:xfrm>
            <a:off x="7051676" y="39611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56" name="Line 91"/>
          <p:cNvSpPr>
            <a:spLocks noChangeShapeType="1"/>
          </p:cNvSpPr>
          <p:nvPr/>
        </p:nvSpPr>
        <p:spPr bwMode="auto">
          <a:xfrm>
            <a:off x="6035675" y="5281612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157" name="Rectangle 93"/>
          <p:cNvSpPr>
            <a:spLocks noChangeArrowheads="1"/>
          </p:cNvSpPr>
          <p:nvPr/>
        </p:nvSpPr>
        <p:spPr bwMode="auto">
          <a:xfrm>
            <a:off x="6611938" y="50292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2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58" name="Rectangle 92"/>
          <p:cNvSpPr>
            <a:spLocks noChangeArrowheads="1"/>
          </p:cNvSpPr>
          <p:nvPr/>
        </p:nvSpPr>
        <p:spPr bwMode="auto">
          <a:xfrm>
            <a:off x="7051676" y="5027921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cxnSp>
        <p:nvCxnSpPr>
          <p:cNvPr id="159" name="直接箭头连接符 158"/>
          <p:cNvCxnSpPr>
            <a:stCxn id="65" idx="4"/>
            <a:endCxn id="41" idx="0"/>
          </p:cNvCxnSpPr>
          <p:nvPr/>
        </p:nvCxnSpPr>
        <p:spPr bwMode="auto">
          <a:xfrm rot="5400000">
            <a:off x="3086894" y="2561433"/>
            <a:ext cx="684212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2" name="Line 91"/>
          <p:cNvSpPr>
            <a:spLocks noChangeShapeType="1"/>
          </p:cNvSpPr>
          <p:nvPr/>
        </p:nvSpPr>
        <p:spPr bwMode="auto">
          <a:xfrm>
            <a:off x="6035675" y="4749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3" name="Rectangle 92"/>
          <p:cNvSpPr>
            <a:spLocks noChangeArrowheads="1"/>
          </p:cNvSpPr>
          <p:nvPr/>
        </p:nvSpPr>
        <p:spPr bwMode="auto">
          <a:xfrm>
            <a:off x="7019926" y="4497079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</a:t>
            </a:r>
          </a:p>
        </p:txBody>
      </p:sp>
      <p:sp>
        <p:nvSpPr>
          <p:cNvPr id="164" name="Rectangle 93"/>
          <p:cNvSpPr>
            <a:spLocks noChangeArrowheads="1"/>
          </p:cNvSpPr>
          <p:nvPr/>
        </p:nvSpPr>
        <p:spPr bwMode="auto">
          <a:xfrm>
            <a:off x="6611938" y="4497079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3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65" name="Line 91"/>
          <p:cNvSpPr>
            <a:spLocks noChangeShapeType="1"/>
          </p:cNvSpPr>
          <p:nvPr/>
        </p:nvSpPr>
        <p:spPr bwMode="auto">
          <a:xfrm>
            <a:off x="7315200" y="4707491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zh-CN" altLang="en-US"/>
          </a:p>
        </p:txBody>
      </p:sp>
      <p:sp>
        <p:nvSpPr>
          <p:cNvPr id="166" name="Rectangle 92"/>
          <p:cNvSpPr>
            <a:spLocks noChangeArrowheads="1"/>
          </p:cNvSpPr>
          <p:nvPr/>
        </p:nvSpPr>
        <p:spPr bwMode="auto">
          <a:xfrm>
            <a:off x="8321675" y="4495800"/>
            <a:ext cx="473075" cy="457200"/>
          </a:xfrm>
          <a:prstGeom prst="rect">
            <a:avLst/>
          </a:prstGeom>
          <a:solidFill>
            <a:srgbClr val="FFCC99">
              <a:alpha val="0"/>
            </a:srgbClr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/>
              <a:t> ∧</a:t>
            </a:r>
          </a:p>
        </p:txBody>
      </p:sp>
      <p:sp>
        <p:nvSpPr>
          <p:cNvPr id="167" name="Rectangle 93"/>
          <p:cNvSpPr>
            <a:spLocks noChangeArrowheads="1"/>
          </p:cNvSpPr>
          <p:nvPr/>
        </p:nvSpPr>
        <p:spPr bwMode="auto">
          <a:xfrm>
            <a:off x="7891463" y="4495800"/>
            <a:ext cx="533400" cy="457200"/>
          </a:xfrm>
          <a:prstGeom prst="rect">
            <a:avLst/>
          </a:prstGeom>
          <a:solidFill>
            <a:srgbClr val="003399"/>
          </a:solidFill>
          <a:ln w="22225" algn="ctr">
            <a:solidFill>
              <a:srgbClr val="0033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chemeClr val="bg1"/>
                </a:solidFill>
                <a:ea typeface="宋体" pitchFamily="2" charset="-122"/>
              </a:rPr>
              <a:t>4</a:t>
            </a:r>
            <a:endParaRPr lang="en-US" altLang="zh-CN" sz="32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70" name="Rectangle 12"/>
          <p:cNvSpPr txBox="1">
            <a:spLocks noChangeArrowheads="1"/>
          </p:cNvSpPr>
          <p:nvPr/>
        </p:nvSpPr>
        <p:spPr bwMode="auto">
          <a:xfrm>
            <a:off x="52485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A, </a:t>
            </a:r>
          </a:p>
        </p:txBody>
      </p:sp>
      <p:sp>
        <p:nvSpPr>
          <p:cNvPr id="174" name="Rectangle 12"/>
          <p:cNvSpPr txBox="1">
            <a:spLocks noChangeArrowheads="1"/>
          </p:cNvSpPr>
          <p:nvPr/>
        </p:nvSpPr>
        <p:spPr bwMode="auto">
          <a:xfrm>
            <a:off x="5781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E, </a:t>
            </a:r>
          </a:p>
        </p:txBody>
      </p:sp>
      <p:sp>
        <p:nvSpPr>
          <p:cNvPr id="175" name="Rectangle 12"/>
          <p:cNvSpPr txBox="1">
            <a:spLocks noChangeArrowheads="1"/>
          </p:cNvSpPr>
          <p:nvPr/>
        </p:nvSpPr>
        <p:spPr bwMode="auto">
          <a:xfrm>
            <a:off x="6313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C, </a:t>
            </a:r>
          </a:p>
        </p:txBody>
      </p:sp>
      <p:sp>
        <p:nvSpPr>
          <p:cNvPr id="176" name="Rectangle 12"/>
          <p:cNvSpPr txBox="1">
            <a:spLocks noChangeArrowheads="1"/>
          </p:cNvSpPr>
          <p:nvPr/>
        </p:nvSpPr>
        <p:spPr bwMode="auto">
          <a:xfrm>
            <a:off x="69249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D, </a:t>
            </a:r>
          </a:p>
        </p:txBody>
      </p:sp>
      <p:sp>
        <p:nvSpPr>
          <p:cNvPr id="177" name="Rectangle 12"/>
          <p:cNvSpPr txBox="1">
            <a:spLocks noChangeArrowheads="1"/>
          </p:cNvSpPr>
          <p:nvPr/>
        </p:nvSpPr>
        <p:spPr bwMode="auto">
          <a:xfrm>
            <a:off x="7456998" y="1066800"/>
            <a:ext cx="6202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F, </a:t>
            </a:r>
          </a:p>
        </p:txBody>
      </p:sp>
      <p:sp>
        <p:nvSpPr>
          <p:cNvPr id="178" name="Rectangle 12"/>
          <p:cNvSpPr txBox="1">
            <a:spLocks noChangeArrowheads="1"/>
          </p:cNvSpPr>
          <p:nvPr/>
        </p:nvSpPr>
        <p:spPr bwMode="auto">
          <a:xfrm>
            <a:off x="7991723" y="1066800"/>
            <a:ext cx="54267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G, </a:t>
            </a:r>
          </a:p>
        </p:txBody>
      </p:sp>
      <p:sp>
        <p:nvSpPr>
          <p:cNvPr id="179" name="Rectangle 12"/>
          <p:cNvSpPr txBox="1">
            <a:spLocks noChangeArrowheads="1"/>
          </p:cNvSpPr>
          <p:nvPr/>
        </p:nvSpPr>
        <p:spPr bwMode="auto">
          <a:xfrm>
            <a:off x="8527774" y="1066800"/>
            <a:ext cx="38762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B</a:t>
            </a:r>
          </a:p>
        </p:txBody>
      </p:sp>
      <p:sp>
        <p:nvSpPr>
          <p:cNvPr id="71" name="Rectangle 12"/>
          <p:cNvSpPr txBox="1">
            <a:spLocks noChangeArrowheads="1"/>
          </p:cNvSpPr>
          <p:nvPr/>
        </p:nvSpPr>
        <p:spPr bwMode="auto">
          <a:xfrm>
            <a:off x="228600" y="5638802"/>
            <a:ext cx="8915400" cy="1066800"/>
          </a:xfrm>
          <a:prstGeom prst="rect">
            <a:avLst/>
          </a:prstGeom>
          <a:solidFill>
            <a:srgbClr val="F8DA5A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已知顶点表：</a:t>
            </a:r>
            <a:r>
              <a:rPr lang="en-US" altLang="zh-CN" sz="3200" kern="0" dirty="0">
                <a:latin typeface="+mn-lt"/>
              </a:rPr>
              <a:t>EFG</a:t>
            </a:r>
            <a:r>
              <a:rPr lang="en-US" altLang="zh-CN" sz="3200" kern="0" dirty="0"/>
              <a:t>CD</a:t>
            </a:r>
            <a:r>
              <a:rPr lang="en-US" altLang="zh-CN" sz="3200" kern="0" dirty="0">
                <a:latin typeface="+mn-lt"/>
              </a:rPr>
              <a:t>BA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从</a:t>
            </a:r>
            <a:r>
              <a:rPr lang="en-US" altLang="zh-CN" sz="3200" kern="0" dirty="0">
                <a:latin typeface="+mn-lt"/>
              </a:rPr>
              <a:t>E</a:t>
            </a:r>
            <a:r>
              <a:rPr lang="zh-CN" altLang="en-US" sz="3200" kern="0" dirty="0">
                <a:latin typeface="+mn-lt"/>
              </a:rPr>
              <a:t>出发的广度优先序列</a:t>
            </a:r>
            <a:r>
              <a:rPr lang="en-US" altLang="zh-CN" sz="3200" kern="0" dirty="0">
                <a:latin typeface="+mn-lt"/>
              </a:rPr>
              <a:t>:</a:t>
            </a:r>
          </a:p>
        </p:txBody>
      </p:sp>
      <p:sp>
        <p:nvSpPr>
          <p:cNvPr id="74" name="Rectangle 12"/>
          <p:cNvSpPr txBox="1">
            <a:spLocks noChangeArrowheads="1"/>
          </p:cNvSpPr>
          <p:nvPr/>
        </p:nvSpPr>
        <p:spPr bwMode="auto">
          <a:xfrm>
            <a:off x="5334000" y="6096002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E, C, F, D, G, B,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70" grpId="0"/>
      <p:bldP spid="174" grpId="0"/>
      <p:bldP spid="175" grpId="0"/>
      <p:bldP spid="176" grpId="0"/>
      <p:bldP spid="177" grpId="0"/>
      <p:bldP spid="178" grpId="0"/>
      <p:bldP spid="179" grpId="0"/>
      <p:bldP spid="71" grpId="0" animBg="1"/>
      <p:bldP spid="7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381000" y="990600"/>
            <a:ext cx="87630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void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bfs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(Graph g,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v)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{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VexNode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v1,v2;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Queue q; </a:t>
            </a: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q =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createEmptyQueue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();  </a:t>
            </a:r>
            <a:r>
              <a:rPr kumimoji="0" lang="en-US" altLang="zh-CN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//</a:t>
            </a: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建空队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j-lt"/>
            </a:endParaRP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j-lt"/>
              </a:rPr>
              <a:t>   </a:t>
            </a:r>
            <a:r>
              <a:rPr lang="en-US" altLang="zh-CN" sz="3200" kern="0" dirty="0" err="1"/>
              <a:t>v.mark</a:t>
            </a:r>
            <a:r>
              <a:rPr lang="en-US" altLang="zh-CN" sz="3200" kern="0" dirty="0"/>
              <a:t> = 1; </a:t>
            </a:r>
          </a:p>
          <a:p>
            <a:pPr marL="396000" lvl="0"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(“%c,” </a:t>
            </a:r>
            <a:r>
              <a:rPr lang="en-US" altLang="zh-CN" sz="3200" kern="0" dirty="0" err="1"/>
              <a:t>v.vertex</a:t>
            </a:r>
            <a:r>
              <a:rPr lang="en-US" altLang="zh-CN" sz="3200" kern="0" dirty="0"/>
              <a:t>);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396000"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</a:t>
            </a:r>
            <a:r>
              <a:rPr kumimoji="0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(q, v); </a:t>
            </a:r>
          </a:p>
          <a:p>
            <a:pPr marL="396000" marR="0" lvl="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BFS</a:t>
            </a:r>
            <a:r>
              <a:rPr lang="zh-CN" altLang="en-US" dirty="0">
                <a:ea typeface="黑体" pitchFamily="2" charset="-122"/>
              </a:rPr>
              <a:t>算法</a:t>
            </a:r>
            <a:r>
              <a:rPr lang="en-US" altLang="zh-CN" dirty="0">
                <a:ea typeface="黑体" pitchFamily="2" charset="-122"/>
              </a:rPr>
              <a:t>(</a:t>
            </a:r>
            <a:r>
              <a:rPr lang="zh-CN" altLang="en-US" dirty="0">
                <a:ea typeface="黑体" pitchFamily="2" charset="-122"/>
              </a:rPr>
              <a:t>非递归</a:t>
            </a:r>
            <a:r>
              <a:rPr lang="en-US" altLang="zh-CN" dirty="0">
                <a:ea typeface="黑体" pitchFamily="2" charset="-122"/>
              </a:rPr>
              <a:t>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800" y="3505200"/>
            <a:ext cx="325602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访问出发点、进队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3400" y="5257800"/>
            <a:ext cx="8991600" cy="62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</a:rPr>
              <a:t>//</a:t>
            </a:r>
            <a:r>
              <a:rPr lang="zh-CN" altLang="en-US" kern="0" dirty="0">
                <a:solidFill>
                  <a:srgbClr val="0000CC"/>
                </a:solidFill>
              </a:rPr>
              <a:t>当队不空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访问队头的未被访问的邻接点</a:t>
            </a:r>
            <a:r>
              <a:rPr lang="en-US" altLang="zh-CN" kern="0" dirty="0">
                <a:solidFill>
                  <a:srgbClr val="0000CC"/>
                </a:solidFill>
              </a:rPr>
              <a:t>, </a:t>
            </a:r>
            <a:r>
              <a:rPr lang="zh-CN" altLang="en-US" kern="0" dirty="0">
                <a:solidFill>
                  <a:srgbClr val="0000CC"/>
                </a:solidFill>
              </a:rPr>
              <a:t>队头出队</a:t>
            </a:r>
            <a:endParaRPr lang="en-US" altLang="zh-CN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685800"/>
            <a:ext cx="89916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while( !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isEmptyQueue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(q) )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{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v1=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</a:rPr>
              <a:t>frontQueue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(q); 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lang="en-US" altLang="zh-CN" sz="3200" kern="0" dirty="0" err="1">
                <a:solidFill>
                  <a:srgbClr val="990099"/>
                </a:solidFill>
              </a:rPr>
              <a:t>deQueue</a:t>
            </a:r>
            <a:r>
              <a:rPr lang="en-US" altLang="zh-CN" sz="3200" kern="0" dirty="0"/>
              <a:t>(q);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v2=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firstAdjacent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(g,v1);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while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(v2 != Null)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{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if( v2.mark==0)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007E00"/>
              </a:solidFill>
              <a:effectLst/>
              <a:uLnTx/>
              <a:uFillTx/>
              <a:latin typeface="+mj-lt"/>
            </a:endParaRP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7E00"/>
                </a:solidFill>
                <a:latin typeface="+mj-lt"/>
              </a:rPr>
              <a:t>            </a:t>
            </a:r>
            <a:r>
              <a:rPr lang="en-US" altLang="zh-CN" sz="3200" kern="0" dirty="0">
                <a:latin typeface="+mj-lt"/>
              </a:rPr>
              <a:t>{   </a:t>
            </a:r>
            <a:r>
              <a:rPr lang="en-US" altLang="zh-CN" sz="3200" kern="0" dirty="0"/>
              <a:t>v2.mark =1; </a:t>
            </a:r>
          </a:p>
          <a:p>
            <a:pPr marL="108000" lvl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              </a:t>
            </a:r>
            <a:r>
              <a:rPr lang="en-US" altLang="zh-CN" sz="3200" kern="0" dirty="0" err="1"/>
              <a:t>printf</a:t>
            </a:r>
            <a:r>
              <a:rPr lang="en-US" altLang="zh-CN" sz="3200" kern="0" dirty="0"/>
              <a:t>(“%c,” v2.vertex); 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108000" marR="0" lvl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kern="0" dirty="0">
                <a:latin typeface="+mj-lt"/>
              </a:rPr>
              <a:t>                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enQueue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(q,v2); }</a:t>
            </a:r>
          </a:p>
          <a:p>
            <a:pPr marL="108000" marR="0" lvl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       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v2 = </a:t>
            </a:r>
            <a:r>
              <a:rPr kumimoji="0" lang="en-US" altLang="zh-CN" sz="320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nextAdjacent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(g,v1,v2);</a:t>
            </a:r>
            <a:r>
              <a:rPr kumimoji="0" lang="en-US" altLang="zh-CN" sz="32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</a:rPr>
              <a:t>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    }</a:t>
            </a:r>
          </a:p>
          <a:p>
            <a:pPr marL="108000" marR="0" lvl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4038600" y="2844000"/>
            <a:ext cx="51054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8000"/>
                </a:solidFill>
              </a:rPr>
              <a:t>//</a:t>
            </a:r>
            <a:r>
              <a:rPr lang="zh-CN" altLang="en-US" kern="0" dirty="0">
                <a:solidFill>
                  <a:srgbClr val="008000"/>
                </a:solidFill>
              </a:rPr>
              <a:t>考察</a:t>
            </a:r>
            <a:r>
              <a:rPr lang="en-US" altLang="zh-CN" kern="0" dirty="0">
                <a:solidFill>
                  <a:srgbClr val="008000"/>
                </a:solidFill>
              </a:rPr>
              <a:t>v1</a:t>
            </a:r>
            <a:r>
              <a:rPr lang="zh-CN" altLang="en-US" kern="0" dirty="0">
                <a:solidFill>
                  <a:srgbClr val="008000"/>
                </a:solidFill>
              </a:rPr>
              <a:t>所有的邻接点</a:t>
            </a:r>
            <a:r>
              <a:rPr lang="en-US" altLang="zh-CN" kern="0" dirty="0">
                <a:solidFill>
                  <a:srgbClr val="008000"/>
                </a:solidFill>
              </a:rPr>
              <a:t>……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00600" y="3402000"/>
            <a:ext cx="45539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若未访问</a:t>
            </a:r>
            <a:r>
              <a:rPr lang="en-US" altLang="zh-CN" kern="0" dirty="0">
                <a:solidFill>
                  <a:srgbClr val="007E00"/>
                </a:solidFill>
              </a:rPr>
              <a:t>,</a:t>
            </a:r>
            <a:r>
              <a:rPr lang="zh-CN" altLang="en-US" kern="0" dirty="0">
                <a:solidFill>
                  <a:srgbClr val="007E00"/>
                </a:solidFill>
              </a:rPr>
              <a:t>则访问、进队</a:t>
            </a:r>
            <a:r>
              <a:rPr lang="en-US" altLang="zh-CN" kern="0" dirty="0">
                <a:solidFill>
                  <a:srgbClr val="007E00"/>
                </a:solidFill>
              </a:rPr>
              <a:t> 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60232" y="1274058"/>
            <a:ext cx="184056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//v1</a:t>
            </a:r>
            <a:r>
              <a:rPr lang="zh-CN" altLang="en-US" kern="0" dirty="0">
                <a:solidFill>
                  <a:srgbClr val="007E00"/>
                </a:solidFill>
              </a:rPr>
              <a:t>：队头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34000" y="2286000"/>
            <a:ext cx="4126568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//v2</a:t>
            </a:r>
            <a:r>
              <a:rPr lang="zh-CN" altLang="en-US" kern="0" dirty="0">
                <a:solidFill>
                  <a:srgbClr val="0000CC"/>
                </a:solidFill>
              </a:rPr>
              <a:t>：</a:t>
            </a:r>
            <a:r>
              <a:rPr lang="en-US" altLang="zh-CN" kern="0" dirty="0">
                <a:solidFill>
                  <a:srgbClr val="0000CC"/>
                </a:solidFill>
              </a:rPr>
              <a:t>v1</a:t>
            </a:r>
            <a:r>
              <a:rPr lang="zh-CN" altLang="en-US" kern="0" dirty="0">
                <a:solidFill>
                  <a:srgbClr val="0000CC"/>
                </a:solidFill>
              </a:rPr>
              <a:t>的第</a:t>
            </a:r>
            <a:r>
              <a:rPr lang="en-US" altLang="zh-CN" kern="0" dirty="0">
                <a:solidFill>
                  <a:srgbClr val="0000CC"/>
                </a:solidFill>
              </a:rPr>
              <a:t>1</a:t>
            </a:r>
            <a:r>
              <a:rPr lang="zh-CN" altLang="en-US" kern="0" dirty="0">
                <a:solidFill>
                  <a:srgbClr val="0000CC"/>
                </a:solidFill>
              </a:rPr>
              <a:t>个邻接点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15200" y="5562600"/>
            <a:ext cx="181073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7E00"/>
                </a:solidFill>
              </a:rPr>
              <a:t>//</a:t>
            </a:r>
            <a:r>
              <a:rPr lang="zh-CN" altLang="en-US" kern="0" dirty="0">
                <a:solidFill>
                  <a:srgbClr val="007E00"/>
                </a:solidFill>
              </a:rPr>
              <a:t>下一个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4724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时间复杂度：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   1)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每个顶点进队、出队，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次 </a:t>
            </a:r>
            <a:endParaRPr lang="en-US" altLang="zh-CN" sz="3000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   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外层循环，共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n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次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sym typeface="Wingdings" pitchFamily="2" charset="2"/>
              </a:rPr>
              <a:t>   2) </a:t>
            </a:r>
            <a:r>
              <a:rPr lang="zh-CN" altLang="en-US" sz="3000" kern="0" dirty="0">
                <a:solidFill>
                  <a:srgbClr val="0000CC"/>
                </a:solidFill>
                <a:sym typeface="Wingdings" pitchFamily="2" charset="2"/>
              </a:rPr>
              <a:t>访问队头时，要考察队头的所有邻接顶点</a:t>
            </a:r>
            <a:endParaRPr lang="en-US" altLang="zh-CN" sz="3000" kern="0" dirty="0">
              <a:solidFill>
                <a:srgbClr val="0000CC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2.1 </a:t>
            </a:r>
            <a:r>
              <a:rPr lang="zh-CN" altLang="en-US" sz="3000" kern="0" dirty="0">
                <a:sym typeface="Wingdings" pitchFamily="2" charset="2"/>
              </a:rPr>
              <a:t>邻接表表示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      1</a:t>
            </a:r>
            <a:r>
              <a:rPr lang="zh-CN" altLang="en-US" sz="3000" kern="0" dirty="0">
                <a:sym typeface="Wingdings" pitchFamily="2" charset="2"/>
              </a:rPr>
              <a:t>个顶点所需计算次数为顶点的度；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     2.2 </a:t>
            </a:r>
            <a:r>
              <a:rPr lang="zh-CN" altLang="en-US" sz="3000" kern="0" dirty="0">
                <a:sym typeface="Wingdings" pitchFamily="2" charset="2"/>
              </a:rPr>
              <a:t>邻接矩阵表示</a:t>
            </a:r>
            <a:endParaRPr lang="en-US" altLang="zh-CN" sz="3000" kern="0" dirty="0"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ym typeface="Wingdings" pitchFamily="2" charset="2"/>
              </a:rPr>
              <a:t>               </a:t>
            </a:r>
            <a:r>
              <a:rPr lang="en-US" altLang="zh-CN" sz="3000" kern="0" dirty="0">
                <a:sym typeface="Wingdings" pitchFamily="2" charset="2"/>
              </a:rPr>
              <a:t>1</a:t>
            </a:r>
            <a:r>
              <a:rPr lang="zh-CN" altLang="en-US" sz="3000" kern="0" dirty="0">
                <a:sym typeface="Wingdings" pitchFamily="2" charset="2"/>
              </a:rPr>
              <a:t>个顶点所需计算次数为</a:t>
            </a:r>
            <a:r>
              <a:rPr lang="en-US" altLang="zh-CN" sz="3000" kern="0" dirty="0">
                <a:sym typeface="Wingdings" pitchFamily="2" charset="2"/>
              </a:rPr>
              <a:t>n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>
              <a:sym typeface="Wingdings" pitchFamily="2" charset="2"/>
            </a:endParaRPr>
          </a:p>
        </p:txBody>
      </p: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广度优先遍历 </a:t>
            </a:r>
            <a:r>
              <a:rPr lang="en-US" altLang="zh-CN" dirty="0">
                <a:ea typeface="黑体" pitchFamily="2" charset="-122"/>
              </a:rPr>
              <a:t>(BFS)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Rectangle 12"/>
          <p:cNvSpPr txBox="1">
            <a:spLocks noChangeArrowheads="1"/>
          </p:cNvSpPr>
          <p:nvPr/>
        </p:nvSpPr>
        <p:spPr bwMode="auto">
          <a:xfrm>
            <a:off x="381000" y="5486400"/>
            <a:ext cx="8763000" cy="685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chemeClr val="bg1"/>
                </a:solidFill>
                <a:latin typeface="+mn-lt"/>
              </a:rPr>
              <a:t>      邻接表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O(</a:t>
            </a:r>
            <a:r>
              <a:rPr lang="en-US" altLang="zh-CN" sz="3000" kern="0" dirty="0" err="1">
                <a:solidFill>
                  <a:schemeClr val="bg1"/>
                </a:solidFill>
                <a:latin typeface="+mn-lt"/>
                <a:sym typeface="Wingdings" pitchFamily="2" charset="2"/>
              </a:rPr>
              <a:t>n+e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)</a:t>
            </a:r>
            <a:r>
              <a:rPr lang="zh-CN" altLang="en-US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；    邻接矩阵 </a:t>
            </a:r>
            <a:r>
              <a:rPr lang="en-US" altLang="zh-CN" sz="3000" kern="0" dirty="0">
                <a:solidFill>
                  <a:schemeClr val="bg1"/>
                </a:solidFill>
                <a:latin typeface="+mn-lt"/>
                <a:sym typeface="Wingdings" pitchFamily="2" charset="2"/>
              </a:rPr>
              <a:t> O(n*n)</a:t>
            </a:r>
            <a:endParaRPr lang="en-US" altLang="zh-CN" sz="3000" kern="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小结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533400" y="1219200"/>
            <a:ext cx="86106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掌握：</a:t>
            </a:r>
            <a:r>
              <a:rPr lang="zh-CN" altLang="en-US" sz="3200" kern="0" dirty="0">
                <a:latin typeface="+mn-lt"/>
              </a:rPr>
              <a:t>图的深度优先、</a:t>
            </a:r>
            <a:r>
              <a:rPr lang="en-US" altLang="zh-CN" sz="3200" kern="0" dirty="0">
                <a:latin typeface="+mn-lt"/>
              </a:rPr>
              <a:t> </a:t>
            </a: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               </a:t>
            </a:r>
            <a:r>
              <a:rPr lang="zh-CN" altLang="en-US" sz="3200" kern="0" dirty="0">
                <a:latin typeface="+mn-lt"/>
              </a:rPr>
              <a:t>广度优先遍历算法；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24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注意：</a:t>
            </a:r>
            <a:r>
              <a:rPr lang="zh-CN" altLang="en-US" sz="3200" kern="0" dirty="0">
                <a:latin typeface="+mn-lt"/>
              </a:rPr>
              <a:t>“顶点表”一定，则结点顺序一定；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60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             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</a:t>
            </a:r>
            <a:r>
              <a:rPr lang="zh-CN" altLang="en-US" sz="3000" kern="0" dirty="0">
                <a:latin typeface="+mn-lt"/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寻找第一个未被访问的邻接点</a:t>
            </a:r>
            <a:r>
              <a:rPr lang="zh-CN" altLang="en-US" sz="3000" kern="0" dirty="0">
                <a:latin typeface="+mn-lt"/>
              </a:rPr>
              <a:t>”，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</a:t>
            </a:r>
            <a:r>
              <a:rPr lang="zh-CN" altLang="en-US" sz="3000" kern="0" dirty="0">
                <a:latin typeface="+mn-lt"/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依次访问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的所有邻接点</a:t>
            </a:r>
            <a:r>
              <a:rPr lang="zh-CN" altLang="en-US" sz="3000" kern="0" dirty="0">
                <a:latin typeface="+mn-lt"/>
              </a:rPr>
              <a:t>”操作中，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结点顺序与“顶点表”保持一致。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610600" cy="5105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zh-CN" dirty="0"/>
              <a:t>已知一个无向图</a:t>
            </a:r>
            <a:r>
              <a:rPr lang="en-US" altLang="zh-CN" dirty="0"/>
              <a:t>G=(V, E)</a:t>
            </a:r>
            <a:r>
              <a:rPr lang="zh-CN" altLang="zh-CN" dirty="0"/>
              <a:t>，其中</a:t>
            </a:r>
            <a:r>
              <a:rPr lang="en-US" altLang="zh-CN" dirty="0"/>
              <a:t>V={a, b, c, d, e}</a:t>
            </a:r>
            <a:r>
              <a:rPr lang="zh-CN" altLang="zh-CN" dirty="0"/>
              <a:t>，</a:t>
            </a:r>
            <a:r>
              <a:rPr lang="en-US" altLang="zh-CN" dirty="0"/>
              <a:t>E={(</a:t>
            </a:r>
            <a:r>
              <a:rPr lang="en-US" altLang="zh-CN" dirty="0" err="1"/>
              <a:t>a,b</a:t>
            </a:r>
            <a:r>
              <a:rPr lang="en-US" altLang="zh-CN" dirty="0"/>
              <a:t>), (a, c), (a, d), (c, d), (b, e)}</a:t>
            </a:r>
            <a:r>
              <a:rPr lang="zh-CN" altLang="zh-CN" dirty="0"/>
              <a:t>，从</a:t>
            </a:r>
            <a:r>
              <a:rPr lang="en-US" altLang="zh-CN" dirty="0"/>
              <a:t>a</a:t>
            </a:r>
            <a:r>
              <a:rPr lang="zh-CN" altLang="zh-CN" dirty="0"/>
              <a:t>开始，</a:t>
            </a:r>
            <a:r>
              <a:rPr lang="zh-CN" altLang="en-US" dirty="0"/>
              <a:t>深度优先遍历</a:t>
            </a:r>
            <a:r>
              <a:rPr lang="zh-CN" altLang="zh-CN" dirty="0"/>
              <a:t>序列</a:t>
            </a:r>
            <a:r>
              <a:rPr lang="zh-CN" altLang="en-US" dirty="0"/>
              <a:t>、广度优先遍历序列分别是 ？</a:t>
            </a:r>
            <a:endParaRPr lang="en-US" altLang="zh-CN" dirty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CC"/>
                </a:solidFill>
              </a:rPr>
              <a:t>2. P327</a:t>
            </a:r>
            <a:r>
              <a:rPr lang="zh-CN" altLang="en-US" dirty="0">
                <a:solidFill>
                  <a:srgbClr val="0000CC"/>
                </a:solidFill>
              </a:rPr>
              <a:t>，对于图</a:t>
            </a:r>
            <a:r>
              <a:rPr lang="en-US" altLang="zh-CN" dirty="0">
                <a:solidFill>
                  <a:srgbClr val="0000CC"/>
                </a:solidFill>
              </a:rPr>
              <a:t>9.23</a:t>
            </a:r>
            <a:r>
              <a:rPr lang="zh-CN" altLang="en-US" dirty="0">
                <a:solidFill>
                  <a:srgbClr val="0000CC"/>
                </a:solidFill>
              </a:rPr>
              <a:t>，</a:t>
            </a:r>
            <a:r>
              <a:rPr lang="zh-CN" altLang="en-US" dirty="0"/>
              <a:t>请给出其深度优先、广度优先遍历序列。</a:t>
            </a:r>
            <a:endParaRPr lang="en-US" altLang="zh-CN" dirty="0"/>
          </a:p>
          <a:p>
            <a:pPr marL="342900" lvl="0" indent="-342900" algn="just">
              <a:lnSpc>
                <a:spcPct val="155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0000CC"/>
                </a:solidFill>
              </a:rPr>
              <a:t>3. P327</a:t>
            </a:r>
            <a:r>
              <a:rPr lang="zh-CN" altLang="en-US" dirty="0">
                <a:solidFill>
                  <a:srgbClr val="0000CC"/>
                </a:solidFill>
              </a:rPr>
              <a:t>，对于图</a:t>
            </a:r>
            <a:r>
              <a:rPr lang="en-US" altLang="zh-CN" dirty="0">
                <a:solidFill>
                  <a:srgbClr val="0000CC"/>
                </a:solidFill>
              </a:rPr>
              <a:t>9.26</a:t>
            </a:r>
            <a:r>
              <a:rPr lang="zh-CN" altLang="en-US" dirty="0">
                <a:solidFill>
                  <a:srgbClr val="0000CC"/>
                </a:solidFill>
              </a:rPr>
              <a:t>， </a:t>
            </a:r>
            <a:r>
              <a:rPr lang="zh-CN" altLang="en-US" dirty="0"/>
              <a:t>请给出其深度优先、广度优先遍历序列。</a:t>
            </a:r>
            <a:endParaRPr lang="en-US" altLang="zh-C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图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25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讲：最小生成树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457200" y="1447800"/>
            <a:ext cx="86868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图的遍历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搜索、周游</a:t>
            </a:r>
            <a:r>
              <a:rPr lang="en-US" altLang="zh-CN" sz="3200" kern="0" dirty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342900" lvl="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   </a:t>
            </a:r>
            <a:r>
              <a:rPr lang="en-US" altLang="zh-CN" sz="3200" kern="0" dirty="0">
                <a:latin typeface="+mn-lt"/>
              </a:rPr>
              <a:t>-- </a:t>
            </a:r>
            <a:r>
              <a:rPr lang="zh-CN" altLang="en-US" sz="3200" kern="0" dirty="0">
                <a:latin typeface="+mn-lt"/>
              </a:rPr>
              <a:t>深度优先搜索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   Depth-First Search (DFS)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3200" dirty="0"/>
              <a:t>   </a:t>
            </a:r>
            <a:r>
              <a:rPr lang="en-US" altLang="zh-CN" sz="3200" dirty="0"/>
              <a:t>-- </a:t>
            </a:r>
            <a:r>
              <a:rPr lang="zh-CN" altLang="en-US" sz="3200" dirty="0"/>
              <a:t>广度优先搜索</a:t>
            </a:r>
            <a:endParaRPr lang="en-US" altLang="zh-CN" sz="3200" kern="0" dirty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/>
              <a:t>       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391400" y="29406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8018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335200" y="290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8201691" y="2517890"/>
            <a:ext cx="415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7532964" y="2598028"/>
            <a:ext cx="453083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9636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2" name="直接连接符 28"/>
          <p:cNvCxnSpPr>
            <a:cxnSpLocks noChangeShapeType="1"/>
            <a:stCxn id="5" idx="3"/>
            <a:endCxn id="11" idx="0"/>
          </p:cNvCxnSpPr>
          <p:nvPr/>
        </p:nvCxnSpPr>
        <p:spPr bwMode="auto">
          <a:xfrm rot="5400000">
            <a:off x="7111538" y="3474928"/>
            <a:ext cx="45773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8018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4" name="直接连接符 28"/>
          <p:cNvCxnSpPr>
            <a:cxnSpLocks noChangeShapeType="1"/>
            <a:stCxn id="5" idx="5"/>
            <a:endCxn id="13" idx="0"/>
          </p:cNvCxnSpPr>
          <p:nvPr/>
        </p:nvCxnSpPr>
        <p:spPr bwMode="auto">
          <a:xfrm rot="16200000" flipH="1">
            <a:off x="7708828" y="3483627"/>
            <a:ext cx="457735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14"/>
          <p:cNvCxnSpPr>
            <a:cxnSpLocks noChangeShapeType="1"/>
            <a:stCxn id="8" idx="2"/>
            <a:endCxn id="5" idx="6"/>
          </p:cNvCxnSpPr>
          <p:nvPr/>
        </p:nvCxnSpPr>
        <p:spPr bwMode="auto">
          <a:xfrm rot="10800000" flipV="1">
            <a:off x="7895400" y="3155400"/>
            <a:ext cx="439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8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5400000">
            <a:off x="6914100" y="4452300"/>
            <a:ext cx="4212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81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图的遍历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/>
              <a:t>-- </a:t>
            </a:r>
            <a:r>
              <a:rPr lang="zh-CN" altLang="en-US" sz="3200" kern="0" dirty="0"/>
              <a:t>多对多的关系；</a:t>
            </a:r>
            <a:endParaRPr lang="en-US" altLang="zh-CN" sz="3200" kern="0" dirty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-- </a:t>
            </a:r>
            <a:r>
              <a:rPr lang="zh-CN" altLang="en-US" sz="3200" kern="0" dirty="0"/>
              <a:t>可能有回路；</a:t>
            </a:r>
            <a:endParaRPr lang="en-US" altLang="zh-CN" sz="3200" kern="0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-- </a:t>
            </a:r>
            <a:r>
              <a:rPr lang="zh-CN" altLang="en-US" sz="3200" kern="0" dirty="0"/>
              <a:t>可能非连通；</a:t>
            </a:r>
            <a:endParaRPr lang="en-US" altLang="zh-CN" sz="3200" kern="0" dirty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遍历：每个顶点都访问，且只访问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次；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latin typeface="+mn-lt"/>
              </a:rPr>
              <a:t>每个顶点自带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个“</a:t>
            </a:r>
            <a:r>
              <a:rPr lang="zh-CN" altLang="en-US" sz="3200" kern="0" dirty="0"/>
              <a:t>访问标志</a:t>
            </a:r>
            <a:r>
              <a:rPr lang="zh-CN" altLang="en-US" sz="3200" kern="0" dirty="0">
                <a:latin typeface="+mn-lt"/>
              </a:rPr>
              <a:t>”</a:t>
            </a:r>
            <a:r>
              <a:rPr lang="en-US" altLang="zh-CN" sz="3200" kern="0" dirty="0">
                <a:latin typeface="+mn-lt"/>
              </a:rPr>
              <a:t>mark</a:t>
            </a:r>
            <a:r>
              <a:rPr lang="zh-CN" altLang="en-US" sz="3200" kern="0" dirty="0">
                <a:latin typeface="+mn-lt"/>
              </a:rPr>
              <a:t>，</a:t>
            </a:r>
            <a:endParaRPr lang="en-US" altLang="zh-CN" sz="3200" kern="0" dirty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相关概念</a:t>
            </a:r>
          </a:p>
        </p:txBody>
      </p:sp>
      <p:sp>
        <p:nvSpPr>
          <p:cNvPr id="8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72000" algn="just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>
                <a:latin typeface="+mn-lt"/>
                <a:ea typeface="黑体" pitchFamily="2" charset="-122"/>
              </a:rPr>
              <a:t> 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顶点间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邻接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、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(</a:t>
            </a:r>
            <a:r>
              <a:rPr lang="zh-CN" altLang="en-US" sz="3200" kern="0" dirty="0">
                <a:latin typeface="+mn-lt"/>
                <a:ea typeface="黑体" pitchFamily="2" charset="-122"/>
              </a:rPr>
              <a:t>顶点与边</a:t>
            </a:r>
            <a:r>
              <a:rPr lang="en-US" altLang="zh-CN" sz="3200" kern="0" dirty="0">
                <a:latin typeface="+mn-lt"/>
                <a:ea typeface="黑体" pitchFamily="2" charset="-122"/>
              </a:rPr>
              <a:t>)</a:t>
            </a:r>
            <a:r>
              <a:rPr lang="zh-CN" altLang="en-US" sz="3200" kern="0" dirty="0">
                <a:solidFill>
                  <a:srgbClr val="0000CC"/>
                </a:solidFill>
                <a:latin typeface="+mn-lt"/>
                <a:ea typeface="黑体" pitchFamily="2" charset="-122"/>
              </a:rPr>
              <a:t>关联</a:t>
            </a:r>
            <a:r>
              <a:rPr lang="zh-CN" altLang="en-US" sz="3200" kern="0" dirty="0">
                <a:solidFill>
                  <a:srgbClr val="003399"/>
                </a:solidFill>
                <a:latin typeface="+mn-lt"/>
                <a:ea typeface="黑体" pitchFamily="2" charset="-122"/>
              </a:rPr>
              <a:t>：</a:t>
            </a:r>
            <a:endParaRPr lang="en-US" altLang="zh-CN" sz="3200" kern="0" dirty="0">
              <a:solidFill>
                <a:srgbClr val="003399"/>
              </a:solidFill>
              <a:latin typeface="+mn-lt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1200"/>
              </a:spcBef>
              <a:defRPr/>
            </a:pP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有向图中，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=&lt;V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邻接到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 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或 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邻接于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;</a:t>
            </a: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&lt;V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&gt;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9900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en-US" altLang="zh-CN" sz="3200" kern="0" dirty="0">
                <a:solidFill>
                  <a:srgbClr val="990099"/>
                </a:solidFill>
                <a:latin typeface="+mn-lt"/>
                <a:ea typeface="黑体" pitchFamily="2" charset="-122"/>
              </a:rPr>
              <a:t> </a:t>
            </a:r>
          </a:p>
          <a:p>
            <a:pPr marL="720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--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无向图中，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1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条边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E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i,k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=(V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，</a:t>
            </a:r>
            <a:endParaRPr lang="en-US" altLang="zh-CN" sz="3200" kern="0" dirty="0">
              <a:latin typeface="Arial" charset="0"/>
              <a:ea typeface="黑体" pitchFamily="2" charset="-122"/>
            </a:endParaRPr>
          </a:p>
          <a:p>
            <a:pPr marL="720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则称：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zh-CN" altLang="en-US" sz="3200" b="1" kern="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邻接（相邻）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</a:p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200" kern="0" dirty="0">
                <a:latin typeface="Arial" charset="0"/>
                <a:ea typeface="黑体" pitchFamily="2" charset="-122"/>
              </a:rPr>
              <a:t>               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(V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)</a:t>
            </a:r>
            <a:r>
              <a:rPr lang="zh-CN" altLang="en-US" sz="3200" kern="0" dirty="0">
                <a:latin typeface="Arial" charset="0"/>
                <a:ea typeface="黑体" pitchFamily="2" charset="-122"/>
              </a:rPr>
              <a:t>与顶点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i</a:t>
            </a:r>
            <a:r>
              <a:rPr lang="en-US" altLang="zh-CN" sz="3200" kern="0" dirty="0">
                <a:latin typeface="Arial" charset="0"/>
                <a:ea typeface="黑体" pitchFamily="2" charset="-122"/>
              </a:rPr>
              <a:t>, </a:t>
            </a:r>
            <a:r>
              <a:rPr lang="en-US" altLang="zh-CN" sz="3200" kern="0" dirty="0" err="1">
                <a:latin typeface="Arial" charset="0"/>
                <a:ea typeface="黑体" pitchFamily="2" charset="-122"/>
              </a:rPr>
              <a:t>V</a:t>
            </a:r>
            <a:r>
              <a:rPr lang="en-US" altLang="zh-CN" sz="3200" b="1" kern="0" baseline="-25000" dirty="0" err="1">
                <a:latin typeface="Arial" charset="0"/>
                <a:ea typeface="黑体" pitchFamily="2" charset="-122"/>
              </a:rPr>
              <a:t>k</a:t>
            </a:r>
            <a:r>
              <a:rPr lang="en-US" altLang="zh-CN" sz="3200" b="1" kern="0" baseline="-25000" dirty="0">
                <a:latin typeface="Arial" charset="0"/>
                <a:ea typeface="黑体" pitchFamily="2" charset="-122"/>
              </a:rPr>
              <a:t> </a:t>
            </a:r>
            <a:r>
              <a:rPr lang="zh-CN" altLang="en-US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相关联</a:t>
            </a:r>
            <a:r>
              <a:rPr lang="en-US" altLang="zh-CN" sz="3200" kern="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;</a:t>
            </a:r>
            <a:r>
              <a:rPr lang="en-US" altLang="zh-CN" sz="3200" kern="0" baseline="-25000" dirty="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 </a:t>
            </a:r>
            <a:endParaRPr lang="en-US" altLang="zh-CN" sz="3200" kern="0" dirty="0">
              <a:solidFill>
                <a:srgbClr val="0000CC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44" name="Oval 30"/>
          <p:cNvSpPr>
            <a:spLocks noChangeArrowheads="1"/>
          </p:cNvSpPr>
          <p:nvPr/>
        </p:nvSpPr>
        <p:spPr bwMode="auto">
          <a:xfrm>
            <a:off x="7848600" y="178911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45" name="Oval 30"/>
          <p:cNvSpPr>
            <a:spLocks noChangeArrowheads="1"/>
          </p:cNvSpPr>
          <p:nvPr/>
        </p:nvSpPr>
        <p:spPr bwMode="auto">
          <a:xfrm>
            <a:off x="73152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46" name="Oval 30"/>
          <p:cNvSpPr>
            <a:spLocks noChangeArrowheads="1"/>
          </p:cNvSpPr>
          <p:nvPr/>
        </p:nvSpPr>
        <p:spPr bwMode="auto">
          <a:xfrm>
            <a:off x="8382000" y="2773363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47" name="直接箭头连接符 14"/>
          <p:cNvCxnSpPr>
            <a:cxnSpLocks noChangeShapeType="1"/>
            <a:stCxn id="10244" idx="5"/>
            <a:endCxn id="10246" idx="0"/>
          </p:cNvCxnSpPr>
          <p:nvPr/>
        </p:nvCxnSpPr>
        <p:spPr bwMode="auto">
          <a:xfrm rot="16200000" flipH="1">
            <a:off x="8179594" y="2318544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8" name="直接箭头连接符 16"/>
          <p:cNvCxnSpPr>
            <a:cxnSpLocks noChangeShapeType="1"/>
            <a:stCxn id="10244" idx="3"/>
            <a:endCxn id="10245" idx="0"/>
          </p:cNvCxnSpPr>
          <p:nvPr/>
        </p:nvCxnSpPr>
        <p:spPr bwMode="auto">
          <a:xfrm rot="5400000">
            <a:off x="7467600" y="2319338"/>
            <a:ext cx="554038" cy="354012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0249" name="直接箭头连接符 17"/>
          <p:cNvCxnSpPr>
            <a:cxnSpLocks noChangeShapeType="1"/>
            <a:stCxn id="10245" idx="6"/>
            <a:endCxn id="10246" idx="2"/>
          </p:cNvCxnSpPr>
          <p:nvPr/>
        </p:nvCxnSpPr>
        <p:spPr bwMode="auto">
          <a:xfrm>
            <a:off x="7818438" y="3024188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0250" name="Oval 30"/>
          <p:cNvSpPr>
            <a:spLocks noChangeArrowheads="1"/>
          </p:cNvSpPr>
          <p:nvPr/>
        </p:nvSpPr>
        <p:spPr bwMode="auto">
          <a:xfrm>
            <a:off x="7924800" y="411480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A</a:t>
            </a:r>
          </a:p>
        </p:txBody>
      </p:sp>
      <p:sp>
        <p:nvSpPr>
          <p:cNvPr id="10251" name="Oval 30"/>
          <p:cNvSpPr>
            <a:spLocks noChangeArrowheads="1"/>
          </p:cNvSpPr>
          <p:nvPr/>
        </p:nvSpPr>
        <p:spPr bwMode="auto">
          <a:xfrm>
            <a:off x="73914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C</a:t>
            </a:r>
          </a:p>
        </p:txBody>
      </p:sp>
      <p:sp>
        <p:nvSpPr>
          <p:cNvPr id="10252" name="Oval 30"/>
          <p:cNvSpPr>
            <a:spLocks noChangeArrowheads="1"/>
          </p:cNvSpPr>
          <p:nvPr/>
        </p:nvSpPr>
        <p:spPr bwMode="auto">
          <a:xfrm>
            <a:off x="8458200" y="50990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</a:pPr>
            <a:r>
              <a:rPr lang="en-US" altLang="zh-CN" sz="3200">
                <a:ea typeface="黑体" pitchFamily="49" charset="-122"/>
              </a:rPr>
              <a:t>D</a:t>
            </a:r>
          </a:p>
        </p:txBody>
      </p:sp>
      <p:cxnSp>
        <p:nvCxnSpPr>
          <p:cNvPr id="10253" name="直接箭头连接符 22"/>
          <p:cNvCxnSpPr>
            <a:cxnSpLocks noChangeShapeType="1"/>
            <a:stCxn id="10250" idx="5"/>
            <a:endCxn id="10252" idx="0"/>
          </p:cNvCxnSpPr>
          <p:nvPr/>
        </p:nvCxnSpPr>
        <p:spPr bwMode="auto">
          <a:xfrm rot="16200000" flipH="1">
            <a:off x="8255794" y="4644231"/>
            <a:ext cx="554038" cy="355600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254" name="直接箭头连接符 24"/>
          <p:cNvCxnSpPr>
            <a:cxnSpLocks noChangeShapeType="1"/>
            <a:stCxn id="10251" idx="6"/>
            <a:endCxn id="10252" idx="2"/>
          </p:cNvCxnSpPr>
          <p:nvPr/>
        </p:nvCxnSpPr>
        <p:spPr bwMode="auto">
          <a:xfrm>
            <a:off x="7894638" y="5349875"/>
            <a:ext cx="563562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5" name="Rectangle 8"/>
          <p:cNvSpPr>
            <a:spLocks noChangeArrowheads="1"/>
          </p:cNvSpPr>
          <p:nvPr/>
        </p:nvSpPr>
        <p:spPr bwMode="auto">
          <a:xfrm>
            <a:off x="381000" y="9080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13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图的生成树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/>
              <a:t>  遍历过程中，</a:t>
            </a:r>
            <a:endParaRPr lang="en-US" altLang="zh-CN" sz="3000" kern="0" dirty="0"/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</a:rPr>
              <a:t>   </a:t>
            </a:r>
            <a:r>
              <a:rPr lang="en-US" altLang="zh-CN" sz="3000" kern="0" dirty="0">
                <a:solidFill>
                  <a:srgbClr val="0000CC"/>
                </a:solidFill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>
                <a:solidFill>
                  <a:srgbClr val="0000CC"/>
                </a:solidFill>
              </a:rPr>
              <a:t>” </a:t>
            </a:r>
            <a:r>
              <a:rPr lang="zh-CN" altLang="en-US" sz="3000" kern="0" dirty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/>
              <a:t>的顶点和边</a:t>
            </a:r>
            <a:r>
              <a:rPr lang="zh-CN" altLang="en-US" sz="3000" kern="0" dirty="0">
                <a:sym typeface="Wingdings" pitchFamily="2" charset="2"/>
              </a:rPr>
              <a:t>组成</a:t>
            </a:r>
            <a:r>
              <a:rPr lang="en-US" altLang="zh-CN" sz="3000" kern="0" dirty="0">
                <a:solidFill>
                  <a:srgbClr val="007E00"/>
                </a:solidFill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7E00"/>
                </a:solidFill>
                <a:sym typeface="Wingdings" pitchFamily="2" charset="2"/>
              </a:rPr>
              <a:t>个连通子图，</a:t>
            </a:r>
            <a:endParaRPr lang="en-US" altLang="zh-CN" sz="3000" kern="0" dirty="0">
              <a:solidFill>
                <a:srgbClr val="007E00"/>
              </a:solidFill>
              <a:sym typeface="Wingdings" pitchFamily="2" charset="2"/>
            </a:endParaRP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ym typeface="Wingdings" pitchFamily="2" charset="2"/>
              </a:rPr>
              <a:t>    </a:t>
            </a:r>
            <a:r>
              <a:rPr lang="zh-CN" altLang="en-US" sz="3000" kern="0" dirty="0">
                <a:sym typeface="Wingdings" pitchFamily="2" charset="2"/>
              </a:rPr>
              <a:t>称为图的一棵</a:t>
            </a:r>
            <a:r>
              <a:rPr lang="zh-CN" altLang="en-US" sz="3000" kern="0" dirty="0">
                <a:solidFill>
                  <a:srgbClr val="007E00"/>
                </a:solidFill>
                <a:sym typeface="Wingdings" pitchFamily="2" charset="2"/>
              </a:rPr>
              <a:t>生成树</a:t>
            </a:r>
            <a:r>
              <a:rPr lang="zh-CN" altLang="en-US" sz="3000" kern="0" dirty="0">
                <a:sym typeface="Wingdings" pitchFamily="2" charset="2"/>
              </a:rPr>
              <a:t>；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914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590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2688616" y="4510652"/>
            <a:ext cx="79135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8956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2" name="直接连接符 28"/>
          <p:cNvCxnSpPr>
            <a:cxnSpLocks noChangeShapeType="1"/>
            <a:stCxn id="38" idx="1"/>
            <a:endCxn id="37" idx="7"/>
          </p:cNvCxnSpPr>
          <p:nvPr/>
        </p:nvCxnSpPr>
        <p:spPr bwMode="auto">
          <a:xfrm rot="16200000" flipV="1">
            <a:off x="1997457" y="3154744"/>
            <a:ext cx="14287" cy="1320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762382" y="4565619"/>
            <a:ext cx="7318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>
            <a:off x="1342200" y="5221637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22860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K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1828800" y="39227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2270692" y="4341203"/>
            <a:ext cx="255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4478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1673400" y="4379304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直接连接符 28"/>
          <p:cNvCxnSpPr>
            <a:cxnSpLocks noChangeShapeType="1"/>
            <a:stCxn id="52" idx="1"/>
            <a:endCxn id="37" idx="5"/>
          </p:cNvCxnSpPr>
          <p:nvPr/>
        </p:nvCxnSpPr>
        <p:spPr bwMode="auto">
          <a:xfrm rot="16200000" flipV="1">
            <a:off x="1173935" y="4334647"/>
            <a:ext cx="518330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201600" y="3797237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573200" y="381152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8874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80010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6705600" y="4049237"/>
            <a:ext cx="867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0"/>
            <a:endCxn id="63" idx="5"/>
          </p:cNvCxnSpPr>
          <p:nvPr/>
        </p:nvCxnSpPr>
        <p:spPr bwMode="auto">
          <a:xfrm rot="16200000" flipV="1">
            <a:off x="7812273" y="4432834"/>
            <a:ext cx="631847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3"/>
            <a:endCxn id="64" idx="0"/>
          </p:cNvCxnSpPr>
          <p:nvPr/>
        </p:nvCxnSpPr>
        <p:spPr bwMode="auto">
          <a:xfrm rot="5400000">
            <a:off x="7077282" y="4303834"/>
            <a:ext cx="631847" cy="507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7391400" y="5125562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3276600" y="3873437"/>
            <a:ext cx="2971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990099"/>
                </a:solidFill>
                <a:sym typeface="Wingdings" pitchFamily="2" charset="2"/>
              </a:rPr>
              <a:t>求：从</a:t>
            </a:r>
            <a:r>
              <a:rPr lang="en-US" altLang="zh-CN" kern="0" dirty="0">
                <a:solidFill>
                  <a:srgbClr val="990099"/>
                </a:solidFill>
                <a:sym typeface="Wingdings" pitchFamily="2" charset="2"/>
              </a:rPr>
              <a:t>A</a:t>
            </a:r>
            <a:r>
              <a:rPr lang="zh-CN" altLang="en-US" kern="0" dirty="0">
                <a:solidFill>
                  <a:srgbClr val="990099"/>
                </a:solidFill>
                <a:sym typeface="Wingdings" pitchFamily="2" charset="2"/>
              </a:rPr>
              <a:t>出发的</a:t>
            </a:r>
            <a:endParaRPr lang="en-US" altLang="zh-CN" kern="0" dirty="0">
              <a:solidFill>
                <a:srgbClr val="990099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>
                <a:solidFill>
                  <a:srgbClr val="990099"/>
                </a:solidFill>
                <a:sym typeface="Wingdings" pitchFamily="2" charset="2"/>
              </a:rPr>
              <a:t>深度优先生成树？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BFS</a:t>
            </a:r>
            <a:r>
              <a:rPr lang="zh-CN" altLang="en-US" sz="3000" kern="0" dirty="0">
                <a:latin typeface="+mn-lt"/>
              </a:rPr>
              <a:t>过程中，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>
                <a:solidFill>
                  <a:srgbClr val="0000CC"/>
                </a:solidFill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>
                <a:solidFill>
                  <a:srgbClr val="0000CC"/>
                </a:solidFill>
              </a:rPr>
              <a:t>” </a:t>
            </a:r>
            <a:r>
              <a:rPr lang="zh-CN" altLang="en-US" sz="3000" kern="0" dirty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/>
              <a:t>的</a:t>
            </a:r>
            <a:r>
              <a:rPr lang="zh-CN" altLang="en-US" sz="3000" kern="0" dirty="0">
                <a:latin typeface="+mn-lt"/>
              </a:rPr>
              <a:t>顶点和边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无向图的</a:t>
            </a:r>
            <a:r>
              <a:rPr lang="en-US" altLang="zh-CN" dirty="0">
                <a:ea typeface="黑体" pitchFamily="2" charset="-122"/>
              </a:rPr>
              <a:t>BFS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3" name="直接连接符 62"/>
          <p:cNvCxnSpPr>
            <a:cxnSpLocks noChangeShapeType="1"/>
            <a:stCxn id="55" idx="4"/>
            <a:endCxn id="6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5" name="直接连接符 32"/>
          <p:cNvCxnSpPr>
            <a:cxnSpLocks noChangeShapeType="1"/>
            <a:stCxn id="64" idx="2"/>
            <a:endCxn id="55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67" name="直接连接符 66"/>
          <p:cNvCxnSpPr>
            <a:cxnSpLocks noChangeShapeType="1"/>
            <a:stCxn id="62" idx="4"/>
            <a:endCxn id="66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69" name="直接连接符 32"/>
          <p:cNvCxnSpPr>
            <a:cxnSpLocks noChangeShapeType="1"/>
            <a:stCxn id="68" idx="2"/>
            <a:endCxn id="64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71" name="直接连接符 70"/>
          <p:cNvCxnSpPr>
            <a:cxnSpLocks noChangeShapeType="1"/>
            <a:stCxn id="68" idx="4"/>
            <a:endCxn id="70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07" name="直接连接符 106"/>
          <p:cNvCxnSpPr>
            <a:cxnSpLocks noChangeShapeType="1"/>
            <a:stCxn id="70" idx="4"/>
            <a:endCxn id="106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09" name="直接连接符 32"/>
          <p:cNvCxnSpPr>
            <a:cxnSpLocks noChangeShapeType="1"/>
            <a:stCxn id="108" idx="1"/>
            <a:endCxn id="55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2"/>
          <p:cNvCxnSpPr>
            <a:cxnSpLocks noChangeShapeType="1"/>
            <a:stCxn id="68" idx="3"/>
            <a:endCxn id="108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12" name="直接连接符 32"/>
          <p:cNvCxnSpPr>
            <a:cxnSpLocks noChangeShapeType="1"/>
            <a:stCxn id="111" idx="2"/>
            <a:endCxn id="66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直接箭头连接符 112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(3)</a:t>
            </a:r>
          </a:p>
        </p:txBody>
      </p:sp>
      <p:cxnSp>
        <p:nvCxnSpPr>
          <p:cNvPr id="119" name="直接连接符 32"/>
          <p:cNvCxnSpPr>
            <a:cxnSpLocks noChangeShapeType="1"/>
            <a:stCxn id="108" idx="2"/>
            <a:endCxn id="6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直接箭头连接符 119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(4)</a:t>
            </a: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(5)</a:t>
            </a:r>
          </a:p>
        </p:txBody>
      </p:sp>
      <p:sp>
        <p:nvSpPr>
          <p:cNvPr id="127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(6)</a:t>
            </a: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(7)</a:t>
            </a: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(8)</a:t>
            </a: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39000" y="2379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477000" y="3141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4" name="直接连接符 43"/>
          <p:cNvCxnSpPr>
            <a:cxnSpLocks noChangeShapeType="1"/>
            <a:stCxn id="41" idx="3"/>
            <a:endCxn id="42" idx="0"/>
          </p:cNvCxnSpPr>
          <p:nvPr/>
        </p:nvCxnSpPr>
        <p:spPr bwMode="auto">
          <a:xfrm rot="5400000">
            <a:off x="6855001" y="2683885"/>
            <a:ext cx="3318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019800" y="3933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7" name="直接连接符 46"/>
          <p:cNvCxnSpPr>
            <a:cxnSpLocks noChangeShapeType="1"/>
            <a:stCxn id="42" idx="3"/>
            <a:endCxn id="46" idx="0"/>
          </p:cNvCxnSpPr>
          <p:nvPr/>
        </p:nvCxnSpPr>
        <p:spPr bwMode="auto">
          <a:xfrm rot="5400000">
            <a:off x="6230701" y="3612985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562600" y="4741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49" name="直接连接符 32"/>
          <p:cNvCxnSpPr>
            <a:cxnSpLocks noChangeShapeType="1"/>
            <a:stCxn id="48" idx="0"/>
            <a:endCxn id="46" idx="3"/>
          </p:cNvCxnSpPr>
          <p:nvPr/>
        </p:nvCxnSpPr>
        <p:spPr bwMode="auto">
          <a:xfrm rot="5400000" flipH="1" flipV="1">
            <a:off x="5764800" y="4413086"/>
            <a:ext cx="378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030400" y="3171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1" name="直接连接符 50"/>
          <p:cNvCxnSpPr>
            <a:cxnSpLocks noChangeShapeType="1"/>
            <a:stCxn id="50" idx="0"/>
            <a:endCxn id="41" idx="5"/>
          </p:cNvCxnSpPr>
          <p:nvPr/>
        </p:nvCxnSpPr>
        <p:spPr bwMode="auto">
          <a:xfrm rot="16200000" flipV="1">
            <a:off x="7795192" y="2683885"/>
            <a:ext cx="361209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010400" y="40092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3" name="直接连接符 32"/>
          <p:cNvCxnSpPr>
            <a:cxnSpLocks noChangeShapeType="1"/>
            <a:stCxn id="52" idx="0"/>
            <a:endCxn id="54" idx="4"/>
          </p:cNvCxnSpPr>
          <p:nvPr/>
        </p:nvCxnSpPr>
        <p:spPr bwMode="auto">
          <a:xfrm rot="5400000" flipH="1" flipV="1">
            <a:off x="7224300" y="3742594"/>
            <a:ext cx="3048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39000" y="3200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56" name="直接连接符 32"/>
          <p:cNvCxnSpPr>
            <a:cxnSpLocks noChangeShapeType="1"/>
            <a:stCxn id="54" idx="0"/>
            <a:endCxn id="41" idx="4"/>
          </p:cNvCxnSpPr>
          <p:nvPr/>
        </p:nvCxnSpPr>
        <p:spPr bwMode="auto">
          <a:xfrm rot="5400000" flipH="1" flipV="1">
            <a:off x="7332600" y="3042094"/>
            <a:ext cx="31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781800" y="4847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8" name="直接连接符 32"/>
          <p:cNvCxnSpPr>
            <a:cxnSpLocks noChangeShapeType="1"/>
            <a:stCxn id="57" idx="0"/>
            <a:endCxn id="52" idx="4"/>
          </p:cNvCxnSpPr>
          <p:nvPr/>
        </p:nvCxnSpPr>
        <p:spPr bwMode="auto">
          <a:xfrm rot="5400000" flipH="1" flipV="1">
            <a:off x="6981000" y="45660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53200" y="5685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60" name="直接连接符 32"/>
          <p:cNvCxnSpPr>
            <a:cxnSpLocks noChangeShapeType="1"/>
            <a:stCxn id="59" idx="0"/>
            <a:endCxn id="57" idx="4"/>
          </p:cNvCxnSpPr>
          <p:nvPr/>
        </p:nvCxnSpPr>
        <p:spPr bwMode="auto">
          <a:xfrm rot="5400000" flipH="1" flipV="1">
            <a:off x="6752400" y="54042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8" grpId="0"/>
      <p:bldP spid="125" grpId="0"/>
      <p:bldP spid="126" grpId="0"/>
      <p:bldP spid="127" grpId="0"/>
      <p:bldP spid="128" grpId="0"/>
      <p:bldP spid="129" grpId="0"/>
      <p:bldP spid="41" grpId="0" animBg="1"/>
      <p:bldP spid="42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7" grpId="0" animBg="1"/>
      <p:bldP spid="5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BFS</a:t>
            </a:r>
            <a:r>
              <a:rPr lang="zh-CN" altLang="en-US" sz="3000" kern="0" dirty="0">
                <a:latin typeface="+mn-lt"/>
              </a:rPr>
              <a:t>过程中，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</a:t>
            </a:r>
            <a:r>
              <a:rPr lang="en-US" altLang="zh-CN" sz="3000" kern="0" dirty="0"/>
              <a:t> </a:t>
            </a:r>
            <a:r>
              <a:rPr lang="en-US" altLang="zh-CN" sz="3000" kern="0" dirty="0">
                <a:solidFill>
                  <a:srgbClr val="0000CC"/>
                </a:solidFill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>
                <a:solidFill>
                  <a:srgbClr val="0000CC"/>
                </a:solidFill>
              </a:rPr>
              <a:t>” </a:t>
            </a:r>
            <a:r>
              <a:rPr lang="zh-CN" altLang="en-US" sz="3000" kern="0" dirty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/>
              <a:t>的</a:t>
            </a:r>
            <a:r>
              <a:rPr lang="zh-CN" altLang="en-US" sz="3000" kern="0" dirty="0">
                <a:latin typeface="+mn-lt"/>
              </a:rPr>
              <a:t>顶点和边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无向图的</a:t>
            </a:r>
            <a:r>
              <a:rPr lang="en-US" altLang="zh-CN" dirty="0">
                <a:ea typeface="黑体" pitchFamily="2" charset="-122"/>
              </a:rPr>
              <a:t>BFS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Rectangle 12"/>
          <p:cNvSpPr txBox="1">
            <a:spLocks noChangeArrowheads="1"/>
          </p:cNvSpPr>
          <p:nvPr/>
        </p:nvSpPr>
        <p:spPr bwMode="auto">
          <a:xfrm>
            <a:off x="5105400" y="2514600"/>
            <a:ext cx="4038600" cy="3733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BFS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46" name="直接连接符 32"/>
          <p:cNvCxnSpPr>
            <a:cxnSpLocks noChangeShapeType="1"/>
            <a:stCxn id="45" idx="2"/>
            <a:endCxn id="41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0" name="直接连接符 32"/>
          <p:cNvCxnSpPr>
            <a:cxnSpLocks noChangeShapeType="1"/>
            <a:stCxn id="49" idx="2"/>
            <a:endCxn id="45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2" name="直接连接符 51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54" name="直接连接符 53"/>
          <p:cNvCxnSpPr>
            <a:cxnSpLocks noChangeShapeType="1"/>
            <a:stCxn id="51" idx="4"/>
            <a:endCxn id="53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6" name="直接连接符 32"/>
          <p:cNvCxnSpPr>
            <a:cxnSpLocks noChangeShapeType="1"/>
            <a:stCxn id="55" idx="1"/>
            <a:endCxn id="41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32"/>
          <p:cNvCxnSpPr>
            <a:cxnSpLocks noChangeShapeType="1"/>
            <a:stCxn id="49" idx="3"/>
            <a:endCxn id="55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9" name="直接连接符 32"/>
          <p:cNvCxnSpPr>
            <a:cxnSpLocks noChangeShapeType="1"/>
            <a:stCxn id="58" idx="2"/>
            <a:endCxn id="47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62" name="直接箭头连接符 61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64" name="直接箭头连接符 63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(3)</a:t>
            </a:r>
          </a:p>
        </p:txBody>
      </p:sp>
      <p:cxnSp>
        <p:nvCxnSpPr>
          <p:cNvPr id="66" name="直接连接符 32"/>
          <p:cNvCxnSpPr>
            <a:cxnSpLocks noChangeShapeType="1"/>
            <a:stCxn id="55" idx="2"/>
            <a:endCxn id="4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7" name="直接箭头连接符 66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(4)</a:t>
            </a: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(5)</a:t>
            </a: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(6)</a:t>
            </a: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(7)</a:t>
            </a: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无向图的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DFS</a:t>
            </a:r>
            <a:r>
              <a:rPr lang="zh-CN" altLang="en-US" sz="3000" kern="0" dirty="0">
                <a:latin typeface="+mn-lt"/>
              </a:rPr>
              <a:t>过程中，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>
                <a:solidFill>
                  <a:srgbClr val="0000CC"/>
                </a:solidFill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>
                <a:solidFill>
                  <a:srgbClr val="0000CC"/>
                </a:solidFill>
              </a:rPr>
              <a:t>” </a:t>
            </a:r>
            <a:r>
              <a:rPr lang="zh-CN" altLang="en-US" sz="3000" kern="0" dirty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/>
              <a:t>的</a:t>
            </a:r>
            <a:r>
              <a:rPr lang="zh-CN" altLang="en-US" sz="3000" kern="0" dirty="0">
                <a:latin typeface="+mn-lt"/>
              </a:rPr>
              <a:t>顶点和边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3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78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92387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30774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52202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82984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3340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581400" y="2552202"/>
            <a:ext cx="175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334000" y="396707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5004562" y="3385640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5334000" y="5617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5586000" y="4471078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077400" y="39766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641485" y="2540687"/>
            <a:ext cx="1318430" cy="1701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745501" y="2566293"/>
            <a:ext cx="1498209" cy="182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30774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81275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4280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>
            <a:off x="1676399" y="5974599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6140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10420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633204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76399" y="574106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199" y="51816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(3)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1981199" y="577699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(4)</a:t>
            </a:r>
          </a:p>
        </p:txBody>
      </p:sp>
      <p:cxnSp>
        <p:nvCxnSpPr>
          <p:cNvPr id="82" name="直接箭头连接符 81"/>
          <p:cNvCxnSpPr/>
          <p:nvPr/>
        </p:nvCxnSpPr>
        <p:spPr bwMode="auto">
          <a:xfrm rot="5400000" flipH="1" flipV="1">
            <a:off x="990600" y="502840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1371600" y="4723606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(5)</a:t>
            </a: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28602"/>
            <a:ext cx="1553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1676399" y="415506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828799" y="3564603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(6)</a:t>
            </a: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733800" y="286460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657600" y="305538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(7)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733802" y="248359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3733800" y="267740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3886200" y="2528802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(9)</a:t>
            </a: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>
            <a:off x="5028803" y="33968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4648200" y="31694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(10)</a:t>
            </a: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5028803" y="49970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4648200" y="47696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(11)</a:t>
            </a:r>
          </a:p>
        </p:txBody>
      </p:sp>
      <p:cxnSp>
        <p:nvCxnSpPr>
          <p:cNvPr id="96" name="直接箭头连接符 95"/>
          <p:cNvCxnSpPr/>
          <p:nvPr/>
        </p:nvCxnSpPr>
        <p:spPr bwMode="auto">
          <a:xfrm rot="5400000" flipH="1" flipV="1">
            <a:off x="5181600" y="5019493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5562600" y="4638493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(12)</a:t>
            </a: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51823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5562600" y="3016207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(13)</a:t>
            </a: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 flipV="1">
            <a:off x="3810000" y="301700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962400" y="3779001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(14)</a:t>
            </a:r>
          </a:p>
        </p:txBody>
      </p:sp>
      <p:cxnSp>
        <p:nvCxnSpPr>
          <p:cNvPr id="102" name="直接箭头连接符 101"/>
          <p:cNvCxnSpPr/>
          <p:nvPr/>
        </p:nvCxnSpPr>
        <p:spPr bwMode="auto">
          <a:xfrm rot="10800000">
            <a:off x="1676400" y="435760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1904999" y="4205202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(15)</a:t>
            </a: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 flipH="1" flipV="1">
            <a:off x="9151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1295400" y="3016207"/>
            <a:ext cx="9144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(16)</a:t>
            </a: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4038600" y="19050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(8)</a:t>
            </a: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018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3446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7593601" y="2566791"/>
            <a:ext cx="285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9342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66" name="直接连接符 65"/>
          <p:cNvCxnSpPr>
            <a:cxnSpLocks noChangeShapeType="1"/>
            <a:stCxn id="63" idx="3"/>
            <a:endCxn id="65" idx="0"/>
          </p:cNvCxnSpPr>
          <p:nvPr/>
        </p:nvCxnSpPr>
        <p:spPr bwMode="auto">
          <a:xfrm rot="5400000">
            <a:off x="7165801" y="3299391"/>
            <a:ext cx="2730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064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68" name="直接连接符 32"/>
          <p:cNvCxnSpPr>
            <a:cxnSpLocks noChangeShapeType="1"/>
            <a:stCxn id="67" idx="0"/>
            <a:endCxn id="65" idx="3"/>
          </p:cNvCxnSpPr>
          <p:nvPr/>
        </p:nvCxnSpPr>
        <p:spPr bwMode="auto">
          <a:xfrm rot="5400000" flipH="1" flipV="1">
            <a:off x="6740700" y="3999892"/>
            <a:ext cx="285009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8018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06" name="直接连接符 105"/>
          <p:cNvCxnSpPr>
            <a:cxnSpLocks noChangeShapeType="1"/>
            <a:stCxn id="71" idx="0"/>
            <a:endCxn id="63" idx="5"/>
          </p:cNvCxnSpPr>
          <p:nvPr/>
        </p:nvCxnSpPr>
        <p:spPr bwMode="auto">
          <a:xfrm rot="16200000" flipV="1">
            <a:off x="7777792" y="3275991"/>
            <a:ext cx="273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6200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15" name="直接连接符 32"/>
          <p:cNvCxnSpPr>
            <a:cxnSpLocks noChangeShapeType="1"/>
            <a:stCxn id="114" idx="0"/>
            <a:endCxn id="71" idx="4"/>
          </p:cNvCxnSpPr>
          <p:nvPr/>
        </p:nvCxnSpPr>
        <p:spPr bwMode="auto">
          <a:xfrm rot="5400000" flipH="1" flipV="1">
            <a:off x="7842600" y="4085400"/>
            <a:ext cx="240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2390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20" name="直接连接符 32"/>
          <p:cNvCxnSpPr>
            <a:cxnSpLocks noChangeShapeType="1"/>
            <a:stCxn id="119" idx="0"/>
            <a:endCxn id="114" idx="3"/>
          </p:cNvCxnSpPr>
          <p:nvPr/>
        </p:nvCxnSpPr>
        <p:spPr bwMode="auto">
          <a:xfrm rot="5400000" flipH="1" flipV="1">
            <a:off x="7464600" y="4753192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8030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26" name="直接连接符 32"/>
          <p:cNvCxnSpPr>
            <a:cxnSpLocks noChangeShapeType="1"/>
            <a:stCxn id="123" idx="0"/>
            <a:endCxn id="114" idx="5"/>
          </p:cNvCxnSpPr>
          <p:nvPr/>
        </p:nvCxnSpPr>
        <p:spPr bwMode="auto">
          <a:xfrm rot="16200000" flipV="1">
            <a:off x="8038492" y="4738491"/>
            <a:ext cx="2556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77724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30" name="直接连接符 32"/>
          <p:cNvCxnSpPr>
            <a:cxnSpLocks noChangeShapeType="1"/>
            <a:stCxn id="129" idx="0"/>
            <a:endCxn id="123" idx="4"/>
          </p:cNvCxnSpPr>
          <p:nvPr/>
        </p:nvCxnSpPr>
        <p:spPr bwMode="auto">
          <a:xfrm rot="5400000" flipH="1" flipV="1">
            <a:off x="8024400" y="5486400"/>
            <a:ext cx="2580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91" grpId="0"/>
      <p:bldP spid="97" grpId="0"/>
      <p:bldP spid="99" grpId="0"/>
      <p:bldP spid="101" grpId="0"/>
      <p:bldP spid="103" grpId="0"/>
      <p:bldP spid="105" grpId="0"/>
      <p:bldP spid="62" grpId="0" animBg="1"/>
      <p:bldP spid="63" grpId="0" animBg="1"/>
      <p:bldP spid="65" grpId="0" animBg="1"/>
      <p:bldP spid="67" grpId="0" animBg="1"/>
      <p:bldP spid="71" grpId="0" animBg="1"/>
      <p:bldP spid="114" grpId="0" animBg="1"/>
      <p:bldP spid="119" grpId="0" animBg="1"/>
      <p:bldP spid="123" grpId="0" animBg="1"/>
      <p:bldP spid="129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无向图的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DFS</a:t>
            </a:r>
            <a:r>
              <a:rPr lang="zh-CN" altLang="en-US" sz="3000" kern="0" dirty="0">
                <a:latin typeface="+mn-lt"/>
              </a:rPr>
              <a:t>过程中，</a:t>
            </a:r>
            <a:endParaRPr lang="en-US" altLang="zh-CN" sz="3000" kern="0" dirty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>
                <a:solidFill>
                  <a:srgbClr val="0000CC"/>
                </a:solidFill>
              </a:rPr>
              <a:t>“</a:t>
            </a:r>
            <a:r>
              <a:rPr lang="zh-CN" altLang="en-US" sz="3000" kern="0" dirty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>
                <a:solidFill>
                  <a:srgbClr val="0000CC"/>
                </a:solidFill>
              </a:rPr>
              <a:t>” </a:t>
            </a:r>
            <a:r>
              <a:rPr lang="zh-CN" altLang="en-US" sz="3000" kern="0" dirty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/>
              <a:t>的</a:t>
            </a:r>
            <a:r>
              <a:rPr lang="zh-CN" altLang="en-US" sz="3000" kern="0" dirty="0">
                <a:latin typeface="+mn-lt"/>
              </a:rPr>
              <a:t>顶点和边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287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647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78185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5908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380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68782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720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094800" y="2538000"/>
            <a:ext cx="147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572000" y="3952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4242562" y="3371438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572000" y="5548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4824000" y="4456876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5908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398185" y="2769785"/>
            <a:ext cx="1318430" cy="121441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121201" y="2689791"/>
            <a:ext cx="1498209" cy="1551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5908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12304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28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47206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(1)</a:t>
            </a: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013807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5577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(2)</a:t>
            </a: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1676399" y="5708027"/>
            <a:ext cx="7200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676400" y="51816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(3)</a:t>
            </a: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14400"/>
            <a:ext cx="1066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1676399" y="4100598"/>
            <a:ext cx="762001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676400" y="3550401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(6)</a:t>
            </a: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200400" y="2850399"/>
            <a:ext cx="1143000" cy="109779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200400" y="28813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(7)</a:t>
            </a: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505200" y="2479398"/>
            <a:ext cx="990600" cy="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4266803" y="3382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886200" y="3273532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(10)</a:t>
            </a: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4266803" y="49828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886200" y="4755399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(11)</a:t>
            </a: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3581400" y="19050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>
                <a:solidFill>
                  <a:srgbClr val="007E00"/>
                </a:solidFill>
              </a:rPr>
              <a:t>(8)</a:t>
            </a:r>
          </a:p>
        </p:txBody>
      </p:sp>
      <p:sp>
        <p:nvSpPr>
          <p:cNvPr id="108" name="Rectangle 12"/>
          <p:cNvSpPr txBox="1">
            <a:spLocks noChangeArrowheads="1"/>
          </p:cNvSpPr>
          <p:nvPr/>
        </p:nvSpPr>
        <p:spPr bwMode="auto">
          <a:xfrm>
            <a:off x="5181600" y="2209800"/>
            <a:ext cx="3962400" cy="38100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DFS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>
              <a:solidFill>
                <a:srgbClr val="FFC00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无向图的生成树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树边：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非树边：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  <a:sym typeface="Wingdings" pitchFamily="2" charset="2"/>
              </a:rPr>
              <a:t>  向无向图生成树中，加入任意非树边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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510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6510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64" name="直接连接符 63"/>
          <p:cNvCxnSpPr>
            <a:cxnSpLocks noChangeShapeType="1"/>
            <a:stCxn id="62" idx="4"/>
            <a:endCxn id="63" idx="0"/>
          </p:cNvCxnSpPr>
          <p:nvPr/>
        </p:nvCxnSpPr>
        <p:spPr bwMode="auto">
          <a:xfrm rot="5400000">
            <a:off x="6322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16122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6" name="直接连接符 32"/>
          <p:cNvCxnSpPr>
            <a:cxnSpLocks noChangeShapeType="1"/>
            <a:stCxn id="65" idx="2"/>
            <a:endCxn id="62" idx="6"/>
          </p:cNvCxnSpPr>
          <p:nvPr/>
        </p:nvCxnSpPr>
        <p:spPr bwMode="auto">
          <a:xfrm rot="10800000" flipV="1">
            <a:off x="1155000" y="33000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10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68" name="直接连接符 67"/>
          <p:cNvCxnSpPr>
            <a:cxnSpLocks noChangeShapeType="1"/>
            <a:stCxn id="63" idx="4"/>
            <a:endCxn id="67" idx="0"/>
          </p:cNvCxnSpPr>
          <p:nvPr/>
        </p:nvCxnSpPr>
        <p:spPr bwMode="auto">
          <a:xfrm rot="5400000">
            <a:off x="6703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440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70" name="直接连接符 32"/>
          <p:cNvCxnSpPr>
            <a:cxnSpLocks noChangeShapeType="1"/>
            <a:stCxn id="69" idx="2"/>
            <a:endCxn id="65" idx="6"/>
          </p:cNvCxnSpPr>
          <p:nvPr/>
        </p:nvCxnSpPr>
        <p:spPr bwMode="auto">
          <a:xfrm rot="10800000">
            <a:off x="21162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25440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06" name="直接连接符 105"/>
          <p:cNvCxnSpPr>
            <a:cxnSpLocks noChangeShapeType="1"/>
            <a:stCxn id="69" idx="4"/>
            <a:endCxn id="71" idx="0"/>
          </p:cNvCxnSpPr>
          <p:nvPr/>
        </p:nvCxnSpPr>
        <p:spPr bwMode="auto">
          <a:xfrm rot="5400000">
            <a:off x="25304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5440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09" name="直接连接符 108"/>
          <p:cNvCxnSpPr>
            <a:cxnSpLocks noChangeShapeType="1"/>
            <a:stCxn id="71" idx="4"/>
            <a:endCxn id="108" idx="0"/>
          </p:cNvCxnSpPr>
          <p:nvPr/>
        </p:nvCxnSpPr>
        <p:spPr bwMode="auto">
          <a:xfrm rot="5400000">
            <a:off x="25633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6122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11" name="直接连接符 32"/>
          <p:cNvCxnSpPr>
            <a:cxnSpLocks noChangeShapeType="1"/>
            <a:stCxn id="110" idx="1"/>
            <a:endCxn id="62" idx="5"/>
          </p:cNvCxnSpPr>
          <p:nvPr/>
        </p:nvCxnSpPr>
        <p:spPr bwMode="auto">
          <a:xfrm rot="16200000" flipV="1">
            <a:off x="1040253" y="3520717"/>
            <a:ext cx="686694" cy="6048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直接连接符 32"/>
          <p:cNvCxnSpPr>
            <a:cxnSpLocks noChangeShapeType="1"/>
            <a:stCxn id="69" idx="3"/>
            <a:endCxn id="110" idx="6"/>
          </p:cNvCxnSpPr>
          <p:nvPr/>
        </p:nvCxnSpPr>
        <p:spPr bwMode="auto">
          <a:xfrm rot="5400000">
            <a:off x="1933769" y="3660623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16122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14" name="直接连接符 32"/>
          <p:cNvCxnSpPr>
            <a:cxnSpLocks noChangeShapeType="1"/>
            <a:stCxn id="113" idx="2"/>
            <a:endCxn id="67" idx="6"/>
          </p:cNvCxnSpPr>
          <p:nvPr/>
        </p:nvCxnSpPr>
        <p:spPr bwMode="auto">
          <a:xfrm rot="10800000">
            <a:off x="1155000" y="5316304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直接连接符 32"/>
          <p:cNvCxnSpPr>
            <a:cxnSpLocks noChangeShapeType="1"/>
            <a:stCxn id="110" idx="2"/>
            <a:endCxn id="63" idx="6"/>
          </p:cNvCxnSpPr>
          <p:nvPr/>
        </p:nvCxnSpPr>
        <p:spPr bwMode="auto">
          <a:xfrm rot="10800000" flipV="1">
            <a:off x="1155000" y="4344664"/>
            <a:ext cx="4572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3716400" y="30670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16400" y="41125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34" name="直接连接符 133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697671" y="3841811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6482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7164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38" name="直接连接符 137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3735771" y="48491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5800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40" name="直接连接符 32"/>
          <p:cNvCxnSpPr>
            <a:cxnSpLocks noChangeShapeType="1"/>
            <a:stCxn id="139" idx="2"/>
            <a:endCxn id="135" idx="6"/>
          </p:cNvCxnSpPr>
          <p:nvPr/>
        </p:nvCxnSpPr>
        <p:spPr bwMode="auto">
          <a:xfrm rot="10800000">
            <a:off x="5152200" y="331749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80000" y="4100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42" name="直接连接符 141"/>
          <p:cNvCxnSpPr>
            <a:cxnSpLocks noChangeShapeType="1"/>
            <a:stCxn id="139" idx="4"/>
            <a:endCxn id="141" idx="0"/>
          </p:cNvCxnSpPr>
          <p:nvPr/>
        </p:nvCxnSpPr>
        <p:spPr bwMode="auto">
          <a:xfrm rot="5400000">
            <a:off x="5566430" y="3835064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" name="Oval 30"/>
          <p:cNvSpPr>
            <a:spLocks noChangeArrowheads="1"/>
          </p:cNvSpPr>
          <p:nvPr/>
        </p:nvSpPr>
        <p:spPr bwMode="auto">
          <a:xfrm>
            <a:off x="5580000" y="5069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44" name="直接连接符 143"/>
          <p:cNvCxnSpPr>
            <a:cxnSpLocks noChangeShapeType="1"/>
            <a:stCxn id="141" idx="4"/>
            <a:endCxn id="143" idx="0"/>
          </p:cNvCxnSpPr>
          <p:nvPr/>
        </p:nvCxnSpPr>
        <p:spPr bwMode="auto">
          <a:xfrm rot="5400000">
            <a:off x="5599371" y="4837263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Oval 30"/>
          <p:cNvSpPr>
            <a:spLocks noChangeArrowheads="1"/>
          </p:cNvSpPr>
          <p:nvPr/>
        </p:nvSpPr>
        <p:spPr bwMode="auto">
          <a:xfrm>
            <a:off x="4648200" y="411015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47" name="直接连接符 32"/>
          <p:cNvCxnSpPr>
            <a:cxnSpLocks noChangeShapeType="1"/>
            <a:stCxn id="139" idx="3"/>
            <a:endCxn id="145" idx="6"/>
          </p:cNvCxnSpPr>
          <p:nvPr/>
        </p:nvCxnSpPr>
        <p:spPr bwMode="auto">
          <a:xfrm rot="5400000">
            <a:off x="4969769" y="3678117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46482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49" name="直接连接符 32"/>
          <p:cNvCxnSpPr>
            <a:cxnSpLocks noChangeShapeType="1"/>
            <a:stCxn id="148" idx="2"/>
            <a:endCxn id="137" idx="6"/>
          </p:cNvCxnSpPr>
          <p:nvPr/>
        </p:nvCxnSpPr>
        <p:spPr bwMode="auto">
          <a:xfrm rot="10800000">
            <a:off x="4220400" y="5333798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直接连接符 32"/>
          <p:cNvCxnSpPr>
            <a:cxnSpLocks noChangeShapeType="1"/>
            <a:stCxn id="145" idx="2"/>
            <a:endCxn id="133" idx="6"/>
          </p:cNvCxnSpPr>
          <p:nvPr/>
        </p:nvCxnSpPr>
        <p:spPr bwMode="auto">
          <a:xfrm rot="10800000" flipV="1">
            <a:off x="4220400" y="4362158"/>
            <a:ext cx="42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1" name="Oval 30"/>
          <p:cNvSpPr>
            <a:spLocks noChangeArrowheads="1"/>
          </p:cNvSpPr>
          <p:nvPr/>
        </p:nvSpPr>
        <p:spPr bwMode="auto">
          <a:xfrm>
            <a:off x="65478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65478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cxnSp>
        <p:nvCxnSpPr>
          <p:cNvPr id="153" name="直接连接符 152"/>
          <p:cNvCxnSpPr>
            <a:cxnSpLocks noChangeShapeType="1"/>
            <a:stCxn id="151" idx="4"/>
            <a:endCxn id="152" idx="0"/>
          </p:cNvCxnSpPr>
          <p:nvPr/>
        </p:nvCxnSpPr>
        <p:spPr bwMode="auto">
          <a:xfrm rot="5400000">
            <a:off x="65290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30"/>
          <p:cNvSpPr>
            <a:spLocks noChangeArrowheads="1"/>
          </p:cNvSpPr>
          <p:nvPr/>
        </p:nvSpPr>
        <p:spPr bwMode="auto">
          <a:xfrm>
            <a:off x="74796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55" name="直接连接符 32"/>
          <p:cNvCxnSpPr>
            <a:cxnSpLocks noChangeShapeType="1"/>
            <a:stCxn id="154" idx="2"/>
            <a:endCxn id="151" idx="6"/>
          </p:cNvCxnSpPr>
          <p:nvPr/>
        </p:nvCxnSpPr>
        <p:spPr bwMode="auto">
          <a:xfrm rot="10800000" flipV="1">
            <a:off x="70518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65478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157" name="直接连接符 156"/>
          <p:cNvCxnSpPr>
            <a:cxnSpLocks noChangeShapeType="1"/>
            <a:stCxn id="152" idx="4"/>
            <a:endCxn id="156" idx="0"/>
          </p:cNvCxnSpPr>
          <p:nvPr/>
        </p:nvCxnSpPr>
        <p:spPr bwMode="auto">
          <a:xfrm rot="5400000">
            <a:off x="65671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59" name="直接连接符 32"/>
          <p:cNvCxnSpPr>
            <a:cxnSpLocks noChangeShapeType="1"/>
            <a:stCxn id="158" idx="2"/>
            <a:endCxn id="154" idx="6"/>
          </p:cNvCxnSpPr>
          <p:nvPr/>
        </p:nvCxnSpPr>
        <p:spPr bwMode="auto">
          <a:xfrm rot="10800000">
            <a:off x="79836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84114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H</a:t>
            </a:r>
          </a:p>
        </p:txBody>
      </p:sp>
      <p:cxnSp>
        <p:nvCxnSpPr>
          <p:cNvPr id="161" name="直接连接符 160"/>
          <p:cNvCxnSpPr>
            <a:cxnSpLocks noChangeShapeType="1"/>
            <a:stCxn id="158" idx="4"/>
            <a:endCxn id="160" idx="0"/>
          </p:cNvCxnSpPr>
          <p:nvPr/>
        </p:nvCxnSpPr>
        <p:spPr bwMode="auto">
          <a:xfrm rot="5400000">
            <a:off x="83978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84114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I</a:t>
            </a:r>
          </a:p>
        </p:txBody>
      </p:sp>
      <p:cxnSp>
        <p:nvCxnSpPr>
          <p:cNvPr id="163" name="直接连接符 162"/>
          <p:cNvCxnSpPr>
            <a:cxnSpLocks noChangeShapeType="1"/>
            <a:stCxn id="160" idx="4"/>
            <a:endCxn id="162" idx="0"/>
          </p:cNvCxnSpPr>
          <p:nvPr/>
        </p:nvCxnSpPr>
        <p:spPr bwMode="auto">
          <a:xfrm rot="5400000">
            <a:off x="84307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" name="Oval 30"/>
          <p:cNvSpPr>
            <a:spLocks noChangeArrowheads="1"/>
          </p:cNvSpPr>
          <p:nvPr/>
        </p:nvSpPr>
        <p:spPr bwMode="auto">
          <a:xfrm>
            <a:off x="74796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cxnSp>
        <p:nvCxnSpPr>
          <p:cNvPr id="165" name="直接连接符 32"/>
          <p:cNvCxnSpPr>
            <a:cxnSpLocks noChangeShapeType="1"/>
            <a:stCxn id="164" idx="1"/>
            <a:endCxn id="151" idx="5"/>
          </p:cNvCxnSpPr>
          <p:nvPr/>
        </p:nvCxnSpPr>
        <p:spPr bwMode="auto">
          <a:xfrm rot="16200000" flipV="1">
            <a:off x="6922353" y="3535417"/>
            <a:ext cx="686694" cy="575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Oval 30"/>
          <p:cNvSpPr>
            <a:spLocks noChangeArrowheads="1"/>
          </p:cNvSpPr>
          <p:nvPr/>
        </p:nvSpPr>
        <p:spPr bwMode="auto">
          <a:xfrm>
            <a:off x="74796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68" name="直接连接符 32"/>
          <p:cNvCxnSpPr>
            <a:cxnSpLocks noChangeShapeType="1"/>
            <a:stCxn id="167" idx="2"/>
            <a:endCxn id="156" idx="6"/>
          </p:cNvCxnSpPr>
          <p:nvPr/>
        </p:nvCxnSpPr>
        <p:spPr bwMode="auto">
          <a:xfrm rot="10800000">
            <a:off x="7051800" y="531630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0" name="矩形 169"/>
          <p:cNvSpPr/>
          <p:nvPr/>
        </p:nvSpPr>
        <p:spPr>
          <a:xfrm>
            <a:off x="3810000" y="560714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DFS</a:t>
            </a:r>
            <a:r>
              <a:rPr lang="zh-CN" altLang="en-US" kern="0" dirty="0"/>
              <a:t>生成树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459389" y="560714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/>
              <a:t>原图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6705600" y="5607140"/>
            <a:ext cx="19591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BFS</a:t>
            </a:r>
            <a:r>
              <a:rPr lang="zh-CN" altLang="en-US" kern="0" dirty="0"/>
              <a:t>生成树</a:t>
            </a:r>
            <a:endParaRPr lang="zh-CN" altLang="en-US" dirty="0"/>
          </a:p>
        </p:txBody>
      </p:sp>
      <p:cxnSp>
        <p:nvCxnSpPr>
          <p:cNvPr id="173" name="直接连接符 32"/>
          <p:cNvCxnSpPr>
            <a:cxnSpLocks noChangeShapeType="1"/>
            <a:stCxn id="135" idx="2"/>
            <a:endCxn id="132" idx="6"/>
          </p:cNvCxnSpPr>
          <p:nvPr/>
        </p:nvCxnSpPr>
        <p:spPr bwMode="auto">
          <a:xfrm rot="10800000" flipV="1">
            <a:off x="4220400" y="3317494"/>
            <a:ext cx="4278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79" name="直接连接符 32"/>
          <p:cNvCxnSpPr>
            <a:cxnSpLocks noChangeShapeType="1"/>
            <a:stCxn id="145" idx="1"/>
            <a:endCxn id="132" idx="5"/>
          </p:cNvCxnSpPr>
          <p:nvPr/>
        </p:nvCxnSpPr>
        <p:spPr bwMode="auto">
          <a:xfrm rot="16200000" flipV="1">
            <a:off x="4090953" y="3552911"/>
            <a:ext cx="686694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2" name="直接连接符 32"/>
          <p:cNvCxnSpPr>
            <a:cxnSpLocks noChangeShapeType="1"/>
            <a:stCxn id="164" idx="2"/>
            <a:endCxn id="152" idx="6"/>
          </p:cNvCxnSpPr>
          <p:nvPr/>
        </p:nvCxnSpPr>
        <p:spPr bwMode="auto">
          <a:xfrm rot="10800000" flipV="1">
            <a:off x="7051800" y="4344664"/>
            <a:ext cx="427800" cy="2382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5" name="直接连接符 32"/>
          <p:cNvCxnSpPr>
            <a:cxnSpLocks noChangeShapeType="1"/>
            <a:stCxn id="158" idx="3"/>
            <a:endCxn id="164" idx="7"/>
          </p:cNvCxnSpPr>
          <p:nvPr/>
        </p:nvCxnSpPr>
        <p:spPr bwMode="auto">
          <a:xfrm rot="5400000">
            <a:off x="7853359" y="3534623"/>
            <a:ext cx="688282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sp>
        <p:nvSpPr>
          <p:cNvPr id="72" name="矩形 71"/>
          <p:cNvSpPr/>
          <p:nvPr/>
        </p:nvSpPr>
        <p:spPr>
          <a:xfrm>
            <a:off x="2057400" y="1044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原图中的、组成生成树的边；</a:t>
            </a:r>
            <a:endParaRPr lang="zh-CN" altLang="en-US" sz="3000" dirty="0"/>
          </a:p>
        </p:txBody>
      </p:sp>
      <p:sp>
        <p:nvSpPr>
          <p:cNvPr id="74" name="矩形 73"/>
          <p:cNvSpPr/>
          <p:nvPr/>
        </p:nvSpPr>
        <p:spPr>
          <a:xfrm>
            <a:off x="2209800" y="1692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/>
              <a:t>原图中、除去树边之外的边；</a:t>
            </a:r>
            <a:endParaRPr lang="zh-CN" altLang="en-US" sz="3000" dirty="0"/>
          </a:p>
        </p:txBody>
      </p:sp>
      <p:sp>
        <p:nvSpPr>
          <p:cNvPr id="75" name="矩形 74"/>
          <p:cNvSpPr/>
          <p:nvPr/>
        </p:nvSpPr>
        <p:spPr>
          <a:xfrm>
            <a:off x="7391400" y="2286000"/>
            <a:ext cx="1752600" cy="6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solidFill>
                  <a:srgbClr val="FF0000"/>
                </a:solidFill>
                <a:sym typeface="Wingdings" pitchFamily="2" charset="2"/>
              </a:rPr>
              <a:t>回路。</a:t>
            </a:r>
            <a:endParaRPr lang="en-US" altLang="zh-CN" sz="30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已知，顶点表</a:t>
            </a:r>
            <a:r>
              <a:rPr lang="en-US" altLang="zh-CN" sz="3200" kern="0" dirty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有向图的 </a:t>
            </a:r>
            <a:r>
              <a:rPr lang="en-US" altLang="zh-CN" dirty="0">
                <a:ea typeface="黑体" pitchFamily="2" charset="-122"/>
              </a:rPr>
              <a:t>BFS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38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723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723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7138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342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2042266" y="2590917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620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227200" y="3514451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7138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2035123" y="2583774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227200" y="2287313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7138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655031" y="4077220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85922" y="3760111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604232" y="2900882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751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4636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4636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55506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34" name="直接箭头连接符 133"/>
          <p:cNvCxnSpPr>
            <a:stCxn id="130" idx="6"/>
            <a:endCxn id="131" idx="2"/>
          </p:cNvCxnSpPr>
          <p:nvPr/>
        </p:nvCxnSpPr>
        <p:spPr bwMode="auto">
          <a:xfrm>
            <a:off x="4255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4"/>
            <a:endCxn id="132" idx="0"/>
          </p:cNvCxnSpPr>
          <p:nvPr/>
        </p:nvCxnSpPr>
        <p:spPr bwMode="auto">
          <a:xfrm rot="5400000">
            <a:off x="4533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6"/>
            <a:endCxn id="133" idx="2"/>
          </p:cNvCxnSpPr>
          <p:nvPr/>
        </p:nvCxnSpPr>
        <p:spPr bwMode="auto">
          <a:xfrm>
            <a:off x="5140200" y="3514451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55506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39" name="直接箭头连接符 138"/>
          <p:cNvCxnSpPr>
            <a:stCxn id="132" idx="7"/>
            <a:endCxn id="138" idx="3"/>
          </p:cNvCxnSpPr>
          <p:nvPr/>
        </p:nvCxnSpPr>
        <p:spPr bwMode="auto">
          <a:xfrm rot="5400000" flipH="1" flipV="1">
            <a:off x="4910023" y="2621874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506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42" name="直接箭头连接符 141"/>
          <p:cNvCxnSpPr>
            <a:stCxn id="132" idx="5"/>
            <a:endCxn id="141" idx="1"/>
          </p:cNvCxnSpPr>
          <p:nvPr/>
        </p:nvCxnSpPr>
        <p:spPr bwMode="auto">
          <a:xfrm rot="16200000" flipH="1">
            <a:off x="4960822" y="3798211"/>
            <a:ext cx="769156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94600" y="4821253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有根图</a:t>
            </a:r>
            <a:endParaRPr lang="en-US" altLang="zh-CN" sz="3200" dirty="0"/>
          </a:p>
        </p:txBody>
      </p: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5122800" y="5105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BFS</a:t>
            </a:r>
            <a:r>
              <a:rPr lang="zh-CN" altLang="en-US" sz="3200" dirty="0"/>
              <a:t>生成树</a:t>
            </a:r>
            <a:endParaRPr lang="en-US" altLang="zh-CN" sz="3200" dirty="0"/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8954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561200" y="271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7209600" y="3552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5706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51" name="直接箭头连接符 50"/>
          <p:cNvCxnSpPr>
            <a:stCxn id="47" idx="3"/>
            <a:endCxn id="48" idx="0"/>
          </p:cNvCxnSpPr>
          <p:nvPr/>
        </p:nvCxnSpPr>
        <p:spPr bwMode="auto">
          <a:xfrm rot="5400000">
            <a:off x="7740001" y="2484591"/>
            <a:ext cx="302409" cy="156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8" idx="3"/>
            <a:endCxn id="49" idx="0"/>
          </p:cNvCxnSpPr>
          <p:nvPr/>
        </p:nvCxnSpPr>
        <p:spPr bwMode="auto">
          <a:xfrm rot="5400000">
            <a:off x="7344301" y="3261291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9" idx="3"/>
            <a:endCxn id="50" idx="0"/>
          </p:cNvCxnSpPr>
          <p:nvPr/>
        </p:nvCxnSpPr>
        <p:spPr bwMode="auto">
          <a:xfrm rot="5400000">
            <a:off x="6834301" y="3970491"/>
            <a:ext cx="437409" cy="460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56400" y="4449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5" name="直接箭头连接符 54"/>
          <p:cNvCxnSpPr>
            <a:stCxn id="49" idx="4"/>
            <a:endCxn id="54" idx="0"/>
          </p:cNvCxnSpPr>
          <p:nvPr/>
        </p:nvCxnSpPr>
        <p:spPr bwMode="auto">
          <a:xfrm rot="16200000" flipH="1">
            <a:off x="7288500" y="4229100"/>
            <a:ext cx="393000" cy="468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79422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57" name="直接箭头连接符 56"/>
          <p:cNvCxnSpPr>
            <a:stCxn id="49" idx="5"/>
            <a:endCxn id="56" idx="0"/>
          </p:cNvCxnSpPr>
          <p:nvPr/>
        </p:nvCxnSpPr>
        <p:spPr bwMode="auto">
          <a:xfrm rot="16200000" flipH="1">
            <a:off x="7698291" y="3923690"/>
            <a:ext cx="437409" cy="554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右箭头 43"/>
          <p:cNvSpPr/>
          <p:nvPr/>
        </p:nvSpPr>
        <p:spPr bwMode="auto">
          <a:xfrm>
            <a:off x="6113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4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latin typeface="+mn-lt"/>
              </a:rPr>
              <a:t>  已知，顶点表</a:t>
            </a:r>
            <a:r>
              <a:rPr lang="en-US" altLang="zh-CN" sz="3200" kern="0" dirty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有向图的 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生成树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620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6470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64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637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2660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1966066" y="2613003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5445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151000" y="3536537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6376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1958923" y="2605860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151000" y="2309399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6376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5788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09722" y="3782197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528032" y="2922968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36576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45426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4542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545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19" name="直接箭头连接符 118"/>
          <p:cNvCxnSpPr>
            <a:stCxn id="115" idx="6"/>
            <a:endCxn id="116" idx="2"/>
          </p:cNvCxnSpPr>
          <p:nvPr/>
        </p:nvCxnSpPr>
        <p:spPr bwMode="auto">
          <a:xfrm>
            <a:off x="41616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6" idx="4"/>
            <a:endCxn id="117" idx="0"/>
          </p:cNvCxnSpPr>
          <p:nvPr/>
        </p:nvCxnSpPr>
        <p:spPr bwMode="auto">
          <a:xfrm rot="5400000">
            <a:off x="44401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6"/>
            <a:endCxn id="118" idx="2"/>
          </p:cNvCxnSpPr>
          <p:nvPr/>
        </p:nvCxnSpPr>
        <p:spPr bwMode="auto">
          <a:xfrm>
            <a:off x="5046600" y="3536537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4570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24" name="直接箭头连接符 123"/>
          <p:cNvCxnSpPr>
            <a:stCxn id="117" idx="7"/>
            <a:endCxn id="123" idx="3"/>
          </p:cNvCxnSpPr>
          <p:nvPr/>
        </p:nvCxnSpPr>
        <p:spPr bwMode="auto">
          <a:xfrm rot="5400000" flipH="1" flipV="1">
            <a:off x="4816423" y="2643960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54570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27" name="直接箭头连接符 126"/>
          <p:cNvCxnSpPr>
            <a:stCxn id="118" idx="4"/>
            <a:endCxn id="126" idx="0"/>
          </p:cNvCxnSpPr>
          <p:nvPr/>
        </p:nvCxnSpPr>
        <p:spPr bwMode="auto">
          <a:xfrm rot="5400000">
            <a:off x="53982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80010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7620000" y="2684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7239000" y="3387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6828600" y="412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34" name="直接箭头连接符 133"/>
          <p:cNvCxnSpPr>
            <a:stCxn id="130" idx="3"/>
            <a:endCxn id="131" idx="0"/>
          </p:cNvCxnSpPr>
          <p:nvPr/>
        </p:nvCxnSpPr>
        <p:spPr bwMode="auto">
          <a:xfrm rot="5400000">
            <a:off x="7836901" y="24464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3"/>
            <a:endCxn id="132" idx="0"/>
          </p:cNvCxnSpPr>
          <p:nvPr/>
        </p:nvCxnSpPr>
        <p:spPr bwMode="auto">
          <a:xfrm rot="5400000">
            <a:off x="7455901" y="31496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3"/>
            <a:endCxn id="133" idx="0"/>
          </p:cNvCxnSpPr>
          <p:nvPr/>
        </p:nvCxnSpPr>
        <p:spPr bwMode="auto">
          <a:xfrm rot="5400000">
            <a:off x="7045501" y="3852891"/>
            <a:ext cx="302409" cy="232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7696200" y="40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139" name="直接箭头连接符 138"/>
          <p:cNvCxnSpPr>
            <a:stCxn id="132" idx="5"/>
            <a:endCxn id="138" idx="0"/>
          </p:cNvCxnSpPr>
          <p:nvPr/>
        </p:nvCxnSpPr>
        <p:spPr bwMode="auto">
          <a:xfrm rot="16200000" flipH="1">
            <a:off x="7672191" y="3814790"/>
            <a:ext cx="273009" cy="279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6400800" y="488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G</a:t>
            </a:r>
          </a:p>
        </p:txBody>
      </p:sp>
      <p:cxnSp>
        <p:nvCxnSpPr>
          <p:cNvPr id="142" name="直接箭头连接符 141"/>
          <p:cNvCxnSpPr>
            <a:stCxn id="133" idx="3"/>
            <a:endCxn id="141" idx="0"/>
          </p:cNvCxnSpPr>
          <p:nvPr/>
        </p:nvCxnSpPr>
        <p:spPr bwMode="auto">
          <a:xfrm rot="5400000">
            <a:off x="6611701" y="4591491"/>
            <a:ext cx="3318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18400" y="4843339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/>
              <a:t>有根图</a:t>
            </a:r>
            <a:endParaRPr lang="en-US" altLang="zh-CN" sz="3200" dirty="0"/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152200" y="5464314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/>
              <a:t>DFS</a:t>
            </a:r>
            <a:r>
              <a:rPr lang="zh-CN" altLang="en-US" sz="3200" dirty="0"/>
              <a:t>生成树</a:t>
            </a:r>
            <a:endParaRPr lang="en-US" altLang="zh-CN" sz="3200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5990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23" grpId="0" animBg="1"/>
      <p:bldP spid="126" grpId="0" animBg="1"/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有向图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生成树</a:t>
            </a:r>
            <a:r>
              <a:rPr lang="en-US" altLang="zh-CN" dirty="0">
                <a:ea typeface="黑体" pitchFamily="2" charset="-122"/>
              </a:rPr>
              <a:t>----</a:t>
            </a:r>
            <a:r>
              <a:rPr lang="zh-CN" altLang="en-US" dirty="0">
                <a:ea typeface="黑体" pitchFamily="2" charset="-122"/>
              </a:rPr>
              <a:t>几个概念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树边：</a:t>
            </a:r>
            <a:r>
              <a:rPr lang="en-US" altLang="zh-CN" sz="3200" kern="0" dirty="0">
                <a:latin typeface="+mn-lt"/>
              </a:rPr>
              <a:t>DFS</a:t>
            </a:r>
            <a:r>
              <a:rPr lang="zh-CN" altLang="en-US" sz="3200" kern="0" dirty="0">
                <a:latin typeface="+mn-lt"/>
              </a:rPr>
              <a:t>生成树中的边；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>
                <a:solidFill>
                  <a:srgbClr val="C00000"/>
                </a:solidFill>
              </a:rPr>
              <a:t>后向边</a:t>
            </a:r>
            <a:r>
              <a:rPr lang="en-US" altLang="zh-CN" sz="3200" kern="0" dirty="0">
                <a:solidFill>
                  <a:srgbClr val="C00000"/>
                </a:solidFill>
              </a:rPr>
              <a:t>(</a:t>
            </a:r>
            <a:r>
              <a:rPr lang="zh-CN" altLang="en-US" sz="3200" kern="0" dirty="0">
                <a:solidFill>
                  <a:srgbClr val="C00000"/>
                </a:solidFill>
              </a:rPr>
              <a:t>反向边、回边</a:t>
            </a:r>
            <a:r>
              <a:rPr lang="en-US" altLang="zh-CN" sz="3200" kern="0" dirty="0">
                <a:solidFill>
                  <a:srgbClr val="C00000"/>
                </a:solidFill>
              </a:rPr>
              <a:t>)</a:t>
            </a:r>
            <a:r>
              <a:rPr lang="zh-CN" altLang="en-US" sz="3200" kern="0" dirty="0">
                <a:solidFill>
                  <a:srgbClr val="C00000"/>
                </a:solidFill>
              </a:rPr>
              <a:t>：</a:t>
            </a:r>
            <a:endParaRPr lang="en-US" altLang="zh-CN" sz="3200" kern="0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C00000"/>
                </a:solidFill>
              </a:rPr>
              <a:t>   </a:t>
            </a:r>
            <a:r>
              <a:rPr lang="zh-CN" altLang="en-US" sz="3200" kern="0" dirty="0"/>
              <a:t>原图中的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条边</a:t>
            </a:r>
            <a:r>
              <a:rPr lang="en-US" altLang="zh-CN" sz="3200" kern="0" dirty="0"/>
              <a:t>&lt;u, v&gt;</a:t>
            </a:r>
            <a:r>
              <a:rPr lang="zh-CN" altLang="en-US" sz="3200" kern="0" dirty="0"/>
              <a:t>，</a:t>
            </a:r>
            <a:endParaRPr lang="en-US" altLang="zh-CN" sz="32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满足：</a:t>
            </a:r>
            <a:r>
              <a:rPr lang="zh-CN" altLang="en-US" sz="3200" kern="0" dirty="0">
                <a:solidFill>
                  <a:srgbClr val="CC0000"/>
                </a:solidFill>
              </a:rPr>
              <a:t>在</a:t>
            </a:r>
            <a:r>
              <a:rPr lang="en-US" altLang="zh-CN" sz="3200" kern="0" dirty="0">
                <a:solidFill>
                  <a:srgbClr val="CC0000"/>
                </a:solidFill>
              </a:rPr>
              <a:t>DFS</a:t>
            </a:r>
            <a:r>
              <a:rPr lang="zh-CN" altLang="en-US" sz="3200" kern="0" dirty="0">
                <a:solidFill>
                  <a:srgbClr val="CC0000"/>
                </a:solidFill>
              </a:rPr>
              <a:t>生成树中，</a:t>
            </a:r>
            <a:r>
              <a:rPr lang="en-US" altLang="zh-CN" sz="3200" kern="0" dirty="0">
                <a:solidFill>
                  <a:srgbClr val="CC0000"/>
                </a:solidFill>
              </a:rPr>
              <a:t>u</a:t>
            </a:r>
            <a:r>
              <a:rPr lang="zh-CN" altLang="en-US" sz="3200" kern="0" dirty="0">
                <a:solidFill>
                  <a:srgbClr val="CC0000"/>
                </a:solidFill>
              </a:rPr>
              <a:t>是</a:t>
            </a:r>
            <a:r>
              <a:rPr lang="en-US" altLang="zh-CN" sz="3200" kern="0" dirty="0">
                <a:solidFill>
                  <a:srgbClr val="CC0000"/>
                </a:solidFill>
              </a:rPr>
              <a:t>v</a:t>
            </a:r>
            <a:r>
              <a:rPr lang="zh-CN" altLang="en-US" sz="3200" kern="0" dirty="0">
                <a:solidFill>
                  <a:srgbClr val="CC0000"/>
                </a:solidFill>
              </a:rPr>
              <a:t>的子孙；</a:t>
            </a:r>
            <a:endParaRPr lang="en-US" altLang="zh-CN" sz="3200" kern="0" dirty="0">
              <a:solidFill>
                <a:srgbClr val="CC0000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8" grpId="0" animBg="1"/>
      <p:bldP spid="10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有向图</a:t>
            </a:r>
            <a:r>
              <a:rPr lang="en-US" altLang="zh-CN" dirty="0">
                <a:ea typeface="黑体" pitchFamily="2" charset="-122"/>
              </a:rPr>
              <a:t>DFS</a:t>
            </a:r>
            <a:r>
              <a:rPr lang="zh-CN" altLang="en-US" dirty="0">
                <a:ea typeface="黑体" pitchFamily="2" charset="-122"/>
              </a:rPr>
              <a:t>生成树的几个概念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kern="0" dirty="0">
                <a:solidFill>
                  <a:srgbClr val="0000CC"/>
                </a:solidFill>
                <a:latin typeface="+mn-lt"/>
              </a:rPr>
              <a:t>前向边：</a:t>
            </a:r>
            <a:endParaRPr lang="en-US" altLang="zh-CN" sz="32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/>
              <a:t>原图中的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条边</a:t>
            </a:r>
            <a:r>
              <a:rPr lang="en-US" altLang="zh-CN" sz="3200" kern="0" dirty="0"/>
              <a:t>&lt;u, v&gt;</a:t>
            </a:r>
            <a:r>
              <a:rPr lang="zh-CN" altLang="en-US" sz="3200" kern="0" dirty="0"/>
              <a:t>，</a:t>
            </a:r>
            <a:endParaRPr lang="en-US" altLang="zh-CN" sz="3200" kern="0" dirty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/>
              <a:t>   </a:t>
            </a:r>
            <a:r>
              <a:rPr lang="zh-CN" altLang="en-US" sz="3200" kern="0" dirty="0"/>
              <a:t>满足：</a:t>
            </a:r>
            <a:r>
              <a:rPr lang="zh-CN" altLang="en-US" sz="3200" kern="0" dirty="0">
                <a:solidFill>
                  <a:srgbClr val="0000CC"/>
                </a:solidFill>
              </a:rPr>
              <a:t>在</a:t>
            </a:r>
            <a:r>
              <a:rPr lang="en-US" altLang="zh-CN" sz="3200" kern="0" dirty="0">
                <a:solidFill>
                  <a:srgbClr val="0000CC"/>
                </a:solidFill>
              </a:rPr>
              <a:t>DFS</a:t>
            </a:r>
            <a:r>
              <a:rPr lang="zh-CN" altLang="en-US" sz="3200" kern="0" dirty="0">
                <a:solidFill>
                  <a:srgbClr val="0000CC"/>
                </a:solidFill>
              </a:rPr>
              <a:t>生成树中，</a:t>
            </a:r>
            <a:r>
              <a:rPr lang="en-US" altLang="zh-CN" sz="3200" kern="0" dirty="0">
                <a:solidFill>
                  <a:srgbClr val="0000CC"/>
                </a:solidFill>
              </a:rPr>
              <a:t> u</a:t>
            </a:r>
            <a:r>
              <a:rPr lang="zh-CN" altLang="en-US" sz="3200" kern="0" dirty="0">
                <a:solidFill>
                  <a:srgbClr val="0000CC"/>
                </a:solidFill>
              </a:rPr>
              <a:t>是</a:t>
            </a:r>
            <a:r>
              <a:rPr lang="en-US" altLang="zh-CN" sz="3200" kern="0" dirty="0">
                <a:solidFill>
                  <a:srgbClr val="0000CC"/>
                </a:solidFill>
              </a:rPr>
              <a:t>v</a:t>
            </a:r>
            <a:r>
              <a:rPr lang="zh-CN" altLang="en-US" sz="3200" kern="0" dirty="0">
                <a:solidFill>
                  <a:srgbClr val="0000CC"/>
                </a:solidFill>
              </a:rPr>
              <a:t>的祖先；</a:t>
            </a:r>
            <a:endParaRPr lang="en-US" altLang="zh-CN" sz="3200" kern="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>
                <a:solidFill>
                  <a:srgbClr val="990099"/>
                </a:solidFill>
              </a:rPr>
              <a:t>横跨边</a:t>
            </a:r>
            <a:r>
              <a:rPr lang="en-US" altLang="zh-CN" sz="3200" kern="0" dirty="0">
                <a:solidFill>
                  <a:srgbClr val="990099"/>
                </a:solidFill>
              </a:rPr>
              <a:t>(</a:t>
            </a:r>
            <a:r>
              <a:rPr lang="zh-CN" altLang="en-US" sz="3200" kern="0" dirty="0">
                <a:solidFill>
                  <a:srgbClr val="990099"/>
                </a:solidFill>
              </a:rPr>
              <a:t>横向边</a:t>
            </a:r>
            <a:r>
              <a:rPr lang="en-US" altLang="zh-CN" sz="3200" kern="0" dirty="0">
                <a:solidFill>
                  <a:srgbClr val="990099"/>
                </a:solidFill>
              </a:rPr>
              <a:t>)</a:t>
            </a:r>
            <a:r>
              <a:rPr lang="zh-CN" altLang="en-US" sz="3200" kern="0" dirty="0">
                <a:solidFill>
                  <a:srgbClr val="990099"/>
                </a:solidFill>
              </a:rPr>
              <a:t>：</a:t>
            </a:r>
            <a:r>
              <a:rPr lang="zh-CN" altLang="en-US" sz="3200" kern="0" dirty="0"/>
              <a:t>所有其他的边；</a:t>
            </a:r>
            <a:endParaRPr lang="en-US" altLang="zh-CN" sz="3200" kern="0" dirty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B</a:t>
            </a: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E</a:t>
            </a:r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F</a:t>
            </a:r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>
            <a:stCxn id="91" idx="2"/>
            <a:endCxn id="90" idx="6"/>
          </p:cNvCxnSpPr>
          <p:nvPr/>
        </p:nvCxnSpPr>
        <p:spPr bwMode="auto">
          <a:xfrm rot="10800000">
            <a:off x="68286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A</a:t>
            </a:r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C</a:t>
            </a:r>
          </a:p>
        </p:txBody>
      </p:sp>
      <p:cxnSp>
        <p:nvCxnSpPr>
          <p:cNvPr id="99" name="直接箭头连接符 98"/>
          <p:cNvCxnSpPr>
            <a:stCxn id="98" idx="6"/>
            <a:endCxn id="89" idx="2"/>
          </p:cNvCxnSpPr>
          <p:nvPr/>
        </p:nvCxnSpPr>
        <p:spPr bwMode="auto">
          <a:xfrm>
            <a:off x="54570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95" idx="4"/>
            <a:endCxn id="91" idx="0"/>
          </p:cNvCxnSpPr>
          <p:nvPr/>
        </p:nvCxnSpPr>
        <p:spPr bwMode="auto">
          <a:xfrm rot="5400000">
            <a:off x="75759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/>
              <a:t>D</a:t>
            </a:r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>
            <a:stCxn id="101" idx="6"/>
            <a:endCxn id="90" idx="2"/>
          </p:cNvCxnSpPr>
          <p:nvPr/>
        </p:nvCxnSpPr>
        <p:spPr bwMode="auto">
          <a:xfrm>
            <a:off x="54570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10119</TotalTime>
  <Words>20049</Words>
  <Application>Microsoft Office PowerPoint</Application>
  <PresentationFormat>全屏显示(4:3)</PresentationFormat>
  <Paragraphs>5185</Paragraphs>
  <Slides>204</Slides>
  <Notes>128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204</vt:i4>
      </vt:variant>
    </vt:vector>
  </HeadingPairs>
  <TitlesOfParts>
    <vt:vector size="210" baseType="lpstr">
      <vt:lpstr>黑体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回顾：数据结构的分类</vt:lpstr>
      <vt:lpstr>回顾</vt:lpstr>
      <vt:lpstr>回顾</vt:lpstr>
      <vt:lpstr>图</vt:lpstr>
      <vt:lpstr>图</vt:lpstr>
      <vt:lpstr>数据结构中的简单图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相关概念</vt:lpstr>
      <vt:lpstr>图的表示</vt:lpstr>
      <vt:lpstr>图：邻接矩阵表示</vt:lpstr>
      <vt:lpstr>无向图：邻接矩阵表示</vt:lpstr>
      <vt:lpstr>有向图：邻接矩阵表示</vt:lpstr>
      <vt:lpstr>带权图：邻接矩阵表示</vt:lpstr>
      <vt:lpstr>无向带权图：邻接矩阵表示</vt:lpstr>
      <vt:lpstr>有向带权图：邻接矩阵表示</vt:lpstr>
      <vt:lpstr>邻接矩阵----数据结构</vt:lpstr>
      <vt:lpstr>例1：邻接矩阵，查找顶点X(补充)</vt:lpstr>
      <vt:lpstr>PowerPoint 演示文稿</vt:lpstr>
      <vt:lpstr>PowerPoint 演示文稿</vt:lpstr>
      <vt:lpstr>PowerPoint 演示文稿</vt:lpstr>
      <vt:lpstr>操作的实现 (口述)</vt:lpstr>
      <vt:lpstr>操作的实现 (口述)</vt:lpstr>
      <vt:lpstr>PowerPoint 演示文稿</vt:lpstr>
      <vt:lpstr>PowerPoint 演示文稿</vt:lpstr>
      <vt:lpstr>PowerPoint 演示文稿</vt:lpstr>
      <vt:lpstr>图的表示</vt:lpstr>
      <vt:lpstr>无向图：邻接(链)表表示</vt:lpstr>
      <vt:lpstr>无向图：邻接(链)表表示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有向图：邻接(链)表表示</vt:lpstr>
      <vt:lpstr>邻接(链)表 ---- 数据结构</vt:lpstr>
      <vt:lpstr>邻接(链)表 ---- 数据结构</vt:lpstr>
      <vt:lpstr>操作的实现 (口述)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回顾</vt:lpstr>
      <vt:lpstr>回顾</vt:lpstr>
      <vt:lpstr>图的遍历</vt:lpstr>
      <vt:lpstr>图的遍历</vt:lpstr>
      <vt:lpstr>用于遍历----顶点表结构</vt:lpstr>
      <vt:lpstr>用于遍历----顶点表结构</vt:lpstr>
      <vt:lpstr>图的遍历</vt:lpstr>
      <vt:lpstr>图的遍历</vt:lpstr>
      <vt:lpstr>图的遍历 ---- 基本思路</vt:lpstr>
      <vt:lpstr>图的遍历</vt:lpstr>
      <vt:lpstr>图的遍历</vt:lpstr>
      <vt:lpstr>从v出发，深度优先搜索 (DFS)</vt:lpstr>
      <vt:lpstr>从v出发，深度优先搜索 (DFS)</vt:lpstr>
      <vt:lpstr>从v出发，DFS算法(递归)</vt:lpstr>
      <vt:lpstr>从v出发，DFS算法(递归)</vt:lpstr>
      <vt:lpstr>从v出发，深度优先搜索 (DFS)</vt:lpstr>
      <vt:lpstr>从v出发，DFS算法(非递归)</vt:lpstr>
      <vt:lpstr>从v出发，DFS算法(非递归)</vt:lpstr>
      <vt:lpstr>PowerPoint 演示文稿</vt:lpstr>
      <vt:lpstr>从v出发，DFS算法(非递归)</vt:lpstr>
      <vt:lpstr>PowerPoint 演示文稿</vt:lpstr>
      <vt:lpstr>PowerPoint 演示文稿</vt:lpstr>
      <vt:lpstr>图的遍历</vt:lpstr>
      <vt:lpstr>广度优先遍历 (BFS)</vt:lpstr>
      <vt:lpstr>BFS算法（非递归描述）</vt:lpstr>
      <vt:lpstr>广度优先遍历 (BFS)</vt:lpstr>
      <vt:lpstr>PowerPoint 演示文稿</vt:lpstr>
      <vt:lpstr>BFS算法(非递归)</vt:lpstr>
      <vt:lpstr>PowerPoint 演示文稿</vt:lpstr>
      <vt:lpstr>广度优先遍历 (BFS)</vt:lpstr>
      <vt:lpstr>小结</vt:lpstr>
      <vt:lpstr>作业</vt:lpstr>
      <vt:lpstr>PowerPoint 演示文稿</vt:lpstr>
      <vt:lpstr>回顾</vt:lpstr>
      <vt:lpstr>图的遍历</vt:lpstr>
      <vt:lpstr>图的生成树</vt:lpstr>
      <vt:lpstr>无向图的BFS生成树</vt:lpstr>
      <vt:lpstr>无向图的BFS生成树</vt:lpstr>
      <vt:lpstr>无向图的DFS生成树</vt:lpstr>
      <vt:lpstr>无向图的DFS生成树</vt:lpstr>
      <vt:lpstr>无向图的生成树</vt:lpstr>
      <vt:lpstr>有向图的 BFS生成树</vt:lpstr>
      <vt:lpstr>有向图的 DFS生成树</vt:lpstr>
      <vt:lpstr>有向图DFS生成树----几个概念</vt:lpstr>
      <vt:lpstr>有向图DFS生成树的几个概念</vt:lpstr>
      <vt:lpstr>图的生成树</vt:lpstr>
      <vt:lpstr>最小生成树</vt:lpstr>
      <vt:lpstr>最小生成树的MST性质</vt:lpstr>
      <vt:lpstr>最小生成树的构造</vt:lpstr>
      <vt:lpstr>1. Prim算法构造最小生成树</vt:lpstr>
      <vt:lpstr>PowerPoint 演示文稿</vt:lpstr>
      <vt:lpstr>1. Prim算法的实现</vt:lpstr>
      <vt:lpstr>1. Prim算法的实现</vt:lpstr>
      <vt:lpstr>1. Prim算法的实现</vt:lpstr>
      <vt:lpstr>PowerPoint 演示文稿</vt:lpstr>
      <vt:lpstr>1. Prim算法的实现</vt:lpstr>
      <vt:lpstr>PowerPoint 演示文稿</vt:lpstr>
      <vt:lpstr>PowerPoint 演示文稿</vt:lpstr>
      <vt:lpstr>最小生成树的构造</vt:lpstr>
      <vt:lpstr>2. Kruskal算法构造最小生成树</vt:lpstr>
      <vt:lpstr>PowerPoint 演示文稿</vt:lpstr>
      <vt:lpstr>2. Kruskal算法的实现</vt:lpstr>
      <vt:lpstr>2. Kruskal算法的实现</vt:lpstr>
      <vt:lpstr>PowerPoint 演示文稿</vt:lpstr>
      <vt:lpstr>小结</vt:lpstr>
      <vt:lpstr>第9章 作业</vt:lpstr>
      <vt:lpstr>PowerPoint 演示文稿</vt:lpstr>
      <vt:lpstr>回顾</vt:lpstr>
      <vt:lpstr>回顾 --无向图</vt:lpstr>
      <vt:lpstr>回顾 --有向图</vt:lpstr>
      <vt:lpstr>回顾 --最小生成树</vt:lpstr>
      <vt:lpstr>9.5 最短路径</vt:lpstr>
      <vt:lpstr>求最短路径的算法</vt:lpstr>
      <vt:lpstr>Dijkstra算法</vt:lpstr>
      <vt:lpstr>Dijkstra算法 --基本思想</vt:lpstr>
      <vt:lpstr>Dijkstra算法 --基本思想</vt:lpstr>
      <vt:lpstr>PowerPoint 演示文稿</vt:lpstr>
      <vt:lpstr>Dijkstra算法 --实现</vt:lpstr>
      <vt:lpstr>PowerPoint 演示文稿</vt:lpstr>
      <vt:lpstr>Dijkstra算法 --实现</vt:lpstr>
      <vt:lpstr>PowerPoint 演示文稿</vt:lpstr>
      <vt:lpstr>PowerPoint 演示文稿</vt:lpstr>
      <vt:lpstr>Dijkstra算法 --实现</vt:lpstr>
      <vt:lpstr>PowerPoint 演示文稿</vt:lpstr>
      <vt:lpstr>PowerPoint 演示文稿</vt:lpstr>
      <vt:lpstr>PowerPoint 演示文稿</vt:lpstr>
      <vt:lpstr>小结</vt:lpstr>
      <vt:lpstr>作业</vt:lpstr>
      <vt:lpstr>PowerPoint 演示文稿</vt:lpstr>
      <vt:lpstr>回顾</vt:lpstr>
      <vt:lpstr>回顾：Dijkstra算法思想</vt:lpstr>
      <vt:lpstr>回顾：Dijkstra算法实现</vt:lpstr>
      <vt:lpstr>引例</vt:lpstr>
      <vt:lpstr>9.6 拓扑排序</vt:lpstr>
      <vt:lpstr>9.6 拓扑排序</vt:lpstr>
      <vt:lpstr>9.6 拓扑排序</vt:lpstr>
      <vt:lpstr>拓扑排序 -- 思想</vt:lpstr>
      <vt:lpstr>拓扑排序 -- 思想</vt:lpstr>
      <vt:lpstr>拓扑排序 -- 实现1(出边表)</vt:lpstr>
      <vt:lpstr>拓扑排序 -- 实现1(出边表)</vt:lpstr>
      <vt:lpstr>PowerPoint 演示文稿</vt:lpstr>
      <vt:lpstr>PowerPoint 演示文稿</vt:lpstr>
      <vt:lpstr>拓扑排序 -- 实现1(出边表)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 -- 实现1(出边表)</vt:lpstr>
      <vt:lpstr>小结</vt:lpstr>
      <vt:lpstr>小结</vt:lpstr>
      <vt:lpstr>补充</vt:lpstr>
      <vt:lpstr>作业</vt:lpstr>
      <vt:lpstr>PowerPoint 演示文稿</vt:lpstr>
      <vt:lpstr>回顾</vt:lpstr>
      <vt:lpstr>回顾</vt:lpstr>
      <vt:lpstr>回顾 -- 拓扑排序思想</vt:lpstr>
      <vt:lpstr>引例</vt:lpstr>
      <vt:lpstr>9.7 关键路径</vt:lpstr>
      <vt:lpstr>9.7 关键路径</vt:lpstr>
      <vt:lpstr>9.7 关键路径</vt:lpstr>
      <vt:lpstr>9.7 关键路径</vt:lpstr>
      <vt:lpstr>1. 事件的最早发生时间</vt:lpstr>
      <vt:lpstr>1. 事件的最早发生时间</vt:lpstr>
      <vt:lpstr>PowerPoint 演示文稿</vt:lpstr>
      <vt:lpstr>2. 事件的最迟发生时间</vt:lpstr>
      <vt:lpstr>2. 事件的最迟发生时间</vt:lpstr>
      <vt:lpstr>PowerPoint 演示文稿</vt:lpstr>
      <vt:lpstr>3. 活动的最早开工时间</vt:lpstr>
      <vt:lpstr>PowerPoint 演示文稿</vt:lpstr>
      <vt:lpstr>4. 活动的最晚开工时间</vt:lpstr>
      <vt:lpstr>PowerPoint 演示文稿</vt:lpstr>
      <vt:lpstr>关键活动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关键路径 -- 算法实现</vt:lpstr>
      <vt:lpstr>关键路径 -- 算法实现</vt:lpstr>
      <vt:lpstr>关键路径 -- 算法实现</vt:lpstr>
      <vt:lpstr>关键路径 -- 算法实现</vt:lpstr>
      <vt:lpstr>PowerPoint 演示文稿</vt:lpstr>
      <vt:lpstr>PowerPoint 演示文稿</vt:lpstr>
      <vt:lpstr>PowerPoint 演示文稿</vt:lpstr>
      <vt:lpstr>小 结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yanfang</dc:creator>
  <cp:lastModifiedBy>沛</cp:lastModifiedBy>
  <cp:revision>1958</cp:revision>
  <cp:lastPrinted>1601-01-01T00:00:00Z</cp:lastPrinted>
  <dcterms:created xsi:type="dcterms:W3CDTF">1601-01-01T00:00:00Z</dcterms:created>
  <dcterms:modified xsi:type="dcterms:W3CDTF">2021-04-28T10:20:46Z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