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732" r:id="rId4"/>
    <p:sldId id="734" r:id="rId6"/>
    <p:sldId id="735" r:id="rId7"/>
    <p:sldId id="690" r:id="rId8"/>
    <p:sldId id="736" r:id="rId9"/>
    <p:sldId id="693" r:id="rId10"/>
    <p:sldId id="694" r:id="rId11"/>
    <p:sldId id="737" r:id="rId12"/>
    <p:sldId id="696" r:id="rId13"/>
    <p:sldId id="697" r:id="rId14"/>
    <p:sldId id="698" r:id="rId15"/>
    <p:sldId id="699" r:id="rId16"/>
    <p:sldId id="700" r:id="rId17"/>
    <p:sldId id="701" r:id="rId18"/>
    <p:sldId id="702" r:id="rId19"/>
    <p:sldId id="703" r:id="rId20"/>
    <p:sldId id="704" r:id="rId21"/>
    <p:sldId id="705" r:id="rId22"/>
    <p:sldId id="738" r:id="rId23"/>
    <p:sldId id="739" r:id="rId24"/>
    <p:sldId id="740" r:id="rId25"/>
    <p:sldId id="706" r:id="rId26"/>
    <p:sldId id="707" r:id="rId27"/>
    <p:sldId id="708" r:id="rId28"/>
    <p:sldId id="709" r:id="rId29"/>
    <p:sldId id="710" r:id="rId30"/>
    <p:sldId id="711" r:id="rId31"/>
    <p:sldId id="712" r:id="rId32"/>
    <p:sldId id="713" r:id="rId33"/>
    <p:sldId id="714" r:id="rId34"/>
    <p:sldId id="715" r:id="rId35"/>
    <p:sldId id="716" r:id="rId36"/>
    <p:sldId id="717" r:id="rId37"/>
    <p:sldId id="718" r:id="rId38"/>
    <p:sldId id="741" r:id="rId39"/>
    <p:sldId id="719" r:id="rId40"/>
    <p:sldId id="720" r:id="rId41"/>
    <p:sldId id="721" r:id="rId42"/>
    <p:sldId id="722" r:id="rId43"/>
    <p:sldId id="742" r:id="rId44"/>
    <p:sldId id="743" r:id="rId45"/>
    <p:sldId id="724" r:id="rId46"/>
    <p:sldId id="725" r:id="rId47"/>
    <p:sldId id="726" r:id="rId48"/>
    <p:sldId id="727" r:id="rId49"/>
    <p:sldId id="550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96929" autoAdjust="0"/>
  </p:normalViewPr>
  <p:slideViewPr>
    <p:cSldViewPr snapToGrid="0">
      <p:cViewPr varScale="1">
        <p:scale>
          <a:sx n="81" d="100"/>
          <a:sy n="81" d="100"/>
        </p:scale>
        <p:origin x="-141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emf"/><Relationship Id="rId8" Type="http://schemas.openxmlformats.org/officeDocument/2006/relationships/image" Target="../media/image30.emf"/><Relationship Id="rId7" Type="http://schemas.openxmlformats.org/officeDocument/2006/relationships/image" Target="../media/image29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3" Type="http://schemas.openxmlformats.org/officeDocument/2006/relationships/image" Target="../media/image35.emf"/><Relationship Id="rId12" Type="http://schemas.openxmlformats.org/officeDocument/2006/relationships/image" Target="../media/image34.emf"/><Relationship Id="rId11" Type="http://schemas.openxmlformats.org/officeDocument/2006/relationships/image" Target="../media/image33.emf"/><Relationship Id="rId10" Type="http://schemas.openxmlformats.org/officeDocument/2006/relationships/image" Target="../media/image32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A8E59A-2123-41CE-854A-C7CF28E41D6D}" type="slidenum">
              <a:rPr lang="en-US" altLang="zh-CN"/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E1A59-E136-4D89-B3E7-5F269C3B015D}" type="slidenum">
              <a:rPr lang="en-US" altLang="zh-CN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25FB1-5F18-4F9F-88CA-1508B01530E4}" type="slidenum">
              <a:rPr lang="en-US" altLang="zh-CN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210F5-306B-4DBA-92D8-E0CF35DBA8AB}" type="slidenum">
              <a:rPr lang="en-US" altLang="zh-CN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DC2D2-DA02-4D16-A5E8-FF8C87F1DE4B}" type="slidenum">
              <a:rPr lang="en-US" altLang="zh-CN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EE5AF-86EA-4EF7-9BE2-B4F5F5BA94CF}" type="slidenum">
              <a:rPr lang="en-US" altLang="zh-CN"/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09A963-9950-4947-82F6-31A6DB3A3DC5}" type="slidenum">
              <a:rPr lang="en-US" altLang="zh-CN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C1324-7CB0-455C-8B40-7F8C576BF01D}" type="slidenum">
              <a:rPr lang="en-US" altLang="zh-CN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2A3C8-03C8-402E-811C-82E38064E956}" type="slidenum">
              <a:rPr lang="en-US" altLang="zh-CN"/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C4CB6-A4F3-46EA-BDF7-44F63A754EF7}" type="slidenum">
              <a:rPr lang="en-US" altLang="zh-CN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0D031-BBFD-4D6D-BD43-24D209E03A71}" type="slidenum">
              <a:rPr lang="en-US" altLang="zh-CN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525B9-D459-4D9A-BB3E-D113F816FDEC}" type="slidenum">
              <a:rPr lang="en-US" altLang="zh-CN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3B4F2-4EC9-4A54-A3CA-B51BD811A871}" type="slidenum">
              <a:rPr lang="en-US" altLang="zh-CN"/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52AA8-6125-4D18-A5BF-A666AE7BDC53}" type="slidenum">
              <a:rPr lang="en-US" altLang="zh-CN"/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3FC7D-B8F3-4C72-93D1-489AA45491D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E8E84-950C-41C3-A8DE-2986743C6B78}" type="slidenum">
              <a:rPr lang="en-US" altLang="zh-CN"/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039F0-CE63-4C3C-A86F-4F532A4D147A}" type="slidenum">
              <a:rPr lang="en-US" altLang="zh-CN"/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1A78D-BC37-4FCE-AACA-FEE2D9153D54}" type="slidenum">
              <a:rPr lang="en-US" altLang="zh-CN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09A963-9950-4947-82F6-31A6DB3A3DC5}" type="slidenum">
              <a:rPr lang="en-US" altLang="zh-CN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126B6-8F56-4BF2-A974-2725E02A04A2}" type="slidenum">
              <a:rPr lang="en-US" altLang="zh-CN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6A0E7-00A8-486D-8983-29DF34B435B6}" type="slidenum">
              <a:rPr lang="en-US" altLang="zh-CN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670D5A-9AA8-47FD-90E8-9D8F0B25862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63C2D-E765-4620-A677-6288B12508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oleObject" Target="../embeddings/oleObject10.bin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emf"/><Relationship Id="rId14" Type="http://schemas.openxmlformats.org/officeDocument/2006/relationships/notesSlide" Target="../notesSlides/notesSlide9.xml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5.emf"/><Relationship Id="rId11" Type="http://schemas.openxmlformats.org/officeDocument/2006/relationships/notesSlide" Target="../notesSlides/notesSlide12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9.emf"/><Relationship Id="rId11" Type="http://schemas.openxmlformats.org/officeDocument/2006/relationships/notesSlide" Target="../notesSlides/notesSlide13.xml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7.bin"/><Relationship Id="rId29" Type="http://schemas.openxmlformats.org/officeDocument/2006/relationships/notesSlide" Target="../notesSlides/notesSlide14.xml"/><Relationship Id="rId28" Type="http://schemas.openxmlformats.org/officeDocument/2006/relationships/vmlDrawing" Target="../drawings/vmlDrawing9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35.emf"/><Relationship Id="rId25" Type="http://schemas.openxmlformats.org/officeDocument/2006/relationships/oleObject" Target="../embeddings/oleObject38.bin"/><Relationship Id="rId24" Type="http://schemas.openxmlformats.org/officeDocument/2006/relationships/image" Target="../media/image34.e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33.e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32.emf"/><Relationship Id="rId2" Type="http://schemas.openxmlformats.org/officeDocument/2006/relationships/image" Target="../media/image23.e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31.e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0.e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29.e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28.e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27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microsoft.com/office/2007/relationships/media" Target="file:///E:\mp3&#22791;&#20221;\&#24102;&#26377;&#38452;&#24433;&#30340;&#24773;&#20917;\a1.avi" TargetMode="External"/><Relationship Id="rId1" Type="http://schemas.openxmlformats.org/officeDocument/2006/relationships/video" Target="file:///E:\mp3&#22791;&#20221;\&#24102;&#26377;&#38452;&#24433;&#30340;&#24773;&#20917;\a1.avi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slide" Target="slide5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2.png"/><Relationship Id="rId3" Type="http://schemas.microsoft.com/office/2007/relationships/media" Target="file:///E:\mp3&#22791;&#20221;\&#24102;&#26377;&#38452;&#24433;&#30340;&#24773;&#20917;\a1.avi" TargetMode="External"/><Relationship Id="rId2" Type="http://schemas.openxmlformats.org/officeDocument/2006/relationships/video" Target="file:///E:\mp3&#22791;&#20221;\&#24102;&#26377;&#38452;&#24433;&#30340;&#24773;&#20917;\a1.avi" TargetMode="External"/><Relationship Id="rId1" Type="http://schemas.openxmlformats.org/officeDocument/2006/relationships/image" Target="../media/image46.jpe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3" Type="http://schemas.openxmlformats.org/officeDocument/2006/relationships/slide" Target="slide5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5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slide" Target="slide46.xml"/><Relationship Id="rId2" Type="http://schemas.openxmlformats.org/officeDocument/2006/relationships/slide" Target="slide45.xml"/><Relationship Id="rId1" Type="http://schemas.openxmlformats.org/officeDocument/2006/relationships/slide" Target="slide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第十章  二值图像处理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6157" y="322868"/>
            <a:ext cx="85407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贴标签： 基本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260" name="Text Box 1068"/>
          <p:cNvSpPr txBox="1">
            <a:spLocks noChangeArrowheads="1"/>
          </p:cNvSpPr>
          <p:nvPr/>
        </p:nvSpPr>
        <p:spPr bwMode="auto">
          <a:xfrm>
            <a:off x="1160086" y="3315878"/>
            <a:ext cx="6890405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例：下图，八接连意义下为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个连通域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5302" name="AutoShape 1110"/>
          <p:cNvSpPr>
            <a:spLocks noChangeArrowheads="1"/>
          </p:cNvSpPr>
          <p:nvPr/>
        </p:nvSpPr>
        <p:spPr bwMode="auto">
          <a:xfrm>
            <a:off x="3908196" y="4706332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13"/>
          <p:cNvGrpSpPr/>
          <p:nvPr/>
        </p:nvGrpSpPr>
        <p:grpSpPr bwMode="auto">
          <a:xfrm>
            <a:off x="3878034" y="4172932"/>
            <a:ext cx="1828800" cy="336550"/>
            <a:chOff x="2208" y="2574"/>
            <a:chExt cx="1152" cy="212"/>
          </a:xfrm>
        </p:grpSpPr>
        <p:sp>
          <p:nvSpPr>
            <p:cNvPr id="1110" name="Rectangle 1071"/>
            <p:cNvSpPr>
              <a:spLocks noChangeAspect="1" noChangeArrowheads="1"/>
            </p:cNvSpPr>
            <p:nvPr/>
          </p:nvSpPr>
          <p:spPr bwMode="auto">
            <a:xfrm>
              <a:off x="2208" y="2592"/>
              <a:ext cx="153" cy="15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1" name="Text Box 1111"/>
            <p:cNvSpPr txBox="1">
              <a:spLocks noChangeArrowheads="1"/>
            </p:cNvSpPr>
            <p:nvPr/>
          </p:nvSpPr>
          <p:spPr bwMode="auto">
            <a:xfrm>
              <a:off x="2352" y="2574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latin typeface="黑体" panose="02010609060101010101" pitchFamily="2" charset="-122"/>
                  <a:ea typeface="黑体" panose="02010609060101010101" pitchFamily="2" charset="-122"/>
                </a:rPr>
                <a:t>= </a:t>
              </a: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2" charset="-122"/>
                </a:rPr>
                <a:t>“</a:t>
              </a:r>
              <a:r>
                <a:rPr kumimoji="1" lang="en-US" altLang="zh-CN" sz="1600"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2" charset="-122"/>
                </a:rPr>
                <a:t>”</a:t>
              </a:r>
              <a:r>
                <a:rPr kumimoji="1"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号标签</a:t>
              </a:r>
              <a:endParaRPr kumimoji="1"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Group 1114"/>
          <p:cNvGrpSpPr/>
          <p:nvPr/>
        </p:nvGrpSpPr>
        <p:grpSpPr bwMode="auto">
          <a:xfrm>
            <a:off x="3908196" y="5239732"/>
            <a:ext cx="1833563" cy="336550"/>
            <a:chOff x="669" y="3696"/>
            <a:chExt cx="1155" cy="212"/>
          </a:xfrm>
        </p:grpSpPr>
        <p:sp>
          <p:nvSpPr>
            <p:cNvPr id="1108" name="Rectangle 1070"/>
            <p:cNvSpPr>
              <a:spLocks noChangeAspect="1" noChangeArrowheads="1"/>
            </p:cNvSpPr>
            <p:nvPr/>
          </p:nvSpPr>
          <p:spPr bwMode="auto">
            <a:xfrm>
              <a:off x="669" y="3734"/>
              <a:ext cx="153" cy="153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9" name="Text Box 1112"/>
            <p:cNvSpPr txBox="1">
              <a:spLocks noChangeArrowheads="1"/>
            </p:cNvSpPr>
            <p:nvPr/>
          </p:nvSpPr>
          <p:spPr bwMode="auto">
            <a:xfrm>
              <a:off x="816" y="3696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latin typeface="黑体" panose="02010609060101010101" pitchFamily="2" charset="-122"/>
                  <a:ea typeface="黑体" panose="02010609060101010101" pitchFamily="2" charset="-122"/>
                </a:rPr>
                <a:t>= </a:t>
              </a: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2" charset="-122"/>
                </a:rPr>
                <a:t>“</a:t>
              </a:r>
              <a:r>
                <a:rPr kumimoji="1" lang="en-US" altLang="zh-CN" sz="1600"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kumimoji="1" lang="en-US" altLang="zh-CN" sz="1600">
                  <a:latin typeface="Times New Roman" panose="02020603050405020304" pitchFamily="18" charset="0"/>
                  <a:ea typeface="黑体" panose="02010609060101010101" pitchFamily="2" charset="-122"/>
                </a:rPr>
                <a:t>”</a:t>
              </a:r>
              <a:r>
                <a:rPr kumimoji="1"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号标签</a:t>
              </a:r>
              <a:endParaRPr kumimoji="1"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Group 1115"/>
          <p:cNvGrpSpPr>
            <a:grpSpLocks noChangeAspect="1"/>
          </p:cNvGrpSpPr>
          <p:nvPr/>
        </p:nvGrpSpPr>
        <p:grpSpPr bwMode="auto">
          <a:xfrm>
            <a:off x="1890484" y="4126895"/>
            <a:ext cx="1439862" cy="1439862"/>
            <a:chOff x="1056" y="2448"/>
            <a:chExt cx="676" cy="676"/>
          </a:xfrm>
        </p:grpSpPr>
        <p:sp>
          <p:nvSpPr>
            <p:cNvPr id="1072" name="Rectangle 1116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3" name="Rectangle 1117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4" name="Rectangle 1118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" name="Rectangle 1119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" name="Rectangle 1120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7" name="Rectangle 1121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8" name="Rectangle 1122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9" name="Rectangle 1123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0" name="Rectangle 1124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1" name="Rectangle 1125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2" name="Rectangle 1126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3" name="Rectangle 1127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" name="Rectangle 1128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" name="Rectangle 1129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" name="Rectangle 1130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7" name="Rectangle 1131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8" name="Rectangle 1132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9" name="Rectangle 1133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0" name="Rectangle 1134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1" name="Rectangle 1135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2" name="Rectangle 1136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3" name="Rectangle 1137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4" name="Rectangle 1138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" name="Rectangle 1139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" name="Rectangle 1140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7" name="Rectangle 1141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8" name="Rectangle 1142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9" name="Rectangle 1143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0" name="Rectangle 1144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1" name="Rectangle 1145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2" name="Rectangle 1146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" name="Rectangle 1147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" name="Rectangle 1148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" name="Rectangle 1149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" name="Rectangle 1150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" name="Rectangle 1151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52"/>
          <p:cNvGrpSpPr>
            <a:grpSpLocks noChangeAspect="1"/>
          </p:cNvGrpSpPr>
          <p:nvPr/>
        </p:nvGrpSpPr>
        <p:grpSpPr bwMode="auto">
          <a:xfrm>
            <a:off x="5812667" y="4132343"/>
            <a:ext cx="1439863" cy="1439863"/>
            <a:chOff x="1056" y="2448"/>
            <a:chExt cx="676" cy="676"/>
          </a:xfrm>
        </p:grpSpPr>
        <p:sp>
          <p:nvSpPr>
            <p:cNvPr id="1036" name="Rectangle 1153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Rectangle 1154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Rectangle 1155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Rectangle 1156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Rectangle 1157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Rectangle 1158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Rectangle 1159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Rectangle 1160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Rectangle 1161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Rectangle 1162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Rectangle 1163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Rectangle 1164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1165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Rectangle 1166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Rectangle 1167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Rectangle 1168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Rectangle 1169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Rectangle 1170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Rectangle 1171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Rectangle 1172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Rectangle 1173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Rectangle 1174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Rectangle 1175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Rectangle 1176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Rectangle 1177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Rectangle 1178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Rectangle 1179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Rectangle 1180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Rectangle 1181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Rectangle 1182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Rectangle 1183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7" name="Rectangle 1184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8" name="Rectangle 1185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9" name="Rectangle 1186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0" name="Rectangle 1187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1" name="Rectangle 1188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5383" name="Object 1191"/>
          <p:cNvGraphicFramePr>
            <a:graphicFrameLocks noGrp="1" noChangeAspect="1"/>
          </p:cNvGraphicFramePr>
          <p:nvPr>
            <p:ph sz="half" idx="2"/>
          </p:nvPr>
        </p:nvGraphicFramePr>
        <p:xfrm>
          <a:off x="1242784" y="4126895"/>
          <a:ext cx="2447925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60350400" imgH="32918400" progId="Equation.3">
                  <p:embed/>
                </p:oleObj>
              </mc:Choice>
              <mc:Fallback>
                <p:oleObj name="公式" r:id="rId1" imgW="60350400" imgH="32918400" progId="Equation.3">
                  <p:embed/>
                  <p:pic>
                    <p:nvPicPr>
                      <p:cNvPr id="0" name="图片 102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2784" y="4126895"/>
                        <a:ext cx="2447925" cy="14938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solidFill>
                          <a:srgbClr val="3333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387" name="Object 1195"/>
          <p:cNvGraphicFramePr>
            <a:graphicFrameLocks noChangeAspect="1"/>
          </p:cNvGraphicFramePr>
          <p:nvPr/>
        </p:nvGraphicFramePr>
        <p:xfrm>
          <a:off x="5481252" y="4019219"/>
          <a:ext cx="180022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38404800" imgH="32918400" progId="Equation.3">
                  <p:embed/>
                </p:oleObj>
              </mc:Choice>
              <mc:Fallback>
                <p:oleObj name="公式" r:id="rId3" imgW="38404800" imgH="32918400" progId="Equation.3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252" y="4019219"/>
                        <a:ext cx="1800225" cy="1543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solidFill>
                          <a:srgbClr val="3333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36687" y="1598706"/>
            <a:ext cx="8781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基本思想：不同的连通域代表了不同的目标，为了加以区别，需要对不同的连通域进行标识。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60" grpId="0" autoUpdateAnimBg="0"/>
      <p:bldP spid="2653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06" y="53340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507" y="1593213"/>
            <a:ext cx="7862888" cy="129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设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一个二值矩阵表示一个黑白图像，为讨论方便起见，令“黑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=1”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，“白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=0”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9994" name="AutoShape 42"/>
          <p:cNvSpPr>
            <a:spLocks noChangeArrowheads="1"/>
          </p:cNvSpPr>
          <p:nvPr/>
        </p:nvSpPr>
        <p:spPr bwMode="auto">
          <a:xfrm>
            <a:off x="3539635" y="435980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9995" name="Object 43"/>
          <p:cNvGraphicFramePr>
            <a:graphicFrameLocks noChangeAspect="1"/>
          </p:cNvGraphicFramePr>
          <p:nvPr/>
        </p:nvGraphicFramePr>
        <p:xfrm>
          <a:off x="4840240" y="3412281"/>
          <a:ext cx="23558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25963880" imgH="22254845" progId="">
                  <p:embed/>
                </p:oleObj>
              </mc:Choice>
              <mc:Fallback>
                <p:oleObj name="Equation" r:id="rId1" imgW="25963880" imgH="22254845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40240" y="3412281"/>
                        <a:ext cx="2355850" cy="2019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 noChangeAspect="1"/>
          </p:cNvGrpSpPr>
          <p:nvPr/>
        </p:nvGrpSpPr>
        <p:grpSpPr bwMode="auto">
          <a:xfrm>
            <a:off x="1594948" y="3640667"/>
            <a:ext cx="1439862" cy="1439863"/>
            <a:chOff x="1056" y="2448"/>
            <a:chExt cx="676" cy="676"/>
          </a:xfrm>
        </p:grpSpPr>
        <p:sp>
          <p:nvSpPr>
            <p:cNvPr id="2056" name="Rectangle 45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Rectangle 46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Rectangle 47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Rectangle 48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Rectangle 49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Rectangle 50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Rectangle 51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Rectangle 52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Rectangle 53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Rectangle 54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Rectangle 55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Rectangle 56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Rectangle 57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Rectangle 58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Rectangle 59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Rectangle 60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Rectangle 61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Rectangle 62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Rectangle 63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Rectangle 64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Rectangle 65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Rectangle 66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Rectangle 67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Rectangle 68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Rectangle 69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Rectangle 70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Rectangle 71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Rectangle 72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Rectangle 73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Rectangle 74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Rectangle 75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Rectangle 76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8" name="Rectangle 77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" name="Rectangle 78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0" name="Rectangle 79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1" name="Rectangle 80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748368" y="755748"/>
            <a:ext cx="4760912" cy="72072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146" y="1650477"/>
            <a:ext cx="8294688" cy="188436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初始化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：设标签号为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L=0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已贴标签数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N=0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，标签矩阵</a:t>
            </a:r>
            <a:r>
              <a:rPr lang="en-US" altLang="zh-CN" sz="3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为全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阵，按照从上到下，从左到右的顺序寻找未贴标签的目标点；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5292725" y="4005263"/>
          <a:ext cx="220345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25757505" imgH="22254845" progId="">
                  <p:embed/>
                </p:oleObj>
              </mc:Choice>
              <mc:Fallback>
                <p:oleObj name="Equation" r:id="rId1" imgW="25757505" imgH="22254845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92725" y="4005263"/>
                        <a:ext cx="2203450" cy="1903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1908175" y="4005263"/>
            <a:ext cx="2447925" cy="1873250"/>
            <a:chOff x="912" y="2304"/>
            <a:chExt cx="1776" cy="1522"/>
          </a:xfrm>
        </p:grpSpPr>
        <p:graphicFrame>
          <p:nvGraphicFramePr>
            <p:cNvPr id="3075" name="Object 7"/>
            <p:cNvGraphicFramePr>
              <a:graphicFrameLocks noChangeAspect="1"/>
            </p:cNvGraphicFramePr>
            <p:nvPr/>
          </p:nvGraphicFramePr>
          <p:xfrm>
            <a:off x="912" y="2304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1352550" imgH="1158875" progId="">
                    <p:embed/>
                  </p:oleObj>
                </mc:Choice>
                <mc:Fallback>
                  <p:oleObj name="Equation" r:id="rId3" imgW="1352550" imgH="1158875" progId="">
                    <p:embed/>
                    <p:pic>
                      <p:nvPicPr>
                        <p:cNvPr id="0" name="图片 30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12" y="2304"/>
                          <a:ext cx="1776" cy="1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488" y="230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9662" y="1603555"/>
            <a:ext cx="8030132" cy="122396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检查相邻像素的状态：根据模板中的相邻像素的状态进行相应的处理；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1116013" y="3039436"/>
            <a:ext cx="2420937" cy="1731962"/>
            <a:chOff x="912" y="2304"/>
            <a:chExt cx="1776" cy="1522"/>
          </a:xfrm>
        </p:grpSpPr>
        <p:graphicFrame>
          <p:nvGraphicFramePr>
            <p:cNvPr id="4104" name="Object 43"/>
            <p:cNvGraphicFramePr>
              <a:graphicFrameLocks noChangeAspect="1"/>
            </p:cNvGraphicFramePr>
            <p:nvPr/>
          </p:nvGraphicFramePr>
          <p:xfrm>
            <a:off x="912" y="2304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Equation" r:id="rId1" imgW="25963880" imgH="22254845" progId="">
                    <p:embed/>
                  </p:oleObj>
                </mc:Choice>
                <mc:Fallback>
                  <p:oleObj name="Equation" r:id="rId1" imgW="25963880" imgH="22254845" progId="">
                    <p:embed/>
                    <p:pic>
                      <p:nvPicPr>
                        <p:cNvPr id="0" name="图片 409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12" y="2304"/>
                          <a:ext cx="1776" cy="1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" name="Oval 45"/>
            <p:cNvSpPr>
              <a:spLocks noChangeArrowheads="1"/>
            </p:cNvSpPr>
            <p:nvPr/>
          </p:nvSpPr>
          <p:spPr bwMode="auto">
            <a:xfrm>
              <a:off x="1488" y="230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1"/>
          <p:cNvGrpSpPr/>
          <p:nvPr/>
        </p:nvGrpSpPr>
        <p:grpSpPr bwMode="auto">
          <a:xfrm>
            <a:off x="5785105" y="3013976"/>
            <a:ext cx="1565275" cy="1482725"/>
            <a:chOff x="4327" y="1655"/>
            <a:chExt cx="986" cy="934"/>
          </a:xfrm>
        </p:grpSpPr>
        <p:sp>
          <p:nvSpPr>
            <p:cNvPr id="4121" name="Rectangle 76"/>
            <p:cNvSpPr>
              <a:spLocks noChangeArrowheads="1"/>
            </p:cNvSpPr>
            <p:nvPr/>
          </p:nvSpPr>
          <p:spPr bwMode="auto">
            <a:xfrm>
              <a:off x="4332" y="1752"/>
              <a:ext cx="816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9" name="Object 62"/>
            <p:cNvGraphicFramePr>
              <a:graphicFrameLocks noChangeAspect="1"/>
            </p:cNvGraphicFramePr>
            <p:nvPr/>
          </p:nvGraphicFramePr>
          <p:xfrm>
            <a:off x="4878" y="1988"/>
            <a:ext cx="31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公式" r:id="rId3" imgW="3962400" imgH="4267200" progId="Equation.3">
                    <p:embed/>
                  </p:oleObj>
                </mc:Choice>
                <mc:Fallback>
                  <p:oleObj name="公式" r:id="rId3" imgW="3962400" imgH="4267200" progId="Equation.3">
                    <p:embed/>
                    <p:pic>
                      <p:nvPicPr>
                        <p:cNvPr id="0" name="图片 40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78" y="1988"/>
                          <a:ext cx="318" cy="3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64"/>
            <p:cNvGraphicFramePr>
              <a:graphicFrameLocks noChangeAspect="1"/>
            </p:cNvGraphicFramePr>
            <p:nvPr/>
          </p:nvGraphicFramePr>
          <p:xfrm>
            <a:off x="4564" y="1961"/>
            <a:ext cx="37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公式" r:id="rId5" imgW="2743200" imgH="3048000" progId="Equation.3">
                    <p:embed/>
                  </p:oleObj>
                </mc:Choice>
                <mc:Fallback>
                  <p:oleObj name="公式" r:id="rId5" imgW="2743200" imgH="3048000" progId="Equation.3">
                    <p:embed/>
                    <p:pic>
                      <p:nvPicPr>
                        <p:cNvPr id="0" name="图片 410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64" y="1961"/>
                          <a:ext cx="372" cy="40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2" name="Rectangle 68"/>
            <p:cNvSpPr>
              <a:spLocks noChangeArrowheads="1"/>
            </p:cNvSpPr>
            <p:nvPr/>
          </p:nvSpPr>
          <p:spPr bwMode="auto">
            <a:xfrm>
              <a:off x="4333" y="1941"/>
              <a:ext cx="428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000" dirty="0"/>
                <a:t>☻</a:t>
              </a:r>
              <a:endParaRPr lang="en-US" altLang="zh-CN" sz="4000" dirty="0"/>
            </a:p>
          </p:txBody>
        </p:sp>
        <p:grpSp>
          <p:nvGrpSpPr>
            <p:cNvPr id="4" name="Group 90"/>
            <p:cNvGrpSpPr/>
            <p:nvPr/>
          </p:nvGrpSpPr>
          <p:grpSpPr bwMode="auto">
            <a:xfrm>
              <a:off x="4327" y="1655"/>
              <a:ext cx="986" cy="451"/>
              <a:chOff x="2848" y="1994"/>
              <a:chExt cx="986" cy="451"/>
            </a:xfrm>
          </p:grpSpPr>
          <p:sp>
            <p:nvSpPr>
              <p:cNvPr id="4124" name="Rectangle 66"/>
              <p:cNvSpPr>
                <a:spLocks noChangeArrowheads="1"/>
              </p:cNvSpPr>
              <p:nvPr/>
            </p:nvSpPr>
            <p:spPr bwMode="auto">
              <a:xfrm>
                <a:off x="3126" y="1997"/>
                <a:ext cx="444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000" dirty="0"/>
                  <a:t>☻</a:t>
                </a:r>
                <a:endParaRPr lang="en-US" altLang="zh-CN" sz="4000" dirty="0"/>
              </a:p>
            </p:txBody>
          </p:sp>
          <p:sp>
            <p:nvSpPr>
              <p:cNvPr id="4125" name="Rectangle 67"/>
              <p:cNvSpPr>
                <a:spLocks noChangeArrowheads="1"/>
              </p:cNvSpPr>
              <p:nvPr/>
            </p:nvSpPr>
            <p:spPr bwMode="auto">
              <a:xfrm>
                <a:off x="2848" y="2003"/>
                <a:ext cx="499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000" dirty="0"/>
                  <a:t>☻</a:t>
                </a:r>
                <a:endParaRPr lang="en-US" altLang="zh-CN" sz="4000" dirty="0"/>
              </a:p>
            </p:txBody>
          </p:sp>
          <p:sp>
            <p:nvSpPr>
              <p:cNvPr id="4126" name="Rectangle 69"/>
              <p:cNvSpPr>
                <a:spLocks noChangeArrowheads="1"/>
              </p:cNvSpPr>
              <p:nvPr/>
            </p:nvSpPr>
            <p:spPr bwMode="auto">
              <a:xfrm>
                <a:off x="3389" y="1994"/>
                <a:ext cx="445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000" dirty="0"/>
                  <a:t>☻</a:t>
                </a:r>
                <a:endParaRPr lang="en-US" altLang="zh-CN" sz="4000" dirty="0"/>
              </a:p>
            </p:txBody>
          </p:sp>
        </p:grpSp>
        <p:graphicFrame>
          <p:nvGraphicFramePr>
            <p:cNvPr id="4101" name="Object 70"/>
            <p:cNvGraphicFramePr>
              <a:graphicFrameLocks noChangeAspect="1"/>
            </p:cNvGraphicFramePr>
            <p:nvPr/>
          </p:nvGraphicFramePr>
          <p:xfrm>
            <a:off x="4876" y="2251"/>
            <a:ext cx="31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公式" r:id="rId7" imgW="3962400" imgH="4267200" progId="Equation.3">
                    <p:embed/>
                  </p:oleObj>
                </mc:Choice>
                <mc:Fallback>
                  <p:oleObj name="公式" r:id="rId7" imgW="3962400" imgH="4267200" progId="Equation.3">
                    <p:embed/>
                    <p:pic>
                      <p:nvPicPr>
                        <p:cNvPr id="0" name="图片 410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76" y="2251"/>
                          <a:ext cx="318" cy="3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71"/>
            <p:cNvGraphicFramePr>
              <a:graphicFrameLocks noChangeAspect="1"/>
            </p:cNvGraphicFramePr>
            <p:nvPr/>
          </p:nvGraphicFramePr>
          <p:xfrm>
            <a:off x="4604" y="2251"/>
            <a:ext cx="31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公式" r:id="rId8" imgW="3962400" imgH="4267200" progId="Equation.3">
                    <p:embed/>
                  </p:oleObj>
                </mc:Choice>
                <mc:Fallback>
                  <p:oleObj name="公式" r:id="rId8" imgW="3962400" imgH="4267200" progId="Equation.3">
                    <p:embed/>
                    <p:pic>
                      <p:nvPicPr>
                        <p:cNvPr id="0" name="图片 410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04" y="2251"/>
                          <a:ext cx="318" cy="3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72"/>
            <p:cNvGraphicFramePr>
              <a:graphicFrameLocks noChangeAspect="1"/>
            </p:cNvGraphicFramePr>
            <p:nvPr/>
          </p:nvGraphicFramePr>
          <p:xfrm>
            <a:off x="4332" y="2251"/>
            <a:ext cx="31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公式" r:id="rId9" imgW="3962400" imgH="4267200" progId="Equation.3">
                    <p:embed/>
                  </p:oleObj>
                </mc:Choice>
                <mc:Fallback>
                  <p:oleObj name="公式" r:id="rId9" imgW="3962400" imgH="4267200" progId="Equation.3">
                    <p:embed/>
                    <p:pic>
                      <p:nvPicPr>
                        <p:cNvPr id="0" name="图片 410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2" y="2251"/>
                          <a:ext cx="317" cy="3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0"/>
          <p:cNvGrpSpPr/>
          <p:nvPr/>
        </p:nvGrpSpPr>
        <p:grpSpPr bwMode="auto">
          <a:xfrm>
            <a:off x="4140200" y="3328361"/>
            <a:ext cx="841375" cy="668337"/>
            <a:chOff x="2713" y="2420"/>
            <a:chExt cx="530" cy="421"/>
          </a:xfrm>
        </p:grpSpPr>
        <p:sp>
          <p:nvSpPr>
            <p:cNvPr id="4119" name="AutoShape 78"/>
            <p:cNvSpPr>
              <a:spLocks noChangeArrowheads="1"/>
            </p:cNvSpPr>
            <p:nvPr/>
          </p:nvSpPr>
          <p:spPr bwMode="auto">
            <a:xfrm>
              <a:off x="2744" y="2614"/>
              <a:ext cx="499" cy="227"/>
            </a:xfrm>
            <a:prstGeom prst="rightArrow">
              <a:avLst>
                <a:gd name="adj1" fmla="val 50000"/>
                <a:gd name="adj2" fmla="val 54956"/>
              </a:avLst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Text Box 79"/>
            <p:cNvSpPr txBox="1">
              <a:spLocks noChangeArrowheads="1"/>
            </p:cNvSpPr>
            <p:nvPr/>
          </p:nvSpPr>
          <p:spPr bwMode="auto">
            <a:xfrm>
              <a:off x="2713" y="2420"/>
              <a:ext cx="53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细黑" panose="02010600040101010101" pitchFamily="2" charset="-122"/>
                </a:rPr>
                <a:t>模板</a:t>
              </a:r>
              <a:endParaRPr lang="zh-CN" altLang="en-US" b="1">
                <a:ea typeface="华文细黑" panose="02010600040101010101" pitchFamily="2" charset="-122"/>
              </a:endParaRPr>
            </a:p>
          </p:txBody>
        </p:sp>
      </p:grpSp>
      <p:grpSp>
        <p:nvGrpSpPr>
          <p:cNvPr id="6" name="Group 89"/>
          <p:cNvGrpSpPr/>
          <p:nvPr/>
        </p:nvGrpSpPr>
        <p:grpSpPr bwMode="auto">
          <a:xfrm>
            <a:off x="3105706" y="5017548"/>
            <a:ext cx="3384550" cy="1655763"/>
            <a:chOff x="2971" y="2886"/>
            <a:chExt cx="2132" cy="1043"/>
          </a:xfrm>
        </p:grpSpPr>
        <p:sp>
          <p:nvSpPr>
            <p:cNvPr id="4112" name="Rectangle 88"/>
            <p:cNvSpPr>
              <a:spLocks noChangeArrowheads="1"/>
            </p:cNvSpPr>
            <p:nvPr/>
          </p:nvSpPr>
          <p:spPr bwMode="auto">
            <a:xfrm>
              <a:off x="2971" y="2886"/>
              <a:ext cx="2041" cy="1043"/>
            </a:xfrm>
            <a:prstGeom prst="rect">
              <a:avLst/>
            </a:prstGeom>
            <a:solidFill>
              <a:srgbClr val="FFE1FF"/>
            </a:solidFill>
            <a:ln w="38100" cmpd="dbl">
              <a:solidFill>
                <a:srgbClr val="FF3399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87"/>
            <p:cNvGrpSpPr/>
            <p:nvPr/>
          </p:nvGrpSpPr>
          <p:grpSpPr bwMode="auto">
            <a:xfrm>
              <a:off x="3016" y="2931"/>
              <a:ext cx="2087" cy="955"/>
              <a:chOff x="2381" y="2976"/>
              <a:chExt cx="2087" cy="955"/>
            </a:xfrm>
          </p:grpSpPr>
          <p:grpSp>
            <p:nvGrpSpPr>
              <p:cNvPr id="8" name="Group 86"/>
              <p:cNvGrpSpPr/>
              <p:nvPr/>
            </p:nvGrpSpPr>
            <p:grpSpPr bwMode="auto">
              <a:xfrm>
                <a:off x="2381" y="2976"/>
                <a:ext cx="1950" cy="644"/>
                <a:chOff x="2336" y="3158"/>
                <a:chExt cx="1950" cy="644"/>
              </a:xfrm>
            </p:grpSpPr>
            <p:sp>
              <p:nvSpPr>
                <p:cNvPr id="411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336" y="3158"/>
                  <a:ext cx="195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cs typeface="Arial" panose="020B0604020202020204" pitchFamily="34" charset="0"/>
                    </a:rPr>
                    <a:t> ☻</a:t>
                  </a:r>
                  <a:r>
                    <a:rPr lang="en-US" altLang="zh-CN" sz="2000">
                      <a:cs typeface="Arial" panose="020B0604020202020204" pitchFamily="34" charset="0"/>
                    </a:rPr>
                    <a:t>=“</a:t>
                  </a:r>
                  <a:r>
                    <a:rPr lang="zh-CN" altLang="en-US" sz="2000" b="1">
                      <a:ea typeface="华文细黑" panose="02010600040101010101" pitchFamily="2" charset="-122"/>
                      <a:cs typeface="Arial" panose="020B0604020202020204" pitchFamily="34" charset="0"/>
                    </a:rPr>
                    <a:t>已经扫描过的像素</a:t>
                  </a:r>
                  <a:r>
                    <a:rPr lang="zh-CN" altLang="en-US" sz="2000">
                      <a:cs typeface="Arial" panose="020B0604020202020204" pitchFamily="34" charset="0"/>
                    </a:rPr>
                    <a:t>”</a:t>
                  </a:r>
                  <a:endParaRPr lang="zh-CN" altLang="en-US" sz="2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336" y="3475"/>
                  <a:ext cx="195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宋体" panose="02010600030101010101" pitchFamily="2" charset="-122"/>
                      <a:cs typeface="Arial" panose="020B0604020202020204" pitchFamily="34" charset="0"/>
                    </a:rPr>
                    <a:t> *</a:t>
                  </a:r>
                  <a:r>
                    <a:rPr lang="en-US" altLang="zh-CN" sz="2000">
                      <a:cs typeface="Arial" panose="020B0604020202020204" pitchFamily="34" charset="0"/>
                    </a:rPr>
                    <a:t>=“</a:t>
                  </a:r>
                  <a:r>
                    <a:rPr lang="zh-CN" altLang="en-US" sz="2000" b="1">
                      <a:ea typeface="华文细黑" panose="02010600040101010101" pitchFamily="2" charset="-122"/>
                      <a:cs typeface="Arial" panose="020B0604020202020204" pitchFamily="34" charset="0"/>
                    </a:rPr>
                    <a:t>当前像素</a:t>
                  </a:r>
                  <a:r>
                    <a:rPr lang="zh-CN" altLang="en-US" sz="2000">
                      <a:cs typeface="Arial" panose="020B0604020202020204" pitchFamily="34" charset="0"/>
                    </a:rPr>
                    <a:t>”</a:t>
                  </a:r>
                  <a:endParaRPr lang="zh-CN" altLang="en-US" sz="2000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Group 85"/>
              <p:cNvGrpSpPr/>
              <p:nvPr/>
            </p:nvGrpSpPr>
            <p:grpSpPr bwMode="auto">
              <a:xfrm>
                <a:off x="2517" y="3566"/>
                <a:ext cx="1951" cy="365"/>
                <a:chOff x="3016" y="3612"/>
                <a:chExt cx="1633" cy="365"/>
              </a:xfrm>
            </p:grpSpPr>
            <p:sp>
              <p:nvSpPr>
                <p:cNvPr id="411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016" y="3612"/>
                  <a:ext cx="1633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>
                      <a:cs typeface="Arial" panose="020B0604020202020204" pitchFamily="34" charset="0"/>
                    </a:rPr>
                    <a:t>  </a:t>
                  </a:r>
                  <a:r>
                    <a:rPr lang="en-US" altLang="zh-CN" sz="2000">
                      <a:cs typeface="Arial" panose="020B0604020202020204" pitchFamily="34" charset="0"/>
                    </a:rPr>
                    <a:t>=“</a:t>
                  </a:r>
                  <a:r>
                    <a:rPr lang="zh-CN" altLang="en-US" sz="2000" b="1">
                      <a:ea typeface="华文细黑" panose="02010600040101010101" pitchFamily="2" charset="-122"/>
                      <a:cs typeface="Arial" panose="020B0604020202020204" pitchFamily="34" charset="0"/>
                    </a:rPr>
                    <a:t>未处理的像素</a:t>
                  </a:r>
                  <a:r>
                    <a:rPr lang="zh-CN" altLang="en-US" sz="2000">
                      <a:cs typeface="Arial" panose="020B0604020202020204" pitchFamily="34" charset="0"/>
                    </a:rPr>
                    <a:t>”</a:t>
                  </a:r>
                  <a:endParaRPr lang="zh-CN" altLang="en-US" sz="2000">
                    <a:cs typeface="Arial" panose="020B0604020202020204" pitchFamily="34" charset="0"/>
                  </a:endParaRPr>
                </a:p>
              </p:txBody>
            </p:sp>
            <p:graphicFrame>
              <p:nvGraphicFramePr>
                <p:cNvPr id="4098" name="Object 84"/>
                <p:cNvGraphicFramePr>
                  <a:graphicFrameLocks noChangeAspect="1"/>
                </p:cNvGraphicFramePr>
                <p:nvPr/>
              </p:nvGraphicFramePr>
              <p:xfrm>
                <a:off x="3016" y="3702"/>
                <a:ext cx="209" cy="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7" name="公式" r:id="rId10" imgW="3962400" imgH="4267200" progId="Equation.3">
                        <p:embed/>
                      </p:oleObj>
                    </mc:Choice>
                    <mc:Fallback>
                      <p:oleObj name="公式" r:id="rId10" imgW="3962400" imgH="4267200" progId="Equation.3">
                        <p:embed/>
                        <p:pic>
                          <p:nvPicPr>
                            <p:cNvPr id="0" name="图片 4106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16" y="3702"/>
                              <a:ext cx="209" cy="22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3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808" y="404813"/>
            <a:ext cx="701198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贴标签：算法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14" y="1612770"/>
            <a:ext cx="7791450" cy="1295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buClr>
                <a:srgbClr val="FF3399"/>
              </a:buClr>
              <a:buNone/>
            </a:pP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扫描过的像素均为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L=L+1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3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L, N=N+1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187450" y="3500438"/>
            <a:ext cx="2376488" cy="1944687"/>
            <a:chOff x="912" y="2304"/>
            <a:chExt cx="1776" cy="1522"/>
          </a:xfrm>
        </p:grpSpPr>
        <p:graphicFrame>
          <p:nvGraphicFramePr>
            <p:cNvPr id="5123" name="Object 6"/>
            <p:cNvGraphicFramePr>
              <a:graphicFrameLocks noChangeAspect="1"/>
            </p:cNvGraphicFramePr>
            <p:nvPr/>
          </p:nvGraphicFramePr>
          <p:xfrm>
            <a:off x="912" y="2304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Equation" r:id="rId1" imgW="1352550" imgH="1158875" progId="">
                    <p:embed/>
                  </p:oleObj>
                </mc:Choice>
                <mc:Fallback>
                  <p:oleObj name="Equation" r:id="rId1" imgW="1352550" imgH="1158875" progId="">
                    <p:embed/>
                    <p:pic>
                      <p:nvPicPr>
                        <p:cNvPr id="0" name="图片 51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12" y="2304"/>
                          <a:ext cx="1776" cy="1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Oval 7"/>
            <p:cNvSpPr>
              <a:spLocks noChangeArrowheads="1"/>
            </p:cNvSpPr>
            <p:nvPr/>
          </p:nvSpPr>
          <p:spPr bwMode="auto">
            <a:xfrm>
              <a:off x="1488" y="230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9327" name="Object 15"/>
          <p:cNvGraphicFramePr>
            <a:graphicFrameLocks noChangeAspect="1"/>
          </p:cNvGraphicFramePr>
          <p:nvPr/>
        </p:nvGraphicFramePr>
        <p:xfrm>
          <a:off x="4427538" y="3357563"/>
          <a:ext cx="2303462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5757505" imgH="22254845" progId="">
                  <p:embed/>
                </p:oleObj>
              </mc:Choice>
              <mc:Fallback>
                <p:oleObj name="Equation" r:id="rId3" imgW="25757505" imgH="22254845" progId="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3357563"/>
                        <a:ext cx="2303462" cy="1989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1619250" y="3260725"/>
            <a:ext cx="936625" cy="8382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29" name="AutoShape 17"/>
          <p:cNvSpPr>
            <a:spLocks noChangeArrowheads="1"/>
          </p:cNvSpPr>
          <p:nvPr/>
        </p:nvSpPr>
        <p:spPr bwMode="auto">
          <a:xfrm>
            <a:off x="3708400" y="4149725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30" name="Text Box 18"/>
          <p:cNvSpPr txBox="1">
            <a:spLocks noChangeArrowheads="1"/>
          </p:cNvSpPr>
          <p:nvPr/>
        </p:nvSpPr>
        <p:spPr bwMode="auto">
          <a:xfrm>
            <a:off x="4641965" y="5435698"/>
            <a:ext cx="2592387" cy="369332"/>
          </a:xfrm>
          <a:prstGeom prst="rect">
            <a:avLst/>
          </a:prstGeom>
          <a:solidFill>
            <a:srgbClr val="CCCCFF"/>
          </a:solidFill>
          <a:ln w="38100" cmpd="dbl">
            <a:solidFill>
              <a:srgbClr val="3333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L=0+1=1</a:t>
            </a:r>
            <a:r>
              <a:rPr lang="en-US" altLang="zh-CN" dirty="0"/>
              <a:t>; N=0+1=1</a:t>
            </a:r>
            <a:endParaRPr lang="en-US" altLang="zh-CN" dirty="0"/>
          </a:p>
        </p:txBody>
      </p:sp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utoUpdateAnimBg="0" build="p"/>
      <p:bldP spid="269328" grpId="0" animBg="1"/>
      <p:bldP spid="269329" grpId="0" animBg="1"/>
      <p:bldP spid="2693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63138" y="733835"/>
            <a:ext cx="4895850" cy="93662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654" y="1951431"/>
            <a:ext cx="8223250" cy="731837"/>
          </a:xfrm>
        </p:spPr>
        <p:txBody>
          <a:bodyPr>
            <a:normAutofit/>
          </a:bodyPr>
          <a:lstStyle/>
          <a:p>
            <a:pPr eaLnBrk="1" hangingPunct="1">
              <a:buClr>
                <a:srgbClr val="FF3399"/>
              </a:buClr>
              <a:buNone/>
            </a:pP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2.2.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扫描过的像素标签号相同，则</a:t>
            </a:r>
            <a:r>
              <a:rPr lang="en-US" altLang="zh-CN" sz="3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1184393" y="3348136"/>
            <a:ext cx="2819400" cy="2416175"/>
            <a:chOff x="768" y="2448"/>
            <a:chExt cx="1776" cy="1522"/>
          </a:xfrm>
        </p:grpSpPr>
        <p:graphicFrame>
          <p:nvGraphicFramePr>
            <p:cNvPr id="6148" name="Object 6"/>
            <p:cNvGraphicFramePr>
              <a:graphicFrameLocks noChangeAspect="1"/>
            </p:cNvGraphicFramePr>
            <p:nvPr/>
          </p:nvGraphicFramePr>
          <p:xfrm>
            <a:off x="768" y="2448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Equation" r:id="rId1" imgW="1352550" imgH="1158875" progId="">
                    <p:embed/>
                  </p:oleObj>
                </mc:Choice>
                <mc:Fallback>
                  <p:oleObj name="Equation" r:id="rId1" imgW="1352550" imgH="1158875" progId="">
                    <p:embed/>
                    <p:pic>
                      <p:nvPicPr>
                        <p:cNvPr id="0" name="图片 61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8" y="2448"/>
                          <a:ext cx="1776" cy="1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Oval 7"/>
            <p:cNvSpPr>
              <a:spLocks noChangeArrowheads="1"/>
            </p:cNvSpPr>
            <p:nvPr/>
          </p:nvSpPr>
          <p:spPr bwMode="auto">
            <a:xfrm>
              <a:off x="1344" y="2708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1732080" y="3376711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46" name="AutoShape 10"/>
          <p:cNvSpPr>
            <a:spLocks noChangeArrowheads="1"/>
          </p:cNvSpPr>
          <p:nvPr/>
        </p:nvSpPr>
        <p:spPr bwMode="auto">
          <a:xfrm>
            <a:off x="4426068" y="4356198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0349" name="Object 13"/>
          <p:cNvGraphicFramePr>
            <a:graphicFrameLocks noChangeAspect="1"/>
          </p:cNvGraphicFramePr>
          <p:nvPr/>
        </p:nvGraphicFramePr>
        <p:xfrm>
          <a:off x="4929305" y="3348136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5757505" imgH="22254845" progId="">
                  <p:embed/>
                </p:oleObj>
              </mc:Choice>
              <mc:Fallback>
                <p:oleObj name="Equation" r:id="rId3" imgW="25757505" imgH="22254845" progId="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9305" y="3348136"/>
                        <a:ext cx="2797175" cy="2416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5434130" y="3348136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0344" name="Object 8"/>
          <p:cNvGraphicFramePr>
            <a:graphicFrameLocks noChangeAspect="1"/>
          </p:cNvGraphicFramePr>
          <p:nvPr/>
        </p:nvGraphicFramePr>
        <p:xfrm>
          <a:off x="4943593" y="3329086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5757505" imgH="22254845" progId="">
                  <p:embed/>
                </p:oleObj>
              </mc:Choice>
              <mc:Fallback>
                <p:oleObj name="Equation" r:id="rId5" imgW="25757505" imgH="22254845" progId="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3593" y="3329086"/>
                        <a:ext cx="2797175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autoUpdateAnimBg="0" build="p"/>
      <p:bldP spid="270345" grpId="0" animBg="1"/>
      <p:bldP spid="270346" grpId="0" animBg="1"/>
      <p:bldP spid="2703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396" name="Object 12"/>
          <p:cNvGraphicFramePr>
            <a:graphicFrameLocks noChangeAspect="1"/>
          </p:cNvGraphicFramePr>
          <p:nvPr/>
        </p:nvGraphicFramePr>
        <p:xfrm>
          <a:off x="4807675" y="2718839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25757505" imgH="22254845" progId="">
                  <p:embed/>
                </p:oleObj>
              </mc:Choice>
              <mc:Fallback>
                <p:oleObj name="Equation" r:id="rId1" imgW="25757505" imgH="22254845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7675" y="2718839"/>
                        <a:ext cx="2797175" cy="2416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533400"/>
            <a:ext cx="702786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 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1073875" y="2718839"/>
            <a:ext cx="2819400" cy="2416175"/>
            <a:chOff x="432" y="1680"/>
            <a:chExt cx="1776" cy="1522"/>
          </a:xfrm>
        </p:grpSpPr>
        <p:graphicFrame>
          <p:nvGraphicFramePr>
            <p:cNvPr id="7173" name="Object 6"/>
            <p:cNvGraphicFramePr>
              <a:graphicFrameLocks noChangeAspect="1"/>
            </p:cNvGraphicFramePr>
            <p:nvPr/>
          </p:nvGraphicFramePr>
          <p:xfrm>
            <a:off x="432" y="1680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25963880" imgH="22254845" progId="">
                    <p:embed/>
                  </p:oleObj>
                </mc:Choice>
                <mc:Fallback>
                  <p:oleObj name="Equation" r:id="rId3" imgW="25963880" imgH="22254845" progId="">
                    <p:embed/>
                    <p:pic>
                      <p:nvPicPr>
                        <p:cNvPr id="0" name="图片 716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2" y="1680"/>
                          <a:ext cx="1776" cy="1522"/>
                        </a:xfrm>
                        <a:prstGeom prst="rect">
                          <a:avLst/>
                        </a:prstGeom>
                        <a:solidFill>
                          <a:srgbClr val="ED7D31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Oval 7"/>
            <p:cNvSpPr>
              <a:spLocks noChangeArrowheads="1"/>
            </p:cNvSpPr>
            <p:nvPr/>
          </p:nvSpPr>
          <p:spPr bwMode="auto">
            <a:xfrm>
              <a:off x="1488" y="1920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369275" y="2771227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6372950" y="2771227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9"/>
          <p:cNvGrpSpPr/>
          <p:nvPr/>
        </p:nvGrpSpPr>
        <p:grpSpPr bwMode="auto">
          <a:xfrm>
            <a:off x="1073875" y="2718839"/>
            <a:ext cx="2819400" cy="2416175"/>
            <a:chOff x="1392" y="2798"/>
            <a:chExt cx="1776" cy="1522"/>
          </a:xfrm>
        </p:grpSpPr>
        <p:graphicFrame>
          <p:nvGraphicFramePr>
            <p:cNvPr id="7172" name="Object 16"/>
            <p:cNvGraphicFramePr>
              <a:graphicFrameLocks noChangeAspect="1"/>
            </p:cNvGraphicFramePr>
            <p:nvPr/>
          </p:nvGraphicFramePr>
          <p:xfrm>
            <a:off x="1392" y="2798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1352550" imgH="1158875" progId="">
                    <p:embed/>
                  </p:oleObj>
                </mc:Choice>
                <mc:Fallback>
                  <p:oleObj name="Equation" r:id="rId5" imgW="1352550" imgH="1158875" progId="">
                    <p:embed/>
                    <p:pic>
                      <p:nvPicPr>
                        <p:cNvPr id="0" name="图片 717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2" y="2798"/>
                          <a:ext cx="1776" cy="15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Oval 17"/>
            <p:cNvSpPr>
              <a:spLocks noChangeArrowheads="1"/>
            </p:cNvSpPr>
            <p:nvPr/>
          </p:nvSpPr>
          <p:spPr bwMode="auto">
            <a:xfrm>
              <a:off x="2688" y="302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2674075" y="2795039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2405" name="Object 21"/>
          <p:cNvGraphicFramePr>
            <a:graphicFrameLocks noChangeAspect="1"/>
          </p:cNvGraphicFramePr>
          <p:nvPr/>
        </p:nvGraphicFramePr>
        <p:xfrm>
          <a:off x="4807675" y="2736302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7" imgW="25757505" imgH="22254845" progId="">
                  <p:embed/>
                </p:oleObj>
              </mc:Choice>
              <mc:Fallback>
                <p:oleObj name="Equation" r:id="rId7" imgW="25757505" imgH="22254845" progId="">
                  <p:embed/>
                  <p:pic>
                    <p:nvPicPr>
                      <p:cNvPr id="0" name="图片 717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7675" y="2736302"/>
                        <a:ext cx="2797175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3" name="AutoShape 9"/>
          <p:cNvSpPr>
            <a:spLocks noChangeArrowheads="1"/>
          </p:cNvSpPr>
          <p:nvPr/>
        </p:nvSpPr>
        <p:spPr bwMode="auto">
          <a:xfrm>
            <a:off x="4198075" y="3785639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2" grpId="0" animBg="1"/>
      <p:bldP spid="272395" grpId="0" animBg="1"/>
      <p:bldP spid="272404" grpId="0" animBg="1"/>
      <p:bldP spid="2723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48" name="Object 16"/>
          <p:cNvGraphicFramePr>
            <a:graphicFrameLocks noChangeAspect="1"/>
          </p:cNvGraphicFramePr>
          <p:nvPr/>
        </p:nvGraphicFramePr>
        <p:xfrm>
          <a:off x="4850832" y="3560978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25757505" imgH="22254845" progId="">
                  <p:embed/>
                </p:oleObj>
              </mc:Choice>
              <mc:Fallback>
                <p:oleObj name="Equation" r:id="rId1" imgW="25757505" imgH="22254845" progId="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50832" y="3560978"/>
                        <a:ext cx="2797175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 bwMode="auto">
          <a:xfrm>
            <a:off x="1250382" y="3560978"/>
            <a:ext cx="2819400" cy="2416175"/>
            <a:chOff x="3888" y="864"/>
            <a:chExt cx="1776" cy="1522"/>
          </a:xfrm>
        </p:grpSpPr>
        <p:graphicFrame>
          <p:nvGraphicFramePr>
            <p:cNvPr id="8197" name="Object 14"/>
            <p:cNvGraphicFramePr>
              <a:graphicFrameLocks noChangeAspect="1"/>
            </p:cNvGraphicFramePr>
            <p:nvPr/>
          </p:nvGraphicFramePr>
          <p:xfrm>
            <a:off x="3888" y="864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3" imgW="1352550" imgH="1158875" progId="">
                    <p:embed/>
                  </p:oleObj>
                </mc:Choice>
                <mc:Fallback>
                  <p:oleObj name="Equation" r:id="rId3" imgW="1352550" imgH="1158875" progId="">
                    <p:embed/>
                    <p:pic>
                      <p:nvPicPr>
                        <p:cNvPr id="0" name="图片 819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88" y="864"/>
                          <a:ext cx="1776" cy="15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Oval 15"/>
            <p:cNvSpPr>
              <a:spLocks noChangeArrowheads="1"/>
            </p:cNvSpPr>
            <p:nvPr/>
          </p:nvSpPr>
          <p:spPr bwMode="auto">
            <a:xfrm>
              <a:off x="4704" y="134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477952" y="467412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贴标签：算法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695" y="1461940"/>
            <a:ext cx="8512175" cy="16684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Clr>
                <a:srgbClr val="FF66FF"/>
              </a:buClr>
              <a:buNone/>
            </a:pP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2.3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扫描过的像素标签号不相同，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3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N=N-1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，修改所有为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的像素值，使之为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30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4441" name="AutoShape 9"/>
          <p:cNvSpPr>
            <a:spLocks noChangeArrowheads="1"/>
          </p:cNvSpPr>
          <p:nvPr/>
        </p:nvSpPr>
        <p:spPr bwMode="auto">
          <a:xfrm>
            <a:off x="4203132" y="4353141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5787457" y="3921341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2115569" y="3992778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4449" name="Object 17"/>
          <p:cNvGraphicFramePr>
            <a:graphicFrameLocks noChangeAspect="1"/>
          </p:cNvGraphicFramePr>
          <p:nvPr/>
        </p:nvGraphicFramePr>
        <p:xfrm>
          <a:off x="4850832" y="3560978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5757505" imgH="22254845" progId="">
                  <p:embed/>
                </p:oleObj>
              </mc:Choice>
              <mc:Fallback>
                <p:oleObj name="Equation" r:id="rId5" imgW="25757505" imgH="22254845" progId="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0832" y="3560978"/>
                        <a:ext cx="2797175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50" name="Object 18"/>
          <p:cNvGraphicFramePr>
            <a:graphicFrameLocks noChangeAspect="1"/>
          </p:cNvGraphicFramePr>
          <p:nvPr/>
        </p:nvGraphicFramePr>
        <p:xfrm>
          <a:off x="4850832" y="3560978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5757505" imgH="22254845" progId="">
                  <p:embed/>
                </p:oleObj>
              </mc:Choice>
              <mc:Fallback>
                <p:oleObj name="Equation" r:id="rId7" imgW="25757505" imgH="22254845" progId="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0832" y="3560978"/>
                        <a:ext cx="2797175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 build="p"/>
      <p:bldP spid="274441" grpId="0" animBg="1"/>
      <p:bldP spid="274443" grpId="0" animBg="1"/>
      <p:bldP spid="2744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Rectangle 6"/>
          <p:cNvSpPr>
            <a:spLocks noGrp="1" noChangeArrowheads="1"/>
          </p:cNvSpPr>
          <p:nvPr>
            <p:ph type="title"/>
          </p:nvPr>
        </p:nvSpPr>
        <p:spPr>
          <a:xfrm>
            <a:off x="468870" y="489655"/>
            <a:ext cx="701198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09280" y="1565634"/>
            <a:ext cx="8534400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将全部的像素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进行步骤</a:t>
            </a:r>
            <a:r>
              <a:rPr lang="en-US" altLang="zh-CN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处理，直到所有的像素全部处理完成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1109663" y="3190875"/>
            <a:ext cx="2819400" cy="2416175"/>
            <a:chOff x="480" y="2352"/>
            <a:chExt cx="1776" cy="1522"/>
          </a:xfrm>
        </p:grpSpPr>
        <p:graphicFrame>
          <p:nvGraphicFramePr>
            <p:cNvPr id="9230" name="Object 16"/>
            <p:cNvGraphicFramePr>
              <a:graphicFrameLocks noChangeAspect="1"/>
            </p:cNvGraphicFramePr>
            <p:nvPr/>
          </p:nvGraphicFramePr>
          <p:xfrm>
            <a:off x="480" y="2352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" name="Equation" r:id="rId1" imgW="25963880" imgH="22254845" progId="">
                    <p:embed/>
                  </p:oleObj>
                </mc:Choice>
                <mc:Fallback>
                  <p:oleObj name="Equation" r:id="rId1" imgW="25963880" imgH="22254845" progId="">
                    <p:embed/>
                    <p:pic>
                      <p:nvPicPr>
                        <p:cNvPr id="0" name="图片 921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0" y="2352"/>
                          <a:ext cx="1776" cy="15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3" name="Oval 17"/>
            <p:cNvSpPr>
              <a:spLocks noChangeArrowheads="1"/>
            </p:cNvSpPr>
            <p:nvPr/>
          </p:nvSpPr>
          <p:spPr bwMode="auto">
            <a:xfrm>
              <a:off x="1056" y="3360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1643063" y="437197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9"/>
          <p:cNvGrpSpPr/>
          <p:nvPr/>
        </p:nvGrpSpPr>
        <p:grpSpPr bwMode="auto">
          <a:xfrm>
            <a:off x="1125538" y="3189288"/>
            <a:ext cx="2819400" cy="2416175"/>
            <a:chOff x="1008" y="912"/>
            <a:chExt cx="1776" cy="1522"/>
          </a:xfrm>
        </p:grpSpPr>
        <p:graphicFrame>
          <p:nvGraphicFramePr>
            <p:cNvPr id="9229" name="Object 20"/>
            <p:cNvGraphicFramePr>
              <a:graphicFrameLocks noChangeAspect="1"/>
            </p:cNvGraphicFramePr>
            <p:nvPr/>
          </p:nvGraphicFramePr>
          <p:xfrm>
            <a:off x="1008" y="912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1352550" imgH="1158875" progId="">
                    <p:embed/>
                  </p:oleObj>
                </mc:Choice>
                <mc:Fallback>
                  <p:oleObj name="Equation" r:id="rId3" imgW="1352550" imgH="1158875" progId="">
                    <p:embed/>
                    <p:pic>
                      <p:nvPicPr>
                        <p:cNvPr id="0" name="图片 92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08" y="912"/>
                          <a:ext cx="1776" cy="15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2" name="Oval 21"/>
            <p:cNvSpPr>
              <a:spLocks noChangeArrowheads="1"/>
            </p:cNvSpPr>
            <p:nvPr/>
          </p:nvSpPr>
          <p:spPr bwMode="auto">
            <a:xfrm>
              <a:off x="1824" y="1920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2024063" y="4400550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3" name="AutoShape 23"/>
          <p:cNvSpPr>
            <a:spLocks noChangeArrowheads="1"/>
          </p:cNvSpPr>
          <p:nvPr/>
        </p:nvSpPr>
        <p:spPr bwMode="auto">
          <a:xfrm>
            <a:off x="4614863" y="4295775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04" name="Object 24"/>
          <p:cNvGraphicFramePr>
            <a:graphicFrameLocks noChangeAspect="1"/>
          </p:cNvGraphicFramePr>
          <p:nvPr/>
        </p:nvGraphicFramePr>
        <p:xfrm>
          <a:off x="5076825" y="3213100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5757505" imgH="22254845" progId="">
                  <p:embed/>
                </p:oleObj>
              </mc:Choice>
              <mc:Fallback>
                <p:oleObj name="Equation" r:id="rId5" imgW="25757505" imgH="22254845" progId="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6825" y="3213100"/>
                        <a:ext cx="2797175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5" name="Object 25"/>
          <p:cNvGraphicFramePr>
            <a:graphicFrameLocks noChangeAspect="1"/>
          </p:cNvGraphicFramePr>
          <p:nvPr/>
        </p:nvGraphicFramePr>
        <p:xfrm>
          <a:off x="5076825" y="3189288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5757505" imgH="22254845" progId="">
                  <p:embed/>
                </p:oleObj>
              </mc:Choice>
              <mc:Fallback>
                <p:oleObj name="Equation" r:id="rId7" imgW="25757505" imgH="22254845" progId="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6825" y="3189288"/>
                        <a:ext cx="2797175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/>
          <p:nvPr/>
        </p:nvGrpSpPr>
        <p:grpSpPr bwMode="auto">
          <a:xfrm>
            <a:off x="1155700" y="3181350"/>
            <a:ext cx="2819400" cy="2416175"/>
            <a:chOff x="624" y="240"/>
            <a:chExt cx="1776" cy="1522"/>
          </a:xfrm>
        </p:grpSpPr>
        <p:graphicFrame>
          <p:nvGraphicFramePr>
            <p:cNvPr id="9228" name="Object 27"/>
            <p:cNvGraphicFramePr>
              <a:graphicFrameLocks noChangeAspect="1"/>
            </p:cNvGraphicFramePr>
            <p:nvPr/>
          </p:nvGraphicFramePr>
          <p:xfrm>
            <a:off x="624" y="240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9" imgW="1352550" imgH="1158875" progId="">
                    <p:embed/>
                  </p:oleObj>
                </mc:Choice>
                <mc:Fallback>
                  <p:oleObj name="Equation" r:id="rId9" imgW="1352550" imgH="1158875" progId="">
                    <p:embed/>
                    <p:pic>
                      <p:nvPicPr>
                        <p:cNvPr id="0" name="图片 92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4" y="240"/>
                          <a:ext cx="1776" cy="15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1" name="Oval 28"/>
            <p:cNvSpPr>
              <a:spLocks noChangeArrowheads="1"/>
            </p:cNvSpPr>
            <p:nvPr/>
          </p:nvSpPr>
          <p:spPr bwMode="auto">
            <a:xfrm>
              <a:off x="1920" y="1248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2686050" y="4392613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0"/>
          <p:cNvGrpSpPr/>
          <p:nvPr/>
        </p:nvGrpSpPr>
        <p:grpSpPr bwMode="auto">
          <a:xfrm>
            <a:off x="1192213" y="3162300"/>
            <a:ext cx="2819400" cy="2416175"/>
            <a:chOff x="576" y="336"/>
            <a:chExt cx="1776" cy="1522"/>
          </a:xfrm>
        </p:grpSpPr>
        <p:graphicFrame>
          <p:nvGraphicFramePr>
            <p:cNvPr id="9227" name="Object 31"/>
            <p:cNvGraphicFramePr>
              <a:graphicFrameLocks noChangeAspect="1"/>
            </p:cNvGraphicFramePr>
            <p:nvPr/>
          </p:nvGraphicFramePr>
          <p:xfrm>
            <a:off x="576" y="336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11" imgW="1352550" imgH="1158875" progId="">
                    <p:embed/>
                  </p:oleObj>
                </mc:Choice>
                <mc:Fallback>
                  <p:oleObj name="Equation" r:id="rId11" imgW="1352550" imgH="1158875" progId="">
                    <p:embed/>
                    <p:pic>
                      <p:nvPicPr>
                        <p:cNvPr id="0" name="图片 92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6" y="336"/>
                          <a:ext cx="1776" cy="15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0" name="Oval 32"/>
            <p:cNvSpPr>
              <a:spLocks noChangeArrowheads="1"/>
            </p:cNvSpPr>
            <p:nvPr/>
          </p:nvSpPr>
          <p:spPr bwMode="auto">
            <a:xfrm>
              <a:off x="2112" y="134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13" name="Rectangle 33"/>
          <p:cNvSpPr>
            <a:spLocks noChangeArrowheads="1"/>
          </p:cNvSpPr>
          <p:nvPr/>
        </p:nvSpPr>
        <p:spPr bwMode="auto">
          <a:xfrm>
            <a:off x="3187700" y="441642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4"/>
          <p:cNvGrpSpPr/>
          <p:nvPr/>
        </p:nvGrpSpPr>
        <p:grpSpPr bwMode="auto">
          <a:xfrm>
            <a:off x="1219200" y="3182938"/>
            <a:ext cx="2819400" cy="2416175"/>
            <a:chOff x="624" y="1200"/>
            <a:chExt cx="1776" cy="1522"/>
          </a:xfrm>
        </p:grpSpPr>
        <p:graphicFrame>
          <p:nvGraphicFramePr>
            <p:cNvPr id="9226" name="Object 35"/>
            <p:cNvGraphicFramePr>
              <a:graphicFrameLocks noChangeAspect="1"/>
            </p:cNvGraphicFramePr>
            <p:nvPr/>
          </p:nvGraphicFramePr>
          <p:xfrm>
            <a:off x="624" y="1200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13" imgW="1352550" imgH="1158875" progId="">
                    <p:embed/>
                  </p:oleObj>
                </mc:Choice>
                <mc:Fallback>
                  <p:oleObj name="Equation" r:id="rId13" imgW="1352550" imgH="1158875" progId="">
                    <p:embed/>
                    <p:pic>
                      <p:nvPicPr>
                        <p:cNvPr id="0" name="图片 92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24" y="1200"/>
                          <a:ext cx="1776" cy="15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9" name="Oval 36"/>
            <p:cNvSpPr>
              <a:spLocks noChangeArrowheads="1"/>
            </p:cNvSpPr>
            <p:nvPr/>
          </p:nvSpPr>
          <p:spPr bwMode="auto">
            <a:xfrm>
              <a:off x="1200" y="2448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17" name="Rectangle 37"/>
          <p:cNvSpPr>
            <a:spLocks noChangeArrowheads="1"/>
          </p:cNvSpPr>
          <p:nvPr/>
        </p:nvSpPr>
        <p:spPr bwMode="auto">
          <a:xfrm>
            <a:off x="1647825" y="475297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8"/>
          <p:cNvGrpSpPr/>
          <p:nvPr/>
        </p:nvGrpSpPr>
        <p:grpSpPr bwMode="auto">
          <a:xfrm>
            <a:off x="1250950" y="3213100"/>
            <a:ext cx="2819400" cy="2416175"/>
            <a:chOff x="720" y="624"/>
            <a:chExt cx="1776" cy="1522"/>
          </a:xfrm>
        </p:grpSpPr>
        <p:graphicFrame>
          <p:nvGraphicFramePr>
            <p:cNvPr id="9225" name="Object 39"/>
            <p:cNvGraphicFramePr>
              <a:graphicFrameLocks noChangeAspect="1"/>
            </p:cNvGraphicFramePr>
            <p:nvPr/>
          </p:nvGraphicFramePr>
          <p:xfrm>
            <a:off x="720" y="624"/>
            <a:ext cx="1776" cy="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15" imgW="1352550" imgH="1158875" progId="">
                    <p:embed/>
                  </p:oleObj>
                </mc:Choice>
                <mc:Fallback>
                  <p:oleObj name="Equation" r:id="rId15" imgW="1352550" imgH="1158875" progId="">
                    <p:embed/>
                    <p:pic>
                      <p:nvPicPr>
                        <p:cNvPr id="0" name="图片 92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20" y="624"/>
                          <a:ext cx="1776" cy="152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8" name="Oval 40"/>
            <p:cNvSpPr>
              <a:spLocks noChangeArrowheads="1"/>
            </p:cNvSpPr>
            <p:nvPr/>
          </p:nvSpPr>
          <p:spPr bwMode="auto">
            <a:xfrm>
              <a:off x="1776" y="1872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2411413" y="4724400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22" name="Object 42"/>
          <p:cNvGraphicFramePr>
            <a:graphicFrameLocks noChangeAspect="1"/>
          </p:cNvGraphicFramePr>
          <p:nvPr/>
        </p:nvGraphicFramePr>
        <p:xfrm>
          <a:off x="5100638" y="3179763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7" imgW="25757505" imgH="22254845" progId="">
                  <p:embed/>
                </p:oleObj>
              </mc:Choice>
              <mc:Fallback>
                <p:oleObj name="Equation" r:id="rId17" imgW="25757505" imgH="22254845" progId="">
                  <p:embed/>
                  <p:pic>
                    <p:nvPicPr>
                      <p:cNvPr id="0" name="图片 9231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00638" y="3179763"/>
                        <a:ext cx="2797175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3" name="Object 43"/>
          <p:cNvGraphicFramePr>
            <a:graphicFrameLocks noChangeAspect="1"/>
          </p:cNvGraphicFramePr>
          <p:nvPr/>
        </p:nvGraphicFramePr>
        <p:xfrm>
          <a:off x="5095875" y="3217863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9" imgW="25757505" imgH="22254845" progId="">
                  <p:embed/>
                </p:oleObj>
              </mc:Choice>
              <mc:Fallback>
                <p:oleObj name="Equation" r:id="rId19" imgW="25757505" imgH="22254845" progId="">
                  <p:embed/>
                  <p:pic>
                    <p:nvPicPr>
                      <p:cNvPr id="0" name="图片 9232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95875" y="3217863"/>
                        <a:ext cx="2797175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4" name="Object 44"/>
          <p:cNvGraphicFramePr>
            <a:graphicFrameLocks noChangeAspect="1"/>
          </p:cNvGraphicFramePr>
          <p:nvPr/>
        </p:nvGraphicFramePr>
        <p:xfrm>
          <a:off x="5129213" y="3222625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21" imgW="25757505" imgH="22254845" progId="">
                  <p:embed/>
                </p:oleObj>
              </mc:Choice>
              <mc:Fallback>
                <p:oleObj name="Equation" r:id="rId21" imgW="25757505" imgH="22254845" progId="">
                  <p:embed/>
                  <p:pic>
                    <p:nvPicPr>
                      <p:cNvPr id="0" name="图片 9233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29213" y="3222625"/>
                        <a:ext cx="2797175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5" name="Rectangle 45"/>
          <p:cNvSpPr>
            <a:spLocks noChangeArrowheads="1"/>
          </p:cNvSpPr>
          <p:nvPr/>
        </p:nvSpPr>
        <p:spPr bwMode="auto">
          <a:xfrm>
            <a:off x="6367463" y="482917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26" name="Object 46"/>
          <p:cNvGraphicFramePr>
            <a:graphicFrameLocks noChangeAspect="1"/>
          </p:cNvGraphicFramePr>
          <p:nvPr/>
        </p:nvGraphicFramePr>
        <p:xfrm>
          <a:off x="5148263" y="3265488"/>
          <a:ext cx="279717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23" imgW="25757505" imgH="22254845" progId="">
                  <p:embed/>
                </p:oleObj>
              </mc:Choice>
              <mc:Fallback>
                <p:oleObj name="Equation" r:id="rId23" imgW="25757505" imgH="22254845" progId="">
                  <p:embed/>
                  <p:pic>
                    <p:nvPicPr>
                      <p:cNvPr id="0" name="图片 9234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48263" y="3265488"/>
                        <a:ext cx="2797175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7" name="Object 47"/>
          <p:cNvGraphicFramePr>
            <a:graphicFrameLocks noChangeAspect="1"/>
          </p:cNvGraphicFramePr>
          <p:nvPr/>
        </p:nvGraphicFramePr>
        <p:xfrm>
          <a:off x="5172075" y="3284538"/>
          <a:ext cx="2820988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25" imgW="25963880" imgH="22254845" progId="">
                  <p:embed/>
                </p:oleObj>
              </mc:Choice>
              <mc:Fallback>
                <p:oleObj name="Equation" r:id="rId25" imgW="25963880" imgH="22254845" progId="">
                  <p:embed/>
                  <p:pic>
                    <p:nvPicPr>
                      <p:cNvPr id="0" name="图片 9235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72075" y="3284538"/>
                        <a:ext cx="2820988" cy="241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7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7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7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7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7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7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7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autoUpdateAnimBg="0" build="p"/>
      <p:bldP spid="276498" grpId="0" animBg="1"/>
      <p:bldP spid="276502" grpId="0" animBg="1"/>
      <p:bldP spid="276503" grpId="0" animBg="1"/>
      <p:bldP spid="276509" grpId="0" animBg="1"/>
      <p:bldP spid="276513" grpId="0" animBg="1"/>
      <p:bldP spid="276517" grpId="0" animBg="1"/>
      <p:bldP spid="276521" grpId="0" animBg="1"/>
      <p:bldP spid="2765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820018" y="542827"/>
            <a:ext cx="702786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762000" y="1981200"/>
            <a:ext cx="7620000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判断最终的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是否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L=N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，     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如果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是，则贴标签处理完成；    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如果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不是，则表明已贴标签存在不连号情况。这时，将进行一次编码整理，消除不连续编号的情况。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5698" y="3512835"/>
            <a:ext cx="8392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简述直线</a:t>
            </a:r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Hough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检测的步骤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06" y="53340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506" y="1555506"/>
            <a:ext cx="8434567" cy="48924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初始化：设标签号为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L=0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已贴标签数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，标签矩阵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阵。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检查相邻像素的状态：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如果扫描过的像素均为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L=L+1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)=L, N=N+1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如果扫描过的像素标签号相同，则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)=L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如果扫描过的像素标签号不相同，例如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L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)=L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N=N-1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，修改所有为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的像素值，使之为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400" baseline="-25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将全部的像素进行步骤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的处理，直到所有的像素全部处理完成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判断最终的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是否满足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     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如果是，则贴标签处理完成；    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如果不是，则表明已贴标签存在不连号情况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将进行一次编码整理，消除不连续编号的情况。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3230" indent="-44323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二值图像处理定义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贴标签算法　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664" y="3912123"/>
            <a:ext cx="3155667" cy="573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302" y="76939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形态学操作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344" y="2354593"/>
            <a:ext cx="81871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基本思想：用具有一定形态的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结构元素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找到图像中的对应形状以达到图像分割识别的目的，基本的操作有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膨胀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腐蚀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开和闭运算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2220" y="552253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腐蚀： 基本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7935913" cy="1295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腐蚀：消除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连通域的边界点，使边界向内</a:t>
            </a:r>
            <a:r>
              <a:rPr lang="zh-CN" altLang="en-US" sz="3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收缩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的处理。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86"/>
          <p:cNvGrpSpPr/>
          <p:nvPr/>
        </p:nvGrpSpPr>
        <p:grpSpPr bwMode="auto">
          <a:xfrm>
            <a:off x="1788936" y="3932904"/>
            <a:ext cx="1439863" cy="1439863"/>
            <a:chOff x="864" y="2640"/>
            <a:chExt cx="907" cy="907"/>
          </a:xfrm>
        </p:grpSpPr>
        <p:sp>
          <p:nvSpPr>
            <p:cNvPr id="23596" name="Rectangle 4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Rectangle 4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Rectangle 4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Rectangle 4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Rectangle 4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Rectangle 4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Rectangle 4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Rectangle 5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Rectangle 5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Rectangle 5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Rectangle 5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Rectangle 5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Rectangle 5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9" name="Rectangle 5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0" name="Rectangle 5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1" name="Rectangle 5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Rectangle 5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Rectangle 6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Rectangle 6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Rectangle 6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Rectangle 6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Rectangle 6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8" name="Rectangle 6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9" name="Rectangle 6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0" name="Rectangle 6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1" name="Rectangle 6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Rectangle 6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3" name="Rectangle 7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4" name="Rectangle 7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5" name="Rectangle 7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6" name="Rectangle 7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7" name="Rectangle 7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Rectangle 7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9" name="Rectangle 7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0" name="Rectangle 7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Rectangle 7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8607" name="AutoShape 79"/>
          <p:cNvSpPr>
            <a:spLocks noChangeArrowheads="1"/>
          </p:cNvSpPr>
          <p:nvPr/>
        </p:nvSpPr>
        <p:spPr bwMode="auto">
          <a:xfrm>
            <a:off x="3733624" y="4436142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4"/>
          <p:cNvGrpSpPr/>
          <p:nvPr/>
        </p:nvGrpSpPr>
        <p:grpSpPr bwMode="auto">
          <a:xfrm>
            <a:off x="5280241" y="3897587"/>
            <a:ext cx="1439862" cy="1439863"/>
            <a:chOff x="3360" y="2688"/>
            <a:chExt cx="907" cy="907"/>
          </a:xfrm>
        </p:grpSpPr>
        <p:sp>
          <p:nvSpPr>
            <p:cNvPr id="23560" name="Rectangle 88"/>
            <p:cNvSpPr>
              <a:spLocks noChangeAspect="1" noChangeArrowheads="1"/>
            </p:cNvSpPr>
            <p:nvPr/>
          </p:nvSpPr>
          <p:spPr bwMode="auto">
            <a:xfrm>
              <a:off x="3360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Rectangle 89"/>
            <p:cNvSpPr>
              <a:spLocks noChangeAspect="1" noChangeArrowheads="1"/>
            </p:cNvSpPr>
            <p:nvPr/>
          </p:nvSpPr>
          <p:spPr bwMode="auto">
            <a:xfrm>
              <a:off x="3512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Rectangle 90"/>
            <p:cNvSpPr>
              <a:spLocks noChangeAspect="1" noChangeArrowheads="1"/>
            </p:cNvSpPr>
            <p:nvPr/>
          </p:nvSpPr>
          <p:spPr bwMode="auto">
            <a:xfrm>
              <a:off x="3663" y="2688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Rectangle 91"/>
            <p:cNvSpPr>
              <a:spLocks noChangeAspect="1" noChangeArrowheads="1"/>
            </p:cNvSpPr>
            <p:nvPr/>
          </p:nvSpPr>
          <p:spPr bwMode="auto">
            <a:xfrm>
              <a:off x="3360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Rectangle 92"/>
            <p:cNvSpPr>
              <a:spLocks noChangeAspect="1" noChangeArrowheads="1"/>
            </p:cNvSpPr>
            <p:nvPr/>
          </p:nvSpPr>
          <p:spPr bwMode="auto">
            <a:xfrm>
              <a:off x="3512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Rectangle 93"/>
            <p:cNvSpPr>
              <a:spLocks noChangeAspect="1" noChangeArrowheads="1"/>
            </p:cNvSpPr>
            <p:nvPr/>
          </p:nvSpPr>
          <p:spPr bwMode="auto">
            <a:xfrm>
              <a:off x="3663" y="28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Rectangle 94"/>
            <p:cNvSpPr>
              <a:spLocks noChangeAspect="1" noChangeArrowheads="1"/>
            </p:cNvSpPr>
            <p:nvPr/>
          </p:nvSpPr>
          <p:spPr bwMode="auto">
            <a:xfrm>
              <a:off x="3360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Rectangle 95"/>
            <p:cNvSpPr>
              <a:spLocks noChangeAspect="1" noChangeArrowheads="1"/>
            </p:cNvSpPr>
            <p:nvPr/>
          </p:nvSpPr>
          <p:spPr bwMode="auto">
            <a:xfrm>
              <a:off x="3512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Rectangle 96"/>
            <p:cNvSpPr>
              <a:spLocks noChangeAspect="1" noChangeArrowheads="1"/>
            </p:cNvSpPr>
            <p:nvPr/>
          </p:nvSpPr>
          <p:spPr bwMode="auto">
            <a:xfrm>
              <a:off x="3663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Rectangle 97"/>
            <p:cNvSpPr>
              <a:spLocks noChangeAspect="1" noChangeArrowheads="1"/>
            </p:cNvSpPr>
            <p:nvPr/>
          </p:nvSpPr>
          <p:spPr bwMode="auto">
            <a:xfrm>
              <a:off x="3811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Rectangle 98"/>
            <p:cNvSpPr>
              <a:spLocks noChangeAspect="1" noChangeArrowheads="1"/>
            </p:cNvSpPr>
            <p:nvPr/>
          </p:nvSpPr>
          <p:spPr bwMode="auto">
            <a:xfrm>
              <a:off x="3962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Rectangle 99"/>
            <p:cNvSpPr>
              <a:spLocks noChangeAspect="1" noChangeArrowheads="1"/>
            </p:cNvSpPr>
            <p:nvPr/>
          </p:nvSpPr>
          <p:spPr bwMode="auto">
            <a:xfrm>
              <a:off x="4114" y="2688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Rectangle 100"/>
            <p:cNvSpPr>
              <a:spLocks noChangeAspect="1" noChangeArrowheads="1"/>
            </p:cNvSpPr>
            <p:nvPr/>
          </p:nvSpPr>
          <p:spPr bwMode="auto">
            <a:xfrm>
              <a:off x="3811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Rectangle 101"/>
            <p:cNvSpPr>
              <a:spLocks noChangeAspect="1" noChangeArrowheads="1"/>
            </p:cNvSpPr>
            <p:nvPr/>
          </p:nvSpPr>
          <p:spPr bwMode="auto">
            <a:xfrm>
              <a:off x="3962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Rectangle 102"/>
            <p:cNvSpPr>
              <a:spLocks noChangeAspect="1" noChangeArrowheads="1"/>
            </p:cNvSpPr>
            <p:nvPr/>
          </p:nvSpPr>
          <p:spPr bwMode="auto">
            <a:xfrm>
              <a:off x="4114" y="28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Rectangle 103"/>
            <p:cNvSpPr>
              <a:spLocks noChangeAspect="1" noChangeArrowheads="1"/>
            </p:cNvSpPr>
            <p:nvPr/>
          </p:nvSpPr>
          <p:spPr bwMode="auto">
            <a:xfrm>
              <a:off x="3811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Rectangle 104"/>
            <p:cNvSpPr>
              <a:spLocks noChangeAspect="1" noChangeArrowheads="1"/>
            </p:cNvSpPr>
            <p:nvPr/>
          </p:nvSpPr>
          <p:spPr bwMode="auto">
            <a:xfrm>
              <a:off x="3962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Rectangle 105"/>
            <p:cNvSpPr>
              <a:spLocks noChangeAspect="1" noChangeArrowheads="1"/>
            </p:cNvSpPr>
            <p:nvPr/>
          </p:nvSpPr>
          <p:spPr bwMode="auto">
            <a:xfrm>
              <a:off x="4114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Rectangle 106"/>
            <p:cNvSpPr>
              <a:spLocks noChangeAspect="1" noChangeArrowheads="1"/>
            </p:cNvSpPr>
            <p:nvPr/>
          </p:nvSpPr>
          <p:spPr bwMode="auto">
            <a:xfrm>
              <a:off x="3360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Rectangle 107"/>
            <p:cNvSpPr>
              <a:spLocks noChangeAspect="1" noChangeArrowheads="1"/>
            </p:cNvSpPr>
            <p:nvPr/>
          </p:nvSpPr>
          <p:spPr bwMode="auto">
            <a:xfrm>
              <a:off x="3512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Rectangle 108"/>
            <p:cNvSpPr>
              <a:spLocks noChangeAspect="1" noChangeArrowheads="1"/>
            </p:cNvSpPr>
            <p:nvPr/>
          </p:nvSpPr>
          <p:spPr bwMode="auto">
            <a:xfrm>
              <a:off x="3663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Rectangle 109"/>
            <p:cNvSpPr>
              <a:spLocks noChangeAspect="1" noChangeArrowheads="1"/>
            </p:cNvSpPr>
            <p:nvPr/>
          </p:nvSpPr>
          <p:spPr bwMode="auto">
            <a:xfrm>
              <a:off x="3360" y="329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Rectangle 110"/>
            <p:cNvSpPr>
              <a:spLocks noChangeAspect="1" noChangeArrowheads="1"/>
            </p:cNvSpPr>
            <p:nvPr/>
          </p:nvSpPr>
          <p:spPr bwMode="auto">
            <a:xfrm>
              <a:off x="3512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Rectangle 111"/>
            <p:cNvSpPr>
              <a:spLocks noChangeAspect="1" noChangeArrowheads="1"/>
            </p:cNvSpPr>
            <p:nvPr/>
          </p:nvSpPr>
          <p:spPr bwMode="auto">
            <a:xfrm>
              <a:off x="3663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Rectangle 112"/>
            <p:cNvSpPr>
              <a:spLocks noChangeAspect="1" noChangeArrowheads="1"/>
            </p:cNvSpPr>
            <p:nvPr/>
          </p:nvSpPr>
          <p:spPr bwMode="auto">
            <a:xfrm>
              <a:off x="3360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Rectangle 113"/>
            <p:cNvSpPr>
              <a:spLocks noChangeAspect="1" noChangeArrowheads="1"/>
            </p:cNvSpPr>
            <p:nvPr/>
          </p:nvSpPr>
          <p:spPr bwMode="auto">
            <a:xfrm>
              <a:off x="3512" y="34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Rectangle 114"/>
            <p:cNvSpPr>
              <a:spLocks noChangeAspect="1" noChangeArrowheads="1"/>
            </p:cNvSpPr>
            <p:nvPr/>
          </p:nvSpPr>
          <p:spPr bwMode="auto">
            <a:xfrm>
              <a:off x="3663" y="34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Rectangle 115"/>
            <p:cNvSpPr>
              <a:spLocks noChangeAspect="1" noChangeArrowheads="1"/>
            </p:cNvSpPr>
            <p:nvPr/>
          </p:nvSpPr>
          <p:spPr bwMode="auto">
            <a:xfrm>
              <a:off x="3811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Rectangle 116"/>
            <p:cNvSpPr>
              <a:spLocks noChangeAspect="1" noChangeArrowheads="1"/>
            </p:cNvSpPr>
            <p:nvPr/>
          </p:nvSpPr>
          <p:spPr bwMode="auto">
            <a:xfrm>
              <a:off x="3962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Rectangle 117"/>
            <p:cNvSpPr>
              <a:spLocks noChangeAspect="1" noChangeArrowheads="1"/>
            </p:cNvSpPr>
            <p:nvPr/>
          </p:nvSpPr>
          <p:spPr bwMode="auto">
            <a:xfrm>
              <a:off x="4114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Rectangle 118"/>
            <p:cNvSpPr>
              <a:spLocks noChangeAspect="1" noChangeArrowheads="1"/>
            </p:cNvSpPr>
            <p:nvPr/>
          </p:nvSpPr>
          <p:spPr bwMode="auto">
            <a:xfrm>
              <a:off x="3811" y="329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Rectangle 119"/>
            <p:cNvSpPr>
              <a:spLocks noChangeAspect="1" noChangeArrowheads="1"/>
            </p:cNvSpPr>
            <p:nvPr/>
          </p:nvSpPr>
          <p:spPr bwMode="auto">
            <a:xfrm>
              <a:off x="3962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Rectangle 120"/>
            <p:cNvSpPr>
              <a:spLocks noChangeAspect="1" noChangeArrowheads="1"/>
            </p:cNvSpPr>
            <p:nvPr/>
          </p:nvSpPr>
          <p:spPr bwMode="auto">
            <a:xfrm>
              <a:off x="4114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Rectangle 121"/>
            <p:cNvSpPr>
              <a:spLocks noChangeAspect="1" noChangeArrowheads="1"/>
            </p:cNvSpPr>
            <p:nvPr/>
          </p:nvSpPr>
          <p:spPr bwMode="auto">
            <a:xfrm>
              <a:off x="3811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Rectangle 122"/>
            <p:cNvSpPr>
              <a:spLocks noChangeAspect="1" noChangeArrowheads="1"/>
            </p:cNvSpPr>
            <p:nvPr/>
          </p:nvSpPr>
          <p:spPr bwMode="auto">
            <a:xfrm>
              <a:off x="3962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Rectangle 123"/>
            <p:cNvSpPr>
              <a:spLocks noChangeAspect="1" noChangeArrowheads="1"/>
            </p:cNvSpPr>
            <p:nvPr/>
          </p:nvSpPr>
          <p:spPr bwMode="auto">
            <a:xfrm>
              <a:off x="4114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9098" y="53340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腐蚀：设计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6334"/>
            <a:ext cx="8147050" cy="16637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zh-CN" altLang="en-US" sz="3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结构元素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，结构元素的原点定位在待处理的目标像素上，通过判断是否覆盖，来确定是否该点被腐蚀掉。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182"/>
          <p:cNvGrpSpPr>
            <a:grpSpLocks noChangeAspect="1"/>
          </p:cNvGrpSpPr>
          <p:nvPr/>
        </p:nvGrpSpPr>
        <p:grpSpPr bwMode="auto">
          <a:xfrm>
            <a:off x="902504" y="4010711"/>
            <a:ext cx="2159000" cy="2159000"/>
            <a:chOff x="1056" y="2448"/>
            <a:chExt cx="676" cy="676"/>
          </a:xfrm>
        </p:grpSpPr>
        <p:sp>
          <p:nvSpPr>
            <p:cNvPr id="24649" name="Rectangle 183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0" name="Rectangle 184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1" name="Rectangle 185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2" name="Rectangle 186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3" name="Rectangle 187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4" name="Rectangle 188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5" name="Rectangle 189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6" name="Rectangle 190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7" name="Rectangle 191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8" name="Rectangle 192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9" name="Rectangle 193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0" name="Rectangle 194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1" name="Rectangle 195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2" name="Rectangle 196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3" name="Rectangle 197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4" name="Rectangle 198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5" name="Rectangle 199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6" name="Rectangle 200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7" name="Rectangle 201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" name="Rectangle 202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" name="Rectangle 203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0" name="Rectangle 204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1" name="Rectangle 205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2" name="Rectangle 206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3" name="Rectangle 207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4" name="Rectangle 208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5" name="Rectangle 209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6" name="Rectangle 210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7" name="Rectangle 211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" name="Rectangle 212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" name="Rectangle 213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0" name="Rectangle 214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1" name="Rectangle 215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2" name="Rectangle 216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3" name="Rectangle 217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4" name="Rectangle 218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29"/>
          <p:cNvGrpSpPr/>
          <p:nvPr/>
        </p:nvGrpSpPr>
        <p:grpSpPr bwMode="auto">
          <a:xfrm>
            <a:off x="4010829" y="4947336"/>
            <a:ext cx="1295400" cy="823913"/>
            <a:chOff x="3221" y="2880"/>
            <a:chExt cx="816" cy="519"/>
          </a:xfrm>
        </p:grpSpPr>
        <p:grpSp>
          <p:nvGrpSpPr>
            <p:cNvPr id="4" name="Group 227"/>
            <p:cNvGrpSpPr/>
            <p:nvPr/>
          </p:nvGrpSpPr>
          <p:grpSpPr bwMode="auto">
            <a:xfrm>
              <a:off x="3221" y="2880"/>
              <a:ext cx="816" cy="519"/>
              <a:chOff x="3173" y="3072"/>
              <a:chExt cx="816" cy="519"/>
            </a:xfrm>
          </p:grpSpPr>
          <p:grpSp>
            <p:nvGrpSpPr>
              <p:cNvPr id="5" name="Group 222"/>
              <p:cNvGrpSpPr>
                <a:grpSpLocks noChangeAspect="1"/>
              </p:cNvGrpSpPr>
              <p:nvPr/>
            </p:nvGrpSpPr>
            <p:grpSpPr bwMode="auto">
              <a:xfrm>
                <a:off x="3264" y="3072"/>
                <a:ext cx="480" cy="239"/>
                <a:chOff x="960" y="2448"/>
                <a:chExt cx="227" cy="113"/>
              </a:xfrm>
            </p:grpSpPr>
            <p:sp>
              <p:nvSpPr>
                <p:cNvPr id="24647" name="Rectangle 223"/>
                <p:cNvSpPr>
                  <a:spLocks noChangeAspect="1" noChangeArrowheads="1"/>
                </p:cNvSpPr>
                <p:nvPr/>
              </p:nvSpPr>
              <p:spPr bwMode="auto">
                <a:xfrm>
                  <a:off x="960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48" name="Rectangle 224"/>
                <p:cNvSpPr>
                  <a:spLocks noChangeAspect="1" noChangeArrowheads="1"/>
                </p:cNvSpPr>
                <p:nvPr/>
              </p:nvSpPr>
              <p:spPr bwMode="auto">
                <a:xfrm>
                  <a:off x="1074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46" name="Text Box 225"/>
              <p:cNvSpPr txBox="1">
                <a:spLocks noChangeArrowheads="1"/>
              </p:cNvSpPr>
              <p:nvPr/>
            </p:nvSpPr>
            <p:spPr bwMode="auto">
              <a:xfrm>
                <a:off x="3173" y="3360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结构元素</a:t>
                </a:r>
                <a:endParaRPr kumimoji="1"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24644" name="Oval 228"/>
            <p:cNvSpPr>
              <a:spLocks noChangeArrowheads="1"/>
            </p:cNvSpPr>
            <p:nvPr/>
          </p:nvSpPr>
          <p:spPr bwMode="auto">
            <a:xfrm>
              <a:off x="3393" y="2966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31"/>
          <p:cNvGrpSpPr/>
          <p:nvPr/>
        </p:nvGrpSpPr>
        <p:grpSpPr bwMode="auto">
          <a:xfrm>
            <a:off x="1262866" y="4010711"/>
            <a:ext cx="720725" cy="360363"/>
            <a:chOff x="2784" y="2448"/>
            <a:chExt cx="480" cy="239"/>
          </a:xfrm>
        </p:grpSpPr>
        <p:grpSp>
          <p:nvGrpSpPr>
            <p:cNvPr id="7" name="Group 220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4641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2" name="Rectangle 219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0" name="Oval 230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82"/>
          <p:cNvGrpSpPr>
            <a:grpSpLocks noChangeAspect="1"/>
          </p:cNvGrpSpPr>
          <p:nvPr/>
        </p:nvGrpSpPr>
        <p:grpSpPr bwMode="auto">
          <a:xfrm>
            <a:off x="5845234" y="4037522"/>
            <a:ext cx="2159000" cy="2159000"/>
            <a:chOff x="1056" y="2448"/>
            <a:chExt cx="676" cy="676"/>
          </a:xfrm>
        </p:grpSpPr>
        <p:sp>
          <p:nvSpPr>
            <p:cNvPr id="24603" name="Rectangle 283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Rectangle 284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Rectangle 285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Rectangle 286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Rectangle 287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Rectangle 288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Rectangle 289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Rectangle 290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Rectangle 291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Rectangle 292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Rectangle 293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Rectangle 294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Rectangle 295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Rectangle 296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Rectangle 297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Rectangle 298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9" name="Rectangle 299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Rectangle 300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Rectangle 301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302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Rectangle 303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Rectangle 304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Rectangle 305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Rectangle 306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Rectangle 307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Rectangle 308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Rectangle 309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Rectangle 310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Rectangle 311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2" name="Rectangle 312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Rectangle 313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4" name="Rectangle 314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Rectangle 315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6" name="Rectangle 316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7" name="Rectangle 317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Rectangle 318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3927" name="Rectangle 279"/>
          <p:cNvSpPr>
            <a:spLocks noChangeAspect="1" noChangeArrowheads="1"/>
          </p:cNvSpPr>
          <p:nvPr/>
        </p:nvSpPr>
        <p:spPr bwMode="auto">
          <a:xfrm>
            <a:off x="6205597" y="4035935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71"/>
          <p:cNvGrpSpPr/>
          <p:nvPr/>
        </p:nvGrpSpPr>
        <p:grpSpPr bwMode="auto">
          <a:xfrm>
            <a:off x="1983591" y="4371074"/>
            <a:ext cx="719138" cy="360362"/>
            <a:chOff x="2784" y="2448"/>
            <a:chExt cx="480" cy="239"/>
          </a:xfrm>
        </p:grpSpPr>
        <p:grpSp>
          <p:nvGrpSpPr>
            <p:cNvPr id="10" name="Group 272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4601" name="Rectangle 273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2" name="Rectangle 274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0" name="Oval 275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19"/>
          <p:cNvGrpSpPr/>
          <p:nvPr/>
        </p:nvGrpSpPr>
        <p:grpSpPr bwMode="auto">
          <a:xfrm>
            <a:off x="2343954" y="4371074"/>
            <a:ext cx="719137" cy="360362"/>
            <a:chOff x="2784" y="2448"/>
            <a:chExt cx="480" cy="239"/>
          </a:xfrm>
        </p:grpSpPr>
        <p:grpSp>
          <p:nvGrpSpPr>
            <p:cNvPr id="12" name="Group 320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4597" name="Rectangle 321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8" name="Rectangle 322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96" name="Oval 323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3894" name="Rectangle 246"/>
          <p:cNvSpPr>
            <a:spLocks noChangeAspect="1" noChangeArrowheads="1"/>
          </p:cNvSpPr>
          <p:nvPr/>
        </p:nvSpPr>
        <p:spPr bwMode="auto">
          <a:xfrm>
            <a:off x="6924734" y="4396297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26" name="Rectangle 278"/>
          <p:cNvSpPr>
            <a:spLocks noChangeAspect="1" noChangeArrowheads="1"/>
          </p:cNvSpPr>
          <p:nvPr/>
        </p:nvSpPr>
        <p:spPr bwMode="auto">
          <a:xfrm>
            <a:off x="7285097" y="4396297"/>
            <a:ext cx="365125" cy="363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883" name="Rectangle 235"/>
          <p:cNvSpPr>
            <a:spLocks noChangeAspect="1" noChangeArrowheads="1"/>
          </p:cNvSpPr>
          <p:nvPr/>
        </p:nvSpPr>
        <p:spPr bwMode="auto">
          <a:xfrm>
            <a:off x="6556434" y="4756660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2" name="Rectangle 324"/>
          <p:cNvSpPr>
            <a:spLocks noChangeAspect="1" noChangeArrowheads="1"/>
          </p:cNvSpPr>
          <p:nvPr/>
        </p:nvSpPr>
        <p:spPr bwMode="auto">
          <a:xfrm>
            <a:off x="6205597" y="5477385"/>
            <a:ext cx="363537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3" name="Rectangle 325"/>
          <p:cNvSpPr>
            <a:spLocks noChangeAspect="1" noChangeArrowheads="1"/>
          </p:cNvSpPr>
          <p:nvPr/>
        </p:nvSpPr>
        <p:spPr bwMode="auto">
          <a:xfrm>
            <a:off x="6556434" y="5467860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4" name="Rectangle 326"/>
          <p:cNvSpPr>
            <a:spLocks noChangeAspect="1" noChangeArrowheads="1"/>
          </p:cNvSpPr>
          <p:nvPr/>
        </p:nvSpPr>
        <p:spPr bwMode="auto">
          <a:xfrm>
            <a:off x="7645459" y="5467860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5" name="Rectangle 327"/>
          <p:cNvSpPr>
            <a:spLocks noChangeAspect="1" noChangeArrowheads="1"/>
          </p:cNvSpPr>
          <p:nvPr/>
        </p:nvSpPr>
        <p:spPr bwMode="auto">
          <a:xfrm>
            <a:off x="6205597" y="5826635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6" name="Rectangle 328"/>
          <p:cNvSpPr>
            <a:spLocks noChangeAspect="1" noChangeArrowheads="1"/>
          </p:cNvSpPr>
          <p:nvPr/>
        </p:nvSpPr>
        <p:spPr bwMode="auto">
          <a:xfrm>
            <a:off x="6924734" y="5826635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autoUpdateAnimBg="0" build="p"/>
      <p:bldP spid="283927" grpId="0" animBg="1"/>
      <p:bldP spid="283894" grpId="0" animBg="1"/>
      <p:bldP spid="283926" grpId="0" animBg="1"/>
      <p:bldP spid="283883" grpId="0" animBg="1"/>
      <p:bldP spid="283972" grpId="0" animBg="1"/>
      <p:bldP spid="283973" grpId="0" animBg="1"/>
      <p:bldP spid="283974" grpId="0" animBg="1"/>
      <p:bldP spid="283975" grpId="0" animBg="1"/>
      <p:bldP spid="2839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2134" y="533399"/>
            <a:ext cx="6627813" cy="954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腐蚀：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240" y="2011297"/>
            <a:ext cx="8640763" cy="424815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）扫描原图，找到第一个像素值为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的目标点；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）将预先设定好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以及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原点位置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的结构元素的原点移到该点；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）判断该结构元素所覆盖的像素值是否全部为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是，则腐蚀后图像中的相同位置上的像素值为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不是，则腐蚀后图像中的相同位置上的像素值为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）重复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），直到所有原图中像素处理完成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9100" y="56168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腐蚀： 例题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642" name="AutoShape 42"/>
          <p:cNvSpPr>
            <a:spLocks noChangeArrowheads="1"/>
          </p:cNvSpPr>
          <p:nvPr/>
        </p:nvSpPr>
        <p:spPr bwMode="auto">
          <a:xfrm>
            <a:off x="4427538" y="3500438"/>
            <a:ext cx="457200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95"/>
          <p:cNvGrpSpPr>
            <a:grpSpLocks noChangeAspect="1"/>
          </p:cNvGrpSpPr>
          <p:nvPr/>
        </p:nvGrpSpPr>
        <p:grpSpPr bwMode="auto">
          <a:xfrm>
            <a:off x="1331913" y="2636838"/>
            <a:ext cx="2159000" cy="2159000"/>
            <a:chOff x="864" y="2640"/>
            <a:chExt cx="907" cy="907"/>
          </a:xfrm>
        </p:grpSpPr>
        <p:sp>
          <p:nvSpPr>
            <p:cNvPr id="26722" name="Rectangle 196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3" name="Rectangle 197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4" name="Rectangle 198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5" name="Rectangle 199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6" name="Rectangle 200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" name="Rectangle 201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8" name="Rectangle 202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" name="Rectangle 203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0" name="Rectangle 204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1" name="Rectangle 205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2" name="Rectangle 206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3" name="Rectangle 207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4" name="Rectangle 208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5" name="Rectangle 209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6" name="Rectangle 210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7" name="Rectangle 211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8" name="Rectangle 212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9" name="Rectangle 213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0" name="Rectangle 214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1" name="Rectangle 215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2" name="Rectangle 216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3" name="Rectangle 217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4" name="Rectangle 218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5" name="Rectangle 219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6" name="Rectangle 220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7" name="Rectangle 221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8" name="Rectangle 222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9" name="Rectangle 223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0" name="Rectangle 224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1" name="Rectangle 225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2" name="Rectangle 226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3" name="Rectangle 227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4" name="Rectangle 228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5" name="Rectangle 229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6" name="Rectangle 230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7" name="Rectangle 231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32"/>
          <p:cNvGrpSpPr>
            <a:grpSpLocks noChangeAspect="1"/>
          </p:cNvGrpSpPr>
          <p:nvPr/>
        </p:nvGrpSpPr>
        <p:grpSpPr bwMode="auto">
          <a:xfrm>
            <a:off x="5795963" y="2708275"/>
            <a:ext cx="2159000" cy="2159000"/>
            <a:chOff x="864" y="2640"/>
            <a:chExt cx="907" cy="907"/>
          </a:xfrm>
        </p:grpSpPr>
        <p:sp>
          <p:nvSpPr>
            <p:cNvPr id="26686" name="Rectangle 23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7" name="Rectangle 23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8" name="Rectangle 23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9" name="Rectangle 23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0" name="Rectangle 23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1" name="Rectangle 23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2" name="Rectangle 23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3" name="Rectangle 24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4" name="Rectangle 24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5" name="Rectangle 24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6" name="Rectangle 24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7" name="Rectangle 24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8" name="Rectangle 24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9" name="Rectangle 24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0" name="Rectangle 24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1" name="Rectangle 24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2" name="Rectangle 24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3" name="Rectangle 25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4" name="Rectangle 25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5" name="Rectangle 25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6" name="Rectangle 25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7" name="Rectangle 25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8" name="Rectangle 25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9" name="Rectangle 25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0" name="Rectangle 25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1" name="Rectangle 25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2" name="Rectangle 25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3" name="Rectangle 26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4" name="Rectangle 26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5" name="Rectangle 26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6" name="Rectangle 26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7" name="Rectangle 26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8" name="Rectangle 26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9" name="Rectangle 26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0" name="Rectangle 26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1" name="Rectangle 26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9"/>
          <p:cNvGrpSpPr>
            <a:grpSpLocks noChangeAspect="1"/>
          </p:cNvGrpSpPr>
          <p:nvPr/>
        </p:nvGrpSpPr>
        <p:grpSpPr bwMode="auto">
          <a:xfrm>
            <a:off x="1331913" y="2636838"/>
            <a:ext cx="719137" cy="719137"/>
            <a:chOff x="1248" y="1584"/>
            <a:chExt cx="305" cy="305"/>
          </a:xfrm>
        </p:grpSpPr>
        <p:grpSp>
          <p:nvGrpSpPr>
            <p:cNvPr id="5" name="Group 183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82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3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4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5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81" name="Oval 188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69"/>
          <p:cNvGrpSpPr>
            <a:grpSpLocks noChangeAspect="1"/>
          </p:cNvGrpSpPr>
          <p:nvPr/>
        </p:nvGrpSpPr>
        <p:grpSpPr bwMode="auto">
          <a:xfrm>
            <a:off x="1692275" y="2636838"/>
            <a:ext cx="719138" cy="719137"/>
            <a:chOff x="1248" y="1584"/>
            <a:chExt cx="305" cy="305"/>
          </a:xfrm>
        </p:grpSpPr>
        <p:grpSp>
          <p:nvGrpSpPr>
            <p:cNvPr id="7" name="Group 270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76" name="Rectangle 271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7" name="Rectangle 272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8" name="Rectangle 273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9" name="Rectangle 274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75" name="Oval 275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781" name="Rectangle 181"/>
          <p:cNvSpPr>
            <a:spLocks noChangeAspect="1" noChangeArrowheads="1"/>
          </p:cNvSpPr>
          <p:nvPr/>
        </p:nvSpPr>
        <p:spPr bwMode="auto">
          <a:xfrm>
            <a:off x="5795963" y="2708275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876" name="Rectangle 276"/>
          <p:cNvSpPr>
            <a:spLocks noChangeAspect="1" noChangeArrowheads="1"/>
          </p:cNvSpPr>
          <p:nvPr/>
        </p:nvSpPr>
        <p:spPr bwMode="auto">
          <a:xfrm>
            <a:off x="6877050" y="2708275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77"/>
          <p:cNvGrpSpPr>
            <a:grpSpLocks noChangeAspect="1"/>
          </p:cNvGrpSpPr>
          <p:nvPr/>
        </p:nvGrpSpPr>
        <p:grpSpPr bwMode="auto">
          <a:xfrm>
            <a:off x="2411413" y="2636838"/>
            <a:ext cx="719137" cy="719137"/>
            <a:chOff x="1248" y="1584"/>
            <a:chExt cx="305" cy="305"/>
          </a:xfrm>
        </p:grpSpPr>
        <p:grpSp>
          <p:nvGrpSpPr>
            <p:cNvPr id="9" name="Group 278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70" name="Rectangle 279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1" name="Rectangle 280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2" name="Rectangle 281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3" name="Rectangle 282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69" name="Oval 283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884" name="Rectangle 284"/>
          <p:cNvSpPr>
            <a:spLocks noChangeAspect="1" noChangeArrowheads="1"/>
          </p:cNvSpPr>
          <p:nvPr/>
        </p:nvSpPr>
        <p:spPr bwMode="auto">
          <a:xfrm>
            <a:off x="6156325" y="4149725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885" name="Rectangle 285"/>
          <p:cNvSpPr>
            <a:spLocks noChangeAspect="1" noChangeArrowheads="1"/>
          </p:cNvSpPr>
          <p:nvPr/>
        </p:nvSpPr>
        <p:spPr bwMode="auto">
          <a:xfrm>
            <a:off x="6156325" y="270827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286"/>
          <p:cNvGrpSpPr>
            <a:grpSpLocks noChangeAspect="1"/>
          </p:cNvGrpSpPr>
          <p:nvPr/>
        </p:nvGrpSpPr>
        <p:grpSpPr bwMode="auto">
          <a:xfrm>
            <a:off x="1331913" y="2997200"/>
            <a:ext cx="719137" cy="719138"/>
            <a:chOff x="1248" y="1584"/>
            <a:chExt cx="305" cy="305"/>
          </a:xfrm>
        </p:grpSpPr>
        <p:grpSp>
          <p:nvGrpSpPr>
            <p:cNvPr id="11" name="Group 287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64" name="Rectangle 288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Rectangle 290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Rectangle 291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63" name="Oval 292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293"/>
          <p:cNvGrpSpPr>
            <a:grpSpLocks noChangeAspect="1"/>
          </p:cNvGrpSpPr>
          <p:nvPr/>
        </p:nvGrpSpPr>
        <p:grpSpPr bwMode="auto">
          <a:xfrm>
            <a:off x="2771775" y="2636838"/>
            <a:ext cx="719138" cy="719137"/>
            <a:chOff x="1248" y="1584"/>
            <a:chExt cx="305" cy="305"/>
          </a:xfrm>
        </p:grpSpPr>
        <p:grpSp>
          <p:nvGrpSpPr>
            <p:cNvPr id="13" name="Group 294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58" name="Rectangle 295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9" name="Rectangle 296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Rectangle 297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Rectangle 298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57" name="Oval 299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900" name="Rectangle 300"/>
          <p:cNvSpPr>
            <a:spLocks noChangeAspect="1" noChangeArrowheads="1"/>
          </p:cNvSpPr>
          <p:nvPr/>
        </p:nvSpPr>
        <p:spPr bwMode="auto">
          <a:xfrm>
            <a:off x="7235825" y="270827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1" name="Rectangle 301"/>
          <p:cNvSpPr>
            <a:spLocks noChangeAspect="1" noChangeArrowheads="1"/>
          </p:cNvSpPr>
          <p:nvPr/>
        </p:nvSpPr>
        <p:spPr bwMode="auto">
          <a:xfrm>
            <a:off x="5795963" y="30686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2" name="Rectangle 302"/>
          <p:cNvSpPr>
            <a:spLocks noChangeAspect="1" noChangeArrowheads="1"/>
          </p:cNvSpPr>
          <p:nvPr/>
        </p:nvSpPr>
        <p:spPr bwMode="auto">
          <a:xfrm>
            <a:off x="6156325" y="30686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3" name="Rectangle 303"/>
          <p:cNvSpPr>
            <a:spLocks noChangeAspect="1" noChangeArrowheads="1"/>
          </p:cNvSpPr>
          <p:nvPr/>
        </p:nvSpPr>
        <p:spPr bwMode="auto">
          <a:xfrm>
            <a:off x="6877050" y="30686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4" name="Rectangle 304"/>
          <p:cNvSpPr>
            <a:spLocks noChangeAspect="1" noChangeArrowheads="1"/>
          </p:cNvSpPr>
          <p:nvPr/>
        </p:nvSpPr>
        <p:spPr bwMode="auto">
          <a:xfrm>
            <a:off x="7235825" y="30686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5" name="Rectangle 305"/>
          <p:cNvSpPr>
            <a:spLocks noChangeAspect="1" noChangeArrowheads="1"/>
          </p:cNvSpPr>
          <p:nvPr/>
        </p:nvSpPr>
        <p:spPr bwMode="auto">
          <a:xfrm>
            <a:off x="6516688" y="34290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6" name="Rectangle 306"/>
          <p:cNvSpPr>
            <a:spLocks noChangeAspect="1" noChangeArrowheads="1"/>
          </p:cNvSpPr>
          <p:nvPr/>
        </p:nvSpPr>
        <p:spPr bwMode="auto">
          <a:xfrm>
            <a:off x="7235825" y="4140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8" name="Rectangle 308"/>
          <p:cNvSpPr>
            <a:spLocks noChangeAspect="1" noChangeArrowheads="1"/>
          </p:cNvSpPr>
          <p:nvPr/>
        </p:nvSpPr>
        <p:spPr bwMode="auto">
          <a:xfrm>
            <a:off x="6516688" y="4149725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9" name="Rectangle 309"/>
          <p:cNvSpPr>
            <a:spLocks noChangeAspect="1" noChangeArrowheads="1"/>
          </p:cNvSpPr>
          <p:nvPr/>
        </p:nvSpPr>
        <p:spPr bwMode="auto">
          <a:xfrm>
            <a:off x="7596188" y="4140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310"/>
          <p:cNvGrpSpPr>
            <a:grpSpLocks noChangeAspect="1"/>
          </p:cNvGrpSpPr>
          <p:nvPr/>
        </p:nvGrpSpPr>
        <p:grpSpPr bwMode="auto">
          <a:xfrm>
            <a:off x="4277627" y="2708275"/>
            <a:ext cx="719137" cy="719138"/>
            <a:chOff x="1248" y="1584"/>
            <a:chExt cx="305" cy="305"/>
          </a:xfrm>
        </p:grpSpPr>
        <p:grpSp>
          <p:nvGrpSpPr>
            <p:cNvPr id="15" name="Group 311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52" name="Rectangle 312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Rectangle 313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Rectangle 314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Rectangle 315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51" name="Oval 316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8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8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8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8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8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8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8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42" grpId="0" animBg="1"/>
      <p:bldP spid="281781" grpId="0" animBg="1"/>
      <p:bldP spid="281876" grpId="0" animBg="1"/>
      <p:bldP spid="281884" grpId="0" animBg="1"/>
      <p:bldP spid="281885" grpId="0" animBg="1"/>
      <p:bldP spid="281900" grpId="0" animBg="1"/>
      <p:bldP spid="281901" grpId="0" animBg="1"/>
      <p:bldP spid="281902" grpId="0" animBg="1"/>
      <p:bldP spid="281903" grpId="0" animBg="1"/>
      <p:bldP spid="281904" grpId="0" animBg="1"/>
      <p:bldP spid="281905" grpId="0" animBg="1"/>
      <p:bldP spid="281906" grpId="0" animBg="1"/>
      <p:bldP spid="281908" grpId="0" animBg="1"/>
      <p:bldP spid="2819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0245" y="335436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腐蚀：应用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02043" y="1209414"/>
            <a:ext cx="7986713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kumimoji="1" lang="en-US" altLang="zh-CN" sz="3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腐蚀处理可以将粘连在一起的不同目标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物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分离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，并可以将小的颗粒噪声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去除</a:t>
            </a:r>
            <a:r>
              <a:rPr kumimoji="1" lang="zh-CN" altLang="en-US" sz="3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kumimoji="1" lang="zh-CN" altLang="en-US" sz="3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22260" y="6251729"/>
            <a:ext cx="5569859" cy="3611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0" hangingPunct="0"/>
            <a:endParaRPr lang="zh-CN" altLang="en-US" sz="1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" name="Group 24"/>
          <p:cNvGrpSpPr/>
          <p:nvPr/>
        </p:nvGrpSpPr>
        <p:grpSpPr bwMode="auto">
          <a:xfrm>
            <a:off x="1206626" y="3063709"/>
            <a:ext cx="2711957" cy="3066593"/>
            <a:chOff x="528" y="1248"/>
            <a:chExt cx="2267" cy="2267"/>
          </a:xfrm>
        </p:grpSpPr>
        <p:grpSp>
          <p:nvGrpSpPr>
            <p:cNvPr id="8" name="Group 18"/>
            <p:cNvGrpSpPr/>
            <p:nvPr/>
          </p:nvGrpSpPr>
          <p:grpSpPr bwMode="auto">
            <a:xfrm>
              <a:off x="528" y="1248"/>
              <a:ext cx="2267" cy="2267"/>
              <a:chOff x="528" y="1248"/>
              <a:chExt cx="2267" cy="2267"/>
            </a:xfrm>
          </p:grpSpPr>
          <p:grpSp>
            <p:nvGrpSpPr>
              <p:cNvPr id="11" name="Group 14"/>
              <p:cNvGrpSpPr/>
              <p:nvPr/>
            </p:nvGrpSpPr>
            <p:grpSpPr bwMode="auto">
              <a:xfrm>
                <a:off x="528" y="1248"/>
                <a:ext cx="2267" cy="2267"/>
                <a:chOff x="528" y="1248"/>
                <a:chExt cx="2267" cy="2267"/>
              </a:xfrm>
            </p:grpSpPr>
            <p:pic>
              <p:nvPicPr>
                <p:cNvPr id="13" name="Picture 9" descr="331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>
                  <a:off x="528" y="1248"/>
                  <a:ext cx="2267" cy="226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14" name="Oval 12"/>
                <p:cNvSpPr>
                  <a:spLocks noChangeArrowheads="1"/>
                </p:cNvSpPr>
                <p:nvPr/>
              </p:nvSpPr>
              <p:spPr bwMode="auto">
                <a:xfrm>
                  <a:off x="700" y="2352"/>
                  <a:ext cx="240" cy="336"/>
                </a:xfrm>
                <a:prstGeom prst="ellipse">
                  <a:avLst/>
                </a:prstGeom>
                <a:noFill/>
                <a:ln w="28575">
                  <a:solidFill>
                    <a:srgbClr val="FF0066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864" y="3199"/>
                <a:ext cx="384" cy="240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 rot="1250399">
              <a:off x="2529" y="1276"/>
              <a:ext cx="192" cy="336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2256" y="1258"/>
              <a:ext cx="336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25"/>
          <p:cNvGrpSpPr/>
          <p:nvPr/>
        </p:nvGrpSpPr>
        <p:grpSpPr bwMode="auto">
          <a:xfrm>
            <a:off x="5142313" y="3068472"/>
            <a:ext cx="2711957" cy="3066594"/>
            <a:chOff x="3120" y="1296"/>
            <a:chExt cx="2267" cy="2267"/>
          </a:xfrm>
        </p:grpSpPr>
        <p:grpSp>
          <p:nvGrpSpPr>
            <p:cNvPr id="16" name="Group 19"/>
            <p:cNvGrpSpPr/>
            <p:nvPr/>
          </p:nvGrpSpPr>
          <p:grpSpPr bwMode="auto">
            <a:xfrm>
              <a:off x="3120" y="1296"/>
              <a:ext cx="2267" cy="2267"/>
              <a:chOff x="2880" y="1248"/>
              <a:chExt cx="2267" cy="2267"/>
            </a:xfrm>
          </p:grpSpPr>
          <p:grpSp>
            <p:nvGrpSpPr>
              <p:cNvPr id="19" name="Group 15"/>
              <p:cNvGrpSpPr/>
              <p:nvPr/>
            </p:nvGrpSpPr>
            <p:grpSpPr bwMode="auto">
              <a:xfrm>
                <a:off x="2880" y="1248"/>
                <a:ext cx="2267" cy="2267"/>
                <a:chOff x="2880" y="1248"/>
                <a:chExt cx="2267" cy="2267"/>
              </a:xfrm>
            </p:grpSpPr>
            <p:pic>
              <p:nvPicPr>
                <p:cNvPr id="21" name="Picture 8" descr="33fs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80" y="1248"/>
                  <a:ext cx="2267" cy="226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22" name="Oval 13"/>
                <p:cNvSpPr>
                  <a:spLocks noChangeArrowheads="1"/>
                </p:cNvSpPr>
                <p:nvPr/>
              </p:nvSpPr>
              <p:spPr bwMode="auto">
                <a:xfrm>
                  <a:off x="3024" y="2352"/>
                  <a:ext cx="240" cy="336"/>
                </a:xfrm>
                <a:prstGeom prst="ellipse">
                  <a:avLst/>
                </a:prstGeom>
                <a:noFill/>
                <a:ln w="28575">
                  <a:solidFill>
                    <a:srgbClr val="FF0066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Oval 17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384" cy="240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 rot="1250399">
              <a:off x="5103" y="1329"/>
              <a:ext cx="192" cy="336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4833" y="1314"/>
              <a:ext cx="336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2066704" y="6259029"/>
            <a:ext cx="180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原图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34745" y="6238777"/>
            <a:ext cx="2187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腐蚀两次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672" y="486266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膨胀： 基本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4400" cy="1295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膨胀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是将与目标区域的背景点合并到该目标物中，使目标物边界向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外部扩张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的处理。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162"/>
          <p:cNvGrpSpPr/>
          <p:nvPr/>
        </p:nvGrpSpPr>
        <p:grpSpPr bwMode="auto">
          <a:xfrm>
            <a:off x="1722751" y="3963184"/>
            <a:ext cx="1439863" cy="1439863"/>
            <a:chOff x="1008" y="2640"/>
            <a:chExt cx="907" cy="907"/>
          </a:xfrm>
        </p:grpSpPr>
        <p:sp>
          <p:nvSpPr>
            <p:cNvPr id="28716" name="Rectangle 88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7" name="Rectangle 89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8" name="Rectangle 90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Rectangle 91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0" name="Rectangle 92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1" name="Rectangle 93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2" name="Rectangle 94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3" name="Rectangle 95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4" name="Rectangle 96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5" name="Rectangle 97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6" name="Rectangle 98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7" name="Rectangle 99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8" name="Rectangle 100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9" name="Rectangle 101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0" name="Rectangle 102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1" name="Rectangle 103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2" name="Rectangle 104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3" name="Rectangle 105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4" name="Rectangle 106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5" name="Rectangle 107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6" name="Rectangle 108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7" name="Rectangle 109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8" name="Rectangle 110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9" name="Rectangle 111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0" name="Rectangle 112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1" name="Rectangle 113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2" name="Rectangle 114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3" name="Rectangle 115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4" name="Rectangle 116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5" name="Rectangle 117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6" name="Rectangle 118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7" name="Rectangle 119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8" name="Rectangle 120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9" name="Rectangle 121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0" name="Rectangle 122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1" name="Rectangle 123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9676" name="AutoShape 124"/>
          <p:cNvSpPr>
            <a:spLocks noChangeArrowheads="1"/>
          </p:cNvSpPr>
          <p:nvPr/>
        </p:nvSpPr>
        <p:spPr bwMode="auto">
          <a:xfrm>
            <a:off x="3615051" y="4506109"/>
            <a:ext cx="1150938" cy="228600"/>
          </a:xfrm>
          <a:prstGeom prst="rightArrow">
            <a:avLst>
              <a:gd name="adj1" fmla="val 50000"/>
              <a:gd name="adj2" fmla="val 1258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4"/>
          <p:cNvGrpSpPr/>
          <p:nvPr/>
        </p:nvGrpSpPr>
        <p:grpSpPr bwMode="auto">
          <a:xfrm>
            <a:off x="5342251" y="4001284"/>
            <a:ext cx="1439863" cy="1439863"/>
            <a:chOff x="1008" y="2640"/>
            <a:chExt cx="907" cy="907"/>
          </a:xfrm>
        </p:grpSpPr>
        <p:sp>
          <p:nvSpPr>
            <p:cNvPr id="28680" name="Rectangle 165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Rectangle 166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Rectangle 167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Rectangle 168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Rectangle 169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Rectangle 170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Rectangle 171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Rectangle 172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Rectangle 173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Rectangle 174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Rectangle 175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Rectangle 176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Rectangle 177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Rectangle 178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Rectangle 179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Rectangle 180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Rectangle 181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Rectangle 182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Rectangle 183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Rectangle 184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Rectangle 185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Rectangle 186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Rectangle 187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Rectangle 188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Rectangle 189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Rectangle 190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Rectangle 191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Rectangle 192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Rectangle 193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Rectangle 194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Rectangle 195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Rectangle 196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Rectangle 197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Rectangle 198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Rectangle 199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Rectangle 200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6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05" y="50512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膨胀： 设计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574" y="1631623"/>
            <a:ext cx="8439150" cy="181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设计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一个结构元素，结构元素的原点定位在背景像素上，判断是否覆盖有目标点，来确定是否该点被膨胀为目标点。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4056063" y="4572000"/>
            <a:ext cx="1295400" cy="823913"/>
            <a:chOff x="3227" y="2880"/>
            <a:chExt cx="816" cy="519"/>
          </a:xfrm>
        </p:grpSpPr>
        <p:grpSp>
          <p:nvGrpSpPr>
            <p:cNvPr id="3" name="Group 44"/>
            <p:cNvGrpSpPr/>
            <p:nvPr/>
          </p:nvGrpSpPr>
          <p:grpSpPr bwMode="auto">
            <a:xfrm>
              <a:off x="3227" y="2880"/>
              <a:ext cx="816" cy="519"/>
              <a:chOff x="3179" y="3072"/>
              <a:chExt cx="816" cy="519"/>
            </a:xfrm>
          </p:grpSpPr>
          <p:grpSp>
            <p:nvGrpSpPr>
              <p:cNvPr id="4" name="Group 45"/>
              <p:cNvGrpSpPr>
                <a:grpSpLocks noChangeAspect="1"/>
              </p:cNvGrpSpPr>
              <p:nvPr/>
            </p:nvGrpSpPr>
            <p:grpSpPr bwMode="auto">
              <a:xfrm>
                <a:off x="3264" y="3072"/>
                <a:ext cx="480" cy="239"/>
                <a:chOff x="960" y="2448"/>
                <a:chExt cx="227" cy="113"/>
              </a:xfrm>
            </p:grpSpPr>
            <p:sp>
              <p:nvSpPr>
                <p:cNvPr id="29803" name="Rectangle 46"/>
                <p:cNvSpPr>
                  <a:spLocks noChangeAspect="1" noChangeArrowheads="1"/>
                </p:cNvSpPr>
                <p:nvPr/>
              </p:nvSpPr>
              <p:spPr bwMode="auto">
                <a:xfrm>
                  <a:off x="960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04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074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802" name="Text Box 48"/>
              <p:cNvSpPr txBox="1">
                <a:spLocks noChangeArrowheads="1"/>
              </p:cNvSpPr>
              <p:nvPr/>
            </p:nvSpPr>
            <p:spPr bwMode="auto">
              <a:xfrm>
                <a:off x="3179" y="3360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结构元素</a:t>
                </a:r>
                <a:endParaRPr kumimoji="1"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29800" name="Oval 49"/>
            <p:cNvSpPr>
              <a:spLocks noChangeArrowheads="1"/>
            </p:cNvSpPr>
            <p:nvPr/>
          </p:nvSpPr>
          <p:spPr bwMode="auto">
            <a:xfrm>
              <a:off x="3393" y="2966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770" name="Rectangle 98"/>
          <p:cNvSpPr>
            <a:spLocks noChangeAspect="1" noChangeArrowheads="1"/>
          </p:cNvSpPr>
          <p:nvPr/>
        </p:nvSpPr>
        <p:spPr bwMode="auto">
          <a:xfrm>
            <a:off x="6839342" y="3892139"/>
            <a:ext cx="363538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46"/>
          <p:cNvGrpSpPr>
            <a:grpSpLocks noChangeAspect="1"/>
          </p:cNvGrpSpPr>
          <p:nvPr/>
        </p:nvGrpSpPr>
        <p:grpSpPr bwMode="auto">
          <a:xfrm>
            <a:off x="900113" y="3860800"/>
            <a:ext cx="2159000" cy="2159000"/>
            <a:chOff x="1008" y="2640"/>
            <a:chExt cx="907" cy="907"/>
          </a:xfrm>
        </p:grpSpPr>
        <p:sp>
          <p:nvSpPr>
            <p:cNvPr id="29763" name="Rectangle 147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4" name="Rectangle 148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5" name="Rectangle 149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6" name="Rectangle 150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7" name="Rectangle 151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8" name="Rectangle 152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9" name="Rectangle 153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0" name="Rectangle 154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1" name="Rectangle 155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2" name="Rectangle 156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3" name="Rectangle 157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4" name="Rectangle 158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5" name="Rectangle 159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6" name="Rectangle 160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7" name="Rectangle 161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8" name="Rectangle 162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9" name="Rectangle 163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0" name="Rectangle 164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1" name="Rectangle 165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2" name="Rectangle 166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3" name="Rectangle 167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4" name="Rectangle 168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5" name="Rectangle 169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6" name="Rectangle 170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7" name="Rectangle 171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8" name="Rectangle 172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9" name="Rectangle 173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0" name="Rectangle 174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1" name="Rectangle 175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2" name="Rectangle 176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3" name="Rectangle 177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4" name="Rectangle 178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5" name="Rectangle 179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6" name="Rectangle 180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7" name="Rectangle 181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8" name="Rectangle 182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83"/>
          <p:cNvGrpSpPr>
            <a:grpSpLocks noChangeAspect="1"/>
          </p:cNvGrpSpPr>
          <p:nvPr/>
        </p:nvGrpSpPr>
        <p:grpSpPr bwMode="auto">
          <a:xfrm>
            <a:off x="6118617" y="3892139"/>
            <a:ext cx="2159000" cy="2159000"/>
            <a:chOff x="1008" y="2640"/>
            <a:chExt cx="907" cy="907"/>
          </a:xfrm>
        </p:grpSpPr>
        <p:sp>
          <p:nvSpPr>
            <p:cNvPr id="29727" name="Rectangle 184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Rectangle 185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Rectangle 186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Rectangle 187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Rectangle 188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Rectangle 189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Rectangle 190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Rectangle 191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Rectangle 192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Rectangle 193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Rectangle 194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Rectangle 195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Rectangle 196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Rectangle 197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Rectangle 198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2" name="Rectangle 199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Rectangle 200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Rectangle 201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5" name="Rectangle 202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Rectangle 203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Rectangle 204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Rectangle 205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Rectangle 206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Rectangle 207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Rectangle 208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Rectangle 209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Rectangle 210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Rectangle 211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Rectangle 212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6" name="Rectangle 213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7" name="Rectangle 214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Rectangle 215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9" name="Rectangle 216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0" name="Rectangle 217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1" name="Rectangle 218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2" name="Rectangle 219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3"/>
          <p:cNvGrpSpPr/>
          <p:nvPr/>
        </p:nvGrpSpPr>
        <p:grpSpPr bwMode="auto">
          <a:xfrm>
            <a:off x="900113" y="3860800"/>
            <a:ext cx="719137" cy="360363"/>
            <a:chOff x="2784" y="2448"/>
            <a:chExt cx="480" cy="239"/>
          </a:xfrm>
        </p:grpSpPr>
        <p:grpSp>
          <p:nvGrpSpPr>
            <p:cNvPr id="8" name="Group 94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9725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6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4" name="Oval 97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811" name="Rectangle 139"/>
          <p:cNvSpPr>
            <a:spLocks noChangeAspect="1" noChangeArrowheads="1"/>
          </p:cNvSpPr>
          <p:nvPr/>
        </p:nvSpPr>
        <p:spPr bwMode="auto">
          <a:xfrm>
            <a:off x="6118617" y="3892139"/>
            <a:ext cx="360363" cy="361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50"/>
          <p:cNvGrpSpPr/>
          <p:nvPr/>
        </p:nvGrpSpPr>
        <p:grpSpPr bwMode="auto">
          <a:xfrm>
            <a:off x="1619250" y="3860800"/>
            <a:ext cx="719138" cy="360363"/>
            <a:chOff x="2784" y="2448"/>
            <a:chExt cx="480" cy="239"/>
          </a:xfrm>
        </p:grpSpPr>
        <p:grpSp>
          <p:nvGrpSpPr>
            <p:cNvPr id="10" name="Group 51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9721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0" name="Oval 54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892" name="Rectangle 220"/>
          <p:cNvSpPr>
            <a:spLocks noChangeAspect="1" noChangeArrowheads="1"/>
          </p:cNvSpPr>
          <p:nvPr/>
        </p:nvSpPr>
        <p:spPr bwMode="auto">
          <a:xfrm>
            <a:off x="6118617" y="42525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40"/>
          <p:cNvGrpSpPr/>
          <p:nvPr/>
        </p:nvGrpSpPr>
        <p:grpSpPr bwMode="auto">
          <a:xfrm>
            <a:off x="900113" y="4221163"/>
            <a:ext cx="719137" cy="360362"/>
            <a:chOff x="2784" y="2448"/>
            <a:chExt cx="480" cy="239"/>
          </a:xfrm>
        </p:grpSpPr>
        <p:grpSp>
          <p:nvGrpSpPr>
            <p:cNvPr id="12" name="Group 141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9717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8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6" name="Oval 144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817" name="Rectangle 145"/>
          <p:cNvSpPr>
            <a:spLocks noChangeAspect="1" noChangeArrowheads="1"/>
          </p:cNvSpPr>
          <p:nvPr/>
        </p:nvSpPr>
        <p:spPr bwMode="auto">
          <a:xfrm>
            <a:off x="6478980" y="4611276"/>
            <a:ext cx="363537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5" name="Rectangle 223"/>
          <p:cNvSpPr>
            <a:spLocks noChangeAspect="1" noChangeArrowheads="1"/>
          </p:cNvSpPr>
          <p:nvPr/>
        </p:nvSpPr>
        <p:spPr bwMode="auto">
          <a:xfrm>
            <a:off x="6839342" y="42525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6" name="Rectangle 224"/>
          <p:cNvSpPr>
            <a:spLocks noChangeAspect="1" noChangeArrowheads="1"/>
          </p:cNvSpPr>
          <p:nvPr/>
        </p:nvSpPr>
        <p:spPr bwMode="auto">
          <a:xfrm>
            <a:off x="6118617" y="53320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7" name="Rectangle 225"/>
          <p:cNvSpPr>
            <a:spLocks noChangeAspect="1" noChangeArrowheads="1"/>
          </p:cNvSpPr>
          <p:nvPr/>
        </p:nvSpPr>
        <p:spPr bwMode="auto">
          <a:xfrm>
            <a:off x="7198117" y="53320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8" name="Rectangle 226"/>
          <p:cNvSpPr>
            <a:spLocks noChangeAspect="1" noChangeArrowheads="1"/>
          </p:cNvSpPr>
          <p:nvPr/>
        </p:nvSpPr>
        <p:spPr bwMode="auto">
          <a:xfrm>
            <a:off x="6118617" y="5692364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9" name="Rectangle 227"/>
          <p:cNvSpPr>
            <a:spLocks noChangeAspect="1" noChangeArrowheads="1"/>
          </p:cNvSpPr>
          <p:nvPr/>
        </p:nvSpPr>
        <p:spPr bwMode="auto">
          <a:xfrm>
            <a:off x="6839342" y="5692364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70" grpId="0" animBg="1"/>
      <p:bldP spid="284811" grpId="0" animBg="1"/>
      <p:bldP spid="284892" grpId="0" animBg="1"/>
      <p:bldP spid="284817" grpId="0" animBg="1"/>
      <p:bldP spid="284895" grpId="0" animBg="1"/>
      <p:bldP spid="284896" grpId="0" animBg="1"/>
      <p:bldP spid="284897" grpId="0" animBg="1"/>
      <p:bldP spid="284898" grpId="0" animBg="1"/>
      <p:bldP spid="2848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953589" y="1945761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defTabSz="449580">
              <a:lnSpc>
                <a:spcPct val="93000"/>
              </a:lnSpc>
              <a:buClr>
                <a:srgbClr val="000000"/>
              </a:buClr>
              <a:buFont typeface="Times" pitchFamily="-16" charset="0"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直线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Hough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检测步骤：</a:t>
            </a:r>
            <a:endParaRPr lang="en-GB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981" y="2736475"/>
            <a:ext cx="76320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构建（参数空间）变换域累加器数组，并将其初始化为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读入一幅二值化图像，遍历图像像素点；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对每一个像素点，进行霍夫变换，按照</a:t>
            </a:r>
            <a:r>
              <a:rPr lang="zh-CN" altLang="en-US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l-GR" altLang="en-US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在变换域累加器数组中的相应位置上加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遍历累加器数组，寻找局部极大值。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677" y="549275"/>
            <a:ext cx="6627812" cy="954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膨胀：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6677"/>
            <a:ext cx="8541322" cy="4751387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）扫描原图，找到第一个像素值为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的背景点；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）将预先设定好形状以及原点位置的结构元素的原点移到该点；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）判断该结构元素所覆盖的像素值是否存在为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的目标点：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是，则膨胀后图像中的相同位置上的像素值为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不是，则膨胀后图像中的相同位置上的像素值为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）重复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），直到所有原图中像素处理完成。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163" y="523384"/>
            <a:ext cx="701198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膨胀： 例题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042988" y="2924175"/>
            <a:ext cx="2159000" cy="2159000"/>
            <a:chOff x="864" y="2640"/>
            <a:chExt cx="907" cy="907"/>
          </a:xfrm>
        </p:grpSpPr>
        <p:sp>
          <p:nvSpPr>
            <p:cNvPr id="31824" name="Rectangle 5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5" name="Rectangle 6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6" name="Rectangle 7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7" name="Rectangle 8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8" name="Rectangle 9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9" name="Rectangle 10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0" name="Rectangle 11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1" name="Rectangle 12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2" name="Rectangle 13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3" name="Rectangle 14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4" name="Rectangle 15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5" name="Rectangle 16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6" name="Rectangle 17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7" name="Rectangle 18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8" name="Rectangle 19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9" name="Rectangle 20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0" name="Rectangle 21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1" name="Rectangle 22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2" name="Rectangle 23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3" name="Rectangle 24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4" name="Rectangle 25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5" name="Rectangle 26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6" name="Rectangle 27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" name="Rectangle 28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8" name="Rectangle 29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" name="Rectangle 30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0" name="Rectangle 31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1" name="Rectangle 32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2" name="Rectangle 33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3" name="Rectangle 34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4" name="Rectangle 35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5" name="Rectangle 36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6" name="Rectangle 37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7" name="Rectangle 38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8" name="Rectangle 39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9" name="Rectangle 40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785" name="AutoShape 41"/>
          <p:cNvSpPr>
            <a:spLocks noChangeArrowheads="1"/>
          </p:cNvSpPr>
          <p:nvPr/>
        </p:nvSpPr>
        <p:spPr bwMode="auto">
          <a:xfrm>
            <a:off x="3995738" y="4034672"/>
            <a:ext cx="1152525" cy="618291"/>
          </a:xfrm>
          <a:prstGeom prst="rightArrow">
            <a:avLst>
              <a:gd name="adj1" fmla="val 50000"/>
              <a:gd name="adj2" fmla="val 363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15"/>
          <p:cNvGrpSpPr>
            <a:grpSpLocks noChangeAspect="1"/>
          </p:cNvGrpSpPr>
          <p:nvPr/>
        </p:nvGrpSpPr>
        <p:grpSpPr bwMode="auto">
          <a:xfrm>
            <a:off x="5867400" y="2997200"/>
            <a:ext cx="2159000" cy="2159000"/>
            <a:chOff x="864" y="2640"/>
            <a:chExt cx="907" cy="907"/>
          </a:xfrm>
        </p:grpSpPr>
        <p:sp>
          <p:nvSpPr>
            <p:cNvPr id="31788" name="Rectangle 216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Rectangle 217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Rectangle 218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Rectangle 219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Rectangle 220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Rectangle 221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Rectangle 222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Rectangle 223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6" name="Rectangle 224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7" name="Rectangle 225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Rectangle 226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Rectangle 227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Rectangle 228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Rectangle 229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2" name="Rectangle 230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3" name="Rectangle 231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Rectangle 232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5" name="Rectangle 233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6" name="Rectangle 234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7" name="Rectangle 235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8" name="Rectangle 236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9" name="Rectangle 237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0" name="Rectangle 238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1" name="Rectangle 239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2" name="Rectangle 240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3" name="Rectangle 241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4" name="Rectangle 242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5" name="Rectangle 243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6" name="Rectangle 244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7" name="Rectangle 245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8" name="Rectangle 246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9" name="Rectangle 247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0" name="Rectangle 248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1" name="Rectangle 249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2" name="Rectangle 250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3" name="Rectangle 251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2"/>
          <p:cNvGrpSpPr>
            <a:grpSpLocks noChangeAspect="1"/>
          </p:cNvGrpSpPr>
          <p:nvPr/>
        </p:nvGrpSpPr>
        <p:grpSpPr bwMode="auto">
          <a:xfrm>
            <a:off x="1763713" y="2924175"/>
            <a:ext cx="719137" cy="719138"/>
            <a:chOff x="1248" y="1584"/>
            <a:chExt cx="305" cy="305"/>
          </a:xfrm>
        </p:grpSpPr>
        <p:grpSp>
          <p:nvGrpSpPr>
            <p:cNvPr id="5" name="Group 253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84" name="Rectangle 254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5" name="Rectangle 255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6" name="Rectangle 256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7" name="Rectangle 257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83" name="Oval 258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59"/>
          <p:cNvGrpSpPr>
            <a:grpSpLocks noChangeAspect="1"/>
          </p:cNvGrpSpPr>
          <p:nvPr/>
        </p:nvGrpSpPr>
        <p:grpSpPr bwMode="auto">
          <a:xfrm>
            <a:off x="4165421" y="3075676"/>
            <a:ext cx="719137" cy="719137"/>
            <a:chOff x="1248" y="1584"/>
            <a:chExt cx="305" cy="305"/>
          </a:xfrm>
        </p:grpSpPr>
        <p:grpSp>
          <p:nvGrpSpPr>
            <p:cNvPr id="7" name="Group 260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78" name="Rectangle 261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9" name="Rectangle 262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0" name="Rectangle 263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1" name="Rectangle 264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77" name="Oval 265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8010" name="Rectangle 266"/>
          <p:cNvSpPr>
            <a:spLocks noChangeAspect="1" noChangeArrowheads="1"/>
          </p:cNvSpPr>
          <p:nvPr/>
        </p:nvSpPr>
        <p:spPr bwMode="auto">
          <a:xfrm>
            <a:off x="6588125" y="29972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1" name="Rectangle 267"/>
          <p:cNvSpPr>
            <a:spLocks noChangeAspect="1" noChangeArrowheads="1"/>
          </p:cNvSpPr>
          <p:nvPr/>
        </p:nvSpPr>
        <p:spPr bwMode="auto">
          <a:xfrm>
            <a:off x="5872163" y="3716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2" name="Rectangle 268"/>
          <p:cNvSpPr>
            <a:spLocks noChangeAspect="1" noChangeArrowheads="1"/>
          </p:cNvSpPr>
          <p:nvPr/>
        </p:nvSpPr>
        <p:spPr bwMode="auto">
          <a:xfrm>
            <a:off x="5867400" y="40767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3" name="Rectangle 269"/>
          <p:cNvSpPr>
            <a:spLocks noChangeAspect="1" noChangeArrowheads="1"/>
          </p:cNvSpPr>
          <p:nvPr/>
        </p:nvSpPr>
        <p:spPr bwMode="auto">
          <a:xfrm>
            <a:off x="6948488" y="4076700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4" name="Rectangle 270"/>
          <p:cNvSpPr>
            <a:spLocks noChangeAspect="1" noChangeArrowheads="1"/>
          </p:cNvSpPr>
          <p:nvPr/>
        </p:nvSpPr>
        <p:spPr bwMode="auto">
          <a:xfrm>
            <a:off x="6588125" y="3357563"/>
            <a:ext cx="360363" cy="3603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71"/>
          <p:cNvGrpSpPr>
            <a:grpSpLocks noChangeAspect="1"/>
          </p:cNvGrpSpPr>
          <p:nvPr/>
        </p:nvGrpSpPr>
        <p:grpSpPr bwMode="auto">
          <a:xfrm>
            <a:off x="1763713" y="3284538"/>
            <a:ext cx="719137" cy="719137"/>
            <a:chOff x="1248" y="1584"/>
            <a:chExt cx="305" cy="305"/>
          </a:xfrm>
        </p:grpSpPr>
        <p:grpSp>
          <p:nvGrpSpPr>
            <p:cNvPr id="9" name="Group 272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72" name="Rectangle 273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3" name="Rectangle 274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4" name="Rectangle 275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5" name="Rectangle 276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71" name="Oval 277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278"/>
          <p:cNvGrpSpPr>
            <a:grpSpLocks noChangeAspect="1"/>
          </p:cNvGrpSpPr>
          <p:nvPr/>
        </p:nvGrpSpPr>
        <p:grpSpPr bwMode="auto">
          <a:xfrm>
            <a:off x="1042988" y="3644900"/>
            <a:ext cx="719137" cy="719138"/>
            <a:chOff x="1248" y="1584"/>
            <a:chExt cx="305" cy="305"/>
          </a:xfrm>
        </p:grpSpPr>
        <p:grpSp>
          <p:nvGrpSpPr>
            <p:cNvPr id="11" name="Group 279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66" name="Rectangle 280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7" name="Rectangle 281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8" name="Rectangle 282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9" name="Rectangle 283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5" name="Oval 284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8029" name="Rectangle 285"/>
          <p:cNvSpPr>
            <a:spLocks noChangeAspect="1" noChangeArrowheads="1"/>
          </p:cNvSpPr>
          <p:nvPr/>
        </p:nvSpPr>
        <p:spPr bwMode="auto">
          <a:xfrm>
            <a:off x="6948488" y="4437063"/>
            <a:ext cx="360362" cy="3603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0" name="Rectangle 286"/>
          <p:cNvSpPr>
            <a:spLocks noChangeAspect="1" noChangeArrowheads="1"/>
          </p:cNvSpPr>
          <p:nvPr/>
        </p:nvSpPr>
        <p:spPr bwMode="auto">
          <a:xfrm>
            <a:off x="6588125" y="40767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1" name="Rectangle 287"/>
          <p:cNvSpPr>
            <a:spLocks noChangeAspect="1" noChangeArrowheads="1"/>
          </p:cNvSpPr>
          <p:nvPr/>
        </p:nvSpPr>
        <p:spPr bwMode="auto">
          <a:xfrm>
            <a:off x="6227763" y="4076700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2" name="Rectangle 288"/>
          <p:cNvSpPr>
            <a:spLocks noChangeAspect="1" noChangeArrowheads="1"/>
          </p:cNvSpPr>
          <p:nvPr/>
        </p:nvSpPr>
        <p:spPr bwMode="auto">
          <a:xfrm>
            <a:off x="7308850" y="40767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3" name="Rectangle 289"/>
          <p:cNvSpPr>
            <a:spLocks noChangeAspect="1" noChangeArrowheads="1"/>
          </p:cNvSpPr>
          <p:nvPr/>
        </p:nvSpPr>
        <p:spPr bwMode="auto">
          <a:xfrm>
            <a:off x="5867400" y="4437063"/>
            <a:ext cx="360363" cy="3603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248"/>
          <p:cNvSpPr>
            <a:spLocks noChangeAspect="1" noChangeArrowheads="1"/>
          </p:cNvSpPr>
          <p:nvPr/>
        </p:nvSpPr>
        <p:spPr bwMode="auto">
          <a:xfrm>
            <a:off x="7668287" y="4070748"/>
            <a:ext cx="364197" cy="36419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5" grpId="0" animBg="1"/>
      <p:bldP spid="288010" grpId="0" animBg="1"/>
      <p:bldP spid="288011" grpId="0" animBg="1"/>
      <p:bldP spid="288012" grpId="0" animBg="1"/>
      <p:bldP spid="288013" grpId="0" animBg="1"/>
      <p:bldP spid="288014" grpId="0" animBg="1"/>
      <p:bldP spid="288029" grpId="0" animBg="1"/>
      <p:bldP spid="288030" grpId="0" animBg="1"/>
      <p:bldP spid="288031" grpId="0" animBg="1"/>
      <p:bldP spid="288032" grpId="0" animBg="1"/>
      <p:bldP spid="2880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1" y="486265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膨胀：应用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369150" y="1383072"/>
            <a:ext cx="8067839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膨胀处理可以将断裂开的目标物进行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合并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，便于对其整体的提取</a:t>
            </a:r>
            <a:r>
              <a:rPr kumimoji="1" lang="zh-CN" altLang="en-US" sz="3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kumimoji="1" lang="zh-CN" altLang="en-US" sz="3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02293" y="6163662"/>
            <a:ext cx="4984193" cy="3506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0" hangingPunct="0"/>
            <a:endParaRPr lang="zh-CN" altLang="en-US" sz="2400" b="1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3" descr="ss05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1299" y="3082564"/>
            <a:ext cx="2977479" cy="2977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8" name="Picture 24" descr="ss05pz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9899" y="3082564"/>
            <a:ext cx="2977479" cy="2977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954294" y="622320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b="1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原图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36372" y="6147789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en-US" b="1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膨胀一次</a:t>
            </a:r>
            <a:endParaRPr lang="zh-CN" alt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162" y="601859"/>
            <a:ext cx="7011987" cy="9112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开运算与闭运算的提出背景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3820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腐蚀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和膨胀运算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的缺点，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改变了原目标物的大小。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为了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解决这一问题，考虑到腐蚀与膨胀是一对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逆运算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，将膨胀与腐蚀运算同时进行。由此便构成了开运算与闭运算。 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3614" y="611286"/>
            <a:ext cx="6337300" cy="10080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475"/>
            <a:ext cx="8135937" cy="3240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开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运算是对原图先进行腐蚀处理，后再进行膨胀的处理。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开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运算可以在分离粘连目标物的同时，基本保持原目标物的大小。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4796" y="673296"/>
            <a:ext cx="6048375" cy="8651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运算： 运算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63"/>
          <p:cNvGrpSpPr/>
          <p:nvPr/>
        </p:nvGrpSpPr>
        <p:grpSpPr bwMode="auto">
          <a:xfrm>
            <a:off x="2705100" y="3068638"/>
            <a:ext cx="762000" cy="1281112"/>
            <a:chOff x="1536" y="2544"/>
            <a:chExt cx="480" cy="807"/>
          </a:xfrm>
        </p:grpSpPr>
        <p:sp>
          <p:nvSpPr>
            <p:cNvPr id="35962" name="AutoShape 144"/>
            <p:cNvSpPr>
              <a:spLocks noChangeArrowheads="1"/>
            </p:cNvSpPr>
            <p:nvPr/>
          </p:nvSpPr>
          <p:spPr bwMode="auto">
            <a:xfrm>
              <a:off x="1602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54"/>
            <p:cNvGrpSpPr/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4" name="Group 255"/>
              <p:cNvGrpSpPr/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5967" name="Rectangle 25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8" name="Rectangle 257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9" name="Rectangle 25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70" name="Rectangle 25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966" name="Oval 260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64" name="Text Box 262"/>
            <p:cNvSpPr txBox="1">
              <a:spLocks noChangeArrowheads="1"/>
            </p:cNvSpPr>
            <p:nvPr/>
          </p:nvSpPr>
          <p:spPr bwMode="auto">
            <a:xfrm>
              <a:off x="1536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腐蚀</a:t>
              </a:r>
              <a:endParaRPr kumimoji="1"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Group 264"/>
          <p:cNvGrpSpPr/>
          <p:nvPr/>
        </p:nvGrpSpPr>
        <p:grpSpPr bwMode="auto">
          <a:xfrm>
            <a:off x="5657850" y="3141663"/>
            <a:ext cx="762000" cy="1281112"/>
            <a:chOff x="1536" y="2544"/>
            <a:chExt cx="480" cy="807"/>
          </a:xfrm>
        </p:grpSpPr>
        <p:sp>
          <p:nvSpPr>
            <p:cNvPr id="35953" name="AutoShape 265"/>
            <p:cNvSpPr>
              <a:spLocks noChangeArrowheads="1"/>
            </p:cNvSpPr>
            <p:nvPr/>
          </p:nvSpPr>
          <p:spPr bwMode="auto">
            <a:xfrm>
              <a:off x="1602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66"/>
            <p:cNvGrpSpPr/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7" name="Group 267"/>
              <p:cNvGrpSpPr/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5958" name="Rectangle 26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59" name="Rectangle 26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0" name="Rectangle 270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1" name="Rectangle 271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957" name="Oval 272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55" name="Text Box 273"/>
            <p:cNvSpPr txBox="1">
              <a:spLocks noChangeArrowheads="1"/>
            </p:cNvSpPr>
            <p:nvPr/>
          </p:nvSpPr>
          <p:spPr bwMode="auto">
            <a:xfrm>
              <a:off x="1536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膨胀</a:t>
              </a:r>
              <a:endParaRPr kumimoji="1"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8" name="Group 371"/>
          <p:cNvGrpSpPr>
            <a:grpSpLocks noChangeAspect="1"/>
          </p:cNvGrpSpPr>
          <p:nvPr/>
        </p:nvGrpSpPr>
        <p:grpSpPr bwMode="auto">
          <a:xfrm>
            <a:off x="684213" y="2924175"/>
            <a:ext cx="1439862" cy="1439863"/>
            <a:chOff x="864" y="2640"/>
            <a:chExt cx="907" cy="907"/>
          </a:xfrm>
        </p:grpSpPr>
        <p:sp>
          <p:nvSpPr>
            <p:cNvPr id="35917" name="Rectangle 372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8" name="Rectangle 373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9" name="Rectangle 374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0" name="Rectangle 375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1" name="Rectangle 376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2" name="Rectangle 377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3" name="Rectangle 378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4" name="Rectangle 379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5" name="Rectangle 380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Rectangle 381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Rectangle 382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Rectangle 383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9" name="Rectangle 384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0" name="Rectangle 385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1" name="Rectangle 386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2" name="Rectangle 387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3" name="Rectangle 388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4" name="Rectangle 389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Rectangle 390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Rectangle 391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Rectangle 392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Rectangle 393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Rectangle 394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Rectangle 395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Rectangle 396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Rectangle 397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Rectangle 398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" name="Rectangle 399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5" name="Rectangle 400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" name="Rectangle 401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7" name="Rectangle 402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8" name="Rectangle 403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9" name="Rectangle 404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0" name="Rectangle 405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1" name="Rectangle 406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2" name="Rectangle 407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681413" y="2993231"/>
            <a:ext cx="1442561" cy="1440498"/>
            <a:chOff x="3681413" y="2993231"/>
            <a:chExt cx="1442561" cy="1440498"/>
          </a:xfrm>
        </p:grpSpPr>
        <p:grpSp>
          <p:nvGrpSpPr>
            <p:cNvPr id="9" name="Group 408"/>
            <p:cNvGrpSpPr>
              <a:grpSpLocks noChangeAspect="1"/>
            </p:cNvGrpSpPr>
            <p:nvPr/>
          </p:nvGrpSpPr>
          <p:grpSpPr bwMode="auto">
            <a:xfrm>
              <a:off x="3681413" y="2993231"/>
              <a:ext cx="1439863" cy="1439863"/>
              <a:chOff x="864" y="2640"/>
              <a:chExt cx="907" cy="907"/>
            </a:xfrm>
          </p:grpSpPr>
          <p:sp>
            <p:nvSpPr>
              <p:cNvPr id="35884" name="Rectangle 409"/>
              <p:cNvSpPr>
                <a:spLocks noChangeAspect="1" noChangeArrowheads="1"/>
              </p:cNvSpPr>
              <p:nvPr/>
            </p:nvSpPr>
            <p:spPr bwMode="auto">
              <a:xfrm>
                <a:off x="864" y="2640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5" name="Rectangle 410"/>
              <p:cNvSpPr>
                <a:spLocks noChangeAspect="1" noChangeArrowheads="1"/>
              </p:cNvSpPr>
              <p:nvPr/>
            </p:nvSpPr>
            <p:spPr bwMode="auto">
              <a:xfrm>
                <a:off x="101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6" name="Rectangle 411"/>
              <p:cNvSpPr>
                <a:spLocks noChangeAspect="1" noChangeArrowheads="1"/>
              </p:cNvSpPr>
              <p:nvPr/>
            </p:nvSpPr>
            <p:spPr bwMode="auto">
              <a:xfrm>
                <a:off x="1167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7" name="Rectangle 412"/>
              <p:cNvSpPr>
                <a:spLocks noChangeAspect="1" noChangeArrowheads="1"/>
              </p:cNvSpPr>
              <p:nvPr/>
            </p:nvSpPr>
            <p:spPr bwMode="auto">
              <a:xfrm>
                <a:off x="864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8" name="Rectangle 413"/>
              <p:cNvSpPr>
                <a:spLocks noChangeAspect="1" noChangeArrowheads="1"/>
              </p:cNvSpPr>
              <p:nvPr/>
            </p:nvSpPr>
            <p:spPr bwMode="auto">
              <a:xfrm>
                <a:off x="101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9" name="Rectangle 414"/>
              <p:cNvSpPr>
                <a:spLocks noChangeAspect="1" noChangeArrowheads="1"/>
              </p:cNvSpPr>
              <p:nvPr/>
            </p:nvSpPr>
            <p:spPr bwMode="auto">
              <a:xfrm>
                <a:off x="1167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0" name="Rectangle 415"/>
              <p:cNvSpPr>
                <a:spLocks noChangeAspect="1" noChangeArrowheads="1"/>
              </p:cNvSpPr>
              <p:nvPr/>
            </p:nvSpPr>
            <p:spPr bwMode="auto">
              <a:xfrm>
                <a:off x="864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1" name="Rectangle 416"/>
              <p:cNvSpPr>
                <a:spLocks noChangeAspect="1" noChangeArrowheads="1"/>
              </p:cNvSpPr>
              <p:nvPr/>
            </p:nvSpPr>
            <p:spPr bwMode="auto">
              <a:xfrm>
                <a:off x="101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2" name="Rectangle 417"/>
              <p:cNvSpPr>
                <a:spLocks noChangeAspect="1" noChangeArrowheads="1"/>
              </p:cNvSpPr>
              <p:nvPr/>
            </p:nvSpPr>
            <p:spPr bwMode="auto">
              <a:xfrm>
                <a:off x="1167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3" name="Rectangle 418"/>
              <p:cNvSpPr>
                <a:spLocks noChangeAspect="1" noChangeArrowheads="1"/>
              </p:cNvSpPr>
              <p:nvPr/>
            </p:nvSpPr>
            <p:spPr bwMode="auto">
              <a:xfrm>
                <a:off x="1315" y="2640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4" name="Rectangle 419"/>
              <p:cNvSpPr>
                <a:spLocks noChangeAspect="1" noChangeArrowheads="1"/>
              </p:cNvSpPr>
              <p:nvPr/>
            </p:nvSpPr>
            <p:spPr bwMode="auto">
              <a:xfrm>
                <a:off x="146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5" name="Rectangle 420"/>
              <p:cNvSpPr>
                <a:spLocks noChangeAspect="1" noChangeArrowheads="1"/>
              </p:cNvSpPr>
              <p:nvPr/>
            </p:nvSpPr>
            <p:spPr bwMode="auto">
              <a:xfrm>
                <a:off x="1618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6" name="Rectangle 421"/>
              <p:cNvSpPr>
                <a:spLocks noChangeAspect="1" noChangeArrowheads="1"/>
              </p:cNvSpPr>
              <p:nvPr/>
            </p:nvSpPr>
            <p:spPr bwMode="auto">
              <a:xfrm>
                <a:off x="1315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7" name="Rectangle 422"/>
              <p:cNvSpPr>
                <a:spLocks noChangeAspect="1" noChangeArrowheads="1"/>
              </p:cNvSpPr>
              <p:nvPr/>
            </p:nvSpPr>
            <p:spPr bwMode="auto">
              <a:xfrm>
                <a:off x="146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8" name="Rectangle 423"/>
              <p:cNvSpPr>
                <a:spLocks noChangeAspect="1" noChangeArrowheads="1"/>
              </p:cNvSpPr>
              <p:nvPr/>
            </p:nvSpPr>
            <p:spPr bwMode="auto">
              <a:xfrm>
                <a:off x="1618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9" name="Rectangle 424"/>
              <p:cNvSpPr>
                <a:spLocks noChangeAspect="1" noChangeArrowheads="1"/>
              </p:cNvSpPr>
              <p:nvPr/>
            </p:nvSpPr>
            <p:spPr bwMode="auto">
              <a:xfrm>
                <a:off x="1315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0" name="Rectangle 425"/>
              <p:cNvSpPr>
                <a:spLocks noChangeAspect="1" noChangeArrowheads="1"/>
              </p:cNvSpPr>
              <p:nvPr/>
            </p:nvSpPr>
            <p:spPr bwMode="auto">
              <a:xfrm>
                <a:off x="146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1" name="Rectangle 426"/>
              <p:cNvSpPr>
                <a:spLocks noChangeAspect="1" noChangeArrowheads="1"/>
              </p:cNvSpPr>
              <p:nvPr/>
            </p:nvSpPr>
            <p:spPr bwMode="auto">
              <a:xfrm>
                <a:off x="1618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2" name="Rectangle 427"/>
              <p:cNvSpPr>
                <a:spLocks noChangeAspect="1" noChangeArrowheads="1"/>
              </p:cNvSpPr>
              <p:nvPr/>
            </p:nvSpPr>
            <p:spPr bwMode="auto">
              <a:xfrm>
                <a:off x="864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3" name="Rectangle 428"/>
              <p:cNvSpPr>
                <a:spLocks noChangeAspect="1" noChangeArrowheads="1"/>
              </p:cNvSpPr>
              <p:nvPr/>
            </p:nvSpPr>
            <p:spPr bwMode="auto">
              <a:xfrm>
                <a:off x="1016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4" name="Rectangle 429"/>
              <p:cNvSpPr>
                <a:spLocks noChangeAspect="1" noChangeArrowheads="1"/>
              </p:cNvSpPr>
              <p:nvPr/>
            </p:nvSpPr>
            <p:spPr bwMode="auto">
              <a:xfrm>
                <a:off x="1167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5" name="Rectangle 430"/>
              <p:cNvSpPr>
                <a:spLocks noChangeAspect="1" noChangeArrowheads="1"/>
              </p:cNvSpPr>
              <p:nvPr/>
            </p:nvSpPr>
            <p:spPr bwMode="auto">
              <a:xfrm>
                <a:off x="864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6" name="Rectangle 431"/>
              <p:cNvSpPr>
                <a:spLocks noChangeAspect="1" noChangeArrowheads="1"/>
              </p:cNvSpPr>
              <p:nvPr/>
            </p:nvSpPr>
            <p:spPr bwMode="auto">
              <a:xfrm>
                <a:off x="1016" y="3242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8" name="Rectangle 433"/>
              <p:cNvSpPr>
                <a:spLocks noChangeAspect="1" noChangeArrowheads="1"/>
              </p:cNvSpPr>
              <p:nvPr/>
            </p:nvSpPr>
            <p:spPr bwMode="auto">
              <a:xfrm>
                <a:off x="864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9" name="Rectangle 436"/>
              <p:cNvSpPr>
                <a:spLocks noChangeAspect="1" noChangeArrowheads="1"/>
              </p:cNvSpPr>
              <p:nvPr/>
            </p:nvSpPr>
            <p:spPr bwMode="auto">
              <a:xfrm>
                <a:off x="1315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0" name="Rectangle 437"/>
              <p:cNvSpPr>
                <a:spLocks noChangeAspect="1" noChangeArrowheads="1"/>
              </p:cNvSpPr>
              <p:nvPr/>
            </p:nvSpPr>
            <p:spPr bwMode="auto">
              <a:xfrm>
                <a:off x="1466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1" name="Rectangle 438"/>
              <p:cNvSpPr>
                <a:spLocks noChangeAspect="1" noChangeArrowheads="1"/>
              </p:cNvSpPr>
              <p:nvPr/>
            </p:nvSpPr>
            <p:spPr bwMode="auto">
              <a:xfrm>
                <a:off x="1618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2" name="Rectangle 439"/>
              <p:cNvSpPr>
                <a:spLocks noChangeAspect="1" noChangeArrowheads="1"/>
              </p:cNvSpPr>
              <p:nvPr/>
            </p:nvSpPr>
            <p:spPr bwMode="auto">
              <a:xfrm>
                <a:off x="1315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3" name="Rectangle 440"/>
              <p:cNvSpPr>
                <a:spLocks noChangeAspect="1" noChangeArrowheads="1"/>
              </p:cNvSpPr>
              <p:nvPr/>
            </p:nvSpPr>
            <p:spPr bwMode="auto">
              <a:xfrm>
                <a:off x="1466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5" name="Rectangle 443"/>
              <p:cNvSpPr>
                <a:spLocks noChangeAspect="1" noChangeArrowheads="1"/>
              </p:cNvSpPr>
              <p:nvPr/>
            </p:nvSpPr>
            <p:spPr bwMode="auto">
              <a:xfrm>
                <a:off x="1016" y="3394"/>
                <a:ext cx="147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6" name="Rectangle 444"/>
              <p:cNvSpPr>
                <a:spLocks noChangeAspect="1" noChangeArrowheads="1"/>
              </p:cNvSpPr>
              <p:nvPr/>
            </p:nvSpPr>
            <p:spPr bwMode="auto">
              <a:xfrm>
                <a:off x="1618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1" name="Rectangle 443"/>
            <p:cNvSpPr>
              <a:spLocks noChangeAspect="1" noChangeArrowheads="1"/>
            </p:cNvSpPr>
            <p:nvPr/>
          </p:nvSpPr>
          <p:spPr bwMode="auto">
            <a:xfrm>
              <a:off x="4162424" y="4190206"/>
              <a:ext cx="233363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Rectangle 443"/>
            <p:cNvSpPr>
              <a:spLocks noChangeAspect="1" noChangeArrowheads="1"/>
            </p:cNvSpPr>
            <p:nvPr/>
          </p:nvSpPr>
          <p:spPr bwMode="auto">
            <a:xfrm>
              <a:off x="4399913" y="4190841"/>
              <a:ext cx="233363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Rectangle 443"/>
            <p:cNvSpPr>
              <a:spLocks noChangeAspect="1" noChangeArrowheads="1"/>
            </p:cNvSpPr>
            <p:nvPr/>
          </p:nvSpPr>
          <p:spPr bwMode="auto">
            <a:xfrm>
              <a:off x="4639469" y="4190206"/>
              <a:ext cx="233363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444"/>
            <p:cNvSpPr>
              <a:spLocks noChangeAspect="1" noChangeArrowheads="1"/>
            </p:cNvSpPr>
            <p:nvPr/>
          </p:nvSpPr>
          <p:spPr bwMode="auto">
            <a:xfrm>
              <a:off x="4881086" y="3947318"/>
              <a:ext cx="242888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431"/>
            <p:cNvSpPr>
              <a:spLocks noChangeAspect="1" noChangeArrowheads="1"/>
            </p:cNvSpPr>
            <p:nvPr/>
          </p:nvSpPr>
          <p:spPr bwMode="auto">
            <a:xfrm>
              <a:off x="4157123" y="3957698"/>
              <a:ext cx="242888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731556" y="2997200"/>
            <a:ext cx="1443640" cy="1441451"/>
            <a:chOff x="6731556" y="2997200"/>
            <a:chExt cx="1443640" cy="1441451"/>
          </a:xfrm>
        </p:grpSpPr>
        <p:grpSp>
          <p:nvGrpSpPr>
            <p:cNvPr id="10" name="Group 445"/>
            <p:cNvGrpSpPr>
              <a:grpSpLocks noChangeAspect="1"/>
            </p:cNvGrpSpPr>
            <p:nvPr/>
          </p:nvGrpSpPr>
          <p:grpSpPr bwMode="auto">
            <a:xfrm>
              <a:off x="6732588" y="2997200"/>
              <a:ext cx="1439862" cy="1439863"/>
              <a:chOff x="864" y="2640"/>
              <a:chExt cx="907" cy="907"/>
            </a:xfrm>
          </p:grpSpPr>
          <p:sp>
            <p:nvSpPr>
              <p:cNvPr id="35849" name="Rectangle 447"/>
              <p:cNvSpPr>
                <a:spLocks noChangeAspect="1" noChangeArrowheads="1"/>
              </p:cNvSpPr>
              <p:nvPr/>
            </p:nvSpPr>
            <p:spPr bwMode="auto">
              <a:xfrm>
                <a:off x="101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0" name="Rectangle 448"/>
              <p:cNvSpPr>
                <a:spLocks noChangeAspect="1" noChangeArrowheads="1"/>
              </p:cNvSpPr>
              <p:nvPr/>
            </p:nvSpPr>
            <p:spPr bwMode="auto">
              <a:xfrm>
                <a:off x="1167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1" name="Rectangle 449"/>
              <p:cNvSpPr>
                <a:spLocks noChangeAspect="1" noChangeArrowheads="1"/>
              </p:cNvSpPr>
              <p:nvPr/>
            </p:nvSpPr>
            <p:spPr bwMode="auto">
              <a:xfrm>
                <a:off x="864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2" name="Rectangle 450"/>
              <p:cNvSpPr>
                <a:spLocks noChangeAspect="1" noChangeArrowheads="1"/>
              </p:cNvSpPr>
              <p:nvPr/>
            </p:nvSpPr>
            <p:spPr bwMode="auto">
              <a:xfrm>
                <a:off x="101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3" name="Rectangle 451"/>
              <p:cNvSpPr>
                <a:spLocks noChangeAspect="1" noChangeArrowheads="1"/>
              </p:cNvSpPr>
              <p:nvPr/>
            </p:nvSpPr>
            <p:spPr bwMode="auto">
              <a:xfrm>
                <a:off x="1167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4" name="Rectangle 452"/>
              <p:cNvSpPr>
                <a:spLocks noChangeAspect="1" noChangeArrowheads="1"/>
              </p:cNvSpPr>
              <p:nvPr/>
            </p:nvSpPr>
            <p:spPr bwMode="auto">
              <a:xfrm>
                <a:off x="864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5" name="Rectangle 453"/>
              <p:cNvSpPr>
                <a:spLocks noChangeAspect="1" noChangeArrowheads="1"/>
              </p:cNvSpPr>
              <p:nvPr/>
            </p:nvSpPr>
            <p:spPr bwMode="auto">
              <a:xfrm>
                <a:off x="101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Rectangle 454"/>
              <p:cNvSpPr>
                <a:spLocks noChangeAspect="1" noChangeArrowheads="1"/>
              </p:cNvSpPr>
              <p:nvPr/>
            </p:nvSpPr>
            <p:spPr bwMode="auto">
              <a:xfrm>
                <a:off x="1167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Rectangle 455"/>
              <p:cNvSpPr>
                <a:spLocks noChangeAspect="1" noChangeArrowheads="1"/>
              </p:cNvSpPr>
              <p:nvPr/>
            </p:nvSpPr>
            <p:spPr bwMode="auto">
              <a:xfrm>
                <a:off x="1315" y="2640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8" name="Rectangle 456"/>
              <p:cNvSpPr>
                <a:spLocks noChangeAspect="1" noChangeArrowheads="1"/>
              </p:cNvSpPr>
              <p:nvPr/>
            </p:nvSpPr>
            <p:spPr bwMode="auto">
              <a:xfrm>
                <a:off x="146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9" name="Rectangle 457"/>
              <p:cNvSpPr>
                <a:spLocks noChangeAspect="1" noChangeArrowheads="1"/>
              </p:cNvSpPr>
              <p:nvPr/>
            </p:nvSpPr>
            <p:spPr bwMode="auto">
              <a:xfrm>
                <a:off x="1618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0" name="Rectangle 458"/>
              <p:cNvSpPr>
                <a:spLocks noChangeAspect="1" noChangeArrowheads="1"/>
              </p:cNvSpPr>
              <p:nvPr/>
            </p:nvSpPr>
            <p:spPr bwMode="auto">
              <a:xfrm>
                <a:off x="1315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1" name="Rectangle 459"/>
              <p:cNvSpPr>
                <a:spLocks noChangeAspect="1" noChangeArrowheads="1"/>
              </p:cNvSpPr>
              <p:nvPr/>
            </p:nvSpPr>
            <p:spPr bwMode="auto">
              <a:xfrm>
                <a:off x="146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2" name="Rectangle 460"/>
              <p:cNvSpPr>
                <a:spLocks noChangeAspect="1" noChangeArrowheads="1"/>
              </p:cNvSpPr>
              <p:nvPr/>
            </p:nvSpPr>
            <p:spPr bwMode="auto">
              <a:xfrm>
                <a:off x="1618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3" name="Rectangle 461"/>
              <p:cNvSpPr>
                <a:spLocks noChangeAspect="1" noChangeArrowheads="1"/>
              </p:cNvSpPr>
              <p:nvPr/>
            </p:nvSpPr>
            <p:spPr bwMode="auto">
              <a:xfrm>
                <a:off x="1315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4" name="Rectangle 462"/>
              <p:cNvSpPr>
                <a:spLocks noChangeAspect="1" noChangeArrowheads="1"/>
              </p:cNvSpPr>
              <p:nvPr/>
            </p:nvSpPr>
            <p:spPr bwMode="auto">
              <a:xfrm>
                <a:off x="146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5" name="Rectangle 463"/>
              <p:cNvSpPr>
                <a:spLocks noChangeAspect="1" noChangeArrowheads="1"/>
              </p:cNvSpPr>
              <p:nvPr/>
            </p:nvSpPr>
            <p:spPr bwMode="auto">
              <a:xfrm>
                <a:off x="1618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7" name="Rectangle 465"/>
              <p:cNvSpPr>
                <a:spLocks noChangeAspect="1" noChangeArrowheads="1"/>
              </p:cNvSpPr>
              <p:nvPr/>
            </p:nvSpPr>
            <p:spPr bwMode="auto">
              <a:xfrm>
                <a:off x="866" y="2643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0" name="Rectangle 468"/>
              <p:cNvSpPr>
                <a:spLocks noChangeAspect="1" noChangeArrowheads="1"/>
              </p:cNvSpPr>
              <p:nvPr/>
            </p:nvSpPr>
            <p:spPr bwMode="auto">
              <a:xfrm>
                <a:off x="1016" y="3242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1" name="Rectangle 469"/>
              <p:cNvSpPr>
                <a:spLocks noChangeAspect="1" noChangeArrowheads="1"/>
              </p:cNvSpPr>
              <p:nvPr/>
            </p:nvSpPr>
            <p:spPr bwMode="auto">
              <a:xfrm>
                <a:off x="1167" y="3242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2" name="Rectangle 470"/>
              <p:cNvSpPr>
                <a:spLocks noChangeAspect="1" noChangeArrowheads="1"/>
              </p:cNvSpPr>
              <p:nvPr/>
            </p:nvSpPr>
            <p:spPr bwMode="auto">
              <a:xfrm>
                <a:off x="864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5" name="Rectangle 473"/>
              <p:cNvSpPr>
                <a:spLocks noChangeAspect="1" noChangeArrowheads="1"/>
              </p:cNvSpPr>
              <p:nvPr/>
            </p:nvSpPr>
            <p:spPr bwMode="auto">
              <a:xfrm>
                <a:off x="1315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7" name="Rectangle 475"/>
              <p:cNvSpPr>
                <a:spLocks noChangeAspect="1" noChangeArrowheads="1"/>
              </p:cNvSpPr>
              <p:nvPr/>
            </p:nvSpPr>
            <p:spPr bwMode="auto">
              <a:xfrm>
                <a:off x="1618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9" name="Rectangle 477"/>
              <p:cNvSpPr>
                <a:spLocks noChangeAspect="1" noChangeArrowheads="1"/>
              </p:cNvSpPr>
              <p:nvPr/>
            </p:nvSpPr>
            <p:spPr bwMode="auto">
              <a:xfrm>
                <a:off x="1466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2" name="Rectangle 480"/>
              <p:cNvSpPr>
                <a:spLocks noChangeAspect="1" noChangeArrowheads="1"/>
              </p:cNvSpPr>
              <p:nvPr/>
            </p:nvSpPr>
            <p:spPr bwMode="auto">
              <a:xfrm>
                <a:off x="1466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3" name="Rectangle 481"/>
              <p:cNvSpPr>
                <a:spLocks noChangeAspect="1" noChangeArrowheads="1"/>
              </p:cNvSpPr>
              <p:nvPr/>
            </p:nvSpPr>
            <p:spPr bwMode="auto">
              <a:xfrm>
                <a:off x="1618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" name="Rectangle 467"/>
            <p:cNvSpPr>
              <a:spLocks noChangeAspect="1" noChangeArrowheads="1"/>
            </p:cNvSpPr>
            <p:nvPr/>
          </p:nvSpPr>
          <p:spPr bwMode="auto">
            <a:xfrm>
              <a:off x="6735286" y="3721100"/>
              <a:ext cx="242887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468"/>
            <p:cNvSpPr>
              <a:spLocks noChangeAspect="1" noChangeArrowheads="1"/>
            </p:cNvSpPr>
            <p:nvPr/>
          </p:nvSpPr>
          <p:spPr bwMode="auto">
            <a:xfrm>
              <a:off x="6986809" y="3726497"/>
              <a:ext cx="242887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469"/>
            <p:cNvSpPr>
              <a:spLocks noChangeAspect="1" noChangeArrowheads="1"/>
            </p:cNvSpPr>
            <p:nvPr/>
          </p:nvSpPr>
          <p:spPr bwMode="auto">
            <a:xfrm>
              <a:off x="7219124" y="3713163"/>
              <a:ext cx="242887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Rectangle 480"/>
            <p:cNvSpPr>
              <a:spLocks noChangeAspect="1" noChangeArrowheads="1"/>
            </p:cNvSpPr>
            <p:nvPr/>
          </p:nvSpPr>
          <p:spPr bwMode="auto">
            <a:xfrm>
              <a:off x="6731556" y="3943542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Rectangle 480"/>
            <p:cNvSpPr>
              <a:spLocks noChangeAspect="1" noChangeArrowheads="1"/>
            </p:cNvSpPr>
            <p:nvPr/>
          </p:nvSpPr>
          <p:spPr bwMode="auto">
            <a:xfrm>
              <a:off x="6969633" y="4189542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Rectangle 480"/>
            <p:cNvSpPr>
              <a:spLocks noChangeAspect="1" noChangeArrowheads="1"/>
            </p:cNvSpPr>
            <p:nvPr/>
          </p:nvSpPr>
          <p:spPr bwMode="auto">
            <a:xfrm>
              <a:off x="7223286" y="4195763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Rectangle 480"/>
            <p:cNvSpPr>
              <a:spLocks noChangeAspect="1" noChangeArrowheads="1"/>
            </p:cNvSpPr>
            <p:nvPr/>
          </p:nvSpPr>
          <p:spPr bwMode="auto">
            <a:xfrm>
              <a:off x="7466433" y="4190206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480"/>
            <p:cNvSpPr>
              <a:spLocks noChangeAspect="1" noChangeArrowheads="1"/>
            </p:cNvSpPr>
            <p:nvPr/>
          </p:nvSpPr>
          <p:spPr bwMode="auto">
            <a:xfrm>
              <a:off x="7932309" y="3956051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开运算应用示例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684213" y="4724400"/>
            <a:ext cx="7559675" cy="423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0" hangingPunct="0"/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原图         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开运算结果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(c) </a:t>
            </a:r>
            <a:r>
              <a:rPr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腐蚀运算结果</a:t>
            </a:r>
            <a:endParaRPr lang="zh-CN" altLang="en-US" sz="2400" b="1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9"/>
          <p:cNvGrpSpPr>
            <a:grpSpLocks noChangeAspect="1"/>
          </p:cNvGrpSpPr>
          <p:nvPr/>
        </p:nvGrpSpPr>
        <p:grpSpPr bwMode="auto">
          <a:xfrm>
            <a:off x="6011863" y="2492375"/>
            <a:ext cx="2159000" cy="2159000"/>
            <a:chOff x="3120" y="1296"/>
            <a:chExt cx="2267" cy="2267"/>
          </a:xfrm>
        </p:grpSpPr>
        <p:grpSp>
          <p:nvGrpSpPr>
            <p:cNvPr id="3" name="Group 20"/>
            <p:cNvGrpSpPr>
              <a:grpSpLocks noChangeAspect="1"/>
            </p:cNvGrpSpPr>
            <p:nvPr/>
          </p:nvGrpSpPr>
          <p:grpSpPr bwMode="auto">
            <a:xfrm>
              <a:off x="3120" y="1296"/>
              <a:ext cx="2267" cy="2267"/>
              <a:chOff x="2880" y="1248"/>
              <a:chExt cx="2267" cy="2267"/>
            </a:xfrm>
          </p:grpSpPr>
          <p:grpSp>
            <p:nvGrpSpPr>
              <p:cNvPr id="4" name="Group 21"/>
              <p:cNvGrpSpPr>
                <a:grpSpLocks noChangeAspect="1"/>
              </p:cNvGrpSpPr>
              <p:nvPr/>
            </p:nvGrpSpPr>
            <p:grpSpPr bwMode="auto">
              <a:xfrm>
                <a:off x="2880" y="1248"/>
                <a:ext cx="2267" cy="2267"/>
                <a:chOff x="2880" y="1248"/>
                <a:chExt cx="2267" cy="2267"/>
              </a:xfrm>
            </p:grpSpPr>
            <p:pic>
              <p:nvPicPr>
                <p:cNvPr id="47131" name="Picture 22" descr="33fs2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>
                  <a:off x="2880" y="1248"/>
                  <a:ext cx="2267" cy="226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47132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3024" y="2352"/>
                  <a:ext cx="240" cy="336"/>
                </a:xfrm>
                <a:prstGeom prst="ellipse">
                  <a:avLst/>
                </a:prstGeom>
                <a:noFill/>
                <a:ln w="28575">
                  <a:solidFill>
                    <a:srgbClr val="FF0066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30" name="Oval 24"/>
              <p:cNvSpPr>
                <a:spLocks noChangeAspect="1" noChangeArrowheads="1"/>
              </p:cNvSpPr>
              <p:nvPr/>
            </p:nvSpPr>
            <p:spPr bwMode="auto">
              <a:xfrm>
                <a:off x="3216" y="3216"/>
                <a:ext cx="384" cy="240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27" name="Oval 25"/>
            <p:cNvSpPr>
              <a:spLocks noChangeAspect="1" noChangeArrowheads="1"/>
            </p:cNvSpPr>
            <p:nvPr/>
          </p:nvSpPr>
          <p:spPr bwMode="auto">
            <a:xfrm rot="1250399">
              <a:off x="5103" y="1329"/>
              <a:ext cx="192" cy="336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Rectangle 26"/>
            <p:cNvSpPr>
              <a:spLocks noChangeAspect="1" noChangeArrowheads="1"/>
            </p:cNvSpPr>
            <p:nvPr/>
          </p:nvSpPr>
          <p:spPr bwMode="auto">
            <a:xfrm>
              <a:off x="4833" y="1314"/>
              <a:ext cx="336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2"/>
          <p:cNvGrpSpPr>
            <a:grpSpLocks noChangeAspect="1"/>
          </p:cNvGrpSpPr>
          <p:nvPr/>
        </p:nvGrpSpPr>
        <p:grpSpPr bwMode="auto">
          <a:xfrm>
            <a:off x="3348038" y="2492375"/>
            <a:ext cx="2173287" cy="2159000"/>
            <a:chOff x="1883" y="1205"/>
            <a:chExt cx="1827" cy="1815"/>
          </a:xfrm>
        </p:grpSpPr>
        <p:grpSp>
          <p:nvGrpSpPr>
            <p:cNvPr id="6" name="Group 28"/>
            <p:cNvGrpSpPr>
              <a:grpSpLocks noChangeAspect="1"/>
            </p:cNvGrpSpPr>
            <p:nvPr/>
          </p:nvGrpSpPr>
          <p:grpSpPr bwMode="auto">
            <a:xfrm>
              <a:off x="1883" y="1205"/>
              <a:ext cx="1827" cy="1815"/>
              <a:chOff x="1883" y="1205"/>
              <a:chExt cx="1827" cy="1815"/>
            </a:xfrm>
          </p:grpSpPr>
          <p:grpSp>
            <p:nvGrpSpPr>
              <p:cNvPr id="7" name="Group 18"/>
              <p:cNvGrpSpPr>
                <a:grpSpLocks noChangeAspect="1"/>
              </p:cNvGrpSpPr>
              <p:nvPr/>
            </p:nvGrpSpPr>
            <p:grpSpPr bwMode="auto">
              <a:xfrm>
                <a:off x="1883" y="1205"/>
                <a:ext cx="1827" cy="1815"/>
                <a:chOff x="2517" y="1920"/>
                <a:chExt cx="913" cy="907"/>
              </a:xfrm>
            </p:grpSpPr>
            <p:pic>
              <p:nvPicPr>
                <p:cNvPr id="47122" name="Picture 6" descr="33open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9" y="1920"/>
                  <a:ext cx="907" cy="90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47123" name="Oval 1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517" y="1920"/>
                  <a:ext cx="134" cy="151"/>
                </a:xfrm>
                <a:prstGeom prst="ellips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24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296" y="1926"/>
                  <a:ext cx="134" cy="151"/>
                </a:xfrm>
                <a:prstGeom prst="ellips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2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666" y="2665"/>
                  <a:ext cx="133" cy="151"/>
                </a:xfrm>
                <a:prstGeom prst="ellips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121" name="Line 27"/>
              <p:cNvSpPr>
                <a:spLocks noChangeAspect="1" noChangeShapeType="1"/>
              </p:cNvSpPr>
              <p:nvPr/>
            </p:nvSpPr>
            <p:spPr bwMode="auto">
              <a:xfrm>
                <a:off x="2064" y="2213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19" name="Oval 29"/>
            <p:cNvSpPr>
              <a:spLocks noChangeAspect="1" noChangeArrowheads="1"/>
            </p:cNvSpPr>
            <p:nvPr/>
          </p:nvSpPr>
          <p:spPr bwMode="auto">
            <a:xfrm>
              <a:off x="2016" y="2094"/>
              <a:ext cx="192" cy="288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1"/>
          <p:cNvGrpSpPr>
            <a:grpSpLocks noChangeAspect="1"/>
          </p:cNvGrpSpPr>
          <p:nvPr/>
        </p:nvGrpSpPr>
        <p:grpSpPr bwMode="auto">
          <a:xfrm>
            <a:off x="611188" y="2492375"/>
            <a:ext cx="2159000" cy="2159000"/>
            <a:chOff x="36" y="1200"/>
            <a:chExt cx="1814" cy="1814"/>
          </a:xfrm>
        </p:grpSpPr>
        <p:grpSp>
          <p:nvGrpSpPr>
            <p:cNvPr id="9" name="Group 17"/>
            <p:cNvGrpSpPr>
              <a:grpSpLocks noChangeAspect="1"/>
            </p:cNvGrpSpPr>
            <p:nvPr/>
          </p:nvGrpSpPr>
          <p:grpSpPr bwMode="auto">
            <a:xfrm>
              <a:off x="36" y="1200"/>
              <a:ext cx="1814" cy="1814"/>
              <a:chOff x="1536" y="1920"/>
              <a:chExt cx="906" cy="906"/>
            </a:xfrm>
          </p:grpSpPr>
          <p:pic>
            <p:nvPicPr>
              <p:cNvPr id="47114" name="Picture 7" descr="33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36" y="1920"/>
                <a:ext cx="906" cy="90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pic>
          <p:sp>
            <p:nvSpPr>
              <p:cNvPr id="47115" name="Oval 10"/>
              <p:cNvSpPr>
                <a:spLocks noChangeAspect="1" noChangeArrowheads="1"/>
              </p:cNvSpPr>
              <p:nvPr/>
            </p:nvSpPr>
            <p:spPr bwMode="auto">
              <a:xfrm>
                <a:off x="1552" y="1939"/>
                <a:ext cx="134" cy="133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6" name="Oval 12"/>
              <p:cNvSpPr>
                <a:spLocks noChangeAspect="1" noChangeArrowheads="1"/>
              </p:cNvSpPr>
              <p:nvPr/>
            </p:nvSpPr>
            <p:spPr bwMode="auto">
              <a:xfrm>
                <a:off x="2304" y="1932"/>
                <a:ext cx="133" cy="151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7" name="Oval 14"/>
              <p:cNvSpPr>
                <a:spLocks noChangeAspect="1" noChangeArrowheads="1"/>
              </p:cNvSpPr>
              <p:nvPr/>
            </p:nvSpPr>
            <p:spPr bwMode="auto">
              <a:xfrm>
                <a:off x="1684" y="2670"/>
                <a:ext cx="134" cy="151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13" name="Oval 30"/>
            <p:cNvSpPr>
              <a:spLocks noChangeAspect="1" noChangeArrowheads="1"/>
            </p:cNvSpPr>
            <p:nvPr/>
          </p:nvSpPr>
          <p:spPr bwMode="auto">
            <a:xfrm>
              <a:off x="164" y="2084"/>
              <a:ext cx="192" cy="288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6850062" cy="8794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运算：算法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6388" cy="326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闭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运算是对原图先进行膨胀处理，后再进行腐蚀的处理。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闭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运算可以在合并断裂目标物的同时，基本保持原目标物的大小。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5589" y="671823"/>
            <a:ext cx="6489700" cy="8794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闭运算 </a:t>
            </a:r>
            <a:r>
              <a:rPr lang="en-US" altLang="zh-CN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运算示例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94"/>
          <p:cNvGrpSpPr>
            <a:grpSpLocks noChangeAspect="1"/>
          </p:cNvGrpSpPr>
          <p:nvPr/>
        </p:nvGrpSpPr>
        <p:grpSpPr bwMode="auto">
          <a:xfrm>
            <a:off x="871832" y="2713175"/>
            <a:ext cx="1439862" cy="1439862"/>
            <a:chOff x="864" y="2640"/>
            <a:chExt cx="907" cy="907"/>
          </a:xfrm>
        </p:grpSpPr>
        <p:sp>
          <p:nvSpPr>
            <p:cNvPr id="37987" name="Rectangle 195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8" name="Rectangle 196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9" name="Rectangle 197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0" name="Rectangle 198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1" name="Rectangle 199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" name="Rectangle 200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" name="Rectangle 201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4" name="Rectangle 202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5" name="Rectangle 203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6" name="Rectangle 204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7" name="Rectangle 205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8" name="Rectangle 206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9" name="Rectangle 207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0" name="Rectangle 208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1" name="Rectangle 209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2" name="Rectangle 210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3" name="Rectangle 211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4" name="Rectangle 212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5" name="Rectangle 213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6" name="Rectangle 214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7" name="Rectangle 215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8" name="Rectangle 216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9" name="Rectangle 217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0" name="Rectangle 218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1" name="Rectangle 219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2" name="Rectangle 220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3" name="Rectangle 221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4" name="Rectangle 222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5" name="Rectangle 223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6" name="Rectangle 224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7" name="Rectangle 225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8" name="Rectangle 226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9" name="Rectangle 227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20" name="Rectangle 228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21" name="Rectangle 229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22" name="Rectangle 230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32"/>
          <p:cNvGrpSpPr/>
          <p:nvPr/>
        </p:nvGrpSpPr>
        <p:grpSpPr bwMode="auto">
          <a:xfrm>
            <a:off x="2586332" y="2857637"/>
            <a:ext cx="762000" cy="1281113"/>
            <a:chOff x="1524" y="2544"/>
            <a:chExt cx="480" cy="807"/>
          </a:xfrm>
        </p:grpSpPr>
        <p:sp>
          <p:nvSpPr>
            <p:cNvPr id="37978" name="AutoShape 233"/>
            <p:cNvSpPr>
              <a:spLocks noChangeArrowheads="1"/>
            </p:cNvSpPr>
            <p:nvPr/>
          </p:nvSpPr>
          <p:spPr bwMode="auto">
            <a:xfrm>
              <a:off x="1584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34"/>
            <p:cNvGrpSpPr/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5" name="Group 235"/>
              <p:cNvGrpSpPr/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7983" name="Rectangle 23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4" name="Rectangle 237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5" name="Rectangle 23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6" name="Rectangle 23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82" name="Oval 240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80" name="Text Box 241"/>
            <p:cNvSpPr txBox="1">
              <a:spLocks noChangeArrowheads="1"/>
            </p:cNvSpPr>
            <p:nvPr/>
          </p:nvSpPr>
          <p:spPr bwMode="auto">
            <a:xfrm>
              <a:off x="1524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膨胀</a:t>
              </a:r>
              <a:endParaRPr kumimoji="1"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6" name="Group 242"/>
          <p:cNvGrpSpPr>
            <a:grpSpLocks noChangeAspect="1"/>
          </p:cNvGrpSpPr>
          <p:nvPr/>
        </p:nvGrpSpPr>
        <p:grpSpPr bwMode="auto">
          <a:xfrm>
            <a:off x="3680119" y="2713175"/>
            <a:ext cx="1439863" cy="1439862"/>
            <a:chOff x="864" y="2640"/>
            <a:chExt cx="907" cy="907"/>
          </a:xfrm>
        </p:grpSpPr>
        <p:sp>
          <p:nvSpPr>
            <p:cNvPr id="37942" name="Rectangle 24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Rectangle 24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Rectangle 24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Rectangle 24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6" name="Rectangle 24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7" name="Rectangle 24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8" name="Rectangle 24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9" name="Rectangle 25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0" name="Rectangle 25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1" name="Rectangle 25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2" name="Rectangle 25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3" name="Rectangle 25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4" name="Rectangle 25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5" name="Rectangle 25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6" name="Rectangle 25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7" name="Rectangle 25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8" name="Rectangle 25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9" name="Rectangle 26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0" name="Rectangle 26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1" name="Rectangle 26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2" name="Rectangle 26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3" name="Rectangle 26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4" name="Rectangle 26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5" name="Rectangle 26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6" name="Rectangle 26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7" name="Rectangle 26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8" name="Rectangle 26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9" name="Rectangle 27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0" name="Rectangle 27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1" name="Rectangle 27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2" name="Rectangle 27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3" name="Rectangle 27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4" name="Rectangle 27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5" name="Rectangle 27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6" name="Rectangle 27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7" name="Rectangle 27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79"/>
          <p:cNvGrpSpPr/>
          <p:nvPr/>
        </p:nvGrpSpPr>
        <p:grpSpPr bwMode="auto">
          <a:xfrm>
            <a:off x="5527969" y="2857637"/>
            <a:ext cx="762000" cy="1281113"/>
            <a:chOff x="1518" y="2544"/>
            <a:chExt cx="480" cy="807"/>
          </a:xfrm>
        </p:grpSpPr>
        <p:sp>
          <p:nvSpPr>
            <p:cNvPr id="37933" name="AutoShape 280"/>
            <p:cNvSpPr>
              <a:spLocks noChangeArrowheads="1"/>
            </p:cNvSpPr>
            <p:nvPr/>
          </p:nvSpPr>
          <p:spPr bwMode="auto">
            <a:xfrm>
              <a:off x="1584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281"/>
            <p:cNvGrpSpPr/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9" name="Group 282"/>
              <p:cNvGrpSpPr/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7938" name="Rectangle 283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39" name="Rectangle 284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40" name="Rectangle 285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41" name="Rectangle 286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37" name="Oval 287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35" name="Text Box 288"/>
            <p:cNvSpPr txBox="1">
              <a:spLocks noChangeArrowheads="1"/>
            </p:cNvSpPr>
            <p:nvPr/>
          </p:nvSpPr>
          <p:spPr bwMode="auto">
            <a:xfrm>
              <a:off x="1518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腐蚀</a:t>
              </a:r>
              <a:endParaRPr kumimoji="1"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Group 289"/>
          <p:cNvGrpSpPr>
            <a:grpSpLocks noChangeAspect="1"/>
          </p:cNvGrpSpPr>
          <p:nvPr/>
        </p:nvGrpSpPr>
        <p:grpSpPr bwMode="auto">
          <a:xfrm>
            <a:off x="6705894" y="2784612"/>
            <a:ext cx="1439863" cy="1439863"/>
            <a:chOff x="864" y="2640"/>
            <a:chExt cx="907" cy="907"/>
          </a:xfrm>
        </p:grpSpPr>
        <p:sp>
          <p:nvSpPr>
            <p:cNvPr id="37897" name="Rectangle 290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Rectangle 291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Rectangle 292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Rectangle 293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Rectangle 294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Rectangle 295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Rectangle 296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Rectangle 297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Rectangle 298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Rectangle 299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Rectangle 300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Rectangle 301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Rectangle 302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Rectangle 303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Rectangle 304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Rectangle 305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Rectangle 306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Rectangle 307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Rectangle 308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Rectangle 309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Rectangle 310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Rectangle 311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Rectangle 312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Rectangle 313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Rectangle 314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Rectangle 317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Rectangle 318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Rectangle 319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Rectangle 320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Rectangle 321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Rectangle 322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1" name="Rectangle 324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2" name="Rectangle 325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37328" y="5184743"/>
            <a:ext cx="8380429" cy="87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本例未能将分裂成两个连通域的目标合并，怎么办？</a:t>
            </a:r>
            <a:endParaRPr kumimoji="1" lang="zh-CN" altLang="en-US" sz="2800" b="1" dirty="0" smtClean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36" name="Rectangle 324"/>
          <p:cNvSpPr>
            <a:spLocks noChangeAspect="1" noChangeArrowheads="1"/>
          </p:cNvSpPr>
          <p:nvPr/>
        </p:nvSpPr>
        <p:spPr bwMode="auto">
          <a:xfrm>
            <a:off x="6946703" y="3983158"/>
            <a:ext cx="242888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Rectangle 324"/>
          <p:cNvSpPr>
            <a:spLocks noChangeAspect="1" noChangeArrowheads="1"/>
          </p:cNvSpPr>
          <p:nvPr/>
        </p:nvSpPr>
        <p:spPr bwMode="auto">
          <a:xfrm>
            <a:off x="7182373" y="3983159"/>
            <a:ext cx="242888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Rectangle 324"/>
          <p:cNvSpPr>
            <a:spLocks noChangeAspect="1" noChangeArrowheads="1"/>
          </p:cNvSpPr>
          <p:nvPr/>
        </p:nvSpPr>
        <p:spPr bwMode="auto">
          <a:xfrm>
            <a:off x="7408616" y="3973732"/>
            <a:ext cx="242888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324"/>
          <p:cNvSpPr>
            <a:spLocks noChangeAspect="1" noChangeArrowheads="1"/>
          </p:cNvSpPr>
          <p:nvPr/>
        </p:nvSpPr>
        <p:spPr bwMode="auto">
          <a:xfrm>
            <a:off x="7902463" y="3730429"/>
            <a:ext cx="242888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6624638" cy="9366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开、闭运算的变形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126" y="2195611"/>
            <a:ext cx="7920038" cy="38163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如果当按照常规的开运算不能分离粘连，或者是闭运算不能合并断裂：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对于开运算可以先进行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次腐蚀，再进行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次膨胀；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对于闭运算可以先进行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次膨胀，再进行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次腐蚀。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二值图像处理定义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贴标签算法　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382" y="2639944"/>
            <a:ext cx="4320955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7687" y="639567"/>
            <a:ext cx="4419665" cy="950912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变形闭运算的示例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85"/>
          <p:cNvGrpSpPr>
            <a:grpSpLocks noChangeAspect="1"/>
          </p:cNvGrpSpPr>
          <p:nvPr/>
        </p:nvGrpSpPr>
        <p:grpSpPr bwMode="auto">
          <a:xfrm>
            <a:off x="539750" y="2060575"/>
            <a:ext cx="1439863" cy="1439863"/>
            <a:chOff x="864" y="2640"/>
            <a:chExt cx="907" cy="907"/>
          </a:xfrm>
        </p:grpSpPr>
        <p:sp>
          <p:nvSpPr>
            <p:cNvPr id="40129" name="Rectangle 286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0" name="Rectangle 287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1" name="Rectangle 288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2" name="Rectangle 289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3" name="Rectangle 290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4" name="Rectangle 291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5" name="Rectangle 292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6" name="Rectangle 293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7" name="Rectangle 294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8" name="Rectangle 295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9" name="Rectangle 296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0" name="Rectangle 297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1" name="Rectangle 298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2" name="Rectangle 299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3" name="Rectangle 300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4" name="Rectangle 301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5" name="Rectangle 302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6" name="Rectangle 303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7" name="Rectangle 304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8" name="Rectangle 305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9" name="Rectangle 306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0" name="Rectangle 307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1" name="Rectangle 308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2" name="Rectangle 309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3" name="Rectangle 310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4" name="Rectangle 311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5" name="Rectangle 312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6" name="Rectangle 313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7" name="Rectangle 314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8" name="Rectangle 315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9" name="Rectangle 316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0" name="Rectangle 317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1" name="Rectangle 318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2" name="Rectangle 319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3" name="Rectangle 320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4" name="Rectangle 321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69"/>
          <p:cNvGrpSpPr/>
          <p:nvPr/>
        </p:nvGrpSpPr>
        <p:grpSpPr bwMode="auto">
          <a:xfrm>
            <a:off x="2124075" y="2205038"/>
            <a:ext cx="1008063" cy="1273175"/>
            <a:chOff x="1338" y="1389"/>
            <a:chExt cx="635" cy="802"/>
          </a:xfrm>
        </p:grpSpPr>
        <p:sp>
          <p:nvSpPr>
            <p:cNvPr id="40120" name="AutoShape 323"/>
            <p:cNvSpPr>
              <a:spLocks noChangeArrowheads="1"/>
            </p:cNvSpPr>
            <p:nvPr/>
          </p:nvSpPr>
          <p:spPr bwMode="auto">
            <a:xfrm>
              <a:off x="1519" y="1842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24"/>
            <p:cNvGrpSpPr/>
            <p:nvPr/>
          </p:nvGrpSpPr>
          <p:grpSpPr bwMode="auto">
            <a:xfrm>
              <a:off x="1519" y="1389"/>
              <a:ext cx="305" cy="305"/>
              <a:chOff x="1248" y="1584"/>
              <a:chExt cx="305" cy="305"/>
            </a:xfrm>
          </p:grpSpPr>
          <p:grpSp>
            <p:nvGrpSpPr>
              <p:cNvPr id="5" name="Group 325"/>
              <p:cNvGrpSpPr/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40125" name="Rectangle 32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126" name="Rectangle 327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127" name="Rectangle 32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128" name="Rectangle 32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124" name="Oval 330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122" name="Text Box 331"/>
            <p:cNvSpPr txBox="1">
              <a:spLocks noChangeArrowheads="1"/>
            </p:cNvSpPr>
            <p:nvPr/>
          </p:nvSpPr>
          <p:spPr bwMode="auto">
            <a:xfrm>
              <a:off x="1338" y="1979"/>
              <a:ext cx="63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华文细黑" panose="02010600040101010101" pitchFamily="2" charset="-122"/>
                </a:rPr>
                <a:t>一次膨胀</a:t>
              </a:r>
              <a:endParaRPr kumimoji="1" lang="zh-CN" altLang="en-US" sz="1600" b="1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6" name="Group 332"/>
          <p:cNvGrpSpPr>
            <a:grpSpLocks noChangeAspect="1"/>
          </p:cNvGrpSpPr>
          <p:nvPr/>
        </p:nvGrpSpPr>
        <p:grpSpPr bwMode="auto">
          <a:xfrm>
            <a:off x="3276600" y="2133600"/>
            <a:ext cx="1439863" cy="1439863"/>
            <a:chOff x="864" y="2640"/>
            <a:chExt cx="907" cy="907"/>
          </a:xfrm>
        </p:grpSpPr>
        <p:sp>
          <p:nvSpPr>
            <p:cNvPr id="40084" name="Rectangle 33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5" name="Rectangle 33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6" name="Rectangle 33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7" name="Rectangle 33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8" name="Rectangle 33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9" name="Rectangle 33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0" name="Rectangle 33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1" name="Rectangle 34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2" name="Rectangle 34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3" name="Rectangle 34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4" name="Rectangle 34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5" name="Rectangle 34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6" name="Rectangle 34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7" name="Rectangle 34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8" name="Rectangle 34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9" name="Rectangle 34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0" name="Rectangle 34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1" name="Rectangle 35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2" name="Rectangle 35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3" name="Rectangle 35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4" name="Rectangle 35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5" name="Rectangle 35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6" name="Rectangle 35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7" name="Rectangle 35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8" name="Rectangle 35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9" name="Rectangle 35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0" name="Rectangle 35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1" name="Rectangle 36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2" name="Rectangle 36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3" name="Rectangle 36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4" name="Rectangle 36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5" name="Rectangle 36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6" name="Rectangle 36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7" name="Rectangle 36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8" name="Rectangle 36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9" name="Rectangle 36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75" name="AutoShape 371"/>
          <p:cNvSpPr>
            <a:spLocks noChangeArrowheads="1"/>
          </p:cNvSpPr>
          <p:nvPr/>
        </p:nvSpPr>
        <p:spPr bwMode="auto">
          <a:xfrm>
            <a:off x="5291138" y="2924176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372"/>
          <p:cNvGrpSpPr/>
          <p:nvPr/>
        </p:nvGrpSpPr>
        <p:grpSpPr bwMode="auto">
          <a:xfrm>
            <a:off x="5291138" y="2205038"/>
            <a:ext cx="484188" cy="484188"/>
            <a:chOff x="1248" y="1584"/>
            <a:chExt cx="305" cy="305"/>
          </a:xfrm>
        </p:grpSpPr>
        <p:grpSp>
          <p:nvGrpSpPr>
            <p:cNvPr id="9" name="Group 373"/>
            <p:cNvGrpSpPr/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40080" name="Rectangle 374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81" name="Rectangle 375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82" name="Rectangle 376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83" name="Rectangle 377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079" name="Oval 378"/>
            <p:cNvSpPr>
              <a:spLocks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77" name="Text Box 379"/>
          <p:cNvSpPr txBox="1">
            <a:spLocks noChangeArrowheads="1"/>
          </p:cNvSpPr>
          <p:nvPr/>
        </p:nvSpPr>
        <p:spPr bwMode="auto">
          <a:xfrm>
            <a:off x="5003800" y="3141663"/>
            <a:ext cx="1008063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>
                <a:latin typeface="Times New Roman" panose="02020603050405020304" pitchFamily="18" charset="0"/>
                <a:ea typeface="华文细黑" panose="02010600040101010101" pitchFamily="2" charset="-122"/>
              </a:rPr>
              <a:t>二次膨胀</a:t>
            </a:r>
            <a:endParaRPr kumimoji="1" lang="zh-CN" altLang="en-US" sz="1600" b="1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pSp>
        <p:nvGrpSpPr>
          <p:cNvPr id="10" name="Group 380"/>
          <p:cNvGrpSpPr>
            <a:grpSpLocks noChangeAspect="1"/>
          </p:cNvGrpSpPr>
          <p:nvPr/>
        </p:nvGrpSpPr>
        <p:grpSpPr bwMode="auto">
          <a:xfrm>
            <a:off x="6588125" y="2133600"/>
            <a:ext cx="1439863" cy="1439863"/>
            <a:chOff x="864" y="2640"/>
            <a:chExt cx="907" cy="907"/>
          </a:xfrm>
        </p:grpSpPr>
        <p:sp>
          <p:nvSpPr>
            <p:cNvPr id="40039" name="Rectangle 381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" name="Rectangle 382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" name="Rectangle 383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2" name="Rectangle 384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" name="Rectangle 385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4" name="Rectangle 386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5" name="Rectangle 387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6" name="Rectangle 388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" name="Rectangle 389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" name="Rectangle 390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9" name="Rectangle 391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0" name="Rectangle 392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1" name="Rectangle 393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2" name="Rectangle 394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3" name="Rectangle 395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4" name="Rectangle 396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5" name="Rectangle 397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6" name="Rectangle 398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7" name="Rectangle 399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8" name="Rectangle 400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9" name="Rectangle 401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0" name="Rectangle 402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1" name="Rectangle 403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2" name="Rectangle 404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3" name="Rectangle 405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4" name="Rectangle 406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5" name="Rectangle 407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6" name="Rectangle 408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7" name="Rectangle 409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8" name="Rectangle 410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9" name="Rectangle 411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0" name="Rectangle 412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1" name="Rectangle 413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2" name="Rectangle 414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3" name="Rectangle 415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4" name="Rectangle 416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27"/>
          <p:cNvGrpSpPr/>
          <p:nvPr/>
        </p:nvGrpSpPr>
        <p:grpSpPr bwMode="auto">
          <a:xfrm>
            <a:off x="6443663" y="3860800"/>
            <a:ext cx="2001837" cy="484188"/>
            <a:chOff x="4059" y="2432"/>
            <a:chExt cx="1261" cy="305"/>
          </a:xfrm>
        </p:grpSpPr>
        <p:sp>
          <p:nvSpPr>
            <p:cNvPr id="40030" name="Text Box 60"/>
            <p:cNvSpPr txBox="1">
              <a:spLocks noChangeArrowheads="1"/>
            </p:cNvSpPr>
            <p:nvPr/>
          </p:nvSpPr>
          <p:spPr bwMode="auto">
            <a:xfrm>
              <a:off x="4649" y="2432"/>
              <a:ext cx="671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华文细黑" panose="02010600040101010101" pitchFamily="2" charset="-122"/>
                </a:rPr>
                <a:t>一次腐蚀</a:t>
              </a:r>
              <a:endParaRPr kumimoji="1" lang="zh-CN" altLang="en-US" sz="1600" b="1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  <p:sp>
          <p:nvSpPr>
            <p:cNvPr id="40031" name="AutoShape 271"/>
            <p:cNvSpPr>
              <a:spLocks noChangeArrowheads="1"/>
            </p:cNvSpPr>
            <p:nvPr/>
          </p:nvSpPr>
          <p:spPr bwMode="auto">
            <a:xfrm>
              <a:off x="4464" y="244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419"/>
            <p:cNvGrpSpPr/>
            <p:nvPr/>
          </p:nvGrpSpPr>
          <p:grpSpPr bwMode="auto">
            <a:xfrm>
              <a:off x="4059" y="2432"/>
              <a:ext cx="305" cy="305"/>
              <a:chOff x="1248" y="1584"/>
              <a:chExt cx="305" cy="305"/>
            </a:xfrm>
          </p:grpSpPr>
          <p:grpSp>
            <p:nvGrpSpPr>
              <p:cNvPr id="13" name="Group 420"/>
              <p:cNvGrpSpPr/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40035" name="Rectangle 42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6" name="Rectangle 422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7" name="Rectangle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8" name="Rectangle 424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034" name="Oval 425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428"/>
          <p:cNvGrpSpPr>
            <a:grpSpLocks noChangeAspect="1"/>
          </p:cNvGrpSpPr>
          <p:nvPr/>
        </p:nvGrpSpPr>
        <p:grpSpPr bwMode="auto">
          <a:xfrm>
            <a:off x="6516688" y="4508500"/>
            <a:ext cx="1439862" cy="1439863"/>
            <a:chOff x="864" y="2640"/>
            <a:chExt cx="907" cy="907"/>
          </a:xfrm>
        </p:grpSpPr>
        <p:sp>
          <p:nvSpPr>
            <p:cNvPr id="39994" name="Rectangle 429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5" name="Rectangle 430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6" name="Rectangle 431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7" name="Rectangle 432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Rectangle 433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Rectangle 434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0" name="Rectangle 435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Rectangle 436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2" name="Rectangle 437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3" name="Rectangle 438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4" name="Rectangle 439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5" name="Rectangle 440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6" name="Rectangle 441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7" name="Rectangle 442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8" name="Rectangle 443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9" name="Rectangle 444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0" name="Rectangle 445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1" name="Rectangle 446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2" name="Rectangle 447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3" name="Rectangle 448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4" name="Rectangle 449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5" name="Rectangle 450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6" name="Rectangle 451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7" name="Rectangle 452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8" name="Rectangle 453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1" name="Rectangle 456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2" name="Rectangle 457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3" name="Rectangle 458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5" name="Rectangle 460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8" name="Rectangle 463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9" name="Rectangle 464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75"/>
          <p:cNvGrpSpPr/>
          <p:nvPr/>
        </p:nvGrpSpPr>
        <p:grpSpPr bwMode="auto">
          <a:xfrm>
            <a:off x="4787900" y="4581525"/>
            <a:ext cx="1296988" cy="1398588"/>
            <a:chOff x="2789" y="2886"/>
            <a:chExt cx="817" cy="881"/>
          </a:xfrm>
        </p:grpSpPr>
        <p:sp>
          <p:nvSpPr>
            <p:cNvPr id="39985" name="Text Box 193"/>
            <p:cNvSpPr txBox="1">
              <a:spLocks noChangeArrowheads="1"/>
            </p:cNvSpPr>
            <p:nvPr/>
          </p:nvSpPr>
          <p:spPr bwMode="auto">
            <a:xfrm>
              <a:off x="2933" y="3555"/>
              <a:ext cx="673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华文细黑" panose="02010600040101010101" pitchFamily="2" charset="-122"/>
                </a:rPr>
                <a:t>二次腐蚀</a:t>
              </a:r>
              <a:endParaRPr kumimoji="1" lang="zh-CN" altLang="en-US" sz="1600" b="1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  <p:sp>
          <p:nvSpPr>
            <p:cNvPr id="39986" name="AutoShape 274"/>
            <p:cNvSpPr>
              <a:spLocks noChangeArrowheads="1"/>
            </p:cNvSpPr>
            <p:nvPr/>
          </p:nvSpPr>
          <p:spPr bwMode="auto">
            <a:xfrm>
              <a:off x="2789" y="3315"/>
              <a:ext cx="720" cy="144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468"/>
            <p:cNvGrpSpPr/>
            <p:nvPr/>
          </p:nvGrpSpPr>
          <p:grpSpPr bwMode="auto">
            <a:xfrm>
              <a:off x="3016" y="2886"/>
              <a:ext cx="305" cy="305"/>
              <a:chOff x="1248" y="1584"/>
              <a:chExt cx="305" cy="305"/>
            </a:xfrm>
          </p:grpSpPr>
          <p:grpSp>
            <p:nvGrpSpPr>
              <p:cNvPr id="17" name="Group 469"/>
              <p:cNvGrpSpPr/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9990" name="Rectangle 470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1" name="Rectangle 471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2" name="Rectangle 472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3" name="Rectangle 473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89" name="Oval 474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476"/>
          <p:cNvGrpSpPr>
            <a:grpSpLocks noChangeAspect="1"/>
          </p:cNvGrpSpPr>
          <p:nvPr/>
        </p:nvGrpSpPr>
        <p:grpSpPr bwMode="auto">
          <a:xfrm>
            <a:off x="3203575" y="4508500"/>
            <a:ext cx="1439863" cy="1439863"/>
            <a:chOff x="864" y="2640"/>
            <a:chExt cx="907" cy="907"/>
          </a:xfrm>
        </p:grpSpPr>
        <p:sp>
          <p:nvSpPr>
            <p:cNvPr id="39949" name="Rectangle 477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Rectangle 478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Rectangle 479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Rectangle 480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Rectangle 481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Rectangle 482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Rectangle 483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Rectangle 484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Rectangle 485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Rectangle 486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Rectangle 487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Rectangle 488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Rectangle 489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Rectangle 490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Rectangle 491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Rectangle 492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Rectangle 493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Rectangle 494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Rectangle 495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Rectangle 496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Rectangle 497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Rectangle 498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3" name="Rectangle 501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6" name="Rectangle 504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7" name="Rectangle 505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8" name="Rectangle 506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Rectangle 507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Rectangle 508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3" name="Rectangle 511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Rectangle 512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8" name="Rectangle 463"/>
          <p:cNvSpPr>
            <a:spLocks noChangeAspect="1" noChangeArrowheads="1"/>
          </p:cNvSpPr>
          <p:nvPr/>
        </p:nvSpPr>
        <p:spPr bwMode="auto">
          <a:xfrm>
            <a:off x="6757497" y="5716473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" name="Rectangle 463"/>
          <p:cNvSpPr>
            <a:spLocks noChangeAspect="1" noChangeArrowheads="1"/>
          </p:cNvSpPr>
          <p:nvPr/>
        </p:nvSpPr>
        <p:spPr bwMode="auto">
          <a:xfrm>
            <a:off x="7012021" y="5707046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" name="Rectangle 463"/>
          <p:cNvSpPr>
            <a:spLocks noChangeAspect="1" noChangeArrowheads="1"/>
          </p:cNvSpPr>
          <p:nvPr/>
        </p:nvSpPr>
        <p:spPr bwMode="auto">
          <a:xfrm>
            <a:off x="7219410" y="5707046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" name="Rectangle 463"/>
          <p:cNvSpPr>
            <a:spLocks noChangeAspect="1" noChangeArrowheads="1"/>
          </p:cNvSpPr>
          <p:nvPr/>
        </p:nvSpPr>
        <p:spPr bwMode="auto">
          <a:xfrm>
            <a:off x="3448689" y="5716473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" name="Rectangle 463"/>
          <p:cNvSpPr>
            <a:spLocks noChangeAspect="1" noChangeArrowheads="1"/>
          </p:cNvSpPr>
          <p:nvPr/>
        </p:nvSpPr>
        <p:spPr bwMode="auto">
          <a:xfrm>
            <a:off x="3684358" y="5697619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" name="Rectangle 463"/>
          <p:cNvSpPr>
            <a:spLocks noChangeAspect="1" noChangeArrowheads="1"/>
          </p:cNvSpPr>
          <p:nvPr/>
        </p:nvSpPr>
        <p:spPr bwMode="auto">
          <a:xfrm>
            <a:off x="3929456" y="5716473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" name="Rectangle 464"/>
          <p:cNvSpPr>
            <a:spLocks noChangeAspect="1" noChangeArrowheads="1"/>
          </p:cNvSpPr>
          <p:nvPr/>
        </p:nvSpPr>
        <p:spPr bwMode="auto">
          <a:xfrm>
            <a:off x="7724661" y="5471376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" name="Rectangle 464"/>
          <p:cNvSpPr>
            <a:spLocks noChangeAspect="1" noChangeArrowheads="1"/>
          </p:cNvSpPr>
          <p:nvPr/>
        </p:nvSpPr>
        <p:spPr bwMode="auto">
          <a:xfrm>
            <a:off x="4406425" y="5471376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" name="Rectangle 463"/>
          <p:cNvSpPr>
            <a:spLocks noChangeAspect="1" noChangeArrowheads="1"/>
          </p:cNvSpPr>
          <p:nvPr/>
        </p:nvSpPr>
        <p:spPr bwMode="auto">
          <a:xfrm>
            <a:off x="3676503" y="5454093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623" y="542826"/>
            <a:ext cx="6115050" cy="10239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闭运算应用示例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586506" y="4982575"/>
            <a:ext cx="8022591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0" hangingPunct="0"/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原图  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闭运算结果 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(c) </a:t>
            </a:r>
            <a:r>
              <a:rPr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膨胀运算结果</a:t>
            </a:r>
            <a:endParaRPr lang="zh-CN" altLang="en-US" sz="2400" b="1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95967" name="Picture 31" descr="ss05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6072" y="2438856"/>
            <a:ext cx="2502944" cy="25029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95968" name="Picture 32" descr="ss05pz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765" y="2469290"/>
            <a:ext cx="2399257" cy="2399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95970" name="Picture 34" descr="33clo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6839" y="2451919"/>
            <a:ext cx="2481943" cy="24819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二值图像处理定义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贴标签算法　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目标提取示例 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：伪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目标物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8063" name="a1.avi">
            <a:hlinkClick r:id="" action="ppaction://media"/>
          </p:cNvPr>
          <p:cNvPicPr>
            <a:picLocks noGrp="1" noRot="1" noChangeAspect="1" noChangeArrowheads="1"/>
          </p:cNvPicPr>
          <p:nvPr>
            <p:ph sz="half"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rcRect/>
          <a:stretch>
            <a:fillRect/>
          </a:stretch>
        </p:blipFill>
        <p:spPr>
          <a:xfrm>
            <a:off x="2647950" y="3924300"/>
            <a:ext cx="0" cy="0"/>
          </a:xfrm>
        </p:spPr>
      </p:pic>
      <p:pic>
        <p:nvPicPr>
          <p:cNvPr id="258073" name="Picture 25" descr="图片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2349500"/>
            <a:ext cx="3987800" cy="2878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8075" name="Oval 27"/>
          <p:cNvSpPr>
            <a:spLocks noChangeArrowheads="1"/>
          </p:cNvSpPr>
          <p:nvPr/>
        </p:nvSpPr>
        <p:spPr bwMode="auto">
          <a:xfrm>
            <a:off x="5724525" y="3933825"/>
            <a:ext cx="863600" cy="6477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6" name="Oval 28"/>
          <p:cNvSpPr>
            <a:spLocks noChangeArrowheads="1"/>
          </p:cNvSpPr>
          <p:nvPr/>
        </p:nvSpPr>
        <p:spPr bwMode="auto">
          <a:xfrm>
            <a:off x="7019925" y="3789363"/>
            <a:ext cx="792163" cy="576262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7" name="Oval 29"/>
          <p:cNvSpPr>
            <a:spLocks noChangeArrowheads="1"/>
          </p:cNvSpPr>
          <p:nvPr/>
        </p:nvSpPr>
        <p:spPr bwMode="auto">
          <a:xfrm>
            <a:off x="4932363" y="2565400"/>
            <a:ext cx="1295400" cy="576263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8" name="Oval 30"/>
          <p:cNvSpPr>
            <a:spLocks noChangeArrowheads="1"/>
          </p:cNvSpPr>
          <p:nvPr/>
        </p:nvSpPr>
        <p:spPr bwMode="auto">
          <a:xfrm>
            <a:off x="7740650" y="2276475"/>
            <a:ext cx="792163" cy="504825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8082" name="Picture 34" descr="Image000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84213" y="2349500"/>
            <a:ext cx="3829050" cy="2878138"/>
          </a:xfrm>
        </p:spPr>
      </p:pic>
      <p:pic>
        <p:nvPicPr>
          <p:cNvPr id="258083" name="Picture 35" descr="图片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7900" y="2349500"/>
            <a:ext cx="4032250" cy="288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8063"/>
                </p:tgtEl>
              </p:cMediaNode>
            </p:video>
          </p:childTnLst>
        </p:cTn>
      </p:par>
    </p:tnLst>
    <p:bldLst>
      <p:bldP spid="258075" grpId="0" animBg="1"/>
      <p:bldP spid="258076" grpId="0" animBg="1"/>
      <p:bldP spid="258077" grpId="0" animBg="1"/>
      <p:bldP spid="25807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798" name="Picture 14" descr="图片4副本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3438" y="2060575"/>
            <a:ext cx="2857500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目标提取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示例： 伪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目标物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02787" name="a1.avi">
            <a:hlinkClick r:id="" action="ppaction://media"/>
          </p:cNvPr>
          <p:cNvPicPr>
            <a:picLocks noGrp="1" noRot="1" noChangeAspect="1" noChangeArrowheads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2647950" y="3924300"/>
            <a:ext cx="0" cy="0"/>
          </a:xfrm>
        </p:spPr>
      </p:pic>
      <p:sp>
        <p:nvSpPr>
          <p:cNvPr id="502789" name="Oval 5"/>
          <p:cNvSpPr>
            <a:spLocks noChangeArrowheads="1"/>
          </p:cNvSpPr>
          <p:nvPr/>
        </p:nvSpPr>
        <p:spPr bwMode="auto">
          <a:xfrm>
            <a:off x="6659563" y="4292600"/>
            <a:ext cx="863600" cy="6477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792" name="Oval 8"/>
          <p:cNvSpPr>
            <a:spLocks noChangeArrowheads="1"/>
          </p:cNvSpPr>
          <p:nvPr/>
        </p:nvSpPr>
        <p:spPr bwMode="auto">
          <a:xfrm>
            <a:off x="6659563" y="2133600"/>
            <a:ext cx="792162" cy="504825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2796" name="Picture 12" descr="图片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116013" y="2060575"/>
            <a:ext cx="3048000" cy="2879725"/>
          </a:xfrm>
          <a:noFill/>
          <a:ln>
            <a:solidFill>
              <a:srgbClr val="FF0000"/>
            </a:solidFill>
          </a:ln>
        </p:spPr>
      </p:pic>
      <p:sp>
        <p:nvSpPr>
          <p:cNvPr id="502791" name="Oval 7"/>
          <p:cNvSpPr>
            <a:spLocks noChangeArrowheads="1"/>
          </p:cNvSpPr>
          <p:nvPr/>
        </p:nvSpPr>
        <p:spPr bwMode="auto">
          <a:xfrm>
            <a:off x="4716463" y="4365625"/>
            <a:ext cx="1728787" cy="576263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2800" name="Picture 16" descr="图片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2060575"/>
            <a:ext cx="2857500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994" name="AutoShape 1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172450" y="5805488"/>
            <a:ext cx="381000" cy="3048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02787"/>
                </p:tgtEl>
              </p:cMediaNode>
            </p:video>
          </p:childTnLst>
        </p:cTn>
      </p:par>
    </p:tnLst>
    <p:bldLst>
      <p:bldP spid="502789" grpId="0" animBg="1"/>
      <p:bldP spid="502792" grpId="0" animBg="1"/>
      <p:bldP spid="50279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多目标提取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r>
              <a:rPr lang="en-US" altLang="zh-CN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粘连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或断裂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9079" name="Picture 7" descr="qp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2028825"/>
            <a:ext cx="3598863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082" name="Picture 10" descr="11b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2060575"/>
            <a:ext cx="3598862" cy="359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013" name="AutoShape 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101013" y="5876925"/>
            <a:ext cx="381000" cy="304800"/>
          </a:xfrm>
          <a:prstGeom prst="flowChartPunchedTape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7" name="Oval 15"/>
          <p:cNvSpPr>
            <a:spLocks noChangeArrowheads="1"/>
          </p:cNvSpPr>
          <p:nvPr/>
        </p:nvSpPr>
        <p:spPr bwMode="auto">
          <a:xfrm>
            <a:off x="4787900" y="3789363"/>
            <a:ext cx="360363" cy="576262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8" name="Oval 16"/>
          <p:cNvSpPr>
            <a:spLocks noChangeArrowheads="1"/>
          </p:cNvSpPr>
          <p:nvPr/>
        </p:nvSpPr>
        <p:spPr bwMode="auto">
          <a:xfrm>
            <a:off x="6424613" y="4797425"/>
            <a:ext cx="360362" cy="360363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9" name="Oval 17"/>
          <p:cNvSpPr>
            <a:spLocks noChangeArrowheads="1"/>
          </p:cNvSpPr>
          <p:nvPr/>
        </p:nvSpPr>
        <p:spPr bwMode="auto">
          <a:xfrm>
            <a:off x="7235825" y="4149725"/>
            <a:ext cx="431800" cy="4318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9085" name="Picture 13" descr="图片5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00563" y="2060575"/>
            <a:ext cx="3590925" cy="3584575"/>
          </a:xfrm>
          <a:noFill/>
          <a:ln>
            <a:solidFill>
              <a:schemeClr val="tx1"/>
            </a:solidFill>
          </a:ln>
        </p:spPr>
      </p:pic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7" grpId="0" animBg="1"/>
      <p:bldP spid="259088" grpId="0" animBg="1"/>
      <p:bldP spid="25908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多目标提取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r>
              <a:rPr lang="en-US" altLang="zh-CN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形态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0100" name="Picture 4" descr="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2133600"/>
            <a:ext cx="3860800" cy="2879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  <p:pic>
        <p:nvPicPr>
          <p:cNvPr id="260106" name="Picture 10" descr="3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grayscl/>
          </a:blip>
          <a:srcRect/>
          <a:stretch>
            <a:fillRect/>
          </a:stretch>
        </p:blipFill>
        <p:spPr bwMode="auto">
          <a:xfrm>
            <a:off x="4572000" y="2133600"/>
            <a:ext cx="3840163" cy="288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037" name="AutoShape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027988" y="5805488"/>
            <a:ext cx="381000" cy="3048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202" y="450124"/>
            <a:ext cx="7058025" cy="10080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二值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图像处理定义：目的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650" y="1333578"/>
            <a:ext cx="8206146" cy="516620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经过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图像分割之后，获得了目标物与非目标物两种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的对象。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但提取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出的目标物存在以下的问题：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提取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的目标中存在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1" action="ppaction://hlinksldjump"/>
              </a:rPr>
              <a:t>伪目标物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个目标物中，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存在粘连或者是断裂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个目标物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存在形态的不同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二值图像处理目的：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区分所提取出的不同目标物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对不同的目标物特征差异进行描述与计算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38736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图像二值化处理与二值图像处理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177" y="2173095"/>
            <a:ext cx="8171909" cy="4040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图像二值化处理是指通过某种方法，使得画面场景被分为“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目标物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”及“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非目标物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”两类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二值图像处理在二值图像基础上进行计算</a:t>
            </a:r>
            <a:endParaRPr lang="zh-CN" altLang="en-US" sz="3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44744"/>
            <a:ext cx="8534400" cy="2667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四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连接：当前像素为黑，其四个近邻像素中至少有一个为黑；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八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连接：当前像素为黑，其八个近邻像素中至少有一个为黑。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84213" y="4508500"/>
            <a:ext cx="838200" cy="793750"/>
            <a:chOff x="1392" y="3504"/>
            <a:chExt cx="528" cy="50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1536" y="3504"/>
              <a:ext cx="271" cy="271"/>
              <a:chOff x="960" y="3600"/>
              <a:chExt cx="271" cy="271"/>
            </a:xfrm>
          </p:grpSpPr>
          <p:sp>
            <p:nvSpPr>
              <p:cNvPr id="19597" name="Rectangle 7"/>
              <p:cNvSpPr>
                <a:spLocks noChangeArrowheads="1"/>
              </p:cNvSpPr>
              <p:nvPr/>
            </p:nvSpPr>
            <p:spPr bwMode="auto">
              <a:xfrm>
                <a:off x="960" y="360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8" name="Rectangle 8"/>
              <p:cNvSpPr>
                <a:spLocks noChangeArrowheads="1"/>
              </p:cNvSpPr>
              <p:nvPr/>
            </p:nvSpPr>
            <p:spPr bwMode="auto">
              <a:xfrm>
                <a:off x="1050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9" name="Rectangle 9"/>
              <p:cNvSpPr>
                <a:spLocks noChangeArrowheads="1"/>
              </p:cNvSpPr>
              <p:nvPr/>
            </p:nvSpPr>
            <p:spPr bwMode="auto">
              <a:xfrm>
                <a:off x="1140" y="360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0" name="Rectangle 10"/>
              <p:cNvSpPr>
                <a:spLocks noChangeArrowheads="1"/>
              </p:cNvSpPr>
              <p:nvPr/>
            </p:nvSpPr>
            <p:spPr bwMode="auto">
              <a:xfrm>
                <a:off x="960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1" name="Rectangle 11"/>
              <p:cNvSpPr>
                <a:spLocks noChangeArrowheads="1"/>
              </p:cNvSpPr>
              <p:nvPr/>
            </p:nvSpPr>
            <p:spPr bwMode="auto">
              <a:xfrm>
                <a:off x="1050" y="3690"/>
                <a:ext cx="91" cy="91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2" name="Rectangle 12"/>
              <p:cNvSpPr>
                <a:spLocks noChangeArrowheads="1"/>
              </p:cNvSpPr>
              <p:nvPr/>
            </p:nvSpPr>
            <p:spPr bwMode="auto">
              <a:xfrm>
                <a:off x="1140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3" name="Rectangle 13"/>
              <p:cNvSpPr>
                <a:spLocks noChangeArrowheads="1"/>
              </p:cNvSpPr>
              <p:nvPr/>
            </p:nvSpPr>
            <p:spPr bwMode="auto">
              <a:xfrm>
                <a:off x="960" y="378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4" name="Rectangle 14"/>
              <p:cNvSpPr>
                <a:spLocks noChangeArrowheads="1"/>
              </p:cNvSpPr>
              <p:nvPr/>
            </p:nvSpPr>
            <p:spPr bwMode="auto">
              <a:xfrm>
                <a:off x="1050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5" name="Rectangle 15"/>
              <p:cNvSpPr>
                <a:spLocks noChangeArrowheads="1"/>
              </p:cNvSpPr>
              <p:nvPr/>
            </p:nvSpPr>
            <p:spPr bwMode="auto">
              <a:xfrm>
                <a:off x="1140" y="378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96" name="Text Box 16"/>
            <p:cNvSpPr txBox="1">
              <a:spLocks noChangeArrowheads="1"/>
            </p:cNvSpPr>
            <p:nvPr/>
          </p:nvSpPr>
          <p:spPr bwMode="auto">
            <a:xfrm>
              <a:off x="1392" y="379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四近邻</a:t>
              </a:r>
              <a:endParaRPr lang="zh-CN" altLang="en-US" sz="16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677863" y="5495827"/>
            <a:ext cx="914400" cy="793750"/>
            <a:chOff x="2539" y="3504"/>
            <a:chExt cx="576" cy="500"/>
          </a:xfrm>
        </p:grpSpPr>
        <p:grpSp>
          <p:nvGrpSpPr>
            <p:cNvPr id="5" name="Group 18"/>
            <p:cNvGrpSpPr/>
            <p:nvPr/>
          </p:nvGrpSpPr>
          <p:grpSpPr bwMode="auto">
            <a:xfrm>
              <a:off x="2688" y="3504"/>
              <a:ext cx="271" cy="271"/>
              <a:chOff x="1488" y="3600"/>
              <a:chExt cx="271" cy="271"/>
            </a:xfrm>
          </p:grpSpPr>
          <p:sp>
            <p:nvSpPr>
              <p:cNvPr id="19586" name="Rectangle 19"/>
              <p:cNvSpPr>
                <a:spLocks noChangeArrowheads="1"/>
              </p:cNvSpPr>
              <p:nvPr/>
            </p:nvSpPr>
            <p:spPr bwMode="auto">
              <a:xfrm>
                <a:off x="1488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87" name="Rectangle 20"/>
              <p:cNvSpPr>
                <a:spLocks noChangeArrowheads="1"/>
              </p:cNvSpPr>
              <p:nvPr/>
            </p:nvSpPr>
            <p:spPr bwMode="auto">
              <a:xfrm>
                <a:off x="1578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88" name="Rectangle 21"/>
              <p:cNvSpPr>
                <a:spLocks noChangeArrowheads="1"/>
              </p:cNvSpPr>
              <p:nvPr/>
            </p:nvSpPr>
            <p:spPr bwMode="auto">
              <a:xfrm>
                <a:off x="1668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89" name="Rectangle 22"/>
              <p:cNvSpPr>
                <a:spLocks noChangeArrowheads="1"/>
              </p:cNvSpPr>
              <p:nvPr/>
            </p:nvSpPr>
            <p:spPr bwMode="auto">
              <a:xfrm>
                <a:off x="1488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0" name="Rectangle 23"/>
              <p:cNvSpPr>
                <a:spLocks noChangeArrowheads="1"/>
              </p:cNvSpPr>
              <p:nvPr/>
            </p:nvSpPr>
            <p:spPr bwMode="auto">
              <a:xfrm>
                <a:off x="1578" y="3690"/>
                <a:ext cx="91" cy="91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1" name="Rectangle 24"/>
              <p:cNvSpPr>
                <a:spLocks noChangeArrowheads="1"/>
              </p:cNvSpPr>
              <p:nvPr/>
            </p:nvSpPr>
            <p:spPr bwMode="auto">
              <a:xfrm>
                <a:off x="1668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2" name="Rectangle 25"/>
              <p:cNvSpPr>
                <a:spLocks noChangeArrowheads="1"/>
              </p:cNvSpPr>
              <p:nvPr/>
            </p:nvSpPr>
            <p:spPr bwMode="auto">
              <a:xfrm>
                <a:off x="1488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3" name="Rectangle 26"/>
              <p:cNvSpPr>
                <a:spLocks noChangeArrowheads="1"/>
              </p:cNvSpPr>
              <p:nvPr/>
            </p:nvSpPr>
            <p:spPr bwMode="auto">
              <a:xfrm>
                <a:off x="1578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4" name="Rectangle 27"/>
              <p:cNvSpPr>
                <a:spLocks noChangeArrowheads="1"/>
              </p:cNvSpPr>
              <p:nvPr/>
            </p:nvSpPr>
            <p:spPr bwMode="auto">
              <a:xfrm>
                <a:off x="1668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85" name="Text Box 28"/>
            <p:cNvSpPr txBox="1">
              <a:spLocks noChangeArrowheads="1"/>
            </p:cNvSpPr>
            <p:nvPr/>
          </p:nvSpPr>
          <p:spPr bwMode="auto">
            <a:xfrm>
              <a:off x="2539" y="379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八近邻</a:t>
              </a:r>
              <a:endParaRPr lang="zh-CN" altLang="en-US" sz="16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263197" name="Line 29"/>
          <p:cNvSpPr>
            <a:spLocks noChangeShapeType="1"/>
          </p:cNvSpPr>
          <p:nvPr/>
        </p:nvSpPr>
        <p:spPr bwMode="auto">
          <a:xfrm>
            <a:off x="1547813" y="4724400"/>
            <a:ext cx="457200" cy="0"/>
          </a:xfrm>
          <a:prstGeom prst="line">
            <a:avLst/>
          </a:prstGeom>
          <a:noFill/>
          <a:ln w="76200" cmpd="tri">
            <a:solidFill>
              <a:schemeClr val="tx2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98" name="Line 30"/>
          <p:cNvSpPr>
            <a:spLocks noChangeShapeType="1"/>
          </p:cNvSpPr>
          <p:nvPr/>
        </p:nvSpPr>
        <p:spPr bwMode="auto">
          <a:xfrm>
            <a:off x="1562492" y="5724427"/>
            <a:ext cx="457200" cy="0"/>
          </a:xfrm>
          <a:prstGeom prst="line">
            <a:avLst/>
          </a:prstGeom>
          <a:noFill/>
          <a:ln w="76200" cmpd="tri">
            <a:solidFill>
              <a:schemeClr val="tx2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43"/>
          <p:cNvGrpSpPr>
            <a:grpSpLocks noChangeAspect="1"/>
          </p:cNvGrpSpPr>
          <p:nvPr/>
        </p:nvGrpSpPr>
        <p:grpSpPr bwMode="auto">
          <a:xfrm>
            <a:off x="2124075" y="4508500"/>
            <a:ext cx="539750" cy="539750"/>
            <a:chOff x="1440" y="2688"/>
            <a:chExt cx="271" cy="271"/>
          </a:xfrm>
        </p:grpSpPr>
        <p:sp>
          <p:nvSpPr>
            <p:cNvPr id="19575" name="Rectangle 33"/>
            <p:cNvSpPr>
              <a:spLocks noChangeAspect="1" noChangeArrowheads="1"/>
            </p:cNvSpPr>
            <p:nvPr/>
          </p:nvSpPr>
          <p:spPr bwMode="auto">
            <a:xfrm>
              <a:off x="1440" y="268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6" name="Rectangle 34"/>
            <p:cNvSpPr>
              <a:spLocks noChangeAspect="1" noChangeArrowheads="1"/>
            </p:cNvSpPr>
            <p:nvPr/>
          </p:nvSpPr>
          <p:spPr bwMode="auto">
            <a:xfrm>
              <a:off x="1530" y="268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7" name="Rectangle 35"/>
            <p:cNvSpPr>
              <a:spLocks noChangeAspect="1" noChangeArrowheads="1"/>
            </p:cNvSpPr>
            <p:nvPr/>
          </p:nvSpPr>
          <p:spPr bwMode="auto">
            <a:xfrm>
              <a:off x="1620" y="268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8" name="Rectangle 36"/>
            <p:cNvSpPr>
              <a:spLocks noChangeAspect="1" noChangeArrowheads="1"/>
            </p:cNvSpPr>
            <p:nvPr/>
          </p:nvSpPr>
          <p:spPr bwMode="auto">
            <a:xfrm>
              <a:off x="1440" y="277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9" name="Rectangle 37"/>
            <p:cNvSpPr>
              <a:spLocks noChangeAspect="1" noChangeArrowheads="1"/>
            </p:cNvSpPr>
            <p:nvPr/>
          </p:nvSpPr>
          <p:spPr bwMode="auto">
            <a:xfrm>
              <a:off x="1530" y="277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0" name="Rectangle 38"/>
            <p:cNvSpPr>
              <a:spLocks noChangeAspect="1" noChangeArrowheads="1"/>
            </p:cNvSpPr>
            <p:nvPr/>
          </p:nvSpPr>
          <p:spPr bwMode="auto">
            <a:xfrm>
              <a:off x="1620" y="277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1" name="Rectangle 39"/>
            <p:cNvSpPr>
              <a:spLocks noChangeAspect="1" noChangeArrowheads="1"/>
            </p:cNvSpPr>
            <p:nvPr/>
          </p:nvSpPr>
          <p:spPr bwMode="auto">
            <a:xfrm>
              <a:off x="1440" y="286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2" name="Rectangle 40"/>
            <p:cNvSpPr>
              <a:spLocks noChangeAspect="1" noChangeArrowheads="1"/>
            </p:cNvSpPr>
            <p:nvPr/>
          </p:nvSpPr>
          <p:spPr bwMode="auto">
            <a:xfrm>
              <a:off x="1530" y="286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3" name="Rectangle 41"/>
            <p:cNvSpPr>
              <a:spLocks noChangeAspect="1" noChangeArrowheads="1"/>
            </p:cNvSpPr>
            <p:nvPr/>
          </p:nvSpPr>
          <p:spPr bwMode="auto">
            <a:xfrm>
              <a:off x="1620" y="286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4"/>
          <p:cNvGrpSpPr>
            <a:grpSpLocks noChangeAspect="1"/>
          </p:cNvGrpSpPr>
          <p:nvPr/>
        </p:nvGrpSpPr>
        <p:grpSpPr bwMode="auto">
          <a:xfrm>
            <a:off x="2987675" y="4508500"/>
            <a:ext cx="539750" cy="539750"/>
            <a:chOff x="816" y="528"/>
            <a:chExt cx="271" cy="271"/>
          </a:xfrm>
        </p:grpSpPr>
        <p:sp>
          <p:nvSpPr>
            <p:cNvPr id="19566" name="Rectangle 45"/>
            <p:cNvSpPr>
              <a:spLocks noChangeAspect="1" noChangeArrowheads="1"/>
            </p:cNvSpPr>
            <p:nvPr/>
          </p:nvSpPr>
          <p:spPr bwMode="auto">
            <a:xfrm>
              <a:off x="816" y="52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7" name="Rectangle 46"/>
            <p:cNvSpPr>
              <a:spLocks noChangeAspect="1" noChangeArrowheads="1"/>
            </p:cNvSpPr>
            <p:nvPr/>
          </p:nvSpPr>
          <p:spPr bwMode="auto">
            <a:xfrm>
              <a:off x="906" y="52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rgbClr val="CC00CC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8" name="Rectangle 47"/>
            <p:cNvSpPr>
              <a:spLocks noChangeAspect="1" noChangeArrowheads="1"/>
            </p:cNvSpPr>
            <p:nvPr/>
          </p:nvSpPr>
          <p:spPr bwMode="auto">
            <a:xfrm>
              <a:off x="996" y="52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9" name="Rectangle 48"/>
            <p:cNvSpPr>
              <a:spLocks noChangeAspect="1" noChangeArrowheads="1"/>
            </p:cNvSpPr>
            <p:nvPr/>
          </p:nvSpPr>
          <p:spPr bwMode="auto">
            <a:xfrm>
              <a:off x="816" y="61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0" name="Rectangle 49"/>
            <p:cNvSpPr>
              <a:spLocks noChangeAspect="1" noChangeArrowheads="1"/>
            </p:cNvSpPr>
            <p:nvPr/>
          </p:nvSpPr>
          <p:spPr bwMode="auto">
            <a:xfrm>
              <a:off x="906" y="61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1" name="Rectangle 50"/>
            <p:cNvSpPr>
              <a:spLocks noChangeAspect="1" noChangeArrowheads="1"/>
            </p:cNvSpPr>
            <p:nvPr/>
          </p:nvSpPr>
          <p:spPr bwMode="auto">
            <a:xfrm>
              <a:off x="996" y="61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2" name="Rectangle 51"/>
            <p:cNvSpPr>
              <a:spLocks noChangeAspect="1" noChangeArrowheads="1"/>
            </p:cNvSpPr>
            <p:nvPr/>
          </p:nvSpPr>
          <p:spPr bwMode="auto">
            <a:xfrm>
              <a:off x="816" y="70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3" name="Rectangle 52"/>
            <p:cNvSpPr>
              <a:spLocks noChangeAspect="1" noChangeArrowheads="1"/>
            </p:cNvSpPr>
            <p:nvPr/>
          </p:nvSpPr>
          <p:spPr bwMode="auto">
            <a:xfrm>
              <a:off x="906" y="70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4" name="Rectangle 53"/>
            <p:cNvSpPr>
              <a:spLocks noChangeAspect="1" noChangeArrowheads="1"/>
            </p:cNvSpPr>
            <p:nvPr/>
          </p:nvSpPr>
          <p:spPr bwMode="auto">
            <a:xfrm>
              <a:off x="996" y="70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 noChangeAspect="1"/>
          </p:cNvGrpSpPr>
          <p:nvPr/>
        </p:nvGrpSpPr>
        <p:grpSpPr bwMode="auto">
          <a:xfrm>
            <a:off x="3779838" y="4508500"/>
            <a:ext cx="539750" cy="539750"/>
            <a:chOff x="768" y="384"/>
            <a:chExt cx="271" cy="271"/>
          </a:xfrm>
        </p:grpSpPr>
        <p:sp>
          <p:nvSpPr>
            <p:cNvPr id="19557" name="Rectangle 56"/>
            <p:cNvSpPr>
              <a:spLocks noChangeAspect="1" noChangeArrowheads="1"/>
            </p:cNvSpPr>
            <p:nvPr/>
          </p:nvSpPr>
          <p:spPr bwMode="auto">
            <a:xfrm>
              <a:off x="768" y="38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8" name="Rectangle 57"/>
            <p:cNvSpPr>
              <a:spLocks noChangeAspect="1" noChangeArrowheads="1"/>
            </p:cNvSpPr>
            <p:nvPr/>
          </p:nvSpPr>
          <p:spPr bwMode="auto">
            <a:xfrm>
              <a:off x="858" y="384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" name="Rectangle 58"/>
            <p:cNvSpPr>
              <a:spLocks noChangeAspect="1" noChangeArrowheads="1"/>
            </p:cNvSpPr>
            <p:nvPr/>
          </p:nvSpPr>
          <p:spPr bwMode="auto">
            <a:xfrm>
              <a:off x="948" y="38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" name="Rectangle 59"/>
            <p:cNvSpPr>
              <a:spLocks noChangeAspect="1" noChangeArrowheads="1"/>
            </p:cNvSpPr>
            <p:nvPr/>
          </p:nvSpPr>
          <p:spPr bwMode="auto">
            <a:xfrm>
              <a:off x="768" y="474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" name="Rectangle 60"/>
            <p:cNvSpPr>
              <a:spLocks noChangeAspect="1" noChangeArrowheads="1"/>
            </p:cNvSpPr>
            <p:nvPr/>
          </p:nvSpPr>
          <p:spPr bwMode="auto">
            <a:xfrm>
              <a:off x="858" y="47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2" name="Rectangle 61"/>
            <p:cNvSpPr>
              <a:spLocks noChangeAspect="1" noChangeArrowheads="1"/>
            </p:cNvSpPr>
            <p:nvPr/>
          </p:nvSpPr>
          <p:spPr bwMode="auto">
            <a:xfrm>
              <a:off x="948" y="474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3" name="Rectangle 62"/>
            <p:cNvSpPr>
              <a:spLocks noChangeAspect="1" noChangeArrowheads="1"/>
            </p:cNvSpPr>
            <p:nvPr/>
          </p:nvSpPr>
          <p:spPr bwMode="auto">
            <a:xfrm>
              <a:off x="768" y="56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4" name="Rectangle 63"/>
            <p:cNvSpPr>
              <a:spLocks noChangeAspect="1" noChangeArrowheads="1"/>
            </p:cNvSpPr>
            <p:nvPr/>
          </p:nvSpPr>
          <p:spPr bwMode="auto">
            <a:xfrm>
              <a:off x="858" y="56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5" name="Rectangle 64"/>
            <p:cNvSpPr>
              <a:spLocks noChangeAspect="1" noChangeArrowheads="1"/>
            </p:cNvSpPr>
            <p:nvPr/>
          </p:nvSpPr>
          <p:spPr bwMode="auto">
            <a:xfrm>
              <a:off x="948" y="56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6"/>
          <p:cNvGrpSpPr>
            <a:grpSpLocks noChangeAspect="1"/>
          </p:cNvGrpSpPr>
          <p:nvPr/>
        </p:nvGrpSpPr>
        <p:grpSpPr bwMode="auto">
          <a:xfrm>
            <a:off x="4572000" y="4508500"/>
            <a:ext cx="539750" cy="539750"/>
            <a:chOff x="816" y="480"/>
            <a:chExt cx="271" cy="271"/>
          </a:xfrm>
        </p:grpSpPr>
        <p:sp>
          <p:nvSpPr>
            <p:cNvPr id="19548" name="Rectangle 67"/>
            <p:cNvSpPr>
              <a:spLocks noChangeAspect="1" noChangeArrowheads="1"/>
            </p:cNvSpPr>
            <p:nvPr/>
          </p:nvSpPr>
          <p:spPr bwMode="auto">
            <a:xfrm>
              <a:off x="816" y="48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9" name="Rectangle 68"/>
            <p:cNvSpPr>
              <a:spLocks noChangeAspect="1" noChangeArrowheads="1"/>
            </p:cNvSpPr>
            <p:nvPr/>
          </p:nvSpPr>
          <p:spPr bwMode="auto">
            <a:xfrm>
              <a:off x="906" y="480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0" name="Rectangle 69"/>
            <p:cNvSpPr>
              <a:spLocks noChangeAspect="1" noChangeArrowheads="1"/>
            </p:cNvSpPr>
            <p:nvPr/>
          </p:nvSpPr>
          <p:spPr bwMode="auto">
            <a:xfrm>
              <a:off x="996" y="48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1" name="Rectangle 70"/>
            <p:cNvSpPr>
              <a:spLocks noChangeAspect="1" noChangeArrowheads="1"/>
            </p:cNvSpPr>
            <p:nvPr/>
          </p:nvSpPr>
          <p:spPr bwMode="auto">
            <a:xfrm>
              <a:off x="816" y="570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2" name="Rectangle 71"/>
            <p:cNvSpPr>
              <a:spLocks noChangeAspect="1" noChangeArrowheads="1"/>
            </p:cNvSpPr>
            <p:nvPr/>
          </p:nvSpPr>
          <p:spPr bwMode="auto">
            <a:xfrm>
              <a:off x="906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3" name="Rectangle 72"/>
            <p:cNvSpPr>
              <a:spLocks noChangeAspect="1" noChangeArrowheads="1"/>
            </p:cNvSpPr>
            <p:nvPr/>
          </p:nvSpPr>
          <p:spPr bwMode="auto">
            <a:xfrm>
              <a:off x="996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4" name="Rectangle 73"/>
            <p:cNvSpPr>
              <a:spLocks noChangeAspect="1" noChangeArrowheads="1"/>
            </p:cNvSpPr>
            <p:nvPr/>
          </p:nvSpPr>
          <p:spPr bwMode="auto">
            <a:xfrm>
              <a:off x="816" y="66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5" name="Rectangle 74"/>
            <p:cNvSpPr>
              <a:spLocks noChangeAspect="1" noChangeArrowheads="1"/>
            </p:cNvSpPr>
            <p:nvPr/>
          </p:nvSpPr>
          <p:spPr bwMode="auto">
            <a:xfrm>
              <a:off x="906" y="660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6" name="Rectangle 75"/>
            <p:cNvSpPr>
              <a:spLocks noChangeAspect="1" noChangeArrowheads="1"/>
            </p:cNvSpPr>
            <p:nvPr/>
          </p:nvSpPr>
          <p:spPr bwMode="auto">
            <a:xfrm>
              <a:off x="996" y="66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7"/>
          <p:cNvGrpSpPr>
            <a:grpSpLocks noChangeAspect="1"/>
          </p:cNvGrpSpPr>
          <p:nvPr/>
        </p:nvGrpSpPr>
        <p:grpSpPr bwMode="auto">
          <a:xfrm>
            <a:off x="2990458" y="5495827"/>
            <a:ext cx="539750" cy="539750"/>
            <a:chOff x="768" y="336"/>
            <a:chExt cx="271" cy="271"/>
          </a:xfrm>
        </p:grpSpPr>
        <p:sp>
          <p:nvSpPr>
            <p:cNvPr id="19539" name="Rectangle 78"/>
            <p:cNvSpPr>
              <a:spLocks noChangeAspect="1" noChangeArrowheads="1"/>
            </p:cNvSpPr>
            <p:nvPr/>
          </p:nvSpPr>
          <p:spPr bwMode="auto">
            <a:xfrm>
              <a:off x="76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Rectangle 79"/>
            <p:cNvSpPr>
              <a:spLocks noChangeAspect="1" noChangeArrowheads="1"/>
            </p:cNvSpPr>
            <p:nvPr/>
          </p:nvSpPr>
          <p:spPr bwMode="auto">
            <a:xfrm>
              <a:off x="85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Rectangle 80"/>
            <p:cNvSpPr>
              <a:spLocks noChangeAspect="1" noChangeArrowheads="1"/>
            </p:cNvSpPr>
            <p:nvPr/>
          </p:nvSpPr>
          <p:spPr bwMode="auto">
            <a:xfrm>
              <a:off x="948" y="33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2" name="Rectangle 81"/>
            <p:cNvSpPr>
              <a:spLocks noChangeAspect="1" noChangeArrowheads="1"/>
            </p:cNvSpPr>
            <p:nvPr/>
          </p:nvSpPr>
          <p:spPr bwMode="auto">
            <a:xfrm>
              <a:off x="76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3" name="Rectangle 82"/>
            <p:cNvSpPr>
              <a:spLocks noChangeAspect="1" noChangeArrowheads="1"/>
            </p:cNvSpPr>
            <p:nvPr/>
          </p:nvSpPr>
          <p:spPr bwMode="auto">
            <a:xfrm>
              <a:off x="858" y="42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4" name="Rectangle 83"/>
            <p:cNvSpPr>
              <a:spLocks noChangeAspect="1" noChangeArrowheads="1"/>
            </p:cNvSpPr>
            <p:nvPr/>
          </p:nvSpPr>
          <p:spPr bwMode="auto">
            <a:xfrm>
              <a:off x="94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5" name="Rectangle 84"/>
            <p:cNvSpPr>
              <a:spLocks noChangeAspect="1" noChangeArrowheads="1"/>
            </p:cNvSpPr>
            <p:nvPr/>
          </p:nvSpPr>
          <p:spPr bwMode="auto">
            <a:xfrm>
              <a:off x="76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6" name="Rectangle 85"/>
            <p:cNvSpPr>
              <a:spLocks noChangeAspect="1" noChangeArrowheads="1"/>
            </p:cNvSpPr>
            <p:nvPr/>
          </p:nvSpPr>
          <p:spPr bwMode="auto">
            <a:xfrm>
              <a:off x="85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7" name="Rectangle 86"/>
            <p:cNvSpPr>
              <a:spLocks noChangeAspect="1" noChangeArrowheads="1"/>
            </p:cNvSpPr>
            <p:nvPr/>
          </p:nvSpPr>
          <p:spPr bwMode="auto">
            <a:xfrm>
              <a:off x="94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88"/>
          <p:cNvGrpSpPr>
            <a:grpSpLocks noChangeAspect="1"/>
          </p:cNvGrpSpPr>
          <p:nvPr/>
        </p:nvGrpSpPr>
        <p:grpSpPr bwMode="auto">
          <a:xfrm>
            <a:off x="2133600" y="5495827"/>
            <a:ext cx="539750" cy="539750"/>
            <a:chOff x="768" y="336"/>
            <a:chExt cx="271" cy="271"/>
          </a:xfrm>
        </p:grpSpPr>
        <p:sp>
          <p:nvSpPr>
            <p:cNvPr id="19530" name="Rectangle 89"/>
            <p:cNvSpPr>
              <a:spLocks noChangeAspect="1" noChangeArrowheads="1"/>
            </p:cNvSpPr>
            <p:nvPr/>
          </p:nvSpPr>
          <p:spPr bwMode="auto">
            <a:xfrm>
              <a:off x="76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1" name="Rectangle 90"/>
            <p:cNvSpPr>
              <a:spLocks noChangeAspect="1" noChangeArrowheads="1"/>
            </p:cNvSpPr>
            <p:nvPr/>
          </p:nvSpPr>
          <p:spPr bwMode="auto">
            <a:xfrm>
              <a:off x="858" y="33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2" name="Rectangle 91"/>
            <p:cNvSpPr>
              <a:spLocks noChangeAspect="1" noChangeArrowheads="1"/>
            </p:cNvSpPr>
            <p:nvPr/>
          </p:nvSpPr>
          <p:spPr bwMode="auto">
            <a:xfrm>
              <a:off x="94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3" name="Rectangle 92"/>
            <p:cNvSpPr>
              <a:spLocks noChangeAspect="1" noChangeArrowheads="1"/>
            </p:cNvSpPr>
            <p:nvPr/>
          </p:nvSpPr>
          <p:spPr bwMode="auto">
            <a:xfrm>
              <a:off x="76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4" name="Rectangle 93"/>
            <p:cNvSpPr>
              <a:spLocks noChangeAspect="1" noChangeArrowheads="1"/>
            </p:cNvSpPr>
            <p:nvPr/>
          </p:nvSpPr>
          <p:spPr bwMode="auto">
            <a:xfrm>
              <a:off x="858" y="42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5" name="Rectangle 94"/>
            <p:cNvSpPr>
              <a:spLocks noChangeAspect="1" noChangeArrowheads="1"/>
            </p:cNvSpPr>
            <p:nvPr/>
          </p:nvSpPr>
          <p:spPr bwMode="auto">
            <a:xfrm>
              <a:off x="94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6" name="Rectangle 95"/>
            <p:cNvSpPr>
              <a:spLocks noChangeAspect="1" noChangeArrowheads="1"/>
            </p:cNvSpPr>
            <p:nvPr/>
          </p:nvSpPr>
          <p:spPr bwMode="auto">
            <a:xfrm>
              <a:off x="76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7" name="Rectangle 96"/>
            <p:cNvSpPr>
              <a:spLocks noChangeAspect="1" noChangeArrowheads="1"/>
            </p:cNvSpPr>
            <p:nvPr/>
          </p:nvSpPr>
          <p:spPr bwMode="auto">
            <a:xfrm>
              <a:off x="85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8" name="Rectangle 97"/>
            <p:cNvSpPr>
              <a:spLocks noChangeAspect="1" noChangeArrowheads="1"/>
            </p:cNvSpPr>
            <p:nvPr/>
          </p:nvSpPr>
          <p:spPr bwMode="auto">
            <a:xfrm>
              <a:off x="94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08"/>
          <p:cNvGrpSpPr>
            <a:grpSpLocks noChangeAspect="1"/>
          </p:cNvGrpSpPr>
          <p:nvPr/>
        </p:nvGrpSpPr>
        <p:grpSpPr bwMode="auto">
          <a:xfrm>
            <a:off x="3761885" y="5495827"/>
            <a:ext cx="539750" cy="539750"/>
            <a:chOff x="1536" y="390"/>
            <a:chExt cx="271" cy="271"/>
          </a:xfrm>
        </p:grpSpPr>
        <p:sp>
          <p:nvSpPr>
            <p:cNvPr id="19521" name="Rectangle 98"/>
            <p:cNvSpPr>
              <a:spLocks noChangeAspect="1" noChangeArrowheads="1"/>
            </p:cNvSpPr>
            <p:nvPr/>
          </p:nvSpPr>
          <p:spPr bwMode="auto">
            <a:xfrm>
              <a:off x="1536" y="39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2" name="Rectangle 99"/>
            <p:cNvSpPr>
              <a:spLocks noChangeAspect="1" noChangeArrowheads="1"/>
            </p:cNvSpPr>
            <p:nvPr/>
          </p:nvSpPr>
          <p:spPr bwMode="auto">
            <a:xfrm>
              <a:off x="1626" y="39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3" name="Rectangle 100"/>
            <p:cNvSpPr>
              <a:spLocks noChangeAspect="1" noChangeArrowheads="1"/>
            </p:cNvSpPr>
            <p:nvPr/>
          </p:nvSpPr>
          <p:spPr bwMode="auto">
            <a:xfrm>
              <a:off x="1716" y="39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4" name="Rectangle 101"/>
            <p:cNvSpPr>
              <a:spLocks noChangeAspect="1" noChangeArrowheads="1"/>
            </p:cNvSpPr>
            <p:nvPr/>
          </p:nvSpPr>
          <p:spPr bwMode="auto">
            <a:xfrm>
              <a:off x="1536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5" name="Rectangle 102"/>
            <p:cNvSpPr>
              <a:spLocks noChangeAspect="1" noChangeArrowheads="1"/>
            </p:cNvSpPr>
            <p:nvPr/>
          </p:nvSpPr>
          <p:spPr bwMode="auto">
            <a:xfrm>
              <a:off x="1626" y="48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6" name="Rectangle 103"/>
            <p:cNvSpPr>
              <a:spLocks noChangeAspect="1" noChangeArrowheads="1"/>
            </p:cNvSpPr>
            <p:nvPr/>
          </p:nvSpPr>
          <p:spPr bwMode="auto">
            <a:xfrm>
              <a:off x="1716" y="48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7" name="Rectangle 104"/>
            <p:cNvSpPr>
              <a:spLocks noChangeAspect="1" noChangeArrowheads="1"/>
            </p:cNvSpPr>
            <p:nvPr/>
          </p:nvSpPr>
          <p:spPr bwMode="auto">
            <a:xfrm>
              <a:off x="1536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8" name="Rectangle 105"/>
            <p:cNvSpPr>
              <a:spLocks noChangeAspect="1" noChangeArrowheads="1"/>
            </p:cNvSpPr>
            <p:nvPr/>
          </p:nvSpPr>
          <p:spPr bwMode="auto">
            <a:xfrm>
              <a:off x="1626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Rectangle 106"/>
            <p:cNvSpPr>
              <a:spLocks noChangeAspect="1" noChangeArrowheads="1"/>
            </p:cNvSpPr>
            <p:nvPr/>
          </p:nvSpPr>
          <p:spPr bwMode="auto">
            <a:xfrm>
              <a:off x="1716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19"/>
          <p:cNvGrpSpPr>
            <a:grpSpLocks noChangeAspect="1"/>
          </p:cNvGrpSpPr>
          <p:nvPr/>
        </p:nvGrpSpPr>
        <p:grpSpPr bwMode="auto">
          <a:xfrm>
            <a:off x="4610100" y="5495827"/>
            <a:ext cx="539750" cy="539750"/>
            <a:chOff x="720" y="480"/>
            <a:chExt cx="271" cy="271"/>
          </a:xfrm>
        </p:grpSpPr>
        <p:sp>
          <p:nvSpPr>
            <p:cNvPr id="19512" name="Rectangle 110"/>
            <p:cNvSpPr>
              <a:spLocks noChangeAspect="1" noChangeArrowheads="1"/>
            </p:cNvSpPr>
            <p:nvPr/>
          </p:nvSpPr>
          <p:spPr bwMode="auto">
            <a:xfrm>
              <a:off x="720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3" name="Rectangle 111"/>
            <p:cNvSpPr>
              <a:spLocks noChangeAspect="1" noChangeArrowheads="1"/>
            </p:cNvSpPr>
            <p:nvPr/>
          </p:nvSpPr>
          <p:spPr bwMode="auto">
            <a:xfrm>
              <a:off x="810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4" name="Rectangle 112"/>
            <p:cNvSpPr>
              <a:spLocks noChangeAspect="1" noChangeArrowheads="1"/>
            </p:cNvSpPr>
            <p:nvPr/>
          </p:nvSpPr>
          <p:spPr bwMode="auto">
            <a:xfrm>
              <a:off x="900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5" name="Rectangle 113"/>
            <p:cNvSpPr>
              <a:spLocks noChangeAspect="1" noChangeArrowheads="1"/>
            </p:cNvSpPr>
            <p:nvPr/>
          </p:nvSpPr>
          <p:spPr bwMode="auto">
            <a:xfrm>
              <a:off x="720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6" name="Rectangle 114"/>
            <p:cNvSpPr>
              <a:spLocks noChangeAspect="1" noChangeArrowheads="1"/>
            </p:cNvSpPr>
            <p:nvPr/>
          </p:nvSpPr>
          <p:spPr bwMode="auto">
            <a:xfrm>
              <a:off x="810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7" name="Rectangle 115"/>
            <p:cNvSpPr>
              <a:spLocks noChangeAspect="1" noChangeArrowheads="1"/>
            </p:cNvSpPr>
            <p:nvPr/>
          </p:nvSpPr>
          <p:spPr bwMode="auto">
            <a:xfrm>
              <a:off x="900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8" name="Rectangle 116"/>
            <p:cNvSpPr>
              <a:spLocks noChangeAspect="1" noChangeArrowheads="1"/>
            </p:cNvSpPr>
            <p:nvPr/>
          </p:nvSpPr>
          <p:spPr bwMode="auto">
            <a:xfrm>
              <a:off x="720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9" name="Rectangle 117"/>
            <p:cNvSpPr>
              <a:spLocks noChangeAspect="1" noChangeArrowheads="1"/>
            </p:cNvSpPr>
            <p:nvPr/>
          </p:nvSpPr>
          <p:spPr bwMode="auto">
            <a:xfrm>
              <a:off x="810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0" name="Rectangle 118"/>
            <p:cNvSpPr>
              <a:spLocks noChangeAspect="1" noChangeArrowheads="1"/>
            </p:cNvSpPr>
            <p:nvPr/>
          </p:nvSpPr>
          <p:spPr bwMode="auto">
            <a:xfrm>
              <a:off x="900" y="66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51"/>
          <p:cNvGrpSpPr>
            <a:grpSpLocks noChangeAspect="1"/>
          </p:cNvGrpSpPr>
          <p:nvPr/>
        </p:nvGrpSpPr>
        <p:grpSpPr bwMode="auto">
          <a:xfrm>
            <a:off x="6315075" y="5495827"/>
            <a:ext cx="539750" cy="539750"/>
            <a:chOff x="528" y="480"/>
            <a:chExt cx="271" cy="271"/>
          </a:xfrm>
        </p:grpSpPr>
        <p:sp>
          <p:nvSpPr>
            <p:cNvPr id="19503" name="Rectangle 121"/>
            <p:cNvSpPr>
              <a:spLocks noChangeAspect="1" noChangeArrowheads="1"/>
            </p:cNvSpPr>
            <p:nvPr/>
          </p:nvSpPr>
          <p:spPr bwMode="auto">
            <a:xfrm>
              <a:off x="52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Rectangle 122"/>
            <p:cNvSpPr>
              <a:spLocks noChangeAspect="1" noChangeArrowheads="1"/>
            </p:cNvSpPr>
            <p:nvPr/>
          </p:nvSpPr>
          <p:spPr bwMode="auto">
            <a:xfrm>
              <a:off x="61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5" name="Rectangle 123"/>
            <p:cNvSpPr>
              <a:spLocks noChangeAspect="1" noChangeArrowheads="1"/>
            </p:cNvSpPr>
            <p:nvPr/>
          </p:nvSpPr>
          <p:spPr bwMode="auto">
            <a:xfrm>
              <a:off x="70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6" name="Rectangle 124"/>
            <p:cNvSpPr>
              <a:spLocks noChangeAspect="1" noChangeArrowheads="1"/>
            </p:cNvSpPr>
            <p:nvPr/>
          </p:nvSpPr>
          <p:spPr bwMode="auto">
            <a:xfrm>
              <a:off x="52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7" name="Rectangle 125"/>
            <p:cNvSpPr>
              <a:spLocks noChangeAspect="1" noChangeArrowheads="1"/>
            </p:cNvSpPr>
            <p:nvPr/>
          </p:nvSpPr>
          <p:spPr bwMode="auto">
            <a:xfrm>
              <a:off x="618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Rectangle 126"/>
            <p:cNvSpPr>
              <a:spLocks noChangeAspect="1" noChangeArrowheads="1"/>
            </p:cNvSpPr>
            <p:nvPr/>
          </p:nvSpPr>
          <p:spPr bwMode="auto">
            <a:xfrm>
              <a:off x="70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Rectangle 127"/>
            <p:cNvSpPr>
              <a:spLocks noChangeAspect="1" noChangeArrowheads="1"/>
            </p:cNvSpPr>
            <p:nvPr/>
          </p:nvSpPr>
          <p:spPr bwMode="auto">
            <a:xfrm>
              <a:off x="528" y="66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Rectangle 128"/>
            <p:cNvSpPr>
              <a:spLocks noChangeAspect="1" noChangeArrowheads="1"/>
            </p:cNvSpPr>
            <p:nvPr/>
          </p:nvSpPr>
          <p:spPr bwMode="auto">
            <a:xfrm>
              <a:off x="61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1" name="Rectangle 129"/>
            <p:cNvSpPr>
              <a:spLocks noChangeAspect="1" noChangeArrowheads="1"/>
            </p:cNvSpPr>
            <p:nvPr/>
          </p:nvSpPr>
          <p:spPr bwMode="auto">
            <a:xfrm>
              <a:off x="70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31"/>
          <p:cNvGrpSpPr>
            <a:grpSpLocks noChangeAspect="1"/>
          </p:cNvGrpSpPr>
          <p:nvPr/>
        </p:nvGrpSpPr>
        <p:grpSpPr bwMode="auto">
          <a:xfrm>
            <a:off x="5448300" y="5495827"/>
            <a:ext cx="539750" cy="539750"/>
            <a:chOff x="528" y="480"/>
            <a:chExt cx="271" cy="271"/>
          </a:xfrm>
        </p:grpSpPr>
        <p:sp>
          <p:nvSpPr>
            <p:cNvPr id="19494" name="Rectangle 132"/>
            <p:cNvSpPr>
              <a:spLocks noChangeAspect="1" noChangeArrowheads="1"/>
            </p:cNvSpPr>
            <p:nvPr/>
          </p:nvSpPr>
          <p:spPr bwMode="auto">
            <a:xfrm>
              <a:off x="52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5" name="Rectangle 133"/>
            <p:cNvSpPr>
              <a:spLocks noChangeAspect="1" noChangeArrowheads="1"/>
            </p:cNvSpPr>
            <p:nvPr/>
          </p:nvSpPr>
          <p:spPr bwMode="auto">
            <a:xfrm>
              <a:off x="61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Rectangle 134"/>
            <p:cNvSpPr>
              <a:spLocks noChangeAspect="1" noChangeArrowheads="1"/>
            </p:cNvSpPr>
            <p:nvPr/>
          </p:nvSpPr>
          <p:spPr bwMode="auto">
            <a:xfrm>
              <a:off x="70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Rectangle 135"/>
            <p:cNvSpPr>
              <a:spLocks noChangeAspect="1" noChangeArrowheads="1"/>
            </p:cNvSpPr>
            <p:nvPr/>
          </p:nvSpPr>
          <p:spPr bwMode="auto">
            <a:xfrm>
              <a:off x="52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Rectangle 136"/>
            <p:cNvSpPr>
              <a:spLocks noChangeAspect="1" noChangeArrowheads="1"/>
            </p:cNvSpPr>
            <p:nvPr/>
          </p:nvSpPr>
          <p:spPr bwMode="auto">
            <a:xfrm>
              <a:off x="618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Rectangle 137"/>
            <p:cNvSpPr>
              <a:spLocks noChangeAspect="1" noChangeArrowheads="1"/>
            </p:cNvSpPr>
            <p:nvPr/>
          </p:nvSpPr>
          <p:spPr bwMode="auto">
            <a:xfrm>
              <a:off x="70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Rectangle 138"/>
            <p:cNvSpPr>
              <a:spLocks noChangeAspect="1" noChangeArrowheads="1"/>
            </p:cNvSpPr>
            <p:nvPr/>
          </p:nvSpPr>
          <p:spPr bwMode="auto">
            <a:xfrm>
              <a:off x="52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1" name="Rectangle 139"/>
            <p:cNvSpPr>
              <a:spLocks noChangeAspect="1" noChangeArrowheads="1"/>
            </p:cNvSpPr>
            <p:nvPr/>
          </p:nvSpPr>
          <p:spPr bwMode="auto">
            <a:xfrm>
              <a:off x="618" y="66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Rectangle 140"/>
            <p:cNvSpPr>
              <a:spLocks noChangeAspect="1" noChangeArrowheads="1"/>
            </p:cNvSpPr>
            <p:nvPr/>
          </p:nvSpPr>
          <p:spPr bwMode="auto">
            <a:xfrm>
              <a:off x="70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63"/>
          <p:cNvGrpSpPr>
            <a:grpSpLocks noChangeAspect="1"/>
          </p:cNvGrpSpPr>
          <p:nvPr/>
        </p:nvGrpSpPr>
        <p:grpSpPr bwMode="auto">
          <a:xfrm>
            <a:off x="8001000" y="5495827"/>
            <a:ext cx="539750" cy="539750"/>
            <a:chOff x="528" y="384"/>
            <a:chExt cx="271" cy="271"/>
          </a:xfrm>
        </p:grpSpPr>
        <p:sp>
          <p:nvSpPr>
            <p:cNvPr id="19485" name="Rectangle 142"/>
            <p:cNvSpPr>
              <a:spLocks noChangeAspect="1" noChangeArrowheads="1"/>
            </p:cNvSpPr>
            <p:nvPr/>
          </p:nvSpPr>
          <p:spPr bwMode="auto">
            <a:xfrm>
              <a:off x="528" y="38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6" name="Rectangle 143"/>
            <p:cNvSpPr>
              <a:spLocks noChangeAspect="1" noChangeArrowheads="1"/>
            </p:cNvSpPr>
            <p:nvPr/>
          </p:nvSpPr>
          <p:spPr bwMode="auto">
            <a:xfrm>
              <a:off x="618" y="38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Rectangle 144"/>
            <p:cNvSpPr>
              <a:spLocks noChangeAspect="1" noChangeArrowheads="1"/>
            </p:cNvSpPr>
            <p:nvPr/>
          </p:nvSpPr>
          <p:spPr bwMode="auto">
            <a:xfrm>
              <a:off x="708" y="38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Rectangle 145"/>
            <p:cNvSpPr>
              <a:spLocks noChangeAspect="1" noChangeArrowheads="1"/>
            </p:cNvSpPr>
            <p:nvPr/>
          </p:nvSpPr>
          <p:spPr bwMode="auto">
            <a:xfrm>
              <a:off x="528" y="47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Rectangle 146"/>
            <p:cNvSpPr>
              <a:spLocks noChangeAspect="1" noChangeArrowheads="1"/>
            </p:cNvSpPr>
            <p:nvPr/>
          </p:nvSpPr>
          <p:spPr bwMode="auto">
            <a:xfrm>
              <a:off x="618" y="47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Rectangle 147"/>
            <p:cNvSpPr>
              <a:spLocks noChangeAspect="1" noChangeArrowheads="1"/>
            </p:cNvSpPr>
            <p:nvPr/>
          </p:nvSpPr>
          <p:spPr bwMode="auto">
            <a:xfrm>
              <a:off x="708" y="47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Rectangle 148"/>
            <p:cNvSpPr>
              <a:spLocks noChangeAspect="1" noChangeArrowheads="1"/>
            </p:cNvSpPr>
            <p:nvPr/>
          </p:nvSpPr>
          <p:spPr bwMode="auto">
            <a:xfrm>
              <a:off x="528" y="56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Rectangle 149"/>
            <p:cNvSpPr>
              <a:spLocks noChangeAspect="1" noChangeArrowheads="1"/>
            </p:cNvSpPr>
            <p:nvPr/>
          </p:nvSpPr>
          <p:spPr bwMode="auto">
            <a:xfrm>
              <a:off x="618" y="56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Rectangle 150"/>
            <p:cNvSpPr>
              <a:spLocks noChangeAspect="1" noChangeArrowheads="1"/>
            </p:cNvSpPr>
            <p:nvPr/>
          </p:nvSpPr>
          <p:spPr bwMode="auto">
            <a:xfrm>
              <a:off x="708" y="56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62"/>
          <p:cNvGrpSpPr>
            <a:grpSpLocks noChangeAspect="1"/>
          </p:cNvGrpSpPr>
          <p:nvPr/>
        </p:nvGrpSpPr>
        <p:grpSpPr bwMode="auto">
          <a:xfrm>
            <a:off x="7153275" y="5495827"/>
            <a:ext cx="539750" cy="539750"/>
            <a:chOff x="768" y="624"/>
            <a:chExt cx="271" cy="271"/>
          </a:xfrm>
        </p:grpSpPr>
        <p:sp>
          <p:nvSpPr>
            <p:cNvPr id="19476" name="Rectangle 153"/>
            <p:cNvSpPr>
              <a:spLocks noChangeAspect="1" noChangeArrowheads="1"/>
            </p:cNvSpPr>
            <p:nvPr/>
          </p:nvSpPr>
          <p:spPr bwMode="auto">
            <a:xfrm>
              <a:off x="768" y="62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Rectangle 154"/>
            <p:cNvSpPr>
              <a:spLocks noChangeAspect="1" noChangeArrowheads="1"/>
            </p:cNvSpPr>
            <p:nvPr/>
          </p:nvSpPr>
          <p:spPr bwMode="auto">
            <a:xfrm>
              <a:off x="858" y="62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Rectangle 155"/>
            <p:cNvSpPr>
              <a:spLocks noChangeAspect="1" noChangeArrowheads="1"/>
            </p:cNvSpPr>
            <p:nvPr/>
          </p:nvSpPr>
          <p:spPr bwMode="auto">
            <a:xfrm>
              <a:off x="948" y="62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Rectangle 156"/>
            <p:cNvSpPr>
              <a:spLocks noChangeAspect="1" noChangeArrowheads="1"/>
            </p:cNvSpPr>
            <p:nvPr/>
          </p:nvSpPr>
          <p:spPr bwMode="auto">
            <a:xfrm>
              <a:off x="768" y="71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Rectangle 157"/>
            <p:cNvSpPr>
              <a:spLocks noChangeAspect="1" noChangeArrowheads="1"/>
            </p:cNvSpPr>
            <p:nvPr/>
          </p:nvSpPr>
          <p:spPr bwMode="auto">
            <a:xfrm>
              <a:off x="858" y="71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Rectangle 158"/>
            <p:cNvSpPr>
              <a:spLocks noChangeAspect="1" noChangeArrowheads="1"/>
            </p:cNvSpPr>
            <p:nvPr/>
          </p:nvSpPr>
          <p:spPr bwMode="auto">
            <a:xfrm>
              <a:off x="948" y="71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Rectangle 159"/>
            <p:cNvSpPr>
              <a:spLocks noChangeAspect="1" noChangeArrowheads="1"/>
            </p:cNvSpPr>
            <p:nvPr/>
          </p:nvSpPr>
          <p:spPr bwMode="auto">
            <a:xfrm>
              <a:off x="768" y="80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Rectangle 160"/>
            <p:cNvSpPr>
              <a:spLocks noChangeAspect="1" noChangeArrowheads="1"/>
            </p:cNvSpPr>
            <p:nvPr/>
          </p:nvSpPr>
          <p:spPr bwMode="auto">
            <a:xfrm>
              <a:off x="858" y="80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Rectangle 161"/>
            <p:cNvSpPr>
              <a:spLocks noChangeAspect="1" noChangeArrowheads="1"/>
            </p:cNvSpPr>
            <p:nvPr/>
          </p:nvSpPr>
          <p:spPr bwMode="auto">
            <a:xfrm>
              <a:off x="948" y="80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1" name="Rectangle 2"/>
          <p:cNvSpPr txBox="1">
            <a:spLocks noChangeArrowheads="1"/>
          </p:cNvSpPr>
          <p:nvPr/>
        </p:nvSpPr>
        <p:spPr>
          <a:xfrm>
            <a:off x="444566" y="746322"/>
            <a:ext cx="7539938" cy="735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二值图像处理定义：连接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97" grpId="0" animBg="1"/>
      <p:bldP spid="2631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4760" y="682723"/>
            <a:ext cx="6405660" cy="66357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二值图像处理定义：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连通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域</a:t>
            </a:r>
            <a:endParaRPr lang="zh-CN" altLang="en-US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4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43060" y="1599576"/>
            <a:ext cx="8154186" cy="1368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将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相互连在一起的黑色像素的集合称为一个连通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1174"/>
          <p:cNvGrpSpPr>
            <a:grpSpLocks noChangeAspect="1"/>
          </p:cNvGrpSpPr>
          <p:nvPr/>
        </p:nvGrpSpPr>
        <p:grpSpPr bwMode="auto">
          <a:xfrm>
            <a:off x="1547813" y="3180841"/>
            <a:ext cx="1439862" cy="1439862"/>
            <a:chOff x="1056" y="2448"/>
            <a:chExt cx="676" cy="676"/>
          </a:xfrm>
        </p:grpSpPr>
        <p:sp>
          <p:nvSpPr>
            <p:cNvPr id="20490" name="Rectangle 1055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Rectangle 1056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Rectangle 1057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Rectangle 1058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Rectangle 1059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Rectangle 1060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Rectangle 1061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Rectangle 1062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Rectangle 1063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Rectangle 1065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Rectangle 1066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Rectangle 1067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Rectangle 1068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Rectangle 1069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Rectangle 1070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Rectangle 1071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Rectangle 1072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Rectangle 1073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Rectangle 1075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Rectangle 1076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Rectangle 1077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Rectangle 1078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Rectangle 1079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Rectangle 1080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Rectangle 1081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Rectangle 1082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Rectangle 1083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Rectangle 1085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Rectangle 1086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Rectangle 1087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Rectangle 1088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Rectangle 1089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Rectangle 1090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Rectangle 1091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Rectangle 1092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5" name="Rectangle 1093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4343" name="Rectangle 1175"/>
          <p:cNvSpPr>
            <a:spLocks noChangeArrowheads="1"/>
          </p:cNvSpPr>
          <p:nvPr/>
        </p:nvSpPr>
        <p:spPr bwMode="auto">
          <a:xfrm>
            <a:off x="1782763" y="3415791"/>
            <a:ext cx="719137" cy="719137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4" name="Rectangle 1176"/>
          <p:cNvSpPr>
            <a:spLocks noChangeArrowheads="1"/>
          </p:cNvSpPr>
          <p:nvPr/>
        </p:nvSpPr>
        <p:spPr bwMode="auto">
          <a:xfrm>
            <a:off x="2024063" y="3901566"/>
            <a:ext cx="719137" cy="719137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5" name="Text Box 1177"/>
          <p:cNvSpPr txBox="1">
            <a:spLocks noChangeArrowheads="1"/>
          </p:cNvSpPr>
          <p:nvPr/>
        </p:nvSpPr>
        <p:spPr bwMode="auto">
          <a:xfrm>
            <a:off x="4166698" y="3358641"/>
            <a:ext cx="4495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四接连意义下为</a:t>
            </a:r>
            <a:r>
              <a:rPr kumimoji="1" lang="en-US" altLang="zh-CN" sz="2400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kumimoji="1"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个连通域。</a:t>
            </a:r>
            <a:endParaRPr kumimoji="1"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4346" name="Text Box 1178"/>
          <p:cNvSpPr txBox="1">
            <a:spLocks noChangeArrowheads="1"/>
          </p:cNvSpPr>
          <p:nvPr/>
        </p:nvSpPr>
        <p:spPr bwMode="auto">
          <a:xfrm>
            <a:off x="4195763" y="3968241"/>
            <a:ext cx="4495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八接连意义下为</a:t>
            </a:r>
            <a:r>
              <a:rPr kumimoji="1" lang="en-US" altLang="zh-CN" sz="240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个连通域。</a:t>
            </a:r>
            <a:endParaRPr kumimoji="1"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3889" y="5486399"/>
            <a:ext cx="7918516" cy="74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通过统计连通域的个数，可获得目标物个数</a:t>
            </a:r>
            <a:endParaRPr lang="zh-CN" alt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43" grpId="0" animBg="1"/>
      <p:bldP spid="264344" grpId="0" animBg="1"/>
      <p:bldP spid="264345" grpId="0" autoUpdateAnimBg="0"/>
      <p:bldP spid="264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二值图像处理定义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贴标签算法　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56" y="3327661"/>
            <a:ext cx="3155667" cy="573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2885</Words>
  <Application>WPS 演示</Application>
  <PresentationFormat>全屏显示(4:3)</PresentationFormat>
  <Paragraphs>407</Paragraphs>
  <Slides>47</Slides>
  <Notes>22</Notes>
  <HiddenSlides>4</HiddenSlides>
  <MMClips>2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Arial</vt:lpstr>
      <vt:lpstr>宋体</vt:lpstr>
      <vt:lpstr>Wingdings</vt:lpstr>
      <vt:lpstr>楷体</vt:lpstr>
      <vt:lpstr>微软雅黑</vt:lpstr>
      <vt:lpstr>Times New Roman</vt:lpstr>
      <vt:lpstr>Times</vt:lpstr>
      <vt:lpstr>黑体</vt:lpstr>
      <vt:lpstr>华文细黑</vt:lpstr>
      <vt:lpstr>等线</vt:lpstr>
      <vt:lpstr>Arial Unicode MS</vt:lpstr>
      <vt:lpstr>等线 Light</vt:lpstr>
      <vt:lpstr>Calibri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二值图像处理定义：目的</vt:lpstr>
      <vt:lpstr>图像二值化处理与二值图像处理</vt:lpstr>
      <vt:lpstr>PowerPoint 演示文稿</vt:lpstr>
      <vt:lpstr>二值图像处理定义：连通域</vt:lpstr>
      <vt:lpstr>PowerPoint 演示文稿</vt:lpstr>
      <vt:lpstr>贴标签： 基本思路</vt:lpstr>
      <vt:lpstr>贴标签： 算法步骤</vt:lpstr>
      <vt:lpstr>贴标签： 算法步骤</vt:lpstr>
      <vt:lpstr>贴标签： 算法步骤</vt:lpstr>
      <vt:lpstr>贴标签：算法步骤</vt:lpstr>
      <vt:lpstr>贴标签： 算法步骤</vt:lpstr>
      <vt:lpstr>贴标签 ：算法步骤</vt:lpstr>
      <vt:lpstr>贴标签：算法步骤</vt:lpstr>
      <vt:lpstr>贴标签： 算法步骤</vt:lpstr>
      <vt:lpstr>贴标签： 算法步骤</vt:lpstr>
      <vt:lpstr>贴标签： 算法步骤</vt:lpstr>
      <vt:lpstr>PowerPoint 演示文稿</vt:lpstr>
      <vt:lpstr>PowerPoint 演示文稿</vt:lpstr>
      <vt:lpstr>腐蚀： 基本概念</vt:lpstr>
      <vt:lpstr>腐蚀：设计思想</vt:lpstr>
      <vt:lpstr>腐蚀： 算法步骤</vt:lpstr>
      <vt:lpstr>腐蚀： 例题</vt:lpstr>
      <vt:lpstr>腐蚀：应用</vt:lpstr>
      <vt:lpstr>膨胀： 基本概念</vt:lpstr>
      <vt:lpstr>膨胀： 设计思想</vt:lpstr>
      <vt:lpstr>膨胀： 算法步骤</vt:lpstr>
      <vt:lpstr>膨胀： 例题</vt:lpstr>
      <vt:lpstr>膨胀：应用</vt:lpstr>
      <vt:lpstr>开运算与闭运算的提出背景</vt:lpstr>
      <vt:lpstr>开运算： 算法原理</vt:lpstr>
      <vt:lpstr>开运算： 运算示例</vt:lpstr>
      <vt:lpstr>开运算应用示例</vt:lpstr>
      <vt:lpstr>闭运算：算法原理</vt:lpstr>
      <vt:lpstr>闭运算 —— 运算示例</vt:lpstr>
      <vt:lpstr>开、闭运算的变形</vt:lpstr>
      <vt:lpstr>变形闭运算的示例</vt:lpstr>
      <vt:lpstr>闭运算应用示例</vt:lpstr>
      <vt:lpstr>PowerPoint 演示文稿</vt:lpstr>
      <vt:lpstr>目标提取示例 ：伪目标物</vt:lpstr>
      <vt:lpstr>目标提取示例： 伪目标物</vt:lpstr>
      <vt:lpstr>多目标提取示例:粘连或断裂</vt:lpstr>
      <vt:lpstr>多目标提取示例:不同形态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Ruiiiii</cp:lastModifiedBy>
  <cp:revision>356</cp:revision>
  <dcterms:created xsi:type="dcterms:W3CDTF">2017-03-05T02:04:00Z</dcterms:created>
  <dcterms:modified xsi:type="dcterms:W3CDTF">2021-06-19T01:57:44Z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9A1666554D9642039EC6DE32E2D37326</vt:lpwstr>
  </property>
  <property fmtid="{D5CDD505-2E9C-101B-9397-08002B2CF9AE}" pid="3" name="KSOProductBuildVer">
    <vt:lpwstr>2052-11.1.0.10495</vt:lpwstr>
  </property>
</Properties>
</file>