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732" r:id="rId3"/>
    <p:sldId id="744" r:id="rId4"/>
    <p:sldId id="835" r:id="rId5"/>
    <p:sldId id="747" r:id="rId6"/>
    <p:sldId id="749" r:id="rId7"/>
    <p:sldId id="751" r:id="rId8"/>
    <p:sldId id="752" r:id="rId9"/>
    <p:sldId id="840" r:id="rId10"/>
    <p:sldId id="757" r:id="rId11"/>
    <p:sldId id="759" r:id="rId12"/>
    <p:sldId id="761" r:id="rId13"/>
    <p:sldId id="762" r:id="rId14"/>
    <p:sldId id="764" r:id="rId15"/>
    <p:sldId id="765" r:id="rId16"/>
    <p:sldId id="766" r:id="rId17"/>
    <p:sldId id="767" r:id="rId18"/>
    <p:sldId id="768" r:id="rId19"/>
    <p:sldId id="769" r:id="rId20"/>
    <p:sldId id="770" r:id="rId21"/>
    <p:sldId id="838" r:id="rId22"/>
    <p:sldId id="837" r:id="rId23"/>
    <p:sldId id="839" r:id="rId24"/>
    <p:sldId id="771" r:id="rId25"/>
    <p:sldId id="772" r:id="rId26"/>
    <p:sldId id="773" r:id="rId27"/>
    <p:sldId id="774" r:id="rId28"/>
    <p:sldId id="775" r:id="rId29"/>
    <p:sldId id="777" r:id="rId30"/>
    <p:sldId id="778" r:id="rId31"/>
    <p:sldId id="779" r:id="rId32"/>
    <p:sldId id="780" r:id="rId33"/>
    <p:sldId id="781" r:id="rId34"/>
    <p:sldId id="782" r:id="rId35"/>
    <p:sldId id="841" r:id="rId36"/>
    <p:sldId id="788" r:id="rId37"/>
    <p:sldId id="842" r:id="rId38"/>
    <p:sldId id="843" r:id="rId39"/>
    <p:sldId id="801" r:id="rId40"/>
    <p:sldId id="845" r:id="rId41"/>
    <p:sldId id="802" r:id="rId42"/>
    <p:sldId id="803" r:id="rId43"/>
    <p:sldId id="805" r:id="rId44"/>
    <p:sldId id="807" r:id="rId45"/>
    <p:sldId id="808" r:id="rId46"/>
    <p:sldId id="809" r:id="rId47"/>
    <p:sldId id="550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6929" autoAdjust="0"/>
  </p:normalViewPr>
  <p:slideViewPr>
    <p:cSldViewPr snapToGrid="0">
      <p:cViewPr varScale="1">
        <p:scale>
          <a:sx n="81" d="100"/>
          <a:sy n="81" d="100"/>
        </p:scale>
        <p:origin x="-85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7CFA1-AC43-46F7-9E5B-AD06A0E7D7B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1F0FD-EBC1-4C15-A9C4-2B2F5317ADF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0A5DE-E12E-4F4D-9CEF-B905D77E04C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330AC-2522-4282-8073-AEBA1A9CB75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122EA-1F68-4F58-A6FF-0ED764E6328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1E86C-6629-4C4E-A3E5-886AF2C9E30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C3EC6-BE59-4F67-97AB-880E51B52A7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BC9D1-6D79-46F2-AC35-228443EBC01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4C6BB-1367-4A92-9890-099AD9B78B5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C8CE4-0C61-4D29-8C32-F908C105522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9A963-9950-4947-82F6-31A6DB3A3DC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FEEEC-D29B-4387-9B8B-402723897D4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B8220-4AAB-4D16-A6B4-A6499C4885C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72E48-DECA-4D12-9FB2-01328AF3836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37434-48E1-4EAA-B256-C2913A65575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FB726-38E0-476F-9711-6D30755CAC6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4ECE9-0D27-4F63-9DF0-6B673A6D53F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795E5-C217-48FA-B4B6-E1D223AA742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C570E-2A13-4BD8-979B-3FFB60A55C7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DD57C-3284-489B-BCB2-043AB0F7139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295CC-2C49-4E7C-AB0B-D4989E46133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A190C-DD77-4080-B039-18CFBC73DED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36C0A-C636-4F96-80B1-E6FEC918AB5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678AC-DCBE-4263-8710-B02A9F165C2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DC90-21C7-48D3-A58E-AA364A1BE28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E7FF6-FEA4-4879-807D-6BF33F6CC17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C01D6-E3DC-4B72-A5E1-C7AD430D29B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3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670D5A-9AA8-47FD-90E8-9D8F0B25862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2018-06-01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第十一章  彩色图像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0885" y="612437"/>
            <a:ext cx="5864225" cy="9239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几种常用的表色系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234" y="1873858"/>
            <a:ext cx="7056438" cy="4032250"/>
          </a:xfrm>
          <a:noFill/>
          <a:ln w="57150" cmpd="thinThick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RGB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表色系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HSI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表色系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CMYK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表色系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YUV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表色系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YCbCr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表色系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965" y="539548"/>
            <a:ext cx="7416800" cy="863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RGB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色系： 基本概念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463" y="1313436"/>
            <a:ext cx="8570069" cy="3281363"/>
          </a:xfrm>
          <a:ln w="38100" cmpd="dbl">
            <a:noFill/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CIE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规定了以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700nm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红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dirty="0">
                <a:solidFill>
                  <a:srgbClr val="00CC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546.1nm</a:t>
            </a:r>
            <a:r>
              <a:rPr lang="en-US" altLang="zh-CN" sz="2800" dirty="0">
                <a:solidFill>
                  <a:srgbClr val="00CC00"/>
                </a:solidFill>
                <a:latin typeface="楷体" pitchFamily="49" charset="-122"/>
                <a:ea typeface="楷体" pitchFamily="49" charset="-122"/>
              </a:rPr>
              <a:t> (</a:t>
            </a:r>
            <a:r>
              <a:rPr lang="zh-CN" altLang="en-US" sz="2800" dirty="0">
                <a:solidFill>
                  <a:srgbClr val="00CC00"/>
                </a:solidFill>
                <a:latin typeface="楷体" pitchFamily="49" charset="-122"/>
                <a:ea typeface="楷体" pitchFamily="49" charset="-122"/>
              </a:rPr>
              <a:t>绿</a:t>
            </a:r>
            <a:r>
              <a:rPr lang="en-US" altLang="zh-CN" sz="2800" dirty="0" smtClean="0">
                <a:solidFill>
                  <a:srgbClr val="00CC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435.8nm </a:t>
            </a:r>
            <a:r>
              <a:rPr lang="en-US" altLang="zh-CN" sz="28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蓝</a:t>
            </a:r>
            <a:r>
              <a:rPr lang="en-US" altLang="zh-CN" sz="28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三个色光为三基色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。自然界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的所有颜色都可以过选用这三基色按不同比例混合而成。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1918" y="5836834"/>
            <a:ext cx="647700" cy="722312"/>
          </a:xfrm>
          <a:prstGeom prst="rect">
            <a:avLst/>
          </a:prstGeom>
          <a:solidFill>
            <a:srgbClr val="C832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841130" y="6224792"/>
            <a:ext cx="503237" cy="0"/>
          </a:xfrm>
          <a:prstGeom prst="line">
            <a:avLst/>
          </a:prstGeom>
          <a:noFill/>
          <a:ln w="76200" cmpd="tri">
            <a:solidFill>
              <a:srgbClr val="0033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04580" y="5977378"/>
            <a:ext cx="1152525" cy="466725"/>
          </a:xfrm>
          <a:prstGeom prst="rect">
            <a:avLst/>
          </a:prstGeom>
          <a:solidFill>
            <a:srgbClr val="C800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1"/>
                </a:solidFill>
                <a:latin typeface="Tahoma" pitchFamily="34" charset="0"/>
              </a:rPr>
              <a:t>R:200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27946" y="5979709"/>
            <a:ext cx="1152525" cy="466725"/>
          </a:xfrm>
          <a:prstGeom prst="rect">
            <a:avLst/>
          </a:prstGeom>
          <a:solidFill>
            <a:srgbClr val="003200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1"/>
                </a:solidFill>
                <a:latin typeface="Tahoma" pitchFamily="34" charset="0"/>
              </a:rPr>
              <a:t> G:50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69753" y="5982039"/>
            <a:ext cx="1152525" cy="466725"/>
          </a:xfrm>
          <a:prstGeom prst="rect">
            <a:avLst/>
          </a:prstGeom>
          <a:solidFill>
            <a:srgbClr val="000078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1"/>
                </a:solidFill>
                <a:latin typeface="Tahoma" pitchFamily="34" charset="0"/>
              </a:rPr>
              <a:t>B:120</a:t>
            </a:r>
          </a:p>
        </p:txBody>
      </p: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92158" y="3128733"/>
            <a:ext cx="5256213" cy="2417763"/>
            <a:chOff x="612" y="1207"/>
            <a:chExt cx="3311" cy="1523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645" y="165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645" y="165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645" y="251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557" y="165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45" y="2326"/>
              <a:ext cx="28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557" y="146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1645" y="146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557" y="232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33" y="146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933" y="2326"/>
              <a:ext cx="91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933" y="146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845" y="146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933" y="1654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13" y="2518"/>
              <a:ext cx="10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6600"/>
                  </a:solidFill>
                  <a:latin typeface="华文细黑" pitchFamily="2" charset="-122"/>
                  <a:ea typeface="华文细黑" pitchFamily="2" charset="-122"/>
                </a:rPr>
                <a:t>黄</a:t>
              </a:r>
              <a:r>
                <a:rPr kumimoji="1" lang="en-US" altLang="zh-CN" sz="1600" b="1">
                  <a:solidFill>
                    <a:srgbClr val="FF6600"/>
                  </a:solidFill>
                  <a:latin typeface="华文细黑" pitchFamily="2" charset="-122"/>
                  <a:ea typeface="华文细黑" pitchFamily="2" charset="-122"/>
                </a:rPr>
                <a:t>(255,255,0)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978" y="213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华文细黑" pitchFamily="2" charset="-122"/>
                  <a:ea typeface="华文细黑" pitchFamily="2" charset="-122"/>
                </a:rPr>
                <a:t>黑</a:t>
              </a:r>
              <a:r>
                <a:rPr kumimoji="1" lang="en-US" altLang="zh-CN" sz="1600" b="1">
                  <a:latin typeface="华文细黑" pitchFamily="2" charset="-122"/>
                  <a:ea typeface="华文细黑" pitchFamily="2" charset="-122"/>
                </a:rPr>
                <a:t>(0,0,0)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893" y="2194"/>
              <a:ext cx="9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00CC00"/>
                  </a:solidFill>
                  <a:latin typeface="华文细黑" pitchFamily="2" charset="-122"/>
                  <a:ea typeface="华文细黑" pitchFamily="2" charset="-122"/>
                </a:rPr>
                <a:t>绿</a:t>
              </a:r>
              <a:r>
                <a:rPr kumimoji="1" lang="en-US" altLang="zh-CN" sz="1600" b="1">
                  <a:solidFill>
                    <a:srgbClr val="00CC00"/>
                  </a:solidFill>
                  <a:latin typeface="华文细黑" pitchFamily="2" charset="-122"/>
                  <a:ea typeface="华文细黑" pitchFamily="2" charset="-122"/>
                </a:rPr>
                <a:t>(0,255,0)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93" y="1312"/>
              <a:ext cx="10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chemeClr val="hlink"/>
                  </a:solidFill>
                  <a:latin typeface="华文细黑" pitchFamily="2" charset="-122"/>
                  <a:ea typeface="华文细黑" pitchFamily="2" charset="-122"/>
                </a:rPr>
                <a:t>青</a:t>
              </a:r>
              <a:r>
                <a:rPr kumimoji="1" lang="en-US" altLang="zh-CN" sz="1600" b="1">
                  <a:solidFill>
                    <a:schemeClr val="hlink"/>
                  </a:solidFill>
                  <a:latin typeface="华文细黑" pitchFamily="2" charset="-122"/>
                  <a:ea typeface="华文细黑" pitchFamily="2" charset="-122"/>
                </a:rPr>
                <a:t>(0,255,255)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837" y="1207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0033CC"/>
                  </a:solidFill>
                  <a:latin typeface="华文细黑" pitchFamily="2" charset="-122"/>
                  <a:ea typeface="华文细黑" pitchFamily="2" charset="-122"/>
                </a:rPr>
                <a:t>蓝</a:t>
              </a:r>
              <a:r>
                <a:rPr kumimoji="1" lang="en-US" altLang="zh-CN" sz="1600" b="1">
                  <a:solidFill>
                    <a:srgbClr val="0033CC"/>
                  </a:solidFill>
                  <a:latin typeface="华文细黑" pitchFamily="2" charset="-122"/>
                  <a:ea typeface="华文细黑" pitchFamily="2" charset="-122"/>
                </a:rPr>
                <a:t>(0,0,255)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12" y="1515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00FF"/>
                  </a:solidFill>
                  <a:latin typeface="华文细黑" pitchFamily="2" charset="-122"/>
                  <a:ea typeface="华文细黑" pitchFamily="2" charset="-122"/>
                </a:rPr>
                <a:t>品红</a:t>
              </a:r>
              <a:r>
                <a:rPr kumimoji="1" lang="en-US" altLang="zh-CN" sz="1600" b="1">
                  <a:solidFill>
                    <a:srgbClr val="FF00FF"/>
                  </a:solidFill>
                  <a:latin typeface="华文细黑" pitchFamily="2" charset="-122"/>
                  <a:ea typeface="华文细黑" pitchFamily="2" charset="-122"/>
                </a:rPr>
                <a:t>(255,0,255)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605" y="1564"/>
              <a:ext cx="1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华文细黑" pitchFamily="2" charset="-122"/>
                  <a:ea typeface="华文细黑" pitchFamily="2" charset="-122"/>
                </a:rPr>
                <a:t>白</a:t>
              </a:r>
              <a:r>
                <a:rPr kumimoji="1" lang="en-US" altLang="zh-CN" sz="1600" b="1">
                  <a:latin typeface="华文细黑" pitchFamily="2" charset="-122"/>
                  <a:ea typeface="华文细黑" pitchFamily="2" charset="-122"/>
                </a:rPr>
                <a:t>(255,255,255)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884" y="2377"/>
              <a:ext cx="8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rPr>
                <a:t>红</a:t>
              </a:r>
              <a:r>
                <a:rPr kumimoji="1" lang="en-US" altLang="zh-CN" sz="1600" b="1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rPr>
                <a:t>(255,0,0)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610" y="2449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610" y="1587"/>
              <a:ext cx="91" cy="91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882" y="1406"/>
              <a:ext cx="91" cy="9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2517" y="2449"/>
              <a:ext cx="91" cy="9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2789" y="2268"/>
              <a:ext cx="91" cy="91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1901" y="2268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789" y="1406"/>
              <a:ext cx="91" cy="91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2517" y="1605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0" name="Picture 45" descr="未命名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921396" y="3344633"/>
            <a:ext cx="2116137" cy="1870075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2338" y="753556"/>
            <a:ext cx="7416800" cy="863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RGB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 ：应用场合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766" y="2052739"/>
            <a:ext cx="8382675" cy="3281363"/>
          </a:xfrm>
          <a:ln w="38100" cmpd="dbl"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目前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包括计算机显示器、彩色电视机在内的绝大部分</a:t>
            </a:r>
            <a:r>
              <a:rPr lang="zh-CN" altLang="en-US" b="1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图形显示器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中。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如果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采用其他色系进行了处理，最终一定要转换到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RGB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色系，才能正常显示结果。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色系： 问题的提出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855" y="2129107"/>
            <a:ext cx="8361767" cy="2970212"/>
          </a:xfrm>
          <a:ln w="38100" cmpd="dbl"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RGB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色系虽然是目前各类显示器使用的色系，但颜色的构成与</a:t>
            </a:r>
            <a:r>
              <a:rPr lang="zh-CN" altLang="en-US" b="1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人对颜色的理解方式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不同，所以在进行处理与调整时，比较不容易获得准确的参数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HSI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彩色系统格式的设计反映了人类观察彩色的方式。 如：红色又分为浅红和深红色等等。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色系： 亮度分量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611" y="1757565"/>
            <a:ext cx="7977457" cy="1800225"/>
          </a:xfrm>
          <a:ln w="38100" cmpd="dbl"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6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表示</a:t>
            </a:r>
            <a:r>
              <a:rPr lang="zh-CN" altLang="en-US" sz="2600" b="1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光照强度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或称为</a:t>
            </a:r>
            <a:r>
              <a:rPr lang="zh-CN" altLang="en-US" sz="2600" b="1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亮度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，它确定了像素的整体亮度，而不管其颜色是什么。</a:t>
            </a:r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1835150" y="4388423"/>
            <a:ext cx="5256213" cy="7921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2771775" y="5252023"/>
            <a:ext cx="360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I:   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小        大</a:t>
            </a:r>
          </a:p>
        </p:txBody>
      </p:sp>
      <p:sp>
        <p:nvSpPr>
          <p:cNvPr id="745478" name="Line 6"/>
          <p:cNvSpPr>
            <a:spLocks noChangeShapeType="1"/>
          </p:cNvSpPr>
          <p:nvPr/>
        </p:nvSpPr>
        <p:spPr bwMode="auto">
          <a:xfrm>
            <a:off x="3779838" y="5467923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641612" y="466824"/>
            <a:ext cx="7488238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色系 ：亮度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效果示意图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339975" y="4005263"/>
            <a:ext cx="4321175" cy="1800225"/>
            <a:chOff x="1383" y="2840"/>
            <a:chExt cx="2722" cy="1361"/>
          </a:xfrm>
        </p:grpSpPr>
        <p:sp>
          <p:nvSpPr>
            <p:cNvPr id="508939" name="Rectangle 11"/>
            <p:cNvSpPr>
              <a:spLocks noChangeArrowheads="1"/>
            </p:cNvSpPr>
            <p:nvPr/>
          </p:nvSpPr>
          <p:spPr bwMode="auto">
            <a:xfrm>
              <a:off x="2744" y="2840"/>
              <a:ext cx="1361" cy="1360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8940" name="Rectangle 12"/>
            <p:cNvSpPr>
              <a:spLocks noChangeArrowheads="1"/>
            </p:cNvSpPr>
            <p:nvPr/>
          </p:nvSpPr>
          <p:spPr bwMode="auto">
            <a:xfrm>
              <a:off x="1383" y="2840"/>
              <a:ext cx="1361" cy="1361"/>
            </a:xfrm>
            <a:prstGeom prst="rect">
              <a:avLst/>
            </a:prstGeom>
            <a:gradFill rotWithShape="1">
              <a:gsLst>
                <a:gs pos="0">
                  <a:srgbClr val="FF3300">
                    <a:gamma/>
                    <a:shade val="0"/>
                    <a:invGamma/>
                  </a:srgbClr>
                </a:gs>
                <a:gs pos="100000">
                  <a:srgbClr val="FF33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39975" y="1773238"/>
            <a:ext cx="4319588" cy="1800225"/>
            <a:chOff x="1020" y="1207"/>
            <a:chExt cx="2721" cy="1361"/>
          </a:xfrm>
        </p:grpSpPr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1020" y="1207"/>
              <a:ext cx="1360" cy="1361"/>
            </a:xfrm>
            <a:prstGeom prst="rect">
              <a:avLst/>
            </a:prstGeom>
            <a:gradFill rotWithShape="1">
              <a:gsLst>
                <a:gs pos="0">
                  <a:srgbClr val="FFCCFF">
                    <a:gamma/>
                    <a:shade val="0"/>
                    <a:invGamma/>
                  </a:srgbClr>
                </a:gs>
                <a:gs pos="100000">
                  <a:srgbClr val="FFCC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8942" name="Rectangle 14"/>
            <p:cNvSpPr>
              <a:spLocks noChangeArrowheads="1"/>
            </p:cNvSpPr>
            <p:nvPr/>
          </p:nvSpPr>
          <p:spPr bwMode="auto">
            <a:xfrm>
              <a:off x="2381" y="1207"/>
              <a:ext cx="1360" cy="1361"/>
            </a:xfrm>
            <a:prstGeom prst="rect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2" name="Rectangle 12"/>
          <p:cNvSpPr>
            <a:spLocks noGrp="1" noChangeArrowheads="1"/>
          </p:cNvSpPr>
          <p:nvPr>
            <p:ph type="title"/>
          </p:nvPr>
        </p:nvSpPr>
        <p:spPr>
          <a:xfrm>
            <a:off x="529752" y="560455"/>
            <a:ext cx="5400675" cy="106521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色系： 色度分量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6497" y="1852950"/>
            <a:ext cx="7896294" cy="1800225"/>
          </a:xfrm>
          <a:ln w="38100" cmpd="dbl"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6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表示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色度，由角度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表示，反映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了该颜色最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接近的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光谱波长。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600" baseline="30000" dirty="0">
                <a:latin typeface="楷体" pitchFamily="49" charset="-122"/>
                <a:ea typeface="楷体" pitchFamily="49" charset="-122"/>
              </a:rPr>
              <a:t>o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为红色，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120</a:t>
            </a:r>
            <a:r>
              <a:rPr lang="en-US" altLang="zh-CN" sz="2600" baseline="30000" dirty="0">
                <a:latin typeface="楷体" pitchFamily="49" charset="-122"/>
                <a:ea typeface="楷体" pitchFamily="49" charset="-122"/>
              </a:rPr>
              <a:t>o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为绿色，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240</a:t>
            </a:r>
            <a:r>
              <a:rPr lang="en-US" altLang="zh-CN" sz="2600" baseline="30000" dirty="0">
                <a:latin typeface="楷体" pitchFamily="49" charset="-122"/>
                <a:ea typeface="楷体" pitchFamily="49" charset="-122"/>
              </a:rPr>
              <a:t>o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蓝色</a:t>
            </a:r>
            <a:endParaRPr lang="zh-CN" altLang="en-US" sz="26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15694" y="3673053"/>
            <a:ext cx="2159000" cy="2159000"/>
            <a:chOff x="2304" y="2979"/>
            <a:chExt cx="1056" cy="86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04" y="2979"/>
              <a:ext cx="1056" cy="864"/>
              <a:chOff x="2304" y="2880"/>
              <a:chExt cx="1056" cy="864"/>
            </a:xfrm>
          </p:grpSpPr>
          <p:sp>
            <p:nvSpPr>
              <p:cNvPr id="450566" name="Oval 6"/>
              <p:cNvSpPr>
                <a:spLocks noChangeArrowheads="1"/>
              </p:cNvSpPr>
              <p:nvPr/>
            </p:nvSpPr>
            <p:spPr bwMode="auto">
              <a:xfrm>
                <a:off x="2304" y="2880"/>
                <a:ext cx="1056" cy="86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67" name="Line 7"/>
              <p:cNvSpPr>
                <a:spLocks noChangeShapeType="1"/>
              </p:cNvSpPr>
              <p:nvPr/>
            </p:nvSpPr>
            <p:spPr bwMode="auto">
              <a:xfrm>
                <a:off x="2832" y="3312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568" name="Line 8"/>
              <p:cNvSpPr>
                <a:spLocks noChangeShapeType="1"/>
              </p:cNvSpPr>
              <p:nvPr/>
            </p:nvSpPr>
            <p:spPr bwMode="auto">
              <a:xfrm flipH="1" flipV="1">
                <a:off x="2496" y="3024"/>
                <a:ext cx="336" cy="28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569" name="Line 9"/>
              <p:cNvSpPr>
                <a:spLocks noChangeShapeType="1"/>
              </p:cNvSpPr>
              <p:nvPr/>
            </p:nvSpPr>
            <p:spPr bwMode="auto">
              <a:xfrm flipH="1">
                <a:off x="2592" y="3312"/>
                <a:ext cx="24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570" name="Line 10"/>
            <p:cNvSpPr>
              <a:spLocks noChangeShapeType="1"/>
            </p:cNvSpPr>
            <p:nvPr/>
          </p:nvSpPr>
          <p:spPr bwMode="auto">
            <a:xfrm>
              <a:off x="2835" y="3430"/>
              <a:ext cx="272" cy="36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50573" name="Picture 13" descr="未命名"/>
          <p:cNvPicPr>
            <a:picLocks noGrp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44707" y="3815928"/>
            <a:ext cx="1957387" cy="1978025"/>
          </a:xfrm>
          <a:noFill/>
          <a:ln/>
        </p:spPr>
      </p:pic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15566" y="476250"/>
            <a:ext cx="8017247" cy="8636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色系： 色度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效果示意图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76375" y="1773238"/>
            <a:ext cx="1439863" cy="1806575"/>
            <a:chOff x="884" y="1253"/>
            <a:chExt cx="907" cy="1138"/>
          </a:xfrm>
        </p:grpSpPr>
        <p:sp>
          <p:nvSpPr>
            <p:cNvPr id="512015" name="Rectangle 15"/>
            <p:cNvSpPr>
              <a:spLocks noChangeAspect="1" noChangeArrowheads="1"/>
            </p:cNvSpPr>
            <p:nvPr/>
          </p:nvSpPr>
          <p:spPr bwMode="auto">
            <a:xfrm>
              <a:off x="884" y="1253"/>
              <a:ext cx="907" cy="907"/>
            </a:xfrm>
            <a:prstGeom prst="rect">
              <a:avLst/>
            </a:prstGeom>
            <a:solidFill>
              <a:srgbClr val="F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0" name="Text Box 20"/>
            <p:cNvSpPr txBox="1">
              <a:spLocks noChangeArrowheads="1"/>
            </p:cNvSpPr>
            <p:nvPr/>
          </p:nvSpPr>
          <p:spPr bwMode="auto">
            <a:xfrm>
              <a:off x="1066" y="2160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H=0</a:t>
              </a:r>
              <a:r>
                <a:rPr lang="en-US" altLang="zh-CN" b="1">
                  <a:latin typeface="Arial" charset="0"/>
                  <a:cs typeface="Arial" charset="0"/>
                </a:rPr>
                <a:t>º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4300" y="1773238"/>
            <a:ext cx="1439863" cy="1835150"/>
            <a:chOff x="2245" y="1162"/>
            <a:chExt cx="907" cy="1156"/>
          </a:xfrm>
        </p:grpSpPr>
        <p:sp>
          <p:nvSpPr>
            <p:cNvPr id="512016" name="Rectangle 16"/>
            <p:cNvSpPr>
              <a:spLocks noChangeAspect="1" noChangeArrowheads="1"/>
            </p:cNvSpPr>
            <p:nvPr/>
          </p:nvSpPr>
          <p:spPr bwMode="auto">
            <a:xfrm>
              <a:off x="2245" y="1162"/>
              <a:ext cx="907" cy="907"/>
            </a:xfrm>
            <a:prstGeom prst="rect">
              <a:avLst/>
            </a:prstGeom>
            <a:solidFill>
              <a:srgbClr val="F0F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1" name="Text Box 21"/>
            <p:cNvSpPr txBox="1">
              <a:spLocks noChangeArrowheads="1"/>
            </p:cNvSpPr>
            <p:nvPr/>
          </p:nvSpPr>
          <p:spPr bwMode="auto">
            <a:xfrm>
              <a:off x="2426" y="2087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H=60</a:t>
              </a:r>
              <a:r>
                <a:rPr lang="en-US" altLang="zh-CN" b="1">
                  <a:latin typeface="Arial" charset="0"/>
                  <a:cs typeface="Arial" charset="0"/>
                </a:rPr>
                <a:t>º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56325" y="1773238"/>
            <a:ext cx="1439863" cy="1806575"/>
            <a:chOff x="3696" y="1117"/>
            <a:chExt cx="907" cy="1138"/>
          </a:xfrm>
        </p:grpSpPr>
        <p:sp>
          <p:nvSpPr>
            <p:cNvPr id="512012" name="Rectangle 12"/>
            <p:cNvSpPr>
              <a:spLocks noChangeAspect="1" noChangeArrowheads="1"/>
            </p:cNvSpPr>
            <p:nvPr/>
          </p:nvSpPr>
          <p:spPr bwMode="auto">
            <a:xfrm>
              <a:off x="3696" y="1117"/>
              <a:ext cx="907" cy="907"/>
            </a:xfrm>
            <a:prstGeom prst="rect">
              <a:avLst/>
            </a:prstGeom>
            <a:solidFill>
              <a:srgbClr val="00F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3833" y="2024"/>
              <a:ext cx="6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H=120</a:t>
              </a:r>
              <a:r>
                <a:rPr lang="en-US" altLang="zh-CN" b="1">
                  <a:latin typeface="Arial" charset="0"/>
                  <a:cs typeface="Arial" charset="0"/>
                </a:rPr>
                <a:t>º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476375" y="4005263"/>
            <a:ext cx="1439863" cy="1806575"/>
            <a:chOff x="884" y="2659"/>
            <a:chExt cx="907" cy="1138"/>
          </a:xfrm>
        </p:grpSpPr>
        <p:sp>
          <p:nvSpPr>
            <p:cNvPr id="512017" name="Rectangle 17"/>
            <p:cNvSpPr>
              <a:spLocks noChangeArrowheads="1"/>
            </p:cNvSpPr>
            <p:nvPr/>
          </p:nvSpPr>
          <p:spPr bwMode="auto">
            <a:xfrm>
              <a:off x="884" y="2659"/>
              <a:ext cx="907" cy="907"/>
            </a:xfrm>
            <a:prstGeom prst="rect">
              <a:avLst/>
            </a:prstGeom>
            <a:solidFill>
              <a:srgbClr val="00F6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3" name="Text Box 23"/>
            <p:cNvSpPr txBox="1">
              <a:spLocks noChangeArrowheads="1"/>
            </p:cNvSpPr>
            <p:nvPr/>
          </p:nvSpPr>
          <p:spPr bwMode="auto">
            <a:xfrm>
              <a:off x="975" y="356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H=180</a:t>
              </a:r>
              <a:r>
                <a:rPr lang="en-US" altLang="zh-CN" b="1">
                  <a:latin typeface="Arial" charset="0"/>
                  <a:cs typeface="Arial" charset="0"/>
                </a:rPr>
                <a:t>º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924300" y="4005263"/>
            <a:ext cx="1439863" cy="1806575"/>
            <a:chOff x="2245" y="2659"/>
            <a:chExt cx="907" cy="1138"/>
          </a:xfrm>
        </p:grpSpPr>
        <p:sp>
          <p:nvSpPr>
            <p:cNvPr id="512018" name="Rectangle 18"/>
            <p:cNvSpPr>
              <a:spLocks noChangeArrowheads="1"/>
            </p:cNvSpPr>
            <p:nvPr/>
          </p:nvSpPr>
          <p:spPr bwMode="auto">
            <a:xfrm>
              <a:off x="2245" y="2659"/>
              <a:ext cx="907" cy="907"/>
            </a:xfrm>
            <a:prstGeom prst="rect">
              <a:avLst/>
            </a:prstGeom>
            <a:solidFill>
              <a:srgbClr val="0000F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4" name="Text Box 24"/>
            <p:cNvSpPr txBox="1">
              <a:spLocks noChangeArrowheads="1"/>
            </p:cNvSpPr>
            <p:nvPr/>
          </p:nvSpPr>
          <p:spPr bwMode="auto">
            <a:xfrm>
              <a:off x="2372" y="3566"/>
              <a:ext cx="6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H=240</a:t>
              </a:r>
              <a:r>
                <a:rPr lang="en-US" altLang="zh-CN" b="1">
                  <a:latin typeface="Arial" charset="0"/>
                  <a:cs typeface="Arial" charset="0"/>
                </a:rPr>
                <a:t>º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156325" y="4005263"/>
            <a:ext cx="1439863" cy="1806575"/>
            <a:chOff x="3606" y="2659"/>
            <a:chExt cx="907" cy="1138"/>
          </a:xfrm>
        </p:grpSpPr>
        <p:sp>
          <p:nvSpPr>
            <p:cNvPr id="512019" name="Rectangle 19"/>
            <p:cNvSpPr>
              <a:spLocks noChangeArrowheads="1"/>
            </p:cNvSpPr>
            <p:nvPr/>
          </p:nvSpPr>
          <p:spPr bwMode="auto">
            <a:xfrm>
              <a:off x="3606" y="2659"/>
              <a:ext cx="907" cy="907"/>
            </a:xfrm>
            <a:prstGeom prst="rect">
              <a:avLst/>
            </a:prstGeom>
            <a:solidFill>
              <a:srgbClr val="F600F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5" name="Text Box 25"/>
            <p:cNvSpPr txBox="1">
              <a:spLocks noChangeArrowheads="1"/>
            </p:cNvSpPr>
            <p:nvPr/>
          </p:nvSpPr>
          <p:spPr bwMode="auto">
            <a:xfrm>
              <a:off x="3688" y="356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H=300</a:t>
              </a:r>
              <a:r>
                <a:rPr lang="en-US" altLang="zh-CN" b="1">
                  <a:latin typeface="Arial" charset="0"/>
                  <a:cs typeface="Arial" charset="0"/>
                </a:rPr>
                <a:t>º</a:t>
              </a:r>
            </a:p>
          </p:txBody>
        </p:sp>
      </p:grpSp>
      <p:sp>
        <p:nvSpPr>
          <p:cNvPr id="2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509" y="1818839"/>
            <a:ext cx="8139923" cy="2879725"/>
          </a:xfrm>
          <a:ln w="76200" cmpd="tri">
            <a:noFill/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表示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饱和度，饱和度参数是色环的原点到彩色点的</a:t>
            </a:r>
            <a:r>
              <a:rPr lang="zh-CN" altLang="en-US" sz="2800" b="1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半径长度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环的外围圆周是纯的或称饱和的颜色，其饱和度值为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。在中心是中性（灰）色，即饱和度为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82284" y="4758940"/>
            <a:ext cx="1439862" cy="1295400"/>
            <a:chOff x="1973" y="3113"/>
            <a:chExt cx="907" cy="816"/>
          </a:xfrm>
        </p:grpSpPr>
        <p:sp>
          <p:nvSpPr>
            <p:cNvPr id="451588" name="Oval 4"/>
            <p:cNvSpPr>
              <a:spLocks noChangeArrowheads="1"/>
            </p:cNvSpPr>
            <p:nvPr/>
          </p:nvSpPr>
          <p:spPr bwMode="auto">
            <a:xfrm>
              <a:off x="1973" y="3113"/>
              <a:ext cx="907" cy="8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89" name="Line 5"/>
            <p:cNvSpPr>
              <a:spLocks noChangeShapeType="1"/>
            </p:cNvSpPr>
            <p:nvPr/>
          </p:nvSpPr>
          <p:spPr bwMode="auto">
            <a:xfrm flipV="1">
              <a:off x="2426" y="3113"/>
              <a:ext cx="136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590" name="Oval 6"/>
            <p:cNvSpPr>
              <a:spLocks noChangeArrowheads="1"/>
            </p:cNvSpPr>
            <p:nvPr/>
          </p:nvSpPr>
          <p:spPr bwMode="auto">
            <a:xfrm>
              <a:off x="2399" y="347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591" name="Rectangle 7"/>
          <p:cNvSpPr>
            <a:spLocks noChangeArrowheads="1"/>
          </p:cNvSpPr>
          <p:nvPr/>
        </p:nvSpPr>
        <p:spPr bwMode="auto">
          <a:xfrm>
            <a:off x="2195513" y="1989138"/>
            <a:ext cx="4214812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ja-JP" altLang="en-US" sz="280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1592" name="Rectangle 8"/>
          <p:cNvSpPr>
            <a:spLocks noGrp="1" noChangeArrowheads="1"/>
          </p:cNvSpPr>
          <p:nvPr>
            <p:ph type="title"/>
          </p:nvPr>
        </p:nvSpPr>
        <p:spPr>
          <a:xfrm>
            <a:off x="437744" y="578458"/>
            <a:ext cx="6284136" cy="746125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 ：饱和度分量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</a:t>
            </a:r>
          </a:p>
        </p:txBody>
      </p:sp>
      <p:sp>
        <p:nvSpPr>
          <p:cNvPr id="451594" name="Text Box 10"/>
          <p:cNvSpPr txBox="1">
            <a:spLocks noChangeArrowheads="1"/>
          </p:cNvSpPr>
          <p:nvPr/>
        </p:nvSpPr>
        <p:spPr bwMode="auto">
          <a:xfrm>
            <a:off x="4890346" y="4543040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S</a:t>
            </a: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19" y="605750"/>
            <a:ext cx="7993062" cy="10795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色系：饱和度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效果示意图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95288" y="2759960"/>
            <a:ext cx="1800225" cy="2238375"/>
            <a:chOff x="249" y="1616"/>
            <a:chExt cx="1134" cy="1410"/>
          </a:xfrm>
        </p:grpSpPr>
        <p:sp>
          <p:nvSpPr>
            <p:cNvPr id="513028" name="Rectangle 4"/>
            <p:cNvSpPr>
              <a:spLocks noChangeAspect="1" noChangeArrowheads="1"/>
            </p:cNvSpPr>
            <p:nvPr/>
          </p:nvSpPr>
          <p:spPr bwMode="auto">
            <a:xfrm>
              <a:off x="249" y="1616"/>
              <a:ext cx="1134" cy="1134"/>
            </a:xfrm>
            <a:prstGeom prst="rect">
              <a:avLst/>
            </a:prstGeom>
            <a:solidFill>
              <a:srgbClr val="78787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29" name="Text Box 5"/>
            <p:cNvSpPr txBox="1">
              <a:spLocks noChangeArrowheads="1"/>
            </p:cNvSpPr>
            <p:nvPr/>
          </p:nvSpPr>
          <p:spPr bwMode="auto">
            <a:xfrm>
              <a:off x="567" y="2795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S=0</a:t>
              </a:r>
              <a:endParaRPr lang="en-US" altLang="zh-CN" b="1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48488" y="2759960"/>
            <a:ext cx="1800225" cy="2238375"/>
            <a:chOff x="4377" y="1616"/>
            <a:chExt cx="1134" cy="1410"/>
          </a:xfrm>
        </p:grpSpPr>
        <p:sp>
          <p:nvSpPr>
            <p:cNvPr id="513043" name="Rectangle 19"/>
            <p:cNvSpPr>
              <a:spLocks noChangeAspect="1" noChangeArrowheads="1"/>
            </p:cNvSpPr>
            <p:nvPr/>
          </p:nvSpPr>
          <p:spPr bwMode="auto">
            <a:xfrm>
              <a:off x="4377" y="1616"/>
              <a:ext cx="1134" cy="1134"/>
            </a:xfrm>
            <a:prstGeom prst="rect">
              <a:avLst/>
            </a:prstGeom>
            <a:solidFill>
              <a:srgbClr val="F600F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4" name="Text Box 20"/>
            <p:cNvSpPr txBox="1">
              <a:spLocks noChangeArrowheads="1"/>
            </p:cNvSpPr>
            <p:nvPr/>
          </p:nvSpPr>
          <p:spPr bwMode="auto">
            <a:xfrm>
              <a:off x="4649" y="2795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S=1</a:t>
              </a:r>
              <a:endParaRPr lang="en-US" altLang="zh-CN" b="1">
                <a:latin typeface="Arial" charset="0"/>
                <a:cs typeface="Arial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484438" y="2759960"/>
            <a:ext cx="1800225" cy="2238375"/>
            <a:chOff x="2200" y="1253"/>
            <a:chExt cx="1134" cy="1410"/>
          </a:xfrm>
        </p:grpSpPr>
        <p:sp>
          <p:nvSpPr>
            <p:cNvPr id="513048" name="Rectangle 24"/>
            <p:cNvSpPr>
              <a:spLocks noChangeAspect="1" noChangeArrowheads="1"/>
            </p:cNvSpPr>
            <p:nvPr/>
          </p:nvSpPr>
          <p:spPr bwMode="auto">
            <a:xfrm>
              <a:off x="2200" y="1253"/>
              <a:ext cx="1134" cy="1134"/>
            </a:xfrm>
            <a:prstGeom prst="rect">
              <a:avLst/>
            </a:prstGeom>
            <a:solidFill>
              <a:srgbClr val="9C5F9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9" name="Text Box 25"/>
            <p:cNvSpPr txBox="1">
              <a:spLocks noChangeArrowheads="1"/>
            </p:cNvSpPr>
            <p:nvPr/>
          </p:nvSpPr>
          <p:spPr bwMode="auto">
            <a:xfrm>
              <a:off x="2472" y="2432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S=1/4</a:t>
              </a:r>
              <a:endParaRPr lang="en-US" altLang="zh-CN" b="1">
                <a:latin typeface="Arial" charset="0"/>
                <a:cs typeface="Arial" charset="0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716463" y="2759960"/>
            <a:ext cx="1800225" cy="2238375"/>
            <a:chOff x="2971" y="1616"/>
            <a:chExt cx="1134" cy="1410"/>
          </a:xfrm>
        </p:grpSpPr>
        <p:sp>
          <p:nvSpPr>
            <p:cNvPr id="513052" name="Rectangle 28"/>
            <p:cNvSpPr>
              <a:spLocks noChangeAspect="1" noChangeArrowheads="1"/>
            </p:cNvSpPr>
            <p:nvPr/>
          </p:nvSpPr>
          <p:spPr bwMode="auto">
            <a:xfrm>
              <a:off x="2971" y="1616"/>
              <a:ext cx="1134" cy="1134"/>
            </a:xfrm>
            <a:prstGeom prst="rect">
              <a:avLst/>
            </a:prstGeom>
            <a:solidFill>
              <a:srgbClr val="BA3FB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53" name="Text Box 29"/>
            <p:cNvSpPr txBox="1">
              <a:spLocks noChangeArrowheads="1"/>
            </p:cNvSpPr>
            <p:nvPr/>
          </p:nvSpPr>
          <p:spPr bwMode="auto">
            <a:xfrm>
              <a:off x="3198" y="2795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</a:rPr>
                <a:t>S=1/2</a:t>
              </a:r>
              <a:endParaRPr lang="en-US" altLang="zh-CN" b="1"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8757" y="2928373"/>
            <a:ext cx="8392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简述贴标签算法步骤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698" y="590990"/>
            <a:ext cx="6434137" cy="990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色系： 颜色描述</a:t>
            </a:r>
          </a:p>
        </p:txBody>
      </p:sp>
      <p:sp>
        <p:nvSpPr>
          <p:cNvPr id="452612" name="Oval 4"/>
          <p:cNvSpPr>
            <a:spLocks noChangeArrowheads="1"/>
          </p:cNvSpPr>
          <p:nvPr/>
        </p:nvSpPr>
        <p:spPr bwMode="auto">
          <a:xfrm>
            <a:off x="2987675" y="1916113"/>
            <a:ext cx="18288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3" name="Oval 5"/>
          <p:cNvSpPr>
            <a:spLocks noChangeArrowheads="1"/>
          </p:cNvSpPr>
          <p:nvPr/>
        </p:nvSpPr>
        <p:spPr bwMode="auto">
          <a:xfrm>
            <a:off x="2987675" y="3592513"/>
            <a:ext cx="1828800" cy="838200"/>
          </a:xfrm>
          <a:prstGeom prst="ellipse">
            <a:avLst/>
          </a:prstGeom>
          <a:solidFill>
            <a:srgbClr val="38383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>
            <a:off x="2987675" y="22971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>
            <a:off x="4816475" y="22971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>
            <a:off x="3902075" y="22971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>
            <a:off x="3902075" y="4049713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>
            <a:off x="3902075" y="2297113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 flipH="1" flipV="1">
            <a:off x="3597275" y="1916113"/>
            <a:ext cx="304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 flipH="1" flipV="1">
            <a:off x="3597275" y="3668713"/>
            <a:ext cx="3048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 flipH="1">
            <a:off x="3292475" y="2297113"/>
            <a:ext cx="6096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22" name="Line 14"/>
          <p:cNvSpPr>
            <a:spLocks noChangeShapeType="1"/>
          </p:cNvSpPr>
          <p:nvPr/>
        </p:nvSpPr>
        <p:spPr bwMode="auto">
          <a:xfrm flipH="1">
            <a:off x="3292475" y="4049713"/>
            <a:ext cx="6096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23" name="Line 15"/>
          <p:cNvSpPr>
            <a:spLocks noChangeShapeType="1"/>
          </p:cNvSpPr>
          <p:nvPr/>
        </p:nvSpPr>
        <p:spPr bwMode="auto">
          <a:xfrm flipV="1">
            <a:off x="5197475" y="2678113"/>
            <a:ext cx="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24" name="Line 16"/>
          <p:cNvSpPr>
            <a:spLocks noChangeShapeType="1"/>
          </p:cNvSpPr>
          <p:nvPr/>
        </p:nvSpPr>
        <p:spPr bwMode="auto">
          <a:xfrm flipV="1">
            <a:off x="3902075" y="32877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2625" name="Text Box 17"/>
          <p:cNvSpPr txBox="1">
            <a:spLocks noChangeArrowheads="1"/>
          </p:cNvSpPr>
          <p:nvPr/>
        </p:nvSpPr>
        <p:spPr bwMode="auto">
          <a:xfrm>
            <a:off x="4968875" y="42021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>
                <a:latin typeface="Times New Roman" pitchFamily="18" charset="0"/>
              </a:rPr>
              <a:t>黑</a:t>
            </a:r>
          </a:p>
        </p:txBody>
      </p:sp>
      <p:sp>
        <p:nvSpPr>
          <p:cNvPr id="452626" name="Text Box 18"/>
          <p:cNvSpPr txBox="1">
            <a:spLocks noChangeArrowheads="1"/>
          </p:cNvSpPr>
          <p:nvPr/>
        </p:nvSpPr>
        <p:spPr bwMode="auto">
          <a:xfrm>
            <a:off x="4968875" y="19923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>
                <a:latin typeface="Times New Roman" pitchFamily="18" charset="0"/>
              </a:rPr>
              <a:t>白</a:t>
            </a:r>
          </a:p>
        </p:txBody>
      </p:sp>
      <p:sp>
        <p:nvSpPr>
          <p:cNvPr id="452627" name="Text Box 19"/>
          <p:cNvSpPr txBox="1">
            <a:spLocks noChangeArrowheads="1"/>
          </p:cNvSpPr>
          <p:nvPr/>
        </p:nvSpPr>
        <p:spPr bwMode="auto">
          <a:xfrm>
            <a:off x="5349875" y="3059113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I</a:t>
            </a:r>
          </a:p>
        </p:txBody>
      </p:sp>
      <p:sp>
        <p:nvSpPr>
          <p:cNvPr id="452628" name="Text Box 20"/>
          <p:cNvSpPr txBox="1">
            <a:spLocks noChangeArrowheads="1"/>
          </p:cNvSpPr>
          <p:nvPr/>
        </p:nvSpPr>
        <p:spPr bwMode="auto">
          <a:xfrm>
            <a:off x="4206875" y="32115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S</a:t>
            </a:r>
          </a:p>
        </p:txBody>
      </p:sp>
      <p:sp>
        <p:nvSpPr>
          <p:cNvPr id="452629" name="Text Box 21"/>
          <p:cNvSpPr txBox="1">
            <a:spLocks noChangeArrowheads="1"/>
          </p:cNvSpPr>
          <p:nvPr/>
        </p:nvSpPr>
        <p:spPr bwMode="auto">
          <a:xfrm>
            <a:off x="368434" y="4948576"/>
            <a:ext cx="850319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在这个圆柱体上，红色的点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hlinkClick r:id="rId3" action="ppaction://hlinksldjump"/>
              </a:rPr>
              <a:t>顺（逆）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时针旋转会变成什么样？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hlinkClick r:id="rId4" action="ppaction://hlinksldjump"/>
              </a:rPr>
              <a:t>上下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移动呢？向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hlinkClick r:id="rId5" action="ppaction://hlinksldjump"/>
              </a:rPr>
              <a:t>圆心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方向移动呢？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4716463" y="3213100"/>
            <a:ext cx="142875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5819775" cy="935038"/>
          </a:xfrm>
          <a:ln/>
        </p:spPr>
        <p:txBody>
          <a:bodyPr/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红点的顺（逆）时针转动</a:t>
            </a:r>
          </a:p>
        </p:txBody>
      </p:sp>
      <p:sp>
        <p:nvSpPr>
          <p:cNvPr id="796676" name="Oval 4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77" name="Oval 5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01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78" name="AutoShape 6"/>
          <p:cNvSpPr>
            <a:spLocks noChangeArrowheads="1"/>
          </p:cNvSpPr>
          <p:nvPr/>
        </p:nvSpPr>
        <p:spPr bwMode="auto">
          <a:xfrm>
            <a:off x="2051050" y="2133600"/>
            <a:ext cx="719138" cy="2374900"/>
          </a:xfrm>
          <a:prstGeom prst="curvedRightArrow">
            <a:avLst>
              <a:gd name="adj1" fmla="val 66049"/>
              <a:gd name="adj2" fmla="val 13209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79" name="AutoShape 7"/>
          <p:cNvSpPr>
            <a:spLocks noChangeArrowheads="1"/>
          </p:cNvSpPr>
          <p:nvPr/>
        </p:nvSpPr>
        <p:spPr bwMode="auto">
          <a:xfrm>
            <a:off x="7235825" y="2420938"/>
            <a:ext cx="719138" cy="2376487"/>
          </a:xfrm>
          <a:prstGeom prst="curvedLeftArrow">
            <a:avLst>
              <a:gd name="adj1" fmla="val 66093"/>
              <a:gd name="adj2" fmla="val 13218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0" name="Oval 8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8001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1" name="Oval 9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01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2" name="Oval 10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8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3" name="Oval 11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4" name="Oval 12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FF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5" name="Oval 13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F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6" name="Oval 14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80F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7" name="Oval 15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F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8" name="Oval 16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8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89" name="Oval 17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01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0" name="Oval 18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8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1" name="Oval 19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F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2" name="Oval 20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80F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3" name="Oval 21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F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4" name="Oval 22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FF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5" name="Oval 23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6" name="Oval 24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8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7" name="Oval 25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0101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8" name="Oval 26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8001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99" name="Oval 27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01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00" name="Oval 28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01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01" name="Oval 29"/>
          <p:cNvSpPr>
            <a:spLocks noChangeAspect="1" noChangeArrowheads="1"/>
          </p:cNvSpPr>
          <p:nvPr/>
        </p:nvSpPr>
        <p:spPr bwMode="auto">
          <a:xfrm>
            <a:off x="3203575" y="1989138"/>
            <a:ext cx="3541713" cy="3238500"/>
          </a:xfrm>
          <a:prstGeom prst="ellipse">
            <a:avLst/>
          </a:prstGeom>
          <a:solidFill>
            <a:srgbClr val="FF01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7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9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9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2" dur="2000"/>
                                        <p:tgtEl>
                                          <p:spTgt spid="79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9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9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9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9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9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9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9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9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9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9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6" grpId="0" animBg="1"/>
      <p:bldP spid="796677" grpId="0" animBg="1"/>
      <p:bldP spid="796678" grpId="0" animBg="1"/>
      <p:bldP spid="796679" grpId="0" animBg="1"/>
      <p:bldP spid="796680" grpId="0" animBg="1"/>
      <p:bldP spid="796681" grpId="0" animBg="1"/>
      <p:bldP spid="796682" grpId="0" animBg="1"/>
      <p:bldP spid="796683" grpId="0" animBg="1"/>
      <p:bldP spid="796684" grpId="0" animBg="1"/>
      <p:bldP spid="796685" grpId="0" animBg="1"/>
      <p:bldP spid="796686" grpId="0" animBg="1"/>
      <p:bldP spid="796687" grpId="0" animBg="1"/>
      <p:bldP spid="796688" grpId="0" animBg="1"/>
      <p:bldP spid="796689" grpId="0" animBg="1"/>
      <p:bldP spid="796690" grpId="0" animBg="1"/>
      <p:bldP spid="796691" grpId="0" animBg="1"/>
      <p:bldP spid="796692" grpId="0" animBg="1"/>
      <p:bldP spid="796693" grpId="0" animBg="1"/>
      <p:bldP spid="796694" grpId="0" animBg="1"/>
      <p:bldP spid="796695" grpId="0" animBg="1"/>
      <p:bldP spid="796696" grpId="0" animBg="1"/>
      <p:bldP spid="796697" grpId="0" animBg="1"/>
      <p:bldP spid="796698" grpId="0" animBg="1"/>
      <p:bldP spid="796699" grpId="0" animBg="1"/>
      <p:bldP spid="796700" grpId="0" animBg="1"/>
      <p:bldP spid="7967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4799013" cy="901700"/>
          </a:xfrm>
        </p:spPr>
        <p:txBody>
          <a:bodyPr/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红点的上下移动</a:t>
            </a:r>
          </a:p>
        </p:txBody>
      </p:sp>
      <p:sp>
        <p:nvSpPr>
          <p:cNvPr id="795652" name="Oval 4"/>
          <p:cNvSpPr>
            <a:spLocks noChangeAspect="1" noChangeArrowheads="1"/>
          </p:cNvSpPr>
          <p:nvPr/>
        </p:nvSpPr>
        <p:spPr bwMode="auto">
          <a:xfrm>
            <a:off x="2987675" y="1916113"/>
            <a:ext cx="3541713" cy="32385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53" name="Line 5"/>
          <p:cNvSpPr>
            <a:spLocks noChangeShapeType="1"/>
          </p:cNvSpPr>
          <p:nvPr/>
        </p:nvSpPr>
        <p:spPr bwMode="auto">
          <a:xfrm flipV="1">
            <a:off x="7524750" y="3500438"/>
            <a:ext cx="0" cy="792162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5654" name="Oval 6"/>
          <p:cNvSpPr>
            <a:spLocks noChangeAspect="1" noChangeArrowheads="1"/>
          </p:cNvSpPr>
          <p:nvPr/>
        </p:nvSpPr>
        <p:spPr bwMode="auto">
          <a:xfrm>
            <a:off x="2987675" y="1887538"/>
            <a:ext cx="3541713" cy="3238500"/>
          </a:xfrm>
          <a:prstGeom prst="ellipse">
            <a:avLst/>
          </a:prstGeom>
          <a:solidFill>
            <a:srgbClr val="FF414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55" name="Oval 7"/>
          <p:cNvSpPr>
            <a:spLocks noChangeAspect="1" noChangeArrowheads="1"/>
          </p:cNvSpPr>
          <p:nvPr/>
        </p:nvSpPr>
        <p:spPr bwMode="auto">
          <a:xfrm>
            <a:off x="2987675" y="1901825"/>
            <a:ext cx="3541713" cy="3238500"/>
          </a:xfrm>
          <a:prstGeom prst="ellipse">
            <a:avLst/>
          </a:prstGeom>
          <a:solidFill>
            <a:srgbClr val="FF81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56" name="Oval 8"/>
          <p:cNvSpPr>
            <a:spLocks noChangeAspect="1" noChangeArrowheads="1"/>
          </p:cNvSpPr>
          <p:nvPr/>
        </p:nvSpPr>
        <p:spPr bwMode="auto">
          <a:xfrm>
            <a:off x="2987675" y="1901825"/>
            <a:ext cx="3541713" cy="3238500"/>
          </a:xfrm>
          <a:prstGeom prst="ellipse">
            <a:avLst/>
          </a:prstGeom>
          <a:solidFill>
            <a:srgbClr val="FFC1C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57" name="Oval 9"/>
          <p:cNvSpPr>
            <a:spLocks noChangeAspect="1" noChangeArrowheads="1"/>
          </p:cNvSpPr>
          <p:nvPr/>
        </p:nvSpPr>
        <p:spPr bwMode="auto">
          <a:xfrm>
            <a:off x="2987675" y="1901825"/>
            <a:ext cx="3541713" cy="3238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58" name="Oval 10"/>
          <p:cNvSpPr>
            <a:spLocks noChangeAspect="1" noChangeArrowheads="1"/>
          </p:cNvSpPr>
          <p:nvPr/>
        </p:nvSpPr>
        <p:spPr bwMode="auto">
          <a:xfrm>
            <a:off x="2987675" y="1901825"/>
            <a:ext cx="3541713" cy="32385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59" name="Line 11"/>
          <p:cNvSpPr>
            <a:spLocks noChangeShapeType="1"/>
          </p:cNvSpPr>
          <p:nvPr/>
        </p:nvSpPr>
        <p:spPr bwMode="auto">
          <a:xfrm flipV="1">
            <a:off x="2124075" y="3429000"/>
            <a:ext cx="0" cy="792163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5660" name="Oval 12"/>
          <p:cNvSpPr>
            <a:spLocks noChangeAspect="1" noChangeArrowheads="1"/>
          </p:cNvSpPr>
          <p:nvPr/>
        </p:nvSpPr>
        <p:spPr bwMode="auto">
          <a:xfrm>
            <a:off x="2987675" y="1903413"/>
            <a:ext cx="3541713" cy="3238500"/>
          </a:xfrm>
          <a:prstGeom prst="ellipse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61" name="Oval 13"/>
          <p:cNvSpPr>
            <a:spLocks noChangeAspect="1" noChangeArrowheads="1"/>
          </p:cNvSpPr>
          <p:nvPr/>
        </p:nvSpPr>
        <p:spPr bwMode="auto">
          <a:xfrm>
            <a:off x="2987675" y="1901825"/>
            <a:ext cx="3541713" cy="3238500"/>
          </a:xfrm>
          <a:prstGeom prst="ellipse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62" name="Oval 14"/>
          <p:cNvSpPr>
            <a:spLocks noChangeAspect="1" noChangeArrowheads="1"/>
          </p:cNvSpPr>
          <p:nvPr/>
        </p:nvSpPr>
        <p:spPr bwMode="auto">
          <a:xfrm>
            <a:off x="2987675" y="1901825"/>
            <a:ext cx="3541713" cy="32385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animBg="1"/>
      <p:bldP spid="795653" grpId="0" animBg="1"/>
      <p:bldP spid="795654" grpId="0" animBg="1"/>
      <p:bldP spid="795655" grpId="0" animBg="1"/>
      <p:bldP spid="795656" grpId="0" animBg="1"/>
      <p:bldP spid="795657" grpId="0" animBg="1"/>
      <p:bldP spid="795658" grpId="0" animBg="1"/>
      <p:bldP spid="795659" grpId="0" animBg="1"/>
      <p:bldP spid="795660" grpId="0" animBg="1"/>
      <p:bldP spid="795661" grpId="0" animBg="1"/>
      <p:bldP spid="7956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4799013" cy="901700"/>
          </a:xfrm>
        </p:spPr>
        <p:txBody>
          <a:bodyPr/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红点向圆心方向移动</a:t>
            </a:r>
          </a:p>
        </p:txBody>
      </p:sp>
      <p:sp>
        <p:nvSpPr>
          <p:cNvPr id="79769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172450" y="5805488"/>
            <a:ext cx="503238" cy="431800"/>
          </a:xfrm>
          <a:prstGeom prst="flowChartPunchedTap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0" name="Oval 4"/>
          <p:cNvSpPr>
            <a:spLocks noChangeAspect="1" noChangeArrowheads="1"/>
          </p:cNvSpPr>
          <p:nvPr/>
        </p:nvSpPr>
        <p:spPr bwMode="auto">
          <a:xfrm>
            <a:off x="2843213" y="1700213"/>
            <a:ext cx="3541712" cy="3238500"/>
          </a:xfrm>
          <a:prstGeom prst="ellipse">
            <a:avLst/>
          </a:prstGeom>
          <a:solidFill>
            <a:srgbClr val="FF01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1" name="Line 5"/>
          <p:cNvSpPr>
            <a:spLocks noChangeShapeType="1"/>
          </p:cNvSpPr>
          <p:nvPr/>
        </p:nvSpPr>
        <p:spPr bwMode="auto">
          <a:xfrm flipH="1">
            <a:off x="4067175" y="5373688"/>
            <a:ext cx="1512888" cy="0"/>
          </a:xfrm>
          <a:prstGeom prst="line">
            <a:avLst/>
          </a:prstGeom>
          <a:noFill/>
          <a:ln w="76200">
            <a:solidFill>
              <a:srgbClr val="FF010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7702" name="Oval 6"/>
          <p:cNvSpPr>
            <a:spLocks noChangeAspect="1" noChangeArrowheads="1"/>
          </p:cNvSpPr>
          <p:nvPr/>
        </p:nvSpPr>
        <p:spPr bwMode="auto">
          <a:xfrm>
            <a:off x="2843213" y="1700213"/>
            <a:ext cx="3541712" cy="3238500"/>
          </a:xfrm>
          <a:prstGeom prst="ellipse">
            <a:avLst/>
          </a:prstGeom>
          <a:solidFill>
            <a:srgbClr val="EF11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3" name="Oval 7"/>
          <p:cNvSpPr>
            <a:spLocks noChangeAspect="1" noChangeArrowheads="1"/>
          </p:cNvSpPr>
          <p:nvPr/>
        </p:nvSpPr>
        <p:spPr bwMode="auto">
          <a:xfrm>
            <a:off x="2843213" y="1700213"/>
            <a:ext cx="3541712" cy="3238500"/>
          </a:xfrm>
          <a:prstGeom prst="ellipse">
            <a:avLst/>
          </a:prstGeom>
          <a:solidFill>
            <a:srgbClr val="DF2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4" name="Oval 8"/>
          <p:cNvSpPr>
            <a:spLocks noChangeAspect="1" noChangeArrowheads="1"/>
          </p:cNvSpPr>
          <p:nvPr/>
        </p:nvSpPr>
        <p:spPr bwMode="auto">
          <a:xfrm>
            <a:off x="2843213" y="1700213"/>
            <a:ext cx="3541712" cy="3238500"/>
          </a:xfrm>
          <a:prstGeom prst="ellipse">
            <a:avLst/>
          </a:prstGeom>
          <a:solidFill>
            <a:srgbClr val="CF313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5" name="Oval 9"/>
          <p:cNvSpPr>
            <a:spLocks noChangeAspect="1" noChangeArrowheads="1"/>
          </p:cNvSpPr>
          <p:nvPr/>
        </p:nvSpPr>
        <p:spPr bwMode="auto">
          <a:xfrm>
            <a:off x="2843213" y="1700213"/>
            <a:ext cx="3541712" cy="3238500"/>
          </a:xfrm>
          <a:prstGeom prst="ellipse">
            <a:avLst/>
          </a:prstGeom>
          <a:solidFill>
            <a:srgbClr val="BF414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6" name="Oval 10"/>
          <p:cNvSpPr>
            <a:spLocks noChangeAspect="1" noChangeArrowheads="1"/>
          </p:cNvSpPr>
          <p:nvPr/>
        </p:nvSpPr>
        <p:spPr bwMode="auto">
          <a:xfrm>
            <a:off x="2843213" y="1700213"/>
            <a:ext cx="3541712" cy="3238500"/>
          </a:xfrm>
          <a:prstGeom prst="ellipse">
            <a:avLst/>
          </a:prstGeom>
          <a:solidFill>
            <a:srgbClr val="AF515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7" name="Oval 11"/>
          <p:cNvSpPr>
            <a:spLocks noChangeAspect="1" noChangeArrowheads="1"/>
          </p:cNvSpPr>
          <p:nvPr/>
        </p:nvSpPr>
        <p:spPr bwMode="auto">
          <a:xfrm>
            <a:off x="2843213" y="1700213"/>
            <a:ext cx="3541712" cy="3238500"/>
          </a:xfrm>
          <a:prstGeom prst="ellipse">
            <a:avLst/>
          </a:prstGeom>
          <a:solidFill>
            <a:srgbClr val="9F616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8" name="Oval 12"/>
          <p:cNvSpPr>
            <a:spLocks noChangeAspect="1" noChangeArrowheads="1"/>
          </p:cNvSpPr>
          <p:nvPr/>
        </p:nvSpPr>
        <p:spPr bwMode="auto">
          <a:xfrm>
            <a:off x="2843213" y="1700213"/>
            <a:ext cx="3541712" cy="3238500"/>
          </a:xfrm>
          <a:prstGeom prst="ellipse">
            <a:avLst/>
          </a:prstGeom>
          <a:solidFill>
            <a:srgbClr val="8F717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9" name="Oval 13"/>
          <p:cNvSpPr>
            <a:spLocks noChangeAspect="1" noChangeArrowheads="1"/>
          </p:cNvSpPr>
          <p:nvPr/>
        </p:nvSpPr>
        <p:spPr bwMode="auto">
          <a:xfrm>
            <a:off x="2843213" y="1700213"/>
            <a:ext cx="3541712" cy="3238500"/>
          </a:xfrm>
          <a:prstGeom prst="ellipse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9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9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9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9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0" grpId="0" animBg="1"/>
      <p:bldP spid="797702" grpId="0" animBg="1"/>
      <p:bldP spid="797703" grpId="0" animBg="1"/>
      <p:bldP spid="797704" grpId="0" animBg="1"/>
      <p:bldP spid="797705" grpId="0" animBg="1"/>
      <p:bldP spid="797706" grpId="0" animBg="1"/>
      <p:bldP spid="797707" grpId="0" animBg="1"/>
      <p:bldP spid="797708" grpId="0" animBg="1"/>
      <p:bldP spid="7977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269" y="406266"/>
            <a:ext cx="7848600" cy="129698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色系与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RGB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色系的相互转换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162" y="1718215"/>
            <a:ext cx="4364037" cy="482600"/>
          </a:xfrm>
          <a:ln w="38100">
            <a:noFill/>
          </a:ln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RGB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HSI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的转换</a:t>
            </a:r>
          </a:p>
        </p:txBody>
      </p:sp>
      <p:graphicFrame>
        <p:nvGraphicFramePr>
          <p:cNvPr id="453636" name="Object 4"/>
          <p:cNvGraphicFramePr>
            <a:graphicFrameLocks noChangeAspect="1"/>
          </p:cNvGraphicFramePr>
          <p:nvPr/>
        </p:nvGraphicFramePr>
        <p:xfrm>
          <a:off x="2886177" y="2568745"/>
          <a:ext cx="2735262" cy="614362"/>
        </p:xfrm>
        <a:graphic>
          <a:graphicData uri="http://schemas.openxmlformats.org/presentationml/2006/ole">
            <p:oleObj spid="_x0000_s745474" name="Equation" r:id="rId4" imgW="1130040" imgH="253800" progId="Equation.3">
              <p:embed/>
            </p:oleObj>
          </a:graphicData>
        </a:graphic>
      </p:graphicFrame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2902288" y="3390089"/>
          <a:ext cx="2711450" cy="652463"/>
        </p:xfrm>
        <a:graphic>
          <a:graphicData uri="http://schemas.openxmlformats.org/presentationml/2006/ole">
            <p:oleObj spid="_x0000_s745475" name="Equation" r:id="rId5" imgW="1002960" imgH="241200" progId="Equation.3">
              <p:embed/>
            </p:oleObj>
          </a:graphicData>
        </a:graphic>
      </p:graphicFrame>
      <p:graphicFrame>
        <p:nvGraphicFramePr>
          <p:cNvPr id="453639" name="Object 7"/>
          <p:cNvGraphicFramePr>
            <a:graphicFrameLocks noChangeAspect="1"/>
          </p:cNvGraphicFramePr>
          <p:nvPr/>
        </p:nvGraphicFramePr>
        <p:xfrm>
          <a:off x="3684472" y="5267258"/>
          <a:ext cx="4191000" cy="969963"/>
        </p:xfrm>
        <a:graphic>
          <a:graphicData uri="http://schemas.openxmlformats.org/presentationml/2006/ole">
            <p:oleObj spid="_x0000_s745476" name="Microsoft 公式 3.0" r:id="rId6" imgW="2412720" imgH="558720" progId="Equation.3">
              <p:embed/>
            </p:oleObj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2877753" y="4164688"/>
          <a:ext cx="2895600" cy="1001712"/>
        </p:xfrm>
        <a:graphic>
          <a:graphicData uri="http://schemas.openxmlformats.org/presentationml/2006/ole">
            <p:oleObj spid="_x0000_s745477" name="Equation" r:id="rId7" imgW="1320480" imgH="457200" progId="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0160" y="2519464"/>
            <a:ext cx="118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亮度：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8527" y="4335293"/>
            <a:ext cx="118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色相：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9422" y="3388470"/>
            <a:ext cx="209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饱和度：</a:t>
            </a:r>
            <a:endParaRPr lang="zh-CN" altLang="en-US" sz="2800" b="1" dirty="0">
              <a:solidFill>
                <a:schemeClr val="accent5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6689" y="5489647"/>
            <a:ext cx="118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其中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333" y="440379"/>
            <a:ext cx="7705725" cy="12239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色系与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RGB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色系的相互转换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062" y="1682649"/>
            <a:ext cx="4950703" cy="504825"/>
          </a:xfrm>
          <a:ln w="38100">
            <a:noFill/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HSI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RGB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的转换</a:t>
            </a:r>
          </a:p>
        </p:txBody>
      </p:sp>
      <p:graphicFrame>
        <p:nvGraphicFramePr>
          <p:cNvPr id="454660" name="Object 4"/>
          <p:cNvGraphicFramePr>
            <a:graphicFrameLocks noChangeAspect="1"/>
          </p:cNvGraphicFramePr>
          <p:nvPr/>
        </p:nvGraphicFramePr>
        <p:xfrm>
          <a:off x="1433992" y="3182459"/>
          <a:ext cx="3886200" cy="1012825"/>
        </p:xfrm>
        <a:graphic>
          <a:graphicData uri="http://schemas.openxmlformats.org/presentationml/2006/ole">
            <p:oleObj spid="_x0000_s746498" name="Equation" r:id="rId4" imgW="1536480" imgH="419040" progId="Equation.3">
              <p:embed/>
            </p:oleObj>
          </a:graphicData>
        </a:graphic>
      </p:graphicFrame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1433992" y="4261959"/>
          <a:ext cx="1652587" cy="603250"/>
        </p:xfrm>
        <a:graphic>
          <a:graphicData uri="http://schemas.openxmlformats.org/presentationml/2006/ole">
            <p:oleObj spid="_x0000_s746499" name="Equation" r:id="rId5" imgW="838080" imgH="253800" progId="Equation.3">
              <p:embed/>
            </p:oleObj>
          </a:graphicData>
        </a:graphic>
      </p:graphicFrame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1401466" y="4977755"/>
          <a:ext cx="2330450" cy="511175"/>
        </p:xfrm>
        <a:graphic>
          <a:graphicData uri="http://schemas.openxmlformats.org/presentationml/2006/ole">
            <p:oleObj spid="_x0000_s746500" name="Equation" r:id="rId6" imgW="1028520" imgH="228600" progId="Equation.3">
              <p:embed/>
            </p:oleObj>
          </a:graphicData>
        </a:graphic>
      </p:graphicFrame>
      <p:graphicFrame>
        <p:nvGraphicFramePr>
          <p:cNvPr id="454663" name="Object 7"/>
          <p:cNvGraphicFramePr>
            <a:graphicFrameLocks noChangeAspect="1"/>
          </p:cNvGraphicFramePr>
          <p:nvPr/>
        </p:nvGraphicFramePr>
        <p:xfrm>
          <a:off x="1433992" y="2533171"/>
          <a:ext cx="2895600" cy="525463"/>
        </p:xfrm>
        <a:graphic>
          <a:graphicData uri="http://schemas.openxmlformats.org/presentationml/2006/ole">
            <p:oleObj spid="_x0000_s746501" name="Equation" r:id="rId7" imgW="1155600" imgH="215640" progId="Equation.3">
              <p:embed/>
            </p:oleObj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90230" y="2754448"/>
            <a:ext cx="3097213" cy="3384550"/>
            <a:chOff x="4059" y="1661"/>
            <a:chExt cx="1406" cy="1497"/>
          </a:xfrm>
        </p:grpSpPr>
        <p:pic>
          <p:nvPicPr>
            <p:cNvPr id="454666" name="Picture 10" descr="未命名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05" y="1752"/>
              <a:ext cx="1360" cy="1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4667" name="Line 11"/>
            <p:cNvSpPr>
              <a:spLocks noChangeShapeType="1"/>
            </p:cNvSpPr>
            <p:nvPr/>
          </p:nvSpPr>
          <p:spPr bwMode="auto">
            <a:xfrm>
              <a:off x="4830" y="2432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668" name="Line 12"/>
            <p:cNvSpPr>
              <a:spLocks noChangeShapeType="1"/>
            </p:cNvSpPr>
            <p:nvPr/>
          </p:nvSpPr>
          <p:spPr bwMode="auto">
            <a:xfrm flipH="1" flipV="1">
              <a:off x="4422" y="1888"/>
              <a:ext cx="408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669" name="Rectangle 13"/>
            <p:cNvSpPr>
              <a:spLocks noChangeArrowheads="1"/>
            </p:cNvSpPr>
            <p:nvPr/>
          </p:nvSpPr>
          <p:spPr bwMode="auto">
            <a:xfrm>
              <a:off x="4123" y="2459"/>
              <a:ext cx="680" cy="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0" name="Rectangle 14"/>
            <p:cNvSpPr>
              <a:spLocks noChangeArrowheads="1"/>
            </p:cNvSpPr>
            <p:nvPr/>
          </p:nvSpPr>
          <p:spPr bwMode="auto">
            <a:xfrm>
              <a:off x="4241" y="2795"/>
              <a:ext cx="589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1" name="Rectangle 15"/>
            <p:cNvSpPr>
              <a:spLocks noChangeArrowheads="1"/>
            </p:cNvSpPr>
            <p:nvPr/>
          </p:nvSpPr>
          <p:spPr bwMode="auto">
            <a:xfrm>
              <a:off x="4059" y="2451"/>
              <a:ext cx="1406" cy="7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2" name="Rectangle 16"/>
            <p:cNvSpPr>
              <a:spLocks noChangeArrowheads="1"/>
            </p:cNvSpPr>
            <p:nvPr/>
          </p:nvSpPr>
          <p:spPr bwMode="auto">
            <a:xfrm>
              <a:off x="4105" y="2069"/>
              <a:ext cx="408" cy="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3" name="Rectangle 17"/>
            <p:cNvSpPr>
              <a:spLocks noChangeArrowheads="1"/>
            </p:cNvSpPr>
            <p:nvPr/>
          </p:nvSpPr>
          <p:spPr bwMode="auto">
            <a:xfrm>
              <a:off x="4441" y="2296"/>
              <a:ext cx="272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6" name="Rectangle 20"/>
            <p:cNvSpPr>
              <a:spLocks noChangeArrowheads="1"/>
            </p:cNvSpPr>
            <p:nvPr/>
          </p:nvSpPr>
          <p:spPr bwMode="auto">
            <a:xfrm>
              <a:off x="4059" y="1661"/>
              <a:ext cx="363" cy="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7" name="Rectangle 21"/>
            <p:cNvSpPr>
              <a:spLocks noChangeArrowheads="1"/>
            </p:cNvSpPr>
            <p:nvPr/>
          </p:nvSpPr>
          <p:spPr bwMode="auto">
            <a:xfrm>
              <a:off x="4667" y="2414"/>
              <a:ext cx="136" cy="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9" name="AutoShape 23"/>
            <p:cNvSpPr>
              <a:spLocks noChangeArrowheads="1"/>
            </p:cNvSpPr>
            <p:nvPr/>
          </p:nvSpPr>
          <p:spPr bwMode="auto">
            <a:xfrm>
              <a:off x="4413" y="1906"/>
              <a:ext cx="408" cy="545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999" y="471792"/>
            <a:ext cx="854075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 与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RGB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色系的相互转换</a:t>
            </a:r>
          </a:p>
        </p:txBody>
      </p:sp>
      <p:graphicFrame>
        <p:nvGraphicFramePr>
          <p:cNvPr id="455683" name="Object 3"/>
          <p:cNvGraphicFramePr>
            <a:graphicFrameLocks noChangeAspect="1"/>
          </p:cNvGraphicFramePr>
          <p:nvPr/>
        </p:nvGraphicFramePr>
        <p:xfrm>
          <a:off x="1706802" y="2881922"/>
          <a:ext cx="3200400" cy="823912"/>
        </p:xfrm>
        <a:graphic>
          <a:graphicData uri="http://schemas.openxmlformats.org/presentationml/2006/ole">
            <p:oleObj spid="_x0000_s747522" name="Equation" r:id="rId4" imgW="1726920" imgH="444240" progId="Equation.3">
              <p:embed/>
            </p:oleObj>
          </a:graphicData>
        </a:graphic>
      </p:graphicFrame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1692275" y="4005263"/>
          <a:ext cx="1905000" cy="576262"/>
        </p:xfrm>
        <a:graphic>
          <a:graphicData uri="http://schemas.openxmlformats.org/presentationml/2006/ole">
            <p:oleObj spid="_x0000_s747523" name="Equation" r:id="rId5" imgW="838080" imgH="253800" progId="Equation.3">
              <p:embed/>
            </p:oleObj>
          </a:graphicData>
        </a:graphic>
      </p:graphicFrame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1672819" y="4797425"/>
          <a:ext cx="2209800" cy="490538"/>
        </p:xfrm>
        <a:graphic>
          <a:graphicData uri="http://schemas.openxmlformats.org/presentationml/2006/ole">
            <p:oleObj spid="_x0000_s747524" name="Equation" r:id="rId6" imgW="1028520" imgH="228600" progId="Equation.3">
              <p:embed/>
            </p:oleObj>
          </a:graphicData>
        </a:graphic>
      </p:graphicFrame>
      <p:graphicFrame>
        <p:nvGraphicFramePr>
          <p:cNvPr id="455686" name="Object 6"/>
          <p:cNvGraphicFramePr>
            <a:graphicFrameLocks noChangeAspect="1"/>
          </p:cNvGraphicFramePr>
          <p:nvPr/>
        </p:nvGraphicFramePr>
        <p:xfrm>
          <a:off x="1331913" y="2133600"/>
          <a:ext cx="2971800" cy="490538"/>
        </p:xfrm>
        <a:graphic>
          <a:graphicData uri="http://schemas.openxmlformats.org/presentationml/2006/ole">
            <p:oleObj spid="_x0000_s747525" name="Equation" r:id="rId7" imgW="1307880" imgH="21564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048680" y="2098033"/>
            <a:ext cx="2881312" cy="3541712"/>
            <a:chOff x="3009" y="1425"/>
            <a:chExt cx="2374" cy="2106"/>
          </a:xfrm>
        </p:grpSpPr>
        <p:pic>
          <p:nvPicPr>
            <p:cNvPr id="455688" name="Picture 8" descr="未命名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09" y="1425"/>
              <a:ext cx="2070" cy="210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55690" name="Line 10"/>
            <p:cNvSpPr>
              <a:spLocks noChangeShapeType="1"/>
            </p:cNvSpPr>
            <p:nvPr/>
          </p:nvSpPr>
          <p:spPr bwMode="auto">
            <a:xfrm>
              <a:off x="3742" y="1525"/>
              <a:ext cx="453" cy="9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5691" name="Line 11"/>
            <p:cNvSpPr>
              <a:spLocks noChangeShapeType="1"/>
            </p:cNvSpPr>
            <p:nvPr/>
          </p:nvSpPr>
          <p:spPr bwMode="auto">
            <a:xfrm flipH="1">
              <a:off x="3851" y="2478"/>
              <a:ext cx="362" cy="9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5692" name="Rectangle 12"/>
            <p:cNvSpPr>
              <a:spLocks noChangeArrowheads="1"/>
            </p:cNvSpPr>
            <p:nvPr/>
          </p:nvSpPr>
          <p:spPr bwMode="auto">
            <a:xfrm>
              <a:off x="4204" y="1434"/>
              <a:ext cx="1179" cy="20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3" name="AutoShape 13"/>
            <p:cNvSpPr>
              <a:spLocks noChangeArrowheads="1"/>
            </p:cNvSpPr>
            <p:nvPr/>
          </p:nvSpPr>
          <p:spPr bwMode="auto">
            <a:xfrm>
              <a:off x="3788" y="2461"/>
              <a:ext cx="426" cy="106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4" name="AutoShape 14"/>
            <p:cNvSpPr>
              <a:spLocks noChangeArrowheads="1"/>
            </p:cNvSpPr>
            <p:nvPr/>
          </p:nvSpPr>
          <p:spPr bwMode="auto">
            <a:xfrm flipV="1">
              <a:off x="3696" y="1434"/>
              <a:ext cx="545" cy="1026"/>
            </a:xfrm>
            <a:prstGeom prst="triangle">
              <a:avLst>
                <a:gd name="adj" fmla="val 92292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5" name="Line 15"/>
            <p:cNvSpPr>
              <a:spLocks noChangeShapeType="1"/>
            </p:cNvSpPr>
            <p:nvPr/>
          </p:nvSpPr>
          <p:spPr bwMode="auto">
            <a:xfrm flipH="1">
              <a:off x="3787" y="2523"/>
              <a:ext cx="408" cy="9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7361" y="607978"/>
            <a:ext cx="854075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HSI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色系与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RGB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色系的相互转换</a:t>
            </a:r>
          </a:p>
        </p:txBody>
      </p:sp>
      <p:graphicFrame>
        <p:nvGraphicFramePr>
          <p:cNvPr id="456707" name="Object 3"/>
          <p:cNvGraphicFramePr>
            <a:graphicFrameLocks noChangeAspect="1"/>
          </p:cNvGraphicFramePr>
          <p:nvPr/>
        </p:nvGraphicFramePr>
        <p:xfrm>
          <a:off x="1476375" y="2060575"/>
          <a:ext cx="2743200" cy="447675"/>
        </p:xfrm>
        <a:graphic>
          <a:graphicData uri="http://schemas.openxmlformats.org/presentationml/2006/ole">
            <p:oleObj spid="_x0000_s748546" name="Equation" r:id="rId4" imgW="1320480" imgH="215640" progId="Equation.3">
              <p:embed/>
            </p:oleObj>
          </a:graphicData>
        </a:graphic>
      </p:graphicFrame>
      <p:graphicFrame>
        <p:nvGraphicFramePr>
          <p:cNvPr id="456708" name="Object 4"/>
          <p:cNvGraphicFramePr>
            <a:graphicFrameLocks noChangeAspect="1"/>
          </p:cNvGraphicFramePr>
          <p:nvPr/>
        </p:nvGraphicFramePr>
        <p:xfrm>
          <a:off x="1692275" y="2708275"/>
          <a:ext cx="3311525" cy="852488"/>
        </p:xfrm>
        <a:graphic>
          <a:graphicData uri="http://schemas.openxmlformats.org/presentationml/2006/ole">
            <p:oleObj spid="_x0000_s748547" name="Equation" r:id="rId5" imgW="1726920" imgH="444240" progId="Equation.3">
              <p:embed/>
            </p:oleObj>
          </a:graphicData>
        </a:graphic>
      </p:graphicFrame>
      <p:graphicFrame>
        <p:nvGraphicFramePr>
          <p:cNvPr id="456709" name="Object 5"/>
          <p:cNvGraphicFramePr>
            <a:graphicFrameLocks noChangeAspect="1"/>
          </p:cNvGraphicFramePr>
          <p:nvPr/>
        </p:nvGraphicFramePr>
        <p:xfrm>
          <a:off x="1619250" y="3716338"/>
          <a:ext cx="1828800" cy="546100"/>
        </p:xfrm>
        <a:graphic>
          <a:graphicData uri="http://schemas.openxmlformats.org/presentationml/2006/ole">
            <p:oleObj spid="_x0000_s748548" name="Equation" r:id="rId6" imgW="850680" imgH="253800" progId="Equation.3">
              <p:embed/>
            </p:oleObj>
          </a:graphicData>
        </a:graphic>
      </p:graphicFrame>
      <p:graphicFrame>
        <p:nvGraphicFramePr>
          <p:cNvPr id="456710" name="Object 6"/>
          <p:cNvGraphicFramePr>
            <a:graphicFrameLocks noChangeAspect="1"/>
          </p:cNvGraphicFramePr>
          <p:nvPr/>
        </p:nvGraphicFramePr>
        <p:xfrm>
          <a:off x="1619250" y="4581525"/>
          <a:ext cx="2133600" cy="474663"/>
        </p:xfrm>
        <a:graphic>
          <a:graphicData uri="http://schemas.openxmlformats.org/presentationml/2006/ole">
            <p:oleObj spid="_x0000_s748549" name="Equation" r:id="rId7" imgW="1028520" imgH="22860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580063" y="1836839"/>
            <a:ext cx="3006725" cy="3024188"/>
            <a:chOff x="3152" y="1344"/>
            <a:chExt cx="2268" cy="2181"/>
          </a:xfrm>
        </p:grpSpPr>
        <p:pic>
          <p:nvPicPr>
            <p:cNvPr id="456712" name="Picture 8" descr="未命名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165" y="1419"/>
              <a:ext cx="2070" cy="210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56714" name="Line 10"/>
            <p:cNvSpPr>
              <a:spLocks noChangeShapeType="1"/>
            </p:cNvSpPr>
            <p:nvPr/>
          </p:nvSpPr>
          <p:spPr bwMode="auto">
            <a:xfrm flipH="1">
              <a:off x="3651" y="2523"/>
              <a:ext cx="544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15" name="Line 11"/>
            <p:cNvSpPr>
              <a:spLocks noChangeShapeType="1"/>
            </p:cNvSpPr>
            <p:nvPr/>
          </p:nvSpPr>
          <p:spPr bwMode="auto">
            <a:xfrm>
              <a:off x="4195" y="2523"/>
              <a:ext cx="68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16" name="Rectangle 12"/>
            <p:cNvSpPr>
              <a:spLocks noChangeArrowheads="1"/>
            </p:cNvSpPr>
            <p:nvPr/>
          </p:nvSpPr>
          <p:spPr bwMode="auto">
            <a:xfrm>
              <a:off x="3152" y="1344"/>
              <a:ext cx="2268" cy="117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17" name="AutoShape 13"/>
            <p:cNvSpPr>
              <a:spLocks noChangeArrowheads="1"/>
            </p:cNvSpPr>
            <p:nvPr/>
          </p:nvSpPr>
          <p:spPr bwMode="auto">
            <a:xfrm rot="3967669">
              <a:off x="3230" y="2233"/>
              <a:ext cx="1084" cy="1103"/>
            </a:xfrm>
            <a:prstGeom prst="triangle">
              <a:avLst>
                <a:gd name="adj" fmla="val 39981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719" name="AutoShape 15"/>
            <p:cNvSpPr>
              <a:spLocks noChangeArrowheads="1"/>
            </p:cNvSpPr>
            <p:nvPr/>
          </p:nvSpPr>
          <p:spPr bwMode="auto">
            <a:xfrm rot="-3422640">
              <a:off x="4243" y="2010"/>
              <a:ext cx="1146" cy="1083"/>
            </a:xfrm>
            <a:prstGeom prst="triangle">
              <a:avLst>
                <a:gd name="adj" fmla="val 23801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6721" name="Text Box 17"/>
          <p:cNvSpPr txBox="1">
            <a:spLocks noChangeArrowheads="1"/>
          </p:cNvSpPr>
          <p:nvPr/>
        </p:nvSpPr>
        <p:spPr bwMode="auto">
          <a:xfrm>
            <a:off x="700392" y="5672206"/>
            <a:ext cx="7782127" cy="52322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注意：</a:t>
            </a:r>
            <a:r>
              <a:rPr lang="en-US" altLang="zh-CN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300~360</a:t>
            </a:r>
            <a:r>
              <a:rPr lang="zh-CN" altLang="en-US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之间为非可见光谱色，没有</a:t>
            </a:r>
            <a:r>
              <a:rPr lang="zh-CN" altLang="en-US" sz="28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定义</a:t>
            </a:r>
            <a:endParaRPr lang="zh-CN" altLang="en-US" sz="28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32" y="630440"/>
            <a:ext cx="5221288" cy="779462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CMYK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色系：基本概念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03" y="1726051"/>
            <a:ext cx="8215852" cy="3529013"/>
          </a:xfrm>
          <a:ln w="57150" cmpd="thinThick">
            <a:noFill/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CMYK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色系是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一种减色系统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，从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白光中滤出三种原色之后获得的颜色作为其表色系的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三原色。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为黑色，为了印刷时对黑色可用黑色墨来印刷。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CMYK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表色系常用于印刷行业。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1904292" y="4627816"/>
            <a:ext cx="5381726" cy="1815882"/>
          </a:xfrm>
          <a:prstGeom prst="rect">
            <a:avLst/>
          </a:prstGeom>
          <a:solidFill>
            <a:schemeClr val="accent5"/>
          </a:solidFill>
          <a:ln w="9525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0066"/>
              </a:buClr>
            </a:pPr>
            <a:r>
              <a:rPr lang="en-US" altLang="zh-CN" sz="28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：青色，从白色中滤去红色。</a:t>
            </a:r>
          </a:p>
          <a:p>
            <a:pPr>
              <a:spcBef>
                <a:spcPct val="50000"/>
              </a:spcBef>
              <a:buClr>
                <a:srgbClr val="CC0066"/>
              </a:buClr>
            </a:pPr>
            <a:r>
              <a:rPr lang="en-US" altLang="zh-CN" sz="28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M</a:t>
            </a:r>
            <a:r>
              <a:rPr lang="zh-CN" altLang="en-US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：品红，从白色中滤去绿色。</a:t>
            </a:r>
          </a:p>
          <a:p>
            <a:pPr>
              <a:spcBef>
                <a:spcPct val="50000"/>
              </a:spcBef>
              <a:buClr>
                <a:srgbClr val="CC0066"/>
              </a:buClr>
            </a:pPr>
            <a:r>
              <a:rPr lang="en-US" altLang="zh-CN" sz="28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Y  : 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黄色</a:t>
            </a:r>
            <a:r>
              <a:rPr lang="zh-CN" altLang="en-US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，从白色中滤去蓝色。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403698"/>
            <a:ext cx="854075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CMYK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色系与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RGB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色系的转换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3091" y="2060680"/>
            <a:ext cx="6081712" cy="665162"/>
          </a:xfrm>
          <a:ln w="38100"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RGB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色系转换到</a:t>
            </a:r>
            <a:r>
              <a:rPr lang="en-US" altLang="zh-CN" sz="32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CMYK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色系</a:t>
            </a:r>
          </a:p>
        </p:txBody>
      </p:sp>
      <p:graphicFrame>
        <p:nvGraphicFramePr>
          <p:cNvPr id="7475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03461" y="3107123"/>
          <a:ext cx="2808287" cy="1962150"/>
        </p:xfrm>
        <a:graphic>
          <a:graphicData uri="http://schemas.openxmlformats.org/presentationml/2006/ole">
            <p:oleObj spid="_x0000_s749570" name="公式" r:id="rId4" imgW="1307880" imgH="914400" progId="Equation.3">
              <p:embed/>
            </p:oleObj>
          </a:graphicData>
        </a:graphic>
      </p:graphicFrame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20023" y="4431830"/>
            <a:ext cx="34559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表示白色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6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06" y="1555506"/>
            <a:ext cx="8434567" cy="48924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初始化：设标签号为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L=0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已贴标签数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，标签矩阵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为全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阵。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检查相邻像素的状态：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如果扫描过的像素均为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L=L+1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)=L, N=N+1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如果扫描过的像素标签号相同，则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358775" indent="-35877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如果扫描过的像素标签号不相同，例如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 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N=N-1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，修改所有为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的像素值，使之为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358775" indent="-358775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将全部的像素进行步骤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的处理，直到所有的像素全部处理完成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判断最终的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是否满足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L=N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    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如果是，则贴标签处理完成；    </a:t>
            </a:r>
          </a:p>
          <a:p>
            <a:pPr marL="358775" indent="-358775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如果不是，则表明已贴标签存在不连号情况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将进行一次编码整理，消除不连续编号的情况。</a:t>
            </a:r>
          </a:p>
          <a:p>
            <a:pPr marL="442913" indent="-442913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endParaRPr lang="zh-CN" altLang="en-US" sz="3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6002" y="277240"/>
            <a:ext cx="854075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CMYK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色系与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RGB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色系的转换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5069" y="1749392"/>
            <a:ext cx="6081712" cy="665162"/>
          </a:xfrm>
          <a:ln w="38100"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CMYK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色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系转换到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RGB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色系</a:t>
            </a:r>
          </a:p>
        </p:txBody>
      </p:sp>
      <p:graphicFrame>
        <p:nvGraphicFramePr>
          <p:cNvPr id="7495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65605" y="3300210"/>
          <a:ext cx="4032250" cy="1474787"/>
        </p:xfrm>
        <a:graphic>
          <a:graphicData uri="http://schemas.openxmlformats.org/presentationml/2006/ole">
            <p:oleObj spid="_x0000_s750594" name="公式" r:id="rId4" imgW="1942920" imgH="711000" progId="Equation.3">
              <p:embed/>
            </p:oleObj>
          </a:graphicData>
        </a:graphic>
      </p:graphicFrame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5058384" y="4171071"/>
            <a:ext cx="35603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其中，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表示白色。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057" y="682421"/>
            <a:ext cx="6226479" cy="779463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YUV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表色系：基本概念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780" y="1578686"/>
            <a:ext cx="8626305" cy="2449512"/>
          </a:xfrm>
          <a:ln w="38100" cmpd="dbl"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在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YUV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色系统中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：亮度；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：色差信号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目的：为了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可以使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电视节目同时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被黑白电视及彩色电视接收。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653882" y="4698257"/>
            <a:ext cx="7777162" cy="1295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电视信号在发射时，转换成</a:t>
            </a:r>
            <a:r>
              <a:rPr lang="en-US" altLang="zh-CN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YUV</a:t>
            </a:r>
            <a:r>
              <a:rPr lang="zh-CN" altLang="en-US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形式；接收时再还原成</a:t>
            </a:r>
            <a:r>
              <a:rPr lang="en-US" altLang="zh-CN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RGB</a:t>
            </a:r>
            <a:r>
              <a:rPr lang="zh-CN" altLang="en-US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三基色信号，由显像管显示。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5" y="248390"/>
            <a:ext cx="8145699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YUV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表色系：电视信号接收原理示意图</a:t>
            </a:r>
          </a:p>
        </p:txBody>
      </p:sp>
      <p:sp>
        <p:nvSpPr>
          <p:cNvPr id="751620" name="Line 4"/>
          <p:cNvSpPr>
            <a:spLocks noChangeShapeType="1"/>
          </p:cNvSpPr>
          <p:nvPr/>
        </p:nvSpPr>
        <p:spPr bwMode="auto">
          <a:xfrm flipH="1">
            <a:off x="2268538" y="3860800"/>
            <a:ext cx="503237" cy="504825"/>
          </a:xfrm>
          <a:prstGeom prst="line">
            <a:avLst/>
          </a:prstGeom>
          <a:noFill/>
          <a:ln w="76200" cmpd="tri">
            <a:solidFill>
              <a:srgbClr val="808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1621" name="Line 5"/>
          <p:cNvSpPr>
            <a:spLocks noChangeShapeType="1"/>
          </p:cNvSpPr>
          <p:nvPr/>
        </p:nvSpPr>
        <p:spPr bwMode="auto">
          <a:xfrm>
            <a:off x="5334000" y="3962400"/>
            <a:ext cx="504825" cy="431800"/>
          </a:xfrm>
          <a:prstGeom prst="line">
            <a:avLst/>
          </a:prstGeom>
          <a:noFill/>
          <a:ln w="76200" cmpd="tri">
            <a:solidFill>
              <a:srgbClr val="808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1622" name="Text Box 6"/>
          <p:cNvSpPr txBox="1">
            <a:spLocks noChangeArrowheads="1"/>
          </p:cNvSpPr>
          <p:nvPr/>
        </p:nvSpPr>
        <p:spPr bwMode="auto">
          <a:xfrm>
            <a:off x="2916238" y="3500438"/>
            <a:ext cx="936625" cy="37623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Y,U,V</a:t>
            </a:r>
          </a:p>
        </p:txBody>
      </p:sp>
      <p:sp>
        <p:nvSpPr>
          <p:cNvPr id="751623" name="Text Box 7"/>
          <p:cNvSpPr txBox="1">
            <a:spLocks noChangeArrowheads="1"/>
          </p:cNvSpPr>
          <p:nvPr/>
        </p:nvSpPr>
        <p:spPr bwMode="auto">
          <a:xfrm>
            <a:off x="1763713" y="4292600"/>
            <a:ext cx="431800" cy="376238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Y</a:t>
            </a:r>
          </a:p>
        </p:txBody>
      </p:sp>
      <p:sp>
        <p:nvSpPr>
          <p:cNvPr id="751624" name="Text Box 8"/>
          <p:cNvSpPr txBox="1">
            <a:spLocks noChangeArrowheads="1"/>
          </p:cNvSpPr>
          <p:nvPr/>
        </p:nvSpPr>
        <p:spPr bwMode="auto">
          <a:xfrm>
            <a:off x="5219700" y="3500438"/>
            <a:ext cx="431800" cy="37623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Y</a:t>
            </a:r>
          </a:p>
        </p:txBody>
      </p:sp>
      <p:sp>
        <p:nvSpPr>
          <p:cNvPr id="751625" name="Text Box 9"/>
          <p:cNvSpPr txBox="1">
            <a:spLocks noChangeArrowheads="1"/>
          </p:cNvSpPr>
          <p:nvPr/>
        </p:nvSpPr>
        <p:spPr bwMode="auto">
          <a:xfrm>
            <a:off x="5003800" y="4797425"/>
            <a:ext cx="792163" cy="376238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Y,0,0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52600" y="1676400"/>
            <a:ext cx="2468563" cy="1798638"/>
            <a:chOff x="1104" y="1071"/>
            <a:chExt cx="1555" cy="1133"/>
          </a:xfrm>
        </p:grpSpPr>
        <p:pic>
          <p:nvPicPr>
            <p:cNvPr id="751627" name="Picture 11" descr="j0190009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83" y="1071"/>
              <a:ext cx="1276" cy="11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51628" name="Text Box 12"/>
            <p:cNvSpPr txBox="1">
              <a:spLocks noChangeArrowheads="1"/>
            </p:cNvSpPr>
            <p:nvPr/>
          </p:nvSpPr>
          <p:spPr bwMode="auto">
            <a:xfrm>
              <a:off x="1104" y="1152"/>
              <a:ext cx="289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Arial" charset="0"/>
                  <a:ea typeface="黑体" pitchFamily="2" charset="-122"/>
                </a:rPr>
                <a:t>彩色电视信号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03800" y="1700213"/>
            <a:ext cx="2465388" cy="1798637"/>
            <a:chOff x="3152" y="1071"/>
            <a:chExt cx="1553" cy="1133"/>
          </a:xfrm>
        </p:grpSpPr>
        <p:pic>
          <p:nvPicPr>
            <p:cNvPr id="751630" name="Picture 14" descr="j0190009[1]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3152" y="1071"/>
              <a:ext cx="1276" cy="11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51631" name="Text Box 15"/>
            <p:cNvSpPr txBox="1">
              <a:spLocks noChangeArrowheads="1"/>
            </p:cNvSpPr>
            <p:nvPr/>
          </p:nvSpPr>
          <p:spPr bwMode="auto">
            <a:xfrm>
              <a:off x="4416" y="1152"/>
              <a:ext cx="289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Arial" charset="0"/>
                  <a:ea typeface="黑体" pitchFamily="2" charset="-122"/>
                </a:rPr>
                <a:t>黑白电视信号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9200" y="4581525"/>
            <a:ext cx="1758950" cy="1881188"/>
            <a:chOff x="768" y="2886"/>
            <a:chExt cx="1108" cy="1185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68" y="2886"/>
              <a:ext cx="1108" cy="1185"/>
              <a:chOff x="768" y="2886"/>
              <a:chExt cx="1108" cy="1185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793" y="2886"/>
                <a:ext cx="1083" cy="1020"/>
                <a:chOff x="748" y="2886"/>
                <a:chExt cx="1083" cy="1020"/>
              </a:xfrm>
            </p:grpSpPr>
            <p:pic>
              <p:nvPicPr>
                <p:cNvPr id="751635" name="Picture 19" descr="HH01163_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8" y="2886"/>
                  <a:ext cx="1083" cy="1020"/>
                </a:xfrm>
                <a:prstGeom prst="rect">
                  <a:avLst/>
                </a:prstGeom>
                <a:noFill/>
              </p:spPr>
            </p:pic>
            <p:pic>
              <p:nvPicPr>
                <p:cNvPr id="751636" name="Picture 20" descr="j0188629[1]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839" y="3149"/>
                  <a:ext cx="562" cy="56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751637" name="Text Box 21"/>
              <p:cNvSpPr txBox="1">
                <a:spLocks noChangeArrowheads="1"/>
              </p:cNvSpPr>
              <p:nvPr/>
            </p:nvSpPr>
            <p:spPr bwMode="auto">
              <a:xfrm>
                <a:off x="768" y="3840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latin typeface="Arial" charset="0"/>
                    <a:ea typeface="黑体" pitchFamily="2" charset="-122"/>
                  </a:rPr>
                  <a:t>黑白电视机</a:t>
                </a:r>
              </a:p>
            </p:txBody>
          </p:sp>
        </p:grpSp>
        <p:pic>
          <p:nvPicPr>
            <p:cNvPr id="751638" name="Picture 22" descr="j0190009[1]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864" y="3168"/>
              <a:ext cx="672" cy="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791200" y="3962400"/>
            <a:ext cx="2378075" cy="2652713"/>
            <a:chOff x="3744" y="2496"/>
            <a:chExt cx="1498" cy="1671"/>
          </a:xfrm>
        </p:grpSpPr>
        <p:pic>
          <p:nvPicPr>
            <p:cNvPr id="751640" name="Picture 24" descr="BS01827_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44" y="2496"/>
              <a:ext cx="1498" cy="1543"/>
            </a:xfrm>
            <a:prstGeom prst="rect">
              <a:avLst/>
            </a:prstGeom>
            <a:noFill/>
          </p:spPr>
        </p:pic>
        <p:sp>
          <p:nvSpPr>
            <p:cNvPr id="751641" name="Text Box 25"/>
            <p:cNvSpPr txBox="1">
              <a:spLocks noChangeArrowheads="1"/>
            </p:cNvSpPr>
            <p:nvPr/>
          </p:nvSpPr>
          <p:spPr bwMode="auto">
            <a:xfrm>
              <a:off x="4032" y="393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Arial" charset="0"/>
                  <a:ea typeface="黑体" pitchFamily="2" charset="-122"/>
                </a:rPr>
                <a:t>彩色电视机</a:t>
              </a:r>
            </a:p>
          </p:txBody>
        </p:sp>
        <p:pic>
          <p:nvPicPr>
            <p:cNvPr id="751642" name="Picture 26" descr="j0190009[1]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3936" y="3024"/>
              <a:ext cx="912" cy="8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2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 animBg="1"/>
      <p:bldP spid="751621" grpId="0" animBg="1"/>
      <p:bldP spid="751622" grpId="0" animBg="1" autoUpdateAnimBg="0"/>
      <p:bldP spid="751623" grpId="0" animBg="1" autoUpdateAnimBg="0"/>
      <p:bldP spid="751624" grpId="0" animBg="1" autoUpdateAnimBg="0"/>
      <p:bldP spid="75162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102" y="484086"/>
            <a:ext cx="8312893" cy="114300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彩色信号与黑白电视兼容的问题思考？</a:t>
            </a:r>
          </a:p>
        </p:txBody>
      </p:sp>
      <p:sp>
        <p:nvSpPr>
          <p:cNvPr id="523279" name="Text Box 15"/>
          <p:cNvSpPr txBox="1">
            <a:spLocks noChangeArrowheads="1"/>
          </p:cNvSpPr>
          <p:nvPr/>
        </p:nvSpPr>
        <p:spPr bwMode="auto">
          <a:xfrm>
            <a:off x="369652" y="1882572"/>
            <a:ext cx="8261890" cy="2701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200" b="1" dirty="0">
                <a:latin typeface="华文细黑" pitchFamily="2" charset="-122"/>
                <a:ea typeface="华文细黑" pitchFamily="2" charset="-122"/>
                <a:hlinkClick r:id="" action="ppaction://noaction"/>
              </a:rPr>
              <a:t>问题</a:t>
            </a:r>
            <a:r>
              <a:rPr lang="zh-CN" altLang="en-US" sz="3200" b="1" dirty="0">
                <a:latin typeface="华文细黑" pitchFamily="2" charset="-122"/>
                <a:ea typeface="华文细黑" pitchFamily="2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3200" b="1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当彩色的视频信号传输给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黑白电视机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时，既然是三取一，可否直接选择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信号来作为其输入？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68" y="503542"/>
            <a:ext cx="6696075" cy="94615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YUV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表色系与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RGB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色系的转换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622" y="1504207"/>
            <a:ext cx="4818063" cy="650875"/>
          </a:xfrm>
          <a:ln w="28575">
            <a:noFill/>
          </a:ln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RGB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YUV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的转换</a:t>
            </a:r>
          </a:p>
        </p:txBody>
      </p:sp>
      <p:graphicFrame>
        <p:nvGraphicFramePr>
          <p:cNvPr id="458756" name="Object 4"/>
          <p:cNvGraphicFramePr>
            <a:graphicFrameLocks noChangeAspect="1"/>
          </p:cNvGraphicFramePr>
          <p:nvPr/>
        </p:nvGraphicFramePr>
        <p:xfrm>
          <a:off x="1685452" y="2189805"/>
          <a:ext cx="4647254" cy="1655551"/>
        </p:xfrm>
        <a:graphic>
          <a:graphicData uri="http://schemas.openxmlformats.org/presentationml/2006/ole">
            <p:oleObj spid="_x0000_s751618" name="公式" r:id="rId4" imgW="1993680" imgH="711000" progId="Equation.3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5263" y="3996482"/>
            <a:ext cx="4678362" cy="64770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YUV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RGB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的转换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682108" y="4564806"/>
          <a:ext cx="4103687" cy="1768475"/>
        </p:xfrm>
        <a:graphic>
          <a:graphicData uri="http://schemas.openxmlformats.org/presentationml/2006/ole">
            <p:oleObj spid="_x0000_s751619" name="公式" r:id="rId5" imgW="1650960" imgH="711000" progId="Equation.3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44767" y="3292983"/>
            <a:ext cx="3375497" cy="120032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特点：这两个色系的转换非常简单，所以可满足转换的快速性要求。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彩色图像的基本概念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表色系统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彩色图像的处理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9937" y="3845618"/>
            <a:ext cx="3847357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39" y="649896"/>
            <a:ext cx="6330950" cy="8636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彩色图像的常规处理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121" y="1861225"/>
            <a:ext cx="8527138" cy="3624263"/>
          </a:xfrm>
          <a:ln w="76200" cmpd="tri"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灰度图像处理中我们讨论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了图像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的平滑滤波，图像的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锐化等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方法，在彩色图像中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仍旧可以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进行这些处理。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处理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的方法是，将同样的操作在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R,G,B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三个分量上分别进行。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彩色图像的平滑处理示例</a:t>
            </a:r>
          </a:p>
        </p:txBody>
      </p:sp>
      <p:pic>
        <p:nvPicPr>
          <p:cNvPr id="528393" name="Picture 9" descr="Tests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989138"/>
            <a:ext cx="4329112" cy="3238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528394" name="Picture 10" descr="Tests2fil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9138"/>
            <a:ext cx="4329113" cy="3238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彩色图像的锐化处理示例</a:t>
            </a:r>
          </a:p>
        </p:txBody>
      </p:sp>
      <p:pic>
        <p:nvPicPr>
          <p:cNvPr id="529414" name="Picture 6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2060575"/>
            <a:ext cx="4318000" cy="3238500"/>
          </a:xfrm>
          <a:noFill/>
          <a:ln/>
        </p:spPr>
      </p:pic>
      <p:pic>
        <p:nvPicPr>
          <p:cNvPr id="529416" name="Picture 8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060575"/>
            <a:ext cx="4318000" cy="3238500"/>
          </a:xfrm>
          <a:prstGeom prst="rect">
            <a:avLst/>
          </a:prstGeom>
          <a:noFill/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03" y="541001"/>
            <a:ext cx="5992813" cy="93503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彩色平衡 ：问题的提出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169" y="1994068"/>
            <a:ext cx="8375180" cy="3344862"/>
          </a:xfrm>
          <a:noFill/>
          <a:ln w="38100" cmpd="dbl"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当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一幅彩色图像数字化后，在显示时颜色经常看起来有些不正常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因为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色通道的不同敏感度、增光因子、偏移量等原因导致。称之为</a:t>
            </a:r>
            <a:r>
              <a:rPr lang="zh-CN" altLang="en-US" sz="32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三基色不平衡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。将其校正的过程就是彩色平衡。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彩色图像的基本概念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表色系统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彩色图像的处理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1571" y="2561567"/>
            <a:ext cx="4817344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177" y="736904"/>
            <a:ext cx="4611688" cy="74295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彩色平衡效果示例</a:t>
            </a:r>
          </a:p>
        </p:txBody>
      </p:sp>
      <p:pic>
        <p:nvPicPr>
          <p:cNvPr id="535555" name="Picture 3" descr="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989138"/>
            <a:ext cx="4318000" cy="3238500"/>
          </a:xfrm>
          <a:noFill/>
          <a:ln/>
        </p:spPr>
      </p:pic>
      <p:pic>
        <p:nvPicPr>
          <p:cNvPr id="535558" name="Picture 6" descr="4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9138"/>
            <a:ext cx="4318000" cy="3238500"/>
          </a:xfrm>
          <a:prstGeom prst="rect">
            <a:avLst/>
          </a:prstGeom>
          <a:noFill/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9767" y="550728"/>
            <a:ext cx="6680335" cy="935037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彩色平衡： 基本设计思想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44" y="1818972"/>
            <a:ext cx="8161168" cy="3344862"/>
          </a:xfrm>
          <a:noFill/>
          <a:ln w="38100" cmpd="dbl"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画面中，寻找不同亮暗的</a:t>
            </a:r>
            <a:r>
              <a:rPr lang="zh-CN" altLang="en-US" sz="32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中性色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的像素点，这些点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应满足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R=G=B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的，但是因为色偏的缘故不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相等。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通过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将其影射为相等值获得彩色平衡的</a:t>
            </a:r>
            <a:r>
              <a:rPr lang="zh-CN" altLang="en-US" sz="32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作用矩阵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，就可进行彩色平衡处理。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678" y="433996"/>
            <a:ext cx="6840538" cy="9366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彩色平衡： 白平衡算法步骤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736" y="1336675"/>
            <a:ext cx="8342312" cy="862013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计算输入的具有色偏的原图亮度，即：</a:t>
            </a:r>
          </a:p>
        </p:txBody>
      </p:sp>
      <p:graphicFrame>
        <p:nvGraphicFramePr>
          <p:cNvPr id="781318" name="Object 6"/>
          <p:cNvGraphicFramePr>
            <a:graphicFrameLocks noChangeAspect="1"/>
          </p:cNvGraphicFramePr>
          <p:nvPr/>
        </p:nvGraphicFramePr>
        <p:xfrm>
          <a:off x="2119144" y="2101546"/>
          <a:ext cx="4883150" cy="406400"/>
        </p:xfrm>
        <a:graphic>
          <a:graphicData uri="http://schemas.openxmlformats.org/presentationml/2006/ole">
            <p:oleObj spid="_x0000_s763906" name="公式" r:id="rId3" imgW="2133360" imgH="177480" progId="Equation.3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6938" y="2712328"/>
            <a:ext cx="8750874" cy="3097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根据计算出的亮度值来寻找图像中的白色点。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考虑到实际中，白色的点不一定是理想状态下的白点，因此在这里只是将白色定义为亮度值为最大的点，即：</a:t>
            </a:r>
            <a:endParaRPr lang="zh-CN" altLang="en-US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102955" y="5360177"/>
          <a:ext cx="2092325" cy="522287"/>
        </p:xfrm>
        <a:graphic>
          <a:graphicData uri="http://schemas.openxmlformats.org/presentationml/2006/ole">
            <p:oleObj spid="_x0000_s763907" name="公式" r:id="rId4" imgW="9144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28" y="589638"/>
            <a:ext cx="6840538" cy="9366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彩色平衡 ：白平衡算法步骤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670" y="1622831"/>
            <a:ext cx="8254763" cy="2160588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3.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考虑到对环境光照具有一定的适应性，寻找出原图中所有亮度值不小于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0.95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倍最大亮度值的点。令这些点构成白色点集合，即：</a:t>
            </a:r>
          </a:p>
        </p:txBody>
      </p:sp>
      <p:graphicFrame>
        <p:nvGraphicFramePr>
          <p:cNvPr id="785412" name="Object 4"/>
          <p:cNvGraphicFramePr>
            <a:graphicFrameLocks noChangeAspect="1"/>
          </p:cNvGraphicFramePr>
          <p:nvPr/>
        </p:nvGraphicFramePr>
        <p:xfrm>
          <a:off x="2800350" y="3666686"/>
          <a:ext cx="3776663" cy="522287"/>
        </p:xfrm>
        <a:graphic>
          <a:graphicData uri="http://schemas.openxmlformats.org/presentationml/2006/ole">
            <p:oleObj spid="_x0000_s765954" name="公式" r:id="rId3" imgW="1650960" imgH="228600" progId="Equation.3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3169" y="4426727"/>
            <a:ext cx="8241997" cy="151288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4.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计算白色点集</a:t>
            </a:r>
            <a:r>
              <a:rPr lang="el-GR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Ω</a:t>
            </a:r>
            <a:r>
              <a:rPr lang="en-US" altLang="zh-CN" sz="32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white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中所有像素的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R,G,B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三个颜色分量的均值。</a:t>
            </a:r>
            <a:endParaRPr lang="zh-CN" altLang="el-GR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18" y="492362"/>
            <a:ext cx="6840538" cy="9366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彩色平衡： 白平衡算法步骤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617" y="2188926"/>
            <a:ext cx="8600467" cy="8636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5.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按照下面的公式计算颜色均衡化的调整参数：</a:t>
            </a:r>
            <a:endParaRPr lang="zh-CN" altLang="el-GR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87463" name="Object 7"/>
          <p:cNvGraphicFramePr>
            <a:graphicFrameLocks noChangeAspect="1"/>
          </p:cNvGraphicFramePr>
          <p:nvPr/>
        </p:nvGraphicFramePr>
        <p:xfrm>
          <a:off x="3189051" y="3024932"/>
          <a:ext cx="1511300" cy="522287"/>
        </p:xfrm>
        <a:graphic>
          <a:graphicData uri="http://schemas.openxmlformats.org/presentationml/2006/ole">
            <p:oleObj spid="_x0000_s768002" name="公式" r:id="rId3" imgW="660240" imgH="228600" progId="Equation.3">
              <p:embed/>
            </p:oleObj>
          </a:graphicData>
        </a:graphic>
      </p:graphicFrame>
      <p:graphicFrame>
        <p:nvGraphicFramePr>
          <p:cNvPr id="787471" name="Object 15"/>
          <p:cNvGraphicFramePr>
            <a:graphicFrameLocks noChangeAspect="1"/>
          </p:cNvGraphicFramePr>
          <p:nvPr/>
        </p:nvGraphicFramePr>
        <p:xfrm>
          <a:off x="3116026" y="3817094"/>
          <a:ext cx="1570038" cy="550863"/>
        </p:xfrm>
        <a:graphic>
          <a:graphicData uri="http://schemas.openxmlformats.org/presentationml/2006/ole">
            <p:oleObj spid="_x0000_s768003" name="公式" r:id="rId4" imgW="685800" imgH="241200" progId="Equation.3">
              <p:embed/>
            </p:oleObj>
          </a:graphicData>
        </a:graphic>
      </p:graphicFrame>
      <p:graphicFrame>
        <p:nvGraphicFramePr>
          <p:cNvPr id="787474" name="Object 18"/>
          <p:cNvGraphicFramePr>
            <a:graphicFrameLocks noChangeAspect="1"/>
          </p:cNvGraphicFramePr>
          <p:nvPr/>
        </p:nvGraphicFramePr>
        <p:xfrm>
          <a:off x="3116026" y="4536232"/>
          <a:ext cx="1511300" cy="522287"/>
        </p:xfrm>
        <a:graphic>
          <a:graphicData uri="http://schemas.openxmlformats.org/presentationml/2006/ole">
            <p:oleObj spid="_x0000_s768004" name="公式" r:id="rId5" imgW="660240" imgH="228600" progId="Equation.3">
              <p:embed/>
            </p:oleObj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860" y="531272"/>
            <a:ext cx="6840538" cy="9366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彩色平衡： 白平衡算法步骤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66356"/>
            <a:ext cx="8512918" cy="158432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6.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对整幅图像的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R,G,B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三个颜色分量，进行彩色平衡调整如下：</a:t>
            </a:r>
            <a:endParaRPr lang="zh-CN" altLang="el-GR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93604" name="Object 4"/>
          <p:cNvGraphicFramePr>
            <a:graphicFrameLocks noChangeAspect="1"/>
          </p:cNvGraphicFramePr>
          <p:nvPr/>
        </p:nvGraphicFramePr>
        <p:xfrm>
          <a:off x="3354421" y="2863344"/>
          <a:ext cx="1570038" cy="493712"/>
        </p:xfrm>
        <a:graphic>
          <a:graphicData uri="http://schemas.openxmlformats.org/presentationml/2006/ole">
            <p:oleObj spid="_x0000_s769026" name="公式" r:id="rId3" imgW="685800" imgH="215640" progId="Equation.3">
              <p:embed/>
            </p:oleObj>
          </a:graphicData>
        </a:graphic>
      </p:graphicFrame>
      <p:graphicFrame>
        <p:nvGraphicFramePr>
          <p:cNvPr id="793605" name="Object 5"/>
          <p:cNvGraphicFramePr>
            <a:graphicFrameLocks noChangeAspect="1"/>
          </p:cNvGraphicFramePr>
          <p:nvPr/>
        </p:nvGraphicFramePr>
        <p:xfrm>
          <a:off x="3354421" y="3511044"/>
          <a:ext cx="1628775" cy="520700"/>
        </p:xfrm>
        <a:graphic>
          <a:graphicData uri="http://schemas.openxmlformats.org/presentationml/2006/ole">
            <p:oleObj spid="_x0000_s769027" name="公式" r:id="rId4" imgW="711000" imgH="228600" progId="Equation.3">
              <p:embed/>
            </p:oleObj>
          </a:graphicData>
        </a:graphic>
      </p:graphicFrame>
      <p:graphicFrame>
        <p:nvGraphicFramePr>
          <p:cNvPr id="793606" name="Object 6"/>
          <p:cNvGraphicFramePr>
            <a:graphicFrameLocks noChangeAspect="1"/>
          </p:cNvGraphicFramePr>
          <p:nvPr/>
        </p:nvGraphicFramePr>
        <p:xfrm>
          <a:off x="3425859" y="4158744"/>
          <a:ext cx="1570037" cy="492125"/>
        </p:xfrm>
        <a:graphic>
          <a:graphicData uri="http://schemas.openxmlformats.org/presentationml/2006/ole">
            <p:oleObj spid="_x0000_s769028" name="公式" r:id="rId5" imgW="685800" imgH="215640" progId="Equation.3">
              <p:embed/>
            </p:oleObj>
          </a:graphicData>
        </a:graphic>
      </p:graphicFrame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1379098" y="5132388"/>
            <a:ext cx="6432213" cy="52322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1"/>
                </a:solidFill>
                <a:latin typeface="Tahoma" pitchFamily="34" charset="0"/>
                <a:ea typeface="华文细黑" pitchFamily="2" charset="-122"/>
              </a:rPr>
              <a:t>得到的图像就是彩色平衡后的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ahoma" pitchFamily="34" charset="0"/>
                <a:ea typeface="华文细黑" pitchFamily="2" charset="-122"/>
              </a:rPr>
              <a:t>图像</a:t>
            </a:r>
            <a:endParaRPr kumimoji="1" lang="zh-CN" altLang="en-US" sz="2800" b="1" dirty="0">
              <a:solidFill>
                <a:schemeClr val="bg1"/>
              </a:solidFill>
              <a:latin typeface="Tahoma" pitchFamily="34" charset="0"/>
              <a:ea typeface="华文细黑" pitchFamily="2" charset="-122"/>
            </a:endParaRPr>
          </a:p>
        </p:txBody>
      </p: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249" y="524888"/>
            <a:ext cx="6492875" cy="8509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基于彩色信息的图像识别</a:t>
            </a:r>
          </a:p>
        </p:txBody>
      </p:sp>
      <p:pic>
        <p:nvPicPr>
          <p:cNvPr id="477187" name="Picture 3" descr="edg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4292600"/>
            <a:ext cx="1828800" cy="1828800"/>
          </a:xfrm>
          <a:prstGeom prst="rect">
            <a:avLst/>
          </a:prstGeom>
          <a:noFill/>
        </p:spPr>
      </p:pic>
      <p:pic>
        <p:nvPicPr>
          <p:cNvPr id="477188" name="Picture 4" descr="edge2g"/>
          <p:cNvPicPr>
            <a:picLocks noChangeAspect="1" noChangeArrowheads="1"/>
          </p:cNvPicPr>
          <p:nvPr/>
        </p:nvPicPr>
        <p:blipFill>
          <a:blip r:embed="rId3" cstate="print">
            <a:lum contrast="-90000"/>
          </a:blip>
          <a:srcRect/>
          <a:stretch>
            <a:fillRect/>
          </a:stretch>
        </p:blipFill>
        <p:spPr bwMode="auto">
          <a:xfrm>
            <a:off x="1042988" y="4292600"/>
            <a:ext cx="1828800" cy="1828800"/>
          </a:xfrm>
          <a:prstGeom prst="rect">
            <a:avLst/>
          </a:prstGeom>
          <a:noFill/>
        </p:spPr>
      </p:pic>
      <p:pic>
        <p:nvPicPr>
          <p:cNvPr id="477189" name="Picture 5" descr="edge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069492" y="1796037"/>
            <a:ext cx="1795463" cy="1903413"/>
          </a:xfrm>
          <a:noFill/>
          <a:ln/>
        </p:spPr>
      </p:pic>
      <p:sp>
        <p:nvSpPr>
          <p:cNvPr id="477190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42626" y="1968230"/>
            <a:ext cx="3124200" cy="39624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dirty="0">
                <a:latin typeface="楷体" pitchFamily="49" charset="-122"/>
                <a:ea typeface="楷体" pitchFamily="49" charset="-122"/>
              </a:rPr>
              <a:t>对灰度图像：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800" dirty="0">
                <a:latin typeface="楷体" pitchFamily="49" charset="-122"/>
                <a:ea typeface="楷体" pitchFamily="49" charset="-122"/>
              </a:rPr>
              <a:t>灰度跳变的视觉反映是边界的存在。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dirty="0">
                <a:latin typeface="楷体" pitchFamily="49" charset="-122"/>
                <a:ea typeface="楷体" pitchFamily="49" charset="-122"/>
              </a:rPr>
              <a:t>对彩色图像：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800" dirty="0">
                <a:latin typeface="楷体" pitchFamily="49" charset="-122"/>
                <a:ea typeface="楷体" pitchFamily="49" charset="-122"/>
              </a:rPr>
              <a:t>颜色跳变的视觉反映是边界的存在。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181" y="351790"/>
            <a:ext cx="7343775" cy="12319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彩色图像的基本概念：色彩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1583" y="1534961"/>
            <a:ext cx="8407041" cy="4040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人眼对于彩色的观察和处理是一种生理和心理现象，其机理还没有完全搞清楚，因而对于彩色的许多结论都是建立在实验基础之上的</a:t>
            </a: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3200" b="1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171" y="3642261"/>
            <a:ext cx="5788789" cy="295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7279" y="5726000"/>
            <a:ext cx="7323319" cy="11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83323" y="5965868"/>
            <a:ext cx="48594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C3399"/>
                </a:solidFill>
                <a:latin typeface="Arial" charset="0"/>
                <a:ea typeface="华文细黑" pitchFamily="2" charset="-122"/>
              </a:rPr>
              <a:t>   </a:t>
            </a:r>
            <a:r>
              <a:rPr lang="zh-CN" altLang="en-US" sz="2400" b="1" dirty="0">
                <a:solidFill>
                  <a:srgbClr val="CC3399"/>
                </a:solidFill>
                <a:latin typeface="Arial" charset="0"/>
                <a:ea typeface="华文细黑" pitchFamily="2" charset="-122"/>
              </a:rPr>
              <a:t>光学原理解释的色彩的形成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88178" y="4721056"/>
            <a:ext cx="7620000" cy="1479550"/>
            <a:chOff x="476" y="2750"/>
            <a:chExt cx="4800" cy="932"/>
          </a:xfrm>
        </p:grpSpPr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1244" y="2750"/>
              <a:ext cx="3120" cy="240"/>
            </a:xfrm>
            <a:prstGeom prst="rect">
              <a:avLst/>
            </a:prstGeom>
            <a:gradFill rotWithShape="0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26" name="Line 6"/>
            <p:cNvSpPr>
              <a:spLocks noChangeShapeType="1"/>
            </p:cNvSpPr>
            <p:nvPr/>
          </p:nvSpPr>
          <p:spPr bwMode="auto">
            <a:xfrm>
              <a:off x="476" y="2990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27" name="Line 7"/>
            <p:cNvSpPr>
              <a:spLocks noChangeShapeType="1"/>
            </p:cNvSpPr>
            <p:nvPr/>
          </p:nvSpPr>
          <p:spPr bwMode="auto">
            <a:xfrm>
              <a:off x="1244" y="299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28" name="Line 8"/>
            <p:cNvSpPr>
              <a:spLocks noChangeShapeType="1"/>
            </p:cNvSpPr>
            <p:nvPr/>
          </p:nvSpPr>
          <p:spPr bwMode="auto">
            <a:xfrm>
              <a:off x="4364" y="29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29" name="Text Box 9"/>
            <p:cNvSpPr txBox="1">
              <a:spLocks noChangeArrowheads="1"/>
            </p:cNvSpPr>
            <p:nvPr/>
          </p:nvSpPr>
          <p:spPr bwMode="auto">
            <a:xfrm>
              <a:off x="764" y="3182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ahoma" pitchFamily="34" charset="0"/>
                </a:rPr>
                <a:t>400nm</a:t>
              </a:r>
            </a:p>
          </p:txBody>
        </p:sp>
        <p:sp>
          <p:nvSpPr>
            <p:cNvPr id="440330" name="Text Box 10"/>
            <p:cNvSpPr txBox="1">
              <a:spLocks noChangeArrowheads="1"/>
            </p:cNvSpPr>
            <p:nvPr/>
          </p:nvSpPr>
          <p:spPr bwMode="auto">
            <a:xfrm>
              <a:off x="3470" y="3294"/>
              <a:ext cx="6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ahoma" pitchFamily="34" charset="0"/>
                </a:rPr>
                <a:t>700nm</a:t>
              </a:r>
            </a:p>
          </p:txBody>
        </p:sp>
        <p:sp>
          <p:nvSpPr>
            <p:cNvPr id="440331" name="Text Box 11"/>
            <p:cNvSpPr txBox="1">
              <a:spLocks noChangeArrowheads="1"/>
            </p:cNvSpPr>
            <p:nvPr/>
          </p:nvSpPr>
          <p:spPr bwMode="auto">
            <a:xfrm>
              <a:off x="620" y="2768"/>
              <a:ext cx="62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ahoma" pitchFamily="34" charset="0"/>
                  <a:ea typeface="黑体" pitchFamily="2" charset="-122"/>
                </a:rPr>
                <a:t>紫外光</a:t>
              </a:r>
            </a:p>
          </p:txBody>
        </p:sp>
        <p:sp>
          <p:nvSpPr>
            <p:cNvPr id="440332" name="Text Box 12"/>
            <p:cNvSpPr txBox="1">
              <a:spLocks noChangeArrowheads="1"/>
            </p:cNvSpPr>
            <p:nvPr/>
          </p:nvSpPr>
          <p:spPr bwMode="auto">
            <a:xfrm>
              <a:off x="4364" y="2768"/>
              <a:ext cx="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ahoma" pitchFamily="34" charset="0"/>
                  <a:ea typeface="黑体" pitchFamily="2" charset="-122"/>
                </a:rPr>
                <a:t>红外光</a:t>
              </a:r>
            </a:p>
          </p:txBody>
        </p:sp>
        <p:sp>
          <p:nvSpPr>
            <p:cNvPr id="440333" name="Text Box 13"/>
            <p:cNvSpPr txBox="1">
              <a:spLocks noChangeArrowheads="1"/>
            </p:cNvSpPr>
            <p:nvPr/>
          </p:nvSpPr>
          <p:spPr bwMode="auto">
            <a:xfrm>
              <a:off x="2924" y="3038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ahoma" pitchFamily="34" charset="0"/>
                  <a:ea typeface="黑体" pitchFamily="2" charset="-122"/>
                </a:rPr>
                <a:t>可见光区</a:t>
              </a:r>
            </a:p>
          </p:txBody>
        </p:sp>
        <p:sp>
          <p:nvSpPr>
            <p:cNvPr id="440334" name="AutoShape 14"/>
            <p:cNvSpPr>
              <a:spLocks noChangeArrowheads="1"/>
            </p:cNvSpPr>
            <p:nvPr/>
          </p:nvSpPr>
          <p:spPr bwMode="auto">
            <a:xfrm>
              <a:off x="3692" y="2990"/>
              <a:ext cx="96" cy="288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40335" name="AutoShape 15"/>
            <p:cNvSpPr>
              <a:spLocks noChangeArrowheads="1"/>
            </p:cNvSpPr>
            <p:nvPr/>
          </p:nvSpPr>
          <p:spPr bwMode="auto">
            <a:xfrm>
              <a:off x="2348" y="2990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rgbClr val="00CC00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36" name="Text Box 16"/>
            <p:cNvSpPr txBox="1">
              <a:spLocks noChangeArrowheads="1"/>
            </p:cNvSpPr>
            <p:nvPr/>
          </p:nvSpPr>
          <p:spPr bwMode="auto">
            <a:xfrm>
              <a:off x="2300" y="3374"/>
              <a:ext cx="7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ahoma" pitchFamily="34" charset="0"/>
                </a:rPr>
                <a:t>546.1nm</a:t>
              </a:r>
            </a:p>
          </p:txBody>
        </p:sp>
        <p:sp>
          <p:nvSpPr>
            <p:cNvPr id="440337" name="AutoShape 17"/>
            <p:cNvSpPr>
              <a:spLocks noChangeArrowheads="1"/>
            </p:cNvSpPr>
            <p:nvPr/>
          </p:nvSpPr>
          <p:spPr bwMode="auto">
            <a:xfrm>
              <a:off x="1724" y="2990"/>
              <a:ext cx="96" cy="432"/>
            </a:xfrm>
            <a:prstGeom prst="downArrow">
              <a:avLst>
                <a:gd name="adj1" fmla="val 50000"/>
                <a:gd name="adj2" fmla="val 112500"/>
              </a:avLst>
            </a:prstGeom>
            <a:solidFill>
              <a:srgbClr val="0033CC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38" name="Text Box 18"/>
            <p:cNvSpPr txBox="1">
              <a:spLocks noChangeArrowheads="1"/>
            </p:cNvSpPr>
            <p:nvPr/>
          </p:nvSpPr>
          <p:spPr bwMode="auto">
            <a:xfrm>
              <a:off x="1383" y="3470"/>
              <a:ext cx="7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ahoma" pitchFamily="34" charset="0"/>
                </a:rPr>
                <a:t>435.8nm</a:t>
              </a:r>
            </a:p>
          </p:txBody>
        </p:sp>
        <p:sp>
          <p:nvSpPr>
            <p:cNvPr id="440339" name="Text Box 19"/>
            <p:cNvSpPr txBox="1">
              <a:spLocks noChangeArrowheads="1"/>
            </p:cNvSpPr>
            <p:nvPr/>
          </p:nvSpPr>
          <p:spPr bwMode="auto">
            <a:xfrm>
              <a:off x="4316" y="3278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ahoma" pitchFamily="34" charset="0"/>
                </a:rPr>
                <a:t>780nm</a:t>
              </a:r>
            </a:p>
          </p:txBody>
        </p:sp>
      </p:grpSp>
      <p:sp>
        <p:nvSpPr>
          <p:cNvPr id="440340" name="Rectangle 20"/>
          <p:cNvSpPr>
            <a:spLocks noChangeArrowheads="1"/>
          </p:cNvSpPr>
          <p:nvPr/>
        </p:nvSpPr>
        <p:spPr bwMode="auto">
          <a:xfrm>
            <a:off x="448991" y="377916"/>
            <a:ext cx="7345362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彩色图像的基本概念：色彩的分布</a:t>
            </a:r>
          </a:p>
        </p:txBody>
      </p:sp>
      <p:sp>
        <p:nvSpPr>
          <p:cNvPr id="2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50297" y="1564144"/>
            <a:ext cx="8407041" cy="4040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可见光区的波长在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400nm ~ 700nm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，人类视觉系统对红、绿、蓝三个光波段敏感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5"/>
              </a:buClr>
              <a:buFont typeface="Wingdings" pitchFamily="2" charset="2"/>
              <a:buChar char="n"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对这三个光谱带的光能量进行采样，就可以得到一幅彩色图像</a:t>
            </a:r>
            <a:endParaRPr lang="zh-CN" altLang="en-US" sz="3200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9" name="Rectangle 13"/>
          <p:cNvSpPr>
            <a:spLocks noChangeArrowheads="1"/>
          </p:cNvSpPr>
          <p:nvPr/>
        </p:nvSpPr>
        <p:spPr bwMode="auto">
          <a:xfrm>
            <a:off x="1403350" y="260350"/>
            <a:ext cx="6985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zh-CN" sz="3200">
              <a:solidFill>
                <a:schemeClr val="tx2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29084" name="Rectangle 28"/>
          <p:cNvSpPr>
            <a:spLocks noGrp="1" noChangeArrowheads="1"/>
          </p:cNvSpPr>
          <p:nvPr>
            <p:ph type="title"/>
          </p:nvPr>
        </p:nvSpPr>
        <p:spPr>
          <a:xfrm>
            <a:off x="527368" y="390978"/>
            <a:ext cx="7313612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彩色图像的基本概念：色彩的分布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627313" y="1844675"/>
            <a:ext cx="3581400" cy="3589338"/>
            <a:chOff x="930" y="1344"/>
            <a:chExt cx="2256" cy="2261"/>
          </a:xfrm>
        </p:grpSpPr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930" y="1344"/>
              <a:ext cx="2256" cy="2261"/>
              <a:chOff x="930" y="1344"/>
              <a:chExt cx="2256" cy="2261"/>
            </a:xfrm>
          </p:grpSpPr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930" y="1344"/>
                <a:ext cx="2256" cy="2261"/>
                <a:chOff x="930" y="1344"/>
                <a:chExt cx="2256" cy="2261"/>
              </a:xfrm>
            </p:grpSpPr>
            <p:grpSp>
              <p:nvGrpSpPr>
                <p:cNvPr id="5" name="Group 37"/>
                <p:cNvGrpSpPr>
                  <a:grpSpLocks/>
                </p:cNvGrpSpPr>
                <p:nvPr/>
              </p:nvGrpSpPr>
              <p:grpSpPr bwMode="auto">
                <a:xfrm>
                  <a:off x="930" y="1344"/>
                  <a:ext cx="2256" cy="2261"/>
                  <a:chOff x="930" y="1344"/>
                  <a:chExt cx="2256" cy="2261"/>
                </a:xfrm>
              </p:grpSpPr>
              <p:grpSp>
                <p:nvGrpSpPr>
                  <p:cNvPr id="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930" y="1344"/>
                    <a:ext cx="2256" cy="2261"/>
                    <a:chOff x="703" y="1344"/>
                    <a:chExt cx="2256" cy="2261"/>
                  </a:xfrm>
                </p:grpSpPr>
                <p:grpSp>
                  <p:nvGrpSpPr>
                    <p:cNvPr id="7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3" y="1344"/>
                      <a:ext cx="2256" cy="2261"/>
                      <a:chOff x="703" y="1344"/>
                      <a:chExt cx="2256" cy="2261"/>
                    </a:xfrm>
                  </p:grpSpPr>
                  <p:grpSp>
                    <p:nvGrpSpPr>
                      <p:cNvPr id="8" name="Group 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03" y="1344"/>
                        <a:ext cx="2256" cy="2261"/>
                        <a:chOff x="703" y="1344"/>
                        <a:chExt cx="2256" cy="2261"/>
                      </a:xfrm>
                    </p:grpSpPr>
                    <p:pic>
                      <p:nvPicPr>
                        <p:cNvPr id="429083" name="Picture 27" descr="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344"/>
                          <a:ext cx="2256" cy="226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  <p:sp>
                      <p:nvSpPr>
                        <p:cNvPr id="429086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6" y="2704"/>
                          <a:ext cx="409" cy="3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zh-CN" altLang="en-US" sz="3200" b="1">
                              <a:solidFill>
                                <a:schemeClr val="bg1"/>
                              </a:solidFill>
                              <a:ea typeface="华文行楷" pitchFamily="2" charset="-122"/>
                            </a:rPr>
                            <a:t>红</a:t>
                          </a:r>
                        </a:p>
                      </p:txBody>
                    </p:sp>
                  </p:grpSp>
                  <p:sp>
                    <p:nvSpPr>
                      <p:cNvPr id="429088" name="Text Box 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0" y="2750"/>
                        <a:ext cx="453" cy="32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zh-CN" altLang="en-US" sz="2800" b="1">
                            <a:solidFill>
                              <a:schemeClr val="bg1"/>
                            </a:solidFill>
                            <a:ea typeface="华文行楷" pitchFamily="2" charset="-122"/>
                          </a:rPr>
                          <a:t>蓝</a:t>
                        </a:r>
                      </a:p>
                    </p:txBody>
                  </p:sp>
                </p:grpSp>
                <p:sp>
                  <p:nvSpPr>
                    <p:cNvPr id="42909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01" y="1706"/>
                      <a:ext cx="40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3200" b="1">
                          <a:solidFill>
                            <a:schemeClr val="bg1"/>
                          </a:solidFill>
                          <a:ea typeface="华文行楷" pitchFamily="2" charset="-122"/>
                        </a:rPr>
                        <a:t>绿</a:t>
                      </a:r>
                    </a:p>
                  </p:txBody>
                </p:sp>
              </p:grpSp>
              <p:sp>
                <p:nvSpPr>
                  <p:cNvPr id="42909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2296"/>
                    <a:ext cx="4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>
                        <a:solidFill>
                          <a:srgbClr val="004442"/>
                        </a:solidFill>
                        <a:ea typeface="华文新魏" pitchFamily="2" charset="-122"/>
                      </a:rPr>
                      <a:t>青</a:t>
                    </a:r>
                  </a:p>
                </p:txBody>
              </p:sp>
            </p:grpSp>
            <p:sp>
              <p:nvSpPr>
                <p:cNvPr id="42909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655" y="2296"/>
                  <a:ext cx="36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FF6600"/>
                      </a:solidFill>
                      <a:ea typeface="华文新魏" pitchFamily="2" charset="-122"/>
                    </a:rPr>
                    <a:t>黄</a:t>
                  </a:r>
                </a:p>
              </p:txBody>
            </p:sp>
          </p:grpSp>
          <p:sp>
            <p:nvSpPr>
              <p:cNvPr id="429096" name="Text Box 40"/>
              <p:cNvSpPr txBox="1">
                <a:spLocks noChangeArrowheads="1"/>
              </p:cNvSpPr>
              <p:nvPr/>
            </p:nvSpPr>
            <p:spPr bwMode="auto">
              <a:xfrm>
                <a:off x="1882" y="2750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660066"/>
                    </a:solidFill>
                    <a:ea typeface="华文新魏" pitchFamily="2" charset="-122"/>
                  </a:rPr>
                  <a:t>紫</a:t>
                </a:r>
              </a:p>
            </p:txBody>
          </p:sp>
        </p:grpSp>
        <p:sp>
          <p:nvSpPr>
            <p:cNvPr id="429098" name="Text Box 42"/>
            <p:cNvSpPr txBox="1">
              <a:spLocks noChangeArrowheads="1"/>
            </p:cNvSpPr>
            <p:nvPr/>
          </p:nvSpPr>
          <p:spPr bwMode="auto">
            <a:xfrm>
              <a:off x="1927" y="243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itchFamily="2" charset="-122"/>
                </a:rPr>
                <a:t>白</a:t>
              </a:r>
            </a:p>
          </p:txBody>
        </p:sp>
      </p:grpSp>
      <p:sp>
        <p:nvSpPr>
          <p:cNvPr id="1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3048" y="5544766"/>
            <a:ext cx="298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色彩的构成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079" y="346438"/>
            <a:ext cx="7127875" cy="10795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彩色图像的基本概念：色彩的描述</a:t>
            </a: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1334817" y="5151843"/>
            <a:ext cx="6388943" cy="954107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各种不同的颜色模型之间可以通过数学方法互相</a:t>
            </a:r>
            <a:r>
              <a:rPr lang="zh-CN" altLang="en-US" sz="28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转换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7573" y="1583599"/>
            <a:ext cx="8407041" cy="4040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色彩的描述：通过建立色彩模型来实现的，不同的色彩模型对应于不同的处理目的。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5"/>
              </a:buClr>
              <a:buFont typeface="Wingdings" pitchFamily="2" charset="2"/>
              <a:buChar char="n"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CIE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（国际照明委员会）在进行大量的色彩测试实验的基础上，提出了一系列的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颜色模型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用于对色彩进行描述。</a:t>
            </a:r>
            <a:endParaRPr lang="zh-CN" altLang="en-US" sz="3200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彩色图像的基本概念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表色系统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彩色图像的处理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1026" y="3213320"/>
            <a:ext cx="2660583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1748</Words>
  <Application>Microsoft Office PowerPoint</Application>
  <PresentationFormat>全屏显示(4:3)</PresentationFormat>
  <Paragraphs>270</Paragraphs>
  <Slides>47</Slides>
  <Notes>28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Office 主题​​</vt:lpstr>
      <vt:lpstr>Equation</vt:lpstr>
      <vt:lpstr>Microsoft 公式 3.0</vt:lpstr>
      <vt:lpstr>公式</vt:lpstr>
      <vt:lpstr>幻灯片 1</vt:lpstr>
      <vt:lpstr>幻灯片 2</vt:lpstr>
      <vt:lpstr>贴标签： 算法步骤</vt:lpstr>
      <vt:lpstr>幻灯片 4</vt:lpstr>
      <vt:lpstr>彩色图像的基本概念：色彩</vt:lpstr>
      <vt:lpstr>幻灯片 6</vt:lpstr>
      <vt:lpstr>彩色图像的基本概念：色彩的分布</vt:lpstr>
      <vt:lpstr>彩色图像的基本概念：色彩的描述</vt:lpstr>
      <vt:lpstr>幻灯片 9</vt:lpstr>
      <vt:lpstr>几种常用的表色系</vt:lpstr>
      <vt:lpstr>RGB色系： 基本概念</vt:lpstr>
      <vt:lpstr>RGB色系 ：应用场合</vt:lpstr>
      <vt:lpstr>HSI色系： 问题的提出</vt:lpstr>
      <vt:lpstr>HSI色系： 亮度分量I</vt:lpstr>
      <vt:lpstr>幻灯片 15</vt:lpstr>
      <vt:lpstr>HSI色系： 色度分量H</vt:lpstr>
      <vt:lpstr>HSI色系： 色度H效果示意图</vt:lpstr>
      <vt:lpstr>HSI色系 ：饱和度分量S</vt:lpstr>
      <vt:lpstr>HSI色系：饱和度S效果示意图</vt:lpstr>
      <vt:lpstr>HSI色系： 颜色描述</vt:lpstr>
      <vt:lpstr>红点的顺（逆）时针转动</vt:lpstr>
      <vt:lpstr>红点的上下移动</vt:lpstr>
      <vt:lpstr>红点向圆心方向移动</vt:lpstr>
      <vt:lpstr>HSI色系与RGB色系的相互转换</vt:lpstr>
      <vt:lpstr>HSI色系与RGB色系的相互转换</vt:lpstr>
      <vt:lpstr>HSI色系 与RGB色系的相互转换</vt:lpstr>
      <vt:lpstr>HSI色系与RGB色系的相互转换</vt:lpstr>
      <vt:lpstr>CMYK色系：基本概念</vt:lpstr>
      <vt:lpstr>CMYK色系与RGB色系的转换</vt:lpstr>
      <vt:lpstr>CMYK色系与RGB色系的转换</vt:lpstr>
      <vt:lpstr>YUV表色系：基本概念</vt:lpstr>
      <vt:lpstr>YUV表色系：电视信号接收原理示意图</vt:lpstr>
      <vt:lpstr>彩色信号与黑白电视兼容的问题思考？</vt:lpstr>
      <vt:lpstr>YUV表色系与RGB色系的转换</vt:lpstr>
      <vt:lpstr>幻灯片 35</vt:lpstr>
      <vt:lpstr>彩色图像的常规处理</vt:lpstr>
      <vt:lpstr>彩色图像的平滑处理示例</vt:lpstr>
      <vt:lpstr>彩色图像的锐化处理示例</vt:lpstr>
      <vt:lpstr>彩色平衡 ：问题的提出</vt:lpstr>
      <vt:lpstr>彩色平衡效果示例</vt:lpstr>
      <vt:lpstr>彩色平衡： 基本设计思想</vt:lpstr>
      <vt:lpstr>彩色平衡： 白平衡算法步骤</vt:lpstr>
      <vt:lpstr>彩色平衡 ：白平衡算法步骤</vt:lpstr>
      <vt:lpstr>彩色平衡： 白平衡算法步骤</vt:lpstr>
      <vt:lpstr>彩色平衡： 白平衡算法步骤</vt:lpstr>
      <vt:lpstr>基于彩色信息的图像识别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343</cp:revision>
  <dcterms:created xsi:type="dcterms:W3CDTF">2017-03-05T02:04:51Z</dcterms:created>
  <dcterms:modified xsi:type="dcterms:W3CDTF">2018-06-01T01:36:57Z</dcterms:modified>
</cp:coreProperties>
</file>