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964" r:id="rId4"/>
    <p:sldId id="967" r:id="rId5"/>
    <p:sldId id="970" r:id="rId6"/>
    <p:sldId id="974" r:id="rId7"/>
    <p:sldId id="980" r:id="rId8"/>
    <p:sldId id="1016" r:id="rId9"/>
    <p:sldId id="984" r:id="rId10"/>
    <p:sldId id="985" r:id="rId11"/>
    <p:sldId id="987" r:id="rId12"/>
    <p:sldId id="992" r:id="rId13"/>
    <p:sldId id="993" r:id="rId14"/>
    <p:sldId id="994" r:id="rId15"/>
    <p:sldId id="1017" r:id="rId16"/>
    <p:sldId id="1006" r:id="rId17"/>
    <p:sldId id="1007" r:id="rId18"/>
    <p:sldId id="55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3" autoAdjust="0"/>
    <p:restoredTop sz="96929" autoAdjust="0"/>
  </p:normalViewPr>
  <p:slideViewPr>
    <p:cSldViewPr snapToGrid="0">
      <p:cViewPr varScale="1">
        <p:scale>
          <a:sx n="110" d="100"/>
          <a:sy n="110" d="100"/>
        </p:scale>
        <p:origin x="-15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F4038-31A5-42DC-8792-15F8B1F5E4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3079B-FC72-41AC-9FC3-2D9132B62C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1D084-5FED-4D4D-B922-9CE7DAB199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8EE16-D2A0-4C6E-9660-6AAF975D90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0670" y="1438182"/>
            <a:ext cx="6702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楷体" panose="02010609060101010101" pitchFamily="49" charset="-122"/>
                <a:ea typeface="楷体" panose="02010609060101010101" pitchFamily="49" charset="-122"/>
              </a:rPr>
              <a:t>成果展示</a:t>
            </a:r>
            <a:endParaRPr lang="zh-CN" altLang="en-US" sz="6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69422" y="3657601"/>
            <a:ext cx="4172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46593"/>
            <a:ext cx="9144000" cy="71414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317725"/>
            <a:ext cx="9144000" cy="2285992"/>
          </a:xfrm>
          <a:prstGeom prst="rect">
            <a:avLst/>
          </a:prstGeom>
          <a:solidFill>
            <a:srgbClr val="1D77C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1060" y="1829209"/>
            <a:ext cx="7262523" cy="706755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第十三章  图像基础特征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副标题 4"/>
          <p:cNvSpPr>
            <a:spLocks noGrp="1"/>
          </p:cNvSpPr>
          <p:nvPr/>
        </p:nvSpPr>
        <p:spPr bwMode="auto">
          <a:xfrm>
            <a:off x="4153988" y="5060560"/>
            <a:ext cx="4800600" cy="1346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巫义锐</a:t>
            </a:r>
            <a:endParaRPr lang="en-US" altLang="zh-CN" sz="28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河海大学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计算机与信息学院</a:t>
            </a:r>
            <a:endParaRPr lang="en-US" altLang="zh-CN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en-US" sz="2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9395" name="Picture 4" descr="beeren(TU Munchen)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60211" y="1263881"/>
            <a:ext cx="2233613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6" name="Picture 5" descr="flow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3198" y="1254454"/>
            <a:ext cx="2225020" cy="222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8" name="Picture 7" descr="wa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7070" y="1253555"/>
            <a:ext cx="2210143" cy="221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9" name="Text Box 8"/>
          <p:cNvSpPr txBox="1">
            <a:spLocks noChangeArrowheads="1"/>
          </p:cNvSpPr>
          <p:nvPr/>
        </p:nvSpPr>
        <p:spPr bwMode="auto">
          <a:xfrm>
            <a:off x="2702462" y="3438250"/>
            <a:ext cx="13684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err="1">
                <a:latin typeface="Times New Roman" panose="02020603050405020304" pitchFamily="18" charset="0"/>
              </a:rPr>
              <a:t>beeren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9400" name="Text Box 9"/>
          <p:cNvSpPr txBox="1">
            <a:spLocks noChangeArrowheads="1"/>
          </p:cNvSpPr>
          <p:nvPr/>
        </p:nvSpPr>
        <p:spPr bwMode="auto">
          <a:xfrm>
            <a:off x="5078032" y="3489360"/>
            <a:ext cx="136683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flower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9402" name="Text Box 11"/>
          <p:cNvSpPr txBox="1">
            <a:spLocks noChangeArrowheads="1"/>
          </p:cNvSpPr>
          <p:nvPr/>
        </p:nvSpPr>
        <p:spPr bwMode="auto">
          <a:xfrm>
            <a:off x="7352953" y="3440837"/>
            <a:ext cx="12239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water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9403" name="Text Box 12"/>
          <p:cNvSpPr txBox="1">
            <a:spLocks noChangeArrowheads="1"/>
          </p:cNvSpPr>
          <p:nvPr/>
        </p:nvSpPr>
        <p:spPr bwMode="auto">
          <a:xfrm>
            <a:off x="150829" y="1739574"/>
            <a:ext cx="1809946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自然界中存在着大量彩色</a:t>
            </a:r>
            <a:r>
              <a:rPr lang="zh-CN" altLang="en-US" sz="2400" dirty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纹理</a:t>
            </a:r>
            <a:r>
              <a:rPr lang="zh-CN" altLang="en-US" sz="2400" dirty="0" smtClean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图像：</a:t>
            </a:r>
            <a:endParaRPr lang="zh-CN" altLang="en-US" sz="2400" dirty="0">
              <a:solidFill>
                <a:schemeClr val="accent5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69892" y="461504"/>
            <a:ext cx="6346825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纹理特征：举例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3" descr="t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6136" y="4026259"/>
            <a:ext cx="3816956" cy="257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-773930" y="5033929"/>
            <a:ext cx="4968875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ctr">
              <a:buClr>
                <a:schemeClr val="bg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包含多个纹理区域</a:t>
            </a:r>
            <a:r>
              <a:rPr lang="zh-CN" altLang="en-US" sz="2400" dirty="0" smtClean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endParaRPr lang="en-US" altLang="zh-CN" sz="2400" dirty="0" smtClean="0">
              <a:solidFill>
                <a:schemeClr val="accent5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ctr">
              <a:buClr>
                <a:schemeClr val="bg1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自然场景图象：</a:t>
            </a:r>
            <a:endParaRPr lang="zh-CN" altLang="en-US" sz="2400" dirty="0">
              <a:solidFill>
                <a:schemeClr val="accent5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291593" y="1444675"/>
            <a:ext cx="8173677" cy="4413516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6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方法一：</a:t>
            </a: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统计分析法，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统计纹理特征的检测方法，主要包括灰度直方图法、灰度共生矩阵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法等。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原理：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小区域纹理特征的统计分布情况，通过计算像素的局部特征分析纹理的灰度级的空间分布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适用范围：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统计分析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法对木纹、沙地、草地这种完全无法判断结构要素和规则的图像的分析很有效。</a:t>
            </a: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优势：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简单、易于实现，尤其是</a:t>
            </a:r>
            <a:r>
              <a:rPr lang="zh-CN" altLang="en-US" sz="2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灰度共生矩阵法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是公认的有效方法。 </a:t>
            </a: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0148" y="470932"/>
            <a:ext cx="7120722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纹理特征：特征描述与提取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310447" y="1037636"/>
            <a:ext cx="8569325" cy="4893647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600" b="1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方法二：</a:t>
            </a: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结构分析方法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，纹理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基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元具有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规范的关系，因而假设纹理图像的基元可以分离出来</a:t>
            </a:r>
            <a:r>
              <a:rPr lang="en-US" altLang="zh-CN" sz="2600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并以基元的特征和排列规则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进行图像纹理特征构造。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原理：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根据空间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排列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关系以及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偏心度、面积、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方向等特征，分析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图像的纹理基元的形状和排列分布特点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，以获取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结构特征和描述排列的规则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适用范围：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于已知基元的情况，对纤维、砖墙这种结构要素和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规则较</a:t>
            </a: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明确的图像分析比较有效。</a:t>
            </a: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0148" y="470932"/>
            <a:ext cx="7120722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纹理特征：特征描述与提取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0083" name="Text Box 3"/>
          <p:cNvSpPr txBox="1">
            <a:spLocks noChangeArrowheads="1"/>
          </p:cNvSpPr>
          <p:nvPr/>
        </p:nvSpPr>
        <p:spPr bwMode="auto">
          <a:xfrm>
            <a:off x="263312" y="1235599"/>
            <a:ext cx="8569325" cy="5853910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方法三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模型分析法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每个像素和其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邻域存在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的某种相互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关系为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图像中各个像素点建立模型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，再由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不同的模型提取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不同特征量。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典型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的模型分析法有自回归方法、马尔可夫随机场方法和分形方法等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400" b="1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方法四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频谱分析法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将纹理图像从空间域变换到频率域，然后通过计算峰值处的面积、峰值与原点的距离平方、峰值处的相位等，来获得在空间域不易获得的纹理特征，如周期、功率谱信息等。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典型的谱分析法有二维傅立叶变换方法、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Gabor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变换变换和小波方法等。 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0148" y="470932"/>
            <a:ext cx="7120722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纹理特征：特征描述与提取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Placeholder 4"/>
          <p:cNvSpPr txBox="1"/>
          <p:nvPr/>
        </p:nvSpPr>
        <p:spPr bwMode="auto">
          <a:xfrm>
            <a:off x="394764" y="677290"/>
            <a:ext cx="77724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图像特征介绍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44500" y="2150278"/>
            <a:ext cx="82296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cap="all" spc="12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图像的边缘特征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图像点特征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图像纹理特征</a:t>
            </a:r>
            <a:endParaRPr lang="en-US" altLang="zh-CN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图像形状特征</a:t>
            </a:r>
            <a:endParaRPr lang="en-US" altLang="zh-CN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458886" y="1597123"/>
            <a:ext cx="8208962" cy="5619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7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1000" b="1" dirty="0">
              <a:latin typeface="黑体" panose="02010609060101010101" pitchFamily="2" charset="-122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图像形状特征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：拓扑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特征，距离、周长和面积的测量，几何特征，形状方位的描述等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图像形状特征描述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：可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由其几何属性（如长短、距离、面积、周长、形状、凸凹等）、统计属性（如不变矩等）、拓扑属性（如孔、连通、欧拉数）等来描述。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0148" y="470932"/>
            <a:ext cx="7120722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图像形状特征：定义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282166" y="1600175"/>
            <a:ext cx="8569325" cy="941796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矩形度：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目标区域的面积与其最小外接矩形面积之比，反映了目标对其外接矩形的</a:t>
            </a:r>
            <a:r>
              <a:rPr lang="zh-CN" altLang="en-US" sz="2400" b="1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充满程度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275373" y="3156237"/>
          <a:ext cx="201612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15544800" imgH="10668000" progId="Equation.3">
                  <p:embed/>
                </p:oleObj>
              </mc:Choice>
              <mc:Fallback>
                <p:oleObj name="公式" r:id="rId1" imgW="15544800" imgH="1066800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5373" y="3156237"/>
                        <a:ext cx="2016125" cy="7953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697224" y="4086428"/>
            <a:ext cx="8569325" cy="553998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MER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最小外接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矩形的面积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目标区域的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面积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00" name="Text Box 17"/>
          <p:cNvSpPr txBox="1">
            <a:spLocks noChangeArrowheads="1"/>
          </p:cNvSpPr>
          <p:nvPr/>
        </p:nvSpPr>
        <p:spPr bwMode="auto">
          <a:xfrm>
            <a:off x="329300" y="4778316"/>
            <a:ext cx="8569325" cy="1015663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可知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取值范围为       ，当目标为矩形时，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取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最大值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；圆形的目标</a:t>
            </a:r>
            <a:r>
              <a:rPr lang="en-US" altLang="zh-CN" sz="24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取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π/4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01" name="Rectangle 19"/>
          <p:cNvSpPr>
            <a:spLocks noChangeArrowheads="1"/>
          </p:cNvSpPr>
          <p:nvPr/>
        </p:nvSpPr>
        <p:spPr bwMode="auto">
          <a:xfrm>
            <a:off x="0" y="367788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374927" y="4833389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14020800" imgH="4267200" progId="Equation.3">
                  <p:embed/>
                </p:oleObj>
              </mc:Choice>
              <mc:Fallback>
                <p:oleObj name="公式" r:id="rId3" imgW="14020800" imgH="42672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4927" y="4833389"/>
                        <a:ext cx="10795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30148" y="470932"/>
            <a:ext cx="7120722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图像形状特征：矩形度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2804" y="2650451"/>
            <a:ext cx="349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矩形度的定义如下： 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97793" y="3467224"/>
            <a:ext cx="4517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Any Questions</a:t>
            </a:r>
            <a:r>
              <a:rPr lang="zh-CN" alt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3600" b="1" dirty="0" smtClean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3600" b="1" dirty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Placeholder 4"/>
          <p:cNvSpPr txBox="1"/>
          <p:nvPr/>
        </p:nvSpPr>
        <p:spPr bwMode="auto">
          <a:xfrm>
            <a:off x="394764" y="677290"/>
            <a:ext cx="77724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图像特征介绍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44500" y="2150278"/>
            <a:ext cx="82296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图像点特征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图像纹理特征</a:t>
            </a:r>
            <a:endParaRPr lang="en-US" altLang="zh-CN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图像形状特征</a:t>
            </a:r>
            <a:endParaRPr lang="en-US" altLang="zh-CN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426450" y="104775"/>
            <a:ext cx="466725" cy="4132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601042" y="578358"/>
            <a:ext cx="6346825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图像点特征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376629" y="1812745"/>
            <a:ext cx="7994373" cy="3453253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图像点：图像中一区域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的灰度幅值与其领域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值有着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明显的</a:t>
            </a:r>
            <a:r>
              <a:rPr lang="zh-CN" altLang="en-US" sz="2800" b="1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差异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两条直线相交的顶点可看作是角点；物体的几个平面的相交处也可以看作是角点。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图像中周围灰度变化较为剧烈的点可看作是角点；图像边界上曲率足够高的点也可看作是角点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345306" y="546347"/>
            <a:ext cx="8091684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图像点特征：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SUSAN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角点检测算法 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419492" y="1410141"/>
            <a:ext cx="8382000" cy="2585323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2400" dirty="0" smtClean="0">
                <a:solidFill>
                  <a:schemeClr val="accent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SUSAN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算法原理：通过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核值相似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区实现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角点特征的检测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5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核心点邻域划分：一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灰度值相似于核心点灰度值的区域，称为核值相似区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USAN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区域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；二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与核心点像素灰度值相差明显的像素组成的区域。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5000"/>
              </a:lnSpc>
              <a:defRPr/>
            </a:pP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6085" name="Picture 7" descr="图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63869" y="3696584"/>
            <a:ext cx="21431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8" descr="图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6781" y="3745287"/>
            <a:ext cx="21621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7" name="Rectangle 9"/>
          <p:cNvSpPr>
            <a:spLocks noChangeArrowheads="1"/>
          </p:cNvSpPr>
          <p:nvPr/>
        </p:nvSpPr>
        <p:spPr bwMode="auto">
          <a:xfrm>
            <a:off x="1877866" y="6015170"/>
            <a:ext cx="544572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SUSAN</a:t>
            </a:r>
            <a:r>
              <a:rPr lang="zh-CN" altLang="en-US" sz="2400" dirty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算子圆形</a:t>
            </a:r>
            <a:r>
              <a:rPr lang="zh-CN" altLang="en-US" sz="2400" dirty="0" smtClean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模板及核心点</a:t>
            </a:r>
            <a:r>
              <a:rPr lang="en-US" altLang="zh-CN" sz="2400" dirty="0" smtClean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</a:t>
            </a:r>
            <a:r>
              <a:rPr lang="zh-CN" altLang="en-US" sz="2400" dirty="0" smtClean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示意图 </a:t>
            </a:r>
            <a:endParaRPr lang="zh-CN" altLang="en-US" sz="2400" dirty="0">
              <a:solidFill>
                <a:schemeClr val="accent5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6053" name="Text Box 5"/>
          <p:cNvSpPr txBox="1">
            <a:spLocks noChangeArrowheads="1"/>
          </p:cNvSpPr>
          <p:nvPr/>
        </p:nvSpPr>
        <p:spPr bwMode="auto">
          <a:xfrm>
            <a:off x="315798" y="1136766"/>
            <a:ext cx="8382000" cy="3309304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 marL="358775" indent="-358775">
              <a:lnSpc>
                <a:spcPct val="110000"/>
              </a:lnSpc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USAN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区域大小反映了图像局部特征的强度。</a:t>
            </a:r>
            <a:endParaRPr lang="zh-CN" altLang="en-US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10000"/>
              </a:lnSpc>
              <a:buClr>
                <a:schemeClr val="accent5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当模板完全处于图像的背景或目标中时，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USAN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区域最大，大小为模板大小，如位置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endParaRPr lang="en-US" altLang="zh-CN" sz="2400" dirty="0" smtClean="0">
              <a:solidFill>
                <a:schemeClr val="accent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10000"/>
              </a:lnSpc>
              <a:buClr>
                <a:schemeClr val="accent5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模板中心处于角点上时，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USAN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区域最小，如位置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10000"/>
              </a:lnSpc>
              <a:buClr>
                <a:schemeClr val="accent5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模板中心处于边界上时，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USAN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区域大小为模板大小的一半，如位置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58775" indent="-358775">
              <a:lnSpc>
                <a:spcPct val="110000"/>
              </a:lnSpc>
              <a:buClr>
                <a:schemeClr val="accent5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模板由图像中逐渐移向图像边缘时，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USAN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区域逐渐变小，如位置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 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2214166" y="4469649"/>
            <a:ext cx="4791075" cy="1873250"/>
            <a:chOff x="3057" y="2357"/>
            <a:chExt cx="5580" cy="2496"/>
          </a:xfrm>
        </p:grpSpPr>
        <p:grpSp>
          <p:nvGrpSpPr>
            <p:cNvPr id="3" name="Group 7"/>
            <p:cNvGrpSpPr/>
            <p:nvPr/>
          </p:nvGrpSpPr>
          <p:grpSpPr bwMode="auto">
            <a:xfrm>
              <a:off x="3057" y="2357"/>
              <a:ext cx="5580" cy="2496"/>
              <a:chOff x="3012" y="11840"/>
              <a:chExt cx="5580" cy="2496"/>
            </a:xfrm>
          </p:grpSpPr>
          <p:sp>
            <p:nvSpPr>
              <p:cNvPr id="50185" name="Rectangle 8"/>
              <p:cNvSpPr>
                <a:spLocks noChangeArrowheads="1"/>
              </p:cNvSpPr>
              <p:nvPr/>
            </p:nvSpPr>
            <p:spPr bwMode="auto">
              <a:xfrm>
                <a:off x="3012" y="11840"/>
                <a:ext cx="5580" cy="24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9"/>
              <p:cNvGrpSpPr/>
              <p:nvPr/>
            </p:nvGrpSpPr>
            <p:grpSpPr bwMode="auto">
              <a:xfrm>
                <a:off x="6492" y="12026"/>
                <a:ext cx="624" cy="624"/>
                <a:chOff x="4497" y="12338"/>
                <a:chExt cx="624" cy="624"/>
              </a:xfrm>
            </p:grpSpPr>
            <p:sp>
              <p:nvSpPr>
                <p:cNvPr id="50215" name="Oval 10"/>
                <p:cNvSpPr>
                  <a:spLocks noChangeArrowheads="1"/>
                </p:cNvSpPr>
                <p:nvPr/>
              </p:nvSpPr>
              <p:spPr bwMode="auto">
                <a:xfrm>
                  <a:off x="4497" y="12338"/>
                  <a:ext cx="624" cy="62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" name="Group 11"/>
                <p:cNvGrpSpPr/>
                <p:nvPr/>
              </p:nvGrpSpPr>
              <p:grpSpPr bwMode="auto">
                <a:xfrm>
                  <a:off x="4677" y="12524"/>
                  <a:ext cx="255" cy="255"/>
                  <a:chOff x="5397" y="12524"/>
                  <a:chExt cx="255" cy="255"/>
                </a:xfrm>
              </p:grpSpPr>
              <p:sp>
                <p:nvSpPr>
                  <p:cNvPr id="5021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5397" y="12650"/>
                    <a:ext cx="25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1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5532" y="12524"/>
                    <a:ext cx="0" cy="2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0187" name="Text Box 14"/>
              <p:cNvSpPr txBox="1">
                <a:spLocks noChangeArrowheads="1"/>
              </p:cNvSpPr>
              <p:nvPr/>
            </p:nvSpPr>
            <p:spPr bwMode="auto">
              <a:xfrm>
                <a:off x="5172" y="11861"/>
                <a:ext cx="1260" cy="46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just">
                  <a:lnSpc>
                    <a:spcPct val="96000"/>
                  </a:lnSpc>
                </a:pPr>
                <a:r>
                  <a:rPr lang="zh-CN" altLang="en-US" sz="900">
                    <a:latin typeface="Times New Roman" panose="02020603050405020304" pitchFamily="18" charset="0"/>
                  </a:rPr>
                  <a:t>模板核心点</a:t>
                </a:r>
                <a:endParaRPr lang="zh-CN" altLang="en-US"/>
              </a:p>
            </p:txBody>
          </p:sp>
          <p:sp>
            <p:nvSpPr>
              <p:cNvPr id="50188" name="Line 15"/>
              <p:cNvSpPr>
                <a:spLocks noChangeShapeType="1"/>
              </p:cNvSpPr>
              <p:nvPr/>
            </p:nvSpPr>
            <p:spPr bwMode="auto">
              <a:xfrm>
                <a:off x="6252" y="12056"/>
                <a:ext cx="540" cy="2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" name="Group 16"/>
              <p:cNvGrpSpPr/>
              <p:nvPr/>
            </p:nvGrpSpPr>
            <p:grpSpPr bwMode="auto">
              <a:xfrm>
                <a:off x="3402" y="12791"/>
                <a:ext cx="624" cy="624"/>
                <a:chOff x="4497" y="12338"/>
                <a:chExt cx="624" cy="624"/>
              </a:xfrm>
            </p:grpSpPr>
            <p:sp>
              <p:nvSpPr>
                <p:cNvPr id="50211" name="Oval 17"/>
                <p:cNvSpPr>
                  <a:spLocks noChangeArrowheads="1"/>
                </p:cNvSpPr>
                <p:nvPr/>
              </p:nvSpPr>
              <p:spPr bwMode="auto">
                <a:xfrm>
                  <a:off x="4497" y="12338"/>
                  <a:ext cx="624" cy="62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" name="Group 18"/>
                <p:cNvGrpSpPr/>
                <p:nvPr/>
              </p:nvGrpSpPr>
              <p:grpSpPr bwMode="auto">
                <a:xfrm>
                  <a:off x="4677" y="12524"/>
                  <a:ext cx="255" cy="255"/>
                  <a:chOff x="5397" y="12524"/>
                  <a:chExt cx="255" cy="255"/>
                </a:xfrm>
              </p:grpSpPr>
              <p:sp>
                <p:nvSpPr>
                  <p:cNvPr id="5021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5397" y="12650"/>
                    <a:ext cx="25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1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5532" y="12524"/>
                    <a:ext cx="0" cy="2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8" name="Group 21"/>
              <p:cNvGrpSpPr/>
              <p:nvPr/>
            </p:nvGrpSpPr>
            <p:grpSpPr bwMode="auto">
              <a:xfrm>
                <a:off x="6168" y="12992"/>
                <a:ext cx="624" cy="624"/>
                <a:chOff x="6033" y="12932"/>
                <a:chExt cx="624" cy="624"/>
              </a:xfrm>
            </p:grpSpPr>
            <p:sp>
              <p:nvSpPr>
                <p:cNvPr id="50207" name="Oval 22"/>
                <p:cNvSpPr>
                  <a:spLocks noChangeArrowheads="1"/>
                </p:cNvSpPr>
                <p:nvPr/>
              </p:nvSpPr>
              <p:spPr bwMode="auto">
                <a:xfrm>
                  <a:off x="6033" y="12932"/>
                  <a:ext cx="624" cy="62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" name="Group 23"/>
                <p:cNvGrpSpPr/>
                <p:nvPr/>
              </p:nvGrpSpPr>
              <p:grpSpPr bwMode="auto">
                <a:xfrm>
                  <a:off x="6213" y="13118"/>
                  <a:ext cx="255" cy="255"/>
                  <a:chOff x="5397" y="12524"/>
                  <a:chExt cx="255" cy="255"/>
                </a:xfrm>
              </p:grpSpPr>
              <p:sp>
                <p:nvSpPr>
                  <p:cNvPr id="50209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5397" y="12650"/>
                    <a:ext cx="25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10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5532" y="12524"/>
                    <a:ext cx="0" cy="2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" name="Group 26"/>
              <p:cNvGrpSpPr/>
              <p:nvPr/>
            </p:nvGrpSpPr>
            <p:grpSpPr bwMode="auto">
              <a:xfrm>
                <a:off x="7383" y="12932"/>
                <a:ext cx="624" cy="624"/>
                <a:chOff x="4497" y="12338"/>
                <a:chExt cx="624" cy="624"/>
              </a:xfrm>
            </p:grpSpPr>
            <p:sp>
              <p:nvSpPr>
                <p:cNvPr id="50203" name="Oval 27"/>
                <p:cNvSpPr>
                  <a:spLocks noChangeArrowheads="1"/>
                </p:cNvSpPr>
                <p:nvPr/>
              </p:nvSpPr>
              <p:spPr bwMode="auto">
                <a:xfrm>
                  <a:off x="4497" y="12338"/>
                  <a:ext cx="624" cy="62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" name="Group 28"/>
                <p:cNvGrpSpPr/>
                <p:nvPr/>
              </p:nvGrpSpPr>
              <p:grpSpPr bwMode="auto">
                <a:xfrm>
                  <a:off x="4677" y="12524"/>
                  <a:ext cx="255" cy="255"/>
                  <a:chOff x="5397" y="12524"/>
                  <a:chExt cx="255" cy="255"/>
                </a:xfrm>
              </p:grpSpPr>
              <p:sp>
                <p:nvSpPr>
                  <p:cNvPr id="5020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397" y="12650"/>
                    <a:ext cx="25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0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5532" y="12524"/>
                    <a:ext cx="0" cy="2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2" name="Group 31"/>
              <p:cNvGrpSpPr/>
              <p:nvPr/>
            </p:nvGrpSpPr>
            <p:grpSpPr bwMode="auto">
              <a:xfrm>
                <a:off x="4728" y="12791"/>
                <a:ext cx="624" cy="624"/>
                <a:chOff x="4593" y="12791"/>
                <a:chExt cx="624" cy="624"/>
              </a:xfrm>
            </p:grpSpPr>
            <p:sp>
              <p:nvSpPr>
                <p:cNvPr id="50199" name="Oval 32"/>
                <p:cNvSpPr>
                  <a:spLocks noChangeArrowheads="1"/>
                </p:cNvSpPr>
                <p:nvPr/>
              </p:nvSpPr>
              <p:spPr bwMode="auto">
                <a:xfrm>
                  <a:off x="4593" y="12791"/>
                  <a:ext cx="624" cy="624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3" name="Group 33"/>
                <p:cNvGrpSpPr/>
                <p:nvPr/>
              </p:nvGrpSpPr>
              <p:grpSpPr bwMode="auto">
                <a:xfrm>
                  <a:off x="4773" y="12977"/>
                  <a:ext cx="255" cy="255"/>
                  <a:chOff x="5397" y="12524"/>
                  <a:chExt cx="255" cy="255"/>
                </a:xfrm>
              </p:grpSpPr>
              <p:sp>
                <p:nvSpPr>
                  <p:cNvPr id="5020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397" y="12650"/>
                    <a:ext cx="255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202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5532" y="12524"/>
                    <a:ext cx="0" cy="25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0193" name="Text Box 36"/>
              <p:cNvSpPr txBox="1">
                <a:spLocks noChangeArrowheads="1"/>
              </p:cNvSpPr>
              <p:nvPr/>
            </p:nvSpPr>
            <p:spPr bwMode="auto">
              <a:xfrm>
                <a:off x="7227" y="12002"/>
                <a:ext cx="285" cy="4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000">
                    <a:latin typeface="Times New Roman" panose="02020603050405020304" pitchFamily="18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50194" name="Text Box 37"/>
              <p:cNvSpPr txBox="1">
                <a:spLocks noChangeArrowheads="1"/>
              </p:cNvSpPr>
              <p:nvPr/>
            </p:nvSpPr>
            <p:spPr bwMode="auto">
              <a:xfrm>
                <a:off x="3012" y="12857"/>
                <a:ext cx="285" cy="46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000">
                    <a:latin typeface="Times New Roman" panose="02020603050405020304" pitchFamily="18" charset="0"/>
                  </a:rPr>
                  <a:t>b</a:t>
                </a:r>
                <a:endParaRPr lang="en-US" altLang="zh-CN"/>
              </a:p>
            </p:txBody>
          </p:sp>
          <p:sp>
            <p:nvSpPr>
              <p:cNvPr id="50195" name="Text Box 38"/>
              <p:cNvSpPr txBox="1">
                <a:spLocks noChangeArrowheads="1"/>
              </p:cNvSpPr>
              <p:nvPr/>
            </p:nvSpPr>
            <p:spPr bwMode="auto">
              <a:xfrm>
                <a:off x="4362" y="12719"/>
                <a:ext cx="285" cy="4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000" dirty="0">
                    <a:latin typeface="Times New Roman" panose="02020603050405020304" pitchFamily="18" charset="0"/>
                  </a:rPr>
                  <a:t>c</a:t>
                </a:r>
                <a:endParaRPr lang="en-US" altLang="zh-CN" dirty="0"/>
              </a:p>
            </p:txBody>
          </p:sp>
          <p:sp>
            <p:nvSpPr>
              <p:cNvPr id="50196" name="Text Box 39"/>
              <p:cNvSpPr txBox="1">
                <a:spLocks noChangeArrowheads="1"/>
              </p:cNvSpPr>
              <p:nvPr/>
            </p:nvSpPr>
            <p:spPr bwMode="auto">
              <a:xfrm>
                <a:off x="5847" y="12740"/>
                <a:ext cx="285" cy="4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000">
                    <a:latin typeface="Times New Roman" panose="02020603050405020304" pitchFamily="18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50197" name="Text Box 40"/>
              <p:cNvSpPr txBox="1">
                <a:spLocks noChangeArrowheads="1"/>
              </p:cNvSpPr>
              <p:nvPr/>
            </p:nvSpPr>
            <p:spPr bwMode="auto">
              <a:xfrm>
                <a:off x="8007" y="12800"/>
                <a:ext cx="285" cy="46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algn="just"/>
                <a:r>
                  <a:rPr lang="en-US" altLang="zh-CN" sz="1000">
                    <a:latin typeface="Times New Roman" panose="02020603050405020304" pitchFamily="18" charset="0"/>
                  </a:rPr>
                  <a:t>e</a:t>
                </a:r>
                <a:endParaRPr lang="en-US" altLang="zh-CN"/>
              </a:p>
            </p:txBody>
          </p:sp>
          <p:sp>
            <p:nvSpPr>
              <p:cNvPr id="50198" name="Text Box 41"/>
              <p:cNvSpPr txBox="1">
                <a:spLocks noChangeArrowheads="1"/>
              </p:cNvSpPr>
              <p:nvPr/>
            </p:nvSpPr>
            <p:spPr bwMode="auto">
              <a:xfrm>
                <a:off x="3732" y="13118"/>
                <a:ext cx="4140" cy="1092"/>
              </a:xfrm>
              <a:prstGeom prst="rect">
                <a:avLst/>
              </a:prstGeom>
              <a:solidFill>
                <a:srgbClr val="969696">
                  <a:alpha val="61176"/>
                </a:srgbClr>
              </a:solidFill>
              <a:ln w="9525">
                <a:solidFill>
                  <a:srgbClr val="969696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183" name="Line 42"/>
            <p:cNvSpPr>
              <a:spLocks noChangeShapeType="1"/>
            </p:cNvSpPr>
            <p:nvPr/>
          </p:nvSpPr>
          <p:spPr bwMode="auto">
            <a:xfrm>
              <a:off x="5883" y="2978"/>
              <a:ext cx="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4" name="Text Box 43"/>
            <p:cNvSpPr txBox="1">
              <a:spLocks noChangeArrowheads="1"/>
            </p:cNvSpPr>
            <p:nvPr/>
          </p:nvSpPr>
          <p:spPr bwMode="auto">
            <a:xfrm>
              <a:off x="5001" y="2741"/>
              <a:ext cx="138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/>
              <a:r>
                <a:rPr lang="zh-CN" altLang="en-US" sz="900">
                  <a:latin typeface="Times New Roman" panose="02020603050405020304" pitchFamily="18" charset="0"/>
                </a:rPr>
                <a:t>圆形窗口</a:t>
              </a:r>
              <a:endParaRPr lang="zh-CN" altLang="en-US"/>
            </a:p>
          </p:txBody>
        </p:sp>
      </p:grpSp>
      <p:sp>
        <p:nvSpPr>
          <p:cNvPr id="43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326452" y="480359"/>
            <a:ext cx="8091684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图像点特征：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SUSAN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角点检测算法 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3084493" y="6345110"/>
            <a:ext cx="328166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SUSAN</a:t>
            </a:r>
            <a:r>
              <a:rPr lang="zh-CN" altLang="en-US" sz="2400" b="1" dirty="0" smtClean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算子结果示意图</a:t>
            </a:r>
            <a:r>
              <a:rPr lang="zh-CN" altLang="en-US" sz="2400" dirty="0" smtClean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2400" dirty="0">
              <a:solidFill>
                <a:schemeClr val="accent5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5" name="Text Box 5"/>
          <p:cNvSpPr txBox="1">
            <a:spLocks noChangeArrowheads="1"/>
          </p:cNvSpPr>
          <p:nvPr/>
        </p:nvSpPr>
        <p:spPr bwMode="auto">
          <a:xfrm>
            <a:off x="296944" y="1636386"/>
            <a:ext cx="8382000" cy="1255728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组合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立体积木图中的角点检测算，图中的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个明显的角点都被检测出来了。 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2229" name="Picture 7" descr="a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73421" y="3456066"/>
            <a:ext cx="21621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8" descr="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8896" y="3460828"/>
            <a:ext cx="21621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1" name="Rectangle 9"/>
          <p:cNvSpPr>
            <a:spLocks noChangeArrowheads="1"/>
          </p:cNvSpPr>
          <p:nvPr/>
        </p:nvSpPr>
        <p:spPr bwMode="auto">
          <a:xfrm>
            <a:off x="1384496" y="5110211"/>
            <a:ext cx="716574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(a)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原组合立体积木图    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</a:rPr>
              <a:t>(b)SUSAN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算子提取的角点结果示例 </a:t>
            </a:r>
            <a:endParaRPr lang="zh-CN" altLang="en-US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2232" name="Rectangle 10"/>
          <p:cNvSpPr>
            <a:spLocks noChangeArrowheads="1"/>
          </p:cNvSpPr>
          <p:nvPr/>
        </p:nvSpPr>
        <p:spPr bwMode="auto">
          <a:xfrm>
            <a:off x="1911759" y="5723557"/>
            <a:ext cx="513794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SUSAN</a:t>
            </a:r>
            <a:r>
              <a:rPr lang="zh-CN" altLang="en-US" sz="2400" dirty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算子角点检测立体积木实验图 </a:t>
            </a:r>
            <a:endParaRPr lang="zh-CN" altLang="en-US" sz="2400" dirty="0">
              <a:solidFill>
                <a:schemeClr val="accent5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51634" y="3487816"/>
            <a:ext cx="211137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92859" y="3960891"/>
            <a:ext cx="211137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734121" y="4524453"/>
            <a:ext cx="211138" cy="2159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94709" y="4567316"/>
            <a:ext cx="212725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64371" y="4567316"/>
            <a:ext cx="211138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64371" y="3960891"/>
            <a:ext cx="211138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808859" y="3487816"/>
            <a:ext cx="211137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504184" y="3487816"/>
            <a:ext cx="211137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172396" y="3960891"/>
            <a:ext cx="211138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894709" y="3960891"/>
            <a:ext cx="212725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172396" y="4567316"/>
            <a:ext cx="211138" cy="2174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26452" y="480359"/>
            <a:ext cx="8091684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图像点特征：</a:t>
            </a:r>
            <a:r>
              <a:rPr lang="en-US" altLang="zh-CN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SUSAN</a:t>
            </a: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角点检测算法 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Placeholder 4"/>
          <p:cNvSpPr txBox="1"/>
          <p:nvPr/>
        </p:nvSpPr>
        <p:spPr bwMode="auto">
          <a:xfrm>
            <a:off x="394764" y="677290"/>
            <a:ext cx="77724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图像特征介绍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pPr defTabSz="914400" eaLnBrk="1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zh-CN" altLang="en-US" sz="4400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44500" y="2150278"/>
            <a:ext cx="82296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200" cap="all" spc="12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图像的边缘特征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图像点特征</a:t>
            </a:r>
            <a:endParaRPr lang="zh-CN" altLang="en-US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图像纹理特征</a:t>
            </a:r>
            <a:endParaRPr lang="en-US" altLang="zh-CN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defTabSz="91440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3600" b="1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图像形状特征</a:t>
            </a:r>
            <a:endParaRPr lang="en-US" altLang="zh-CN" sz="3600" b="1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562123" y="499212"/>
            <a:ext cx="6346825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纹理特征：定义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630" name="Text Box 6"/>
          <p:cNvSpPr txBox="1">
            <a:spLocks noChangeArrowheads="1"/>
          </p:cNvSpPr>
          <p:nvPr/>
        </p:nvSpPr>
        <p:spPr bwMode="auto">
          <a:xfrm>
            <a:off x="334652" y="1391288"/>
            <a:ext cx="8382000" cy="4530471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纹理：由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某种模式重复排列所形成的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结构。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5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纹理反映了物体表面颜色和灰度的某种变化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，与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物体本身的属性相关。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宏观上看，纹理是物体表面拓扑逻辑的一种变化模式；从微观上看，它由具有一定的不变性的视觉基元（通称</a:t>
            </a:r>
            <a:r>
              <a:rPr lang="zh-CN" altLang="en-US" sz="2800" b="1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纹理基元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）组成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不同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物体表面的纹理可作为描述不同区域的一种明显特征。  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9313" y="0"/>
            <a:ext cx="466725" cy="357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315798" y="1228856"/>
            <a:ext cx="8382000" cy="2569934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纹理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的特征有三点：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某种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局部的序列性在比该序列更大的区域内不断重复出现。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序列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由基本的纹理基元非随机排列组成。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纹理区域内各部分具有大致相同的结构和尺寸。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0" y="125673"/>
            <a:ext cx="9144000" cy="285752"/>
          </a:xfrm>
          <a:prstGeom prst="roundRect">
            <a:avLst>
              <a:gd name="adj" fmla="val 50000"/>
            </a:avLst>
          </a:prstGeom>
          <a:solidFill>
            <a:srgbClr val="0083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62123" y="499212"/>
            <a:ext cx="6346825" cy="646331"/>
          </a:xfrm>
          <a:prstGeom prst="rect">
            <a:avLst/>
          </a:prstGeom>
          <a:noFill/>
          <a:ln w="9525" cap="sq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3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纹理特征</a:t>
            </a:r>
            <a:endParaRPr lang="zh-CN" altLang="en-US" sz="3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 descr="亚麻织物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80422" y="3829199"/>
            <a:ext cx="24479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花岗岩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3139" y="3810345"/>
            <a:ext cx="244792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448328" y="6349200"/>
            <a:ext cx="233910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accent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纹理特征示意图</a:t>
            </a:r>
            <a:endParaRPr lang="zh-CN" altLang="en-US" sz="2400" dirty="0">
              <a:solidFill>
                <a:schemeClr val="accent5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1879</Words>
  <Application>WPS 演示</Application>
  <PresentationFormat>全屏显示(4:3)</PresentationFormat>
  <Paragraphs>189</Paragraphs>
  <Slides>17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宋体</vt:lpstr>
      <vt:lpstr>Wingdings</vt:lpstr>
      <vt:lpstr>楷体</vt:lpstr>
      <vt:lpstr>微软雅黑</vt:lpstr>
      <vt:lpstr>Times New Roman</vt:lpstr>
      <vt:lpstr>Arial Black</vt:lpstr>
      <vt:lpstr>楷体_GB2312</vt:lpstr>
      <vt:lpstr>等线</vt:lpstr>
      <vt:lpstr>Arial Unicode MS</vt:lpstr>
      <vt:lpstr>等线 Light</vt:lpstr>
      <vt:lpstr>Calibri</vt:lpstr>
      <vt:lpstr>黑体</vt:lpstr>
      <vt:lpstr>华文行楷</vt:lpstr>
      <vt:lpstr>新宋体</vt:lpstr>
      <vt:lpstr>Office 主题​​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Yirui Wu</dc:creator>
  <cp:lastModifiedBy>Ruiiiii</cp:lastModifiedBy>
  <cp:revision>392</cp:revision>
  <dcterms:created xsi:type="dcterms:W3CDTF">2017-03-05T02:04:00Z</dcterms:created>
  <dcterms:modified xsi:type="dcterms:W3CDTF">2021-06-17T09:40:31Z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5E5A95B98B8149EDAC4C2AACC249A325</vt:lpwstr>
  </property>
</Properties>
</file>