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19" r:id="rId4"/>
    <p:sldId id="320" r:id="rId5"/>
    <p:sldId id="321" r:id="rId6"/>
    <p:sldId id="282" r:id="rId7"/>
    <p:sldId id="283" r:id="rId8"/>
    <p:sldId id="284" r:id="rId9"/>
    <p:sldId id="285" r:id="rId10"/>
    <p:sldId id="286" r:id="rId11"/>
    <p:sldId id="287" r:id="rId12"/>
    <p:sldId id="290" r:id="rId13"/>
    <p:sldId id="292" r:id="rId14"/>
    <p:sldId id="297" r:id="rId15"/>
    <p:sldId id="288" r:id="rId16"/>
    <p:sldId id="324" r:id="rId17"/>
    <p:sldId id="326" r:id="rId18"/>
    <p:sldId id="322" r:id="rId19"/>
    <p:sldId id="325" r:id="rId20"/>
    <p:sldId id="327" r:id="rId21"/>
    <p:sldId id="293" r:id="rId22"/>
    <p:sldId id="294" r:id="rId23"/>
    <p:sldId id="291" r:id="rId24"/>
    <p:sldId id="296" r:id="rId25"/>
    <p:sldId id="295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8" r:id="rId36"/>
    <p:sldId id="309" r:id="rId37"/>
    <p:sldId id="307" r:id="rId38"/>
    <p:sldId id="310" r:id="rId39"/>
    <p:sldId id="311" r:id="rId40"/>
    <p:sldId id="312" r:id="rId41"/>
    <p:sldId id="314" r:id="rId42"/>
    <p:sldId id="315" r:id="rId43"/>
    <p:sldId id="316" r:id="rId44"/>
    <p:sldId id="313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63" autoAdjust="0"/>
    <p:restoredTop sz="94660"/>
  </p:normalViewPr>
  <p:slideViewPr>
    <p:cSldViewPr snapToGrid="0">
      <p:cViewPr>
        <p:scale>
          <a:sx n="66" d="100"/>
          <a:sy n="66" d="100"/>
        </p:scale>
        <p:origin x="-1843" y="-456"/>
      </p:cViewPr>
      <p:guideLst>
        <p:guide orient="horz" pos="213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jpeg"/><Relationship Id="rId2" Type="http://schemas.openxmlformats.org/officeDocument/2006/relationships/image" Target="../media/image19.wmf"/><Relationship Id="rId1" Type="http://schemas.openxmlformats.org/officeDocument/2006/relationships/oleObject" Target="../embeddings/oleObject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jpeg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6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9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8.jpeg"/><Relationship Id="rId2" Type="http://schemas.openxmlformats.org/officeDocument/2006/relationships/image" Target="../media/image27.wmf"/><Relationship Id="rId1" Type="http://schemas.openxmlformats.org/officeDocument/2006/relationships/oleObject" Target="../embeddings/oleObject11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2.jpeg"/><Relationship Id="rId1" Type="http://schemas.openxmlformats.org/officeDocument/2006/relationships/image" Target="../media/image31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70670" y="1438182"/>
            <a:ext cx="6702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楷体" panose="02010609060101010101" pitchFamily="49" charset="-122"/>
                <a:ea typeface="楷体" panose="02010609060101010101" pitchFamily="49" charset="-122"/>
              </a:rPr>
              <a:t>成果展示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69422" y="3657601"/>
            <a:ext cx="4172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46593"/>
            <a:ext cx="9144000" cy="71414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317725"/>
            <a:ext cx="9144000" cy="2285992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060" y="1829209"/>
            <a:ext cx="7262523" cy="70675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第三章  图像的灰度变换</a:t>
            </a:r>
            <a:endParaRPr lang="en-US" altLang="zh-CN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副标题 4"/>
          <p:cNvSpPr>
            <a:spLocks noGrp="1"/>
          </p:cNvSpPr>
          <p:nvPr/>
        </p:nvSpPr>
        <p:spPr bwMode="auto">
          <a:xfrm>
            <a:off x="4153988" y="5060560"/>
            <a:ext cx="4800600" cy="1346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巫义锐</a:t>
            </a:r>
            <a:endParaRPr lang="en-US" altLang="zh-CN" sz="28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河海大学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计算机与信息学院</a:t>
            </a:r>
            <a:endParaRPr lang="en-US" altLang="zh-CN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43396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对比度展宽：灰度窗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4300" y="1436816"/>
            <a:ext cx="8853853" cy="1618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只显示指定灰度级范围内的信息。</a:t>
            </a:r>
            <a:endParaRPr lang="zh-CN" altLang="en-US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按照前面的计算公式有</a:t>
            </a:r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 α=γ=0,g</a:t>
            </a:r>
            <a:r>
              <a:rPr lang="en-US" altLang="zh-CN" sz="32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=0,g</a:t>
            </a:r>
            <a:r>
              <a:rPr lang="en-US" altLang="zh-CN" sz="32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=255</a:t>
            </a:r>
            <a:b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en-US" altLang="zh-CN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AutoShape 56"/>
          <p:cNvSpPr>
            <a:spLocks noChangeArrowheads="1"/>
          </p:cNvSpPr>
          <p:nvPr/>
        </p:nvSpPr>
        <p:spPr bwMode="auto">
          <a:xfrm>
            <a:off x="3960311" y="4197100"/>
            <a:ext cx="433387" cy="72072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" name="Group 57"/>
          <p:cNvGrpSpPr>
            <a:grpSpLocks noChangeAspect="1"/>
          </p:cNvGrpSpPr>
          <p:nvPr/>
        </p:nvGrpSpPr>
        <p:grpSpPr bwMode="auto">
          <a:xfrm>
            <a:off x="250825" y="2852738"/>
            <a:ext cx="4095750" cy="2946400"/>
            <a:chOff x="1446" y="1626"/>
            <a:chExt cx="3195" cy="2298"/>
          </a:xfrm>
        </p:grpSpPr>
        <p:sp>
          <p:nvSpPr>
            <p:cNvPr id="13" name="Text Box 58"/>
            <p:cNvSpPr txBox="1">
              <a:spLocks noChangeAspect="1" noChangeArrowheads="1"/>
            </p:cNvSpPr>
            <p:nvPr/>
          </p:nvSpPr>
          <p:spPr bwMode="auto">
            <a:xfrm>
              <a:off x="3309" y="3661"/>
              <a:ext cx="476" cy="2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255</a:t>
              </a:r>
              <a:endParaRPr kumimoji="1"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Text Box 59"/>
            <p:cNvSpPr txBox="1">
              <a:spLocks noChangeAspect="1" noChangeArrowheads="1"/>
            </p:cNvSpPr>
            <p:nvPr/>
          </p:nvSpPr>
          <p:spPr bwMode="auto">
            <a:xfrm>
              <a:off x="2448" y="3653"/>
              <a:ext cx="183" cy="2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kumimoji="1"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Text Box 60"/>
            <p:cNvSpPr txBox="1">
              <a:spLocks noChangeAspect="1" noChangeArrowheads="1"/>
            </p:cNvSpPr>
            <p:nvPr/>
          </p:nvSpPr>
          <p:spPr bwMode="auto">
            <a:xfrm>
              <a:off x="2726" y="3658"/>
              <a:ext cx="183" cy="2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kumimoji="1"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Line 61"/>
            <p:cNvSpPr>
              <a:spLocks noChangeAspect="1" noChangeShapeType="1"/>
            </p:cNvSpPr>
            <p:nvPr/>
          </p:nvSpPr>
          <p:spPr bwMode="auto">
            <a:xfrm flipV="1">
              <a:off x="1749" y="1874"/>
              <a:ext cx="0" cy="17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62"/>
            <p:cNvSpPr>
              <a:spLocks noChangeAspect="1" noChangeShapeType="1"/>
            </p:cNvSpPr>
            <p:nvPr/>
          </p:nvSpPr>
          <p:spPr bwMode="auto">
            <a:xfrm>
              <a:off x="1749" y="3359"/>
              <a:ext cx="79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63"/>
            <p:cNvSpPr>
              <a:spLocks noChangeAspect="1" noChangeShapeType="1"/>
            </p:cNvSpPr>
            <p:nvPr/>
          </p:nvSpPr>
          <p:spPr bwMode="auto">
            <a:xfrm>
              <a:off x="2543" y="3359"/>
              <a:ext cx="0" cy="31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64"/>
            <p:cNvSpPr>
              <a:spLocks noChangeAspect="1" noChangeShapeType="1"/>
            </p:cNvSpPr>
            <p:nvPr/>
          </p:nvSpPr>
          <p:spPr bwMode="auto">
            <a:xfrm>
              <a:off x="1749" y="2059"/>
              <a:ext cx="1709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65"/>
            <p:cNvSpPr>
              <a:spLocks noChangeAspect="1" noChangeShapeType="1"/>
            </p:cNvSpPr>
            <p:nvPr/>
          </p:nvSpPr>
          <p:spPr bwMode="auto">
            <a:xfrm>
              <a:off x="3458" y="2059"/>
              <a:ext cx="0" cy="161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66"/>
            <p:cNvSpPr>
              <a:spLocks noChangeAspect="1" noChangeShapeType="1"/>
            </p:cNvSpPr>
            <p:nvPr/>
          </p:nvSpPr>
          <p:spPr bwMode="auto">
            <a:xfrm>
              <a:off x="1749" y="2369"/>
              <a:ext cx="103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67"/>
            <p:cNvSpPr>
              <a:spLocks noChangeAspect="1" noChangeShapeType="1"/>
            </p:cNvSpPr>
            <p:nvPr/>
          </p:nvSpPr>
          <p:spPr bwMode="auto">
            <a:xfrm>
              <a:off x="2789" y="2387"/>
              <a:ext cx="0" cy="13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68"/>
            <p:cNvSpPr>
              <a:spLocks noChangeAspect="1" noChangeShapeType="1"/>
            </p:cNvSpPr>
            <p:nvPr/>
          </p:nvSpPr>
          <p:spPr bwMode="auto">
            <a:xfrm flipV="1">
              <a:off x="1749" y="3359"/>
              <a:ext cx="794" cy="31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69"/>
            <p:cNvSpPr>
              <a:spLocks noChangeAspect="1" noChangeShapeType="1"/>
            </p:cNvSpPr>
            <p:nvPr/>
          </p:nvSpPr>
          <p:spPr bwMode="auto">
            <a:xfrm flipV="1">
              <a:off x="2543" y="2369"/>
              <a:ext cx="244" cy="99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70"/>
            <p:cNvSpPr>
              <a:spLocks noChangeAspect="1" noChangeShapeType="1"/>
            </p:cNvSpPr>
            <p:nvPr/>
          </p:nvSpPr>
          <p:spPr bwMode="auto">
            <a:xfrm flipV="1">
              <a:off x="2787" y="2059"/>
              <a:ext cx="671" cy="31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71"/>
            <p:cNvSpPr txBox="1">
              <a:spLocks noChangeAspect="1" noChangeArrowheads="1"/>
            </p:cNvSpPr>
            <p:nvPr/>
          </p:nvSpPr>
          <p:spPr bwMode="auto">
            <a:xfrm>
              <a:off x="4336" y="3484"/>
              <a:ext cx="305" cy="4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endPara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" name="Text Box 72"/>
            <p:cNvSpPr txBox="1">
              <a:spLocks noChangeAspect="1" noChangeArrowheads="1"/>
            </p:cNvSpPr>
            <p:nvPr/>
          </p:nvSpPr>
          <p:spPr bwMode="auto">
            <a:xfrm>
              <a:off x="1482" y="1626"/>
              <a:ext cx="244" cy="4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g</a:t>
              </a:r>
              <a:endPara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" name="Text Box 73"/>
            <p:cNvSpPr txBox="1">
              <a:spLocks noChangeAspect="1" noChangeArrowheads="1"/>
            </p:cNvSpPr>
            <p:nvPr/>
          </p:nvSpPr>
          <p:spPr bwMode="auto">
            <a:xfrm>
              <a:off x="1446" y="1957"/>
              <a:ext cx="648" cy="2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255</a:t>
              </a:r>
              <a:endParaRPr kumimoji="1"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" name="Text Box 74"/>
            <p:cNvSpPr txBox="1">
              <a:spLocks noChangeAspect="1" noChangeArrowheads="1"/>
            </p:cNvSpPr>
            <p:nvPr/>
          </p:nvSpPr>
          <p:spPr bwMode="auto">
            <a:xfrm>
              <a:off x="3702" y="2926"/>
              <a:ext cx="489" cy="2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zh-CN" sz="1400"/>
            </a:p>
          </p:txBody>
        </p:sp>
        <p:sp>
          <p:nvSpPr>
            <p:cNvPr id="30" name="Text Box 75"/>
            <p:cNvSpPr txBox="1">
              <a:spLocks noChangeAspect="1" noChangeArrowheads="1"/>
            </p:cNvSpPr>
            <p:nvPr/>
          </p:nvSpPr>
          <p:spPr bwMode="auto">
            <a:xfrm>
              <a:off x="1505" y="3235"/>
              <a:ext cx="305" cy="2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g</a:t>
              </a:r>
              <a:r>
                <a:rPr kumimoji="1" lang="en-US" altLang="zh-CN" sz="1600" b="1" baseline="-2500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kumimoji="1"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1" name="Text Box 76"/>
            <p:cNvSpPr txBox="1">
              <a:spLocks noChangeAspect="1" noChangeArrowheads="1"/>
            </p:cNvSpPr>
            <p:nvPr/>
          </p:nvSpPr>
          <p:spPr bwMode="auto">
            <a:xfrm>
              <a:off x="1505" y="2245"/>
              <a:ext cx="305" cy="2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g</a:t>
              </a:r>
              <a:r>
                <a:rPr kumimoji="1" lang="en-US" altLang="zh-CN" sz="1600" b="1" baseline="-25000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kumimoji="1"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" name="Text Box 77"/>
            <p:cNvSpPr txBox="1">
              <a:spLocks noChangeAspect="1" noChangeArrowheads="1"/>
            </p:cNvSpPr>
            <p:nvPr/>
          </p:nvSpPr>
          <p:spPr bwMode="auto">
            <a:xfrm>
              <a:off x="1871" y="3359"/>
              <a:ext cx="244" cy="2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ea typeface="黑体" panose="02010609060101010101" pitchFamily="49" charset="-122"/>
                  <a:cs typeface="Times New Roman" panose="02020603050405020304" pitchFamily="18" charset="0"/>
                </a:rPr>
                <a:t>α</a:t>
              </a:r>
              <a:endParaRPr kumimoji="1" lang="en-US" altLang="zh-CN" sz="1600" b="1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78"/>
            <p:cNvSpPr>
              <a:spLocks noChangeAspect="1" noChangeArrowheads="1"/>
            </p:cNvSpPr>
            <p:nvPr/>
          </p:nvSpPr>
          <p:spPr bwMode="auto">
            <a:xfrm>
              <a:off x="2848" y="2042"/>
              <a:ext cx="303" cy="2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ea typeface="黑体" panose="02010609060101010101" pitchFamily="49" charset="-122"/>
                  <a:cs typeface="Times New Roman" panose="02020603050405020304" pitchFamily="18" charset="0"/>
                </a:rPr>
                <a:t>γ</a:t>
              </a:r>
              <a:endParaRPr kumimoji="1" lang="en-US" altLang="zh-CN" sz="1600" b="1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79"/>
            <p:cNvSpPr>
              <a:spLocks noChangeAspect="1" noChangeArrowheads="1"/>
            </p:cNvSpPr>
            <p:nvPr/>
          </p:nvSpPr>
          <p:spPr bwMode="auto">
            <a:xfrm>
              <a:off x="2447" y="2749"/>
              <a:ext cx="303" cy="2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ea typeface="黑体" panose="02010609060101010101" pitchFamily="49" charset="-122"/>
                  <a:cs typeface="Times New Roman" panose="02020603050405020304" pitchFamily="18" charset="0"/>
                </a:rPr>
                <a:t>β</a:t>
              </a:r>
              <a:endParaRPr kumimoji="1" lang="en-US" altLang="zh-CN" sz="1600" b="1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Line 80"/>
            <p:cNvSpPr>
              <a:spLocks noChangeAspect="1" noChangeShapeType="1"/>
            </p:cNvSpPr>
            <p:nvPr/>
          </p:nvSpPr>
          <p:spPr bwMode="auto">
            <a:xfrm>
              <a:off x="1737" y="3666"/>
              <a:ext cx="2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" name="Group 106"/>
          <p:cNvGrpSpPr>
            <a:grpSpLocks noChangeAspect="1"/>
          </p:cNvGrpSpPr>
          <p:nvPr/>
        </p:nvGrpSpPr>
        <p:grpSpPr bwMode="auto">
          <a:xfrm>
            <a:off x="4704432" y="2864101"/>
            <a:ext cx="4095750" cy="2946400"/>
            <a:chOff x="2565" y="1797"/>
            <a:chExt cx="3195" cy="2298"/>
          </a:xfrm>
        </p:grpSpPr>
        <p:sp>
          <p:nvSpPr>
            <p:cNvPr id="37" name="Line 104"/>
            <p:cNvSpPr>
              <a:spLocks noChangeAspect="1" noChangeShapeType="1"/>
            </p:cNvSpPr>
            <p:nvPr/>
          </p:nvSpPr>
          <p:spPr bwMode="auto">
            <a:xfrm>
              <a:off x="2856" y="3837"/>
              <a:ext cx="2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Text Box 82"/>
            <p:cNvSpPr txBox="1">
              <a:spLocks noChangeAspect="1" noChangeArrowheads="1"/>
            </p:cNvSpPr>
            <p:nvPr/>
          </p:nvSpPr>
          <p:spPr bwMode="auto">
            <a:xfrm>
              <a:off x="4428" y="3832"/>
              <a:ext cx="476" cy="2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255</a:t>
              </a:r>
              <a:endParaRPr kumimoji="1"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9" name="Text Box 83"/>
            <p:cNvSpPr txBox="1">
              <a:spLocks noChangeAspect="1" noChangeArrowheads="1"/>
            </p:cNvSpPr>
            <p:nvPr/>
          </p:nvSpPr>
          <p:spPr bwMode="auto">
            <a:xfrm>
              <a:off x="3567" y="3824"/>
              <a:ext cx="183" cy="2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kumimoji="1"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0" name="Text Box 84"/>
            <p:cNvSpPr txBox="1">
              <a:spLocks noChangeAspect="1" noChangeArrowheads="1"/>
            </p:cNvSpPr>
            <p:nvPr/>
          </p:nvSpPr>
          <p:spPr bwMode="auto">
            <a:xfrm>
              <a:off x="3845" y="3829"/>
              <a:ext cx="183" cy="2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kumimoji="1"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1" name="Line 85"/>
            <p:cNvSpPr>
              <a:spLocks noChangeAspect="1" noChangeShapeType="1"/>
            </p:cNvSpPr>
            <p:nvPr/>
          </p:nvSpPr>
          <p:spPr bwMode="auto">
            <a:xfrm flipV="1">
              <a:off x="2868" y="2045"/>
              <a:ext cx="0" cy="17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88"/>
            <p:cNvSpPr>
              <a:spLocks noChangeAspect="1" noChangeShapeType="1"/>
            </p:cNvSpPr>
            <p:nvPr/>
          </p:nvSpPr>
          <p:spPr bwMode="auto">
            <a:xfrm>
              <a:off x="2868" y="2230"/>
              <a:ext cx="1709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89"/>
            <p:cNvSpPr>
              <a:spLocks noChangeAspect="1" noChangeShapeType="1"/>
            </p:cNvSpPr>
            <p:nvPr/>
          </p:nvSpPr>
          <p:spPr bwMode="auto">
            <a:xfrm>
              <a:off x="4577" y="2230"/>
              <a:ext cx="0" cy="161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92"/>
            <p:cNvSpPr>
              <a:spLocks noChangeAspect="1" noChangeShapeType="1"/>
            </p:cNvSpPr>
            <p:nvPr/>
          </p:nvSpPr>
          <p:spPr bwMode="auto">
            <a:xfrm flipV="1">
              <a:off x="2868" y="3838"/>
              <a:ext cx="783" cy="2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93"/>
            <p:cNvSpPr>
              <a:spLocks noChangeAspect="1" noChangeShapeType="1"/>
            </p:cNvSpPr>
            <p:nvPr/>
          </p:nvSpPr>
          <p:spPr bwMode="auto">
            <a:xfrm flipV="1">
              <a:off x="3651" y="2205"/>
              <a:ext cx="227" cy="1679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94"/>
            <p:cNvSpPr>
              <a:spLocks noChangeAspect="1" noChangeShapeType="1"/>
            </p:cNvSpPr>
            <p:nvPr/>
          </p:nvSpPr>
          <p:spPr bwMode="auto">
            <a:xfrm flipV="1">
              <a:off x="3887" y="2223"/>
              <a:ext cx="680" cy="1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Text Box 95"/>
            <p:cNvSpPr txBox="1">
              <a:spLocks noChangeAspect="1" noChangeArrowheads="1"/>
            </p:cNvSpPr>
            <p:nvPr/>
          </p:nvSpPr>
          <p:spPr bwMode="auto">
            <a:xfrm>
              <a:off x="5455" y="3655"/>
              <a:ext cx="305" cy="4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endPara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8" name="Text Box 96"/>
            <p:cNvSpPr txBox="1">
              <a:spLocks noChangeAspect="1" noChangeArrowheads="1"/>
            </p:cNvSpPr>
            <p:nvPr/>
          </p:nvSpPr>
          <p:spPr bwMode="auto">
            <a:xfrm>
              <a:off x="2601" y="1797"/>
              <a:ext cx="244" cy="4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g</a:t>
              </a:r>
              <a:endPara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9" name="Text Box 97"/>
            <p:cNvSpPr txBox="1">
              <a:spLocks noChangeAspect="1" noChangeArrowheads="1"/>
            </p:cNvSpPr>
            <p:nvPr/>
          </p:nvSpPr>
          <p:spPr bwMode="auto">
            <a:xfrm>
              <a:off x="2565" y="2128"/>
              <a:ext cx="648" cy="2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255</a:t>
              </a:r>
              <a:endParaRPr kumimoji="1"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0" name="Text Box 98"/>
            <p:cNvSpPr txBox="1">
              <a:spLocks noChangeAspect="1" noChangeArrowheads="1"/>
            </p:cNvSpPr>
            <p:nvPr/>
          </p:nvSpPr>
          <p:spPr bwMode="auto">
            <a:xfrm>
              <a:off x="4821" y="3097"/>
              <a:ext cx="489" cy="2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zh-CN" sz="1400"/>
            </a:p>
          </p:txBody>
        </p:sp>
        <p:sp>
          <p:nvSpPr>
            <p:cNvPr id="51" name="Rectangle 103"/>
            <p:cNvSpPr>
              <a:spLocks noChangeAspect="1" noChangeArrowheads="1"/>
            </p:cNvSpPr>
            <p:nvPr/>
          </p:nvSpPr>
          <p:spPr bwMode="auto">
            <a:xfrm>
              <a:off x="3566" y="2920"/>
              <a:ext cx="303" cy="2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ea typeface="黑体" panose="02010609060101010101" pitchFamily="49" charset="-122"/>
                  <a:cs typeface="Times New Roman" panose="02020603050405020304" pitchFamily="18" charset="0"/>
                </a:rPr>
                <a:t>β</a:t>
              </a:r>
              <a:endParaRPr kumimoji="1" lang="en-US" altLang="zh-CN" sz="1600" b="1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Line 105"/>
            <p:cNvSpPr>
              <a:spLocks noChangeAspect="1" noChangeShapeType="1"/>
            </p:cNvSpPr>
            <p:nvPr/>
          </p:nvSpPr>
          <p:spPr bwMode="auto">
            <a:xfrm>
              <a:off x="3878" y="2205"/>
              <a:ext cx="0" cy="163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38779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灰度窗效果示意图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Group 31"/>
          <p:cNvGrpSpPr/>
          <p:nvPr/>
        </p:nvGrpSpPr>
        <p:grpSpPr bwMode="auto">
          <a:xfrm>
            <a:off x="611188" y="2328028"/>
            <a:ext cx="3551738" cy="3206499"/>
            <a:chOff x="385" y="845"/>
            <a:chExt cx="1934" cy="1586"/>
          </a:xfrm>
        </p:grpSpPr>
        <p:pic>
          <p:nvPicPr>
            <p:cNvPr id="54" name="Picture 22" descr="13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85" y="845"/>
              <a:ext cx="1598" cy="1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" name="Text Box 30"/>
            <p:cNvSpPr txBox="1">
              <a:spLocks noChangeArrowheads="1"/>
            </p:cNvSpPr>
            <p:nvPr/>
          </p:nvSpPr>
          <p:spPr bwMode="auto">
            <a:xfrm>
              <a:off x="1973" y="1207"/>
              <a:ext cx="346" cy="7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原 图</a:t>
              </a:r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6" name="Group 41"/>
          <p:cNvGrpSpPr/>
          <p:nvPr/>
        </p:nvGrpSpPr>
        <p:grpSpPr bwMode="auto">
          <a:xfrm>
            <a:off x="4776537" y="2310062"/>
            <a:ext cx="3525252" cy="3224463"/>
            <a:chOff x="3061" y="845"/>
            <a:chExt cx="1979" cy="1589"/>
          </a:xfrm>
        </p:grpSpPr>
        <p:sp>
          <p:nvSpPr>
            <p:cNvPr id="57" name="Text Box 32"/>
            <p:cNvSpPr txBox="1">
              <a:spLocks noChangeArrowheads="1"/>
            </p:cNvSpPr>
            <p:nvPr/>
          </p:nvSpPr>
          <p:spPr bwMode="auto">
            <a:xfrm>
              <a:off x="4694" y="1162"/>
              <a:ext cx="346" cy="9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肺 窗</a:t>
              </a:r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58" name="Picture 39" descr="13_0_18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61" y="845"/>
              <a:ext cx="1601" cy="1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52629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对比度展宽：灰度窗切片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1578" y="1498362"/>
            <a:ext cx="7435516" cy="166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只保留感兴趣的部分，使其为二值化图像中的白色部分，其余部分置为</a:t>
            </a:r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</a:pPr>
            <a:b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en-US" altLang="zh-CN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AutoShape 56"/>
          <p:cNvSpPr>
            <a:spLocks noChangeArrowheads="1"/>
          </p:cNvSpPr>
          <p:nvPr/>
        </p:nvSpPr>
        <p:spPr bwMode="auto">
          <a:xfrm>
            <a:off x="3960311" y="4197100"/>
            <a:ext cx="433387" cy="72072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57"/>
          <p:cNvGrpSpPr>
            <a:grpSpLocks noChangeAspect="1"/>
          </p:cNvGrpSpPr>
          <p:nvPr/>
        </p:nvGrpSpPr>
        <p:grpSpPr bwMode="auto">
          <a:xfrm>
            <a:off x="250825" y="2852738"/>
            <a:ext cx="4095750" cy="2946400"/>
            <a:chOff x="1446" y="1626"/>
            <a:chExt cx="3195" cy="2298"/>
          </a:xfrm>
        </p:grpSpPr>
        <p:sp>
          <p:nvSpPr>
            <p:cNvPr id="13" name="Text Box 58"/>
            <p:cNvSpPr txBox="1">
              <a:spLocks noChangeAspect="1" noChangeArrowheads="1"/>
            </p:cNvSpPr>
            <p:nvPr/>
          </p:nvSpPr>
          <p:spPr bwMode="auto">
            <a:xfrm>
              <a:off x="3309" y="3661"/>
              <a:ext cx="476" cy="2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255</a:t>
              </a:r>
              <a:endParaRPr kumimoji="1"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Text Box 59"/>
            <p:cNvSpPr txBox="1">
              <a:spLocks noChangeAspect="1" noChangeArrowheads="1"/>
            </p:cNvSpPr>
            <p:nvPr/>
          </p:nvSpPr>
          <p:spPr bwMode="auto">
            <a:xfrm>
              <a:off x="2448" y="3653"/>
              <a:ext cx="183" cy="2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kumimoji="1"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Text Box 60"/>
            <p:cNvSpPr txBox="1">
              <a:spLocks noChangeAspect="1" noChangeArrowheads="1"/>
            </p:cNvSpPr>
            <p:nvPr/>
          </p:nvSpPr>
          <p:spPr bwMode="auto">
            <a:xfrm>
              <a:off x="2726" y="3658"/>
              <a:ext cx="183" cy="2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kumimoji="1"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Line 61"/>
            <p:cNvSpPr>
              <a:spLocks noChangeAspect="1" noChangeShapeType="1"/>
            </p:cNvSpPr>
            <p:nvPr/>
          </p:nvSpPr>
          <p:spPr bwMode="auto">
            <a:xfrm flipV="1">
              <a:off x="1749" y="1874"/>
              <a:ext cx="0" cy="17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62"/>
            <p:cNvSpPr>
              <a:spLocks noChangeAspect="1" noChangeShapeType="1"/>
            </p:cNvSpPr>
            <p:nvPr/>
          </p:nvSpPr>
          <p:spPr bwMode="auto">
            <a:xfrm>
              <a:off x="1749" y="3359"/>
              <a:ext cx="79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63"/>
            <p:cNvSpPr>
              <a:spLocks noChangeAspect="1" noChangeShapeType="1"/>
            </p:cNvSpPr>
            <p:nvPr/>
          </p:nvSpPr>
          <p:spPr bwMode="auto">
            <a:xfrm>
              <a:off x="2543" y="3359"/>
              <a:ext cx="0" cy="31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64"/>
            <p:cNvSpPr>
              <a:spLocks noChangeAspect="1" noChangeShapeType="1"/>
            </p:cNvSpPr>
            <p:nvPr/>
          </p:nvSpPr>
          <p:spPr bwMode="auto">
            <a:xfrm>
              <a:off x="1749" y="2059"/>
              <a:ext cx="1709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65"/>
            <p:cNvSpPr>
              <a:spLocks noChangeAspect="1" noChangeShapeType="1"/>
            </p:cNvSpPr>
            <p:nvPr/>
          </p:nvSpPr>
          <p:spPr bwMode="auto">
            <a:xfrm>
              <a:off x="3458" y="2059"/>
              <a:ext cx="0" cy="161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66"/>
            <p:cNvSpPr>
              <a:spLocks noChangeAspect="1" noChangeShapeType="1"/>
            </p:cNvSpPr>
            <p:nvPr/>
          </p:nvSpPr>
          <p:spPr bwMode="auto">
            <a:xfrm>
              <a:off x="1749" y="2369"/>
              <a:ext cx="103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67"/>
            <p:cNvSpPr>
              <a:spLocks noChangeAspect="1" noChangeShapeType="1"/>
            </p:cNvSpPr>
            <p:nvPr/>
          </p:nvSpPr>
          <p:spPr bwMode="auto">
            <a:xfrm>
              <a:off x="2789" y="2387"/>
              <a:ext cx="0" cy="13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68"/>
            <p:cNvSpPr>
              <a:spLocks noChangeAspect="1" noChangeShapeType="1"/>
            </p:cNvSpPr>
            <p:nvPr/>
          </p:nvSpPr>
          <p:spPr bwMode="auto">
            <a:xfrm flipV="1">
              <a:off x="1749" y="3359"/>
              <a:ext cx="794" cy="31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69"/>
            <p:cNvSpPr>
              <a:spLocks noChangeAspect="1" noChangeShapeType="1"/>
            </p:cNvSpPr>
            <p:nvPr/>
          </p:nvSpPr>
          <p:spPr bwMode="auto">
            <a:xfrm flipV="1">
              <a:off x="2543" y="2369"/>
              <a:ext cx="244" cy="99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70"/>
            <p:cNvSpPr>
              <a:spLocks noChangeAspect="1" noChangeShapeType="1"/>
            </p:cNvSpPr>
            <p:nvPr/>
          </p:nvSpPr>
          <p:spPr bwMode="auto">
            <a:xfrm flipV="1">
              <a:off x="2787" y="2059"/>
              <a:ext cx="671" cy="31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71"/>
            <p:cNvSpPr txBox="1">
              <a:spLocks noChangeAspect="1" noChangeArrowheads="1"/>
            </p:cNvSpPr>
            <p:nvPr/>
          </p:nvSpPr>
          <p:spPr bwMode="auto">
            <a:xfrm>
              <a:off x="4336" y="3484"/>
              <a:ext cx="305" cy="4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endPara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" name="Text Box 72"/>
            <p:cNvSpPr txBox="1">
              <a:spLocks noChangeAspect="1" noChangeArrowheads="1"/>
            </p:cNvSpPr>
            <p:nvPr/>
          </p:nvSpPr>
          <p:spPr bwMode="auto">
            <a:xfrm>
              <a:off x="1482" y="1626"/>
              <a:ext cx="244" cy="4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g</a:t>
              </a:r>
              <a:endPara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" name="Text Box 73"/>
            <p:cNvSpPr txBox="1">
              <a:spLocks noChangeAspect="1" noChangeArrowheads="1"/>
            </p:cNvSpPr>
            <p:nvPr/>
          </p:nvSpPr>
          <p:spPr bwMode="auto">
            <a:xfrm>
              <a:off x="1446" y="1957"/>
              <a:ext cx="648" cy="2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255</a:t>
              </a:r>
              <a:endParaRPr kumimoji="1"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" name="Text Box 74"/>
            <p:cNvSpPr txBox="1">
              <a:spLocks noChangeAspect="1" noChangeArrowheads="1"/>
            </p:cNvSpPr>
            <p:nvPr/>
          </p:nvSpPr>
          <p:spPr bwMode="auto">
            <a:xfrm>
              <a:off x="3702" y="2926"/>
              <a:ext cx="489" cy="2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zh-CN" sz="1400"/>
            </a:p>
          </p:txBody>
        </p:sp>
        <p:sp>
          <p:nvSpPr>
            <p:cNvPr id="30" name="Text Box 75"/>
            <p:cNvSpPr txBox="1">
              <a:spLocks noChangeAspect="1" noChangeArrowheads="1"/>
            </p:cNvSpPr>
            <p:nvPr/>
          </p:nvSpPr>
          <p:spPr bwMode="auto">
            <a:xfrm>
              <a:off x="1505" y="3235"/>
              <a:ext cx="305" cy="2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g</a:t>
              </a:r>
              <a:r>
                <a:rPr kumimoji="1" lang="en-US" altLang="zh-CN" sz="1600" b="1" baseline="-2500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kumimoji="1"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1" name="Text Box 76"/>
            <p:cNvSpPr txBox="1">
              <a:spLocks noChangeAspect="1" noChangeArrowheads="1"/>
            </p:cNvSpPr>
            <p:nvPr/>
          </p:nvSpPr>
          <p:spPr bwMode="auto">
            <a:xfrm>
              <a:off x="1505" y="2245"/>
              <a:ext cx="305" cy="2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g</a:t>
              </a:r>
              <a:r>
                <a:rPr kumimoji="1" lang="en-US" altLang="zh-CN" sz="1600" b="1" baseline="-25000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kumimoji="1"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" name="Text Box 77"/>
            <p:cNvSpPr txBox="1">
              <a:spLocks noChangeAspect="1" noChangeArrowheads="1"/>
            </p:cNvSpPr>
            <p:nvPr/>
          </p:nvSpPr>
          <p:spPr bwMode="auto">
            <a:xfrm>
              <a:off x="1871" y="3359"/>
              <a:ext cx="244" cy="2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ea typeface="黑体" panose="02010609060101010101" pitchFamily="49" charset="-122"/>
                  <a:cs typeface="Times New Roman" panose="02020603050405020304" pitchFamily="18" charset="0"/>
                </a:rPr>
                <a:t>α</a:t>
              </a:r>
              <a:endParaRPr kumimoji="1" lang="en-US" altLang="zh-CN" sz="1600" b="1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78"/>
            <p:cNvSpPr>
              <a:spLocks noChangeAspect="1" noChangeArrowheads="1"/>
            </p:cNvSpPr>
            <p:nvPr/>
          </p:nvSpPr>
          <p:spPr bwMode="auto">
            <a:xfrm>
              <a:off x="2848" y="2042"/>
              <a:ext cx="303" cy="2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ea typeface="黑体" panose="02010609060101010101" pitchFamily="49" charset="-122"/>
                  <a:cs typeface="Times New Roman" panose="02020603050405020304" pitchFamily="18" charset="0"/>
                </a:rPr>
                <a:t>γ</a:t>
              </a:r>
              <a:endParaRPr kumimoji="1" lang="en-US" altLang="zh-CN" sz="1600" b="1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79"/>
            <p:cNvSpPr>
              <a:spLocks noChangeAspect="1" noChangeArrowheads="1"/>
            </p:cNvSpPr>
            <p:nvPr/>
          </p:nvSpPr>
          <p:spPr bwMode="auto">
            <a:xfrm>
              <a:off x="2447" y="2749"/>
              <a:ext cx="303" cy="2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ea typeface="黑体" panose="02010609060101010101" pitchFamily="49" charset="-122"/>
                  <a:cs typeface="Times New Roman" panose="02020603050405020304" pitchFamily="18" charset="0"/>
                </a:rPr>
                <a:t>β</a:t>
              </a:r>
              <a:endParaRPr kumimoji="1" lang="en-US" altLang="zh-CN" sz="1600" b="1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Line 80"/>
            <p:cNvSpPr>
              <a:spLocks noChangeAspect="1" noChangeShapeType="1"/>
            </p:cNvSpPr>
            <p:nvPr/>
          </p:nvSpPr>
          <p:spPr bwMode="auto">
            <a:xfrm>
              <a:off x="1737" y="3666"/>
              <a:ext cx="2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3" name="Group 46"/>
          <p:cNvGrpSpPr/>
          <p:nvPr/>
        </p:nvGrpSpPr>
        <p:grpSpPr bwMode="auto">
          <a:xfrm>
            <a:off x="4728411" y="2839453"/>
            <a:ext cx="4062830" cy="2954171"/>
            <a:chOff x="1429" y="1525"/>
            <a:chExt cx="2881" cy="2026"/>
          </a:xfrm>
        </p:grpSpPr>
        <p:sp>
          <p:nvSpPr>
            <p:cNvPr id="54" name="Line 27"/>
            <p:cNvSpPr>
              <a:spLocks noChangeAspect="1" noChangeShapeType="1"/>
            </p:cNvSpPr>
            <p:nvPr/>
          </p:nvSpPr>
          <p:spPr bwMode="auto">
            <a:xfrm>
              <a:off x="1732" y="3336"/>
              <a:ext cx="2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Text Box 28"/>
            <p:cNvSpPr txBox="1">
              <a:spLocks noChangeAspect="1" noChangeArrowheads="1"/>
            </p:cNvSpPr>
            <p:nvPr/>
          </p:nvSpPr>
          <p:spPr bwMode="auto">
            <a:xfrm>
              <a:off x="3128" y="3333"/>
              <a:ext cx="422" cy="2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255</a:t>
              </a:r>
              <a:endParaRPr kumimoji="1"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" name="Text Box 29"/>
            <p:cNvSpPr txBox="1">
              <a:spLocks noChangeAspect="1" noChangeArrowheads="1"/>
            </p:cNvSpPr>
            <p:nvPr/>
          </p:nvSpPr>
          <p:spPr bwMode="auto">
            <a:xfrm>
              <a:off x="2154" y="3339"/>
              <a:ext cx="163" cy="2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kumimoji="1"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7" name="Text Box 30"/>
            <p:cNvSpPr txBox="1">
              <a:spLocks noChangeAspect="1" noChangeArrowheads="1"/>
            </p:cNvSpPr>
            <p:nvPr/>
          </p:nvSpPr>
          <p:spPr bwMode="auto">
            <a:xfrm>
              <a:off x="2653" y="3339"/>
              <a:ext cx="163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kumimoji="1"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8" name="Line 31"/>
            <p:cNvSpPr>
              <a:spLocks noChangeAspect="1" noChangeShapeType="1"/>
            </p:cNvSpPr>
            <p:nvPr/>
          </p:nvSpPr>
          <p:spPr bwMode="auto">
            <a:xfrm flipV="1">
              <a:off x="1743" y="1745"/>
              <a:ext cx="0" cy="15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32"/>
            <p:cNvSpPr>
              <a:spLocks noChangeAspect="1" noChangeShapeType="1"/>
            </p:cNvSpPr>
            <p:nvPr/>
          </p:nvSpPr>
          <p:spPr bwMode="auto">
            <a:xfrm>
              <a:off x="1743" y="1909"/>
              <a:ext cx="1001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33"/>
            <p:cNvSpPr>
              <a:spLocks noChangeAspect="1" noChangeShapeType="1"/>
            </p:cNvSpPr>
            <p:nvPr/>
          </p:nvSpPr>
          <p:spPr bwMode="auto">
            <a:xfrm>
              <a:off x="2744" y="1888"/>
              <a:ext cx="0" cy="143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34"/>
            <p:cNvSpPr>
              <a:spLocks noChangeAspect="1" noChangeShapeType="1"/>
            </p:cNvSpPr>
            <p:nvPr/>
          </p:nvSpPr>
          <p:spPr bwMode="auto">
            <a:xfrm flipV="1">
              <a:off x="1743" y="3338"/>
              <a:ext cx="457" cy="1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36"/>
            <p:cNvSpPr>
              <a:spLocks noChangeAspect="1" noChangeShapeType="1"/>
            </p:cNvSpPr>
            <p:nvPr/>
          </p:nvSpPr>
          <p:spPr bwMode="auto">
            <a:xfrm flipV="1">
              <a:off x="2744" y="3339"/>
              <a:ext cx="604" cy="1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Text Box 37"/>
            <p:cNvSpPr txBox="1">
              <a:spLocks noChangeAspect="1" noChangeArrowheads="1"/>
            </p:cNvSpPr>
            <p:nvPr/>
          </p:nvSpPr>
          <p:spPr bwMode="auto">
            <a:xfrm>
              <a:off x="4039" y="3175"/>
              <a:ext cx="271" cy="3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endPara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4" name="Text Box 38"/>
            <p:cNvSpPr txBox="1">
              <a:spLocks noChangeAspect="1" noChangeArrowheads="1"/>
            </p:cNvSpPr>
            <p:nvPr/>
          </p:nvSpPr>
          <p:spPr bwMode="auto">
            <a:xfrm>
              <a:off x="1506" y="1525"/>
              <a:ext cx="217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g</a:t>
              </a:r>
              <a:endPara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" name="Text Box 39"/>
            <p:cNvSpPr txBox="1">
              <a:spLocks noChangeAspect="1" noChangeArrowheads="1"/>
            </p:cNvSpPr>
            <p:nvPr/>
          </p:nvSpPr>
          <p:spPr bwMode="auto">
            <a:xfrm>
              <a:off x="1429" y="1801"/>
              <a:ext cx="575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255</a:t>
              </a:r>
              <a:endParaRPr kumimoji="1"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6" name="Text Box 40"/>
            <p:cNvSpPr txBox="1">
              <a:spLocks noChangeAspect="1" noChangeArrowheads="1"/>
            </p:cNvSpPr>
            <p:nvPr/>
          </p:nvSpPr>
          <p:spPr bwMode="auto">
            <a:xfrm>
              <a:off x="3477" y="2679"/>
              <a:ext cx="434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zh-CN" sz="1400"/>
            </a:p>
          </p:txBody>
        </p:sp>
        <p:sp>
          <p:nvSpPr>
            <p:cNvPr id="67" name="Line 42"/>
            <p:cNvSpPr>
              <a:spLocks noChangeAspect="1" noChangeShapeType="1"/>
            </p:cNvSpPr>
            <p:nvPr/>
          </p:nvSpPr>
          <p:spPr bwMode="auto">
            <a:xfrm>
              <a:off x="2200" y="1888"/>
              <a:ext cx="0" cy="145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44"/>
            <p:cNvSpPr>
              <a:spLocks noChangeShapeType="1"/>
            </p:cNvSpPr>
            <p:nvPr/>
          </p:nvSpPr>
          <p:spPr bwMode="auto">
            <a:xfrm>
              <a:off x="2200" y="1906"/>
              <a:ext cx="544" cy="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38779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灰度窗效果示意图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Group 14"/>
          <p:cNvGrpSpPr/>
          <p:nvPr/>
        </p:nvGrpSpPr>
        <p:grpSpPr bwMode="auto">
          <a:xfrm>
            <a:off x="828507" y="2713038"/>
            <a:ext cx="3070225" cy="2517775"/>
            <a:chOff x="385" y="845"/>
            <a:chExt cx="1934" cy="1586"/>
          </a:xfrm>
        </p:grpSpPr>
        <p:pic>
          <p:nvPicPr>
            <p:cNvPr id="11" name="Picture 15" descr="13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85" y="845"/>
              <a:ext cx="1598" cy="1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1973" y="1207"/>
              <a:ext cx="346" cy="7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原 图</a:t>
              </a:r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5" name="Group 29"/>
          <p:cNvGrpSpPr/>
          <p:nvPr/>
        </p:nvGrpSpPr>
        <p:grpSpPr bwMode="auto">
          <a:xfrm>
            <a:off x="4836110" y="2737101"/>
            <a:ext cx="3068637" cy="2522537"/>
            <a:chOff x="3107" y="845"/>
            <a:chExt cx="1933" cy="1589"/>
          </a:xfrm>
        </p:grpSpPr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4694" y="1162"/>
              <a:ext cx="346" cy="9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肺 区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7" name="Picture 27" descr="13_30_12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07" y="845"/>
              <a:ext cx="1601" cy="1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016041" y="2016716"/>
            <a:ext cx="7272338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4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44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对比度</a:t>
            </a: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展宽</a:t>
            </a: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44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44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幂</a:t>
            </a:r>
            <a:r>
              <a:rPr lang="zh-CN" altLang="en-US" sz="44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律变换</a:t>
            </a:r>
            <a:endParaRPr lang="en-US" altLang="zh-CN" sz="44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44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动态范围调整</a:t>
            </a:r>
            <a:endParaRPr lang="en-US" altLang="zh-CN" sz="44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44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直方图均衡化处理</a:t>
            </a:r>
            <a:endParaRPr lang="zh-CN" altLang="en-US" sz="44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33336" y="3477126"/>
            <a:ext cx="4114801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幂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律变换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1" cstate="print"/>
          <a:srcRect t="13533"/>
          <a:stretch>
            <a:fillRect/>
          </a:stretch>
        </p:blipFill>
        <p:spPr bwMode="auto">
          <a:xfrm>
            <a:off x="1034608" y="1643604"/>
            <a:ext cx="6996073" cy="4618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幂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律变换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18572" y="1677962"/>
            <a:ext cx="6434861" cy="4669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幂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律变换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1" cstate="print"/>
          <a:srcRect t="10489"/>
          <a:stretch>
            <a:fillRect/>
          </a:stretch>
        </p:blipFill>
        <p:spPr bwMode="auto">
          <a:xfrm>
            <a:off x="1632029" y="1510062"/>
            <a:ext cx="6300607" cy="4961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幂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律变换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92193" y="1460698"/>
            <a:ext cx="7204638" cy="506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016041" y="2016716"/>
            <a:ext cx="7272338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4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44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对比度</a:t>
            </a: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展宽</a:t>
            </a: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44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44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幂</a:t>
            </a:r>
            <a:r>
              <a:rPr lang="zh-CN" altLang="en-US" sz="44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律变换</a:t>
            </a:r>
            <a:endParaRPr lang="en-US" altLang="zh-CN" sz="44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44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动态范围调整</a:t>
            </a:r>
            <a:endParaRPr lang="en-US" altLang="zh-CN" sz="44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44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直方图均衡化处理</a:t>
            </a:r>
            <a:endParaRPr lang="zh-CN" altLang="en-US" sz="44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21762" y="4183182"/>
            <a:ext cx="4114801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11171" y="1709333"/>
            <a:ext cx="6630124" cy="378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295465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动态范围调整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8599" y="1649195"/>
            <a:ext cx="8542421" cy="403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动态范围：是指图像中从暗到亮的变化范围。</a:t>
            </a:r>
            <a:endParaRPr lang="zh-CN" altLang="en-US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动态范围对人视觉的影响：</a:t>
            </a:r>
            <a:endParaRPr lang="zh-CN" altLang="en-US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由于人眼所可以分辨的灰度的变化范围 是有限的，所以当动态范围太大时，很高的亮度值把暗区的信号及所关心部分都掩盖了。</a:t>
            </a:r>
            <a:endParaRPr lang="zh-CN" altLang="en-US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动态范围调整原理：</a:t>
            </a:r>
            <a:endParaRPr lang="zh-CN" altLang="en-US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通过动态范围的压缩可以将所</a:t>
            </a:r>
            <a:r>
              <a:rPr lang="zh-CN" altLang="en-US" sz="32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关心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部分的灰度级的变化范围扩大。</a:t>
            </a:r>
            <a:endParaRPr lang="zh-CN" altLang="en-US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3373" y="5921938"/>
            <a:ext cx="8168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70C0"/>
                </a:solidFill>
                <a:latin typeface="+mn-ea"/>
              </a:rPr>
              <a:t>思想与前述的非均匀量化类似</a:t>
            </a:r>
            <a:endParaRPr lang="zh-CN" altLang="en-US" sz="2800" b="1" dirty="0">
              <a:solidFill>
                <a:srgbClr val="0070C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38779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线性动态范围调整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7044" y="1661227"/>
            <a:ext cx="8939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将关心的</a:t>
            </a:r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en-US" altLang="zh-CN" sz="32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a,b</a:t>
            </a:r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范围内的灰度值伸展到</a:t>
            </a:r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[0,255]</a:t>
            </a:r>
            <a:endParaRPr lang="zh-CN" altLang="en-US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573255" y="4319421"/>
          <a:ext cx="3916362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69799200" imgH="21945600" progId="">
                  <p:embed/>
                </p:oleObj>
              </mc:Choice>
              <mc:Fallback>
                <p:oleObj name="Equation" r:id="rId1" imgW="69799200" imgH="21945600" progId="">
                  <p:embed/>
                  <p:pic>
                    <p:nvPicPr>
                      <p:cNvPr id="0" name="Object 1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3255" y="4319421"/>
                        <a:ext cx="3916362" cy="12303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36"/>
          <p:cNvGrpSpPr/>
          <p:nvPr/>
        </p:nvGrpSpPr>
        <p:grpSpPr bwMode="auto">
          <a:xfrm>
            <a:off x="4656305" y="2658896"/>
            <a:ext cx="3689350" cy="2957512"/>
            <a:chOff x="2962" y="1979"/>
            <a:chExt cx="2324" cy="1863"/>
          </a:xfrm>
        </p:grpSpPr>
        <p:sp>
          <p:nvSpPr>
            <p:cNvPr id="9" name="Line 19"/>
            <p:cNvSpPr>
              <a:spLocks noChangeAspect="1" noChangeShapeType="1"/>
            </p:cNvSpPr>
            <p:nvPr/>
          </p:nvSpPr>
          <p:spPr bwMode="auto">
            <a:xfrm>
              <a:off x="3251" y="3627"/>
              <a:ext cx="181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20"/>
            <p:cNvSpPr txBox="1">
              <a:spLocks noChangeAspect="1" noChangeArrowheads="1"/>
            </p:cNvSpPr>
            <p:nvPr/>
          </p:nvSpPr>
          <p:spPr bwMode="auto">
            <a:xfrm>
              <a:off x="4520" y="3623"/>
              <a:ext cx="385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255</a:t>
              </a:r>
              <a:endParaRPr kumimoji="1"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Text Box 21"/>
            <p:cNvSpPr txBox="1">
              <a:spLocks noChangeAspect="1" noChangeArrowheads="1"/>
            </p:cNvSpPr>
            <p:nvPr/>
          </p:nvSpPr>
          <p:spPr bwMode="auto">
            <a:xfrm>
              <a:off x="3452" y="3621"/>
              <a:ext cx="148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kumimoji="1"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Text Box 22"/>
            <p:cNvSpPr txBox="1">
              <a:spLocks noChangeAspect="1" noChangeArrowheads="1"/>
            </p:cNvSpPr>
            <p:nvPr/>
          </p:nvSpPr>
          <p:spPr bwMode="auto">
            <a:xfrm>
              <a:off x="4296" y="3630"/>
              <a:ext cx="147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kumimoji="1"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Line 23"/>
            <p:cNvSpPr>
              <a:spLocks noChangeAspect="1" noChangeShapeType="1"/>
            </p:cNvSpPr>
            <p:nvPr/>
          </p:nvSpPr>
          <p:spPr bwMode="auto">
            <a:xfrm flipV="1">
              <a:off x="3261" y="2179"/>
              <a:ext cx="0" cy="1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4"/>
            <p:cNvSpPr>
              <a:spLocks noChangeAspect="1" noChangeShapeType="1"/>
            </p:cNvSpPr>
            <p:nvPr/>
          </p:nvSpPr>
          <p:spPr bwMode="auto">
            <a:xfrm>
              <a:off x="3261" y="2329"/>
              <a:ext cx="138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5"/>
            <p:cNvSpPr>
              <a:spLocks noChangeAspect="1" noChangeShapeType="1"/>
            </p:cNvSpPr>
            <p:nvPr/>
          </p:nvSpPr>
          <p:spPr bwMode="auto">
            <a:xfrm>
              <a:off x="4641" y="2329"/>
              <a:ext cx="0" cy="13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6"/>
            <p:cNvSpPr>
              <a:spLocks noChangeAspect="1" noChangeShapeType="1"/>
            </p:cNvSpPr>
            <p:nvPr/>
          </p:nvSpPr>
          <p:spPr bwMode="auto">
            <a:xfrm flipV="1">
              <a:off x="3261" y="3627"/>
              <a:ext cx="272" cy="1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8"/>
            <p:cNvSpPr>
              <a:spLocks noChangeAspect="1" noChangeShapeType="1"/>
            </p:cNvSpPr>
            <p:nvPr/>
          </p:nvSpPr>
          <p:spPr bwMode="auto">
            <a:xfrm flipV="1">
              <a:off x="4395" y="2323"/>
              <a:ext cx="227" cy="1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29"/>
            <p:cNvSpPr txBox="1">
              <a:spLocks noChangeAspect="1" noChangeArrowheads="1"/>
            </p:cNvSpPr>
            <p:nvPr/>
          </p:nvSpPr>
          <p:spPr bwMode="auto">
            <a:xfrm>
              <a:off x="5040" y="3430"/>
              <a:ext cx="246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endPara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Text Box 30"/>
            <p:cNvSpPr txBox="1">
              <a:spLocks noChangeAspect="1" noChangeArrowheads="1"/>
            </p:cNvSpPr>
            <p:nvPr/>
          </p:nvSpPr>
          <p:spPr bwMode="auto">
            <a:xfrm>
              <a:off x="3045" y="1979"/>
              <a:ext cx="197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g</a:t>
              </a:r>
              <a:endPara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Text Box 31"/>
            <p:cNvSpPr txBox="1">
              <a:spLocks noChangeAspect="1" noChangeArrowheads="1"/>
            </p:cNvSpPr>
            <p:nvPr/>
          </p:nvSpPr>
          <p:spPr bwMode="auto">
            <a:xfrm>
              <a:off x="2962" y="2237"/>
              <a:ext cx="523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255</a:t>
              </a:r>
              <a:endParaRPr kumimoji="1"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Text Box 32"/>
            <p:cNvSpPr txBox="1">
              <a:spLocks noChangeAspect="1" noChangeArrowheads="1"/>
            </p:cNvSpPr>
            <p:nvPr/>
          </p:nvSpPr>
          <p:spPr bwMode="auto">
            <a:xfrm>
              <a:off x="4838" y="3029"/>
              <a:ext cx="395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zh-CN" sz="1400"/>
            </a:p>
          </p:txBody>
        </p:sp>
        <p:sp>
          <p:nvSpPr>
            <p:cNvPr id="24" name="Line 34"/>
            <p:cNvSpPr>
              <a:spLocks noChangeAspect="1" noChangeShapeType="1"/>
            </p:cNvSpPr>
            <p:nvPr/>
          </p:nvSpPr>
          <p:spPr bwMode="auto">
            <a:xfrm>
              <a:off x="4386" y="2323"/>
              <a:ext cx="0" cy="131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35"/>
            <p:cNvSpPr>
              <a:spLocks noChangeShapeType="1"/>
            </p:cNvSpPr>
            <p:nvPr/>
          </p:nvSpPr>
          <p:spPr bwMode="auto">
            <a:xfrm flipV="1">
              <a:off x="3524" y="2332"/>
              <a:ext cx="871" cy="1289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" name="Group 37"/>
          <p:cNvGrpSpPr/>
          <p:nvPr/>
        </p:nvGrpSpPr>
        <p:grpSpPr bwMode="auto">
          <a:xfrm>
            <a:off x="912980" y="2955758"/>
            <a:ext cx="3743325" cy="1143000"/>
            <a:chOff x="431" y="2341"/>
            <a:chExt cx="2358" cy="720"/>
          </a:xfrm>
        </p:grpSpPr>
        <p:grpSp>
          <p:nvGrpSpPr>
            <p:cNvPr id="27" name="Group 38"/>
            <p:cNvGrpSpPr/>
            <p:nvPr/>
          </p:nvGrpSpPr>
          <p:grpSpPr bwMode="auto">
            <a:xfrm>
              <a:off x="512" y="2341"/>
              <a:ext cx="1872" cy="720"/>
              <a:chOff x="864" y="2112"/>
              <a:chExt cx="1872" cy="720"/>
            </a:xfrm>
          </p:grpSpPr>
          <p:sp>
            <p:nvSpPr>
              <p:cNvPr id="32" name="Rectangle 39"/>
              <p:cNvSpPr>
                <a:spLocks noChangeArrowheads="1"/>
              </p:cNvSpPr>
              <p:nvPr/>
            </p:nvSpPr>
            <p:spPr bwMode="auto">
              <a:xfrm>
                <a:off x="864" y="2112"/>
                <a:ext cx="1872" cy="384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40"/>
              <p:cNvSpPr>
                <a:spLocks noChangeShapeType="1"/>
              </p:cNvSpPr>
              <p:nvPr/>
            </p:nvSpPr>
            <p:spPr bwMode="auto">
              <a:xfrm flipV="1">
                <a:off x="1056" y="24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41"/>
              <p:cNvSpPr>
                <a:spLocks noChangeShapeType="1"/>
              </p:cNvSpPr>
              <p:nvPr/>
            </p:nvSpPr>
            <p:spPr bwMode="auto">
              <a:xfrm flipV="1">
                <a:off x="2448" y="24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Text Box 42"/>
              <p:cNvSpPr txBox="1">
                <a:spLocks noChangeArrowheads="1"/>
              </p:cNvSpPr>
              <p:nvPr/>
            </p:nvSpPr>
            <p:spPr bwMode="auto">
              <a:xfrm>
                <a:off x="960" y="264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1400"/>
                  <a:t>黑</a:t>
                </a:r>
                <a:endParaRPr kumimoji="1" lang="zh-CN" altLang="en-US" sz="1400"/>
              </a:p>
            </p:txBody>
          </p:sp>
          <p:sp>
            <p:nvSpPr>
              <p:cNvPr id="36" name="Text Box 43"/>
              <p:cNvSpPr txBox="1">
                <a:spLocks noChangeArrowheads="1"/>
              </p:cNvSpPr>
              <p:nvPr/>
            </p:nvSpPr>
            <p:spPr bwMode="auto">
              <a:xfrm>
                <a:off x="2352" y="264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1400"/>
                  <a:t>白</a:t>
                </a:r>
                <a:endParaRPr kumimoji="1" lang="zh-CN" altLang="en-US" sz="1400"/>
              </a:p>
            </p:txBody>
          </p:sp>
        </p:grpSp>
        <p:sp>
          <p:nvSpPr>
            <p:cNvPr id="28" name="Text Box 44"/>
            <p:cNvSpPr txBox="1">
              <a:spLocks noChangeArrowheads="1"/>
            </p:cNvSpPr>
            <p:nvPr/>
          </p:nvSpPr>
          <p:spPr bwMode="auto">
            <a:xfrm>
              <a:off x="685" y="2641"/>
              <a:ext cx="273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en-US" altLang="zh-CN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" name="Text Box 45"/>
            <p:cNvSpPr txBox="1">
              <a:spLocks noChangeArrowheads="1"/>
            </p:cNvSpPr>
            <p:nvPr/>
          </p:nvSpPr>
          <p:spPr bwMode="auto">
            <a:xfrm>
              <a:off x="2063" y="2668"/>
              <a:ext cx="273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en-US" altLang="zh-CN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0" name="Text Box 46"/>
            <p:cNvSpPr txBox="1">
              <a:spLocks noChangeArrowheads="1"/>
            </p:cNvSpPr>
            <p:nvPr/>
          </p:nvSpPr>
          <p:spPr bwMode="auto">
            <a:xfrm>
              <a:off x="431" y="2668"/>
              <a:ext cx="273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en-US" altLang="zh-CN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1" name="Text Box 47"/>
            <p:cNvSpPr txBox="1">
              <a:spLocks noChangeArrowheads="1"/>
            </p:cNvSpPr>
            <p:nvPr/>
          </p:nvSpPr>
          <p:spPr bwMode="auto">
            <a:xfrm>
              <a:off x="2299" y="2686"/>
              <a:ext cx="49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255</a:t>
              </a:r>
              <a:endParaRPr lang="en-US" altLang="zh-CN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1299410" y="4584031"/>
            <a:ext cx="3416969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05324" y="5919536"/>
            <a:ext cx="6557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可以通过等比等式进行推导</a:t>
            </a:r>
            <a:endParaRPr lang="zh-CN" altLang="en-US" sz="32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618630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线性动态范围调整效果示意图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Picture 8" descr="第3章图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439152" y="2205121"/>
            <a:ext cx="3810000" cy="285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4" name="Picture 9" descr="第3章图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327" y="2217821"/>
            <a:ext cx="3810000" cy="285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66479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线性动态范围调整与灰度窗区别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4028" name="Object 12"/>
          <p:cNvGraphicFramePr>
            <a:graphicFrameLocks noChangeAspect="1"/>
          </p:cNvGraphicFramePr>
          <p:nvPr/>
        </p:nvGraphicFramePr>
        <p:xfrm>
          <a:off x="1331076" y="1973430"/>
          <a:ext cx="5466766" cy="1717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69799200" imgH="21945600" progId="">
                  <p:embed/>
                </p:oleObj>
              </mc:Choice>
              <mc:Fallback>
                <p:oleObj name="Equation" r:id="rId1" imgW="69799200" imgH="21945600" progId="">
                  <p:embed/>
                  <p:pic>
                    <p:nvPicPr>
                      <p:cNvPr id="0" name="Object 1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1076" y="1973430"/>
                        <a:ext cx="5466766" cy="171736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517967" y="1331312"/>
            <a:ext cx="50674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线性动态范围调整公式：</a:t>
            </a:r>
            <a:endParaRPr lang="zh-CN" altLang="en-US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4272" y="4022375"/>
            <a:ext cx="30075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灰度窗公式：</a:t>
            </a:r>
            <a:endParaRPr lang="zh-CN" altLang="en-US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258155" y="4746624"/>
          <a:ext cx="3679825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42367200" imgH="17068800" progId="">
                  <p:embed/>
                </p:oleObj>
              </mc:Choice>
              <mc:Fallback>
                <p:oleObj name="Equation" r:id="rId3" imgW="42367200" imgH="17068800" progId="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8155" y="4746624"/>
                        <a:ext cx="3679825" cy="1482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2584939" y="4783015"/>
            <a:ext cx="1301261" cy="439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561493" y="5717931"/>
            <a:ext cx="2353407" cy="439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355123" y="5287107"/>
            <a:ext cx="902677" cy="439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83977" y="4809392"/>
            <a:ext cx="483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37439" y="5709138"/>
            <a:ext cx="102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5070597" y="4899880"/>
          <a:ext cx="2005012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24993600" imgH="16154400" progId="">
                  <p:embed/>
                </p:oleObj>
              </mc:Choice>
              <mc:Fallback>
                <p:oleObj name="Equation" r:id="rId5" imgW="24993600" imgH="16154400" progId="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70597" y="4899880"/>
                        <a:ext cx="2005012" cy="1295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4255478" y="4062045"/>
            <a:ext cx="3938954" cy="46599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299438" y="4088424"/>
            <a:ext cx="3886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灰度窗需要额外定义映射倍数</a:t>
            </a:r>
            <a:endParaRPr lang="zh-CN" altLang="en-US" sz="2200" b="1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48013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线性动态范围调整例题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9" name="Group 262"/>
          <p:cNvGraphicFramePr/>
          <p:nvPr/>
        </p:nvGraphicFramePr>
        <p:xfrm>
          <a:off x="612775" y="2282825"/>
          <a:ext cx="1946275" cy="2120901"/>
        </p:xfrm>
        <a:graphic>
          <a:graphicData uri="http://schemas.openxmlformats.org/drawingml/2006/table">
            <a:tbl>
              <a:tblPr/>
              <a:tblGrid>
                <a:gridCol w="388938"/>
                <a:gridCol w="390525"/>
                <a:gridCol w="387350"/>
                <a:gridCol w="390525"/>
                <a:gridCol w="388937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0" name="Group 264"/>
          <p:cNvGrpSpPr/>
          <p:nvPr/>
        </p:nvGrpSpPr>
        <p:grpSpPr bwMode="auto">
          <a:xfrm>
            <a:off x="2828925" y="2565400"/>
            <a:ext cx="1584325" cy="1652588"/>
            <a:chOff x="1782" y="1616"/>
            <a:chExt cx="998" cy="1041"/>
          </a:xfrm>
        </p:grpSpPr>
        <p:sp>
          <p:nvSpPr>
            <p:cNvPr id="41" name="AutoShape 50"/>
            <p:cNvSpPr>
              <a:spLocks noChangeArrowheads="1"/>
            </p:cNvSpPr>
            <p:nvPr/>
          </p:nvSpPr>
          <p:spPr bwMode="auto">
            <a:xfrm>
              <a:off x="2018" y="1616"/>
              <a:ext cx="635" cy="453"/>
            </a:xfrm>
            <a:prstGeom prst="rightArrow">
              <a:avLst>
                <a:gd name="adj1" fmla="val 50000"/>
                <a:gd name="adj2" fmla="val 35044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2" name="Group 263"/>
            <p:cNvGrpSpPr/>
            <p:nvPr/>
          </p:nvGrpSpPr>
          <p:grpSpPr bwMode="auto">
            <a:xfrm>
              <a:off x="1782" y="2160"/>
              <a:ext cx="998" cy="497"/>
              <a:chOff x="1519" y="935"/>
              <a:chExt cx="998" cy="497"/>
            </a:xfrm>
          </p:grpSpPr>
          <p:sp>
            <p:nvSpPr>
              <p:cNvPr id="43" name="Text Box 51"/>
              <p:cNvSpPr txBox="1">
                <a:spLocks noChangeArrowheads="1"/>
              </p:cNvSpPr>
              <p:nvPr/>
            </p:nvSpPr>
            <p:spPr bwMode="auto">
              <a:xfrm>
                <a:off x="1519" y="935"/>
                <a:ext cx="998" cy="497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b="1">
                    <a:latin typeface="黑体" panose="02010609060101010101" pitchFamily="49" charset="-122"/>
                    <a:ea typeface="黑体" panose="02010609060101010101" pitchFamily="49" charset="-122"/>
                  </a:rPr>
                  <a:t>黑：</a:t>
                </a:r>
                <a:r>
                  <a:rPr kumimoji="1" lang="en-US" altLang="zh-CN" b="1">
                    <a:latin typeface="黑体" panose="02010609060101010101" pitchFamily="49" charset="-122"/>
                    <a:ea typeface="黑体" panose="02010609060101010101" pitchFamily="49" charset="-122"/>
                  </a:rPr>
                  <a:t>0     2</a:t>
                </a:r>
                <a:endParaRPr kumimoji="1" lang="en-US" altLang="zh-CN" b="1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ct val="50000"/>
                  </a:spcBef>
                </a:pPr>
                <a:r>
                  <a:rPr kumimoji="1" lang="zh-CN" altLang="en-US" b="1">
                    <a:latin typeface="黑体" panose="02010609060101010101" pitchFamily="49" charset="-122"/>
                    <a:ea typeface="黑体" panose="02010609060101010101" pitchFamily="49" charset="-122"/>
                  </a:rPr>
                  <a:t>白：</a:t>
                </a:r>
                <a:r>
                  <a:rPr kumimoji="1" lang="en-US" altLang="zh-CN" b="1">
                    <a:latin typeface="黑体" panose="02010609060101010101" pitchFamily="49" charset="-122"/>
                    <a:ea typeface="黑体" panose="02010609060101010101" pitchFamily="49" charset="-122"/>
                  </a:rPr>
                  <a:t>9     7</a:t>
                </a:r>
                <a:endParaRPr kumimoji="1" lang="en-US" altLang="zh-CN" b="1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4" name="Line 52"/>
              <p:cNvSpPr>
                <a:spLocks noChangeShapeType="1"/>
              </p:cNvSpPr>
              <p:nvPr/>
            </p:nvSpPr>
            <p:spPr bwMode="auto">
              <a:xfrm>
                <a:off x="2064" y="1062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53"/>
              <p:cNvSpPr>
                <a:spLocks noChangeShapeType="1"/>
              </p:cNvSpPr>
              <p:nvPr/>
            </p:nvSpPr>
            <p:spPr bwMode="auto">
              <a:xfrm>
                <a:off x="2046" y="1307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46" name="Group 265"/>
          <p:cNvGraphicFramePr>
            <a:graphicFrameLocks noGrp="1"/>
          </p:cNvGraphicFramePr>
          <p:nvPr/>
        </p:nvGraphicFramePr>
        <p:xfrm>
          <a:off x="4572000" y="2276475"/>
          <a:ext cx="1944688" cy="1828800"/>
        </p:xfrm>
        <a:graphic>
          <a:graphicData uri="http://schemas.openxmlformats.org/drawingml/2006/table">
            <a:tbl>
              <a:tblPr/>
              <a:tblGrid>
                <a:gridCol w="388938"/>
                <a:gridCol w="403225"/>
                <a:gridCol w="374650"/>
                <a:gridCol w="388937"/>
                <a:gridCol w="388938"/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" name="AutoShape 174"/>
          <p:cNvSpPr>
            <a:spLocks noChangeArrowheads="1"/>
          </p:cNvSpPr>
          <p:nvPr/>
        </p:nvSpPr>
        <p:spPr bwMode="auto">
          <a:xfrm>
            <a:off x="7451725" y="3213100"/>
            <a:ext cx="865188" cy="1584325"/>
          </a:xfrm>
          <a:prstGeom prst="curvedLeftArrow">
            <a:avLst>
              <a:gd name="adj1" fmla="val 36624"/>
              <a:gd name="adj2" fmla="val 73248"/>
              <a:gd name="adj3" fmla="val 33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8" name="Group 266"/>
          <p:cNvGraphicFramePr>
            <a:graphicFrameLocks noGrp="1"/>
          </p:cNvGraphicFramePr>
          <p:nvPr/>
        </p:nvGraphicFramePr>
        <p:xfrm>
          <a:off x="5148263" y="4508500"/>
          <a:ext cx="1944687" cy="1828800"/>
        </p:xfrm>
        <a:graphic>
          <a:graphicData uri="http://schemas.openxmlformats.org/drawingml/2006/table">
            <a:tbl>
              <a:tblPr/>
              <a:tblGrid>
                <a:gridCol w="388937"/>
                <a:gridCol w="403225"/>
                <a:gridCol w="374650"/>
                <a:gridCol w="388938"/>
                <a:gridCol w="388937"/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" name="Text Box 254"/>
          <p:cNvSpPr txBox="1">
            <a:spLocks noChangeArrowheads="1"/>
          </p:cNvSpPr>
          <p:nvPr/>
        </p:nvSpPr>
        <p:spPr bwMode="auto">
          <a:xfrm>
            <a:off x="6948488" y="2492375"/>
            <a:ext cx="1798637" cy="406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y=1.8*x-3.6</a:t>
            </a:r>
            <a:endParaRPr kumimoji="1" lang="en-US" altLang="zh-CN" sz="20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43396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非线性动态范围调整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Rectangle 1027"/>
          <p:cNvSpPr txBox="1">
            <a:spLocks noChangeArrowheads="1"/>
          </p:cNvSpPr>
          <p:nvPr/>
        </p:nvSpPr>
        <p:spPr>
          <a:xfrm>
            <a:off x="457200" y="1600200"/>
            <a:ext cx="8506326" cy="110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32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通常用取对数的方法。原因是人眼对信号的处理是有一个近似对数算子的环节。</a:t>
            </a:r>
            <a:endParaRPr lang="zh-CN" altLang="en-US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0" name="Object 1028"/>
          <p:cNvGraphicFramePr>
            <a:graphicFrameLocks noChangeAspect="1"/>
          </p:cNvGraphicFramePr>
          <p:nvPr/>
        </p:nvGraphicFramePr>
        <p:xfrm>
          <a:off x="1344529" y="2924844"/>
          <a:ext cx="53467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1" imgW="39319200" imgH="5486400" progId="">
                  <p:embed/>
                </p:oleObj>
              </mc:Choice>
              <mc:Fallback>
                <p:oleObj name="Equation" r:id="rId1" imgW="39319200" imgH="5486400" progId="">
                  <p:embed/>
                  <p:pic>
                    <p:nvPicPr>
                      <p:cNvPr id="0" name="Object 102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44529" y="2924844"/>
                        <a:ext cx="5346700" cy="7445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" name="Picture 1029" descr="第3章01"/>
          <p:cNvPicPr>
            <a:picLocks noChangeAspect="1" noChangeArrowheads="1"/>
          </p:cNvPicPr>
          <p:nvPr/>
        </p:nvPicPr>
        <p:blipFill>
          <a:blip r:embed="rId3" cstate="print">
            <a:lum bright="-36000" contrast="60000"/>
          </a:blip>
          <a:srcRect/>
          <a:stretch>
            <a:fillRect/>
          </a:stretch>
        </p:blipFill>
        <p:spPr>
          <a:xfrm>
            <a:off x="3000292" y="4005932"/>
            <a:ext cx="3154362" cy="2501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66479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非线性动态范围调整效果示意图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4" descr="tu34a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46484" y="2097506"/>
            <a:ext cx="32766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" name="Picture 5" descr="tu34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2684" y="2097506"/>
            <a:ext cx="32004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1921351" y="5770528"/>
            <a:ext cx="6163869" cy="6062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965311" y="5796907"/>
            <a:ext cx="6047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暗部分展示效果得到了明显提升</a:t>
            </a:r>
            <a:endParaRPr lang="zh-CN" altLang="en-US" sz="3200" b="1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52629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非线性动态范围调整例题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Group 240"/>
          <p:cNvGraphicFramePr>
            <a:graphicFrameLocks noGrp="1"/>
          </p:cNvGraphicFramePr>
          <p:nvPr/>
        </p:nvGraphicFramePr>
        <p:xfrm>
          <a:off x="684213" y="2420938"/>
          <a:ext cx="1944687" cy="1829753"/>
        </p:xfrm>
        <a:graphic>
          <a:graphicData uri="http://schemas.openxmlformats.org/drawingml/2006/table">
            <a:tbl>
              <a:tblPr/>
              <a:tblGrid>
                <a:gridCol w="388937"/>
                <a:gridCol w="388938"/>
                <a:gridCol w="388937"/>
                <a:gridCol w="388938"/>
                <a:gridCol w="388937"/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Group 242"/>
          <p:cNvGraphicFramePr>
            <a:graphicFrameLocks noGrp="1"/>
          </p:cNvGraphicFramePr>
          <p:nvPr/>
        </p:nvGraphicFramePr>
        <p:xfrm>
          <a:off x="6300788" y="2349500"/>
          <a:ext cx="1944687" cy="1838643"/>
        </p:xfrm>
        <a:graphic>
          <a:graphicData uri="http://schemas.openxmlformats.org/drawingml/2006/table">
            <a:tbl>
              <a:tblPr/>
              <a:tblGrid>
                <a:gridCol w="388937"/>
                <a:gridCol w="388938"/>
                <a:gridCol w="388937"/>
                <a:gridCol w="388938"/>
                <a:gridCol w="388937"/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AutoShape 235"/>
          <p:cNvSpPr>
            <a:spLocks noChangeArrowheads="1"/>
          </p:cNvSpPr>
          <p:nvPr/>
        </p:nvSpPr>
        <p:spPr bwMode="auto">
          <a:xfrm>
            <a:off x="3779838" y="2565400"/>
            <a:ext cx="1439862" cy="719138"/>
          </a:xfrm>
          <a:prstGeom prst="rightArrow">
            <a:avLst>
              <a:gd name="adj1" fmla="val 50000"/>
              <a:gd name="adj2" fmla="val 500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237"/>
          <p:cNvSpPr txBox="1">
            <a:spLocks noChangeArrowheads="1"/>
          </p:cNvSpPr>
          <p:nvPr/>
        </p:nvSpPr>
        <p:spPr bwMode="auto">
          <a:xfrm>
            <a:off x="3132138" y="3429000"/>
            <a:ext cx="2735262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g(i,j)=9*log(f(i,j)+1)</a:t>
            </a:r>
            <a:endParaRPr kumimoji="1"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Text Box 238"/>
          <p:cNvSpPr txBox="1">
            <a:spLocks noChangeArrowheads="1"/>
          </p:cNvSpPr>
          <p:nvPr/>
        </p:nvSpPr>
        <p:spPr bwMode="auto">
          <a:xfrm>
            <a:off x="684213" y="4868863"/>
            <a:ext cx="7705725" cy="5286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ea typeface="黑体" panose="02010609060101010101" pitchFamily="49" charset="-122"/>
              </a:rPr>
              <a:t>作用：将暗的部分扩展，而将亮的部分抑制。</a:t>
            </a:r>
            <a:endParaRPr kumimoji="1" lang="zh-CN" altLang="en-US" sz="2800" b="1">
              <a:ea typeface="黑体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10110" y="5782560"/>
            <a:ext cx="4864458" cy="6062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254070" y="5808939"/>
            <a:ext cx="468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与对数函数的性质有关系</a:t>
            </a:r>
            <a:endParaRPr lang="zh-CN" altLang="en-US" sz="3200" b="1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016041" y="1634751"/>
            <a:ext cx="7272338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4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44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对比度</a:t>
            </a: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展宽</a:t>
            </a: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44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44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幂律变换</a:t>
            </a:r>
            <a:endParaRPr lang="en-US" altLang="zh-CN" sz="44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44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动态范围调整</a:t>
            </a:r>
            <a:endParaRPr lang="en-US" altLang="zh-CN" sz="44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44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直方图均衡化处理</a:t>
            </a:r>
            <a:endParaRPr lang="zh-CN" altLang="en-US" sz="44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80549" y="4542177"/>
            <a:ext cx="5172075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38779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直方图均衡化方法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Rectangle 1027"/>
          <p:cNvSpPr txBox="1">
            <a:spLocks noChangeArrowheads="1"/>
          </p:cNvSpPr>
          <p:nvPr/>
        </p:nvSpPr>
        <p:spPr>
          <a:xfrm>
            <a:off x="428625" y="2386012"/>
            <a:ext cx="8506326" cy="1108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28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基本思想：对在图像中像素个数多的灰度级进行</a:t>
            </a:r>
            <a:r>
              <a:rPr lang="zh-CN" altLang="en-US" sz="128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展宽</a:t>
            </a:r>
            <a:r>
              <a:rPr lang="zh-CN" altLang="en-US" sz="1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，而对像素个数少的灰度级进行缩减。从而达到清晰图像的目的。</a:t>
            </a:r>
            <a:endParaRPr lang="zh-CN" altLang="en-US" sz="1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92789" y="4813266"/>
            <a:ext cx="4479449" cy="6062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51036" y="4839645"/>
            <a:ext cx="6047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充分利用所有的灰度级</a:t>
            </a:r>
            <a:endParaRPr lang="zh-CN" altLang="en-US" sz="3200" b="1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99711" y="1597306"/>
            <a:ext cx="6704855" cy="4527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52629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直方图均衡化方法的效果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tu36aa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00162" y="1423989"/>
            <a:ext cx="6351587" cy="2927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tu36b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599" y="4129661"/>
            <a:ext cx="6429375" cy="2931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48013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直方图均衡化方法例题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Group 197"/>
          <p:cNvGraphicFramePr>
            <a:graphicFrameLocks noGrp="1"/>
          </p:cNvGraphicFramePr>
          <p:nvPr/>
        </p:nvGraphicFramePr>
        <p:xfrm>
          <a:off x="1476375" y="2420938"/>
          <a:ext cx="2303463" cy="2286000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  <a:gridCol w="461963"/>
                <a:gridCol w="460375"/>
                <a:gridCol w="460375"/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AutoShape 41"/>
          <p:cNvSpPr>
            <a:spLocks noChangeArrowheads="1"/>
          </p:cNvSpPr>
          <p:nvPr/>
        </p:nvSpPr>
        <p:spPr bwMode="auto">
          <a:xfrm>
            <a:off x="4340226" y="2852738"/>
            <a:ext cx="720725" cy="9366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2B2C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80"/>
          <p:cNvSpPr txBox="1">
            <a:spLocks noChangeArrowheads="1"/>
          </p:cNvSpPr>
          <p:nvPr/>
        </p:nvSpPr>
        <p:spPr bwMode="auto">
          <a:xfrm>
            <a:off x="611188" y="3141663"/>
            <a:ext cx="431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 f</a:t>
            </a:r>
            <a:endParaRPr kumimoji="1" lang="en-US" altLang="zh-CN" sz="2400"/>
          </a:p>
        </p:txBody>
      </p:sp>
      <p:sp>
        <p:nvSpPr>
          <p:cNvPr id="12" name="Text Box 81"/>
          <p:cNvSpPr txBox="1">
            <a:spLocks noChangeArrowheads="1"/>
          </p:cNvSpPr>
          <p:nvPr/>
        </p:nvSpPr>
        <p:spPr bwMode="auto">
          <a:xfrm>
            <a:off x="5651500" y="3068638"/>
            <a:ext cx="503238" cy="466725"/>
          </a:xfrm>
          <a:prstGeom prst="rect">
            <a:avLst/>
          </a:prstGeom>
          <a:solidFill>
            <a:srgbClr val="01929D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 h</a:t>
            </a:r>
            <a:endParaRPr kumimoji="1" lang="en-US" altLang="zh-CN" sz="2400"/>
          </a:p>
        </p:txBody>
      </p:sp>
      <p:graphicFrame>
        <p:nvGraphicFramePr>
          <p:cNvPr id="13" name="Group 198"/>
          <p:cNvGraphicFramePr>
            <a:graphicFrameLocks noGrp="1"/>
          </p:cNvGraphicFramePr>
          <p:nvPr/>
        </p:nvGraphicFramePr>
        <p:xfrm>
          <a:off x="6372225" y="1844675"/>
          <a:ext cx="792163" cy="3965575"/>
        </p:xfrm>
        <a:graphic>
          <a:graphicData uri="http://schemas.openxmlformats.org/drawingml/2006/table">
            <a:tbl>
              <a:tblPr/>
              <a:tblGrid>
                <a:gridCol w="396875"/>
                <a:gridCol w="395288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 Box 199"/>
          <p:cNvSpPr txBox="1">
            <a:spLocks noChangeArrowheads="1"/>
          </p:cNvSpPr>
          <p:nvPr/>
        </p:nvSpPr>
        <p:spPr bwMode="auto">
          <a:xfrm>
            <a:off x="714376" y="5359401"/>
            <a:ext cx="480060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注：这里为了描述方便起见，设灰度级的分布范围为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[0,9]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29049" y="2328863"/>
            <a:ext cx="1971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直方图操作</a:t>
            </a:r>
            <a:endParaRPr lang="zh-CN" altLang="en-US" sz="2400" b="1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52629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例题：计算灰度分布概率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18746" y="2051050"/>
            <a:ext cx="8850312" cy="3290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步骤</a:t>
            </a:r>
            <a:r>
              <a:rPr lang="en-US" altLang="zh-CN" sz="32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 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求出图像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的总体像素个数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kumimoji="0" lang="en-US" altLang="zh-CN" sz="32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= m*n (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m,n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分别为图像的长和宽）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3200" b="1" noProof="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步骤</a:t>
            </a:r>
            <a:r>
              <a:rPr lang="en-US" altLang="zh-CN" sz="3200" b="1" noProof="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计算每个灰度级的像素个数在整个   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       图像中所占的百分比。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kumimoji="0" lang="en-US" altLang="zh-CN" sz="32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)=h(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)/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kumimoji="0" lang="en-US" altLang="zh-CN" sz="32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 (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=0,1,…,255)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43396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计算灰度分布概率例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195"/>
          <p:cNvSpPr txBox="1">
            <a:spLocks noChangeArrowheads="1"/>
          </p:cNvSpPr>
          <p:nvPr/>
        </p:nvSpPr>
        <p:spPr bwMode="auto">
          <a:xfrm>
            <a:off x="5580063" y="3068638"/>
            <a:ext cx="72072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h</a:t>
            </a:r>
            <a:r>
              <a:rPr kumimoji="1"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endParaRPr kumimoji="1"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Group 306"/>
          <p:cNvGraphicFramePr>
            <a:graphicFrameLocks noGrp="1"/>
          </p:cNvGraphicFramePr>
          <p:nvPr/>
        </p:nvGraphicFramePr>
        <p:xfrm>
          <a:off x="6659563" y="1844675"/>
          <a:ext cx="1152525" cy="4032250"/>
        </p:xfrm>
        <a:graphic>
          <a:graphicData uri="http://schemas.openxmlformats.org/drawingml/2006/table">
            <a:tbl>
              <a:tblPr/>
              <a:tblGrid>
                <a:gridCol w="328612"/>
                <a:gridCol w="823913"/>
              </a:tblGrid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0.12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0.08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0.16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0.16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0.04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0.04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0.16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0.04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0.08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0.12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270"/>
          <p:cNvSpPr txBox="1">
            <a:spLocks noChangeArrowheads="1"/>
          </p:cNvSpPr>
          <p:nvPr/>
        </p:nvSpPr>
        <p:spPr bwMode="auto">
          <a:xfrm>
            <a:off x="1042988" y="2997200"/>
            <a:ext cx="503237" cy="466725"/>
          </a:xfrm>
          <a:prstGeom prst="rect">
            <a:avLst/>
          </a:prstGeom>
          <a:solidFill>
            <a:srgbClr val="01929D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 </a:t>
            </a: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endParaRPr kumimoji="1"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" name="Group 271"/>
          <p:cNvGraphicFramePr>
            <a:graphicFrameLocks noGrp="1"/>
          </p:cNvGraphicFramePr>
          <p:nvPr/>
        </p:nvGraphicFramePr>
        <p:xfrm>
          <a:off x="1763713" y="1916113"/>
          <a:ext cx="792162" cy="3965575"/>
        </p:xfrm>
        <a:graphic>
          <a:graphicData uri="http://schemas.openxmlformats.org/drawingml/2006/table">
            <a:tbl>
              <a:tblPr/>
              <a:tblGrid>
                <a:gridCol w="396875"/>
                <a:gridCol w="39528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" name="Group 309"/>
          <p:cNvGrpSpPr/>
          <p:nvPr/>
        </p:nvGrpSpPr>
        <p:grpSpPr bwMode="auto">
          <a:xfrm>
            <a:off x="3419475" y="2708275"/>
            <a:ext cx="1384300" cy="1122363"/>
            <a:chOff x="2235" y="1589"/>
            <a:chExt cx="872" cy="707"/>
          </a:xfrm>
        </p:grpSpPr>
        <p:sp>
          <p:nvSpPr>
            <p:cNvPr id="11" name="AutoShape 155"/>
            <p:cNvSpPr>
              <a:spLocks noChangeArrowheads="1"/>
            </p:cNvSpPr>
            <p:nvPr/>
          </p:nvSpPr>
          <p:spPr bwMode="auto">
            <a:xfrm>
              <a:off x="2245" y="1797"/>
              <a:ext cx="862" cy="499"/>
            </a:xfrm>
            <a:prstGeom prst="rightArrow">
              <a:avLst>
                <a:gd name="adj1" fmla="val 50000"/>
                <a:gd name="adj2" fmla="val 43186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308"/>
            <p:cNvSpPr txBox="1">
              <a:spLocks noChangeArrowheads="1"/>
            </p:cNvSpPr>
            <p:nvPr/>
          </p:nvSpPr>
          <p:spPr bwMode="auto">
            <a:xfrm>
              <a:off x="2235" y="1589"/>
              <a:ext cx="816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hs=h/25</a:t>
              </a:r>
              <a:endParaRPr lang="en-US" altLang="zh-CN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618630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例题：计算灰度级的累计分布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967" y="2470029"/>
            <a:ext cx="8158162" cy="96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步骤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kumimoji="0" lang="en-US" altLang="zh-CN" sz="32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b="1" noProof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计算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图像各灰度级的累计分布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284413" y="3292475"/>
          <a:ext cx="267335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1" imgW="23774400" imgH="10363200" progId="">
                  <p:embed/>
                </p:oleObj>
              </mc:Choice>
              <mc:Fallback>
                <p:oleObj name="Equation" r:id="rId1" imgW="23774400" imgH="10363200" progId="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4413" y="3292475"/>
                        <a:ext cx="2673350" cy="11652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5426076" y="3619500"/>
          <a:ext cx="1860549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19812000" imgH="4876800" progId="">
                  <p:embed/>
                </p:oleObj>
              </mc:Choice>
              <mc:Fallback>
                <p:oleObj name="Equation" r:id="rId3" imgW="19812000" imgH="4876800" progId="">
                  <p:embed/>
                  <p:pic>
                    <p:nvPicPr>
                      <p:cNvPr id="0" name="Object 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26076" y="3619500"/>
                        <a:ext cx="1860549" cy="476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52629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计算灰度级的累计分布例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AutoShape 39"/>
          <p:cNvSpPr>
            <a:spLocks noChangeArrowheads="1"/>
          </p:cNvSpPr>
          <p:nvPr/>
        </p:nvSpPr>
        <p:spPr bwMode="auto">
          <a:xfrm>
            <a:off x="3635375" y="3068638"/>
            <a:ext cx="576263" cy="9366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33CC33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40"/>
          <p:cNvSpPr txBox="1">
            <a:spLocks noChangeArrowheads="1"/>
          </p:cNvSpPr>
          <p:nvPr/>
        </p:nvSpPr>
        <p:spPr bwMode="auto">
          <a:xfrm>
            <a:off x="5148263" y="3213100"/>
            <a:ext cx="576262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 </a:t>
            </a: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kumimoji="1"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endParaRPr kumimoji="1"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5" name="Group 185"/>
          <p:cNvGraphicFramePr>
            <a:graphicFrameLocks noGrp="1"/>
          </p:cNvGraphicFramePr>
          <p:nvPr/>
        </p:nvGraphicFramePr>
        <p:xfrm>
          <a:off x="5867400" y="1773238"/>
          <a:ext cx="1152525" cy="3962400"/>
        </p:xfrm>
        <a:graphic>
          <a:graphicData uri="http://schemas.openxmlformats.org/drawingml/2006/table">
            <a:tbl>
              <a:tblPr/>
              <a:tblGrid>
                <a:gridCol w="360363"/>
                <a:gridCol w="792162"/>
              </a:tblGrid>
              <a:tr h="195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0.12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0.20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0.36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0.52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0.56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0.60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0.76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0.80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0.88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1.00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 Box 147"/>
          <p:cNvSpPr txBox="1">
            <a:spLocks noChangeArrowheads="1"/>
          </p:cNvSpPr>
          <p:nvPr/>
        </p:nvSpPr>
        <p:spPr bwMode="auto">
          <a:xfrm>
            <a:off x="684213" y="3213100"/>
            <a:ext cx="6477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 </a:t>
            </a: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kumimoji="1"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endParaRPr kumimoji="1"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7" name="Group 148"/>
          <p:cNvGraphicFramePr>
            <a:graphicFrameLocks noGrp="1"/>
          </p:cNvGraphicFramePr>
          <p:nvPr/>
        </p:nvGraphicFramePr>
        <p:xfrm>
          <a:off x="1546225" y="1773238"/>
          <a:ext cx="1152525" cy="4032250"/>
        </p:xfrm>
        <a:graphic>
          <a:graphicData uri="http://schemas.openxmlformats.org/drawingml/2006/table">
            <a:tbl>
              <a:tblPr/>
              <a:tblGrid>
                <a:gridCol w="328613"/>
                <a:gridCol w="823912"/>
              </a:tblGrid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0.12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0.08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0.16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0.16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0.04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0.04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0.16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0.04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0.08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0.12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57246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例题：计算新图像的灰度值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27538" y="2095012"/>
            <a:ext cx="8850312" cy="3290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32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步骤</a:t>
            </a:r>
            <a:r>
              <a:rPr lang="en-US" altLang="zh-CN" sz="32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en-US" altLang="zh-CN" sz="320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新图像</a:t>
            </a:r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的灰度值</a:t>
            </a:r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g(</a:t>
            </a:r>
            <a:r>
              <a:rPr lang="en-US" altLang="zh-CN" sz="32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i,j</a:t>
            </a:r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endParaRPr lang="zh-CN" altLang="en-US" sz="3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99013" name="Object 5"/>
          <p:cNvGraphicFramePr>
            <a:graphicFrameLocks noChangeAspect="1"/>
          </p:cNvGraphicFramePr>
          <p:nvPr/>
        </p:nvGraphicFramePr>
        <p:xfrm>
          <a:off x="1016158" y="3784443"/>
          <a:ext cx="6840220" cy="627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1" imgW="63093600" imgH="5791200" progId="">
                  <p:embed/>
                </p:oleObj>
              </mc:Choice>
              <mc:Fallback>
                <p:oleObj name="Equation" r:id="rId1" imgW="63093600" imgH="5791200" progId="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16158" y="3784443"/>
                        <a:ext cx="6840220" cy="6273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2985135" y="3011170"/>
            <a:ext cx="2438400" cy="4546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920750" y="4556125"/>
            <a:ext cx="78701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为所能使用的灰度级范围，常见图像[0,255],</a:t>
            </a:r>
            <a:r>
              <a:rPr lang="zh-CN" altLang="en-US" sz="3200" b="1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=255，上述例子为[0,9],</a:t>
            </a:r>
            <a:r>
              <a:rPr lang="zh-CN" altLang="en-US" sz="3200" b="1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=9。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6733" y="631532"/>
            <a:ext cx="48013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计算新图像的灰度值例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82"/>
          <p:cNvSpPr>
            <a:spLocks noChangeArrowheads="1"/>
          </p:cNvSpPr>
          <p:nvPr/>
        </p:nvSpPr>
        <p:spPr bwMode="auto">
          <a:xfrm>
            <a:off x="3419475" y="2852738"/>
            <a:ext cx="936625" cy="793750"/>
          </a:xfrm>
          <a:prstGeom prst="rightArrow">
            <a:avLst>
              <a:gd name="adj1" fmla="val 50000"/>
              <a:gd name="adj2" fmla="val 29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69"/>
          <p:cNvSpPr txBox="1">
            <a:spLocks noChangeArrowheads="1"/>
          </p:cNvSpPr>
          <p:nvPr/>
        </p:nvSpPr>
        <p:spPr bwMode="auto">
          <a:xfrm>
            <a:off x="4787153" y="2171793"/>
            <a:ext cx="50482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 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endParaRPr kumimoji="1" lang="en-US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 Box 461"/>
          <p:cNvSpPr txBox="1">
            <a:spLocks noChangeArrowheads="1"/>
          </p:cNvSpPr>
          <p:nvPr/>
        </p:nvSpPr>
        <p:spPr bwMode="auto">
          <a:xfrm>
            <a:off x="684213" y="3068638"/>
            <a:ext cx="576262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 </a:t>
            </a: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kumimoji="1"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endParaRPr kumimoji="1"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2" name="Group 462"/>
          <p:cNvGraphicFramePr>
            <a:graphicFrameLocks noGrp="1"/>
          </p:cNvGraphicFramePr>
          <p:nvPr/>
        </p:nvGraphicFramePr>
        <p:xfrm>
          <a:off x="1619250" y="1916113"/>
          <a:ext cx="1152525" cy="3962400"/>
        </p:xfrm>
        <a:graphic>
          <a:graphicData uri="http://schemas.openxmlformats.org/drawingml/2006/table">
            <a:tbl>
              <a:tblPr/>
              <a:tblGrid>
                <a:gridCol w="360363"/>
                <a:gridCol w="792162"/>
              </a:tblGrid>
              <a:tr h="195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0.12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0.20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0.36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0.52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0.56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0.60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0.76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0.80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0.88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1.00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Group 497"/>
          <p:cNvGraphicFramePr>
            <a:graphicFrameLocks noGrp="1"/>
          </p:cNvGraphicFramePr>
          <p:nvPr/>
        </p:nvGraphicFramePr>
        <p:xfrm>
          <a:off x="5468470" y="3985688"/>
          <a:ext cx="2303463" cy="2286000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  <a:gridCol w="461963"/>
                <a:gridCol w="460375"/>
                <a:gridCol w="460375"/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Text Box 535"/>
          <p:cNvSpPr txBox="1">
            <a:spLocks noChangeArrowheads="1"/>
          </p:cNvSpPr>
          <p:nvPr/>
        </p:nvSpPr>
        <p:spPr bwMode="auto">
          <a:xfrm>
            <a:off x="4819183" y="4561951"/>
            <a:ext cx="4318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endParaRPr kumimoji="1"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0" name="Group 575"/>
          <p:cNvGraphicFramePr>
            <a:graphicFrameLocks noGrp="1"/>
          </p:cNvGraphicFramePr>
          <p:nvPr/>
        </p:nvGraphicFramePr>
        <p:xfrm>
          <a:off x="5507878" y="1235168"/>
          <a:ext cx="2303463" cy="2286000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  <a:gridCol w="461963"/>
                <a:gridCol w="460375"/>
                <a:gridCol w="460375"/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982915" y="1582615"/>
            <a:ext cx="1723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输入图像</a:t>
            </a:r>
            <a:endParaRPr lang="zh-CN" altLang="en-US" sz="2400" b="1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59469" y="4021015"/>
            <a:ext cx="1723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输出图像</a:t>
            </a:r>
            <a:endParaRPr lang="zh-CN" altLang="en-US" sz="2400" b="1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07271" y="3934035"/>
            <a:ext cx="545122" cy="55004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926015" y="3578469"/>
            <a:ext cx="1846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9</a:t>
            </a:r>
            <a:r>
              <a:rPr lang="zh-CN" altLang="en-US" sz="2000" b="1" dirty="0" smtClean="0"/>
              <a:t>*</a:t>
            </a:r>
            <a:r>
              <a:rPr lang="en-US" altLang="zh-CN" sz="2000" b="1" dirty="0" smtClean="0"/>
              <a:t>0.20=1.8 ≈2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710963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例题：处理前后灰度直方图的比较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24"/>
          <p:cNvGrpSpPr/>
          <p:nvPr/>
        </p:nvGrpSpPr>
        <p:grpSpPr bwMode="auto">
          <a:xfrm>
            <a:off x="1000125" y="1628775"/>
            <a:ext cx="5372100" cy="2373878"/>
            <a:chOff x="911" y="1026"/>
            <a:chExt cx="2767" cy="1103"/>
          </a:xfrm>
        </p:grpSpPr>
        <p:grpSp>
          <p:nvGrpSpPr>
            <p:cNvPr id="8" name="Group 120"/>
            <p:cNvGrpSpPr/>
            <p:nvPr/>
          </p:nvGrpSpPr>
          <p:grpSpPr bwMode="auto">
            <a:xfrm>
              <a:off x="930" y="1026"/>
              <a:ext cx="2587" cy="907"/>
              <a:chOff x="929" y="1026"/>
              <a:chExt cx="2587" cy="907"/>
            </a:xfrm>
          </p:grpSpPr>
          <p:grpSp>
            <p:nvGrpSpPr>
              <p:cNvPr id="10" name="Group 46"/>
              <p:cNvGrpSpPr/>
              <p:nvPr/>
            </p:nvGrpSpPr>
            <p:grpSpPr bwMode="auto">
              <a:xfrm>
                <a:off x="930" y="1026"/>
                <a:ext cx="2586" cy="907"/>
                <a:chOff x="1519" y="1362"/>
                <a:chExt cx="2586" cy="907"/>
              </a:xfrm>
            </p:grpSpPr>
            <p:grpSp>
              <p:nvGrpSpPr>
                <p:cNvPr id="44" name="Group 33"/>
                <p:cNvGrpSpPr/>
                <p:nvPr/>
              </p:nvGrpSpPr>
              <p:grpSpPr bwMode="auto">
                <a:xfrm>
                  <a:off x="1519" y="2205"/>
                  <a:ext cx="2586" cy="63"/>
                  <a:chOff x="1519" y="2006"/>
                  <a:chExt cx="2586" cy="63"/>
                </a:xfrm>
              </p:grpSpPr>
              <p:grpSp>
                <p:nvGrpSpPr>
                  <p:cNvPr id="46" name="Group 25"/>
                  <p:cNvGrpSpPr/>
                  <p:nvPr/>
                </p:nvGrpSpPr>
                <p:grpSpPr bwMode="auto">
                  <a:xfrm>
                    <a:off x="1519" y="2015"/>
                    <a:ext cx="2586" cy="54"/>
                    <a:chOff x="1519" y="2015"/>
                    <a:chExt cx="2586" cy="54"/>
                  </a:xfrm>
                </p:grpSpPr>
                <p:sp>
                  <p:nvSpPr>
                    <p:cNvPr id="54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19" y="2069"/>
                      <a:ext cx="258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5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46" y="2024"/>
                      <a:ext cx="0" cy="4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6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82" y="2015"/>
                      <a:ext cx="0" cy="4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7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218" y="2015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2463" y="2006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708" y="2015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962" y="2015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3206" y="2015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3434" y="2024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3679" y="2024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5" name="Line 23"/>
                <p:cNvSpPr>
                  <a:spLocks noChangeShapeType="1"/>
                </p:cNvSpPr>
                <p:nvPr/>
              </p:nvSpPr>
              <p:spPr bwMode="auto">
                <a:xfrm>
                  <a:off x="1519" y="1362"/>
                  <a:ext cx="0" cy="90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67"/>
              <p:cNvGrpSpPr/>
              <p:nvPr/>
            </p:nvGrpSpPr>
            <p:grpSpPr bwMode="auto">
              <a:xfrm>
                <a:off x="929" y="1797"/>
                <a:ext cx="227" cy="136"/>
                <a:chOff x="929" y="1797"/>
                <a:chExt cx="227" cy="136"/>
              </a:xfrm>
            </p:grpSpPr>
            <p:sp>
              <p:nvSpPr>
                <p:cNvPr id="41" name="Rectangle 47"/>
                <p:cNvSpPr>
                  <a:spLocks noChangeArrowheads="1"/>
                </p:cNvSpPr>
                <p:nvPr/>
              </p:nvSpPr>
              <p:spPr bwMode="auto">
                <a:xfrm>
                  <a:off x="930" y="1888"/>
                  <a:ext cx="226" cy="4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Rectangle 48"/>
                <p:cNvSpPr>
                  <a:spLocks noChangeArrowheads="1"/>
                </p:cNvSpPr>
                <p:nvPr/>
              </p:nvSpPr>
              <p:spPr bwMode="auto">
                <a:xfrm>
                  <a:off x="929" y="1841"/>
                  <a:ext cx="226" cy="4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Rectangle 49"/>
                <p:cNvSpPr>
                  <a:spLocks noChangeArrowheads="1"/>
                </p:cNvSpPr>
                <p:nvPr/>
              </p:nvSpPr>
              <p:spPr bwMode="auto">
                <a:xfrm>
                  <a:off x="930" y="1797"/>
                  <a:ext cx="226" cy="4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73"/>
              <p:cNvGrpSpPr/>
              <p:nvPr/>
            </p:nvGrpSpPr>
            <p:grpSpPr bwMode="auto">
              <a:xfrm>
                <a:off x="1165" y="1833"/>
                <a:ext cx="226" cy="90"/>
                <a:chOff x="1837" y="4020"/>
                <a:chExt cx="226" cy="90"/>
              </a:xfrm>
            </p:grpSpPr>
            <p:sp>
              <p:nvSpPr>
                <p:cNvPr id="39" name="Rectangle 50"/>
                <p:cNvSpPr>
                  <a:spLocks noChangeArrowheads="1"/>
                </p:cNvSpPr>
                <p:nvPr/>
              </p:nvSpPr>
              <p:spPr bwMode="auto">
                <a:xfrm>
                  <a:off x="1837" y="4020"/>
                  <a:ext cx="226" cy="45"/>
                </a:xfrm>
                <a:prstGeom prst="rect">
                  <a:avLst/>
                </a:prstGeom>
                <a:solidFill>
                  <a:srgbClr val="FFA52D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Rectangle 72"/>
                <p:cNvSpPr>
                  <a:spLocks noChangeArrowheads="1"/>
                </p:cNvSpPr>
                <p:nvPr/>
              </p:nvSpPr>
              <p:spPr bwMode="auto">
                <a:xfrm>
                  <a:off x="1837" y="4065"/>
                  <a:ext cx="226" cy="45"/>
                </a:xfrm>
                <a:prstGeom prst="rect">
                  <a:avLst/>
                </a:prstGeom>
                <a:solidFill>
                  <a:srgbClr val="FFA52D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77"/>
              <p:cNvGrpSpPr/>
              <p:nvPr/>
            </p:nvGrpSpPr>
            <p:grpSpPr bwMode="auto">
              <a:xfrm>
                <a:off x="2808" y="1833"/>
                <a:ext cx="226" cy="90"/>
                <a:chOff x="1837" y="4020"/>
                <a:chExt cx="226" cy="90"/>
              </a:xfrm>
            </p:grpSpPr>
            <p:sp>
              <p:nvSpPr>
                <p:cNvPr id="37" name="Rectangle 78"/>
                <p:cNvSpPr>
                  <a:spLocks noChangeArrowheads="1"/>
                </p:cNvSpPr>
                <p:nvPr/>
              </p:nvSpPr>
              <p:spPr bwMode="auto">
                <a:xfrm>
                  <a:off x="1837" y="4020"/>
                  <a:ext cx="226" cy="45"/>
                </a:xfrm>
                <a:prstGeom prst="rect">
                  <a:avLst/>
                </a:prstGeom>
                <a:solidFill>
                  <a:srgbClr val="FFA52D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Rectangle 79"/>
                <p:cNvSpPr>
                  <a:spLocks noChangeArrowheads="1"/>
                </p:cNvSpPr>
                <p:nvPr/>
              </p:nvSpPr>
              <p:spPr bwMode="auto">
                <a:xfrm>
                  <a:off x="1837" y="4065"/>
                  <a:ext cx="226" cy="45"/>
                </a:xfrm>
                <a:prstGeom prst="rect">
                  <a:avLst/>
                </a:prstGeom>
                <a:solidFill>
                  <a:srgbClr val="FFA52D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87"/>
              <p:cNvGrpSpPr/>
              <p:nvPr/>
            </p:nvGrpSpPr>
            <p:grpSpPr bwMode="auto">
              <a:xfrm>
                <a:off x="3035" y="1788"/>
                <a:ext cx="227" cy="136"/>
                <a:chOff x="929" y="1797"/>
                <a:chExt cx="227" cy="136"/>
              </a:xfrm>
            </p:grpSpPr>
            <p:sp>
              <p:nvSpPr>
                <p:cNvPr id="34" name="Rectangle 88"/>
                <p:cNvSpPr>
                  <a:spLocks noChangeArrowheads="1"/>
                </p:cNvSpPr>
                <p:nvPr/>
              </p:nvSpPr>
              <p:spPr bwMode="auto">
                <a:xfrm>
                  <a:off x="930" y="1888"/>
                  <a:ext cx="226" cy="4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Rectangle 89"/>
                <p:cNvSpPr>
                  <a:spLocks noChangeArrowheads="1"/>
                </p:cNvSpPr>
                <p:nvPr/>
              </p:nvSpPr>
              <p:spPr bwMode="auto">
                <a:xfrm>
                  <a:off x="929" y="1841"/>
                  <a:ext cx="226" cy="4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Rectangle 90"/>
                <p:cNvSpPr>
                  <a:spLocks noChangeArrowheads="1"/>
                </p:cNvSpPr>
                <p:nvPr/>
              </p:nvSpPr>
              <p:spPr bwMode="auto">
                <a:xfrm>
                  <a:off x="930" y="1797"/>
                  <a:ext cx="226" cy="4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" name="Rectangle 92"/>
              <p:cNvSpPr>
                <a:spLocks noChangeArrowheads="1"/>
              </p:cNvSpPr>
              <p:nvPr/>
            </p:nvSpPr>
            <p:spPr bwMode="auto">
              <a:xfrm>
                <a:off x="1873" y="1888"/>
                <a:ext cx="226" cy="45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7" name="Group 97"/>
              <p:cNvGrpSpPr/>
              <p:nvPr/>
            </p:nvGrpSpPr>
            <p:grpSpPr bwMode="auto">
              <a:xfrm>
                <a:off x="1401" y="1743"/>
                <a:ext cx="226" cy="181"/>
                <a:chOff x="748" y="3838"/>
                <a:chExt cx="226" cy="181"/>
              </a:xfrm>
            </p:grpSpPr>
            <p:sp>
              <p:nvSpPr>
                <p:cNvPr id="30" name="Rectangle 51"/>
                <p:cNvSpPr>
                  <a:spLocks noChangeArrowheads="1"/>
                </p:cNvSpPr>
                <p:nvPr/>
              </p:nvSpPr>
              <p:spPr bwMode="auto">
                <a:xfrm>
                  <a:off x="748" y="3884"/>
                  <a:ext cx="226" cy="45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Rectangle 93"/>
                <p:cNvSpPr>
                  <a:spLocks noChangeArrowheads="1"/>
                </p:cNvSpPr>
                <p:nvPr/>
              </p:nvSpPr>
              <p:spPr bwMode="auto">
                <a:xfrm>
                  <a:off x="748" y="3838"/>
                  <a:ext cx="226" cy="45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Rectangle 95"/>
                <p:cNvSpPr>
                  <a:spLocks noChangeArrowheads="1"/>
                </p:cNvSpPr>
                <p:nvPr/>
              </p:nvSpPr>
              <p:spPr bwMode="auto">
                <a:xfrm>
                  <a:off x="748" y="3929"/>
                  <a:ext cx="226" cy="45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Rectangle 96"/>
                <p:cNvSpPr>
                  <a:spLocks noChangeArrowheads="1"/>
                </p:cNvSpPr>
                <p:nvPr/>
              </p:nvSpPr>
              <p:spPr bwMode="auto">
                <a:xfrm>
                  <a:off x="748" y="3974"/>
                  <a:ext cx="226" cy="45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" name="Group 98"/>
              <p:cNvGrpSpPr/>
              <p:nvPr/>
            </p:nvGrpSpPr>
            <p:grpSpPr bwMode="auto">
              <a:xfrm>
                <a:off x="1636" y="1744"/>
                <a:ext cx="226" cy="181"/>
                <a:chOff x="748" y="3838"/>
                <a:chExt cx="226" cy="181"/>
              </a:xfrm>
            </p:grpSpPr>
            <p:sp>
              <p:nvSpPr>
                <p:cNvPr id="26" name="Rectangle 99"/>
                <p:cNvSpPr>
                  <a:spLocks noChangeArrowheads="1"/>
                </p:cNvSpPr>
                <p:nvPr/>
              </p:nvSpPr>
              <p:spPr bwMode="auto">
                <a:xfrm>
                  <a:off x="748" y="3884"/>
                  <a:ext cx="226" cy="45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Rectangle 100"/>
                <p:cNvSpPr>
                  <a:spLocks noChangeArrowheads="1"/>
                </p:cNvSpPr>
                <p:nvPr/>
              </p:nvSpPr>
              <p:spPr bwMode="auto">
                <a:xfrm>
                  <a:off x="748" y="3838"/>
                  <a:ext cx="226" cy="45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Rectangle 101"/>
                <p:cNvSpPr>
                  <a:spLocks noChangeArrowheads="1"/>
                </p:cNvSpPr>
                <p:nvPr/>
              </p:nvSpPr>
              <p:spPr bwMode="auto">
                <a:xfrm>
                  <a:off x="748" y="3929"/>
                  <a:ext cx="226" cy="45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Rectangle 102"/>
                <p:cNvSpPr>
                  <a:spLocks noChangeArrowheads="1"/>
                </p:cNvSpPr>
                <p:nvPr/>
              </p:nvSpPr>
              <p:spPr bwMode="auto">
                <a:xfrm>
                  <a:off x="748" y="3974"/>
                  <a:ext cx="226" cy="45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Group 103"/>
              <p:cNvGrpSpPr/>
              <p:nvPr/>
            </p:nvGrpSpPr>
            <p:grpSpPr bwMode="auto">
              <a:xfrm>
                <a:off x="2345" y="1743"/>
                <a:ext cx="226" cy="181"/>
                <a:chOff x="748" y="3838"/>
                <a:chExt cx="226" cy="181"/>
              </a:xfrm>
            </p:grpSpPr>
            <p:sp>
              <p:nvSpPr>
                <p:cNvPr id="22" name="Rectangle 104"/>
                <p:cNvSpPr>
                  <a:spLocks noChangeArrowheads="1"/>
                </p:cNvSpPr>
                <p:nvPr/>
              </p:nvSpPr>
              <p:spPr bwMode="auto">
                <a:xfrm>
                  <a:off x="748" y="3884"/>
                  <a:ext cx="226" cy="45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Rectangle 105"/>
                <p:cNvSpPr>
                  <a:spLocks noChangeArrowheads="1"/>
                </p:cNvSpPr>
                <p:nvPr/>
              </p:nvSpPr>
              <p:spPr bwMode="auto">
                <a:xfrm>
                  <a:off x="748" y="3838"/>
                  <a:ext cx="226" cy="45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Rectangle 106"/>
                <p:cNvSpPr>
                  <a:spLocks noChangeArrowheads="1"/>
                </p:cNvSpPr>
                <p:nvPr/>
              </p:nvSpPr>
              <p:spPr bwMode="auto">
                <a:xfrm>
                  <a:off x="748" y="3929"/>
                  <a:ext cx="226" cy="45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Rectangle 107"/>
                <p:cNvSpPr>
                  <a:spLocks noChangeArrowheads="1"/>
                </p:cNvSpPr>
                <p:nvPr/>
              </p:nvSpPr>
              <p:spPr bwMode="auto">
                <a:xfrm>
                  <a:off x="748" y="3974"/>
                  <a:ext cx="226" cy="45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0" name="Rectangle 118"/>
              <p:cNvSpPr>
                <a:spLocks noChangeArrowheads="1"/>
              </p:cNvSpPr>
              <p:nvPr/>
            </p:nvSpPr>
            <p:spPr bwMode="auto">
              <a:xfrm>
                <a:off x="2109" y="1888"/>
                <a:ext cx="226" cy="45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Rectangle 119"/>
              <p:cNvSpPr>
                <a:spLocks noChangeArrowheads="1"/>
              </p:cNvSpPr>
              <p:nvPr/>
            </p:nvSpPr>
            <p:spPr bwMode="auto">
              <a:xfrm>
                <a:off x="2580" y="1879"/>
                <a:ext cx="226" cy="45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Text Box 121"/>
            <p:cNvSpPr txBox="1">
              <a:spLocks noChangeArrowheads="1"/>
            </p:cNvSpPr>
            <p:nvPr/>
          </p:nvSpPr>
          <p:spPr bwMode="auto">
            <a:xfrm>
              <a:off x="911" y="1898"/>
              <a:ext cx="2767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</a:t>
              </a:r>
              <a:r>
                <a:rPr lang="en-US" altLang="zh-CN" sz="1400" b="1">
                  <a:latin typeface="黑体" panose="02010609060101010101" pitchFamily="49" charset="-122"/>
                  <a:ea typeface="黑体" panose="02010609060101010101" pitchFamily="49" charset="-122"/>
                </a:rPr>
                <a:t>0   1   2   3    4   5   6   7   8    9</a:t>
              </a:r>
              <a:endParaRPr lang="en-US" altLang="zh-CN" sz="14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7" name="Group 136"/>
          <p:cNvGrpSpPr/>
          <p:nvPr/>
        </p:nvGrpSpPr>
        <p:grpSpPr bwMode="auto">
          <a:xfrm>
            <a:off x="1000125" y="3500438"/>
            <a:ext cx="5372100" cy="2371725"/>
            <a:chOff x="1238" y="2024"/>
            <a:chExt cx="2767" cy="1102"/>
          </a:xfrm>
        </p:grpSpPr>
        <p:sp>
          <p:nvSpPr>
            <p:cNvPr id="58" name="Text Box 122"/>
            <p:cNvSpPr txBox="1">
              <a:spLocks noChangeArrowheads="1"/>
            </p:cNvSpPr>
            <p:nvPr/>
          </p:nvSpPr>
          <p:spPr bwMode="auto">
            <a:xfrm>
              <a:off x="1238" y="2895"/>
              <a:ext cx="2767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</a:t>
              </a:r>
              <a:r>
                <a:rPr lang="en-US" altLang="zh-CN" sz="1400" b="1">
                  <a:latin typeface="黑体" panose="02010609060101010101" pitchFamily="49" charset="-122"/>
                  <a:ea typeface="黑体" panose="02010609060101010101" pitchFamily="49" charset="-122"/>
                </a:rPr>
                <a:t>0   1   2   3    4   5   6   7    8    9</a:t>
              </a:r>
              <a:endParaRPr lang="en-US" altLang="zh-CN" sz="14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59" name="Group 135"/>
            <p:cNvGrpSpPr/>
            <p:nvPr/>
          </p:nvGrpSpPr>
          <p:grpSpPr bwMode="auto">
            <a:xfrm>
              <a:off x="1247" y="2024"/>
              <a:ext cx="2586" cy="907"/>
              <a:chOff x="975" y="2432"/>
              <a:chExt cx="2586" cy="907"/>
            </a:xfrm>
          </p:grpSpPr>
          <p:grpSp>
            <p:nvGrpSpPr>
              <p:cNvPr id="60" name="Group 53"/>
              <p:cNvGrpSpPr/>
              <p:nvPr/>
            </p:nvGrpSpPr>
            <p:grpSpPr bwMode="auto">
              <a:xfrm>
                <a:off x="975" y="2432"/>
                <a:ext cx="2586" cy="907"/>
                <a:chOff x="1519" y="1362"/>
                <a:chExt cx="2586" cy="907"/>
              </a:xfrm>
            </p:grpSpPr>
            <p:grpSp>
              <p:nvGrpSpPr>
                <p:cNvPr id="96" name="Group 54"/>
                <p:cNvGrpSpPr/>
                <p:nvPr/>
              </p:nvGrpSpPr>
              <p:grpSpPr bwMode="auto">
                <a:xfrm>
                  <a:off x="1519" y="2205"/>
                  <a:ext cx="2586" cy="63"/>
                  <a:chOff x="1519" y="2006"/>
                  <a:chExt cx="2586" cy="63"/>
                </a:xfrm>
              </p:grpSpPr>
              <p:grpSp>
                <p:nvGrpSpPr>
                  <p:cNvPr id="98" name="Group 55"/>
                  <p:cNvGrpSpPr/>
                  <p:nvPr/>
                </p:nvGrpSpPr>
                <p:grpSpPr bwMode="auto">
                  <a:xfrm>
                    <a:off x="1519" y="2015"/>
                    <a:ext cx="2586" cy="54"/>
                    <a:chOff x="1519" y="2015"/>
                    <a:chExt cx="2586" cy="54"/>
                  </a:xfrm>
                </p:grpSpPr>
                <p:sp>
                  <p:nvSpPr>
                    <p:cNvPr id="106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19" y="2069"/>
                      <a:ext cx="258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7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46" y="2024"/>
                      <a:ext cx="0" cy="4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8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82" y="2015"/>
                      <a:ext cx="0" cy="4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99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2218" y="2015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2463" y="2006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2708" y="2015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2962" y="2015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3206" y="2015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434" y="2024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679" y="2024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7" name="Line 66"/>
                <p:cNvSpPr>
                  <a:spLocks noChangeShapeType="1"/>
                </p:cNvSpPr>
                <p:nvPr/>
              </p:nvSpPr>
              <p:spPr bwMode="auto">
                <a:xfrm>
                  <a:off x="1519" y="1362"/>
                  <a:ext cx="0" cy="90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" name="Group 68"/>
              <p:cNvGrpSpPr/>
              <p:nvPr/>
            </p:nvGrpSpPr>
            <p:grpSpPr bwMode="auto">
              <a:xfrm>
                <a:off x="975" y="3203"/>
                <a:ext cx="227" cy="136"/>
                <a:chOff x="929" y="1797"/>
                <a:chExt cx="227" cy="136"/>
              </a:xfrm>
            </p:grpSpPr>
            <p:sp>
              <p:nvSpPr>
                <p:cNvPr id="93" name="Rectangle 69"/>
                <p:cNvSpPr>
                  <a:spLocks noChangeArrowheads="1"/>
                </p:cNvSpPr>
                <p:nvPr/>
              </p:nvSpPr>
              <p:spPr bwMode="auto">
                <a:xfrm>
                  <a:off x="930" y="1888"/>
                  <a:ext cx="226" cy="4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4" name="Rectangle 70"/>
                <p:cNvSpPr>
                  <a:spLocks noChangeArrowheads="1"/>
                </p:cNvSpPr>
                <p:nvPr/>
              </p:nvSpPr>
              <p:spPr bwMode="auto">
                <a:xfrm>
                  <a:off x="929" y="1841"/>
                  <a:ext cx="226" cy="4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5" name="Rectangle 71"/>
                <p:cNvSpPr>
                  <a:spLocks noChangeArrowheads="1"/>
                </p:cNvSpPr>
                <p:nvPr/>
              </p:nvSpPr>
              <p:spPr bwMode="auto">
                <a:xfrm>
                  <a:off x="930" y="1797"/>
                  <a:ext cx="226" cy="4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" name="Group 74"/>
              <p:cNvGrpSpPr/>
              <p:nvPr/>
            </p:nvGrpSpPr>
            <p:grpSpPr bwMode="auto">
              <a:xfrm>
                <a:off x="1447" y="3240"/>
                <a:ext cx="226" cy="90"/>
                <a:chOff x="1837" y="4020"/>
                <a:chExt cx="226" cy="90"/>
              </a:xfrm>
            </p:grpSpPr>
            <p:sp>
              <p:nvSpPr>
                <p:cNvPr id="91" name="Rectangle 75"/>
                <p:cNvSpPr>
                  <a:spLocks noChangeArrowheads="1"/>
                </p:cNvSpPr>
                <p:nvPr/>
              </p:nvSpPr>
              <p:spPr bwMode="auto">
                <a:xfrm>
                  <a:off x="1837" y="4020"/>
                  <a:ext cx="226" cy="45"/>
                </a:xfrm>
                <a:prstGeom prst="rect">
                  <a:avLst/>
                </a:prstGeom>
                <a:solidFill>
                  <a:srgbClr val="FFA52D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" name="Rectangle 76"/>
                <p:cNvSpPr>
                  <a:spLocks noChangeArrowheads="1"/>
                </p:cNvSpPr>
                <p:nvPr/>
              </p:nvSpPr>
              <p:spPr bwMode="auto">
                <a:xfrm>
                  <a:off x="1837" y="4065"/>
                  <a:ext cx="226" cy="45"/>
                </a:xfrm>
                <a:prstGeom prst="rect">
                  <a:avLst/>
                </a:prstGeom>
                <a:solidFill>
                  <a:srgbClr val="FFA52D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" name="Group 80"/>
              <p:cNvGrpSpPr/>
              <p:nvPr/>
            </p:nvGrpSpPr>
            <p:grpSpPr bwMode="auto">
              <a:xfrm>
                <a:off x="2907" y="3240"/>
                <a:ext cx="226" cy="90"/>
                <a:chOff x="1837" y="4020"/>
                <a:chExt cx="226" cy="90"/>
              </a:xfrm>
            </p:grpSpPr>
            <p:sp>
              <p:nvSpPr>
                <p:cNvPr id="89" name="Rectangle 81"/>
                <p:cNvSpPr>
                  <a:spLocks noChangeArrowheads="1"/>
                </p:cNvSpPr>
                <p:nvPr/>
              </p:nvSpPr>
              <p:spPr bwMode="auto">
                <a:xfrm>
                  <a:off x="1837" y="4020"/>
                  <a:ext cx="226" cy="45"/>
                </a:xfrm>
                <a:prstGeom prst="rect">
                  <a:avLst/>
                </a:prstGeom>
                <a:solidFill>
                  <a:srgbClr val="FFA52D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0" name="Rectangle 82"/>
                <p:cNvSpPr>
                  <a:spLocks noChangeArrowheads="1"/>
                </p:cNvSpPr>
                <p:nvPr/>
              </p:nvSpPr>
              <p:spPr bwMode="auto">
                <a:xfrm>
                  <a:off x="1837" y="4065"/>
                  <a:ext cx="226" cy="45"/>
                </a:xfrm>
                <a:prstGeom prst="rect">
                  <a:avLst/>
                </a:prstGeom>
                <a:solidFill>
                  <a:srgbClr val="FFA52D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4" name="Group 83"/>
              <p:cNvGrpSpPr/>
              <p:nvPr/>
            </p:nvGrpSpPr>
            <p:grpSpPr bwMode="auto">
              <a:xfrm>
                <a:off x="3143" y="3194"/>
                <a:ext cx="227" cy="136"/>
                <a:chOff x="929" y="1797"/>
                <a:chExt cx="227" cy="136"/>
              </a:xfrm>
            </p:grpSpPr>
            <p:sp>
              <p:nvSpPr>
                <p:cNvPr id="86" name="Rectangle 84"/>
                <p:cNvSpPr>
                  <a:spLocks noChangeArrowheads="1"/>
                </p:cNvSpPr>
                <p:nvPr/>
              </p:nvSpPr>
              <p:spPr bwMode="auto">
                <a:xfrm>
                  <a:off x="930" y="1888"/>
                  <a:ext cx="226" cy="4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7" name="Rectangle 85"/>
                <p:cNvSpPr>
                  <a:spLocks noChangeArrowheads="1"/>
                </p:cNvSpPr>
                <p:nvPr/>
              </p:nvSpPr>
              <p:spPr bwMode="auto">
                <a:xfrm>
                  <a:off x="929" y="1841"/>
                  <a:ext cx="226" cy="4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Rectangle 86"/>
                <p:cNvSpPr>
                  <a:spLocks noChangeArrowheads="1"/>
                </p:cNvSpPr>
                <p:nvPr/>
              </p:nvSpPr>
              <p:spPr bwMode="auto">
                <a:xfrm>
                  <a:off x="930" y="1797"/>
                  <a:ext cx="226" cy="4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" name="Group 108"/>
              <p:cNvGrpSpPr/>
              <p:nvPr/>
            </p:nvGrpSpPr>
            <p:grpSpPr bwMode="auto">
              <a:xfrm>
                <a:off x="1682" y="3149"/>
                <a:ext cx="226" cy="181"/>
                <a:chOff x="748" y="3838"/>
                <a:chExt cx="226" cy="181"/>
              </a:xfrm>
            </p:grpSpPr>
            <p:sp>
              <p:nvSpPr>
                <p:cNvPr id="82" name="Rectangle 109"/>
                <p:cNvSpPr>
                  <a:spLocks noChangeArrowheads="1"/>
                </p:cNvSpPr>
                <p:nvPr/>
              </p:nvSpPr>
              <p:spPr bwMode="auto">
                <a:xfrm>
                  <a:off x="748" y="3884"/>
                  <a:ext cx="226" cy="45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Rectangle 110"/>
                <p:cNvSpPr>
                  <a:spLocks noChangeArrowheads="1"/>
                </p:cNvSpPr>
                <p:nvPr/>
              </p:nvSpPr>
              <p:spPr bwMode="auto">
                <a:xfrm>
                  <a:off x="748" y="3838"/>
                  <a:ext cx="226" cy="45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Rectangle 111"/>
                <p:cNvSpPr>
                  <a:spLocks noChangeArrowheads="1"/>
                </p:cNvSpPr>
                <p:nvPr/>
              </p:nvSpPr>
              <p:spPr bwMode="auto">
                <a:xfrm>
                  <a:off x="748" y="3929"/>
                  <a:ext cx="226" cy="45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Rectangle 112"/>
                <p:cNvSpPr>
                  <a:spLocks noChangeArrowheads="1"/>
                </p:cNvSpPr>
                <p:nvPr/>
              </p:nvSpPr>
              <p:spPr bwMode="auto">
                <a:xfrm>
                  <a:off x="748" y="3974"/>
                  <a:ext cx="226" cy="45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" name="Group 126"/>
              <p:cNvGrpSpPr/>
              <p:nvPr/>
            </p:nvGrpSpPr>
            <p:grpSpPr bwMode="auto">
              <a:xfrm>
                <a:off x="2672" y="3103"/>
                <a:ext cx="226" cy="227"/>
                <a:chOff x="5148" y="2069"/>
                <a:chExt cx="226" cy="227"/>
              </a:xfrm>
            </p:grpSpPr>
            <p:grpSp>
              <p:nvGrpSpPr>
                <p:cNvPr id="76" name="Group 113"/>
                <p:cNvGrpSpPr/>
                <p:nvPr/>
              </p:nvGrpSpPr>
              <p:grpSpPr bwMode="auto">
                <a:xfrm>
                  <a:off x="5148" y="2115"/>
                  <a:ext cx="226" cy="181"/>
                  <a:chOff x="748" y="3838"/>
                  <a:chExt cx="226" cy="181"/>
                </a:xfrm>
              </p:grpSpPr>
              <p:sp>
                <p:nvSpPr>
                  <p:cNvPr id="78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748" y="3884"/>
                    <a:ext cx="226" cy="45"/>
                  </a:xfrm>
                  <a:prstGeom prst="rect">
                    <a:avLst/>
                  </a:prstGeom>
                  <a:solidFill>
                    <a:srgbClr val="E04260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748" y="3838"/>
                    <a:ext cx="226" cy="45"/>
                  </a:xfrm>
                  <a:prstGeom prst="rect">
                    <a:avLst/>
                  </a:prstGeom>
                  <a:solidFill>
                    <a:srgbClr val="E04260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748" y="3929"/>
                    <a:ext cx="226" cy="45"/>
                  </a:xfrm>
                  <a:prstGeom prst="rect">
                    <a:avLst/>
                  </a:prstGeom>
                  <a:solidFill>
                    <a:srgbClr val="E04260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748" y="3974"/>
                    <a:ext cx="226" cy="45"/>
                  </a:xfrm>
                  <a:prstGeom prst="rect">
                    <a:avLst/>
                  </a:prstGeom>
                  <a:solidFill>
                    <a:srgbClr val="E04260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7" name="Rectangle 125"/>
                <p:cNvSpPr>
                  <a:spLocks noChangeArrowheads="1"/>
                </p:cNvSpPr>
                <p:nvPr/>
              </p:nvSpPr>
              <p:spPr bwMode="auto">
                <a:xfrm>
                  <a:off x="5148" y="2069"/>
                  <a:ext cx="226" cy="45"/>
                </a:xfrm>
                <a:prstGeom prst="rect">
                  <a:avLst/>
                </a:prstGeom>
                <a:solidFill>
                  <a:srgbClr val="E04260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" name="Group 134"/>
              <p:cNvGrpSpPr/>
              <p:nvPr/>
            </p:nvGrpSpPr>
            <p:grpSpPr bwMode="auto">
              <a:xfrm>
                <a:off x="2163" y="3058"/>
                <a:ext cx="249" cy="272"/>
                <a:chOff x="4785" y="2750"/>
                <a:chExt cx="226" cy="272"/>
              </a:xfrm>
            </p:grpSpPr>
            <p:sp>
              <p:nvSpPr>
                <p:cNvPr id="68" name="Rectangle 91"/>
                <p:cNvSpPr>
                  <a:spLocks noChangeArrowheads="1"/>
                </p:cNvSpPr>
                <p:nvPr/>
              </p:nvSpPr>
              <p:spPr bwMode="auto">
                <a:xfrm>
                  <a:off x="4785" y="2750"/>
                  <a:ext cx="226" cy="45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9" name="Group 127"/>
                <p:cNvGrpSpPr/>
                <p:nvPr/>
              </p:nvGrpSpPr>
              <p:grpSpPr bwMode="auto">
                <a:xfrm>
                  <a:off x="4785" y="2795"/>
                  <a:ext cx="226" cy="227"/>
                  <a:chOff x="5148" y="2069"/>
                  <a:chExt cx="226" cy="227"/>
                </a:xfrm>
              </p:grpSpPr>
              <p:grpSp>
                <p:nvGrpSpPr>
                  <p:cNvPr id="70" name="Group 128"/>
                  <p:cNvGrpSpPr/>
                  <p:nvPr/>
                </p:nvGrpSpPr>
                <p:grpSpPr bwMode="auto">
                  <a:xfrm>
                    <a:off x="5148" y="2115"/>
                    <a:ext cx="226" cy="181"/>
                    <a:chOff x="748" y="3838"/>
                    <a:chExt cx="226" cy="181"/>
                  </a:xfrm>
                </p:grpSpPr>
                <p:sp>
                  <p:nvSpPr>
                    <p:cNvPr id="72" name="Rectangle 1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8" y="3884"/>
                      <a:ext cx="226" cy="45"/>
                    </a:xfrm>
                    <a:prstGeom prst="rect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3" name="Rectangle 1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8" y="3838"/>
                      <a:ext cx="226" cy="45"/>
                    </a:xfrm>
                    <a:prstGeom prst="rect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4" name="Rectangle 1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8" y="3929"/>
                      <a:ext cx="226" cy="45"/>
                    </a:xfrm>
                    <a:prstGeom prst="rect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5" name="Rectangle 1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8" y="3974"/>
                      <a:ext cx="226" cy="45"/>
                    </a:xfrm>
                    <a:prstGeom prst="rect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71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5148" y="2069"/>
                    <a:ext cx="226" cy="45"/>
                  </a:xfrm>
                  <a:prstGeom prst="rect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109" name="Text Box 137"/>
          <p:cNvSpPr txBox="1">
            <a:spLocks noChangeArrowheads="1"/>
          </p:cNvSpPr>
          <p:nvPr/>
        </p:nvSpPr>
        <p:spPr bwMode="auto">
          <a:xfrm>
            <a:off x="5994097" y="2708275"/>
            <a:ext cx="2465691" cy="369332"/>
          </a:xfrm>
          <a:prstGeom prst="rect">
            <a:avLst/>
          </a:prstGeom>
          <a:solidFill>
            <a:srgbClr val="01929D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的灰度直方图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0" name="Text Box 138"/>
          <p:cNvSpPr txBox="1">
            <a:spLocks noChangeArrowheads="1"/>
          </p:cNvSpPr>
          <p:nvPr/>
        </p:nvSpPr>
        <p:spPr bwMode="auto">
          <a:xfrm>
            <a:off x="6067122" y="4652963"/>
            <a:ext cx="2465691" cy="36933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的灰度直方图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461364" y="1657349"/>
            <a:ext cx="4196862" cy="4546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3776" y="1657349"/>
            <a:ext cx="3439096" cy="454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422446" y="588669"/>
            <a:ext cx="48013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直方图均衡化方法图例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33016" y="1289853"/>
            <a:ext cx="6956746" cy="438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247966" y="5740375"/>
            <a:ext cx="8493369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灰度变换的目的是为了改善画质，使图像的显示效果更加清晰。</a:t>
            </a:r>
            <a:endParaRPr lang="en-US" altLang="zh-CN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2446" y="588669"/>
            <a:ext cx="341632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总结：方法比较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82805" y="1437539"/>
            <a:ext cx="3641848" cy="4814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868616" y="1644162"/>
            <a:ext cx="5486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对比度展宽、动态范围调整、直方图均衡化的试用性？</a:t>
            </a:r>
            <a:endParaRPr lang="zh-CN" altLang="en-US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6538" y="3112477"/>
            <a:ext cx="49852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对比度展宽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动态范围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调整均需要提前获知感兴趣的灰度范围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a,b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；在现实生活中，这个范围因为图像的复杂性较难获取。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直方图均衡化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不需要提前的假设，因此在应用中被广泛应用消除光照不均匀等现象。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2446" y="588669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典型试题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986" name="Picture 2" descr="https://upload.wikimedia.org/wikipedia/commons/0/08/Unequalized_Hawkes_Bay_NZ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362200" y="1409753"/>
            <a:ext cx="4064634" cy="271107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34340" y="4290060"/>
            <a:ext cx="81381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对于该类</a:t>
            </a:r>
            <a:r>
              <a:rPr lang="zh-CN" altLang="en-US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光照过强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灰度级分布不均匀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的自然场景图像，下列哪些算法能够在</a:t>
            </a:r>
            <a:r>
              <a:rPr lang="zh-CN" altLang="en-US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不预设参数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的前提下被用于图像增强？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二值化算法 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对比度展宽 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C.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直方图均衡化 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D.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以上均可</a:t>
            </a:r>
            <a:endParaRPr lang="zh-CN" altLang="en-US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2446" y="588669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典型试题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986" name="Picture 2" descr="https://upload.wikimedia.org/wikipedia/commons/0/08/Unequalized_Hawkes_Bay_NZ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96144" y="1336929"/>
            <a:ext cx="4064634" cy="271107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34340" y="4290060"/>
            <a:ext cx="81381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对于该类</a:t>
            </a:r>
            <a:r>
              <a:rPr lang="zh-CN" altLang="en-US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光照过强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灰度级分布不均匀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的自然场景图像，下列哪些算法能够在</a:t>
            </a:r>
            <a:r>
              <a:rPr lang="zh-CN" altLang="en-US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不预设参数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的前提下被用于图像增强？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二值化算法 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对比度展宽 </a:t>
            </a:r>
            <a:r>
              <a:rPr lang="en-US" altLang="zh-CN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C.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直方图均衡化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D.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以上均可</a:t>
            </a:r>
            <a:endParaRPr lang="zh-CN" altLang="en-US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8130" name="Picture 2" descr="https://upload.wikimedia.org/wikipedia/commons/b/bd/Equalized_Hawkes_Bay_N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1777" y="1326865"/>
            <a:ext cx="4063960" cy="27106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7793" y="3467224"/>
            <a:ext cx="45172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Any Questions</a:t>
            </a:r>
            <a:r>
              <a:rPr lang="zh-CN" alt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en-US" altLang="zh-CN" sz="3600" b="1" dirty="0" smtClean="0">
              <a:solidFill>
                <a:srgbClr val="00B0F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sz="3600" b="1" dirty="0">
              <a:solidFill>
                <a:srgbClr val="00B0F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93856" y="1941329"/>
            <a:ext cx="7272338" cy="2685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本章中主要介绍灰度变换方法包括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对比度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展宽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32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幂律变换</a:t>
            </a:r>
            <a:endParaRPr lang="en-US" altLang="zh-CN" sz="32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动态范围调整</a:t>
            </a:r>
            <a:endParaRPr lang="en-US" altLang="zh-CN" sz="32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32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直方图均衡化处理</a:t>
            </a:r>
            <a:endParaRPr lang="zh-CN" altLang="en-US" sz="32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4929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对比度展宽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2357" y="1849804"/>
            <a:ext cx="8586667" cy="40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32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对比度展宽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的目的是，将人所关心的部分强</a:t>
            </a:r>
            <a:endParaRPr lang="en-US" altLang="zh-CN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调出来。</a:t>
            </a:r>
            <a:endParaRPr lang="zh-CN" altLang="en-US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32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原理：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进行像素</a:t>
            </a:r>
            <a:r>
              <a:rPr lang="zh-CN" altLang="en-US" sz="32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点对点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的，灰度级的映射。</a:t>
            </a:r>
            <a:endParaRPr lang="zh-CN" altLang="en-US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32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效果：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新、旧图的灰度级分别为</a:t>
            </a:r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，要求</a:t>
            </a:r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endParaRPr lang="en-US" altLang="zh-CN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均在</a:t>
            </a:r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[0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255]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间变化，但是</a:t>
            </a:r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的表现效果</a:t>
            </a:r>
            <a:endParaRPr lang="en-US" altLang="zh-CN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要优于</a:t>
            </a:r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         </a:t>
            </a:r>
            <a:endParaRPr lang="zh-CN" altLang="en-US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499" y="5524896"/>
            <a:ext cx="81680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70C0"/>
                </a:solidFill>
                <a:latin typeface="+mn-ea"/>
              </a:rPr>
              <a:t>图像的计算机存储形式为矩阵，像素的点对点映射对应哪种矩阵操作？</a:t>
            </a:r>
            <a:endParaRPr lang="zh-CN" altLang="en-US" sz="2800" b="1" dirty="0">
              <a:solidFill>
                <a:srgbClr val="0070C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43396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对比度展宽效果示例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4" descr="td0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77" y="2191483"/>
            <a:ext cx="3886200" cy="291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td01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715" y="2182689"/>
            <a:ext cx="3921369" cy="29410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57246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对比度展宽方法的数学表示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350836" y="1816771"/>
            <a:ext cx="82480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按照下面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的示例公式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进行点对点灰度的映射：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66596" name="Object 4"/>
          <p:cNvGraphicFramePr>
            <a:graphicFrameLocks noChangeAspect="1"/>
          </p:cNvGraphicFramePr>
          <p:nvPr/>
        </p:nvGraphicFramePr>
        <p:xfrm>
          <a:off x="1248996" y="2918192"/>
          <a:ext cx="3679825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42367200" imgH="17068800" progId="">
                  <p:embed/>
                </p:oleObj>
              </mc:Choice>
              <mc:Fallback>
                <p:oleObj name="Equation" r:id="rId1" imgW="42367200" imgH="17068800" progId="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48996" y="2918192"/>
                        <a:ext cx="3679825" cy="1482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597" name="Object 5"/>
          <p:cNvGraphicFramePr>
            <a:graphicFrameLocks noChangeAspect="1"/>
          </p:cNvGraphicFramePr>
          <p:nvPr/>
        </p:nvGraphicFramePr>
        <p:xfrm>
          <a:off x="5281246" y="3062654"/>
          <a:ext cx="200501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24993600" imgH="16154400" progId="">
                  <p:embed/>
                </p:oleObj>
              </mc:Choice>
              <mc:Fallback>
                <p:oleObj name="Equation" r:id="rId3" imgW="24993600" imgH="16154400" progId="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81246" y="3062654"/>
                        <a:ext cx="2005013" cy="1295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23" name="Object 31"/>
          <p:cNvGraphicFramePr>
            <a:graphicFrameLocks noChangeAspect="1"/>
          </p:cNvGraphicFramePr>
          <p:nvPr/>
        </p:nvGraphicFramePr>
        <p:xfrm>
          <a:off x="2545984" y="4646979"/>
          <a:ext cx="33020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5" imgW="41148000" imgH="5486400" progId="">
                  <p:embed/>
                </p:oleObj>
              </mc:Choice>
              <mc:Fallback>
                <p:oleObj name="Equation" r:id="rId5" imgW="41148000" imgH="5486400" progId="">
                  <p:embed/>
                  <p:pic>
                    <p:nvPicPr>
                      <p:cNvPr id="0" name="Object 3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45984" y="4646979"/>
                        <a:ext cx="3302000" cy="4397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71499" y="5524896"/>
            <a:ext cx="8168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70C0"/>
                </a:solidFill>
                <a:latin typeface="+mn-ea"/>
              </a:rPr>
              <a:t>该公式可扩展，有哪些扩展途径？</a:t>
            </a:r>
            <a:endParaRPr lang="zh-CN" altLang="en-US" sz="2800" b="1" dirty="0">
              <a:solidFill>
                <a:srgbClr val="0070C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57246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对比度展宽方法的数学表示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322261" y="1635796"/>
            <a:ext cx="82480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新图与旧图的灰度关系如下图所示：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0" name="Group 39"/>
          <p:cNvGrpSpPr/>
          <p:nvPr/>
        </p:nvGrpSpPr>
        <p:grpSpPr bwMode="auto">
          <a:xfrm>
            <a:off x="2238375" y="2514600"/>
            <a:ext cx="5072063" cy="3567113"/>
            <a:chOff x="1446" y="1626"/>
            <a:chExt cx="3195" cy="2247"/>
          </a:xfrm>
        </p:grpSpPr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3309" y="3661"/>
              <a:ext cx="476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255</a:t>
              </a:r>
              <a:endParaRPr kumimoji="1"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2448" y="3652"/>
              <a:ext cx="183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kumimoji="1"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2726" y="3657"/>
              <a:ext cx="183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kumimoji="1"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V="1">
              <a:off x="1749" y="1874"/>
              <a:ext cx="0" cy="17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1749" y="3359"/>
              <a:ext cx="79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2543" y="3359"/>
              <a:ext cx="0" cy="31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1749" y="2059"/>
              <a:ext cx="1709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3458" y="2059"/>
              <a:ext cx="0" cy="161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749" y="2369"/>
              <a:ext cx="103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2789" y="2387"/>
              <a:ext cx="0" cy="13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1749" y="3359"/>
              <a:ext cx="794" cy="31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V="1">
              <a:off x="2543" y="2369"/>
              <a:ext cx="244" cy="99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2787" y="2059"/>
              <a:ext cx="671" cy="31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4336" y="3484"/>
              <a:ext cx="30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endPara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1482" y="1626"/>
              <a:ext cx="24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g</a:t>
              </a:r>
              <a:endPara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1446" y="1956"/>
              <a:ext cx="648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255</a:t>
              </a:r>
              <a:endParaRPr kumimoji="1"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3702" y="2926"/>
              <a:ext cx="489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zh-CN" sz="1400"/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1505" y="3236"/>
              <a:ext cx="305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g</a:t>
              </a:r>
              <a:r>
                <a:rPr kumimoji="1" lang="en-US" altLang="zh-CN" sz="1600" b="1" baseline="-2500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kumimoji="1"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1505" y="2245"/>
              <a:ext cx="305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g</a:t>
              </a:r>
              <a:r>
                <a:rPr kumimoji="1" lang="en-US" altLang="zh-CN" sz="1600" b="1" baseline="-25000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kumimoji="1" lang="en-US" altLang="zh-CN" sz="16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1871" y="3359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ea typeface="黑体" panose="02010609060101010101" pitchFamily="49" charset="-122"/>
                  <a:cs typeface="Times New Roman" panose="02020603050405020304" pitchFamily="18" charset="0"/>
                </a:rPr>
                <a:t>α</a:t>
              </a:r>
              <a:endParaRPr kumimoji="1" lang="en-US" altLang="zh-CN" sz="1600" b="1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2848" y="2042"/>
              <a:ext cx="245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ea typeface="黑体" panose="02010609060101010101" pitchFamily="49" charset="-122"/>
                  <a:cs typeface="Times New Roman" panose="02020603050405020304" pitchFamily="18" charset="0"/>
                </a:rPr>
                <a:t>γ</a:t>
              </a:r>
              <a:endParaRPr kumimoji="1" lang="en-US" altLang="zh-CN" sz="1600" b="1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2446" y="2749"/>
              <a:ext cx="245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ea typeface="黑体" panose="02010609060101010101" pitchFamily="49" charset="-122"/>
                  <a:cs typeface="Times New Roman" panose="02020603050405020304" pitchFamily="18" charset="0"/>
                </a:rPr>
                <a:t>β</a:t>
              </a:r>
              <a:endParaRPr kumimoji="1" lang="en-US" altLang="zh-CN" sz="1600" b="1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>
              <a:off x="1737" y="3666"/>
              <a:ext cx="2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2528</Words>
  <Application>WPS 演示</Application>
  <PresentationFormat>全屏显示(4:3)</PresentationFormat>
  <Paragraphs>1143</Paragraphs>
  <Slides>43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43</vt:i4>
      </vt:variant>
    </vt:vector>
  </HeadingPairs>
  <TitlesOfParts>
    <vt:vector size="55" baseType="lpstr">
      <vt:lpstr>Arial</vt:lpstr>
      <vt:lpstr>宋体</vt:lpstr>
      <vt:lpstr>Wingdings</vt:lpstr>
      <vt:lpstr>楷体</vt:lpstr>
      <vt:lpstr>微软雅黑</vt:lpstr>
      <vt:lpstr>Times New Roman</vt:lpstr>
      <vt:lpstr>黑体</vt:lpstr>
      <vt:lpstr>等线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Yirui Wu</dc:creator>
  <cp:lastModifiedBy>Ruiiiii</cp:lastModifiedBy>
  <cp:revision>118</cp:revision>
  <dcterms:created xsi:type="dcterms:W3CDTF">2017-03-05T02:04:00Z</dcterms:created>
  <dcterms:modified xsi:type="dcterms:W3CDTF">2021-05-13T12:49:19Z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8DE2326E0171449CACFB879BE6C017D6</vt:lpwstr>
  </property>
  <property fmtid="{D5CDD505-2E9C-101B-9397-08002B2CF9AE}" pid="3" name="KSOProductBuildVer">
    <vt:lpwstr>2052-11.1.0.10495</vt:lpwstr>
  </property>
</Properties>
</file>