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15" r:id="rId3"/>
    <p:sldId id="316" r:id="rId4"/>
    <p:sldId id="282" r:id="rId5"/>
    <p:sldId id="283" r:id="rId6"/>
    <p:sldId id="284" r:id="rId7"/>
    <p:sldId id="319" r:id="rId8"/>
    <p:sldId id="317" r:id="rId9"/>
    <p:sldId id="318" r:id="rId10"/>
    <p:sldId id="320" r:id="rId11"/>
    <p:sldId id="321" r:id="rId12"/>
    <p:sldId id="322" r:id="rId13"/>
    <p:sldId id="359" r:id="rId14"/>
    <p:sldId id="323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9" r:id="rId24"/>
    <p:sldId id="334" r:id="rId25"/>
    <p:sldId id="335" r:id="rId26"/>
    <p:sldId id="338" r:id="rId27"/>
    <p:sldId id="336" r:id="rId28"/>
    <p:sldId id="340" r:id="rId29"/>
    <p:sldId id="337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56" r:id="rId38"/>
    <p:sldId id="357" r:id="rId39"/>
    <p:sldId id="348" r:id="rId40"/>
    <p:sldId id="353" r:id="rId41"/>
    <p:sldId id="354" r:id="rId42"/>
    <p:sldId id="355" r:id="rId43"/>
    <p:sldId id="358" r:id="rId44"/>
    <p:sldId id="31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8689" autoAdjust="0"/>
  </p:normalViewPr>
  <p:slideViewPr>
    <p:cSldViewPr snapToGrid="0">
      <p:cViewPr varScale="1">
        <p:scale>
          <a:sx n="86" d="100"/>
          <a:sy n="8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52B85-53B6-4223-89C4-22032DAA11A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6CA38-1EED-4F2F-B19D-FA64C0B47EC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EFA93-9174-4907-A931-18874BA7FBA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CCFB4-6A50-4EAF-B215-7F4C3DACEE2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DF165-C775-460C-88B3-A5669A4F43F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C0BE9-9B0C-4B95-9ACC-5295623CC42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B9161-F514-447F-8D0C-B7E3B4D346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0957C-B6E4-4427-87EF-81233049B5C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E8A61-8103-4B9F-8B57-9B1DEC63D00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E5586-4338-483B-B5CD-FE913EB8794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47365-D6C6-4DE7-920D-0F8A1A2F8EF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BF5D0-D30F-40F8-93BA-9CA25A47E76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40359-E338-427D-B520-AF30FD184C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B5FDD-8182-42B6-BF00-73EB5336B1B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第四章  图像的噪声抑制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51743" y="323769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边界保持类滤波器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901" y="4368377"/>
            <a:ext cx="389290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6176" y="1994665"/>
            <a:ext cx="78997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噪声抑制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：设计噪声抑制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滤波器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，在尽可能保持原图信息的基础上，抑制噪声。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6"/>
          <p:cNvGrpSpPr>
            <a:grpSpLocks/>
          </p:cNvGrpSpPr>
          <p:nvPr/>
        </p:nvGrpSpPr>
        <p:grpSpPr bwMode="auto">
          <a:xfrm>
            <a:off x="1619250" y="4602203"/>
            <a:ext cx="1728788" cy="1079500"/>
            <a:chOff x="385" y="2659"/>
            <a:chExt cx="1089" cy="680"/>
          </a:xfrm>
        </p:grpSpPr>
        <p:sp>
          <p:nvSpPr>
            <p:cNvPr id="130492" name="Rectangle 444"/>
            <p:cNvSpPr>
              <a:spLocks noChangeArrowheads="1"/>
            </p:cNvSpPr>
            <p:nvPr/>
          </p:nvSpPr>
          <p:spPr bwMode="auto">
            <a:xfrm>
              <a:off x="385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3" name="Rectangle 445"/>
            <p:cNvSpPr>
              <a:spLocks noChangeArrowheads="1"/>
            </p:cNvSpPr>
            <p:nvPr/>
          </p:nvSpPr>
          <p:spPr bwMode="auto">
            <a:xfrm>
              <a:off x="521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4" name="Rectangle 446"/>
            <p:cNvSpPr>
              <a:spLocks noChangeArrowheads="1"/>
            </p:cNvSpPr>
            <p:nvPr/>
          </p:nvSpPr>
          <p:spPr bwMode="auto">
            <a:xfrm>
              <a:off x="657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5" name="Rectangle 447"/>
            <p:cNvSpPr>
              <a:spLocks noChangeArrowheads="1"/>
            </p:cNvSpPr>
            <p:nvPr/>
          </p:nvSpPr>
          <p:spPr bwMode="auto">
            <a:xfrm>
              <a:off x="385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6" name="Rectangle 448"/>
            <p:cNvSpPr>
              <a:spLocks noChangeArrowheads="1"/>
            </p:cNvSpPr>
            <p:nvPr/>
          </p:nvSpPr>
          <p:spPr bwMode="auto">
            <a:xfrm>
              <a:off x="521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7" name="Rectangle 449"/>
            <p:cNvSpPr>
              <a:spLocks noChangeArrowheads="1"/>
            </p:cNvSpPr>
            <p:nvPr/>
          </p:nvSpPr>
          <p:spPr bwMode="auto">
            <a:xfrm>
              <a:off x="657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8" name="Rectangle 450"/>
            <p:cNvSpPr>
              <a:spLocks noChangeArrowheads="1"/>
            </p:cNvSpPr>
            <p:nvPr/>
          </p:nvSpPr>
          <p:spPr bwMode="auto">
            <a:xfrm>
              <a:off x="793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499" name="Rectangle 451"/>
            <p:cNvSpPr>
              <a:spLocks noChangeArrowheads="1"/>
            </p:cNvSpPr>
            <p:nvPr/>
          </p:nvSpPr>
          <p:spPr bwMode="auto">
            <a:xfrm>
              <a:off x="793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0" name="Rectangle 452"/>
            <p:cNvSpPr>
              <a:spLocks noChangeArrowheads="1"/>
            </p:cNvSpPr>
            <p:nvPr/>
          </p:nvSpPr>
          <p:spPr bwMode="auto">
            <a:xfrm>
              <a:off x="930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1" name="Rectangle 453"/>
            <p:cNvSpPr>
              <a:spLocks noChangeArrowheads="1"/>
            </p:cNvSpPr>
            <p:nvPr/>
          </p:nvSpPr>
          <p:spPr bwMode="auto">
            <a:xfrm>
              <a:off x="930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2" name="Rectangle 454"/>
            <p:cNvSpPr>
              <a:spLocks noChangeArrowheads="1"/>
            </p:cNvSpPr>
            <p:nvPr/>
          </p:nvSpPr>
          <p:spPr bwMode="auto">
            <a:xfrm>
              <a:off x="385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3" name="Rectangle 455"/>
            <p:cNvSpPr>
              <a:spLocks noChangeArrowheads="1"/>
            </p:cNvSpPr>
            <p:nvPr/>
          </p:nvSpPr>
          <p:spPr bwMode="auto">
            <a:xfrm>
              <a:off x="1066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4" name="Rectangle 456"/>
            <p:cNvSpPr>
              <a:spLocks noChangeArrowheads="1"/>
            </p:cNvSpPr>
            <p:nvPr/>
          </p:nvSpPr>
          <p:spPr bwMode="auto">
            <a:xfrm>
              <a:off x="1202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5" name="Rectangle 457"/>
            <p:cNvSpPr>
              <a:spLocks noChangeArrowheads="1"/>
            </p:cNvSpPr>
            <p:nvPr/>
          </p:nvSpPr>
          <p:spPr bwMode="auto">
            <a:xfrm>
              <a:off x="1338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6" name="Rectangle 458"/>
            <p:cNvSpPr>
              <a:spLocks noChangeArrowheads="1"/>
            </p:cNvSpPr>
            <p:nvPr/>
          </p:nvSpPr>
          <p:spPr bwMode="auto">
            <a:xfrm>
              <a:off x="521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7" name="Rectangle 459"/>
            <p:cNvSpPr>
              <a:spLocks noChangeArrowheads="1"/>
            </p:cNvSpPr>
            <p:nvPr/>
          </p:nvSpPr>
          <p:spPr bwMode="auto">
            <a:xfrm>
              <a:off x="657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8" name="Rectangle 460"/>
            <p:cNvSpPr>
              <a:spLocks noChangeArrowheads="1"/>
            </p:cNvSpPr>
            <p:nvPr/>
          </p:nvSpPr>
          <p:spPr bwMode="auto">
            <a:xfrm>
              <a:off x="793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09" name="Rectangle 461"/>
            <p:cNvSpPr>
              <a:spLocks noChangeArrowheads="1"/>
            </p:cNvSpPr>
            <p:nvPr/>
          </p:nvSpPr>
          <p:spPr bwMode="auto">
            <a:xfrm>
              <a:off x="930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0" name="Rectangle 462"/>
            <p:cNvSpPr>
              <a:spLocks noChangeArrowheads="1"/>
            </p:cNvSpPr>
            <p:nvPr/>
          </p:nvSpPr>
          <p:spPr bwMode="auto">
            <a:xfrm>
              <a:off x="1066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1" name="Rectangle 463"/>
            <p:cNvSpPr>
              <a:spLocks noChangeArrowheads="1"/>
            </p:cNvSpPr>
            <p:nvPr/>
          </p:nvSpPr>
          <p:spPr bwMode="auto">
            <a:xfrm>
              <a:off x="1338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2" name="Rectangle 464"/>
            <p:cNvSpPr>
              <a:spLocks noChangeArrowheads="1"/>
            </p:cNvSpPr>
            <p:nvPr/>
          </p:nvSpPr>
          <p:spPr bwMode="auto">
            <a:xfrm>
              <a:off x="1202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3" name="Rectangle 465"/>
            <p:cNvSpPr>
              <a:spLocks noChangeArrowheads="1"/>
            </p:cNvSpPr>
            <p:nvPr/>
          </p:nvSpPr>
          <p:spPr bwMode="auto">
            <a:xfrm>
              <a:off x="1066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4" name="Rectangle 466"/>
            <p:cNvSpPr>
              <a:spLocks noChangeArrowheads="1"/>
            </p:cNvSpPr>
            <p:nvPr/>
          </p:nvSpPr>
          <p:spPr bwMode="auto">
            <a:xfrm>
              <a:off x="521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5" name="Rectangle 467"/>
            <p:cNvSpPr>
              <a:spLocks noChangeArrowheads="1"/>
            </p:cNvSpPr>
            <p:nvPr/>
          </p:nvSpPr>
          <p:spPr bwMode="auto">
            <a:xfrm>
              <a:off x="657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6" name="Rectangle 468"/>
            <p:cNvSpPr>
              <a:spLocks noChangeArrowheads="1"/>
            </p:cNvSpPr>
            <p:nvPr/>
          </p:nvSpPr>
          <p:spPr bwMode="auto">
            <a:xfrm>
              <a:off x="1066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7" name="Rectangle 469"/>
            <p:cNvSpPr>
              <a:spLocks noChangeArrowheads="1"/>
            </p:cNvSpPr>
            <p:nvPr/>
          </p:nvSpPr>
          <p:spPr bwMode="auto">
            <a:xfrm>
              <a:off x="385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8" name="Rectangle 470"/>
            <p:cNvSpPr>
              <a:spLocks noChangeArrowheads="1"/>
            </p:cNvSpPr>
            <p:nvPr/>
          </p:nvSpPr>
          <p:spPr bwMode="auto">
            <a:xfrm>
              <a:off x="521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19" name="Rectangle 471"/>
            <p:cNvSpPr>
              <a:spLocks noChangeArrowheads="1"/>
            </p:cNvSpPr>
            <p:nvPr/>
          </p:nvSpPr>
          <p:spPr bwMode="auto">
            <a:xfrm>
              <a:off x="385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0" name="Rectangle 472"/>
            <p:cNvSpPr>
              <a:spLocks noChangeArrowheads="1"/>
            </p:cNvSpPr>
            <p:nvPr/>
          </p:nvSpPr>
          <p:spPr bwMode="auto">
            <a:xfrm>
              <a:off x="1338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1" name="Rectangle 473"/>
            <p:cNvSpPr>
              <a:spLocks noChangeArrowheads="1"/>
            </p:cNvSpPr>
            <p:nvPr/>
          </p:nvSpPr>
          <p:spPr bwMode="auto">
            <a:xfrm>
              <a:off x="1202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2" name="Rectangle 474"/>
            <p:cNvSpPr>
              <a:spLocks noChangeArrowheads="1"/>
            </p:cNvSpPr>
            <p:nvPr/>
          </p:nvSpPr>
          <p:spPr bwMode="auto">
            <a:xfrm>
              <a:off x="930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3" name="Rectangle 475"/>
            <p:cNvSpPr>
              <a:spLocks noChangeArrowheads="1"/>
            </p:cNvSpPr>
            <p:nvPr/>
          </p:nvSpPr>
          <p:spPr bwMode="auto">
            <a:xfrm>
              <a:off x="1338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4" name="Rectangle 476"/>
            <p:cNvSpPr>
              <a:spLocks noChangeArrowheads="1"/>
            </p:cNvSpPr>
            <p:nvPr/>
          </p:nvSpPr>
          <p:spPr bwMode="auto">
            <a:xfrm>
              <a:off x="1202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5" name="Rectangle 477"/>
            <p:cNvSpPr>
              <a:spLocks noChangeArrowheads="1"/>
            </p:cNvSpPr>
            <p:nvPr/>
          </p:nvSpPr>
          <p:spPr bwMode="auto">
            <a:xfrm>
              <a:off x="1066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6" name="Rectangle 478"/>
            <p:cNvSpPr>
              <a:spLocks noChangeArrowheads="1"/>
            </p:cNvSpPr>
            <p:nvPr/>
          </p:nvSpPr>
          <p:spPr bwMode="auto">
            <a:xfrm>
              <a:off x="793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7" name="Rectangle 479"/>
            <p:cNvSpPr>
              <a:spLocks noChangeArrowheads="1"/>
            </p:cNvSpPr>
            <p:nvPr/>
          </p:nvSpPr>
          <p:spPr bwMode="auto">
            <a:xfrm>
              <a:off x="930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8" name="Rectangle 480"/>
            <p:cNvSpPr>
              <a:spLocks noChangeArrowheads="1"/>
            </p:cNvSpPr>
            <p:nvPr/>
          </p:nvSpPr>
          <p:spPr bwMode="auto">
            <a:xfrm>
              <a:off x="793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29" name="Rectangle 481"/>
            <p:cNvSpPr>
              <a:spLocks noChangeArrowheads="1"/>
            </p:cNvSpPr>
            <p:nvPr/>
          </p:nvSpPr>
          <p:spPr bwMode="auto">
            <a:xfrm>
              <a:off x="657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0" name="Rectangle 482"/>
            <p:cNvSpPr>
              <a:spLocks noChangeArrowheads="1"/>
            </p:cNvSpPr>
            <p:nvPr/>
          </p:nvSpPr>
          <p:spPr bwMode="auto">
            <a:xfrm>
              <a:off x="1338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1" name="Rectangle 483"/>
            <p:cNvSpPr>
              <a:spLocks noChangeArrowheads="1"/>
            </p:cNvSpPr>
            <p:nvPr/>
          </p:nvSpPr>
          <p:spPr bwMode="auto">
            <a:xfrm>
              <a:off x="1202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526" y="613157"/>
            <a:ext cx="7921625" cy="936625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均值滤波器：原理</a:t>
            </a:r>
          </a:p>
        </p:txBody>
      </p:sp>
      <p:sp>
        <p:nvSpPr>
          <p:cNvPr id="130456" name="AutoShape 408"/>
          <p:cNvSpPr>
            <a:spLocks noChangeArrowheads="1"/>
          </p:cNvSpPr>
          <p:nvPr/>
        </p:nvSpPr>
        <p:spPr bwMode="auto">
          <a:xfrm>
            <a:off x="4138613" y="4889540"/>
            <a:ext cx="719137" cy="504825"/>
          </a:xfrm>
          <a:prstGeom prst="rightArrow">
            <a:avLst>
              <a:gd name="adj1" fmla="val 50000"/>
              <a:gd name="adj2" fmla="val 35613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9"/>
          <p:cNvGrpSpPr>
            <a:grpSpLocks/>
          </p:cNvGrpSpPr>
          <p:nvPr/>
        </p:nvGrpSpPr>
        <p:grpSpPr bwMode="auto">
          <a:xfrm>
            <a:off x="1835150" y="4818103"/>
            <a:ext cx="647700" cy="647700"/>
            <a:chOff x="1066" y="3521"/>
            <a:chExt cx="408" cy="408"/>
          </a:xfrm>
        </p:grpSpPr>
        <p:sp>
          <p:nvSpPr>
            <p:cNvPr id="130533" name="Rectangle 485"/>
            <p:cNvSpPr>
              <a:spLocks noChangeArrowheads="1"/>
            </p:cNvSpPr>
            <p:nvPr/>
          </p:nvSpPr>
          <p:spPr bwMode="auto">
            <a:xfrm>
              <a:off x="1066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5" name="Rectangle 487"/>
            <p:cNvSpPr>
              <a:spLocks noChangeArrowheads="1"/>
            </p:cNvSpPr>
            <p:nvPr/>
          </p:nvSpPr>
          <p:spPr bwMode="auto">
            <a:xfrm>
              <a:off x="1338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6" name="Rectangle 488"/>
            <p:cNvSpPr>
              <a:spLocks noChangeArrowheads="1"/>
            </p:cNvSpPr>
            <p:nvPr/>
          </p:nvSpPr>
          <p:spPr bwMode="auto">
            <a:xfrm>
              <a:off x="1066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7" name="Rectangle 489"/>
            <p:cNvSpPr>
              <a:spLocks noChangeArrowheads="1"/>
            </p:cNvSpPr>
            <p:nvPr/>
          </p:nvSpPr>
          <p:spPr bwMode="auto">
            <a:xfrm>
              <a:off x="1202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38" name="Rectangle 490"/>
            <p:cNvSpPr>
              <a:spLocks noChangeArrowheads="1"/>
            </p:cNvSpPr>
            <p:nvPr/>
          </p:nvSpPr>
          <p:spPr bwMode="auto">
            <a:xfrm>
              <a:off x="1202" y="3521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2" name="Rectangle 494"/>
            <p:cNvSpPr>
              <a:spLocks noChangeArrowheads="1"/>
            </p:cNvSpPr>
            <p:nvPr/>
          </p:nvSpPr>
          <p:spPr bwMode="auto">
            <a:xfrm>
              <a:off x="1066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3" name="Rectangle 495"/>
            <p:cNvSpPr>
              <a:spLocks noChangeArrowheads="1"/>
            </p:cNvSpPr>
            <p:nvPr/>
          </p:nvSpPr>
          <p:spPr bwMode="auto">
            <a:xfrm>
              <a:off x="1202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4" name="Rectangle 496"/>
            <p:cNvSpPr>
              <a:spLocks noChangeArrowheads="1"/>
            </p:cNvSpPr>
            <p:nvPr/>
          </p:nvSpPr>
          <p:spPr bwMode="auto">
            <a:xfrm>
              <a:off x="1338" y="3793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45" name="Rectangle 497"/>
            <p:cNvSpPr>
              <a:spLocks noChangeArrowheads="1"/>
            </p:cNvSpPr>
            <p:nvPr/>
          </p:nvSpPr>
          <p:spPr bwMode="auto">
            <a:xfrm>
              <a:off x="1338" y="3657"/>
              <a:ext cx="136" cy="1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546" name="Rectangle 498"/>
          <p:cNvSpPr>
            <a:spLocks noChangeArrowheads="1"/>
          </p:cNvSpPr>
          <p:nvPr/>
        </p:nvSpPr>
        <p:spPr bwMode="auto">
          <a:xfrm>
            <a:off x="2051050" y="503400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01"/>
          <p:cNvGrpSpPr>
            <a:grpSpLocks/>
          </p:cNvGrpSpPr>
          <p:nvPr/>
        </p:nvGrpSpPr>
        <p:grpSpPr bwMode="auto">
          <a:xfrm>
            <a:off x="5435600" y="4602203"/>
            <a:ext cx="1728788" cy="1079500"/>
            <a:chOff x="385" y="2659"/>
            <a:chExt cx="1089" cy="680"/>
          </a:xfrm>
        </p:grpSpPr>
        <p:sp>
          <p:nvSpPr>
            <p:cNvPr id="130550" name="Rectangle 502"/>
            <p:cNvSpPr>
              <a:spLocks noChangeArrowheads="1"/>
            </p:cNvSpPr>
            <p:nvPr/>
          </p:nvSpPr>
          <p:spPr bwMode="auto">
            <a:xfrm>
              <a:off x="385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1" name="Rectangle 503"/>
            <p:cNvSpPr>
              <a:spLocks noChangeArrowheads="1"/>
            </p:cNvSpPr>
            <p:nvPr/>
          </p:nvSpPr>
          <p:spPr bwMode="auto">
            <a:xfrm>
              <a:off x="521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2" name="Rectangle 504"/>
            <p:cNvSpPr>
              <a:spLocks noChangeArrowheads="1"/>
            </p:cNvSpPr>
            <p:nvPr/>
          </p:nvSpPr>
          <p:spPr bwMode="auto">
            <a:xfrm>
              <a:off x="657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3" name="Rectangle 505"/>
            <p:cNvSpPr>
              <a:spLocks noChangeArrowheads="1"/>
            </p:cNvSpPr>
            <p:nvPr/>
          </p:nvSpPr>
          <p:spPr bwMode="auto">
            <a:xfrm>
              <a:off x="385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4" name="Rectangle 506"/>
            <p:cNvSpPr>
              <a:spLocks noChangeArrowheads="1"/>
            </p:cNvSpPr>
            <p:nvPr/>
          </p:nvSpPr>
          <p:spPr bwMode="auto">
            <a:xfrm>
              <a:off x="521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5" name="Rectangle 507"/>
            <p:cNvSpPr>
              <a:spLocks noChangeArrowheads="1"/>
            </p:cNvSpPr>
            <p:nvPr/>
          </p:nvSpPr>
          <p:spPr bwMode="auto">
            <a:xfrm>
              <a:off x="657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6" name="Rectangle 508"/>
            <p:cNvSpPr>
              <a:spLocks noChangeArrowheads="1"/>
            </p:cNvSpPr>
            <p:nvPr/>
          </p:nvSpPr>
          <p:spPr bwMode="auto">
            <a:xfrm>
              <a:off x="793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7" name="Rectangle 509"/>
            <p:cNvSpPr>
              <a:spLocks noChangeArrowheads="1"/>
            </p:cNvSpPr>
            <p:nvPr/>
          </p:nvSpPr>
          <p:spPr bwMode="auto">
            <a:xfrm>
              <a:off x="793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8" name="Rectangle 510"/>
            <p:cNvSpPr>
              <a:spLocks noChangeArrowheads="1"/>
            </p:cNvSpPr>
            <p:nvPr/>
          </p:nvSpPr>
          <p:spPr bwMode="auto">
            <a:xfrm>
              <a:off x="930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59" name="Rectangle 511"/>
            <p:cNvSpPr>
              <a:spLocks noChangeArrowheads="1"/>
            </p:cNvSpPr>
            <p:nvPr/>
          </p:nvSpPr>
          <p:spPr bwMode="auto">
            <a:xfrm>
              <a:off x="930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0" name="Rectangle 512"/>
            <p:cNvSpPr>
              <a:spLocks noChangeArrowheads="1"/>
            </p:cNvSpPr>
            <p:nvPr/>
          </p:nvSpPr>
          <p:spPr bwMode="auto">
            <a:xfrm>
              <a:off x="385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1" name="Rectangle 513"/>
            <p:cNvSpPr>
              <a:spLocks noChangeArrowheads="1"/>
            </p:cNvSpPr>
            <p:nvPr/>
          </p:nvSpPr>
          <p:spPr bwMode="auto">
            <a:xfrm>
              <a:off x="1066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2" name="Rectangle 514"/>
            <p:cNvSpPr>
              <a:spLocks noChangeArrowheads="1"/>
            </p:cNvSpPr>
            <p:nvPr/>
          </p:nvSpPr>
          <p:spPr bwMode="auto">
            <a:xfrm>
              <a:off x="1202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3" name="Rectangle 515"/>
            <p:cNvSpPr>
              <a:spLocks noChangeArrowheads="1"/>
            </p:cNvSpPr>
            <p:nvPr/>
          </p:nvSpPr>
          <p:spPr bwMode="auto">
            <a:xfrm>
              <a:off x="1338" y="2795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4" name="Rectangle 516"/>
            <p:cNvSpPr>
              <a:spLocks noChangeArrowheads="1"/>
            </p:cNvSpPr>
            <p:nvPr/>
          </p:nvSpPr>
          <p:spPr bwMode="auto">
            <a:xfrm>
              <a:off x="521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5" name="Rectangle 517"/>
            <p:cNvSpPr>
              <a:spLocks noChangeArrowheads="1"/>
            </p:cNvSpPr>
            <p:nvPr/>
          </p:nvSpPr>
          <p:spPr bwMode="auto">
            <a:xfrm>
              <a:off x="657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6" name="Rectangle 518"/>
            <p:cNvSpPr>
              <a:spLocks noChangeArrowheads="1"/>
            </p:cNvSpPr>
            <p:nvPr/>
          </p:nvSpPr>
          <p:spPr bwMode="auto">
            <a:xfrm>
              <a:off x="793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7" name="Rectangle 519"/>
            <p:cNvSpPr>
              <a:spLocks noChangeArrowheads="1"/>
            </p:cNvSpPr>
            <p:nvPr/>
          </p:nvSpPr>
          <p:spPr bwMode="auto">
            <a:xfrm>
              <a:off x="930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8" name="Rectangle 520"/>
            <p:cNvSpPr>
              <a:spLocks noChangeArrowheads="1"/>
            </p:cNvSpPr>
            <p:nvPr/>
          </p:nvSpPr>
          <p:spPr bwMode="auto">
            <a:xfrm>
              <a:off x="1066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69" name="Rectangle 521"/>
            <p:cNvSpPr>
              <a:spLocks noChangeArrowheads="1"/>
            </p:cNvSpPr>
            <p:nvPr/>
          </p:nvSpPr>
          <p:spPr bwMode="auto">
            <a:xfrm>
              <a:off x="1338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0" name="Rectangle 522"/>
            <p:cNvSpPr>
              <a:spLocks noChangeArrowheads="1"/>
            </p:cNvSpPr>
            <p:nvPr/>
          </p:nvSpPr>
          <p:spPr bwMode="auto">
            <a:xfrm>
              <a:off x="1202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1" name="Rectangle 523"/>
            <p:cNvSpPr>
              <a:spLocks noChangeArrowheads="1"/>
            </p:cNvSpPr>
            <p:nvPr/>
          </p:nvSpPr>
          <p:spPr bwMode="auto">
            <a:xfrm>
              <a:off x="1066" y="2659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2" name="Rectangle 524"/>
            <p:cNvSpPr>
              <a:spLocks noChangeArrowheads="1"/>
            </p:cNvSpPr>
            <p:nvPr/>
          </p:nvSpPr>
          <p:spPr bwMode="auto">
            <a:xfrm>
              <a:off x="521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3" name="Rectangle 525"/>
            <p:cNvSpPr>
              <a:spLocks noChangeArrowheads="1"/>
            </p:cNvSpPr>
            <p:nvPr/>
          </p:nvSpPr>
          <p:spPr bwMode="auto">
            <a:xfrm>
              <a:off x="657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4" name="Rectangle 526"/>
            <p:cNvSpPr>
              <a:spLocks noChangeArrowheads="1"/>
            </p:cNvSpPr>
            <p:nvPr/>
          </p:nvSpPr>
          <p:spPr bwMode="auto">
            <a:xfrm>
              <a:off x="1066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5" name="Rectangle 527"/>
            <p:cNvSpPr>
              <a:spLocks noChangeArrowheads="1"/>
            </p:cNvSpPr>
            <p:nvPr/>
          </p:nvSpPr>
          <p:spPr bwMode="auto">
            <a:xfrm>
              <a:off x="385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6" name="Rectangle 528"/>
            <p:cNvSpPr>
              <a:spLocks noChangeArrowheads="1"/>
            </p:cNvSpPr>
            <p:nvPr/>
          </p:nvSpPr>
          <p:spPr bwMode="auto">
            <a:xfrm>
              <a:off x="521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7" name="Rectangle 529"/>
            <p:cNvSpPr>
              <a:spLocks noChangeArrowheads="1"/>
            </p:cNvSpPr>
            <p:nvPr/>
          </p:nvSpPr>
          <p:spPr bwMode="auto">
            <a:xfrm>
              <a:off x="385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8" name="Rectangle 530"/>
            <p:cNvSpPr>
              <a:spLocks noChangeArrowheads="1"/>
            </p:cNvSpPr>
            <p:nvPr/>
          </p:nvSpPr>
          <p:spPr bwMode="auto">
            <a:xfrm>
              <a:off x="1338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79" name="Rectangle 531"/>
            <p:cNvSpPr>
              <a:spLocks noChangeArrowheads="1"/>
            </p:cNvSpPr>
            <p:nvPr/>
          </p:nvSpPr>
          <p:spPr bwMode="auto">
            <a:xfrm>
              <a:off x="1202" y="2931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0" name="Rectangle 532"/>
            <p:cNvSpPr>
              <a:spLocks noChangeArrowheads="1"/>
            </p:cNvSpPr>
            <p:nvPr/>
          </p:nvSpPr>
          <p:spPr bwMode="auto">
            <a:xfrm>
              <a:off x="930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1" name="Rectangle 533"/>
            <p:cNvSpPr>
              <a:spLocks noChangeArrowheads="1"/>
            </p:cNvSpPr>
            <p:nvPr/>
          </p:nvSpPr>
          <p:spPr bwMode="auto">
            <a:xfrm>
              <a:off x="1338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2" name="Rectangle 534"/>
            <p:cNvSpPr>
              <a:spLocks noChangeArrowheads="1"/>
            </p:cNvSpPr>
            <p:nvPr/>
          </p:nvSpPr>
          <p:spPr bwMode="auto">
            <a:xfrm>
              <a:off x="1202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3" name="Rectangle 535"/>
            <p:cNvSpPr>
              <a:spLocks noChangeArrowheads="1"/>
            </p:cNvSpPr>
            <p:nvPr/>
          </p:nvSpPr>
          <p:spPr bwMode="auto">
            <a:xfrm>
              <a:off x="1066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4" name="Rectangle 536"/>
            <p:cNvSpPr>
              <a:spLocks noChangeArrowheads="1"/>
            </p:cNvSpPr>
            <p:nvPr/>
          </p:nvSpPr>
          <p:spPr bwMode="auto">
            <a:xfrm>
              <a:off x="793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5" name="Rectangle 537"/>
            <p:cNvSpPr>
              <a:spLocks noChangeArrowheads="1"/>
            </p:cNvSpPr>
            <p:nvPr/>
          </p:nvSpPr>
          <p:spPr bwMode="auto">
            <a:xfrm>
              <a:off x="930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6" name="Rectangle 538"/>
            <p:cNvSpPr>
              <a:spLocks noChangeArrowheads="1"/>
            </p:cNvSpPr>
            <p:nvPr/>
          </p:nvSpPr>
          <p:spPr bwMode="auto">
            <a:xfrm>
              <a:off x="793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7" name="Rectangle 539"/>
            <p:cNvSpPr>
              <a:spLocks noChangeArrowheads="1"/>
            </p:cNvSpPr>
            <p:nvPr/>
          </p:nvSpPr>
          <p:spPr bwMode="auto">
            <a:xfrm>
              <a:off x="657" y="306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8" name="Rectangle 540"/>
            <p:cNvSpPr>
              <a:spLocks noChangeArrowheads="1"/>
            </p:cNvSpPr>
            <p:nvPr/>
          </p:nvSpPr>
          <p:spPr bwMode="auto">
            <a:xfrm>
              <a:off x="1338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589" name="Rectangle 541"/>
            <p:cNvSpPr>
              <a:spLocks noChangeArrowheads="1"/>
            </p:cNvSpPr>
            <p:nvPr/>
          </p:nvSpPr>
          <p:spPr bwMode="auto">
            <a:xfrm>
              <a:off x="1202" y="3203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590" name="Rectangle 542"/>
          <p:cNvSpPr>
            <a:spLocks noChangeArrowheads="1"/>
          </p:cNvSpPr>
          <p:nvPr/>
        </p:nvSpPr>
        <p:spPr bwMode="auto">
          <a:xfrm>
            <a:off x="5867400" y="5034003"/>
            <a:ext cx="21590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09286" y="1748238"/>
            <a:ext cx="797495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原理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：在图像上，对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待处理的像素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给定一个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，该模板包括了其周围的邻近像素。将模板中的全体像素的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来替代原来的像素值的方法。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1894439" y="5984110"/>
            <a:ext cx="5524933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932972" y="6041985"/>
            <a:ext cx="527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是否使用了图像像素的空间特性？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6" grpId="0" animBg="1"/>
      <p:bldP spid="130546" grpId="0" animBg="1"/>
      <p:bldP spid="1305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754188"/>
            <a:ext cx="7489825" cy="4338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     </a:t>
            </a: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4643438" y="2060575"/>
          <a:ext cx="1957387" cy="1338263"/>
        </p:xfrm>
        <a:graphic>
          <a:graphicData uri="http://schemas.openxmlformats.org/presentationml/2006/ole">
            <p:oleObj spid="_x0000_s43010" name="Equation" r:id="rId4" imgW="1041120" imgH="711000" progId="">
              <p:embed/>
            </p:oleObj>
          </a:graphicData>
        </a:graphic>
      </p:graphicFrame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331406" y="2374639"/>
            <a:ext cx="4321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以模块运算系数表示即：</a:t>
            </a:r>
          </a:p>
        </p:txBody>
      </p:sp>
      <p:graphicFrame>
        <p:nvGraphicFramePr>
          <p:cNvPr id="305256" name="Group 104"/>
          <p:cNvGraphicFramePr>
            <a:graphicFrameLocks noGrp="1"/>
          </p:cNvGraphicFramePr>
          <p:nvPr/>
        </p:nvGraphicFramePr>
        <p:xfrm>
          <a:off x="900113" y="3789363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195" name="AutoShape 43"/>
          <p:cNvSpPr>
            <a:spLocks noChangeArrowheads="1"/>
          </p:cNvSpPr>
          <p:nvPr/>
        </p:nvSpPr>
        <p:spPr bwMode="auto">
          <a:xfrm>
            <a:off x="3708400" y="4508500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5196" name="Group 44"/>
          <p:cNvGraphicFramePr>
            <a:graphicFrameLocks noGrp="1"/>
          </p:cNvGraphicFramePr>
          <p:nvPr/>
        </p:nvGraphicFramePr>
        <p:xfrm>
          <a:off x="4787900" y="3860800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3"/>
                <a:gridCol w="400050"/>
                <a:gridCol w="404812"/>
                <a:gridCol w="403225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234" name="Rectangle 82"/>
          <p:cNvSpPr>
            <a:spLocks noChangeArrowheads="1"/>
          </p:cNvSpPr>
          <p:nvPr/>
        </p:nvSpPr>
        <p:spPr bwMode="auto">
          <a:xfrm>
            <a:off x="900113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5" name="Text Box 83"/>
          <p:cNvSpPr txBox="1">
            <a:spLocks noChangeArrowheads="1"/>
          </p:cNvSpPr>
          <p:nvPr/>
        </p:nvSpPr>
        <p:spPr bwMode="auto">
          <a:xfrm>
            <a:off x="5219700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3</a:t>
            </a:r>
          </a:p>
        </p:txBody>
      </p:sp>
      <p:sp>
        <p:nvSpPr>
          <p:cNvPr id="305236" name="Rectangle 84"/>
          <p:cNvSpPr>
            <a:spLocks noChangeArrowheads="1"/>
          </p:cNvSpPr>
          <p:nvPr/>
        </p:nvSpPr>
        <p:spPr bwMode="auto">
          <a:xfrm>
            <a:off x="1303338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305237" name="Rectangle 85"/>
          <p:cNvSpPr>
            <a:spLocks noChangeArrowheads="1"/>
          </p:cNvSpPr>
          <p:nvPr/>
        </p:nvSpPr>
        <p:spPr bwMode="auto">
          <a:xfrm>
            <a:off x="1692275" y="37750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8" name="Rectangle 86"/>
          <p:cNvSpPr>
            <a:spLocks noChangeArrowheads="1"/>
          </p:cNvSpPr>
          <p:nvPr/>
        </p:nvSpPr>
        <p:spPr bwMode="auto">
          <a:xfrm>
            <a:off x="900113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39" name="Rectangle 87"/>
          <p:cNvSpPr>
            <a:spLocks noChangeArrowheads="1"/>
          </p:cNvSpPr>
          <p:nvPr/>
        </p:nvSpPr>
        <p:spPr bwMode="auto">
          <a:xfrm>
            <a:off x="1303338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0" name="Rectangle 88"/>
          <p:cNvSpPr>
            <a:spLocks noChangeArrowheads="1"/>
          </p:cNvSpPr>
          <p:nvPr/>
        </p:nvSpPr>
        <p:spPr bwMode="auto">
          <a:xfrm>
            <a:off x="1692275" y="4135438"/>
            <a:ext cx="1223963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1" name="Rectangle 89"/>
          <p:cNvSpPr>
            <a:spLocks noChangeArrowheads="1"/>
          </p:cNvSpPr>
          <p:nvPr/>
        </p:nvSpPr>
        <p:spPr bwMode="auto">
          <a:xfrm>
            <a:off x="900113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1303338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1692275" y="4508500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44" name="Text Box 92"/>
          <p:cNvSpPr txBox="1">
            <a:spLocks noChangeArrowheads="1"/>
          </p:cNvSpPr>
          <p:nvPr/>
        </p:nvSpPr>
        <p:spPr bwMode="auto">
          <a:xfrm>
            <a:off x="5608638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5" name="Text Box 93"/>
          <p:cNvSpPr txBox="1">
            <a:spLocks noChangeArrowheads="1"/>
          </p:cNvSpPr>
          <p:nvPr/>
        </p:nvSpPr>
        <p:spPr bwMode="auto">
          <a:xfrm>
            <a:off x="6011863" y="424973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6" name="Text Box 94"/>
          <p:cNvSpPr txBox="1">
            <a:spLocks noChangeArrowheads="1"/>
          </p:cNvSpPr>
          <p:nvPr/>
        </p:nvSpPr>
        <p:spPr bwMode="auto">
          <a:xfrm>
            <a:off x="520541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305247" name="Text Box 95"/>
          <p:cNvSpPr txBox="1">
            <a:spLocks noChangeArrowheads="1"/>
          </p:cNvSpPr>
          <p:nvPr/>
        </p:nvSpPr>
        <p:spPr bwMode="auto">
          <a:xfrm>
            <a:off x="5608638" y="462438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5</a:t>
            </a:r>
          </a:p>
        </p:txBody>
      </p:sp>
      <p:sp>
        <p:nvSpPr>
          <p:cNvPr id="305248" name="Text Box 96"/>
          <p:cNvSpPr txBox="1">
            <a:spLocks noChangeArrowheads="1"/>
          </p:cNvSpPr>
          <p:nvPr/>
        </p:nvSpPr>
        <p:spPr bwMode="auto">
          <a:xfrm>
            <a:off x="601186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305249" name="Text Box 97"/>
          <p:cNvSpPr txBox="1">
            <a:spLocks noChangeArrowheads="1"/>
          </p:cNvSpPr>
          <p:nvPr/>
        </p:nvSpPr>
        <p:spPr bwMode="auto">
          <a:xfrm>
            <a:off x="5219700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305250" name="Text Box 98"/>
          <p:cNvSpPr txBox="1">
            <a:spLocks noChangeArrowheads="1"/>
          </p:cNvSpPr>
          <p:nvPr/>
        </p:nvSpPr>
        <p:spPr bwMode="auto">
          <a:xfrm>
            <a:off x="5637213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7</a:t>
            </a:r>
          </a:p>
        </p:txBody>
      </p:sp>
      <p:sp>
        <p:nvSpPr>
          <p:cNvPr id="305251" name="Text Box 99"/>
          <p:cNvSpPr txBox="1">
            <a:spLocks noChangeArrowheads="1"/>
          </p:cNvSpPr>
          <p:nvPr/>
        </p:nvSpPr>
        <p:spPr bwMode="auto">
          <a:xfrm>
            <a:off x="6011863" y="50133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8</a:t>
            </a:r>
          </a:p>
        </p:txBody>
      </p:sp>
      <p:sp>
        <p:nvSpPr>
          <p:cNvPr id="305252" name="Text Box 100"/>
          <p:cNvSpPr txBox="1">
            <a:spLocks noChangeArrowheads="1"/>
          </p:cNvSpPr>
          <p:nvPr/>
        </p:nvSpPr>
        <p:spPr bwMode="auto">
          <a:xfrm>
            <a:off x="1066800" y="5715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C=6.6316</a:t>
            </a:r>
          </a:p>
        </p:txBody>
      </p:sp>
      <p:sp>
        <p:nvSpPr>
          <p:cNvPr id="305253" name="Text Box 101"/>
          <p:cNvSpPr txBox="1">
            <a:spLocks noChangeArrowheads="1"/>
          </p:cNvSpPr>
          <p:nvPr/>
        </p:nvSpPr>
        <p:spPr bwMode="auto">
          <a:xfrm>
            <a:off x="5181600" y="5715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C=5.5263</a:t>
            </a:r>
          </a:p>
        </p:txBody>
      </p:sp>
      <p:sp>
        <p:nvSpPr>
          <p:cNvPr id="305257" name="Oval 105"/>
          <p:cNvSpPr>
            <a:spLocks noChangeArrowheads="1"/>
          </p:cNvSpPr>
          <p:nvPr/>
        </p:nvSpPr>
        <p:spPr bwMode="auto">
          <a:xfrm>
            <a:off x="5867400" y="2492375"/>
            <a:ext cx="360363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258" name="Line 106"/>
          <p:cNvSpPr>
            <a:spLocks noChangeShapeType="1"/>
          </p:cNvSpPr>
          <p:nvPr/>
        </p:nvSpPr>
        <p:spPr bwMode="auto">
          <a:xfrm flipH="1">
            <a:off x="6234113" y="1773238"/>
            <a:ext cx="1150937" cy="792162"/>
          </a:xfrm>
          <a:prstGeom prst="line">
            <a:avLst/>
          </a:prstGeom>
          <a:noFill/>
          <a:ln w="9525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5259" name="Text Box 107"/>
          <p:cNvSpPr txBox="1">
            <a:spLocks noChangeArrowheads="1"/>
          </p:cNvSpPr>
          <p:nvPr/>
        </p:nvSpPr>
        <p:spPr bwMode="auto">
          <a:xfrm>
            <a:off x="7164388" y="14239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ea typeface="华文细黑" pitchFamily="2" charset="-122"/>
              </a:rPr>
              <a:t>待处理像素</a:t>
            </a:r>
          </a:p>
        </p:txBody>
      </p: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24" y="601582"/>
            <a:ext cx="7921625" cy="936625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均值滤波器：处理方法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05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0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0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0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0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05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30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305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30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0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utoUpdateAnimBg="0"/>
      <p:bldP spid="305195" grpId="0" animBg="1"/>
      <p:bldP spid="305234" grpId="0" animBg="1"/>
      <p:bldP spid="305234" grpId="1" animBg="1"/>
      <p:bldP spid="305235" grpId="0" animBg="1" autoUpdateAnimBg="0"/>
      <p:bldP spid="305236" grpId="0" animBg="1" autoUpdateAnimBg="0"/>
      <p:bldP spid="305236" grpId="1" animBg="1"/>
      <p:bldP spid="305237" grpId="0" animBg="1"/>
      <p:bldP spid="305237" grpId="1" animBg="1"/>
      <p:bldP spid="305238" grpId="0" animBg="1"/>
      <p:bldP spid="305238" grpId="1" animBg="1"/>
      <p:bldP spid="305239" grpId="0" animBg="1"/>
      <p:bldP spid="305239" grpId="1" animBg="1"/>
      <p:bldP spid="305240" grpId="0" animBg="1"/>
      <p:bldP spid="305240" grpId="1" animBg="1"/>
      <p:bldP spid="305241" grpId="0" animBg="1"/>
      <p:bldP spid="305241" grpId="1" animBg="1"/>
      <p:bldP spid="305242" grpId="0" animBg="1"/>
      <p:bldP spid="305242" grpId="1" animBg="1"/>
      <p:bldP spid="305243" grpId="0" animBg="1"/>
      <p:bldP spid="305243" grpId="1" animBg="1"/>
      <p:bldP spid="305244" grpId="0" animBg="1" autoUpdateAnimBg="0"/>
      <p:bldP spid="305245" grpId="0" animBg="1" autoUpdateAnimBg="0"/>
      <p:bldP spid="305246" grpId="0" animBg="1" autoUpdateAnimBg="0"/>
      <p:bldP spid="305247" grpId="0" animBg="1" autoUpdateAnimBg="0"/>
      <p:bldP spid="305248" grpId="0" animBg="1" autoUpdateAnimBg="0"/>
      <p:bldP spid="305249" grpId="0" animBg="1" autoUpdateAnimBg="0"/>
      <p:bldP spid="305250" grpId="0" animBg="1" autoUpdateAnimBg="0"/>
      <p:bldP spid="305251" grpId="0" animBg="1" autoUpdateAnimBg="0"/>
      <p:bldP spid="305252" grpId="0" autoUpdateAnimBg="0"/>
      <p:bldP spid="305253" grpId="0" autoUpdateAnimBg="0"/>
      <p:bldP spid="305257" grpId="0" animBg="1"/>
      <p:bldP spid="305258" grpId="0" animBg="1"/>
      <p:bldP spid="3052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均值滤波器滤高斯噪声的效果</a:t>
            </a:r>
          </a:p>
        </p:txBody>
      </p:sp>
      <p:pic>
        <p:nvPicPr>
          <p:cNvPr id="221193" name="Picture 9" descr="001noise_gaus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21195" name="Picture 11" descr="001noise_gauss_h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575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1197" name="Picture 13" descr="001noise_gauss_h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288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07" y="353551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均值滤波器用于椒盐噪声的效果</a:t>
            </a:r>
          </a:p>
        </p:txBody>
      </p:sp>
      <p:pic>
        <p:nvPicPr>
          <p:cNvPr id="300042" name="Picture 10" descr="1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060575"/>
            <a:ext cx="4322762" cy="3240088"/>
          </a:xfrm>
          <a:noFill/>
          <a:ln/>
        </p:spPr>
      </p:pic>
      <p:pic>
        <p:nvPicPr>
          <p:cNvPr id="300036" name="Picture 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060575"/>
            <a:ext cx="4322762" cy="3238500"/>
          </a:xfrm>
          <a:prstGeom prst="rect">
            <a:avLst/>
          </a:prstGeom>
          <a:noFill/>
        </p:spPr>
      </p:pic>
      <p:pic>
        <p:nvPicPr>
          <p:cNvPr id="300044" name="Picture 12" descr="1n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060575"/>
            <a:ext cx="4322762" cy="3240088"/>
          </a:xfrm>
          <a:prstGeom prst="rect">
            <a:avLst/>
          </a:prstGeom>
          <a:noFill/>
        </p:spPr>
      </p:pic>
      <p:pic>
        <p:nvPicPr>
          <p:cNvPr id="300046" name="Picture 14" descr="1ns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643438" y="2060575"/>
            <a:ext cx="4322762" cy="3240088"/>
          </a:xfrm>
          <a:noFill/>
          <a:ln/>
        </p:spPr>
      </p:pic>
      <p:pic>
        <p:nvPicPr>
          <p:cNvPr id="300048" name="Picture 16" descr="1ns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2060575"/>
            <a:ext cx="4322762" cy="324008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15724" y="5725030"/>
            <a:ext cx="8194876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1" y="5782905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图像经过均值滤波处理后，出现了什么不佳的现象？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78" name="Rectangle 102"/>
          <p:cNvSpPr>
            <a:spLocks noChangeArrowheads="1"/>
          </p:cNvSpPr>
          <p:nvPr/>
        </p:nvSpPr>
        <p:spPr bwMode="auto">
          <a:xfrm>
            <a:off x="468313" y="620713"/>
            <a:ext cx="7921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均值滤波器的改进：加权均值滤波</a:t>
            </a:r>
          </a:p>
        </p:txBody>
      </p:sp>
      <p:sp>
        <p:nvSpPr>
          <p:cNvPr id="306282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354330" y="2218055"/>
            <a:ext cx="8576310" cy="32416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均值滤波器的缺点是，会使图像变模糊，原因是它对所有的点都是同等对待，在将噪声点分摊的同时，将景物的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边界点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也分摊了。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为了改善效果，就可采用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加权平均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的方式来构造滤波器。</a:t>
            </a:r>
          </a:p>
          <a:p>
            <a:endParaRPr lang="en-US" altLang="zh-CN" sz="2800" dirty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22275"/>
            <a:ext cx="7705725" cy="1135063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均值滤波器的改进：加权均值滤波</a:t>
            </a:r>
          </a:p>
        </p:txBody>
      </p:sp>
      <p:graphicFrame>
        <p:nvGraphicFramePr>
          <p:cNvPr id="132230" name="Object 134"/>
          <p:cNvGraphicFramePr>
            <a:graphicFrameLocks noChangeAspect="1"/>
          </p:cNvGraphicFramePr>
          <p:nvPr>
            <p:ph type="body" idx="1"/>
          </p:nvPr>
        </p:nvGraphicFramePr>
        <p:xfrm>
          <a:off x="1042988" y="2781300"/>
          <a:ext cx="2174875" cy="1463675"/>
        </p:xfrm>
        <a:graphic>
          <a:graphicData uri="http://schemas.openxmlformats.org/presentationml/2006/ole">
            <p:oleObj spid="_x0000_s44034" name="Equation" r:id="rId4" imgW="1091880" imgH="711000" progId="Equation.3">
              <p:embed/>
            </p:oleObj>
          </a:graphicData>
        </a:graphic>
      </p:graphicFrame>
      <p:graphicFrame>
        <p:nvGraphicFramePr>
          <p:cNvPr id="132231" name="Object 135"/>
          <p:cNvGraphicFramePr>
            <a:graphicFrameLocks noChangeAspect="1"/>
          </p:cNvGraphicFramePr>
          <p:nvPr/>
        </p:nvGraphicFramePr>
        <p:xfrm>
          <a:off x="4787900" y="2852738"/>
          <a:ext cx="2119313" cy="1290637"/>
        </p:xfrm>
        <a:graphic>
          <a:graphicData uri="http://schemas.openxmlformats.org/presentationml/2006/ole">
            <p:oleObj spid="_x0000_s44035" name="Equation" r:id="rId5" imgW="1168200" imgH="711000" progId="Equation.3">
              <p:embed/>
            </p:oleObj>
          </a:graphicData>
        </a:graphic>
      </p:graphicFrame>
      <p:graphicFrame>
        <p:nvGraphicFramePr>
          <p:cNvPr id="132232" name="Object 136"/>
          <p:cNvGraphicFramePr>
            <a:graphicFrameLocks noChangeAspect="1"/>
          </p:cNvGraphicFramePr>
          <p:nvPr/>
        </p:nvGraphicFramePr>
        <p:xfrm>
          <a:off x="1187450" y="4581525"/>
          <a:ext cx="1912938" cy="1290638"/>
        </p:xfrm>
        <a:graphic>
          <a:graphicData uri="http://schemas.openxmlformats.org/presentationml/2006/ole">
            <p:oleObj spid="_x0000_s44036" name="Equation" r:id="rId6" imgW="1054080" imgH="711000" progId="Equation.3">
              <p:embed/>
            </p:oleObj>
          </a:graphicData>
        </a:graphic>
      </p:graphicFrame>
      <p:graphicFrame>
        <p:nvGraphicFramePr>
          <p:cNvPr id="132233" name="Object 137"/>
          <p:cNvGraphicFramePr>
            <a:graphicFrameLocks noChangeAspect="1"/>
          </p:cNvGraphicFramePr>
          <p:nvPr/>
        </p:nvGraphicFramePr>
        <p:xfrm>
          <a:off x="4859338" y="4581525"/>
          <a:ext cx="2027237" cy="1290638"/>
        </p:xfrm>
        <a:graphic>
          <a:graphicData uri="http://schemas.openxmlformats.org/presentationml/2006/ole">
            <p:oleObj spid="_x0000_s44037" name="Equation" r:id="rId7" imgW="1117440" imgH="711000" progId="Equation.3">
              <p:embed/>
            </p:oleObj>
          </a:graphicData>
        </a:graphic>
      </p:graphicFrame>
      <p:sp>
        <p:nvSpPr>
          <p:cNvPr id="132234" name="Rectangle 138"/>
          <p:cNvSpPr>
            <a:spLocks noChangeArrowheads="1"/>
          </p:cNvSpPr>
          <p:nvPr/>
        </p:nvSpPr>
        <p:spPr bwMode="auto">
          <a:xfrm>
            <a:off x="595948" y="1730058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几个典型的加权平均滤波器</a:t>
            </a:r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2560" y="5938390"/>
            <a:ext cx="6705600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1" y="5981025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如果模板不配平的话，会出现什么现象？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0841" y="1332825"/>
            <a:ext cx="210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权值大说明注意力集中于该点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79888" y="468694"/>
            <a:ext cx="8064500" cy="13684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median filters         </a:t>
            </a:r>
          </a:p>
        </p:txBody>
      </p:sp>
      <p:sp>
        <p:nvSpPr>
          <p:cNvPr id="194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81876" y="2307220"/>
            <a:ext cx="8233860" cy="3525838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均值滤波器对噪声会使图像变得模糊。即使是加权均值滤波，改善的效果也是有限的。</a:t>
            </a:r>
          </a:p>
          <a:p>
            <a:pPr marL="609600" indent="-6096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为了有效地改善这一状况，必须改换滤波器的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设计思路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就是一种有效的方法。</a:t>
            </a:r>
          </a:p>
          <a:p>
            <a:pPr marL="609600" indent="-609600"/>
            <a:endParaRPr lang="en-US" altLang="zh-CN" sz="2800" b="1" dirty="0">
              <a:effectLst/>
              <a:ea typeface="华文细黑" pitchFamily="2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9015" y="5301782"/>
            <a:ext cx="5890356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55180" y="5344418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一类典型的设计思路：分类，治之；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96075" cy="12954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中值滤波器：设计思想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379" y="1884965"/>
            <a:ext cx="8739127" cy="431958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某些噪声（如</a:t>
            </a:r>
            <a:r>
              <a:rPr lang="zh-CN" altLang="en-US" sz="30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）的像素点比周围的像素亮（暗）许多。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如果在某个模板中，对像素进行由小到大的排列，最亮或者最暗的点（噪声）会被排在两侧。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取模板中排在</a:t>
            </a:r>
            <a:r>
              <a:rPr lang="zh-CN" altLang="en-US" sz="30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中间位置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上的像素的灰度值替代待处理像素的值，就可以达到滤除噪声的目的。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6985000" cy="11064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中值滤波器：原理示例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651250" y="3360738"/>
            <a:ext cx="2417763" cy="366712"/>
            <a:chOff x="2304" y="1968"/>
            <a:chExt cx="1523" cy="231"/>
          </a:xfrm>
        </p:grpSpPr>
        <p:sp>
          <p:nvSpPr>
            <p:cNvPr id="133147" name="AutoShape 27"/>
            <p:cNvSpPr>
              <a:spLocks noChangeArrowheads="1"/>
            </p:cNvSpPr>
            <p:nvPr/>
          </p:nvSpPr>
          <p:spPr bwMode="auto">
            <a:xfrm>
              <a:off x="2304" y="1968"/>
              <a:ext cx="408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49" name="Text Box 29"/>
            <p:cNvSpPr txBox="1">
              <a:spLocks noChangeArrowheads="1"/>
            </p:cNvSpPr>
            <p:nvPr/>
          </p:nvSpPr>
          <p:spPr bwMode="auto">
            <a:xfrm>
              <a:off x="2784" y="1968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i="1">
                  <a:solidFill>
                    <a:schemeClr val="hlink"/>
                  </a:solidFill>
                  <a:ea typeface="黑体" pitchFamily="2" charset="-122"/>
                </a:rPr>
                <a:t>数值排序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55650" y="1989138"/>
            <a:ext cx="6858000" cy="1158875"/>
            <a:chOff x="657" y="912"/>
            <a:chExt cx="4320" cy="730"/>
          </a:xfrm>
        </p:grpSpPr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657" y="1162"/>
              <a:ext cx="4320" cy="480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>
              <a:off x="137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7" name="Line 7"/>
            <p:cNvSpPr>
              <a:spLocks noChangeShapeType="1"/>
            </p:cNvSpPr>
            <p:nvPr/>
          </p:nvSpPr>
          <p:spPr bwMode="auto">
            <a:xfrm>
              <a:off x="2145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Line 8"/>
            <p:cNvSpPr>
              <a:spLocks noChangeShapeType="1"/>
            </p:cNvSpPr>
            <p:nvPr/>
          </p:nvSpPr>
          <p:spPr bwMode="auto">
            <a:xfrm>
              <a:off x="305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9" name="Line 9"/>
            <p:cNvSpPr>
              <a:spLocks noChangeShapeType="1"/>
            </p:cNvSpPr>
            <p:nvPr/>
          </p:nvSpPr>
          <p:spPr bwMode="auto">
            <a:xfrm>
              <a:off x="4017" y="11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864" y="912"/>
              <a:ext cx="384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m-2</a:t>
              </a:r>
            </a:p>
          </p:txBody>
        </p:sp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1632" y="912"/>
              <a:ext cx="384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m-1</a:t>
              </a:r>
            </a:p>
          </p:txBody>
        </p:sp>
        <p:sp>
          <p:nvSpPr>
            <p:cNvPr id="133132" name="Text Box 12"/>
            <p:cNvSpPr txBox="1">
              <a:spLocks noChangeArrowheads="1"/>
            </p:cNvSpPr>
            <p:nvPr/>
          </p:nvSpPr>
          <p:spPr bwMode="auto">
            <a:xfrm>
              <a:off x="2448" y="912"/>
              <a:ext cx="24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133133" name="Text Box 13"/>
            <p:cNvSpPr txBox="1">
              <a:spLocks noChangeArrowheads="1"/>
            </p:cNvSpPr>
            <p:nvPr/>
          </p:nvSpPr>
          <p:spPr bwMode="auto">
            <a:xfrm>
              <a:off x="3312" y="912"/>
              <a:ext cx="432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m+1</a:t>
              </a:r>
            </a:p>
          </p:txBody>
        </p:sp>
        <p:sp>
          <p:nvSpPr>
            <p:cNvPr id="133134" name="Text Box 14"/>
            <p:cNvSpPr txBox="1">
              <a:spLocks noChangeArrowheads="1"/>
            </p:cNvSpPr>
            <p:nvPr/>
          </p:nvSpPr>
          <p:spPr bwMode="auto">
            <a:xfrm>
              <a:off x="4320" y="912"/>
              <a:ext cx="48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m+2</a:t>
              </a:r>
            </a:p>
          </p:txBody>
        </p:sp>
        <p:sp>
          <p:nvSpPr>
            <p:cNvPr id="133150" name="Text Box 30"/>
            <p:cNvSpPr txBox="1">
              <a:spLocks noChangeArrowheads="1"/>
            </p:cNvSpPr>
            <p:nvPr/>
          </p:nvSpPr>
          <p:spPr bwMode="auto">
            <a:xfrm>
              <a:off x="912" y="1302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6</a:t>
              </a:r>
            </a:p>
          </p:txBody>
        </p:sp>
        <p:sp>
          <p:nvSpPr>
            <p:cNvPr id="133151" name="Text Box 31"/>
            <p:cNvSpPr txBox="1">
              <a:spLocks noChangeArrowheads="1"/>
            </p:cNvSpPr>
            <p:nvPr/>
          </p:nvSpPr>
          <p:spPr bwMode="auto">
            <a:xfrm>
              <a:off x="1584" y="1296"/>
              <a:ext cx="336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10</a:t>
              </a:r>
            </a:p>
          </p:txBody>
        </p:sp>
        <p:sp>
          <p:nvSpPr>
            <p:cNvPr id="133152" name="Text Box 32"/>
            <p:cNvSpPr txBox="1">
              <a:spLocks noChangeArrowheads="1"/>
            </p:cNvSpPr>
            <p:nvPr/>
          </p:nvSpPr>
          <p:spPr bwMode="auto">
            <a:xfrm>
              <a:off x="2448" y="1296"/>
              <a:ext cx="192" cy="23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2</a:t>
              </a:r>
            </a:p>
          </p:txBody>
        </p:sp>
        <p:sp>
          <p:nvSpPr>
            <p:cNvPr id="133153" name="Text Box 33"/>
            <p:cNvSpPr txBox="1">
              <a:spLocks noChangeArrowheads="1"/>
            </p:cNvSpPr>
            <p:nvPr/>
          </p:nvSpPr>
          <p:spPr bwMode="auto">
            <a:xfrm>
              <a:off x="3408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5</a:t>
              </a:r>
            </a:p>
          </p:txBody>
        </p:sp>
        <p:sp>
          <p:nvSpPr>
            <p:cNvPr id="133154" name="Text Box 34"/>
            <p:cNvSpPr txBox="1">
              <a:spLocks noChangeArrowheads="1"/>
            </p:cNvSpPr>
            <p:nvPr/>
          </p:nvSpPr>
          <p:spPr bwMode="auto">
            <a:xfrm>
              <a:off x="4416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Arial" charset="0"/>
                </a:rPr>
                <a:t>8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84213" y="4149725"/>
            <a:ext cx="6858000" cy="1143000"/>
            <a:chOff x="624" y="2400"/>
            <a:chExt cx="4320" cy="720"/>
          </a:xfrm>
        </p:grpSpPr>
        <p:sp>
          <p:nvSpPr>
            <p:cNvPr id="133142" name="Text Box 22"/>
            <p:cNvSpPr txBox="1">
              <a:spLocks noChangeArrowheads="1"/>
            </p:cNvSpPr>
            <p:nvPr/>
          </p:nvSpPr>
          <p:spPr bwMode="auto">
            <a:xfrm>
              <a:off x="864" y="2400"/>
              <a:ext cx="265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133143" name="Text Box 23"/>
            <p:cNvSpPr txBox="1">
              <a:spLocks noChangeArrowheads="1"/>
            </p:cNvSpPr>
            <p:nvPr/>
          </p:nvSpPr>
          <p:spPr bwMode="auto">
            <a:xfrm>
              <a:off x="1488" y="2400"/>
              <a:ext cx="495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  <a:ea typeface="黑体" pitchFamily="2" charset="-122"/>
                </a:rPr>
                <a:t>m+1</a:t>
              </a:r>
            </a:p>
          </p:txBody>
        </p:sp>
        <p:sp>
          <p:nvSpPr>
            <p:cNvPr id="133144" name="Text Box 24"/>
            <p:cNvSpPr txBox="1">
              <a:spLocks noChangeArrowheads="1"/>
            </p:cNvSpPr>
            <p:nvPr/>
          </p:nvSpPr>
          <p:spPr bwMode="auto">
            <a:xfrm>
              <a:off x="2256" y="2400"/>
              <a:ext cx="583" cy="231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 - 2</a:t>
              </a: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3264" y="2400"/>
              <a:ext cx="486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m+2</a:t>
              </a:r>
            </a:p>
          </p:txBody>
        </p:sp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4224" y="2400"/>
              <a:ext cx="480" cy="231"/>
            </a:xfrm>
            <a:prstGeom prst="rect">
              <a:avLst/>
            </a:prstGeom>
            <a:solidFill>
              <a:srgbClr val="CDFF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3399"/>
                  </a:solidFill>
                  <a:latin typeface="Arial" charset="0"/>
                </a:rPr>
                <a:t>m - 1</a:t>
              </a: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624" y="2640"/>
              <a:ext cx="4320" cy="480"/>
              <a:chOff x="657" y="2387"/>
              <a:chExt cx="4320" cy="480"/>
            </a:xfrm>
          </p:grpSpPr>
          <p:sp>
            <p:nvSpPr>
              <p:cNvPr id="133137" name="Rectangle 17"/>
              <p:cNvSpPr>
                <a:spLocks noChangeArrowheads="1"/>
              </p:cNvSpPr>
              <p:nvPr/>
            </p:nvSpPr>
            <p:spPr bwMode="auto">
              <a:xfrm>
                <a:off x="657" y="2387"/>
                <a:ext cx="4320" cy="480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8" name="Line 18"/>
              <p:cNvSpPr>
                <a:spLocks noChangeShapeType="1"/>
              </p:cNvSpPr>
              <p:nvPr/>
            </p:nvSpPr>
            <p:spPr bwMode="auto">
              <a:xfrm>
                <a:off x="137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2145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>
                <a:off x="305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>
                <a:off x="4017" y="2387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5" name="Text Box 35"/>
              <p:cNvSpPr txBox="1">
                <a:spLocks noChangeArrowheads="1"/>
              </p:cNvSpPr>
              <p:nvPr/>
            </p:nvSpPr>
            <p:spPr bwMode="auto">
              <a:xfrm>
                <a:off x="2496" y="2562"/>
                <a:ext cx="192" cy="231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6</a:t>
                </a:r>
              </a:p>
            </p:txBody>
          </p:sp>
          <p:sp>
            <p:nvSpPr>
              <p:cNvPr id="133156" name="Text Box 36"/>
              <p:cNvSpPr txBox="1">
                <a:spLocks noChangeArrowheads="1"/>
              </p:cNvSpPr>
              <p:nvPr/>
            </p:nvSpPr>
            <p:spPr bwMode="auto">
              <a:xfrm>
                <a:off x="4320" y="2544"/>
                <a:ext cx="336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10</a:t>
                </a:r>
              </a:p>
            </p:txBody>
          </p:sp>
          <p:sp>
            <p:nvSpPr>
              <p:cNvPr id="133157" name="Text Box 37"/>
              <p:cNvSpPr txBox="1">
                <a:spLocks noChangeArrowheads="1"/>
              </p:cNvSpPr>
              <p:nvPr/>
            </p:nvSpPr>
            <p:spPr bwMode="auto">
              <a:xfrm>
                <a:off x="912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33158" name="Text Box 3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133159" name="Text Box 39"/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192" cy="2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1">
                    <a:latin typeface="Arial" charset="0"/>
                  </a:rPr>
                  <a:t>8</a:t>
                </a:r>
              </a:p>
            </p:txBody>
          </p:sp>
        </p:grpSp>
      </p:grpSp>
      <p:sp>
        <p:nvSpPr>
          <p:cNvPr id="133160" name="Text Box 40"/>
          <p:cNvSpPr txBox="1">
            <a:spLocks noChangeArrowheads="1"/>
          </p:cNvSpPr>
          <p:nvPr/>
        </p:nvSpPr>
        <p:spPr bwMode="auto">
          <a:xfrm>
            <a:off x="3041650" y="5722938"/>
            <a:ext cx="533400" cy="7016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Arial" charset="0"/>
              </a:rPr>
              <a:t>2</a:t>
            </a:r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5022850" y="5722938"/>
            <a:ext cx="457200" cy="7016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Arial" charset="0"/>
              </a:rPr>
              <a:t>6</a:t>
            </a:r>
          </a:p>
        </p:txBody>
      </p:sp>
      <p:sp>
        <p:nvSpPr>
          <p:cNvPr id="133165" name="AutoShape 45"/>
          <p:cNvSpPr>
            <a:spLocks noChangeArrowheads="1"/>
          </p:cNvSpPr>
          <p:nvPr/>
        </p:nvSpPr>
        <p:spPr bwMode="auto">
          <a:xfrm>
            <a:off x="4067175" y="58054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rgbClr val="CC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3563938" y="2603500"/>
            <a:ext cx="360362" cy="39687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4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0" grpId="0" animBg="1" autoUpdateAnimBg="0"/>
      <p:bldP spid="133161" grpId="0" animBg="1" autoUpdateAnimBg="0"/>
      <p:bldP spid="133165" grpId="0" animBg="1"/>
      <p:bldP spid="133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09753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动态调整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直方图均衡化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619250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985000" cy="12065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中值滤波器：处理示例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7375" cy="24479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例：模板是一个</a:t>
            </a:r>
            <a:r>
              <a:rPr lang="en-US" altLang="zh-CN" b="1" dirty="0">
                <a:solidFill>
                  <a:srgbClr val="CC00FF"/>
                </a:solidFill>
                <a:effectLst/>
                <a:latin typeface="楷体" pitchFamily="49" charset="-122"/>
                <a:ea typeface="楷体" pitchFamily="49" charset="-122"/>
              </a:rPr>
              <a:t>1*5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楷体" pitchFamily="49" charset="-122"/>
                <a:ea typeface="楷体" pitchFamily="49" charset="-122"/>
              </a:rPr>
              <a:t>大小</a:t>
            </a: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的一维模板。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原图像为：</a:t>
            </a:r>
            <a:r>
              <a:rPr lang="zh-CN" altLang="en-US" dirty="0"/>
              <a:t>　</a:t>
            </a:r>
            <a:r>
              <a:rPr lang="en-US" altLang="zh-CN" dirty="0">
                <a:effectLst/>
              </a:rPr>
              <a:t>2  2  6  2  1  2  4  4  4  2  4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effectLst/>
                <a:latin typeface="楷体" pitchFamily="49" charset="-122"/>
                <a:ea typeface="楷体" pitchFamily="49" charset="-122"/>
              </a:rPr>
              <a:t>处理后为：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086100" y="3276600"/>
            <a:ext cx="2133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267200" y="3276600"/>
            <a:ext cx="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581400" y="3390900"/>
            <a:ext cx="2062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716463" y="3400425"/>
            <a:ext cx="7937" cy="5334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V="1">
            <a:off x="1835150" y="4419600"/>
            <a:ext cx="2432050" cy="95408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V="1">
            <a:off x="3708400" y="4437063"/>
            <a:ext cx="935038" cy="936625"/>
          </a:xfrm>
          <a:prstGeom prst="line">
            <a:avLst/>
          </a:prstGeom>
          <a:noFill/>
          <a:ln w="2857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4067175" y="3505200"/>
            <a:ext cx="2133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 flipV="1">
            <a:off x="5292725" y="4581525"/>
            <a:ext cx="22225" cy="6731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3276600" y="3284538"/>
            <a:ext cx="0" cy="69056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6838950" y="3352800"/>
            <a:ext cx="1219200" cy="0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7524750" y="3357563"/>
            <a:ext cx="0" cy="533400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V="1">
            <a:off x="7543800" y="4460875"/>
            <a:ext cx="0" cy="792163"/>
          </a:xfrm>
          <a:prstGeom prst="line">
            <a:avLst/>
          </a:prstGeom>
          <a:noFill/>
          <a:ln w="28575">
            <a:solidFill>
              <a:srgbClr val="CCCC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8018463" y="3213100"/>
            <a:ext cx="0" cy="7191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3059113" y="39338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3549650" y="3919538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1026594" y="539117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(1,2,2,2,6)</a:t>
            </a: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4010025" y="390366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41947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2832735" y="537368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(1,2,2,2,6)</a:t>
            </a: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517207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4514850" y="388937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4590415" y="5383848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(1,2,</a:t>
            </a:r>
            <a:r>
              <a:rPr kumimoji="1" lang="en-US" altLang="zh-CN" sz="2400" dirty="0">
                <a:solidFill>
                  <a:schemeClr val="hlink"/>
                </a:solidFill>
              </a:rPr>
              <a:t>2</a:t>
            </a:r>
            <a:r>
              <a:rPr kumimoji="1" lang="en-US" altLang="zh-CN" sz="2400" dirty="0"/>
              <a:t>,4,6)</a:t>
            </a: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7400925" y="5373688"/>
            <a:ext cx="287338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5076825" y="3862388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5580063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2</a:t>
            </a: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6011863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6473825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6843713" y="38481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7299325" y="386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5122" name="Text Box 66"/>
          <p:cNvSpPr txBox="1">
            <a:spLocks noChangeArrowheads="1"/>
          </p:cNvSpPr>
          <p:nvPr/>
        </p:nvSpPr>
        <p:spPr bwMode="auto">
          <a:xfrm>
            <a:off x="7794625" y="3870325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/>
              <a:t>4</a:t>
            </a:r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7081520" y="536352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(2,</a:t>
            </a:r>
            <a:r>
              <a:rPr kumimoji="1" lang="en-US" altLang="zh-CN" sz="2400" dirty="0">
                <a:solidFill>
                  <a:schemeClr val="hlink"/>
                </a:solidFill>
              </a:rPr>
              <a:t>4</a:t>
            </a:r>
            <a:r>
              <a:rPr kumimoji="1" lang="en-US" altLang="zh-CN" sz="2400" dirty="0"/>
              <a:t>,4)</a:t>
            </a:r>
          </a:p>
        </p:txBody>
      </p:sp>
      <p:sp>
        <p:nvSpPr>
          <p:cNvPr id="3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9" grpId="0" animBg="1"/>
      <p:bldP spid="45059" grpId="0" build="p"/>
      <p:bldP spid="45073" grpId="0" animBg="1"/>
      <p:bldP spid="45075" grpId="0" animBg="1"/>
      <p:bldP spid="45076" grpId="0" animBg="1"/>
      <p:bldP spid="45077" grpId="0" animBg="1"/>
      <p:bldP spid="45081" grpId="0" animBg="1"/>
      <p:bldP spid="45084" grpId="0" animBg="1"/>
      <p:bldP spid="45086" grpId="0" animBg="1"/>
      <p:bldP spid="45087" grpId="0" animBg="1"/>
      <p:bldP spid="45089" grpId="0" animBg="1"/>
      <p:bldP spid="45092" grpId="0" animBg="1"/>
      <p:bldP spid="45099" grpId="0" animBg="1"/>
      <p:bldP spid="45100" grpId="0" animBg="1"/>
      <p:bldP spid="45102" grpId="0" animBg="1"/>
      <p:bldP spid="45103" grpId="0" animBg="1"/>
      <p:bldP spid="45106" grpId="0"/>
      <p:bldP spid="45107" grpId="0"/>
      <p:bldP spid="45108" grpId="0"/>
      <p:bldP spid="45109" grpId="0"/>
      <p:bldP spid="45110" grpId="0" animBg="1"/>
      <p:bldP spid="45111" grpId="0"/>
      <p:bldP spid="45112" grpId="0" animBg="1"/>
      <p:bldP spid="45113" grpId="0"/>
      <p:bldP spid="45114" grpId="0"/>
      <p:bldP spid="45115" grpId="0" animBg="1"/>
      <p:bldP spid="45116" grpId="0"/>
      <p:bldP spid="45117" grpId="0"/>
      <p:bldP spid="45118" grpId="0"/>
      <p:bldP spid="45119" grpId="0"/>
      <p:bldP spid="45120" grpId="0"/>
      <p:bldP spid="45121" grpId="0"/>
      <p:bldP spid="45122" grpId="0"/>
      <p:bldP spid="45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632700" cy="11525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中值滤波器：滤波处理方法</a:t>
            </a:r>
          </a:p>
        </p:txBody>
      </p:sp>
      <p:sp>
        <p:nvSpPr>
          <p:cNvPr id="196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4527" y="2853108"/>
            <a:ext cx="7350125" cy="1585912"/>
          </a:xfrm>
          <a:ln w="38100" cmpd="dbl">
            <a:solidFill>
              <a:srgbClr val="6600FF"/>
            </a:solidFill>
          </a:ln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与均值滤波类似，做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3*3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的模板，对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个数排序</a:t>
            </a: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800" b="1" dirty="0" smtClean="0">
              <a:effectLst/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 smtClean="0">
                <a:effectLst/>
                <a:latin typeface="楷体" pitchFamily="49" charset="-122"/>
                <a:ea typeface="楷体" pitchFamily="49" charset="-122"/>
              </a:rPr>
              <a:t>取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2800" b="1" dirty="0">
                <a:effectLst/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>
                <a:effectLst/>
                <a:latin typeface="楷体" pitchFamily="49" charset="-122"/>
                <a:ea typeface="楷体" pitchFamily="49" charset="-122"/>
              </a:rPr>
              <a:t>个数替代原来的像素值。</a:t>
            </a:r>
          </a:p>
        </p:txBody>
      </p:sp>
      <p:sp>
        <p:nvSpPr>
          <p:cNvPr id="9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70" y="577533"/>
            <a:ext cx="6554788" cy="108426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中值滤波器：例题</a:t>
            </a:r>
          </a:p>
        </p:txBody>
      </p:sp>
      <p:graphicFrame>
        <p:nvGraphicFramePr>
          <p:cNvPr id="197836" name="Group 204"/>
          <p:cNvGraphicFramePr>
            <a:graphicFrameLocks noGrp="1"/>
          </p:cNvGraphicFramePr>
          <p:nvPr/>
        </p:nvGraphicFramePr>
        <p:xfrm>
          <a:off x="1289050" y="2492375"/>
          <a:ext cx="2016125" cy="1828800"/>
        </p:xfrm>
        <a:graphic>
          <a:graphicData uri="http://schemas.openxmlformats.org/drawingml/2006/table">
            <a:tbl>
              <a:tblPr/>
              <a:tblGrid>
                <a:gridCol w="433388"/>
                <a:gridCol w="374650"/>
                <a:gridCol w="400050"/>
                <a:gridCol w="404812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769" name="AutoShape 137"/>
          <p:cNvSpPr>
            <a:spLocks noChangeArrowheads="1"/>
          </p:cNvSpPr>
          <p:nvPr/>
        </p:nvSpPr>
        <p:spPr bwMode="auto">
          <a:xfrm>
            <a:off x="3954463" y="2779713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rgbClr val="FF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837" name="Group 205"/>
          <p:cNvGraphicFramePr>
            <a:graphicFrameLocks noGrp="1"/>
          </p:cNvGraphicFramePr>
          <p:nvPr/>
        </p:nvGraphicFramePr>
        <p:xfrm>
          <a:off x="5176838" y="2419350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7808" name="Rectangle 176"/>
          <p:cNvSpPr>
            <a:spLocks noChangeArrowheads="1"/>
          </p:cNvSpPr>
          <p:nvPr/>
        </p:nvSpPr>
        <p:spPr bwMode="auto">
          <a:xfrm>
            <a:off x="1289050" y="24923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09" name="Text Box 177"/>
          <p:cNvSpPr txBox="1">
            <a:spLocks noChangeArrowheads="1"/>
          </p:cNvSpPr>
          <p:nvPr/>
        </p:nvSpPr>
        <p:spPr bwMode="auto">
          <a:xfrm>
            <a:off x="5624513" y="27940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197810" name="Rectangle 178"/>
          <p:cNvSpPr>
            <a:spLocks noChangeArrowheads="1"/>
          </p:cNvSpPr>
          <p:nvPr/>
        </p:nvSpPr>
        <p:spPr bwMode="auto">
          <a:xfrm>
            <a:off x="1692275" y="24923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197811" name="Rectangle 179"/>
          <p:cNvSpPr>
            <a:spLocks noChangeArrowheads="1"/>
          </p:cNvSpPr>
          <p:nvPr/>
        </p:nvSpPr>
        <p:spPr bwMode="auto">
          <a:xfrm>
            <a:off x="2081213" y="2492375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2" name="Rectangle 180"/>
          <p:cNvSpPr>
            <a:spLocks noChangeArrowheads="1"/>
          </p:cNvSpPr>
          <p:nvPr/>
        </p:nvSpPr>
        <p:spPr bwMode="auto">
          <a:xfrm>
            <a:off x="1289050" y="2852738"/>
            <a:ext cx="1223963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3" name="Rectangle 181"/>
          <p:cNvSpPr>
            <a:spLocks noChangeArrowheads="1"/>
          </p:cNvSpPr>
          <p:nvPr/>
        </p:nvSpPr>
        <p:spPr bwMode="auto">
          <a:xfrm>
            <a:off x="1692275" y="2838450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4" name="Rectangle 182"/>
          <p:cNvSpPr>
            <a:spLocks noChangeArrowheads="1"/>
          </p:cNvSpPr>
          <p:nvPr/>
        </p:nvSpPr>
        <p:spPr bwMode="auto">
          <a:xfrm>
            <a:off x="2081213" y="283845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5" name="Rectangle 183"/>
          <p:cNvSpPr>
            <a:spLocks noChangeArrowheads="1"/>
          </p:cNvSpPr>
          <p:nvPr/>
        </p:nvSpPr>
        <p:spPr bwMode="auto">
          <a:xfrm>
            <a:off x="1274763" y="321151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6" name="Rectangle 184"/>
          <p:cNvSpPr>
            <a:spLocks noChangeArrowheads="1"/>
          </p:cNvSpPr>
          <p:nvPr/>
        </p:nvSpPr>
        <p:spPr bwMode="auto">
          <a:xfrm>
            <a:off x="1692275" y="319722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7" name="Rectangle 185"/>
          <p:cNvSpPr>
            <a:spLocks noChangeArrowheads="1"/>
          </p:cNvSpPr>
          <p:nvPr/>
        </p:nvSpPr>
        <p:spPr bwMode="auto">
          <a:xfrm>
            <a:off x="2081213" y="321151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818" name="Text Box 186"/>
          <p:cNvSpPr txBox="1">
            <a:spLocks noChangeArrowheads="1"/>
          </p:cNvSpPr>
          <p:nvPr/>
        </p:nvSpPr>
        <p:spPr bwMode="auto">
          <a:xfrm>
            <a:off x="6042025" y="279241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3</a:t>
            </a:r>
          </a:p>
        </p:txBody>
      </p:sp>
      <p:sp>
        <p:nvSpPr>
          <p:cNvPr id="197819" name="Text Box 187"/>
          <p:cNvSpPr txBox="1">
            <a:spLocks noChangeArrowheads="1"/>
          </p:cNvSpPr>
          <p:nvPr/>
        </p:nvSpPr>
        <p:spPr bwMode="auto">
          <a:xfrm>
            <a:off x="6402388" y="2808288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4</a:t>
            </a:r>
          </a:p>
        </p:txBody>
      </p:sp>
      <p:sp>
        <p:nvSpPr>
          <p:cNvPr id="197820" name="Text Box 188"/>
          <p:cNvSpPr txBox="1">
            <a:spLocks noChangeArrowheads="1"/>
          </p:cNvSpPr>
          <p:nvPr/>
        </p:nvSpPr>
        <p:spPr bwMode="auto">
          <a:xfrm>
            <a:off x="5624513" y="316865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5</a:t>
            </a:r>
          </a:p>
        </p:txBody>
      </p:sp>
      <p:sp>
        <p:nvSpPr>
          <p:cNvPr id="197821" name="Text Box 189"/>
          <p:cNvSpPr txBox="1">
            <a:spLocks noChangeArrowheads="1"/>
          </p:cNvSpPr>
          <p:nvPr/>
        </p:nvSpPr>
        <p:spPr bwMode="auto">
          <a:xfrm>
            <a:off x="6013450" y="316706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2" name="Text Box 190"/>
          <p:cNvSpPr txBox="1">
            <a:spLocks noChangeArrowheads="1"/>
          </p:cNvSpPr>
          <p:nvPr/>
        </p:nvSpPr>
        <p:spPr bwMode="auto">
          <a:xfrm>
            <a:off x="6416675" y="316865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3" name="Text Box 191"/>
          <p:cNvSpPr txBox="1">
            <a:spLocks noChangeArrowheads="1"/>
          </p:cNvSpPr>
          <p:nvPr/>
        </p:nvSpPr>
        <p:spPr bwMode="auto">
          <a:xfrm>
            <a:off x="5624513" y="3529013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197824" name="Text Box 192"/>
          <p:cNvSpPr txBox="1">
            <a:spLocks noChangeArrowheads="1"/>
          </p:cNvSpPr>
          <p:nvPr/>
        </p:nvSpPr>
        <p:spPr bwMode="auto">
          <a:xfrm>
            <a:off x="6027738" y="35433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197825" name="Text Box 193"/>
          <p:cNvSpPr txBox="1">
            <a:spLocks noChangeArrowheads="1"/>
          </p:cNvSpPr>
          <p:nvPr/>
        </p:nvSpPr>
        <p:spPr bwMode="auto">
          <a:xfrm>
            <a:off x="6416675" y="3543300"/>
            <a:ext cx="323850" cy="3238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9999"/>
                </a:solidFill>
              </a:rPr>
              <a:t>8</a:t>
            </a:r>
          </a:p>
        </p:txBody>
      </p:sp>
      <p:sp>
        <p:nvSpPr>
          <p:cNvPr id="197832" name="Text Box 200"/>
          <p:cNvSpPr txBox="1">
            <a:spLocks noChangeArrowheads="1"/>
          </p:cNvSpPr>
          <p:nvPr/>
        </p:nvSpPr>
        <p:spPr bwMode="auto">
          <a:xfrm>
            <a:off x="1417638" y="43830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C=6.6316</a:t>
            </a:r>
          </a:p>
        </p:txBody>
      </p:sp>
      <p:sp>
        <p:nvSpPr>
          <p:cNvPr id="197833" name="Text Box 201"/>
          <p:cNvSpPr txBox="1">
            <a:spLocks noChangeArrowheads="1"/>
          </p:cNvSpPr>
          <p:nvPr/>
        </p:nvSpPr>
        <p:spPr bwMode="auto">
          <a:xfrm>
            <a:off x="5380038" y="430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C=5.5263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32215" y="5301782"/>
            <a:ext cx="4607625" cy="6442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39660" y="5334258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图像边界像素点如何处理？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7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97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97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97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97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9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9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97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69" grpId="0" animBg="1"/>
      <p:bldP spid="197808" grpId="0" animBg="1"/>
      <p:bldP spid="197808" grpId="1" animBg="1"/>
      <p:bldP spid="197809" grpId="0" animBg="1" autoUpdateAnimBg="0"/>
      <p:bldP spid="197810" grpId="0" animBg="1" autoUpdateAnimBg="0"/>
      <p:bldP spid="197810" grpId="1" animBg="1"/>
      <p:bldP spid="197811" grpId="0" animBg="1"/>
      <p:bldP spid="197811" grpId="1" animBg="1"/>
      <p:bldP spid="197812" grpId="0" animBg="1"/>
      <p:bldP spid="197812" grpId="1" animBg="1"/>
      <p:bldP spid="197813" grpId="0" animBg="1"/>
      <p:bldP spid="197813" grpId="1" animBg="1"/>
      <p:bldP spid="197814" grpId="0" animBg="1"/>
      <p:bldP spid="197814" grpId="1" animBg="1"/>
      <p:bldP spid="197815" grpId="0" animBg="1"/>
      <p:bldP spid="197815" grpId="1" animBg="1"/>
      <p:bldP spid="197816" grpId="0" animBg="1"/>
      <p:bldP spid="197816" grpId="1" animBg="1"/>
      <p:bldP spid="197817" grpId="0" animBg="1"/>
      <p:bldP spid="197818" grpId="0" animBg="1" autoUpdateAnimBg="0"/>
      <p:bldP spid="197819" grpId="0" animBg="1" autoUpdateAnimBg="0"/>
      <p:bldP spid="197820" grpId="0" animBg="1" autoUpdateAnimBg="0"/>
      <p:bldP spid="197821" grpId="0" animBg="1" autoUpdateAnimBg="0"/>
      <p:bldP spid="197822" grpId="0" animBg="1" autoUpdateAnimBg="0"/>
      <p:bldP spid="197823" grpId="0" animBg="1" autoUpdateAnimBg="0"/>
      <p:bldP spid="197824" grpId="0" animBg="1" autoUpdateAnimBg="0"/>
      <p:bldP spid="197825" grpId="0" animBg="1" autoUpdateAnimBg="0"/>
      <p:bldP spid="197832" grpId="0" autoUpdateAnimBg="0"/>
      <p:bldP spid="1978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边界保持类滤波器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437" y="3191880"/>
            <a:ext cx="3892902" cy="12047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中值滤波器的效果（椒盐噪声）</a:t>
            </a:r>
          </a:p>
        </p:txBody>
      </p:sp>
      <p:pic>
        <p:nvPicPr>
          <p:cNvPr id="143368" name="Picture 8" descr="001nois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143370" name="Picture 10" descr="001noise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409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中值滤波器的效果（高斯噪声）</a:t>
            </a:r>
          </a:p>
        </p:txBody>
      </p:sp>
      <p:pic>
        <p:nvPicPr>
          <p:cNvPr id="229382" name="Picture 4102" descr="001noise_gauss_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29385" name="Picture 4105" descr="001noise_gau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29387" name="Picture 4107" descr="001noise_gauss_c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833755"/>
            <a:ext cx="7493000" cy="76993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中值滤波器与均值滤波器的比较</a:t>
            </a:r>
          </a:p>
        </p:txBody>
      </p:sp>
      <p:sp>
        <p:nvSpPr>
          <p:cNvPr id="5" name="矩形 4"/>
          <p:cNvSpPr/>
          <p:nvPr/>
        </p:nvSpPr>
        <p:spPr>
          <a:xfrm>
            <a:off x="335280" y="1782764"/>
            <a:ext cx="8145780" cy="451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对于椒盐噪声，中值滤波效果比均值滤波效果好。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原因：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椒盐噪声是幅值近似相等但随机分布在不同位置上，图像中有干净点也有污染点。均值将改变干净点的值。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2.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因为噪声分布的</a:t>
            </a: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不为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，所以均值滤波不能很好地去除噪声点。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  </a:t>
            </a:r>
            <a:endParaRPr lang="zh-CN" altLang="en-US" b="1" dirty="0">
              <a:solidFill>
                <a:srgbClr val="CC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中值滤波与均值滤波效果比较</a:t>
            </a:r>
            <a:b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（椒盐噪声）</a:t>
            </a:r>
          </a:p>
        </p:txBody>
      </p:sp>
      <p:pic>
        <p:nvPicPr>
          <p:cNvPr id="240643" name="Picture 3" descr="001nois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844675"/>
            <a:ext cx="4318000" cy="3238500"/>
          </a:xfrm>
          <a:noFill/>
          <a:ln>
            <a:solidFill>
              <a:schemeClr val="tx1"/>
            </a:solidFill>
          </a:ln>
        </p:spPr>
      </p:pic>
      <p:pic>
        <p:nvPicPr>
          <p:cNvPr id="240644" name="Picture 4" descr="001noise_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0648" name="Picture 8" descr="001noise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8446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7912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中值滤波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1524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均值滤波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662" y="542599"/>
            <a:ext cx="7496175" cy="76993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中值滤波器与均值滤波器的比较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81988" cy="48244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对于高斯噪声，均值滤波效果比中值滤波效果好。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原因：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1.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高斯噪声是幅值近似正态分布，但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分布在每点像素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上。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因为图像中的每点都是污染点，所以中值滤波选不到合适的干净点。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3.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因为正态分布的均值为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，所以均值滤波可以消除或减弱噪声。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中值滤波与均值滤波效果比较</a:t>
            </a:r>
            <a:b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（高斯噪声）</a:t>
            </a:r>
          </a:p>
        </p:txBody>
      </p:sp>
      <p:pic>
        <p:nvPicPr>
          <p:cNvPr id="242697" name="Picture 9" descr="001noise_gau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276475"/>
            <a:ext cx="4318000" cy="3236913"/>
          </a:xfrm>
          <a:noFill/>
          <a:ln>
            <a:solidFill>
              <a:schemeClr val="tx1"/>
            </a:solidFill>
          </a:ln>
        </p:spPr>
      </p:pic>
      <p:pic>
        <p:nvPicPr>
          <p:cNvPr id="242698" name="Picture 10" descr="001noise_gauss_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2701" name="Picture 13" descr="001noise_gauss_h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276475"/>
            <a:ext cx="43180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57150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中值滤波</a:t>
            </a: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1447800" y="5486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均值滤波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4" y="1336929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动态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调整 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直方图均衡化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  <p:pic>
        <p:nvPicPr>
          <p:cNvPr id="48130" name="Picture 2" descr="https://upload.wikimedia.org/wikipedia/commons/b/bd/Equalized_Hawkes_Bay_N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777" y="1326865"/>
            <a:ext cx="4063960" cy="2710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边界保持类滤波器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437" y="4356802"/>
            <a:ext cx="4294368" cy="778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954" y="498344"/>
            <a:ext cx="7920038" cy="11525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边界保持类平滑滤波器：问题的提出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80400" cy="396081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经过平滑滤波处理之后，图像就会变得模糊。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原因：在图像上的景物之所以可以辨认清楚是因为目标物之间存在边界。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边界点与噪声点有一个共同的特点是，都具有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灰度的跃变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特性。所以平滑处理会同时将边界也模糊了。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921625" cy="12969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边界保持类平滑滤波器：设计思想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92375"/>
            <a:ext cx="7777162" cy="316865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自然的想法：在进行平滑处理时，首先判别当前像素是否为边界上的点；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如果是，则不进行平滑处理；如果不是，则进行平滑处理。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8241"/>
            <a:ext cx="7607300" cy="12096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边界保持滤波器：原理分析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700213"/>
            <a:ext cx="8469421" cy="4752975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边界保持滤波器的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核心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是确定边界点与非边界点。</a:t>
            </a: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如图所示，点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是黄色区域的非边界点，点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是蓝色区域的边界点。</a:t>
            </a:r>
          </a:p>
          <a:p>
            <a:pPr marL="609600" indent="-609600">
              <a:lnSpc>
                <a:spcPct val="12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模板中的像素全部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是同一区域的；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模板中的像素则包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括了两个区域。</a:t>
            </a:r>
          </a:p>
        </p:txBody>
      </p:sp>
      <p:graphicFrame>
        <p:nvGraphicFramePr>
          <p:cNvPr id="135352" name="Group 184"/>
          <p:cNvGraphicFramePr>
            <a:graphicFrameLocks noGrp="1"/>
          </p:cNvGraphicFramePr>
          <p:nvPr/>
        </p:nvGraphicFramePr>
        <p:xfrm>
          <a:off x="5292725" y="3500438"/>
          <a:ext cx="2903538" cy="2590800"/>
        </p:xfrm>
        <a:graphic>
          <a:graphicData uri="http://schemas.openxmlformats.org/drawingml/2006/table">
            <a:tbl>
              <a:tblPr/>
              <a:tblGrid>
                <a:gridCol w="581025"/>
                <a:gridCol w="581025"/>
                <a:gridCol w="579438"/>
                <a:gridCol w="581025"/>
                <a:gridCol w="58102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5940425" y="4076700"/>
            <a:ext cx="523875" cy="431800"/>
            <a:chOff x="1202" y="2886"/>
            <a:chExt cx="330" cy="272"/>
          </a:xfrm>
        </p:grpSpPr>
        <p:sp>
          <p:nvSpPr>
            <p:cNvPr id="135328" name="Oval 160"/>
            <p:cNvSpPr>
              <a:spLocks noChangeArrowheads="1"/>
            </p:cNvSpPr>
            <p:nvPr/>
          </p:nvSpPr>
          <p:spPr bwMode="auto">
            <a:xfrm>
              <a:off x="1202" y="2886"/>
              <a:ext cx="272" cy="27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29" name="Text Box 161"/>
            <p:cNvSpPr txBox="1">
              <a:spLocks noChangeArrowheads="1"/>
            </p:cNvSpPr>
            <p:nvPr/>
          </p:nvSpPr>
          <p:spPr bwMode="auto">
            <a:xfrm>
              <a:off x="1214" y="290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3" name="Group 181"/>
          <p:cNvGrpSpPr>
            <a:grpSpLocks/>
          </p:cNvGrpSpPr>
          <p:nvPr/>
        </p:nvGrpSpPr>
        <p:grpSpPr bwMode="auto">
          <a:xfrm>
            <a:off x="7092950" y="5138738"/>
            <a:ext cx="431800" cy="431800"/>
            <a:chOff x="567" y="2659"/>
            <a:chExt cx="272" cy="272"/>
          </a:xfrm>
        </p:grpSpPr>
        <p:sp>
          <p:nvSpPr>
            <p:cNvPr id="135331" name="Oval 163"/>
            <p:cNvSpPr>
              <a:spLocks noChangeArrowheads="1"/>
            </p:cNvSpPr>
            <p:nvPr/>
          </p:nvSpPr>
          <p:spPr bwMode="auto">
            <a:xfrm>
              <a:off x="567" y="2659"/>
              <a:ext cx="272" cy="272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332" name="Text Box 164"/>
            <p:cNvSpPr txBox="1">
              <a:spLocks noChangeArrowheads="1"/>
            </p:cNvSpPr>
            <p:nvPr/>
          </p:nvSpPr>
          <p:spPr bwMode="auto">
            <a:xfrm>
              <a:off x="585" y="2665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</p:grpSp>
      <p:sp>
        <p:nvSpPr>
          <p:cNvPr id="135333" name="Rectangle 165"/>
          <p:cNvSpPr>
            <a:spLocks noChangeArrowheads="1"/>
          </p:cNvSpPr>
          <p:nvPr/>
        </p:nvSpPr>
        <p:spPr bwMode="auto">
          <a:xfrm>
            <a:off x="5292725" y="3500438"/>
            <a:ext cx="1728788" cy="1547812"/>
          </a:xfrm>
          <a:prstGeom prst="rect">
            <a:avLst/>
          </a:prstGeom>
          <a:noFill/>
          <a:ln w="381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334" name="Rectangle 166"/>
          <p:cNvSpPr>
            <a:spLocks noChangeArrowheads="1"/>
          </p:cNvSpPr>
          <p:nvPr/>
        </p:nvSpPr>
        <p:spPr bwMode="auto">
          <a:xfrm>
            <a:off x="6453188" y="4527550"/>
            <a:ext cx="1728787" cy="15478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3595" y="6137753"/>
            <a:ext cx="7474415" cy="5598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1041" y="6085819"/>
            <a:ext cx="851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实例化后，重点变为如何对</a:t>
            </a:r>
            <a:r>
              <a:rPr lang="en-US" altLang="zh-CN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进行合理的滤波？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136" y="523396"/>
            <a:ext cx="7607300" cy="120967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近邻平滑滤波器：原理分析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135938" cy="475297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在模板中，选出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个与点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灰度值最相近的点进行均值计算，不会出现两个区域信息（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边界区域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）的混叠平均。</a:t>
            </a:r>
          </a:p>
          <a:p>
            <a:pPr marL="609600" indent="-60960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这样，就达到了边界保持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的目的。</a:t>
            </a:r>
          </a:p>
        </p:txBody>
      </p:sp>
      <p:graphicFrame>
        <p:nvGraphicFramePr>
          <p:cNvPr id="310322" name="Group 50"/>
          <p:cNvGraphicFramePr>
            <a:graphicFrameLocks noGrp="1"/>
          </p:cNvGraphicFramePr>
          <p:nvPr/>
        </p:nvGraphicFramePr>
        <p:xfrm>
          <a:off x="5292725" y="3500438"/>
          <a:ext cx="2903538" cy="2609215"/>
        </p:xfrm>
        <a:graphic>
          <a:graphicData uri="http://schemas.openxmlformats.org/drawingml/2006/table">
            <a:tbl>
              <a:tblPr/>
              <a:tblGrid>
                <a:gridCol w="581025"/>
                <a:gridCol w="581025"/>
                <a:gridCol w="579438"/>
                <a:gridCol w="581025"/>
                <a:gridCol w="58102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940425" y="4076700"/>
            <a:ext cx="523875" cy="431800"/>
            <a:chOff x="1202" y="2886"/>
            <a:chExt cx="330" cy="272"/>
          </a:xfrm>
        </p:grpSpPr>
        <p:sp>
          <p:nvSpPr>
            <p:cNvPr id="310315" name="Oval 43"/>
            <p:cNvSpPr>
              <a:spLocks noChangeArrowheads="1"/>
            </p:cNvSpPr>
            <p:nvPr/>
          </p:nvSpPr>
          <p:spPr bwMode="auto">
            <a:xfrm>
              <a:off x="1202" y="2886"/>
              <a:ext cx="272" cy="27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16" name="Text Box 44"/>
            <p:cNvSpPr txBox="1">
              <a:spLocks noChangeArrowheads="1"/>
            </p:cNvSpPr>
            <p:nvPr/>
          </p:nvSpPr>
          <p:spPr bwMode="auto">
            <a:xfrm>
              <a:off x="1214" y="290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092950" y="5138738"/>
            <a:ext cx="431800" cy="431800"/>
            <a:chOff x="567" y="2659"/>
            <a:chExt cx="272" cy="272"/>
          </a:xfrm>
        </p:grpSpPr>
        <p:sp>
          <p:nvSpPr>
            <p:cNvPr id="310318" name="Oval 46"/>
            <p:cNvSpPr>
              <a:spLocks noChangeArrowheads="1"/>
            </p:cNvSpPr>
            <p:nvPr/>
          </p:nvSpPr>
          <p:spPr bwMode="auto">
            <a:xfrm>
              <a:off x="567" y="2659"/>
              <a:ext cx="272" cy="272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19" name="Text Box 47"/>
            <p:cNvSpPr txBox="1">
              <a:spLocks noChangeArrowheads="1"/>
            </p:cNvSpPr>
            <p:nvPr/>
          </p:nvSpPr>
          <p:spPr bwMode="auto">
            <a:xfrm>
              <a:off x="585" y="2665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</a:t>
              </a:r>
            </a:p>
          </p:txBody>
        </p:sp>
      </p:grpSp>
      <p:sp>
        <p:nvSpPr>
          <p:cNvPr id="310320" name="Rectangle 48"/>
          <p:cNvSpPr>
            <a:spLocks noChangeArrowheads="1"/>
          </p:cNvSpPr>
          <p:nvPr/>
        </p:nvSpPr>
        <p:spPr bwMode="auto">
          <a:xfrm>
            <a:off x="5292725" y="3500438"/>
            <a:ext cx="1728788" cy="1547812"/>
          </a:xfrm>
          <a:prstGeom prst="rect">
            <a:avLst/>
          </a:prstGeom>
          <a:noFill/>
          <a:ln w="381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21" name="Rectangle 49"/>
          <p:cNvSpPr>
            <a:spLocks noChangeArrowheads="1"/>
          </p:cNvSpPr>
          <p:nvPr/>
        </p:nvSpPr>
        <p:spPr bwMode="auto">
          <a:xfrm>
            <a:off x="6453188" y="4527550"/>
            <a:ext cx="1728787" cy="15478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535863" cy="1138237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近邻平滑滤波器：实现算法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53" y="2136558"/>
            <a:ext cx="8119453" cy="3384550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算法步骤：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1)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以待处理像素为中心，作一个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m*m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的作用模板。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）在模板中，选择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个与待处理像素的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灰度差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最小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的像素。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）将这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个像素的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灰度均值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替换掉原来的像素值。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337" y="481730"/>
            <a:ext cx="7680325" cy="128111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近邻平滑滤波器：例题</a:t>
            </a:r>
          </a:p>
        </p:txBody>
      </p:sp>
      <p:sp>
        <p:nvSpPr>
          <p:cNvPr id="199868" name="Rectangle 188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632700" cy="6477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例：下图，给定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3*3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模板，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k=5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aphicFrame>
        <p:nvGraphicFramePr>
          <p:cNvPr id="199978" name="Group 298"/>
          <p:cNvGraphicFramePr>
            <a:graphicFrameLocks noGrp="1"/>
          </p:cNvGraphicFramePr>
          <p:nvPr/>
        </p:nvGraphicFramePr>
        <p:xfrm>
          <a:off x="1042988" y="3068638"/>
          <a:ext cx="2016125" cy="1729106"/>
        </p:xfrm>
        <a:graphic>
          <a:graphicData uri="http://schemas.openxmlformats.org/drawingml/2006/table">
            <a:tbl>
              <a:tblPr/>
              <a:tblGrid>
                <a:gridCol w="403225"/>
                <a:gridCol w="404812"/>
                <a:gridCol w="400050"/>
                <a:gridCol w="404813"/>
                <a:gridCol w="40322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907" name="AutoShape 227"/>
          <p:cNvSpPr>
            <a:spLocks noChangeArrowheads="1"/>
          </p:cNvSpPr>
          <p:nvPr/>
        </p:nvSpPr>
        <p:spPr bwMode="auto">
          <a:xfrm>
            <a:off x="3851275" y="3500438"/>
            <a:ext cx="647700" cy="8651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9976" name="Group 296"/>
          <p:cNvGraphicFramePr>
            <a:graphicFrameLocks noGrp="1"/>
          </p:cNvGraphicFramePr>
          <p:nvPr/>
        </p:nvGraphicFramePr>
        <p:xfrm>
          <a:off x="5435600" y="3068638"/>
          <a:ext cx="2016125" cy="1729423"/>
        </p:xfrm>
        <a:graphic>
          <a:graphicData uri="http://schemas.openxmlformats.org/drawingml/2006/table">
            <a:tbl>
              <a:tblPr/>
              <a:tblGrid>
                <a:gridCol w="403225"/>
                <a:gridCol w="404813"/>
                <a:gridCol w="400050"/>
                <a:gridCol w="404812"/>
                <a:gridCol w="4032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9946" name="Rectangle 266"/>
          <p:cNvSpPr>
            <a:spLocks noChangeArrowheads="1"/>
          </p:cNvSpPr>
          <p:nvPr/>
        </p:nvSpPr>
        <p:spPr bwMode="auto">
          <a:xfrm>
            <a:off x="1042988" y="3070225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47" name="Text Box 267"/>
          <p:cNvSpPr txBox="1">
            <a:spLocks noChangeArrowheads="1"/>
          </p:cNvSpPr>
          <p:nvPr/>
        </p:nvSpPr>
        <p:spPr bwMode="auto">
          <a:xfrm>
            <a:off x="5838825" y="339883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2</a:t>
            </a:r>
          </a:p>
        </p:txBody>
      </p:sp>
      <p:sp>
        <p:nvSpPr>
          <p:cNvPr id="199948" name="Rectangle 268"/>
          <p:cNvSpPr>
            <a:spLocks noChangeArrowheads="1"/>
          </p:cNvSpPr>
          <p:nvPr/>
        </p:nvSpPr>
        <p:spPr bwMode="auto">
          <a:xfrm>
            <a:off x="1446213" y="3070225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199949" name="Rectangle 269"/>
          <p:cNvSpPr>
            <a:spLocks noChangeArrowheads="1"/>
          </p:cNvSpPr>
          <p:nvPr/>
        </p:nvSpPr>
        <p:spPr bwMode="auto">
          <a:xfrm>
            <a:off x="1835150" y="3070225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0" name="Rectangle 270"/>
          <p:cNvSpPr>
            <a:spLocks noChangeArrowheads="1"/>
          </p:cNvSpPr>
          <p:nvPr/>
        </p:nvSpPr>
        <p:spPr bwMode="auto">
          <a:xfrm>
            <a:off x="1042988" y="3430588"/>
            <a:ext cx="1223962" cy="1042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1" name="Rectangle 271"/>
          <p:cNvSpPr>
            <a:spLocks noChangeArrowheads="1"/>
          </p:cNvSpPr>
          <p:nvPr/>
        </p:nvSpPr>
        <p:spPr bwMode="auto">
          <a:xfrm>
            <a:off x="1446213" y="3416300"/>
            <a:ext cx="1223962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2" name="Rectangle 272"/>
          <p:cNvSpPr>
            <a:spLocks noChangeArrowheads="1"/>
          </p:cNvSpPr>
          <p:nvPr/>
        </p:nvSpPr>
        <p:spPr bwMode="auto">
          <a:xfrm>
            <a:off x="1835150" y="34163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3" name="Rectangle 273"/>
          <p:cNvSpPr>
            <a:spLocks noChangeArrowheads="1"/>
          </p:cNvSpPr>
          <p:nvPr/>
        </p:nvSpPr>
        <p:spPr bwMode="auto">
          <a:xfrm>
            <a:off x="1028700" y="37465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4" name="Rectangle 274"/>
          <p:cNvSpPr>
            <a:spLocks noChangeArrowheads="1"/>
          </p:cNvSpPr>
          <p:nvPr/>
        </p:nvSpPr>
        <p:spPr bwMode="auto">
          <a:xfrm>
            <a:off x="1446213" y="3732213"/>
            <a:ext cx="1223962" cy="1042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5" name="Rectangle 275"/>
          <p:cNvSpPr>
            <a:spLocks noChangeArrowheads="1"/>
          </p:cNvSpPr>
          <p:nvPr/>
        </p:nvSpPr>
        <p:spPr bwMode="auto">
          <a:xfrm>
            <a:off x="1835150" y="3746500"/>
            <a:ext cx="1223963" cy="1042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956" name="Text Box 276"/>
          <p:cNvSpPr txBox="1">
            <a:spLocks noChangeArrowheads="1"/>
          </p:cNvSpPr>
          <p:nvPr/>
        </p:nvSpPr>
        <p:spPr bwMode="auto">
          <a:xfrm>
            <a:off x="6242050" y="339883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2</a:t>
            </a:r>
          </a:p>
        </p:txBody>
      </p:sp>
      <p:sp>
        <p:nvSpPr>
          <p:cNvPr id="199957" name="Text Box 277"/>
          <p:cNvSpPr txBox="1">
            <a:spLocks noChangeArrowheads="1"/>
          </p:cNvSpPr>
          <p:nvPr/>
        </p:nvSpPr>
        <p:spPr bwMode="auto">
          <a:xfrm>
            <a:off x="6643688" y="3398838"/>
            <a:ext cx="395287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3</a:t>
            </a:r>
          </a:p>
        </p:txBody>
      </p:sp>
      <p:sp>
        <p:nvSpPr>
          <p:cNvPr id="199958" name="Text Box 278"/>
          <p:cNvSpPr txBox="1">
            <a:spLocks noChangeArrowheads="1"/>
          </p:cNvSpPr>
          <p:nvPr/>
        </p:nvSpPr>
        <p:spPr bwMode="auto">
          <a:xfrm>
            <a:off x="5838825" y="3759200"/>
            <a:ext cx="395288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6</a:t>
            </a:r>
          </a:p>
        </p:txBody>
      </p:sp>
      <p:sp>
        <p:nvSpPr>
          <p:cNvPr id="199959" name="Text Box 279"/>
          <p:cNvSpPr txBox="1">
            <a:spLocks noChangeArrowheads="1"/>
          </p:cNvSpPr>
          <p:nvPr/>
        </p:nvSpPr>
        <p:spPr bwMode="auto">
          <a:xfrm>
            <a:off x="6242050" y="3759200"/>
            <a:ext cx="395288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7</a:t>
            </a:r>
          </a:p>
        </p:txBody>
      </p:sp>
      <p:sp>
        <p:nvSpPr>
          <p:cNvPr id="199960" name="Text Box 280"/>
          <p:cNvSpPr txBox="1">
            <a:spLocks noChangeArrowheads="1"/>
          </p:cNvSpPr>
          <p:nvPr/>
        </p:nvSpPr>
        <p:spPr bwMode="auto">
          <a:xfrm>
            <a:off x="6643688" y="3759200"/>
            <a:ext cx="395287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8</a:t>
            </a:r>
          </a:p>
        </p:txBody>
      </p:sp>
      <p:sp>
        <p:nvSpPr>
          <p:cNvPr id="199961" name="Text Box 281"/>
          <p:cNvSpPr txBox="1">
            <a:spLocks noChangeArrowheads="1"/>
          </p:cNvSpPr>
          <p:nvPr/>
        </p:nvSpPr>
        <p:spPr bwMode="auto">
          <a:xfrm>
            <a:off x="5838825" y="410368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7</a:t>
            </a:r>
          </a:p>
        </p:txBody>
      </p:sp>
      <p:sp>
        <p:nvSpPr>
          <p:cNvPr id="199962" name="Text Box 282"/>
          <p:cNvSpPr txBox="1">
            <a:spLocks noChangeArrowheads="1"/>
          </p:cNvSpPr>
          <p:nvPr/>
        </p:nvSpPr>
        <p:spPr bwMode="auto">
          <a:xfrm>
            <a:off x="6242050" y="4103688"/>
            <a:ext cx="395288" cy="360362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6</a:t>
            </a:r>
          </a:p>
        </p:txBody>
      </p:sp>
      <p:sp>
        <p:nvSpPr>
          <p:cNvPr id="199963" name="Text Box 283"/>
          <p:cNvSpPr txBox="1">
            <a:spLocks noChangeArrowheads="1"/>
          </p:cNvSpPr>
          <p:nvPr/>
        </p:nvSpPr>
        <p:spPr bwMode="auto">
          <a:xfrm>
            <a:off x="6643688" y="4105275"/>
            <a:ext cx="395287" cy="36036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9933FF"/>
                </a:solidFill>
              </a:rPr>
              <a:t>8</a:t>
            </a:r>
          </a:p>
        </p:txBody>
      </p:sp>
      <p:sp>
        <p:nvSpPr>
          <p:cNvPr id="199965" name="Text Box 285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(1+1+2+2+2)/5=1.6=2</a:t>
            </a:r>
          </a:p>
        </p:txBody>
      </p:sp>
      <p:sp>
        <p:nvSpPr>
          <p:cNvPr id="199966" name="Text Box 286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(1+2+2+2+3)/5=2</a:t>
            </a:r>
          </a:p>
        </p:txBody>
      </p:sp>
      <p:sp>
        <p:nvSpPr>
          <p:cNvPr id="199967" name="Text Box 287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(2+3+3+4+4)/5=3.2=3</a:t>
            </a:r>
          </a:p>
        </p:txBody>
      </p:sp>
      <p:sp>
        <p:nvSpPr>
          <p:cNvPr id="199968" name="Text Box 288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(5+6+6+7+7)/5=6.2=6</a:t>
            </a:r>
          </a:p>
        </p:txBody>
      </p:sp>
      <p:sp>
        <p:nvSpPr>
          <p:cNvPr id="199969" name="Text Box 289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(6+6+7+7+8)/5=6.8=7</a:t>
            </a:r>
          </a:p>
        </p:txBody>
      </p:sp>
      <p:sp>
        <p:nvSpPr>
          <p:cNvPr id="199970" name="Text Box 290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(6+8+8+8+9)/5=7.8=8</a:t>
            </a:r>
          </a:p>
        </p:txBody>
      </p:sp>
      <p:sp>
        <p:nvSpPr>
          <p:cNvPr id="199971" name="Text Box 291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(6+6+7+7+7)/5=6.6=7</a:t>
            </a:r>
          </a:p>
        </p:txBody>
      </p:sp>
      <p:sp>
        <p:nvSpPr>
          <p:cNvPr id="199972" name="Text Box 292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(6+6+6+7+7)/5=6.4=6</a:t>
            </a:r>
          </a:p>
        </p:txBody>
      </p:sp>
      <p:sp>
        <p:nvSpPr>
          <p:cNvPr id="199973" name="Text Box 293"/>
          <p:cNvSpPr txBox="1">
            <a:spLocks noChangeArrowheads="1"/>
          </p:cNvSpPr>
          <p:nvPr/>
        </p:nvSpPr>
        <p:spPr bwMode="auto">
          <a:xfrm>
            <a:off x="381000" y="5943600"/>
            <a:ext cx="3581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(7+8+8+8+8)/5=7.8=8</a:t>
            </a:r>
          </a:p>
        </p:txBody>
      </p:sp>
      <p:sp>
        <p:nvSpPr>
          <p:cNvPr id="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999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99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99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9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99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99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9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9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9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9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99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9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199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9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199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68" grpId="0" build="p" autoUpdateAnimBg="0"/>
      <p:bldP spid="199907" grpId="0" animBg="1"/>
      <p:bldP spid="199946" grpId="0" animBg="1"/>
      <p:bldP spid="199946" grpId="1" animBg="1"/>
      <p:bldP spid="199947" grpId="0" animBg="1" autoUpdateAnimBg="0"/>
      <p:bldP spid="199948" grpId="0" animBg="1" autoUpdateAnimBg="0"/>
      <p:bldP spid="199948" grpId="1" animBg="1"/>
      <p:bldP spid="199949" grpId="0" animBg="1"/>
      <p:bldP spid="199949" grpId="1" animBg="1"/>
      <p:bldP spid="199950" grpId="0" animBg="1"/>
      <p:bldP spid="199950" grpId="1" animBg="1"/>
      <p:bldP spid="199951" grpId="0" animBg="1"/>
      <p:bldP spid="199951" grpId="1" animBg="1"/>
      <p:bldP spid="199952" grpId="0" animBg="1"/>
      <p:bldP spid="199952" grpId="1" animBg="1"/>
      <p:bldP spid="199952" grpId="2" animBg="1"/>
      <p:bldP spid="199953" grpId="0" animBg="1"/>
      <p:bldP spid="199953" grpId="1" animBg="1"/>
      <p:bldP spid="199954" grpId="0" animBg="1"/>
      <p:bldP spid="199954" grpId="1" animBg="1"/>
      <p:bldP spid="199955" grpId="0" animBg="1"/>
      <p:bldP spid="199955" grpId="1" animBg="1"/>
      <p:bldP spid="199956" grpId="0" animBg="1" autoUpdateAnimBg="0"/>
      <p:bldP spid="199957" grpId="0" animBg="1" autoUpdateAnimBg="0"/>
      <p:bldP spid="199958" grpId="0" animBg="1" autoUpdateAnimBg="0"/>
      <p:bldP spid="199959" grpId="0" animBg="1" autoUpdateAnimBg="0"/>
      <p:bldP spid="199960" grpId="0" animBg="1" autoUpdateAnimBg="0"/>
      <p:bldP spid="199961" grpId="0" animBg="1" autoUpdateAnimBg="0"/>
      <p:bldP spid="199962" grpId="0" animBg="1" autoUpdateAnimBg="0"/>
      <p:bldP spid="199963" grpId="0" animBg="1" autoUpdateAnimBg="0"/>
      <p:bldP spid="199965" grpId="0" animBg="1" autoUpdateAnimBg="0"/>
      <p:bldP spid="199966" grpId="0" animBg="1" autoUpdateAnimBg="0"/>
      <p:bldP spid="199967" grpId="0" animBg="1" autoUpdateAnimBg="0"/>
      <p:bldP spid="199968" grpId="0" animBg="1" autoUpdateAnimBg="0"/>
      <p:bldP spid="199969" grpId="0" animBg="1" autoUpdateAnimBg="0"/>
      <p:bldP spid="199970" grpId="0" animBg="1" autoUpdateAnimBg="0"/>
      <p:bldP spid="199971" grpId="0" animBg="1" autoUpdateAnimBg="0"/>
      <p:bldP spid="199972" grpId="0" animBg="1" autoUpdateAnimBg="0"/>
      <p:bldP spid="19997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均值滤波器的效果（椒盐噪声）</a:t>
            </a:r>
          </a:p>
        </p:txBody>
      </p:sp>
      <p:pic>
        <p:nvPicPr>
          <p:cNvPr id="144406" name="Picture 22" descr="4noise0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4322763" cy="32416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1981200"/>
            <a:ext cx="4322763" cy="3567113"/>
            <a:chOff x="480" y="1920"/>
            <a:chExt cx="2723" cy="2247"/>
          </a:xfrm>
        </p:grpSpPr>
        <p:pic>
          <p:nvPicPr>
            <p:cNvPr id="144410" name="Picture 26" descr="4noise098mea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920"/>
              <a:ext cx="2723" cy="2042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1248" y="3936"/>
              <a:ext cx="912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均值滤波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39713" y="1989138"/>
            <a:ext cx="4322762" cy="3567112"/>
            <a:chOff x="720" y="1680"/>
            <a:chExt cx="2723" cy="2247"/>
          </a:xfrm>
        </p:grpSpPr>
        <p:pic>
          <p:nvPicPr>
            <p:cNvPr id="144413" name="Picture 29" descr="4noise098media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1680"/>
              <a:ext cx="2723" cy="204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816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中值滤波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648200" y="1981200"/>
            <a:ext cx="4318000" cy="3643313"/>
            <a:chOff x="2928" y="1248"/>
            <a:chExt cx="2720" cy="2295"/>
          </a:xfrm>
        </p:grpSpPr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792" y="3312"/>
              <a:ext cx="1056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黑体" pitchFamily="2" charset="-122"/>
                  <a:ea typeface="黑体" pitchFamily="2" charset="-122"/>
                </a:rPr>
                <a:t>KNN</a:t>
              </a:r>
              <a:r>
                <a:rPr lang="zh-CN" altLang="en-US">
                  <a:latin typeface="黑体" pitchFamily="2" charset="-122"/>
                  <a:ea typeface="黑体" pitchFamily="2" charset="-122"/>
                </a:rPr>
                <a:t>均值滤波</a:t>
              </a:r>
            </a:p>
          </p:txBody>
        </p:sp>
        <p:pic>
          <p:nvPicPr>
            <p:cNvPr id="144418" name="Picture 34" descr="4noiseknn3_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8" y="1248"/>
              <a:ext cx="2720" cy="2041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均值滤波器的效果（高斯噪声）</a:t>
            </a:r>
          </a:p>
        </p:txBody>
      </p:sp>
      <p:pic>
        <p:nvPicPr>
          <p:cNvPr id="246798" name="Picture 1038" descr="4knnnoiseg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322763" cy="32416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grpSp>
        <p:nvGrpSpPr>
          <p:cNvPr id="2" name="Group 1045"/>
          <p:cNvGrpSpPr>
            <a:grpSpLocks/>
          </p:cNvGrpSpPr>
          <p:nvPr/>
        </p:nvGrpSpPr>
        <p:grpSpPr bwMode="auto">
          <a:xfrm>
            <a:off x="146050" y="1844675"/>
            <a:ext cx="4322763" cy="3662363"/>
            <a:chOff x="672" y="1392"/>
            <a:chExt cx="2723" cy="2307"/>
          </a:xfrm>
        </p:grpSpPr>
        <p:pic>
          <p:nvPicPr>
            <p:cNvPr id="246802" name="Picture 1042" descr="4meannoiseg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1392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  <p:sp>
          <p:nvSpPr>
            <p:cNvPr id="246803" name="Text Box 1043"/>
            <p:cNvSpPr txBox="1">
              <a:spLocks noChangeArrowheads="1"/>
            </p:cNvSpPr>
            <p:nvPr/>
          </p:nvSpPr>
          <p:spPr bwMode="auto">
            <a:xfrm>
              <a:off x="1488" y="3468"/>
              <a:ext cx="1008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 b="1">
                  <a:ea typeface="黑体" pitchFamily="2" charset="-122"/>
                </a:rPr>
                <a:t>均值滤波</a:t>
              </a:r>
            </a:p>
          </p:txBody>
        </p:sp>
      </p:grpSp>
      <p:grpSp>
        <p:nvGrpSpPr>
          <p:cNvPr id="3" name="Group 1047"/>
          <p:cNvGrpSpPr>
            <a:grpSpLocks/>
          </p:cNvGrpSpPr>
          <p:nvPr/>
        </p:nvGrpSpPr>
        <p:grpSpPr bwMode="auto">
          <a:xfrm>
            <a:off x="146050" y="1844675"/>
            <a:ext cx="4322763" cy="3643313"/>
            <a:chOff x="1152" y="1680"/>
            <a:chExt cx="2723" cy="2295"/>
          </a:xfrm>
        </p:grpSpPr>
        <p:sp>
          <p:nvSpPr>
            <p:cNvPr id="246804" name="Text Box 1044"/>
            <p:cNvSpPr txBox="1">
              <a:spLocks noChangeArrowheads="1"/>
            </p:cNvSpPr>
            <p:nvPr/>
          </p:nvSpPr>
          <p:spPr bwMode="auto">
            <a:xfrm>
              <a:off x="1968" y="3744"/>
              <a:ext cx="1008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</a:t>
              </a:r>
              <a:r>
                <a:rPr lang="zh-CN" altLang="en-US" b="1">
                  <a:ea typeface="黑体" pitchFamily="2" charset="-122"/>
                </a:rPr>
                <a:t>中值滤波</a:t>
              </a:r>
            </a:p>
          </p:txBody>
        </p:sp>
        <p:pic>
          <p:nvPicPr>
            <p:cNvPr id="246806" name="Picture 1046" descr="4mediannoiseg5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1680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4572000" y="1828800"/>
            <a:ext cx="4322763" cy="3643313"/>
            <a:chOff x="2880" y="1152"/>
            <a:chExt cx="2723" cy="2295"/>
          </a:xfrm>
        </p:grpSpPr>
        <p:sp>
          <p:nvSpPr>
            <p:cNvPr id="246800" name="Text Box 1040"/>
            <p:cNvSpPr txBox="1">
              <a:spLocks noChangeArrowheads="1"/>
            </p:cNvSpPr>
            <p:nvPr/>
          </p:nvSpPr>
          <p:spPr bwMode="auto">
            <a:xfrm>
              <a:off x="3648" y="3216"/>
              <a:ext cx="1104" cy="231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KNN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均值滤波</a:t>
              </a:r>
            </a:p>
          </p:txBody>
        </p:sp>
        <p:pic>
          <p:nvPicPr>
            <p:cNvPr id="246808" name="Picture 1048" descr="4noisegaussknn3_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" y="1152"/>
              <a:ext cx="2723" cy="2042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近邻平滑滤波器：效果分析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7916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近邻滤波器因为有了边界保持的作用，所以在去除椒盐以及高斯噪声时，在图像景物的清晰度保持方面的效果非常明显。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代价：算法的复杂度增加了。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边界保持类滤波器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6015" y="2528002"/>
            <a:ext cx="389290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Sigma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平滑滤波器：基本原理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7993432" cy="47529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根据统计数学的原理，属于同一类别的元素的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置信区间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，落在均值附近</a:t>
            </a:r>
            <a:r>
              <a:rPr lang="en-US" altLang="en-US" b="1" dirty="0" smtClean="0">
                <a:latin typeface="楷体" pitchFamily="49" charset="-122"/>
                <a:ea typeface="楷体" pitchFamily="49" charset="-122"/>
              </a:rPr>
              <a:t>±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范围之内。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Sigma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滤波器是构造一个模板，计算模板的标准差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，置信区间为当前像素值的</a:t>
            </a:r>
            <a:r>
              <a:rPr lang="en-US" altLang="en-US" b="1" dirty="0" smtClean="0">
                <a:latin typeface="楷体" pitchFamily="49" charset="-122"/>
                <a:ea typeface="楷体" pitchFamily="49" charset="-122"/>
              </a:rPr>
              <a:t>±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2σ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范围。</a:t>
            </a: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将模板中落在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置信范围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（实质将模板内区域划分为两个区域：边界区与非边界区）内的像素的均值替换原来的像素值。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Sigma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平滑滤波器：例题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014"/>
            <a:ext cx="6059488" cy="749300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如下，是一个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5*5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的模板。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ffectLst/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24612" name="Group 4"/>
          <p:cNvGraphicFramePr>
            <a:graphicFrameLocks noGrp="1"/>
          </p:cNvGraphicFramePr>
          <p:nvPr/>
        </p:nvGraphicFramePr>
        <p:xfrm>
          <a:off x="684213" y="2493201"/>
          <a:ext cx="2362200" cy="2133602"/>
        </p:xfrm>
        <a:graphic>
          <a:graphicData uri="http://schemas.openxmlformats.org/drawingml/2006/table">
            <a:tbl>
              <a:tblPr/>
              <a:tblGrid>
                <a:gridCol w="473075"/>
                <a:gridCol w="471487"/>
                <a:gridCol w="473075"/>
                <a:gridCol w="471488"/>
                <a:gridCol w="47307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</a:tbl>
          </a:graphicData>
        </a:graphic>
      </p:graphicFrame>
      <p:sp>
        <p:nvSpPr>
          <p:cNvPr id="324651" name="Text Box 43"/>
          <p:cNvSpPr txBox="1">
            <a:spLocks noChangeArrowheads="1"/>
          </p:cNvSpPr>
          <p:nvPr/>
        </p:nvSpPr>
        <p:spPr bwMode="auto">
          <a:xfrm>
            <a:off x="611188" y="4796664"/>
            <a:ext cx="2362200" cy="557212"/>
          </a:xfrm>
          <a:prstGeom prst="rect">
            <a:avLst/>
          </a:prstGeom>
          <a:solidFill>
            <a:srgbClr val="DBB7FF"/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cs typeface="Times New Roman" pitchFamily="18" charset="0"/>
              </a:rPr>
              <a:t>σ</a:t>
            </a:r>
            <a:r>
              <a:rPr kumimoji="1" lang="en-US" altLang="zh-CN" sz="2400"/>
              <a:t> =1.56</a:t>
            </a:r>
          </a:p>
        </p:txBody>
      </p:sp>
      <p:sp>
        <p:nvSpPr>
          <p:cNvPr id="324652" name="Text Box 44"/>
          <p:cNvSpPr txBox="1">
            <a:spLocks noChangeArrowheads="1"/>
          </p:cNvSpPr>
          <p:nvPr/>
        </p:nvSpPr>
        <p:spPr bwMode="auto">
          <a:xfrm>
            <a:off x="468313" y="5517389"/>
            <a:ext cx="6624637" cy="817562"/>
          </a:xfrm>
          <a:prstGeom prst="rect">
            <a:avLst/>
          </a:prstGeom>
          <a:solidFill>
            <a:srgbClr val="CCFF33"/>
          </a:solidFill>
          <a:ln w="38100" cmpd="dbl">
            <a:solidFill>
              <a:srgbClr val="99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置信区间为：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[f(i,j)-2</a:t>
            </a:r>
            <a:r>
              <a:rPr kumimoji="1" lang="en-US" altLang="zh-CN"/>
              <a:t>σ, f(i,j)</a:t>
            </a:r>
            <a:r>
              <a:rPr lang="en-US" altLang="zh-CN"/>
              <a:t>+2</a:t>
            </a:r>
            <a:r>
              <a:rPr kumimoji="1" lang="en-US" altLang="zh-CN"/>
              <a:t>σ</a:t>
            </a:r>
            <a:r>
              <a:rPr lang="en-US" altLang="zh-CN"/>
              <a:t>]=[5-3.12,5+3.12]=[1.88,8.12]</a:t>
            </a:r>
          </a:p>
        </p:txBody>
      </p:sp>
      <p:sp>
        <p:nvSpPr>
          <p:cNvPr id="324653" name="AutoShape 45"/>
          <p:cNvSpPr>
            <a:spLocks noChangeArrowheads="1"/>
          </p:cNvSpPr>
          <p:nvPr/>
        </p:nvSpPr>
        <p:spPr bwMode="auto">
          <a:xfrm>
            <a:off x="3132138" y="3212339"/>
            <a:ext cx="287337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4746" name="Group 138"/>
          <p:cNvGraphicFramePr>
            <a:graphicFrameLocks noGrp="1"/>
          </p:cNvGraphicFramePr>
          <p:nvPr/>
        </p:nvGraphicFramePr>
        <p:xfrm>
          <a:off x="3563938" y="2493201"/>
          <a:ext cx="2362200" cy="2133602"/>
        </p:xfrm>
        <a:graphic>
          <a:graphicData uri="http://schemas.openxmlformats.org/drawingml/2006/table">
            <a:tbl>
              <a:tblPr/>
              <a:tblGrid>
                <a:gridCol w="473075"/>
                <a:gridCol w="471487"/>
                <a:gridCol w="473075"/>
                <a:gridCol w="471488"/>
                <a:gridCol w="47307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F2"/>
                    </a:solidFill>
                  </a:tcPr>
                </a:tc>
              </a:tr>
            </a:tbl>
          </a:graphicData>
        </a:graphic>
      </p:graphicFrame>
      <p:sp>
        <p:nvSpPr>
          <p:cNvPr id="324743" name="AutoShape 135"/>
          <p:cNvSpPr>
            <a:spLocks noChangeArrowheads="1"/>
          </p:cNvSpPr>
          <p:nvPr/>
        </p:nvSpPr>
        <p:spPr bwMode="auto">
          <a:xfrm>
            <a:off x="6084888" y="3285364"/>
            <a:ext cx="287337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744" name="Text Box 136"/>
          <p:cNvSpPr txBox="1">
            <a:spLocks noChangeArrowheads="1"/>
          </p:cNvSpPr>
          <p:nvPr/>
        </p:nvSpPr>
        <p:spPr bwMode="auto">
          <a:xfrm>
            <a:off x="6516688" y="3356801"/>
            <a:ext cx="1944687" cy="495300"/>
          </a:xfrm>
          <a:prstGeom prst="rect">
            <a:avLst/>
          </a:prstGeom>
          <a:solidFill>
            <a:srgbClr val="DBB7FF"/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cs typeface="Times New Roman" pitchFamily="18" charset="0"/>
              </a:rPr>
              <a:t>g(i,j)</a:t>
            </a:r>
            <a:r>
              <a:rPr kumimoji="1" lang="en-US" altLang="zh-CN" sz="2400"/>
              <a:t> =4.33</a:t>
            </a:r>
          </a:p>
        </p:txBody>
      </p:sp>
      <p:sp>
        <p:nvSpPr>
          <p:cNvPr id="324745" name="Text Box 137"/>
          <p:cNvSpPr txBox="1">
            <a:spLocks noChangeArrowheads="1"/>
          </p:cNvSpPr>
          <p:nvPr/>
        </p:nvSpPr>
        <p:spPr bwMode="auto">
          <a:xfrm>
            <a:off x="4519613" y="3342514"/>
            <a:ext cx="469900" cy="431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137752" y="2281454"/>
            <a:ext cx="2630466" cy="93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计算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粉红色像素点的均值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51" grpId="0" animBg="1" autoUpdateAnimBg="0"/>
      <p:bldP spid="324652" grpId="0" animBg="1"/>
      <p:bldP spid="324653" grpId="0" animBg="1"/>
      <p:bldP spid="324743" grpId="0" animBg="1"/>
      <p:bldP spid="324744" grpId="0" animBg="1" autoUpdateAnimBg="0"/>
      <p:bldP spid="324745" grpId="0" animBg="1"/>
      <p:bldP spid="1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边界保持类平滑滤波器：总结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557" y="2305311"/>
            <a:ext cx="8157031" cy="2879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核心：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平滑处理应避免在两个或多个不同区域进行计算。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可以采用</a:t>
            </a:r>
            <a:r>
              <a:rPr lang="zh-CN" altLang="en-US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同类相似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的概念进行判别。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298" y="85319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本章总结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1662" y="1976053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图像噪声的概念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均值滤波器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中值滤波器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边界保持类滤波器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3416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图像噪声的概念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3932" y="2081298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图像噪声：图像在摄取时或是传输时所受到的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随机干扰噪声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常见的有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椒盐噪声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高斯噪声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052" descr="CAIFANG01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28" y="1865835"/>
            <a:ext cx="4441596" cy="33311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057" descr="Noise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615" y="1863122"/>
            <a:ext cx="3742157" cy="334548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4483" y="5461106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随机散粒噪声；热噪声；光量子噪声；机械噪声；元器件噪声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图像噪声的具体类别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3932" y="2081298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椒盐噪声的特征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出现位置是随机的，但噪声的幅值是基本相同的。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高斯噪声的特征：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出现在位置是一定的（每一点上），但噪声的幅值是随机的。 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椒盐噪声示例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3" descr="1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4800600" cy="3598863"/>
          </a:xfrm>
          <a:prstGeom prst="rect">
            <a:avLst/>
          </a:prstGeom>
          <a:noFill/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042988" y="2111375"/>
            <a:ext cx="1081087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15" descr="1ns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48263" y="2708275"/>
            <a:ext cx="3565525" cy="25241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高斯噪声示例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9" descr="1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0825" y="2133600"/>
            <a:ext cx="4800600" cy="3598863"/>
          </a:xfrm>
          <a:prstGeom prst="rect">
            <a:avLst/>
          </a:prstGeom>
          <a:noFill/>
          <a:ln/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042988" y="2180823"/>
            <a:ext cx="1081087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11" descr="1nns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08279" y="2442098"/>
            <a:ext cx="3529013" cy="289401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1884</Words>
  <Application>Microsoft Office PowerPoint</Application>
  <PresentationFormat>全屏显示(4:3)</PresentationFormat>
  <Paragraphs>503</Paragraphs>
  <Slides>44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主题​​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均值滤波器：原理</vt:lpstr>
      <vt:lpstr>均值滤波器：处理方法</vt:lpstr>
      <vt:lpstr>均值滤波器滤高斯噪声的效果</vt:lpstr>
      <vt:lpstr>均值滤波器用于椒盐噪声的效果</vt:lpstr>
      <vt:lpstr>幻灯片 15</vt:lpstr>
      <vt:lpstr>均值滤波器的改进：加权均值滤波</vt:lpstr>
      <vt:lpstr>中值滤波器median filters         </vt:lpstr>
      <vt:lpstr>中值滤波器：设计思想</vt:lpstr>
      <vt:lpstr>中值滤波器：原理示例</vt:lpstr>
      <vt:lpstr>中值滤波器：处理示例</vt:lpstr>
      <vt:lpstr>中值滤波器：滤波处理方法</vt:lpstr>
      <vt:lpstr>中值滤波器：例题</vt:lpstr>
      <vt:lpstr>幻灯片 23</vt:lpstr>
      <vt:lpstr>中值滤波器的效果（椒盐噪声）</vt:lpstr>
      <vt:lpstr>中值滤波器的效果（高斯噪声）</vt:lpstr>
      <vt:lpstr>中值滤波器与均值滤波器的比较</vt:lpstr>
      <vt:lpstr>中值滤波与均值滤波效果比较  （椒盐噪声）</vt:lpstr>
      <vt:lpstr>中值滤波器与均值滤波器的比较</vt:lpstr>
      <vt:lpstr>中值滤波与均值滤波效果比较 （高斯噪声）</vt:lpstr>
      <vt:lpstr>幻灯片 30</vt:lpstr>
      <vt:lpstr>边界保持类平滑滤波器：问题的提出</vt:lpstr>
      <vt:lpstr>边界保持类平滑滤波器：设计思想</vt:lpstr>
      <vt:lpstr>边界保持滤波器：原理分析</vt:lpstr>
      <vt:lpstr>K近邻平滑滤波器：原理分析</vt:lpstr>
      <vt:lpstr>K近邻平滑滤波器：实现算法</vt:lpstr>
      <vt:lpstr>K近邻平滑滤波器：例题</vt:lpstr>
      <vt:lpstr>K近邻均值滤波器的效果（椒盐噪声）</vt:lpstr>
      <vt:lpstr>K近邻均值滤波器的效果（高斯噪声）</vt:lpstr>
      <vt:lpstr>K近邻平滑滤波器：效果分析</vt:lpstr>
      <vt:lpstr>Sigma平滑滤波器：基本原理</vt:lpstr>
      <vt:lpstr>Sigma平滑滤波器：例题</vt:lpstr>
      <vt:lpstr>边界保持类平滑滤波器：总结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126</cp:revision>
  <dcterms:created xsi:type="dcterms:W3CDTF">2017-03-05T02:04:51Z</dcterms:created>
  <dcterms:modified xsi:type="dcterms:W3CDTF">2018-05-04T01:31:12Z</dcterms:modified>
</cp:coreProperties>
</file>