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417" r:id="rId3"/>
    <p:sldId id="418" r:id="rId4"/>
    <p:sldId id="282" r:id="rId5"/>
    <p:sldId id="419" r:id="rId6"/>
    <p:sldId id="420" r:id="rId7"/>
    <p:sldId id="422" r:id="rId8"/>
    <p:sldId id="421" r:id="rId9"/>
    <p:sldId id="423" r:id="rId10"/>
    <p:sldId id="360" r:id="rId11"/>
    <p:sldId id="461" r:id="rId12"/>
    <p:sldId id="424" r:id="rId13"/>
    <p:sldId id="425" r:id="rId14"/>
    <p:sldId id="426" r:id="rId15"/>
    <p:sldId id="427" r:id="rId16"/>
    <p:sldId id="430" r:id="rId17"/>
    <p:sldId id="464" r:id="rId18"/>
    <p:sldId id="465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1" r:id="rId29"/>
    <p:sldId id="462" r:id="rId30"/>
    <p:sldId id="442" r:id="rId31"/>
    <p:sldId id="443" r:id="rId32"/>
    <p:sldId id="444" r:id="rId33"/>
    <p:sldId id="445" r:id="rId34"/>
    <p:sldId id="446" r:id="rId35"/>
    <p:sldId id="459" r:id="rId36"/>
    <p:sldId id="449" r:id="rId37"/>
    <p:sldId id="451" r:id="rId38"/>
    <p:sldId id="452" r:id="rId39"/>
    <p:sldId id="453" r:id="rId40"/>
    <p:sldId id="454" r:id="rId41"/>
    <p:sldId id="455" r:id="rId42"/>
    <p:sldId id="463" r:id="rId43"/>
    <p:sldId id="457" r:id="rId44"/>
    <p:sldId id="458" r:id="rId45"/>
    <p:sldId id="460" r:id="rId46"/>
    <p:sldId id="313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3" autoAdjust="0"/>
    <p:restoredTop sz="87469" autoAdjust="0"/>
  </p:normalViewPr>
  <p:slideViewPr>
    <p:cSldViewPr snapToGrid="0">
      <p:cViewPr varScale="1">
        <p:scale>
          <a:sx n="76" d="100"/>
          <a:sy n="76" d="100"/>
        </p:scale>
        <p:origin x="-107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F4038-31A5-42DC-8792-15F8B1F5E472}" type="datetimeFigureOut">
              <a:rPr lang="zh-CN" altLang="en-US" smtClean="0"/>
              <a:pPr/>
              <a:t>2018-05-14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3079B-FC72-41AC-9FC3-2D9132B62C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5535AA-0D2B-41EF-B0E4-0E2195B6CFD5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294F1-2E0E-4D95-8D87-8B01310E720C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3079B-FC72-41AC-9FC3-2D9132B62C2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3079B-FC72-41AC-9FC3-2D9132B62C22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851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7031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833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9414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123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9320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201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861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7371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5368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000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1D084-5FED-4D4D-B922-9CE7DAB19958}" type="datetimeFigureOut">
              <a:rPr lang="zh-CN" altLang="en-US" smtClean="0"/>
              <a:pPr/>
              <a:t>2018-05-14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3017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0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jpeg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31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70670" y="1438182"/>
            <a:ext cx="6702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</a:rPr>
              <a:t>成果展示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69422" y="3657601"/>
            <a:ext cx="4172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46593"/>
            <a:ext cx="9144000" cy="71414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317725"/>
            <a:ext cx="9144000" cy="2285992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060" y="1829209"/>
            <a:ext cx="7262523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第六章  边缘检测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副标题 4"/>
          <p:cNvSpPr>
            <a:spLocks noGrp="1"/>
          </p:cNvSpPr>
          <p:nvPr/>
        </p:nvSpPr>
        <p:spPr bwMode="auto">
          <a:xfrm>
            <a:off x="4153988" y="5060560"/>
            <a:ext cx="4800600" cy="1346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巫义锐</a:t>
            </a:r>
            <a:endParaRPr lang="en-US" altLang="zh-CN" sz="28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河海大学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计算机与信息学院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1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35" y="1472613"/>
            <a:ext cx="9181577" cy="367188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32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基本步骤：</a:t>
            </a:r>
          </a:p>
          <a:p>
            <a:pPr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滤波：</a:t>
            </a:r>
            <a:r>
              <a:rPr lang="zh-CN" altLang="en-US" sz="3200" dirty="0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改善噪声影响；一般滤波器</a:t>
            </a:r>
            <a:r>
              <a:rPr lang="en-US" altLang="zh-CN" sz="3200" dirty="0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3200" dirty="0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均值滤波器</a:t>
            </a:r>
            <a:r>
              <a:rPr lang="en-US" altLang="zh-CN" sz="3200" dirty="0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3200" dirty="0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导致边缘的损失；增强边缘和降低噪声之间需要折衷．</a:t>
            </a:r>
          </a:p>
          <a:p>
            <a:pPr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增强</a:t>
            </a:r>
            <a:r>
              <a:rPr lang="en-US" altLang="zh-CN" sz="3200" b="1" dirty="0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3200" b="1" dirty="0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锐化</a:t>
            </a:r>
            <a:r>
              <a:rPr lang="en-US" altLang="zh-CN" sz="3200" b="1" dirty="0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3200" b="1" dirty="0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3200" dirty="0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将邻域强度值有</a:t>
            </a:r>
            <a:r>
              <a:rPr lang="zh-CN" altLang="en-US" sz="32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显著变化</a:t>
            </a:r>
            <a:r>
              <a:rPr lang="zh-CN" altLang="en-US" sz="3200" dirty="0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的点突显出来．</a:t>
            </a:r>
          </a:p>
          <a:p>
            <a:pPr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检测：</a:t>
            </a:r>
            <a:r>
              <a:rPr lang="zh-CN" altLang="en-US" sz="3200" dirty="0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最简单的边缘检测判据是</a:t>
            </a:r>
            <a:r>
              <a:rPr lang="zh-CN" altLang="en-US" sz="32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梯度幅值阈值</a:t>
            </a:r>
            <a:r>
              <a:rPr lang="zh-CN" altLang="en-US" sz="3200" dirty="0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；</a:t>
            </a:r>
          </a:p>
          <a:p>
            <a:pPr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定位：</a:t>
            </a:r>
            <a:r>
              <a:rPr lang="zh-CN" altLang="en-US" sz="3200" dirty="0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估计边缘的位置和方位。 </a:t>
            </a:r>
            <a:endParaRPr lang="zh-CN" altLang="en-US" sz="3200" dirty="0">
              <a:solidFill>
                <a:schemeClr val="tx2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title"/>
          </p:nvPr>
        </p:nvSpPr>
        <p:spPr>
          <a:xfrm>
            <a:off x="561083" y="373084"/>
            <a:ext cx="7042215" cy="1135063"/>
          </a:xfrm>
          <a:noFill/>
          <a:ln/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边缘检测的概念：边缘检测算法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482" y="5821229"/>
            <a:ext cx="7886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检测怎么用数学化的公式进行表达呢</a:t>
            </a:r>
            <a:r>
              <a:rPr lang="zh-CN" altLang="en-US" sz="36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？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709295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边缘检测判据公式</a:t>
            </a:r>
            <a:endParaRPr lang="zh-CN" altLang="en-US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3101" y="1768074"/>
            <a:ext cx="6781800" cy="8382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边缘检测判据的计算公式如下：</a:t>
            </a:r>
          </a:p>
        </p:txBody>
      </p:sp>
      <p:graphicFrame>
        <p:nvGraphicFramePr>
          <p:cNvPr id="257028" name="Object 4"/>
          <p:cNvGraphicFramePr>
            <a:graphicFrameLocks noChangeAspect="1"/>
          </p:cNvGraphicFramePr>
          <p:nvPr/>
        </p:nvGraphicFramePr>
        <p:xfrm>
          <a:off x="1990760" y="2701734"/>
          <a:ext cx="3960813" cy="1011237"/>
        </p:xfrm>
        <a:graphic>
          <a:graphicData uri="http://schemas.openxmlformats.org/presentationml/2006/ole">
            <p:oleObj spid="_x0000_s247810" name="Equation" r:id="rId4" imgW="1790640" imgH="457200" progId="Equation.DSMT4">
              <p:embed/>
            </p:oleObj>
          </a:graphicData>
        </a:graphic>
      </p:graphicFrame>
      <p:sp>
        <p:nvSpPr>
          <p:cNvPr id="257029" name="Text Box 5"/>
          <p:cNvSpPr txBox="1">
            <a:spLocks noChangeArrowheads="1"/>
          </p:cNvSpPr>
          <p:nvPr/>
        </p:nvSpPr>
        <p:spPr bwMode="auto">
          <a:xfrm>
            <a:off x="527539" y="4007618"/>
            <a:ext cx="7924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其中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f(</a:t>
            </a:r>
            <a:r>
              <a:rPr lang="en-US" altLang="zh-CN" sz="3200" dirty="0" err="1" smtClean="0">
                <a:latin typeface="楷体" pitchFamily="49" charset="-122"/>
                <a:ea typeface="楷体" pitchFamily="49" charset="-122"/>
              </a:rPr>
              <a:t>i,j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为原始图像，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g(</a:t>
            </a:r>
            <a:r>
              <a:rPr lang="en-US" altLang="zh-CN" sz="3200" dirty="0" err="1" smtClean="0">
                <a:latin typeface="楷体" pitchFamily="49" charset="-122"/>
                <a:ea typeface="楷体" pitchFamily="49" charset="-122"/>
              </a:rPr>
              <a:t>i,j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为结果图像（二值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），</a:t>
            </a:r>
            <a:r>
              <a:rPr lang="en-US" altLang="zh-CN" sz="3200" dirty="0" err="1" smtClean="0">
                <a:latin typeface="楷体" pitchFamily="49" charset="-122"/>
                <a:ea typeface="楷体" pitchFamily="49" charset="-122"/>
              </a:rPr>
              <a:t>Th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为阈值。</a:t>
            </a:r>
          </a:p>
        </p:txBody>
      </p:sp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3240" y="5547584"/>
            <a:ext cx="9314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阈值</a:t>
            </a:r>
            <a:r>
              <a:rPr lang="zh-CN" altLang="en-US" sz="36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的选取决定</a:t>
            </a:r>
            <a:r>
              <a:rPr lang="zh-CN" altLang="en-US" sz="36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了边缘检测效果</a:t>
            </a:r>
            <a:r>
              <a:rPr lang="zh-CN" altLang="en-US" sz="36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36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好坏</a:t>
            </a:r>
            <a:endParaRPr lang="zh-CN" altLang="en-US" sz="3600" dirty="0" smtClean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57679" y="1925949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noProof="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边缘检测定义</a:t>
            </a:r>
            <a:endParaRPr kumimoji="0" lang="en-US" altLang="zh-CN" sz="3600" b="1" i="0" u="none" strike="noStrike" kern="1200" cap="none" spc="0" normalizeH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baseline="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一阶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边缘检测算子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二阶边缘检测算子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36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Canny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算子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4556" y="3066621"/>
            <a:ext cx="4206687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ChangeArrowheads="1"/>
          </p:cNvSpPr>
          <p:nvPr/>
        </p:nvSpPr>
        <p:spPr bwMode="auto">
          <a:xfrm>
            <a:off x="582228" y="698577"/>
            <a:ext cx="282000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Roberts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算子</a:t>
            </a: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644371" y="3203051"/>
            <a:ext cx="3993401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zh-CN" altLang="en-US" dirty="0">
              <a:solidFill>
                <a:schemeClr val="tx2"/>
              </a:solidFill>
            </a:endParaRPr>
          </a:p>
          <a:p>
            <a:pPr eaLnBrk="0" hangingPunct="0"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用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卷积模板表示：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686235" y="4251818"/>
          <a:ext cx="3695700" cy="714375"/>
        </p:xfrm>
        <a:graphic>
          <a:graphicData uri="http://schemas.openxmlformats.org/presentationml/2006/ole">
            <p:oleObj spid="_x0000_s195586" name="BMP 图象" r:id="rId3" imgW="3696216" imgH="714286" progId="PBrush">
              <p:embed/>
            </p:oleObj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2334087" y="5214306"/>
          <a:ext cx="4648200" cy="914400"/>
        </p:xfrm>
        <a:graphic>
          <a:graphicData uri="http://schemas.openxmlformats.org/presentationml/2006/ole">
            <p:oleObj spid="_x0000_s195587" name="BMP 图象" r:id="rId4" imgW="4915586" imgH="1104762" progId="PBrush">
              <p:embed/>
            </p:oleObj>
          </a:graphicData>
        </a:graphic>
      </p:graphicFrame>
      <p:graphicFrame>
        <p:nvGraphicFramePr>
          <p:cNvPr id="4100" name="Object 6"/>
          <p:cNvGraphicFramePr>
            <a:graphicFrameLocks noChangeAspect="1"/>
          </p:cNvGraphicFramePr>
          <p:nvPr/>
        </p:nvGraphicFramePr>
        <p:xfrm>
          <a:off x="1484050" y="2639782"/>
          <a:ext cx="7010400" cy="508000"/>
        </p:xfrm>
        <a:graphic>
          <a:graphicData uri="http://schemas.openxmlformats.org/presentationml/2006/ole">
            <p:oleObj spid="_x0000_s195588" r:id="rId5" imgW="3149600" imgH="228600" progId="Equation.3">
              <p:embed/>
            </p:oleObj>
          </a:graphicData>
        </a:graphic>
      </p:graphicFrame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28095" y="1597672"/>
            <a:ext cx="3993401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zh-CN" altLang="en-US" dirty="0">
              <a:solidFill>
                <a:schemeClr val="tx2"/>
              </a:solidFill>
            </a:endParaRPr>
          </a:p>
          <a:p>
            <a:pPr eaLnBrk="0" hangingPunct="0"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用数学公式表示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ChangeArrowheads="1"/>
          </p:cNvSpPr>
          <p:nvPr/>
        </p:nvSpPr>
        <p:spPr bwMode="auto">
          <a:xfrm>
            <a:off x="533400" y="739606"/>
            <a:ext cx="234711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Sobel</a:t>
            </a: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算子</a:t>
            </a:r>
          </a:p>
        </p:txBody>
      </p:sp>
      <p:sp>
        <p:nvSpPr>
          <p:cNvPr id="5127" name="Rectangle 3"/>
          <p:cNvSpPr>
            <a:spLocks noChangeArrowheads="1"/>
          </p:cNvSpPr>
          <p:nvPr/>
        </p:nvSpPr>
        <p:spPr bwMode="auto">
          <a:xfrm>
            <a:off x="549676" y="1522320"/>
            <a:ext cx="25523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梯度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幅值:</a:t>
            </a:r>
          </a:p>
        </p:txBody>
      </p:sp>
      <p:sp>
        <p:nvSpPr>
          <p:cNvPr id="5130" name="Rectangle 6"/>
          <p:cNvSpPr>
            <a:spLocks noChangeArrowheads="1"/>
          </p:cNvSpPr>
          <p:nvPr/>
        </p:nvSpPr>
        <p:spPr bwMode="auto">
          <a:xfrm>
            <a:off x="632225" y="3154797"/>
            <a:ext cx="440537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用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卷积模板来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实现：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5122" name="Object 7"/>
          <p:cNvGraphicFramePr>
            <a:graphicFrameLocks noChangeAspect="1"/>
          </p:cNvGraphicFramePr>
          <p:nvPr/>
        </p:nvGraphicFramePr>
        <p:xfrm>
          <a:off x="2304925" y="3890547"/>
          <a:ext cx="4972050" cy="1314450"/>
        </p:xfrm>
        <a:graphic>
          <a:graphicData uri="http://schemas.openxmlformats.org/presentationml/2006/ole">
            <p:oleObj spid="_x0000_s196610" name="BMP 图象" r:id="rId4" imgW="4971429" imgH="1314286" progId="PBrush">
              <p:embed/>
            </p:oleObj>
          </a:graphicData>
        </a:graphic>
      </p:graphicFrame>
      <p:graphicFrame>
        <p:nvGraphicFramePr>
          <p:cNvPr id="5123" name="Object 9"/>
          <p:cNvGraphicFramePr>
            <a:graphicFrameLocks noChangeAspect="1"/>
          </p:cNvGraphicFramePr>
          <p:nvPr/>
        </p:nvGraphicFramePr>
        <p:xfrm>
          <a:off x="2504983" y="2201956"/>
          <a:ext cx="3886200" cy="663575"/>
        </p:xfrm>
        <a:graphic>
          <a:graphicData uri="http://schemas.openxmlformats.org/presentationml/2006/ole">
            <p:oleObj spid="_x0000_s196611" name="公式" r:id="rId5" imgW="876240" imgH="304560" progId="Equation.3">
              <p:embed/>
            </p:oleObj>
          </a:graphicData>
        </a:graphic>
      </p:graphicFrame>
      <p:sp>
        <p:nvSpPr>
          <p:cNvPr id="1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668784" y="682871"/>
            <a:ext cx="26515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Prewitt</a:t>
            </a: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算子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601462" y="2067080"/>
            <a:ext cx="75023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3200" dirty="0" err="1">
                <a:latin typeface="楷体" pitchFamily="49" charset="-122"/>
                <a:ea typeface="楷体" pitchFamily="49" charset="-122"/>
              </a:rPr>
              <a:t>Sobel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算子的方程完全一样，但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c=1,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1482570" y="3183731"/>
          <a:ext cx="5517473" cy="1571432"/>
        </p:xfrm>
        <a:graphic>
          <a:graphicData uri="http://schemas.openxmlformats.org/presentationml/2006/ole">
            <p:oleObj spid="_x0000_s197634" name="BMP 图象" r:id="rId3" imgW="5296639" imgH="1714739" progId="PBrush">
              <p:embed/>
            </p:oleObj>
          </a:graphicData>
        </a:graphic>
      </p:graphicFrame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782" y="1328221"/>
            <a:ext cx="2503502" cy="2549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4243" y="1393832"/>
            <a:ext cx="2502016" cy="245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2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538" y="4172505"/>
            <a:ext cx="2483985" cy="2454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28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3908" y="4171857"/>
            <a:ext cx="2355119" cy="2362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80513" y="514195"/>
            <a:ext cx="57246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一阶算子边缘算子提取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结果</a:t>
            </a:r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51574" y="2388093"/>
            <a:ext cx="102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(a)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原图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74638" y="2460594"/>
            <a:ext cx="1765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(b) Roberts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算子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阈值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=142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5756" y="5107620"/>
            <a:ext cx="1765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(c) </a:t>
            </a:r>
            <a:r>
              <a:rPr lang="en-US" altLang="zh-CN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Sobel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算子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阈值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=142</a:t>
            </a:r>
            <a:endParaRPr lang="zh-CN" altLang="en-US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42086" y="5162366"/>
            <a:ext cx="1765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(d) Prewitt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算子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阈值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=142</a:t>
            </a:r>
            <a:endParaRPr lang="zh-CN" altLang="en-US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8"/>
          <p:cNvSpPr>
            <a:spLocks noChangeArrowheads="1"/>
          </p:cNvSpPr>
          <p:nvPr/>
        </p:nvSpPr>
        <p:spPr bwMode="auto">
          <a:xfrm>
            <a:off x="488272" y="441664"/>
            <a:ext cx="20313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梯度定义</a:t>
            </a:r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6" name="Text Box 9"/>
          <p:cNvSpPr txBox="1">
            <a:spLocks noChangeArrowheads="1"/>
          </p:cNvSpPr>
          <p:nvPr/>
        </p:nvSpPr>
        <p:spPr bwMode="auto">
          <a:xfrm>
            <a:off x="0" y="1134862"/>
            <a:ext cx="87770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梯度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是一阶导数的二维等效式，定义为矢量</a:t>
            </a:r>
          </a:p>
        </p:txBody>
      </p:sp>
      <p:graphicFrame>
        <p:nvGraphicFramePr>
          <p:cNvPr id="2050" name="Object 10"/>
          <p:cNvGraphicFramePr>
            <a:graphicFrameLocks noChangeAspect="1"/>
          </p:cNvGraphicFramePr>
          <p:nvPr/>
        </p:nvGraphicFramePr>
        <p:xfrm>
          <a:off x="3427520" y="1762094"/>
          <a:ext cx="2527300" cy="1003300"/>
        </p:xfrm>
        <a:graphic>
          <a:graphicData uri="http://schemas.openxmlformats.org/presentationml/2006/ole">
            <p:oleObj spid="_x0000_s251906" name="公式" r:id="rId3" imgW="1244520" imgH="495000" progId="Equation.3">
              <p:embed/>
            </p:oleObj>
          </a:graphicData>
        </a:graphic>
      </p:graphicFrame>
      <p:sp>
        <p:nvSpPr>
          <p:cNvPr id="2057" name="Text Box 11"/>
          <p:cNvSpPr txBox="1">
            <a:spLocks noChangeArrowheads="1"/>
          </p:cNvSpPr>
          <p:nvPr/>
        </p:nvSpPr>
        <p:spPr bwMode="auto">
          <a:xfrm>
            <a:off x="133164" y="2672919"/>
            <a:ext cx="8803689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性质：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向量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的方向就是函数增大时的最大变化率方向；</a:t>
            </a:r>
          </a:p>
          <a:p>
            <a:pPr>
              <a:spcBef>
                <a:spcPct val="50000"/>
              </a:spcBef>
            </a:pP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梯度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的幅值和方向:</a:t>
            </a:r>
          </a:p>
        </p:txBody>
      </p:sp>
      <p:graphicFrame>
        <p:nvGraphicFramePr>
          <p:cNvPr id="2051" name="Object 12"/>
          <p:cNvGraphicFramePr>
            <a:graphicFrameLocks noChangeAspect="1"/>
          </p:cNvGraphicFramePr>
          <p:nvPr/>
        </p:nvGraphicFramePr>
        <p:xfrm>
          <a:off x="607160" y="5086774"/>
          <a:ext cx="3048000" cy="704850"/>
        </p:xfrm>
        <a:graphic>
          <a:graphicData uri="http://schemas.openxmlformats.org/presentationml/2006/ole">
            <p:oleObj spid="_x0000_s251907" name="公式" r:id="rId4" imgW="1257120" imgH="291960" progId="Equation.3">
              <p:embed/>
            </p:oleObj>
          </a:graphicData>
        </a:graphic>
      </p:graphicFrame>
      <p:graphicFrame>
        <p:nvGraphicFramePr>
          <p:cNvPr id="2054" name="Object 18"/>
          <p:cNvGraphicFramePr>
            <a:graphicFrameLocks noChangeAspect="1"/>
          </p:cNvGraphicFramePr>
          <p:nvPr/>
        </p:nvGraphicFramePr>
        <p:xfrm>
          <a:off x="4739798" y="5159064"/>
          <a:ext cx="3962400" cy="649288"/>
        </p:xfrm>
        <a:graphic>
          <a:graphicData uri="http://schemas.openxmlformats.org/presentationml/2006/ole">
            <p:oleObj spid="_x0000_s251908" name="公式" r:id="rId5" imgW="1396800" imgH="228600" progId="Equation.3">
              <p:embed/>
            </p:oleObj>
          </a:graphicData>
        </a:graphic>
      </p:graphicFrame>
      <p:sp>
        <p:nvSpPr>
          <p:cNvPr id="1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71731" y="2078741"/>
            <a:ext cx="3143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 smtClean="0">
                <a:latin typeface="楷体" pitchFamily="49" charset="-122"/>
                <a:ea typeface="楷体" pitchFamily="49" charset="-122"/>
              </a:rPr>
              <a:t>G</a:t>
            </a:r>
            <a:r>
              <a:rPr lang="en-US" altLang="zh-CN" sz="2800" i="1" baseline="-25000" dirty="0" err="1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2800" i="1" dirty="0" err="1" smtClean="0">
                <a:latin typeface="楷体" pitchFamily="49" charset="-122"/>
                <a:ea typeface="楷体" pitchFamily="49" charset="-122"/>
              </a:rPr>
              <a:t>G</a:t>
            </a:r>
            <a:r>
              <a:rPr lang="en-US" altLang="zh-CN" sz="2800" i="1" baseline="-25000" dirty="0" err="1" smtClean="0">
                <a:latin typeface="楷体" pitchFamily="49" charset="-122"/>
                <a:ea typeface="楷体" pitchFamily="49" charset="-122"/>
              </a:rPr>
              <a:t>y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怎么计算？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575569" y="1487334"/>
            <a:ext cx="424988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用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差分来近似梯度</a:t>
            </a:r>
            <a:r>
              <a:rPr lang="zh-CN" altLang="en-US" sz="2000" dirty="0"/>
              <a:t>：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591845" y="3430063"/>
            <a:ext cx="4963218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用简单卷积模板表示:</a:t>
            </a:r>
          </a:p>
          <a:p>
            <a:pPr eaLnBrk="0" hangingPunct="0"/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j 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对应于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轴方向，</a:t>
            </a:r>
            <a:r>
              <a:rPr lang="en-US" altLang="zh-CN" sz="200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对应于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y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负轴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方向）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3075" name="Object 1"/>
          <p:cNvGraphicFramePr>
            <a:graphicFrameLocks noChangeAspect="1"/>
          </p:cNvGraphicFramePr>
          <p:nvPr/>
        </p:nvGraphicFramePr>
        <p:xfrm>
          <a:off x="3142694" y="4709188"/>
          <a:ext cx="3059113" cy="771525"/>
        </p:xfrm>
        <a:graphic>
          <a:graphicData uri="http://schemas.openxmlformats.org/presentationml/2006/ole">
            <p:oleObj spid="_x0000_s252930" name="BMP 图象" r:id="rId3" imgW="3057143" imgH="771429" progId="PBrush">
              <p:embed/>
            </p:oleObj>
          </a:graphicData>
        </a:graphic>
      </p:graphicFrame>
      <p:graphicFrame>
        <p:nvGraphicFramePr>
          <p:cNvPr id="3076" name="Object 2"/>
          <p:cNvGraphicFramePr>
            <a:graphicFrameLocks noChangeAspect="1"/>
          </p:cNvGraphicFramePr>
          <p:nvPr/>
        </p:nvGraphicFramePr>
        <p:xfrm>
          <a:off x="3183386" y="2295942"/>
          <a:ext cx="2819400" cy="909637"/>
        </p:xfrm>
        <a:graphic>
          <a:graphicData uri="http://schemas.openxmlformats.org/presentationml/2006/ole">
            <p:oleObj spid="_x0000_s252931" name="公式" r:id="rId4" imgW="1333440" imgH="431640" progId="Equation.3">
              <p:embed/>
            </p:oleObj>
          </a:graphicData>
        </a:graphic>
      </p:graphicFrame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8272" y="441664"/>
            <a:ext cx="20313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梯度计算</a:t>
            </a:r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57679" y="1925949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noProof="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边缘检测定义</a:t>
            </a:r>
            <a:endParaRPr kumimoji="0" lang="en-US" altLang="zh-CN" sz="3600" b="1" i="0" u="none" strike="noStrike" kern="1200" cap="none" spc="0" normalizeH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baseline="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一阶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边缘检测算子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二阶边缘检测算子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36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Canny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算子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7082" y="3732756"/>
            <a:ext cx="4206687" cy="5833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2446" y="58866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典型试题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6277" y="2645138"/>
            <a:ext cx="82828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下列属于二阶微分锐化算子的是？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A. </a:t>
            </a:r>
            <a:r>
              <a:rPr lang="en-US" altLang="zh-CN" sz="24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Sobel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算子     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B. Prewitt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算子 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C.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Laplacian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算子  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D.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以上三个均是</a:t>
            </a:r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12"/>
          <p:cNvSpPr txBox="1">
            <a:spLocks noChangeArrowheads="1"/>
          </p:cNvSpPr>
          <p:nvPr/>
        </p:nvSpPr>
        <p:spPr bwMode="auto">
          <a:xfrm>
            <a:off x="439445" y="654651"/>
            <a:ext cx="3733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阶微分算子</a:t>
            </a:r>
          </a:p>
        </p:txBody>
      </p:sp>
      <p:sp>
        <p:nvSpPr>
          <p:cNvPr id="7172" name="Text Box 13"/>
          <p:cNvSpPr txBox="1">
            <a:spLocks noChangeArrowheads="1"/>
          </p:cNvSpPr>
          <p:nvPr/>
        </p:nvSpPr>
        <p:spPr bwMode="auto">
          <a:xfrm>
            <a:off x="554113" y="1510608"/>
            <a:ext cx="918468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图像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强度的二阶导数的</a:t>
            </a:r>
            <a:r>
              <a:rPr lang="zh-CN" altLang="en-US" sz="32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零</a:t>
            </a:r>
            <a:r>
              <a:rPr lang="zh-CN" altLang="en-US" sz="32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交叉点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就是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找到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边缘点．</a:t>
            </a:r>
          </a:p>
        </p:txBody>
      </p:sp>
      <p:graphicFrame>
        <p:nvGraphicFramePr>
          <p:cNvPr id="7170" name="Object 14"/>
          <p:cNvGraphicFramePr>
            <a:graphicFrameLocks noChangeAspect="1"/>
          </p:cNvGraphicFramePr>
          <p:nvPr/>
        </p:nvGraphicFramePr>
        <p:xfrm>
          <a:off x="2962183" y="2945830"/>
          <a:ext cx="3733800" cy="3498850"/>
        </p:xfrm>
        <a:graphic>
          <a:graphicData uri="http://schemas.openxmlformats.org/presentationml/2006/ole">
            <p:oleObj spid="_x0000_s200706" r:id="rId3" imgW="3172460" imgH="2971800" progId="Word.Picture.8">
              <p:embed/>
            </p:oleObj>
          </a:graphicData>
        </a:graphic>
      </p:graphicFrame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 Box 1026"/>
          <p:cNvSpPr txBox="1">
            <a:spLocks noChangeArrowheads="1"/>
          </p:cNvSpPr>
          <p:nvPr/>
        </p:nvSpPr>
        <p:spPr bwMode="auto">
          <a:xfrm>
            <a:off x="518604" y="517186"/>
            <a:ext cx="4038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拉普拉斯算子</a:t>
            </a:r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9" name="Text Box 1027"/>
          <p:cNvSpPr txBox="1">
            <a:spLocks noChangeArrowheads="1"/>
          </p:cNvSpPr>
          <p:nvPr/>
        </p:nvSpPr>
        <p:spPr bwMode="auto">
          <a:xfrm>
            <a:off x="420949" y="1290052"/>
            <a:ext cx="835906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拉普拉斯算子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是二阶导数的二维等效式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: 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8194" name="Object 1028"/>
          <p:cNvGraphicFramePr>
            <a:graphicFrameLocks noChangeAspect="1"/>
          </p:cNvGraphicFramePr>
          <p:nvPr/>
        </p:nvGraphicFramePr>
        <p:xfrm>
          <a:off x="1143000" y="1818273"/>
          <a:ext cx="3048000" cy="595312"/>
        </p:xfrm>
        <a:graphic>
          <a:graphicData uri="http://schemas.openxmlformats.org/presentationml/2006/ole">
            <p:oleObj spid="_x0000_s201730" name="公式" r:id="rId3" imgW="1193760" imgH="444240" progId="Equation.3">
              <p:embed/>
            </p:oleObj>
          </a:graphicData>
        </a:graphic>
      </p:graphicFrame>
      <p:graphicFrame>
        <p:nvGraphicFramePr>
          <p:cNvPr id="8195" name="Object 1029"/>
          <p:cNvGraphicFramePr>
            <a:graphicFrameLocks noChangeAspect="1"/>
          </p:cNvGraphicFramePr>
          <p:nvPr/>
        </p:nvGraphicFramePr>
        <p:xfrm>
          <a:off x="2286000" y="2445629"/>
          <a:ext cx="4419600" cy="2095500"/>
        </p:xfrm>
        <a:graphic>
          <a:graphicData uri="http://schemas.openxmlformats.org/presentationml/2006/ole">
            <p:oleObj spid="_x0000_s201731" r:id="rId4" imgW="2108200" imgH="1282700" progId="Equation.3">
              <p:embed/>
            </p:oleObj>
          </a:graphicData>
        </a:graphic>
      </p:graphicFrame>
      <p:sp>
        <p:nvSpPr>
          <p:cNvPr id="8200" name="Rectangle 1030"/>
          <p:cNvSpPr>
            <a:spLocks noChangeArrowheads="1"/>
          </p:cNvSpPr>
          <p:nvPr/>
        </p:nvSpPr>
        <p:spPr bwMode="auto">
          <a:xfrm>
            <a:off x="901823" y="4525963"/>
            <a:ext cx="71192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这一近似式是以点 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i,j+1</a:t>
            </a:r>
            <a:r>
              <a:rPr lang="en-US" altLang="zh-CN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为中心的．用 </a:t>
            </a:r>
            <a:r>
              <a:rPr lang="en-US" altLang="zh-CN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j-1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替换:</a:t>
            </a:r>
          </a:p>
        </p:txBody>
      </p:sp>
      <p:graphicFrame>
        <p:nvGraphicFramePr>
          <p:cNvPr id="8196" name="Object 1031"/>
          <p:cNvGraphicFramePr>
            <a:graphicFrameLocks noChangeAspect="1"/>
          </p:cNvGraphicFramePr>
          <p:nvPr/>
        </p:nvGraphicFramePr>
        <p:xfrm>
          <a:off x="2268892" y="5054184"/>
          <a:ext cx="5105400" cy="674687"/>
        </p:xfrm>
        <a:graphic>
          <a:graphicData uri="http://schemas.openxmlformats.org/presentationml/2006/ole">
            <p:oleObj spid="_x0000_s201732" name="位图图像" r:id="rId5" imgW="5514286" imgH="714286" progId="PBrush">
              <p:embed/>
            </p:oleObj>
          </a:graphicData>
        </a:graphic>
      </p:graphicFrame>
      <p:graphicFrame>
        <p:nvGraphicFramePr>
          <p:cNvPr id="8197" name="Object 1032"/>
          <p:cNvGraphicFramePr>
            <a:graphicFrameLocks noChangeAspect="1"/>
          </p:cNvGraphicFramePr>
          <p:nvPr/>
        </p:nvGraphicFramePr>
        <p:xfrm>
          <a:off x="2259367" y="5700296"/>
          <a:ext cx="5038725" cy="752475"/>
        </p:xfrm>
        <a:graphic>
          <a:graphicData uri="http://schemas.openxmlformats.org/presentationml/2006/ole">
            <p:oleObj spid="_x0000_s201733" name="BMP 图象" r:id="rId6" imgW="5038095" imgH="752381" progId="PBrush">
              <p:embed/>
            </p:oleObj>
          </a:graphicData>
        </a:graphic>
      </p:graphicFrame>
      <p:sp>
        <p:nvSpPr>
          <p:cNvPr id="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53732" y="3074796"/>
            <a:ext cx="2873828" cy="60290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983604" y="3034602"/>
            <a:ext cx="1416817" cy="8340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73073" y="3064746"/>
            <a:ext cx="1587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对一阶导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结果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求偏导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720571" y="1409485"/>
            <a:ext cx="302198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Char char="n"/>
            </a:pPr>
            <a:r>
              <a:rPr lang="zh-CN" altLang="en-US" sz="2800" dirty="0" smtClean="0">
                <a:solidFill>
                  <a:srgbClr val="0070C0"/>
                </a:solidFill>
              </a:rPr>
              <a:t>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用模板表示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：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773837" y="3402014"/>
            <a:ext cx="66720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希望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邻域中心点具有更大的权值 </a:t>
            </a:r>
          </a:p>
        </p:txBody>
      </p:sp>
      <p:graphicFrame>
        <p:nvGraphicFramePr>
          <p:cNvPr id="9218" name="Object 6"/>
          <p:cNvGraphicFramePr>
            <a:graphicFrameLocks noChangeAspect="1"/>
          </p:cNvGraphicFramePr>
          <p:nvPr/>
        </p:nvGraphicFramePr>
        <p:xfrm>
          <a:off x="2451716" y="2043499"/>
          <a:ext cx="3124200" cy="1193800"/>
        </p:xfrm>
        <a:graphic>
          <a:graphicData uri="http://schemas.openxmlformats.org/presentationml/2006/ole">
            <p:oleObj spid="_x0000_s202754" name="公式" r:id="rId3" imgW="1130040" imgH="711000" progId="Equation.3">
              <p:embed/>
            </p:oleObj>
          </a:graphicData>
        </a:graphic>
      </p:graphicFrame>
      <p:graphicFrame>
        <p:nvGraphicFramePr>
          <p:cNvPr id="9219" name="Object 7"/>
          <p:cNvGraphicFramePr>
            <a:graphicFrameLocks noChangeAspect="1"/>
          </p:cNvGraphicFramePr>
          <p:nvPr/>
        </p:nvGraphicFramePr>
        <p:xfrm>
          <a:off x="2541971" y="4252559"/>
          <a:ext cx="3048000" cy="1219200"/>
        </p:xfrm>
        <a:graphic>
          <a:graphicData uri="http://schemas.openxmlformats.org/presentationml/2006/ole">
            <p:oleObj spid="_x0000_s202755" name="公式" r:id="rId4" imgW="1206360" imgH="711000" progId="Equation.3">
              <p:embed/>
            </p:oleObj>
          </a:graphicData>
        </a:graphic>
      </p:graphicFrame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Text Box 1026"/>
          <p:cNvSpPr txBox="1">
            <a:spLocks noChangeArrowheads="1"/>
          </p:cNvSpPr>
          <p:nvPr/>
        </p:nvSpPr>
        <p:spPr bwMode="auto">
          <a:xfrm>
            <a:off x="518604" y="517186"/>
            <a:ext cx="4038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拉普拉斯算子</a:t>
            </a:r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81000" y="795338"/>
            <a:ext cx="434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LoG</a:t>
            </a: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485125" y="3836818"/>
            <a:ext cx="7961051" cy="191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基本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特征：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平滑滤波器是高斯滤波器．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增强步骤采用二阶导数(二维拉普拉斯函数</a:t>
            </a:r>
            <a:r>
              <a:rPr lang="zh-CN" altLang="zh-CN" sz="2400" dirty="0">
                <a:latin typeface="楷体" pitchFamily="49" charset="-122"/>
                <a:ea typeface="楷体" pitchFamily="49" charset="-122"/>
              </a:rPr>
              <a:t>)．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边缘检测判据是二阶导数</a:t>
            </a:r>
            <a:r>
              <a:rPr lang="zh-CN" altLang="en-US" sz="24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零</a:t>
            </a:r>
            <a:r>
              <a:rPr lang="zh-CN" alt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交叉点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．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414291" y="1788450"/>
            <a:ext cx="840123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将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高斯滤波和拉普拉斯边缘检测结合在一起，形成</a:t>
            </a:r>
            <a:r>
              <a:rPr lang="en-US" altLang="zh-CN" sz="32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LoG（Laplacian</a:t>
            </a:r>
            <a:r>
              <a:rPr lang="en-US" altLang="zh-CN" sz="3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of Gaussian）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算法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，称之为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拉普拉斯高斯算法</a:t>
            </a:r>
            <a:r>
              <a:rPr lang="zh-CN" altLang="en-US" sz="2800" dirty="0">
                <a:solidFill>
                  <a:srgbClr val="0A0A0E"/>
                </a:solidFill>
              </a:rPr>
              <a:t>．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342222" y="1069727"/>
            <a:ext cx="736476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3200" dirty="0" err="1">
                <a:latin typeface="楷体" pitchFamily="49" charset="-122"/>
                <a:ea typeface="楷体" pitchFamily="49" charset="-122"/>
              </a:rPr>
              <a:t>LoG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算子的输出是通过卷积运算得到的，</a:t>
            </a: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2074404" y="1761988"/>
          <a:ext cx="4953000" cy="593725"/>
        </p:xfrm>
        <a:graphic>
          <a:graphicData uri="http://schemas.openxmlformats.org/presentationml/2006/ole">
            <p:oleObj spid="_x0000_s203778" r:id="rId3" imgW="1714500" imgH="228600" progId="">
              <p:embed/>
            </p:oleObj>
          </a:graphicData>
        </a:graphic>
      </p:graphicFrame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318150" y="2376317"/>
            <a:ext cx="36210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根据卷积求导法有</a:t>
            </a:r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371828" y="3585367"/>
            <a:ext cx="142058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其中：</a:t>
            </a:r>
          </a:p>
        </p:txBody>
      </p:sp>
      <p:graphicFrame>
        <p:nvGraphicFramePr>
          <p:cNvPr id="10243" name="Object 6"/>
          <p:cNvGraphicFramePr>
            <a:graphicFrameLocks noChangeAspect="1"/>
          </p:cNvGraphicFramePr>
          <p:nvPr/>
        </p:nvGraphicFramePr>
        <p:xfrm>
          <a:off x="2523599" y="2955051"/>
          <a:ext cx="4191000" cy="457200"/>
        </p:xfrm>
        <a:graphic>
          <a:graphicData uri="http://schemas.openxmlformats.org/presentationml/2006/ole">
            <p:oleObj spid="_x0000_s203779" r:id="rId4" imgW="1701800" imgH="228600" progId="">
              <p:embed/>
            </p:oleObj>
          </a:graphicData>
        </a:graphic>
      </p:graphicFrame>
      <p:graphicFrame>
        <p:nvGraphicFramePr>
          <p:cNvPr id="10244" name="Object 7"/>
          <p:cNvGraphicFramePr>
            <a:graphicFrameLocks noChangeAspect="1"/>
          </p:cNvGraphicFramePr>
          <p:nvPr/>
        </p:nvGraphicFramePr>
        <p:xfrm>
          <a:off x="1660986" y="3507687"/>
          <a:ext cx="4343400" cy="800100"/>
        </p:xfrm>
        <a:graphic>
          <a:graphicData uri="http://schemas.openxmlformats.org/presentationml/2006/ole">
            <p:oleObj spid="_x0000_s203780" r:id="rId5" imgW="2133600" imgH="495300" progId="">
              <p:embed/>
            </p:oleObj>
          </a:graphicData>
        </a:graphic>
      </p:graphicFrame>
      <p:sp>
        <p:nvSpPr>
          <p:cNvPr id="102409" name="Rectangle 9"/>
          <p:cNvSpPr>
            <a:spLocks noChangeArrowheads="1"/>
          </p:cNvSpPr>
          <p:nvPr/>
        </p:nvSpPr>
        <p:spPr bwMode="auto">
          <a:xfrm>
            <a:off x="6155306" y="4721594"/>
            <a:ext cx="282235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二维</a:t>
            </a:r>
            <a:r>
              <a:rPr lang="en-US" altLang="zh-CN" sz="24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LOG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算子被称为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墨西哥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草帽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算子 </a:t>
            </a:r>
          </a:p>
        </p:txBody>
      </p:sp>
      <p:pic>
        <p:nvPicPr>
          <p:cNvPr id="102411" name="Picture 11" descr="6-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85049" y="4373427"/>
            <a:ext cx="5268913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12" name="Text Box 12"/>
          <p:cNvSpPr txBox="1">
            <a:spLocks noChangeArrowheads="1"/>
          </p:cNvSpPr>
          <p:nvPr/>
        </p:nvSpPr>
        <p:spPr bwMode="auto">
          <a:xfrm>
            <a:off x="594025" y="6396335"/>
            <a:ext cx="815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一维和二维高斯函数的拉普拉斯变换</a:t>
            </a:r>
            <a:r>
              <a:rPr lang="zh-CN" altLang="en-US" sz="24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图</a:t>
            </a:r>
            <a:endParaRPr lang="zh-CN" altLang="en-US" sz="24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1" name="圆角矩形 14"/>
          <p:cNvSpPr/>
          <p:nvPr/>
        </p:nvSpPr>
        <p:spPr>
          <a:xfrm>
            <a:off x="0" y="107918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13320" y="2878645"/>
            <a:ext cx="4206687" cy="5833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27371" y="2692958"/>
            <a:ext cx="1634308" cy="12258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094138" y="2733151"/>
            <a:ext cx="1326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有较为复杂的推理过程，在下一页中具体展示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280516" y="371789"/>
            <a:ext cx="725574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LoG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算法：连续化数学表示</a:t>
            </a:r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066" y="1123163"/>
            <a:ext cx="202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38" y="1285875"/>
            <a:ext cx="37242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0" y="2286000"/>
            <a:ext cx="26384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750" y="2714625"/>
            <a:ext cx="61722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88" y="3357563"/>
            <a:ext cx="8096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28688" y="3857625"/>
            <a:ext cx="72580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4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4313" y="4643438"/>
            <a:ext cx="8786812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30079" y="440230"/>
            <a:ext cx="70047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LoG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算法推理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过程（略）</a:t>
            </a:r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14"/>
          <p:cNvSpPr/>
          <p:nvPr/>
        </p:nvSpPr>
        <p:spPr>
          <a:xfrm>
            <a:off x="0" y="107918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" y="1026973"/>
            <a:ext cx="34861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5" y="1026973"/>
            <a:ext cx="3636963" cy="263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668" y="4037396"/>
            <a:ext cx="3286125" cy="244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241718" y="4837157"/>
            <a:ext cx="4572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从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式子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可以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看出，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sigma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是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LOG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算子重要的参数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。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Sigma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值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越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小，高斯函数的能量越集中。</a:t>
            </a:r>
          </a:p>
        </p:txBody>
      </p:sp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aphicFrame>
        <p:nvGraphicFramePr>
          <p:cNvPr id="231425" name="Object 9"/>
          <p:cNvGraphicFramePr>
            <a:graphicFrameLocks noChangeAspect="1"/>
          </p:cNvGraphicFramePr>
          <p:nvPr/>
        </p:nvGraphicFramePr>
        <p:xfrm>
          <a:off x="4446551" y="3895336"/>
          <a:ext cx="4343400" cy="800100"/>
        </p:xfrm>
        <a:graphic>
          <a:graphicData uri="http://schemas.openxmlformats.org/presentationml/2006/ole">
            <p:oleObj spid="_x0000_s231425" r:id="rId6" imgW="2133600" imgH="495300" progId="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4732774" y="6139543"/>
            <a:ext cx="3727937" cy="55266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918" y="6189783"/>
            <a:ext cx="3637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如何将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LOG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算子离散化为模板？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80516" y="371789"/>
            <a:ext cx="725574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LoG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算法：重要参数</a:t>
            </a:r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9040" y="1827928"/>
            <a:ext cx="27146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1169725"/>
            <a:ext cx="89770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窗口</a:t>
            </a:r>
            <a:r>
              <a:rPr lang="zh-CN" altLang="en-US" sz="32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大小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根据</a:t>
            </a:r>
            <a:r>
              <a:rPr lang="en-US" altLang="zh-CN" sz="3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sigma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的值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确定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提前定义的公式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126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3884" y="2453181"/>
            <a:ext cx="829506" cy="40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28625" y="2328478"/>
            <a:ext cx="571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当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687451" y="2319600"/>
            <a:ext cx="10715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，则</a:t>
            </a:r>
          </a:p>
        </p:txBody>
      </p:sp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82661" y="2430802"/>
            <a:ext cx="5810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266" name="Object 9"/>
          <p:cNvGraphicFramePr>
            <a:graphicFrameLocks noChangeAspect="1"/>
          </p:cNvGraphicFramePr>
          <p:nvPr/>
        </p:nvGraphicFramePr>
        <p:xfrm>
          <a:off x="3622589" y="2999276"/>
          <a:ext cx="4343400" cy="800100"/>
        </p:xfrm>
        <a:graphic>
          <a:graphicData uri="http://schemas.openxmlformats.org/presentationml/2006/ole">
            <p:oleObj spid="_x0000_s204802" r:id="rId6" imgW="2133600" imgH="495300" progId="">
              <p:embed/>
            </p:oleObj>
          </a:graphicData>
        </a:graphic>
      </p:graphicFrame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0" y="3071813"/>
            <a:ext cx="395905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模板权值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，根据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64551" y="3947234"/>
            <a:ext cx="883017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将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p=(0,0),(0,1)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等位置带入、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化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简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可以得到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21880" y="4670495"/>
            <a:ext cx="23907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628209" y="5279938"/>
            <a:ext cx="350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en-US" altLang="zh-CN" sz="2400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X5</a:t>
            </a:r>
            <a:r>
              <a:rPr lang="zh-CN" altLang="en-US" sz="2400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拉普拉斯高斯模板 </a:t>
            </a: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340806" y="482320"/>
            <a:ext cx="725574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LoG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算法：离散化过程</a:t>
            </a:r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437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4254" y="1084300"/>
            <a:ext cx="3372687" cy="2544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37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5608" y="3979147"/>
            <a:ext cx="3470602" cy="254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37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90094" y="1109559"/>
            <a:ext cx="3367900" cy="2578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371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2761" y="3918856"/>
            <a:ext cx="3468409" cy="2619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40806" y="482320"/>
            <a:ext cx="725574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LoG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算法结果示意图</a:t>
            </a:r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6642" y="3593896"/>
            <a:ext cx="102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(a)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原图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6304" y="3635764"/>
            <a:ext cx="214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Roberts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算子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07961" y="6488668"/>
            <a:ext cx="214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(c) </a:t>
            </a:r>
            <a:r>
              <a:rPr lang="en-US" altLang="zh-CN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Sobel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算子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97640" y="6488668"/>
            <a:ext cx="214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(d) LOG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算子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40806" y="482320"/>
            <a:ext cx="725574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边缘检测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sz="36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matlab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编程代码</a:t>
            </a:r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88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8138" y="1863968"/>
            <a:ext cx="4061888" cy="3494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2446" y="58866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典型试题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6277" y="2645138"/>
            <a:ext cx="82828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下列属于二阶微分锐化算子的是？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A. </a:t>
            </a:r>
            <a:r>
              <a:rPr lang="en-US" altLang="zh-CN" sz="24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Sobel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算子     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B. Prewitt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算子 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C.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Laplacian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算子  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D.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以上三个均是</a:t>
            </a:r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01100" y="529008"/>
            <a:ext cx="88429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DoG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算法（引申阅读，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SIFT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算法的第一步）</a:t>
            </a:r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75" name="矩形 4"/>
          <p:cNvSpPr>
            <a:spLocks noChangeArrowheads="1"/>
          </p:cNvSpPr>
          <p:nvPr/>
        </p:nvSpPr>
        <p:spPr bwMode="auto">
          <a:xfrm>
            <a:off x="169924" y="1197931"/>
            <a:ext cx="864560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通过</a:t>
            </a:r>
            <a:r>
              <a:rPr lang="en-US" altLang="zh-CN" sz="32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sigma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变化，我们能够得到一系列的滤波图像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。（</a:t>
            </a:r>
            <a:r>
              <a:rPr lang="en-US" altLang="zh-CN" sz="32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sigma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越大，图像越</a:t>
            </a:r>
            <a:r>
              <a:rPr lang="zh-CN" altLang="en-US" sz="32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模糊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3200" dirty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chemeClr val="accent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在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某一尺度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上对两相邻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高斯尺度空间的图像相减，得到</a:t>
            </a:r>
            <a:r>
              <a:rPr lang="en-US" altLang="zh-CN" sz="32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DoG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的响应值图像。</a:t>
            </a: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5320" y="3365638"/>
            <a:ext cx="7072312" cy="316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83345" y="564518"/>
            <a:ext cx="434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DoG</a:t>
            </a: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p:sp>
        <p:nvSpPr>
          <p:cNvPr id="29699" name="矩形 5"/>
          <p:cNvSpPr>
            <a:spLocks noChangeArrowheads="1"/>
          </p:cNvSpPr>
          <p:nvPr/>
        </p:nvSpPr>
        <p:spPr bwMode="auto">
          <a:xfrm>
            <a:off x="357188" y="1428750"/>
            <a:ext cx="3645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高斯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函数表示定义为：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38" y="1928813"/>
            <a:ext cx="37528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50" y="3214688"/>
            <a:ext cx="3124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3" y="4572000"/>
            <a:ext cx="81534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34185" y="5590297"/>
            <a:ext cx="62293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4" name="矩形 9"/>
          <p:cNvSpPr>
            <a:spLocks noChangeArrowheads="1"/>
          </p:cNvSpPr>
          <p:nvPr/>
        </p:nvSpPr>
        <p:spPr bwMode="auto">
          <a:xfrm>
            <a:off x="383404" y="2794941"/>
            <a:ext cx="65722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两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幅图像的高斯滤波表示为：</a:t>
            </a:r>
          </a:p>
        </p:txBody>
      </p:sp>
      <p:sp>
        <p:nvSpPr>
          <p:cNvPr id="29705" name="矩形 10"/>
          <p:cNvSpPr>
            <a:spLocks noChangeArrowheads="1"/>
          </p:cNvSpPr>
          <p:nvPr/>
        </p:nvSpPr>
        <p:spPr bwMode="auto">
          <a:xfrm>
            <a:off x="428625" y="4071938"/>
            <a:ext cx="7858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将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上面滤波得到的两幅图像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g1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g2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相减得到：</a:t>
            </a:r>
          </a:p>
        </p:txBody>
      </p:sp>
      <p:sp>
        <p:nvSpPr>
          <p:cNvPr id="29706" name="矩形 11"/>
          <p:cNvSpPr>
            <a:spLocks noChangeArrowheads="1"/>
          </p:cNvSpPr>
          <p:nvPr/>
        </p:nvSpPr>
        <p:spPr bwMode="auto">
          <a:xfrm>
            <a:off x="455258" y="5214521"/>
            <a:ext cx="22605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DOG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表示为：</a:t>
            </a:r>
          </a:p>
        </p:txBody>
      </p:sp>
      <p:sp>
        <p:nvSpPr>
          <p:cNvPr id="1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://img.blog.csdn.net/2013111011141707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0049" y="1800780"/>
            <a:ext cx="6786562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83345" y="564518"/>
            <a:ext cx="73336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DoG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算法边缘增强效果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54366" y="733195"/>
            <a:ext cx="66292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err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DoG</a:t>
            </a: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算法引申：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求特征点</a:t>
            </a:r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7" name="矩形 3"/>
          <p:cNvSpPr>
            <a:spLocks noChangeArrowheads="1"/>
          </p:cNvSpPr>
          <p:nvPr/>
        </p:nvSpPr>
        <p:spPr bwMode="auto">
          <a:xfrm>
            <a:off x="330554" y="1625307"/>
            <a:ext cx="881344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32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DOG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域中最大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值和最小值点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特征</a:t>
            </a:r>
            <a:r>
              <a:rPr lang="zh-CN" altLang="en-US" sz="3200" dirty="0" smtClean="0">
                <a:solidFill>
                  <a:schemeClr val="accent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点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（在模糊效应中，变化最小的点与最大的点；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表征物体的</a:t>
            </a:r>
            <a:r>
              <a:rPr lang="zh-CN" altLang="en-US" sz="32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特征信息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。）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0825" y="3495009"/>
            <a:ext cx="67627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http://img.blog.csdn.net/201311101300290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" y="2135938"/>
            <a:ext cx="4415511" cy="274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74467" y="591152"/>
            <a:ext cx="686317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DoG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算法检测的角点示意图</a:t>
            </a:r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 descr="http://img.blog.csdn.net/2013111013004953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4914" y="2118120"/>
            <a:ext cx="4437983" cy="276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57679" y="1925949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noProof="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边缘检测定义</a:t>
            </a:r>
            <a:endParaRPr kumimoji="0" lang="en-US" altLang="zh-CN" sz="3600" b="1" i="0" u="none" strike="noStrike" kern="1200" cap="none" spc="0" normalizeH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baseline="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一阶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边缘检测算子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二阶边缘检测算子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36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Canny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算子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9327" y="4389703"/>
            <a:ext cx="4206687" cy="5833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032"/>
          <p:cNvSpPr txBox="1">
            <a:spLocks noChangeArrowheads="1"/>
          </p:cNvSpPr>
          <p:nvPr/>
        </p:nvSpPr>
        <p:spPr bwMode="auto">
          <a:xfrm>
            <a:off x="531255" y="3161357"/>
            <a:ext cx="828924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Canny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边缘检测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器使用高斯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函数的一阶导数，是对信噪比与定位之乘积的</a:t>
            </a:r>
            <a:r>
              <a:rPr lang="zh-CN" alt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最优化逼近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算子</a:t>
            </a:r>
            <a:r>
              <a:rPr lang="zh-CN" altLang="en-US" sz="24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．</a:t>
            </a:r>
          </a:p>
        </p:txBody>
      </p:sp>
      <p:pic>
        <p:nvPicPr>
          <p:cNvPr id="35844" name="Picture 103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8961" y="4352865"/>
            <a:ext cx="3650156" cy="175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7951" y="483379"/>
            <a:ext cx="45865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高斯函数的一阶导数,</a:t>
            </a:r>
          </a:p>
        </p:txBody>
      </p:sp>
      <p:sp>
        <p:nvSpPr>
          <p:cNvPr id="8" name="矩形 7"/>
          <p:cNvSpPr/>
          <p:nvPr/>
        </p:nvSpPr>
        <p:spPr>
          <a:xfrm>
            <a:off x="582755" y="1685243"/>
            <a:ext cx="79683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回忆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：滤波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改善噪声影响；一般滤波器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均值滤波器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导致边缘的损失；增强边缘和降低噪声之间需要折衷．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371600" y="3417888"/>
          <a:ext cx="6858000" cy="838200"/>
        </p:xfrm>
        <a:graphic>
          <a:graphicData uri="http://schemas.openxmlformats.org/presentationml/2006/ole">
            <p:oleObj spid="_x0000_s205826" r:id="rId3" imgW="3263900" imgH="406400" progId="Equation.3">
              <p:embed/>
            </p:oleObj>
          </a:graphicData>
        </a:graphic>
      </p:graphicFrame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562991" y="4560888"/>
            <a:ext cx="41597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hlink"/>
                </a:solidFill>
              </a:rPr>
              <a:t> </a:t>
            </a:r>
            <a:r>
              <a:rPr lang="zh-CN" altLang="en-US" sz="24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计算</a:t>
            </a:r>
            <a:r>
              <a:rPr lang="zh-CN" altLang="en-US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梯度值</a:t>
            </a:r>
            <a:r>
              <a:rPr lang="zh-CN" altLang="en-US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和梯度角</a:t>
            </a:r>
            <a:r>
              <a:rPr lang="zh-CN" altLang="en-US" sz="24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2362200" y="5170488"/>
          <a:ext cx="3733800" cy="533400"/>
        </p:xfrm>
        <a:graphic>
          <a:graphicData uri="http://schemas.openxmlformats.org/presentationml/2006/ole">
            <p:oleObj spid="_x0000_s205827" r:id="rId4" imgW="1523339" imgH="266584" progId="Equation.3">
              <p:embed/>
            </p:oleObj>
          </a:graphicData>
        </a:graphic>
      </p:graphicFrame>
      <p:graphicFrame>
        <p:nvGraphicFramePr>
          <p:cNvPr id="12292" name="Object 5"/>
          <p:cNvGraphicFramePr>
            <a:graphicFrameLocks noChangeAspect="1"/>
          </p:cNvGraphicFramePr>
          <p:nvPr/>
        </p:nvGraphicFramePr>
        <p:xfrm>
          <a:off x="2362200" y="5780088"/>
          <a:ext cx="3733800" cy="457200"/>
        </p:xfrm>
        <a:graphic>
          <a:graphicData uri="http://schemas.openxmlformats.org/presentationml/2006/ole">
            <p:oleObj spid="_x0000_s205828" r:id="rId5" imgW="1638300" imgH="190500" progId="Equation.3">
              <p:embed/>
            </p:oleObj>
          </a:graphicData>
        </a:graphic>
      </p:graphicFrame>
      <p:graphicFrame>
        <p:nvGraphicFramePr>
          <p:cNvPr id="12293" name="Object 6"/>
          <p:cNvGraphicFramePr>
            <a:graphicFrameLocks noChangeAspect="1"/>
          </p:cNvGraphicFramePr>
          <p:nvPr/>
        </p:nvGraphicFramePr>
        <p:xfrm>
          <a:off x="1828800" y="1955800"/>
          <a:ext cx="5105400" cy="700088"/>
        </p:xfrm>
        <a:graphic>
          <a:graphicData uri="http://schemas.openxmlformats.org/presentationml/2006/ole">
            <p:oleObj spid="_x0000_s205829" r:id="rId6" imgW="1459866" imgH="190417" progId="Equation.3">
              <p:embed/>
            </p:oleObj>
          </a:graphicData>
        </a:graphic>
      </p:graphicFrame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85926" y="2776476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2）使用一阶有限差分计算偏导数的两个阵列</a:t>
            </a:r>
            <a:r>
              <a:rPr lang="en-US" altLang="zh-CN" sz="24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sz="24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24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Q：</a:t>
            </a:r>
            <a:endParaRPr lang="zh-CN" altLang="en-US" sz="2400" dirty="0">
              <a:solidFill>
                <a:srgbClr val="0A0A0E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642891" y="1481076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1）求图像与高斯平滑滤波器卷积: </a:t>
            </a:r>
          </a:p>
        </p:txBody>
      </p:sp>
      <p:sp>
        <p:nvSpPr>
          <p:cNvPr id="12297" name="Rectangle 10"/>
          <p:cNvSpPr>
            <a:spLocks noChangeArrowheads="1"/>
          </p:cNvSpPr>
          <p:nvPr/>
        </p:nvSpPr>
        <p:spPr bwMode="auto">
          <a:xfrm>
            <a:off x="488272" y="618724"/>
            <a:ext cx="734688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Canny </a:t>
            </a: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边缘检测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器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步骤：第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,2,3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13727" y="5706037"/>
            <a:ext cx="4206687" cy="5833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667306" y="5245487"/>
            <a:ext cx="2135050" cy="14165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085220" y="5490953"/>
            <a:ext cx="3505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模板无法计算；</a:t>
            </a:r>
            <a:endParaRPr lang="en-US" altLang="zh-CN" sz="2400" dirty="0" smtClean="0">
              <a:solidFill>
                <a:schemeClr val="hlink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需额外计算 </a:t>
            </a:r>
            <a:endParaRPr lang="zh-CN" altLang="en-US" sz="2400" dirty="0">
              <a:solidFill>
                <a:schemeClr val="hlink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426265" y="1221027"/>
            <a:ext cx="851588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4）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非极大值抑制</a:t>
            </a:r>
            <a:r>
              <a:rPr lang="zh-CN" altLang="en-US" sz="24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dirty="0">
                <a:solidFill>
                  <a:srgbClr val="0A0A0E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non-maximum </a:t>
            </a:r>
            <a:r>
              <a:rPr lang="en-US" altLang="zh-CN" sz="2400" dirty="0" smtClean="0">
                <a:solidFill>
                  <a:srgbClr val="0A0A0E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suppression</a:t>
            </a:r>
            <a:r>
              <a:rPr lang="en-US" altLang="zh-CN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zh-CN" altLang="en-US" sz="2400" dirty="0">
              <a:solidFill>
                <a:srgbClr val="0A0A0E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4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细化幅值图像中的屋脊带，即只保留</a:t>
            </a:r>
            <a:r>
              <a:rPr lang="zh-CN" altLang="en-US" sz="24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幅值局部变化</a:t>
            </a:r>
            <a:r>
              <a:rPr lang="zh-CN" altLang="en-US" sz="24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最大的点．</a:t>
            </a:r>
          </a:p>
          <a:p>
            <a:pPr eaLnBrk="0" hangingPunct="0"/>
            <a:endParaRPr lang="en-US" altLang="zh-CN" sz="2400" dirty="0" smtClean="0">
              <a:solidFill>
                <a:srgbClr val="0A0A0E"/>
              </a:solidFill>
              <a:latin typeface="楷体" pitchFamily="49" charset="-122"/>
              <a:ea typeface="楷体" pitchFamily="49" charset="-122"/>
            </a:endParaRPr>
          </a:p>
          <a:p>
            <a:pPr eaLnBrk="0" hangingPunct="0"/>
            <a:r>
              <a:rPr lang="zh-CN" altLang="en-US" sz="2400" b="1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具体做法</a:t>
            </a:r>
            <a:r>
              <a:rPr lang="zh-CN" altLang="en-US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400" dirty="0" smtClean="0">
              <a:solidFill>
                <a:srgbClr val="0A0A0E"/>
              </a:solidFill>
              <a:latin typeface="楷体" pitchFamily="49" charset="-122"/>
              <a:ea typeface="楷体" pitchFamily="49" charset="-122"/>
            </a:endParaRPr>
          </a:p>
          <a:p>
            <a:pPr eaLnBrk="0" hangingPunct="0"/>
            <a:r>
              <a:rPr lang="en-US" altLang="zh-CN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4.1 </a:t>
            </a:r>
            <a:r>
              <a:rPr lang="zh-CN" altLang="en-US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将</a:t>
            </a:r>
            <a:r>
              <a:rPr lang="zh-CN" altLang="en-US" sz="24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梯度角的变化范围减小到圆周的四个扇区</a:t>
            </a:r>
            <a:r>
              <a:rPr lang="zh-CN" altLang="en-US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之一</a:t>
            </a:r>
            <a:endParaRPr lang="zh-CN" altLang="en-US" sz="2400" dirty="0">
              <a:solidFill>
                <a:srgbClr val="0A0A0E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3314" name="Object 1024"/>
          <p:cNvGraphicFramePr>
            <a:graphicFrameLocks noChangeAspect="1"/>
          </p:cNvGraphicFramePr>
          <p:nvPr/>
        </p:nvGraphicFramePr>
        <p:xfrm>
          <a:off x="5366982" y="3525284"/>
          <a:ext cx="3124200" cy="2870200"/>
        </p:xfrm>
        <a:graphic>
          <a:graphicData uri="http://schemas.openxmlformats.org/presentationml/2006/ole">
            <p:oleObj spid="_x0000_s206850" name="BMP 图象" r:id="rId3" imgW="3514286" imgH="3228571" progId="PBrush">
              <p:embed/>
            </p:oleObj>
          </a:graphicData>
        </a:graphic>
      </p:graphicFrame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294027" y="3680917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梯度</a:t>
            </a:r>
            <a:r>
              <a:rPr lang="zh-CN" altLang="en-US" sz="28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角</a:t>
            </a:r>
            <a:r>
              <a:rPr lang="zh-CN" altLang="en-US" sz="2800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aphicFrame>
        <p:nvGraphicFramePr>
          <p:cNvPr id="13315" name="Object 1025"/>
          <p:cNvGraphicFramePr>
            <a:graphicFrameLocks noChangeAspect="1"/>
          </p:cNvGraphicFramePr>
          <p:nvPr/>
        </p:nvGraphicFramePr>
        <p:xfrm>
          <a:off x="1826351" y="3728733"/>
          <a:ext cx="3200400" cy="457200"/>
        </p:xfrm>
        <a:graphic>
          <a:graphicData uri="http://schemas.openxmlformats.org/presentationml/2006/ole">
            <p:oleObj spid="_x0000_s206851" name="公式" r:id="rId4" imgW="1384200" imgH="203040" progId="Equation.3">
              <p:embed/>
            </p:oleObj>
          </a:graphicData>
        </a:graphic>
      </p:graphicFrame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75208" y="450048"/>
            <a:ext cx="62327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Canny </a:t>
            </a: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边缘检测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器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96186" y="4667331"/>
            <a:ext cx="449353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梯度</a:t>
            </a:r>
            <a:r>
              <a:rPr lang="zh-CN" altLang="en-US" sz="28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角</a:t>
            </a:r>
            <a:r>
              <a:rPr lang="zh-CN" altLang="en-US" sz="28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将只有四个方向，在</a:t>
            </a:r>
            <a:endParaRPr lang="en-US" altLang="zh-CN" sz="2800" dirty="0" smtClean="0">
              <a:solidFill>
                <a:schemeClr val="hlink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28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四个方向基础上如何做局部</a:t>
            </a:r>
            <a:endParaRPr lang="en-US" altLang="zh-CN" sz="2800" dirty="0" smtClean="0">
              <a:solidFill>
                <a:schemeClr val="hlink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28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幅值</a:t>
            </a:r>
            <a:r>
              <a:rPr lang="zh-CN" altLang="en-US" sz="28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比较？</a:t>
            </a:r>
            <a:endParaRPr lang="zh-CN" altLang="en-US" sz="2800" dirty="0">
              <a:solidFill>
                <a:schemeClr val="hlin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7182" y="4682532"/>
            <a:ext cx="4566751" cy="14871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6357" y="1681383"/>
            <a:ext cx="3536950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矩形 8"/>
          <p:cNvSpPr>
            <a:spLocks noChangeArrowheads="1"/>
          </p:cNvSpPr>
          <p:nvPr/>
        </p:nvSpPr>
        <p:spPr bwMode="auto">
          <a:xfrm>
            <a:off x="268950" y="1221578"/>
            <a:ext cx="9397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4.2 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局部极值检测</a:t>
            </a:r>
            <a:r>
              <a:rPr lang="zh-CN" altLang="en-US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为了</a:t>
            </a:r>
            <a:r>
              <a:rPr lang="zh-CN" altLang="en-US" sz="24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更好的解释这个</a:t>
            </a:r>
            <a:r>
              <a:rPr lang="zh-CN" altLang="en-US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概念，以下图为例子</a:t>
            </a:r>
            <a:endParaRPr lang="zh-CN" altLang="en-US" sz="2400" dirty="0">
              <a:solidFill>
                <a:srgbClr val="0A0A0E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7892" name="矩形 9"/>
          <p:cNvSpPr>
            <a:spLocks noChangeArrowheads="1"/>
          </p:cNvSpPr>
          <p:nvPr/>
        </p:nvSpPr>
        <p:spPr bwMode="auto">
          <a:xfrm>
            <a:off x="386019" y="4029619"/>
            <a:ext cx="821531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 图</a:t>
            </a:r>
            <a:r>
              <a:rPr lang="zh-CN" altLang="en-US" sz="24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中的数字代表了像素点的梯度强度，箭头方向代表了</a:t>
            </a:r>
            <a:r>
              <a:rPr lang="zh-CN" altLang="en-US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梯度方向（经过步骤</a:t>
            </a:r>
            <a:r>
              <a:rPr lang="en-US" altLang="zh-CN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4.1,</a:t>
            </a:r>
            <a:r>
              <a:rPr lang="zh-CN" altLang="en-US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只有</a:t>
            </a:r>
            <a:r>
              <a:rPr lang="zh-CN" alt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四个方向</a:t>
            </a:r>
            <a:r>
              <a:rPr lang="zh-CN" altLang="en-US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）。</a:t>
            </a:r>
            <a:endParaRPr lang="en-US" altLang="zh-CN" sz="2400" dirty="0" smtClean="0">
              <a:solidFill>
                <a:srgbClr val="0A0A0E"/>
              </a:solidFill>
              <a:latin typeface="楷体" pitchFamily="49" charset="-122"/>
              <a:ea typeface="楷体" pitchFamily="49" charset="-122"/>
            </a:endParaRPr>
          </a:p>
          <a:p>
            <a:pPr algn="just"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 以</a:t>
            </a:r>
            <a:r>
              <a:rPr lang="zh-CN" altLang="en-US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排第</a:t>
            </a:r>
            <a:r>
              <a:rPr lang="en-US" altLang="zh-CN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个</a:t>
            </a:r>
            <a:r>
              <a:rPr lang="zh-CN" altLang="en-US" sz="24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像素点为例，由于梯度方向向上，则将这一点的强度（</a:t>
            </a:r>
            <a:r>
              <a:rPr lang="en-US" altLang="zh-CN" sz="24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sz="24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）与其上下两个像素点的强度（</a:t>
            </a:r>
            <a:r>
              <a:rPr lang="en-US" altLang="zh-CN" sz="24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sz="24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4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）比较，由于这一点强度最大，则保留</a:t>
            </a:r>
            <a:r>
              <a:rPr lang="zh-CN" altLang="en-US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dirty="0" smtClean="0">
              <a:solidFill>
                <a:srgbClr val="0A0A0E"/>
              </a:solidFill>
              <a:latin typeface="楷体" pitchFamily="49" charset="-122"/>
              <a:ea typeface="楷体" pitchFamily="49" charset="-122"/>
            </a:endParaRPr>
          </a:p>
          <a:p>
            <a:pPr algn="just">
              <a:buFont typeface="Wingdings" pitchFamily="2" charset="2"/>
              <a:buChar char="n"/>
            </a:pPr>
            <a:r>
              <a:rPr lang="en-US" altLang="zh-CN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同理第</a:t>
            </a:r>
            <a:r>
              <a:rPr lang="en-US" altLang="zh-CN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排第</a:t>
            </a:r>
            <a:r>
              <a:rPr lang="en-US" altLang="zh-CN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个像素，即使其值（</a:t>
            </a:r>
            <a:r>
              <a:rPr lang="en-US" altLang="zh-CN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）比左右像素点的幅值小（此处可提现局部的一个不同定义）。</a:t>
            </a:r>
            <a:endParaRPr lang="zh-CN" altLang="en-US" sz="2400" dirty="0">
              <a:solidFill>
                <a:srgbClr val="0A0A0E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75208" y="450048"/>
            <a:ext cx="65838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Canny </a:t>
            </a: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边缘检测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器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步骤：第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57679" y="1925949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noProof="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边缘检测概念</a:t>
            </a:r>
            <a:endParaRPr kumimoji="0" lang="en-US" altLang="zh-CN" sz="3600" b="1" i="0" u="none" strike="noStrike" kern="1200" cap="none" spc="0" normalizeH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baseline="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一阶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边缘检测算子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二阶边缘检测算子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36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Canny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算子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2031" y="2452845"/>
            <a:ext cx="3342392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s://imgsa.baidu.com/baike/c0%3Dbaike116%2C5%2C5%2C116%2C38/sign=7a0aa02c93cad1c8c4b6f4751e570c6c/7c1ed21b0ef41bd5e72a58f757da81cb39db3db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30530"/>
            <a:ext cx="830103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6268" y="5776519"/>
            <a:ext cx="4698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0A0A0E"/>
                </a:solidFill>
                <a:latin typeface="黑体" pitchFamily="49" charset="-122"/>
                <a:ea typeface="黑体" pitchFamily="49" charset="-122"/>
              </a:rPr>
              <a:t>细化幅值图像中的屋脊带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488272" y="618724"/>
            <a:ext cx="43396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非极大值抑制效果图</a:t>
            </a:r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2"/>
          <p:cNvSpPr>
            <a:spLocks noChangeArrowheads="1"/>
          </p:cNvSpPr>
          <p:nvPr/>
        </p:nvSpPr>
        <p:spPr bwMode="auto">
          <a:xfrm>
            <a:off x="168676" y="1176383"/>
            <a:ext cx="874450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5）取</a:t>
            </a:r>
            <a:r>
              <a:rPr lang="zh-CN" altLang="en-US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阈值，检测边缘：</a:t>
            </a:r>
            <a:endParaRPr lang="en-US" altLang="zh-CN" sz="2400" dirty="0" smtClean="0">
              <a:solidFill>
                <a:srgbClr val="0A0A0E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将</a:t>
            </a:r>
            <a:r>
              <a:rPr lang="zh-CN" altLang="en-US" sz="24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低于阈值的所有值赋零值，得到图像的边缘阵列．</a:t>
            </a:r>
          </a:p>
          <a:p>
            <a:endParaRPr lang="en-US" altLang="zh-CN" sz="2400" dirty="0" smtClean="0">
              <a:solidFill>
                <a:srgbClr val="0A0A0E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4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基本思想</a:t>
            </a:r>
            <a:r>
              <a:rPr lang="zh-CN" altLang="en-US" sz="24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： </a:t>
            </a:r>
            <a:endParaRPr lang="en-US" altLang="zh-CN" sz="2400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阈值</a:t>
            </a:r>
            <a:r>
              <a:rPr lang="en-US" altLang="zh-CN" sz="24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τ</a:t>
            </a:r>
            <a:r>
              <a:rPr lang="zh-CN" altLang="en-US" sz="24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太低和阴影</a:t>
            </a:r>
            <a:r>
              <a:rPr lang="zh-CN" altLang="en-US" sz="24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</a:t>
            </a:r>
            <a:r>
              <a:rPr lang="zh-CN" altLang="en-US" sz="24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假边缘;</a:t>
            </a:r>
          </a:p>
          <a:p>
            <a:r>
              <a:rPr lang="zh-CN" altLang="en-US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阈值</a:t>
            </a:r>
            <a:r>
              <a:rPr lang="en-US" altLang="zh-CN" sz="24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τ</a:t>
            </a:r>
            <a:r>
              <a:rPr lang="zh-CN" altLang="en-US" sz="24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取得太高</a:t>
            </a:r>
            <a:r>
              <a:rPr lang="zh-CN" altLang="en-US" sz="24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</a:t>
            </a:r>
            <a:r>
              <a:rPr lang="zh-CN" altLang="en-US" sz="24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部分轮廊丢失.</a:t>
            </a:r>
          </a:p>
          <a:p>
            <a:r>
              <a:rPr lang="zh-CN" altLang="en-US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选用</a:t>
            </a:r>
            <a:r>
              <a:rPr lang="zh-CN" altLang="en-US" sz="24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两个阈值: 更有效的阈值方案．</a:t>
            </a:r>
          </a:p>
          <a:p>
            <a:endParaRPr lang="en-US" altLang="zh-CN" sz="2400" dirty="0" smtClean="0">
              <a:solidFill>
                <a:srgbClr val="0A0A0E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4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具体做法</a:t>
            </a:r>
            <a:r>
              <a:rPr lang="zh-CN" altLang="en-US" sz="24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zh-CN" altLang="en-US" sz="2400" dirty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5.1 </a:t>
            </a:r>
            <a:r>
              <a:rPr lang="zh-CN" altLang="en-US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取</a:t>
            </a:r>
            <a:r>
              <a:rPr lang="zh-CN" altLang="en-US" sz="24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高低两个阈值作用在幅值</a:t>
            </a:r>
            <a:r>
              <a:rPr lang="zh-CN" altLang="en-US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图；</a:t>
            </a:r>
            <a:endParaRPr lang="en-US" altLang="zh-CN" sz="2400" dirty="0">
              <a:solidFill>
                <a:srgbClr val="0A0A0E"/>
              </a:solidFill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24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5.2 </a:t>
            </a:r>
            <a:r>
              <a:rPr lang="zh-CN" altLang="en-US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得到</a:t>
            </a:r>
            <a:r>
              <a:rPr lang="zh-CN" altLang="en-US" sz="24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两个边缘图</a:t>
            </a:r>
            <a:r>
              <a:rPr lang="zh-CN" altLang="en-US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高</a:t>
            </a:r>
            <a:r>
              <a:rPr lang="zh-CN" altLang="en-US" sz="24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阈值</a:t>
            </a:r>
            <a:r>
              <a:rPr lang="zh-CN" altLang="en-US" sz="24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sz="24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低阈值</a:t>
            </a:r>
            <a:r>
              <a:rPr lang="zh-CN" altLang="en-US" sz="24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边缘</a:t>
            </a:r>
            <a:r>
              <a:rPr lang="zh-CN" altLang="en-US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图；</a:t>
            </a:r>
            <a:endParaRPr lang="zh-CN" altLang="en-US" sz="2400" dirty="0">
              <a:solidFill>
                <a:srgbClr val="0A0A0E"/>
              </a:solidFill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5.3 </a:t>
            </a:r>
            <a:r>
              <a:rPr lang="zh-CN" altLang="en-US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连接</a:t>
            </a:r>
            <a:r>
              <a:rPr lang="zh-CN" altLang="en-US" sz="24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高阈值边缘图，出现断点时，在低</a:t>
            </a:r>
            <a:r>
              <a:rPr lang="zh-CN" altLang="en-US" sz="24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阈值边缘</a:t>
            </a:r>
            <a:r>
              <a:rPr lang="zh-CN" altLang="en-US" sz="24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图中的8邻点域搜寻边缘点。</a:t>
            </a:r>
          </a:p>
        </p:txBody>
      </p:sp>
      <p:sp>
        <p:nvSpPr>
          <p:cNvPr id="3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275208" y="450048"/>
            <a:ext cx="49279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Canny </a:t>
            </a: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边缘检测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器步骤</a:t>
            </a:r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38030" y="498145"/>
            <a:ext cx="29546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双阈值结果图</a:t>
            </a:r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508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01" y="1527350"/>
            <a:ext cx="4097241" cy="4084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1645995" y="5876546"/>
            <a:ext cx="214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(a) </a:t>
            </a:r>
            <a:r>
              <a:rPr lang="en-US" altLang="zh-CN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Sobel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算子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28267" y="5895815"/>
            <a:ext cx="214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(b) Canny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算子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5088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2235" y="1532115"/>
            <a:ext cx="4139879" cy="4202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94316" y="1218459"/>
            <a:ext cx="9859393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zh-CN" altLang="en-US" sz="3200" dirty="0">
              <a:solidFill>
                <a:schemeClr val="tx2"/>
              </a:solidFill>
            </a:endParaRPr>
          </a:p>
          <a:p>
            <a:pPr algn="just"/>
            <a:r>
              <a:rPr lang="en-US" altLang="zh-CN" sz="3200" b="1" dirty="0" smtClean="0">
                <a:solidFill>
                  <a:srgbClr val="0A0A0E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Canny</a:t>
            </a:r>
            <a:r>
              <a:rPr lang="zh-CN" altLang="en-US" sz="3200" b="1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边缘检测步骤：</a:t>
            </a:r>
            <a:endParaRPr lang="en-US" altLang="zh-CN" sz="3200" b="1" dirty="0" smtClean="0">
              <a:solidFill>
                <a:srgbClr val="0A0A0E"/>
              </a:solidFill>
              <a:latin typeface="楷体" pitchFamily="49" charset="-122"/>
              <a:ea typeface="楷体" pitchFamily="49" charset="-122"/>
            </a:endParaRPr>
          </a:p>
          <a:p>
            <a:pPr algn="just"/>
            <a:endParaRPr lang="zh-CN" altLang="en-US" sz="3200" dirty="0">
              <a:solidFill>
                <a:srgbClr val="0A0A0E"/>
              </a:solidFill>
              <a:latin typeface="黑体" pitchFamily="49" charset="-122"/>
              <a:ea typeface="黑体" pitchFamily="49" charset="-122"/>
            </a:endParaRPr>
          </a:p>
          <a:p>
            <a:pPr algn="just"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用</a:t>
            </a:r>
            <a:r>
              <a:rPr lang="zh-CN" altLang="en-US" sz="32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高斯滤波器</a:t>
            </a:r>
            <a:r>
              <a:rPr lang="zh-CN" altLang="en-US" sz="32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平滑</a:t>
            </a:r>
            <a:r>
              <a:rPr lang="zh-CN" altLang="en-US" sz="32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图像；</a:t>
            </a:r>
            <a:endParaRPr lang="zh-CN" altLang="en-US" sz="3200" dirty="0">
              <a:solidFill>
                <a:srgbClr val="0A0A0E"/>
              </a:solidFill>
              <a:latin typeface="楷体" pitchFamily="49" charset="-122"/>
              <a:ea typeface="楷体" pitchFamily="49" charset="-122"/>
            </a:endParaRPr>
          </a:p>
          <a:p>
            <a:pPr algn="just" eaLnBrk="0" hangingPunct="0"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用</a:t>
            </a:r>
            <a:r>
              <a:rPr lang="zh-CN" altLang="en-US" sz="32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一阶偏导</a:t>
            </a:r>
            <a:r>
              <a:rPr lang="zh-CN" altLang="en-US" sz="32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有限差分计算梯度幅值和</a:t>
            </a:r>
            <a:r>
              <a:rPr lang="zh-CN" altLang="en-US" sz="32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方向；</a:t>
            </a:r>
            <a:endParaRPr lang="zh-CN" altLang="en-US" sz="3200" dirty="0">
              <a:solidFill>
                <a:srgbClr val="0A0A0E"/>
              </a:solidFill>
              <a:latin typeface="楷体" pitchFamily="49" charset="-122"/>
              <a:ea typeface="楷体" pitchFamily="49" charset="-122"/>
            </a:endParaRPr>
          </a:p>
          <a:p>
            <a:pPr algn="just" eaLnBrk="0" hangingPunct="0"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对</a:t>
            </a:r>
            <a:r>
              <a:rPr lang="zh-CN" altLang="en-US" sz="32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梯度幅值应用</a:t>
            </a:r>
            <a:r>
              <a:rPr lang="zh-CN" altLang="en-US" sz="32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非极大值</a:t>
            </a:r>
            <a:r>
              <a:rPr lang="zh-CN" altLang="en-US" sz="32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抑制</a:t>
            </a:r>
            <a:r>
              <a:rPr lang="zh-CN" altLang="en-US" sz="32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；</a:t>
            </a:r>
            <a:endParaRPr lang="zh-CN" altLang="en-US" sz="3200" dirty="0">
              <a:solidFill>
                <a:srgbClr val="0A0A0E"/>
              </a:solidFill>
              <a:latin typeface="楷体" pitchFamily="49" charset="-122"/>
              <a:ea typeface="楷体" pitchFamily="49" charset="-122"/>
            </a:endParaRPr>
          </a:p>
          <a:p>
            <a:pPr algn="just" eaLnBrk="0" hangingPunct="0"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用</a:t>
            </a:r>
            <a:r>
              <a:rPr lang="zh-CN" altLang="en-US" sz="32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双阈值</a:t>
            </a:r>
            <a:r>
              <a:rPr lang="zh-CN" altLang="en-US" sz="32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算法</a:t>
            </a:r>
            <a:r>
              <a:rPr lang="zh-CN" altLang="en-US" sz="32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检测</a:t>
            </a:r>
            <a:r>
              <a:rPr lang="zh-CN" altLang="en-US" sz="32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sz="32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连接</a:t>
            </a:r>
            <a:r>
              <a:rPr lang="zh-CN" altLang="en-US" sz="32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边缘． </a:t>
            </a:r>
            <a:r>
              <a:rPr lang="zh-CN" altLang="en-US" sz="3200" b="1" dirty="0">
                <a:solidFill>
                  <a:schemeClr val="tx2"/>
                </a:solidFill>
              </a:rPr>
              <a:t> 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244262" y="5510475"/>
            <a:ext cx="8118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A0A0E"/>
                </a:solidFill>
              </a:rPr>
              <a:t>http://zh.wikipedia.org/wiki/Canny%E7%AE%97%E5%AD%90</a:t>
            </a:r>
            <a:endParaRPr lang="zh-CN" altLang="en-US" dirty="0">
              <a:solidFill>
                <a:srgbClr val="0A0A0E"/>
              </a:solidFill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743936" y="5502384"/>
            <a:ext cx="287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A0A0E"/>
                </a:solidFill>
              </a:rPr>
              <a:t>进一步参考：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75208" y="450048"/>
            <a:ext cx="58512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Canny </a:t>
            </a: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边缘检测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器步骤总结</a:t>
            </a:r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8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368" y="1305240"/>
            <a:ext cx="3121426" cy="2485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38030" y="598628"/>
            <a:ext cx="525336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Canny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边缘检测器结果图</a:t>
            </a:r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498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1572" y="1281428"/>
            <a:ext cx="3095465" cy="260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98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135" y="4052495"/>
            <a:ext cx="3009272" cy="2502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986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07901" y="4029390"/>
            <a:ext cx="3119281" cy="2596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915627" y="3754669"/>
            <a:ext cx="102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(a)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原图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55289" y="3796537"/>
            <a:ext cx="214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  <a:r>
              <a:rPr lang="en-US" altLang="zh-CN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Sobel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算子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96946" y="6488668"/>
            <a:ext cx="214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(c) LOG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算子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16770" y="6488668"/>
            <a:ext cx="214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(d) Canny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算子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57679" y="1925949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noProof="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边缘检测定义</a:t>
            </a:r>
            <a:endParaRPr kumimoji="0" lang="en-US" altLang="zh-CN" sz="3600" b="1" i="0" u="none" strike="noStrike" kern="1200" cap="none" spc="0" normalizeH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baseline="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一阶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边缘检测算子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二阶边缘检测算子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36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Canny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算子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7793" y="3467224"/>
            <a:ext cx="4517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Any Questions</a:t>
            </a:r>
            <a:r>
              <a:rPr lang="zh-CN" altLang="en-US" sz="3600" b="1" dirty="0" smtClean="0">
                <a:solidFill>
                  <a:srgbClr val="00B0F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？</a:t>
            </a:r>
            <a:endParaRPr lang="en-US" altLang="zh-CN" sz="3600" b="1" dirty="0" smtClean="0">
              <a:solidFill>
                <a:srgbClr val="00B0F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rgbClr val="00B0F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338192" y="2101804"/>
            <a:ext cx="8382000" cy="35394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边缘(</a:t>
            </a:r>
            <a:r>
              <a:rPr lang="en-US" altLang="zh-CN" sz="32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edge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是指图像</a:t>
            </a:r>
            <a:r>
              <a:rPr lang="zh-CN" altLang="en-US" sz="32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局部强度变化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最显著的部分；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边缘主要存在于目标与目标、目标与背景、区域与区域(包括不同色彩)之间；</a:t>
            </a:r>
          </a:p>
          <a:p>
            <a:pPr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边缘检测是图像分割、纹理特征和形状特征等图像分析的重要基础．</a:t>
            </a:r>
          </a:p>
        </p:txBody>
      </p:sp>
      <p:sp>
        <p:nvSpPr>
          <p:cNvPr id="17411" name="Text Box 8"/>
          <p:cNvSpPr txBox="1">
            <a:spLocks noChangeArrowheads="1"/>
          </p:cNvSpPr>
          <p:nvPr/>
        </p:nvSpPr>
        <p:spPr bwMode="auto">
          <a:xfrm>
            <a:off x="442587" y="622800"/>
            <a:ext cx="4419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边缘检测定义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368474" y="1407764"/>
            <a:ext cx="8382000" cy="35394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局部强度变化（</a:t>
            </a:r>
            <a:r>
              <a:rPr lang="zh-CN" altLang="en-US" sz="32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边缘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）分类</a:t>
            </a:r>
            <a:r>
              <a:rPr lang="zh-CN" altLang="en-US" sz="32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阶跃不连续，即图像强度在不连续处的像素灰度值有着</a:t>
            </a:r>
            <a:r>
              <a:rPr lang="zh-CN" altLang="en-US" sz="32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显著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的差异；</a:t>
            </a:r>
          </a:p>
          <a:p>
            <a:pPr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线条不连续，即图像强度突然从一个值变化到另一个值，保持一较小行程后又回到原来的值．</a:t>
            </a:r>
          </a:p>
        </p:txBody>
      </p:sp>
      <p:sp>
        <p:nvSpPr>
          <p:cNvPr id="17411" name="Text Box 8"/>
          <p:cNvSpPr txBox="1">
            <a:spLocks noChangeArrowheads="1"/>
          </p:cNvSpPr>
          <p:nvPr/>
        </p:nvSpPr>
        <p:spPr bwMode="auto">
          <a:xfrm>
            <a:off x="442587" y="622800"/>
            <a:ext cx="4419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边缘检测概念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214204" y="5558230"/>
            <a:ext cx="5688013" cy="792162"/>
            <a:chOff x="1292" y="1071"/>
            <a:chExt cx="2904" cy="453"/>
          </a:xfrm>
        </p:grpSpPr>
        <p:pic>
          <p:nvPicPr>
            <p:cNvPr id="7" name="Picture 12" descr="图6-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53" y="1071"/>
              <a:ext cx="2353" cy="45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</p:pic>
        <p:sp>
          <p:nvSpPr>
            <p:cNvPr id="8" name="Line 13"/>
            <p:cNvSpPr>
              <a:spLocks noChangeAspect="1" noChangeShapeType="1"/>
            </p:cNvSpPr>
            <p:nvPr/>
          </p:nvSpPr>
          <p:spPr bwMode="auto">
            <a:xfrm>
              <a:off x="1292" y="1286"/>
              <a:ext cx="2904" cy="0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5724395" y="5185775"/>
            <a:ext cx="3231715" cy="14530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49654" y="5361141"/>
            <a:ext cx="3056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左图中那些部分属于阶跃不连续，哪些部分属于线条不连续？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540199" y="6060921"/>
            <a:ext cx="845507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2"/>
                </a:solidFill>
              </a:rPr>
              <a:t>    </a:t>
            </a:r>
            <a:endParaRPr lang="zh-CN" altLang="zh-CN" sz="2800" b="1" dirty="0" smtClean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2444156" y="1915849"/>
          <a:ext cx="5166755" cy="3637967"/>
        </p:xfrm>
        <a:graphic>
          <a:graphicData uri="http://schemas.openxmlformats.org/presentationml/2006/ole">
            <p:oleObj spid="_x0000_s193538" name="Picture" r:id="rId3" imgW="3619440" imgH="5819760" progId="Word.Picture.8">
              <p:embed/>
            </p:oleObj>
          </a:graphicData>
        </a:graphic>
      </p:graphicFrame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756268" y="5641299"/>
            <a:ext cx="66329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chemeClr val="bg2"/>
                </a:solidFill>
              </a:rPr>
              <a:t> 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a)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阶跃函数    (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b)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线条函数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518278" y="1979524"/>
            <a:ext cx="19942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理论曲线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493228" y="2720647"/>
            <a:ext cx="18909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实际曲线</a:t>
            </a:r>
          </a:p>
        </p:txBody>
      </p:sp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42586" y="622800"/>
            <a:ext cx="853857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边缘检测概念：常见的边缘一、二阶导数</a:t>
            </a:r>
            <a:endParaRPr lang="zh-CN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endParaRPr lang="zh-CN" altLang="en-US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32685" y="3674713"/>
            <a:ext cx="18909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一阶导数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22455" y="4741512"/>
            <a:ext cx="18909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二阶导数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339773" y="2089034"/>
            <a:ext cx="8512479" cy="3323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边缘检测器</a:t>
            </a:r>
            <a:r>
              <a:rPr lang="en-US" altLang="zh-CN" sz="2800" dirty="0" smtClean="0">
                <a:solidFill>
                  <a:srgbClr val="A4510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800" dirty="0" smtClean="0">
                <a:solidFill>
                  <a:srgbClr val="A451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Edge detector) 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8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从图像中抽取边缘集合的算法</a:t>
            </a:r>
            <a:r>
              <a:rPr lang="en-US" altLang="zh-CN" sz="28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;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轮廓</a:t>
            </a:r>
            <a:r>
              <a:rPr lang="en-US" altLang="zh-CN" sz="2800" dirty="0" smtClean="0">
                <a:solidFill>
                  <a:srgbClr val="A4510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800" dirty="0" smtClean="0">
                <a:solidFill>
                  <a:srgbClr val="A451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Boundary</a:t>
            </a:r>
            <a:r>
              <a:rPr lang="en-US" altLang="zh-CN" sz="2800" dirty="0" smtClean="0">
                <a:solidFill>
                  <a:srgbClr val="A45100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8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一条表示边缘列表</a:t>
            </a:r>
            <a:r>
              <a:rPr lang="zh-CN" altLang="en-US" sz="28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的拟合曲线</a:t>
            </a:r>
            <a:r>
              <a:rPr lang="en-US" altLang="zh-CN" sz="28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;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边缘连接</a:t>
            </a:r>
            <a:r>
              <a:rPr lang="en-US" altLang="zh-CN" sz="2800" dirty="0" smtClean="0">
                <a:solidFill>
                  <a:srgbClr val="A4510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800" dirty="0" smtClean="0">
                <a:solidFill>
                  <a:srgbClr val="A451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Edge linking</a:t>
            </a:r>
            <a:r>
              <a:rPr lang="en-US" altLang="zh-CN" sz="2800" dirty="0" smtClean="0">
                <a:solidFill>
                  <a:srgbClr val="A45100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8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从无序边缘表形成</a:t>
            </a:r>
            <a:r>
              <a:rPr lang="zh-CN" altLang="en-US" sz="28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有序边缘表</a:t>
            </a:r>
            <a:r>
              <a:rPr lang="zh-CN" altLang="en-US" sz="28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的过程</a:t>
            </a:r>
            <a:r>
              <a:rPr lang="en-US" altLang="zh-CN" sz="28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;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sz="2800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411" name="Text Box 8"/>
          <p:cNvSpPr txBox="1">
            <a:spLocks noChangeArrowheads="1"/>
          </p:cNvSpPr>
          <p:nvPr/>
        </p:nvSpPr>
        <p:spPr bwMode="auto">
          <a:xfrm>
            <a:off x="442587" y="622800"/>
            <a:ext cx="4419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边缘检测概念：术语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42586" y="622800"/>
            <a:ext cx="79874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边缘检测概念：边缘检测与锐化的关系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67998" y="1491706"/>
            <a:ext cx="8392439" cy="36718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lvl="0" indent="-228600">
              <a:lnSpc>
                <a:spcPct val="140000"/>
              </a:lnSpc>
              <a:spcBef>
                <a:spcPts val="1000"/>
              </a:spcBef>
              <a:buClr>
                <a:srgbClr val="592AA6"/>
              </a:buClr>
              <a:buFont typeface="Wingdings" pitchFamily="2" charset="2"/>
              <a:buChar char="n"/>
            </a:pPr>
            <a:r>
              <a:rPr kumimoji="0" lang="zh-CN" alt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</a:t>
            </a:r>
            <a:r>
              <a:rPr kumimoji="0" lang="zh-CN" alt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锐化</a:t>
            </a:r>
            <a:r>
              <a:rPr lang="zh-CN" altLang="en-US" sz="3200" noProof="0" dirty="0" smtClean="0">
                <a:latin typeface="楷体" pitchFamily="49" charset="-122"/>
                <a:ea typeface="楷体" pitchFamily="49" charset="-122"/>
              </a:rPr>
              <a:t>加强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图像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边缘，</a:t>
            </a:r>
            <a:r>
              <a:rPr kumimoji="0" lang="zh-CN" alt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使得图像</a:t>
            </a:r>
            <a:r>
              <a:rPr kumimoji="0" lang="zh-CN" alt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看起来轮廓更加明显。</a:t>
            </a:r>
            <a:endParaRPr kumimoji="0" lang="en-US" altLang="zh-CN" sz="3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592AA6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</a:t>
            </a:r>
            <a:r>
              <a:rPr kumimoji="0" lang="zh-CN" alt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边缘检测</a:t>
            </a:r>
            <a:r>
              <a:rPr kumimoji="0" lang="zh-CN" alt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是检测图像中的</a:t>
            </a:r>
            <a:r>
              <a:rPr kumimoji="0" lang="zh-CN" alt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边缘（</a:t>
            </a:r>
            <a:r>
              <a:rPr kumimoji="0" lang="zh-CN" alt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定位</a:t>
            </a:r>
            <a:r>
              <a:rPr kumimoji="0" lang="zh-CN" alt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），</a:t>
            </a:r>
            <a:r>
              <a:rPr kumimoji="0" lang="zh-CN" alt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可以用于分割等多项应用。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592AA6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二者紧密相关，因此边缘检测的一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阶、二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阶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算法的基础是锐化的一、二阶算法。</a:t>
            </a:r>
            <a:endParaRPr kumimoji="0" lang="zh-CN" altLang="en-US" sz="3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1799</Words>
  <Application>Microsoft Office PowerPoint</Application>
  <PresentationFormat>全屏显示(4:3)</PresentationFormat>
  <Paragraphs>273</Paragraphs>
  <Slides>46</Slides>
  <Notes>4</Notes>
  <HiddenSlides>5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46</vt:i4>
      </vt:variant>
    </vt:vector>
  </HeadingPairs>
  <TitlesOfParts>
    <vt:vector size="53" baseType="lpstr">
      <vt:lpstr>Office 主题​​</vt:lpstr>
      <vt:lpstr>Microsoft Word Picture</vt:lpstr>
      <vt:lpstr>BMP 图象</vt:lpstr>
      <vt:lpstr>Microsoft Equation 3.0</vt:lpstr>
      <vt:lpstr>公式</vt:lpstr>
      <vt:lpstr>位图图像</vt:lpstr>
      <vt:lpstr>MathType 5.0 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边缘检测的概念：边缘检测算法</vt:lpstr>
      <vt:lpstr>边缘检测判据公式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Yirui Wu</dc:creator>
  <cp:lastModifiedBy>thinkpad</cp:lastModifiedBy>
  <cp:revision>199</cp:revision>
  <dcterms:created xsi:type="dcterms:W3CDTF">2017-03-05T02:04:51Z</dcterms:created>
  <dcterms:modified xsi:type="dcterms:W3CDTF">2018-05-14T09:13:41Z</dcterms:modified>
</cp:coreProperties>
</file>